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86" r:id="rId2"/>
    <p:sldId id="281" r:id="rId3"/>
    <p:sldId id="257" r:id="rId4"/>
    <p:sldId id="258" r:id="rId5"/>
    <p:sldId id="259" r:id="rId6"/>
    <p:sldId id="260" r:id="rId7"/>
    <p:sldId id="261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99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5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25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7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9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59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9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8829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1236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60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815430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212075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63591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006341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4085370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2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295325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59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4906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1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3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27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10292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5CA51-D9AA-485C-BCCE-CEA7F2B28F2F}"/>
              </a:ext>
            </a:extLst>
          </p:cNvPr>
          <p:cNvSpPr txBox="1"/>
          <p:nvPr userDrawn="1"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500829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1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279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2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2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3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5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651" r:id="rId24"/>
    <p:sldLayoutId id="2147483650" r:id="rId25"/>
    <p:sldLayoutId id="2147483661" r:id="rId26"/>
    <p:sldLayoutId id="2147483667" r:id="rId27"/>
    <p:sldLayoutId id="2147483666" r:id="rId28"/>
    <p:sldLayoutId id="2147483665" r:id="rId29"/>
    <p:sldLayoutId id="2147483664" r:id="rId30"/>
    <p:sldLayoutId id="2147483663" r:id="rId31"/>
    <p:sldLayoutId id="2147483662" r:id="rId32"/>
    <p:sldLayoutId id="2147483660" r:id="rId33"/>
    <p:sldLayoutId id="2147483659" r:id="rId34"/>
    <p:sldLayoutId id="2147483658" r:id="rId35"/>
    <p:sldLayoutId id="2147483657" r:id="rId36"/>
    <p:sldLayoutId id="2147483671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5B8F-A52F-4851-A33F-603D9C825B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2269FB-11BB-4A6E-B3AA-036BBE57F646}"/>
              </a:ext>
            </a:extLst>
          </p:cNvPr>
          <p:cNvSpPr txBox="1"/>
          <p:nvPr/>
        </p:nvSpPr>
        <p:spPr>
          <a:xfrm>
            <a:off x="254000" y="2208455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Политика информационной безопасности </a:t>
            </a:r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event-</a:t>
            </a:r>
            <a:r>
              <a:rPr lang="ru-RU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агентства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64716-C4FA-4C41-92D5-6F621E118BFE}"/>
              </a:ext>
            </a:extLst>
          </p:cNvPr>
          <p:cNvSpPr txBox="1"/>
          <p:nvPr/>
        </p:nvSpPr>
        <p:spPr>
          <a:xfrm>
            <a:off x="8555320" y="5047938"/>
            <a:ext cx="3282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err="1"/>
              <a:t>Булавский</a:t>
            </a:r>
            <a:r>
              <a:rPr lang="ru-RU" sz="2800" dirty="0"/>
              <a:t> Кирилл</a:t>
            </a:r>
          </a:p>
          <a:p>
            <a:pPr algn="r"/>
            <a:r>
              <a:rPr lang="ru-RU" sz="2800" dirty="0"/>
              <a:t>ФИТ, ПОИТ 3-6  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6">
            <a:extLst>
              <a:ext uri="{FF2B5EF4-FFF2-40B4-BE49-F238E27FC236}">
                <a16:creationId xmlns:a16="http://schemas.microsoft.com/office/drawing/2014/main" id="{6737C1FF-EFA9-42A0-BCB3-05F73436A257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902050F-3970-4B21-B3FF-4DED08835791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2547-363E-4269-931C-927D6E64C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7761" y="169526"/>
            <a:ext cx="8123582" cy="1079568"/>
          </a:xfrm>
        </p:spPr>
        <p:txBody>
          <a:bodyPr>
            <a:normAutofit/>
          </a:bodyPr>
          <a:lstStyle/>
          <a:p>
            <a:r>
              <a:rPr lang="ru-RU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Объекты защиты:</a:t>
            </a:r>
            <a:endParaRPr lang="en-US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52B09C-E291-4802-AFCC-3F8AC59EC81B}"/>
              </a:ext>
            </a:extLst>
          </p:cNvPr>
          <p:cNvSpPr/>
          <p:nvPr/>
        </p:nvSpPr>
        <p:spPr>
          <a:xfrm>
            <a:off x="825087" y="1225689"/>
            <a:ext cx="110562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коммерческая тайна самой </a:t>
            </a:r>
            <a:r>
              <a:rPr lang="en-US" sz="2400" dirty="0"/>
              <a:t>event-</a:t>
            </a:r>
            <a:r>
              <a:rPr lang="ru-RU" sz="2400" dirty="0"/>
              <a:t>агентства, данные о ее договорах, финансовых взаимоотношениях, бухгалтерская информация;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коммерческая тайна клиентов и партнеров организации, данные об их активах, имуществе, платежах, произошедших поездок;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персональные данные сотрудников компании и сотрудников клиентов, эта информация иногда включает номера автомобилей, водительских удостоверений, кредитных карт;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медицинская тайна клиентов компании, пользующихся услугами добровольного медицинского страхования.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E74FD-6A09-4507-A93E-E8F435B90D47}"/>
              </a:ext>
            </a:extLst>
          </p:cNvPr>
          <p:cNvSpPr txBox="1"/>
          <p:nvPr/>
        </p:nvSpPr>
        <p:spPr>
          <a:xfrm>
            <a:off x="514430" y="4642009"/>
            <a:ext cx="11189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Эти данные могут стать объектом противоправного покушения, их сохранность требует принятия серьезных мер безопасности. Несанкционированный доступ к охраняемым законом сведениям является уголовным преступлением, предусмотренным статьей 349 Уголовного кодекса РБ.</a:t>
            </a:r>
          </a:p>
        </p:txBody>
      </p:sp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5DCA05F7-1454-41BF-BBA6-55C562C39C4B}"/>
              </a:ext>
            </a:extLst>
          </p:cNvPr>
          <p:cNvSpPr>
            <a:spLocks/>
          </p:cNvSpPr>
          <p:nvPr/>
        </p:nvSpPr>
        <p:spPr bwMode="auto">
          <a:xfrm>
            <a:off x="5445872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569D158-45E8-4309-8E19-CA601F28D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2099" y="371207"/>
            <a:ext cx="4927601" cy="1079568"/>
          </a:xfrm>
        </p:spPr>
        <p:txBody>
          <a:bodyPr>
            <a:noAutofit/>
          </a:bodyPr>
          <a:lstStyle/>
          <a:p>
            <a:pPr algn="r"/>
            <a:r>
              <a:rPr lang="ru-RU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Структура:</a:t>
            </a:r>
            <a:endParaRPr lang="en-US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EBBD4-31BA-400E-B6D6-9EFB32F60F50}"/>
              </a:ext>
            </a:extLst>
          </p:cNvPr>
          <p:cNvSpPr txBox="1"/>
          <p:nvPr/>
        </p:nvSpPr>
        <p:spPr>
          <a:xfrm>
            <a:off x="917876" y="1548250"/>
            <a:ext cx="782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главный офис;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филиалы;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представители, закрепленные за филиалами.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17A12-7E7A-44ED-9068-E151DFFC9808}"/>
              </a:ext>
            </a:extLst>
          </p:cNvPr>
          <p:cNvSpPr txBox="1"/>
          <p:nvPr/>
        </p:nvSpPr>
        <p:spPr>
          <a:xfrm>
            <a:off x="917876" y="4109422"/>
            <a:ext cx="108107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Информационная среда </a:t>
            </a: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event-</a:t>
            </a: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агентства является распределенной структурой, объединяющей информационные подсистемы главного офиса, филиалов и представителей, закрепленных за филиалами.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42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id="{92472881-75A9-492B-B61D-0D85F377F5F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7FFAB1-9FB6-4B61-8642-35D580A56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633" y="379059"/>
            <a:ext cx="7172153" cy="997650"/>
          </a:xfrm>
        </p:spPr>
        <p:txBody>
          <a:bodyPr>
            <a:normAutofit/>
          </a:bodyPr>
          <a:lstStyle/>
          <a:p>
            <a:pPr algn="r"/>
            <a:r>
              <a:rPr lang="ru-RU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Виды угроз:</a:t>
            </a:r>
            <a:endParaRPr lang="en-US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9560DA-3CE4-468A-849E-E769017016BB}"/>
              </a:ext>
            </a:extLst>
          </p:cNvPr>
          <p:cNvSpPr/>
          <p:nvPr/>
        </p:nvSpPr>
        <p:spPr>
          <a:xfrm>
            <a:off x="-4735286" y="9944968"/>
            <a:ext cx="157842" cy="157842"/>
          </a:xfrm>
          <a:prstGeom prst="ellipse">
            <a:avLst/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E7D83-5458-405F-B181-80F79F0E48D9}"/>
              </a:ext>
            </a:extLst>
          </p:cNvPr>
          <p:cNvSpPr txBox="1"/>
          <p:nvPr/>
        </p:nvSpPr>
        <p:spPr>
          <a:xfrm>
            <a:off x="346510" y="1376709"/>
            <a:ext cx="1150219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Естественные</a:t>
            </a:r>
            <a:r>
              <a:rPr lang="ru-RU" sz="2800" b="1" dirty="0"/>
              <a:t> угрозы </a:t>
            </a:r>
            <a:r>
              <a:rPr lang="ru-RU" sz="2400" dirty="0"/>
              <a:t>– угрозы, которые вызваны воздействием техногенных процессов, природных явлений и т.д. (без воздействия человека);</a:t>
            </a:r>
          </a:p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Искусственные угрозы </a:t>
            </a:r>
            <a:r>
              <a:rPr lang="ru-RU" sz="2400" dirty="0"/>
              <a:t>– это угрозы предприятию, вызванные деятельностью человека. Среди них, исходя из мотивации действий, можно выделить: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непреднамеренные (неумышленные, случайные) угрозы, вызванные ошибками в проектировании, ошибками в программном обеспечении, ошибками в действиях персонала и т.п.;</a:t>
            </a:r>
          </a:p>
          <a:p>
            <a:pPr marL="800100" lvl="1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преднамеренные (умышленные) угрозы, связанные с корыстными, идейными или иными устремлениями людей (злоумышленников).</a:t>
            </a:r>
          </a:p>
          <a:p>
            <a:r>
              <a:rPr lang="ru-RU" sz="2800" dirty="0"/>
              <a:t>Источники угроз по отношению к предприятию могут быть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внешними</a:t>
            </a:r>
            <a:r>
              <a:rPr lang="ru-RU" sz="2800" dirty="0"/>
              <a:t> или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внутренними</a:t>
            </a:r>
            <a:r>
              <a:rPr lang="ru-RU" sz="2800" dirty="0"/>
              <a:t> (составляющие самой организации - её аппаратура, программы, персонал, конечные пользователи).</a:t>
            </a:r>
          </a:p>
        </p:txBody>
      </p:sp>
    </p:spTree>
    <p:extLst>
      <p:ext uri="{BB962C8B-B14F-4D97-AF65-F5344CB8AC3E}">
        <p14:creationId xmlns:p14="http://schemas.microsoft.com/office/powerpoint/2010/main" val="203089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>
            <a:extLst>
              <a:ext uri="{FF2B5EF4-FFF2-40B4-BE49-F238E27FC236}">
                <a16:creationId xmlns:a16="http://schemas.microsoft.com/office/drawing/2014/main" id="{C6C03604-7BF0-4108-B727-24952CCC4CC2}"/>
              </a:ext>
            </a:extLst>
          </p:cNvPr>
          <p:cNvSpPr>
            <a:spLocks/>
          </p:cNvSpPr>
          <p:nvPr/>
        </p:nvSpPr>
        <p:spPr bwMode="auto">
          <a:xfrm flipV="1">
            <a:off x="5339994" y="3135086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72CCC4-3704-48F2-AB8C-15D6B7D7D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722" y="242105"/>
            <a:ext cx="11423605" cy="1079568"/>
          </a:xfrm>
        </p:spPr>
        <p:txBody>
          <a:bodyPr>
            <a:no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BY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Fira Sans"/>
              </a:rPr>
              <a:t>Что может стать источником угроз?</a:t>
            </a:r>
            <a:endParaRPr lang="ru-BY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5844A-A6A8-405E-A31E-AC5E1ACAB711}"/>
              </a:ext>
            </a:extLst>
          </p:cNvPr>
          <p:cNvSpPr txBox="1"/>
          <p:nvPr/>
        </p:nvSpPr>
        <p:spPr>
          <a:xfrm>
            <a:off x="306344" y="1226562"/>
            <a:ext cx="117059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Наиболее значимыми угрозами безопасности информации </a:t>
            </a:r>
            <a:r>
              <a:rPr lang="en-US" sz="2400" dirty="0"/>
              <a:t>event-</a:t>
            </a:r>
            <a:r>
              <a:rPr lang="ru-RU" sz="2400" dirty="0"/>
              <a:t>агентства (способами нанесения ущерба субъектам информационных отношений) являются: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Утечка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Поскольку профессиональные организаторы мероприятий сосредоточены на улучшении общего впечатления для своих посетителей, эта желанная цель привела к частому внедрению технологий для помощи в сборе ценных данных.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Кража личного имущества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Когда на мероприятиях собирается большое количество людей, воры, к сожалению, видят в этом прекрасную возможность украсть частную собственность.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Насильственные преступления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Вероятность насильственных преступлений на мероприятиях довольно мала, однако вам все равно нужно убедиться, что они не имеют места на ваших мероприятиях. 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Стихийные бедствия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Несмотря на то, что шансы столкнуться со стихийными бедствиями, такими как пожары, землетрясения и штормы, довольно низки, нельзя их исключать. Они наносят значительный ущерб.</a:t>
            </a:r>
          </a:p>
        </p:txBody>
      </p:sp>
    </p:spTree>
    <p:extLst>
      <p:ext uri="{BB962C8B-B14F-4D97-AF65-F5344CB8AC3E}">
        <p14:creationId xmlns:p14="http://schemas.microsoft.com/office/powerpoint/2010/main" val="44768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F07F87B-9AD5-441E-B5D0-E4A2C0273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8463D684-AFE3-450F-94E8-93EACBBBCAF9}"/>
              </a:ext>
            </a:extLst>
          </p:cNvPr>
          <p:cNvSpPr>
            <a:spLocks/>
          </p:cNvSpPr>
          <p:nvPr/>
        </p:nvSpPr>
        <p:spPr bwMode="auto">
          <a:xfrm>
            <a:off x="5339994" y="69818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8C506D-03CF-4F65-81D4-757C1EEBD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733" y="69818"/>
            <a:ext cx="10751768" cy="905855"/>
          </a:xfrm>
        </p:spPr>
        <p:txBody>
          <a:bodyPr>
            <a:noAutofit/>
          </a:bodyPr>
          <a:lstStyle/>
          <a:p>
            <a:pPr lvl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BY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Fira Sans"/>
              </a:rPr>
              <a:t>Оценки риска:</a:t>
            </a:r>
            <a:endParaRPr lang="ru-BY" altLang="ru-BY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5EF5427-723F-4237-AAE2-481743455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53864"/>
              </p:ext>
            </p:extLst>
          </p:nvPr>
        </p:nvGraphicFramePr>
        <p:xfrm>
          <a:off x="323850" y="1045491"/>
          <a:ext cx="11544300" cy="5516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43150">
                  <a:extLst>
                    <a:ext uri="{9D8B030D-6E8A-4147-A177-3AD203B41FA5}">
                      <a16:colId xmlns:a16="http://schemas.microsoft.com/office/drawing/2014/main" val="820837720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1386709519"/>
                    </a:ext>
                  </a:extLst>
                </a:gridCol>
                <a:gridCol w="1353457">
                  <a:extLst>
                    <a:ext uri="{9D8B030D-6E8A-4147-A177-3AD203B41FA5}">
                      <a16:colId xmlns:a16="http://schemas.microsoft.com/office/drawing/2014/main" val="4068548207"/>
                    </a:ext>
                  </a:extLst>
                </a:gridCol>
                <a:gridCol w="1940379">
                  <a:extLst>
                    <a:ext uri="{9D8B030D-6E8A-4147-A177-3AD203B41FA5}">
                      <a16:colId xmlns:a16="http://schemas.microsoft.com/office/drawing/2014/main" val="12461555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55099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Атака</a:t>
                      </a:r>
                      <a:endParaRPr lang="ru-RU" sz="20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Мера защиты</a:t>
                      </a:r>
                      <a:endParaRPr lang="ru-RU" sz="20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Ущерб</a:t>
                      </a:r>
                      <a:endParaRPr lang="ru-RU" sz="20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Вероятность</a:t>
                      </a:r>
                      <a:endParaRPr lang="ru-RU" sz="20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Риск</a:t>
                      </a:r>
                      <a:endParaRPr lang="ru-RU" sz="20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4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effectLst/>
                        </a:rPr>
                        <a:t>Кражи, нападения, взлом, саботаж и проникновение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effectLst/>
                        </a:rPr>
                        <a:t>Наличие охраны;</a:t>
                      </a:r>
                    </a:p>
                    <a:p>
                      <a:pPr algn="l"/>
                      <a:r>
                        <a:rPr lang="ru-RU" sz="1800" kern="1200" dirty="0">
                          <a:effectLst/>
                        </a:rPr>
                        <a:t>Наличие системы видеонаблюдения;</a:t>
                      </a:r>
                    </a:p>
                    <a:p>
                      <a:pPr algn="l"/>
                      <a:r>
                        <a:rPr lang="ru-RU" sz="1800" kern="1200" dirty="0">
                          <a:effectLst/>
                        </a:rPr>
                        <a:t>Наличие пропускной системы с удостоверением личности для рабочего персонала.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0,1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0,3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1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e-BY" sz="1800" kern="1200" dirty="0">
                          <a:effectLst/>
                        </a:rPr>
                        <a:t>Фарминг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be-BY" sz="1800" kern="1200" dirty="0">
                          <a:effectLst/>
                        </a:rPr>
                        <a:t>(перенаправление на ф</a:t>
                      </a:r>
                      <a:r>
                        <a:rPr lang="ru-RU" sz="1800" kern="1200" dirty="0">
                          <a:effectLst/>
                        </a:rPr>
                        <a:t>е</a:t>
                      </a:r>
                      <a:r>
                        <a:rPr lang="be-BY" sz="1800" kern="1200" dirty="0">
                          <a:effectLst/>
                        </a:rPr>
                        <a:t>йковый </a:t>
                      </a:r>
                      <a:r>
                        <a:rPr lang="en-US" sz="1800" kern="1200" dirty="0" err="1">
                          <a:effectLst/>
                        </a:rPr>
                        <a:t>ip</a:t>
                      </a:r>
                      <a:r>
                        <a:rPr lang="be-BY" sz="1800" kern="1200" dirty="0">
                          <a:effectLst/>
                        </a:rPr>
                        <a:t>)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e-BY" sz="1800" kern="1200" dirty="0">
                          <a:effectLst/>
                        </a:rPr>
                        <a:t>Использовать защиту электронного почтового ящика (отключить предварительный просмотр);</a:t>
                      </a:r>
                      <a:endParaRPr lang="ru-RU" sz="1800" kern="1200" dirty="0">
                        <a:effectLst/>
                      </a:endParaRPr>
                    </a:p>
                    <a:p>
                      <a:pPr algn="l"/>
                      <a:r>
                        <a:rPr lang="be-BY" sz="1800" kern="1200" dirty="0">
                          <a:effectLst/>
                        </a:rPr>
                        <a:t>Не открывать и не загружать вложения электронных писем от незнакомых и сомнительных адресатов.</a:t>
                      </a:r>
                      <a:endParaRPr lang="ru-RU" sz="18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0,2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0,2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5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be-BY" sz="1800" kern="1200" dirty="0">
                          <a:effectLst/>
                        </a:rPr>
                        <a:t>Mailbombing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e-BY" sz="1800" kern="1200" dirty="0">
                          <a:effectLst/>
                        </a:rPr>
                        <a:t>Давать адрес электронной почты только проверенным источникам.</a:t>
                      </a:r>
                      <a:endParaRPr lang="ru-RU" sz="18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0,3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0,6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232443"/>
                  </a:ext>
                </a:extLst>
              </a:tr>
              <a:tr h="311908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Копирование архивных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Больше внимания уделить защите этих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49459"/>
                  </a:ext>
                </a:extLst>
              </a:tr>
              <a:tr h="311908">
                <a:tc>
                  <a:txBody>
                    <a:bodyPr/>
                    <a:lstStyle/>
                    <a:p>
                      <a:pPr algn="l"/>
                      <a:r>
                        <a:rPr lang="ru-RU" dirty="0" err="1"/>
                        <a:t>Фишинг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e-BY" sz="1800" kern="1200" dirty="0">
                          <a:effectLst/>
                        </a:rPr>
                        <a:t>Использовать только проверенные ресурсы и пути доступа к ним.</a:t>
                      </a:r>
                      <a:endParaRPr lang="ru-RU" sz="18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0,3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1,2</a:t>
                      </a:r>
                      <a:endParaRPr lang="ru-RU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63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67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47E9-9544-4008-B19E-19FCD42F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100" y="282307"/>
            <a:ext cx="11353799" cy="1079568"/>
          </a:xfrm>
        </p:spPr>
        <p:txBody>
          <a:bodyPr>
            <a:normAutofit/>
          </a:bodyPr>
          <a:lstStyle/>
          <a:p>
            <a:pPr algn="l"/>
            <a:r>
              <a:rPr lang="ru-RU" sz="47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Основные методы обеспечения ИБ:</a:t>
            </a:r>
            <a:endParaRPr lang="en-US" sz="47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B85F9B5-07E6-43B2-BEB0-A5816D1BE1B4}"/>
              </a:ext>
            </a:extLst>
          </p:cNvPr>
          <p:cNvSpPr>
            <a:spLocks/>
          </p:cNvSpPr>
          <p:nvPr/>
        </p:nvSpPr>
        <p:spPr bwMode="auto">
          <a:xfrm flipV="1">
            <a:off x="5339994" y="3135086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AED30-9D2B-480C-8D81-187384A9430C}"/>
              </a:ext>
            </a:extLst>
          </p:cNvPr>
          <p:cNvSpPr txBox="1"/>
          <p:nvPr/>
        </p:nvSpPr>
        <p:spPr>
          <a:xfrm>
            <a:off x="673100" y="1526125"/>
            <a:ext cx="11353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/>
              <a:t>проверка надежности функционирования системы защиты;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наблюдение за функционированием системы защиты и ее элементов;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контроль за соблюдением пользователями и обслуживающим персоналом установленных правил обращения с информацией;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контроль за действиями администраторов баз данных, серверов и сетевых устройств;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подготовка решений по обеспечению конфиденциальности, доступности, целостности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принятие мер при попытках несанкционированного доступа к информационным ресурсам и компонентам системы или при нарушениях правил функционирования системы защиты.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338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B6848324-7552-49CC-AD7D-00BD4C039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8808" y="237581"/>
            <a:ext cx="3349487" cy="1079568"/>
          </a:xfrm>
        </p:spPr>
        <p:txBody>
          <a:bodyPr>
            <a:normAutofit/>
          </a:bodyPr>
          <a:lstStyle/>
          <a:p>
            <a:pPr algn="r"/>
            <a:r>
              <a:rPr lang="ru-RU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Вывод</a:t>
            </a:r>
            <a:r>
              <a:rPr lang="ru-RU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B4755-FA74-4406-BCB0-42ADE2467090}"/>
              </a:ext>
            </a:extLst>
          </p:cNvPr>
          <p:cNvSpPr txBox="1"/>
          <p:nvPr/>
        </p:nvSpPr>
        <p:spPr>
          <a:xfrm>
            <a:off x="483705" y="1317149"/>
            <a:ext cx="113637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Политика безопасности — совокупность документированных управленческих решений, направленных на защиту информации и ассоциированных с ней ресурсов. Основная цель политики безопасности – определение технических требований к защите компьютерных систем и сетевой аппаратуры, способы настройки систем администратором с точки зрения их безопасности.</a:t>
            </a:r>
          </a:p>
          <a:p>
            <a:r>
              <a:rPr lang="ru-RU" sz="2400" dirty="0"/>
              <a:t>	На сегодняшний день проблема информационной защиты не является новой. Её появление началось ещё до появления компьютеров. Однако появление и стремительный рост компьютерной техники, а также значимость её в жизни сказалось и на основные принципы построения политики информационной защиты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73414813-36F5-4E28-839B-C63CFFB6711C}"/>
              </a:ext>
            </a:extLst>
          </p:cNvPr>
          <p:cNvSpPr>
            <a:spLocks/>
          </p:cNvSpPr>
          <p:nvPr/>
        </p:nvSpPr>
        <p:spPr bwMode="auto">
          <a:xfrm flipV="1">
            <a:off x="5339994" y="3135086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6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1811</TotalTime>
  <Words>684</Words>
  <Application>Microsoft Office PowerPoint</Application>
  <PresentationFormat>Широкоэкранный</PresentationFormat>
  <Paragraphs>74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Fira Sans</vt:lpstr>
      <vt:lpstr>Times New Roman</vt:lpstr>
      <vt:lpstr>Trebuchet MS</vt:lpstr>
      <vt:lpstr>Берлин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федорук</dc:creator>
  <cp:lastModifiedBy>Kirill</cp:lastModifiedBy>
  <cp:revision>25</cp:revision>
  <dcterms:created xsi:type="dcterms:W3CDTF">2021-02-19T09:14:07Z</dcterms:created>
  <dcterms:modified xsi:type="dcterms:W3CDTF">2023-02-12T17:03:09Z</dcterms:modified>
</cp:coreProperties>
</file>