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8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57F3391-1D5C-4319-A750-B166685DA574}" type="datetime">
              <a:rPr lang="ru-RU" sz="1050" b="0" strike="noStrike" spc="-1">
                <a:solidFill>
                  <a:srgbClr val="FFFFFF"/>
                </a:solidFill>
                <a:latin typeface="Tw Cen MT"/>
              </a:rPr>
              <a:t>14.11.2022</a:t>
            </a:fld>
            <a:endParaRPr lang="ru-RU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636F054-4BD9-4BB3-945D-ECE1AC156CB4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ru-RU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Образец текста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Tw Cen MT"/>
              </a:rPr>
              <a:t>Второй уровень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Tw Cen MT"/>
              </a:rPr>
              <a:t>Третий уровень</a:t>
            </a: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Четвертый уровень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Пятый уровень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736175E-AA29-4538-9869-E85D23CDF418}" type="datetime">
              <a:rPr lang="ru-RU" sz="1050" b="0" strike="noStrike" spc="-1">
                <a:solidFill>
                  <a:srgbClr val="FFFFFF"/>
                </a:solidFill>
                <a:latin typeface="Tw Cen MT"/>
              </a:rPr>
              <a:t>14.11.2022</a:t>
            </a:fld>
            <a:endParaRPr lang="ru-RU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C6C4BC3-21BB-418C-B630-A40F95C4EBCE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ru-RU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876320" y="72000"/>
            <a:ext cx="8791200" cy="3437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000"/>
          </a:bodyPr>
          <a:lstStyle/>
          <a:p>
            <a:pPr algn="ctr">
              <a:lnSpc>
                <a:spcPct val="90000"/>
              </a:lnSpc>
            </a:pPr>
            <a:r>
              <a:rPr lang="ru-RU" sz="2200" b="0" strike="noStrike" cap="all" spc="-1">
                <a:solidFill>
                  <a:srgbClr val="000000"/>
                </a:solidFill>
                <a:latin typeface="Times New Roman"/>
              </a:rPr>
              <a:t>Министерство образования и науки </a:t>
            </a:r>
            <a:r>
              <a:t/>
            </a:r>
            <a:br/>
            <a:r>
              <a:rPr lang="ru-RU" sz="2200" b="0" strike="noStrike" cap="all" spc="-1">
                <a:solidFill>
                  <a:srgbClr val="000000"/>
                </a:solidFill>
                <a:latin typeface="Times New Roman"/>
              </a:rPr>
              <a:t>ГАПОУ РС(Я)Якутский колледж связи и энергетики имени П.И.Дудкина</a:t>
            </a:r>
            <a:r>
              <a:t/>
            </a:r>
            <a:br/>
            <a:r>
              <a:t/>
            </a:r>
            <a:br/>
            <a:r>
              <a:rPr lang="ru-RU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Курсовая работа</a:t>
            </a:r>
            <a:r>
              <a:t/>
            </a:r>
            <a:br/>
            <a:r>
              <a:t/>
            </a:r>
            <a:br/>
            <a:r>
              <a:rPr lang="ru-RU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На тему</a:t>
            </a:r>
            <a:r>
              <a:rPr lang="en-US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: </a:t>
            </a:r>
            <a:r>
              <a:rPr lang="ru-RU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Локальные вычислительные сети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760440" y="5531400"/>
            <a:ext cx="5430960" cy="1326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Выполнил студент гр</a:t>
            </a:r>
            <a:r>
              <a:rPr lang="en-US" sz="1600" b="0" strike="noStrike" cap="all" spc="-1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Сса-19 Гаврилов Кирилл Александрович</a:t>
            </a:r>
            <a:endParaRPr lang="ru-RU" sz="1600" b="0" strike="noStrike" spc="-1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Преподаватель</a:t>
            </a:r>
            <a:r>
              <a:rPr lang="en-US" sz="1600" b="0" strike="noStrike" cap="all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Саввина Елена Викторовна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876320" y="72000"/>
            <a:ext cx="8791200" cy="3437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000"/>
          </a:bodyPr>
          <a:lstStyle/>
          <a:p>
            <a:pPr algn="ctr">
              <a:lnSpc>
                <a:spcPct val="90000"/>
              </a:lnSpc>
            </a:pPr>
            <a:r>
              <a:rPr lang="ru-RU" sz="2200" b="0" strike="noStrike" cap="all" spc="-1">
                <a:solidFill>
                  <a:srgbClr val="000000"/>
                </a:solidFill>
                <a:latin typeface="Times New Roman"/>
              </a:rPr>
              <a:t>Министерство образования и науки </a:t>
            </a:r>
            <a:r>
              <a:t/>
            </a:r>
            <a:br/>
            <a:r>
              <a:rPr lang="ru-RU" sz="2200" b="0" strike="noStrike" cap="all" spc="-1">
                <a:solidFill>
                  <a:srgbClr val="000000"/>
                </a:solidFill>
                <a:latin typeface="Times New Roman"/>
              </a:rPr>
              <a:t>ГАПОУ РС(Я)Якутский колледж связи и энергетики имени П.И.Дудкина</a:t>
            </a:r>
            <a:r>
              <a:t/>
            </a:r>
            <a:br/>
            <a:r>
              <a:t/>
            </a:r>
            <a:br/>
            <a:r>
              <a:rPr lang="ru-RU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Курсовая работа</a:t>
            </a:r>
            <a:r>
              <a:t/>
            </a:r>
            <a:br/>
            <a:r>
              <a:t/>
            </a:r>
            <a:br/>
            <a:r>
              <a:rPr lang="ru-RU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На тему</a:t>
            </a:r>
            <a:r>
              <a:rPr lang="en-US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: </a:t>
            </a:r>
            <a:r>
              <a:rPr lang="ru-RU" sz="3600" b="0" u="sng" strike="noStrike" cap="all" spc="-1">
                <a:solidFill>
                  <a:srgbClr val="000000"/>
                </a:solidFill>
                <a:uFillTx/>
                <a:latin typeface="Times New Roman"/>
              </a:rPr>
              <a:t>Локальные вычислительные сети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760440" y="5531400"/>
            <a:ext cx="5430960" cy="1326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Выполнил студент гр</a:t>
            </a:r>
            <a:r>
              <a:rPr lang="en-US" sz="1600" b="0" strike="noStrike" cap="all" spc="-1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Сса-19 Гаврилов Кирилл Александрович</a:t>
            </a:r>
            <a:endParaRPr lang="ru-RU" sz="1600" b="0" strike="noStrike" spc="-1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Преподаватель</a:t>
            </a:r>
            <a:r>
              <a:rPr lang="en-US" sz="1600" b="0" strike="noStrike" cap="all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1600" b="0" strike="noStrike" cap="all" spc="-1">
                <a:solidFill>
                  <a:srgbClr val="000000"/>
                </a:solidFill>
                <a:latin typeface="Times New Roman"/>
              </a:rPr>
              <a:t>Саввина Елена Викторовна</a:t>
            </a:r>
            <a:endParaRPr lang="ru-RU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4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w Cen MT"/>
              </a:rPr>
              <a:t>Цели и задачи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141560" y="2249640"/>
            <a:ext cx="10400760" cy="41061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Цель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Спроектировать локальную вычислительную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для предприятия</a:t>
            </a:r>
            <a:endParaRPr lang="en-US" sz="2800" b="0" strike="noStrike" spc="-1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Задачи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Создать схему для предприятия;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Symbol"/>
              </a:rPr>
              <a:t>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Спроектировать логическую схему;</a:t>
            </a:r>
            <a:r>
              <a:t/>
            </a:r>
            <a:br/>
            <a:r>
              <a:rPr lang="ru-RU" sz="2800" b="0" strike="noStrike" spc="-1">
                <a:solidFill>
                  <a:srgbClr val="000000"/>
                </a:solidFill>
                <a:latin typeface="Symbol"/>
              </a:rPr>
              <a:t>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Рассчитать общую длину всего кабеля;</a:t>
            </a:r>
            <a:r>
              <a:t/>
            </a:r>
            <a:br/>
            <a:r>
              <a:rPr lang="ru-RU" sz="2800" b="0" strike="noStrike" spc="-1">
                <a:solidFill>
                  <a:srgbClr val="000000"/>
                </a:solidFill>
                <a:latin typeface="Symbol"/>
              </a:rPr>
              <a:t>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Выбрать серверное оборудование и программное обеспечения;</a:t>
            </a:r>
            <a:r>
              <a:t/>
            </a:r>
            <a:br/>
            <a:r>
              <a:rPr lang="ru-RU" sz="2800" b="0" strike="noStrike" spc="-1">
                <a:solidFill>
                  <a:srgbClr val="000000"/>
                </a:solidFill>
                <a:latin typeface="Symbol"/>
              </a:rPr>
              <a:t>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Технико-экономическое обоснование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r>
              <a:t/>
            </a:r>
            <a:br/>
            <a:r>
              <a:rPr lang="ru-RU" sz="2800" b="0" strike="noStrike" spc="-1">
                <a:solidFill>
                  <a:srgbClr val="000000"/>
                </a:solidFill>
                <a:latin typeface="Symbol"/>
              </a:rPr>
              <a:t>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Администрирование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3000" y="12060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w Cen MT"/>
              </a:rPr>
              <a:t>Актуальность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25" name="Объект 4"/>
          <p:cNvPicPr/>
          <p:nvPr/>
        </p:nvPicPr>
        <p:blipFill>
          <a:blip r:embed="rId2"/>
          <a:stretch/>
        </p:blipFill>
        <p:spPr>
          <a:xfrm>
            <a:off x="2098080" y="1599120"/>
            <a:ext cx="7995600" cy="480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1560" y="-36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w Cen MT"/>
              </a:rPr>
              <a:t>Структура предприятия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141560" y="108288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Tw Cen MT"/>
              </a:rPr>
              <a:t>Для создания локальной вычислительной сети потребовалось 2 853 037млн</a:t>
            </a: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. </a:t>
            </a:r>
            <a:r>
              <a:rPr lang="ru-RU" sz="2400" b="0" strike="noStrike" spc="-1">
                <a:solidFill>
                  <a:srgbClr val="000000"/>
                </a:solidFill>
                <a:latin typeface="Tw Cen MT"/>
              </a:rPr>
              <a:t>рублей</a:t>
            </a: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.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28" name="Рисунок 3"/>
          <p:cNvPicPr/>
          <p:nvPr/>
        </p:nvPicPr>
        <p:blipFill>
          <a:blip r:embed="rId2"/>
          <a:stretch/>
        </p:blipFill>
        <p:spPr>
          <a:xfrm>
            <a:off x="1994400" y="2148480"/>
            <a:ext cx="82029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imes New Roman"/>
              </a:rPr>
              <a:t>Расчёт необходимой длины кабеля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41560" y="811800"/>
            <a:ext cx="9905760" cy="5380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Для расчета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длины кабеля была применена формула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по которой определяется средняя длина кабеля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228600" indent="-228240" algn="ctr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ru-RU" sz="2400" b="0" strike="noStrike" spc="-1" baseline="-25000">
                <a:solidFill>
                  <a:srgbClr val="000000"/>
                </a:solidFill>
                <a:latin typeface="Times New Roman"/>
              </a:rPr>
              <a:t>ср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 = (L</a:t>
            </a:r>
            <a:r>
              <a:rPr lang="ru-RU" sz="2400" b="0" strike="noStrike" spc="-1" baseline="-25000">
                <a:solidFill>
                  <a:srgbClr val="000000"/>
                </a:solidFill>
                <a:latin typeface="Times New Roman"/>
              </a:rPr>
              <a:t>мин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 + L</a:t>
            </a:r>
            <a:r>
              <a:rPr lang="ru-RU" sz="2400" b="0" strike="noStrike" spc="-1" baseline="-25000">
                <a:solidFill>
                  <a:srgbClr val="000000"/>
                </a:solidFill>
                <a:latin typeface="Times New Roman"/>
              </a:rPr>
              <a:t>макс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) / 2 * 1,1 + X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Общая длина кабеля вышла 610 метров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1" name="Рисунок 3"/>
          <p:cNvPicPr/>
          <p:nvPr/>
        </p:nvPicPr>
        <p:blipFill>
          <a:blip r:embed="rId2"/>
          <a:stretch/>
        </p:blipFill>
        <p:spPr>
          <a:xfrm>
            <a:off x="1800000" y="3055680"/>
            <a:ext cx="8599320" cy="371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141560" y="0"/>
            <a:ext cx="915660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w Cen MT"/>
              </a:rPr>
              <a:t>Деление на подсети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3" name="Объект 3"/>
          <p:cNvPicPr/>
          <p:nvPr/>
        </p:nvPicPr>
        <p:blipFill>
          <a:blip r:embed="rId2"/>
          <a:stretch/>
        </p:blipFill>
        <p:spPr>
          <a:xfrm>
            <a:off x="137880" y="1278000"/>
            <a:ext cx="5590800" cy="430164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-177480" y="1477080"/>
            <a:ext cx="1223136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35" name="Table 3"/>
          <p:cNvGraphicFramePr/>
          <p:nvPr/>
        </p:nvGraphicFramePr>
        <p:xfrm>
          <a:off x="5938200" y="889560"/>
          <a:ext cx="6115680" cy="5121360"/>
        </p:xfrm>
        <a:graphic>
          <a:graphicData uri="http://schemas.openxmlformats.org/drawingml/2006/table">
            <a:tbl>
              <a:tblPr/>
              <a:tblGrid>
                <a:gridCol w="194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5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Наименование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Первая подсеть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Вторая подсеть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Третья подсеть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Четвертая подсеть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Адрес сети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.168.60.0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.168.60.64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192.168.60.128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192.168.60.192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Пул адресов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192.168.60.0.1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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 62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192.168.60.65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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 126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192.168.60.129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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 190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192.168.60.193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Symbol"/>
                        </a:rPr>
                        <a:t>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 254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5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Широковещательный адрес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192.168.60.63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192.168.60.127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192.168.60.191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192.168.60.255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Tw Cen MT"/>
                        </a:rPr>
                        <a:t>Маска подсети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255.255.255.192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255.255.255.192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255.255.255.192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w Cen MT"/>
                        </a:rPr>
                        <a:t>255.255.255.192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718640" y="0"/>
            <a:ext cx="8754480" cy="107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imes New Roman"/>
              </a:rPr>
              <a:t>Установка </a:t>
            </a:r>
            <a:r>
              <a:rPr lang="en-US" sz="3600" b="0" strike="noStrike" cap="all" spc="-1">
                <a:solidFill>
                  <a:srgbClr val="000000"/>
                </a:solidFill>
                <a:latin typeface="Times New Roman"/>
              </a:rPr>
              <a:t>iis ftp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7" name="Объект 3" descr="https://userman.ru/uploads/posts/2021-10/medium/1634339688_1634339638591.png"/>
          <p:cNvPicPr/>
          <p:nvPr/>
        </p:nvPicPr>
        <p:blipFill>
          <a:blip r:embed="rId2"/>
          <a:stretch/>
        </p:blipFill>
        <p:spPr>
          <a:xfrm>
            <a:off x="748440" y="1952280"/>
            <a:ext cx="4761720" cy="3266280"/>
          </a:xfrm>
          <a:prstGeom prst="rect">
            <a:avLst/>
          </a:prstGeom>
          <a:ln>
            <a:noFill/>
          </a:ln>
        </p:spPr>
      </p:pic>
      <p:pic>
        <p:nvPicPr>
          <p:cNvPr id="238" name="Рисунок 4" descr="https://userman.ru/uploads/posts/2021-10/medium/1634339938_1634339856833.png"/>
          <p:cNvPicPr/>
          <p:nvPr/>
        </p:nvPicPr>
        <p:blipFill>
          <a:blip r:embed="rId3"/>
          <a:stretch/>
        </p:blipFill>
        <p:spPr>
          <a:xfrm>
            <a:off x="6681600" y="1952280"/>
            <a:ext cx="4761720" cy="326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411920" y="43920"/>
            <a:ext cx="9368280" cy="1208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w Cen MT"/>
              </a:rPr>
              <a:t>администрирование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0" name="Объект 3"/>
          <p:cNvPicPr/>
          <p:nvPr/>
        </p:nvPicPr>
        <p:blipFill>
          <a:blip r:embed="rId2"/>
          <a:stretch/>
        </p:blipFill>
        <p:spPr>
          <a:xfrm>
            <a:off x="0" y="959400"/>
            <a:ext cx="4588920" cy="3435480"/>
          </a:xfrm>
          <a:prstGeom prst="rect">
            <a:avLst/>
          </a:prstGeom>
          <a:ln>
            <a:noFill/>
          </a:ln>
        </p:spPr>
      </p:pic>
      <p:pic>
        <p:nvPicPr>
          <p:cNvPr id="241" name="Рисунок 4"/>
          <p:cNvPicPr/>
          <p:nvPr/>
        </p:nvPicPr>
        <p:blipFill>
          <a:blip r:embed="rId3"/>
          <a:stretch/>
        </p:blipFill>
        <p:spPr>
          <a:xfrm>
            <a:off x="3801600" y="1875240"/>
            <a:ext cx="4588920" cy="3435480"/>
          </a:xfrm>
          <a:prstGeom prst="rect">
            <a:avLst/>
          </a:prstGeom>
          <a:ln>
            <a:noFill/>
          </a:ln>
        </p:spPr>
      </p:pic>
      <p:pic>
        <p:nvPicPr>
          <p:cNvPr id="242" name="Рисунок 5"/>
          <p:cNvPicPr/>
          <p:nvPr/>
        </p:nvPicPr>
        <p:blipFill>
          <a:blip r:embed="rId4"/>
          <a:stretch/>
        </p:blipFill>
        <p:spPr>
          <a:xfrm>
            <a:off x="7602840" y="3313080"/>
            <a:ext cx="4442040" cy="324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000000"/>
                </a:solidFill>
                <a:latin typeface="Tw Cen MT"/>
              </a:rPr>
              <a:t>заключение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4" name="Picture 2" descr="https://innovation21.ru/images/other/06-02.jpg"/>
          <p:cNvPicPr/>
          <p:nvPr/>
        </p:nvPicPr>
        <p:blipFill>
          <a:blip r:embed="rId2"/>
          <a:stretch/>
        </p:blipFill>
        <p:spPr>
          <a:xfrm>
            <a:off x="2270520" y="1704240"/>
            <a:ext cx="7650720" cy="48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</TotalTime>
  <Words>132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 ГАПОУ РС(Я)Якутский колледж связи и энергетики имени П.И.Дудкина  Курсовая работа  На тему: “Локальные вычислительные сети”</dc:title>
  <dc:subject/>
  <dc:creator>Professional</dc:creator>
  <dc:description/>
  <cp:lastModifiedBy>Гаврилов Кирилл</cp:lastModifiedBy>
  <cp:revision>7</cp:revision>
  <dcterms:created xsi:type="dcterms:W3CDTF">2022-11-01T13:58:33Z</dcterms:created>
  <dcterms:modified xsi:type="dcterms:W3CDTF">2022-11-14T00:55:08Z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