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0" r:id="rId5"/>
    <p:sldId id="259" r:id="rId6"/>
    <p:sldId id="263" r:id="rId7"/>
    <p:sldId id="261" r:id="rId8"/>
    <p:sldId id="262" r:id="rId9"/>
    <p:sldId id="266" r:id="rId10"/>
    <p:sldId id="265" r:id="rId11"/>
    <p:sldId id="264" r:id="rId12"/>
    <p:sldId id="267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package" Target="../embeddings/_____Microsoft_Excel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97819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Индивидуальный проект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MOC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 smtClean="0"/>
              <a:t>Площадка: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3429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Челябинск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Лицей №97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Глазырин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Кирилл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Деникина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Наталья Владимировна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20.05</a:t>
            </a:r>
            <a:r>
              <a:rPr lang="ru-RU" sz="1600" noProof="0" dirty="0" smtClean="0">
                <a:solidFill>
                  <a:schemeClr val="bg1"/>
                </a:solidFill>
              </a:rPr>
              <a:t>.2016</a:t>
            </a:r>
          </a:p>
        </p:txBody>
      </p:sp>
    </p:spTree>
    <p:extLst>
      <p:ext uri="{BB962C8B-B14F-4D97-AF65-F5344CB8AC3E}">
        <p14:creationId xmlns:p14="http://schemas.microsoft.com/office/powerpoint/2010/main" val="215460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 txBox="1">
            <a:spLocks/>
          </p:cNvSpPr>
          <p:nvPr/>
        </p:nvSpPr>
        <p:spPr>
          <a:xfrm>
            <a:off x="3330575" y="536716"/>
            <a:ext cx="12954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304800" y="1793890"/>
            <a:ext cx="20574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v</a:t>
            </a:r>
            <a:r>
              <a:rPr lang="en-US" sz="1600" noProof="0" dirty="0" err="1" smtClean="0">
                <a:solidFill>
                  <a:schemeClr val="bg1"/>
                </a:solidFill>
              </a:rPr>
              <a:t>oid</a:t>
            </a:r>
            <a:r>
              <a:rPr lang="en-US" sz="1600" noProof="0" dirty="0" smtClean="0">
                <a:solidFill>
                  <a:schemeClr val="bg1"/>
                </a:solidFill>
              </a:rPr>
              <a:t>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manageStar</a:t>
            </a:r>
            <a:r>
              <a:rPr lang="en-US" sz="1600" noProof="0" dirty="0" smtClean="0">
                <a:solidFill>
                  <a:schemeClr val="bg1"/>
                </a:solidFill>
              </a:rPr>
              <a:t>(Star)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52400" y="2403914"/>
            <a:ext cx="24384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void m</a:t>
            </a:r>
            <a:r>
              <a:rPr lang="en-US" sz="1600" noProof="0" dirty="0" err="1" smtClean="0">
                <a:solidFill>
                  <a:schemeClr val="bg1"/>
                </a:solidFill>
              </a:rPr>
              <a:t>anagebuildings</a:t>
            </a:r>
            <a:r>
              <a:rPr lang="en-US" sz="1600" noProof="0" dirty="0" smtClean="0">
                <a:solidFill>
                  <a:schemeClr val="bg1"/>
                </a:solidFill>
              </a:rPr>
              <a:t>(Star)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18" name="Subtitle 4"/>
          <p:cNvSpPr txBox="1">
            <a:spLocks/>
          </p:cNvSpPr>
          <p:nvPr/>
        </p:nvSpPr>
        <p:spPr>
          <a:xfrm>
            <a:off x="2032000" y="1196263"/>
            <a:ext cx="25146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manageGalaxy</a:t>
            </a:r>
            <a:r>
              <a:rPr lang="en-US" sz="1600" noProof="0" dirty="0" smtClean="0">
                <a:solidFill>
                  <a:schemeClr val="bg1"/>
                </a:solidFill>
              </a:rPr>
              <a:t>(Star[][])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181350" y="877443"/>
            <a:ext cx="323850" cy="29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4"/>
          <p:cNvSpPr txBox="1">
            <a:spLocks/>
          </p:cNvSpPr>
          <p:nvPr/>
        </p:nvSpPr>
        <p:spPr>
          <a:xfrm>
            <a:off x="4946650" y="1793890"/>
            <a:ext cx="24384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manageShips</a:t>
            </a:r>
            <a:r>
              <a:rPr lang="en-US" sz="1600" noProof="0" dirty="0" smtClean="0">
                <a:solidFill>
                  <a:schemeClr val="bg1"/>
                </a:solidFill>
              </a:rPr>
              <a:t>(Star[][])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19" name="Subtitle 4"/>
          <p:cNvSpPr txBox="1">
            <a:spLocks/>
          </p:cNvSpPr>
          <p:nvPr/>
        </p:nvSpPr>
        <p:spPr>
          <a:xfrm>
            <a:off x="2581275" y="1853637"/>
            <a:ext cx="23622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v</a:t>
            </a:r>
            <a:r>
              <a:rPr lang="en-US" sz="1600" noProof="0" dirty="0" err="1" smtClean="0">
                <a:solidFill>
                  <a:schemeClr val="bg1"/>
                </a:solidFill>
              </a:rPr>
              <a:t>oid</a:t>
            </a:r>
            <a:r>
              <a:rPr lang="en-US" sz="1600" noProof="0" dirty="0" smtClean="0">
                <a:solidFill>
                  <a:schemeClr val="bg1"/>
                </a:solidFill>
              </a:rPr>
              <a:t> </a:t>
            </a:r>
            <a:r>
              <a:rPr lang="en-US" sz="1600" noProof="0" dirty="0" err="1" smtClean="0">
                <a:solidFill>
                  <a:schemeClr val="bg1"/>
                </a:solidFill>
              </a:rPr>
              <a:t>buildShips</a:t>
            </a:r>
            <a:r>
              <a:rPr lang="en-US" sz="1600" noProof="0" dirty="0" smtClean="0">
                <a:solidFill>
                  <a:schemeClr val="bg1"/>
                </a:solidFill>
              </a:rPr>
              <a:t>(Star[][])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5334000" y="2281848"/>
            <a:ext cx="283845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manageColonizers</a:t>
            </a:r>
            <a:r>
              <a:rPr lang="en-US" sz="1600" noProof="0" dirty="0" smtClean="0">
                <a:solidFill>
                  <a:schemeClr val="bg1"/>
                </a:solidFill>
              </a:rPr>
              <a:t>(Star[][])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2" name="Subtitle 4"/>
          <p:cNvSpPr txBox="1">
            <a:spLocks/>
          </p:cNvSpPr>
          <p:nvPr/>
        </p:nvSpPr>
        <p:spPr>
          <a:xfrm>
            <a:off x="5334000" y="2645129"/>
            <a:ext cx="38862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rushProductionInAttackedStars</a:t>
            </a:r>
            <a:r>
              <a:rPr lang="en-US" sz="1600" noProof="0" dirty="0" smtClean="0">
                <a:solidFill>
                  <a:schemeClr val="bg1"/>
                </a:solidFill>
              </a:rPr>
              <a:t>(Star[][])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3" name="Subtitle 4"/>
          <p:cNvSpPr txBox="1">
            <a:spLocks/>
          </p:cNvSpPr>
          <p:nvPr/>
        </p:nvSpPr>
        <p:spPr>
          <a:xfrm>
            <a:off x="5334000" y="3008410"/>
            <a:ext cx="29718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moveShipsToAttackedStars</a:t>
            </a:r>
            <a:r>
              <a:rPr lang="en-US" sz="1600" noProof="0" dirty="0" smtClean="0">
                <a:solidFill>
                  <a:schemeClr val="bg1"/>
                </a:solidFill>
              </a:rPr>
              <a:t>()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4" name="Subtitle 4"/>
          <p:cNvSpPr txBox="1">
            <a:spLocks/>
          </p:cNvSpPr>
          <p:nvPr/>
        </p:nvSpPr>
        <p:spPr>
          <a:xfrm>
            <a:off x="5334000" y="3371691"/>
            <a:ext cx="36576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moveShipsBetweenSectors</a:t>
            </a:r>
            <a:r>
              <a:rPr lang="en-US" sz="1600" noProof="0" dirty="0" smtClean="0">
                <a:solidFill>
                  <a:schemeClr val="bg1"/>
                </a:solidFill>
              </a:rPr>
              <a:t>()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5" name="Subtitle 4"/>
          <p:cNvSpPr txBox="1">
            <a:spLocks/>
          </p:cNvSpPr>
          <p:nvPr/>
        </p:nvSpPr>
        <p:spPr>
          <a:xfrm>
            <a:off x="5334000" y="3734972"/>
            <a:ext cx="27432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moveShipsInsideSectors</a:t>
            </a:r>
            <a:r>
              <a:rPr lang="en-US" sz="1600" noProof="0" dirty="0" smtClean="0">
                <a:solidFill>
                  <a:schemeClr val="bg1"/>
                </a:solidFill>
              </a:rPr>
              <a:t>()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6" name="Subtitle 4"/>
          <p:cNvSpPr txBox="1">
            <a:spLocks/>
          </p:cNvSpPr>
          <p:nvPr/>
        </p:nvSpPr>
        <p:spPr>
          <a:xfrm>
            <a:off x="5334000" y="4098253"/>
            <a:ext cx="35052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void </a:t>
            </a:r>
            <a:r>
              <a:rPr lang="en-US" sz="1600" noProof="0" dirty="0" err="1" smtClean="0">
                <a:solidFill>
                  <a:schemeClr val="bg1"/>
                </a:solidFill>
              </a:rPr>
              <a:t>moveShipsToAttackEnemy</a:t>
            </a:r>
            <a:r>
              <a:rPr lang="en-US" sz="1600" noProof="0" dirty="0" smtClean="0">
                <a:solidFill>
                  <a:schemeClr val="bg1"/>
                </a:solidFill>
              </a:rPr>
              <a:t>(Star[][])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endCxn id="4" idx="0"/>
          </p:cNvCxnSpPr>
          <p:nvPr/>
        </p:nvCxnSpPr>
        <p:spPr>
          <a:xfrm flipH="1">
            <a:off x="1333500" y="1534817"/>
            <a:ext cx="1257300" cy="25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181350" y="1545108"/>
            <a:ext cx="12700" cy="36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867150" y="1556040"/>
            <a:ext cx="1619250" cy="23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333500" y="2153667"/>
            <a:ext cx="0" cy="29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21" idx="1"/>
          </p:cNvCxnSpPr>
          <p:nvPr/>
        </p:nvCxnSpPr>
        <p:spPr>
          <a:xfrm>
            <a:off x="5162550" y="2132444"/>
            <a:ext cx="171450" cy="31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22" idx="1"/>
          </p:cNvCxnSpPr>
          <p:nvPr/>
        </p:nvCxnSpPr>
        <p:spPr>
          <a:xfrm>
            <a:off x="5159375" y="2149672"/>
            <a:ext cx="174625" cy="6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23" idx="1"/>
          </p:cNvCxnSpPr>
          <p:nvPr/>
        </p:nvCxnSpPr>
        <p:spPr>
          <a:xfrm>
            <a:off x="5160963" y="2154224"/>
            <a:ext cx="173037" cy="102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4" idx="1"/>
          </p:cNvCxnSpPr>
          <p:nvPr/>
        </p:nvCxnSpPr>
        <p:spPr>
          <a:xfrm>
            <a:off x="5159376" y="2152572"/>
            <a:ext cx="174624" cy="138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endCxn id="25" idx="1"/>
          </p:cNvCxnSpPr>
          <p:nvPr/>
        </p:nvCxnSpPr>
        <p:spPr>
          <a:xfrm>
            <a:off x="5146675" y="2158849"/>
            <a:ext cx="187325" cy="17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26" idx="1"/>
          </p:cNvCxnSpPr>
          <p:nvPr/>
        </p:nvCxnSpPr>
        <p:spPr>
          <a:xfrm>
            <a:off x="5172076" y="2154764"/>
            <a:ext cx="161924" cy="211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8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49123"/>
            <a:ext cx="1447800" cy="10923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52550"/>
            <a:ext cx="1524000" cy="14854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88" y="1722427"/>
            <a:ext cx="635574" cy="643140"/>
          </a:xfrm>
          <a:prstGeom prst="rect">
            <a:avLst/>
          </a:prstGeom>
        </p:spPr>
      </p:pic>
      <p:sp>
        <p:nvSpPr>
          <p:cNvPr id="16" name="Subtitle 4"/>
          <p:cNvSpPr txBox="1">
            <a:spLocks/>
          </p:cNvSpPr>
          <p:nvPr/>
        </p:nvSpPr>
        <p:spPr>
          <a:xfrm>
            <a:off x="914400" y="1007646"/>
            <a:ext cx="14097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Star[][] galaxy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3886200" y="1210569"/>
            <a:ext cx="8382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Star</a:t>
            </a:r>
          </a:p>
        </p:txBody>
      </p:sp>
      <p:sp>
        <p:nvSpPr>
          <p:cNvPr id="19" name="Subtitle 4"/>
          <p:cNvSpPr txBox="1">
            <a:spLocks/>
          </p:cNvSpPr>
          <p:nvPr/>
        </p:nvSpPr>
        <p:spPr>
          <a:xfrm>
            <a:off x="6400800" y="1176923"/>
            <a:ext cx="14478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Содержимое</a:t>
            </a:r>
          </a:p>
        </p:txBody>
      </p:sp>
      <p:sp>
        <p:nvSpPr>
          <p:cNvPr id="13" name="Стрелка вправо 12"/>
          <p:cNvSpPr/>
          <p:nvPr/>
        </p:nvSpPr>
        <p:spPr>
          <a:xfrm>
            <a:off x="2514600" y="188595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4781550" y="1885950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73575"/>
            <a:ext cx="1524000" cy="148549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74248"/>
            <a:ext cx="1447800" cy="1092352"/>
          </a:xfrm>
          <a:prstGeom prst="rect">
            <a:avLst/>
          </a:prstGeom>
        </p:spPr>
      </p:pic>
      <p:sp>
        <p:nvSpPr>
          <p:cNvPr id="26" name="Стрелка вправо 25"/>
          <p:cNvSpPr/>
          <p:nvPr/>
        </p:nvSpPr>
        <p:spPr>
          <a:xfrm>
            <a:off x="1790700" y="4063924"/>
            <a:ext cx="7239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Subtitle 4"/>
          <p:cNvSpPr txBox="1">
            <a:spLocks/>
          </p:cNvSpPr>
          <p:nvPr/>
        </p:nvSpPr>
        <p:spPr>
          <a:xfrm>
            <a:off x="152400" y="3135021"/>
            <a:ext cx="15240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Sector[][] galaxy</a:t>
            </a:r>
            <a:endParaRPr lang="en-US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9" name="Subtitle 4"/>
          <p:cNvSpPr txBox="1">
            <a:spLocks/>
          </p:cNvSpPr>
          <p:nvPr/>
        </p:nvSpPr>
        <p:spPr>
          <a:xfrm>
            <a:off x="6400800" y="3304298"/>
            <a:ext cx="14478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Содержимое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601961"/>
            <a:ext cx="1233488" cy="12287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07" y="3898823"/>
            <a:ext cx="635574" cy="643140"/>
          </a:xfrm>
          <a:prstGeom prst="rect">
            <a:avLst/>
          </a:prstGeom>
        </p:spPr>
      </p:pic>
      <p:sp>
        <p:nvSpPr>
          <p:cNvPr id="32" name="Стрелка вправо 31"/>
          <p:cNvSpPr/>
          <p:nvPr/>
        </p:nvSpPr>
        <p:spPr>
          <a:xfrm>
            <a:off x="3976688" y="4063924"/>
            <a:ext cx="7239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>
            <a:off x="5562600" y="4063924"/>
            <a:ext cx="7239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Subtitle 4"/>
          <p:cNvSpPr txBox="1">
            <a:spLocks/>
          </p:cNvSpPr>
          <p:nvPr/>
        </p:nvSpPr>
        <p:spPr>
          <a:xfrm>
            <a:off x="2388394" y="3263407"/>
            <a:ext cx="182641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Sector </a:t>
            </a:r>
            <a:r>
              <a:rPr lang="en-US" sz="1600" noProof="0" dirty="0" smtClean="0">
                <a:solidFill>
                  <a:schemeClr val="bg1"/>
                </a:solidFill>
              </a:rPr>
              <a:t>=</a:t>
            </a:r>
            <a:r>
              <a:rPr lang="ru-RU" sz="1600" noProof="0" dirty="0" smtClean="0">
                <a:solidFill>
                  <a:schemeClr val="bg1"/>
                </a:solidFill>
              </a:rPr>
              <a:t>=</a:t>
            </a:r>
            <a:r>
              <a:rPr lang="en-US" sz="1600" noProof="0" dirty="0" smtClean="0">
                <a:solidFill>
                  <a:schemeClr val="bg1"/>
                </a:solidFill>
              </a:rPr>
              <a:t> </a:t>
            </a:r>
            <a:r>
              <a:rPr lang="en-US" sz="1600" noProof="0" dirty="0" smtClean="0">
                <a:solidFill>
                  <a:schemeClr val="bg1"/>
                </a:solidFill>
              </a:rPr>
              <a:t>Star[4][4]</a:t>
            </a:r>
          </a:p>
        </p:txBody>
      </p:sp>
      <p:sp>
        <p:nvSpPr>
          <p:cNvPr id="36" name="Subtitle 4"/>
          <p:cNvSpPr txBox="1">
            <a:spLocks/>
          </p:cNvSpPr>
          <p:nvPr/>
        </p:nvSpPr>
        <p:spPr>
          <a:xfrm>
            <a:off x="4813807" y="3560269"/>
            <a:ext cx="8382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Star</a:t>
            </a:r>
          </a:p>
        </p:txBody>
      </p:sp>
      <p:sp>
        <p:nvSpPr>
          <p:cNvPr id="24" name="Subtitle 4"/>
          <p:cNvSpPr txBox="1">
            <a:spLocks/>
          </p:cNvSpPr>
          <p:nvPr/>
        </p:nvSpPr>
        <p:spPr>
          <a:xfrm>
            <a:off x="3594606" y="561905"/>
            <a:ext cx="402539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Как это представлено в памяти устройства: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28" name="Subtitle 4"/>
          <p:cNvSpPr txBox="1">
            <a:spLocks/>
          </p:cNvSpPr>
          <p:nvPr/>
        </p:nvSpPr>
        <p:spPr>
          <a:xfrm>
            <a:off x="2648908" y="2871626"/>
            <a:ext cx="260889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Как это обрабатывает ИИ: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8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 txBox="1">
            <a:spLocks/>
          </p:cNvSpPr>
          <p:nvPr/>
        </p:nvSpPr>
        <p:spPr>
          <a:xfrm>
            <a:off x="914400" y="1504950"/>
            <a:ext cx="4267200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Благодаря этому ИИ способен адекватно расширять свою империю, распределять приоритеты обороны регионов, а также совершать наступательные действия, и делать это лишь в том случае, если это безопасно.</a:t>
            </a:r>
          </a:p>
        </p:txBody>
      </p:sp>
    </p:spTree>
    <p:extLst>
      <p:ext uri="{BB962C8B-B14F-4D97-AF65-F5344CB8AC3E}">
        <p14:creationId xmlns:p14="http://schemas.microsoft.com/office/powerpoint/2010/main" val="182753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 txBox="1">
            <a:spLocks/>
          </p:cNvSpPr>
          <p:nvPr/>
        </p:nvSpPr>
        <p:spPr>
          <a:xfrm>
            <a:off x="914400" y="1504950"/>
            <a:ext cx="6477000" cy="270227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Master Of Con</a:t>
            </a:r>
            <a:r>
              <a:rPr lang="en-US" sz="1600" dirty="0" smtClean="0">
                <a:solidFill>
                  <a:schemeClr val="bg1"/>
                </a:solidFill>
              </a:rPr>
              <a:t>s</a:t>
            </a:r>
            <a:r>
              <a:rPr lang="en-US" sz="1600" noProof="0" dirty="0" err="1" smtClean="0">
                <a:solidFill>
                  <a:schemeClr val="bg1"/>
                </a:solidFill>
              </a:rPr>
              <a:t>tellations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  <a:endParaRPr lang="ru-RU" sz="1600" noProof="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В разработке этого приложения были достигнуты значительные успехи: Несмотря на то, что дизайн претерпел значительные изменения по сравнению с </a:t>
            </a:r>
            <a:r>
              <a:rPr lang="en-US" sz="1600" dirty="0" smtClean="0">
                <a:solidFill>
                  <a:schemeClr val="bg1"/>
                </a:solidFill>
              </a:rPr>
              <a:t>MOG, </a:t>
            </a:r>
            <a:r>
              <a:rPr lang="ru-RU" sz="1600" dirty="0" smtClean="0">
                <a:solidFill>
                  <a:schemeClr val="bg1"/>
                </a:solidFill>
              </a:rPr>
              <a:t>можно смело утверждать, что теперь и для ОС </a:t>
            </a:r>
            <a:r>
              <a:rPr lang="en-US" sz="1600" dirty="0" smtClean="0">
                <a:solidFill>
                  <a:schemeClr val="bg1"/>
                </a:solidFill>
              </a:rPr>
              <a:t>Android </a:t>
            </a:r>
            <a:r>
              <a:rPr lang="ru-RU" sz="1600" dirty="0" smtClean="0">
                <a:solidFill>
                  <a:schemeClr val="bg1"/>
                </a:solidFill>
              </a:rPr>
              <a:t>существует аналог той игры.</a:t>
            </a:r>
            <a:endParaRPr lang="en-US" sz="1600" noProof="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Я уже сделал очень много для разработки этого приложения, но, несомненно, можно сделать ещё больше. Поэтому выкладывать его в </a:t>
            </a:r>
            <a:r>
              <a:rPr lang="en-US" sz="1600" noProof="0" dirty="0" err="1" smtClean="0">
                <a:solidFill>
                  <a:schemeClr val="bg1"/>
                </a:solidFill>
              </a:rPr>
              <a:t>PlayMarket</a:t>
            </a:r>
            <a:r>
              <a:rPr lang="ru-RU" sz="1600" noProof="0" dirty="0" smtClean="0">
                <a:solidFill>
                  <a:schemeClr val="bg1"/>
                </a:solidFill>
              </a:rPr>
              <a:t> ещё рано.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Вся информация о том, что можно доработать или добавить, содержится в файле </a:t>
            </a:r>
            <a:r>
              <a:rPr lang="en-US" sz="1600" dirty="0" smtClean="0">
                <a:solidFill>
                  <a:schemeClr val="bg1"/>
                </a:solidFill>
              </a:rPr>
              <a:t>MainActivity.java </a:t>
            </a:r>
            <a:r>
              <a:rPr lang="ru-RU" sz="1600" dirty="0" smtClean="0">
                <a:solidFill>
                  <a:schemeClr val="bg1"/>
                </a:solidFill>
              </a:rPr>
              <a:t>перед объявлением класса.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5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 txBox="1">
            <a:spLocks/>
          </p:cNvSpPr>
          <p:nvPr/>
        </p:nvSpPr>
        <p:spPr>
          <a:xfrm>
            <a:off x="2667000" y="2419350"/>
            <a:ext cx="38100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Спасибо за внимание и приятной игры.</a:t>
            </a:r>
          </a:p>
        </p:txBody>
      </p:sp>
    </p:spTree>
    <p:extLst>
      <p:ext uri="{BB962C8B-B14F-4D97-AF65-F5344CB8AC3E}">
        <p14:creationId xmlns:p14="http://schemas.microsoft.com/office/powerpoint/2010/main" val="123385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 txBox="1">
            <a:spLocks/>
          </p:cNvSpPr>
          <p:nvPr/>
        </p:nvSpPr>
        <p:spPr>
          <a:xfrm>
            <a:off x="533400" y="2952750"/>
            <a:ext cx="6553200" cy="9294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Master Of Constellations  </a:t>
            </a:r>
            <a:r>
              <a:rPr lang="en-US" sz="1600" noProof="0" dirty="0" smtClean="0">
                <a:solidFill>
                  <a:schemeClr val="bg1"/>
                </a:solidFill>
              </a:rPr>
              <a:t>– </a:t>
            </a:r>
            <a:r>
              <a:rPr lang="ru-RU" sz="1600" noProof="0" dirty="0" smtClean="0">
                <a:solidFill>
                  <a:schemeClr val="bg1"/>
                </a:solidFill>
              </a:rPr>
              <a:t>пошаговая космическая стратегия.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Это игра, предназначенная для широкой аудитории пользователей.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Она создана </a:t>
            </a:r>
            <a:r>
              <a:rPr lang="ru-RU" sz="1600" dirty="0" smtClean="0">
                <a:solidFill>
                  <a:schemeClr val="bg1"/>
                </a:solidFill>
              </a:rPr>
              <a:t>только для </a:t>
            </a:r>
            <a:r>
              <a:rPr lang="ru-RU" sz="1600" dirty="0" smtClean="0">
                <a:solidFill>
                  <a:schemeClr val="bg1"/>
                </a:solidFill>
              </a:rPr>
              <a:t>того, </a:t>
            </a:r>
            <a:r>
              <a:rPr lang="ru-RU" sz="1600" dirty="0" smtClean="0">
                <a:solidFill>
                  <a:schemeClr val="bg1"/>
                </a:solidFill>
              </a:rPr>
              <a:t>чтобы развлекать пользователя.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63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12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 txBox="1">
            <a:spLocks/>
          </p:cNvSpPr>
          <p:nvPr/>
        </p:nvSpPr>
        <p:spPr>
          <a:xfrm>
            <a:off x="533400" y="2952750"/>
            <a:ext cx="6553200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MOC – </a:t>
            </a:r>
            <a:r>
              <a:rPr lang="ru-RU" sz="1600" noProof="0" dirty="0" smtClean="0">
                <a:solidFill>
                  <a:schemeClr val="bg1"/>
                </a:solidFill>
              </a:rPr>
              <a:t>названа в честь игры </a:t>
            </a:r>
            <a:r>
              <a:rPr lang="en-US" sz="1600" noProof="0" dirty="0" smtClean="0">
                <a:solidFill>
                  <a:schemeClr val="bg1"/>
                </a:solidFill>
              </a:rPr>
              <a:t>Master Of Galaxy</a:t>
            </a:r>
            <a:r>
              <a:rPr lang="ru-RU" sz="1600" noProof="0" dirty="0" smtClean="0">
                <a:solidFill>
                  <a:schemeClr val="bg1"/>
                </a:solidFill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игры</a:t>
            </a:r>
            <a:r>
              <a:rPr lang="en-US" sz="1600" noProof="0" dirty="0" smtClean="0">
                <a:solidFill>
                  <a:schemeClr val="bg1"/>
                </a:solidFill>
              </a:rPr>
              <a:t> </a:t>
            </a:r>
            <a:r>
              <a:rPr lang="ru-RU" sz="1600" noProof="0" dirty="0" smtClean="0">
                <a:solidFill>
                  <a:schemeClr val="bg1"/>
                </a:solidFill>
              </a:rPr>
              <a:t>под телефоны с </a:t>
            </a:r>
            <a:r>
              <a:rPr lang="en-US" sz="1600" noProof="0" dirty="0" err="1" smtClean="0">
                <a:solidFill>
                  <a:schemeClr val="bg1"/>
                </a:solidFill>
              </a:rPr>
              <a:t>javaMicroedition</a:t>
            </a:r>
            <a:r>
              <a:rPr lang="ru-RU" sz="1600" noProof="0" dirty="0" smtClean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Под </a:t>
            </a:r>
            <a:r>
              <a:rPr lang="en-US" sz="1600" noProof="0" dirty="0" smtClean="0">
                <a:solidFill>
                  <a:schemeClr val="bg1"/>
                </a:solidFill>
              </a:rPr>
              <a:t>Android </a:t>
            </a:r>
            <a:r>
              <a:rPr lang="ru-RU" sz="1600" noProof="0" dirty="0" smtClean="0">
                <a:solidFill>
                  <a:schemeClr val="bg1"/>
                </a:solidFill>
              </a:rPr>
              <a:t>не было достойных аналогов этой игры,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и поэтому я решил создать свою.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35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155105" y="1022488"/>
            <a:ext cx="4168234" cy="39580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</a:rPr>
              <a:t>Аналоги </a:t>
            </a:r>
            <a:r>
              <a:rPr lang="en-US" sz="2400" dirty="0" smtClean="0">
                <a:solidFill>
                  <a:schemeClr val="bg1"/>
                </a:solidFill>
              </a:rPr>
              <a:t>MOC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ru-RU" sz="1600" dirty="0" smtClean="0">
                <a:solidFill>
                  <a:schemeClr val="bg1"/>
                </a:solidFill>
              </a:rPr>
              <a:t>Под </a:t>
            </a:r>
            <a:r>
              <a:rPr lang="en-US" sz="1600" dirty="0" smtClean="0">
                <a:solidFill>
                  <a:schemeClr val="bg1"/>
                </a:solidFill>
              </a:rPr>
              <a:t>Java </a:t>
            </a:r>
            <a:r>
              <a:rPr lang="en-US" sz="1600" dirty="0" err="1" smtClean="0">
                <a:solidFill>
                  <a:schemeClr val="bg1"/>
                </a:solidFill>
              </a:rPr>
              <a:t>Micro</a:t>
            </a:r>
            <a:r>
              <a:rPr lang="en-US" sz="1600" dirty="0" err="1">
                <a:solidFill>
                  <a:schemeClr val="bg1"/>
                </a:solidFill>
              </a:rPr>
              <a:t>e</a:t>
            </a:r>
            <a:r>
              <a:rPr lang="en-US" sz="1600" dirty="0" err="1" smtClean="0">
                <a:solidFill>
                  <a:schemeClr val="bg1"/>
                </a:solidFill>
              </a:rPr>
              <a:t>dition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MOG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</a:rPr>
              <a:t> - </a:t>
            </a:r>
            <a:r>
              <a:rPr lang="ru-RU" sz="1600" dirty="0">
                <a:solidFill>
                  <a:schemeClr val="bg1"/>
                </a:solidFill>
              </a:rPr>
              <a:t>Под </a:t>
            </a:r>
            <a:r>
              <a:rPr lang="en-US" sz="1600" dirty="0">
                <a:solidFill>
                  <a:schemeClr val="bg1"/>
                </a:solidFill>
              </a:rPr>
              <a:t>Android: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 err="1">
                <a:solidFill>
                  <a:schemeClr val="bg1"/>
                </a:solidFill>
              </a:rPr>
              <a:t>StrikeFleet</a:t>
            </a:r>
            <a:r>
              <a:rPr lang="en-US" sz="1600" dirty="0">
                <a:solidFill>
                  <a:schemeClr val="bg1"/>
                </a:solidFill>
              </a:rPr>
              <a:t> Omega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</a:rPr>
              <a:t>Star Colonies</a:t>
            </a:r>
            <a:endParaRPr lang="ru-RU" sz="1600" dirty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>
                <a:solidFill>
                  <a:srgbClr val="FF0000"/>
                </a:solidFill>
              </a:rPr>
              <a:t>Но эти стратегии НЕ пошаговые. Они не могут считаться </a:t>
            </a:r>
            <a:r>
              <a:rPr lang="ru-RU" sz="1600" dirty="0" smtClean="0">
                <a:solidFill>
                  <a:srgbClr val="FF0000"/>
                </a:solidFill>
              </a:rPr>
              <a:t>достойными наследниками </a:t>
            </a:r>
            <a:r>
              <a:rPr lang="en-US" sz="1600" dirty="0">
                <a:solidFill>
                  <a:srgbClr val="FF0000"/>
                </a:solidFill>
              </a:rPr>
              <a:t>MOG</a:t>
            </a:r>
            <a:r>
              <a:rPr lang="ru-RU" sz="1600" dirty="0" smtClean="0">
                <a:solidFill>
                  <a:srgbClr val="FF0000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ru-RU" sz="1600" dirty="0" smtClean="0">
                <a:solidFill>
                  <a:schemeClr val="bg1"/>
                </a:solidFill>
              </a:rPr>
              <a:t>Под ПК: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Star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Star Drive 2</a:t>
            </a:r>
            <a:endParaRPr lang="ru-RU" sz="16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Endless Space</a:t>
            </a:r>
            <a:endParaRPr lang="ru-RU" sz="16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и другие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http://1079638729.rsc.cdn77.org/file_exchange/java_game_images/games/4/3574/real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36" y="2015414"/>
            <a:ext cx="1162050" cy="15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sdown.1mobile.com/group2/M00/C3/37/S36rZFWD3vKATL07AAadzeERm_g1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1176"/>
            <a:ext cx="1751172" cy="17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1176"/>
            <a:ext cx="1072752" cy="17879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17" y="3767411"/>
            <a:ext cx="2348489" cy="1322982"/>
          </a:xfrm>
          <a:prstGeom prst="rect">
            <a:avLst/>
          </a:prstGeom>
        </p:spPr>
      </p:pic>
      <p:pic>
        <p:nvPicPr>
          <p:cNvPr id="2058" name="Picture 10" descr="http://steam-account.ru/img/tovar/stardrive-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82831"/>
            <a:ext cx="2348489" cy="109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dn.akamai.steamstatic.com/steam/apps/208140/header.jpg?t=145027906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23" y="2184157"/>
            <a:ext cx="2948690" cy="137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0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485020" y="1216024"/>
            <a:ext cx="4315579" cy="240681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Преимущества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MOC: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удобный, интуитивно понятный </a:t>
            </a:r>
            <a:r>
              <a:rPr lang="ru-RU" sz="1600" dirty="0" smtClean="0">
                <a:solidFill>
                  <a:schemeClr val="bg1"/>
                </a:solidFill>
              </a:rPr>
              <a:t>интерфейс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err="1" smtClean="0">
                <a:solidFill>
                  <a:schemeClr val="bg1"/>
                </a:solidFill>
              </a:rPr>
              <a:t>пошаговость</a:t>
            </a:r>
            <a:endParaRPr lang="ru-RU" sz="1600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ростота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малый вес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малая нагрузка на </a:t>
            </a:r>
            <a:r>
              <a:rPr lang="ru-RU" sz="1600" dirty="0" smtClean="0">
                <a:solidFill>
                  <a:schemeClr val="bg1"/>
                </a:solidFill>
              </a:rPr>
              <a:t>устройство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поддержка русского языка</a:t>
            </a:r>
            <a:endParaRPr lang="ru-RU" sz="1600" dirty="0" smtClean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хороший автор</a:t>
            </a:r>
          </a:p>
        </p:txBody>
      </p:sp>
    </p:spTree>
    <p:extLst>
      <p:ext uri="{BB962C8B-B14F-4D97-AF65-F5344CB8AC3E}">
        <p14:creationId xmlns:p14="http://schemas.microsoft.com/office/powerpoint/2010/main" val="85334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" y="2724150"/>
            <a:ext cx="1402499" cy="23394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94" y="2724150"/>
            <a:ext cx="1399622" cy="23346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30" y="2724150"/>
            <a:ext cx="1399621" cy="23346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66" y="2724150"/>
            <a:ext cx="1403608" cy="2341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2" y="2724149"/>
            <a:ext cx="1399622" cy="23346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87" y="2724149"/>
            <a:ext cx="1403608" cy="2341301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813030" y="1657350"/>
            <a:ext cx="33528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Скриншоты </a:t>
            </a:r>
            <a:r>
              <a:rPr lang="ru-RU" sz="1600" u="sng" noProof="0" dirty="0" smtClean="0">
                <a:solidFill>
                  <a:schemeClr val="bg1"/>
                </a:solidFill>
              </a:rPr>
              <a:t>некоторых</a:t>
            </a:r>
            <a:r>
              <a:rPr lang="ru-RU" sz="1600" noProof="0" dirty="0" smtClean="0">
                <a:solidFill>
                  <a:schemeClr val="bg1"/>
                </a:solidFill>
              </a:rPr>
              <a:t> активностей: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32" y="209550"/>
            <a:ext cx="2500313" cy="24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 txBox="1">
            <a:spLocks/>
          </p:cNvSpPr>
          <p:nvPr/>
        </p:nvSpPr>
        <p:spPr>
          <a:xfrm>
            <a:off x="2286000" y="1276350"/>
            <a:ext cx="2971800" cy="270227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MOC – </a:t>
            </a:r>
            <a:r>
              <a:rPr lang="ru-RU" sz="1600" dirty="0" smtClean="0">
                <a:solidFill>
                  <a:schemeClr val="bg1"/>
                </a:solidFill>
              </a:rPr>
              <a:t>около 50 классов.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Разрабатывалась в трёх средах: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Eclipse, Android Studio, AIDE.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Краеугольные классы: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Star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Ship</a:t>
            </a:r>
            <a:endParaRPr lang="en-US" sz="1600" noProof="0" dirty="0" smtClean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 err="1" smtClean="0">
                <a:solidFill>
                  <a:schemeClr val="bg1"/>
                </a:solidFill>
              </a:rPr>
              <a:t>MainActivity</a:t>
            </a:r>
            <a:endParaRPr lang="ru-RU" sz="1600" dirty="0" smtClean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AI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Sector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87668"/>
            <a:ext cx="1219200" cy="40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3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 txBox="1">
            <a:spLocks/>
          </p:cNvSpPr>
          <p:nvPr/>
        </p:nvSpPr>
        <p:spPr>
          <a:xfrm>
            <a:off x="3124199" y="1039396"/>
            <a:ext cx="12954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err="1" smtClean="0">
                <a:solidFill>
                  <a:schemeClr val="bg1"/>
                </a:solidFill>
              </a:rPr>
              <a:t>MainActivity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5486400" y="2911217"/>
            <a:ext cx="8382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AI[] AIs;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6324600" y="2360027"/>
            <a:ext cx="14478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Star[][] galaxy</a:t>
            </a:r>
            <a:r>
              <a:rPr lang="ru-RU" sz="1600" dirty="0">
                <a:solidFill>
                  <a:schemeClr val="bg1"/>
                </a:solidFill>
              </a:rPr>
              <a:t>;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427515" y="2618829"/>
            <a:ext cx="1676400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Взаимодействие с игроком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4114182" y="1428750"/>
            <a:ext cx="1372218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endCxn id="6" idx="0"/>
          </p:cNvCxnSpPr>
          <p:nvPr/>
        </p:nvCxnSpPr>
        <p:spPr>
          <a:xfrm flipH="1">
            <a:off x="2265715" y="1377950"/>
            <a:ext cx="1143617" cy="12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419599" y="1377950"/>
            <a:ext cx="1905001" cy="9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ubtitle 4"/>
          <p:cNvSpPr txBox="1">
            <a:spLocks/>
          </p:cNvSpPr>
          <p:nvPr/>
        </p:nvSpPr>
        <p:spPr>
          <a:xfrm>
            <a:off x="828676" y="1733550"/>
            <a:ext cx="1295400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Сохранение, загрузка игр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1466851" y="1377950"/>
            <a:ext cx="1600199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Subtitle 4"/>
          <p:cNvSpPr txBox="1">
            <a:spLocks/>
          </p:cNvSpPr>
          <p:nvPr/>
        </p:nvSpPr>
        <p:spPr>
          <a:xfrm>
            <a:off x="3275982" y="2906889"/>
            <a:ext cx="1676400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Отображение главного экрана игры</a:t>
            </a:r>
            <a:endParaRPr lang="ru-RU" sz="1600" noProof="0" dirty="0" smtClean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/>
          <p:cNvCxnSpPr>
            <a:stCxn id="9" idx="2"/>
            <a:endCxn id="11" idx="0"/>
          </p:cNvCxnSpPr>
          <p:nvPr/>
        </p:nvCxnSpPr>
        <p:spPr>
          <a:xfrm>
            <a:off x="3771899" y="1377950"/>
            <a:ext cx="342283" cy="152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16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90750"/>
            <a:ext cx="1676400" cy="2796334"/>
          </a:xfrm>
          <a:prstGeom prst="rect">
            <a:avLst/>
          </a:prstGeom>
        </p:spPr>
      </p:pic>
      <p:sp>
        <p:nvSpPr>
          <p:cNvPr id="29" name="Subtitle 4"/>
          <p:cNvSpPr txBox="1">
            <a:spLocks/>
          </p:cNvSpPr>
          <p:nvPr/>
        </p:nvSpPr>
        <p:spPr>
          <a:xfrm>
            <a:off x="152400" y="1123950"/>
            <a:ext cx="4267200" cy="9294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5</a:t>
            </a:r>
            <a:r>
              <a:rPr lang="ru-RU" sz="1600" dirty="0" smtClean="0">
                <a:solidFill>
                  <a:schemeClr val="bg1"/>
                </a:solidFill>
              </a:rPr>
              <a:t> слотов для сохранений.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Для каждого слота создаётся 5 таблиц,</a:t>
            </a:r>
            <a:endParaRPr lang="en-US" sz="1600" noProof="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названия </a:t>
            </a:r>
            <a:r>
              <a:rPr lang="ru-RU" sz="1600" noProof="0" dirty="0" smtClean="0">
                <a:solidFill>
                  <a:schemeClr val="bg1"/>
                </a:solidFill>
              </a:rPr>
              <a:t>слотов хранятся </a:t>
            </a:r>
            <a:r>
              <a:rPr lang="ru-RU" sz="1600" noProof="0" dirty="0" smtClean="0">
                <a:solidFill>
                  <a:schemeClr val="bg1"/>
                </a:solidFill>
              </a:rPr>
              <a:t>в </a:t>
            </a:r>
            <a:r>
              <a:rPr lang="en-US" sz="1600" noProof="0" dirty="0" err="1" smtClean="0">
                <a:solidFill>
                  <a:schemeClr val="bg1"/>
                </a:solidFill>
              </a:rPr>
              <a:t>SharedPreferences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56450"/>
              </p:ext>
            </p:extLst>
          </p:nvPr>
        </p:nvGraphicFramePr>
        <p:xfrm>
          <a:off x="2514600" y="2053435"/>
          <a:ext cx="6105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Лист" r:id="rId4" imgW="6105545" imgH="962010" progId="Excel.Sheet.12">
                  <p:embed/>
                </p:oleObj>
              </mc:Choice>
              <mc:Fallback>
                <p:oleObj name="Лист" r:id="rId4" imgW="6105545" imgH="962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2053435"/>
                        <a:ext cx="6105525" cy="96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ubtitle 4"/>
          <p:cNvSpPr txBox="1">
            <a:spLocks/>
          </p:cNvSpPr>
          <p:nvPr/>
        </p:nvSpPr>
        <p:spPr>
          <a:xfrm>
            <a:off x="2057400" y="3105150"/>
            <a:ext cx="632460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Создаются таблицы для: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Звёзд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Кораблей на орбитах этих звёзд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Зданий на этих звёздах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noProof="0" dirty="0" smtClean="0">
                <a:solidFill>
                  <a:schemeClr val="bg1"/>
                </a:solidFill>
              </a:rPr>
              <a:t>AI </a:t>
            </a:r>
            <a:r>
              <a:rPr lang="ru-RU" sz="1600" noProof="0" dirty="0" smtClean="0">
                <a:solidFill>
                  <a:schemeClr val="bg1"/>
                </a:solidFill>
              </a:rPr>
              <a:t>и игрока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Списков кораблей и зданий, находящихся в процессе постройки</a:t>
            </a:r>
            <a:endParaRPr lang="en-US" sz="1600" noProof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42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434</Words>
  <Application>Microsoft Office PowerPoint</Application>
  <PresentationFormat>Экран (16:9)</PresentationFormat>
  <Paragraphs>90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Лист</vt:lpstr>
      <vt:lpstr>Индивидуальный проект:  MOC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maximus</cp:lastModifiedBy>
  <cp:revision>27</cp:revision>
  <dcterms:created xsi:type="dcterms:W3CDTF">2014-12-09T14:15:18Z</dcterms:created>
  <dcterms:modified xsi:type="dcterms:W3CDTF">2016-05-31T12:08:19Z</dcterms:modified>
</cp:coreProperties>
</file>