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1"/>
    <p:sldMasterId id="2147483698" r:id="rId2"/>
  </p:sldMasterIdLst>
  <p:notesMasterIdLst>
    <p:notesMasterId r:id="rId22"/>
  </p:notesMasterIdLst>
  <p:handoutMasterIdLst>
    <p:handoutMasterId r:id="rId23"/>
  </p:handoutMasterIdLst>
  <p:sldIdLst>
    <p:sldId id="265" r:id="rId3"/>
    <p:sldId id="264" r:id="rId4"/>
    <p:sldId id="285" r:id="rId5"/>
    <p:sldId id="267" r:id="rId6"/>
    <p:sldId id="286" r:id="rId7"/>
    <p:sldId id="269" r:id="rId8"/>
    <p:sldId id="270" r:id="rId9"/>
    <p:sldId id="271" r:id="rId10"/>
    <p:sldId id="276" r:id="rId11"/>
    <p:sldId id="287" r:id="rId12"/>
    <p:sldId id="277" r:id="rId13"/>
    <p:sldId id="280" r:id="rId14"/>
    <p:sldId id="279" r:id="rId15"/>
    <p:sldId id="281" r:id="rId16"/>
    <p:sldId id="282" r:id="rId17"/>
    <p:sldId id="283" r:id="rId18"/>
    <p:sldId id="262" r:id="rId19"/>
    <p:sldId id="284" r:id="rId20"/>
    <p:sldId id="263" r:id="rId21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6381D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395BF-C9DD-4625-B287-F65350CD085D}" v="212" dt="2022-06-08T19:38:02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3987" autoAdjust="0"/>
  </p:normalViewPr>
  <p:slideViewPr>
    <p:cSldViewPr snapToGrid="0" snapToObjects="1" showGuides="1">
      <p:cViewPr>
        <p:scale>
          <a:sx n="75" d="100"/>
          <a:sy n="75" d="100"/>
        </p:scale>
        <p:origin x="1805" y="14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58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6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Слева можно увидеть как реализована фильтрация по дате, в виде выпадающего календаря.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Справа можно увидеть дополнительную информацию, которую можно получить при наведении курсора на элемент диаграммы.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В процессе организации учебного процесса в технической школе необходимо формировать отчеты, поэтому передо мной была поставлена задача разработать модуль в систему для автоматического экспорта данных в полноценный документ для дальнейшего редактирования и печати.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Пользователь может выбрать формат, в котором нужно сохранить документ (</a:t>
            </a:r>
            <a:r>
              <a:rPr lang="ru-RU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xls</a:t>
            </a: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docx</a:t>
            </a: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), задать название, отредактировать дату. В итоге, по нажатию кнопки «Экспорт» происходит сохранение документа в файловую систему.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На слайде пример документа, полученного в результате работы модуля экспорта с выбранным форматом </a:t>
            </a:r>
            <a:r>
              <a:rPr lang="ru-RU" sz="1400" b="0" i="0" dirty="0" err="1">
                <a:solidFill>
                  <a:srgbClr val="E8EAED"/>
                </a:solidFill>
                <a:effectLst/>
                <a:latin typeface="+mn-lt"/>
              </a:rPr>
              <a:t>xls</a:t>
            </a: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.</a:t>
            </a: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8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В предоставленной системе в качестве пользователей системы могли выступать преподаватели и администратор. Передо мной была поставлена задача реализовать возможность пользоваться системой студентам, для просмотра оценок, посещаемости.</a:t>
            </a:r>
            <a:br>
              <a:rPr lang="ru-RU" sz="1400" dirty="0">
                <a:latin typeface="+mn-lt"/>
              </a:rPr>
            </a:b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На слайде модель пользовательских сценариев, отражающая основные сценарии, уже присутствовавшие в системе и новые.</a:t>
            </a: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3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Сверху фрагмент кода с моделью «Студент».</a:t>
            </a:r>
            <a:r>
              <a:rPr lang="en-US" sz="1400" b="0" i="0" dirty="0">
                <a:solidFill>
                  <a:srgbClr val="E8EAED"/>
                </a:solidFill>
                <a:effectLst/>
                <a:latin typeface="+mn-lt"/>
              </a:rPr>
              <a:t> </a:t>
            </a:r>
          </a:p>
          <a:p>
            <a:pPr indent="0" algn="l">
              <a:lnSpc>
                <a:spcPct val="150000"/>
              </a:lnSpc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[СНИЗУ] Была создана группа пользователей «Студенты» и наделена необходимыми правами.</a:t>
            </a: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В процессе построения учебного процесса необходимым элементом является производственный календарь. Он содержит информацию об общем количестве выходных, рабочих и праздничных дней в году.</a:t>
            </a:r>
            <a:br>
              <a:rPr lang="ru-RU" sz="1400" dirty="0">
                <a:latin typeface="+mn-lt"/>
              </a:rPr>
            </a:b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Добавление данных производственного календаря было затруднительно, так как каждая дата добавлялась отдельно.</a:t>
            </a: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Был написан скрипт, скачивающий с интернета производственный календарь в формате JSON и создающий CSV файл, необходимой структуры, для импорта в базу данных.</a:t>
            </a: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9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Для возможности просмотра в ИИС производственного календаря было создано его визуальное представление. </a:t>
            </a: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>
                <a:latin typeface="+mn-lt"/>
              </a:rPr>
              <a:t>Как я сказал ранее, работа над системой ведется уже некоторое время, прошлые мои коллеги уже разработали некоторые модули, согласно ТЗ. Однако разработанная  система нуждалась в проверке на функционирование. В ходе работы было проведено тестирование разработанных модулей системы. Была выявлена ошибка, связанная с основным сценарием использования данной системы. А именно с модулем журнала преподавателя.</a:t>
            </a:r>
          </a:p>
          <a:p>
            <a:endParaRPr lang="ru-RU" sz="1400" dirty="0">
              <a:latin typeface="+mn-lt"/>
            </a:endParaRPr>
          </a:p>
          <a:p>
            <a:r>
              <a:rPr lang="ru-RU" sz="1400" dirty="0">
                <a:latin typeface="+mn-lt"/>
              </a:rPr>
              <a:t>Ошибка заключалась в невозможности создания занятия, при условии отсутствия других занятий в БД. Иными словами, во время создания первого занятия. Найденная ошибка была исправлена, что продемонстрировано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</a:pPr>
            <a:r>
              <a:rPr lang="ru-RU" dirty="0"/>
              <a:t>[ТЕКСТ НА СЛАЙДЕ]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2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>
                <a:latin typeface="+mn-lt"/>
              </a:rPr>
              <a:t>Уже несколько лет, ведется разработка интеллектуальной информационной системы для технической школы ГУП Петербургский метрополитен.</a:t>
            </a:r>
          </a:p>
          <a:p>
            <a:endParaRPr lang="ru-RU" sz="1400" dirty="0">
              <a:latin typeface="+mn-lt"/>
            </a:endParaRPr>
          </a:p>
          <a:p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Школа остро нуждается в элементах учебной аналитики. Так как, количество образовательных мест всегда равно количеству требующихся в будущем машинистов электропоездов.</a:t>
            </a:r>
          </a:p>
          <a:p>
            <a:endParaRPr lang="ru-RU" sz="14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latin typeface="+mn-lt"/>
              </a:rPr>
              <a:t>Следовательно необходимо анализировать учебный процесс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endParaRPr lang="ru-RU" sz="1400" dirty="0">
              <a:latin typeface="+mn-lt"/>
            </a:endParaRPr>
          </a:p>
          <a:p>
            <a:r>
              <a:rPr lang="ru-RU" sz="1400" i="1" dirty="0">
                <a:latin typeface="+mn-lt"/>
              </a:rPr>
              <a:t>(в противном случае, если обучающиеся отчисляются,  организация  снова остается без необходимых квалифицированных кадров, а также вынуждена применять меры для  возмещения с отчислившихся деньги за проведенное обучение.)</a:t>
            </a:r>
          </a:p>
          <a:p>
            <a:endParaRPr lang="ru-RU" sz="1400" dirty="0">
              <a:latin typeface="+mn-lt"/>
            </a:endParaRPr>
          </a:p>
          <a:p>
            <a:endParaRPr lang="ru-RU" sz="1400" dirty="0">
              <a:latin typeface="+mn-lt"/>
            </a:endParaRPr>
          </a:p>
          <a:p>
            <a:r>
              <a:rPr lang="ru-RU" sz="1400" dirty="0">
                <a:latin typeface="+mn-lt"/>
              </a:rPr>
              <a:t>Также, в процессе организации учебного процесса в технической школе есть необходимость создавать отчеты, в виде документов под подпись.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/>
              <a:t>На данном слайде можно увидеть поставленные задачи.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/>
              <a:t>В качестве инструмента для анализа учебного процесса, который можно встроить в систему, идеально подойдет визуальное представления данных в виде интерактивной аналитической панели, или, как ее еще называют, дашборда.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/>
              <a:t>Также была поставлена задача разработать дополнительные модули в систему: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400" dirty="0"/>
              <a:t>Модуль для автоматического экспорта данных в полноценный документ </a:t>
            </a: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для дальнейшего редактирования и печати.</a:t>
            </a:r>
            <a:endParaRPr lang="ru-RU" sz="140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400" dirty="0"/>
              <a:t>Создать пользователя «студент»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400" dirty="0"/>
              <a:t>Создать в</a:t>
            </a:r>
            <a:r>
              <a:rPr lang="ru-RU" sz="2800" dirty="0"/>
              <a:t>изуальное представление производственного календаря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dirty="0"/>
              <a:t>Также необходимо провести тестирование системы.</a:t>
            </a:r>
          </a:p>
          <a:p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Сотрудниками </a:t>
            </a:r>
            <a:r>
              <a:rPr lang="ru-RU" sz="1400" b="0" i="0" dirty="0" err="1">
                <a:solidFill>
                  <a:srgbClr val="E8EAED"/>
                </a:solidFill>
                <a:effectLst/>
                <a:latin typeface="+mn-lt"/>
              </a:rPr>
              <a:t>Техшколы</a:t>
            </a: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 Метрополитена были предоставлены  данные ведомостей обучающихся ( машинисты ) с текущими оценками по всем предметам и оценками по экзаменам. Фотографии ведомостей с 2008 по 2019 года.</a:t>
            </a:r>
          </a:p>
          <a:p>
            <a:endParaRPr lang="ru-RU" sz="1400" b="0" i="0" dirty="0">
              <a:solidFill>
                <a:srgbClr val="E8EAED"/>
              </a:solidFill>
              <a:effectLst/>
              <a:latin typeface="+mn-lt"/>
            </a:endParaRPr>
          </a:p>
          <a:p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Для возможности просмотра и сравнения данных, отслеживания их тенденций, за прошедшие года, хранящихся в бумажном формате, необходимо привести их к цифровому машиночитаемому формату.</a:t>
            </a:r>
            <a:br>
              <a:rPr lang="ru-RU" sz="1400" dirty="0">
                <a:latin typeface="+mn-lt"/>
              </a:rPr>
            </a:br>
            <a:br>
              <a:rPr lang="ru-RU" sz="1400" dirty="0">
                <a:latin typeface="+mn-lt"/>
              </a:rPr>
            </a:b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Данные были перенесены в формат CSV.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По полученным данным были построены некоторые визуализации, в том числе была построена кольцевая диаграмма, показывающая отношение успешно окончивших обучение студентов к отчисленным, которая приведена на слайде.</a:t>
            </a:r>
          </a:p>
          <a:p>
            <a:r>
              <a:rPr lang="ru-RU" sz="1400" dirty="0"/>
              <a:t>Можно сделать вывод, что хоть и большинство студентов успешно оканчивают свое обучение, но также присутствует практически четверть выбывших студентов.</a:t>
            </a:r>
          </a:p>
          <a:p>
            <a:r>
              <a:rPr lang="ru-RU" sz="1400" dirty="0"/>
              <a:t>Это еще раз доказывает необходимость создания инструмента для аналитики данных в технической школе.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Были изучены аналоги [НА СЛАЙДЕ].</a:t>
            </a:r>
            <a:br>
              <a:rPr lang="ru-RU" sz="1400" dirty="0">
                <a:latin typeface="+mn-lt"/>
              </a:rPr>
            </a:b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Сравнительный анализ показал, большая часть из рассмотренных продуктов не являются отечественными, что неприемлемо для технической школы, так как необходимо, чтобы программное решение не зависело от иностранных компаний. </a:t>
            </a:r>
            <a:br>
              <a:rPr lang="ru-RU" sz="1400" dirty="0">
                <a:latin typeface="+mn-lt"/>
              </a:rPr>
            </a:b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Более того, половину из них можно использовать исключительно как отдельный продукт, без возможности встраивания их в уже разрабатываемую систему.</a:t>
            </a:r>
            <a:br>
              <a:rPr lang="ru-RU" sz="1400" dirty="0">
                <a:latin typeface="+mn-lt"/>
              </a:rPr>
            </a:br>
            <a:br>
              <a:rPr lang="ru-RU" sz="1400" dirty="0">
                <a:latin typeface="+mn-lt"/>
              </a:rPr>
            </a:b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Было принять решение разработать свое, независимое программное решение.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[НА СЛАЙДЕ]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algn="l">
              <a:lnSpc>
                <a:spcPct val="150000"/>
              </a:lnSpc>
            </a:pP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В связи с тем, что система написана с использованием </a:t>
            </a:r>
            <a:r>
              <a:rPr lang="ru-RU" sz="1400" b="0" i="0" dirty="0" err="1">
                <a:solidFill>
                  <a:srgbClr val="E8EAED"/>
                </a:solidFill>
                <a:effectLst/>
                <a:latin typeface="+mn-lt"/>
              </a:rPr>
              <a:t>django</a:t>
            </a: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 фреймворка было принято решение в качестве средства визуализации данных использовать </a:t>
            </a:r>
            <a:r>
              <a:rPr lang="ru-RU" sz="1400" b="0" i="0" dirty="0" err="1">
                <a:solidFill>
                  <a:srgbClr val="E8EAED"/>
                </a:solidFill>
                <a:effectLst/>
                <a:latin typeface="+mn-lt"/>
              </a:rPr>
              <a:t>django-plotly-dash</a:t>
            </a: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, так как он позволяет использовать приложения </a:t>
            </a:r>
            <a:r>
              <a:rPr lang="ru-RU" sz="1400" b="0" i="0" dirty="0" err="1">
                <a:solidFill>
                  <a:srgbClr val="E8EAED"/>
                </a:solidFill>
                <a:effectLst/>
                <a:latin typeface="+mn-lt"/>
              </a:rPr>
              <a:t>Plotly</a:t>
            </a: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 </a:t>
            </a:r>
            <a:r>
              <a:rPr lang="ru-RU" sz="1400" b="0" i="0" dirty="0" err="1">
                <a:solidFill>
                  <a:srgbClr val="E8EAED"/>
                </a:solidFill>
                <a:effectLst/>
                <a:latin typeface="+mn-lt"/>
              </a:rPr>
              <a:t>Dash</a:t>
            </a:r>
            <a:r>
              <a:rPr lang="ru-RU" sz="1400" b="0" i="0" dirty="0">
                <a:solidFill>
                  <a:srgbClr val="E8EAED"/>
                </a:solidFill>
                <a:effectLst/>
                <a:latin typeface="+mn-lt"/>
              </a:rPr>
              <a:t> в приложениях Django.</a:t>
            </a:r>
            <a:endParaRPr lang="en-US" sz="1400" b="0" i="0" dirty="0">
              <a:solidFill>
                <a:srgbClr val="E8EAED"/>
              </a:solidFill>
              <a:effectLst/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На слайде общий вид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созданной аналитической панели.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В самом верху располагается выпадающее меню выбора учебной группы и фильтр по датам.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Слева расположена таблица со студентами.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Справа находятся диаграммы распределения оценок 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[</a:t>
            </a: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СВЕРХУ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],</a:t>
            </a: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посещаемости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[</a:t>
            </a: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СНИЗУ</a:t>
            </a:r>
            <a:r>
              <a:rPr lang="en-US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].</a:t>
            </a: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11858"/>
            <a:ext cx="9144000" cy="14422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Разработка программного обеспечения с элементами анализа данных для образовательного учреждения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9120" y="3248722"/>
            <a:ext cx="7640320" cy="14422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1400" dirty="0"/>
              <a:t>Обучающийся: Кириллов Николай Александрович</a:t>
            </a:r>
          </a:p>
          <a:p>
            <a:pPr algn="l"/>
            <a:r>
              <a:rPr lang="ru-RU" sz="1400" dirty="0"/>
              <a:t>Группа: K34422 </a:t>
            </a:r>
          </a:p>
          <a:p>
            <a:pPr algn="l"/>
            <a:r>
              <a:rPr lang="ru-RU" sz="1400" dirty="0"/>
              <a:t>Образовательная программа: Интеллектуальные системы в гуманитарной сфере</a:t>
            </a:r>
          </a:p>
          <a:p>
            <a:pPr algn="l"/>
            <a:r>
              <a:rPr lang="ru-RU" sz="1400" dirty="0"/>
              <a:t>Руководитель ВКР: Гусарова Наталия Федоровна, старший научный сотрудник, кандидат технических наук, Университет ИТМО, факультет инфокоммуникационных технологий, доцент (квалификационная категория «ординарный доцент»)</a:t>
            </a:r>
          </a:p>
          <a:p>
            <a:pPr algn="l"/>
            <a:r>
              <a:rPr lang="ru-RU" sz="1400" dirty="0"/>
              <a:t>Дата защиты: 09.06.2022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Аналитическая панель. Детали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AAF02-E93F-DFE6-C1B7-E194DEC64144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2ECCB-041F-1AA1-604B-D6490CAE93BF}"/>
              </a:ext>
            </a:extLst>
          </p:cNvPr>
          <p:cNvSpPr txBox="1"/>
          <p:nvPr/>
        </p:nvSpPr>
        <p:spPr>
          <a:xfrm rot="10800000" flipH="1" flipV="1">
            <a:off x="8686800" y="4774168"/>
            <a:ext cx="45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D7577B-409F-6604-F8E9-A0F10871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7813"/>
            <a:ext cx="3425928" cy="24830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E4355-01FE-3E98-B934-F3A636F4B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472" y="1547813"/>
            <a:ext cx="4252328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Модуль экспорта отчетов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6B049-52F6-825F-167F-FD0F595B300D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925830-7EFE-28D0-B0DE-E094C415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01" y="1547813"/>
            <a:ext cx="4357799" cy="2429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E4744-9B9F-8F57-B024-E6D6E9A1A4E5}"/>
              </a:ext>
            </a:extLst>
          </p:cNvPr>
          <p:cNvSpPr txBox="1"/>
          <p:nvPr/>
        </p:nvSpPr>
        <p:spPr>
          <a:xfrm rot="10800000" flipH="1" flipV="1">
            <a:off x="8686800" y="4774168"/>
            <a:ext cx="45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3C3C69-95E4-5667-3A3F-6F2AB03E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47813"/>
            <a:ext cx="374174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4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Модель пользовательских сценариев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0C4DD-47E1-2B82-497F-B7A81F586188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AF46F-62BC-EA65-0327-7FEB815DE456}"/>
              </a:ext>
            </a:extLst>
          </p:cNvPr>
          <p:cNvSpPr txBox="1"/>
          <p:nvPr/>
        </p:nvSpPr>
        <p:spPr>
          <a:xfrm rot="10800000" flipH="1" flipV="1">
            <a:off x="8686800" y="4774168"/>
            <a:ext cx="45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35470C-741C-3061-3298-20B35B2F6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" t="9530" r="7825" b="1781"/>
          <a:stretch/>
        </p:blipFill>
        <p:spPr>
          <a:xfrm>
            <a:off x="1633728" y="1547813"/>
            <a:ext cx="5876544" cy="30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/>
              <a:t>Создание возможности авторизации студента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541667-D9DD-9BDC-C60C-A007C7ABC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81"/>
          <a:stretch/>
        </p:blipFill>
        <p:spPr bwMode="auto">
          <a:xfrm>
            <a:off x="2362834" y="1716564"/>
            <a:ext cx="4418330" cy="883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DEBCA7-EE3E-A240-6E91-CDDE973E9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8"/>
          <a:stretch/>
        </p:blipFill>
        <p:spPr bwMode="auto">
          <a:xfrm>
            <a:off x="1912302" y="2769235"/>
            <a:ext cx="5319395" cy="1652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97B35-AE5A-8301-331C-573F6793BE1E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7C41E-C901-91C4-E2A4-777B82923A9C}"/>
              </a:ext>
            </a:extLst>
          </p:cNvPr>
          <p:cNvSpPr txBox="1"/>
          <p:nvPr/>
        </p:nvSpPr>
        <p:spPr>
          <a:xfrm rot="10800000" flipH="1" flipV="1">
            <a:off x="8686800" y="4774168"/>
            <a:ext cx="4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916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BED727-64EE-F581-20A0-614D77F1F305}"/>
              </a:ext>
            </a:extLst>
          </p:cNvPr>
          <p:cNvSpPr txBox="1"/>
          <p:nvPr/>
        </p:nvSpPr>
        <p:spPr>
          <a:xfrm>
            <a:off x="457200" y="1759937"/>
            <a:ext cx="4038600" cy="283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ru-RU" sz="2400"/>
              <a:t>Ввод производственного календаря осуществляется путем добавления каждой даты по отдельности, что весьма затруднительно.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CAD3C0-83B5-4735-39F9-D4824AE162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8200" y="2254449"/>
            <a:ext cx="4038600" cy="18456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Производственный календарь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A3F4C-C8AE-5AB8-6047-98D35651CE8F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AC57B-C27D-14DE-84F4-D2EB56C3463B}"/>
              </a:ext>
            </a:extLst>
          </p:cNvPr>
          <p:cNvSpPr txBox="1"/>
          <p:nvPr/>
        </p:nvSpPr>
        <p:spPr>
          <a:xfrm rot="10800000" flipH="1" flipV="1">
            <a:off x="8671727" y="4774168"/>
            <a:ext cx="4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415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Производственный календарь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DE1C8-ED12-FCB8-56B4-7006A06DB9A4}"/>
              </a:ext>
            </a:extLst>
          </p:cNvPr>
          <p:cNvSpPr txBox="1"/>
          <p:nvPr/>
        </p:nvSpPr>
        <p:spPr>
          <a:xfrm>
            <a:off x="457200" y="1686331"/>
            <a:ext cx="5002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Был написан скрипт, скачивающий с интернета производственный календарь в формате JSON и создающий CSV файл, необходимой структуры, для импорта в базу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9B7A0E-5916-8BE9-88D7-2F6FFE51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3" y="2969314"/>
            <a:ext cx="6456699" cy="14304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3597D6-3F42-E021-DA60-0D1FA34767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6"/>
          <a:stretch/>
        </p:blipFill>
        <p:spPr>
          <a:xfrm>
            <a:off x="6134100" y="1360868"/>
            <a:ext cx="2446687" cy="31705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15247E-D5C5-BAC6-056E-F00494276CAF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8A9B-D412-B5D3-BA6E-CCC8FC801145}"/>
              </a:ext>
            </a:extLst>
          </p:cNvPr>
          <p:cNvSpPr txBox="1"/>
          <p:nvPr/>
        </p:nvSpPr>
        <p:spPr>
          <a:xfrm rot="10800000" flipH="1" flipV="1">
            <a:off x="8699384" y="4774168"/>
            <a:ext cx="4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3745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643B99-25D7-CADE-D25E-DADC8E99A291}"/>
              </a:ext>
            </a:extLst>
          </p:cNvPr>
          <p:cNvSpPr txBox="1"/>
          <p:nvPr/>
        </p:nvSpPr>
        <p:spPr>
          <a:xfrm>
            <a:off x="457200" y="1759937"/>
            <a:ext cx="4191000" cy="283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Синим показаны полные рабочие дни;</a:t>
            </a:r>
          </a:p>
          <a:p>
            <a:pPr>
              <a:spcBef>
                <a:spcPct val="20000"/>
              </a:spcBef>
            </a:pPr>
            <a:r>
              <a:rPr lang="ru-RU" sz="2400" dirty="0"/>
              <a:t>Красным – праздничные дни;</a:t>
            </a:r>
          </a:p>
          <a:p>
            <a:pPr>
              <a:spcBef>
                <a:spcPct val="20000"/>
              </a:spcBef>
            </a:pPr>
            <a:r>
              <a:rPr lang="ru-RU" sz="2400" dirty="0"/>
              <a:t>Желтым – короткие рабочие дни.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333E8C-2841-5EAD-42A4-829C0D3358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8200" y="2085087"/>
            <a:ext cx="4038600" cy="2184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Производственный календарь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C4901-FD3F-E3CB-7FCB-EBBB902F1E7D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93432-9F3A-82E8-7A80-17540200F4C7}"/>
              </a:ext>
            </a:extLst>
          </p:cNvPr>
          <p:cNvSpPr txBox="1"/>
          <p:nvPr/>
        </p:nvSpPr>
        <p:spPr>
          <a:xfrm rot="10800000" flipH="1" flipV="1">
            <a:off x="8699384" y="4774168"/>
            <a:ext cx="4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7495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 anchor="ctr">
            <a:normAutofit/>
          </a:bodyPr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133DF3-E31F-A002-05DE-1590BDF2A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2" t="64914" r="5061" b="1"/>
          <a:stretch/>
        </p:blipFill>
        <p:spPr bwMode="auto">
          <a:xfrm>
            <a:off x="2433387" y="3152097"/>
            <a:ext cx="6497253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442848-33C2-4710-61B5-B6C3A3362E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18987" y="1680095"/>
            <a:ext cx="4038600" cy="1231773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AAA2A-4CEB-1FB5-C4CC-E435F13E7C96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pic>
        <p:nvPicPr>
          <p:cNvPr id="14" name="Рисунок 13" descr="Закрыть со сплошной заливкой">
            <a:extLst>
              <a:ext uri="{FF2B5EF4-FFF2-40B4-BE49-F238E27FC236}">
                <a16:creationId xmlns:a16="http://schemas.microsoft.com/office/drawing/2014/main" id="{966C8A63-919D-C07C-9741-0E18DBF3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1838781"/>
            <a:ext cx="914400" cy="914400"/>
          </a:xfrm>
          <a:prstGeom prst="rect">
            <a:avLst/>
          </a:prstGeom>
        </p:spPr>
      </p:pic>
      <p:pic>
        <p:nvPicPr>
          <p:cNvPr id="16" name="Рисунок 15" descr="Флажок со сплошной заливкой">
            <a:extLst>
              <a:ext uri="{FF2B5EF4-FFF2-40B4-BE49-F238E27FC236}">
                <a16:creationId xmlns:a16="http://schemas.microsoft.com/office/drawing/2014/main" id="{BB9A5C16-A0C3-16E1-66E4-F93AEC730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8987" y="315209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6CB08A-3D7B-FC28-A98C-99DA3CDC39A1}"/>
              </a:ext>
            </a:extLst>
          </p:cNvPr>
          <p:cNvSpPr txBox="1"/>
          <p:nvPr/>
        </p:nvSpPr>
        <p:spPr>
          <a:xfrm rot="10800000" flipH="1" flipV="1">
            <a:off x="8686800" y="4774168"/>
            <a:ext cx="45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D3C8B-23A3-FDD9-6B6F-55B95D49D33C}"/>
              </a:ext>
            </a:extLst>
          </p:cNvPr>
          <p:cNvSpPr txBox="1"/>
          <p:nvPr/>
        </p:nvSpPr>
        <p:spPr>
          <a:xfrm>
            <a:off x="457200" y="1547813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Собраны фотографии ведомостей с оценками за период с 2008 по 2019 годы и перенесены в формат CSV;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Выдвинуты требования к аналитической панели, которая была построена и интегрирована в систему;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Написан и интегрирован в систему модуль для экспорта отчета в виде полноценного документа для печати и дальнейшего редактирования;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Создан пользователь студент и наделен правами по просмотру оценок и посещений;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Написан скрипт для автоматизации ввода данных производственного календаря в систему;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Создано визуальное представление производственного календаря;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Проведено функциональное тестирование полученной системы;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Выявлена  и исправлена ошибка в создании занятия.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219EB-FF78-B5D1-75EA-0E56D7076F2C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4B314-1DAB-4D9C-7EEC-11103C4DF846}"/>
              </a:ext>
            </a:extLst>
          </p:cNvPr>
          <p:cNvSpPr txBox="1"/>
          <p:nvPr/>
        </p:nvSpPr>
        <p:spPr>
          <a:xfrm rot="10800000" flipH="1" flipV="1">
            <a:off x="8686800" y="4774168"/>
            <a:ext cx="45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7177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2"/>
            <a:ext cx="8229600" cy="93649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Докладчик:</a:t>
            </a:r>
          </a:p>
          <a:p>
            <a:r>
              <a:rPr lang="ru-RU" sz="2000" dirty="0"/>
              <a:t>Кириллов Николай Александрович</a:t>
            </a:r>
          </a:p>
          <a:p>
            <a:r>
              <a:rPr lang="ru-RU" sz="2000" dirty="0"/>
              <a:t> </a:t>
            </a:r>
            <a:r>
              <a:rPr lang="en-US" sz="2000" dirty="0"/>
              <a:t>K34422</a:t>
            </a:r>
            <a:endParaRPr lang="nl-NL" sz="2000" dirty="0"/>
          </a:p>
          <a:p>
            <a:r>
              <a:rPr lang="en-US" dirty="0"/>
              <a:t>kirillovnik2001@gmail.com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8B162-1FAF-FA83-BC8E-FE6E0A6AC519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C33EE-22F5-FFFF-E3C6-C3E14609878D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80D3A-214A-DCB7-B2EB-7E5BFE1D2FFD}"/>
              </a:ext>
            </a:extLst>
          </p:cNvPr>
          <p:cNvSpPr txBox="1"/>
          <p:nvPr/>
        </p:nvSpPr>
        <p:spPr>
          <a:xfrm>
            <a:off x="457199" y="1597998"/>
            <a:ext cx="83344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a typeface="Times New Roman" panose="02020603050405020304" pitchFamily="18" charset="0"/>
              </a:rPr>
              <a:t>Количество образовательных мест всегда равно количеству требующихся в будущем машинистов электропоездов.</a:t>
            </a:r>
          </a:p>
          <a:p>
            <a:endParaRPr lang="ru-RU" sz="1400" dirty="0"/>
          </a:p>
          <a:p>
            <a:r>
              <a:rPr lang="ru-RU" sz="1400" dirty="0"/>
              <a:t>Необходимо анализировать учебный процесс для выявления потенциально отчислившихся студентов, для дальнейшей работы с ними, чтобы избежать недобора сотрудников.</a:t>
            </a:r>
          </a:p>
          <a:p>
            <a:endParaRPr lang="ru-RU" sz="1400" dirty="0"/>
          </a:p>
          <a:p>
            <a:r>
              <a:rPr lang="ru-RU" sz="1400" dirty="0"/>
              <a:t>В процессе организации учебного процесса в технической школе есть необходимость создавать отчеты в виде документов под подпись.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334463" cy="284849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Выявление требований, разработка и интеграция инструмента для анализа данных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Разработка и интеграция дополнительных модулей в систему</a:t>
            </a:r>
            <a:r>
              <a:rPr lang="en-US" dirty="0"/>
              <a:t>;</a:t>
            </a:r>
            <a:endParaRPr lang="ru-RU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Модуль экспорта отчетов</a:t>
            </a:r>
            <a:r>
              <a:rPr lang="en-US" dirty="0"/>
              <a:t>;</a:t>
            </a:r>
            <a:endParaRPr lang="ru-RU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Возможность авторизации студента</a:t>
            </a:r>
            <a:r>
              <a:rPr lang="en-US" dirty="0"/>
              <a:t>;</a:t>
            </a:r>
            <a:endParaRPr lang="ru-RU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Визуальное представление производственного календаря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Проведение функционального тестирование разработанной системы</a:t>
            </a:r>
            <a:r>
              <a:rPr lang="en-US" dirty="0"/>
              <a:t>.</a:t>
            </a:r>
            <a:endParaRPr lang="ru-RU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8B162-1FAF-FA83-BC8E-FE6E0A6AC519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C33EE-22F5-FFFF-E3C6-C3E14609878D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969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7199" y="1759937"/>
            <a:ext cx="4295863" cy="267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Получены фотографии </a:t>
            </a:r>
            <a:r>
              <a:rPr lang="ru-RU" sz="2400" b="1" dirty="0">
                <a:solidFill>
                  <a:srgbClr val="6381D0"/>
                </a:solidFill>
              </a:rPr>
              <a:t>50</a:t>
            </a:r>
            <a:r>
              <a:rPr lang="ru-RU" sz="2400" dirty="0"/>
              <a:t> ведомостей с оценками </a:t>
            </a:r>
            <a:r>
              <a:rPr lang="ru-RU" sz="2400" b="1" dirty="0">
                <a:solidFill>
                  <a:srgbClr val="6381D0"/>
                </a:solidFill>
              </a:rPr>
              <a:t>824</a:t>
            </a:r>
            <a:r>
              <a:rPr lang="ru-RU" sz="2400" dirty="0"/>
              <a:t> обучающихся в технической школе за период с 2008 по 2019 и перенесены в формат CSV.</a:t>
            </a: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7E913E6-4719-F472-7A79-42C061BC1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84"/>
          <a:stretch/>
        </p:blipFill>
        <p:spPr bwMode="auto">
          <a:xfrm>
            <a:off x="4753063" y="2693124"/>
            <a:ext cx="4038600" cy="804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Сбор данных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C0D21-851C-44D4-F7E4-14EFD2717033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2D136-CF3E-3304-74DC-D4EAACABD304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6C0D21-851C-44D4-F7E4-14EFD2717033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2D136-CF3E-3304-74DC-D4EAACABD304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5698" y="679555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Визуализация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11457A-EC88-3916-7121-E1595A8D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8" t="5891" r="5758" b="6094"/>
          <a:stretch/>
        </p:blipFill>
        <p:spPr>
          <a:xfrm>
            <a:off x="1000318" y="1714398"/>
            <a:ext cx="2365249" cy="2335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79098-C2B0-5FA4-7BED-DCE5F4E0C2F9}"/>
              </a:ext>
            </a:extLst>
          </p:cNvPr>
          <p:cNvSpPr txBox="1"/>
          <p:nvPr/>
        </p:nvSpPr>
        <p:spPr>
          <a:xfrm>
            <a:off x="3640482" y="1714398"/>
            <a:ext cx="5004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76.4%</a:t>
            </a:r>
            <a:r>
              <a:rPr lang="en-US" sz="2400" dirty="0"/>
              <a:t> </a:t>
            </a:r>
            <a:r>
              <a:rPr lang="ru-RU" sz="2400" dirty="0"/>
              <a:t>студентов успешно оканчивают свое обучение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23.6% не заканчивают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369164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7200" y="1759937"/>
            <a:ext cx="4038600" cy="267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ru-RU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/>
              <a:t>Аналитическая панель. Сравнительный анализ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3B83A-4201-17FF-A835-0DD341F4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4" y="1967901"/>
            <a:ext cx="1960879" cy="2801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142DB-2DA3-E1B9-AAF5-BEADE5D3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934595"/>
            <a:ext cx="589278" cy="5892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CF972B-55BF-75A1-2F01-5EE76890B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3" y="2431445"/>
            <a:ext cx="1960879" cy="4060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507FB4-9311-E9EA-7CFF-EA13E9E48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1" y="3666014"/>
            <a:ext cx="1960881" cy="6136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38EA6B-A891-41F0-08D4-89E788EBEED4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15CAE-FF15-5557-C402-B7E2F0B35D74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062B3-A132-AA11-B423-B30E5A58844D}"/>
              </a:ext>
            </a:extLst>
          </p:cNvPr>
          <p:cNvSpPr txBox="1"/>
          <p:nvPr/>
        </p:nvSpPr>
        <p:spPr>
          <a:xfrm>
            <a:off x="1105914" y="3020930"/>
            <a:ext cx="137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Power BI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DD666-008B-A252-CCF5-A1B6E1AC9B69}"/>
              </a:ext>
            </a:extLst>
          </p:cNvPr>
          <p:cNvSpPr txBox="1"/>
          <p:nvPr/>
        </p:nvSpPr>
        <p:spPr>
          <a:xfrm>
            <a:off x="2706624" y="1505092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Отечественный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DBCA1-644F-45C2-B991-C6433EADFBAA}"/>
              </a:ext>
            </a:extLst>
          </p:cNvPr>
          <p:cNvSpPr txBox="1"/>
          <p:nvPr/>
        </p:nvSpPr>
        <p:spPr>
          <a:xfrm>
            <a:off x="4495799" y="1506369"/>
            <a:ext cx="42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Возможность интеграции в Django проект</a:t>
            </a:r>
          </a:p>
        </p:txBody>
      </p:sp>
      <p:pic>
        <p:nvPicPr>
          <p:cNvPr id="14" name="Рисунок 13" descr="Закрыть со сплошной заливкой">
            <a:extLst>
              <a:ext uri="{FF2B5EF4-FFF2-40B4-BE49-F238E27FC236}">
                <a16:creationId xmlns:a16="http://schemas.microsoft.com/office/drawing/2014/main" id="{B7518C6E-A102-3C01-6E13-B532A37DF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1823" y="2372045"/>
            <a:ext cx="514977" cy="514977"/>
          </a:xfrm>
          <a:prstGeom prst="rect">
            <a:avLst/>
          </a:prstGeom>
        </p:spPr>
      </p:pic>
      <p:pic>
        <p:nvPicPr>
          <p:cNvPr id="17" name="Рисунок 16" descr="Флажок со сплошной заливкой">
            <a:extLst>
              <a:ext uri="{FF2B5EF4-FFF2-40B4-BE49-F238E27FC236}">
                <a16:creationId xmlns:a16="http://schemas.microsoft.com/office/drawing/2014/main" id="{205B62A4-402F-11A3-15F8-45E214A4E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3934" y="2372045"/>
            <a:ext cx="514977" cy="514977"/>
          </a:xfrm>
          <a:prstGeom prst="rect">
            <a:avLst/>
          </a:prstGeom>
        </p:spPr>
      </p:pic>
      <p:pic>
        <p:nvPicPr>
          <p:cNvPr id="19" name="Рисунок 18" descr="Закрыть со сплошной заливкой">
            <a:extLst>
              <a:ext uri="{FF2B5EF4-FFF2-40B4-BE49-F238E27FC236}">
                <a16:creationId xmlns:a16="http://schemas.microsoft.com/office/drawing/2014/main" id="{2ABC6B87-FCB9-B66E-CD55-35DC9CF62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1823" y="2979811"/>
            <a:ext cx="514977" cy="514977"/>
          </a:xfrm>
          <a:prstGeom prst="rect">
            <a:avLst/>
          </a:prstGeom>
        </p:spPr>
      </p:pic>
      <p:pic>
        <p:nvPicPr>
          <p:cNvPr id="20" name="Рисунок 19" descr="Закрыть со сплошной заливкой">
            <a:extLst>
              <a:ext uri="{FF2B5EF4-FFF2-40B4-BE49-F238E27FC236}">
                <a16:creationId xmlns:a16="http://schemas.microsoft.com/office/drawing/2014/main" id="{6430521C-CA3D-3133-A1B6-DBFE40BAD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1823" y="3715345"/>
            <a:ext cx="514977" cy="514977"/>
          </a:xfrm>
          <a:prstGeom prst="rect">
            <a:avLst/>
          </a:prstGeom>
        </p:spPr>
      </p:pic>
      <p:pic>
        <p:nvPicPr>
          <p:cNvPr id="21" name="Рисунок 20" descr="Флажок со сплошной заливкой">
            <a:extLst>
              <a:ext uri="{FF2B5EF4-FFF2-40B4-BE49-F238E27FC236}">
                <a16:creationId xmlns:a16="http://schemas.microsoft.com/office/drawing/2014/main" id="{E5B83961-F960-70C6-7EE0-92E7EFFC9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3657" y="2971745"/>
            <a:ext cx="514977" cy="514977"/>
          </a:xfrm>
          <a:prstGeom prst="rect">
            <a:avLst/>
          </a:prstGeom>
        </p:spPr>
      </p:pic>
      <p:pic>
        <p:nvPicPr>
          <p:cNvPr id="22" name="Рисунок 21" descr="Закрыть со сплошной заливкой">
            <a:extLst>
              <a:ext uri="{FF2B5EF4-FFF2-40B4-BE49-F238E27FC236}">
                <a16:creationId xmlns:a16="http://schemas.microsoft.com/office/drawing/2014/main" id="{8D75A74D-F37A-8A14-E4AF-B25742DCB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8605" y="1850475"/>
            <a:ext cx="514977" cy="514977"/>
          </a:xfrm>
          <a:prstGeom prst="rect">
            <a:avLst/>
          </a:prstGeom>
        </p:spPr>
      </p:pic>
      <p:pic>
        <p:nvPicPr>
          <p:cNvPr id="23" name="Рисунок 22" descr="Закрыть со сплошной заливкой">
            <a:extLst>
              <a:ext uri="{FF2B5EF4-FFF2-40B4-BE49-F238E27FC236}">
                <a16:creationId xmlns:a16="http://schemas.microsoft.com/office/drawing/2014/main" id="{355CDED1-6EB1-27CA-DD99-A4E1DAA05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6231" y="3715345"/>
            <a:ext cx="514977" cy="514977"/>
          </a:xfrm>
          <a:prstGeom prst="rect">
            <a:avLst/>
          </a:prstGeom>
        </p:spPr>
      </p:pic>
      <p:pic>
        <p:nvPicPr>
          <p:cNvPr id="24" name="Рисунок 23" descr="Флажок со сплошной заливкой">
            <a:extLst>
              <a:ext uri="{FF2B5EF4-FFF2-40B4-BE49-F238E27FC236}">
                <a16:creationId xmlns:a16="http://schemas.microsoft.com/office/drawing/2014/main" id="{5BD712A2-F5F6-33D4-69B8-CC639021C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3834" y="1850475"/>
            <a:ext cx="514977" cy="5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0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7200" y="1759937"/>
            <a:ext cx="4038600" cy="267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ru-RU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Аналитическая панель. Требования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8FEA6-0440-7D8F-1531-3864AE48CEB9}"/>
              </a:ext>
            </a:extLst>
          </p:cNvPr>
          <p:cNvSpPr txBox="1"/>
          <p:nvPr/>
        </p:nvSpPr>
        <p:spPr>
          <a:xfrm>
            <a:off x="457200" y="1759937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1) должна быть возможность фильтрации данных по времени и группам,</a:t>
            </a:r>
          </a:p>
          <a:p>
            <a:r>
              <a:rPr lang="ru-RU" dirty="0"/>
              <a:t>2) должна присутствовать визуализация оценок студентов,</a:t>
            </a:r>
          </a:p>
          <a:p>
            <a:r>
              <a:rPr lang="ru-RU" dirty="0"/>
              <a:t>3) должна присутствовать визуализация посещаемости занятий.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F42E3-4770-B689-88B7-3019AA3F1AF2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008AF-D638-393F-7713-270B2D24580D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85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53233E-C983-CCA1-C5D3-1AE9C841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54" y="3064082"/>
            <a:ext cx="2248553" cy="7832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759937"/>
            <a:ext cx="4038600" cy="267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ru-RU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Аналитическая панель. ПО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B8DF6B2-39B4-25F5-B56A-362AAE6C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6" y="1014672"/>
            <a:ext cx="2779367" cy="20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93AB1E1-0D10-9F3E-1F98-50D626D3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57" y="1620848"/>
            <a:ext cx="2430378" cy="105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206C3C0F-7CCF-9F58-7A64-5A16506A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6" y="3455705"/>
            <a:ext cx="3065648" cy="9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DF532C-9075-476F-D207-66D4B12FF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2237" y="2285629"/>
            <a:ext cx="2246543" cy="778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390B90-97BB-199B-5417-719484CB40DD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62FCA-A246-DE1E-6A28-59B883ABD2D4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451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Аналитическая панель. Общий вид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AAF02-E93F-DFE6-C1B7-E194DEC64144}"/>
              </a:ext>
            </a:extLst>
          </p:cNvPr>
          <p:cNvSpPr txBox="1"/>
          <p:nvPr/>
        </p:nvSpPr>
        <p:spPr>
          <a:xfrm>
            <a:off x="0" y="0"/>
            <a:ext cx="673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Разработка программного обеспечения с элементами анализа данных для образовательного учреждения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133BE-E92E-C32E-806E-A3813A29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34" y="1547813"/>
            <a:ext cx="5776331" cy="2829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8D4675-82D0-F703-B33C-2522008A0F0B}"/>
              </a:ext>
            </a:extLst>
          </p:cNvPr>
          <p:cNvSpPr txBox="1"/>
          <p:nvPr/>
        </p:nvSpPr>
        <p:spPr>
          <a:xfrm rot="10800000" flipH="1" flipV="1">
            <a:off x="8791663" y="4774168"/>
            <a:ext cx="25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00926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1476</Words>
  <Application>Microsoft Office PowerPoint</Application>
  <PresentationFormat>Экран (16:9)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Cover</vt:lpstr>
      <vt:lpstr>1_Cover</vt:lpstr>
      <vt:lpstr>Разработка программного обеспечения с элементами анализа данных для образовательного учреждения</vt:lpstr>
      <vt:lpstr>Актуальность</vt:lpstr>
      <vt:lpstr>Задачи</vt:lpstr>
      <vt:lpstr>Сбор данных</vt:lpstr>
      <vt:lpstr>Визуализация данных</vt:lpstr>
      <vt:lpstr>Аналитическая панель. Сравнительный анализ</vt:lpstr>
      <vt:lpstr>Аналитическая панель. Требования</vt:lpstr>
      <vt:lpstr>Аналитическая панель. ПО</vt:lpstr>
      <vt:lpstr>Аналитическая панель. Общий вид</vt:lpstr>
      <vt:lpstr>Аналитическая панель. Детали</vt:lpstr>
      <vt:lpstr>Модуль экспорта отчетов</vt:lpstr>
      <vt:lpstr>Модель пользовательских сценариев</vt:lpstr>
      <vt:lpstr>Создание возможности авторизации студента</vt:lpstr>
      <vt:lpstr>Производственный календарь</vt:lpstr>
      <vt:lpstr>Производственный календарь</vt:lpstr>
      <vt:lpstr>Производственный календарь</vt:lpstr>
      <vt:lpstr>Тестирование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с элементами анализа данных для образовательного учреждения.</dc:title>
  <dc:creator/>
  <cp:lastModifiedBy/>
  <cp:revision>4</cp:revision>
  <dcterms:created xsi:type="dcterms:W3CDTF">2022-05-26T12:41:00Z</dcterms:created>
  <dcterms:modified xsi:type="dcterms:W3CDTF">2022-06-09T07:35:56Z</dcterms:modified>
</cp:coreProperties>
</file>