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17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835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1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49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75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513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254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664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117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62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8056B-D807-4299-A09E-4C7C162D4918}" type="datetimeFigureOut">
              <a:rPr lang="uk-UA" smtClean="0"/>
              <a:t>30.11.2023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5DEDB-A618-408C-AFD8-FA7842064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127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8308" y="466381"/>
            <a:ext cx="11776214" cy="238760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chemeClr val="bg1"/>
                </a:solidFill>
              </a:rPr>
              <a:t>Презентація курсового проекту</a:t>
            </a:r>
            <a:br>
              <a:rPr lang="uk-UA" b="1" dirty="0" smtClean="0">
                <a:solidFill>
                  <a:schemeClr val="bg1"/>
                </a:solidFill>
              </a:rPr>
            </a:br>
            <a:r>
              <a:rPr lang="uk-UA" b="1" dirty="0" smtClean="0">
                <a:solidFill>
                  <a:schemeClr val="bg1"/>
                </a:solidFill>
              </a:rPr>
              <a:t>на тему : </a:t>
            </a:r>
            <a:br>
              <a:rPr lang="uk-UA" b="1" dirty="0" smtClean="0">
                <a:solidFill>
                  <a:schemeClr val="bg1"/>
                </a:solidFill>
              </a:rPr>
            </a:br>
            <a:r>
              <a:rPr lang="uk-UA" b="1" dirty="0" smtClean="0">
                <a:solidFill>
                  <a:schemeClr val="bg1"/>
                </a:solidFill>
              </a:rPr>
              <a:t>«Розробка </a:t>
            </a:r>
            <a:r>
              <a:rPr lang="en-US" b="1" dirty="0" smtClean="0">
                <a:solidFill>
                  <a:schemeClr val="bg1"/>
                </a:solidFill>
              </a:rPr>
              <a:t>WPF</a:t>
            </a:r>
            <a:r>
              <a:rPr lang="uk-UA" b="1" dirty="0" smtClean="0">
                <a:solidFill>
                  <a:schemeClr val="bg1"/>
                </a:solidFill>
              </a:rPr>
              <a:t> додатку Гра «2048»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4768" y="3522274"/>
            <a:ext cx="8922027" cy="2932043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Студент: </a:t>
            </a:r>
            <a:r>
              <a:rPr lang="ru-RU" dirty="0" err="1" smtClean="0">
                <a:solidFill>
                  <a:schemeClr val="bg1"/>
                </a:solidFill>
              </a:rPr>
              <a:t>Крну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імені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Михайла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Остроградського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групи</a:t>
            </a:r>
            <a:r>
              <a:rPr lang="ru-RU" dirty="0" smtClean="0">
                <a:solidFill>
                  <a:schemeClr val="bg1"/>
                </a:solidFill>
              </a:rPr>
              <a:t>: КН-22-2</a:t>
            </a: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Панцюк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Кирило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Керівник</a:t>
            </a:r>
            <a:r>
              <a:rPr lang="ru-RU" dirty="0" smtClean="0">
                <a:solidFill>
                  <a:schemeClr val="bg1"/>
                </a:solidFill>
              </a:rPr>
              <a:t> проекту:</a:t>
            </a: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Бельська</a:t>
            </a:r>
            <a:r>
              <a:rPr lang="ru-RU" dirty="0" smtClean="0">
                <a:solidFill>
                  <a:schemeClr val="bg1"/>
                </a:solidFill>
              </a:rPr>
              <a:t> В. Ю.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551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Опис роботи програми (ст. 10-11)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653346" cy="4486275"/>
          </a:xfrm>
        </p:spPr>
        <p:txBody>
          <a:bodyPr>
            <a:normAutofit fontScale="92500"/>
          </a:bodyPr>
          <a:lstStyle/>
          <a:p>
            <a:r>
              <a:rPr lang="uk-UA" dirty="0" smtClean="0"/>
              <a:t>При завантаженні програми з'являється ігрове вікно, на якій можна перейти до гри , вийти з програми, продовжити гру та переглянути статистику . На вікні  розміщена кнопка "Нова гра", яка </a:t>
            </a:r>
            <a:r>
              <a:rPr lang="uk-UA" dirty="0" err="1" smtClean="0"/>
              <a:t>обнуляє</a:t>
            </a:r>
            <a:r>
              <a:rPr lang="uk-UA" dirty="0" smtClean="0"/>
              <a:t> рахунок та починає гру спочатку. Рахунок розташований під написом "Рахунок гри " і відображає кількість балів, накопичених під час гри. Управління грою здійснюється за допомогою стрілок на клавіатурі.</a:t>
            </a:r>
          </a:p>
          <a:p>
            <a:r>
              <a:rPr lang="uk-UA" dirty="0" smtClean="0"/>
              <a:t>Ігрове поле представляє собою квадрат, який складається з 16 клітин. Із кожним ходом випадковим чином у вільній клітці з'являється плитка з числом "2" або "4". При досягненні числа "2048" виникає вікно з повідомленням про перемогу, а у випадку, коли неможливо здійснити наступні кроки, виводиться вікно із повідомленням про поразку.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2958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Головне вікно програми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470" y="1934308"/>
            <a:ext cx="3490546" cy="3826407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6220558" y="2567354"/>
            <a:ext cx="1696915" cy="92319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79039" y="2198022"/>
            <a:ext cx="371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Кнопка яка дозволяю розпочати гру</a:t>
            </a:r>
            <a:endParaRPr lang="uk-UA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6541477" y="4001294"/>
            <a:ext cx="2277208" cy="13988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65985" y="3725827"/>
            <a:ext cx="322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яка дозволяє продовжити розпочату гру</a:t>
            </a:r>
            <a:endParaRPr lang="uk-UA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6220558" y="4645152"/>
            <a:ext cx="3337560" cy="2743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8118" y="4730801"/>
            <a:ext cx="201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для відображення статистики гравців</a:t>
            </a:r>
            <a:endParaRPr lang="uk-UA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6220558" y="5192466"/>
            <a:ext cx="1844450" cy="65932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63863" y="5739780"/>
            <a:ext cx="2624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яка здійснює закриття програмного вікна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471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2" y="474968"/>
            <a:ext cx="4200508" cy="5998984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7690104" y="5769864"/>
            <a:ext cx="1490472" cy="5486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28633" y="4983480"/>
            <a:ext cx="30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Поле для вводу </a:t>
            </a:r>
            <a:r>
              <a:rPr lang="uk-UA" dirty="0" err="1" smtClean="0"/>
              <a:t>нікнейму</a:t>
            </a:r>
            <a:r>
              <a:rPr lang="uk-UA" dirty="0" smtClean="0"/>
              <a:t> який буде заноситися в статистику</a:t>
            </a:r>
            <a:endParaRPr lang="uk-UA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033346" y="887229"/>
            <a:ext cx="1679331" cy="28135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0800000" flipV="1">
            <a:off x="246185" y="522252"/>
            <a:ext cx="375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яка оновлює поле гри  та </a:t>
            </a:r>
            <a:r>
              <a:rPr lang="uk-UA" dirty="0" err="1" smtClean="0"/>
              <a:t>скидує</a:t>
            </a:r>
            <a:r>
              <a:rPr lang="uk-UA" dirty="0" smtClean="0"/>
              <a:t> поточний рахунок </a:t>
            </a:r>
            <a:r>
              <a:rPr lang="uk-UA" dirty="0"/>
              <a:t>г</a:t>
            </a:r>
            <a:r>
              <a:rPr lang="uk-UA" dirty="0" smtClean="0"/>
              <a:t>ри</a:t>
            </a:r>
            <a:endParaRPr lang="uk-UA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7763999" y="887229"/>
            <a:ext cx="1416577" cy="36442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80576" y="458271"/>
            <a:ext cx="349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Показує найкращий результат набраних очок</a:t>
            </a:r>
            <a:endParaRPr lang="uk-UA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6583680" y="235543"/>
            <a:ext cx="620770" cy="60987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19018" y="-23384"/>
            <a:ext cx="350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Лічильник поточного рахунку гри </a:t>
            </a:r>
            <a:endParaRPr lang="uk-UA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883664" y="2889504"/>
            <a:ext cx="2734056" cy="1920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9244" y="2592515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Поле для гри </a:t>
            </a:r>
            <a:endParaRPr lang="uk-UA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2520236" y="5906811"/>
            <a:ext cx="1695148" cy="2236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8754" y="5445145"/>
            <a:ext cx="304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Кнопка яка заносить </a:t>
            </a:r>
            <a:r>
              <a:rPr lang="uk-UA" dirty="0" err="1" smtClean="0"/>
              <a:t>нікнейм</a:t>
            </a:r>
            <a:r>
              <a:rPr lang="uk-UA" dirty="0" smtClean="0"/>
              <a:t> гравця та поточний рахунок гри  у таблицю статистики</a:t>
            </a:r>
            <a:endParaRPr lang="uk-UA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058863" y="38457"/>
            <a:ext cx="321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Вікно гри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44329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Вікно </a:t>
            </a:r>
            <a:r>
              <a:rPr lang="uk-UA" dirty="0" err="1" smtClean="0"/>
              <a:t>підображення</a:t>
            </a:r>
            <a:r>
              <a:rPr lang="uk-UA" dirty="0" smtClean="0"/>
              <a:t> статики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17" y="2063377"/>
            <a:ext cx="3749365" cy="273124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121408" y="2935224"/>
            <a:ext cx="2304288" cy="26517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8160" y="299430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Нікней</a:t>
            </a:r>
            <a:r>
              <a:rPr lang="uk-UA" dirty="0" smtClean="0"/>
              <a:t> гравця</a:t>
            </a:r>
            <a:endParaRPr lang="uk-UA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6922008" y="3067812"/>
            <a:ext cx="3300984" cy="13258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72935" y="2839916"/>
            <a:ext cx="201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Кількість набраних очок протягом одного сеансу гри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44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GameWindowViewModel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41937"/>
            <a:ext cx="10515600" cy="494127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GameWindowViewModel</a:t>
            </a:r>
            <a:r>
              <a:rPr lang="en-US" dirty="0" smtClean="0"/>
              <a:t> - </a:t>
            </a:r>
            <a:r>
              <a:rPr lang="uk-UA" dirty="0" smtClean="0"/>
              <a:t>це клас моделі даних для відображення головного вікна гри "2048". Основні аспекти класу:</a:t>
            </a:r>
          </a:p>
          <a:p>
            <a:r>
              <a:rPr lang="uk-UA" dirty="0" smtClean="0"/>
              <a:t>Властивість </a:t>
            </a:r>
            <a:r>
              <a:rPr lang="en-US" dirty="0" err="1" smtClean="0"/>
              <a:t>PlayerNickname</a:t>
            </a:r>
            <a:r>
              <a:rPr lang="en-US" dirty="0" smtClean="0"/>
              <a:t>: </a:t>
            </a:r>
            <a:r>
              <a:rPr lang="uk-UA" dirty="0" smtClean="0"/>
              <a:t>Зберігає </a:t>
            </a:r>
            <a:r>
              <a:rPr lang="uk-UA" dirty="0" err="1" smtClean="0"/>
              <a:t>нік</a:t>
            </a:r>
            <a:r>
              <a:rPr lang="uk-UA" dirty="0" smtClean="0"/>
              <a:t> користувача.</a:t>
            </a:r>
          </a:p>
          <a:p>
            <a:r>
              <a:rPr lang="uk-UA" dirty="0" smtClean="0"/>
              <a:t>Команда </a:t>
            </a:r>
            <a:r>
              <a:rPr lang="en-US" dirty="0" err="1" smtClean="0"/>
              <a:t>SaveStatisticsCommand</a:t>
            </a:r>
            <a:r>
              <a:rPr lang="en-US" dirty="0" smtClean="0"/>
              <a:t>: </a:t>
            </a:r>
            <a:r>
              <a:rPr lang="uk-UA" dirty="0" smtClean="0"/>
              <a:t>Викликається для збереження статистики у бінарний файл та відкриває вікно статистики.</a:t>
            </a:r>
          </a:p>
          <a:p>
            <a:r>
              <a:rPr lang="uk-UA" dirty="0" smtClean="0"/>
              <a:t>Властивість </a:t>
            </a:r>
            <a:r>
              <a:rPr lang="en-US" dirty="0" err="1" smtClean="0"/>
              <a:t>GameData</a:t>
            </a:r>
            <a:r>
              <a:rPr lang="en-US" dirty="0" smtClean="0"/>
              <a:t>: </a:t>
            </a:r>
            <a:r>
              <a:rPr lang="uk-UA" dirty="0" smtClean="0"/>
              <a:t>Забезпечує доступ до даних гри, включаючи інформацію про стан гри, рахунок та рекорд.</a:t>
            </a:r>
          </a:p>
          <a:p>
            <a:r>
              <a:rPr lang="uk-UA" dirty="0" smtClean="0"/>
              <a:t>Команди управління (стрілки, перезапуск гри): Викликають різні методи обробки команд для взаємодії з головною логікою гри.</a:t>
            </a:r>
          </a:p>
          <a:p>
            <a:r>
              <a:rPr lang="uk-UA" dirty="0" smtClean="0"/>
              <a:t>Метод </a:t>
            </a:r>
            <a:r>
              <a:rPr lang="en-US" dirty="0" err="1" smtClean="0"/>
              <a:t>SerializationGameData</a:t>
            </a:r>
            <a:r>
              <a:rPr lang="en-US" dirty="0" smtClean="0"/>
              <a:t>: </a:t>
            </a:r>
            <a:r>
              <a:rPr lang="uk-UA" dirty="0" smtClean="0"/>
              <a:t>Використовується для </a:t>
            </a:r>
            <a:r>
              <a:rPr lang="uk-UA" dirty="0" err="1" smtClean="0"/>
              <a:t>серіалізації</a:t>
            </a:r>
            <a:r>
              <a:rPr lang="uk-UA" dirty="0" smtClean="0"/>
              <a:t> даних гри у бінарний файл.</a:t>
            </a:r>
          </a:p>
          <a:p>
            <a:r>
              <a:rPr lang="uk-UA" dirty="0" smtClean="0"/>
              <a:t>Метод </a:t>
            </a:r>
            <a:r>
              <a:rPr lang="en-US" dirty="0" err="1" smtClean="0"/>
              <a:t>DeserializationGameData</a:t>
            </a:r>
            <a:r>
              <a:rPr lang="en-US" dirty="0" smtClean="0"/>
              <a:t>: </a:t>
            </a:r>
            <a:r>
              <a:rPr lang="uk-UA" dirty="0" smtClean="0"/>
              <a:t>Використовується для </a:t>
            </a:r>
            <a:r>
              <a:rPr lang="uk-UA" dirty="0" err="1" smtClean="0"/>
              <a:t>десеріалізації</a:t>
            </a:r>
            <a:r>
              <a:rPr lang="uk-UA" dirty="0" smtClean="0"/>
              <a:t> даних гри з бінарного файлу, перевірки цілісності та завантаження гри.</a:t>
            </a:r>
          </a:p>
          <a:p>
            <a:r>
              <a:rPr lang="uk-UA" dirty="0" smtClean="0"/>
              <a:t>Методи </a:t>
            </a:r>
            <a:r>
              <a:rPr lang="en-US" dirty="0" smtClean="0"/>
              <a:t>GetMd5Hash </a:t>
            </a:r>
            <a:r>
              <a:rPr lang="uk-UA" dirty="0" smtClean="0"/>
              <a:t>і </a:t>
            </a:r>
            <a:r>
              <a:rPr lang="en-US" dirty="0" smtClean="0"/>
              <a:t>VerifyMd5Hash: </a:t>
            </a:r>
            <a:r>
              <a:rPr lang="uk-UA" dirty="0" smtClean="0"/>
              <a:t>Використовуються для генерації і перевірки хеш-коду для захисту цілісності даних гри.</a:t>
            </a:r>
          </a:p>
          <a:p>
            <a:r>
              <a:rPr lang="uk-UA" dirty="0" smtClean="0"/>
              <a:t>Цей клас моделі даних пов'язаний з графічним інтерфейсом через декілька аспектів:</a:t>
            </a:r>
          </a:p>
          <a:p>
            <a:endParaRPr lang="uk-UA" dirty="0" smtClean="0"/>
          </a:p>
          <a:p>
            <a:r>
              <a:rPr lang="uk-UA" dirty="0" smtClean="0"/>
              <a:t>Властивості, які пов'язані з графічним представленням, такі як рахунок, рекорд, тощо.</a:t>
            </a:r>
          </a:p>
          <a:p>
            <a:r>
              <a:rPr lang="uk-UA" dirty="0" smtClean="0"/>
              <a:t>Команди управління, які взаємодіють з логікою гри.</a:t>
            </a:r>
          </a:p>
          <a:p>
            <a:r>
              <a:rPr lang="uk-UA" dirty="0" smtClean="0"/>
              <a:t>Методи для відображення статистики та інших елементів графічного інтерфейсу.</a:t>
            </a:r>
          </a:p>
          <a:p>
            <a:r>
              <a:rPr lang="uk-UA" dirty="0" smtClean="0"/>
              <a:t>Цей клас є ключовою частиною для взаємодії між логікою гри та її візуальним відображенням.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9835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MainWindowViewModel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769" y="1690688"/>
            <a:ext cx="10087708" cy="43042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MainWindowViewModel - </a:t>
            </a:r>
            <a:r>
              <a:rPr lang="uk-UA" dirty="0" smtClean="0"/>
              <a:t>це клас моделі даних для головного вікна гри "2048". Основні елементи:</a:t>
            </a:r>
          </a:p>
          <a:p>
            <a:r>
              <a:rPr lang="uk-UA" dirty="0" smtClean="0"/>
              <a:t>Вікно гри (</a:t>
            </a:r>
            <a:r>
              <a:rPr lang="en-US" dirty="0" err="1" smtClean="0"/>
              <a:t>gameWindow</a:t>
            </a:r>
            <a:r>
              <a:rPr lang="en-US" dirty="0" smtClean="0"/>
              <a:t>): </a:t>
            </a:r>
            <a:r>
              <a:rPr lang="uk-UA" dirty="0" smtClean="0"/>
              <a:t>Зберігає посилання на екземпляр </a:t>
            </a:r>
            <a:r>
              <a:rPr lang="en-US" dirty="0" err="1" smtClean="0"/>
              <a:t>GameWindow</a:t>
            </a:r>
            <a:r>
              <a:rPr lang="en-US" dirty="0" smtClean="0"/>
              <a:t>, </a:t>
            </a:r>
            <a:r>
              <a:rPr lang="uk-UA" dirty="0" smtClean="0"/>
              <a:t>яке представляє головне вікно гри.</a:t>
            </a:r>
          </a:p>
          <a:p>
            <a:r>
              <a:rPr lang="uk-UA" dirty="0" smtClean="0"/>
              <a:t>Команда нової гри (</a:t>
            </a:r>
            <a:r>
              <a:rPr lang="en-US" dirty="0" err="1" smtClean="0"/>
              <a:t>NewGameCommand</a:t>
            </a:r>
            <a:r>
              <a:rPr lang="en-US" dirty="0" smtClean="0"/>
              <a:t>): </a:t>
            </a:r>
            <a:r>
              <a:rPr lang="uk-UA" dirty="0" smtClean="0"/>
              <a:t>Відповідає за виклик нової гри, ініціюючи створення нового вікна гри.</a:t>
            </a:r>
          </a:p>
          <a:p>
            <a:r>
              <a:rPr lang="uk-UA" dirty="0" smtClean="0"/>
              <a:t>Команда продовження гри (</a:t>
            </a:r>
            <a:r>
              <a:rPr lang="en-US" dirty="0" err="1" smtClean="0"/>
              <a:t>ContinueGameCommand</a:t>
            </a:r>
            <a:r>
              <a:rPr lang="en-US" dirty="0" smtClean="0"/>
              <a:t>): </a:t>
            </a:r>
            <a:r>
              <a:rPr lang="uk-UA" dirty="0" smtClean="0"/>
              <a:t>Керує можливістю продовження гри, перевіряючи наявність файлу збереження.</a:t>
            </a:r>
          </a:p>
          <a:p>
            <a:r>
              <a:rPr lang="uk-UA" dirty="0" smtClean="0"/>
              <a:t>Метод </a:t>
            </a:r>
            <a:r>
              <a:rPr lang="uk-UA" dirty="0" err="1" smtClean="0"/>
              <a:t>розпочатку</a:t>
            </a:r>
            <a:r>
              <a:rPr lang="uk-UA" dirty="0" smtClean="0"/>
              <a:t> нової гри (</a:t>
            </a:r>
            <a:r>
              <a:rPr lang="en-US" dirty="0" err="1" smtClean="0"/>
              <a:t>ExecuteNewGameCommand</a:t>
            </a:r>
            <a:r>
              <a:rPr lang="en-US" dirty="0" smtClean="0"/>
              <a:t>): </a:t>
            </a:r>
            <a:r>
              <a:rPr lang="uk-UA" dirty="0" smtClean="0"/>
              <a:t>Створює нове вікно гри з вказаним привітанням та відображає його.</a:t>
            </a:r>
          </a:p>
          <a:p>
            <a:r>
              <a:rPr lang="uk-UA" dirty="0" smtClean="0"/>
              <a:t>Метод перевірки можливості продовження гри (</a:t>
            </a:r>
            <a:r>
              <a:rPr lang="en-US" dirty="0" err="1" smtClean="0"/>
              <a:t>CanExecuteContinueGameCommand</a:t>
            </a:r>
            <a:r>
              <a:rPr lang="en-US" dirty="0" smtClean="0"/>
              <a:t>): </a:t>
            </a:r>
            <a:r>
              <a:rPr lang="uk-UA" dirty="0" smtClean="0"/>
              <a:t>Визначає, чи можливо продовжити гру за наявності файлу збереження.</a:t>
            </a:r>
          </a:p>
          <a:p>
            <a:r>
              <a:rPr lang="uk-UA" dirty="0" smtClean="0"/>
              <a:t>Метод продовження гри (</a:t>
            </a:r>
            <a:r>
              <a:rPr lang="en-US" dirty="0" err="1" smtClean="0"/>
              <a:t>ExecuteContinueGameCommand</a:t>
            </a:r>
            <a:r>
              <a:rPr lang="en-US" dirty="0" smtClean="0"/>
              <a:t>): </a:t>
            </a:r>
            <a:r>
              <a:rPr lang="uk-UA" dirty="0" smtClean="0"/>
              <a:t>Створює нове вікно гри для продовження з вказаним привітанням та відображає його.</a:t>
            </a:r>
          </a:p>
          <a:p>
            <a:r>
              <a:rPr lang="uk-UA" dirty="0" smtClean="0"/>
              <a:t>Клас пов'язаний з графічним інтерфейсом через команди, які відповідають за взаємодію з користувачем та ініціацію подій гри.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13402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StatisticsViewModel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StatisticsViewModel - </a:t>
            </a:r>
            <a:r>
              <a:rPr lang="uk-UA" dirty="0" smtClean="0"/>
              <a:t>це клас моделі даних для статистики гри "2048". Основні елементи:</a:t>
            </a:r>
          </a:p>
          <a:p>
            <a:r>
              <a:rPr lang="uk-UA" dirty="0" smtClean="0"/>
              <a:t>Статистика (</a:t>
            </a:r>
            <a:r>
              <a:rPr lang="en-US" dirty="0" smtClean="0"/>
              <a:t>Statistics): </a:t>
            </a:r>
            <a:r>
              <a:rPr lang="uk-UA" dirty="0" smtClean="0"/>
              <a:t>Представляє колекцію статистичних даних у вигляді об'єктів </a:t>
            </a:r>
            <a:r>
              <a:rPr lang="en-US" dirty="0" err="1" smtClean="0"/>
              <a:t>StatisticItem</a:t>
            </a:r>
            <a:r>
              <a:rPr lang="en-US" dirty="0" smtClean="0"/>
              <a:t>.</a:t>
            </a:r>
          </a:p>
          <a:p>
            <a:r>
              <a:rPr lang="uk-UA" dirty="0" smtClean="0"/>
              <a:t>Конструктор (</a:t>
            </a:r>
            <a:r>
              <a:rPr lang="en-US" dirty="0" smtClean="0"/>
              <a:t>StatisticsViewModel): </a:t>
            </a:r>
            <a:r>
              <a:rPr lang="uk-UA" dirty="0" err="1" smtClean="0"/>
              <a:t>Ініціалізує</a:t>
            </a:r>
            <a:r>
              <a:rPr lang="uk-UA" dirty="0" smtClean="0"/>
              <a:t> об'єкт класу, додаючи перший запис з гравцем і його результатом.</a:t>
            </a:r>
          </a:p>
          <a:p>
            <a:r>
              <a:rPr lang="uk-UA" dirty="0" smtClean="0"/>
              <a:t>Об'єкт статистики (</a:t>
            </a:r>
            <a:r>
              <a:rPr lang="en-US" dirty="0" err="1" smtClean="0"/>
              <a:t>StatisticItem</a:t>
            </a:r>
            <a:r>
              <a:rPr lang="en-US" dirty="0" smtClean="0"/>
              <a:t>): </a:t>
            </a:r>
            <a:r>
              <a:rPr lang="uk-UA" dirty="0" smtClean="0"/>
              <a:t>Представляє окремий запис статистики з полями "</a:t>
            </a:r>
            <a:r>
              <a:rPr lang="en-US" dirty="0" smtClean="0"/>
              <a:t>Nickname" (</a:t>
            </a:r>
            <a:r>
              <a:rPr lang="uk-UA" dirty="0" smtClean="0"/>
              <a:t>псевдонім гравця) та "</a:t>
            </a:r>
            <a:r>
              <a:rPr lang="en-US" dirty="0" smtClean="0"/>
              <a:t>Score" (</a:t>
            </a:r>
            <a:r>
              <a:rPr lang="uk-UA" dirty="0" smtClean="0"/>
              <a:t>результат гравця).</a:t>
            </a:r>
          </a:p>
          <a:p>
            <a:r>
              <a:rPr lang="uk-UA" dirty="0" smtClean="0"/>
              <a:t>Подія зміни властивостей (</a:t>
            </a:r>
            <a:r>
              <a:rPr lang="en-US" dirty="0" err="1" smtClean="0"/>
              <a:t>PropertyChanged</a:t>
            </a:r>
            <a:r>
              <a:rPr lang="en-US" dirty="0" smtClean="0"/>
              <a:t>): </a:t>
            </a:r>
            <a:r>
              <a:rPr lang="uk-UA" dirty="0" smtClean="0"/>
              <a:t>Відслідковує зміни властивостей інтерфейсу користувача для їх оновлення.</a:t>
            </a:r>
          </a:p>
          <a:p>
            <a:r>
              <a:rPr lang="uk-UA" dirty="0" smtClean="0"/>
              <a:t>Клас пов'язаний з графічним інтерфейсом через </a:t>
            </a:r>
            <a:r>
              <a:rPr lang="en-US" dirty="0" err="1" smtClean="0"/>
              <a:t>StatisticsData</a:t>
            </a:r>
            <a:r>
              <a:rPr lang="en-US" dirty="0" smtClean="0"/>
              <a:t>, </a:t>
            </a:r>
            <a:r>
              <a:rPr lang="uk-UA" dirty="0" smtClean="0"/>
              <a:t>що передається у конструкторі. Це дозволяє відображати та оновлювати статистику на графічному інтерфейсі відповідно до результатів гри.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678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ViewModelBase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ViewModelBase - </a:t>
            </a:r>
            <a:r>
              <a:rPr lang="uk-UA" dirty="0" smtClean="0"/>
              <a:t>це базовий клас моделі даних для відображення в графічному інтерфейсі гри "2048". Основні елементи:</a:t>
            </a:r>
          </a:p>
          <a:p>
            <a:r>
              <a:rPr lang="uk-UA" dirty="0" smtClean="0"/>
              <a:t>Подія зміни властивостей (</a:t>
            </a:r>
            <a:r>
              <a:rPr lang="en-US" dirty="0" err="1" smtClean="0"/>
              <a:t>PropertyChanged</a:t>
            </a:r>
            <a:r>
              <a:rPr lang="en-US" dirty="0" smtClean="0"/>
              <a:t>): </a:t>
            </a:r>
            <a:r>
              <a:rPr lang="uk-UA" dirty="0" smtClean="0"/>
              <a:t>Відслідковує зміни властивостей для їх оновлення на графічному інтерфейсі.</a:t>
            </a:r>
          </a:p>
          <a:p>
            <a:r>
              <a:rPr lang="uk-UA" dirty="0" smtClean="0"/>
              <a:t>Метод </a:t>
            </a:r>
            <a:r>
              <a:rPr lang="en-US" dirty="0" err="1" smtClean="0"/>
              <a:t>OnPropertyChanged</a:t>
            </a:r>
            <a:r>
              <a:rPr lang="en-US" dirty="0" smtClean="0"/>
              <a:t>: </a:t>
            </a:r>
            <a:r>
              <a:rPr lang="uk-UA" dirty="0" smtClean="0"/>
              <a:t>Запускає подію </a:t>
            </a:r>
            <a:r>
              <a:rPr lang="en-US" dirty="0" err="1" smtClean="0"/>
              <a:t>PropertyChanged</a:t>
            </a:r>
            <a:r>
              <a:rPr lang="en-US" dirty="0" smtClean="0"/>
              <a:t>, </a:t>
            </a:r>
            <a:r>
              <a:rPr lang="uk-UA" dirty="0" smtClean="0"/>
              <a:t>повідомляючи про зміну властивості.</a:t>
            </a:r>
          </a:p>
          <a:p>
            <a:r>
              <a:rPr lang="uk-UA" dirty="0" smtClean="0"/>
              <a:t>Інтерфейс </a:t>
            </a:r>
            <a:r>
              <a:rPr lang="en-US" dirty="0" err="1" smtClean="0"/>
              <a:t>IDisposable</a:t>
            </a:r>
            <a:r>
              <a:rPr lang="en-US" dirty="0" smtClean="0"/>
              <a:t>: </a:t>
            </a:r>
            <a:r>
              <a:rPr lang="uk-UA" dirty="0" smtClean="0"/>
              <a:t>Забезпечує можливість видалення ресурсів, які можуть бути використані класами-нащадками.</a:t>
            </a:r>
          </a:p>
          <a:p>
            <a:r>
              <a:rPr lang="uk-UA" dirty="0" smtClean="0"/>
              <a:t>Метод </a:t>
            </a:r>
            <a:r>
              <a:rPr lang="en-US" dirty="0" err="1" smtClean="0"/>
              <a:t>OnDispose</a:t>
            </a:r>
            <a:r>
              <a:rPr lang="en-US" dirty="0" smtClean="0"/>
              <a:t>: </a:t>
            </a:r>
            <a:r>
              <a:rPr lang="uk-UA" dirty="0" smtClean="0"/>
              <a:t>Метод для вивільнення </a:t>
            </a:r>
            <a:r>
              <a:rPr lang="uk-UA" dirty="0" err="1" smtClean="0"/>
              <a:t>неуправляємих</a:t>
            </a:r>
            <a:r>
              <a:rPr lang="uk-UA" dirty="0" smtClean="0"/>
              <a:t> ресурсів в разі потреби, що може бути перевизначений у класах-нащадках.</a:t>
            </a:r>
          </a:p>
          <a:p>
            <a:r>
              <a:rPr lang="uk-UA" dirty="0" smtClean="0"/>
              <a:t>Цей клас є базовим для інших класів моделі в грі "2048", і він пов'язаний з графічним інтерфейсом шляхом надання можливості відслідковування та оновлення змін властивостей на інтерфейсі користувача.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395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Зміст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1.Опис предметної області </a:t>
            </a:r>
          </a:p>
          <a:p>
            <a:r>
              <a:rPr lang="uk-UA" dirty="0" smtClean="0"/>
              <a:t>2.Технічне завдання</a:t>
            </a:r>
          </a:p>
          <a:p>
            <a:r>
              <a:rPr lang="uk-UA" dirty="0" smtClean="0"/>
              <a:t>3.Дерево проекту </a:t>
            </a:r>
          </a:p>
          <a:p>
            <a:r>
              <a:rPr lang="uk-UA" dirty="0" smtClean="0"/>
              <a:t>4.Діаграма класів вікон</a:t>
            </a:r>
          </a:p>
          <a:p>
            <a:r>
              <a:rPr lang="uk-UA" dirty="0" smtClean="0"/>
              <a:t>5.Опис роботи програми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022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ОПИС ПРЕДМЕТНОЇ ОБЛАСТІ (ст.3-5)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109" y="2338753"/>
            <a:ext cx="10638691" cy="1209309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Спадкування, як воно працює у .</a:t>
            </a:r>
            <a:r>
              <a:rPr lang="en-US" dirty="0" smtClean="0"/>
              <a:t>NET? </a:t>
            </a:r>
            <a:r>
              <a:rPr lang="uk-UA" dirty="0" smtClean="0"/>
              <a:t>Відмінність абстрактного наслідування від інтерфейсів.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560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638" y="366102"/>
            <a:ext cx="10515600" cy="4351338"/>
          </a:xfrm>
        </p:spPr>
        <p:txBody>
          <a:bodyPr/>
          <a:lstStyle/>
          <a:p>
            <a:r>
              <a:rPr lang="ru-RU" dirty="0" err="1" smtClean="0"/>
              <a:t>Спадкування</a:t>
            </a:r>
            <a:r>
              <a:rPr lang="ru-RU" dirty="0" smtClean="0"/>
              <a:t> в .NET - </a:t>
            </a:r>
            <a:r>
              <a:rPr lang="ru-RU" dirty="0" err="1" smtClean="0"/>
              <a:t>потужний</a:t>
            </a:r>
            <a:r>
              <a:rPr lang="ru-RU" dirty="0" smtClean="0"/>
              <a:t> </a:t>
            </a:r>
            <a:r>
              <a:rPr lang="ru-RU" dirty="0" err="1" smtClean="0"/>
              <a:t>механізм</a:t>
            </a:r>
            <a:r>
              <a:rPr lang="ru-RU" dirty="0" smtClean="0"/>
              <a:t> повторного </a:t>
            </a:r>
            <a:r>
              <a:rPr lang="ru-RU" dirty="0" err="1" smtClean="0"/>
              <a:t>використання</a:t>
            </a:r>
            <a:r>
              <a:rPr lang="ru-RU" dirty="0" smtClean="0"/>
              <a:t> коду та </a:t>
            </a:r>
            <a:r>
              <a:rPr lang="ru-RU" dirty="0" err="1" smtClean="0"/>
              <a:t>розширення</a:t>
            </a:r>
            <a:r>
              <a:rPr lang="ru-RU" dirty="0" smtClean="0"/>
              <a:t> </a:t>
            </a:r>
            <a:r>
              <a:rPr lang="ru-RU" dirty="0" err="1" smtClean="0"/>
              <a:t>функціональності</a:t>
            </a:r>
            <a:r>
              <a:rPr lang="ru-RU" dirty="0" smtClean="0"/>
              <a:t> </a:t>
            </a:r>
            <a:r>
              <a:rPr lang="ru-RU" dirty="0" err="1" smtClean="0"/>
              <a:t>класів</a:t>
            </a:r>
            <a:r>
              <a:rPr lang="ru-RU" dirty="0" smtClean="0"/>
              <a:t>. </a:t>
            </a:r>
            <a:r>
              <a:rPr lang="ru-RU" dirty="0" err="1" smtClean="0"/>
              <a:t>Розглянемо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роботу </a:t>
            </a:r>
            <a:r>
              <a:rPr lang="ru-RU" dirty="0" err="1" smtClean="0"/>
              <a:t>більш</a:t>
            </a:r>
            <a:r>
              <a:rPr lang="ru-RU" dirty="0" smtClean="0"/>
              <a:t> детально.</a:t>
            </a:r>
          </a:p>
          <a:p>
            <a:pPr marL="0" indent="0">
              <a:buNone/>
            </a:pPr>
            <a:r>
              <a:rPr lang="uk-UA" b="1" dirty="0" smtClean="0"/>
              <a:t>Як працює спадкування?</a:t>
            </a:r>
          </a:p>
          <a:p>
            <a:r>
              <a:rPr lang="uk-UA" dirty="0" smtClean="0"/>
              <a:t>Уявімо, є базовий клас "Фігура". Він описує спільні властивості для всіх фігур - координати та метод переміщення:</a:t>
            </a:r>
          </a:p>
          <a:p>
            <a:r>
              <a:rPr lang="ru-RU" dirty="0" smtClean="0"/>
              <a:t>Приклад </a:t>
            </a:r>
            <a:r>
              <a:rPr lang="ru-RU" dirty="0" err="1" smtClean="0"/>
              <a:t>створення</a:t>
            </a:r>
            <a:r>
              <a:rPr lang="ru-RU" dirty="0" smtClean="0"/>
              <a:t> базового </a:t>
            </a:r>
            <a:r>
              <a:rPr lang="ru-RU" dirty="0" err="1" smtClean="0"/>
              <a:t>класу</a:t>
            </a:r>
            <a:r>
              <a:rPr lang="ru-RU" dirty="0" smtClean="0"/>
              <a:t> «</a:t>
            </a:r>
            <a:r>
              <a:rPr lang="ru-RU" dirty="0" err="1" smtClean="0"/>
              <a:t>Фігура</a:t>
            </a:r>
            <a:r>
              <a:rPr lang="ru-RU" dirty="0" smtClean="0"/>
              <a:t>»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487" y="3681030"/>
            <a:ext cx="579170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623" y="401271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 smtClean="0"/>
              <a:t>Тепер</a:t>
            </a:r>
            <a:r>
              <a:rPr lang="ru-RU" dirty="0" smtClean="0"/>
              <a:t> </a:t>
            </a:r>
            <a:r>
              <a:rPr lang="ru-RU" dirty="0" err="1" smtClean="0"/>
              <a:t>створимо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ru-RU" dirty="0" smtClean="0"/>
              <a:t> "Коло",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успадковує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"</a:t>
            </a:r>
            <a:r>
              <a:rPr lang="ru-RU" dirty="0" err="1" smtClean="0"/>
              <a:t>Фігура</a:t>
            </a:r>
            <a:r>
              <a:rPr lang="ru-RU" dirty="0" smtClean="0"/>
              <a:t>":</a:t>
            </a:r>
          </a:p>
          <a:p>
            <a:r>
              <a:rPr lang="uk-UA" dirty="0" smtClean="0"/>
              <a:t>Приклад створення класу «Коло»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Клас Коло автоматично отримує поля </a:t>
            </a:r>
            <a:r>
              <a:rPr lang="en-US" dirty="0" smtClean="0"/>
              <a:t>x, y </a:t>
            </a:r>
            <a:r>
              <a:rPr lang="uk-UA" dirty="0" smtClean="0"/>
              <a:t>та метод </a:t>
            </a:r>
            <a:r>
              <a:rPr lang="en-US" dirty="0" smtClean="0"/>
              <a:t>Move() </a:t>
            </a:r>
            <a:r>
              <a:rPr lang="uk-UA" dirty="0" smtClean="0"/>
              <a:t>з базового класу Фігура. Також він може додати щось своє, як поле </a:t>
            </a:r>
            <a:r>
              <a:rPr lang="en-US" dirty="0" smtClean="0"/>
              <a:t>radius </a:t>
            </a:r>
            <a:r>
              <a:rPr lang="uk-UA" dirty="0" smtClean="0"/>
              <a:t>та метод </a:t>
            </a:r>
            <a:r>
              <a:rPr lang="en-US" dirty="0" smtClean="0"/>
              <a:t>Resize().</a:t>
            </a:r>
          </a:p>
          <a:p>
            <a:r>
              <a:rPr lang="uk-UA" dirty="0" smtClean="0"/>
              <a:t>Тобто при спадкуванні похідний клас базується на базовому класі, розширюючи та деталізуючи його.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7" y="1183010"/>
            <a:ext cx="4975985" cy="20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4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091" y="260594"/>
            <a:ext cx="11013831" cy="5902814"/>
          </a:xfrm>
        </p:spPr>
        <p:txBody>
          <a:bodyPr>
            <a:normAutofit fontScale="55000" lnSpcReduction="20000"/>
          </a:bodyPr>
          <a:lstStyle/>
          <a:p>
            <a:r>
              <a:rPr lang="ru-RU" dirty="0" err="1" smtClean="0"/>
              <a:t>Абстрактний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ru-RU" dirty="0" smtClean="0"/>
              <a:t> та </a:t>
            </a:r>
            <a:r>
              <a:rPr lang="ru-RU" dirty="0" err="1" smtClean="0"/>
              <a:t>інтерфейс</a:t>
            </a:r>
            <a:endParaRPr lang="ru-RU" dirty="0" smtClean="0"/>
          </a:p>
          <a:p>
            <a:r>
              <a:rPr lang="ru-RU" dirty="0" err="1" smtClean="0"/>
              <a:t>Абстрактний</a:t>
            </a:r>
            <a:r>
              <a:rPr lang="ru-RU" dirty="0" smtClean="0"/>
              <a:t> </a:t>
            </a:r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базову</a:t>
            </a:r>
            <a:r>
              <a:rPr lang="ru-RU" dirty="0" smtClean="0"/>
              <a:t> </a:t>
            </a:r>
            <a:r>
              <a:rPr lang="ru-RU" dirty="0" err="1" smtClean="0"/>
              <a:t>поведінку</a:t>
            </a:r>
            <a:r>
              <a:rPr lang="ru-RU" dirty="0" smtClean="0"/>
              <a:t>. </a:t>
            </a:r>
            <a:r>
              <a:rPr lang="ru-RU" dirty="0" err="1" smtClean="0"/>
              <a:t>Інтерфейс</a:t>
            </a:r>
            <a:r>
              <a:rPr lang="ru-RU" dirty="0" smtClean="0"/>
              <a:t> –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можливості</a:t>
            </a:r>
            <a:r>
              <a:rPr lang="ru-RU" dirty="0" smtClean="0"/>
              <a:t>.</a:t>
            </a:r>
          </a:p>
          <a:p>
            <a:r>
              <a:rPr lang="uk-UA" dirty="0"/>
              <a:t>Приклад успадкування класом «Коло» метода </a:t>
            </a:r>
            <a:r>
              <a:rPr lang="uk-UA" dirty="0" err="1"/>
              <a:t>Draw</a:t>
            </a:r>
            <a:r>
              <a:rPr lang="uk-UA" dirty="0"/>
              <a:t>() та реалізацією інтерфейсу </a:t>
            </a:r>
            <a:r>
              <a:rPr lang="uk-UA" dirty="0" err="1"/>
              <a:t>Movable</a:t>
            </a:r>
            <a:endParaRPr lang="uk-UA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uk-UA" dirty="0"/>
              <a:t>Отже, у результаті розгляду принципів спадкування та відмінностей абстрактних класів і інтерфейсів в .NET, можна зробити наступні висновки:</a:t>
            </a:r>
          </a:p>
          <a:p>
            <a:r>
              <a:rPr lang="uk-UA" dirty="0"/>
              <a:t>Спадкування дозволяє будувати ієрархії класів, коли похідний клас базується на базовому класі, успадковуючи та розширюючи його функціональність.</a:t>
            </a:r>
          </a:p>
          <a:p>
            <a:r>
              <a:rPr lang="uk-UA" dirty="0"/>
              <a:t>Абстрактний клас визначає базову поведінку, яку по-своєму реалізовують похідні класи. Він може містити абстрактні члени.</a:t>
            </a:r>
          </a:p>
          <a:p>
            <a:r>
              <a:rPr lang="uk-UA" dirty="0"/>
              <a:t>Інтерфейс вказує лише можливості, які клас має реалізувати. Інтерфейс містить тільки сигнатури.</a:t>
            </a:r>
          </a:p>
          <a:p>
            <a:r>
              <a:rPr lang="uk-UA" dirty="0"/>
              <a:t>Головна відмінність в тому, що абстрактний клас дає базову реалізацію і бере участь у спадкуванні. А інтерфейс лише вказує "договір", якого клас має дотримуватися.</a:t>
            </a:r>
          </a:p>
          <a:p>
            <a:r>
              <a:rPr lang="uk-UA" dirty="0"/>
              <a:t>Отже, спадкування, абстрактні типи та інтерфейси - це базові та вкрай важливі механізми ООП в .NET для побудови гнучких ієрархій класів та структур даних.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402" y="1028700"/>
            <a:ext cx="4765598" cy="23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3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Технічне завдання (ст.5-6)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 smtClean="0"/>
              <a:t>Було представлено завдання розробити </a:t>
            </a:r>
            <a:r>
              <a:rPr lang="uk-UA" dirty="0" err="1" smtClean="0"/>
              <a:t>багатовіконний</a:t>
            </a:r>
            <a:r>
              <a:rPr lang="uk-UA" dirty="0" smtClean="0"/>
              <a:t> </a:t>
            </a:r>
            <a:r>
              <a:rPr lang="en-US" dirty="0" smtClean="0"/>
              <a:t>WPF</a:t>
            </a:r>
            <a:r>
              <a:rPr lang="ru-RU" dirty="0" smtClean="0"/>
              <a:t> </a:t>
            </a:r>
            <a:r>
              <a:rPr lang="ru-RU" dirty="0" err="1" smtClean="0"/>
              <a:t>додаток</a:t>
            </a:r>
            <a:r>
              <a:rPr lang="ru-RU" dirty="0" smtClean="0"/>
              <a:t> «</a:t>
            </a:r>
            <a:r>
              <a:rPr lang="ru-RU" dirty="0" err="1" smtClean="0"/>
              <a:t>Гра</a:t>
            </a:r>
            <a:r>
              <a:rPr lang="ru-RU" dirty="0" smtClean="0"/>
              <a:t> 2048»</a:t>
            </a:r>
          </a:p>
          <a:p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висуното</a:t>
            </a:r>
            <a:r>
              <a:rPr lang="ru-RU" dirty="0" smtClean="0"/>
              <a:t> так</a:t>
            </a:r>
            <a:r>
              <a:rPr lang="uk-UA" dirty="0" smtClean="0"/>
              <a:t>і вимоги :</a:t>
            </a:r>
          </a:p>
          <a:p>
            <a:r>
              <a:rPr lang="uk-UA" b="1" dirty="0" smtClean="0"/>
              <a:t>Функціональні вимоги</a:t>
            </a:r>
          </a:p>
          <a:p>
            <a:r>
              <a:rPr lang="uk-UA" dirty="0" smtClean="0"/>
              <a:t>1. Можливість грати в гру </a:t>
            </a:r>
          </a:p>
          <a:p>
            <a:r>
              <a:rPr lang="uk-UA" dirty="0" smtClean="0"/>
              <a:t>2.Можливість занесення результатів гравця в таблицю результатів</a:t>
            </a:r>
          </a:p>
          <a:p>
            <a:r>
              <a:rPr lang="uk-UA" dirty="0" smtClean="0"/>
              <a:t>3. Можливість перегляду статистики користувачів </a:t>
            </a:r>
          </a:p>
          <a:p>
            <a:r>
              <a:rPr lang="uk-UA" dirty="0" smtClean="0"/>
              <a:t>4.Можливість збереження даних користувачів.</a:t>
            </a:r>
          </a:p>
          <a:p>
            <a:r>
              <a:rPr lang="uk-UA" dirty="0" smtClean="0"/>
              <a:t>5. Можливість реєстрації  користувача за </a:t>
            </a:r>
            <a:r>
              <a:rPr lang="uk-UA" dirty="0" err="1" smtClean="0"/>
              <a:t>нікнеймом</a:t>
            </a:r>
            <a:r>
              <a:rPr lang="uk-UA" dirty="0" smtClean="0"/>
              <a:t>  з збереженням статистики гри</a:t>
            </a:r>
          </a:p>
          <a:p>
            <a:r>
              <a:rPr lang="uk-UA" b="1" dirty="0" smtClean="0"/>
              <a:t>Нефункціональні вимоги</a:t>
            </a:r>
          </a:p>
          <a:p>
            <a:r>
              <a:rPr lang="uk-UA" dirty="0" smtClean="0"/>
              <a:t>1. Зовнішній інтерфейс користувача має бути реалізованим за допомогою </a:t>
            </a:r>
            <a:r>
              <a:rPr lang="en-US" dirty="0" smtClean="0"/>
              <a:t>WPF.</a:t>
            </a:r>
          </a:p>
          <a:p>
            <a:r>
              <a:rPr lang="en-US" dirty="0" smtClean="0"/>
              <a:t>2. </a:t>
            </a:r>
            <a:r>
              <a:rPr lang="uk-UA" dirty="0" smtClean="0"/>
              <a:t>Додаток має бути </a:t>
            </a:r>
            <a:r>
              <a:rPr lang="uk-UA" dirty="0" err="1" smtClean="0"/>
              <a:t>багатовіконним</a:t>
            </a:r>
            <a:r>
              <a:rPr lang="uk-UA" dirty="0" smtClean="0"/>
              <a:t>.</a:t>
            </a:r>
          </a:p>
          <a:p>
            <a:r>
              <a:rPr lang="uk-UA" dirty="0" smtClean="0"/>
              <a:t>3. Використання за можливістю </a:t>
            </a:r>
            <a:r>
              <a:rPr lang="uk-UA" dirty="0" err="1" smtClean="0"/>
              <a:t>патерну</a:t>
            </a:r>
            <a:r>
              <a:rPr lang="uk-UA" dirty="0" smtClean="0"/>
              <a:t> </a:t>
            </a:r>
            <a:r>
              <a:rPr lang="en-US" dirty="0" smtClean="0"/>
              <a:t>MVVM</a:t>
            </a:r>
          </a:p>
          <a:p>
            <a:r>
              <a:rPr lang="en-US" dirty="0" smtClean="0"/>
              <a:t>4.  </a:t>
            </a:r>
            <a:r>
              <a:rPr lang="uk-UA" dirty="0" smtClean="0"/>
              <a:t>Усі дані повинні зберігатися у бінарному вигляді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148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Дерево проекту (ст.9-10)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681316"/>
              </p:ext>
            </p:extLst>
          </p:nvPr>
        </p:nvGraphicFramePr>
        <p:xfrm>
          <a:off x="406663" y="1518346"/>
          <a:ext cx="3289749" cy="4996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900">
                  <a:extLst>
                    <a:ext uri="{9D8B030D-6E8A-4147-A177-3AD203B41FA5}">
                      <a16:colId xmlns:a16="http://schemas.microsoft.com/office/drawing/2014/main" val="385088184"/>
                    </a:ext>
                  </a:extLst>
                </a:gridCol>
                <a:gridCol w="2180849">
                  <a:extLst>
                    <a:ext uri="{9D8B030D-6E8A-4147-A177-3AD203B41FA5}">
                      <a16:colId xmlns:a16="http://schemas.microsoft.com/office/drawing/2014/main" val="2807820018"/>
                    </a:ext>
                  </a:extLst>
                </a:gridCol>
              </a:tblGrid>
              <a:tr h="192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Назва модуля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Призначення модуля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2399989742"/>
                  </a:ext>
                </a:extLst>
              </a:tr>
              <a:tr h="192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MainWindow</a:t>
                      </a:r>
                      <a:r>
                        <a:rPr lang="ru-RU" sz="800">
                          <a:effectLst/>
                        </a:rPr>
                        <a:t>.</a:t>
                      </a:r>
                      <a:r>
                        <a:rPr lang="en-US" sz="800">
                          <a:effectLst/>
                        </a:rPr>
                        <a:t>xaml.cs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Клас, головного  вікна програми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1795736970"/>
                  </a:ext>
                </a:extLst>
              </a:tr>
              <a:tr h="192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MainWindow.</a:t>
                      </a:r>
                      <a:r>
                        <a:rPr lang="en-US" sz="800">
                          <a:effectLst/>
                        </a:rPr>
                        <a:t>xaml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Головне вікно, що містить меню гри  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779702305"/>
                  </a:ext>
                </a:extLst>
              </a:tr>
              <a:tr h="192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GameWindow</a:t>
                      </a:r>
                      <a:r>
                        <a:rPr lang="uk-UA" sz="800">
                          <a:effectLst/>
                        </a:rPr>
                        <a:t>.</a:t>
                      </a:r>
                      <a:r>
                        <a:rPr lang="en-US" sz="800">
                          <a:effectLst/>
                        </a:rPr>
                        <a:t>xaml.cs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</a:t>
                      </a:r>
                      <a:r>
                        <a:rPr lang="uk-UA" sz="800">
                          <a:effectLst/>
                        </a:rPr>
                        <a:t>Клас вікна гри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2330737397"/>
                  </a:ext>
                </a:extLst>
              </a:tr>
              <a:tr h="192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GameWindow.xaml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Розмітка вікна гри 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2764145445"/>
                  </a:ext>
                </a:extLst>
              </a:tr>
              <a:tr h="3843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StatisticsWindow</a:t>
                      </a:r>
                      <a:r>
                        <a:rPr lang="uk-UA" sz="800">
                          <a:effectLst/>
                        </a:rPr>
                        <a:t>.</a:t>
                      </a:r>
                      <a:r>
                        <a:rPr lang="en-US" sz="800">
                          <a:effectLst/>
                        </a:rPr>
                        <a:t>xaml.cs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Клас в</a:t>
                      </a:r>
                      <a:r>
                        <a:rPr lang="uk-UA" sz="800">
                          <a:effectLst/>
                        </a:rPr>
                        <a:t>ікна статистики 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856773776"/>
                  </a:ext>
                </a:extLst>
              </a:tr>
              <a:tr h="3843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StatisticsWindow.xaml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Вікно статистики що містить таблицю з полями Нік та Кількість очок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679710414"/>
                  </a:ext>
                </a:extLst>
              </a:tr>
              <a:tr h="3843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GameData</a:t>
                      </a:r>
                      <a:r>
                        <a:rPr lang="uk-UA" sz="800">
                          <a:effectLst/>
                        </a:rPr>
                        <a:t>.</a:t>
                      </a:r>
                      <a:r>
                        <a:rPr lang="en-US" sz="800">
                          <a:effectLst/>
                        </a:rPr>
                        <a:t>cs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Клас </a:t>
                      </a:r>
                      <a:r>
                        <a:rPr lang="uk-UA" sz="800">
                          <a:effectLst/>
                        </a:rPr>
                        <a:t>містить данні про структуру та стан гри для полальшого використання в програмі 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705463976"/>
                  </a:ext>
                </a:extLst>
              </a:tr>
              <a:tr h="3843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StatisticsData</a:t>
                      </a:r>
                      <a:r>
                        <a:rPr lang="uk-UA" sz="800">
                          <a:effectLst/>
                        </a:rPr>
                        <a:t>.</a:t>
                      </a:r>
                      <a:r>
                        <a:rPr lang="en-US" sz="800">
                          <a:effectLst/>
                        </a:rPr>
                        <a:t>cs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Клас служить для збереження р</a:t>
                      </a:r>
                      <a:r>
                        <a:rPr lang="uk-UA" sz="800">
                          <a:effectLst/>
                        </a:rPr>
                        <a:t>ізних гравців у грі та їх досягнення у грі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697400179"/>
                  </a:ext>
                </a:extLst>
              </a:tr>
              <a:tr h="5765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RelayCommand</a:t>
                      </a:r>
                      <a:r>
                        <a:rPr lang="uk-UA" sz="800">
                          <a:effectLst/>
                        </a:rPr>
                        <a:t>.</a:t>
                      </a:r>
                      <a:r>
                        <a:rPr lang="en-US" sz="800">
                          <a:effectLst/>
                        </a:rPr>
                        <a:t>cs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Клас</a:t>
                      </a:r>
                      <a:r>
                        <a:rPr lang="ru-RU" sz="800">
                          <a:effectLst/>
                        </a:rPr>
                        <a:t> представля</a:t>
                      </a:r>
                      <a:r>
                        <a:rPr lang="uk-UA" sz="800">
                          <a:effectLst/>
                        </a:rPr>
                        <a:t>є реалізацію інтерфейсу </a:t>
                      </a:r>
                      <a:r>
                        <a:rPr lang="en-US" sz="800">
                          <a:effectLst/>
                        </a:rPr>
                        <a:t>ICommand</a:t>
                      </a:r>
                      <a:r>
                        <a:rPr lang="ru-RU" sz="800">
                          <a:effectLst/>
                        </a:rPr>
                        <a:t>  для обробки команд в </a:t>
                      </a:r>
                      <a:r>
                        <a:rPr lang="uk-UA" sz="800">
                          <a:effectLst/>
                        </a:rPr>
                        <a:t>інфраструктурі гри 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3707815683"/>
                  </a:ext>
                </a:extLst>
              </a:tr>
              <a:tr h="7687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GameWindowViewModel</a:t>
                      </a:r>
                      <a:r>
                        <a:rPr lang="uk-UA" sz="800">
                          <a:effectLst/>
                        </a:rPr>
                        <a:t>.</a:t>
                      </a:r>
                      <a:r>
                        <a:rPr lang="en-US" sz="800">
                          <a:effectLst/>
                        </a:rPr>
                        <a:t>cs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Клас взаємодіє з інтерфейсом гри, обробляючи вхідні дані, оновлюючи стан гри та взаємодіючи з файловою системою для збереження та відновлення даних гравця.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3961599570"/>
                  </a:ext>
                </a:extLst>
              </a:tr>
              <a:tr h="11530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MainWindowViewModel.cs</a:t>
                      </a:r>
                      <a:endParaRPr lang="uk-UA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err="1">
                          <a:effectLst/>
                        </a:rPr>
                        <a:t>Клас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взаємодіє</a:t>
                      </a:r>
                      <a:r>
                        <a:rPr lang="ru-RU" sz="800" dirty="0">
                          <a:effectLst/>
                        </a:rPr>
                        <a:t> з </a:t>
                      </a:r>
                      <a:r>
                        <a:rPr lang="ru-RU" sz="800" dirty="0" err="1">
                          <a:effectLst/>
                        </a:rPr>
                        <a:t>інтерфейсом</a:t>
                      </a:r>
                      <a:r>
                        <a:rPr lang="ru-RU" sz="800" dirty="0">
                          <a:effectLst/>
                        </a:rPr>
                        <a:t> головного </a:t>
                      </a:r>
                      <a:r>
                        <a:rPr lang="ru-RU" sz="800" dirty="0" err="1">
                          <a:effectLst/>
                        </a:rPr>
                        <a:t>вікна</a:t>
                      </a:r>
                      <a:r>
                        <a:rPr lang="ru-RU" sz="800" dirty="0">
                          <a:effectLst/>
                        </a:rPr>
                        <a:t>, </a:t>
                      </a:r>
                      <a:r>
                        <a:rPr lang="ru-RU" sz="800" dirty="0" err="1">
                          <a:effectLst/>
                        </a:rPr>
                        <a:t>надаючи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можливість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користувачу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створювати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нову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гру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або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продовжувати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попередню</a:t>
                      </a:r>
                      <a:r>
                        <a:rPr lang="ru-RU" sz="800" dirty="0">
                          <a:effectLst/>
                        </a:rPr>
                        <a:t>. </a:t>
                      </a:r>
                      <a:r>
                        <a:rPr lang="ru-RU" sz="800" dirty="0" err="1">
                          <a:effectLst/>
                        </a:rPr>
                        <a:t>Перевірка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наявності</a:t>
                      </a:r>
                      <a:r>
                        <a:rPr lang="ru-RU" sz="800" dirty="0">
                          <a:effectLst/>
                        </a:rPr>
                        <a:t> файлу </a:t>
                      </a:r>
                      <a:r>
                        <a:rPr lang="ru-RU" sz="800" dirty="0" err="1">
                          <a:effectLst/>
                        </a:rPr>
                        <a:t>збережених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даних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забезпечує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можливість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продовження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тільки</a:t>
                      </a:r>
                      <a:r>
                        <a:rPr lang="ru-RU" sz="800" dirty="0">
                          <a:effectLst/>
                        </a:rPr>
                        <a:t> </a:t>
                      </a:r>
                      <a:r>
                        <a:rPr lang="ru-RU" sz="800" dirty="0" err="1">
                          <a:effectLst/>
                        </a:rPr>
                        <a:t>тоді</a:t>
                      </a:r>
                      <a:r>
                        <a:rPr lang="ru-RU" sz="800" dirty="0">
                          <a:effectLst/>
                        </a:rPr>
                        <a:t>, коли є </a:t>
                      </a:r>
                      <a:r>
                        <a:rPr lang="ru-RU" sz="800" dirty="0" err="1">
                          <a:effectLst/>
                        </a:rPr>
                        <a:t>щось</a:t>
                      </a:r>
                      <a:r>
                        <a:rPr lang="ru-RU" sz="800" dirty="0">
                          <a:effectLst/>
                        </a:rPr>
                        <a:t> для </a:t>
                      </a:r>
                      <a:r>
                        <a:rPr lang="ru-RU" sz="800" dirty="0" err="1">
                          <a:effectLst/>
                        </a:rPr>
                        <a:t>відновлення</a:t>
                      </a:r>
                      <a:r>
                        <a:rPr lang="ru-RU" sz="800" dirty="0">
                          <a:effectLst/>
                        </a:rPr>
                        <a:t>.</a:t>
                      </a:r>
                      <a:endParaRPr lang="uk-UA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297" marR="37297" marT="0" marB="0"/>
                </a:tc>
                <a:extLst>
                  <a:ext uri="{0D108BD9-81ED-4DB2-BD59-A6C34878D82A}">
                    <a16:rowId xmlns:a16="http://schemas.microsoft.com/office/drawing/2014/main" val="91301283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72734"/>
              </p:ext>
            </p:extLst>
          </p:nvPr>
        </p:nvGraphicFramePr>
        <p:xfrm>
          <a:off x="5506965" y="1518346"/>
          <a:ext cx="6049010" cy="224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9815">
                  <a:extLst>
                    <a:ext uri="{9D8B030D-6E8A-4147-A177-3AD203B41FA5}">
                      <a16:colId xmlns:a16="http://schemas.microsoft.com/office/drawing/2014/main" val="3657909414"/>
                    </a:ext>
                  </a:extLst>
                </a:gridCol>
                <a:gridCol w="3719195">
                  <a:extLst>
                    <a:ext uri="{9D8B030D-6E8A-4147-A177-3AD203B41FA5}">
                      <a16:colId xmlns:a16="http://schemas.microsoft.com/office/drawing/2014/main" val="3452284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Назва модуля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Призначення модуля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83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StatisticsViewModel</a:t>
                      </a:r>
                      <a:r>
                        <a:rPr lang="uk-UA" sz="1400" dirty="0">
                          <a:effectLst/>
                        </a:rPr>
                        <a:t>.</a:t>
                      </a:r>
                      <a:r>
                        <a:rPr lang="en-US" sz="1400" dirty="0" err="1">
                          <a:effectLst/>
                        </a:rPr>
                        <a:t>cs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Цей клас дозволяє інтерфейсу коректно відображати та оновлювати статистику гравця в грі.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114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ViewModelBase</a:t>
                      </a:r>
                      <a:r>
                        <a:rPr lang="en-US" sz="1400">
                          <a:effectLst/>
                        </a:rPr>
                        <a:t>.cs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Цей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клас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надає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базовий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функціонал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який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може</a:t>
                      </a:r>
                      <a:r>
                        <a:rPr lang="ru-RU" sz="1400" dirty="0">
                          <a:effectLst/>
                        </a:rPr>
                        <a:t> бути </a:t>
                      </a:r>
                      <a:r>
                        <a:rPr lang="ru-RU" sz="1400" dirty="0" err="1">
                          <a:effectLst/>
                        </a:rPr>
                        <a:t>спільно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використаний</a:t>
                      </a:r>
                      <a:r>
                        <a:rPr lang="ru-RU" sz="1400" dirty="0">
                          <a:effectLst/>
                        </a:rPr>
                        <a:t> для </a:t>
                      </a:r>
                      <a:r>
                        <a:rPr lang="ru-RU" sz="1400" dirty="0" err="1">
                          <a:effectLst/>
                        </a:rPr>
                        <a:t>всіх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відображувальних</a:t>
                      </a:r>
                      <a:r>
                        <a:rPr lang="ru-RU" sz="1400" dirty="0">
                          <a:effectLst/>
                        </a:rPr>
                        <a:t> моделей у </a:t>
                      </a:r>
                      <a:r>
                        <a:rPr lang="ru-RU" sz="1400" dirty="0" err="1">
                          <a:effectLst/>
                        </a:rPr>
                        <a:t>грі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15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21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Діаграма класів вікон (ст.10)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" y="1690688"/>
            <a:ext cx="11905641" cy="52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1432</Words>
  <Application>Microsoft Office PowerPoint</Application>
  <PresentationFormat>Широкоэкранный</PresentationFormat>
  <Paragraphs>159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Презентація курсового проекту на тему :  «Розробка WPF додатку Гра «2048»</vt:lpstr>
      <vt:lpstr>Зміст</vt:lpstr>
      <vt:lpstr>ОПИС ПРЕДМЕТНОЇ ОБЛАСТІ (ст.3-5)</vt:lpstr>
      <vt:lpstr>Презентация PowerPoint</vt:lpstr>
      <vt:lpstr>Презентация PowerPoint</vt:lpstr>
      <vt:lpstr>Презентация PowerPoint</vt:lpstr>
      <vt:lpstr>Технічне завдання (ст.5-6)</vt:lpstr>
      <vt:lpstr>Дерево проекту (ст.9-10)</vt:lpstr>
      <vt:lpstr>Діаграма класів вікон (ст.10)</vt:lpstr>
      <vt:lpstr>Опис роботи програми (ст. 10-11)</vt:lpstr>
      <vt:lpstr>Головне вікно програми </vt:lpstr>
      <vt:lpstr>Презентация PowerPoint</vt:lpstr>
      <vt:lpstr>Вікно підображення статики</vt:lpstr>
      <vt:lpstr>GameWindowViewModel</vt:lpstr>
      <vt:lpstr>MainWindowViewModel </vt:lpstr>
      <vt:lpstr>StatisticsViewModel</vt:lpstr>
      <vt:lpstr>ViewModelBase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курсового проекту на тему :  «Розробка WPF додатку Гра «2048»</dc:title>
  <dc:creator>User</dc:creator>
  <cp:lastModifiedBy>User</cp:lastModifiedBy>
  <cp:revision>11</cp:revision>
  <dcterms:created xsi:type="dcterms:W3CDTF">2023-11-30T15:37:56Z</dcterms:created>
  <dcterms:modified xsi:type="dcterms:W3CDTF">2023-11-30T17:11:07Z</dcterms:modified>
</cp:coreProperties>
</file>