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6" r:id="rId10"/>
    <p:sldId id="268" r:id="rId11"/>
    <p:sldId id="270" r:id="rId12"/>
    <p:sldId id="269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ПАРАЛЛЕЛИЗМ В </a:t>
            </a:r>
            <a:r>
              <a:rPr lang="en-US" cap="all" dirty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5152" y="1600200"/>
            <a:ext cx="5251648" cy="4525963"/>
          </a:xfrm>
        </p:spPr>
        <p:txBody>
          <a:bodyPr>
            <a:normAutofit/>
          </a:bodyPr>
          <a:lstStyle/>
          <a:p>
            <a:r>
              <a:rPr lang="ru-RU" sz="2000" i="1" dirty="0" err="1"/>
              <a:t>async</a:t>
            </a:r>
            <a:r>
              <a:rPr lang="ru-RU" sz="2000" dirty="0"/>
              <a:t> говорит </a:t>
            </a:r>
            <a:r>
              <a:rPr lang="en-US" sz="2000" dirty="0" smtClean="0"/>
              <a:t>Python</a:t>
            </a:r>
            <a:r>
              <a:rPr lang="ru-RU" sz="2000" dirty="0" smtClean="0"/>
              <a:t>, </a:t>
            </a:r>
            <a:r>
              <a:rPr lang="ru-RU" sz="2000" dirty="0"/>
              <a:t>что мы пишем не просто функцию, а </a:t>
            </a:r>
            <a:r>
              <a:rPr lang="ru-RU" sz="2000" i="1" dirty="0"/>
              <a:t>асинхронную</a:t>
            </a:r>
            <a:r>
              <a:rPr lang="ru-RU" sz="2000" dirty="0"/>
              <a:t> </a:t>
            </a:r>
            <a:r>
              <a:rPr lang="ru-RU" sz="2000" dirty="0" smtClean="0"/>
              <a:t>функцию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i="1" dirty="0" err="1" smtClean="0"/>
              <a:t>await</a:t>
            </a:r>
            <a:r>
              <a:rPr lang="ru-RU" sz="2000" dirty="0" smtClean="0"/>
              <a:t> прерывает </a:t>
            </a:r>
            <a:r>
              <a:rPr lang="ru-RU" sz="2000" dirty="0"/>
              <a:t>исполнение </a:t>
            </a:r>
            <a:r>
              <a:rPr lang="ru-RU" sz="2000" dirty="0" smtClean="0"/>
              <a:t>функции </a:t>
            </a:r>
            <a:r>
              <a:rPr lang="ru-RU" sz="2000" dirty="0"/>
              <a:t>и возвращает управление </a:t>
            </a:r>
            <a:r>
              <a:rPr lang="ru-RU" sz="2000" dirty="0" smtClean="0"/>
              <a:t>наружу</a:t>
            </a:r>
            <a:r>
              <a:rPr lang="ru-RU" sz="2000" dirty="0"/>
              <a:t>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err="1" smtClean="0"/>
              <a:t>Корутина</a:t>
            </a:r>
            <a:r>
              <a:rPr lang="ru-RU" sz="2000" dirty="0" smtClean="0"/>
              <a:t> будет </a:t>
            </a:r>
            <a:r>
              <a:rPr lang="ru-RU" sz="2000" dirty="0"/>
              <a:t>продолжать работу с того </a:t>
            </a:r>
            <a:r>
              <a:rPr lang="ru-RU" sz="2000" dirty="0" err="1"/>
              <a:t>await</a:t>
            </a:r>
            <a:r>
              <a:rPr lang="ru-RU" sz="2000" dirty="0"/>
              <a:t>, на котором </a:t>
            </a:r>
            <a:r>
              <a:rPr lang="ru-RU" sz="2000" dirty="0" smtClean="0"/>
              <a:t>прервалась.</a:t>
            </a:r>
          </a:p>
          <a:p>
            <a:endParaRPr lang="ru-RU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28956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1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пример</a:t>
            </a:r>
            <a:endParaRPr lang="ru-RU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336704" cy="473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2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работы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0983"/>
            <a:ext cx="9144000" cy="441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8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Process-, </a:t>
            </a:r>
            <a:r>
              <a:rPr lang="en-US" dirty="0" err="1" smtClean="0"/>
              <a:t>ThreadPoolExecutor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1" y="1600200"/>
            <a:ext cx="745017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Термины: процесс </a:t>
            </a:r>
            <a:r>
              <a:rPr lang="ru-RU" dirty="0"/>
              <a:t>и </a:t>
            </a:r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Процесс</a:t>
            </a:r>
            <a:r>
              <a:rPr lang="ru-RU" sz="2000" dirty="0" smtClean="0"/>
              <a:t> — экземпляр программы, запущенной на компьютере.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У </a:t>
            </a:r>
            <a:r>
              <a:rPr lang="ru-RU" sz="2000" dirty="0"/>
              <a:t>программы может быть один или несколько процессов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dirty="0"/>
              <a:t>Поток</a:t>
            </a:r>
            <a:r>
              <a:rPr lang="ru-RU" sz="2000" dirty="0"/>
              <a:t> </a:t>
            </a:r>
            <a:r>
              <a:rPr lang="ru-RU" sz="2000" dirty="0" smtClean="0"/>
              <a:t>— единица </a:t>
            </a:r>
            <a:r>
              <a:rPr lang="ru-RU" sz="2000" dirty="0"/>
              <a:t>выполнения в процессе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>У </a:t>
            </a:r>
            <a:r>
              <a:rPr lang="ru-RU" sz="2000" dirty="0"/>
              <a:t>процесса может быть один или несколько потоков.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47" y="3672408"/>
            <a:ext cx="9207759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3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Одноядерные </a:t>
            </a:r>
            <a:r>
              <a:rPr lang="ru-RU" dirty="0" smtClean="0"/>
              <a:t>и многоядерные процессоры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Один </a:t>
            </a:r>
            <a:r>
              <a:rPr lang="ru-RU" sz="2000" dirty="0"/>
              <a:t>процессор одновременно может выполнять </a:t>
            </a:r>
            <a:r>
              <a:rPr lang="ru-RU" sz="2000" b="1" dirty="0"/>
              <a:t>только один процесс</a:t>
            </a:r>
            <a:r>
              <a:rPr lang="ru-RU" sz="2000" dirty="0"/>
              <a:t>.  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/>
              <a:t>выполнения нескольких процессов как бы «одновременно» ОС </a:t>
            </a:r>
            <a:r>
              <a:rPr lang="ru-RU" sz="2000" dirty="0" smtClean="0"/>
              <a:t>использует </a:t>
            </a:r>
            <a:r>
              <a:rPr lang="ru-RU" sz="2000" dirty="0"/>
              <a:t>программный компонент — </a:t>
            </a:r>
            <a:r>
              <a:rPr lang="ru-RU" sz="2000" b="1" dirty="0" smtClean="0"/>
              <a:t>планировщик</a:t>
            </a:r>
            <a:endParaRPr lang="ru-RU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57042"/>
            <a:ext cx="7149541" cy="24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8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bound </a:t>
            </a:r>
            <a:r>
              <a:rPr lang="ru-RU" dirty="0" smtClean="0"/>
              <a:t>и </a:t>
            </a:r>
            <a:r>
              <a:rPr lang="en-US" dirty="0" smtClean="0"/>
              <a:t>CPU bound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4797152"/>
            <a:ext cx="828092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Многопоточность</a:t>
            </a:r>
            <a:r>
              <a:rPr lang="ru-RU" sz="2000" dirty="0" smtClean="0"/>
              <a:t> для </a:t>
            </a:r>
            <a:r>
              <a:rPr lang="ru-RU" sz="2000" dirty="0"/>
              <a:t>процессов, связанных с </a:t>
            </a:r>
            <a:r>
              <a:rPr lang="ru-RU" sz="2000" dirty="0" smtClean="0"/>
              <a:t>вводом/выводом. </a:t>
            </a:r>
          </a:p>
          <a:p>
            <a:pPr marL="0" indent="0">
              <a:buNone/>
            </a:pPr>
            <a:r>
              <a:rPr lang="ru-RU" sz="2000" b="1" dirty="0" smtClean="0"/>
              <a:t>Многопроцессорность</a:t>
            </a:r>
            <a:r>
              <a:rPr lang="ru-RU" sz="2000" dirty="0" smtClean="0"/>
              <a:t> для </a:t>
            </a:r>
            <a:r>
              <a:rPr lang="ru-RU" sz="2000" dirty="0"/>
              <a:t>процессов, связанных с процессором.</a:t>
            </a:r>
            <a:endParaRPr lang="ru-RU" sz="20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2347"/>
              </p:ext>
            </p:extLst>
          </p:nvPr>
        </p:nvGraphicFramePr>
        <p:xfrm>
          <a:off x="683568" y="1484784"/>
          <a:ext cx="806489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Процессы, связанные с </a:t>
                      </a:r>
                      <a:r>
                        <a:rPr lang="ru-RU" sz="2000" b="1" dirty="0" smtClean="0"/>
                        <a:t>вводом/выводом</a:t>
                      </a:r>
                      <a:r>
                        <a:rPr lang="ru-RU" sz="2000" dirty="0" smtClean="0"/>
                        <a:t>, тратят больше времени на ввод/вывод, чем на вычисления. </a:t>
                      </a:r>
                    </a:p>
                    <a:p>
                      <a:endParaRPr lang="ru-RU" sz="2000" dirty="0" smtClean="0"/>
                    </a:p>
                    <a:p>
                      <a:r>
                        <a:rPr lang="ru-RU" sz="2000" dirty="0" smtClean="0"/>
                        <a:t>Примеры: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сетевые запросы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соединения с базами данных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ввод/вывод файлов</a:t>
                      </a:r>
                      <a:endParaRPr lang="ru-RU" sz="2000" dirty="0"/>
                    </a:p>
                  </a:txBody>
                  <a:tcPr marL="25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Процессы, привязанные к </a:t>
                      </a:r>
                      <a:r>
                        <a:rPr lang="ru-RU" sz="2000" b="1" dirty="0" smtClean="0"/>
                        <a:t>процессору</a:t>
                      </a:r>
                      <a:r>
                        <a:rPr lang="ru-RU" sz="2000" dirty="0" smtClean="0"/>
                        <a:t>, тратят больше времени на вычисления, чем на запросы ввода-вывода. </a:t>
                      </a:r>
                    </a:p>
                    <a:p>
                      <a:endParaRPr lang="ru-RU" sz="2000" dirty="0" smtClean="0"/>
                    </a:p>
                    <a:p>
                      <a:r>
                        <a:rPr lang="ru-RU" sz="2000" dirty="0" smtClean="0"/>
                        <a:t>Примеры: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умножение матриц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сжатие видео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2000" dirty="0" smtClean="0"/>
                        <a:t>потоковое видео</a:t>
                      </a:r>
                      <a:endParaRPr lang="ru-RU" sz="2000" dirty="0"/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0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.join()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7" y="1772816"/>
            <a:ext cx="81220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Threading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Есть потоки (</a:t>
            </a:r>
            <a:r>
              <a:rPr lang="ru-RU" sz="2000" dirty="0"/>
              <a:t>T1, T2 и </a:t>
            </a:r>
            <a:r>
              <a:rPr lang="ru-RU" sz="2000" dirty="0" smtClean="0"/>
              <a:t>T3) для </a:t>
            </a:r>
            <a:r>
              <a:rPr lang="ru-RU" sz="2000" dirty="0"/>
              <a:t>операций ввода-вывода. </a:t>
            </a:r>
            <a:r>
              <a:rPr lang="ru-RU" sz="2000" dirty="0" smtClean="0"/>
              <a:t>Интерпретатор переключается </a:t>
            </a:r>
            <a:r>
              <a:rPr lang="ru-RU" sz="2000" dirty="0"/>
              <a:t>между </a:t>
            </a:r>
            <a:r>
              <a:rPr lang="ru-RU" sz="2000" dirty="0" smtClean="0"/>
              <a:t>потоками </a:t>
            </a:r>
            <a:r>
              <a:rPr lang="ru-RU" sz="2000" dirty="0"/>
              <a:t>и </a:t>
            </a:r>
            <a:r>
              <a:rPr lang="ru-RU" sz="2000" dirty="0" smtClean="0"/>
              <a:t>дает </a:t>
            </a:r>
            <a:r>
              <a:rPr lang="ru-RU" sz="2000" dirty="0"/>
              <a:t>каждому </a:t>
            </a:r>
            <a:r>
              <a:rPr lang="ru-RU" sz="2000" dirty="0" smtClean="0"/>
              <a:t>время </a:t>
            </a:r>
            <a:r>
              <a:rPr lang="ru-RU" sz="2000" dirty="0"/>
              <a:t>по очереди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Три </a:t>
            </a:r>
            <a:r>
              <a:rPr lang="ru-RU" sz="2000" dirty="0"/>
              <a:t>потока начали свою операцию ввода-вывода. </a:t>
            </a:r>
            <a:endParaRPr lang="ru-RU" sz="2000" dirty="0" smtClean="0"/>
          </a:p>
          <a:p>
            <a:r>
              <a:rPr lang="ru-RU" sz="2000" dirty="0" smtClean="0"/>
              <a:t>T3 </a:t>
            </a:r>
            <a:r>
              <a:rPr lang="ru-RU" sz="2000" dirty="0"/>
              <a:t>завершает его первым. </a:t>
            </a:r>
            <a:endParaRPr lang="ru-RU" sz="2000" dirty="0" smtClean="0"/>
          </a:p>
          <a:p>
            <a:r>
              <a:rPr lang="ru-RU" sz="2000" dirty="0" smtClean="0"/>
              <a:t>T2 </a:t>
            </a:r>
            <a:r>
              <a:rPr lang="ru-RU" sz="2000" dirty="0"/>
              <a:t>и T1 все еще </a:t>
            </a:r>
            <a:r>
              <a:rPr lang="ru-RU" sz="2000" b="1" dirty="0"/>
              <a:t>ожидают</a:t>
            </a:r>
            <a:r>
              <a:rPr lang="ru-RU" sz="2000" dirty="0"/>
              <a:t> ввода-вывода. </a:t>
            </a:r>
            <a:endParaRPr lang="ru-RU" sz="2000" dirty="0" smtClean="0"/>
          </a:p>
          <a:p>
            <a:r>
              <a:rPr lang="ru-RU" sz="2000" dirty="0" smtClean="0"/>
              <a:t>Интерпретатор переключается </a:t>
            </a:r>
            <a:r>
              <a:rPr lang="ru-RU" sz="2000" dirty="0"/>
              <a:t>на T1, но он все еще </a:t>
            </a:r>
            <a:r>
              <a:rPr lang="ru-RU" sz="2000" dirty="0" smtClean="0"/>
              <a:t>ждет.</a:t>
            </a:r>
          </a:p>
          <a:p>
            <a:r>
              <a:rPr lang="ru-RU" sz="2000" dirty="0" smtClean="0"/>
              <a:t>Интерпретатор </a:t>
            </a:r>
            <a:r>
              <a:rPr lang="ru-RU" sz="2000" dirty="0"/>
              <a:t>переключается </a:t>
            </a:r>
            <a:r>
              <a:rPr lang="ru-RU" sz="2000" dirty="0" smtClean="0"/>
              <a:t>в </a:t>
            </a:r>
            <a:r>
              <a:rPr lang="ru-RU" sz="2000" dirty="0"/>
              <a:t>T2, а тот все еще </a:t>
            </a:r>
            <a:r>
              <a:rPr lang="ru-RU" sz="2000" dirty="0" smtClean="0"/>
              <a:t>ждет</a:t>
            </a:r>
          </a:p>
          <a:p>
            <a:r>
              <a:rPr lang="ru-RU" sz="2000" dirty="0" smtClean="0"/>
              <a:t>Интерпретатор </a:t>
            </a:r>
            <a:r>
              <a:rPr lang="ru-RU" sz="2000" dirty="0"/>
              <a:t>переключается </a:t>
            </a:r>
            <a:r>
              <a:rPr lang="ru-RU" sz="2000" dirty="0" smtClean="0"/>
              <a:t>в </a:t>
            </a:r>
            <a:r>
              <a:rPr lang="ru-RU" sz="2000" dirty="0"/>
              <a:t>T3, который готов и выполняет код.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Проблема:</a:t>
            </a:r>
            <a:endParaRPr lang="ru-RU" sz="2000" dirty="0"/>
          </a:p>
          <a:p>
            <a:r>
              <a:rPr lang="ru-RU" sz="2000" dirty="0"/>
              <a:t>T3 был готов, но интерпретатор сначала переключился между T2 и T1 — </a:t>
            </a:r>
            <a:r>
              <a:rPr lang="ru-RU" sz="2000" dirty="0" smtClean="0"/>
              <a:t>доп. </a:t>
            </a:r>
            <a:r>
              <a:rPr lang="ru-RU" sz="2000" dirty="0"/>
              <a:t>расходы на переключение, которых </a:t>
            </a:r>
            <a:r>
              <a:rPr lang="ru-RU" sz="2000" dirty="0" smtClean="0"/>
              <a:t>можно было </a:t>
            </a:r>
            <a:r>
              <a:rPr lang="ru-RU" sz="2000" dirty="0"/>
              <a:t>избежать, если бы интерпретатор сначала переключился на </a:t>
            </a:r>
            <a:r>
              <a:rPr lang="ru-RU" sz="2000" dirty="0" smtClean="0"/>
              <a:t>T3.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51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en-US" dirty="0" smtClean="0"/>
              <a:t> - </a:t>
            </a:r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цикл событий </a:t>
            </a:r>
            <a:r>
              <a:rPr lang="ru-RU" sz="2000" dirty="0"/>
              <a:t>(</a:t>
            </a:r>
            <a:r>
              <a:rPr lang="ru-RU" sz="2000" i="1" dirty="0" err="1"/>
              <a:t>event</a:t>
            </a:r>
            <a:r>
              <a:rPr lang="ru-RU" sz="2000" i="1" dirty="0"/>
              <a:t> </a:t>
            </a:r>
            <a:r>
              <a:rPr lang="ru-RU" sz="2000" i="1" dirty="0" err="1"/>
              <a:t>loop</a:t>
            </a:r>
            <a:r>
              <a:rPr lang="ru-RU" sz="2000" dirty="0"/>
              <a:t>) </a:t>
            </a:r>
            <a:r>
              <a:rPr lang="ru-RU" sz="2000" u="sng" dirty="0" smtClean="0"/>
              <a:t>управляет </a:t>
            </a:r>
            <a:r>
              <a:rPr lang="ru-RU" sz="2000" dirty="0"/>
              <a:t>выполнением различных задач: регистрирует поступление и запускает в подходящий момент</a:t>
            </a:r>
          </a:p>
          <a:p>
            <a:endParaRPr lang="ru-RU" sz="2000" b="1" dirty="0" smtClean="0"/>
          </a:p>
          <a:p>
            <a:r>
              <a:rPr lang="ru-RU" sz="2000" b="1" dirty="0" err="1" smtClean="0"/>
              <a:t>корутины</a:t>
            </a:r>
            <a:r>
              <a:rPr lang="ru-RU" sz="2000" dirty="0" smtClean="0"/>
              <a:t> </a:t>
            </a:r>
            <a:r>
              <a:rPr lang="ru-RU" sz="2000" dirty="0"/>
              <a:t>— специальные </a:t>
            </a:r>
            <a:r>
              <a:rPr lang="ru-RU" sz="2000" u="sng" dirty="0"/>
              <a:t>функции</a:t>
            </a:r>
            <a:r>
              <a:rPr lang="ru-RU" sz="2000" dirty="0"/>
              <a:t>, похожие на генераторы </a:t>
            </a:r>
            <a:r>
              <a:rPr lang="ru-RU" sz="2000" dirty="0" err="1"/>
              <a:t>python</a:t>
            </a:r>
            <a:r>
              <a:rPr lang="ru-RU" sz="2000" dirty="0"/>
              <a:t>, от которых ожидают (</a:t>
            </a:r>
            <a:r>
              <a:rPr lang="ru-RU" sz="2000" i="1" dirty="0" err="1"/>
              <a:t>await</a:t>
            </a:r>
            <a:r>
              <a:rPr lang="ru-RU" sz="2000" dirty="0"/>
              <a:t>), что они будут отдавать управление обратно в цикл событий. </a:t>
            </a:r>
            <a:r>
              <a:rPr lang="ru-RU" sz="2000" dirty="0" smtClean="0"/>
              <a:t>Должны быть </a:t>
            </a:r>
            <a:r>
              <a:rPr lang="ru-RU" sz="2000" dirty="0"/>
              <a:t>запущены именно через цикл событий</a:t>
            </a:r>
          </a:p>
          <a:p>
            <a:endParaRPr lang="ru-RU" sz="2000" b="1" dirty="0" smtClean="0"/>
          </a:p>
          <a:p>
            <a:r>
              <a:rPr lang="ru-RU" sz="2000" b="1" dirty="0" err="1" smtClean="0"/>
              <a:t>футуры</a:t>
            </a:r>
            <a:r>
              <a:rPr lang="ru-RU" sz="2000" dirty="0" smtClean="0"/>
              <a:t> </a:t>
            </a:r>
            <a:r>
              <a:rPr lang="ru-RU" sz="2000" dirty="0"/>
              <a:t>— объекты, в которых </a:t>
            </a:r>
            <a:r>
              <a:rPr lang="ru-RU" sz="2000" u="sng" dirty="0"/>
              <a:t>хранится текущий результат </a:t>
            </a:r>
            <a:r>
              <a:rPr lang="ru-RU" sz="2000" dirty="0"/>
              <a:t>выполнения какой-либо </a:t>
            </a:r>
            <a:r>
              <a:rPr lang="ru-RU" sz="2000" dirty="0" smtClean="0"/>
              <a:t>задачи (задача </a:t>
            </a:r>
            <a:r>
              <a:rPr lang="ru-RU" sz="2000" dirty="0"/>
              <a:t>ещё не обработана или уже полученный </a:t>
            </a:r>
            <a:r>
              <a:rPr lang="ru-RU" sz="2000" dirty="0" smtClean="0"/>
              <a:t>результат или возникло исключение)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33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Asyncio</a:t>
            </a:r>
            <a:r>
              <a:rPr lang="en-US" dirty="0"/>
              <a:t> is not multithreading or multiprocessing, but it runs code in parallel</a:t>
            </a:r>
            <a:r>
              <a:rPr lang="en-US" dirty="0" smtClean="0"/>
              <a:t>🤯</a:t>
            </a:r>
          </a:p>
          <a:p>
            <a:endParaRPr lang="en-US" dirty="0"/>
          </a:p>
          <a:p>
            <a:r>
              <a:rPr lang="ru-RU" dirty="0" smtClean="0"/>
              <a:t>Программа работает в одном потоке асинхронно, в отличии от работы в потоке с </a:t>
            </a:r>
            <a:r>
              <a:rPr lang="en-US" dirty="0" smtClean="0"/>
              <a:t>threading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4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0808"/>
            <a:ext cx="61511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8223"/>
            <a:ext cx="3255669" cy="473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1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379</Words>
  <Application>Microsoft Office PowerPoint</Application>
  <PresentationFormat>Экран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ПАРАЛЛЕЛИЗМ В PYTHON</vt:lpstr>
      <vt:lpstr>Термины: процесс и поток</vt:lpstr>
      <vt:lpstr>Одноядерные и многоядерные процессоры</vt:lpstr>
      <vt:lpstr>I/O bound и CPU bound задачи</vt:lpstr>
      <vt:lpstr>.join()</vt:lpstr>
      <vt:lpstr>Asyncio vs Threading</vt:lpstr>
      <vt:lpstr>asyncio - определения</vt:lpstr>
      <vt:lpstr>Презентация PowerPoint</vt:lpstr>
      <vt:lpstr>Как это работает</vt:lpstr>
      <vt:lpstr>async / await</vt:lpstr>
      <vt:lpstr>Простой пример</vt:lpstr>
      <vt:lpstr>Разбор работы</vt:lpstr>
      <vt:lpstr>Process-, ThreadPoolExecutor()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ПАРАЛЛЕЛИЗМ В PYTHON</dc:title>
  <dc:creator>Kirill Netreba</dc:creator>
  <cp:lastModifiedBy>Kirill Netreba</cp:lastModifiedBy>
  <cp:revision>22</cp:revision>
  <dcterms:created xsi:type="dcterms:W3CDTF">2022-11-19T14:28:03Z</dcterms:created>
  <dcterms:modified xsi:type="dcterms:W3CDTF">2022-11-23T12:27:08Z</dcterms:modified>
</cp:coreProperties>
</file>