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7" r:id="rId4"/>
    <p:sldId id="258" r:id="rId5"/>
    <p:sldId id="265" r:id="rId6"/>
    <p:sldId id="266" r:id="rId7"/>
    <p:sldId id="267" r:id="rId8"/>
    <p:sldId id="268" r:id="rId9"/>
    <p:sldId id="270" r:id="rId10"/>
    <p:sldId id="271" r:id="rId11"/>
    <p:sldId id="26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75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5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483E4-94FC-4D49-9219-2F7A8845B105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342ED-4FC0-4896-9067-813C389F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54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42ED-4FC0-4896-9067-813C389F8D4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28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42ED-4FC0-4896-9067-813C389F8D4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52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-202301" y="-12595"/>
            <a:ext cx="3374379" cy="1736199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6867525" y="4495800"/>
            <a:ext cx="5610478" cy="1630099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538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31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63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БУБЛИК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-323850" y="0"/>
            <a:ext cx="5705475" cy="1257300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33376" y="120650"/>
            <a:ext cx="4743450" cy="10128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67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3019424"/>
            <a:ext cx="10515600" cy="815975"/>
          </a:xfrm>
        </p:spPr>
        <p:txBody>
          <a:bodyPr anchor="b">
            <a:noAutofit/>
          </a:bodyPr>
          <a:lstStyle>
            <a:lvl1pPr>
              <a:defRPr sz="6000"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7061200" y="2727325"/>
            <a:ext cx="6604000" cy="1400175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825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87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580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88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654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 userDrawn="1"/>
        </p:nvSpPr>
        <p:spPr>
          <a:xfrm>
            <a:off x="-1460501" y="987424"/>
            <a:ext cx="6643689" cy="4881564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73618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086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57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F418A-D88A-4C3D-838F-588A838D2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84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" TargetMode="External"/><Relationship Id="rId2" Type="http://schemas.openxmlformats.org/officeDocument/2006/relationships/hyperlink" Target="https://kpolyakov.spb.r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9154" y="2230664"/>
            <a:ext cx="9144000" cy="1649493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b="1" dirty="0" smtClean="0">
                <a:latin typeface="+mn-lt"/>
              </a:rPr>
              <a:t>Индивидуальный проект</a:t>
            </a:r>
            <a:br>
              <a:rPr lang="ru-RU" sz="3600" b="1" dirty="0" smtClean="0">
                <a:latin typeface="+mn-lt"/>
              </a:rPr>
            </a:br>
            <a:r>
              <a:rPr lang="ru-RU" sz="3600" b="1" dirty="0">
                <a:latin typeface="+mn-lt"/>
              </a:rPr>
              <a:t>Реализация генератора </a:t>
            </a:r>
            <a:r>
              <a:rPr lang="ru-RU" sz="3600" b="1" dirty="0" smtClean="0">
                <a:latin typeface="+mn-lt"/>
              </a:rPr>
              <a:t>комбинаторных </a:t>
            </a:r>
            <a:r>
              <a:rPr lang="ru-RU" sz="3600" b="1" dirty="0">
                <a:latin typeface="+mn-lt"/>
              </a:rPr>
              <a:t>задач ЕГЭ по информатике на языке </a:t>
            </a:r>
            <a:r>
              <a:rPr lang="ru-RU" sz="3600" b="1" dirty="0" err="1">
                <a:latin typeface="+mn-lt"/>
              </a:rPr>
              <a:t>JavaScript</a:t>
            </a:r>
            <a:r>
              <a:rPr lang="ru-RU" sz="3600" b="1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9154" y="3880157"/>
            <a:ext cx="5765121" cy="500727"/>
          </a:xfrm>
        </p:spPr>
        <p:txBody>
          <a:bodyPr/>
          <a:lstStyle/>
          <a:p>
            <a:pPr algn="l"/>
            <a:r>
              <a:rPr lang="ru-RU" dirty="0"/>
              <a:t>Тип проекта: практико-ориентированный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79168" y="376025"/>
            <a:ext cx="8622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cs typeface="Times New Roman" panose="02020603050405020304" pitchFamily="18" charset="0"/>
              </a:rPr>
              <a:t>Министерство </a:t>
            </a:r>
            <a:r>
              <a:rPr lang="ru-RU" dirty="0">
                <a:cs typeface="Times New Roman" panose="02020603050405020304" pitchFamily="18" charset="0"/>
              </a:rPr>
              <a:t>образования и науки Челябинской области 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Муниципальное автономное общеобразовательное учреждение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«</a:t>
            </a:r>
            <a:r>
              <a:rPr lang="ru-RU" dirty="0" err="1">
                <a:cs typeface="Times New Roman" panose="02020603050405020304" pitchFamily="18" charset="0"/>
              </a:rPr>
              <a:t>Миасская</a:t>
            </a:r>
            <a:r>
              <a:rPr lang="ru-RU" dirty="0">
                <a:cs typeface="Times New Roman" panose="02020603050405020304" pitchFamily="18" charset="0"/>
              </a:rPr>
              <a:t> средняя общеобразовательная школа №16»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139174" y="4714259"/>
            <a:ext cx="4838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Автор проекта: </a:t>
            </a:r>
            <a:r>
              <a:rPr lang="ru-RU" dirty="0" err="1" smtClean="0">
                <a:solidFill>
                  <a:schemeClr val="bg1"/>
                </a:solidFill>
              </a:rPr>
              <a:t>Велюго</a:t>
            </a:r>
            <a:r>
              <a:rPr lang="ru-RU" dirty="0" smtClean="0">
                <a:solidFill>
                  <a:schemeClr val="bg1"/>
                </a:solidFill>
              </a:rPr>
              <a:t> Кирилл Олегович,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Ученик 11-В класса </a:t>
            </a:r>
            <a:r>
              <a:rPr lang="ru-RU" dirty="0">
                <a:solidFill>
                  <a:schemeClr val="bg1"/>
                </a:solidFill>
              </a:rPr>
              <a:t>МАОУ «МСОШ №16»</a:t>
            </a:r>
          </a:p>
          <a:p>
            <a:r>
              <a:rPr lang="ru-RU" dirty="0">
                <a:solidFill>
                  <a:schemeClr val="bg1"/>
                </a:solidFill>
              </a:rPr>
              <a:t>Наставник проекта: </a:t>
            </a:r>
            <a:r>
              <a:rPr lang="ru-RU" dirty="0" err="1" smtClean="0">
                <a:solidFill>
                  <a:schemeClr val="bg1"/>
                </a:solidFill>
              </a:rPr>
              <a:t>Горяинов</a:t>
            </a:r>
            <a:r>
              <a:rPr lang="ru-RU" dirty="0" smtClean="0">
                <a:solidFill>
                  <a:schemeClr val="bg1"/>
                </a:solidFill>
              </a:rPr>
              <a:t> Сергей Игоревич,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учитель </a:t>
            </a:r>
            <a:r>
              <a:rPr lang="ru-RU" dirty="0">
                <a:solidFill>
                  <a:schemeClr val="bg1"/>
                </a:solidFill>
              </a:rPr>
              <a:t>информатики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81289" y="6135620"/>
            <a:ext cx="811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Миасс</a:t>
            </a:r>
          </a:p>
          <a:p>
            <a:pPr algn="ctr"/>
            <a:r>
              <a:rPr lang="ru-RU" dirty="0" smtClean="0"/>
              <a:t>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5735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Веб-сайты имеют огромную популярность в  современном мире, они применяются во многих сферах и содержат в себе информацию </a:t>
            </a:r>
            <a:r>
              <a:rPr lang="ru-RU" sz="2600" smtClean="0"/>
              <a:t>различного рода.</a:t>
            </a:r>
            <a:endParaRPr lang="ru-RU" sz="2600" dirty="0"/>
          </a:p>
          <a:p>
            <a:r>
              <a:rPr lang="ru-RU" altLang="ru-RU" sz="2600" dirty="0"/>
              <a:t>В результате работы над проектом были приобретены навыки отбора и систематизации нужной информации из множества </a:t>
            </a:r>
            <a:r>
              <a:rPr lang="ru-RU" altLang="ru-RU" sz="2600" dirty="0" smtClean="0"/>
              <a:t>источников</a:t>
            </a:r>
          </a:p>
          <a:p>
            <a:r>
              <a:rPr lang="ru-RU" altLang="ru-RU" sz="2600" dirty="0"/>
              <a:t>Удалось ознакомиться со средствами веб-разработки и создать генератор, создающий комбинаторные задачи с ответами, способный упростить подготовку к ЕГЭ по информатике</a:t>
            </a:r>
            <a:r>
              <a:rPr lang="ru-RU" altLang="ru-RU" sz="2600" dirty="0" smtClean="0"/>
              <a:t>.</a:t>
            </a:r>
            <a:r>
              <a:rPr lang="ru-RU" altLang="ru-RU" sz="2600" dirty="0"/>
              <a:t/>
            </a:r>
            <a:br>
              <a:rPr lang="ru-RU" altLang="ru-RU" sz="2600" dirty="0"/>
            </a:br>
            <a:endParaRPr lang="ru-RU" altLang="ru-RU" sz="2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latin typeface="+mn-lt"/>
              </a:rPr>
              <a:t>Заключение</a:t>
            </a:r>
            <a:endParaRPr 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568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sz="2600" u="sng" dirty="0">
                <a:hlinkClick r:id="rId2"/>
              </a:rPr>
              <a:t>https://kpolyakov.spb.ru/</a:t>
            </a:r>
            <a:r>
              <a:rPr lang="ru-RU" sz="2600" dirty="0"/>
              <a:t> - Преподавание, наука и жизнь: сайт Константина Полякова.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u="sng" dirty="0">
                <a:hlinkClick r:id="rId3"/>
              </a:rPr>
              <a:t>https://developer.mozilla.org/ru/</a:t>
            </a:r>
            <a:r>
              <a:rPr lang="en-US" sz="2600" dirty="0"/>
              <a:t> - MDN </a:t>
            </a:r>
            <a:r>
              <a:rPr lang="en-US" sz="2600" dirty="0" err="1"/>
              <a:t>WebDocs</a:t>
            </a:r>
            <a:endParaRPr lang="ru-RU" sz="2600" dirty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+mn-lt"/>
              </a:rPr>
              <a:t>Используемые ресурсы</a:t>
            </a:r>
            <a:endParaRPr 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708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3019424"/>
            <a:ext cx="10991850" cy="815975"/>
          </a:xfrm>
        </p:spPr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C</a:t>
            </a:r>
            <a:r>
              <a:rPr lang="ru-RU" sz="4000" dirty="0" err="1">
                <a:solidFill>
                  <a:schemeClr val="tx1"/>
                </a:solidFill>
              </a:rPr>
              <a:t>оздание</a:t>
            </a:r>
            <a:r>
              <a:rPr lang="ru-RU" sz="4000" dirty="0">
                <a:solidFill>
                  <a:schemeClr val="tx1"/>
                </a:solidFill>
              </a:rPr>
              <a:t> генератора комбинаторных задач ЕГЭ на языке </a:t>
            </a:r>
            <a:r>
              <a:rPr lang="ru-RU" sz="4000" dirty="0" err="1">
                <a:solidFill>
                  <a:schemeClr val="tx1"/>
                </a:solidFill>
              </a:rPr>
              <a:t>JavaScript</a:t>
            </a:r>
            <a:r>
              <a:rPr lang="ru-RU" sz="4000" dirty="0">
                <a:solidFill>
                  <a:schemeClr val="tx1"/>
                </a:solidFill>
              </a:rPr>
              <a:t>.</a:t>
            </a:r>
            <a:r>
              <a:rPr lang="ru-RU" sz="4000" b="1" dirty="0">
                <a:solidFill>
                  <a:schemeClr val="tx1"/>
                </a:solidFill>
              </a:rPr>
              <a:t> </a:t>
            </a:r>
            <a:endParaRPr lang="ru-RU" sz="40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447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+mn-lt"/>
              </a:rPr>
              <a:t>Актуальность проекта</a:t>
            </a:r>
            <a:endParaRPr 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58432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Генератор позволит улучшить навыки решения комбинаторных задач, выявить слабые стороны при решении и уменьшить время,  затрачиваемое на решение.</a:t>
            </a:r>
            <a:endParaRPr lang="ru-RU" sz="2600" dirty="0"/>
          </a:p>
          <a:p>
            <a:r>
              <a:rPr lang="ru-RU" sz="2600" dirty="0" smtClean="0"/>
              <a:t>Продукт проектной деятельности будет полезен учащимся, сдающим ЕГЭ по информатике.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pic>
        <p:nvPicPr>
          <p:cNvPr id="1030" name="Picture 6" descr="https://ooo-ado.ru/wp-content/uploads/2021/05/shutterstock_296418737-1024x683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2" y="4084057"/>
            <a:ext cx="3406775" cy="227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4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62500" lnSpcReduction="20000"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ru-RU" sz="4500" b="1" dirty="0" smtClean="0"/>
              <a:t>Для реализации генератора потребовалось выполнить следующие задачи</a:t>
            </a:r>
            <a:r>
              <a:rPr lang="ru-RU" sz="4500" b="1" dirty="0" smtClean="0"/>
              <a:t>:</a:t>
            </a:r>
            <a:endParaRPr lang="en-US" sz="4500" b="1" dirty="0" smtClean="0"/>
          </a:p>
          <a:p>
            <a:pPr>
              <a:lnSpc>
                <a:spcPct val="110000"/>
              </a:lnSpc>
            </a:pPr>
            <a:r>
              <a:rPr lang="ru-RU" sz="4200" dirty="0" smtClean="0"/>
              <a:t>Выбор платформы, на которой будет реализован продукт.</a:t>
            </a:r>
            <a:endParaRPr lang="en-US" sz="4200" dirty="0" smtClean="0"/>
          </a:p>
          <a:p>
            <a:pPr>
              <a:lnSpc>
                <a:spcPct val="110000"/>
              </a:lnSpc>
            </a:pPr>
            <a:r>
              <a:rPr lang="ru-RU" sz="4200" dirty="0" smtClean="0"/>
              <a:t>Изучить </a:t>
            </a:r>
            <a:r>
              <a:rPr lang="ru-RU" sz="4200" dirty="0"/>
              <a:t>основы языка разметки </a:t>
            </a:r>
            <a:r>
              <a:rPr lang="en-US" sz="4200" dirty="0"/>
              <a:t>HTML</a:t>
            </a:r>
            <a:r>
              <a:rPr lang="ru-RU" sz="4200" dirty="0"/>
              <a:t> и каскадных таблиц </a:t>
            </a:r>
            <a:r>
              <a:rPr lang="en-US" sz="4200" dirty="0" smtClean="0"/>
              <a:t>CSS</a:t>
            </a:r>
            <a:r>
              <a:rPr lang="ru-RU" sz="4200" dirty="0" smtClean="0"/>
              <a:t>, </a:t>
            </a:r>
            <a:r>
              <a:rPr lang="ru-RU" sz="4200" dirty="0"/>
              <a:t>о</a:t>
            </a:r>
            <a:r>
              <a:rPr lang="ru-RU" sz="4200" dirty="0" smtClean="0"/>
              <a:t>знакомиться с языком программирования </a:t>
            </a:r>
            <a:r>
              <a:rPr lang="en-US" sz="4200" dirty="0" smtClean="0"/>
              <a:t>JavaScript</a:t>
            </a:r>
            <a:r>
              <a:rPr lang="ru-RU" sz="4200" dirty="0" smtClean="0"/>
              <a:t>.</a:t>
            </a:r>
            <a:endParaRPr lang="ru-RU" sz="4200" dirty="0"/>
          </a:p>
          <a:p>
            <a:pPr lvl="0">
              <a:lnSpc>
                <a:spcPct val="110000"/>
              </a:lnSpc>
            </a:pPr>
            <a:r>
              <a:rPr lang="ru-RU" sz="4200" dirty="0" smtClean="0"/>
              <a:t>Отобрать </a:t>
            </a:r>
            <a:r>
              <a:rPr lang="ru-RU" sz="4200" dirty="0"/>
              <a:t>ряд комбинаторных задач и проанализировать их решение.</a:t>
            </a:r>
          </a:p>
          <a:p>
            <a:pPr lvl="0">
              <a:lnSpc>
                <a:spcPct val="110000"/>
              </a:lnSpc>
            </a:pPr>
            <a:r>
              <a:rPr lang="ru-RU" sz="4200" dirty="0"/>
              <a:t>Разработать программный код для генерации текстов задач и ответов на них.</a:t>
            </a:r>
          </a:p>
          <a:p>
            <a:pPr lvl="0">
              <a:lnSpc>
                <a:spcPct val="110000"/>
              </a:lnSpc>
            </a:pPr>
            <a:r>
              <a:rPr lang="ru-RU" sz="4200" dirty="0"/>
              <a:t>Создать </a:t>
            </a:r>
            <a:r>
              <a:rPr lang="ru-RU" sz="4200" dirty="0" smtClean="0"/>
              <a:t>веб</a:t>
            </a:r>
            <a:r>
              <a:rPr lang="ru-RU" sz="4200" dirty="0" smtClean="0"/>
              <a:t>-страницу</a:t>
            </a:r>
            <a:r>
              <a:rPr lang="ru-RU" sz="4200" dirty="0"/>
              <a:t>, предоставляющую возможность генерировать комбинаторные задачи.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+mn-lt"/>
              </a:rPr>
              <a:t>Задачи проекта</a:t>
            </a:r>
            <a:endParaRPr lang="ru-RU" sz="36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17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платформы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005677" cy="3811588"/>
          </a:xfrm>
        </p:spPr>
        <p:txBody>
          <a:bodyPr/>
          <a:lstStyle/>
          <a:p>
            <a:r>
              <a:rPr lang="ru-RU" dirty="0"/>
              <a:t>Для этого были выбраны </a:t>
            </a:r>
            <a:r>
              <a:rPr lang="ru-RU" dirty="0" smtClean="0"/>
              <a:t>веб-средства. </a:t>
            </a:r>
          </a:p>
          <a:p>
            <a:r>
              <a:rPr lang="ru-RU" dirty="0" smtClean="0"/>
              <a:t>Их преимущества: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Кроссплатформенность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Простота разработки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запустить веб-приложение, имея доступ к интернету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5</a:t>
            </a:fld>
            <a:endParaRPr lang="ru-RU"/>
          </a:p>
        </p:txBody>
      </p:sp>
      <p:pic>
        <p:nvPicPr>
          <p:cNvPr id="6" name="Picture 4" descr="https://e7.pngegg.com/pngimages/39/777/png-clipart-globe-internet-computer-icons-site-web-web-design-tex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668589"/>
            <a:ext cx="6172200" cy="3511296"/>
          </a:xfrm>
          <a:prstGeom prst="rect">
            <a:avLst/>
          </a:prstGeom>
          <a:ln w="38100" cap="sq">
            <a:solidFill>
              <a:srgbClr val="0000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97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95550" y="1825625"/>
            <a:ext cx="8858250" cy="1574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HTML</a:t>
            </a:r>
            <a:r>
              <a:rPr lang="ru-RU" dirty="0"/>
              <a:t> – язык разметки, который позволяет понимать браузеру, как правильно отображать блоки на веб-странице. При загрузке веб-страницы браузер интерпретирует код </a:t>
            </a:r>
            <a:r>
              <a:rPr lang="en-US" dirty="0"/>
              <a:t>HTML </a:t>
            </a:r>
            <a:r>
              <a:rPr lang="ru-RU" dirty="0"/>
              <a:t>и выводит на экран пользователя контент</a:t>
            </a:r>
            <a:r>
              <a:rPr lang="ru-RU" dirty="0" smtClean="0"/>
              <a:t>. Имеет блочную структуру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+mn-lt"/>
              </a:rPr>
              <a:t>Изучение средств веб-разработки</a:t>
            </a:r>
            <a:endParaRPr lang="ru-RU" sz="3600" dirty="0">
              <a:latin typeface="+mn-lt"/>
            </a:endParaRPr>
          </a:p>
        </p:txBody>
      </p:sp>
      <p:pic>
        <p:nvPicPr>
          <p:cNvPr id="1026" name="Picture 2" descr="https://radioprog.ru/uploads/media/articles/0001/01/2cc857f7f034ad92dae834fba16b89999b455fb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25625"/>
            <a:ext cx="15748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7/70/Devicon-css3-plain.svg/1200px-Devicon-css3-plai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4239046"/>
            <a:ext cx="1278682" cy="127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1"/>
          <p:cNvSpPr txBox="1">
            <a:spLocks/>
          </p:cNvSpPr>
          <p:nvPr/>
        </p:nvSpPr>
        <p:spPr>
          <a:xfrm>
            <a:off x="838201" y="4239046"/>
            <a:ext cx="8858250" cy="157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CSS – </a:t>
            </a:r>
            <a:r>
              <a:rPr lang="ru-RU" sz="2600" dirty="0" smtClean="0"/>
              <a:t>язык иерархических правил, который указывает браузеру, какие стили нужно применить к тому или иному блоку.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289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38201" y="1825625"/>
            <a:ext cx="8858250" cy="1574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Для упрощения стилизации веб-страницы, а также добавления адаптивности, был изучен </a:t>
            </a:r>
            <a:r>
              <a:rPr lang="ru-RU" sz="2600" dirty="0" err="1" smtClean="0"/>
              <a:t>фреймворк</a:t>
            </a:r>
            <a:r>
              <a:rPr lang="ru-RU" sz="2600" dirty="0" smtClean="0"/>
              <a:t> </a:t>
            </a:r>
            <a:r>
              <a:rPr lang="en-US" sz="2600" dirty="0" smtClean="0"/>
              <a:t>Materialize</a:t>
            </a:r>
            <a:r>
              <a:rPr lang="ru-RU" sz="2600" dirty="0" smtClean="0"/>
              <a:t>, разработанный на основе стилей, применяемых </a:t>
            </a:r>
            <a:r>
              <a:rPr lang="en-US" sz="2600" dirty="0" smtClean="0"/>
              <a:t>Google.</a:t>
            </a:r>
            <a:endParaRPr lang="ru-RU" sz="2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7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+mn-lt"/>
              </a:rPr>
              <a:t>Изучение средств веб-разработки</a:t>
            </a:r>
            <a:endParaRPr lang="ru-RU" sz="3600" dirty="0">
              <a:latin typeface="+mn-lt"/>
            </a:endParaRPr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2463442" y="4439071"/>
            <a:ext cx="8858250" cy="157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JavaScript – </a:t>
            </a:r>
            <a:r>
              <a:rPr lang="ru-RU" sz="2600" dirty="0" smtClean="0"/>
              <a:t>это интерпретируемый язык высокого уровня, который позволяет добавить интерактивности и логики на веб-страницу. </a:t>
            </a:r>
            <a:endParaRPr lang="ru-RU" sz="2600" dirty="0"/>
          </a:p>
        </p:txBody>
      </p:sp>
      <p:pic>
        <p:nvPicPr>
          <p:cNvPr id="10" name="Picture 4" descr="https://www.greenlight-cs.com/wp-content/uploads/2018/07/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4092575"/>
            <a:ext cx="1625241" cy="162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cdn.zeptoh.com/image/materli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1" y="1825624"/>
            <a:ext cx="1428750" cy="157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3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+mn-lt"/>
              </a:rPr>
              <a:t>Создание веб-сайта</a:t>
            </a:r>
            <a:endParaRPr lang="ru-RU" sz="3600" dirty="0">
              <a:latin typeface="+mn-lt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058" y="2062646"/>
            <a:ext cx="5149370" cy="2717800"/>
          </a:xfrm>
          <a:prstGeom prst="rect">
            <a:avLst/>
          </a:prstGeom>
          <a:ln w="38100" cap="sq">
            <a:solidFill>
              <a:srgbClr val="0000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250" y="3523146"/>
            <a:ext cx="5137950" cy="2717800"/>
          </a:xfrm>
          <a:prstGeom prst="rect">
            <a:avLst/>
          </a:prstGeom>
          <a:ln w="38100" cap="sq">
            <a:solidFill>
              <a:srgbClr val="0000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844058" y="5063286"/>
            <a:ext cx="323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результате получился веб-сайт, выглядит подобным образом.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33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Генерация заданий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798747"/>
            <a:ext cx="6173788" cy="3250980"/>
          </a:xfrm>
          <a:prstGeom prst="rect">
            <a:avLst/>
          </a:prstGeom>
          <a:ln w="38100" cap="sq">
            <a:solidFill>
              <a:srgbClr val="0000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После выбора пользователем нужных ему задач, на экран выводятся блоки с сгенерированными заданиями, которые можно проверить с помощью ответов внизу блока соответствующего типа.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22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409</Words>
  <Application>Microsoft Office PowerPoint</Application>
  <PresentationFormat>Широкоэкранный</PresentationFormat>
  <Paragraphs>57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Индивидуальный проект Реализация генератора комбинаторных задач ЕГЭ по информатике на языке JavaScript.</vt:lpstr>
      <vt:lpstr>Цель проекта</vt:lpstr>
      <vt:lpstr>Актуальность проекта</vt:lpstr>
      <vt:lpstr>Задачи проекта</vt:lpstr>
      <vt:lpstr>Выбор платформы</vt:lpstr>
      <vt:lpstr>Изучение средств веб-разработки</vt:lpstr>
      <vt:lpstr>Изучение средств веб-разработки</vt:lpstr>
      <vt:lpstr>Создание веб-сайта</vt:lpstr>
      <vt:lpstr>Генерация заданий</vt:lpstr>
      <vt:lpstr>Заключение</vt:lpstr>
      <vt:lpstr>Используемые ресурсы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Реализация генератора комбинаторных задач ЕГЭ по информатике на языке JavaScript. </dc:title>
  <dc:creator>Kirill Velyugo</dc:creator>
  <cp:lastModifiedBy>Kirill Velyugo</cp:lastModifiedBy>
  <cp:revision>24</cp:revision>
  <dcterms:created xsi:type="dcterms:W3CDTF">2021-10-25T16:24:35Z</dcterms:created>
  <dcterms:modified xsi:type="dcterms:W3CDTF">2021-10-26T04:35:18Z</dcterms:modified>
</cp:coreProperties>
</file>