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4" r:id="rId1"/>
  </p:sldMasterIdLst>
  <p:notesMasterIdLst>
    <p:notesMasterId r:id="rId18"/>
  </p:notesMasterIdLst>
  <p:sldIdLst>
    <p:sldId id="258" r:id="rId2"/>
    <p:sldId id="276" r:id="rId3"/>
    <p:sldId id="260" r:id="rId4"/>
    <p:sldId id="277" r:id="rId5"/>
    <p:sldId id="278" r:id="rId6"/>
    <p:sldId id="279" r:id="rId7"/>
    <p:sldId id="285" r:id="rId8"/>
    <p:sldId id="286" r:id="rId9"/>
    <p:sldId id="272" r:id="rId10"/>
    <p:sldId id="288" r:id="rId11"/>
    <p:sldId id="281" r:id="rId12"/>
    <p:sldId id="282" r:id="rId13"/>
    <p:sldId id="283" r:id="rId14"/>
    <p:sldId id="284" r:id="rId15"/>
    <p:sldId id="287" r:id="rId16"/>
    <p:sldId id="280" r:id="rId17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19"/>
    </p:embeddedFont>
    <p:embeddedFont>
      <p:font typeface="Century Gothic" panose="020B0502020202020204" pitchFamily="34" charset="0"/>
      <p:regular r:id="rId20"/>
      <p:bold r:id="rId21"/>
      <p:italic r:id="rId22"/>
      <p:boldItalic r:id="rId23"/>
    </p:embeddedFont>
    <p:embeddedFont>
      <p:font typeface="Lato" panose="020B0604020202020204" charset="0"/>
      <p:regular r:id="rId24"/>
      <p:bold r:id="rId25"/>
      <p:italic r:id="rId26"/>
      <p:boldItalic r:id="rId27"/>
    </p:embeddedFont>
    <p:embeddedFont>
      <p:font typeface="Raleway" panose="020B0604020202020204" charset="-52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975" autoAdjust="0"/>
  </p:normalViewPr>
  <p:slideViewPr>
    <p:cSldViewPr snapToGrid="0">
      <p:cViewPr varScale="1">
        <p:scale>
          <a:sx n="108" d="100"/>
          <a:sy n="108" d="100"/>
        </p:scale>
        <p:origin x="730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f88252dc4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f88252dc4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g1f88252dc4_0_14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3" name="Google Shape;643;g1f88252dc4_0_14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897659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g1f88252dc4_0_14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3" name="Google Shape;643;g1f88252dc4_0_14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98277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g1f88252dc4_0_14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3" name="Google Shape;643;g1f88252dc4_0_14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55007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g1f88252dc4_0_14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3" name="Google Shape;643;g1f88252dc4_0_14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6235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g1f88252dc4_0_14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3" name="Google Shape;643;g1f88252dc4_0_14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77559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g1f88252dc4_0_14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3" name="Google Shape;643;g1f88252dc4_0_14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26686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g1f88252dc4_0_14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9" name="Google Shape;699;g1f88252dc4_0_14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0056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f88252dc4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f88252dc4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45212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f88252dc4_0_2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f88252dc4_0_2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f88252dc4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f88252dc4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310125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f88252dc4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f88252dc4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550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f88252dc4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f88252dc4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24623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791102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903977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g1f88252dc4_0_14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3" name="Google Shape;643;g1f88252dc4_0_14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oogle Shape;3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6" name="Google Shape;3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" name="Google Shape;38;p4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40" name="Google Shape;40;p4">
            <a:hlinkClick r:id="rId2" action="ppaction://hlinksldjump"/>
          </p:cNvPr>
          <p:cNvSpPr/>
          <p:nvPr/>
        </p:nvSpPr>
        <p:spPr>
          <a:xfrm>
            <a:off x="8280450" y="0"/>
            <a:ext cx="863400" cy="45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41;p4">
            <a:hlinkClick r:id="rId2" action="ppaction://hlinksldjump"/>
          </p:cNvPr>
          <p:cNvCxnSpPr/>
          <p:nvPr/>
        </p:nvCxnSpPr>
        <p:spPr>
          <a:xfrm>
            <a:off x="8598817" y="216350"/>
            <a:ext cx="2163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" name="Google Shape;42;p4">
            <a:hlinkClick r:id="rId2" action="ppaction://hlinksldjump"/>
          </p:cNvPr>
          <p:cNvCxnSpPr/>
          <p:nvPr/>
        </p:nvCxnSpPr>
        <p:spPr>
          <a:xfrm>
            <a:off x="8598817" y="250138"/>
            <a:ext cx="2163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" name="Google Shape;43;p4">
            <a:hlinkClick r:id="rId2" action="ppaction://hlinksldjump"/>
          </p:cNvPr>
          <p:cNvCxnSpPr/>
          <p:nvPr/>
        </p:nvCxnSpPr>
        <p:spPr>
          <a:xfrm>
            <a:off x="8598817" y="283925"/>
            <a:ext cx="2163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_alt1">
  <p:cSld name="SECTION_HEADER_2">
    <p:bg>
      <p:bgPr>
        <a:solidFill>
          <a:srgbClr val="434343"/>
        </a:solid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oogle Shape;163;p1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64" name="Google Shape;164;p1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1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6" name="Google Shape;166;p17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67" name="Google Shape;167;p1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168" name="Google Shape;168;p17">
            <a:hlinkClick r:id="rId2" action="ppaction://hlinksldjump"/>
          </p:cNvPr>
          <p:cNvSpPr/>
          <p:nvPr/>
        </p:nvSpPr>
        <p:spPr>
          <a:xfrm>
            <a:off x="8280450" y="0"/>
            <a:ext cx="863400" cy="4542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69" name="Google Shape;169;p17">
            <a:hlinkClick r:id="rId2" action="ppaction://hlinksldjump"/>
          </p:cNvPr>
          <p:cNvCxnSpPr/>
          <p:nvPr/>
        </p:nvCxnSpPr>
        <p:spPr>
          <a:xfrm>
            <a:off x="8598817" y="216350"/>
            <a:ext cx="2163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0" name="Google Shape;170;p17">
            <a:hlinkClick r:id="rId2" action="ppaction://hlinksldjump"/>
          </p:cNvPr>
          <p:cNvCxnSpPr/>
          <p:nvPr/>
        </p:nvCxnSpPr>
        <p:spPr>
          <a:xfrm>
            <a:off x="8598817" y="250138"/>
            <a:ext cx="2163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1" name="Google Shape;171;p17">
            <a:hlinkClick r:id="rId2" action="ppaction://hlinksldjump"/>
          </p:cNvPr>
          <p:cNvCxnSpPr/>
          <p:nvPr/>
        </p:nvCxnSpPr>
        <p:spPr>
          <a:xfrm>
            <a:off x="8598817" y="283925"/>
            <a:ext cx="2163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" name="Google Shape;46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7" name="Google Shape;47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" name="Google Shape;49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5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1" name="Google Shape;51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52" name="Google Shape;52;p5">
            <a:hlinkClick r:id="rId2" action="ppaction://hlinksldjump"/>
          </p:cNvPr>
          <p:cNvSpPr/>
          <p:nvPr/>
        </p:nvSpPr>
        <p:spPr>
          <a:xfrm>
            <a:off x="8280450" y="0"/>
            <a:ext cx="863400" cy="454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3" name="Google Shape;53;p5">
            <a:hlinkClick r:id="rId2" action="ppaction://hlinksldjump"/>
          </p:cNvPr>
          <p:cNvCxnSpPr/>
          <p:nvPr/>
        </p:nvCxnSpPr>
        <p:spPr>
          <a:xfrm>
            <a:off x="8598817" y="216350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4" name="Google Shape;54;p5">
            <a:hlinkClick r:id="rId2" action="ppaction://hlinksldjump"/>
          </p:cNvPr>
          <p:cNvCxnSpPr/>
          <p:nvPr/>
        </p:nvCxnSpPr>
        <p:spPr>
          <a:xfrm>
            <a:off x="8598817" y="250138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" name="Google Shape;55;p5">
            <a:hlinkClick r:id="rId2" action="ppaction://hlinksldjump"/>
          </p:cNvPr>
          <p:cNvCxnSpPr/>
          <p:nvPr/>
        </p:nvCxnSpPr>
        <p:spPr>
          <a:xfrm>
            <a:off x="8598817" y="283925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5" name="Google Shape;75;p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76" name="Google Shape;76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8" name="Google Shape;78;p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8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80" name="Google Shape;80;p8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81" name="Google Shape;81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82" name="Google Shape;82;p8">
            <a:hlinkClick r:id="rId2" action="ppaction://hlinksldjump"/>
          </p:cNvPr>
          <p:cNvSpPr/>
          <p:nvPr/>
        </p:nvSpPr>
        <p:spPr>
          <a:xfrm>
            <a:off x="8280450" y="0"/>
            <a:ext cx="863400" cy="454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3" name="Google Shape;83;p8">
            <a:hlinkClick r:id="rId2" action="ppaction://hlinksldjump"/>
          </p:cNvPr>
          <p:cNvCxnSpPr/>
          <p:nvPr/>
        </p:nvCxnSpPr>
        <p:spPr>
          <a:xfrm>
            <a:off x="8598817" y="216350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4" name="Google Shape;84;p8">
            <a:hlinkClick r:id="rId2" action="ppaction://hlinksldjump"/>
          </p:cNvPr>
          <p:cNvCxnSpPr/>
          <p:nvPr/>
        </p:nvCxnSpPr>
        <p:spPr>
          <a:xfrm>
            <a:off x="8598817" y="250138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5" name="Google Shape;85;p8">
            <a:hlinkClick r:id="rId2" action="ppaction://hlinksldjump"/>
          </p:cNvPr>
          <p:cNvCxnSpPr/>
          <p:nvPr/>
        </p:nvCxnSpPr>
        <p:spPr>
          <a:xfrm>
            <a:off x="8598817" y="283925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0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9" name="Google Shape;99;p10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00" name="Google Shape;100;p1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2" name="Google Shape;102;p10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105" name="Google Shape;105;p10">
            <a:hlinkClick r:id="rId2" action="ppaction://hlinksldjump"/>
          </p:cNvPr>
          <p:cNvSpPr/>
          <p:nvPr/>
        </p:nvSpPr>
        <p:spPr>
          <a:xfrm>
            <a:off x="8280450" y="0"/>
            <a:ext cx="863400" cy="454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06" name="Google Shape;106;p10">
            <a:hlinkClick r:id="rId2" action="ppaction://hlinksldjump"/>
          </p:cNvPr>
          <p:cNvCxnSpPr/>
          <p:nvPr/>
        </p:nvCxnSpPr>
        <p:spPr>
          <a:xfrm>
            <a:off x="8598817" y="216350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7" name="Google Shape;107;p10">
            <a:hlinkClick r:id="rId2" action="ppaction://hlinksldjump"/>
          </p:cNvPr>
          <p:cNvCxnSpPr/>
          <p:nvPr/>
        </p:nvCxnSpPr>
        <p:spPr>
          <a:xfrm>
            <a:off x="8598817" y="250138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8" name="Google Shape;108;p10">
            <a:hlinkClick r:id="rId2" action="ppaction://hlinksldjump"/>
          </p:cNvPr>
          <p:cNvCxnSpPr/>
          <p:nvPr/>
        </p:nvCxnSpPr>
        <p:spPr>
          <a:xfrm>
            <a:off x="8598817" y="283925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oogle Shape;110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111" name="Google Shape;111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3" name="Google Shape;113;p11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4" name="Google Shape;114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115" name="Google Shape;115;p11">
            <a:hlinkClick r:id="rId2" action="ppaction://hlinksldjump"/>
          </p:cNvPr>
          <p:cNvSpPr/>
          <p:nvPr/>
        </p:nvSpPr>
        <p:spPr>
          <a:xfrm>
            <a:off x="8280450" y="0"/>
            <a:ext cx="863400" cy="454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6" name="Google Shape;116;p11">
            <a:hlinkClick r:id="rId2" action="ppaction://hlinksldjump"/>
          </p:cNvPr>
          <p:cNvCxnSpPr/>
          <p:nvPr/>
        </p:nvCxnSpPr>
        <p:spPr>
          <a:xfrm>
            <a:off x="8598817" y="216350"/>
            <a:ext cx="2163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7" name="Google Shape;117;p11">
            <a:hlinkClick r:id="rId2" action="ppaction://hlinksldjump"/>
          </p:cNvPr>
          <p:cNvCxnSpPr/>
          <p:nvPr/>
        </p:nvCxnSpPr>
        <p:spPr>
          <a:xfrm>
            <a:off x="8598817" y="250138"/>
            <a:ext cx="2163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8" name="Google Shape;118;p11">
            <a:hlinkClick r:id="rId2" action="ppaction://hlinksldjump"/>
          </p:cNvPr>
          <p:cNvCxnSpPr/>
          <p:nvPr/>
        </p:nvCxnSpPr>
        <p:spPr>
          <a:xfrm>
            <a:off x="8598817" y="283925"/>
            <a:ext cx="2163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2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1" name="Google Shape;121;p1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2" name="Google Shape;122;p1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4" name="Google Shape;124;p12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5" name="Google Shape;125;p12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26" name="Google Shape;126;p12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128" name="Google Shape;128;p12">
            <a:hlinkClick r:id="rId2" action="ppaction://hlinksldjump"/>
          </p:cNvPr>
          <p:cNvSpPr/>
          <p:nvPr/>
        </p:nvSpPr>
        <p:spPr>
          <a:xfrm>
            <a:off x="8280450" y="0"/>
            <a:ext cx="863400" cy="454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29" name="Google Shape;129;p12">
            <a:hlinkClick r:id="rId2" action="ppaction://hlinksldjump"/>
          </p:cNvPr>
          <p:cNvCxnSpPr/>
          <p:nvPr/>
        </p:nvCxnSpPr>
        <p:spPr>
          <a:xfrm>
            <a:off x="8598817" y="216350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0" name="Google Shape;130;p12">
            <a:hlinkClick r:id="rId2" action="ppaction://hlinksldjump"/>
          </p:cNvPr>
          <p:cNvCxnSpPr/>
          <p:nvPr/>
        </p:nvCxnSpPr>
        <p:spPr>
          <a:xfrm>
            <a:off x="8598817" y="250138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1" name="Google Shape;131;p12">
            <a:hlinkClick r:id="rId2" action="ppaction://hlinksldjump"/>
          </p:cNvPr>
          <p:cNvCxnSpPr/>
          <p:nvPr/>
        </p:nvCxnSpPr>
        <p:spPr>
          <a:xfrm>
            <a:off x="8598817" y="283925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3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34" name="Google Shape;134;p1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135" name="Google Shape;135;p13">
            <a:hlinkClick r:id="rId2" action="ppaction://hlinksldjump"/>
          </p:cNvPr>
          <p:cNvSpPr/>
          <p:nvPr/>
        </p:nvSpPr>
        <p:spPr>
          <a:xfrm>
            <a:off x="8280450" y="0"/>
            <a:ext cx="863400" cy="454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36" name="Google Shape;136;p13">
            <a:hlinkClick r:id="rId2" action="ppaction://hlinksldjump"/>
          </p:cNvPr>
          <p:cNvCxnSpPr/>
          <p:nvPr/>
        </p:nvCxnSpPr>
        <p:spPr>
          <a:xfrm>
            <a:off x="8598817" y="216350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7" name="Google Shape;137;p13">
            <a:hlinkClick r:id="rId2" action="ppaction://hlinksldjump"/>
          </p:cNvPr>
          <p:cNvCxnSpPr/>
          <p:nvPr/>
        </p:nvCxnSpPr>
        <p:spPr>
          <a:xfrm>
            <a:off x="8598817" y="250138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8" name="Google Shape;138;p13">
            <a:hlinkClick r:id="rId2" action="ppaction://hlinksldjump"/>
          </p:cNvPr>
          <p:cNvCxnSpPr/>
          <p:nvPr/>
        </p:nvCxnSpPr>
        <p:spPr>
          <a:xfrm>
            <a:off x="8598817" y="283925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" name="Google Shape;140;p14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141" name="Google Shape;141;p1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3" name="Google Shape;143;p14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4" name="Google Shape;144;p14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5" name="Google Shape;145;p1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146" name="Google Shape;146;p14">
            <a:hlinkClick r:id="rId2" action="ppaction://hlinksldjump"/>
          </p:cNvPr>
          <p:cNvSpPr/>
          <p:nvPr/>
        </p:nvSpPr>
        <p:spPr>
          <a:xfrm>
            <a:off x="8280450" y="0"/>
            <a:ext cx="863400" cy="45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47" name="Google Shape;147;p14">
            <a:hlinkClick r:id="rId2" action="ppaction://hlinksldjump"/>
          </p:cNvPr>
          <p:cNvCxnSpPr/>
          <p:nvPr/>
        </p:nvCxnSpPr>
        <p:spPr>
          <a:xfrm>
            <a:off x="8598817" y="216350"/>
            <a:ext cx="2163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8" name="Google Shape;148;p14">
            <a:hlinkClick r:id="rId2" action="ppaction://hlinksldjump"/>
          </p:cNvPr>
          <p:cNvCxnSpPr/>
          <p:nvPr/>
        </p:nvCxnSpPr>
        <p:spPr>
          <a:xfrm>
            <a:off x="8598817" y="250138"/>
            <a:ext cx="2163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9" name="Google Shape;149;p14">
            <a:hlinkClick r:id="rId2" action="ppaction://hlinksldjump"/>
          </p:cNvPr>
          <p:cNvCxnSpPr/>
          <p:nvPr/>
        </p:nvCxnSpPr>
        <p:spPr>
          <a:xfrm>
            <a:off x="8598817" y="283925"/>
            <a:ext cx="2163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152" name="Google Shape;152;p15">
            <a:hlinkClick r:id="rId2" action="ppaction://hlinksldjump"/>
          </p:cNvPr>
          <p:cNvSpPr/>
          <p:nvPr/>
        </p:nvSpPr>
        <p:spPr>
          <a:xfrm>
            <a:off x="8280450" y="0"/>
            <a:ext cx="863400" cy="454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53" name="Google Shape;153;p15">
            <a:hlinkClick r:id="rId2" action="ppaction://hlinksldjump"/>
          </p:cNvPr>
          <p:cNvCxnSpPr/>
          <p:nvPr/>
        </p:nvCxnSpPr>
        <p:spPr>
          <a:xfrm>
            <a:off x="8598817" y="216350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4" name="Google Shape;154;p15">
            <a:hlinkClick r:id="rId2" action="ppaction://hlinksldjump"/>
          </p:cNvPr>
          <p:cNvCxnSpPr/>
          <p:nvPr/>
        </p:nvCxnSpPr>
        <p:spPr>
          <a:xfrm>
            <a:off x="8598817" y="250138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5" name="Google Shape;155;p15">
            <a:hlinkClick r:id="rId2" action="ppaction://hlinksldjump"/>
          </p:cNvPr>
          <p:cNvCxnSpPr/>
          <p:nvPr/>
        </p:nvCxnSpPr>
        <p:spPr>
          <a:xfrm>
            <a:off x="8598817" y="283925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4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3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0"/>
          <p:cNvSpPr txBox="1">
            <a:spLocks noGrp="1"/>
          </p:cNvSpPr>
          <p:nvPr>
            <p:ph type="title"/>
          </p:nvPr>
        </p:nvSpPr>
        <p:spPr>
          <a:xfrm>
            <a:off x="727650" y="1454382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Реализация агентно-ориентированной модели распространения эпидемии</a:t>
            </a:r>
            <a:endParaRPr dirty="0"/>
          </a:p>
        </p:txBody>
      </p:sp>
      <p:sp>
        <p:nvSpPr>
          <p:cNvPr id="191" name="Google Shape;191;p20"/>
          <p:cNvSpPr txBox="1">
            <a:spLocks noGrp="1"/>
          </p:cNvSpPr>
          <p:nvPr>
            <p:ph type="body" idx="1"/>
          </p:nvPr>
        </p:nvSpPr>
        <p:spPr>
          <a:xfrm>
            <a:off x="6917456" y="4007687"/>
            <a:ext cx="1940794" cy="4000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u-RU" sz="1100" dirty="0"/>
              <a:t>Выполнил:  Кирилл Захаров</a:t>
            </a:r>
            <a:endParaRPr sz="11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34"/>
          <p:cNvSpPr txBox="1">
            <a:spLocks noGrp="1"/>
          </p:cNvSpPr>
          <p:nvPr>
            <p:ph type="title"/>
          </p:nvPr>
        </p:nvSpPr>
        <p:spPr>
          <a:xfrm>
            <a:off x="728312" y="1437735"/>
            <a:ext cx="4035073" cy="51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Визуализация</a:t>
            </a:r>
            <a:endParaRPr dirty="0">
              <a:latin typeface="Lato" panose="020B0604020202020204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B727EBA-15E3-40BF-8D6B-EE1D1186CC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5795" y="1062434"/>
            <a:ext cx="3406219" cy="33084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0" name="Google Shape;199;p21">
            <a:extLst>
              <a:ext uri="{FF2B5EF4-FFF2-40B4-BE49-F238E27FC236}">
                <a16:creationId xmlns:a16="http://schemas.microsoft.com/office/drawing/2014/main" id="{5CA7E2E5-DDF9-4B3B-B759-6EC8CEF1606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21986" y="2392753"/>
            <a:ext cx="3234088" cy="105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46050" indent="0">
              <a:buNone/>
            </a:pPr>
            <a:r>
              <a:rPr lang="ru-RU" sz="1400" dirty="0">
                <a:solidFill>
                  <a:schemeClr val="bg2"/>
                </a:solidFill>
              </a:rPr>
              <a:t>Начальное состояние - агенты по большей мере здоровы, </a:t>
            </a:r>
          </a:p>
          <a:p>
            <a:pPr marL="146050" indent="0">
              <a:buNone/>
            </a:pPr>
            <a:r>
              <a:rPr lang="ru-RU" sz="1400" dirty="0">
                <a:solidFill>
                  <a:schemeClr val="bg2"/>
                </a:solidFill>
              </a:rPr>
              <a:t>задан начальный процент инфицированных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D14E8E5-206A-43E5-8970-CCAB388CFB8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10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21397161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34"/>
          <p:cNvSpPr txBox="1">
            <a:spLocks noGrp="1"/>
          </p:cNvSpPr>
          <p:nvPr>
            <p:ph type="title"/>
          </p:nvPr>
        </p:nvSpPr>
        <p:spPr>
          <a:xfrm>
            <a:off x="721225" y="1423560"/>
            <a:ext cx="3300900" cy="51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Визуализация</a:t>
            </a:r>
            <a:endParaRPr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D5280C5-69C6-4AF7-B1D4-E86EC36C13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2121" y="1031358"/>
            <a:ext cx="3680654" cy="35462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Google Shape;199;p21">
            <a:extLst>
              <a:ext uri="{FF2B5EF4-FFF2-40B4-BE49-F238E27FC236}">
                <a16:creationId xmlns:a16="http://schemas.microsoft.com/office/drawing/2014/main" id="{4376037C-C9CC-4F7C-ABEA-3D28B2DD5A9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07810" y="2570816"/>
            <a:ext cx="3234088" cy="105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46050" indent="0">
              <a:buNone/>
            </a:pPr>
            <a:r>
              <a:rPr lang="ru-RU" sz="1400" dirty="0">
                <a:solidFill>
                  <a:schemeClr val="bg2"/>
                </a:solidFill>
              </a:rPr>
              <a:t>Промежуточный результат - появляются агенты с инкубационным периодом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2D1F238-C508-4369-9E45-5169B4F3D6D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11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1423863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34"/>
          <p:cNvSpPr txBox="1">
            <a:spLocks noGrp="1"/>
          </p:cNvSpPr>
          <p:nvPr>
            <p:ph type="title"/>
          </p:nvPr>
        </p:nvSpPr>
        <p:spPr>
          <a:xfrm>
            <a:off x="721225" y="1459002"/>
            <a:ext cx="3300900" cy="51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Визуализация</a:t>
            </a:r>
            <a:endParaRPr dirty="0"/>
          </a:p>
        </p:txBody>
      </p:sp>
      <p:sp>
        <p:nvSpPr>
          <p:cNvPr id="5" name="Google Shape;199;p21">
            <a:extLst>
              <a:ext uri="{FF2B5EF4-FFF2-40B4-BE49-F238E27FC236}">
                <a16:creationId xmlns:a16="http://schemas.microsoft.com/office/drawing/2014/main" id="{4376037C-C9CC-4F7C-ABEA-3D28B2DD5A9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07810" y="2570816"/>
            <a:ext cx="3234088" cy="105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46050" indent="0">
              <a:buNone/>
            </a:pPr>
            <a:r>
              <a:rPr lang="ru-RU" sz="1400" dirty="0">
                <a:solidFill>
                  <a:schemeClr val="bg2"/>
                </a:solidFill>
              </a:rPr>
              <a:t>Финальный результат - агенты начинают лечиться и по итогу количество инфицированных агентов и латентных случаев уменьшается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70F690F-4F8C-46C3-BA9B-598B929F5C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3280" y="1028636"/>
            <a:ext cx="3532910" cy="34698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DB69D99-F4FF-46D2-91B8-1A91989D546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12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14831467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34"/>
          <p:cNvSpPr txBox="1">
            <a:spLocks noGrp="1"/>
          </p:cNvSpPr>
          <p:nvPr>
            <p:ph type="title"/>
          </p:nvPr>
        </p:nvSpPr>
        <p:spPr>
          <a:xfrm>
            <a:off x="721225" y="1459002"/>
            <a:ext cx="3300900" cy="51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График без изоляции</a:t>
            </a:r>
            <a:endParaRPr dirty="0"/>
          </a:p>
        </p:txBody>
      </p:sp>
      <p:sp>
        <p:nvSpPr>
          <p:cNvPr id="5" name="Google Shape;199;p21">
            <a:extLst>
              <a:ext uri="{FF2B5EF4-FFF2-40B4-BE49-F238E27FC236}">
                <a16:creationId xmlns:a16="http://schemas.microsoft.com/office/drawing/2014/main" id="{4376037C-C9CC-4F7C-ABEA-3D28B2DD5A9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07810" y="2570816"/>
            <a:ext cx="3234088" cy="105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46050" indent="0">
              <a:buNone/>
            </a:pPr>
            <a:r>
              <a:rPr lang="ru-RU" sz="1400" dirty="0">
                <a:solidFill>
                  <a:schemeClr val="bg2"/>
                </a:solidFill>
              </a:rPr>
              <a:t>На данном графике показано количество агентов всех статусов на каждом шаге итерации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DB69D99-F4FF-46D2-91B8-1A91989D546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13</a:t>
            </a:fld>
            <a:endParaRPr lang="ru"/>
          </a:p>
        </p:txBody>
      </p:sp>
      <p:pic>
        <p:nvPicPr>
          <p:cNvPr id="3" name="Рисунок 2" descr="Изображение выглядит как текст, карта&#10;&#10;Автоматически созданное описание">
            <a:extLst>
              <a:ext uri="{FF2B5EF4-FFF2-40B4-BE49-F238E27FC236}">
                <a16:creationId xmlns:a16="http://schemas.microsoft.com/office/drawing/2014/main" id="{B3A52E6A-2D4E-4BFD-BD26-FDE144FE46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7661" y="1112874"/>
            <a:ext cx="4399627" cy="30292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346774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34"/>
          <p:cNvSpPr txBox="1">
            <a:spLocks noGrp="1"/>
          </p:cNvSpPr>
          <p:nvPr>
            <p:ph type="title"/>
          </p:nvPr>
        </p:nvSpPr>
        <p:spPr>
          <a:xfrm>
            <a:off x="721225" y="1459002"/>
            <a:ext cx="3300900" cy="51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График с изоляцией</a:t>
            </a:r>
            <a:endParaRPr dirty="0"/>
          </a:p>
        </p:txBody>
      </p:sp>
      <p:sp>
        <p:nvSpPr>
          <p:cNvPr id="5" name="Google Shape;199;p21">
            <a:extLst>
              <a:ext uri="{FF2B5EF4-FFF2-40B4-BE49-F238E27FC236}">
                <a16:creationId xmlns:a16="http://schemas.microsoft.com/office/drawing/2014/main" id="{4376037C-C9CC-4F7C-ABEA-3D28B2DD5A9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07810" y="2570816"/>
            <a:ext cx="3234088" cy="105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46050" indent="0">
              <a:buNone/>
            </a:pPr>
            <a:r>
              <a:rPr lang="ru-RU" sz="1400" dirty="0">
                <a:solidFill>
                  <a:schemeClr val="bg2"/>
                </a:solidFill>
              </a:rPr>
              <a:t>При изоляции количество зараженных агентов значительно уменьшилось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DB69D99-F4FF-46D2-91B8-1A91989D546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14</a:t>
            </a:fld>
            <a:endParaRPr lang="ru"/>
          </a:p>
        </p:txBody>
      </p:sp>
      <p:pic>
        <p:nvPicPr>
          <p:cNvPr id="4" name="Рисунок 3" descr="Изображение выглядит как текст, карта&#10;&#10;Автоматически созданное описание">
            <a:extLst>
              <a:ext uri="{FF2B5EF4-FFF2-40B4-BE49-F238E27FC236}">
                <a16:creationId xmlns:a16="http://schemas.microsoft.com/office/drawing/2014/main" id="{02A766F2-1627-4264-A918-695B4C2A014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221"/>
          <a:stretch/>
        </p:blipFill>
        <p:spPr>
          <a:xfrm>
            <a:off x="4350342" y="1091609"/>
            <a:ext cx="4347092" cy="30996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777802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34"/>
          <p:cNvSpPr txBox="1">
            <a:spLocks noGrp="1"/>
          </p:cNvSpPr>
          <p:nvPr>
            <p:ph type="title"/>
          </p:nvPr>
        </p:nvSpPr>
        <p:spPr>
          <a:xfrm>
            <a:off x="721225" y="1459002"/>
            <a:ext cx="3300900" cy="51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Выводы</a:t>
            </a:r>
            <a:endParaRPr dirty="0"/>
          </a:p>
        </p:txBody>
      </p:sp>
      <p:sp>
        <p:nvSpPr>
          <p:cNvPr id="5" name="Google Shape;199;p21">
            <a:extLst>
              <a:ext uri="{FF2B5EF4-FFF2-40B4-BE49-F238E27FC236}">
                <a16:creationId xmlns:a16="http://schemas.microsoft.com/office/drawing/2014/main" id="{4376037C-C9CC-4F7C-ABEA-3D28B2DD5A9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217409" y="2273104"/>
            <a:ext cx="4297343" cy="105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sz="1600" dirty="0">
                <a:solidFill>
                  <a:schemeClr val="bg2"/>
                </a:solidFill>
              </a:rPr>
              <a:t>Реализована агентно-ориентированная модель распространения эпидемии</a:t>
            </a:r>
          </a:p>
          <a:p>
            <a:r>
              <a:rPr lang="ru-RU" sz="1600" dirty="0">
                <a:solidFill>
                  <a:schemeClr val="bg2"/>
                </a:solidFill>
              </a:rPr>
              <a:t>Реализована визуализация</a:t>
            </a:r>
          </a:p>
          <a:p>
            <a:r>
              <a:rPr lang="ru-RU" sz="1600" dirty="0">
                <a:solidFill>
                  <a:schemeClr val="bg2"/>
                </a:solidFill>
              </a:rPr>
              <a:t>Проведены тесты и калибровка модели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DB69D99-F4FF-46D2-91B8-1A91989D546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15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33942889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36"/>
          <p:cNvSpPr txBox="1">
            <a:spLocks noGrp="1"/>
          </p:cNvSpPr>
          <p:nvPr>
            <p:ph type="title"/>
          </p:nvPr>
        </p:nvSpPr>
        <p:spPr>
          <a:xfrm>
            <a:off x="721224" y="1466089"/>
            <a:ext cx="4049249" cy="51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Спасибо за внимание!</a:t>
            </a:r>
            <a:endParaRPr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84F33CE-EF1D-48DD-8B09-9543D122BA8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16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2561613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0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Содержание</a:t>
            </a:r>
            <a:endParaRPr dirty="0"/>
          </a:p>
        </p:txBody>
      </p:sp>
      <p:sp>
        <p:nvSpPr>
          <p:cNvPr id="191" name="Google Shape;191;p20"/>
          <p:cNvSpPr txBox="1">
            <a:spLocks noGrp="1"/>
          </p:cNvSpPr>
          <p:nvPr>
            <p:ph type="body" idx="1"/>
          </p:nvPr>
        </p:nvSpPr>
        <p:spPr>
          <a:xfrm>
            <a:off x="1295325" y="2078875"/>
            <a:ext cx="7122900" cy="132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Font typeface="+mj-lt"/>
              <a:buAutoNum type="arabicPeriod"/>
            </a:pPr>
            <a:r>
              <a:rPr lang="ru-RU" sz="1600" dirty="0"/>
              <a:t>Описание модели</a:t>
            </a:r>
          </a:p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Font typeface="+mj-lt"/>
              <a:buAutoNum type="arabicPeriod"/>
            </a:pPr>
            <a:r>
              <a:rPr lang="ru-RU" sz="1600" dirty="0"/>
              <a:t>Реализация</a:t>
            </a:r>
          </a:p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Font typeface="+mj-lt"/>
              <a:buAutoNum type="arabicPeriod"/>
            </a:pPr>
            <a:r>
              <a:rPr lang="ru-RU" sz="1600" dirty="0"/>
              <a:t>Визуализация</a:t>
            </a:r>
          </a:p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Font typeface="+mj-lt"/>
              <a:buAutoNum type="arabicPeriod"/>
            </a:pPr>
            <a:r>
              <a:rPr lang="ru-RU" sz="1600" dirty="0"/>
              <a:t>Результаты</a:t>
            </a:r>
            <a:endParaRPr sz="1600" dirty="0"/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D7E73836-FE0E-4C2D-AA6A-FFBFC239277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2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2011032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4343"/>
        </a:solidFill>
        <a:effectLst/>
      </p:bgPr>
    </p:bg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2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010100" cy="35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 dirty="0"/>
              <a:t>Цель </a:t>
            </a:r>
            <a:endParaRPr sz="2400" dirty="0">
              <a:latin typeface="Lato" panose="020B0604020202020204" charset="0"/>
            </a:endParaRPr>
          </a:p>
        </p:txBody>
      </p:sp>
      <p:sp>
        <p:nvSpPr>
          <p:cNvPr id="211" name="Google Shape;211;p22"/>
          <p:cNvSpPr txBox="1">
            <a:spLocks noGrp="1"/>
          </p:cNvSpPr>
          <p:nvPr>
            <p:ph type="body" idx="4294967295"/>
          </p:nvPr>
        </p:nvSpPr>
        <p:spPr>
          <a:xfrm>
            <a:off x="729450" y="1749350"/>
            <a:ext cx="7010100" cy="262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u-RU" sz="3000" dirty="0">
                <a:solidFill>
                  <a:srgbClr val="FFFFFF"/>
                </a:solidFill>
              </a:rPr>
              <a:t>Создать агентно-ориентированную модель распространения эпидемии с инкубационным периодом</a:t>
            </a:r>
            <a:endParaRPr sz="3000" dirty="0">
              <a:solidFill>
                <a:srgbClr val="FFFFFF"/>
              </a:solidFill>
            </a:endParaRP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DF81FD93-D60D-4DFE-B25F-1C0D67236B0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3</a:t>
            </a:fld>
            <a:endParaRPr lang="ru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0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Описание модели</a:t>
            </a:r>
            <a:endParaRPr dirty="0"/>
          </a:p>
        </p:txBody>
      </p:sp>
      <p:sp>
        <p:nvSpPr>
          <p:cNvPr id="191" name="Google Shape;191;p20"/>
          <p:cNvSpPr txBox="1">
            <a:spLocks noGrp="1"/>
          </p:cNvSpPr>
          <p:nvPr>
            <p:ph type="body" idx="1"/>
          </p:nvPr>
        </p:nvSpPr>
        <p:spPr>
          <a:xfrm>
            <a:off x="1295325" y="2078875"/>
            <a:ext cx="7122900" cy="132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ru-RU" sz="1600" b="1" dirty="0">
                <a:solidFill>
                  <a:schemeClr val="bg2">
                    <a:lumMod val="75000"/>
                    <a:lumOff val="25000"/>
                  </a:schemeClr>
                </a:solidFill>
              </a:rPr>
              <a:t>Атрибуты агента:</a:t>
            </a:r>
          </a:p>
          <a:p>
            <a:pPr marL="171450" indent="-171450">
              <a:lnSpc>
                <a:spcPct val="100000"/>
              </a:lnSpc>
            </a:pPr>
            <a:r>
              <a:rPr lang="ru-RU" sz="1400" dirty="0"/>
              <a:t>Координаты</a:t>
            </a:r>
          </a:p>
          <a:p>
            <a:pPr marL="171450" indent="-171450">
              <a:lnSpc>
                <a:spcPct val="100000"/>
              </a:lnSpc>
            </a:pPr>
            <a:r>
              <a:rPr lang="ru-RU" sz="1400" dirty="0"/>
              <a:t>Возраст</a:t>
            </a:r>
          </a:p>
          <a:p>
            <a:pPr marL="171450" indent="-171450">
              <a:lnSpc>
                <a:spcPct val="100000"/>
              </a:lnSpc>
            </a:pPr>
            <a:r>
              <a:rPr lang="ru-RU" sz="1400" dirty="0"/>
              <a:t>Статус (</a:t>
            </a:r>
            <a:r>
              <a:rPr lang="en-GB" sz="1400" dirty="0"/>
              <a:t>Susceptible, Exposed, Infected, Recovered</a:t>
            </a:r>
            <a:r>
              <a:rPr lang="ru-RU" sz="1400" dirty="0"/>
              <a:t>)</a:t>
            </a:r>
            <a:endParaRPr lang="en-GB" sz="1400" dirty="0"/>
          </a:p>
          <a:p>
            <a:pPr marL="171450" indent="-171450">
              <a:lnSpc>
                <a:spcPct val="100000"/>
              </a:lnSpc>
            </a:pPr>
            <a:r>
              <a:rPr lang="ru-RU" sz="1400" dirty="0"/>
              <a:t>Иммунитет (</a:t>
            </a:r>
            <a:r>
              <a:rPr lang="en-GB" sz="1400" dirty="0"/>
              <a:t>high, middle, low</a:t>
            </a:r>
            <a:r>
              <a:rPr lang="ru-RU" sz="1400" dirty="0"/>
              <a:t>)</a:t>
            </a:r>
            <a:endParaRPr lang="en-GB" sz="1400" dirty="0"/>
          </a:p>
          <a:p>
            <a:pPr marL="171450" indent="-171450">
              <a:lnSpc>
                <a:spcPct val="100000"/>
              </a:lnSpc>
            </a:pPr>
            <a:r>
              <a:rPr lang="ru-RU" sz="1400" dirty="0"/>
              <a:t>Рабочий статус</a:t>
            </a:r>
            <a:endParaRPr sz="1400" dirty="0"/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84CED1F5-BEE5-4B28-B2BC-C9B20B868CD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4</a:t>
            </a:fld>
            <a:endParaRPr lang="ru"/>
          </a:p>
        </p:txBody>
      </p:sp>
      <p:pic>
        <p:nvPicPr>
          <p:cNvPr id="4" name="Рисунок 3" descr="Изображение выглядит как карандаш&#10;&#10;Автоматически созданное описание">
            <a:extLst>
              <a:ext uri="{FF2B5EF4-FFF2-40B4-BE49-F238E27FC236}">
                <a16:creationId xmlns:a16="http://schemas.microsoft.com/office/drawing/2014/main" id="{593CC7B8-CEFB-4DD0-A404-AA4871C0F0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8265" y="617075"/>
            <a:ext cx="1112569" cy="1112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877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0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Описание модели</a:t>
            </a:r>
            <a:endParaRPr dirty="0"/>
          </a:p>
        </p:txBody>
      </p:sp>
      <p:sp>
        <p:nvSpPr>
          <p:cNvPr id="191" name="Google Shape;191;p20"/>
          <p:cNvSpPr txBox="1">
            <a:spLocks noGrp="1"/>
          </p:cNvSpPr>
          <p:nvPr>
            <p:ph type="body" idx="1"/>
          </p:nvPr>
        </p:nvSpPr>
        <p:spPr>
          <a:xfrm>
            <a:off x="1295325" y="2078875"/>
            <a:ext cx="7122900" cy="132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ru-RU" sz="1600" b="1" dirty="0">
                <a:solidFill>
                  <a:schemeClr val="bg2">
                    <a:lumMod val="75000"/>
                    <a:lumOff val="25000"/>
                  </a:schemeClr>
                </a:solidFill>
              </a:rPr>
              <a:t>Параметры модели:</a:t>
            </a:r>
          </a:p>
          <a:p>
            <a:pPr marL="171450" indent="-171450">
              <a:lnSpc>
                <a:spcPct val="100000"/>
              </a:lnSpc>
            </a:pPr>
            <a:r>
              <a:rPr lang="ru-RU" sz="1400" dirty="0"/>
              <a:t>Количество агентов в популяции</a:t>
            </a:r>
          </a:p>
          <a:p>
            <a:pPr marL="171450" indent="-171450">
              <a:lnSpc>
                <a:spcPct val="100000"/>
              </a:lnSpc>
            </a:pPr>
            <a:r>
              <a:rPr lang="ru-RU" sz="1400" dirty="0"/>
              <a:t>Начальный процент инфицированных агентов</a:t>
            </a:r>
            <a:endParaRPr lang="en-GB" sz="1400" dirty="0"/>
          </a:p>
          <a:p>
            <a:pPr marL="171450" indent="-171450">
              <a:lnSpc>
                <a:spcPct val="100000"/>
              </a:lnSpc>
            </a:pPr>
            <a:r>
              <a:rPr lang="ru-RU" sz="1400" dirty="0"/>
              <a:t>Количество контактов</a:t>
            </a:r>
          </a:p>
          <a:p>
            <a:pPr marL="171450" indent="-171450">
              <a:lnSpc>
                <a:spcPct val="100000"/>
              </a:lnSpc>
            </a:pPr>
            <a:r>
              <a:rPr lang="ru-RU" sz="1400" dirty="0"/>
              <a:t>Скорость распространения эпидемии</a:t>
            </a:r>
            <a:endParaRPr lang="en-GB" sz="1400" dirty="0"/>
          </a:p>
          <a:p>
            <a:pPr marL="171450" indent="-171450">
              <a:lnSpc>
                <a:spcPct val="100000"/>
              </a:lnSpc>
            </a:pPr>
            <a:r>
              <a:rPr lang="ru-RU" sz="1400" dirty="0"/>
              <a:t>Радиус заражения</a:t>
            </a:r>
          </a:p>
          <a:p>
            <a:pPr marL="171450" indent="-171450">
              <a:lnSpc>
                <a:spcPct val="100000"/>
              </a:lnSpc>
            </a:pPr>
            <a:r>
              <a:rPr lang="ru-RU" sz="1400" dirty="0"/>
              <a:t>Порог смертности</a:t>
            </a:r>
            <a:endParaRPr lang="en-GB" sz="1400" dirty="0"/>
          </a:p>
          <a:p>
            <a:pPr marL="171450" indent="-171450">
              <a:lnSpc>
                <a:spcPct val="100000"/>
              </a:lnSpc>
            </a:pPr>
            <a:r>
              <a:rPr lang="ru-RU" sz="1400" dirty="0"/>
              <a:t>Инкубационный период</a:t>
            </a:r>
          </a:p>
          <a:p>
            <a:pPr marL="171450" indent="-171450">
              <a:lnSpc>
                <a:spcPct val="100000"/>
              </a:lnSpc>
            </a:pPr>
            <a:r>
              <a:rPr lang="ru-RU" sz="1400" dirty="0"/>
              <a:t>Период восстановления агентов</a:t>
            </a:r>
          </a:p>
          <a:p>
            <a:pPr marL="171450" indent="-171450">
              <a:lnSpc>
                <a:spcPct val="100000"/>
              </a:lnSpc>
            </a:pPr>
            <a:r>
              <a:rPr lang="ru-RU" sz="1400" dirty="0"/>
              <a:t>Изоляция</a:t>
            </a:r>
          </a:p>
          <a:p>
            <a:pPr marL="0" indent="0">
              <a:lnSpc>
                <a:spcPct val="100000"/>
              </a:lnSpc>
              <a:buNone/>
            </a:pPr>
            <a:endParaRPr sz="1400" dirty="0"/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CAE36607-25C3-4D51-B934-A30E203E62C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5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40588045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0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Описание модели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1" name="Google Shape;191;p20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295325" y="2078875"/>
                <a:ext cx="7122900" cy="13269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indent="0">
                  <a:buNone/>
                </a:pPr>
                <a:r>
                  <a:rPr lang="ru-RU" sz="1600" b="1" dirty="0">
                    <a:solidFill>
                      <a:schemeClr val="bg2">
                        <a:lumMod val="75000"/>
                        <a:lumOff val="25000"/>
                      </a:schemeClr>
                    </a:solidFill>
                  </a:rPr>
                  <a:t>Скорость распространения эпидемии = вероятность инфицирования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1400" b="0" i="0" smtClean="0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1,  </m:t>
                              </m:r>
                              <m:f>
                                <m:fPr>
                                  <m:ctrlPr>
                                    <a:rPr lang="en-GB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sz="1400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en-GB" sz="14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GB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  <m:sSup>
                                    <m:sSupPr>
                                      <m:ctrlPr>
                                        <a:rPr lang="en-GB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GB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p>
                                      <m:r>
                                        <a:rPr lang="en-GB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sSub>
                                    <m:sSubPr>
                                      <m:ctrlPr>
                                        <a:rPr lang="en-GB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400" b="0" i="1" smtClean="0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GB" sz="14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≥1</m:t>
                              </m:r>
                            </m:e>
                            <m:e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f>
                                <m:fPr>
                                  <m:ctrlP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  <m:sSup>
                                    <m:sSupPr>
                                      <m:ctrlPr>
                                        <a:rPr lang="en-GB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GB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p>
                                      <m:r>
                                        <a:rPr lang="en-GB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sSub>
                                    <m:sSubPr>
                                      <m:ctrlPr>
                                        <a:rPr lang="en-GB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400" i="1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GB" sz="14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f>
                                <m:fPr>
                                  <m:ctrlP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  <m:sSup>
                                    <m:sSupPr>
                                      <m:ctrlPr>
                                        <a:rPr lang="en-GB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GB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p>
                                      <m:r>
                                        <a:rPr lang="en-GB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sSub>
                                    <m:sSubPr>
                                      <m:ctrlPr>
                                        <a:rPr lang="en-GB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400" i="1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GB" sz="14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&lt;1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ru-RU" sz="1400" dirty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GB" sz="1400" i="1" dirty="0">
                    <a:latin typeface="Lato" panose="020B0604020202020204" charset="0"/>
                  </a:rPr>
                  <a:t>- </a:t>
                </a:r>
                <a:r>
                  <a:rPr lang="ru-RU" sz="1400" i="1" dirty="0">
                    <a:latin typeface="Cambria Math" panose="02040503050406030204" pitchFamily="18" charset="0"/>
                  </a:rPr>
                  <a:t>количество инфицированных агентов в окрестности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GB" sz="1400" i="1" dirty="0">
                    <a:latin typeface="Lato" panose="020B0604020202020204" charset="0"/>
                  </a:rPr>
                  <a:t>- </a:t>
                </a:r>
                <a:r>
                  <a:rPr lang="ru-RU" sz="1400" i="1" dirty="0">
                    <a:latin typeface="Cambria Math" panose="02040503050406030204" pitchFamily="18" charset="0"/>
                  </a:rPr>
                  <a:t>радиус заражения</a:t>
                </a:r>
                <a:endParaRPr lang="en-GB" sz="1400" i="1" dirty="0">
                  <a:latin typeface="Lato" panose="020B0604020202020204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GB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GB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GB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GB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𝑠𝑒𝑙𝑓</m:t>
                        </m:r>
                        <m:r>
                          <a:rPr lang="en-GB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GB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GB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ru-RU" sz="1400" dirty="0"/>
                  <a:t> - </a:t>
                </a:r>
                <a:r>
                  <a:rPr lang="ru-RU" sz="14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площадь окрестности</a:t>
                </a:r>
                <a:endParaRPr sz="14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91" name="Google Shape;191;p20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295325" y="2078875"/>
                <a:ext cx="7122900" cy="1326900"/>
              </a:xfrm>
              <a:prstGeom prst="rect">
                <a:avLst/>
              </a:prstGeom>
              <a:blipFill>
                <a:blip r:embed="rId3"/>
                <a:stretch>
                  <a:fillRect l="-428" b="-71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70D4AC82-6710-4520-89EF-5657FF51260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6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15599622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179D60-B68F-4E26-ABDC-FDDB3D2AB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 модели</a:t>
            </a:r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9ABE146B-8587-4185-B0A8-CB53E579A8E0}"/>
              </a:ext>
            </a:extLst>
          </p:cNvPr>
          <p:cNvSpPr/>
          <p:nvPr/>
        </p:nvSpPr>
        <p:spPr>
          <a:xfrm>
            <a:off x="4678326" y="1041991"/>
            <a:ext cx="3926958" cy="392695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0D575F00-6E61-4FCD-98F6-578AB98DFBD2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756314" y="2206720"/>
                <a:ext cx="3300900" cy="1597500"/>
              </a:xfrm>
            </p:spPr>
            <p:txBody>
              <a:bodyPr/>
              <a:lstStyle/>
              <a:p>
                <a:pPr marL="146050" indent="0">
                  <a:buNone/>
                </a:pPr>
                <a:r>
                  <a:rPr lang="ru-RU" dirty="0">
                    <a:solidFill>
                      <a:schemeClr val="bg2"/>
                    </a:solidFill>
                  </a:rPr>
                  <a:t>Пример заражения агента</a:t>
                </a:r>
              </a:p>
              <a:p>
                <a:pPr marL="146050" indent="0">
                  <a:buNone/>
                </a:pPr>
                <a:r>
                  <a:rPr lang="ru-RU" dirty="0">
                    <a:solidFill>
                      <a:schemeClr val="bg2"/>
                    </a:solidFill>
                  </a:rPr>
                  <a:t>В данном примере количество зараженных агентов в окрестности – 4;</a:t>
                </a:r>
              </a:p>
              <a:p>
                <a:pPr marL="146050" indent="0">
                  <a:buNone/>
                </a:pPr>
                <a:r>
                  <a:rPr lang="ru-RU" dirty="0">
                    <a:solidFill>
                      <a:schemeClr val="bg2"/>
                    </a:solidFill>
                  </a:rPr>
                  <a:t>Радиус заражения – </a:t>
                </a:r>
                <a:r>
                  <a:rPr lang="en-GB" dirty="0">
                    <a:solidFill>
                      <a:schemeClr val="bg2"/>
                    </a:solidFill>
                  </a:rPr>
                  <a:t>R;</a:t>
                </a:r>
              </a:p>
              <a:p>
                <a:pPr marL="146050" indent="0">
                  <a:buNone/>
                </a:pPr>
                <a:r>
                  <a:rPr lang="ru-RU" dirty="0">
                    <a:solidFill>
                      <a:schemeClr val="bg2"/>
                    </a:solidFill>
                  </a:rPr>
                  <a:t>Расстояние до самого дальнего</a:t>
                </a:r>
                <a:r>
                  <a:rPr lang="en-GB" dirty="0">
                    <a:solidFill>
                      <a:schemeClr val="bg2"/>
                    </a:solidFill>
                  </a:rPr>
                  <a:t> –</a:t>
                </a:r>
                <a:r>
                  <a:rPr lang="ru-RU" dirty="0">
                    <a:solidFill>
                      <a:schemeClr val="bg2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GB" sz="1400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GB" sz="1400" dirty="0">
                    <a:solidFill>
                      <a:schemeClr val="bg2"/>
                    </a:solidFill>
                    <a:latin typeface="Century Gothic" panose="020B0502020202020204" pitchFamily="34" charset="0"/>
                  </a:rPr>
                  <a:t>;</a:t>
                </a:r>
              </a:p>
              <a:p>
                <a:pPr marL="14605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8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GB" sz="18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18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8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GB" sz="18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18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sSup>
                            <m:sSupPr>
                              <m:ctrlPr>
                                <a:rPr lang="en-GB" sz="18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8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en-GB" sz="18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GB" sz="180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sSup>
                            <m:sSupPr>
                              <m:ctrlPr>
                                <a:rPr lang="en-GB" sz="180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80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p>
                              <m:r>
                                <a:rPr lang="en-GB" sz="1800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ru-RU" sz="1800" dirty="0">
                  <a:solidFill>
                    <a:schemeClr val="bg2"/>
                  </a:solidFill>
                  <a:latin typeface="Century Gothic" panose="020B0502020202020204" pitchFamily="34" charset="0"/>
                </a:endParaRPr>
              </a:p>
              <a:p>
                <a:pPr marL="146050" indent="0">
                  <a:buNone/>
                </a:pPr>
                <a:endParaRPr lang="ru-RU" dirty="0"/>
              </a:p>
              <a:p>
                <a:pPr marL="14605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0D575F00-6E61-4FCD-98F6-578AB98DFB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56314" y="2206720"/>
                <a:ext cx="3300900" cy="1597500"/>
              </a:xfrm>
              <a:blipFill>
                <a:blip r:embed="rId3"/>
                <a:stretch>
                  <a:fillRect b="-2137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04495B3-AA36-4BDD-B125-2864AF8FD9F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7</a:t>
            </a:fld>
            <a:endParaRPr lang="ru"/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23B37437-AACF-4DDF-ACF1-D4F3A8D64AC7}"/>
              </a:ext>
            </a:extLst>
          </p:cNvPr>
          <p:cNvSpPr/>
          <p:nvPr/>
        </p:nvSpPr>
        <p:spPr>
          <a:xfrm>
            <a:off x="5429691" y="1793357"/>
            <a:ext cx="2346252" cy="2346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267AE3A5-A666-4411-BB0C-C5F4EA899D2B}"/>
              </a:ext>
            </a:extLst>
          </p:cNvPr>
          <p:cNvSpPr/>
          <p:nvPr/>
        </p:nvSpPr>
        <p:spPr>
          <a:xfrm>
            <a:off x="6533934" y="2905574"/>
            <a:ext cx="159027" cy="159027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5B5118B-8A2E-4565-A242-7B168A5D96D3}"/>
                  </a:ext>
                </a:extLst>
              </p:cNvPr>
              <p:cNvSpPr txBox="1"/>
              <p:nvPr/>
            </p:nvSpPr>
            <p:spPr>
              <a:xfrm>
                <a:off x="6861624" y="2142631"/>
                <a:ext cx="3821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8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</m:oMath>
                  </m:oMathPara>
                </a14:m>
                <a:endParaRPr lang="ru-RU" sz="1800" dirty="0">
                  <a:solidFill>
                    <a:schemeClr val="bg1"/>
                  </a:solidFill>
                  <a:latin typeface="Century Gothic" panose="020B0502020202020204" pitchFamily="34" charset="0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5B5118B-8A2E-4565-A242-7B168A5D96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1624" y="2142631"/>
                <a:ext cx="382156" cy="369332"/>
              </a:xfrm>
              <a:prstGeom prst="rect">
                <a:avLst/>
              </a:prstGeom>
              <a:blipFill>
                <a:blip r:embed="rId4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Овал 18">
            <a:extLst>
              <a:ext uri="{FF2B5EF4-FFF2-40B4-BE49-F238E27FC236}">
                <a16:creationId xmlns:a16="http://schemas.microsoft.com/office/drawing/2014/main" id="{DE38C7B4-88C5-49F9-8252-81E6515569D2}"/>
              </a:ext>
            </a:extLst>
          </p:cNvPr>
          <p:cNvSpPr/>
          <p:nvPr/>
        </p:nvSpPr>
        <p:spPr>
          <a:xfrm>
            <a:off x="7367552" y="2038839"/>
            <a:ext cx="159027" cy="159027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7526E758-3DE9-4994-8AEF-166A4C06FB18}"/>
              </a:ext>
            </a:extLst>
          </p:cNvPr>
          <p:cNvCxnSpPr>
            <a:cxnSpLocks/>
            <a:endCxn id="5" idx="7"/>
          </p:cNvCxnSpPr>
          <p:nvPr/>
        </p:nvCxnSpPr>
        <p:spPr>
          <a:xfrm flipV="1">
            <a:off x="6682330" y="2136958"/>
            <a:ext cx="750012" cy="750011"/>
          </a:xfrm>
          <a:prstGeom prst="straightConnector1">
            <a:avLst/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Овал 12">
            <a:extLst>
              <a:ext uri="{FF2B5EF4-FFF2-40B4-BE49-F238E27FC236}">
                <a16:creationId xmlns:a16="http://schemas.microsoft.com/office/drawing/2014/main" id="{FC12850E-C11A-4D91-8DDA-B1F1F7113FE6}"/>
              </a:ext>
            </a:extLst>
          </p:cNvPr>
          <p:cNvSpPr/>
          <p:nvPr/>
        </p:nvSpPr>
        <p:spPr>
          <a:xfrm>
            <a:off x="6014482" y="2403805"/>
            <a:ext cx="1176670" cy="117667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9517958-DBDB-43B7-A6CD-E14370A2B37D}"/>
              </a:ext>
            </a:extLst>
          </p:cNvPr>
          <p:cNvSpPr txBox="1"/>
          <p:nvPr/>
        </p:nvSpPr>
        <p:spPr>
          <a:xfrm>
            <a:off x="6359535" y="3177559"/>
            <a:ext cx="293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  <a:latin typeface="Century Gothic" panose="020B0502020202020204" pitchFamily="34" charset="0"/>
              </a:rPr>
              <a:t>R</a:t>
            </a:r>
            <a:endParaRPr lang="ru-RU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79916CAB-4DDD-40E0-946D-8DD0D2088796}"/>
              </a:ext>
            </a:extLst>
          </p:cNvPr>
          <p:cNvCxnSpPr>
            <a:cxnSpLocks/>
            <a:stCxn id="13" idx="4"/>
            <a:endCxn id="6" idx="4"/>
          </p:cNvCxnSpPr>
          <p:nvPr/>
        </p:nvCxnSpPr>
        <p:spPr>
          <a:xfrm flipV="1">
            <a:off x="6602817" y="3064601"/>
            <a:ext cx="10631" cy="515874"/>
          </a:xfrm>
          <a:prstGeom prst="straightConnector1">
            <a:avLst/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Овал 19">
            <a:extLst>
              <a:ext uri="{FF2B5EF4-FFF2-40B4-BE49-F238E27FC236}">
                <a16:creationId xmlns:a16="http://schemas.microsoft.com/office/drawing/2014/main" id="{AA808A44-FE6C-4D20-BC81-3654A03F76ED}"/>
              </a:ext>
            </a:extLst>
          </p:cNvPr>
          <p:cNvSpPr/>
          <p:nvPr/>
        </p:nvSpPr>
        <p:spPr>
          <a:xfrm>
            <a:off x="6227134" y="2618425"/>
            <a:ext cx="159027" cy="15902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Овал 20">
            <a:extLst>
              <a:ext uri="{FF2B5EF4-FFF2-40B4-BE49-F238E27FC236}">
                <a16:creationId xmlns:a16="http://schemas.microsoft.com/office/drawing/2014/main" id="{74A8AA9C-AD9C-4638-8838-6654FFB0E3F3}"/>
              </a:ext>
            </a:extLst>
          </p:cNvPr>
          <p:cNvSpPr/>
          <p:nvPr/>
        </p:nvSpPr>
        <p:spPr>
          <a:xfrm>
            <a:off x="6573691" y="2473645"/>
            <a:ext cx="159027" cy="15902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id="{2DC6A4C3-6E74-4B6D-986C-84E4C9284F60}"/>
              </a:ext>
            </a:extLst>
          </p:cNvPr>
          <p:cNvSpPr/>
          <p:nvPr/>
        </p:nvSpPr>
        <p:spPr>
          <a:xfrm>
            <a:off x="6972490" y="3222125"/>
            <a:ext cx="159027" cy="15902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37054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179D60-B68F-4E26-ABDC-FDDB3D2AB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 модели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04495B3-AA36-4BDD-B125-2864AF8FD9F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8</a:t>
            </a:fld>
            <a:endParaRPr lang="ru"/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FC12850E-C11A-4D91-8DDA-B1F1F7113FE6}"/>
              </a:ext>
            </a:extLst>
          </p:cNvPr>
          <p:cNvSpPr/>
          <p:nvPr/>
        </p:nvSpPr>
        <p:spPr>
          <a:xfrm>
            <a:off x="6014482" y="2403805"/>
            <a:ext cx="1176670" cy="117667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9517958-DBDB-43B7-A6CD-E14370A2B37D}"/>
              </a:ext>
            </a:extLst>
          </p:cNvPr>
          <p:cNvSpPr txBox="1"/>
          <p:nvPr/>
        </p:nvSpPr>
        <p:spPr>
          <a:xfrm>
            <a:off x="6359535" y="3177559"/>
            <a:ext cx="293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  <a:latin typeface="Century Gothic" panose="020B0502020202020204" pitchFamily="34" charset="0"/>
              </a:rPr>
              <a:t>R</a:t>
            </a:r>
            <a:endParaRPr lang="ru-RU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79916CAB-4DDD-40E0-946D-8DD0D2088796}"/>
              </a:ext>
            </a:extLst>
          </p:cNvPr>
          <p:cNvCxnSpPr>
            <a:cxnSpLocks/>
            <a:stCxn id="13" idx="4"/>
          </p:cNvCxnSpPr>
          <p:nvPr/>
        </p:nvCxnSpPr>
        <p:spPr>
          <a:xfrm flipV="1">
            <a:off x="6602817" y="3064601"/>
            <a:ext cx="10631" cy="515874"/>
          </a:xfrm>
          <a:prstGeom prst="straightConnector1">
            <a:avLst/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Текст 8">
            <a:extLst>
              <a:ext uri="{FF2B5EF4-FFF2-40B4-BE49-F238E27FC236}">
                <a16:creationId xmlns:a16="http://schemas.microsoft.com/office/drawing/2014/main" id="{4594B1CE-0565-49B6-8C54-1DDC5FB3BA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41491" y="2094153"/>
            <a:ext cx="7082546" cy="1597500"/>
          </a:xfrm>
        </p:spPr>
        <p:txBody>
          <a:bodyPr/>
          <a:lstStyle/>
          <a:p>
            <a:pPr marL="146050" indent="0">
              <a:buNone/>
            </a:pPr>
            <a:r>
              <a:rPr lang="ru-RU" sz="1600" b="1" dirty="0"/>
              <a:t>Основные методы</a:t>
            </a:r>
          </a:p>
          <a:p>
            <a:r>
              <a:rPr lang="en-GB" sz="1600" dirty="0"/>
              <a:t>Change_location() </a:t>
            </a:r>
            <a:r>
              <a:rPr lang="ru-RU" sz="1600" dirty="0"/>
              <a:t>– изменение местоположения</a:t>
            </a:r>
            <a:endParaRPr lang="en-GB" sz="1600" dirty="0"/>
          </a:p>
          <a:p>
            <a:r>
              <a:rPr lang="en-GB" sz="1600" dirty="0"/>
              <a:t>Near_people()</a:t>
            </a:r>
            <a:r>
              <a:rPr lang="ru-RU" sz="1600" dirty="0"/>
              <a:t> – получение ближайших </a:t>
            </a:r>
            <a:r>
              <a:rPr lang="en-GB" sz="1600" dirty="0"/>
              <a:t>k-</a:t>
            </a:r>
            <a:r>
              <a:rPr lang="ru-RU" sz="1600" dirty="0"/>
              <a:t>агентов и их расстояния</a:t>
            </a:r>
            <a:endParaRPr lang="en-GB" sz="1600" dirty="0"/>
          </a:p>
          <a:p>
            <a:r>
              <a:rPr lang="en-GB" sz="1600" dirty="0"/>
              <a:t>Inf_check()</a:t>
            </a:r>
            <a:r>
              <a:rPr lang="ru-RU" sz="1600" dirty="0"/>
              <a:t> – основная функция по изменению статуса агентов</a:t>
            </a:r>
            <a:endParaRPr lang="en-GB" sz="1600" dirty="0"/>
          </a:p>
          <a:p>
            <a:r>
              <a:rPr lang="en-GB" sz="1600" dirty="0"/>
              <a:t>Move()</a:t>
            </a:r>
            <a:r>
              <a:rPr lang="ru-RU" sz="1600" dirty="0"/>
              <a:t> – обработка дополнительных исключений</a:t>
            </a:r>
            <a:endParaRPr lang="en-GB" sz="1600" dirty="0"/>
          </a:p>
          <a:p>
            <a:r>
              <a:rPr lang="en-GB" sz="1600" dirty="0"/>
              <a:t>Recovering()</a:t>
            </a:r>
            <a:r>
              <a:rPr lang="ru-RU" sz="1600" dirty="0"/>
              <a:t> – восстановление агентов</a:t>
            </a:r>
          </a:p>
        </p:txBody>
      </p:sp>
    </p:spTree>
    <p:extLst>
      <p:ext uri="{BB962C8B-B14F-4D97-AF65-F5344CB8AC3E}">
        <p14:creationId xmlns:p14="http://schemas.microsoft.com/office/powerpoint/2010/main" val="21661572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34"/>
          <p:cNvSpPr txBox="1">
            <a:spLocks noGrp="1"/>
          </p:cNvSpPr>
          <p:nvPr>
            <p:ph type="title"/>
          </p:nvPr>
        </p:nvSpPr>
        <p:spPr>
          <a:xfrm>
            <a:off x="728312" y="1437735"/>
            <a:ext cx="4035073" cy="51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Визуализация</a:t>
            </a:r>
            <a:endParaRPr dirty="0">
              <a:latin typeface="Lato" panose="020B0604020202020204" charset="0"/>
            </a:endParaRPr>
          </a:p>
        </p:txBody>
      </p:sp>
      <p:sp>
        <p:nvSpPr>
          <p:cNvPr id="30" name="Google Shape;199;p21">
            <a:extLst>
              <a:ext uri="{FF2B5EF4-FFF2-40B4-BE49-F238E27FC236}">
                <a16:creationId xmlns:a16="http://schemas.microsoft.com/office/drawing/2014/main" id="{5CA7E2E5-DDF9-4B3B-B759-6EC8CEF1606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21986" y="2392753"/>
            <a:ext cx="3234088" cy="105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46050" indent="0">
              <a:buNone/>
            </a:pPr>
            <a:r>
              <a:rPr lang="ru-RU" sz="1400" dirty="0">
                <a:solidFill>
                  <a:schemeClr val="bg2"/>
                </a:solidFill>
              </a:rPr>
              <a:t>На данном изображении представлены все калибруемые параметры модели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D14E8E5-206A-43E5-8970-CCAB388CFB8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9</a:t>
            </a:fld>
            <a:endParaRPr lang="ru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036A54F2-5225-490E-B4FA-26E938C2A30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613" t="44239" r="58992" b="14969"/>
          <a:stretch/>
        </p:blipFill>
        <p:spPr>
          <a:xfrm>
            <a:off x="5068187" y="934128"/>
            <a:ext cx="3347502" cy="35900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294</Words>
  <Application>Microsoft Office PowerPoint</Application>
  <PresentationFormat>Экран (16:9)</PresentationFormat>
  <Paragraphs>82</Paragraphs>
  <Slides>16</Slides>
  <Notes>16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2" baseType="lpstr">
      <vt:lpstr>Arial</vt:lpstr>
      <vt:lpstr>Cambria Math</vt:lpstr>
      <vt:lpstr>Lato</vt:lpstr>
      <vt:lpstr>Raleway</vt:lpstr>
      <vt:lpstr>Century Gothic</vt:lpstr>
      <vt:lpstr>Streamline</vt:lpstr>
      <vt:lpstr>Реализация агентно-ориентированной модели распространения эпидемии</vt:lpstr>
      <vt:lpstr>Содержание</vt:lpstr>
      <vt:lpstr>Цель </vt:lpstr>
      <vt:lpstr>Описание модели</vt:lpstr>
      <vt:lpstr>Описание модели</vt:lpstr>
      <vt:lpstr>Описание модели</vt:lpstr>
      <vt:lpstr>Описание модели</vt:lpstr>
      <vt:lpstr>Описание модели</vt:lpstr>
      <vt:lpstr>Визуализация</vt:lpstr>
      <vt:lpstr>Визуализация</vt:lpstr>
      <vt:lpstr>Визуализация</vt:lpstr>
      <vt:lpstr>Визуализация</vt:lpstr>
      <vt:lpstr>График без изоляции</vt:lpstr>
      <vt:lpstr>График с изоляцией</vt:lpstr>
      <vt:lpstr>Выводы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Агентно-ориентированное моделирование. Распространение эпидемии</dc:title>
  <cp:lastModifiedBy>kirill zakharov</cp:lastModifiedBy>
  <cp:revision>38</cp:revision>
  <dcterms:modified xsi:type="dcterms:W3CDTF">2020-07-21T19:47:58Z</dcterms:modified>
</cp:coreProperties>
</file>