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86C"/>
    <a:srgbClr val="E7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34BB2-4EC9-4655-96EE-025E06C5629D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45429-1B0E-4C36-9253-925DAF0C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8F21-3082-4EB5-BA9F-024D8146C86D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4DD8-D26E-4E20-AD8F-1898509644F7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5DBE-CAF3-4B96-B3B3-921B029B2A59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2911-6633-4734-B4F5-E104F5FEA956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B2-8DF1-4D1D-96DB-9281EB24FE8D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4431-6C77-40AE-B8F9-C0BDA55ED1CC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25EE-1A94-40C0-AE56-51D06AA0A266}" type="datetime1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3E35-33AB-42B7-96CC-340207F618EB}" type="datetime1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AEA9-5BF8-425A-9F87-932417908D3F}" type="datetime1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E39-9868-45E9-ADA1-AAFE8D035D01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77B7-408C-4F00-8C33-C68C7CC38D37}" type="datetime1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7B6C-FD92-45B6-A134-092579AF3CCF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3" y="0"/>
            <a:ext cx="9144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1AF7A-4CBF-49CC-9458-D457C42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/>
          <a:lstStyle/>
          <a:p>
            <a:r>
              <a:rPr lang="ru-RU" sz="5400" dirty="0">
                <a:ea typeface="Cambria Math" panose="02040503050406030204" pitchFamily="18" charset="0"/>
              </a:rPr>
              <a:t>Аттрактор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sz="5400" dirty="0">
                <a:ea typeface="Cambria Math" panose="02040503050406030204" pitchFamily="18" charset="0"/>
              </a:rPr>
              <a:t>Рикитаки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5C4C3-1179-429B-BA86-AD566B91D43D}"/>
              </a:ext>
            </a:extLst>
          </p:cNvPr>
          <p:cNvSpPr txBox="1"/>
          <p:nvPr/>
        </p:nvSpPr>
        <p:spPr>
          <a:xfrm>
            <a:off x="3779912" y="3429000"/>
            <a:ext cx="17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Кирилл Захаров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7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16"/>
            <a:ext cx="9144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1AF7A-4CBF-49CC-9458-D457C42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Качественный анализ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65D1C-3896-458E-A405-A5C21608473D}"/>
                  </a:ext>
                </a:extLst>
              </p:cNvPr>
              <p:cNvSpPr txBox="1"/>
              <p:nvPr/>
            </p:nvSpPr>
            <p:spPr>
              <a:xfrm>
                <a:off x="459576" y="1538296"/>
                <a:ext cx="4112423" cy="2666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800" i="1" smtClean="0"/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i="1"/>
                              </m:ctrlPr>
                            </m:eqArr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GB" sz="2800" i="1"/>
                                  </m:ctrlPr>
                                </m:fPr>
                                <m:num>
                                  <m:r>
                                    <a:rPr lang="en-GB" sz="2800" i="1"/>
                                    <m:t>𝑑𝑥</m:t>
                                  </m:r>
                                </m:num>
                                <m:den>
                                  <m:r>
                                    <a:rPr lang="en-GB" sz="2800" i="1"/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/>
                                <m:t>=−</m:t>
                              </m:r>
                              <m:r>
                                <a:rPr lang="en-GB" sz="2800" i="1"/>
                                <m:t>𝜇</m:t>
                              </m:r>
                              <m:r>
                                <a:rPr lang="en-GB" sz="2800" i="1"/>
                                <m:t>𝑥</m:t>
                              </m:r>
                              <m:r>
                                <a:rPr lang="en-GB" sz="2800" i="1"/>
                                <m:t>+</m:t>
                              </m:r>
                              <m:r>
                                <a:rPr lang="en-GB" sz="2800" i="1"/>
                                <m:t>𝑦𝑧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GB" sz="2800" i="1"/>
                                  </m:ctrlPr>
                                </m:fPr>
                                <m:num>
                                  <m:r>
                                    <a:rPr lang="en-GB" sz="2800" i="1"/>
                                    <m:t>𝑑𝑦</m:t>
                                  </m:r>
                                </m:num>
                                <m:den>
                                  <m:r>
                                    <a:rPr lang="en-GB" sz="2800" i="1"/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/>
                                <m:t>=−</m:t>
                              </m:r>
                              <m:r>
                                <a:rPr lang="en-GB" sz="2800" i="1"/>
                                <m:t>𝜇</m:t>
                              </m:r>
                              <m:r>
                                <a:rPr lang="en-GB" sz="2800" i="1"/>
                                <m:t>𝑦</m:t>
                              </m:r>
                              <m:r>
                                <a:rPr lang="en-GB" sz="2800" i="1"/>
                                <m:t>+</m:t>
                              </m:r>
                              <m:d>
                                <m:dPr>
                                  <m:ctrlPr>
                                    <a:rPr lang="en-GB" sz="2800" i="1"/>
                                  </m:ctrlPr>
                                </m:dPr>
                                <m:e>
                                  <m:r>
                                    <a:rPr lang="en-GB" sz="2800" i="1"/>
                                    <m:t>𝑧</m:t>
                                  </m:r>
                                  <m:r>
                                    <a:rPr lang="en-GB" sz="2800" i="1"/>
                                    <m:t>−</m:t>
                                  </m:r>
                                  <m:r>
                                    <a:rPr lang="en-GB" sz="2800" i="1"/>
                                    <m:t>𝑎</m:t>
                                  </m:r>
                                </m:e>
                              </m:d>
                              <m:r>
                                <a:rPr lang="en-GB" sz="2800" i="1"/>
                                <m:t>𝑥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GB" sz="2800" i="1"/>
                                  </m:ctrlPr>
                                </m:fPr>
                                <m:num>
                                  <m:r>
                                    <a:rPr lang="en-GB" sz="2800" i="1"/>
                                    <m:t>𝑑𝑧</m:t>
                                  </m:r>
                                </m:num>
                                <m:den>
                                  <m:r>
                                    <a:rPr lang="en-GB" sz="2800" i="1"/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/>
                                <m:t>=1−</m:t>
                              </m:r>
                              <m:r>
                                <a:rPr lang="en-GB" sz="2800" i="1"/>
                                <m:t>𝑥𝑦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65D1C-3896-458E-A405-A5C21608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6" y="1538296"/>
                <a:ext cx="4112423" cy="2666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78199E-1E87-47C7-87DA-AA5CB5F1473D}"/>
              </a:ext>
            </a:extLst>
          </p:cNvPr>
          <p:cNvSpPr txBox="1"/>
          <p:nvPr/>
        </p:nvSpPr>
        <p:spPr>
          <a:xfrm>
            <a:off x="5148064" y="2686617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Решая систему получаем</a:t>
            </a:r>
          </a:p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4 стационарные точки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2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1AF7A-4CBF-49CC-9458-D457C42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Качественный анализ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F3F13-B08B-477E-8442-A343EF769565}"/>
                  </a:ext>
                </a:extLst>
              </p:cNvPr>
              <p:cNvSpPr txBox="1"/>
              <p:nvPr/>
            </p:nvSpPr>
            <p:spPr>
              <a:xfrm>
                <a:off x="755576" y="1780406"/>
                <a:ext cx="3028073" cy="3297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F3F13-B08B-477E-8442-A343EF769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80406"/>
                <a:ext cx="3028073" cy="3297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07C77-16F1-4EF2-8760-716EEB4E5D65}"/>
                  </a:ext>
                </a:extLst>
              </p:cNvPr>
              <p:cNvSpPr txBox="1"/>
              <p:nvPr/>
            </p:nvSpPr>
            <p:spPr>
              <a:xfrm>
                <a:off x="5220072" y="1780406"/>
                <a:ext cx="3034036" cy="3297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07C77-16F1-4EF2-8760-716EEB4E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780406"/>
                <a:ext cx="3034036" cy="3297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1AF7A-4CBF-49CC-9458-D457C42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Качественный анализ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E5B300-CA97-433F-ADDA-790645479F0E}"/>
                  </a:ext>
                </a:extLst>
              </p:cNvPr>
              <p:cNvSpPr txBox="1"/>
              <p:nvPr/>
            </p:nvSpPr>
            <p:spPr>
              <a:xfrm>
                <a:off x="539552" y="1479077"/>
                <a:ext cx="524893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Пусть 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E5B300-CA97-433F-ADDA-79064547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79077"/>
                <a:ext cx="5248937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E1ABF5-3AEA-49F5-B8C2-877BF791EC73}"/>
                  </a:ext>
                </a:extLst>
              </p:cNvPr>
              <p:cNvSpPr txBox="1"/>
              <p:nvPr/>
            </p:nvSpPr>
            <p:spPr>
              <a:xfrm>
                <a:off x="827584" y="2458701"/>
                <a:ext cx="4495205" cy="2850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Тогда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</m:num>
                                <m:den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bSup>
                                <m:sSubSup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E1ABF5-3AEA-49F5-B8C2-877BF791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58701"/>
                <a:ext cx="4495205" cy="2850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9174F0-1F8B-42CB-9991-D91C77F40AD4}"/>
              </a:ext>
            </a:extLst>
          </p:cNvPr>
          <p:cNvSpPr txBox="1"/>
          <p:nvPr/>
        </p:nvSpPr>
        <p:spPr>
          <a:xfrm>
            <a:off x="5615316" y="3507488"/>
            <a:ext cx="335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Тоже самое для стационарных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точек 3 и 4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1AF7A-4CBF-49CC-9458-D457C42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Качественный анализ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174F0-1F8B-42CB-9991-D91C77F40AD4}"/>
              </a:ext>
            </a:extLst>
          </p:cNvPr>
          <p:cNvSpPr txBox="1"/>
          <p:nvPr/>
        </p:nvSpPr>
        <p:spPr>
          <a:xfrm>
            <a:off x="827584" y="1615004"/>
            <a:ext cx="315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Якобиан системы имеет вид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2142FE-760B-4653-BA86-B918DB7C6956}"/>
                  </a:ext>
                </a:extLst>
              </p:cNvPr>
              <p:cNvSpPr txBox="1"/>
              <p:nvPr/>
            </p:nvSpPr>
            <p:spPr>
              <a:xfrm>
                <a:off x="2431791" y="2186714"/>
                <a:ext cx="3851824" cy="1352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/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2142FE-760B-4653-BA86-B918DB7C6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91" y="2186714"/>
                <a:ext cx="3851824" cy="1352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74D4C4-F3A7-44D5-BE94-F9F58327F6B6}"/>
              </a:ext>
            </a:extLst>
          </p:cNvPr>
          <p:cNvSpPr txBox="1"/>
          <p:nvPr/>
        </p:nvSpPr>
        <p:spPr>
          <a:xfrm>
            <a:off x="797163" y="3170060"/>
            <a:ext cx="826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Найдя корни характеристических уравнений получим следующие состояния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4A2ECF-22B8-4918-9B72-A5A1C71D8343}"/>
                  </a:ext>
                </a:extLst>
              </p:cNvPr>
              <p:cNvSpPr txBox="1"/>
              <p:nvPr/>
            </p:nvSpPr>
            <p:spPr>
              <a:xfrm>
                <a:off x="828613" y="3999320"/>
                <a:ext cx="381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Точки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седло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4A2ECF-22B8-4918-9B72-A5A1C71D8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13" y="3999320"/>
                <a:ext cx="3810787" cy="276999"/>
              </a:xfrm>
              <a:prstGeom prst="rect">
                <a:avLst/>
              </a:prstGeom>
              <a:blipFill>
                <a:blip r:embed="rId4"/>
                <a:stretch>
                  <a:fillRect l="-1120" r="-11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9C118A-5F3E-47D7-A974-B944187BE695}"/>
                  </a:ext>
                </a:extLst>
              </p:cNvPr>
              <p:cNvSpPr txBox="1"/>
              <p:nvPr/>
            </p:nvSpPr>
            <p:spPr>
              <a:xfrm>
                <a:off x="827583" y="4670871"/>
                <a:ext cx="6535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Точки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спиральный устойчивый фокус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9C118A-5F3E-47D7-A974-B944187BE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4670871"/>
                <a:ext cx="6535571" cy="276999"/>
              </a:xfrm>
              <a:prstGeom prst="rect">
                <a:avLst/>
              </a:prstGeom>
              <a:blipFill>
                <a:blip r:embed="rId5"/>
                <a:stretch>
                  <a:fillRect l="-466" t="-2174" r="-93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9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E150A-5586-43F8-8C09-710876764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0" t="30400" r="36613" b="14444"/>
          <a:stretch/>
        </p:blipFill>
        <p:spPr>
          <a:xfrm>
            <a:off x="467544" y="692696"/>
            <a:ext cx="3960136" cy="4216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7486C"/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F763A-A901-4A4B-BCC4-D2C6568FD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89" t="27600" r="40550" b="6600"/>
          <a:stretch/>
        </p:blipFill>
        <p:spPr>
          <a:xfrm>
            <a:off x="5652120" y="692695"/>
            <a:ext cx="2703088" cy="4216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7486C"/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CAB6F1-C6DD-4EB7-8B8F-461AE8C58BB4}"/>
                  </a:ext>
                </a:extLst>
              </p:cNvPr>
              <p:cNvSpPr txBox="1"/>
              <p:nvPr/>
            </p:nvSpPr>
            <p:spPr>
              <a:xfrm>
                <a:off x="2267744" y="5079894"/>
                <a:ext cx="9747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CAB6F1-C6DD-4EB7-8B8F-461AE8C58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079894"/>
                <a:ext cx="9747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A91F3-8313-408F-BCA5-927CF1FD0A04}"/>
                  </a:ext>
                </a:extLst>
              </p:cNvPr>
              <p:cNvSpPr txBox="1"/>
              <p:nvPr/>
            </p:nvSpPr>
            <p:spPr>
              <a:xfrm>
                <a:off x="6065823" y="5079894"/>
                <a:ext cx="9747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A91F3-8313-408F-BCA5-927CF1FD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23" y="5079894"/>
                <a:ext cx="97475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038AB1-F278-404A-869E-596B34551D8D}"/>
                  </a:ext>
                </a:extLst>
              </p:cNvPr>
              <p:cNvSpPr txBox="1"/>
              <p:nvPr/>
            </p:nvSpPr>
            <p:spPr>
              <a:xfrm>
                <a:off x="2339752" y="5085184"/>
                <a:ext cx="12312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=0.498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038AB1-F278-404A-869E-596B3455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085184"/>
                <a:ext cx="123123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628553-8C6B-4B49-B7F9-74077D2E03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88" t="26200" r="31888" b="5866"/>
          <a:stretch/>
        </p:blipFill>
        <p:spPr>
          <a:xfrm>
            <a:off x="323527" y="693744"/>
            <a:ext cx="4691327" cy="421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7486C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C6BD3-45DB-478D-A5D7-2C0C0157E5B1}"/>
                  </a:ext>
                </a:extLst>
              </p:cNvPr>
              <p:cNvSpPr txBox="1"/>
              <p:nvPr/>
            </p:nvSpPr>
            <p:spPr>
              <a:xfrm>
                <a:off x="5937583" y="5085184"/>
                <a:ext cx="927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C6BD3-45DB-478D-A5D7-2C0C0157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83" y="5085184"/>
                <a:ext cx="9276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89CC7F-9CA4-4855-9FEC-066C7F5778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72" t="26200" r="35503" b="12200"/>
          <a:stretch/>
        </p:blipFill>
        <p:spPr>
          <a:xfrm>
            <a:off x="5192351" y="693743"/>
            <a:ext cx="3640798" cy="421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7486C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8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B83FA2-E84C-4FD4-901C-B15D8DB70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0" t="37400" r="33463" b="8000"/>
          <a:stretch/>
        </p:blipFill>
        <p:spPr>
          <a:xfrm>
            <a:off x="1259632" y="108502"/>
            <a:ext cx="6840762" cy="4680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7486C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61D4C-FEB6-4A61-9C24-ABEF5B90B491}"/>
              </a:ext>
            </a:extLst>
          </p:cNvPr>
          <p:cNvSpPr txBox="1"/>
          <p:nvPr/>
        </p:nvSpPr>
        <p:spPr>
          <a:xfrm>
            <a:off x="2472934" y="5388020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Векторный график стационарных точек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6F3EF29-561D-410C-BD90-BA800A44A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"/>
            <a:ext cx="9144000" cy="6858001"/>
          </a:xfr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6F4BA-E847-4E52-9219-74BA17E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1BFDA-FE7E-4E4E-864A-90DB3398142E}"/>
              </a:ext>
            </a:extLst>
          </p:cNvPr>
          <p:cNvSpPr txBox="1"/>
          <p:nvPr/>
        </p:nvSpPr>
        <p:spPr>
          <a:xfrm>
            <a:off x="2374924" y="1700808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latin typeface="Cambria Math" panose="02040503050406030204" pitchFamily="18" charset="0"/>
                <a:ea typeface="Cambria Math" panose="02040503050406030204" pitchFamily="18" charset="0"/>
              </a:rPr>
              <a:t>That’s that</a:t>
            </a:r>
          </a:p>
        </p:txBody>
      </p:sp>
    </p:spTree>
    <p:extLst>
      <p:ext uri="{BB962C8B-B14F-4D97-AF65-F5344CB8AC3E}">
        <p14:creationId xmlns:p14="http://schemas.microsoft.com/office/powerpoint/2010/main" val="2696114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Тема Office</vt:lpstr>
      <vt:lpstr>Аттрактор Рикитаки</vt:lpstr>
      <vt:lpstr>Качественный анализ</vt:lpstr>
      <vt:lpstr>Качественный анализ</vt:lpstr>
      <vt:lpstr>Качественный анализ</vt:lpstr>
      <vt:lpstr>Качественный анализ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Аттрактор Рикитаки</dc:title>
  <dc:creator>kirill zakharov</dc:creator>
  <cp:lastModifiedBy>kirill zakharov</cp:lastModifiedBy>
  <cp:revision>34</cp:revision>
  <dcterms:created xsi:type="dcterms:W3CDTF">2020-11-10T13:08:22Z</dcterms:created>
  <dcterms:modified xsi:type="dcterms:W3CDTF">2020-11-10T14:49:13Z</dcterms:modified>
</cp:coreProperties>
</file>