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  <p:sldMasterId id="2147483669" r:id="rId3"/>
  </p:sldMasterIdLst>
  <p:notesMasterIdLst>
    <p:notesMasterId r:id="rId42"/>
  </p:notesMasterIdLst>
  <p:handoutMasterIdLst>
    <p:handoutMasterId r:id="rId43"/>
  </p:handoutMasterIdLst>
  <p:sldIdLst>
    <p:sldId id="394" r:id="rId4"/>
    <p:sldId id="452" r:id="rId5"/>
    <p:sldId id="544" r:id="rId6"/>
    <p:sldId id="545" r:id="rId7"/>
    <p:sldId id="559" r:id="rId8"/>
    <p:sldId id="526" r:id="rId9"/>
    <p:sldId id="539" r:id="rId10"/>
    <p:sldId id="540" r:id="rId11"/>
    <p:sldId id="547" r:id="rId12"/>
    <p:sldId id="548" r:id="rId13"/>
    <p:sldId id="549" r:id="rId14"/>
    <p:sldId id="550" r:id="rId15"/>
    <p:sldId id="529" r:id="rId16"/>
    <p:sldId id="551" r:id="rId17"/>
    <p:sldId id="552" r:id="rId18"/>
    <p:sldId id="553" r:id="rId19"/>
    <p:sldId id="554" r:id="rId20"/>
    <p:sldId id="555" r:id="rId21"/>
    <p:sldId id="556" r:id="rId22"/>
    <p:sldId id="558" r:id="rId23"/>
    <p:sldId id="511" r:id="rId24"/>
    <p:sldId id="546" r:id="rId25"/>
    <p:sldId id="560" r:id="rId26"/>
    <p:sldId id="530" r:id="rId27"/>
    <p:sldId id="542" r:id="rId28"/>
    <p:sldId id="541" r:id="rId29"/>
    <p:sldId id="561" r:id="rId30"/>
    <p:sldId id="562" r:id="rId31"/>
    <p:sldId id="569" r:id="rId32"/>
    <p:sldId id="543" r:id="rId33"/>
    <p:sldId id="564" r:id="rId34"/>
    <p:sldId id="570" r:id="rId35"/>
    <p:sldId id="565" r:id="rId36"/>
    <p:sldId id="510" r:id="rId37"/>
    <p:sldId id="486" r:id="rId38"/>
    <p:sldId id="525" r:id="rId39"/>
    <p:sldId id="514" r:id="rId40"/>
    <p:sldId id="393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7E5960-A9BC-43C4-BCE0-8E99BC3BA6A9}">
          <p14:sldIdLst>
            <p14:sldId id="394"/>
            <p14:sldId id="452"/>
            <p14:sldId id="544"/>
          </p14:sldIdLst>
        </p14:section>
        <p14:section name="Stack" id="{1D86108B-4120-49AB-8CAF-DB7E1521C0DC}">
          <p14:sldIdLst>
            <p14:sldId id="545"/>
            <p14:sldId id="559"/>
            <p14:sldId id="526"/>
            <p14:sldId id="539"/>
            <p14:sldId id="540"/>
            <p14:sldId id="547"/>
            <p14:sldId id="548"/>
            <p14:sldId id="549"/>
            <p14:sldId id="550"/>
            <p14:sldId id="529"/>
            <p14:sldId id="551"/>
            <p14:sldId id="552"/>
            <p14:sldId id="553"/>
            <p14:sldId id="554"/>
            <p14:sldId id="555"/>
            <p14:sldId id="556"/>
            <p14:sldId id="558"/>
            <p14:sldId id="511"/>
          </p14:sldIdLst>
        </p14:section>
        <p14:section name="Queues" id="{3E23A7B0-228F-4458-953E-A0823B82CFF0}">
          <p14:sldIdLst>
            <p14:sldId id="546"/>
            <p14:sldId id="560"/>
            <p14:sldId id="530"/>
            <p14:sldId id="542"/>
            <p14:sldId id="541"/>
            <p14:sldId id="561"/>
            <p14:sldId id="562"/>
            <p14:sldId id="569"/>
            <p14:sldId id="543"/>
            <p14:sldId id="564"/>
            <p14:sldId id="570"/>
            <p14:sldId id="565"/>
            <p14:sldId id="510"/>
            <p14:sldId id="486"/>
            <p14:sldId id="525"/>
            <p14:sldId id="514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8670" autoAdjust="0"/>
  </p:normalViewPr>
  <p:slideViewPr>
    <p:cSldViewPr>
      <p:cViewPr varScale="1">
        <p:scale>
          <a:sx n="88" d="100"/>
          <a:sy n="88" d="100"/>
        </p:scale>
        <p:origin x="250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9076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 smtClean="0">
              <a:solidFill>
                <a:prstClr val="black"/>
              </a:solidFill>
            </a:endParaRPr>
          </a:p>
          <a:p>
            <a:r>
              <a:rPr lang="en-US" sz="1000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65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81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0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5/23/2017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845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719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71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402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5/23/2017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477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hyperlink" Target="https://softuni.bg/courses/advanced-csharp" TargetMode="External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://xs-software.com/" TargetMode="External"/><Relationship Id="rId7" Type="http://schemas.openxmlformats.org/officeDocument/2006/relationships/hyperlink" Target="http://smartit.bg/" TargetMode="External"/><Relationship Id="rId12" Type="http://schemas.openxmlformats.org/officeDocument/2006/relationships/image" Target="../media/image19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netpeak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11" Type="http://schemas.openxmlformats.org/officeDocument/2006/relationships/hyperlink" Target="http://www.indeavr.com/" TargetMode="External"/><Relationship Id="rId5" Type="http://schemas.openxmlformats.org/officeDocument/2006/relationships/hyperlink" Target="http://komfo.com/" TargetMode="External"/><Relationship Id="rId15" Type="http://schemas.openxmlformats.org/officeDocument/2006/relationships/image" Target="../media/image20.png"/><Relationship Id="rId10" Type="http://schemas.openxmlformats.org/officeDocument/2006/relationships/image" Target="../media/image18.png"/><Relationship Id="rId19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hyperlink" Target="http://www.softwaregroup-bg.com/" TargetMode="External"/><Relationship Id="rId14" Type="http://schemas.openxmlformats.org/officeDocument/2006/relationships/hyperlink" Target="http://www.infragistics.com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telerikacademy.com/Courses/Courses/Details/219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Relationship Id="rId9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#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2212" y="1142842"/>
            <a:ext cx="7834099" cy="987666"/>
          </a:xfrm>
        </p:spPr>
        <p:txBody>
          <a:bodyPr>
            <a:normAutofit/>
          </a:bodyPr>
          <a:lstStyle/>
          <a:p>
            <a:r>
              <a:rPr lang="en-US" dirty="0" smtClean="0"/>
              <a:t>Stacks and Queues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2212" y="2284089"/>
            <a:ext cx="7910300" cy="778736"/>
          </a:xfrm>
        </p:spPr>
        <p:txBody>
          <a:bodyPr>
            <a:normAutofit/>
          </a:bodyPr>
          <a:lstStyle/>
          <a:p>
            <a:r>
              <a:rPr lang="en-US" dirty="0"/>
              <a:t>Processing Sequences of Elements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softuni.bg</a:t>
            </a:r>
            <a:endParaRPr lang="en-US" dirty="0"/>
          </a:p>
        </p:txBody>
      </p:sp>
      <p:pic>
        <p:nvPicPr>
          <p:cNvPr id="11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7" cstate="print"/>
          <a:srcRect t="2654" b="2654"/>
          <a:stretch>
            <a:fillRect/>
          </a:stretch>
        </p:blipFill>
        <p:spPr>
          <a:xfrm>
            <a:off x="6856412" y="4543634"/>
            <a:ext cx="4724400" cy="1780965"/>
          </a:xfrm>
          <a:prstGeom prst="rect">
            <a:avLst/>
          </a:prstGeom>
        </p:spPr>
      </p:pic>
      <p:pic>
        <p:nvPicPr>
          <p:cNvPr id="12" name="Picture 1" descr="C:\Trash\arra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7692978" y="3521258"/>
            <a:ext cx="2627975" cy="84171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15" name="Picture 14" descr="http://softuni.b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8414" y="4114800"/>
            <a:ext cx="1828798" cy="20069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4993539" y="4065414"/>
            <a:ext cx="1286954" cy="61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  <a:br>
              <a:rPr lang="en-US" sz="20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</a:br>
            <a:r>
              <a:rPr lang="en-US" sz="20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C#</a:t>
            </a:r>
            <a:endParaRPr lang="en-US" sz="2000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Reversing Strings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76265"/>
            <a:ext cx="10840496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Stack&lt;char&gt;();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input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stack.Push(ch);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stack.Count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stack.Pop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542212" y="1981200"/>
            <a:ext cx="2667000" cy="1524000"/>
          </a:xfrm>
          <a:prstGeom prst="wedgeRoundRectCallout">
            <a:avLst>
              <a:gd name="adj1" fmla="val -172603"/>
              <a:gd name="adj2" fmla="val 652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/>
              <a:t>Count </a:t>
            </a:r>
            <a:r>
              <a:rPr lang="en-US" sz="2800" dirty="0"/>
              <a:t>property is used without parentheses</a:t>
            </a:r>
            <a:endParaRPr lang="bg-BG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5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 – </a:t>
            </a:r>
            <a:r>
              <a:rPr lang="en-GB" dirty="0" smtClean="0"/>
              <a:t>Constructors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1812" y="1337370"/>
            <a:ext cx="111252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Stack&lt;int&gt; stack = new Stack&lt;int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Stack&lt;int&gt; stack = new Stack&lt;int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l-N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values = </a:t>
            </a:r>
            <a:endParaRPr lang="nl-NL" sz="3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l-N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l-NL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 “Advanced", “OOP", “OOP Advanced" </a:t>
            </a:r>
            <a:r>
              <a:rPr lang="nl-N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Stack&lt;string&gt;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stack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Stack&lt;string&gt;(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023912" y="5063049"/>
            <a:ext cx="4141001" cy="1368034"/>
          </a:xfrm>
          <a:prstGeom prst="wedgeRoundRectCallout">
            <a:avLst>
              <a:gd name="adj1" fmla="val 99765"/>
              <a:gd name="adj2" fmla="val -708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Copied elements from </a:t>
            </a:r>
            <a:r>
              <a:rPr lang="en-US" sz="2800" dirty="0">
                <a:solidFill>
                  <a:srgbClr val="FFFFFF"/>
                </a:solidFill>
              </a:rPr>
              <a:t>the specified collection </a:t>
            </a:r>
            <a:r>
              <a:rPr lang="en-US" sz="2800" dirty="0" smtClean="0">
                <a:solidFill>
                  <a:srgbClr val="FFFFFF"/>
                </a:solidFill>
              </a:rPr>
              <a:t>and remains their order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644613" y="2514600"/>
            <a:ext cx="3936199" cy="990600"/>
          </a:xfrm>
          <a:prstGeom prst="wedgeRoundRectCallout">
            <a:avLst>
              <a:gd name="adj1" fmla="val -30306"/>
              <a:gd name="adj2" fmla="val -639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S</a:t>
            </a:r>
            <a:r>
              <a:rPr lang="en-US" sz="2800" dirty="0" smtClean="0"/>
              <a:t>pecified </a:t>
            </a:r>
            <a:r>
              <a:rPr lang="en-US" sz="2800" dirty="0"/>
              <a:t>initial </a:t>
            </a:r>
            <a:r>
              <a:rPr lang="en-US" sz="2800" dirty="0" smtClean="0"/>
              <a:t>capacity of internal array</a:t>
            </a:r>
            <a:endParaRPr lang="bg-BG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4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 – </a:t>
            </a:r>
            <a:r>
              <a:rPr lang="en-GB" dirty="0"/>
              <a:t>Utility Methods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1828800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Stack&lt;int&gt; stack = new Stack&lt;int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count = stack.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exists = stack.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Contains(2)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 = stack.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TrimExcess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432912" y="2435097"/>
            <a:ext cx="2667000" cy="1163418"/>
          </a:xfrm>
          <a:prstGeom prst="wedgeRoundRectCallout">
            <a:avLst>
              <a:gd name="adj1" fmla="val -84411"/>
              <a:gd name="adj2" fmla="val 910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Retains order of elements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761412" y="4475303"/>
            <a:ext cx="2667000" cy="1163418"/>
          </a:xfrm>
          <a:prstGeom prst="wedgeRoundRectCallout">
            <a:avLst>
              <a:gd name="adj1" fmla="val -231023"/>
              <a:gd name="adj2" fmla="val -369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Remove all elements 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408612" y="5411562"/>
            <a:ext cx="2209800" cy="1163418"/>
          </a:xfrm>
          <a:prstGeom prst="wedgeRoundRectCallout">
            <a:avLst>
              <a:gd name="adj1" fmla="val -108575"/>
              <a:gd name="adj2" fmla="val -646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esize </a:t>
            </a:r>
            <a:r>
              <a:rPr lang="en-US" dirty="0"/>
              <a:t>the internal array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42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0</a:t>
            </a:r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8837612" y="380556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2</a:t>
            </a:r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5</a:t>
            </a:r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5180011" y="2515948"/>
            <a:ext cx="1828801" cy="36370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10</a:t>
            </a:r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5</a:t>
            </a:r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15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9995" y="25761"/>
            <a:ext cx="9577597" cy="1110780"/>
          </a:xfrm>
        </p:spPr>
        <p:txBody>
          <a:bodyPr/>
          <a:lstStyle/>
          <a:p>
            <a:r>
              <a:rPr lang="en-US" dirty="0" smtClean="0"/>
              <a:t>Stack&lt;T&gt;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 smtClean="0"/>
              <a:t> Overview of all operations</a:t>
            </a:r>
            <a:r>
              <a:rPr lang="bg-BG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80013" y="25146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</a:p>
          <a:p>
            <a:pPr algn="ctr"/>
            <a:endParaRPr lang="en-US" sz="2000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290932" y="421772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5</a:t>
            </a:r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2436812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-7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4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  <a:endParaRPr lang="en-US" noProof="1" smtClean="0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2436812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132</a:t>
            </a: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1970812" y="2971800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Push</a:t>
            </a:r>
            <a:r>
              <a:rPr lang="bg-BG" sz="34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1970812" y="3891280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bg-BG" sz="32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1970812" y="4953000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Peek</a:t>
            </a:r>
            <a:r>
              <a:rPr lang="bg-BG" sz="34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77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1.76266E-6 L 0.11777 1.76266E-6 C 0.16975 1.76266E-6 0.23554 0.1374 0.23554 0.25052 L 0.23554 0.50382 " pathEditMode="relative" rAng="0" ptsTypes="FfFF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519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-0.00023 L 0.11777 -0.00023 C 0.16962 -0.00023 0.23554 0.11265 0.23554 0.20564 L 0.23554 0.41499 " pathEditMode="relative" rAng="0" ptsTypes="FfFF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07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1 L 0.23502 0.32616 " pathEditMode="relative" rAng="0" ptsTypes="FfFF">
                                      <p:cBhvr>
                                        <p:cTn id="5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38 0.00416 L 0.3382 0.00416 C 0.29208 0.00416 0.23502 0.09276 0.23502 0.1647 L 0.23502 0.32616 " pathEditMode="relative" rAng="0" ptsTypes="FfFF">
                                      <p:cBhvr>
                                        <p:cTn id="69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1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03 L 0.23502 0.32616 " pathEditMode="relative" rAng="0" ptsTypes="FfFF">
                                      <p:cBhvr>
                                        <p:cTn id="9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23 L -0.00026 -0.16054 C -0.00026 -0.23248 0.05693 -0.32154 0.10305 -0.32154 L 0.20623 -0.32154 " pathEditMode="relative" rAng="-5400000" ptsTypes="FfFF">
                                      <p:cBhvr>
                                        <p:cTn id="1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1" y="-160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25 0.00439 L 0.33846 0.00439 C 0.29221 0.00439 0.23502 0.09183 0.23502 0.164 L 0.23502 0.32616 " pathEditMode="relative" rAng="0" ptsTypes="FfFF">
                                      <p:cBhvr>
                                        <p:cTn id="129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077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85 0.08744 0.23385 0.15984 L 0.23385 0.32593 " pathEditMode="relative" rAng="0" ptsTypes="FfFF">
                                      <p:cBhvr>
                                        <p:cTn id="1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16308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500"/>
                            </p:stCondLst>
                            <p:childTnLst>
                              <p:par>
                                <p:cTn id="165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6384 0.23502 0.11658 L 0.23502 0.23733 " pathEditMode="relative" rAng="0" ptsTypes="FfFF">
                                      <p:cBhvr>
                                        <p:cTn id="17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186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500"/>
                            </p:stCondLst>
                            <p:childTnLst>
                              <p:par>
                                <p:cTn id="186" presetID="10" presetClass="exit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98 0.03932 0.23398 0.07217 L 0.23398 0.14851 " pathEditMode="relative" rAng="0" ptsTypes="FfFF">
                                      <p:cBhvr>
                                        <p:cTn id="19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7425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500"/>
                            </p:stCondLst>
                            <p:childTnLst>
                              <p:par>
                                <p:cTn id="207" presetID="10" presetClass="exit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5" grpId="0" animBg="1"/>
      <p:bldP spid="15" grpId="1" animBg="1"/>
      <p:bldP spid="15" grpId="2" animBg="1"/>
      <p:bldP spid="15" grpId="3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7" grpId="0" animBg="1"/>
      <p:bldP spid="7" grpId="1" animBg="1"/>
      <p:bldP spid="16" grpId="0" animBg="1"/>
      <p:bldP spid="16" grpId="1" animBg="1"/>
      <p:bldP spid="17" grpId="1" animBg="1"/>
      <p:bldP spid="17" grpId="2" animBg="1"/>
      <p:bldP spid="17" grpId="3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1" grpId="1" animBg="1"/>
      <p:bldP spid="23" grpId="0"/>
      <p:bldP spid="23" grpId="1"/>
      <p:bldP spid="23" grpId="2"/>
      <p:bldP spid="23" grpId="3"/>
      <p:bldP spid="23" grpId="4"/>
      <p:bldP spid="23" grpId="5"/>
      <p:bldP spid="23" grpId="6"/>
      <p:bldP spid="23" grpId="7"/>
      <p:bldP spid="23" grpId="8"/>
      <p:bldP spid="23" grpId="9"/>
      <p:bldP spid="23" grpId="10"/>
      <p:bldP spid="23" grpId="11"/>
      <p:bldP spid="23" grpId="12"/>
      <p:bldP spid="23" grpId="13"/>
      <p:bldP spid="24" grpId="0"/>
      <p:bldP spid="24" grpId="1"/>
      <p:bldP spid="24" grpId="2"/>
      <p:bldP spid="24" grpId="3"/>
      <p:bldP spid="25" grpId="0"/>
      <p:bldP spid="2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simple calculator</a:t>
            </a:r>
            <a:r>
              <a:rPr lang="en-US" dirty="0"/>
              <a:t> that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evaluate simple expressions</a:t>
            </a:r>
            <a:r>
              <a:rPr lang="en-US" dirty="0"/>
              <a:t> (only addition and subtraction)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Simple Calculator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768507" y="3003064"/>
            <a:ext cx="6651810" cy="1803072"/>
            <a:chOff x="2130418" y="3003064"/>
            <a:chExt cx="6651810" cy="1803072"/>
          </a:xfrm>
        </p:grpSpPr>
        <p:sp>
          <p:nvSpPr>
            <p:cNvPr id="18" name="Right Arrow 18"/>
            <p:cNvSpPr/>
            <p:nvPr/>
          </p:nvSpPr>
          <p:spPr>
            <a:xfrm>
              <a:off x="6558758" y="3749354"/>
              <a:ext cx="478008" cy="3208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130418" y="3003064"/>
              <a:ext cx="3887794" cy="1802853"/>
              <a:chOff x="2580483" y="3826816"/>
              <a:chExt cx="1868432" cy="2141161"/>
            </a:xfrm>
          </p:grpSpPr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2582008" y="4528762"/>
                <a:ext cx="1866905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 + 5 + 10 - 2 - 1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2580483" y="5248369"/>
                <a:ext cx="1868422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2 - 2 + 5 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486828" y="3003064"/>
              <a:ext cx="1295400" cy="1803072"/>
              <a:chOff x="2580483" y="3826816"/>
              <a:chExt cx="1868432" cy="2141422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2582008" y="4529024"/>
                <a:ext cx="1866905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14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2580483" y="5248630"/>
                <a:ext cx="1868422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25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Calculator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11716" y="1219200"/>
            <a:ext cx="10840496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 values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input.Split('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stack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Stack&lt;string&gt;(values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.Reverse()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stack.Count &gt; 1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first = int.Parse(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op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second = int.Parse(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stack.Pop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switch for operation (look next slide)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stack.Pop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240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</a:t>
            </a:r>
            <a:r>
              <a:rPr lang="en-GB" dirty="0" smtClean="0"/>
              <a:t>Calculator (2)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920657"/>
            <a:ext cx="10840496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(op)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case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.Push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((first + second).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break;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case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.Push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((first - second).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93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converter which takes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decimal number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converts it into a binary number</a:t>
            </a:r>
            <a:r>
              <a:rPr lang="en-US" dirty="0"/>
              <a:t>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Decimal To Binary Converter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35860" y="3200400"/>
            <a:ext cx="9117104" cy="1803072"/>
            <a:chOff x="2768507" y="3003064"/>
            <a:chExt cx="9117104" cy="1803072"/>
          </a:xfrm>
        </p:grpSpPr>
        <p:sp>
          <p:nvSpPr>
            <p:cNvPr id="18" name="Right Arrow 18"/>
            <p:cNvSpPr/>
            <p:nvPr/>
          </p:nvSpPr>
          <p:spPr>
            <a:xfrm>
              <a:off x="7196847" y="3749354"/>
              <a:ext cx="478008" cy="3208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68507" y="3003064"/>
              <a:ext cx="3887794" cy="1802853"/>
              <a:chOff x="2580483" y="3826816"/>
              <a:chExt cx="1868432" cy="2141161"/>
            </a:xfrm>
          </p:grpSpPr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2582008" y="4528762"/>
                <a:ext cx="1866905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10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2580483" y="5248369"/>
                <a:ext cx="1868422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1024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124916" y="3003064"/>
              <a:ext cx="3760695" cy="1803072"/>
              <a:chOff x="2580483" y="3826816"/>
              <a:chExt cx="1868432" cy="2141422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2582008" y="4529024"/>
                <a:ext cx="1866905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1010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2580483" y="5248630"/>
                <a:ext cx="1868422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 smtClean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10000000000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195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Decimal To Binary Converter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76265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decimalNumber = int.Parse(Console.ReadLine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 = new Stack&lt;int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Check if number is zero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decimalNumber != 0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stack.Push(decimalNumber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decimalNumber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/= 2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stack.Count != 0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86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We are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given an arithmetical expression</a:t>
            </a:r>
            <a:r>
              <a:rPr lang="en-US" sz="3200" dirty="0"/>
              <a:t> with brackets 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with nesting</a:t>
            </a:r>
            <a:r>
              <a:rPr lang="en-US" sz="3200" dirty="0"/>
              <a:t>)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Goal: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extract all sub-expressions</a:t>
            </a:r>
            <a:r>
              <a:rPr lang="en-US" sz="3200" dirty="0"/>
              <a:t> in brackets</a:t>
            </a:r>
          </a:p>
        </p:txBody>
      </p:sp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Matching Brackets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71046" y="2880826"/>
            <a:ext cx="4846732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1 + (2 - (2 + 3) * 4 / (3 + 1)) * 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71046" y="4191000"/>
            <a:ext cx="4846732" cy="14369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(2 + 3)</a:t>
            </a:r>
          </a:p>
          <a:p>
            <a:pPr>
              <a:lnSpc>
                <a:spcPct val="110000"/>
              </a:lnSpc>
            </a:pPr>
            <a:r>
              <a:rPr lang="en-US" dirty="0"/>
              <a:t>(3 + 1)</a:t>
            </a:r>
          </a:p>
          <a:p>
            <a:pPr>
              <a:lnSpc>
                <a:spcPct val="110000"/>
              </a:lnSpc>
            </a:pPr>
            <a:r>
              <a:rPr lang="en-US" dirty="0"/>
              <a:t>(2 - (2 + 3) * 4 / (3 + 1))</a:t>
            </a:r>
          </a:p>
        </p:txBody>
      </p:sp>
      <p:sp>
        <p:nvSpPr>
          <p:cNvPr id="7" name="Right Arrow 18"/>
          <p:cNvSpPr/>
          <p:nvPr/>
        </p:nvSpPr>
        <p:spPr>
          <a:xfrm rot="5400000">
            <a:off x="5866037" y="3564475"/>
            <a:ext cx="456751" cy="541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974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Stack&lt;T&gt;</a:t>
            </a:r>
            <a:r>
              <a:rPr lang="en-US" dirty="0"/>
              <a:t> </a:t>
            </a:r>
            <a:r>
              <a:rPr lang="en-US" dirty="0" smtClean="0"/>
              <a:t>(LIFO – last in, first out) </a:t>
            </a:r>
            <a:endParaRPr lang="en-US" dirty="0"/>
          </a:p>
          <a:p>
            <a:pPr marL="761946" lvl="1" indent="-457200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Queue&lt;T&gt;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(FIFO </a:t>
            </a:r>
            <a:r>
              <a:rPr lang="en-US" dirty="0"/>
              <a:t>– </a:t>
            </a:r>
            <a:r>
              <a:rPr lang="en-US" dirty="0" smtClean="0"/>
              <a:t>first </a:t>
            </a:r>
            <a:r>
              <a:rPr lang="en-US" dirty="0"/>
              <a:t>in, first out</a:t>
            </a:r>
            <a:r>
              <a:rPr lang="en-US" dirty="0" smtClean="0"/>
              <a:t>) 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Enqueue()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Dequeue()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dirty="0" smtClean="0"/>
              <a:t>, </a:t>
            </a:r>
          </a:p>
          <a:p>
            <a:pPr marL="304746" lvl="1" indent="0">
              <a:lnSpc>
                <a:spcPct val="11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42108" y="2971800"/>
            <a:ext cx="2462505" cy="317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42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  <a:endParaRPr lang="bg-BG" dirty="0"/>
          </a:p>
        </p:txBody>
      </p:sp>
      <p:sp>
        <p:nvSpPr>
          <p:cNvPr id="697349" name="Rectangle 5"/>
          <p:cNvSpPr>
            <a:spLocks noChangeArrowheads="1"/>
          </p:cNvSpPr>
          <p:nvPr/>
        </p:nvSpPr>
        <p:spPr bwMode="auto">
          <a:xfrm>
            <a:off x="664116" y="1069303"/>
            <a:ext cx="10840496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 input from console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input.Length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ch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input[i]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'('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stack.Push(i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')'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startIndex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contents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input.Substring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startIndex, i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startIndex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7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Exercises in class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 smtClean="0"/>
              <a:t>Working with Stacks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9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>
                <a:solidFill>
                  <a:srgbClr val="F6D18E"/>
                </a:solidFill>
              </a:rPr>
              <a:t>Queue&lt;T</a:t>
            </a:r>
            <a:r>
              <a:rPr lang="en-US" dirty="0" smtClean="0">
                <a:solidFill>
                  <a:srgbClr val="F6D18E"/>
                </a:solidFill>
              </a:rPr>
              <a:t>&gt;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900987" y="990600"/>
            <a:ext cx="6165226" cy="3649183"/>
            <a:chOff x="2900986" y="2516273"/>
            <a:chExt cx="6212443" cy="3877783"/>
          </a:xfrm>
        </p:grpSpPr>
        <p:sp>
          <p:nvSpPr>
            <p:cNvPr id="13" name="Text Placeholder 7"/>
            <p:cNvSpPr txBox="1">
              <a:spLocks/>
            </p:cNvSpPr>
            <p:nvPr/>
          </p:nvSpPr>
          <p:spPr>
            <a:xfrm>
              <a:off x="4977177" y="3352799"/>
              <a:ext cx="1879235" cy="215972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14" name="Text Placeholder 7"/>
            <p:cNvSpPr txBox="1">
              <a:spLocks/>
            </p:cNvSpPr>
            <p:nvPr/>
          </p:nvSpPr>
          <p:spPr>
            <a:xfrm>
              <a:off x="5123274" y="3509123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 smtClean="0"/>
                <a:t>2</a:t>
              </a:r>
            </a:p>
          </p:txBody>
        </p:sp>
        <p:sp>
          <p:nvSpPr>
            <p:cNvPr id="15" name="Text Placeholder 7"/>
            <p:cNvSpPr txBox="1">
              <a:spLocks/>
            </p:cNvSpPr>
            <p:nvPr/>
          </p:nvSpPr>
          <p:spPr>
            <a:xfrm>
              <a:off x="5123274" y="4179027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 smtClean="0"/>
                <a:t>10</a:t>
              </a:r>
            </a:p>
          </p:txBody>
        </p:sp>
        <p:sp>
          <p:nvSpPr>
            <p:cNvPr id="16" name="Text Placeholder 7"/>
            <p:cNvSpPr txBox="1">
              <a:spLocks/>
            </p:cNvSpPr>
            <p:nvPr/>
          </p:nvSpPr>
          <p:spPr>
            <a:xfrm>
              <a:off x="5123274" y="4848931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5</a:t>
              </a:r>
              <a:endParaRPr lang="en-US" noProof="1" smtClean="0"/>
            </a:p>
          </p:txBody>
        </p:sp>
        <p:sp>
          <p:nvSpPr>
            <p:cNvPr id="17" name="Bent Arrow 16"/>
            <p:cNvSpPr/>
            <p:nvPr/>
          </p:nvSpPr>
          <p:spPr>
            <a:xfrm rot="5400000">
              <a:off x="4082923" y="1334336"/>
              <a:ext cx="836526" cy="3200400"/>
            </a:xfrm>
            <a:prstGeom prst="bentArrow">
              <a:avLst>
                <a:gd name="adj1" fmla="val 11380"/>
                <a:gd name="adj2" fmla="val 25000"/>
                <a:gd name="adj3" fmla="val 25000"/>
                <a:gd name="adj4" fmla="val 7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8" name="Bent Arrow 17"/>
            <p:cNvSpPr/>
            <p:nvPr/>
          </p:nvSpPr>
          <p:spPr>
            <a:xfrm rot="10800000" flipH="1">
              <a:off x="5913029" y="5529942"/>
              <a:ext cx="3200400" cy="864114"/>
            </a:xfrm>
            <a:prstGeom prst="bentArrow">
              <a:avLst>
                <a:gd name="adj1" fmla="val 11380"/>
                <a:gd name="adj2" fmla="val 25000"/>
                <a:gd name="adj3" fmla="val 25000"/>
                <a:gd name="adj4" fmla="val 7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50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Queues </a:t>
            </a:r>
            <a:r>
              <a:rPr lang="en-US" dirty="0">
                <a:cs typeface="Consolas" panose="020B0609020204030204" pitchFamily="49" charset="0"/>
              </a:rPr>
              <a:t>provide 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following functionality:</a:t>
            </a:r>
            <a:endParaRPr lang="en-US" dirty="0"/>
          </a:p>
          <a:p>
            <a:pPr lvl="1"/>
            <a:r>
              <a:rPr lang="en-US" dirty="0"/>
              <a:t>Adding an element at the end of the queue</a:t>
            </a:r>
          </a:p>
          <a:p>
            <a:pPr lvl="1"/>
            <a:endParaRPr lang="en-US" dirty="0"/>
          </a:p>
          <a:p>
            <a:pPr lvl="1"/>
            <a:r>
              <a:rPr lang="en-US" noProof="1">
                <a:cs typeface="Consolas" panose="020B0609020204030204" pitchFamily="49" charset="0"/>
              </a:rPr>
              <a:t>Removing</a:t>
            </a:r>
            <a:r>
              <a:rPr lang="en-US" dirty="0"/>
              <a:t> the first element from the queue</a:t>
            </a:r>
          </a:p>
          <a:p>
            <a:pPr lvl="1"/>
            <a:endParaRPr lang="en-US" dirty="0"/>
          </a:p>
          <a:p>
            <a:pPr lvl="1"/>
            <a:r>
              <a:rPr lang="en-US" noProof="1">
                <a:cs typeface="Consolas" panose="020B0609020204030204" pitchFamily="49" charset="0"/>
              </a:rPr>
              <a:t>Getting the first element of the queue without removing 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Abstract Data Type</a:t>
            </a:r>
          </a:p>
        </p:txBody>
      </p:sp>
      <p:grpSp>
        <p:nvGrpSpPr>
          <p:cNvPr id="33" name="Group 32"/>
          <p:cNvGrpSpPr/>
          <p:nvPr/>
        </p:nvGrpSpPr>
        <p:grpSpPr>
          <a:xfrm flipH="1">
            <a:off x="2534419" y="2362200"/>
            <a:ext cx="7119986" cy="857034"/>
            <a:chOff x="2022426" y="2325649"/>
            <a:chExt cx="8140795" cy="961076"/>
          </a:xfrm>
        </p:grpSpPr>
        <p:grpSp>
          <p:nvGrpSpPr>
            <p:cNvPr id="5" name="Group 4"/>
            <p:cNvGrpSpPr/>
            <p:nvPr/>
          </p:nvGrpSpPr>
          <p:grpSpPr>
            <a:xfrm>
              <a:off x="2022426" y="2438400"/>
              <a:ext cx="8140795" cy="779501"/>
              <a:chOff x="1865277" y="3505200"/>
              <a:chExt cx="8140795" cy="77950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9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10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11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12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7" name="Straight Arrow Connector 6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/>
            <p:cNvSpPr/>
            <p:nvPr/>
          </p:nvSpPr>
          <p:spPr>
            <a:xfrm>
              <a:off x="7029722" y="2325649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34" name="Group 33"/>
          <p:cNvGrpSpPr/>
          <p:nvPr/>
        </p:nvGrpSpPr>
        <p:grpSpPr>
          <a:xfrm flipH="1">
            <a:off x="2534419" y="3537858"/>
            <a:ext cx="7119987" cy="1217019"/>
            <a:chOff x="2022426" y="3418574"/>
            <a:chExt cx="8140795" cy="1432859"/>
          </a:xfrm>
        </p:grpSpPr>
        <p:grpSp>
          <p:nvGrpSpPr>
            <p:cNvPr id="13" name="Group 12"/>
            <p:cNvGrpSpPr/>
            <p:nvPr/>
          </p:nvGrpSpPr>
          <p:grpSpPr>
            <a:xfrm>
              <a:off x="2022426" y="3734429"/>
              <a:ext cx="8140795" cy="779501"/>
              <a:chOff x="1865277" y="3505200"/>
              <a:chExt cx="8140795" cy="779501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17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18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19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0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15" name="Straight Arrow Connector 14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/>
            <p:nvPr/>
          </p:nvSpPr>
          <p:spPr>
            <a:xfrm>
              <a:off x="3526122" y="3654466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31" name="Multiplication Sign 30"/>
            <p:cNvSpPr/>
            <p:nvPr/>
          </p:nvSpPr>
          <p:spPr>
            <a:xfrm>
              <a:off x="3553426" y="3418574"/>
              <a:ext cx="1585501" cy="1432859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35" name="Group 34"/>
          <p:cNvGrpSpPr/>
          <p:nvPr/>
        </p:nvGrpSpPr>
        <p:grpSpPr>
          <a:xfrm flipH="1">
            <a:off x="2534419" y="5105400"/>
            <a:ext cx="7119987" cy="910293"/>
            <a:chOff x="2022426" y="4961634"/>
            <a:chExt cx="8140795" cy="961076"/>
          </a:xfrm>
        </p:grpSpPr>
        <p:grpSp>
          <p:nvGrpSpPr>
            <p:cNvPr id="21" name="Group 20"/>
            <p:cNvGrpSpPr/>
            <p:nvPr/>
          </p:nvGrpSpPr>
          <p:grpSpPr>
            <a:xfrm>
              <a:off x="2022426" y="5037452"/>
              <a:ext cx="8140795" cy="779501"/>
              <a:chOff x="1865277" y="3505200"/>
              <a:chExt cx="8140795" cy="779501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25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26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27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8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23" name="Straight Arrow Connector 22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Oval 31"/>
            <p:cNvSpPr/>
            <p:nvPr/>
          </p:nvSpPr>
          <p:spPr>
            <a:xfrm>
              <a:off x="3524523" y="4961634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114338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890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-3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89013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15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89013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121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2</a:t>
            </a:r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0</a:t>
            </a:r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812" y="279861"/>
            <a:ext cx="9294812" cy="111078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Enqueue()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3400" b="0" dirty="0" smtClean="0">
                <a:solidFill>
                  <a:schemeClr val="tx1"/>
                </a:solidFill>
                <a:latin typeface="+mn-lt"/>
              </a:rPr>
              <a:t>Adds an element to the front of the queue</a:t>
            </a:r>
            <a:endParaRPr lang="en-US" sz="3400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89012" y="4269938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013" y="3559314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ctr"/>
            <a:endParaRPr lang="en-US" sz="2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50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50625 -1.85185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31875 4.81481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3125 4.81481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1" animBg="1"/>
      <p:bldP spid="17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2</a:t>
            </a:r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013" y="3559314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ctr"/>
            <a:endParaRPr lang="en-US" sz="2000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-3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5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15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333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121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174767" y="282578"/>
            <a:ext cx="9577597" cy="1110780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Dequeue()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dirty="0" smtClean="0">
                <a:latin typeface="+mn-lt"/>
              </a:rPr>
              <a:t> </a:t>
            </a:r>
            <a:r>
              <a:rPr lang="en-US" sz="3400" b="0" dirty="0" smtClean="0">
                <a:solidFill>
                  <a:schemeClr val="tx1"/>
                </a:solidFill>
                <a:latin typeface="+mn-lt"/>
              </a:rPr>
              <a:t>Returns the first element from the queue and removes it</a:t>
            </a:r>
            <a:endParaRPr lang="en-US" sz="3400" dirty="0"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15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161212" y="4269938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15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2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013" y="3559314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ctr"/>
            <a:endParaRPr lang="en-US" sz="2000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121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31" name="Title 3"/>
          <p:cNvSpPr>
            <a:spLocks noGrp="1"/>
          </p:cNvSpPr>
          <p:nvPr>
            <p:ph type="title"/>
          </p:nvPr>
        </p:nvSpPr>
        <p:spPr>
          <a:xfrm>
            <a:off x="173787" y="279861"/>
            <a:ext cx="9577597" cy="1110780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400" b="0" dirty="0" smtClean="0">
                <a:solidFill>
                  <a:schemeClr val="tx1"/>
                </a:solidFill>
                <a:latin typeface="+mn-lt"/>
              </a:rPr>
              <a:t>Returns the first element from the queue without removing it</a:t>
            </a:r>
            <a:endParaRPr lang="en-US" sz="3400" b="0" dirty="0">
              <a:latin typeface="+mn-lt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74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Children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 a circle </a:t>
            </a:r>
            <a:r>
              <a:rPr lang="en-US" dirty="0"/>
              <a:t>and pass a hot potato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clockwise</a:t>
            </a:r>
          </a:p>
          <a:p>
            <a:r>
              <a:rPr lang="en-US" dirty="0"/>
              <a:t>Every n</a:t>
            </a:r>
            <a:r>
              <a:rPr lang="en-US" baseline="30000" dirty="0"/>
              <a:t>th </a:t>
            </a:r>
            <a:r>
              <a:rPr lang="en-US" dirty="0"/>
              <a:t>toss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child is removed </a:t>
            </a:r>
            <a:r>
              <a:rPr lang="en-US" dirty="0"/>
              <a:t>until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only one remains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Upon removal </a:t>
            </a:r>
            <a:r>
              <a:rPr lang="en-US" dirty="0"/>
              <a:t>the potato is passed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forward</a:t>
            </a:r>
          </a:p>
          <a:p>
            <a:r>
              <a:rPr lang="en-US" dirty="0"/>
              <a:t>Print the child that remains last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Hot Potato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667449" y="3986204"/>
            <a:ext cx="8853926" cy="1944787"/>
            <a:chOff x="1736286" y="4105472"/>
            <a:chExt cx="8853926" cy="1944787"/>
          </a:xfrm>
        </p:grpSpPr>
        <p:sp>
          <p:nvSpPr>
            <p:cNvPr id="18" name="Right Arrow 18"/>
            <p:cNvSpPr/>
            <p:nvPr/>
          </p:nvSpPr>
          <p:spPr>
            <a:xfrm>
              <a:off x="5939905" y="4949123"/>
              <a:ext cx="478008" cy="3208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36286" y="4105472"/>
              <a:ext cx="3884621" cy="1944787"/>
              <a:chOff x="2582008" y="3826816"/>
              <a:chExt cx="1866907" cy="2309730"/>
            </a:xfrm>
          </p:grpSpPr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2582008" y="4528762"/>
                <a:ext cx="1866905" cy="16077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Mimi Pepi Toshko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6736916" y="4105472"/>
              <a:ext cx="3853296" cy="1944787"/>
              <a:chOff x="2582007" y="3826816"/>
              <a:chExt cx="1866908" cy="2309729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2582007" y="4529023"/>
                <a:ext cx="1866908" cy="160752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Removed Pepi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Removed Mimi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Last is Toshko</a:t>
                </a:r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916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Hot Potato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914400"/>
            <a:ext cx="10840496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children = Console.ReadLine().Split('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Queue&lt;string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queue = new Queue&lt;string&gt;(children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queue.Count != 1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1; i &lt; number;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queue.Enqueue(queue.Dequeue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($"Removed 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($"Last in 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674093" y="2590800"/>
            <a:ext cx="4141001" cy="1368034"/>
          </a:xfrm>
          <a:prstGeom prst="wedgeRoundRectCallout">
            <a:avLst>
              <a:gd name="adj1" fmla="val -10069"/>
              <a:gd name="adj2" fmla="val -782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Copied elements from </a:t>
            </a:r>
            <a:r>
              <a:rPr lang="en-US" sz="2800" dirty="0">
                <a:solidFill>
                  <a:srgbClr val="FFFFFF"/>
                </a:solidFill>
              </a:rPr>
              <a:t>the specified collection </a:t>
            </a:r>
            <a:r>
              <a:rPr lang="en-US" sz="2800" dirty="0" smtClean="0">
                <a:solidFill>
                  <a:srgbClr val="FFFFFF"/>
                </a:solidFill>
              </a:rPr>
              <a:t>and remains their order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02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Queue </a:t>
            </a:r>
            <a:r>
              <a:rPr lang="en-US" dirty="0"/>
              <a:t>– </a:t>
            </a:r>
            <a:r>
              <a:rPr lang="en-GB" dirty="0"/>
              <a:t>Utility Methods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1828800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Queue&lt;int&gt;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Queue&lt;int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count = queue.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exists = queue.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Contains(2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 = queue.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ToArray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TrimExcess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432912" y="2435097"/>
            <a:ext cx="2667000" cy="1163418"/>
          </a:xfrm>
          <a:prstGeom prst="wedgeRoundRectCallout">
            <a:avLst>
              <a:gd name="adj1" fmla="val -84411"/>
              <a:gd name="adj2" fmla="val 910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Retains order of elements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761412" y="4475303"/>
            <a:ext cx="2667000" cy="1163418"/>
          </a:xfrm>
          <a:prstGeom prst="wedgeRoundRectCallout">
            <a:avLst>
              <a:gd name="adj1" fmla="val -231023"/>
              <a:gd name="adj2" fmla="val -369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Remove all elements 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408612" y="5411562"/>
            <a:ext cx="2209800" cy="1163418"/>
          </a:xfrm>
          <a:prstGeom prst="wedgeRoundRectCallout">
            <a:avLst>
              <a:gd name="adj1" fmla="val -108575"/>
              <a:gd name="adj2" fmla="val -646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esize </a:t>
            </a:r>
            <a:r>
              <a:rPr lang="en-US" dirty="0"/>
              <a:t>the internal array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75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 smtClean="0"/>
          </a:p>
          <a:p>
            <a:pPr marL="0" indent="0" algn="ctr">
              <a:buNone/>
            </a:pPr>
            <a:r>
              <a:rPr lang="en-US" sz="7200" b="1" dirty="0" smtClean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dirty="0" err="1" smtClean="0"/>
              <a:t>CSharp</a:t>
            </a:r>
            <a:r>
              <a:rPr lang="en-US" sz="11500" b="1" dirty="0" smtClean="0"/>
              <a:t>-Advanced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7"/>
          <p:cNvSpPr txBox="1">
            <a:spLocks/>
          </p:cNvSpPr>
          <p:nvPr/>
        </p:nvSpPr>
        <p:spPr>
          <a:xfrm>
            <a:off x="9890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989012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-3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15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4</a:t>
            </a:r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121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 smtClean="0"/>
              <a:t>0</a:t>
            </a:r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</a:t>
            </a:r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</a:t>
            </a:r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3155346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2513222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013" y="2627661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ctr"/>
            <a:endParaRPr lang="en-US" sz="2000" dirty="0"/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 smtClean="0"/>
              <a:t>Queue&lt;T&gt;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 smtClean="0"/>
              <a:t> Overview of all operations </a:t>
            </a:r>
            <a:endParaRPr lang="en-US" dirty="0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71612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bg-BG" noProof="1" smtClean="0"/>
              <a:t>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 smtClean="0"/>
              <a:t>3</a:t>
            </a:r>
            <a:endParaRPr lang="en-US" noProof="1"/>
          </a:p>
        </p:txBody>
      </p:sp>
      <p:sp>
        <p:nvSpPr>
          <p:cNvPr id="34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bg-BG" noProof="1" smtClean="0"/>
              <a:t>15</a:t>
            </a:r>
            <a:endParaRPr lang="en-US" noProof="1"/>
          </a:p>
          <a:p>
            <a:pPr algn="ctr"/>
            <a:endParaRPr lang="en-US" noProof="1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41612" y="5088147"/>
            <a:ext cx="6781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3"/>
          <p:cNvSpPr txBox="1">
            <a:spLocks/>
          </p:cNvSpPr>
          <p:nvPr/>
        </p:nvSpPr>
        <p:spPr>
          <a:xfrm>
            <a:off x="4799012" y="5088147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Peek</a:t>
            </a:r>
            <a:r>
              <a:rPr lang="bg-BG" sz="34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36" name="Title 3"/>
          <p:cNvSpPr txBox="1">
            <a:spLocks/>
          </p:cNvSpPr>
          <p:nvPr/>
        </p:nvSpPr>
        <p:spPr>
          <a:xfrm>
            <a:off x="6932612" y="5088145"/>
            <a:ext cx="2739577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Dequeue</a:t>
            </a:r>
            <a:r>
              <a:rPr lang="bg-BG" sz="32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itle 3"/>
          <p:cNvSpPr txBox="1">
            <a:spLocks/>
          </p:cNvSpPr>
          <p:nvPr/>
        </p:nvSpPr>
        <p:spPr>
          <a:xfrm>
            <a:off x="1979612" y="5088146"/>
            <a:ext cx="2741612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Enqueue</a:t>
            </a:r>
            <a:r>
              <a:rPr lang="bg-BG" sz="34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23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50625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31875 4.81481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25 -2.43293E-6 L 0.66254 -2.43293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248 -2.43293E-6 L 0.50638 -2.43293E-6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9" y="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87 -2.43293E-6 L 0.41235 -2.43293E-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43293E-6 L 0.3187 -2.43293E-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3125 4.81481E-6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  <p:bldP spid="30" grpId="3" animBg="1"/>
      <p:bldP spid="16" grpId="0" animBg="1"/>
      <p:bldP spid="16" grpId="1" animBg="1"/>
      <p:bldP spid="16" grpId="2" animBg="1"/>
      <p:bldP spid="19" grpId="0" animBg="1"/>
      <p:bldP spid="19" grpId="1" animBg="1"/>
      <p:bldP spid="19" grpId="2" animBg="1"/>
      <p:bldP spid="33" grpId="0" animBg="1"/>
      <p:bldP spid="21" grpId="0" animBg="1"/>
      <p:bldP spid="21" grpId="1" animBg="1"/>
      <p:bldP spid="29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3" grpId="3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2" grpId="3" animBg="1"/>
      <p:bldP spid="34" grpId="0" animBg="1"/>
      <p:bldP spid="34" grpId="1" animBg="1"/>
      <p:bldP spid="35" grpId="0"/>
      <p:bldP spid="35" grpId="1"/>
      <p:bldP spid="36" grpId="0"/>
      <p:bldP spid="36" grpId="1"/>
      <p:bldP spid="37" grpId="0"/>
      <p:bldP spid="37" grpId="1"/>
      <p:bldP spid="37" grpId="2"/>
      <p:bldP spid="37" grpId="3"/>
      <p:bldP spid="37" grpId="4"/>
      <p:bldP spid="37" grpId="5"/>
      <p:bldP spid="37" grpId="6"/>
      <p:bldP spid="37" grpId="7"/>
      <p:bldP spid="37" grpId="8"/>
      <p:bldP spid="37" grpId="9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Rework the previous problem so that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child is removed only on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prime cycle</a:t>
            </a:r>
            <a:r>
              <a:rPr lang="en-US" dirty="0"/>
              <a:t> (cycles start from 1)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If a cycle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prime</a:t>
            </a:r>
            <a:r>
              <a:rPr lang="en-US" dirty="0"/>
              <a:t>, just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 child's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</a:t>
            </a:r>
            <a:r>
              <a:rPr lang="en-GB" dirty="0"/>
              <a:t> Potato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667449" y="3276600"/>
            <a:ext cx="8853926" cy="2646661"/>
            <a:chOff x="1736286" y="4105471"/>
            <a:chExt cx="8853926" cy="2646661"/>
          </a:xfrm>
        </p:grpSpPr>
        <p:sp>
          <p:nvSpPr>
            <p:cNvPr id="15" name="Right Arrow 18"/>
            <p:cNvSpPr/>
            <p:nvPr/>
          </p:nvSpPr>
          <p:spPr>
            <a:xfrm>
              <a:off x="5939905" y="5403517"/>
              <a:ext cx="478008" cy="3208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736286" y="4105471"/>
              <a:ext cx="3884621" cy="2646658"/>
              <a:chOff x="2582008" y="3826816"/>
              <a:chExt cx="1866907" cy="3143309"/>
            </a:xfrm>
          </p:grpSpPr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2582008" y="4528762"/>
                <a:ext cx="1866905" cy="244136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Mimi Pepi Toshko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736916" y="4105473"/>
              <a:ext cx="3853296" cy="2646659"/>
              <a:chOff x="2582007" y="3826816"/>
              <a:chExt cx="1866908" cy="3143308"/>
            </a:xfrm>
          </p:grpSpPr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2582007" y="4529022"/>
                <a:ext cx="1866908" cy="24411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Removed Pepi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Prime Mimi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Prime Toshko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Removed Mimi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Last is Toshko</a:t>
                </a:r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029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Math Potato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17687"/>
            <a:ext cx="10840496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Read input from console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cycle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(queue.Count !=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1; i &lt; number;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queue.Enqueue(queue.Dequeue());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//TODO: Check if cycle is Prime, look at next slide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cycle++;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$"Last in {queue.Dequeue()}"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21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Math </a:t>
            </a:r>
            <a:r>
              <a:rPr lang="en-GB" dirty="0" smtClean="0"/>
              <a:t>Potato (2)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36064" y="2251770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PrimeTool.IsPrime(cycle)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$"Prime {queue.Peek()}"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$"Removed {queue.Dequeue()}"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763411" y="841766"/>
            <a:ext cx="4141001" cy="1368034"/>
          </a:xfrm>
          <a:prstGeom prst="wedgeRoundRectCallout">
            <a:avLst>
              <a:gd name="adj1" fmla="val -81410"/>
              <a:gd name="adj2" fmla="val 6184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You need to write your own tool for checking if numbers is prime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89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Exercises in class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Queues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7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3"/>
            <a:ext cx="11804822" cy="293458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Stack&lt;T&gt;</a:t>
            </a:r>
            <a:endParaRPr lang="bg-BG" sz="3200" dirty="0" smtClean="0"/>
          </a:p>
          <a:p>
            <a:pPr lvl="1">
              <a:lnSpc>
                <a:spcPct val="100000"/>
              </a:lnSpc>
            </a:pPr>
            <a:r>
              <a:rPr lang="en-US" sz="3000" dirty="0"/>
              <a:t>LIFO data structure </a:t>
            </a:r>
          </a:p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Queue&lt;T&gt;</a:t>
            </a:r>
            <a:endParaRPr lang="bg-BG" sz="32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FIFO </a:t>
            </a:r>
            <a:r>
              <a:rPr lang="en-US" sz="3000" dirty="0"/>
              <a:t>data 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054" y="1600200"/>
            <a:ext cx="5546558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8370" y="2609875"/>
            <a:ext cx="2438400" cy="1118920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29730" y="5421095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2812" y="1304499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 and Queues</a:t>
            </a:r>
            <a:endParaRPr lang="en-US" dirty="0"/>
          </a:p>
        </p:txBody>
      </p:sp>
      <p:pic>
        <p:nvPicPr>
          <p:cNvPr id="13" name="Picture 12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418012" y="1292902"/>
            <a:ext cx="2620615" cy="808530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 smtClean="0">
                <a:hlinkClick r:id="rId13"/>
              </a:rPr>
              <a:t>https://softuni.bg/courses/advanced-csharp</a:t>
            </a:r>
            <a:endParaRPr lang="en-US" dirty="0"/>
          </a:p>
        </p:txBody>
      </p:sp>
      <p:pic>
        <p:nvPicPr>
          <p:cNvPr id="16" name="Picture 15">
            <a:hlinkClick r:id="rId14"/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5924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 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Fundamentals </a:t>
            </a:r>
            <a:r>
              <a:rPr lang="en-US" sz="2000" dirty="0">
                <a:hlinkClick r:id="rId4"/>
              </a:rPr>
              <a:t>of Computer Programming with C</a:t>
            </a:r>
            <a:r>
              <a:rPr lang="en-US" sz="2000" dirty="0" smtClean="0">
                <a:hlinkClick r:id="rId4"/>
              </a:rPr>
              <a:t>#</a:t>
            </a:r>
            <a:r>
              <a:rPr lang="en-US" sz="2000" dirty="0" smtClean="0"/>
              <a:t>" book by Svetlin Nakov &amp; Co. under </a:t>
            </a:r>
            <a:r>
              <a:rPr lang="en-US" sz="2000" dirty="0" smtClean="0">
                <a:hlinkClick r:id="rId5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6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 </a:t>
            </a:r>
            <a:endParaRPr lang="en-US" sz="2000" dirty="0" smtClean="0"/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8"/>
              </a:rPr>
              <a:t>C# Part II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 smtClean="0"/>
              <a:t>Stack&lt;T&gt;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22302" y="1447800"/>
            <a:ext cx="6496310" cy="3002245"/>
            <a:chOff x="2722302" y="2442324"/>
            <a:chExt cx="6496310" cy="3002245"/>
          </a:xfrm>
        </p:grpSpPr>
        <p:sp>
          <p:nvSpPr>
            <p:cNvPr id="5" name="Text Placeholder 7"/>
            <p:cNvSpPr txBox="1">
              <a:spLocks/>
            </p:cNvSpPr>
            <p:nvPr/>
          </p:nvSpPr>
          <p:spPr>
            <a:xfrm>
              <a:off x="4970203" y="3284842"/>
              <a:ext cx="1879235" cy="215972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6" name="Text Placeholder 7"/>
            <p:cNvSpPr txBox="1">
              <a:spLocks/>
            </p:cNvSpPr>
            <p:nvPr/>
          </p:nvSpPr>
          <p:spPr>
            <a:xfrm>
              <a:off x="5116300" y="3441166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 smtClean="0"/>
                <a:t>2</a:t>
              </a:r>
            </a:p>
          </p:txBody>
        </p:sp>
        <p:sp>
          <p:nvSpPr>
            <p:cNvPr id="7" name="Text Placeholder 7"/>
            <p:cNvSpPr txBox="1">
              <a:spLocks/>
            </p:cNvSpPr>
            <p:nvPr/>
          </p:nvSpPr>
          <p:spPr>
            <a:xfrm>
              <a:off x="5116300" y="4111070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 smtClean="0"/>
                <a:t>10</a:t>
              </a:r>
            </a:p>
          </p:txBody>
        </p:sp>
        <p:sp>
          <p:nvSpPr>
            <p:cNvPr id="8" name="Text Placeholder 7"/>
            <p:cNvSpPr txBox="1">
              <a:spLocks/>
            </p:cNvSpPr>
            <p:nvPr/>
          </p:nvSpPr>
          <p:spPr>
            <a:xfrm>
              <a:off x="5116300" y="4780974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5</a:t>
              </a:r>
              <a:endParaRPr lang="en-US" noProof="1" smtClean="0"/>
            </a:p>
          </p:txBody>
        </p:sp>
        <p:sp>
          <p:nvSpPr>
            <p:cNvPr id="9" name="Bent Arrow 8"/>
            <p:cNvSpPr/>
            <p:nvPr/>
          </p:nvSpPr>
          <p:spPr>
            <a:xfrm rot="5400000">
              <a:off x="3904239" y="1260387"/>
              <a:ext cx="836526" cy="3200400"/>
            </a:xfrm>
            <a:prstGeom prst="bentArrow">
              <a:avLst>
                <a:gd name="adj1" fmla="val 11380"/>
                <a:gd name="adj2" fmla="val 25000"/>
                <a:gd name="adj3" fmla="val 25000"/>
                <a:gd name="adj4" fmla="val 7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0" name="Bent Arrow 9"/>
            <p:cNvSpPr/>
            <p:nvPr/>
          </p:nvSpPr>
          <p:spPr>
            <a:xfrm>
              <a:off x="6018212" y="2442324"/>
              <a:ext cx="3200400" cy="830534"/>
            </a:xfrm>
            <a:prstGeom prst="bentArrow">
              <a:avLst>
                <a:gd name="adj1" fmla="val 11380"/>
                <a:gd name="adj2" fmla="val 19063"/>
                <a:gd name="adj3" fmla="val 25000"/>
                <a:gd name="adj4" fmla="val 7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945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Stacks </a:t>
            </a:r>
            <a:r>
              <a:rPr lang="en-US" dirty="0">
                <a:cs typeface="Consolas" panose="020B0609020204030204" pitchFamily="49" charset="0"/>
              </a:rPr>
              <a:t>provide 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following functionality:</a:t>
            </a:r>
            <a:endParaRPr lang="en-US" dirty="0"/>
          </a:p>
          <a:p>
            <a:pPr lvl="1"/>
            <a:r>
              <a:rPr lang="en-US" dirty="0"/>
              <a:t>Pushing an element at the top of the stack</a:t>
            </a:r>
          </a:p>
          <a:p>
            <a:pPr lvl="1"/>
            <a:r>
              <a:rPr lang="en-US" noProof="1">
                <a:cs typeface="Consolas" panose="020B0609020204030204" pitchFamily="49" charset="0"/>
              </a:rPr>
              <a:t>Popping element from the top fo the stack</a:t>
            </a:r>
            <a:endParaRPr lang="en-US" dirty="0"/>
          </a:p>
          <a:p>
            <a:pPr lvl="1"/>
            <a:r>
              <a:rPr lang="en-US" noProof="1">
                <a:cs typeface="Consolas" panose="020B0609020204030204" pitchFamily="49" charset="0"/>
              </a:rPr>
              <a:t>Getting the topmost element without removing 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Abstract Data Type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857329" y="3810000"/>
            <a:ext cx="1600200" cy="2342383"/>
            <a:chOff x="1873046" y="3810000"/>
            <a:chExt cx="1600200" cy="2342383"/>
          </a:xfrm>
        </p:grpSpPr>
        <p:cxnSp>
          <p:nvCxnSpPr>
            <p:cNvPr id="8" name="Straight Arrow Connector 7"/>
            <p:cNvCxnSpPr>
              <a:cxnSpLocks/>
            </p:cNvCxnSpPr>
            <p:nvPr/>
          </p:nvCxnSpPr>
          <p:spPr>
            <a:xfrm>
              <a:off x="2665412" y="3810000"/>
              <a:ext cx="0" cy="37460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1873046" y="4260893"/>
              <a:ext cx="1600200" cy="1891490"/>
              <a:chOff x="8685212" y="1078864"/>
              <a:chExt cx="1600200" cy="1891490"/>
            </a:xfrm>
          </p:grpSpPr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2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29" name="Oval 28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1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301456" y="3810000"/>
            <a:ext cx="1600200" cy="2342383"/>
            <a:chOff x="5301456" y="3810000"/>
            <a:chExt cx="1600200" cy="2342383"/>
          </a:xfrm>
        </p:grpSpPr>
        <p:sp>
          <p:nvSpPr>
            <p:cNvPr id="31" name="Multiplication Sign 30"/>
            <p:cNvSpPr/>
            <p:nvPr/>
          </p:nvSpPr>
          <p:spPr>
            <a:xfrm flipH="1">
              <a:off x="5432683" y="4073097"/>
              <a:ext cx="1386688" cy="1217019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5301456" y="3810000"/>
              <a:ext cx="1600200" cy="2342383"/>
              <a:chOff x="5317173" y="3810000"/>
              <a:chExt cx="1600200" cy="2342383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5317173" y="4260893"/>
                <a:ext cx="1600200" cy="1891490"/>
                <a:chOff x="8685212" y="1078864"/>
                <a:chExt cx="1600200" cy="1891490"/>
              </a:xfrm>
            </p:grpSpPr>
            <p:sp>
              <p:nvSpPr>
                <p:cNvPr id="42" name="Text Placeholder 7"/>
                <p:cNvSpPr txBox="1">
                  <a:spLocks/>
                </p:cNvSpPr>
                <p:nvPr/>
              </p:nvSpPr>
              <p:spPr>
                <a:xfrm flipH="1">
                  <a:off x="8685212" y="1180787"/>
                  <a:ext cx="1600200" cy="178956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43" name="Text Placeholder 7"/>
                <p:cNvSpPr txBox="1">
                  <a:spLocks/>
                </p:cNvSpPr>
                <p:nvPr/>
              </p:nvSpPr>
              <p:spPr>
                <a:xfrm flipH="1">
                  <a:off x="8788783" y="2393419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44" name="Text Placeholder 7"/>
                <p:cNvSpPr txBox="1">
                  <a:spLocks/>
                </p:cNvSpPr>
                <p:nvPr/>
              </p:nvSpPr>
              <p:spPr>
                <a:xfrm flipH="1">
                  <a:off x="8788783" y="1260369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45" name="Text Placeholder 7"/>
                <p:cNvSpPr txBox="1">
                  <a:spLocks/>
                </p:cNvSpPr>
                <p:nvPr/>
              </p:nvSpPr>
              <p:spPr>
                <a:xfrm flipH="1">
                  <a:off x="8788783" y="1816483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 flipH="1">
                  <a:off x="8788782" y="1078864"/>
                  <a:ext cx="1410569" cy="857034"/>
                </a:xfrm>
                <a:prstGeom prst="ellipse">
                  <a:avLst/>
                </a:prstGeom>
                <a:solidFill>
                  <a:schemeClr val="accent1">
                    <a:alpha val="31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</p:grpSp>
          <p:cxnSp>
            <p:nvCxnSpPr>
              <p:cNvPr id="64" name="Straight Arrow Connector 63"/>
              <p:cNvCxnSpPr>
                <a:cxnSpLocks/>
              </p:cNvCxnSpPr>
              <p:nvPr/>
            </p:nvCxnSpPr>
            <p:spPr>
              <a:xfrm flipV="1">
                <a:off x="6107112" y="3810000"/>
                <a:ext cx="0" cy="37460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Group 68"/>
          <p:cNvGrpSpPr/>
          <p:nvPr/>
        </p:nvGrpSpPr>
        <p:grpSpPr>
          <a:xfrm>
            <a:off x="8731295" y="3810000"/>
            <a:ext cx="1600200" cy="2342383"/>
            <a:chOff x="8747012" y="3810000"/>
            <a:chExt cx="1600200" cy="2342383"/>
          </a:xfrm>
        </p:grpSpPr>
        <p:grpSp>
          <p:nvGrpSpPr>
            <p:cNvPr id="51" name="Group 50"/>
            <p:cNvGrpSpPr/>
            <p:nvPr/>
          </p:nvGrpSpPr>
          <p:grpSpPr>
            <a:xfrm>
              <a:off x="8747012" y="4260893"/>
              <a:ext cx="1600200" cy="1891490"/>
              <a:chOff x="8685212" y="1078864"/>
              <a:chExt cx="1600200" cy="1891490"/>
            </a:xfrm>
          </p:grpSpPr>
          <p:sp>
            <p:nvSpPr>
              <p:cNvPr id="52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53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54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55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56" name="Oval 55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1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</p:grpSp>
        <p:cxnSp>
          <p:nvCxnSpPr>
            <p:cNvPr id="65" name="Straight Arrow Connector 64"/>
            <p:cNvCxnSpPr>
              <a:cxnSpLocks/>
            </p:cNvCxnSpPr>
            <p:nvPr/>
          </p:nvCxnSpPr>
          <p:spPr>
            <a:xfrm flipV="1">
              <a:off x="9536112" y="3810000"/>
              <a:ext cx="0" cy="37460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Content Placeholder 2"/>
          <p:cNvSpPr txBox="1">
            <a:spLocks/>
          </p:cNvSpPr>
          <p:nvPr/>
        </p:nvSpPr>
        <p:spPr>
          <a:xfrm>
            <a:off x="2018483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Push</a:t>
            </a:r>
          </a:p>
        </p:txBody>
      </p:sp>
      <p:sp>
        <p:nvSpPr>
          <p:cNvPr id="72" name="Content Placeholder 2"/>
          <p:cNvSpPr txBox="1">
            <a:spLocks/>
          </p:cNvSpPr>
          <p:nvPr/>
        </p:nvSpPr>
        <p:spPr>
          <a:xfrm>
            <a:off x="5443695" y="6083738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Pop</a:t>
            </a:r>
          </a:p>
        </p:txBody>
      </p:sp>
      <p:sp>
        <p:nvSpPr>
          <p:cNvPr id="73" name="Content Placeholder 2"/>
          <p:cNvSpPr txBox="1">
            <a:spLocks/>
          </p:cNvSpPr>
          <p:nvPr/>
        </p:nvSpPr>
        <p:spPr>
          <a:xfrm>
            <a:off x="8872695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428334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10</a:t>
            </a:r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5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438" y="63593"/>
            <a:ext cx="9577597" cy="1058789"/>
          </a:xfrm>
        </p:spPr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 smtClean="0">
                <a:solidFill>
                  <a:srgbClr val="F3BE6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Push()</a:t>
            </a:r>
            <a:r>
              <a:rPr lang="en-US" sz="3400" b="1" kern="1200" dirty="0" smtClean="0">
                <a:solidFill>
                  <a:srgbClr val="F3BE60"/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600" b="1" dirty="0" smtClean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kern="12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400" kern="1200" dirty="0" smtClean="0">
                <a:solidFill>
                  <a:schemeClr val="tx1"/>
                </a:solidFill>
                <a:latin typeface="+mn-lt"/>
                <a:ea typeface="+mn-ea"/>
                <a:cs typeface="Consolas" panose="020B0609020204030204" pitchFamily="49" charset="0"/>
              </a:rPr>
              <a:t>Adds an element on top of the Stack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0</a:t>
            </a:r>
            <a:endParaRPr lang="en-US" noProof="1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837612" y="380556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2</a:t>
            </a:r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0013" y="3456057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363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79 3.33333E-6 0.23542 0.14074 0.23542 0.25625 L 0.23542 0.51527 " pathEditMode="relative" rAng="0" ptsTypes="FfFF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11745 3.33333E-6 C 0.16941 3.33333E-6 0.2349 0.08541 0.2349 0.15602 L 0.2349 0.31527 " pathEditMode="relative" rAng="0" ptsTypes="FfFF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5" y="1576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2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7" y="414095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5288008" y="482947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10</a:t>
            </a:r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5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>
          <a:xfrm>
            <a:off x="167438" y="270165"/>
            <a:ext cx="9577597" cy="1110780"/>
          </a:xfrm>
        </p:spPr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 smtClean="0">
                <a:solidFill>
                  <a:srgbClr val="F3BE6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Pop()</a:t>
            </a:r>
            <a:r>
              <a:rPr lang="en-US" sz="3400" b="1" kern="1200" dirty="0">
                <a:solidFill>
                  <a:srgbClr val="F3BE60"/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kern="12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400" kern="120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Returns the last element from the stack and removes it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1</a:t>
            </a:r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2</a:t>
            </a:r>
            <a:endParaRPr lang="en-US" noProof="1"/>
          </a:p>
        </p:txBody>
      </p:sp>
      <p:sp>
        <p:nvSpPr>
          <p:cNvPr id="15" name="TextBox 14"/>
          <p:cNvSpPr txBox="1"/>
          <p:nvPr/>
        </p:nvSpPr>
        <p:spPr>
          <a:xfrm>
            <a:off x="5180013" y="3456057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081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3.34259E-6 L -0.00026 -0.16008 C -0.00026 -0.23063 0.07778 -0.32015 0.14226 -0.32015 L 0.28765 -0.32015 " pathEditMode="relative" rAng="-5400000" ptsTypes="FfFF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6" y="-1600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2.1721E-6 L -0.00026 -0.2105 C -0.00026 -0.30303 0.07895 -0.42216 0.14317 -0.42216 L 0.28752 -0.42216 " pathEditMode="relative" rAng="16200000" ptsTypes="FfFF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6" y="-2109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1</a:t>
            </a:r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5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0013" y="3456057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</a:p>
          <a:p>
            <a:pPr algn="ctr"/>
            <a:endParaRPr lang="en-US" sz="2000" dirty="0"/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289232" y="551660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5</a:t>
            </a:r>
            <a:endParaRPr lang="en-US" noProof="1"/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227012" y="275129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 smtClean="0">
                <a:solidFill>
                  <a:srgbClr val="F3BE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sz="3400" b="1" kern="1200" dirty="0" smtClean="0">
                <a:solidFill>
                  <a:srgbClr val="F3BE60"/>
                </a:solidFill>
                <a:cs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b="1" kern="1200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400" kern="1200" dirty="0" smtClean="0">
                <a:solidFill>
                  <a:schemeClr val="tx1"/>
                </a:solidFill>
                <a:cs typeface="Consolas" panose="020B0609020204030204" pitchFamily="49" charset="0"/>
              </a:rPr>
              <a:t>Returns the last element from the stack without removing it</a:t>
            </a:r>
            <a:endParaRPr lang="en-US" sz="3400" b="1" kern="1200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67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-0.00046 L 0.00118 -0.18403 C 0.00118 -0.26667 -0.02096 -0.36921 -0.03894 -0.36921 L -0.07775 -0.36921 " pathEditMode="relative" rAng="16200000" ptsTypes="AAAA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6" y="-1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-0.00013 -0.23895 C -0.00013 -0.34582 0.06201 -0.47791 0.11243 -0.47791 L 0.22486 -0.47791 " pathEditMode="relative" rAng="-5400000" ptsTypes="FfFF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6" y="-238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2" grpId="0"/>
      <p:bldP spid="1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that: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Reads</a:t>
            </a:r>
            <a:r>
              <a:rPr lang="en-US" dirty="0"/>
              <a:t> an input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Reverses</a:t>
            </a:r>
            <a:r>
              <a:rPr lang="en-US" dirty="0"/>
              <a:t> 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using a Stack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Reversing Strings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35860" y="3607128"/>
            <a:ext cx="9117104" cy="1803072"/>
            <a:chOff x="2768507" y="3003064"/>
            <a:chExt cx="9117104" cy="1803072"/>
          </a:xfrm>
        </p:grpSpPr>
        <p:sp>
          <p:nvSpPr>
            <p:cNvPr id="18" name="Right Arrow 18"/>
            <p:cNvSpPr/>
            <p:nvPr/>
          </p:nvSpPr>
          <p:spPr>
            <a:xfrm>
              <a:off x="7196847" y="3749354"/>
              <a:ext cx="478008" cy="3208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68507" y="3003064"/>
              <a:ext cx="3887794" cy="1802853"/>
              <a:chOff x="2580483" y="3826816"/>
              <a:chExt cx="1868432" cy="2141161"/>
            </a:xfrm>
          </p:grpSpPr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2582008" y="4528762"/>
                <a:ext cx="1866905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 smtClean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I Love C#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2580483" y="5248369"/>
                <a:ext cx="1868422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Stacks and Queues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124916" y="3003064"/>
              <a:ext cx="3760695" cy="1803072"/>
              <a:chOff x="2580483" y="3826816"/>
              <a:chExt cx="1868432" cy="2141422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2582008" y="4529024"/>
                <a:ext cx="1866905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 smtClean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#C evoL I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2580483" y="5248630"/>
                <a:ext cx="1868422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seueuQ dna skcatS 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248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1602</Words>
  <Application>Microsoft Office PowerPoint</Application>
  <PresentationFormat>Custom</PresentationFormat>
  <Paragraphs>446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Stacks and Queues</vt:lpstr>
      <vt:lpstr>Table of Contents</vt:lpstr>
      <vt:lpstr>Questions</vt:lpstr>
      <vt:lpstr>Stack&lt;T&gt;</vt:lpstr>
      <vt:lpstr>Stack – Abstract Data Type</vt:lpstr>
      <vt:lpstr>Push() – Adds an element on top of the Stack</vt:lpstr>
      <vt:lpstr>Pop() – Returns the last element from the stack and removes it</vt:lpstr>
      <vt:lpstr>PowerPoint Presentation</vt:lpstr>
      <vt:lpstr>Problem: Reversing Strings</vt:lpstr>
      <vt:lpstr>Solution: Reversing Strings</vt:lpstr>
      <vt:lpstr>Stack – Constructors</vt:lpstr>
      <vt:lpstr>Stack – Utility Methods</vt:lpstr>
      <vt:lpstr>Stack&lt;T&gt; – Overview of all operations  </vt:lpstr>
      <vt:lpstr>Problem: Simple Calculator</vt:lpstr>
      <vt:lpstr>Solution: Simple Calculator</vt:lpstr>
      <vt:lpstr>Solution: Simple Calculator (2)</vt:lpstr>
      <vt:lpstr>Problem: Decimal To Binary Converter</vt:lpstr>
      <vt:lpstr>Solution: Decimal To Binary Converter</vt:lpstr>
      <vt:lpstr>Problem: Matching Brackets</vt:lpstr>
      <vt:lpstr>Problem: Matching Brackets</vt:lpstr>
      <vt:lpstr>Working with Stacks</vt:lpstr>
      <vt:lpstr>Queue&lt;T&gt;</vt:lpstr>
      <vt:lpstr>Queue – Abstract Data Type</vt:lpstr>
      <vt:lpstr>Enqueue() – Adds an element to the front of the queue</vt:lpstr>
      <vt:lpstr>Dequeue() – Returns the first element from the queue and removes it</vt:lpstr>
      <vt:lpstr>Peek() – Returns the first element from the queue without removing it</vt:lpstr>
      <vt:lpstr>Problem: Hot Potato</vt:lpstr>
      <vt:lpstr>Solution: Hot Potato</vt:lpstr>
      <vt:lpstr>Queue – Utility Methods</vt:lpstr>
      <vt:lpstr>Queue&lt;T&gt; – Overview of all operations </vt:lpstr>
      <vt:lpstr>Problem: Math Potato</vt:lpstr>
      <vt:lpstr>Solution: Math Potato</vt:lpstr>
      <vt:lpstr>Solution: Math Potato (2)</vt:lpstr>
      <vt:lpstr>Working with Queues</vt:lpstr>
      <vt:lpstr>Summary</vt:lpstr>
      <vt:lpstr>Stacks and Queues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Arrays, Lists, Stacks, Queues</dc:title>
  <dc:subject>C# Basics Course</dc:subject>
  <dc:creator/>
  <cp:keywords>C#, arrays, lists, stacks, queues,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2017-05-25T04:10:19Z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