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1" r:id="rId4"/>
    <p:sldId id="258" r:id="rId5"/>
    <p:sldId id="275" r:id="rId6"/>
    <p:sldId id="272" r:id="rId7"/>
    <p:sldId id="263" r:id="rId8"/>
    <p:sldId id="259" r:id="rId9"/>
    <p:sldId id="265" r:id="rId10"/>
    <p:sldId id="266" r:id="rId11"/>
    <p:sldId id="270" r:id="rId12"/>
    <p:sldId id="273" r:id="rId13"/>
    <p:sldId id="268" r:id="rId14"/>
    <p:sldId id="274" r:id="rId1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9617"/>
  </p:normalViewPr>
  <p:slideViewPr>
    <p:cSldViewPr snapToGrid="0">
      <p:cViewPr>
        <p:scale>
          <a:sx n="94" d="100"/>
          <a:sy n="94" d="100"/>
        </p:scale>
        <p:origin x="31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EA4-3987-EE4D-8AAC-C769807D38D2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C6F5-F2D7-3B4D-9F84-752E69494BA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1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48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55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0B2C-B1E4-6DF1-E2C8-D49F2194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DE51-C13C-A59E-523D-6C58CA8C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D6E8-5CFB-E5AB-C8F6-2E8CE25D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80B8-465A-226C-745B-0BD8F11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C3C-0632-048B-FB7E-CA84C98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35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E95-BBD1-A85F-2E5E-B326E4B7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CB7C-F5AC-F36A-F068-A81C1C1F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E72-EF39-21B8-4B93-60F71EA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97C-F3A6-FD5F-FFC3-30C5562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99A8-FD34-E60B-D3C8-CD20DEBB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89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CCC1A-68BD-1E1B-039C-93906219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FA21-4891-7BC9-F56D-AFC00E46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8B6D-74CF-4407-88C7-65084828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D4F5-0B7F-8F31-95FF-A48C901F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6863-909B-7ACA-859D-EA40467B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764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8B27-06BB-0DB6-2352-FFCF9A4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615B-C98E-B653-096D-4C20ADCB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220-4D39-A3A3-591F-DBDA7FD7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647F-B7FB-8AFD-C9B4-F89B14F4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BDB-6E02-5CA5-A545-929B0CF6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236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755-803D-D68E-F242-4A89840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C851-6F77-AE3D-2497-3609C6C3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E99-7990-71BF-ECDC-1396CE2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924-3050-8E4B-A7AF-70981F8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53EC-5A79-9535-7E95-E7289E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0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3A5E-14F1-E16B-B7EB-BE558048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D63D-87E7-EDFE-0573-08F39B42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E775-C41F-CF61-F696-C064B398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2DA0-782E-498E-BBB0-069F051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1AE3-4C22-E1A2-B94A-E4733F5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7866-AB3B-8B83-4609-D306B058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192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825-3DF3-B487-747E-9BF107E9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ACEF-78D2-DD7F-5AE8-19758380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852-1ADE-3B04-20EE-2CAD63C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6E9C5-CDA5-D4E2-8C9F-CE709C13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5BF1-E7A8-DB90-49AA-06123600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7F889-29D0-D53F-7F6F-C332773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314FB-E345-69BA-53CE-BD88E0B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288FF-15D1-98D0-44DD-634564F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30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7F49-D854-EC73-F2F8-C4C522B9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70D2C-2F4E-05CD-097C-D900E2A0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5727-01F0-8215-209F-24153B9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DAD1-9D1A-41EB-2610-07E53D3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8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555F-32DA-9621-5347-1158D97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68EC6-E6F2-E088-1AF5-3224603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17FF-B87D-E896-666D-2C00C13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60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1D1-862D-2850-2D00-9972B7A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B2C-68D0-F458-BF9C-0CA6F9D0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3350-9B95-6DC0-2779-BC528DEE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B4B9-F147-0B35-FEC6-4CB2540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EAF2-F372-4158-E77D-AB4608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C68A-8173-6C1B-E504-846CC7D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11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69F-AF76-E8C4-799D-F8A8C5D9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944E2-65CF-95B6-CFB6-D93A69B5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FD51-FE0F-3689-DF18-FB3AC52E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591F-5251-083E-DA75-ACB5F9F3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759E-355F-DE00-A4F3-8319E62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A115-5F7E-D847-3528-F00B106F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96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FB666-CE3F-C839-DF32-8358FC4C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EBF2-5C92-4B3B-ACB0-436C686B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ABA-9418-5E61-3111-7A2E8EA8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2745-6E19-1CC9-25E4-8E7CE57F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55B8-68F8-C946-A678-3D74991F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3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C10A-FB64-FBB1-88F3-E8C2425D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l-PL" sz="7200"/>
              <a:t>Zaawansowana obsługa wyjątków i debugowanie w języku Python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C051-A97C-7E9E-C333-29963E3B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PL" sz="4000"/>
              <a:t>Exception Chaining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053-C275-A279-60BB-42E3ABA6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L" sz="2000"/>
              <a:t>Mechanizm umożliwiający przechwytywanie jednego wyjątku i zgłoszenie nowego, zachowując informację o oryginalnym wyjątku.</a:t>
            </a:r>
            <a:br>
              <a:rPr lang="en-PL" sz="2000"/>
            </a:br>
            <a:r>
              <a:rPr lang="en-PL" sz="2000"/>
              <a:t>Istnieją dwa rodzaje łańcuchowania</a:t>
            </a:r>
          </a:p>
          <a:p>
            <a:r>
              <a:rPr lang="en-PL" sz="2000"/>
              <a:t>Implicit chaining – automatyczne, gdy nowy wyjątek jest zgłaszany podczas obsługi innego wyjątku</a:t>
            </a:r>
          </a:p>
          <a:p>
            <a:r>
              <a:rPr lang="en-PL" sz="2000"/>
              <a:t>Explicit chaining – ręczne, wymaga użycia składni </a:t>
            </a:r>
            <a:r>
              <a:rPr lang="en-PL" sz="2000" i="1"/>
              <a:t>raise … from …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F5A4B92-BCAB-412B-73F4-8357D8CA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1258371"/>
            <a:ext cx="4389120" cy="1613001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94198A6-2B0E-3583-8B8B-E91ECC5D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081105"/>
            <a:ext cx="4389120" cy="1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CC8E-DC52-7C4B-B741-78E04D79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Testy jednostkowe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D8E6B62-821A-6715-A14A-4D6B59B8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5" y="1966293"/>
            <a:ext cx="109929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08E4E-0628-3ABA-B005-A193EE85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F0A6FF-A869-40D9-2FCF-ED17F63C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EA82-5796-58B0-53A5-46F9D567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Obsługa ostrzeżeń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7D7BBF-5990-6838-0672-4C593E141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C15F16-8862-C9D9-8F42-3F7A2C4FD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ED2A0-D69B-05FD-70AE-A75F4C77F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6BD60-B0FA-AA51-7961-152DF1AF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79A2-F742-E814-5F84-17861EA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Ostrzeżenia w </a:t>
            </a:r>
            <a:r>
              <a:rPr lang="pl-PL" sz="2400" dirty="0" err="1"/>
              <a:t>Pythonie</a:t>
            </a:r>
            <a:r>
              <a:rPr lang="pl-PL" sz="2400" dirty="0"/>
              <a:t> służą do sygnalizowania sytuacji niebędących krytycznymi błędami, ale wartych uwagi. W odróżnieniu od wyjątku, ostrzeżenie nie przerywa wykonania programu – wyświetla jedynie informację dla programisty/użytkownika</a:t>
            </a:r>
          </a:p>
          <a:p>
            <a:r>
              <a:rPr lang="pl-PL" sz="2400" dirty="0"/>
              <a:t>Obsługa ostrzeżeń: Domyślnie </a:t>
            </a:r>
            <a:r>
              <a:rPr lang="pl-PL" sz="2400" dirty="0" err="1"/>
              <a:t>Python</a:t>
            </a:r>
            <a:r>
              <a:rPr lang="pl-PL" sz="2400" dirty="0"/>
              <a:t> pokaże ostrzeżenie na standardowym wyjściu (raz dla danego miejsca w kodzie). </a:t>
            </a:r>
            <a:br>
              <a:rPr lang="pl-PL" sz="2400" dirty="0"/>
            </a:br>
            <a:r>
              <a:rPr lang="pl-PL" sz="2400" dirty="0"/>
              <a:t>Można zmienić zachowanie – np. wyciszyć nieistotne ostrzeżenia, używając </a:t>
            </a:r>
            <a:r>
              <a:rPr lang="pl-PL" sz="2400" i="1" dirty="0" err="1"/>
              <a:t>warnings.filterwarnings</a:t>
            </a:r>
            <a:r>
              <a:rPr lang="pl-PL" sz="2400" i="1" dirty="0"/>
              <a:t>("</a:t>
            </a:r>
            <a:r>
              <a:rPr lang="pl-PL" sz="2400" i="1" dirty="0" err="1"/>
              <a:t>ignore</a:t>
            </a:r>
            <a:r>
              <a:rPr lang="pl-PL" sz="2400" i="1" dirty="0"/>
              <a:t>", </a:t>
            </a:r>
            <a:r>
              <a:rPr lang="pl-PL" sz="2400" i="1" dirty="0" err="1"/>
              <a:t>category</a:t>
            </a:r>
            <a:r>
              <a:rPr lang="pl-PL" sz="2400" i="1" dirty="0"/>
              <a:t>=</a:t>
            </a:r>
            <a:r>
              <a:rPr lang="pl-PL" sz="2400" i="1" dirty="0" err="1"/>
              <a:t>UserWarning</a:t>
            </a:r>
            <a:r>
              <a:rPr lang="pl-PL" sz="2400" i="1" dirty="0"/>
              <a:t>)</a:t>
            </a:r>
          </a:p>
          <a:p>
            <a:r>
              <a:rPr lang="pl-PL" sz="2400" i="1" dirty="0"/>
              <a:t>Kategorie ostrzeżeń: m.in. 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Warning,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SyntaxWarning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ResourceWarning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DeprecationWarning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179339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F455F53-1701-B83D-9034-7E4695E4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2" y="588679"/>
            <a:ext cx="11435542" cy="5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9A629-AD78-A034-28C8-F87CB61D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52C04B-10F8-20C7-3E18-E69ACE49F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248E6-53E4-07B3-9B7C-E63D68F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PL" sz="5400" dirty="0"/>
              <a:t>Debugowanie – pdb (Python Debugger)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D3C1BA-8E21-6393-36B2-EF55C7B64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0871A4-0FFE-6337-ADD6-579375A2B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89A79A-FD6C-469E-2EC4-9996109A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FECA-A8F2-F2AD-482E-238EE4D1F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1F2A-E766-AC25-E91A-EA0409C2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dirty="0" err="1"/>
              <a:t>pdb</a:t>
            </a:r>
            <a:r>
              <a:rPr lang="pl-PL" dirty="0"/>
              <a:t> – wbudowany </a:t>
            </a:r>
            <a:r>
              <a:rPr lang="pl-PL" dirty="0" err="1"/>
              <a:t>debugger</a:t>
            </a:r>
            <a:r>
              <a:rPr lang="pl-PL" dirty="0"/>
              <a:t>, który który pozwala uruchamiać kod krok po kroku, ustawiać </a:t>
            </a:r>
            <a:r>
              <a:rPr lang="pl-PL" dirty="0" err="1"/>
              <a:t>breakpoints</a:t>
            </a:r>
            <a:r>
              <a:rPr lang="pl-PL" dirty="0"/>
              <a:t>, podejrzeć wartości zmiennych i wykonywać polecenia w trakcie zatrzymania programu</a:t>
            </a:r>
          </a:p>
          <a:p>
            <a:r>
              <a:rPr lang="pl-PL" dirty="0"/>
              <a:t>Sposób użycia</a:t>
            </a:r>
          </a:p>
          <a:p>
            <a:pPr lvl="1"/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python3 -m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pdb</a:t>
            </a:r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nazwa_skryptu.py</a:t>
            </a:r>
            <a:endParaRPr lang="en-GB" b="0" i="0" u="none" strike="noStrike" dirty="0">
              <a:solidFill>
                <a:srgbClr val="0D0D0D"/>
              </a:solidFill>
              <a:effectLst/>
              <a:latin typeface="ui-monospace"/>
            </a:endParaRPr>
          </a:p>
          <a:p>
            <a:pPr lvl="1"/>
            <a:r>
              <a:rPr lang="pl-PL" dirty="0"/>
              <a:t>import </a:t>
            </a:r>
            <a:r>
              <a:rPr lang="pl-PL" dirty="0" err="1"/>
              <a:t>pdb</a:t>
            </a:r>
            <a:r>
              <a:rPr lang="pl-PL" dirty="0"/>
              <a:t>; </a:t>
            </a:r>
            <a:r>
              <a:rPr lang="pl-PL" dirty="0" err="1"/>
              <a:t>pdb.set_trace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057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E5BC5-24F2-7417-5ED3-0C5C22A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P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FF9-2805-1D03-8F53-1BA5246F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PL" sz="2400"/>
              <a:t>Czym są wyjątki?</a:t>
            </a:r>
          </a:p>
          <a:p>
            <a:r>
              <a:rPr lang="en-PL" sz="2400"/>
              <a:t>Obsługa wyjątków</a:t>
            </a:r>
          </a:p>
          <a:p>
            <a:r>
              <a:rPr lang="en-PL" sz="2400"/>
              <a:t>Tworzenie własnych wyjątków</a:t>
            </a:r>
          </a:p>
          <a:p>
            <a:r>
              <a:rPr lang="en-PL" sz="2400"/>
              <a:t>Ostrzeżenia</a:t>
            </a:r>
          </a:p>
          <a:p>
            <a:r>
              <a:rPr lang="en-PL" sz="2400"/>
              <a:t>Debugowanie</a:t>
            </a:r>
          </a:p>
        </p:txBody>
      </p:sp>
    </p:spTree>
    <p:extLst>
      <p:ext uri="{BB962C8B-B14F-4D97-AF65-F5344CB8AC3E}">
        <p14:creationId xmlns:p14="http://schemas.microsoft.com/office/powerpoint/2010/main" val="3889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89D39-B676-C744-CF7A-F3D2DDFF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F46A3B-4B4D-EE3F-747E-68E5D2269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315DB-0047-175B-2249-CD5E398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Wprowadzenie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80F31-BF8E-EFB6-91F7-29A72BE4F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6591AC-4621-349F-38D3-59D166FE2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EA483B-A624-3598-9328-17E8DB99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A6B2E-404A-E435-3415-370082BCB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E3F4-0FF6-778A-F719-D38D802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Wyjątek – pewne zdarzenie w czasie wykonywania programu, które uniemożliwia dalszy normalny przebieg programu.</a:t>
            </a:r>
            <a:endParaRPr lang="en-PL" sz="2400" dirty="0"/>
          </a:p>
          <a:p>
            <a:r>
              <a:rPr lang="en-PL" sz="2400" dirty="0"/>
              <a:t>Typy wyjątków – istnieją wbudowane wyjątki (np. ValueError, TypeError, KeyError) do obsługi typowych błędów. Można również definiować własne wyjątki</a:t>
            </a:r>
          </a:p>
          <a:p>
            <a:r>
              <a:rPr lang="en-PL" sz="2400" dirty="0"/>
              <a:t>Obsługa wyjątków – służy do tego konstrukcja try / except</a:t>
            </a:r>
          </a:p>
          <a:p>
            <a:r>
              <a:rPr lang="en-PL" sz="2400" dirty="0"/>
              <a:t>Klazule else i finally – blok else w konstrukcji try wykonuje się tylko wtedy, gdy żaden wyjątek nie został zgłoszony w bloku try. Blok finally wykonuje sie zawsze, niezależnie od tego czy wystąpił wyjątek</a:t>
            </a:r>
          </a:p>
        </p:txBody>
      </p:sp>
    </p:spTree>
    <p:extLst>
      <p:ext uri="{BB962C8B-B14F-4D97-AF65-F5344CB8AC3E}">
        <p14:creationId xmlns:p14="http://schemas.microsoft.com/office/powerpoint/2010/main" val="16671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80E4-9DAA-A1C8-F97D-7799B70D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3954"/>
            <a:ext cx="12186019" cy="5630091"/>
          </a:xfrm>
        </p:spPr>
      </p:pic>
    </p:spTree>
    <p:extLst>
      <p:ext uri="{BB962C8B-B14F-4D97-AF65-F5344CB8AC3E}">
        <p14:creationId xmlns:p14="http://schemas.microsoft.com/office/powerpoint/2010/main" val="25750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3264C-BBA2-3429-07B2-D4930617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 użycia wyjatków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8477FE-2191-6FC9-9EDD-E764BC804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582C4-B2B1-8D8E-0C9C-BF90EFA0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46341-BEFA-12C0-3791-4C55A6BD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l-PL" sz="3400"/>
              <a:t>Wyjątki (</a:t>
            </a:r>
            <a:r>
              <a:rPr lang="pl-PL" sz="3400" i="1"/>
              <a:t>exceptions</a:t>
            </a:r>
            <a:r>
              <a:rPr lang="pl-PL" sz="3400"/>
              <a:t>) a błędy składni (</a:t>
            </a:r>
            <a:r>
              <a:rPr lang="pl-PL" sz="3400" i="1"/>
              <a:t>syntax errors</a:t>
            </a:r>
            <a:r>
              <a:rPr lang="pl-PL" sz="3400"/>
              <a:t>)</a:t>
            </a:r>
            <a:endParaRPr lang="en-PL" sz="3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3710-C633-A0B4-B6FE-8BFCCBCD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pl-PL" sz="2000" noProof="0"/>
              <a:t>Błędy składni – błędy parsowania, są wykrywane przed wykonaniem kodu.</a:t>
            </a:r>
            <a:br>
              <a:rPr lang="pl-PL" sz="2000" noProof="0"/>
            </a:br>
            <a:r>
              <a:rPr lang="pl-PL" sz="2000" b="0" i="0" u="none" strike="noStrike" noProof="0">
                <a:effectLst/>
                <a:latin typeface="quote-cjk-patch"/>
              </a:rPr>
              <a:t>Program </a:t>
            </a:r>
            <a:r>
              <a:rPr lang="pl-PL" sz="2000" b="1" i="0" u="none" strike="noStrike" noProof="0">
                <a:effectLst/>
                <a:latin typeface="quote-cjk-patch"/>
              </a:rPr>
              <a:t>nie rozpocznie wykonania</a:t>
            </a:r>
            <a:r>
              <a:rPr lang="pl-PL" sz="2000" b="0" i="0" u="none" strike="noStrike" noProof="0">
                <a:effectLst/>
                <a:latin typeface="quote-cjk-patch"/>
              </a:rPr>
              <a:t>, jeśli zawiera błędy składni</a:t>
            </a:r>
            <a:br>
              <a:rPr lang="pl-PL" sz="2000" noProof="0"/>
            </a:br>
            <a:r>
              <a:rPr lang="pl-PL" sz="2000" noProof="0"/>
              <a:t>Przykład: brakujący nawias, literówka</a:t>
            </a:r>
            <a:endParaRPr lang="pl-PL" sz="2000" b="0" i="0" u="none" strike="noStrike" noProof="0">
              <a:effectLst/>
              <a:latin typeface="quote-cjk-patch"/>
            </a:endParaRPr>
          </a:p>
          <a:p>
            <a:r>
              <a:rPr lang="pl-PL" sz="2000" b="0" i="0" u="none" strike="noStrike" noProof="0">
                <a:effectLst/>
                <a:latin typeface="quote-cjk-patch"/>
              </a:rPr>
              <a:t>Wyjątki – występują już na etapie wykonywania programu</a:t>
            </a:r>
            <a:endParaRPr lang="pl-PL" sz="2000" noProof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84DFFC-B67A-D351-AA03-B8AC03A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1" t="8195" r="5051" b="6574"/>
          <a:stretch/>
        </p:blipFill>
        <p:spPr>
          <a:xfrm>
            <a:off x="6946667" y="779877"/>
            <a:ext cx="4389120" cy="256998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4AEFB8A-CF3A-98ED-B058-0986FF61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7" t="9555" r="4262" b="10681"/>
          <a:stretch/>
        </p:blipFill>
        <p:spPr>
          <a:xfrm>
            <a:off x="6946667" y="3706166"/>
            <a:ext cx="4389120" cy="23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81112-199F-2C47-25B1-D8EF938F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Komunikat o błędzie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F44C99B-0A58-B1AA-C8B8-89E392E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137" y="1966293"/>
            <a:ext cx="872972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A9CC-91A7-4070-0A27-8A29CE6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PL" dirty="0"/>
              <a:t>Tworzenie własnych wyjątków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B996BF1-1571-5F26-6207-9F63593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b="6929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9BC4-6659-8E04-EA45-86B00C5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r>
              <a:rPr lang="en-PL" sz="1800"/>
              <a:t>W przypadku bardziej skomplikowanych aplikacji zaleca się definiowanie własnych klas wyjątków. Umożliwia to lepsze rozróżnienie i obsługę błędów.</a:t>
            </a:r>
          </a:p>
          <a:p>
            <a:r>
              <a:rPr lang="en-PL" sz="1800"/>
              <a:t>Dziedziczenie z klasy Exception (lub jej podklas)</a:t>
            </a:r>
          </a:p>
          <a:p>
            <a:pPr marL="0" indent="0">
              <a:buNone/>
            </a:pPr>
            <a:endParaRPr lang="en-PL" sz="1800"/>
          </a:p>
        </p:txBody>
      </p:sp>
    </p:spTree>
    <p:extLst>
      <p:ext uri="{BB962C8B-B14F-4D97-AF65-F5344CB8AC3E}">
        <p14:creationId xmlns:p14="http://schemas.microsoft.com/office/powerpoint/2010/main" val="18630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A138C7-002F-D7A3-11ED-AD4B1F2E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70" y="470264"/>
            <a:ext cx="11158659" cy="5917471"/>
          </a:xfrm>
        </p:spPr>
      </p:pic>
    </p:spTree>
    <p:extLst>
      <p:ext uri="{BB962C8B-B14F-4D97-AF65-F5344CB8AC3E}">
        <p14:creationId xmlns:p14="http://schemas.microsoft.com/office/powerpoint/2010/main" val="32396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389</Words>
  <Application>Microsoft Macintosh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quote-cjk-patch</vt:lpstr>
      <vt:lpstr>ui-monospace</vt:lpstr>
      <vt:lpstr>Office Theme</vt:lpstr>
      <vt:lpstr>Zaawansowana obsługa wyjątków i debugowanie w języku Python</vt:lpstr>
      <vt:lpstr>PowerPoint Presentation</vt:lpstr>
      <vt:lpstr>Wprowadzenie</vt:lpstr>
      <vt:lpstr>PowerPoint Presentation</vt:lpstr>
      <vt:lpstr>Przykład użycia wyjatków</vt:lpstr>
      <vt:lpstr>Wyjątki (exceptions) a błędy składni (syntax errors)</vt:lpstr>
      <vt:lpstr>Komunikat o błędzie</vt:lpstr>
      <vt:lpstr>Tworzenie własnych wyjątków</vt:lpstr>
      <vt:lpstr>PowerPoint Presentation</vt:lpstr>
      <vt:lpstr>Exception Chaining</vt:lpstr>
      <vt:lpstr>Testy jednostkowe</vt:lpstr>
      <vt:lpstr>Obsługa ostrzeżeń</vt:lpstr>
      <vt:lpstr>PowerPoint Presentation</vt:lpstr>
      <vt:lpstr>Debugowanie – pdb (Python Debugger)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Bernacki</dc:creator>
  <cp:lastModifiedBy>Wojciech Bernacki</cp:lastModifiedBy>
  <cp:revision>14</cp:revision>
  <dcterms:created xsi:type="dcterms:W3CDTF">2025-06-08T16:49:38Z</dcterms:created>
  <dcterms:modified xsi:type="dcterms:W3CDTF">2025-06-17T20:16:03Z</dcterms:modified>
</cp:coreProperties>
</file>