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0" r:id="rId24"/>
    <p:sldId id="615" r:id="rId25"/>
    <p:sldId id="281" r:id="rId26"/>
    <p:sldId id="283" r:id="rId27"/>
    <p:sldId id="284" r:id="rId28"/>
    <p:sldId id="285" r:id="rId29"/>
    <p:sldId id="401" r:id="rId30"/>
    <p:sldId id="614" r:id="rId31"/>
    <p:sldId id="319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Stack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73"/>
            <p14:sldId id="274"/>
          </p14:sldIdLst>
        </p14:section>
        <p14:section name="Queue" id="{BBDFFA18-3E1F-4380-BC95-524C53B18E58}">
          <p14:sldIdLst>
            <p14:sldId id="275"/>
            <p14:sldId id="276"/>
            <p14:sldId id="277"/>
            <p14:sldId id="278"/>
            <p14:sldId id="279"/>
            <p14:sldId id="282"/>
            <p14:sldId id="280"/>
            <p14:sldId id="615"/>
            <p14:sldId id="281"/>
            <p14:sldId id="283"/>
            <p14:sldId id="284"/>
          </p14:sldIdLst>
        </p14:section>
        <p14:section name="Conclusion" id="{54D214DE-765B-41EC-9C56-48BDB1645AC3}">
          <p14:sldIdLst>
            <p14:sldId id="285"/>
            <p14:sldId id="401"/>
            <p14:sldId id="614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59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440DA-EE8A-426F-9124-960620A52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92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queue-1?view=net-6.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udge.softuni.org/Contests/Practice/Index/1445#6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458428"/>
            <a:ext cx="10710000" cy="50305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36000" y="1764291"/>
            <a:ext cx="8010000" cy="3691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000" y="3367161"/>
            <a:ext cx="25137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000" y="4403494"/>
            <a:ext cx="1935000" cy="883174"/>
          </a:xfrm>
          <a:prstGeom prst="wedgeRoundRectCallout">
            <a:avLst>
              <a:gd name="adj1" fmla="val -88935"/>
              <a:gd name="adj2" fmla="val -25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5456035"/>
            <a:ext cx="2209800" cy="883174"/>
          </a:xfrm>
          <a:prstGeom prst="wedgeRoundRectCallout">
            <a:avLst>
              <a:gd name="adj1" fmla="val -67914"/>
              <a:gd name="adj2" fmla="val -59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Shrink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You are given a </a:t>
            </a:r>
            <a:r>
              <a:rPr lang="en-US" sz="3200" b="1" dirty="0"/>
              <a:t>list of numbers</a:t>
            </a:r>
            <a:r>
              <a:rPr lang="en-US" sz="3200" dirty="0"/>
              <a:t>. Push them into a stack and execute a sequence of </a:t>
            </a:r>
            <a:r>
              <a:rPr lang="en-US" sz="3200" b="1" dirty="0"/>
              <a:t>commands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Add &lt;n1&gt; &lt;n2&gt;</a:t>
            </a:r>
            <a:r>
              <a:rPr lang="en-US" sz="3000" dirty="0"/>
              <a:t>: adds given two numbers to the stack</a:t>
            </a:r>
          </a:p>
          <a:p>
            <a:pPr lvl="1"/>
            <a:r>
              <a:rPr lang="en-US" sz="3000" b="1" dirty="0"/>
              <a:t>Remove &lt;count&gt;</a:t>
            </a:r>
            <a:r>
              <a:rPr lang="en-US" sz="3000" dirty="0"/>
              <a:t>: if elements are enough, removes </a:t>
            </a:r>
            <a:r>
              <a:rPr lang="en-US" sz="3000" i="1" dirty="0"/>
              <a:t>count</a:t>
            </a:r>
            <a:r>
              <a:rPr lang="en-US" sz="3000" dirty="0"/>
              <a:t> elements</a:t>
            </a:r>
          </a:p>
          <a:p>
            <a:pPr lvl="1"/>
            <a:r>
              <a:rPr lang="en-US" sz="3000" b="1" dirty="0"/>
              <a:t>End</a:t>
            </a:r>
            <a:r>
              <a:rPr lang="en-US" sz="3000" dirty="0"/>
              <a:t>: </a:t>
            </a:r>
            <a:r>
              <a:rPr lang="en-US" sz="2800" dirty="0"/>
              <a:t>print the sum in the remaining elements from the stack and exit</a:t>
            </a:r>
            <a:endParaRPr lang="en-US" sz="30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460314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5014313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509497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4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https://judge.softuni.org/Contests/Practice/Index/1445#1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401" y="4275648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9600" y="5014313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4308" y="509497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5" grpId="0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4425" y="1539000"/>
            <a:ext cx="11700000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TODO: Parse the numbers and push them to the stack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else if 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noProof="1">
                <a:latin typeface="Consolas" panose="020B0609020204030204" pitchFamily="49" charset="0"/>
              </a:rPr>
              <a:t>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commandInfo</a:t>
            </a:r>
            <a:r>
              <a:rPr lang="en-US" sz="2600" b="1" dirty="0">
                <a:latin typeface="Consolas" panose="020B0609020204030204" pitchFamily="49" charset="0"/>
              </a:rPr>
              <a:t>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/>
              <a:t>with brackets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nesting is allowed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https://judge.softuni.org/Contests/Practice/Index/1445#3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"Queue" Data Structure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Queue&lt;T&gt;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89000"/>
            <a:ext cx="10124999" cy="56682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implements a </a:t>
            </a:r>
            <a:r>
              <a:rPr lang="en-US" sz="3400" b="1" dirty="0"/>
              <a:t>FIFO</a:t>
            </a:r>
            <a:r>
              <a:rPr lang="en-US" sz="3400" dirty="0"/>
              <a:t> (first in, first out) collection</a:t>
            </a:r>
            <a:endParaRPr lang="en-US" sz="3400" dirty="0">
              <a:cs typeface="Consolas" panose="020B0609020204030204" pitchFamily="49" charset="0"/>
            </a:endParaRPr>
          </a:p>
          <a:p>
            <a:pPr lvl="1">
              <a:buClr>
                <a:srgbClr val="234465"/>
              </a:buClr>
            </a:pPr>
            <a:r>
              <a:rPr lang="en-US" b="1" dirty="0"/>
              <a:t>Enqueue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append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spcBef>
                <a:spcPts val="1800"/>
              </a:spcBef>
              <a:buClr>
                <a:srgbClr val="234465"/>
              </a:buClr>
            </a:pPr>
            <a:r>
              <a:rPr lang="en-US" b="1" dirty="0"/>
              <a:t>Dequeue: </a:t>
            </a:r>
            <a:r>
              <a:rPr lang="en-US" dirty="0"/>
              <a:t>remove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spcBef>
                <a:spcPts val="1800"/>
              </a:spcBef>
              <a:buClr>
                <a:srgbClr val="234465"/>
              </a:buClr>
            </a:pPr>
            <a:r>
              <a:rPr lang="en-US" b="1" dirty="0"/>
              <a:t>Peek: </a:t>
            </a:r>
            <a:r>
              <a:rPr lang="en-US" dirty="0"/>
              <a:t>retrieve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462150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948512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71440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The "</a:t>
            </a:r>
            <a:r>
              <a:rPr lang="en-US" sz="3600" b="1" dirty="0"/>
              <a:t>Stack</a:t>
            </a:r>
            <a:r>
              <a:rPr lang="en-US" sz="3600" dirty="0"/>
              <a:t>" Data Structure (</a:t>
            </a:r>
            <a:r>
              <a:rPr lang="en-US" sz="3600" b="1" dirty="0"/>
              <a:t>LIFO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last in, first out)</a:t>
            </a:r>
          </a:p>
          <a:p>
            <a:pPr lvl="1"/>
            <a:r>
              <a:rPr lang="en-US" sz="3400" dirty="0"/>
              <a:t>The Class </a:t>
            </a:r>
            <a:r>
              <a:rPr lang="en-US" sz="3400" b="1" dirty="0"/>
              <a:t>Stack&lt;T&gt;</a:t>
            </a:r>
            <a:endParaRPr lang="en-US" sz="3400" dirty="0"/>
          </a:p>
          <a:p>
            <a:pPr lvl="1"/>
            <a:r>
              <a:rPr lang="en-US" sz="3400" dirty="0">
                <a:latin typeface="Consolas" panose="020B0609020204030204" pitchFamily="49" charset="0"/>
              </a:rPr>
              <a:t>Push()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Pop()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Peek()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>
                <a:latin typeface="Consolas" panose="020B0609020204030204" pitchFamily="49" charset="0"/>
              </a:rPr>
              <a:t>ToArray()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and </a:t>
            </a:r>
            <a:r>
              <a:rPr lang="en-US" sz="3400" dirty="0">
                <a:latin typeface="Consolas" panose="020B0609020204030204" pitchFamily="49" charset="0"/>
              </a:rPr>
              <a:t>Count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The "</a:t>
            </a:r>
            <a:r>
              <a:rPr lang="en-US" sz="3600" b="1" dirty="0"/>
              <a:t>Queue</a:t>
            </a:r>
            <a:r>
              <a:rPr lang="en-US" sz="3600" dirty="0"/>
              <a:t>" Data Structure (</a:t>
            </a:r>
            <a:r>
              <a:rPr lang="en-US" sz="3600" b="1" dirty="0"/>
              <a:t>FIFO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first in, first out)</a:t>
            </a:r>
          </a:p>
          <a:p>
            <a:pPr lvl="1"/>
            <a:r>
              <a:rPr lang="en-US" sz="3400" dirty="0"/>
              <a:t>The Class </a:t>
            </a:r>
            <a:r>
              <a:rPr lang="en-US" sz="3400" b="1" dirty="0"/>
              <a:t>Queue&lt;T&gt;</a:t>
            </a:r>
            <a:endParaRPr lang="en-US" sz="3400" dirty="0"/>
          </a:p>
          <a:p>
            <a:pPr lvl="1"/>
            <a:r>
              <a:rPr lang="en-US" sz="3400" dirty="0">
                <a:latin typeface="Consolas" panose="020B0609020204030204" pitchFamily="49" charset="0"/>
              </a:rPr>
              <a:t>Enqueue()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Dequeue()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Peek()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>
                <a:latin typeface="Consolas" panose="020B0609020204030204" pitchFamily="49" charset="0"/>
              </a:rPr>
              <a:t>ToArray()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and </a:t>
            </a:r>
            <a:r>
              <a:rPr lang="en-US" sz="3400" dirty="0">
                <a:latin typeface="Consolas" panose="020B0609020204030204" pitchFamily="49" charset="0"/>
              </a:rPr>
              <a:t>Count</a:t>
            </a:r>
            <a:endParaRPr lang="en-GB" sz="34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36024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58" y="3879213"/>
            <a:ext cx="2641878" cy="976696"/>
          </a:xfrm>
          <a:prstGeom prst="wedgeRoundRectCallout">
            <a:avLst>
              <a:gd name="adj1" fmla="val -67885"/>
              <a:gd name="adj2" fmla="val -2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4401102"/>
            <a:ext cx="1819277" cy="909614"/>
          </a:xfrm>
          <a:prstGeom prst="wedgeRoundRectCallout">
            <a:avLst>
              <a:gd name="adj1" fmla="val -91136"/>
              <a:gd name="adj2" fmla="val -3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5333891"/>
            <a:ext cx="2209800" cy="909614"/>
          </a:xfrm>
          <a:prstGeom prst="wedgeRoundRectCallout">
            <a:avLst>
              <a:gd name="adj1" fmla="val -68554"/>
              <a:gd name="adj2" fmla="val -57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</a:t>
            </a:r>
            <a:r>
              <a:rPr lang="en-US" sz="3400" b="1" dirty="0"/>
              <a:t>n</a:t>
            </a:r>
            <a:r>
              <a:rPr lang="en-US" sz="3400" baseline="30000" dirty="0"/>
              <a:t>th</a:t>
            </a:r>
            <a:r>
              <a:rPr lang="en-US" sz="3400" dirty="0"/>
              <a:t>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Upon removal </a:t>
            </a:r>
            <a:r>
              <a:rPr lang="en-US" sz="3200" dirty="0"/>
              <a:t>the potato is passed </a:t>
            </a:r>
            <a:r>
              <a:rPr lang="en-US" sz="32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00" y="4717893"/>
            <a:ext cx="408196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828459" y="508393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https://judge.softuni.org/Contests/Practice/Index/1445#6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1026" name="Picture 2" descr="4.13. Simulation: Hot Potato — Problem Solving with Algorithms and Data  Structures">
            <a:extLst>
              <a:ext uri="{FF2B5EF4-FFF2-40B4-BE49-F238E27FC236}">
                <a16:creationId xmlns:a16="http://schemas.microsoft.com/office/drawing/2014/main" id="{E421343C-BD96-1A59-38DA-04B8F8D1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49" y="2583850"/>
            <a:ext cx="3871752" cy="2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270" y="4471672"/>
            <a:ext cx="34147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Last is William</a:t>
            </a:r>
            <a:endParaRPr lang="it-IT" sz="3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1CBE6-C1F0-56E1-53D6-436D32589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35875D-5890-2168-6920-B6E602EB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Potato: Illustration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3E8E92-8DA8-7A55-7C21-052A96EF9D1C}"/>
              </a:ext>
            </a:extLst>
          </p:cNvPr>
          <p:cNvSpPr/>
          <p:nvPr/>
        </p:nvSpPr>
        <p:spPr>
          <a:xfrm>
            <a:off x="5779371" y="1854000"/>
            <a:ext cx="2500595" cy="3650717"/>
          </a:xfrm>
          <a:custGeom>
            <a:avLst/>
            <a:gdLst>
              <a:gd name="connsiteX0" fmla="*/ 0 w 2500595"/>
              <a:gd name="connsiteY0" fmla="*/ 45686 h 3650717"/>
              <a:gd name="connsiteX1" fmla="*/ 45686 w 2500595"/>
              <a:gd name="connsiteY1" fmla="*/ 0 h 3650717"/>
              <a:gd name="connsiteX2" fmla="*/ 479346 w 2500595"/>
              <a:gd name="connsiteY2" fmla="*/ 0 h 3650717"/>
              <a:gd name="connsiteX3" fmla="*/ 937099 w 2500595"/>
              <a:gd name="connsiteY3" fmla="*/ 0 h 3650717"/>
              <a:gd name="connsiteX4" fmla="*/ 1370759 w 2500595"/>
              <a:gd name="connsiteY4" fmla="*/ 0 h 3650717"/>
              <a:gd name="connsiteX5" fmla="*/ 1876695 w 2500595"/>
              <a:gd name="connsiteY5" fmla="*/ 0 h 3650717"/>
              <a:gd name="connsiteX6" fmla="*/ 2454909 w 2500595"/>
              <a:gd name="connsiteY6" fmla="*/ 0 h 3650717"/>
              <a:gd name="connsiteX7" fmla="*/ 2500595 w 2500595"/>
              <a:gd name="connsiteY7" fmla="*/ 45686 h 3650717"/>
              <a:gd name="connsiteX8" fmla="*/ 2500595 w 2500595"/>
              <a:gd name="connsiteY8" fmla="*/ 710097 h 3650717"/>
              <a:gd name="connsiteX9" fmla="*/ 2500595 w 2500595"/>
              <a:gd name="connsiteY9" fmla="*/ 1338915 h 3650717"/>
              <a:gd name="connsiteX10" fmla="*/ 2500595 w 2500595"/>
              <a:gd name="connsiteY10" fmla="*/ 1932139 h 3650717"/>
              <a:gd name="connsiteX11" fmla="*/ 2500595 w 2500595"/>
              <a:gd name="connsiteY11" fmla="*/ 2418583 h 3650717"/>
              <a:gd name="connsiteX12" fmla="*/ 2500595 w 2500595"/>
              <a:gd name="connsiteY12" fmla="*/ 3047400 h 3650717"/>
              <a:gd name="connsiteX13" fmla="*/ 2500595 w 2500595"/>
              <a:gd name="connsiteY13" fmla="*/ 3605031 h 3650717"/>
              <a:gd name="connsiteX14" fmla="*/ 2454909 w 2500595"/>
              <a:gd name="connsiteY14" fmla="*/ 3650717 h 3650717"/>
              <a:gd name="connsiteX15" fmla="*/ 1948972 w 2500595"/>
              <a:gd name="connsiteY15" fmla="*/ 3650717 h 3650717"/>
              <a:gd name="connsiteX16" fmla="*/ 1467128 w 2500595"/>
              <a:gd name="connsiteY16" fmla="*/ 3650717 h 3650717"/>
              <a:gd name="connsiteX17" fmla="*/ 1009375 w 2500595"/>
              <a:gd name="connsiteY17" fmla="*/ 3650717 h 3650717"/>
              <a:gd name="connsiteX18" fmla="*/ 479346 w 2500595"/>
              <a:gd name="connsiteY18" fmla="*/ 3650717 h 3650717"/>
              <a:gd name="connsiteX19" fmla="*/ 45686 w 2500595"/>
              <a:gd name="connsiteY19" fmla="*/ 3650717 h 3650717"/>
              <a:gd name="connsiteX20" fmla="*/ 0 w 2500595"/>
              <a:gd name="connsiteY20" fmla="*/ 3605031 h 3650717"/>
              <a:gd name="connsiteX21" fmla="*/ 0 w 2500595"/>
              <a:gd name="connsiteY21" fmla="*/ 2940620 h 3650717"/>
              <a:gd name="connsiteX22" fmla="*/ 0 w 2500595"/>
              <a:gd name="connsiteY22" fmla="*/ 2382989 h 3650717"/>
              <a:gd name="connsiteX23" fmla="*/ 0 w 2500595"/>
              <a:gd name="connsiteY23" fmla="*/ 1860952 h 3650717"/>
              <a:gd name="connsiteX24" fmla="*/ 0 w 2500595"/>
              <a:gd name="connsiteY24" fmla="*/ 1374508 h 3650717"/>
              <a:gd name="connsiteX25" fmla="*/ 0 w 2500595"/>
              <a:gd name="connsiteY25" fmla="*/ 781284 h 3650717"/>
              <a:gd name="connsiteX26" fmla="*/ 0 w 2500595"/>
              <a:gd name="connsiteY26" fmla="*/ 45686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500595" h="3650717" extrusionOk="0">
                <a:moveTo>
                  <a:pt x="0" y="45686"/>
                </a:moveTo>
                <a:cubicBezTo>
                  <a:pt x="-5809" y="23716"/>
                  <a:pt x="23898" y="-1096"/>
                  <a:pt x="45686" y="0"/>
                </a:cubicBezTo>
                <a:cubicBezTo>
                  <a:pt x="235043" y="-41494"/>
                  <a:pt x="331210" y="18419"/>
                  <a:pt x="479346" y="0"/>
                </a:cubicBezTo>
                <a:cubicBezTo>
                  <a:pt x="627482" y="-18419"/>
                  <a:pt x="721888" y="46391"/>
                  <a:pt x="937099" y="0"/>
                </a:cubicBezTo>
                <a:cubicBezTo>
                  <a:pt x="1152310" y="-46391"/>
                  <a:pt x="1260452" y="1687"/>
                  <a:pt x="1370759" y="0"/>
                </a:cubicBezTo>
                <a:cubicBezTo>
                  <a:pt x="1481066" y="-1687"/>
                  <a:pt x="1699135" y="45484"/>
                  <a:pt x="1876695" y="0"/>
                </a:cubicBezTo>
                <a:cubicBezTo>
                  <a:pt x="2054255" y="-45484"/>
                  <a:pt x="2267464" y="61739"/>
                  <a:pt x="2454909" y="0"/>
                </a:cubicBezTo>
                <a:cubicBezTo>
                  <a:pt x="2477175" y="6530"/>
                  <a:pt x="2497499" y="22783"/>
                  <a:pt x="2500595" y="45686"/>
                </a:cubicBezTo>
                <a:cubicBezTo>
                  <a:pt x="2508534" y="340468"/>
                  <a:pt x="2496597" y="544870"/>
                  <a:pt x="2500595" y="710097"/>
                </a:cubicBezTo>
                <a:cubicBezTo>
                  <a:pt x="2504593" y="875324"/>
                  <a:pt x="2440032" y="1144248"/>
                  <a:pt x="2500595" y="1338915"/>
                </a:cubicBezTo>
                <a:cubicBezTo>
                  <a:pt x="2561158" y="1533582"/>
                  <a:pt x="2443322" y="1639658"/>
                  <a:pt x="2500595" y="1932139"/>
                </a:cubicBezTo>
                <a:cubicBezTo>
                  <a:pt x="2557868" y="2224620"/>
                  <a:pt x="2482717" y="2221118"/>
                  <a:pt x="2500595" y="2418583"/>
                </a:cubicBezTo>
                <a:cubicBezTo>
                  <a:pt x="2518473" y="2616048"/>
                  <a:pt x="2483866" y="2834916"/>
                  <a:pt x="2500595" y="3047400"/>
                </a:cubicBezTo>
                <a:cubicBezTo>
                  <a:pt x="2517324" y="3259884"/>
                  <a:pt x="2446513" y="3434014"/>
                  <a:pt x="2500595" y="3605031"/>
                </a:cubicBezTo>
                <a:cubicBezTo>
                  <a:pt x="2504178" y="3626373"/>
                  <a:pt x="2479877" y="3652358"/>
                  <a:pt x="2454909" y="3650717"/>
                </a:cubicBezTo>
                <a:cubicBezTo>
                  <a:pt x="2297823" y="3665922"/>
                  <a:pt x="2090864" y="3607486"/>
                  <a:pt x="1948972" y="3650717"/>
                </a:cubicBezTo>
                <a:cubicBezTo>
                  <a:pt x="1807080" y="3693948"/>
                  <a:pt x="1703869" y="3620738"/>
                  <a:pt x="1467128" y="3650717"/>
                </a:cubicBezTo>
                <a:cubicBezTo>
                  <a:pt x="1230387" y="3680696"/>
                  <a:pt x="1136586" y="3631038"/>
                  <a:pt x="1009375" y="3650717"/>
                </a:cubicBezTo>
                <a:cubicBezTo>
                  <a:pt x="882164" y="3670396"/>
                  <a:pt x="718767" y="3613806"/>
                  <a:pt x="479346" y="3650717"/>
                </a:cubicBezTo>
                <a:cubicBezTo>
                  <a:pt x="239925" y="3687628"/>
                  <a:pt x="188030" y="3628378"/>
                  <a:pt x="45686" y="3650717"/>
                </a:cubicBezTo>
                <a:cubicBezTo>
                  <a:pt x="18864" y="3646634"/>
                  <a:pt x="2628" y="3625664"/>
                  <a:pt x="0" y="3605031"/>
                </a:cubicBezTo>
                <a:cubicBezTo>
                  <a:pt x="-42363" y="3428647"/>
                  <a:pt x="34134" y="3207251"/>
                  <a:pt x="0" y="2940620"/>
                </a:cubicBezTo>
                <a:cubicBezTo>
                  <a:pt x="-34134" y="2673989"/>
                  <a:pt x="29288" y="2552037"/>
                  <a:pt x="0" y="2382989"/>
                </a:cubicBezTo>
                <a:cubicBezTo>
                  <a:pt x="-29288" y="2213941"/>
                  <a:pt x="37954" y="1998625"/>
                  <a:pt x="0" y="1860952"/>
                </a:cubicBezTo>
                <a:cubicBezTo>
                  <a:pt x="-37954" y="1723279"/>
                  <a:pt x="26649" y="1542388"/>
                  <a:pt x="0" y="1374508"/>
                </a:cubicBezTo>
                <a:cubicBezTo>
                  <a:pt x="-26649" y="1206628"/>
                  <a:pt x="22880" y="1040391"/>
                  <a:pt x="0" y="781284"/>
                </a:cubicBezTo>
                <a:cubicBezTo>
                  <a:pt x="-22880" y="522177"/>
                  <a:pt x="33430" y="393326"/>
                  <a:pt x="0" y="4568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0B7C00-5B9C-925B-1BFD-06A65ADE7711}"/>
              </a:ext>
            </a:extLst>
          </p:cNvPr>
          <p:cNvSpPr/>
          <p:nvPr/>
        </p:nvSpPr>
        <p:spPr>
          <a:xfrm>
            <a:off x="606000" y="1854000"/>
            <a:ext cx="4574250" cy="3650717"/>
          </a:xfrm>
          <a:custGeom>
            <a:avLst/>
            <a:gdLst>
              <a:gd name="connsiteX0" fmla="*/ 0 w 4574250"/>
              <a:gd name="connsiteY0" fmla="*/ 66699 h 3650717"/>
              <a:gd name="connsiteX1" fmla="*/ 66699 w 4574250"/>
              <a:gd name="connsiteY1" fmla="*/ 0 h 3650717"/>
              <a:gd name="connsiteX2" fmla="*/ 710623 w 4574250"/>
              <a:gd name="connsiteY2" fmla="*/ 0 h 3650717"/>
              <a:gd name="connsiteX3" fmla="*/ 1310138 w 4574250"/>
              <a:gd name="connsiteY3" fmla="*/ 0 h 3650717"/>
              <a:gd name="connsiteX4" fmla="*/ 1865244 w 4574250"/>
              <a:gd name="connsiteY4" fmla="*/ 0 h 3650717"/>
              <a:gd name="connsiteX5" fmla="*/ 2509168 w 4574250"/>
              <a:gd name="connsiteY5" fmla="*/ 0 h 3650717"/>
              <a:gd name="connsiteX6" fmla="*/ 3064274 w 4574250"/>
              <a:gd name="connsiteY6" fmla="*/ 0 h 3650717"/>
              <a:gd name="connsiteX7" fmla="*/ 3619381 w 4574250"/>
              <a:gd name="connsiteY7" fmla="*/ 0 h 3650717"/>
              <a:gd name="connsiteX8" fmla="*/ 4507551 w 4574250"/>
              <a:gd name="connsiteY8" fmla="*/ 0 h 3650717"/>
              <a:gd name="connsiteX9" fmla="*/ 4574250 w 4574250"/>
              <a:gd name="connsiteY9" fmla="*/ 66699 h 3650717"/>
              <a:gd name="connsiteX10" fmla="*/ 4574250 w 4574250"/>
              <a:gd name="connsiteY10" fmla="*/ 582572 h 3650717"/>
              <a:gd name="connsiteX11" fmla="*/ 4574250 w 4574250"/>
              <a:gd name="connsiteY11" fmla="*/ 1063273 h 3650717"/>
              <a:gd name="connsiteX12" fmla="*/ 4574250 w 4574250"/>
              <a:gd name="connsiteY12" fmla="*/ 1719839 h 3650717"/>
              <a:gd name="connsiteX13" fmla="*/ 4574250 w 4574250"/>
              <a:gd name="connsiteY13" fmla="*/ 2341232 h 3650717"/>
              <a:gd name="connsiteX14" fmla="*/ 4574250 w 4574250"/>
              <a:gd name="connsiteY14" fmla="*/ 2997798 h 3650717"/>
              <a:gd name="connsiteX15" fmla="*/ 4574250 w 4574250"/>
              <a:gd name="connsiteY15" fmla="*/ 3584018 h 3650717"/>
              <a:gd name="connsiteX16" fmla="*/ 4507551 w 4574250"/>
              <a:gd name="connsiteY16" fmla="*/ 3650717 h 3650717"/>
              <a:gd name="connsiteX17" fmla="*/ 4085670 w 4574250"/>
              <a:gd name="connsiteY17" fmla="*/ 3650717 h 3650717"/>
              <a:gd name="connsiteX18" fmla="*/ 3530564 w 4574250"/>
              <a:gd name="connsiteY18" fmla="*/ 3650717 h 3650717"/>
              <a:gd name="connsiteX19" fmla="*/ 2931049 w 4574250"/>
              <a:gd name="connsiteY19" fmla="*/ 3650717 h 3650717"/>
              <a:gd name="connsiteX20" fmla="*/ 2464759 w 4574250"/>
              <a:gd name="connsiteY20" fmla="*/ 3650717 h 3650717"/>
              <a:gd name="connsiteX21" fmla="*/ 1865244 w 4574250"/>
              <a:gd name="connsiteY21" fmla="*/ 3650717 h 3650717"/>
              <a:gd name="connsiteX22" fmla="*/ 1354546 w 4574250"/>
              <a:gd name="connsiteY22" fmla="*/ 3650717 h 3650717"/>
              <a:gd name="connsiteX23" fmla="*/ 888257 w 4574250"/>
              <a:gd name="connsiteY23" fmla="*/ 3650717 h 3650717"/>
              <a:gd name="connsiteX24" fmla="*/ 66699 w 4574250"/>
              <a:gd name="connsiteY24" fmla="*/ 3650717 h 3650717"/>
              <a:gd name="connsiteX25" fmla="*/ 0 w 4574250"/>
              <a:gd name="connsiteY25" fmla="*/ 3584018 h 3650717"/>
              <a:gd name="connsiteX26" fmla="*/ 0 w 4574250"/>
              <a:gd name="connsiteY26" fmla="*/ 3068145 h 3650717"/>
              <a:gd name="connsiteX27" fmla="*/ 0 w 4574250"/>
              <a:gd name="connsiteY27" fmla="*/ 2587444 h 3650717"/>
              <a:gd name="connsiteX28" fmla="*/ 0 w 4574250"/>
              <a:gd name="connsiteY28" fmla="*/ 2001224 h 3650717"/>
              <a:gd name="connsiteX29" fmla="*/ 0 w 4574250"/>
              <a:gd name="connsiteY29" fmla="*/ 1520524 h 3650717"/>
              <a:gd name="connsiteX30" fmla="*/ 0 w 4574250"/>
              <a:gd name="connsiteY30" fmla="*/ 934304 h 3650717"/>
              <a:gd name="connsiteX31" fmla="*/ 0 w 4574250"/>
              <a:gd name="connsiteY31" fmla="*/ 66699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574250" h="3650717" fill="none" extrusionOk="0">
                <a:moveTo>
                  <a:pt x="0" y="66699"/>
                </a:moveTo>
                <a:cubicBezTo>
                  <a:pt x="7255" y="28566"/>
                  <a:pt x="34053" y="-5554"/>
                  <a:pt x="66699" y="0"/>
                </a:cubicBezTo>
                <a:cubicBezTo>
                  <a:pt x="328519" y="-71613"/>
                  <a:pt x="462806" y="72559"/>
                  <a:pt x="710623" y="0"/>
                </a:cubicBezTo>
                <a:cubicBezTo>
                  <a:pt x="958440" y="-72559"/>
                  <a:pt x="1166008" y="32032"/>
                  <a:pt x="1310138" y="0"/>
                </a:cubicBezTo>
                <a:cubicBezTo>
                  <a:pt x="1454268" y="-32032"/>
                  <a:pt x="1697394" y="46686"/>
                  <a:pt x="1865244" y="0"/>
                </a:cubicBezTo>
                <a:cubicBezTo>
                  <a:pt x="2033094" y="-46686"/>
                  <a:pt x="2295094" y="742"/>
                  <a:pt x="2509168" y="0"/>
                </a:cubicBezTo>
                <a:cubicBezTo>
                  <a:pt x="2723242" y="-742"/>
                  <a:pt x="2818342" y="6280"/>
                  <a:pt x="3064274" y="0"/>
                </a:cubicBezTo>
                <a:cubicBezTo>
                  <a:pt x="3310206" y="-6280"/>
                  <a:pt x="3344025" y="23747"/>
                  <a:pt x="3619381" y="0"/>
                </a:cubicBezTo>
                <a:cubicBezTo>
                  <a:pt x="3894737" y="-23747"/>
                  <a:pt x="4122537" y="9104"/>
                  <a:pt x="4507551" y="0"/>
                </a:cubicBezTo>
                <a:cubicBezTo>
                  <a:pt x="4549904" y="-5733"/>
                  <a:pt x="4578895" y="26232"/>
                  <a:pt x="4574250" y="66699"/>
                </a:cubicBezTo>
                <a:cubicBezTo>
                  <a:pt x="4600353" y="274766"/>
                  <a:pt x="4513973" y="472700"/>
                  <a:pt x="4574250" y="582572"/>
                </a:cubicBezTo>
                <a:cubicBezTo>
                  <a:pt x="4634527" y="692444"/>
                  <a:pt x="4517103" y="836724"/>
                  <a:pt x="4574250" y="1063273"/>
                </a:cubicBezTo>
                <a:cubicBezTo>
                  <a:pt x="4631397" y="1289822"/>
                  <a:pt x="4570171" y="1511346"/>
                  <a:pt x="4574250" y="1719839"/>
                </a:cubicBezTo>
                <a:cubicBezTo>
                  <a:pt x="4578329" y="1928332"/>
                  <a:pt x="4500312" y="2092752"/>
                  <a:pt x="4574250" y="2341232"/>
                </a:cubicBezTo>
                <a:cubicBezTo>
                  <a:pt x="4648188" y="2589712"/>
                  <a:pt x="4499211" y="2795650"/>
                  <a:pt x="4574250" y="2997798"/>
                </a:cubicBezTo>
                <a:cubicBezTo>
                  <a:pt x="4649289" y="3199946"/>
                  <a:pt x="4520876" y="3341333"/>
                  <a:pt x="4574250" y="3584018"/>
                </a:cubicBezTo>
                <a:cubicBezTo>
                  <a:pt x="4571120" y="3613296"/>
                  <a:pt x="4542535" y="3645143"/>
                  <a:pt x="4507551" y="3650717"/>
                </a:cubicBezTo>
                <a:cubicBezTo>
                  <a:pt x="4327732" y="3683685"/>
                  <a:pt x="4242923" y="3635814"/>
                  <a:pt x="4085670" y="3650717"/>
                </a:cubicBezTo>
                <a:cubicBezTo>
                  <a:pt x="3928417" y="3665620"/>
                  <a:pt x="3739576" y="3633070"/>
                  <a:pt x="3530564" y="3650717"/>
                </a:cubicBezTo>
                <a:cubicBezTo>
                  <a:pt x="3321552" y="3668364"/>
                  <a:pt x="3217083" y="3648878"/>
                  <a:pt x="2931049" y="3650717"/>
                </a:cubicBezTo>
                <a:cubicBezTo>
                  <a:pt x="2645015" y="3652556"/>
                  <a:pt x="2657740" y="3608383"/>
                  <a:pt x="2464759" y="3650717"/>
                </a:cubicBezTo>
                <a:cubicBezTo>
                  <a:pt x="2271778" y="3693051"/>
                  <a:pt x="2147443" y="3630748"/>
                  <a:pt x="1865244" y="3650717"/>
                </a:cubicBezTo>
                <a:cubicBezTo>
                  <a:pt x="1583046" y="3670686"/>
                  <a:pt x="1518590" y="3638337"/>
                  <a:pt x="1354546" y="3650717"/>
                </a:cubicBezTo>
                <a:cubicBezTo>
                  <a:pt x="1190502" y="3663097"/>
                  <a:pt x="1013573" y="3620997"/>
                  <a:pt x="888257" y="3650717"/>
                </a:cubicBezTo>
                <a:cubicBezTo>
                  <a:pt x="762941" y="3680437"/>
                  <a:pt x="232815" y="3598533"/>
                  <a:pt x="66699" y="3650717"/>
                </a:cubicBezTo>
                <a:cubicBezTo>
                  <a:pt x="29262" y="3648865"/>
                  <a:pt x="5459" y="3619485"/>
                  <a:pt x="0" y="3584018"/>
                </a:cubicBezTo>
                <a:cubicBezTo>
                  <a:pt x="-18163" y="3466435"/>
                  <a:pt x="11819" y="3175305"/>
                  <a:pt x="0" y="3068145"/>
                </a:cubicBezTo>
                <a:cubicBezTo>
                  <a:pt x="-11819" y="2960985"/>
                  <a:pt x="56298" y="2732678"/>
                  <a:pt x="0" y="2587444"/>
                </a:cubicBezTo>
                <a:cubicBezTo>
                  <a:pt x="-56298" y="2442210"/>
                  <a:pt x="40543" y="2261689"/>
                  <a:pt x="0" y="2001224"/>
                </a:cubicBezTo>
                <a:cubicBezTo>
                  <a:pt x="-40543" y="1740759"/>
                  <a:pt x="28607" y="1666620"/>
                  <a:pt x="0" y="1520524"/>
                </a:cubicBezTo>
                <a:cubicBezTo>
                  <a:pt x="-28607" y="1374428"/>
                  <a:pt x="24542" y="1135918"/>
                  <a:pt x="0" y="934304"/>
                </a:cubicBezTo>
                <a:cubicBezTo>
                  <a:pt x="-24542" y="732690"/>
                  <a:pt x="82493" y="433201"/>
                  <a:pt x="0" y="66699"/>
                </a:cubicBezTo>
                <a:close/>
              </a:path>
              <a:path w="4574250" h="3650717" stroke="0" extrusionOk="0">
                <a:moveTo>
                  <a:pt x="0" y="66699"/>
                </a:moveTo>
                <a:cubicBezTo>
                  <a:pt x="-6735" y="33643"/>
                  <a:pt x="34338" y="-1424"/>
                  <a:pt x="66699" y="0"/>
                </a:cubicBezTo>
                <a:cubicBezTo>
                  <a:pt x="193787" y="-10723"/>
                  <a:pt x="383639" y="31409"/>
                  <a:pt x="532988" y="0"/>
                </a:cubicBezTo>
                <a:cubicBezTo>
                  <a:pt x="682337" y="-31409"/>
                  <a:pt x="837484" y="45384"/>
                  <a:pt x="1043686" y="0"/>
                </a:cubicBezTo>
                <a:cubicBezTo>
                  <a:pt x="1249888" y="-45384"/>
                  <a:pt x="1294039" y="8952"/>
                  <a:pt x="1509976" y="0"/>
                </a:cubicBezTo>
                <a:cubicBezTo>
                  <a:pt x="1725913" y="-8952"/>
                  <a:pt x="1879483" y="36263"/>
                  <a:pt x="2109491" y="0"/>
                </a:cubicBezTo>
                <a:cubicBezTo>
                  <a:pt x="2339500" y="-36263"/>
                  <a:pt x="2509395" y="1708"/>
                  <a:pt x="2709006" y="0"/>
                </a:cubicBezTo>
                <a:cubicBezTo>
                  <a:pt x="2908617" y="-1708"/>
                  <a:pt x="2970681" y="24417"/>
                  <a:pt x="3130887" y="0"/>
                </a:cubicBezTo>
                <a:cubicBezTo>
                  <a:pt x="3291093" y="-24417"/>
                  <a:pt x="3481798" y="2003"/>
                  <a:pt x="3730402" y="0"/>
                </a:cubicBezTo>
                <a:cubicBezTo>
                  <a:pt x="3979006" y="-2003"/>
                  <a:pt x="4331511" y="75248"/>
                  <a:pt x="4507551" y="0"/>
                </a:cubicBezTo>
                <a:cubicBezTo>
                  <a:pt x="4549233" y="-324"/>
                  <a:pt x="4576064" y="28068"/>
                  <a:pt x="4574250" y="66699"/>
                </a:cubicBezTo>
                <a:cubicBezTo>
                  <a:pt x="4592802" y="223420"/>
                  <a:pt x="4560627" y="354592"/>
                  <a:pt x="4574250" y="547399"/>
                </a:cubicBezTo>
                <a:cubicBezTo>
                  <a:pt x="4587873" y="740206"/>
                  <a:pt x="4564377" y="920645"/>
                  <a:pt x="4574250" y="1168792"/>
                </a:cubicBezTo>
                <a:cubicBezTo>
                  <a:pt x="4584123" y="1416939"/>
                  <a:pt x="4568577" y="1485207"/>
                  <a:pt x="4574250" y="1790185"/>
                </a:cubicBezTo>
                <a:cubicBezTo>
                  <a:pt x="4579923" y="2095163"/>
                  <a:pt x="4536533" y="2142901"/>
                  <a:pt x="4574250" y="2341232"/>
                </a:cubicBezTo>
                <a:cubicBezTo>
                  <a:pt x="4611967" y="2539563"/>
                  <a:pt x="4536819" y="2693311"/>
                  <a:pt x="4574250" y="2821932"/>
                </a:cubicBezTo>
                <a:cubicBezTo>
                  <a:pt x="4611681" y="2950553"/>
                  <a:pt x="4493397" y="3281912"/>
                  <a:pt x="4574250" y="3584018"/>
                </a:cubicBezTo>
                <a:cubicBezTo>
                  <a:pt x="4580707" y="3612101"/>
                  <a:pt x="4540812" y="3654300"/>
                  <a:pt x="4507551" y="3650717"/>
                </a:cubicBezTo>
                <a:cubicBezTo>
                  <a:pt x="4381881" y="3660042"/>
                  <a:pt x="4231700" y="3602250"/>
                  <a:pt x="3996853" y="3650717"/>
                </a:cubicBezTo>
                <a:cubicBezTo>
                  <a:pt x="3762006" y="3699184"/>
                  <a:pt x="3691271" y="3605544"/>
                  <a:pt x="3530564" y="3650717"/>
                </a:cubicBezTo>
                <a:cubicBezTo>
                  <a:pt x="3369857" y="3695890"/>
                  <a:pt x="3146745" y="3592242"/>
                  <a:pt x="3019866" y="3650717"/>
                </a:cubicBezTo>
                <a:cubicBezTo>
                  <a:pt x="2892987" y="3709192"/>
                  <a:pt x="2706091" y="3607792"/>
                  <a:pt x="2420351" y="3650717"/>
                </a:cubicBezTo>
                <a:cubicBezTo>
                  <a:pt x="2134612" y="3693642"/>
                  <a:pt x="2030063" y="3584321"/>
                  <a:pt x="1865244" y="3650717"/>
                </a:cubicBezTo>
                <a:cubicBezTo>
                  <a:pt x="1700425" y="3717113"/>
                  <a:pt x="1498495" y="3611556"/>
                  <a:pt x="1354546" y="3650717"/>
                </a:cubicBezTo>
                <a:cubicBezTo>
                  <a:pt x="1210597" y="3689878"/>
                  <a:pt x="985300" y="3644376"/>
                  <a:pt x="888257" y="3650717"/>
                </a:cubicBezTo>
                <a:cubicBezTo>
                  <a:pt x="791214" y="3657058"/>
                  <a:pt x="463100" y="3564762"/>
                  <a:pt x="66699" y="3650717"/>
                </a:cubicBezTo>
                <a:cubicBezTo>
                  <a:pt x="26531" y="3654096"/>
                  <a:pt x="-933" y="3625045"/>
                  <a:pt x="0" y="3584018"/>
                </a:cubicBezTo>
                <a:cubicBezTo>
                  <a:pt x="-15557" y="3383033"/>
                  <a:pt x="52851" y="3190225"/>
                  <a:pt x="0" y="2927452"/>
                </a:cubicBezTo>
                <a:cubicBezTo>
                  <a:pt x="-52851" y="2664679"/>
                  <a:pt x="57376" y="2530156"/>
                  <a:pt x="0" y="2270886"/>
                </a:cubicBezTo>
                <a:cubicBezTo>
                  <a:pt x="-57376" y="2011616"/>
                  <a:pt x="45469" y="1969546"/>
                  <a:pt x="0" y="1790185"/>
                </a:cubicBezTo>
                <a:cubicBezTo>
                  <a:pt x="-45469" y="1610824"/>
                  <a:pt x="46066" y="1432924"/>
                  <a:pt x="0" y="1133619"/>
                </a:cubicBezTo>
                <a:cubicBezTo>
                  <a:pt x="-46066" y="834314"/>
                  <a:pt x="38829" y="833195"/>
                  <a:pt x="0" y="652919"/>
                </a:cubicBezTo>
                <a:cubicBezTo>
                  <a:pt x="-38829" y="472643"/>
                  <a:pt x="41639" y="193498"/>
                  <a:pt x="0" y="66699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4ED7C3-1207-96B0-8DCE-F898A913894E}"/>
              </a:ext>
            </a:extLst>
          </p:cNvPr>
          <p:cNvSpPr/>
          <p:nvPr/>
        </p:nvSpPr>
        <p:spPr>
          <a:xfrm>
            <a:off x="1309876" y="2829954"/>
            <a:ext cx="1180812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Alva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122DBE-DD76-52EC-AE9D-1CAED679B71B}"/>
              </a:ext>
            </a:extLst>
          </p:cNvPr>
          <p:cNvSpPr/>
          <p:nvPr/>
        </p:nvSpPr>
        <p:spPr>
          <a:xfrm>
            <a:off x="3017674" y="3528223"/>
            <a:ext cx="1673941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James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1C9A72-703E-CDB6-FED9-717F692C5719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2490688" y="3165716"/>
            <a:ext cx="772129" cy="46084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EAC0749-9B06-47BA-6936-94C4AE87493A}"/>
              </a:ext>
            </a:extLst>
          </p:cNvPr>
          <p:cNvSpPr/>
          <p:nvPr/>
        </p:nvSpPr>
        <p:spPr>
          <a:xfrm>
            <a:off x="979135" y="4407511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DE9C36-C769-8D8A-53F1-C4B646D8FBB8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551631" y="4101404"/>
            <a:ext cx="711186" cy="40444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F742F1-F3B3-F4AB-119E-3EAB0696D238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900282" y="3501477"/>
            <a:ext cx="0" cy="90603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AAD43B-C92B-1153-F975-D391C6CBBF9A}"/>
              </a:ext>
            </a:extLst>
          </p:cNvPr>
          <p:cNvSpPr txBox="1"/>
          <p:nvPr/>
        </p:nvSpPr>
        <p:spPr>
          <a:xfrm>
            <a:off x="1593435" y="206833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88FE9-FF20-468D-7541-90783DD2913C}"/>
              </a:ext>
            </a:extLst>
          </p:cNvPr>
          <p:cNvSpPr txBox="1"/>
          <p:nvPr/>
        </p:nvSpPr>
        <p:spPr>
          <a:xfrm>
            <a:off x="2231997" y="2576758"/>
            <a:ext cx="2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14467-F36C-62D2-DF35-8206A03AB3C0}"/>
              </a:ext>
            </a:extLst>
          </p:cNvPr>
          <p:cNvSpPr txBox="1"/>
          <p:nvPr/>
        </p:nvSpPr>
        <p:spPr>
          <a:xfrm>
            <a:off x="3287191" y="3211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7C50A0-9D94-19B2-C7AA-6C4B85A2B794}"/>
              </a:ext>
            </a:extLst>
          </p:cNvPr>
          <p:cNvSpPr/>
          <p:nvPr/>
        </p:nvSpPr>
        <p:spPr>
          <a:xfrm>
            <a:off x="6410173" y="2353302"/>
            <a:ext cx="1180812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Alva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F4101D-9702-D7CF-242A-DB6D0B05179B}"/>
              </a:ext>
            </a:extLst>
          </p:cNvPr>
          <p:cNvSpPr/>
          <p:nvPr/>
        </p:nvSpPr>
        <p:spPr>
          <a:xfrm>
            <a:off x="6079432" y="3930859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40DE43-BEAB-D43C-13D2-E2E0D30BA52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V="1">
            <a:off x="6349230" y="2926483"/>
            <a:ext cx="233869" cy="11027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85B6BB-526C-DE95-8207-B205315DECF7}"/>
              </a:ext>
            </a:extLst>
          </p:cNvPr>
          <p:cNvSpPr txBox="1"/>
          <p:nvPr/>
        </p:nvSpPr>
        <p:spPr>
          <a:xfrm>
            <a:off x="6689915" y="502806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DFEB2-460F-81B7-F8E4-0A311610F499}"/>
              </a:ext>
            </a:extLst>
          </p:cNvPr>
          <p:cNvSpPr txBox="1"/>
          <p:nvPr/>
        </p:nvSpPr>
        <p:spPr>
          <a:xfrm>
            <a:off x="6591288" y="1983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5BCB82-8982-A2E2-0570-E2286A4E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95" y="3402114"/>
            <a:ext cx="533411" cy="521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C82A2F-3212-2818-D458-E67251C8EFA1}"/>
              </a:ext>
            </a:extLst>
          </p:cNvPr>
          <p:cNvSpPr txBox="1"/>
          <p:nvPr/>
        </p:nvSpPr>
        <p:spPr>
          <a:xfrm>
            <a:off x="6489568" y="3559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7C4083-75A5-C3DA-F6EC-3A8C50CD1F29}"/>
              </a:ext>
            </a:extLst>
          </p:cNvPr>
          <p:cNvCxnSpPr>
            <a:cxnSpLocks/>
            <a:stCxn id="16" idx="5"/>
            <a:endCxn id="17" idx="7"/>
          </p:cNvCxnSpPr>
          <p:nvPr/>
        </p:nvCxnSpPr>
        <p:spPr>
          <a:xfrm>
            <a:off x="7418059" y="2926483"/>
            <a:ext cx="233869" cy="11027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EB66C1C-C012-102C-EFC0-22298885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31" y="2200277"/>
            <a:ext cx="533411" cy="5219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EC63E46-396A-FB7F-6AD8-F8563C684AA4}"/>
              </a:ext>
            </a:extLst>
          </p:cNvPr>
          <p:cNvSpPr/>
          <p:nvPr/>
        </p:nvSpPr>
        <p:spPr>
          <a:xfrm>
            <a:off x="9269342" y="3096832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3464A0-636D-24AD-B7DA-ADA562A06A0D}"/>
              </a:ext>
            </a:extLst>
          </p:cNvPr>
          <p:cNvSpPr txBox="1"/>
          <p:nvPr/>
        </p:nvSpPr>
        <p:spPr>
          <a:xfrm>
            <a:off x="9937327" y="4194038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AE1585-8506-2F21-84B4-32A0062D81E4}"/>
              </a:ext>
            </a:extLst>
          </p:cNvPr>
          <p:cNvSpPr/>
          <p:nvPr/>
        </p:nvSpPr>
        <p:spPr>
          <a:xfrm>
            <a:off x="8988943" y="1854000"/>
            <a:ext cx="2438223" cy="3650717"/>
          </a:xfrm>
          <a:custGeom>
            <a:avLst/>
            <a:gdLst>
              <a:gd name="connsiteX0" fmla="*/ 0 w 2438223"/>
              <a:gd name="connsiteY0" fmla="*/ 44546 h 3650717"/>
              <a:gd name="connsiteX1" fmla="*/ 44546 w 2438223"/>
              <a:gd name="connsiteY1" fmla="*/ 0 h 3650717"/>
              <a:gd name="connsiteX2" fmla="*/ 584846 w 2438223"/>
              <a:gd name="connsiteY2" fmla="*/ 0 h 3650717"/>
              <a:gd name="connsiteX3" fmla="*/ 1148638 w 2438223"/>
              <a:gd name="connsiteY3" fmla="*/ 0 h 3650717"/>
              <a:gd name="connsiteX4" fmla="*/ 1688938 w 2438223"/>
              <a:gd name="connsiteY4" fmla="*/ 0 h 3650717"/>
              <a:gd name="connsiteX5" fmla="*/ 2393677 w 2438223"/>
              <a:gd name="connsiteY5" fmla="*/ 0 h 3650717"/>
              <a:gd name="connsiteX6" fmla="*/ 2438223 w 2438223"/>
              <a:gd name="connsiteY6" fmla="*/ 44546 h 3650717"/>
              <a:gd name="connsiteX7" fmla="*/ 2438223 w 2438223"/>
              <a:gd name="connsiteY7" fmla="*/ 531301 h 3650717"/>
              <a:gd name="connsiteX8" fmla="*/ 2438223 w 2438223"/>
              <a:gd name="connsiteY8" fmla="*/ 1196138 h 3650717"/>
              <a:gd name="connsiteX9" fmla="*/ 2438223 w 2438223"/>
              <a:gd name="connsiteY9" fmla="*/ 1825359 h 3650717"/>
              <a:gd name="connsiteX10" fmla="*/ 2438223 w 2438223"/>
              <a:gd name="connsiteY10" fmla="*/ 2418963 h 3650717"/>
              <a:gd name="connsiteX11" fmla="*/ 2438223 w 2438223"/>
              <a:gd name="connsiteY11" fmla="*/ 2905718 h 3650717"/>
              <a:gd name="connsiteX12" fmla="*/ 2438223 w 2438223"/>
              <a:gd name="connsiteY12" fmla="*/ 3606171 h 3650717"/>
              <a:gd name="connsiteX13" fmla="*/ 2393677 w 2438223"/>
              <a:gd name="connsiteY13" fmla="*/ 3650717 h 3650717"/>
              <a:gd name="connsiteX14" fmla="*/ 1782903 w 2438223"/>
              <a:gd name="connsiteY14" fmla="*/ 3650717 h 3650717"/>
              <a:gd name="connsiteX15" fmla="*/ 1242603 w 2438223"/>
              <a:gd name="connsiteY15" fmla="*/ 3650717 h 3650717"/>
              <a:gd name="connsiteX16" fmla="*/ 655320 w 2438223"/>
              <a:gd name="connsiteY16" fmla="*/ 3650717 h 3650717"/>
              <a:gd name="connsiteX17" fmla="*/ 44546 w 2438223"/>
              <a:gd name="connsiteY17" fmla="*/ 3650717 h 3650717"/>
              <a:gd name="connsiteX18" fmla="*/ 0 w 2438223"/>
              <a:gd name="connsiteY18" fmla="*/ 3606171 h 3650717"/>
              <a:gd name="connsiteX19" fmla="*/ 0 w 2438223"/>
              <a:gd name="connsiteY19" fmla="*/ 2976951 h 3650717"/>
              <a:gd name="connsiteX20" fmla="*/ 0 w 2438223"/>
              <a:gd name="connsiteY20" fmla="*/ 2347730 h 3650717"/>
              <a:gd name="connsiteX21" fmla="*/ 0 w 2438223"/>
              <a:gd name="connsiteY21" fmla="*/ 1754126 h 3650717"/>
              <a:gd name="connsiteX22" fmla="*/ 0 w 2438223"/>
              <a:gd name="connsiteY22" fmla="*/ 1196138 h 3650717"/>
              <a:gd name="connsiteX23" fmla="*/ 0 w 2438223"/>
              <a:gd name="connsiteY23" fmla="*/ 673766 h 3650717"/>
              <a:gd name="connsiteX24" fmla="*/ 0 w 2438223"/>
              <a:gd name="connsiteY24" fmla="*/ 44546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38223" h="3650717" extrusionOk="0">
                <a:moveTo>
                  <a:pt x="0" y="44546"/>
                </a:moveTo>
                <a:cubicBezTo>
                  <a:pt x="-1203" y="20620"/>
                  <a:pt x="21836" y="-602"/>
                  <a:pt x="44546" y="0"/>
                </a:cubicBezTo>
                <a:cubicBezTo>
                  <a:pt x="303050" y="-13356"/>
                  <a:pt x="405724" y="59392"/>
                  <a:pt x="584846" y="0"/>
                </a:cubicBezTo>
                <a:cubicBezTo>
                  <a:pt x="763968" y="-59392"/>
                  <a:pt x="902095" y="61405"/>
                  <a:pt x="1148638" y="0"/>
                </a:cubicBezTo>
                <a:cubicBezTo>
                  <a:pt x="1395181" y="-61405"/>
                  <a:pt x="1430137" y="48962"/>
                  <a:pt x="1688938" y="0"/>
                </a:cubicBezTo>
                <a:cubicBezTo>
                  <a:pt x="1947739" y="-48962"/>
                  <a:pt x="2176442" y="16393"/>
                  <a:pt x="2393677" y="0"/>
                </a:cubicBezTo>
                <a:cubicBezTo>
                  <a:pt x="2421812" y="-632"/>
                  <a:pt x="2434960" y="22511"/>
                  <a:pt x="2438223" y="44546"/>
                </a:cubicBezTo>
                <a:cubicBezTo>
                  <a:pt x="2439598" y="158467"/>
                  <a:pt x="2415750" y="419225"/>
                  <a:pt x="2438223" y="531301"/>
                </a:cubicBezTo>
                <a:cubicBezTo>
                  <a:pt x="2460696" y="643378"/>
                  <a:pt x="2393949" y="922149"/>
                  <a:pt x="2438223" y="1196138"/>
                </a:cubicBezTo>
                <a:cubicBezTo>
                  <a:pt x="2482497" y="1470127"/>
                  <a:pt x="2431826" y="1625547"/>
                  <a:pt x="2438223" y="1825359"/>
                </a:cubicBezTo>
                <a:cubicBezTo>
                  <a:pt x="2444620" y="2025171"/>
                  <a:pt x="2411097" y="2183220"/>
                  <a:pt x="2438223" y="2418963"/>
                </a:cubicBezTo>
                <a:cubicBezTo>
                  <a:pt x="2465349" y="2654706"/>
                  <a:pt x="2404966" y="2758169"/>
                  <a:pt x="2438223" y="2905718"/>
                </a:cubicBezTo>
                <a:cubicBezTo>
                  <a:pt x="2471480" y="3053267"/>
                  <a:pt x="2388257" y="3382446"/>
                  <a:pt x="2438223" y="3606171"/>
                </a:cubicBezTo>
                <a:cubicBezTo>
                  <a:pt x="2435997" y="3624725"/>
                  <a:pt x="2417890" y="3651942"/>
                  <a:pt x="2393677" y="3650717"/>
                </a:cubicBezTo>
                <a:cubicBezTo>
                  <a:pt x="2102162" y="3699585"/>
                  <a:pt x="1978930" y="3580563"/>
                  <a:pt x="1782903" y="3650717"/>
                </a:cubicBezTo>
                <a:cubicBezTo>
                  <a:pt x="1586876" y="3720871"/>
                  <a:pt x="1364391" y="3618489"/>
                  <a:pt x="1242603" y="3650717"/>
                </a:cubicBezTo>
                <a:cubicBezTo>
                  <a:pt x="1120815" y="3682945"/>
                  <a:pt x="931432" y="3592779"/>
                  <a:pt x="655320" y="3650717"/>
                </a:cubicBezTo>
                <a:cubicBezTo>
                  <a:pt x="379208" y="3708655"/>
                  <a:pt x="251872" y="3623170"/>
                  <a:pt x="44546" y="3650717"/>
                </a:cubicBezTo>
                <a:cubicBezTo>
                  <a:pt x="19102" y="3650503"/>
                  <a:pt x="5912" y="3626763"/>
                  <a:pt x="0" y="3606171"/>
                </a:cubicBezTo>
                <a:cubicBezTo>
                  <a:pt x="-4116" y="3428179"/>
                  <a:pt x="367" y="3227336"/>
                  <a:pt x="0" y="2976951"/>
                </a:cubicBezTo>
                <a:cubicBezTo>
                  <a:pt x="-367" y="2726566"/>
                  <a:pt x="28926" y="2480604"/>
                  <a:pt x="0" y="2347730"/>
                </a:cubicBezTo>
                <a:cubicBezTo>
                  <a:pt x="-28926" y="2214856"/>
                  <a:pt x="2731" y="2021845"/>
                  <a:pt x="0" y="1754126"/>
                </a:cubicBezTo>
                <a:cubicBezTo>
                  <a:pt x="-2731" y="1486407"/>
                  <a:pt x="31555" y="1414844"/>
                  <a:pt x="0" y="1196138"/>
                </a:cubicBezTo>
                <a:cubicBezTo>
                  <a:pt x="-31555" y="977432"/>
                  <a:pt x="60953" y="882059"/>
                  <a:pt x="0" y="673766"/>
                </a:cubicBezTo>
                <a:cubicBezTo>
                  <a:pt x="-60953" y="465473"/>
                  <a:pt x="9811" y="264479"/>
                  <a:pt x="0" y="4454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7F4D0BB-F7D9-EA76-88BA-E5F5DB18B6E2}"/>
              </a:ext>
            </a:extLst>
          </p:cNvPr>
          <p:cNvSpPr/>
          <p:nvPr/>
        </p:nvSpPr>
        <p:spPr>
          <a:xfrm>
            <a:off x="5284310" y="3574886"/>
            <a:ext cx="418684" cy="208945"/>
          </a:xfrm>
          <a:custGeom>
            <a:avLst/>
            <a:gdLst>
              <a:gd name="connsiteX0" fmla="*/ 0 w 418684"/>
              <a:gd name="connsiteY0" fmla="*/ 52236 h 208945"/>
              <a:gd name="connsiteX1" fmla="*/ 314212 w 418684"/>
              <a:gd name="connsiteY1" fmla="*/ 52236 h 208945"/>
              <a:gd name="connsiteX2" fmla="*/ 314212 w 418684"/>
              <a:gd name="connsiteY2" fmla="*/ 0 h 208945"/>
              <a:gd name="connsiteX3" fmla="*/ 418684 w 418684"/>
              <a:gd name="connsiteY3" fmla="*/ 104473 h 208945"/>
              <a:gd name="connsiteX4" fmla="*/ 314212 w 418684"/>
              <a:gd name="connsiteY4" fmla="*/ 208945 h 208945"/>
              <a:gd name="connsiteX5" fmla="*/ 314212 w 418684"/>
              <a:gd name="connsiteY5" fmla="*/ 156709 h 208945"/>
              <a:gd name="connsiteX6" fmla="*/ 0 w 418684"/>
              <a:gd name="connsiteY6" fmla="*/ 156709 h 208945"/>
              <a:gd name="connsiteX7" fmla="*/ 0 w 418684"/>
              <a:gd name="connsiteY7" fmla="*/ 52236 h 20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84" h="208945" extrusionOk="0">
                <a:moveTo>
                  <a:pt x="0" y="52236"/>
                </a:moveTo>
                <a:cubicBezTo>
                  <a:pt x="132008" y="49003"/>
                  <a:pt x="227119" y="72862"/>
                  <a:pt x="314212" y="52236"/>
                </a:cubicBezTo>
                <a:cubicBezTo>
                  <a:pt x="313313" y="35382"/>
                  <a:pt x="314448" y="22945"/>
                  <a:pt x="314212" y="0"/>
                </a:cubicBezTo>
                <a:cubicBezTo>
                  <a:pt x="347899" y="18499"/>
                  <a:pt x="388656" y="77882"/>
                  <a:pt x="418684" y="104473"/>
                </a:cubicBezTo>
                <a:cubicBezTo>
                  <a:pt x="396204" y="139645"/>
                  <a:pt x="346096" y="169140"/>
                  <a:pt x="314212" y="208945"/>
                </a:cubicBezTo>
                <a:cubicBezTo>
                  <a:pt x="310784" y="184298"/>
                  <a:pt x="319954" y="179822"/>
                  <a:pt x="314212" y="156709"/>
                </a:cubicBezTo>
                <a:cubicBezTo>
                  <a:pt x="170566" y="169583"/>
                  <a:pt x="139138" y="144137"/>
                  <a:pt x="0" y="156709"/>
                </a:cubicBezTo>
                <a:cubicBezTo>
                  <a:pt x="-2633" y="108393"/>
                  <a:pt x="6723" y="102602"/>
                  <a:pt x="0" y="5223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832409978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CC82306-A427-3E89-156E-C89F5AC664B4}"/>
              </a:ext>
            </a:extLst>
          </p:cNvPr>
          <p:cNvSpPr/>
          <p:nvPr/>
        </p:nvSpPr>
        <p:spPr>
          <a:xfrm>
            <a:off x="8436000" y="3574886"/>
            <a:ext cx="418684" cy="208945"/>
          </a:xfrm>
          <a:custGeom>
            <a:avLst/>
            <a:gdLst>
              <a:gd name="connsiteX0" fmla="*/ 0 w 418684"/>
              <a:gd name="connsiteY0" fmla="*/ 52236 h 208945"/>
              <a:gd name="connsiteX1" fmla="*/ 314212 w 418684"/>
              <a:gd name="connsiteY1" fmla="*/ 52236 h 208945"/>
              <a:gd name="connsiteX2" fmla="*/ 314212 w 418684"/>
              <a:gd name="connsiteY2" fmla="*/ 0 h 208945"/>
              <a:gd name="connsiteX3" fmla="*/ 418684 w 418684"/>
              <a:gd name="connsiteY3" fmla="*/ 104473 h 208945"/>
              <a:gd name="connsiteX4" fmla="*/ 314212 w 418684"/>
              <a:gd name="connsiteY4" fmla="*/ 208945 h 208945"/>
              <a:gd name="connsiteX5" fmla="*/ 314212 w 418684"/>
              <a:gd name="connsiteY5" fmla="*/ 156709 h 208945"/>
              <a:gd name="connsiteX6" fmla="*/ 0 w 418684"/>
              <a:gd name="connsiteY6" fmla="*/ 156709 h 208945"/>
              <a:gd name="connsiteX7" fmla="*/ 0 w 418684"/>
              <a:gd name="connsiteY7" fmla="*/ 52236 h 20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84" h="208945" extrusionOk="0">
                <a:moveTo>
                  <a:pt x="0" y="52236"/>
                </a:moveTo>
                <a:cubicBezTo>
                  <a:pt x="132008" y="49003"/>
                  <a:pt x="227119" y="72862"/>
                  <a:pt x="314212" y="52236"/>
                </a:cubicBezTo>
                <a:cubicBezTo>
                  <a:pt x="313313" y="35382"/>
                  <a:pt x="314448" y="22945"/>
                  <a:pt x="314212" y="0"/>
                </a:cubicBezTo>
                <a:cubicBezTo>
                  <a:pt x="347899" y="18499"/>
                  <a:pt x="388656" y="77882"/>
                  <a:pt x="418684" y="104473"/>
                </a:cubicBezTo>
                <a:cubicBezTo>
                  <a:pt x="396204" y="139645"/>
                  <a:pt x="346096" y="169140"/>
                  <a:pt x="314212" y="208945"/>
                </a:cubicBezTo>
                <a:cubicBezTo>
                  <a:pt x="310784" y="184298"/>
                  <a:pt x="319954" y="179822"/>
                  <a:pt x="314212" y="156709"/>
                </a:cubicBezTo>
                <a:cubicBezTo>
                  <a:pt x="170566" y="169583"/>
                  <a:pt x="139138" y="144137"/>
                  <a:pt x="0" y="156709"/>
                </a:cubicBezTo>
                <a:cubicBezTo>
                  <a:pt x="-2633" y="108393"/>
                  <a:pt x="6723" y="102602"/>
                  <a:pt x="0" y="5223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832409978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7CA8D9-68E0-56AB-A335-6ABAC13CE68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900282" y="2437662"/>
            <a:ext cx="0" cy="26419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584811-A642-EB41-2D4A-2F7B0507005E}"/>
              </a:ext>
            </a:extLst>
          </p:cNvPr>
          <p:cNvCxnSpPr>
            <a:cxnSpLocks/>
          </p:cNvCxnSpPr>
          <p:nvPr/>
        </p:nvCxnSpPr>
        <p:spPr>
          <a:xfrm flipV="1">
            <a:off x="7000579" y="4752843"/>
            <a:ext cx="0" cy="2752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7F05C8-FA93-63EF-245B-8DC7E076BE2C}"/>
              </a:ext>
            </a:extLst>
          </p:cNvPr>
          <p:cNvCxnSpPr>
            <a:cxnSpLocks/>
          </p:cNvCxnSpPr>
          <p:nvPr/>
        </p:nvCxnSpPr>
        <p:spPr>
          <a:xfrm flipV="1">
            <a:off x="10191000" y="3891590"/>
            <a:ext cx="0" cy="2752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  <p:bldP spid="16" grpId="0" animBg="1"/>
      <p:bldP spid="17" grpId="0" animBg="1"/>
      <p:bldP spid="19" grpId="0"/>
      <p:bldP spid="20" grpId="0"/>
      <p:bldP spid="22" grpId="0"/>
      <p:bldP spid="25" grpId="0" animBg="1"/>
      <p:bldP spid="27" grpId="0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6001" y="1446539"/>
            <a:ext cx="11151396" cy="490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16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&gt; 1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844862" y="3216252"/>
            <a:ext cx="3245293" cy="1368034"/>
          </a:xfrm>
          <a:prstGeom prst="wedgeRoundRectCallout">
            <a:avLst>
              <a:gd name="adj1" fmla="val -62779"/>
              <a:gd name="adj2" fmla="val -56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At every </a:t>
            </a:r>
            <a:r>
              <a:rPr lang="en-US" sz="3200" b="1" dirty="0">
                <a:solidFill>
                  <a:schemeClr val="bg1"/>
                </a:solidFill>
              </a:rPr>
              <a:t>green light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n</a:t>
            </a:r>
            <a:r>
              <a:rPr lang="en-US" sz="3200" dirty="0"/>
              <a:t>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76180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80958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91243" y="454197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https://judge.softuni.org/Contests/Practice/Index/1445#7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9547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59000"/>
            <a:ext cx="886211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60619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7754" y="1901747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90365" y="3597425"/>
            <a:ext cx="2600391" cy="281427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5585" y="1793250"/>
            <a:ext cx="7809750" cy="45692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 (last-in, first-out)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Pop()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Peek()</a:t>
            </a:r>
            <a:endParaRPr lang="en-GB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 (first-in, first-out)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Enqueue()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Dequeue()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Peek()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4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"Stack" Data Structure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Stack&lt;T&gt;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20261" y="1089000"/>
            <a:ext cx="10173437" cy="557271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</a:t>
            </a:r>
            <a:r>
              <a:rPr lang="en-US" sz="3200" dirty="0">
                <a:cs typeface="Consolas" panose="020B0609020204030204" pitchFamily="49" charset="0"/>
              </a:rPr>
              <a:t> implements a </a:t>
            </a:r>
            <a:r>
              <a:rPr lang="en-US" sz="3200" b="1" dirty="0"/>
              <a:t>LIFO</a:t>
            </a:r>
            <a:r>
              <a:rPr lang="en-US" sz="3200" dirty="0"/>
              <a:t> (last in, first out) collection</a:t>
            </a:r>
            <a:endParaRPr lang="en-US" sz="3200" dirty="0">
              <a:cs typeface="Consolas" panose="020B0609020204030204" pitchFamily="49" charset="0"/>
            </a:endParaRP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Push</a:t>
            </a:r>
            <a:r>
              <a:rPr lang="en-US" sz="3000" dirty="0">
                <a:cs typeface="Consolas" panose="020B0609020204030204" pitchFamily="49" charset="0"/>
              </a:rPr>
              <a:t>: insert an element at the top of the stack</a:t>
            </a: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Pop</a:t>
            </a:r>
            <a:r>
              <a:rPr lang="en-US" sz="3000" dirty="0">
                <a:cs typeface="Consolas" panose="020B0609020204030204" pitchFamily="49" charset="0"/>
              </a:rPr>
              <a:t>: take the element from the top of the stack</a:t>
            </a: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Peek</a:t>
            </a:r>
            <a:r>
              <a:rPr lang="en-US" sz="3000" dirty="0">
                <a:cs typeface="Consolas" panose="020B0609020204030204" pitchFamily="49" charset="0"/>
              </a:rPr>
              <a:t>: retrieve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3562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300827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35352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301244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90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301244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3562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b="1" dirty="0"/>
              <a:t>Reverses</a:t>
            </a:r>
            <a:r>
              <a:rPr lang="en-US" sz="3400" dirty="0"/>
              <a:t> its letters backwards using a </a:t>
            </a:r>
            <a:r>
              <a:rPr lang="en-US" sz="3400" b="1" dirty="0"/>
              <a:t>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11849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51184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31146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8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3899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4143</TotalTime>
  <Words>1850</Words>
  <Application>Microsoft Office PowerPoint</Application>
  <PresentationFormat>Widescreen</PresentationFormat>
  <Paragraphs>377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Stacks and Queues</vt:lpstr>
      <vt:lpstr>Table of Content</vt:lpstr>
      <vt:lpstr>Have a Question?</vt:lpstr>
      <vt:lpstr>The "Stack" Data Structure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a String</vt:lpstr>
      <vt:lpstr>Solution: Reverse Strings</vt:lpstr>
      <vt:lpstr>Stack – Utility Methods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The "Queue" Data Structure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Queue – Utility Methods</vt:lpstr>
      <vt:lpstr>Problem: Hot Potato</vt:lpstr>
      <vt:lpstr>Hot Potato: Illustration</vt:lpstr>
      <vt:lpstr>Solution: Hot Potato</vt:lpstr>
      <vt:lpstr>Problem: Traffic Jam</vt:lpstr>
      <vt:lpstr>Solution: Traffic Jam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Diyan Petrov</cp:lastModifiedBy>
  <cp:revision>100</cp:revision>
  <dcterms:created xsi:type="dcterms:W3CDTF">2018-05-23T13:08:44Z</dcterms:created>
  <dcterms:modified xsi:type="dcterms:W3CDTF">2022-05-18T07:11:11Z</dcterms:modified>
  <cp:category>programming;education;software engineering;software development</cp:category>
</cp:coreProperties>
</file>