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2" r:id="rId26"/>
    <p:sldId id="323" r:id="rId27"/>
    <p:sldId id="324" r:id="rId28"/>
    <p:sldId id="401" r:id="rId29"/>
    <p:sldId id="614" r:id="rId30"/>
    <p:sldId id="495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432DBC-B571-4BEE-B501-D457604A27F8}">
          <p14:sldIdLst>
            <p14:sldId id="297"/>
            <p14:sldId id="298"/>
            <p14:sldId id="299"/>
          </p14:sldIdLst>
        </p14:section>
        <p14:section name="Functional Programming" id="{1569E921-4623-4D24-A41B-D38EE77354D6}">
          <p14:sldIdLst>
            <p14:sldId id="300"/>
            <p14:sldId id="301"/>
            <p14:sldId id="302"/>
            <p14:sldId id="303"/>
          </p14:sldIdLst>
        </p14:section>
        <p14:section name="Lambda Expressions" id="{C88CC043-81D9-4318-B6EB-DD69903B3DE0}">
          <p14:sldIdLst>
            <p14:sldId id="304"/>
            <p14:sldId id="305"/>
            <p14:sldId id="306"/>
            <p14:sldId id="307"/>
            <p14:sldId id="308"/>
          </p14:sldIdLst>
        </p14:section>
        <p14:section name="Action&lt;T&gt;, Func&lt;T&gt;" id="{8CC2A81F-8422-49E5-AF70-6BFDE88CFCE1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</p14:sldIdLst>
        </p14:section>
        <p14:section name="Conclusion" id="{01D3F366-0949-4EDB-A1FF-0BDBCECE21BA}">
          <p14:sldIdLst>
            <p14:sldId id="324"/>
            <p14:sldId id="401"/>
            <p14:sldId id="61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5214" autoAdjust="0"/>
  </p:normalViewPr>
  <p:slideViewPr>
    <p:cSldViewPr showGuides="1">
      <p:cViewPr varScale="1">
        <p:scale>
          <a:sx n="100" d="100"/>
          <a:sy n="100" d="100"/>
        </p:scale>
        <p:origin x="72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64628-1F3D-45FF-BC69-76DD117EE3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891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A151-6324-42B5-B51A-A016DCCEC8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63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CF2F38-B6F1-48F0-A330-A4E4883F5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206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3C3D58-53AB-4EB2-A5E0-03CC10F620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548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9BFDF1-E7B0-48DC-A11B-0EB4EECF8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369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7F90B-B0D9-4018-BB6C-8DBD4FD54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90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2CB9DF-5B05-4A08-8EAE-B2CFE9A84B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60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delegate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func-2?view=net-5.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action-1?view=net-5.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us/dotnet/api/system.predicate-1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1472#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2#3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4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lambda-expression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98" y="2176564"/>
            <a:ext cx="1976004" cy="26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1" y="1875401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3223008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1" y="4549166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5931267"/>
            <a:ext cx="7162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93" y="4556569"/>
            <a:ext cx="3505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FEA2461-21CA-45E1-BE72-7D58CE2D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14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integers from the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dirty="0"/>
              <a:t>, sorted in ascending order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two Lambda Expressions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Examples: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21000" y="391759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0299" y="391759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67899" y="398870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479263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479263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67899" y="486374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66767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566767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67899" y="57387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https://judge.softuni.org/Contests/Practice/Index/1472#0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589DBA3-096C-4FB5-850F-3AA146AF7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85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764000"/>
            <a:ext cx="105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	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 </a:t>
            </a:r>
            <a:r>
              <a:rPr lang="en-US" sz="2800" dirty="0">
                <a:solidFill>
                  <a:schemeClr val="tx1"/>
                </a:solidFill>
              </a:rPr>
              <a:t>	.Select(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.Where(</a:t>
            </a:r>
            <a:r>
              <a:rPr lang="en-US" sz="2800" dirty="0">
                <a:solidFill>
                  <a:schemeClr val="bg1"/>
                </a:solidFill>
              </a:rPr>
              <a:t>n =&gt; n % 2 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en-US" sz="2800" dirty="0">
                <a:solidFill>
                  <a:schemeClr val="bg1"/>
                </a:solidFill>
              </a:rPr>
              <a:t>= 0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.OrderBy(</a:t>
            </a:r>
            <a:r>
              <a:rPr lang="en-US" sz="2800" dirty="0">
                <a:solidFill>
                  <a:schemeClr val="bg1"/>
                </a:solidFill>
              </a:rPr>
              <a:t>n =&gt; 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result = string.Join(", ", numbers);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Console.WriteLine(result);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C7461D-EA20-4A05-A636-200A5ADE0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485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 noProof="1"/>
              <a:t>Func</a:t>
            </a:r>
            <a:r>
              <a:rPr lang="fr-FR" dirty="0"/>
              <a:t>&lt;T, </a:t>
            </a:r>
            <a:r>
              <a:rPr lang="fr-FR" noProof="1"/>
              <a:t>TResult</a:t>
            </a:r>
            <a:r>
              <a:rPr lang="fr-FR" dirty="0"/>
              <a:t>&gt;, Action&lt;T&gt;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4A9DB13-ECEB-4C08-8C37-B427D01066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04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3879604"/>
            <a:ext cx="9001009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7ABB2C-DC35-4096-A186-ED00B60B6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Initialization of a function  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3000" dirty="0"/>
          </a:p>
          <a:p>
            <a:r>
              <a:rPr lang="en-US" sz="3000" dirty="0"/>
              <a:t>Input and output type can be </a:t>
            </a:r>
            <a:r>
              <a:rPr lang="en-US" sz="3000" b="1" dirty="0">
                <a:solidFill>
                  <a:schemeClr val="bg1"/>
                </a:solidFill>
              </a:rPr>
              <a:t>different types</a:t>
            </a:r>
          </a:p>
          <a:p>
            <a:r>
              <a:rPr lang="en-US" sz="3000" dirty="0"/>
              <a:t>Input and output type </a:t>
            </a:r>
            <a:r>
              <a:rPr lang="en-US" sz="3000" b="1" dirty="0">
                <a:solidFill>
                  <a:schemeClr val="bg1"/>
                </a:solidFill>
              </a:rPr>
              <a:t>must be from the declared type</a:t>
            </a:r>
          </a:p>
          <a:p>
            <a:pPr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</a:t>
            </a:r>
            <a:r>
              <a:rPr lang="en-US" sz="3000" dirty="0"/>
              <a:t> generic delegate uses type parameters to define the number and </a:t>
            </a:r>
            <a:br>
              <a:rPr lang="en-US" sz="3000" dirty="0"/>
            </a:br>
            <a:r>
              <a:rPr lang="en-US" sz="3000" dirty="0"/>
              <a:t>types of input parameters and returns the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Func&lt;T, </a:t>
            </a:r>
            <a:r>
              <a:rPr lang="en-US" dirty="0" err="1"/>
              <a:t>TResult</a:t>
            </a:r>
            <a:r>
              <a:rPr lang="en-US" dirty="0"/>
              <a:t>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066" y="2771261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2000" y="2029152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4230" y="630571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9929" y="1524000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Lambda Expressions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61249" y="3482892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2873" y="3477957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8000" y="2023445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3192" y="3482893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60B766D-02CC-4F28-B0A1-91ED08D11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440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997671"/>
            <a:ext cx="6934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796413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393406"/>
            <a:ext cx="60198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print("Peter"); 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Peter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4E1F4CE-A165-438F-AAE5-169B287B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99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numbers from the console</a:t>
            </a:r>
          </a:p>
          <a:p>
            <a:r>
              <a:rPr lang="en-US" dirty="0"/>
              <a:t>Use your own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 to parse</a:t>
            </a:r>
            <a:r>
              <a:rPr lang="en-US" dirty="0"/>
              <a:t> each element</a:t>
            </a:r>
          </a:p>
          <a:p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r>
              <a:rPr lang="en-US" dirty="0"/>
              <a:t>Print 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2103" y="3646485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1000" y="3947396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https://judge.softuni.org/Contests/Practice/Index/1472#1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6977747" y="4072871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04" y="5079713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320292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6973947" y="5454289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EFA7709-5038-4298-A86B-CF9B5C314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2304000"/>
            <a:ext cx="9900000" cy="3364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86301B-E49D-4C1D-85A7-4537366AA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9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 text from the console</a:t>
            </a:r>
          </a:p>
          <a:p>
            <a:r>
              <a:rPr lang="en-US" sz="3200" dirty="0"/>
              <a:t>Filter only words, that </a:t>
            </a:r>
            <a:r>
              <a:rPr lang="en-US" sz="3200" b="1" dirty="0">
                <a:solidFill>
                  <a:schemeClr val="bg1"/>
                </a:solidFill>
              </a:rPr>
              <a:t>start </a:t>
            </a:r>
            <a:r>
              <a:rPr lang="en-US" sz="3200" dirty="0"/>
              <a:t>with</a:t>
            </a:r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capital </a:t>
            </a:r>
            <a:r>
              <a:rPr lang="en-US" sz="3200" dirty="0"/>
              <a:t>letter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Predicate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Print each of the words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808" y="3901850"/>
            <a:ext cx="5601511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60227" y="3886200"/>
            <a:ext cx="20574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36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26" y="5407251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27" y="5419820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01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https://judge.softuni.org/Contests/Practice/Index/1472#2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BC1097D-532B-44DF-BB8A-68B33D26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5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buFontTx/>
              <a:buAutoNum type="arabicPeriod"/>
            </a:pPr>
            <a:r>
              <a:rPr lang="en-US" sz="3600" dirty="0"/>
              <a:t>Functional Programming</a:t>
            </a:r>
          </a:p>
          <a:p>
            <a:pPr marL="444500" indent="-444500" defTabSz="895350">
              <a:buFontTx/>
              <a:buAutoNum type="arabicPeriod"/>
            </a:pPr>
            <a:r>
              <a:rPr lang="en-US" sz="3600" dirty="0"/>
              <a:t>Lambda Expressions</a:t>
            </a:r>
          </a:p>
          <a:p>
            <a:pPr marL="444500" indent="-444500" defTabSz="895350">
              <a:buClr>
                <a:schemeClr val="tx1"/>
              </a:buClr>
              <a:buFontTx/>
              <a:buAutoNum type="arabicPeriod"/>
            </a:pPr>
            <a:r>
              <a:rPr lang="en-US" sz="3600" noProof="1"/>
              <a:t>Func&lt;T</a:t>
            </a:r>
            <a:r>
              <a:rPr lang="en-US" sz="3600" dirty="0"/>
              <a:t>, </a:t>
            </a:r>
            <a:r>
              <a:rPr lang="en-US" sz="3600" noProof="1"/>
              <a:t>TResult</a:t>
            </a:r>
            <a:r>
              <a:rPr lang="en-US" sz="3600" dirty="0"/>
              <a:t>&gt;, Action&lt;T&gt;</a:t>
            </a:r>
          </a:p>
          <a:p>
            <a:pPr lvl="1" defTabSz="895350"/>
            <a:r>
              <a:rPr lang="en-US" sz="3400" dirty="0"/>
              <a:t>Passing Functions to Methods</a:t>
            </a:r>
            <a:endParaRPr lang="bg-BG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8500" y="1854000"/>
            <a:ext cx="114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Predicate&lt;string&gt;</a:t>
            </a:r>
            <a:r>
              <a:rPr lang="en-US" sz="2800" noProof="1">
                <a:solidFill>
                  <a:schemeClr val="tx1"/>
                </a:solidFill>
              </a:rPr>
              <a:t> checker = </a:t>
            </a:r>
            <a:r>
              <a:rPr lang="en-US" sz="2800" noProof="1">
                <a:solidFill>
                  <a:schemeClr val="bg1"/>
                </a:solidFill>
              </a:rPr>
              <a:t>n =&gt; n[0] == n.ToUpper()[0]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string[] words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.Split(" ",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.Where(w =&gt; </a:t>
            </a:r>
            <a:r>
              <a:rPr lang="en-US" sz="2800" noProof="1">
                <a:solidFill>
                  <a:schemeClr val="bg1"/>
                </a:solidFill>
              </a:rPr>
              <a:t>checker(w)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669946-0F73-4CE8-964B-78CADE01E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7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</a:t>
            </a:r>
            <a:r>
              <a:rPr lang="bg-BG" sz="3200" dirty="0"/>
              <a:t> </a:t>
            </a:r>
            <a:r>
              <a:rPr lang="en-GB" sz="3200" dirty="0"/>
              <a:t>the </a:t>
            </a:r>
            <a:r>
              <a:rPr lang="en-US" sz="3200" dirty="0"/>
              <a:t>console </a:t>
            </a:r>
            <a:r>
              <a:rPr lang="en-US" sz="3200" b="1" dirty="0">
                <a:solidFill>
                  <a:schemeClr val="bg1"/>
                </a:solidFill>
              </a:rPr>
              <a:t>prices of items</a:t>
            </a:r>
          </a:p>
          <a:p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VAT</a:t>
            </a:r>
            <a:r>
              <a:rPr lang="en-US" sz="3200" dirty="0"/>
              <a:t> of 20% to all 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1" y="325309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5948" y="3253098"/>
            <a:ext cx="1066800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39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https://judge.softuni.org/Contests/Practice/Index/1472#3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840" y="3226972"/>
            <a:ext cx="27127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346" y="3226971"/>
            <a:ext cx="1133855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37" y="3327742"/>
            <a:ext cx="523875" cy="43815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DB2B00EF-7CF7-4D2D-8720-A4245A793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2079000"/>
            <a:ext cx="9315000" cy="3816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n =&gt; n * 1.2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A48364-5537-417C-8638-7773590A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4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pass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883614"/>
            <a:ext cx="1012668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275893"/>
            <a:ext cx="85344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B9149D-5EB5-4175-8EC9-EED0AD2B4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803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 the console </a:t>
            </a:r>
            <a:r>
              <a:rPr lang="en-US" sz="3200" b="1" dirty="0">
                <a:solidFill>
                  <a:schemeClr val="bg1"/>
                </a:solidFill>
              </a:rPr>
              <a:t>n people</a:t>
            </a:r>
            <a:r>
              <a:rPr lang="en-US" sz="3200" dirty="0"/>
              <a:t> with their </a:t>
            </a:r>
            <a:r>
              <a:rPr lang="en-US" sz="3200" b="1" dirty="0">
                <a:solidFill>
                  <a:schemeClr val="bg1"/>
                </a:solidFill>
              </a:rPr>
              <a:t>age</a:t>
            </a:r>
          </a:p>
          <a:p>
            <a:r>
              <a:rPr lang="en-US" sz="3200" dirty="0"/>
              <a:t>Read a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  <a:r>
              <a:rPr lang="en-US" sz="3200" dirty="0"/>
              <a:t> and an age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</a:p>
          <a:p>
            <a:r>
              <a:rPr lang="en-US" sz="3200" dirty="0"/>
              <a:t>Read a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1850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6000" y="306977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3893" y="4011713"/>
            <a:ext cx="1946719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5746" y="442137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https://judge.softuni.org/Contests/Practice/Index/1472#4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18" y="307365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6" y="4172851"/>
            <a:ext cx="112364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783162" y="44027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42ACEC-A60E-4D51-A3BB-2E32EA1A8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5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1630" y="3197520"/>
            <a:ext cx="11201400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				</a:t>
            </a:r>
            <a:r>
              <a:rPr lang="en-US" sz="2600" dirty="0">
                <a:solidFill>
                  <a:schemeClr val="tx1"/>
                </a:solidFill>
              </a:rPr>
              <a:t>(string condition, int age)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DC811A-2007-4EC1-AE57-348217117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1FB33CB-9E5B-4B8D-87AB-5EB98AD66C3F}"/>
              </a:ext>
            </a:extLst>
          </p:cNvPr>
          <p:cNvSpPr txBox="1">
            <a:spLocks/>
          </p:cNvSpPr>
          <p:nvPr/>
        </p:nvSpPr>
        <p:spPr>
          <a:xfrm>
            <a:off x="66000" y="1244067"/>
            <a:ext cx="12054444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TODO: Read data from the console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noProof="1">
                <a:solidFill>
                  <a:schemeClr val="tx1"/>
                </a:solidFill>
              </a:rPr>
              <a:t>CreateTester(condition</a:t>
            </a:r>
            <a:r>
              <a:rPr lang="en-US" sz="2600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Action&lt;KeyValuePair&lt;string,int&gt;&gt;</a:t>
            </a:r>
            <a:r>
              <a:rPr lang="en-US" sz="2600" noProof="1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r>
              <a:rPr lang="en-US" sz="2600" noProof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PrintFilteredStudent(people</a:t>
            </a:r>
            <a:r>
              <a:rPr lang="en-US" sz="2600" dirty="0">
                <a:solidFill>
                  <a:schemeClr val="tx1"/>
                </a:solidFill>
              </a:rPr>
              <a:t>, tester, printer);</a:t>
            </a:r>
          </a:p>
        </p:txBody>
      </p:sp>
    </p:spTree>
    <p:extLst>
      <p:ext uri="{BB962C8B-B14F-4D97-AF65-F5344CB8AC3E}">
        <p14:creationId xmlns:p14="http://schemas.microsoft.com/office/powerpoint/2010/main" val="32772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034000"/>
            <a:ext cx="11201400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</a:t>
            </a:r>
            <a:r>
              <a:rPr lang="bg-BG" sz="2600" i="1" dirty="0">
                <a:solidFill>
                  <a:schemeClr val="accent2"/>
                </a:solidFill>
              </a:rPr>
              <a:t>//</a:t>
            </a:r>
            <a:r>
              <a:rPr lang="en-US" sz="2600" i="1" dirty="0">
                <a:solidFill>
                  <a:schemeClr val="accent2"/>
                </a:solidFill>
              </a:rPr>
              <a:t> TODO: 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A71098-D256-4759-97FA-175336D1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3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/>
                </a:solidFill>
              </a:rPr>
              <a:t>anonymous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Func&lt;T, TResult&gt;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Action&lt;T&gt;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F656B09-DBF5-4594-B46B-28983F3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4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68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</a:t>
            </a:r>
            <a:r>
              <a:rPr lang="en-US" sz="11500" b="1" dirty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005540-9178-4399-A84C-5C6F80062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2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651162-66F0-4FD2-8FD2-EFD04B225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318984-5E45-45C1-83E0-3EA30B8C5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2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6149" y="1524001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2"/>
                </a:solidFill>
              </a:rPr>
              <a:t>f(x)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DE7FEE-612F-4041-B37F-562E40BA65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345C62-AA48-489D-B29C-76A25B995F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9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Mathematical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has</a:t>
            </a:r>
            <a:r>
              <a:rPr lang="en-US" b="1" dirty="0"/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853051" y="1828800"/>
            <a:ext cx="28456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</a:t>
            </a:r>
            <a:r>
              <a:rPr lang="en-US" sz="6600" b="1" baseline="30000" dirty="0">
                <a:ln w="0"/>
              </a:rPr>
              <a:t>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529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/>
        </p:nvGraphicFramePr>
        <p:xfrm>
          <a:off x="8357182" y="1592342"/>
          <a:ext cx="2207305" cy="3908110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51099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90170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E240F9-D787-4506-9A13-CBC1E6642B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b="1" dirty="0"/>
              <a:t>declarative</a:t>
            </a:r>
            <a:endParaRPr lang="bg-BG" b="1" dirty="0"/>
          </a:p>
          <a:p>
            <a:pPr lvl="1"/>
            <a:r>
              <a:rPr lang="en-US" dirty="0"/>
              <a:t>Instead of statements, it makes use of expressions</a:t>
            </a:r>
          </a:p>
          <a:p>
            <a:r>
              <a:rPr lang="en-US" dirty="0"/>
              <a:t>Functions can be:</a:t>
            </a:r>
          </a:p>
          <a:p>
            <a:pPr lvl="1"/>
            <a:r>
              <a:rPr lang="en-US" dirty="0"/>
              <a:t>First-Class</a:t>
            </a:r>
          </a:p>
          <a:p>
            <a:pPr lvl="1"/>
            <a:r>
              <a:rPr lang="en-US" dirty="0"/>
              <a:t>Higher-Order – they either take other functions as </a:t>
            </a:r>
            <a:br>
              <a:rPr lang="en-US" dirty="0"/>
            </a:br>
            <a:r>
              <a:rPr lang="en-US" dirty="0"/>
              <a:t>arguments or return them as results</a:t>
            </a:r>
          </a:p>
          <a:p>
            <a:r>
              <a:rPr lang="en-US" dirty="0"/>
              <a:t>No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loops, instead, functional languages rely on </a:t>
            </a:r>
            <a:r>
              <a:rPr lang="en-US" b="1" dirty="0"/>
              <a:t>recursion</a:t>
            </a:r>
            <a:r>
              <a:rPr lang="en-US" dirty="0"/>
              <a:t> for iteration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13E01-1551-478B-BFD6-293C919050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Treats computation as the evaluation of </a:t>
            </a:r>
            <a:br>
              <a:rPr lang="en-US" sz="3400" dirty="0"/>
            </a:br>
            <a:r>
              <a:rPr lang="en-US" sz="3400" dirty="0"/>
              <a:t>mathematical functions, avoiding state and </a:t>
            </a:r>
            <a:br>
              <a:rPr lang="en-US" sz="3400" dirty="0"/>
            </a:br>
            <a:r>
              <a:rPr lang="en-US" sz="3400" dirty="0"/>
              <a:t>mutable data (variables are </a:t>
            </a:r>
            <a:r>
              <a:rPr lang="en-US" sz="3400" b="1" dirty="0"/>
              <a:t>immutable</a:t>
            </a:r>
            <a:r>
              <a:rPr lang="en-US" sz="3400" dirty="0"/>
              <a:t>)</a:t>
            </a:r>
            <a:endParaRPr lang="bg-BG" sz="3400" dirty="0"/>
          </a:p>
          <a:p>
            <a:r>
              <a:rPr lang="en-US" dirty="0"/>
              <a:t>Always produce the same output with the same arguments disregard of other factors</a:t>
            </a:r>
            <a:r>
              <a:rPr lang="bg-BG" dirty="0"/>
              <a:t> (</a:t>
            </a:r>
            <a:r>
              <a:rPr lang="en-US" b="1" dirty="0"/>
              <a:t>deterministic</a:t>
            </a:r>
            <a:r>
              <a:rPr lang="en-US" dirty="0"/>
              <a:t>)</a:t>
            </a:r>
            <a:endParaRPr lang="en-US" sz="3600" dirty="0"/>
          </a:p>
          <a:p>
            <a:pPr lvl="1"/>
            <a:r>
              <a:rPr lang="en-US" sz="3200" dirty="0"/>
              <a:t>There can not be any information accessed beside the input variables</a:t>
            </a:r>
          </a:p>
          <a:p>
            <a:pPr lvl="1"/>
            <a:r>
              <a:rPr lang="en-US" sz="3200" dirty="0"/>
              <a:t>The output value of a function depends only on </a:t>
            </a:r>
            <a:br>
              <a:rPr lang="en-US" sz="3200" dirty="0"/>
            </a:br>
            <a:r>
              <a:rPr lang="en-US" sz="3200" dirty="0"/>
              <a:t>the arguments that are passed to the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(2) 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72513A-C782-4C08-AA43-E714FD6C20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1981200" cy="3302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8EA39B-A5FF-4201-AD38-B72DCE6C218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BF0E5A3-CD97-4B07-9E12-9071866DA2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8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lambda expression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is an anonymous function </a:t>
            </a:r>
            <a:br>
              <a:rPr lang="en-US" dirty="0"/>
            </a:br>
            <a:r>
              <a:rPr lang="en-US" dirty="0"/>
              <a:t>containing expressions and statements</a:t>
            </a:r>
          </a:p>
          <a:p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/>
            <a:r>
              <a:rPr lang="en-US" dirty="0"/>
              <a:t>Use the lambda operator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>
                <a:latin typeface="Consolas" pitchFamily="49" charset="0"/>
              </a:rPr>
              <a:t>"</a:t>
            </a:r>
            <a:r>
              <a:rPr lang="en-US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</a:p>
          <a:p>
            <a:pPr lvl="1"/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The body holds the expression or statement  </a:t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(1)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21000" y="3135279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580D17-E028-4EB8-AA4E-DCAA8AEA2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7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3887</TotalTime>
  <Words>1919</Words>
  <Application>Microsoft Office PowerPoint</Application>
  <PresentationFormat>Widescreen</PresentationFormat>
  <Paragraphs>327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Functional Programming</vt:lpstr>
      <vt:lpstr>Table of Contents</vt:lpstr>
      <vt:lpstr>Have a Question?</vt:lpstr>
      <vt:lpstr>Functional Programming</vt:lpstr>
      <vt:lpstr>What is Function?</vt:lpstr>
      <vt:lpstr>Functional Programming (1)</vt:lpstr>
      <vt:lpstr>Functional Programming (2) </vt:lpstr>
      <vt:lpstr>Lambda Expressions</vt:lpstr>
      <vt:lpstr>Lambda Expressions (1)</vt:lpstr>
      <vt:lpstr>Lambda Expressions (2)</vt:lpstr>
      <vt:lpstr>Problem: Sort Even Numbers </vt:lpstr>
      <vt:lpstr>Solution: Sort Even Numbers</vt:lpstr>
      <vt:lpstr>Func&lt;T, TResult&gt;, Action&lt;T&gt;</vt:lpstr>
      <vt:lpstr>Delegates</vt:lpstr>
      <vt:lpstr>Generic Delegates - Func&lt;T, TResult&gt;</vt:lpstr>
      <vt:lpstr>Generic Delegates - 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 (1)</vt:lpstr>
      <vt:lpstr>Solution: Filter by Age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Functional Programming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57</cp:revision>
  <dcterms:created xsi:type="dcterms:W3CDTF">2018-05-23T13:08:44Z</dcterms:created>
  <dcterms:modified xsi:type="dcterms:W3CDTF">2022-04-27T07:45:06Z</dcterms:modified>
  <cp:category>programming;education;software engineering;software development</cp:category>
</cp:coreProperties>
</file>