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25"/>
  </p:notesMasterIdLst>
  <p:handoutMasterIdLst>
    <p:handoutMasterId r:id="rId26"/>
  </p:handoutMasterIdLst>
  <p:sldIdLst>
    <p:sldId id="265" r:id="rId2"/>
    <p:sldId id="267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295" r:id="rId24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55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703C"/>
    <a:srgbClr val="72AF2F"/>
    <a:srgbClr val="61AD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Светлый стиль 2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Темный стиль 2 - акцент 3/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43" autoAdjust="0"/>
    <p:restoredTop sz="96192" autoAdjust="0"/>
  </p:normalViewPr>
  <p:slideViewPr>
    <p:cSldViewPr>
      <p:cViewPr>
        <p:scale>
          <a:sx n="231" d="100"/>
          <a:sy n="231" d="100"/>
        </p:scale>
        <p:origin x="144" y="64"/>
      </p:cViewPr>
      <p:guideLst>
        <p:guide orient="horz" pos="1620"/>
        <p:guide pos="555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28AFA-2B04-4CF2-A280-3CACFA02DCDA}" type="datetimeFigureOut">
              <a:rPr lang="ru-RU" smtClean="0"/>
              <a:t>22.08.16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21173-5B62-4834-BAEB-FECAA65661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4207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D82F9-BEBE-4E06-81EB-AA847F9B1290}" type="datetimeFigureOut">
              <a:rPr lang="ru-RU" smtClean="0"/>
              <a:t>22.08.16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9C45F-848A-43CD-9EBE-7F74492E61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788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56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docs.oracle.com</a:t>
            </a:r>
            <a:r>
              <a:rPr lang="en-US" dirty="0" smtClean="0"/>
              <a:t>/</a:t>
            </a:r>
            <a:r>
              <a:rPr lang="en-US" dirty="0" err="1" smtClean="0"/>
              <a:t>javase</a:t>
            </a:r>
            <a:r>
              <a:rPr lang="en-US" dirty="0" smtClean="0"/>
              <a:t>/tutorial/networking/</a:t>
            </a:r>
            <a:r>
              <a:rPr lang="en-US" dirty="0" err="1" smtClean="0"/>
              <a:t>TOC.html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003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Папка Алечки Витальевны\Шаблоны для презентаций\фон\обложка пятнышки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" t="14139" r="2400" b="16914"/>
          <a:stretch/>
        </p:blipFill>
        <p:spPr bwMode="auto">
          <a:xfrm>
            <a:off x="41300" y="98029"/>
            <a:ext cx="9036000" cy="495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976064" y="1850161"/>
            <a:ext cx="5036096" cy="1101725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703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 smtClean="0"/>
              <a:t>Название презентации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748832" y="4735337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Дата</a:t>
            </a:r>
            <a:endParaRPr lang="ru-RU" dirty="0"/>
          </a:p>
        </p:txBody>
      </p:sp>
      <p:pic>
        <p:nvPicPr>
          <p:cNvPr id="3075" name="Picture 3" descr="D:\Папка Алечки Витальевны\Шаблоны для презентаций\лого.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3" b="36320"/>
          <a:stretch/>
        </p:blipFill>
        <p:spPr bwMode="auto">
          <a:xfrm>
            <a:off x="5292080" y="411503"/>
            <a:ext cx="3600000" cy="41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50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0928" y="1122065"/>
            <a:ext cx="8641472" cy="3599877"/>
          </a:xfrm>
        </p:spPr>
        <p:txBody>
          <a:bodyPr>
            <a:normAutofit/>
          </a:bodyPr>
          <a:lstStyle>
            <a:lvl1pPr marL="180975" indent="-180975"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54808" y="4807455"/>
            <a:ext cx="2133600" cy="274637"/>
          </a:xfrm>
        </p:spPr>
        <p:txBody>
          <a:bodyPr/>
          <a:lstStyle/>
          <a:p>
            <a:fld id="{A22995AA-C26E-4AF6-A7BA-848B15EA881E}" type="slidenum">
              <a:rPr lang="ru-RU" smtClean="0"/>
              <a:t>‹#›</a:t>
            </a:fld>
            <a:endParaRPr lang="ru-RU"/>
          </a:p>
        </p:txBody>
      </p:sp>
      <p:pic>
        <p:nvPicPr>
          <p:cNvPr id="12" name="Picture 2" descr="D:\Папка Алечки Витальевны\Шаблоны для презентаций\Лого от Тим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80045"/>
            <a:ext cx="720000" cy="47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Текст 12"/>
          <p:cNvSpPr>
            <a:spLocks noGrp="1"/>
          </p:cNvSpPr>
          <p:nvPr>
            <p:ph type="body" sz="quarter" idx="13" hasCustomPrompt="1"/>
          </p:nvPr>
        </p:nvSpPr>
        <p:spPr>
          <a:xfrm>
            <a:off x="241472" y="80045"/>
            <a:ext cx="6552728" cy="544765"/>
          </a:xfrm>
        </p:spPr>
        <p:txBody>
          <a:bodyPr wrap="square" lIns="0" bIns="0">
            <a:spAutoFit/>
          </a:bodyPr>
          <a:lstStyle>
            <a:lvl1pPr>
              <a:defRPr kumimoji="0" lang="ru-RU" sz="1800" b="1" i="0" u="none" strike="noStrike" cap="all" spc="300" normalizeH="0" baseline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ea typeface="+mj-ea"/>
                <a:cs typeface="+mj-cs"/>
              </a:defRPr>
            </a:lvl1pPr>
            <a:lvl2pPr>
              <a:defRPr lang="ru-RU" sz="1800" smtClean="0"/>
            </a:lvl2pPr>
            <a:lvl3pPr>
              <a:defRPr lang="ru-RU" sz="1800" smtClean="0"/>
            </a:lvl3pPr>
            <a:lvl4pPr>
              <a:defRPr lang="ru-RU" sz="1800" smtClean="0"/>
            </a:lvl4pPr>
            <a:lvl5pPr>
              <a:defRPr lang="ru-RU" sz="1800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ru-RU" dirty="0" smtClean="0"/>
              <a:t>Образец Заголовка</a:t>
            </a:r>
          </a:p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ru-RU" dirty="0" err="1" smtClean="0"/>
              <a:t>обь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962641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995AA-C26E-4AF6-A7BA-848B15EA881E}" type="slidenum">
              <a:rPr lang="ru-RU" smtClean="0"/>
              <a:t>‹#›</a:t>
            </a:fld>
            <a:endParaRPr lang="ru-RU"/>
          </a:p>
        </p:txBody>
      </p:sp>
      <p:pic>
        <p:nvPicPr>
          <p:cNvPr id="4" name="Picture 2" descr="D:\Папка Алечки Витальевны\Шаблоны для презентаций\Лого от Тим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80045"/>
            <a:ext cx="720000" cy="47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Текст 12"/>
          <p:cNvSpPr>
            <a:spLocks noGrp="1"/>
          </p:cNvSpPr>
          <p:nvPr>
            <p:ph type="body" sz="quarter" idx="13" hasCustomPrompt="1"/>
          </p:nvPr>
        </p:nvSpPr>
        <p:spPr>
          <a:xfrm>
            <a:off x="241472" y="80045"/>
            <a:ext cx="6552728" cy="544765"/>
          </a:xfrm>
        </p:spPr>
        <p:txBody>
          <a:bodyPr wrap="square" lIns="0" bIns="0">
            <a:spAutoFit/>
          </a:bodyPr>
          <a:lstStyle>
            <a:lvl1pPr>
              <a:defRPr kumimoji="0" lang="ru-RU" sz="1800" b="1" i="0" u="none" strike="noStrike" cap="all" spc="300" normalizeH="0" baseline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ea typeface="+mj-ea"/>
                <a:cs typeface="+mj-cs"/>
              </a:defRPr>
            </a:lvl1pPr>
            <a:lvl2pPr>
              <a:defRPr lang="ru-RU" sz="1800" smtClean="0"/>
            </a:lvl2pPr>
            <a:lvl3pPr>
              <a:defRPr lang="ru-RU" sz="1800" smtClean="0"/>
            </a:lvl3pPr>
            <a:lvl4pPr>
              <a:defRPr lang="ru-RU" sz="1800" smtClean="0"/>
            </a:lvl4pPr>
            <a:lvl5pPr>
              <a:defRPr lang="ru-RU" sz="1800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ru-RU" dirty="0" smtClean="0"/>
              <a:t>Образец Заголовка</a:t>
            </a:r>
          </a:p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ru-RU" dirty="0" err="1" smtClean="0"/>
              <a:t>обь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13349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987574"/>
            <a:ext cx="8640880" cy="3734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995AA-C26E-4AF6-A7BA-848B15EA881E}" type="slidenum">
              <a:rPr lang="ru-RU" smtClean="0"/>
              <a:t>‹#›</a:t>
            </a:fld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>
            <a:off x="251520" y="627534"/>
            <a:ext cx="8640880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64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txStyles>
    <p:titleStyle>
      <a:lvl1pPr algn="l" defTabSz="914400" rtl="0" eaLnBrk="1" latinLnBrk="0" hangingPunct="1">
        <a:spcBef>
          <a:spcPct val="0"/>
        </a:spcBef>
        <a:buNone/>
        <a:defRPr kumimoji="0" lang="ru-RU" sz="1800" b="1" i="0" u="none" strike="noStrike" kern="1200" cap="all" spc="300" normalizeH="0" baseline="0" dirty="0">
          <a:ln>
            <a:noFill/>
          </a:ln>
          <a:solidFill>
            <a:srgbClr val="00703C"/>
          </a:solidFill>
          <a:effectLst/>
          <a:uLnTx/>
          <a:uFillTx/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java/java_networking.htm" TargetMode="External"/><Relationship Id="rId4" Type="http://schemas.openxmlformats.org/officeDocument/2006/relationships/hyperlink" Target="http://www.javaworld.com/article/2077322/core-java/core-java-sockets-programming-in-java-a-tutorial.html" TargetMode="External"/><Relationship Id="rId5" Type="http://schemas.openxmlformats.org/officeDocument/2006/relationships/hyperlink" Target="http://spec-zone.ru/Java/Docs/1.5.0/api/java/net/InetAddress.html" TargetMode="External"/><Relationship Id="rId6" Type="http://schemas.openxmlformats.org/officeDocument/2006/relationships/hyperlink" Target="https://ru.wikipedia.org/wiki/&#1052;&#1091;&#1083;&#1100;&#1090;&#1080;&#1074;&#1077;&#1097;&#1072;&#1085;&#1080;&#1077;" TargetMode="External"/><Relationship Id="rId7" Type="http://schemas.openxmlformats.org/officeDocument/2006/relationships/hyperlink" Target="http://stackoverflow.com/questions/18747134/getting-cant-assign-requested-address-java-net-socketexception-using-ehcache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976064" y="1850161"/>
            <a:ext cx="3811960" cy="1101725"/>
          </a:xfrm>
        </p:spPr>
        <p:txBody>
          <a:bodyPr/>
          <a:lstStyle/>
          <a:p>
            <a:pPr algn="r"/>
            <a:r>
              <a:rPr lang="en-US" dirty="0" smtClean="0"/>
              <a:t>Java Networkin</a:t>
            </a:r>
            <a:r>
              <a:rPr lang="en-US" dirty="0"/>
              <a:t>g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sz="2400" dirty="0" smtClean="0"/>
              <a:t>with Sockets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1856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642896" cy="323165"/>
          </a:xfrm>
        </p:spPr>
        <p:txBody>
          <a:bodyPr/>
          <a:lstStyle/>
          <a:p>
            <a:r>
              <a:rPr lang="ru-RU" dirty="0" smtClean="0"/>
              <a:t>Регистрация сокета и ожидание соединения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20984" y="699542"/>
            <a:ext cx="872301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</a:rPr>
              <a:t>import </a:t>
            </a:r>
            <a:r>
              <a:rPr lang="en-US" dirty="0" err="1"/>
              <a:t>java.io.IOException</a:t>
            </a:r>
            <a:r>
              <a:rPr lang="en-US" dirty="0"/>
              <a:t>;</a:t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import </a:t>
            </a:r>
            <a:r>
              <a:rPr lang="en-US" dirty="0" err="1"/>
              <a:t>java.net.ServerSocket</a:t>
            </a:r>
            <a:r>
              <a:rPr lang="en-US" dirty="0"/>
              <a:t>;</a:t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import </a:t>
            </a:r>
            <a:r>
              <a:rPr lang="en-US" dirty="0" err="1"/>
              <a:t>java.net.Socket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public class </a:t>
            </a:r>
            <a:r>
              <a:rPr lang="en-US" dirty="0" err="1"/>
              <a:t>ListenerForClientConnection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private static final </a:t>
            </a:r>
            <a:r>
              <a:rPr lang="en-US" b="1" dirty="0" err="1">
                <a:solidFill>
                  <a:srgbClr val="000080"/>
                </a:solidFill>
              </a:rPr>
              <a:t>int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b="1" i="1" dirty="0">
                <a:solidFill>
                  <a:srgbClr val="660E7A"/>
                </a:solidFill>
              </a:rPr>
              <a:t>DEFAULT_PORT </a:t>
            </a:r>
            <a:r>
              <a:rPr lang="en-US" dirty="0"/>
              <a:t>= </a:t>
            </a:r>
            <a:r>
              <a:rPr lang="en-US" dirty="0">
                <a:solidFill>
                  <a:srgbClr val="0000FF"/>
                </a:solidFill>
              </a:rPr>
              <a:t>1234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public static void </a:t>
            </a:r>
            <a:r>
              <a:rPr lang="en-US" dirty="0"/>
              <a:t>main(String[] </a:t>
            </a:r>
            <a:r>
              <a:rPr lang="en-US" dirty="0" err="1"/>
              <a:t>args</a:t>
            </a:r>
            <a:r>
              <a:rPr lang="en-US" dirty="0"/>
              <a:t>) </a:t>
            </a:r>
            <a:r>
              <a:rPr lang="en-US" b="1" dirty="0">
                <a:solidFill>
                  <a:srgbClr val="000080"/>
                </a:solidFill>
              </a:rPr>
              <a:t>throws </a:t>
            </a:r>
            <a:r>
              <a:rPr lang="en-US" dirty="0" err="1"/>
              <a:t>IOException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>
                <a:solidFill>
                  <a:srgbClr val="000080"/>
                </a:solidFill>
              </a:rPr>
              <a:t>int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/>
              <a:t>port = </a:t>
            </a:r>
            <a:r>
              <a:rPr lang="en-US" dirty="0" err="1"/>
              <a:t>args.</a:t>
            </a:r>
            <a:r>
              <a:rPr lang="en-US" b="1" dirty="0" err="1">
                <a:solidFill>
                  <a:srgbClr val="660E7A"/>
                </a:solidFill>
              </a:rPr>
              <a:t>length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== </a:t>
            </a:r>
            <a:r>
              <a:rPr lang="en-US" dirty="0">
                <a:solidFill>
                  <a:srgbClr val="0000FF"/>
                </a:solidFill>
              </a:rPr>
              <a:t>0 </a:t>
            </a:r>
            <a:r>
              <a:rPr lang="en-US" dirty="0"/>
              <a:t>? </a:t>
            </a:r>
            <a:r>
              <a:rPr lang="en-US" b="1" i="1" dirty="0">
                <a:solidFill>
                  <a:srgbClr val="660E7A"/>
                </a:solidFill>
              </a:rPr>
              <a:t>DEFAULT_PORT </a:t>
            </a:r>
            <a:r>
              <a:rPr lang="en-US" dirty="0"/>
              <a:t>: </a:t>
            </a:r>
            <a:r>
              <a:rPr lang="en-US" dirty="0" err="1"/>
              <a:t>Integer.</a:t>
            </a:r>
            <a:r>
              <a:rPr lang="en-US" i="1" dirty="0" err="1"/>
              <a:t>parseInt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[</a:t>
            </a:r>
            <a:r>
              <a:rPr lang="en-US" dirty="0">
                <a:solidFill>
                  <a:srgbClr val="0000FF"/>
                </a:solidFill>
              </a:rPr>
              <a:t>0</a:t>
            </a:r>
            <a:r>
              <a:rPr lang="en-US" dirty="0"/>
              <a:t>]);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ServerSocket</a:t>
            </a:r>
            <a:r>
              <a:rPr lang="en-US" dirty="0"/>
              <a:t> </a:t>
            </a:r>
            <a:r>
              <a:rPr lang="en-US" dirty="0" err="1"/>
              <a:t>serverSocket</a:t>
            </a:r>
            <a:r>
              <a:rPr lang="en-US" dirty="0"/>
              <a:t> = 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dirty="0" err="1"/>
              <a:t>ServerSocket</a:t>
            </a:r>
            <a:r>
              <a:rPr lang="en-US" dirty="0"/>
              <a:t>(port); </a:t>
            </a:r>
            <a:r>
              <a:rPr lang="ru-RU" dirty="0" smtClean="0"/>
              <a:t>	</a:t>
            </a:r>
            <a:r>
              <a:rPr lang="en-US" i="1" dirty="0" smtClean="0">
                <a:solidFill>
                  <a:srgbClr val="808080"/>
                </a:solidFill>
              </a:rPr>
              <a:t>// </a:t>
            </a:r>
            <a:r>
              <a:rPr lang="en-US" i="1" dirty="0" err="1">
                <a:solidFill>
                  <a:srgbClr val="808080"/>
                </a:solidFill>
              </a:rPr>
              <a:t>регистрация</a:t>
            </a:r>
            <a:r>
              <a:rPr lang="en-US" i="1" dirty="0">
                <a:solidFill>
                  <a:srgbClr val="808080"/>
                </a:solidFill>
              </a:rPr>
              <a:t> </a:t>
            </a:r>
            <a:r>
              <a:rPr lang="en-US" i="1" dirty="0" err="1">
                <a:solidFill>
                  <a:srgbClr val="808080"/>
                </a:solidFill>
              </a:rPr>
              <a:t>сокета</a:t>
            </a:r>
            <a:r>
              <a:rPr lang="en-US" i="1" dirty="0">
                <a:solidFill>
                  <a:srgbClr val="808080"/>
                </a:solidFill>
              </a:rPr>
              <a:t/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</a:t>
            </a:r>
            <a:r>
              <a:rPr lang="en-US" b="1" dirty="0">
                <a:solidFill>
                  <a:srgbClr val="000080"/>
                </a:solidFill>
              </a:rPr>
              <a:t>try </a:t>
            </a:r>
            <a:r>
              <a:rPr lang="en-US" dirty="0"/>
              <a:t>(Socket </a:t>
            </a:r>
            <a:r>
              <a:rPr lang="en-US" dirty="0" err="1"/>
              <a:t>clientSocket</a:t>
            </a:r>
            <a:r>
              <a:rPr lang="en-US" dirty="0"/>
              <a:t> = </a:t>
            </a:r>
            <a:r>
              <a:rPr lang="en-US" dirty="0" err="1"/>
              <a:t>serverSocket.accept</a:t>
            </a:r>
            <a:r>
              <a:rPr lang="en-US" dirty="0"/>
              <a:t>()) { </a:t>
            </a:r>
            <a:r>
              <a:rPr lang="ru-RU" dirty="0" smtClean="0"/>
              <a:t>	</a:t>
            </a:r>
            <a:r>
              <a:rPr lang="en-US" i="1" dirty="0" smtClean="0">
                <a:solidFill>
                  <a:srgbClr val="808080"/>
                </a:solidFill>
              </a:rPr>
              <a:t>// </a:t>
            </a:r>
            <a:r>
              <a:rPr lang="en-US" i="1" dirty="0" err="1">
                <a:solidFill>
                  <a:srgbClr val="808080"/>
                </a:solidFill>
              </a:rPr>
              <a:t>ожидание</a:t>
            </a:r>
            <a:r>
              <a:rPr lang="en-US" i="1" dirty="0">
                <a:solidFill>
                  <a:srgbClr val="808080"/>
                </a:solidFill>
              </a:rPr>
              <a:t> </a:t>
            </a:r>
            <a:r>
              <a:rPr lang="en-US" i="1" dirty="0" err="1" smtClean="0">
                <a:solidFill>
                  <a:srgbClr val="808080"/>
                </a:solidFill>
              </a:rPr>
              <a:t>соедин</a:t>
            </a:r>
            <a:r>
              <a:rPr lang="ru-RU" i="1" dirty="0" err="1" smtClean="0">
                <a:solidFill>
                  <a:srgbClr val="808080"/>
                </a:solidFill>
              </a:rPr>
              <a:t>ен</a:t>
            </a:r>
            <a:r>
              <a:rPr lang="en-US" i="1" dirty="0" err="1" smtClean="0">
                <a:solidFill>
                  <a:srgbClr val="808080"/>
                </a:solidFill>
              </a:rPr>
              <a:t>ия</a:t>
            </a:r>
            <a:r>
              <a:rPr lang="en-US" i="1" dirty="0">
                <a:solidFill>
                  <a:srgbClr val="808080"/>
                </a:solidFill>
              </a:rPr>
              <a:t/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    // </a:t>
            </a:r>
            <a:r>
              <a:rPr lang="en-US" i="1" dirty="0" err="1">
                <a:solidFill>
                  <a:srgbClr val="808080"/>
                </a:solidFill>
              </a:rPr>
              <a:t>работа</a:t>
            </a:r>
            <a:r>
              <a:rPr lang="en-US" i="1" dirty="0">
                <a:solidFill>
                  <a:srgbClr val="808080"/>
                </a:solidFill>
              </a:rPr>
              <a:t> </a:t>
            </a:r>
            <a:r>
              <a:rPr lang="en-US" i="1" dirty="0" err="1">
                <a:solidFill>
                  <a:srgbClr val="808080"/>
                </a:solidFill>
              </a:rPr>
              <a:t>с</a:t>
            </a:r>
            <a:r>
              <a:rPr lang="en-US" i="1" dirty="0">
                <a:solidFill>
                  <a:srgbClr val="808080"/>
                </a:solidFill>
              </a:rPr>
              <a:t> </a:t>
            </a:r>
            <a:r>
              <a:rPr lang="en-US" i="1" dirty="0" err="1">
                <a:solidFill>
                  <a:srgbClr val="808080"/>
                </a:solidFill>
              </a:rPr>
              <a:t>сокетом</a:t>
            </a:r>
            <a:r>
              <a:rPr lang="en-US" i="1" dirty="0">
                <a:solidFill>
                  <a:srgbClr val="808080"/>
                </a:solidFill>
              </a:rPr>
              <a:t/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46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Проверка подключения</a:t>
            </a:r>
            <a:endParaRPr lang="ru-RU" dirty="0"/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347614"/>
            <a:ext cx="65786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046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Подключение к серверному сокету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41472" y="627534"/>
            <a:ext cx="872301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</a:rPr>
              <a:t>import </a:t>
            </a:r>
            <a:r>
              <a:rPr lang="en-US" dirty="0" err="1"/>
              <a:t>java.io.IOException</a:t>
            </a:r>
            <a:r>
              <a:rPr lang="en-US" dirty="0"/>
              <a:t>;</a:t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import </a:t>
            </a:r>
            <a:r>
              <a:rPr lang="en-US" dirty="0" err="1"/>
              <a:t>java.net.Socket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public class </a:t>
            </a:r>
            <a:r>
              <a:rPr lang="en-US" dirty="0"/>
              <a:t>Client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private static final </a:t>
            </a:r>
            <a:r>
              <a:rPr lang="en-US" dirty="0"/>
              <a:t>String </a:t>
            </a:r>
            <a:r>
              <a:rPr lang="en-US" b="1" i="1" dirty="0">
                <a:solidFill>
                  <a:srgbClr val="660E7A"/>
                </a:solidFill>
              </a:rPr>
              <a:t>DEFAULT_HOST </a:t>
            </a:r>
            <a:r>
              <a:rPr lang="en-US" dirty="0"/>
              <a:t>= 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localhost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private static final </a:t>
            </a:r>
            <a:r>
              <a:rPr lang="en-US" b="1" dirty="0" err="1">
                <a:solidFill>
                  <a:srgbClr val="000080"/>
                </a:solidFill>
              </a:rPr>
              <a:t>int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b="1" i="1" dirty="0">
                <a:solidFill>
                  <a:srgbClr val="660E7A"/>
                </a:solidFill>
              </a:rPr>
              <a:t>DEFAULT_PORT </a:t>
            </a:r>
            <a:r>
              <a:rPr lang="en-US" dirty="0"/>
              <a:t>= </a:t>
            </a:r>
            <a:r>
              <a:rPr lang="en-US" dirty="0">
                <a:solidFill>
                  <a:srgbClr val="0000FF"/>
                </a:solidFill>
              </a:rPr>
              <a:t>1234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public static void </a:t>
            </a:r>
            <a:r>
              <a:rPr lang="en-US" dirty="0"/>
              <a:t>main(String[] </a:t>
            </a:r>
            <a:r>
              <a:rPr lang="en-US" dirty="0" err="1"/>
              <a:t>args</a:t>
            </a:r>
            <a:r>
              <a:rPr lang="en-US" dirty="0"/>
              <a:t>) </a:t>
            </a:r>
            <a:r>
              <a:rPr lang="en-US" b="1" dirty="0">
                <a:solidFill>
                  <a:srgbClr val="000080"/>
                </a:solidFill>
              </a:rPr>
              <a:t>throws </a:t>
            </a:r>
            <a:r>
              <a:rPr lang="en-US" dirty="0" err="1"/>
              <a:t>IOException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      String </a:t>
            </a:r>
            <a:r>
              <a:rPr lang="en-US" dirty="0" err="1"/>
              <a:t>serverHost</a:t>
            </a:r>
            <a:r>
              <a:rPr lang="en-US" dirty="0"/>
              <a:t> = </a:t>
            </a:r>
            <a:r>
              <a:rPr lang="en-US" dirty="0" err="1"/>
              <a:t>args.</a:t>
            </a:r>
            <a:r>
              <a:rPr lang="en-US" b="1" dirty="0" err="1">
                <a:solidFill>
                  <a:srgbClr val="660E7A"/>
                </a:solidFill>
              </a:rPr>
              <a:t>length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&gt; </a:t>
            </a:r>
            <a:r>
              <a:rPr lang="en-US" dirty="0">
                <a:solidFill>
                  <a:srgbClr val="0000FF"/>
                </a:solidFill>
              </a:rPr>
              <a:t>0 </a:t>
            </a:r>
            <a:r>
              <a:rPr lang="en-US" dirty="0"/>
              <a:t>? </a:t>
            </a:r>
            <a:r>
              <a:rPr lang="en-US" dirty="0" err="1"/>
              <a:t>args</a:t>
            </a:r>
            <a:r>
              <a:rPr lang="en-US" dirty="0"/>
              <a:t>[</a:t>
            </a:r>
            <a:r>
              <a:rPr lang="en-US" dirty="0">
                <a:solidFill>
                  <a:srgbClr val="0000FF"/>
                </a:solidFill>
              </a:rPr>
              <a:t>0</a:t>
            </a:r>
            <a:r>
              <a:rPr lang="en-US" dirty="0"/>
              <a:t>] : </a:t>
            </a:r>
            <a:r>
              <a:rPr lang="en-US" b="1" i="1" dirty="0">
                <a:solidFill>
                  <a:srgbClr val="660E7A"/>
                </a:solidFill>
              </a:rPr>
              <a:t>DEFAULT_HOST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>
                <a:solidFill>
                  <a:srgbClr val="000080"/>
                </a:solidFill>
              </a:rPr>
              <a:t>int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 err="1"/>
              <a:t>serverPort</a:t>
            </a:r>
            <a:r>
              <a:rPr lang="en-US" dirty="0"/>
              <a:t> = </a:t>
            </a:r>
            <a:r>
              <a:rPr lang="en-US" dirty="0" err="1"/>
              <a:t>args.</a:t>
            </a:r>
            <a:r>
              <a:rPr lang="en-US" b="1" dirty="0" err="1">
                <a:solidFill>
                  <a:srgbClr val="660E7A"/>
                </a:solidFill>
              </a:rPr>
              <a:t>length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&gt; </a:t>
            </a:r>
            <a:r>
              <a:rPr lang="en-US" dirty="0">
                <a:solidFill>
                  <a:srgbClr val="0000FF"/>
                </a:solidFill>
              </a:rPr>
              <a:t>1 </a:t>
            </a:r>
            <a:r>
              <a:rPr lang="en-US" dirty="0"/>
              <a:t>? </a:t>
            </a:r>
            <a:r>
              <a:rPr lang="en-US" dirty="0" err="1"/>
              <a:t>Integer.</a:t>
            </a:r>
            <a:r>
              <a:rPr lang="en-US" i="1" dirty="0" err="1"/>
              <a:t>parseInt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[</a:t>
            </a:r>
            <a:r>
              <a:rPr lang="en-US" dirty="0">
                <a:solidFill>
                  <a:srgbClr val="0000FF"/>
                </a:solidFill>
              </a:rPr>
              <a:t>1</a:t>
            </a:r>
            <a:r>
              <a:rPr lang="en-US" dirty="0"/>
              <a:t>]) : </a:t>
            </a:r>
            <a:r>
              <a:rPr lang="en-US" b="1" i="1" dirty="0">
                <a:solidFill>
                  <a:srgbClr val="660E7A"/>
                </a:solidFill>
              </a:rPr>
              <a:t>DEFAULT_PORT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000080"/>
                </a:solidFill>
              </a:rPr>
              <a:t>try </a:t>
            </a:r>
            <a:r>
              <a:rPr lang="en-US" dirty="0"/>
              <a:t>(Socket server = 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dirty="0"/>
              <a:t>Socket(</a:t>
            </a:r>
            <a:r>
              <a:rPr lang="en-US" dirty="0" err="1"/>
              <a:t>serverHost</a:t>
            </a:r>
            <a:r>
              <a:rPr lang="en-US" dirty="0"/>
              <a:t>, </a:t>
            </a:r>
            <a:r>
              <a:rPr lang="en-US" dirty="0" err="1"/>
              <a:t>serverPort</a:t>
            </a:r>
            <a:r>
              <a:rPr lang="en-US" dirty="0"/>
              <a:t>)) { </a:t>
            </a:r>
            <a:r>
              <a:rPr lang="en-US" i="1" dirty="0">
                <a:solidFill>
                  <a:srgbClr val="808080"/>
                </a:solidFill>
              </a:rPr>
              <a:t>// </a:t>
            </a:r>
            <a:r>
              <a:rPr lang="en-US" i="1" dirty="0" err="1">
                <a:solidFill>
                  <a:srgbClr val="808080"/>
                </a:solidFill>
              </a:rPr>
              <a:t>подключиться</a:t>
            </a:r>
            <a:r>
              <a:rPr lang="en-US" i="1" dirty="0">
                <a:solidFill>
                  <a:srgbClr val="808080"/>
                </a:solidFill>
              </a:rPr>
              <a:t> </a:t>
            </a:r>
            <a:r>
              <a:rPr lang="en-US" i="1" dirty="0" err="1">
                <a:solidFill>
                  <a:srgbClr val="808080"/>
                </a:solidFill>
              </a:rPr>
              <a:t>к</a:t>
            </a:r>
            <a:r>
              <a:rPr lang="en-US" i="1" dirty="0">
                <a:solidFill>
                  <a:srgbClr val="808080"/>
                </a:solidFill>
              </a:rPr>
              <a:t> </a:t>
            </a:r>
            <a:r>
              <a:rPr lang="en-US" i="1" dirty="0" err="1">
                <a:solidFill>
                  <a:srgbClr val="808080"/>
                </a:solidFill>
              </a:rPr>
              <a:t>серверу</a:t>
            </a:r>
            <a:r>
              <a:rPr lang="en-US" i="1" dirty="0">
                <a:solidFill>
                  <a:srgbClr val="808080"/>
                </a:solidFill>
              </a:rPr>
              <a:t/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    // </a:t>
            </a:r>
            <a:r>
              <a:rPr lang="en-US" i="1" dirty="0" err="1">
                <a:solidFill>
                  <a:srgbClr val="808080"/>
                </a:solidFill>
              </a:rPr>
              <a:t>работа</a:t>
            </a:r>
            <a:r>
              <a:rPr lang="en-US" i="1" dirty="0">
                <a:solidFill>
                  <a:srgbClr val="808080"/>
                </a:solidFill>
              </a:rPr>
              <a:t> </a:t>
            </a:r>
            <a:r>
              <a:rPr lang="en-US" i="1" dirty="0" err="1">
                <a:solidFill>
                  <a:srgbClr val="808080"/>
                </a:solidFill>
              </a:rPr>
              <a:t>с</a:t>
            </a:r>
            <a:r>
              <a:rPr lang="en-US" i="1" dirty="0">
                <a:solidFill>
                  <a:srgbClr val="808080"/>
                </a:solidFill>
              </a:rPr>
              <a:t> </a:t>
            </a:r>
            <a:r>
              <a:rPr lang="en-US" i="1" dirty="0" err="1">
                <a:solidFill>
                  <a:srgbClr val="808080"/>
                </a:solidFill>
              </a:rPr>
              <a:t>сокетом</a:t>
            </a:r>
            <a:r>
              <a:rPr lang="en-US" i="1" dirty="0">
                <a:solidFill>
                  <a:srgbClr val="808080"/>
                </a:solidFill>
              </a:rPr>
              <a:t/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2605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Обмен данными по сокету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41472" y="843558"/>
            <a:ext cx="86301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/>
              <a:t>Открыть сокет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/>
              <a:t>Открыть входящий и исходящие потоки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/>
              <a:t>Считывать данные из входящего потока и писать во входящий поток в соответствии с правилами сервера (протокол)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/>
              <a:t>Закрыть потоки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/>
              <a:t>Закрыть сокет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47053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Пример 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35646"/>
            <a:ext cx="71287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Реализовать </a:t>
            </a:r>
            <a:r>
              <a:rPr lang="ru-RU" sz="2400" b="1" dirty="0" smtClean="0"/>
              <a:t>сервер</a:t>
            </a:r>
            <a:r>
              <a:rPr lang="ru-RU" sz="2400" dirty="0" smtClean="0"/>
              <a:t>, который будет возвращать текущее время на каждое подключение клиента</a:t>
            </a:r>
          </a:p>
          <a:p>
            <a:pPr algn="ctr"/>
            <a:endParaRPr lang="ru-RU" sz="2400" dirty="0"/>
          </a:p>
          <a:p>
            <a:pPr algn="ctr"/>
            <a:r>
              <a:rPr lang="ru-RU" sz="2400" dirty="0" smtClean="0"/>
              <a:t>Реализовать </a:t>
            </a:r>
            <a:r>
              <a:rPr lang="ru-RU" sz="2400" b="1" dirty="0" smtClean="0"/>
              <a:t>клиента</a:t>
            </a:r>
            <a:r>
              <a:rPr lang="ru-RU" sz="2400" dirty="0" smtClean="0"/>
              <a:t>, который подключается к серверу, считывает строку и выводит ее на экран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58757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Поддержка множественных подключений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41472" y="1155700"/>
            <a:ext cx="8579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300" dirty="0" smtClean="0"/>
              <a:t>Создать серверный сокет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300" dirty="0" smtClean="0"/>
              <a:t>В цикле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ru-RU" sz="2300" dirty="0" smtClean="0"/>
              <a:t>Ожидать подключение клиента – получить клиентский сокет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ru-RU" sz="2300" dirty="0" smtClean="0"/>
              <a:t>Запустить общение с клиентом в отдельном потоке (</a:t>
            </a:r>
            <a:r>
              <a:rPr lang="en-US" sz="2300" i="1" dirty="0" smtClean="0"/>
              <a:t>Thread</a:t>
            </a:r>
            <a:r>
              <a:rPr lang="en-US" sz="23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72628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41472" y="1131590"/>
            <a:ext cx="86510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Разработать сервис «Гадалка» при подключении клиента сервис загадывает число и предлагает клиенту его угадать. Сервер считывает последовательно числа от клиента и отвечает клиенту угадал он или нет.</a:t>
            </a:r>
          </a:p>
          <a:p>
            <a:endParaRPr lang="ru-RU" sz="2000" dirty="0"/>
          </a:p>
          <a:p>
            <a:r>
              <a:rPr lang="ru-RU" sz="2000" dirty="0" smtClean="0"/>
              <a:t>Сервис должен поддерживать одновременную работу с 10 клиентами.</a:t>
            </a:r>
          </a:p>
        </p:txBody>
      </p:sp>
    </p:spTree>
    <p:extLst>
      <p:ext uri="{BB962C8B-B14F-4D97-AF65-F5344CB8AC3E}">
        <p14:creationId xmlns:p14="http://schemas.microsoft.com/office/powerpoint/2010/main" val="1845207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Пользовательские </a:t>
            </a:r>
            <a:r>
              <a:rPr lang="ru-RU" dirty="0" err="1" smtClean="0"/>
              <a:t>датаграммы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41472" y="1059582"/>
            <a:ext cx="86510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err="1">
                <a:solidFill>
                  <a:srgbClr val="252525"/>
                </a:solidFill>
                <a:latin typeface="Arial" charset="0"/>
              </a:rPr>
              <a:t>Датаграмма</a:t>
            </a:r>
            <a:r>
              <a:rPr lang="ru-RU" sz="2000" dirty="0">
                <a:solidFill>
                  <a:srgbClr val="252525"/>
                </a:solidFill>
                <a:latin typeface="Arial" charset="0"/>
              </a:rPr>
              <a:t> </a:t>
            </a:r>
            <a:r>
              <a:rPr lang="ru-RU" sz="2000" dirty="0" smtClean="0">
                <a:solidFill>
                  <a:srgbClr val="252525"/>
                </a:solidFill>
                <a:latin typeface="Arial" charset="0"/>
              </a:rPr>
              <a:t>(</a:t>
            </a:r>
            <a:r>
              <a:rPr lang="ru-RU" sz="2000" i="1" dirty="0" err="1" smtClean="0">
                <a:solidFill>
                  <a:srgbClr val="252525"/>
                </a:solidFill>
                <a:latin typeface="Arial" charset="0"/>
              </a:rPr>
              <a:t>datagram</a:t>
            </a:r>
            <a:r>
              <a:rPr lang="ru-RU" sz="2000" dirty="0">
                <a:solidFill>
                  <a:srgbClr val="252525"/>
                </a:solidFill>
                <a:latin typeface="Arial" charset="0"/>
              </a:rPr>
              <a:t>, </a:t>
            </a:r>
            <a:r>
              <a:rPr lang="ru-RU" sz="2000" b="1" dirty="0">
                <a:solidFill>
                  <a:srgbClr val="252525"/>
                </a:solidFill>
                <a:latin typeface="Arial" charset="0"/>
              </a:rPr>
              <a:t>дейтаграмма</a:t>
            </a:r>
            <a:r>
              <a:rPr lang="ru-RU" sz="2000" dirty="0">
                <a:solidFill>
                  <a:srgbClr val="252525"/>
                </a:solidFill>
                <a:latin typeface="Arial" charset="0"/>
              </a:rPr>
              <a:t>) — блок информации, передаваемый протоколом без предварительного установления соединения и создания виртуального канала.</a:t>
            </a:r>
            <a:endParaRPr lang="ru-RU" sz="2000" dirty="0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876" y="2355726"/>
            <a:ext cx="6372200" cy="239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776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Отправка пакетов по точному адресу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7504" y="833680"/>
            <a:ext cx="88569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     </a:t>
            </a:r>
            <a:r>
              <a:rPr lang="en-US" dirty="0" err="1" smtClean="0"/>
              <a:t>InetAddress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ddress </a:t>
            </a:r>
            <a:r>
              <a:rPr lang="en-US" dirty="0"/>
              <a:t>= </a:t>
            </a:r>
            <a:r>
              <a:rPr lang="en-US" dirty="0" err="1"/>
              <a:t>InetAddress.</a:t>
            </a:r>
            <a:r>
              <a:rPr lang="en-US" i="1" dirty="0" err="1"/>
              <a:t>getByName</a:t>
            </a:r>
            <a:r>
              <a:rPr lang="en-US" dirty="0"/>
              <a:t>(</a:t>
            </a:r>
            <a:r>
              <a:rPr lang="en-US" b="1" i="1" dirty="0">
                <a:solidFill>
                  <a:srgbClr val="660E7A"/>
                </a:solidFill>
              </a:rPr>
              <a:t>HOST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000080"/>
                </a:solidFill>
              </a:rPr>
              <a:t>try </a:t>
            </a:r>
            <a:r>
              <a:rPr lang="en-US" dirty="0"/>
              <a:t>(</a:t>
            </a:r>
            <a:r>
              <a:rPr lang="en-US" dirty="0" err="1"/>
              <a:t>DatagramSocket</a:t>
            </a:r>
            <a:r>
              <a:rPr lang="en-US" dirty="0"/>
              <a:t> socket = 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dirty="0" err="1"/>
              <a:t>DatagramSocket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      </a:t>
            </a:r>
            <a:r>
              <a:rPr lang="en-US" dirty="0" err="1"/>
              <a:t>BufferedReader</a:t>
            </a:r>
            <a:r>
              <a:rPr lang="en-US" dirty="0"/>
              <a:t> console = 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dirty="0" err="1"/>
              <a:t>BufferedReader</a:t>
            </a:r>
            <a:r>
              <a:rPr lang="en-US" dirty="0"/>
              <a:t>(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dirty="0" err="1"/>
              <a:t>InputStreamReader</a:t>
            </a:r>
            <a:r>
              <a:rPr lang="en-US" dirty="0"/>
              <a:t>(</a:t>
            </a:r>
            <a:r>
              <a:rPr lang="en-US" dirty="0" err="1"/>
              <a:t>System.</a:t>
            </a:r>
            <a:r>
              <a:rPr lang="en-US" b="1" i="1" dirty="0" err="1">
                <a:solidFill>
                  <a:srgbClr val="660E7A"/>
                </a:solidFill>
              </a:rPr>
              <a:t>in</a:t>
            </a:r>
            <a:r>
              <a:rPr lang="en-US" dirty="0" smtClean="0"/>
              <a:t>))){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 </a:t>
            </a:r>
            <a:endParaRPr lang="en-US" dirty="0" smtClean="0"/>
          </a:p>
          <a:p>
            <a:r>
              <a:rPr lang="en-US" dirty="0" smtClean="0"/>
              <a:t>            String </a:t>
            </a:r>
            <a:r>
              <a:rPr lang="en-US" dirty="0"/>
              <a:t>line;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b="1" dirty="0">
                <a:solidFill>
                  <a:srgbClr val="000080"/>
                </a:solidFill>
              </a:rPr>
              <a:t>do </a:t>
            </a:r>
            <a:r>
              <a:rPr lang="en-US" dirty="0" smtClean="0"/>
              <a:t>{ </a:t>
            </a:r>
            <a:r>
              <a:rPr lang="en-US" dirty="0" err="1" smtClean="0"/>
              <a:t>System.</a:t>
            </a:r>
            <a:r>
              <a:rPr lang="en-US" b="1" i="1" dirty="0" err="1" smtClean="0">
                <a:solidFill>
                  <a:srgbClr val="660E7A"/>
                </a:solidFill>
              </a:rPr>
              <a:t>out</a:t>
            </a:r>
            <a:r>
              <a:rPr lang="en-US" dirty="0" err="1" smtClean="0"/>
              <a:t>.print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"Enter message: 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        line = </a:t>
            </a:r>
            <a:r>
              <a:rPr lang="en-US" dirty="0" err="1"/>
              <a:t>console.readLine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b="1" dirty="0">
                <a:solidFill>
                  <a:srgbClr val="000080"/>
                </a:solidFill>
              </a:rPr>
              <a:t>byte</a:t>
            </a:r>
            <a:r>
              <a:rPr lang="en-US" dirty="0"/>
              <a:t>[] bytes = </a:t>
            </a:r>
            <a:r>
              <a:rPr lang="en-US" dirty="0" err="1"/>
              <a:t>line.getBytes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dirty="0" err="1"/>
              <a:t>DatagramPacket</a:t>
            </a:r>
            <a:r>
              <a:rPr lang="en-US" dirty="0"/>
              <a:t> </a:t>
            </a:r>
            <a:r>
              <a:rPr lang="en-US" dirty="0" err="1" smtClean="0"/>
              <a:t>dp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dirty="0" err="1"/>
              <a:t>DatagramPacket</a:t>
            </a:r>
            <a:r>
              <a:rPr lang="en-US" dirty="0"/>
              <a:t>(bytes, </a:t>
            </a:r>
            <a:r>
              <a:rPr lang="en-US" dirty="0" err="1"/>
              <a:t>bytes.</a:t>
            </a:r>
            <a:r>
              <a:rPr lang="en-US" b="1" dirty="0" err="1">
                <a:solidFill>
                  <a:srgbClr val="660E7A"/>
                </a:solidFill>
              </a:rPr>
              <a:t>length</a:t>
            </a:r>
            <a:r>
              <a:rPr lang="en-US" dirty="0"/>
              <a:t>, </a:t>
            </a:r>
            <a:r>
              <a:rPr lang="en-US" b="1" dirty="0"/>
              <a:t>a</a:t>
            </a:r>
            <a:r>
              <a:rPr lang="en-US" b="1" dirty="0" smtClean="0"/>
              <a:t>ddress</a:t>
            </a:r>
            <a:r>
              <a:rPr lang="en-US" dirty="0"/>
              <a:t>, </a:t>
            </a:r>
            <a:r>
              <a:rPr lang="en-US" b="1" i="1" dirty="0">
                <a:solidFill>
                  <a:srgbClr val="660E7A"/>
                </a:solidFill>
              </a:rPr>
              <a:t>PORT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b="1" dirty="0" err="1" smtClean="0"/>
              <a:t>socket.send</a:t>
            </a:r>
            <a:r>
              <a:rPr lang="en-US" b="1" dirty="0" smtClean="0"/>
              <a:t>(</a:t>
            </a:r>
            <a:r>
              <a:rPr lang="en-US" b="1" dirty="0" err="1" smtClean="0"/>
              <a:t>dp</a:t>
            </a:r>
            <a:r>
              <a:rPr lang="en-US" dirty="0" smtClean="0"/>
              <a:t>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 } </a:t>
            </a:r>
            <a:r>
              <a:rPr lang="en-US" b="1" dirty="0">
                <a:solidFill>
                  <a:srgbClr val="000080"/>
                </a:solidFill>
              </a:rPr>
              <a:t>while </a:t>
            </a:r>
            <a:r>
              <a:rPr lang="en-US" dirty="0"/>
              <a:t>(!</a:t>
            </a:r>
            <a:r>
              <a:rPr lang="en-US" dirty="0" err="1"/>
              <a:t>line.equals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"exit"</a:t>
            </a:r>
            <a:r>
              <a:rPr lang="en-US" dirty="0"/>
              <a:t>));</a:t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9626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Проверим, что пакет «вылетел»</a:t>
            </a:r>
            <a:endParaRPr lang="ru-RU" dirty="0"/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84" y="843558"/>
            <a:ext cx="3962400" cy="1320800"/>
          </a:xfrm>
          <a:prstGeom prst="rect">
            <a:avLst/>
          </a:prstGeom>
        </p:spPr>
      </p:pic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3435846"/>
            <a:ext cx="6324600" cy="1371600"/>
          </a:xfrm>
          <a:prstGeom prst="rect">
            <a:avLst/>
          </a:prstGeom>
        </p:spPr>
      </p:pic>
      <p:cxnSp>
        <p:nvCxnSpPr>
          <p:cNvPr id="6" name="Соединительная линия уступом 5"/>
          <p:cNvCxnSpPr>
            <a:stCxn id="3" idx="2"/>
            <a:endCxn id="4" idx="0"/>
          </p:cNvCxnSpPr>
          <p:nvPr/>
        </p:nvCxnSpPr>
        <p:spPr>
          <a:xfrm rot="16200000" flipH="1">
            <a:off x="3315940" y="1104502"/>
            <a:ext cx="1271488" cy="33912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600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Узнаем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5496" y="699542"/>
            <a:ext cx="9001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8">
              <a:lnSpc>
                <a:spcPct val="300000"/>
              </a:lnSpc>
              <a:buClr>
                <a:schemeClr val="accent3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ru-RU" sz="2200" kern="0" dirty="0" smtClean="0"/>
              <a:t>Как приложения на разных компьютерах находят друг друга?</a:t>
            </a:r>
          </a:p>
          <a:p>
            <a:pPr marL="0" lvl="8">
              <a:lnSpc>
                <a:spcPct val="300000"/>
              </a:lnSpc>
              <a:buClr>
                <a:schemeClr val="accent3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ru-RU" sz="2200" kern="0" dirty="0" smtClean="0"/>
              <a:t>Что такое хост, порт, сокет</a:t>
            </a:r>
            <a:r>
              <a:rPr lang="is-IS" sz="2200" kern="0" dirty="0" smtClean="0"/>
              <a:t>…</a:t>
            </a:r>
            <a:r>
              <a:rPr lang="ru-RU" sz="2200" kern="0" dirty="0" smtClean="0"/>
              <a:t>?</a:t>
            </a:r>
          </a:p>
          <a:p>
            <a:pPr marL="0" lvl="8">
              <a:lnSpc>
                <a:spcPct val="300000"/>
              </a:lnSpc>
              <a:buClr>
                <a:schemeClr val="accent3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ru-RU" sz="2200" kern="0" dirty="0" smtClean="0"/>
              <a:t>Как обмениваться данными по сети?</a:t>
            </a:r>
          </a:p>
        </p:txBody>
      </p:sp>
    </p:spTree>
    <p:extLst>
      <p:ext uri="{BB962C8B-B14F-4D97-AF65-F5344CB8AC3E}">
        <p14:creationId xmlns:p14="http://schemas.microsoft.com/office/powerpoint/2010/main" val="31527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Принимаем пакеты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41472" y="1203598"/>
            <a:ext cx="872301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80"/>
                </a:solidFill>
              </a:rPr>
              <a:t>try </a:t>
            </a:r>
            <a:r>
              <a:rPr lang="en-US" dirty="0"/>
              <a:t>(</a:t>
            </a:r>
            <a:r>
              <a:rPr lang="en-US" dirty="0" err="1"/>
              <a:t>DatagramSocket</a:t>
            </a:r>
            <a:r>
              <a:rPr lang="en-US" dirty="0"/>
              <a:t> socket = 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dirty="0" err="1"/>
              <a:t>DatagramSocket</a:t>
            </a:r>
            <a:r>
              <a:rPr lang="en-US" dirty="0"/>
              <a:t>(</a:t>
            </a:r>
            <a:r>
              <a:rPr lang="en-US" b="1" i="1" dirty="0">
                <a:solidFill>
                  <a:srgbClr val="660E7A"/>
                </a:solidFill>
              </a:rPr>
              <a:t>PORT</a:t>
            </a:r>
            <a:r>
              <a:rPr lang="en-US" dirty="0"/>
              <a:t>)) {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b="1" dirty="0">
                <a:solidFill>
                  <a:srgbClr val="000080"/>
                </a:solidFill>
              </a:rPr>
              <a:t>byte</a:t>
            </a:r>
            <a:r>
              <a:rPr lang="en-US" dirty="0"/>
              <a:t>[] buffer = </a:t>
            </a:r>
            <a:r>
              <a:rPr lang="en-US" b="1" dirty="0">
                <a:solidFill>
                  <a:srgbClr val="000080"/>
                </a:solidFill>
              </a:rPr>
              <a:t>new byte</a:t>
            </a:r>
            <a:r>
              <a:rPr lang="en-US" dirty="0"/>
              <a:t>[</a:t>
            </a:r>
            <a:r>
              <a:rPr lang="en-US" b="1" i="1" dirty="0">
                <a:solidFill>
                  <a:srgbClr val="660E7A"/>
                </a:solidFill>
              </a:rPr>
              <a:t>BUFFER_SIZE</a:t>
            </a:r>
            <a:r>
              <a:rPr lang="en-US" dirty="0"/>
              <a:t>];</a:t>
            </a:r>
            <a:br>
              <a:rPr lang="en-US" dirty="0"/>
            </a:br>
            <a:r>
              <a:rPr lang="en-US" dirty="0"/>
              <a:t>            String command = </a:t>
            </a:r>
            <a:r>
              <a:rPr lang="en-US" b="1" dirty="0">
                <a:solidFill>
                  <a:srgbClr val="008000"/>
                </a:solidFill>
              </a:rPr>
              <a:t>""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b="1" dirty="0">
                <a:solidFill>
                  <a:srgbClr val="000080"/>
                </a:solidFill>
              </a:rPr>
              <a:t>do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dirty="0" err="1"/>
              <a:t>DatagramPacket</a:t>
            </a:r>
            <a:r>
              <a:rPr lang="en-US" dirty="0"/>
              <a:t> </a:t>
            </a:r>
            <a:r>
              <a:rPr lang="en-US" dirty="0" smtClean="0"/>
              <a:t>datagram </a:t>
            </a:r>
            <a:r>
              <a:rPr lang="en-US" dirty="0"/>
              <a:t>= 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dirty="0" err="1"/>
              <a:t>DatagramPacket</a:t>
            </a:r>
            <a:r>
              <a:rPr lang="en-US" dirty="0"/>
              <a:t>(buffer, </a:t>
            </a:r>
            <a:r>
              <a:rPr lang="en-US" dirty="0" err="1"/>
              <a:t>buffer.</a:t>
            </a:r>
            <a:r>
              <a:rPr lang="en-US" b="1" dirty="0" err="1">
                <a:solidFill>
                  <a:srgbClr val="660E7A"/>
                </a:solidFill>
              </a:rPr>
              <a:t>length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b="1" dirty="0" err="1" smtClean="0"/>
              <a:t>socket.receive</a:t>
            </a:r>
            <a:r>
              <a:rPr lang="en-US" b="1" dirty="0" smtClean="0"/>
              <a:t>(datagram</a:t>
            </a:r>
            <a:r>
              <a:rPr lang="en-US" dirty="0" smtClean="0"/>
              <a:t>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     command = 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dirty="0" smtClean="0"/>
              <a:t>String(</a:t>
            </a:r>
            <a:r>
              <a:rPr lang="en-US" dirty="0" err="1" smtClean="0"/>
              <a:t>datagram.getData</a:t>
            </a:r>
            <a:r>
              <a:rPr lang="en-US" dirty="0"/>
              <a:t>(), </a:t>
            </a:r>
            <a:r>
              <a:rPr lang="en-US" dirty="0">
                <a:solidFill>
                  <a:srgbClr val="0000FF"/>
                </a:solidFill>
              </a:rPr>
              <a:t>0</a:t>
            </a:r>
            <a:r>
              <a:rPr lang="en-US" dirty="0"/>
              <a:t>, </a:t>
            </a:r>
            <a:r>
              <a:rPr lang="en-US" dirty="0" err="1" smtClean="0"/>
              <a:t>datagram.getLength</a:t>
            </a:r>
            <a:r>
              <a:rPr lang="en-US" dirty="0"/>
              <a:t>());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dirty="0" err="1"/>
              <a:t>System.</a:t>
            </a:r>
            <a:r>
              <a:rPr lang="en-US" b="1" i="1" dirty="0" err="1">
                <a:solidFill>
                  <a:srgbClr val="660E7A"/>
                </a:solidFill>
              </a:rPr>
              <a:t>out</a:t>
            </a:r>
            <a:r>
              <a:rPr lang="en-US" dirty="0" err="1"/>
              <a:t>.print</a:t>
            </a:r>
            <a:r>
              <a:rPr lang="en-US" dirty="0"/>
              <a:t>(command);</a:t>
            </a:r>
            <a:br>
              <a:rPr lang="en-US" dirty="0"/>
            </a:br>
            <a:r>
              <a:rPr lang="en-US" dirty="0"/>
              <a:t>            } </a:t>
            </a:r>
            <a:r>
              <a:rPr lang="en-US" b="1" dirty="0">
                <a:solidFill>
                  <a:srgbClr val="000080"/>
                </a:solidFill>
              </a:rPr>
              <a:t>while </a:t>
            </a:r>
            <a:r>
              <a:rPr lang="en-US" dirty="0"/>
              <a:t>(!</a:t>
            </a:r>
            <a:r>
              <a:rPr lang="en-US" dirty="0" err="1"/>
              <a:t>command.equals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"exit"</a:t>
            </a:r>
            <a:r>
              <a:rPr lang="en-US" dirty="0"/>
              <a:t>));</a:t>
            </a:r>
            <a:br>
              <a:rPr lang="en-US" dirty="0"/>
            </a:br>
            <a:r>
              <a:rPr lang="en-US" dirty="0" smtClean="0"/>
              <a:t>}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80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Отправляем пакеты в группу рассылки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41472" y="1851670"/>
            <a:ext cx="86409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 smtClean="0"/>
          </a:p>
          <a:p>
            <a:r>
              <a:rPr lang="ru-RU" dirty="0" smtClean="0"/>
              <a:t>        </a:t>
            </a:r>
            <a:r>
              <a:rPr lang="en-US" dirty="0" err="1" smtClean="0"/>
              <a:t>InetAddress</a:t>
            </a:r>
            <a:r>
              <a:rPr lang="en-US" dirty="0" smtClean="0"/>
              <a:t> </a:t>
            </a:r>
            <a:r>
              <a:rPr lang="en-US" dirty="0"/>
              <a:t>group = </a:t>
            </a:r>
            <a:r>
              <a:rPr lang="en-US" dirty="0" err="1"/>
              <a:t>InetAddress.</a:t>
            </a:r>
            <a:r>
              <a:rPr lang="en-US" i="1" dirty="0" err="1"/>
              <a:t>getByName</a:t>
            </a:r>
            <a:r>
              <a:rPr lang="en-US" dirty="0" smtClean="0"/>
              <a:t>(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smtClean="0">
                <a:solidFill>
                  <a:srgbClr val="008000"/>
                </a:solidFill>
              </a:rPr>
              <a:t>239.255.255.0”</a:t>
            </a:r>
            <a:r>
              <a:rPr lang="en-US" dirty="0" smtClean="0"/>
              <a:t>);</a:t>
            </a:r>
            <a:r>
              <a:rPr lang="ru-RU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000080"/>
                </a:solidFill>
              </a:rPr>
              <a:t>try </a:t>
            </a:r>
            <a:r>
              <a:rPr lang="en-US" dirty="0"/>
              <a:t>(</a:t>
            </a:r>
            <a:r>
              <a:rPr lang="en-US" dirty="0" err="1"/>
              <a:t>DatagramSocket</a:t>
            </a:r>
            <a:r>
              <a:rPr lang="en-US" dirty="0"/>
              <a:t> socket = 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dirty="0" err="1"/>
              <a:t>DatagramSocket</a:t>
            </a:r>
            <a:r>
              <a:rPr lang="en-US" dirty="0" smtClean="0"/>
              <a:t>();</a:t>
            </a:r>
            <a:r>
              <a:rPr lang="ru-RU" dirty="0" smtClean="0"/>
              <a:t>	</a:t>
            </a:r>
          </a:p>
          <a:p>
            <a:r>
              <a:rPr lang="ru-RU" dirty="0"/>
              <a:t>	</a:t>
            </a:r>
            <a:r>
              <a:rPr lang="ru-RU" dirty="0" smtClean="0"/>
              <a:t>// </a:t>
            </a:r>
            <a:r>
              <a:rPr lang="is-IS" dirty="0" smtClean="0"/>
              <a:t>…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dirty="0" err="1"/>
              <a:t>DatagramPacket</a:t>
            </a:r>
            <a:r>
              <a:rPr lang="en-US" dirty="0"/>
              <a:t> </a:t>
            </a:r>
            <a:r>
              <a:rPr lang="en-US" dirty="0" err="1" smtClean="0"/>
              <a:t>dp</a:t>
            </a:r>
            <a:r>
              <a:rPr lang="en-US" dirty="0" smtClean="0"/>
              <a:t> = 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dirty="0" err="1"/>
              <a:t>DatagramPacket</a:t>
            </a:r>
            <a:r>
              <a:rPr lang="en-US" dirty="0"/>
              <a:t>(bytes, </a:t>
            </a:r>
            <a:r>
              <a:rPr lang="en-US" dirty="0" err="1"/>
              <a:t>bytes.</a:t>
            </a:r>
            <a:r>
              <a:rPr lang="en-US" b="1" dirty="0" err="1">
                <a:solidFill>
                  <a:srgbClr val="660E7A"/>
                </a:solidFill>
              </a:rPr>
              <a:t>length</a:t>
            </a:r>
            <a:r>
              <a:rPr lang="en-US" dirty="0"/>
              <a:t>, group, </a:t>
            </a:r>
            <a:r>
              <a:rPr lang="en-US" b="1" i="1" dirty="0">
                <a:solidFill>
                  <a:srgbClr val="660E7A"/>
                </a:solidFill>
              </a:rPr>
              <a:t>PORT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 smtClean="0"/>
              <a:t>                </a:t>
            </a:r>
            <a:r>
              <a:rPr lang="en-US" dirty="0" err="1"/>
              <a:t>socket.send</a:t>
            </a:r>
            <a:r>
              <a:rPr lang="en-US" dirty="0"/>
              <a:t>(</a:t>
            </a:r>
            <a:r>
              <a:rPr lang="en-US" dirty="0" err="1"/>
              <a:t>datagramPacket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 smtClean="0"/>
              <a:t>	// </a:t>
            </a:r>
            <a:r>
              <a:rPr lang="is-IS" dirty="0" smtClean="0"/>
              <a:t>…</a:t>
            </a:r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dirty="0"/>
              <a:t>}</a:t>
            </a:r>
            <a:br>
              <a:rPr lang="en-US" dirty="0"/>
            </a:b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31600" y="915566"/>
            <a:ext cx="8650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Для отправки в группу теперь надо использовать специальный </a:t>
            </a:r>
            <a:r>
              <a:rPr lang="ru-RU" sz="2000" dirty="0" err="1" smtClean="0"/>
              <a:t>адресс</a:t>
            </a:r>
            <a:r>
              <a:rPr lang="ru-RU" sz="2000" dirty="0" smtClean="0"/>
              <a:t> доступный для широковещания. В сети </a:t>
            </a:r>
            <a:r>
              <a:rPr lang="en-US" sz="2000" dirty="0" smtClean="0"/>
              <a:t>IPv4 </a:t>
            </a:r>
            <a:r>
              <a:rPr lang="ru-RU" sz="2000" dirty="0" smtClean="0"/>
              <a:t>это любые адреса 224.0.0.0/8</a:t>
            </a:r>
            <a:endParaRPr lang="ru-RU" sz="2000" dirty="0"/>
          </a:p>
        </p:txBody>
      </p:sp>
      <p:sp>
        <p:nvSpPr>
          <p:cNvPr id="5" name="Процесс 4"/>
          <p:cNvSpPr/>
          <p:nvPr/>
        </p:nvSpPr>
        <p:spPr>
          <a:xfrm>
            <a:off x="5004048" y="2184896"/>
            <a:ext cx="1656184" cy="314846"/>
          </a:xfrm>
          <a:prstGeom prst="flowChartProcess">
            <a:avLst/>
          </a:prstGeom>
          <a:solidFill>
            <a:srgbClr val="FFFF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32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Принимаем сообщения рассылки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74884" y="619185"/>
            <a:ext cx="87230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808080"/>
                </a:solidFill>
              </a:rPr>
              <a:t>// -Djava.net.preferIPv4Stack=true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public static void </a:t>
            </a:r>
            <a:r>
              <a:rPr lang="en-US" dirty="0"/>
              <a:t>main(String[] </a:t>
            </a:r>
            <a:r>
              <a:rPr lang="en-US" dirty="0" err="1"/>
              <a:t>args</a:t>
            </a:r>
            <a:r>
              <a:rPr lang="en-US" dirty="0"/>
              <a:t>) </a:t>
            </a:r>
            <a:r>
              <a:rPr lang="en-US" b="1" dirty="0">
                <a:solidFill>
                  <a:srgbClr val="000080"/>
                </a:solidFill>
              </a:rPr>
              <a:t>throws </a:t>
            </a:r>
            <a:r>
              <a:rPr lang="en-US" dirty="0" err="1"/>
              <a:t>IOException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try </a:t>
            </a:r>
            <a:r>
              <a:rPr lang="en-US" dirty="0"/>
              <a:t>(</a:t>
            </a:r>
            <a:r>
              <a:rPr lang="en-US" dirty="0" err="1"/>
              <a:t>MulticastSocket</a:t>
            </a:r>
            <a:r>
              <a:rPr lang="en-US" dirty="0"/>
              <a:t> socket = 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dirty="0" err="1"/>
              <a:t>MulticastSocket</a:t>
            </a:r>
            <a:r>
              <a:rPr lang="en-US" dirty="0"/>
              <a:t>(</a:t>
            </a:r>
            <a:r>
              <a:rPr lang="en-US" b="1" i="1" dirty="0">
                <a:solidFill>
                  <a:srgbClr val="660E7A"/>
                </a:solidFill>
              </a:rPr>
              <a:t>PORT</a:t>
            </a:r>
            <a:r>
              <a:rPr lang="en-US" dirty="0"/>
              <a:t>))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InetAddress</a:t>
            </a:r>
            <a:r>
              <a:rPr lang="en-US" dirty="0"/>
              <a:t> </a:t>
            </a:r>
            <a:r>
              <a:rPr lang="en-US" dirty="0" err="1"/>
              <a:t>multicastAddress</a:t>
            </a:r>
            <a:r>
              <a:rPr lang="en-US" dirty="0"/>
              <a:t> = </a:t>
            </a:r>
            <a:r>
              <a:rPr lang="en-US" dirty="0" err="1"/>
              <a:t>InetAddress.</a:t>
            </a:r>
            <a:r>
              <a:rPr lang="en-US" i="1" dirty="0" err="1"/>
              <a:t>getByName</a:t>
            </a:r>
            <a:r>
              <a:rPr lang="en-US" dirty="0"/>
              <a:t>(</a:t>
            </a:r>
            <a:r>
              <a:rPr lang="en-US" b="1" i="1" dirty="0">
                <a:solidFill>
                  <a:srgbClr val="660E7A"/>
                </a:solidFill>
              </a:rPr>
              <a:t>MILTICAST_GROUP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socket.joinGroup</a:t>
            </a:r>
            <a:r>
              <a:rPr lang="en-US" dirty="0"/>
              <a:t>(</a:t>
            </a:r>
            <a:r>
              <a:rPr lang="en-US" dirty="0" err="1"/>
              <a:t>multicastAddress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000080"/>
                </a:solidFill>
              </a:rPr>
              <a:t>byte</a:t>
            </a:r>
            <a:r>
              <a:rPr lang="en-US" dirty="0"/>
              <a:t>[] buffer = </a:t>
            </a:r>
            <a:r>
              <a:rPr lang="en-US" b="1" dirty="0">
                <a:solidFill>
                  <a:srgbClr val="000080"/>
                </a:solidFill>
              </a:rPr>
              <a:t>new byte</a:t>
            </a:r>
            <a:r>
              <a:rPr lang="en-US" dirty="0"/>
              <a:t>[</a:t>
            </a:r>
            <a:r>
              <a:rPr lang="en-US" b="1" i="1" dirty="0">
                <a:solidFill>
                  <a:srgbClr val="660E7A"/>
                </a:solidFill>
              </a:rPr>
              <a:t>BUFFER_SIZE</a:t>
            </a:r>
            <a:r>
              <a:rPr lang="en-US" dirty="0"/>
              <a:t>];</a:t>
            </a:r>
            <a:br>
              <a:rPr lang="en-US" dirty="0"/>
            </a:br>
            <a:r>
              <a:rPr lang="en-US" dirty="0"/>
              <a:t>        String command = </a:t>
            </a:r>
            <a:r>
              <a:rPr lang="en-US" b="1" dirty="0">
                <a:solidFill>
                  <a:srgbClr val="008000"/>
                </a:solidFill>
              </a:rPr>
              <a:t>""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000080"/>
                </a:solidFill>
              </a:rPr>
              <a:t>do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DatagramPacket</a:t>
            </a:r>
            <a:r>
              <a:rPr lang="en-US" dirty="0"/>
              <a:t> </a:t>
            </a:r>
            <a:r>
              <a:rPr lang="en-US" dirty="0" err="1"/>
              <a:t>datagramPacket</a:t>
            </a:r>
            <a:r>
              <a:rPr lang="en-US" dirty="0"/>
              <a:t> = 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dirty="0" err="1"/>
              <a:t>DatagramPacket</a:t>
            </a:r>
            <a:r>
              <a:rPr lang="en-US" dirty="0"/>
              <a:t>(buffer, </a:t>
            </a:r>
            <a:r>
              <a:rPr lang="en-US" dirty="0" err="1"/>
              <a:t>buffer.</a:t>
            </a:r>
            <a:r>
              <a:rPr lang="en-US" b="1" dirty="0" err="1">
                <a:solidFill>
                  <a:srgbClr val="660E7A"/>
                </a:solidFill>
              </a:rPr>
              <a:t>length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socket.receive</a:t>
            </a:r>
            <a:r>
              <a:rPr lang="en-US" dirty="0"/>
              <a:t>(</a:t>
            </a:r>
            <a:r>
              <a:rPr lang="en-US" dirty="0" err="1"/>
              <a:t>datagramPacket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    command = 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dirty="0"/>
              <a:t>String(</a:t>
            </a:r>
            <a:r>
              <a:rPr lang="en-US" dirty="0" err="1"/>
              <a:t>datagramPacket.getData</a:t>
            </a:r>
            <a:r>
              <a:rPr lang="en-US" dirty="0"/>
              <a:t>(), </a:t>
            </a:r>
            <a:r>
              <a:rPr lang="en-US" dirty="0">
                <a:solidFill>
                  <a:srgbClr val="0000FF"/>
                </a:solidFill>
              </a:rPr>
              <a:t>0</a:t>
            </a:r>
            <a:r>
              <a:rPr lang="en-US" dirty="0"/>
              <a:t>, </a:t>
            </a:r>
            <a:r>
              <a:rPr lang="en-US" dirty="0" err="1"/>
              <a:t>datagramPacket.getLength</a:t>
            </a:r>
            <a:r>
              <a:rPr lang="en-US" dirty="0"/>
              <a:t>());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System.</a:t>
            </a:r>
            <a:r>
              <a:rPr lang="en-US" b="1" i="1" dirty="0" err="1">
                <a:solidFill>
                  <a:srgbClr val="660E7A"/>
                </a:solidFill>
              </a:rPr>
              <a:t>out</a:t>
            </a:r>
            <a:r>
              <a:rPr lang="en-US" dirty="0" err="1"/>
              <a:t>.print</a:t>
            </a:r>
            <a:r>
              <a:rPr lang="en-US" dirty="0"/>
              <a:t>(command);</a:t>
            </a:r>
            <a:br>
              <a:rPr lang="en-US" dirty="0"/>
            </a:br>
            <a:r>
              <a:rPr lang="en-US" dirty="0"/>
              <a:t>        } </a:t>
            </a:r>
            <a:r>
              <a:rPr lang="en-US" b="1" dirty="0">
                <a:solidFill>
                  <a:srgbClr val="000080"/>
                </a:solidFill>
              </a:rPr>
              <a:t>while </a:t>
            </a:r>
            <a:r>
              <a:rPr lang="en-US" dirty="0"/>
              <a:t>(!</a:t>
            </a:r>
            <a:r>
              <a:rPr lang="en-US" dirty="0" err="1"/>
              <a:t>command.equals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"exit"</a:t>
            </a:r>
            <a:r>
              <a:rPr lang="en-US" dirty="0"/>
              <a:t>));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socket.leaveGroup</a:t>
            </a:r>
            <a:r>
              <a:rPr lang="en-US" dirty="0"/>
              <a:t>(</a:t>
            </a:r>
            <a:r>
              <a:rPr lang="en-US" dirty="0" err="1"/>
              <a:t>multicastAddress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5" name="Процесс 4"/>
          <p:cNvSpPr/>
          <p:nvPr/>
        </p:nvSpPr>
        <p:spPr>
          <a:xfrm>
            <a:off x="899592" y="1203598"/>
            <a:ext cx="4968552" cy="288032"/>
          </a:xfrm>
          <a:prstGeom prst="flowChartProcess">
            <a:avLst/>
          </a:prstGeom>
          <a:solidFill>
            <a:srgbClr val="FFFF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оцесс 5"/>
          <p:cNvSpPr/>
          <p:nvPr/>
        </p:nvSpPr>
        <p:spPr>
          <a:xfrm>
            <a:off x="683568" y="1764209"/>
            <a:ext cx="3384376" cy="311833"/>
          </a:xfrm>
          <a:prstGeom prst="flowChartProcess">
            <a:avLst/>
          </a:prstGeom>
          <a:solidFill>
            <a:srgbClr val="FFFF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21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498880" cy="323165"/>
          </a:xfrm>
        </p:spPr>
        <p:txBody>
          <a:bodyPr/>
          <a:lstStyle/>
          <a:p>
            <a:r>
              <a:rPr lang="ru-RU" dirty="0" smtClean="0"/>
              <a:t>Материалы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241472" y="699542"/>
            <a:ext cx="85722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www.tutorialspoint.com/java/java_networking.htm</a:t>
            </a:r>
            <a:endParaRPr lang="ru-RU" dirty="0" smtClean="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www.javaworld.com/article/2077322/core-java/core-java-sockets-programming-in-java-a-tutorial.html</a:t>
            </a:r>
            <a:endParaRPr lang="ru-RU" dirty="0" smtClean="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spec-zone.ru/Java/Docs/1.5.0/api/java/net/InetAddress.html</a:t>
            </a:r>
            <a:endParaRPr lang="ru-RU" dirty="0" smtClean="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pl-PL" dirty="0">
                <a:hlinkClick r:id="rId6"/>
              </a:rPr>
              <a:t>https://</a:t>
            </a:r>
            <a:r>
              <a:rPr lang="pl-PL" dirty="0" smtClean="0">
                <a:hlinkClick r:id="rId6"/>
              </a:rPr>
              <a:t>ru.wikipedia.org/wiki/Мультивещание</a:t>
            </a:r>
            <a:endParaRPr lang="ru-RU" dirty="0" smtClean="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stackoverflow.com/questions/18747134/getting-cant-assign-requested-address-java-net-socketexception-using-ehcache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56908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Основы компьютерной сети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06400" y="843558"/>
            <a:ext cx="8663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Компьютеры подключенные к Интернет общаются по протоколу </a:t>
            </a:r>
            <a:r>
              <a:rPr lang="en-US" sz="2000" dirty="0" smtClean="0"/>
              <a:t>TCP </a:t>
            </a:r>
            <a:r>
              <a:rPr lang="ru-RU" sz="2000" dirty="0" smtClean="0"/>
              <a:t>или </a:t>
            </a:r>
            <a:r>
              <a:rPr lang="en-US" sz="2000" dirty="0" smtClean="0"/>
              <a:t>UDP</a:t>
            </a:r>
            <a:endParaRPr lang="ru-RU" sz="2000" dirty="0"/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567" y="1344916"/>
            <a:ext cx="2797448" cy="32486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13955" y="4694813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Сетевые приложения </a:t>
            </a:r>
            <a:r>
              <a:rPr lang="en-US" dirty="0" smtClean="0"/>
              <a:t>Java </a:t>
            </a:r>
            <a:r>
              <a:rPr lang="ru-RU" dirty="0" smtClean="0"/>
              <a:t>работают на прикладном уровне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7267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i="1" dirty="0"/>
              <a:t>T</a:t>
            </a:r>
            <a:r>
              <a:rPr lang="en-US" b="0" i="1" dirty="0"/>
              <a:t>ransmission </a:t>
            </a:r>
            <a:r>
              <a:rPr lang="en-US" i="1" dirty="0"/>
              <a:t>C</a:t>
            </a:r>
            <a:r>
              <a:rPr lang="en-US" b="0" i="1" dirty="0"/>
              <a:t>ontrol </a:t>
            </a:r>
            <a:r>
              <a:rPr lang="en-US" i="1" dirty="0"/>
              <a:t>P</a:t>
            </a:r>
            <a:r>
              <a:rPr lang="en-US" b="0" i="1" dirty="0"/>
              <a:t>rotocol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41472" y="915566"/>
            <a:ext cx="865100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ru-RU" sz="2000" dirty="0"/>
              <a:t>предоставляет поток данных с предварительной установкой </a:t>
            </a:r>
            <a:r>
              <a:rPr lang="ru-RU" sz="2000" dirty="0" smtClean="0"/>
              <a:t>соединения</a:t>
            </a:r>
          </a:p>
          <a:p>
            <a:endParaRPr lang="en-US" sz="2000" dirty="0" smtClean="0">
              <a:solidFill>
                <a:srgbClr val="252525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ru-RU" sz="2000" dirty="0" smtClean="0">
                <a:solidFill>
                  <a:srgbClr val="252525"/>
                </a:solidFill>
              </a:rPr>
              <a:t>осуществляет </a:t>
            </a:r>
            <a:r>
              <a:rPr lang="ru-RU" sz="2000" dirty="0">
                <a:solidFill>
                  <a:srgbClr val="252525"/>
                </a:solidFill>
              </a:rPr>
              <a:t>повторный запрос данных в случае потери </a:t>
            </a:r>
            <a:r>
              <a:rPr lang="ru-RU" sz="2000" dirty="0" smtClean="0">
                <a:solidFill>
                  <a:srgbClr val="252525"/>
                </a:solidFill>
              </a:rPr>
              <a:t>данных</a:t>
            </a:r>
          </a:p>
          <a:p>
            <a:endParaRPr lang="en-US" sz="2000" dirty="0" smtClean="0">
              <a:solidFill>
                <a:srgbClr val="252525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ru-RU" sz="2000" dirty="0" smtClean="0">
                <a:solidFill>
                  <a:srgbClr val="252525"/>
                </a:solidFill>
              </a:rPr>
              <a:t>устраняет </a:t>
            </a:r>
            <a:r>
              <a:rPr lang="ru-RU" sz="2000" dirty="0">
                <a:solidFill>
                  <a:srgbClr val="252525"/>
                </a:solidFill>
              </a:rPr>
              <a:t>дублирование при получении двух копий одного </a:t>
            </a:r>
            <a:r>
              <a:rPr lang="ru-RU" sz="2000" dirty="0" smtClean="0">
                <a:solidFill>
                  <a:srgbClr val="252525"/>
                </a:solidFill>
              </a:rPr>
              <a:t>пакета</a:t>
            </a:r>
          </a:p>
          <a:p>
            <a:endParaRPr lang="en-US" sz="2000" dirty="0" smtClean="0">
              <a:solidFill>
                <a:srgbClr val="252525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ru-RU" sz="2000" dirty="0" smtClean="0">
                <a:solidFill>
                  <a:srgbClr val="252525"/>
                </a:solidFill>
              </a:rPr>
              <a:t>гарантирует </a:t>
            </a:r>
            <a:r>
              <a:rPr lang="ru-RU" sz="2000" dirty="0">
                <a:solidFill>
                  <a:srgbClr val="252525"/>
                </a:solidFill>
              </a:rPr>
              <a:t>целостность передаваемых данных и уведомление </a:t>
            </a:r>
            <a:r>
              <a:rPr lang="ru-RU" sz="2000" dirty="0" smtClean="0">
                <a:solidFill>
                  <a:srgbClr val="252525"/>
                </a:solidFill>
              </a:rPr>
              <a:t>о </a:t>
            </a:r>
            <a:r>
              <a:rPr lang="ru-RU" sz="2000" dirty="0">
                <a:solidFill>
                  <a:srgbClr val="252525"/>
                </a:solidFill>
              </a:rPr>
              <a:t>результатах передачи.</a:t>
            </a: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982800" y="4557202"/>
            <a:ext cx="4253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latin typeface="Herculanum" charset="0"/>
                <a:ea typeface="Herculanum" charset="0"/>
                <a:cs typeface="Herculanum" charset="0"/>
              </a:rPr>
              <a:t>Ex. HTTP/s, FTP, SSH, Telnet</a:t>
            </a:r>
            <a:endParaRPr lang="ru-RU" i="1" dirty="0">
              <a:latin typeface="Herculanum" charset="0"/>
              <a:ea typeface="Herculanum" charset="0"/>
              <a:cs typeface="Herculan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266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i="1" dirty="0"/>
              <a:t>U</a:t>
            </a:r>
            <a:r>
              <a:rPr lang="en-US" b="0" i="1" dirty="0"/>
              <a:t>ser </a:t>
            </a:r>
            <a:r>
              <a:rPr lang="en-US" i="1" dirty="0"/>
              <a:t>D</a:t>
            </a:r>
            <a:r>
              <a:rPr lang="en-US" b="0" i="1" dirty="0"/>
              <a:t>atagram </a:t>
            </a:r>
            <a:r>
              <a:rPr lang="en-US" i="1" dirty="0"/>
              <a:t>P</a:t>
            </a:r>
            <a:r>
              <a:rPr lang="en-US" b="0" i="1" dirty="0"/>
              <a:t>rotocol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8240" y="915566"/>
            <a:ext cx="86510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ru-RU" dirty="0"/>
              <a:t>предоставляет поток данных </a:t>
            </a:r>
            <a:r>
              <a:rPr lang="ru-RU" b="1" dirty="0" smtClean="0"/>
              <a:t>без </a:t>
            </a:r>
            <a:r>
              <a:rPr lang="ru-RU" b="1" dirty="0"/>
              <a:t>предварительной </a:t>
            </a:r>
            <a:r>
              <a:rPr lang="ru-RU" dirty="0"/>
              <a:t>установкой соединения</a:t>
            </a:r>
          </a:p>
          <a:p>
            <a:endParaRPr lang="en-US" dirty="0">
              <a:solidFill>
                <a:srgbClr val="252525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ru-RU" dirty="0" smtClean="0">
                <a:solidFill>
                  <a:srgbClr val="252525"/>
                </a:solidFill>
              </a:rPr>
              <a:t>без контроля над порядком передаваемых пакетов данных</a:t>
            </a:r>
            <a:endParaRPr lang="ru-RU" dirty="0">
              <a:solidFill>
                <a:srgbClr val="252525"/>
              </a:solidFill>
            </a:endParaRPr>
          </a:p>
          <a:p>
            <a:endParaRPr lang="en-US" dirty="0">
              <a:solidFill>
                <a:srgbClr val="252525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ru-RU" dirty="0" smtClean="0">
                <a:solidFill>
                  <a:srgbClr val="252525"/>
                </a:solidFill>
              </a:rPr>
              <a:t>без контроля целостности данных (пакет может дублироваться или потеряться)</a:t>
            </a:r>
            <a:endParaRPr lang="ru-RU" dirty="0">
              <a:solidFill>
                <a:srgbClr val="25252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472" y="2905250"/>
            <a:ext cx="85790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i="1" dirty="0" smtClean="0">
                <a:solidFill>
                  <a:schemeClr val="accent1">
                    <a:lumMod val="50000"/>
                  </a:schemeClr>
                </a:solidFill>
              </a:rPr>
              <a:t>Подходит для серверов, отвечающих </a:t>
            </a:r>
            <a:r>
              <a:rPr lang="ru-RU" sz="2000" i="1" dirty="0">
                <a:solidFill>
                  <a:schemeClr val="accent1">
                    <a:lumMod val="50000"/>
                  </a:schemeClr>
                </a:solidFill>
              </a:rPr>
              <a:t>на небольшие запросы от огромного числа </a:t>
            </a:r>
            <a:r>
              <a:rPr lang="ru-RU" sz="2000" i="1" dirty="0" smtClean="0">
                <a:solidFill>
                  <a:schemeClr val="accent1">
                    <a:lumMod val="50000"/>
                  </a:schemeClr>
                </a:solidFill>
              </a:rPr>
              <a:t>клиентов или систем реального времени, где лучше сбросить пакет совсем чем получить его с задержкой</a:t>
            </a:r>
            <a:endParaRPr lang="ru-RU" sz="2000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49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Сетевой Адрес Компьютера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886719" y="3986097"/>
            <a:ext cx="364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u="sng" dirty="0" smtClean="0"/>
              <a:t>Куда</a:t>
            </a:r>
            <a:r>
              <a:rPr lang="ru-RU" u="sng" dirty="0" smtClean="0"/>
              <a:t>  : </a:t>
            </a:r>
            <a:r>
              <a:rPr lang="en-US" u="sng" dirty="0" smtClean="0"/>
              <a:t>192.168.1.76 (32bit IP</a:t>
            </a:r>
            <a:r>
              <a:rPr lang="ru-RU" u="sng" dirty="0" smtClean="0"/>
              <a:t> адрес)</a:t>
            </a:r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783361"/>
            <a:ext cx="6444208" cy="314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417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Сетевой Адрес приложения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886719" y="3986097"/>
            <a:ext cx="3622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u="sng" dirty="0" smtClean="0"/>
              <a:t>Куда</a:t>
            </a:r>
            <a:r>
              <a:rPr lang="ru-RU" u="sng" dirty="0" smtClean="0"/>
              <a:t>  : </a:t>
            </a:r>
            <a:r>
              <a:rPr lang="en-US" u="sng" dirty="0" smtClean="0"/>
              <a:t>192.168.1.76 (32bit IP</a:t>
            </a:r>
            <a:r>
              <a:rPr lang="ru-RU" u="sng" dirty="0" smtClean="0"/>
              <a:t> адрес)</a:t>
            </a:r>
          </a:p>
          <a:p>
            <a:r>
              <a:rPr lang="ru-RU" b="1" u="sng" dirty="0" smtClean="0">
                <a:solidFill>
                  <a:srgbClr val="FF0000"/>
                </a:solidFill>
              </a:rPr>
              <a:t>Кому </a:t>
            </a:r>
            <a:r>
              <a:rPr lang="ru-RU" u="sng" dirty="0" smtClean="0">
                <a:solidFill>
                  <a:srgbClr val="FF0000"/>
                </a:solidFill>
              </a:rPr>
              <a:t>: 17764 	  (16</a:t>
            </a:r>
            <a:r>
              <a:rPr lang="en-US" u="sng" dirty="0" smtClean="0">
                <a:solidFill>
                  <a:srgbClr val="FF0000"/>
                </a:solidFill>
              </a:rPr>
              <a:t>bit </a:t>
            </a:r>
            <a:r>
              <a:rPr lang="ru-RU" u="sng" dirty="0" smtClean="0">
                <a:solidFill>
                  <a:srgbClr val="FF0000"/>
                </a:solidFill>
              </a:rPr>
              <a:t>порт)</a:t>
            </a:r>
            <a:endParaRPr lang="ru-RU" u="sng" dirty="0">
              <a:solidFill>
                <a:srgbClr val="FF0000"/>
              </a:solidFill>
            </a:endParaRP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00" y="771550"/>
            <a:ext cx="6419676" cy="312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8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Сетевые классы </a:t>
            </a:r>
            <a:r>
              <a:rPr lang="en-US" dirty="0" smtClean="0"/>
              <a:t>JDK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41089"/>
              </p:ext>
            </p:extLst>
          </p:nvPr>
        </p:nvGraphicFramePr>
        <p:xfrm>
          <a:off x="1475655" y="1995686"/>
          <a:ext cx="6336704" cy="1537931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168352"/>
                <a:gridCol w="3168352"/>
              </a:tblGrid>
              <a:tr h="38051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TCP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UDP</a:t>
                      </a:r>
                      <a:endParaRPr lang="ru-RU" b="1" dirty="0"/>
                    </a:p>
                  </a:txBody>
                  <a:tcPr/>
                </a:tc>
              </a:tr>
              <a:tr h="385804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java.net.</a:t>
                      </a:r>
                      <a:r>
                        <a:rPr lang="en-US" sz="1800" kern="1200" dirty="0" err="1" smtClean="0">
                          <a:effectLst/>
                        </a:rPr>
                        <a:t>Socket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java.net.</a:t>
                      </a:r>
                      <a:r>
                        <a:rPr lang="en-US" sz="1800" kern="1200" dirty="0" err="1" smtClean="0">
                          <a:effectLst/>
                        </a:rPr>
                        <a:t>DatagramPacket</a:t>
                      </a:r>
                      <a:endParaRPr lang="ru-RU" b="1" dirty="0"/>
                    </a:p>
                  </a:txBody>
                  <a:tcPr/>
                </a:tc>
              </a:tr>
              <a:tr h="385804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java.net.</a:t>
                      </a:r>
                      <a:r>
                        <a:rPr lang="en-US" sz="1800" kern="1200" dirty="0" err="1" smtClean="0">
                          <a:effectLst/>
                        </a:rPr>
                        <a:t>ServerSocket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java.net.</a:t>
                      </a:r>
                      <a:r>
                        <a:rPr lang="en-US" sz="1800" kern="1200" dirty="0" err="1" smtClean="0">
                          <a:effectLst/>
                        </a:rPr>
                        <a:t>DatagramSocket</a:t>
                      </a:r>
                      <a:endParaRPr lang="en-US" sz="1800" kern="1200" dirty="0" smtClean="0">
                        <a:effectLst/>
                      </a:endParaRPr>
                    </a:p>
                  </a:txBody>
                  <a:tcPr/>
                </a:tc>
              </a:tr>
              <a:tr h="385804">
                <a:tc>
                  <a:txBody>
                    <a:bodyPr/>
                    <a:lstStyle/>
                    <a:p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java.net.</a:t>
                      </a:r>
                      <a:r>
                        <a:rPr lang="en-US" sz="1800" kern="1200" dirty="0" err="1" smtClean="0">
                          <a:effectLst/>
                        </a:rPr>
                        <a:t>MulticastSocket</a:t>
                      </a:r>
                      <a:endParaRPr lang="ru-RU" b="1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3372" y="819373"/>
            <a:ext cx="7921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Для работы с </a:t>
            </a:r>
            <a:r>
              <a:rPr lang="en-US" sz="2000" b="1" dirty="0" smtClean="0"/>
              <a:t>TCP</a:t>
            </a:r>
            <a:r>
              <a:rPr lang="ru-RU" sz="2000" dirty="0" smtClean="0"/>
              <a:t> и </a:t>
            </a:r>
            <a:r>
              <a:rPr lang="en-US" sz="2000" b="1" dirty="0" smtClean="0"/>
              <a:t>UDP</a:t>
            </a:r>
            <a:r>
              <a:rPr lang="en-US" sz="2000" dirty="0" smtClean="0"/>
              <a:t> </a:t>
            </a:r>
            <a:r>
              <a:rPr lang="ru-RU" sz="2000" dirty="0" smtClean="0"/>
              <a:t>протоколами в </a:t>
            </a:r>
            <a:r>
              <a:rPr lang="en-US" sz="2000" dirty="0" smtClean="0"/>
              <a:t>Java </a:t>
            </a:r>
            <a:r>
              <a:rPr lang="ru-RU" sz="2000" dirty="0" smtClean="0"/>
              <a:t>уже есть все необходимое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57468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Определение </a:t>
            </a:r>
            <a:r>
              <a:rPr lang="en-US" dirty="0" smtClean="0"/>
              <a:t>Socket</a:t>
            </a:r>
            <a:r>
              <a:rPr lang="ru-RU" dirty="0" smtClean="0"/>
              <a:t>-</a:t>
            </a:r>
            <a:r>
              <a:rPr lang="ru-RU" cap="none" dirty="0" smtClean="0"/>
              <a:t>а</a:t>
            </a:r>
            <a:endParaRPr lang="ru-RU" dirty="0"/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532139"/>
            <a:ext cx="5940152" cy="29838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5536" y="897947"/>
            <a:ext cx="8556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Сокет</a:t>
            </a:r>
            <a:r>
              <a:rPr lang="ru-RU" sz="2000" dirty="0" smtClean="0"/>
              <a:t> — </a:t>
            </a:r>
            <a:r>
              <a:rPr lang="ru-RU" sz="2000" dirty="0"/>
              <a:t>абстрактный объект, представляющий конечную точку </a:t>
            </a:r>
            <a:r>
              <a:rPr lang="ru-RU" sz="2000" dirty="0" smtClean="0"/>
              <a:t>соединения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165457"/>
      </p:ext>
    </p:extLst>
  </p:cSld>
  <p:clrMapOvr>
    <a:masterClrMapping/>
  </p:clrMapOvr>
</p:sld>
</file>

<file path=ppt/theme/theme1.xml><?xml version="1.0" encoding="utf-8"?>
<a:theme xmlns:a="http://schemas.openxmlformats.org/drawingml/2006/main" name="1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2" id="{7A239349-6704-674D-AAFD-6260F4F7F9BD}" vid="{9E1F7BA3-B23A-D34E-96F5-9AAC5CB7F84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Шаблон2</Template>
  <TotalTime>1693</TotalTime>
  <Words>387</Words>
  <Application>Microsoft Macintosh PowerPoint</Application>
  <PresentationFormat>Экран (16:9)</PresentationFormat>
  <Paragraphs>90</Paragraphs>
  <Slides>23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Calibri</vt:lpstr>
      <vt:lpstr>Courier New</vt:lpstr>
      <vt:lpstr>Herculanum</vt:lpstr>
      <vt:lpstr>Arial</vt:lpstr>
      <vt:lpstr>1_Специальное оформление</vt:lpstr>
      <vt:lpstr>Java Networking with Sockets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Networking</dc:title>
  <dc:creator>Пользователь Microsoft Office</dc:creator>
  <cp:lastModifiedBy>Пользователь Microsoft Office</cp:lastModifiedBy>
  <cp:revision>41</cp:revision>
  <dcterms:created xsi:type="dcterms:W3CDTF">2016-08-21T05:52:31Z</dcterms:created>
  <dcterms:modified xsi:type="dcterms:W3CDTF">2016-08-23T02:53:33Z</dcterms:modified>
</cp:coreProperties>
</file>