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Ubuntu"/>
      <p:regular r:id="rId25"/>
      <p:bold r:id="rId26"/>
      <p:italic r:id="rId27"/>
      <p:boldItalic r:id="rId28"/>
    </p:embeddedFont>
    <p:embeddedFont>
      <p:font typeface="Amatic SC"/>
      <p:regular r:id="rId29"/>
      <p:bold r:id="rId30"/>
    </p:embeddedFont>
    <p:embeddedFont>
      <p:font typeface="Source Code Pr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Ubuntu-bold.fntdata"/><Relationship Id="rId25" Type="http://schemas.openxmlformats.org/officeDocument/2006/relationships/font" Target="fonts/Ubuntu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AmaticSC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SourceCodePro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4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3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6.xml"/><Relationship Id="rId35" Type="http://schemas.openxmlformats.org/officeDocument/2006/relationships/font" Target="fonts/OpenSans-regular.fntdata"/><Relationship Id="rId12" Type="http://schemas.openxmlformats.org/officeDocument/2006/relationships/slide" Target="slides/slide5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italic.fntdata"/><Relationship Id="rId14" Type="http://schemas.openxmlformats.org/officeDocument/2006/relationships/slide" Target="slides/slide7.xml"/><Relationship Id="rId36" Type="http://schemas.openxmlformats.org/officeDocument/2006/relationships/font" Target="fonts/Open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8b266013_7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788b266013_7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788b266013_7_3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933a23aca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b933a23ac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1" name="Google Shape;561;gb933a23aca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933a23aca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b933a23ac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8" name="Google Shape;578;gb933a23aca_0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b933a23aca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b933a23ac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5" name="Google Shape;595;gb933a23aca_0_1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b933a23aca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b933a23ac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3" name="Google Shape;613;gb933a23aca_0_1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b933a23aca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gb933a23ac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1" name="Google Shape;631;gb933a23aca_0_1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b933a23aca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b933a23ac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9" name="Google Shape;649;gb933a23aca_0_2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b933a23aca_0_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b933a23ac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7" name="Google Shape;667;gb933a23aca_0_2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a9b0053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a9b0053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88b266013_2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788b266013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1" name="Google Shape;421;g788b266013_2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76f3dcb8d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b76f3dcb8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8" name="Google Shape;438;gb76f3dcb8d_0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933a23ac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b933a23ac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6" name="Google Shape;456;gb933a23aca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933a23aca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b933a23ac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4" name="Google Shape;474;gb933a23aca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b933a23aca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b933a23a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3" name="Google Shape;493;gb933a23aca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b933a23aca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b933a23ac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0" name="Google Shape;510;gb933a23aca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b933a23aca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b933a23ac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7" name="Google Shape;527;gb933a23aca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933a23aca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b933a23ac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4" name="Google Shape;544;gb933a23aca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showeet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showeet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bg>
      <p:bgPr>
        <a:solidFill>
          <a:srgbClr val="011E2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59532" y="171641"/>
            <a:ext cx="8424936" cy="7155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42" y="4660556"/>
            <a:ext cx="1220830" cy="33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746" y="1069850"/>
            <a:ext cx="4753855" cy="3929061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</p:pic>
      <p:sp>
        <p:nvSpPr>
          <p:cNvPr id="59" name="Google Shape;59;p14"/>
          <p:cNvSpPr/>
          <p:nvPr>
            <p:ph idx="2" type="pic"/>
          </p:nvPr>
        </p:nvSpPr>
        <p:spPr>
          <a:xfrm>
            <a:off x="1117457" y="1275608"/>
            <a:ext cx="4212431" cy="23760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5">
            <a:alphaModFix/>
          </a:blip>
          <a:srcRect b="19390" l="0" r="18500" t="0"/>
          <a:stretch/>
        </p:blipFill>
        <p:spPr>
          <a:xfrm>
            <a:off x="8322384" y="3703326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- Left">
  <p:cSld name="1_Title - Left">
    <p:bg>
      <p:bgPr>
        <a:solidFill>
          <a:srgbClr val="011E2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467915" y="633784"/>
            <a:ext cx="734837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64" name="Google Shape;64;p15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65" name="Google Shape;65;p15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366" y="172153"/>
            <a:ext cx="1220830" cy="3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7892075" y="71894"/>
            <a:ext cx="1195120" cy="540060"/>
          </a:xfrm>
          <a:prstGeom prst="rect">
            <a:avLst/>
          </a:prstGeom>
          <a:solidFill>
            <a:srgbClr val="011E29">
              <a:alpha val="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- Left">
  <p:cSld name="2_Title - Left">
    <p:bg>
      <p:bgPr>
        <a:solidFill>
          <a:srgbClr val="011E2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73" name="Google Shape;73;p16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ransition" type="title">
  <p:cSld name="TITLE">
    <p:bg>
      <p:bgPr>
        <a:solidFill>
          <a:srgbClr val="011E2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72B4E0"/>
              </a:buClr>
              <a:buSzPts val="2400"/>
              <a:buNone/>
              <a:defRPr sz="2400">
                <a:solidFill>
                  <a:srgbClr val="72B4E0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42" y="4660554"/>
            <a:ext cx="1220830" cy="33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19390" l="0" r="18500" t="0"/>
          <a:stretch/>
        </p:blipFill>
        <p:spPr>
          <a:xfrm>
            <a:off x="8322384" y="3703326"/>
            <a:ext cx="821616" cy="812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7"/>
          <p:cNvGrpSpPr/>
          <p:nvPr/>
        </p:nvGrpSpPr>
        <p:grpSpPr>
          <a:xfrm>
            <a:off x="6528597" y="4752594"/>
            <a:ext cx="1103235" cy="230833"/>
            <a:chOff x="8616280" y="6285754"/>
            <a:chExt cx="1470980" cy="307777"/>
          </a:xfrm>
        </p:grpSpPr>
        <p:sp>
          <p:nvSpPr>
            <p:cNvPr id="84" name="Google Shape;84;p17"/>
            <p:cNvSpPr txBox="1"/>
            <p:nvPr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Made with       by </a:t>
              </a:r>
              <a:endParaRPr sz="1100"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9544347" y="6374509"/>
              <a:ext cx="152053" cy="130265"/>
            </a:xfrm>
            <a:custGeom>
              <a:rect b="b" l="l" r="r" t="t"/>
              <a:pathLst>
                <a:path extrusionOk="0" h="432707" w="504825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7"/>
          <p:cNvSpPr/>
          <p:nvPr/>
        </p:nvSpPr>
        <p:spPr>
          <a:xfrm>
            <a:off x="8121482" y="2476325"/>
            <a:ext cx="150362" cy="150363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789802" y="1049787"/>
            <a:ext cx="150362" cy="150363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067819" y="1978550"/>
            <a:ext cx="150362" cy="150363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218180" y="3295847"/>
            <a:ext cx="275477" cy="27548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357754" y="3805610"/>
            <a:ext cx="275477" cy="27548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559442" y="249493"/>
            <a:ext cx="171020" cy="16201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922150" y="273434"/>
            <a:ext cx="171020" cy="16201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228613" y="3412097"/>
            <a:ext cx="287726" cy="287729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69674" y="123782"/>
            <a:ext cx="287726" cy="287729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8036473" y="4287899"/>
            <a:ext cx="83479" cy="83478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1"/>
                </a:lnTo>
                <a:lnTo>
                  <a:pt x="21600" y="10711"/>
                </a:lnTo>
                <a:lnTo>
                  <a:pt x="13388" y="13389"/>
                </a:lnTo>
                <a:lnTo>
                  <a:pt x="10889" y="21600"/>
                </a:lnTo>
                <a:lnTo>
                  <a:pt x="8390" y="13389"/>
                </a:lnTo>
                <a:lnTo>
                  <a:pt x="0" y="10711"/>
                </a:lnTo>
                <a:lnTo>
                  <a:pt x="8390" y="8211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352594" y="4299644"/>
            <a:ext cx="83476" cy="83479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9" y="8212"/>
                </a:lnTo>
                <a:lnTo>
                  <a:pt x="21600" y="10711"/>
                </a:lnTo>
                <a:lnTo>
                  <a:pt x="13389" y="13210"/>
                </a:lnTo>
                <a:lnTo>
                  <a:pt x="10889" y="21600"/>
                </a:lnTo>
                <a:lnTo>
                  <a:pt x="8211" y="13210"/>
                </a:lnTo>
                <a:lnTo>
                  <a:pt x="0" y="10711"/>
                </a:lnTo>
                <a:lnTo>
                  <a:pt x="8211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13537" y="4215050"/>
            <a:ext cx="166267" cy="166956"/>
          </a:xfrm>
          <a:custGeom>
            <a:rect b="b" l="l" r="r" t="t"/>
            <a:pathLst>
              <a:path extrusionOk="0" h="21600" w="21600">
                <a:moveTo>
                  <a:pt x="10755" y="0"/>
                </a:moveTo>
                <a:lnTo>
                  <a:pt x="13355" y="8212"/>
                </a:lnTo>
                <a:lnTo>
                  <a:pt x="21600" y="10800"/>
                </a:lnTo>
                <a:lnTo>
                  <a:pt x="13355" y="13299"/>
                </a:lnTo>
                <a:lnTo>
                  <a:pt x="10755" y="21600"/>
                </a:lnTo>
                <a:lnTo>
                  <a:pt x="8246" y="13299"/>
                </a:lnTo>
                <a:lnTo>
                  <a:pt x="0" y="10800"/>
                </a:lnTo>
                <a:lnTo>
                  <a:pt x="8246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Left">
  <p:cSld name="Title - Lef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467915" y="633784"/>
            <a:ext cx="734837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101" name="Google Shape;101;p18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102" name="Google Shape;102;p18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366" y="172153"/>
            <a:ext cx="1220830" cy="3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7892075" y="71894"/>
            <a:ext cx="1195120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/>
          </a:blip>
          <a:srcRect b="19390" l="0" r="18500" t="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Slide Blue" type="title">
  <p:cSld name="TITLE">
    <p:bg>
      <p:bgPr>
        <a:solidFill>
          <a:srgbClr val="0DADCD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124" name="Google Shape;124;p21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21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21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130" name="Google Shape;130;p21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1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6876256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21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135" name="Google Shape;135;p21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1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21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144" name="Google Shape;144;p21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21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147" name="Google Shape;147;p21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150" name="Google Shape;150;p21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and Content Blue" type="obj">
  <p:cSld name="OBJECT">
    <p:bg>
      <p:bgPr>
        <a:solidFill>
          <a:srgbClr val="0DADCD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7/28/2015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2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164" name="Google Shape;164;p22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22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173" name="Google Shape;173;p22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2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22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178" name="Google Shape;178;p22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2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187" name="Google Shape;187;p22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2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190" name="Google Shape;190;p22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2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193" name="Google Shape;193;p22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Slide Dark Blue">
  <p:cSld name="Rocket - Title Slide Dark Blue">
    <p:bg>
      <p:bgPr>
        <a:solidFill>
          <a:srgbClr val="0E3C4B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  <a:defRPr sz="2400">
                <a:solidFill>
                  <a:srgbClr val="0DADCD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12" name="Google Shape;212;p23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213" name="Google Shape;213;p23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3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23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219" name="Google Shape;219;p23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3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3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224" name="Google Shape;224;p23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3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23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233" name="Google Shape;233;p23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23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236" name="Google Shape;236;p23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3"/>
          <p:cNvSpPr/>
          <p:nvPr/>
        </p:nvSpPr>
        <p:spPr>
          <a:xfrm>
            <a:off x="2580239" y="242064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199456" y="36819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2351584" y="670050"/>
            <a:ext cx="108012" cy="8100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1775520" y="1000320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6059996" y="421452"/>
            <a:ext cx="45719" cy="342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3719736" y="51598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4295800" y="107885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5807968" y="304909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2567608" y="363791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1631504" y="3426523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8774148" y="15320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7010020" y="155990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75982" y="404267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8536429" y="1615631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8614261" y="2423237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7680176" y="742410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8909433" y="333663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9170348" y="310815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4799856" y="415841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272428" y="2342492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5879649" y="1067891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7455371" y="294797"/>
            <a:ext cx="112750" cy="845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983432" y="937995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4662021" y="226256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623392" y="110590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4616301" y="18503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8614261" y="73937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8035672" y="374232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4439816" y="3352614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8906642" y="2142767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3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269" name="Google Shape;269;p23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and Content Dark Blue">
  <p:cSld name="Rocket - Title and Content Dark Blue">
    <p:bg>
      <p:bgPr>
        <a:solidFill>
          <a:srgbClr val="0E3C4B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/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7/28/2015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24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283" name="Google Shape;283;p24"/>
            <p:cNvSpPr/>
            <p:nvPr/>
          </p:nvSpPr>
          <p:spPr>
            <a:xfrm>
              <a:off x="-91546" y="4678846"/>
              <a:ext cx="9235546" cy="2179154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-91546" y="4807525"/>
              <a:ext cx="9233318" cy="2050475"/>
            </a:xfrm>
            <a:custGeom>
              <a:rect b="b" l="l" r="r" t="t"/>
              <a:pathLst>
                <a:path extrusionOk="0" h="2600767" w="11711288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-467413" y="5174540"/>
              <a:ext cx="9611413" cy="1683460"/>
            </a:xfrm>
            <a:custGeom>
              <a:rect b="b" l="l" r="r" t="t"/>
              <a:pathLst>
                <a:path extrusionOk="0" h="2135254" w="12190853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4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4"/>
          <p:cNvSpPr txBox="1"/>
          <p:nvPr>
            <p:ph idx="12" type="sldNum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93" name="Google Shape;293;p24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294" name="Google Shape;294;p24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24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24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299" name="Google Shape;299;p24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24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24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08" name="Google Shape;308;p24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24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11" name="Google Shape;311;p24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24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14" name="Google Shape;314;p24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Slide White">
  <p:cSld name="Rocket - Title Slide White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5"/>
          <p:cNvSpPr txBox="1"/>
          <p:nvPr>
            <p:ph idx="1" type="subTitle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  <a:defRPr sz="2400">
                <a:solidFill>
                  <a:srgbClr val="0DADCD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8" name="Google Shape;3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357588" y="3509135"/>
            <a:ext cx="8786412" cy="1634365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357588" y="3605644"/>
            <a:ext cx="8784292" cy="1537856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7227327" y="3049864"/>
            <a:ext cx="1289707" cy="2093636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0" y="3880905"/>
            <a:ext cx="9144000" cy="1262595"/>
          </a:xfrm>
          <a:custGeom>
            <a:rect b="b" l="l" r="r" t="t"/>
            <a:pathLst>
              <a:path extrusionOk="0" h="2135254" w="12190853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25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337" name="Google Shape;337;p25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25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25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342" name="Google Shape;342;p25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5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5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5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51" name="Google Shape;351;p25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25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54" name="Google Shape;354;p25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25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57" name="Google Shape;357;p25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cket - Title and Content White">
  <p:cSld name="Rocket - Title and Content White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357588" y="3509135"/>
            <a:ext cx="8786412" cy="1634365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357588" y="3605644"/>
            <a:ext cx="8784292" cy="1537856"/>
          </a:xfrm>
          <a:custGeom>
            <a:rect b="b" l="l" r="r" t="t"/>
            <a:pathLst>
              <a:path extrusionOk="0" h="2600767" w="11711288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7227327" y="3049864"/>
            <a:ext cx="1289707" cy="2093636"/>
          </a:xfrm>
          <a:prstGeom prst="trapezoid">
            <a:avLst>
              <a:gd fmla="val 31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0" y="3880905"/>
            <a:ext cx="9144000" cy="1262595"/>
          </a:xfrm>
          <a:custGeom>
            <a:rect b="b" l="l" r="r" t="t"/>
            <a:pathLst>
              <a:path extrusionOk="0" h="2135254" w="12190853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fmla="val 319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26"/>
          <p:cNvSpPr txBox="1"/>
          <p:nvPr>
            <p:ph idx="12" type="sldNum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77" name="Google Shape;377;p26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378" name="Google Shape;378;p26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26"/>
          <p:cNvSpPr/>
          <p:nvPr/>
        </p:nvSpPr>
        <p:spPr>
          <a:xfrm flipH="1">
            <a:off x="8285233" y="2565606"/>
            <a:ext cx="583948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6877683" y="2565607"/>
            <a:ext cx="583875" cy="771030"/>
          </a:xfrm>
          <a:custGeom>
            <a:rect b="b" l="l" r="r" t="t"/>
            <a:pathLst>
              <a:path extrusionOk="0" h="1778426" w="101005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26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383" name="Google Shape;383;p26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26"/>
          <p:cNvSpPr/>
          <p:nvPr/>
        </p:nvSpPr>
        <p:spPr>
          <a:xfrm>
            <a:off x="7336250" y="1698392"/>
            <a:ext cx="537145" cy="1326485"/>
          </a:xfrm>
          <a:custGeom>
            <a:rect b="b" l="l" r="r" t="t"/>
            <a:pathLst>
              <a:path extrusionOk="0" h="3059614" w="929217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7873395" y="1698789"/>
            <a:ext cx="537145" cy="1326088"/>
          </a:xfrm>
          <a:custGeom>
            <a:rect b="b" l="l" r="r" t="t"/>
            <a:pathLst>
              <a:path extrusionOk="0" h="3058698" w="929217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7554443" y="3035087"/>
            <a:ext cx="317738" cy="625268"/>
          </a:xfrm>
          <a:custGeom>
            <a:rect b="b" l="l" r="r" t="t"/>
            <a:pathLst>
              <a:path extrusionOk="0" h="1442215" w="549661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6"/>
          <p:cNvSpPr/>
          <p:nvPr/>
        </p:nvSpPr>
        <p:spPr>
          <a:xfrm flipH="1">
            <a:off x="7872182" y="3035137"/>
            <a:ext cx="320131" cy="625216"/>
          </a:xfrm>
          <a:custGeom>
            <a:rect b="b" l="l" r="r" t="t"/>
            <a:pathLst>
              <a:path extrusionOk="0" h="1442098" w="55380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7595915" y="3051916"/>
            <a:ext cx="276268" cy="387773"/>
          </a:xfrm>
          <a:custGeom>
            <a:rect b="b" l="l" r="r" t="t"/>
            <a:pathLst>
              <a:path extrusionOk="0" h="894419" w="477921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6"/>
          <p:cNvSpPr/>
          <p:nvPr/>
        </p:nvSpPr>
        <p:spPr>
          <a:xfrm flipH="1">
            <a:off x="7872183" y="3052037"/>
            <a:ext cx="278319" cy="387652"/>
          </a:xfrm>
          <a:custGeom>
            <a:rect b="b" l="l" r="r" t="t"/>
            <a:pathLst>
              <a:path extrusionOk="0" h="894141" w="481469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p26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92" name="Google Shape;392;p26"/>
            <p:cNvSpPr/>
            <p:nvPr/>
          </p:nvSpPr>
          <p:spPr>
            <a:xfrm>
              <a:off x="10580400" y="330244"/>
              <a:ext cx="489885" cy="838045"/>
            </a:xfrm>
            <a:custGeom>
              <a:rect b="b" l="l" r="r" t="t"/>
              <a:pathLst>
                <a:path extrusionOk="0" h="1142999" w="66814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0089278" y="330206"/>
              <a:ext cx="491122" cy="838083"/>
            </a:xfrm>
            <a:custGeom>
              <a:rect b="b" l="l" r="r" t="t"/>
              <a:pathLst>
                <a:path extrusionOk="0" h="1143051" w="669836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95" name="Google Shape;395;p26"/>
            <p:cNvSpPr/>
            <p:nvPr/>
          </p:nvSpPr>
          <p:spPr>
            <a:xfrm>
              <a:off x="10580400" y="3159326"/>
              <a:ext cx="471310" cy="223954"/>
            </a:xfrm>
            <a:custGeom>
              <a:rect b="b" l="l" r="r" t="t"/>
              <a:pathLst>
                <a:path extrusionOk="0" h="305448" w="642814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0109092" y="3159328"/>
              <a:ext cx="471308" cy="223952"/>
            </a:xfrm>
            <a:custGeom>
              <a:rect b="b" l="l" r="r" t="t"/>
              <a:pathLst>
                <a:path extrusionOk="0" h="305446" w="642812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26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98" name="Google Shape;398;p26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7632563" y="2632123"/>
              <a:ext cx="240832" cy="474308"/>
            </a:xfrm>
            <a:custGeom>
              <a:rect b="b" l="l" r="r" t="t"/>
              <a:pathLst>
                <a:path extrusionOk="0" h="915030" w="46461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7873395" y="2632123"/>
              <a:ext cx="233477" cy="475408"/>
            </a:xfrm>
            <a:custGeom>
              <a:rect b="b" l="l" r="r" t="t"/>
              <a:pathLst>
                <a:path extrusionOk="0" h="913600" w="450421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02870"/>
            <a:ext cx="8229600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  <a:defRPr b="1" i="0" sz="3000" u="none" cap="none" strike="noStrike">
                <a:solidFill>
                  <a:srgbClr val="2F3A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6B7F8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 rot="5400000">
            <a:off x="8703515" y="4349943"/>
            <a:ext cx="13793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" name="Google Shape;116;p20"/>
          <p:cNvSpPr/>
          <p:nvPr/>
        </p:nvSpPr>
        <p:spPr>
          <a:xfrm rot="5400000">
            <a:off x="8703515" y="4315317"/>
            <a:ext cx="13793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www.selenium.dev/selenium/docs/api/java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mvnrepository.com/artifact/org.seleniumhq.selenium/selenium-java" TargetMode="External"/><Relationship Id="rId5" Type="http://schemas.openxmlformats.org/officeDocument/2006/relationships/hyperlink" Target="https://mvnrepository.com/artifact/org.testng/testng" TargetMode="External"/><Relationship Id="rId6" Type="http://schemas.openxmlformats.org/officeDocument/2006/relationships/hyperlink" Target="https://chromedriver.chromium.org/downloads" TargetMode="External"/><Relationship Id="rId7" Type="http://schemas.openxmlformats.org/officeDocument/2006/relationships/hyperlink" Target="https://github.com/mozilla/geckodriver/releas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chrome.google.com/webstore/detail/xpath-helper/hgimnogjllphhhkhlmebbmlgjoejdpjl?hl=en" TargetMode="External"/><Relationship Id="rId5" Type="http://schemas.openxmlformats.org/officeDocument/2006/relationships/hyperlink" Target="https://addons.mozilla.org/en-US/firefox/addon/try-xpath/?utm_source=addons.mozilla.org&amp;utm_medium=referral&amp;utm_content=search" TargetMode="External"/><Relationship Id="rId6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selenium.dev/downloads/" TargetMode="External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hyperlink" Target="https://applitools.com/blog/selenium-4-migratio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1E29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/>
              <a:t>Introduction to Selenium &amp; TestNG</a:t>
            </a:r>
            <a:endParaRPr/>
          </a:p>
        </p:txBody>
      </p:sp>
      <p:sp>
        <p:nvSpPr>
          <p:cNvPr id="417" name="Google Shape;417;p27"/>
          <p:cNvSpPr txBox="1"/>
          <p:nvPr>
            <p:ph idx="1" type="subTitle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</a:pPr>
            <a:r>
              <a:rPr lang="en-GB"/>
              <a:t>Lecture 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6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WebDriver API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4" name="Google Shape;564;p36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565" name="Google Shape;565;p36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6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6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6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6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6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6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6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3" name="Google Shape;5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36"/>
          <p:cNvSpPr txBox="1"/>
          <p:nvPr/>
        </p:nvSpPr>
        <p:spPr>
          <a:xfrm>
            <a:off x="246125" y="1010475"/>
            <a:ext cx="77640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Selenium WebDriver API here: </a:t>
            </a:r>
            <a:endParaRPr b="1" sz="19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https://www.selenium.dev/selenium/docs/api/java/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How to add Selenium and TestNG in project?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1" name="Google Shape;581;p37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582" name="Google Shape;582;p37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7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7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7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7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7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7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7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0" name="Google Shape;5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37"/>
          <p:cNvSpPr txBox="1"/>
          <p:nvPr/>
        </p:nvSpPr>
        <p:spPr>
          <a:xfrm>
            <a:off x="246125" y="1010475"/>
            <a:ext cx="87078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★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Maven dependencies from maven central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Selenium: </a:t>
            </a:r>
            <a:r>
              <a:rPr lang="en-GB" sz="15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https://mvnrepository.com/artifact/org.seleniumhq.selenium/selenium-java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TestNG: </a:t>
            </a:r>
            <a:r>
              <a:rPr lang="en-GB" sz="15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https://mvnrepository.com/artifact/org.testng/testng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★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Download browser drivers and add them in the project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Chrome driver: </a:t>
            </a:r>
            <a:r>
              <a:rPr lang="en-GB" sz="15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6"/>
              </a:rPr>
              <a:t>https://chromedriver.chromium.org/downloads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Firefox driver: </a:t>
            </a:r>
            <a:r>
              <a:rPr lang="en-GB" sz="15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7"/>
              </a:rPr>
              <a:t>https://github.com/mozilla/geckodriver/releases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@Find Elements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98" name="Google Shape;598;p38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599" name="Google Shape;599;p38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8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8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8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8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8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8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8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7" name="Google Shape;6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8"/>
          <p:cNvSpPr txBox="1"/>
          <p:nvPr/>
        </p:nvSpPr>
        <p:spPr>
          <a:xfrm>
            <a:off x="246125" y="1010475"/>
            <a:ext cx="50262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★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Install browser extension 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Chrome:</a:t>
            </a: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XPath Helper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Firefox:</a:t>
            </a: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6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Try Xpath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★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Analyze the DOM (Document Object Model) structure of the application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★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Find stable attributes and locators for the WebElements 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09" name="Google Shape;609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1838" y="1201300"/>
            <a:ext cx="3336000" cy="33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9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WebDriver API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6" name="Google Shape;616;p39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617" name="Google Shape;617;p39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9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9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9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9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9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39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9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5" name="Google Shape;6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9"/>
          <p:cNvSpPr txBox="1"/>
          <p:nvPr/>
        </p:nvSpPr>
        <p:spPr>
          <a:xfrm>
            <a:off x="538638" y="1010475"/>
            <a:ext cx="64530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★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By.className(String)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★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By.cssSelector(String) 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★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By.id(String)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★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By.linkText(String) 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★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By.name(String) 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★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By.partialLinkText(String) 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★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By.tagName(String) 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Source Code Pro"/>
              <a:buChar char="★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By.xpath(String)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7" name="Google Shape;627;p39"/>
          <p:cNvSpPr txBox="1"/>
          <p:nvPr/>
        </p:nvSpPr>
        <p:spPr>
          <a:xfrm>
            <a:off x="467915" y="633784"/>
            <a:ext cx="7348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980B9"/>
                </a:solidFill>
                <a:latin typeface="Open Sans"/>
                <a:ea typeface="Open Sans"/>
                <a:cs typeface="Open Sans"/>
                <a:sym typeface="Open Sans"/>
              </a:rPr>
              <a:t>By class</a:t>
            </a:r>
            <a:endParaRPr sz="1700">
              <a:solidFill>
                <a:srgbClr val="2980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WebDriver API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4" name="Google Shape;634;p40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635" name="Google Shape;635;p40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0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0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40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0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0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0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0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3" name="Google Shape;6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0"/>
          <p:cNvSpPr txBox="1"/>
          <p:nvPr/>
        </p:nvSpPr>
        <p:spPr>
          <a:xfrm>
            <a:off x="538654" y="1010475"/>
            <a:ext cx="84744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get(String url)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Loads a new web page in the current browser window.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findElement(By by)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Finds the first WebElement using the given method.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findElements(By by)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Finds all elements within the current page.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getCurrentUrl()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Gets a string representing the current URL in the browser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getPageSource()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Gets the source of the last loaded page.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getTitle()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The title of the current page.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getWindowHandles() 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Returns a set of window handles which can be used to iterate over all open windows of this WebDriver instance by passing them to switchTo()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switchTo()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Sends future commands to a different frame or window.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close()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Closes the current window, quitting the browser if it's the last window currently open.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quit ()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Quits this driver, closing every associated window.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5" name="Google Shape;645;p40"/>
          <p:cNvSpPr txBox="1"/>
          <p:nvPr/>
        </p:nvSpPr>
        <p:spPr>
          <a:xfrm>
            <a:off x="467915" y="633784"/>
            <a:ext cx="7348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980B9"/>
                </a:solidFill>
                <a:latin typeface="Open Sans"/>
                <a:ea typeface="Open Sans"/>
                <a:cs typeface="Open Sans"/>
                <a:sym typeface="Open Sans"/>
              </a:rPr>
              <a:t>WebDriver </a:t>
            </a:r>
            <a:r>
              <a:rPr lang="en-GB" sz="1700">
                <a:solidFill>
                  <a:srgbClr val="2980B9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  <a:endParaRPr sz="1700">
              <a:solidFill>
                <a:srgbClr val="2980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1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WebDriver API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2" name="Google Shape;652;p41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653" name="Google Shape;653;p41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41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41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41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1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1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41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1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1" name="Google Shape;6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41"/>
          <p:cNvSpPr txBox="1"/>
          <p:nvPr/>
        </p:nvSpPr>
        <p:spPr>
          <a:xfrm>
            <a:off x="538654" y="1010475"/>
            <a:ext cx="84744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clear()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If this element is a text entry element, this will clear the value.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click()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Click this element.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sendKeys(String text)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Use this method to simulate typing into an element, which set its value.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getAttribute(String)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Get the value of the given attribute of the element.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getTagName()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Get the tag name of this element.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getText()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Get the visible text of this element.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isDisplayed()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Whether this element is displayed or not.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isEnabled()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Whether this element is enabled or not.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isSelected()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Whether this element is selected or not. Usually for checkboxes.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ource Code Pro"/>
              <a:buChar char="★"/>
            </a:pPr>
            <a:r>
              <a:rPr b="1"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submit() </a:t>
            </a:r>
            <a:r>
              <a:rPr lang="en-GB" sz="13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If this current element is a form, or an element within a form, then this will be submitted to the remote server.</a:t>
            </a:r>
            <a:endParaRPr sz="13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3" name="Google Shape;663;p41"/>
          <p:cNvSpPr txBox="1"/>
          <p:nvPr/>
        </p:nvSpPr>
        <p:spPr>
          <a:xfrm>
            <a:off x="467915" y="633784"/>
            <a:ext cx="7348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980B9"/>
                </a:solidFill>
                <a:latin typeface="Open Sans"/>
                <a:ea typeface="Open Sans"/>
                <a:cs typeface="Open Sans"/>
                <a:sym typeface="Open Sans"/>
              </a:rPr>
              <a:t>WebElement class</a:t>
            </a:r>
            <a:endParaRPr sz="1700">
              <a:solidFill>
                <a:srgbClr val="2980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2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WebDriver API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0" name="Google Shape;670;p42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671" name="Google Shape;671;p42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2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2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42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2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9" name="Google Shape;6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42"/>
          <p:cNvSpPr txBox="1"/>
          <p:nvPr/>
        </p:nvSpPr>
        <p:spPr>
          <a:xfrm>
            <a:off x="538654" y="1010475"/>
            <a:ext cx="84744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b="1"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clickAndHold()</a:t>
            </a: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Clicks (without releasing) at the current mouse location.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b="1"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click()</a:t>
            </a: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Clicks at the current mouse location.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b="1"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sendKeys(String text)</a:t>
            </a: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Send keys to the active element.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b="1"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doubleClick() </a:t>
            </a: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Performs a double-click at the current mouse location.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b="1"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dragAndDrop()</a:t>
            </a: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A convenience method that performs click-and-hold at the location of the source element, moves to the location of the target element, then releases the mouse.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b="1"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moveToElement(WebElement element)</a:t>
            </a: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Moves the mouse to the middle of the element.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b="1"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pause(long pause)</a:t>
            </a: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Performs a pause.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b="1"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build()</a:t>
            </a: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Generates a composite action containing all actions so far, ready to be performed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E5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Actions actions = new Actions(driver);</a:t>
            </a:r>
            <a:endParaRPr b="1" sz="1100">
              <a:solidFill>
                <a:srgbClr val="FFE5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E5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Action mouseOverElement = actions.moveToElement(element).build().perform();</a:t>
            </a:r>
            <a:endParaRPr b="1" sz="1100">
              <a:solidFill>
                <a:srgbClr val="FFE5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1" name="Google Shape;681;p42"/>
          <p:cNvSpPr txBox="1"/>
          <p:nvPr/>
        </p:nvSpPr>
        <p:spPr>
          <a:xfrm>
            <a:off x="467915" y="633784"/>
            <a:ext cx="7348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980B9"/>
                </a:solidFill>
                <a:latin typeface="Open Sans"/>
                <a:ea typeface="Open Sans"/>
                <a:cs typeface="Open Sans"/>
                <a:sym typeface="Open Sans"/>
              </a:rPr>
              <a:t>Actions </a:t>
            </a:r>
            <a:r>
              <a:rPr lang="en-GB" sz="1700">
                <a:solidFill>
                  <a:srgbClr val="2980B9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  <a:endParaRPr sz="1700">
              <a:solidFill>
                <a:srgbClr val="2980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/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Selenium types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4" name="Google Shape;424;p28"/>
          <p:cNvSpPr txBox="1"/>
          <p:nvPr>
            <p:ph idx="12" type="sldNum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25" name="Google Shape;425;p28"/>
          <p:cNvSpPr/>
          <p:nvPr/>
        </p:nvSpPr>
        <p:spPr>
          <a:xfrm>
            <a:off x="1179731" y="1430621"/>
            <a:ext cx="69680" cy="69681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8"/>
          <p:cNvSpPr/>
          <p:nvPr/>
        </p:nvSpPr>
        <p:spPr>
          <a:xfrm>
            <a:off x="5119062" y="1313338"/>
            <a:ext cx="153158" cy="15246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4015222" y="4597264"/>
            <a:ext cx="125562" cy="125563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6388478" y="926994"/>
            <a:ext cx="83479" cy="83479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642247" y="1253039"/>
            <a:ext cx="146260" cy="14557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7230157" y="1430621"/>
            <a:ext cx="139361" cy="13867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8"/>
          <p:cNvSpPr/>
          <p:nvPr/>
        </p:nvSpPr>
        <p:spPr>
          <a:xfrm>
            <a:off x="3732362" y="588943"/>
            <a:ext cx="65541" cy="66232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2338763" y="1113267"/>
            <a:ext cx="27597" cy="27597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625" y="815528"/>
            <a:ext cx="7240749" cy="4072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WebDriver Architecture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41" name="Google Shape;441;p29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42" name="Google Shape;442;p29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9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9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9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9"/>
          <p:cNvSpPr txBox="1"/>
          <p:nvPr/>
        </p:nvSpPr>
        <p:spPr>
          <a:xfrm>
            <a:off x="246125" y="1010475"/>
            <a:ext cx="43260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Char char="★"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Implementing tests using API client on different languages.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Char char="★"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API communicates with the Selenium server forwarding the user commands to a browser-specific driver.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Font typeface="Source Code Pro"/>
              <a:buChar char="★"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browser driver launches the browser to perform the actions and then returns a response.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52" name="Google Shape;4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253" y="843250"/>
            <a:ext cx="4330523" cy="386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WebDriver Browser Support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9" name="Google Shape;459;p30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60" name="Google Shape;460;p30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0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0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0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0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0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0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0"/>
          <p:cNvSpPr txBox="1"/>
          <p:nvPr/>
        </p:nvSpPr>
        <p:spPr>
          <a:xfrm>
            <a:off x="246125" y="1010475"/>
            <a:ext cx="43260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Char char="★"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Firefox - GeckoDriver 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Char char="★"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Chrome - ChromeDriver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Char char="★"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IE - driver supports only 11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Char char="★"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Edge - EdgeDriver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Char char="★"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Safari - SafariDriver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Code Pro"/>
              <a:buChar char="★"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Opera - OperaDriver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 drivers could be found here: </a:t>
            </a:r>
            <a:r>
              <a:rPr lang="en-GB" sz="15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https://www.selenium.dev/downloads/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70" name="Google Shape;47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9700" y="815525"/>
            <a:ext cx="3834113" cy="41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Selenium - version 3 &amp; 4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77" name="Google Shape;477;p31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78" name="Google Shape;478;p31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1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1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1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1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1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1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43525"/>
            <a:ext cx="4470050" cy="40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675" y="815537"/>
            <a:ext cx="4231825" cy="2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1"/>
          <p:cNvSpPr txBox="1"/>
          <p:nvPr/>
        </p:nvSpPr>
        <p:spPr>
          <a:xfrm>
            <a:off x="114275" y="3504375"/>
            <a:ext cx="48474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Selenium 4 changes:</a:t>
            </a:r>
            <a:endParaRPr b="1" sz="15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5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https://applitools.com/blog/selenium-4-migration/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2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TestNG Framework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96" name="Google Shape;496;p32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97" name="Google Shape;497;p32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2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2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2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2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2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2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Google Shape;5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2"/>
          <p:cNvSpPr txBox="1"/>
          <p:nvPr/>
        </p:nvSpPr>
        <p:spPr>
          <a:xfrm>
            <a:off x="246125" y="815525"/>
            <a:ext cx="87669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TestNG is a testing framework inspired from JUnit and NUnit but introducing some new functionalities that make it more powerful and easier to use, such as: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Annotations.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 your tests in arbitrarily big thread pools with various policies available (all methods in their own thread, one thread per test class, etc...).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 that your code is multithread safe.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Flexible test configuration.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Support for data-driven testing (with @DataProvider).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Support for parameters.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Powerful execution model (no more TestSuite).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Supported by a variety of tools and plug-ins (Eclipse, IDEA, Maven, etc...).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Embeds BeanShell for further flexibility.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Default JDK functions for runtime and logging (no dependencies).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Char char="★"/>
            </a:pPr>
            <a:r>
              <a:rPr lang="en-GB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Dependent methods for application server testing.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TestNG Annotations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13" name="Google Shape;513;p33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514" name="Google Shape;514;p33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3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3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3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3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3"/>
          <p:cNvSpPr txBox="1"/>
          <p:nvPr/>
        </p:nvSpPr>
        <p:spPr>
          <a:xfrm>
            <a:off x="346400" y="1010475"/>
            <a:ext cx="87669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@BeforeSuite, @BeforeTest, @BeforeGroups, @BeforeClass, @BeforeMethod </a:t>
            </a:r>
            <a:endParaRPr b="1"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@AfterSuite ,@AfterTest, @AfterGroups, @AfterClass,@AfterMethod </a:t>
            </a:r>
            <a:endParaRPr b="1"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@Test </a:t>
            </a:r>
            <a:endParaRPr b="1"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@DataProvider </a:t>
            </a:r>
            <a:endParaRPr b="1"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@Factory </a:t>
            </a:r>
            <a:endParaRPr b="1"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@Listeners</a:t>
            </a:r>
            <a:endParaRPr b="1"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TestNG Annotations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30" name="Google Shape;530;p34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531" name="Google Shape;531;p34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4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4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4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4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4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4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4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4"/>
          <p:cNvSpPr txBox="1"/>
          <p:nvPr/>
        </p:nvSpPr>
        <p:spPr>
          <a:xfrm>
            <a:off x="346400" y="1010475"/>
            <a:ext cx="87669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@BeforeSuite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runs before all tests in this suite have run. @BeforeTest - runs before any test method belonging to the classes inside the tag is run.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GB" sz="15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@BeforeGroups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runs shortly before the first test method that belongs to any of these groups is invoked. @BeforeClass - runs before the first test method in the current class is invoked. 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@BeforeMethod</a:t>
            </a:r>
            <a:r>
              <a:rPr b="1"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run before each test method. 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@AfterSuite, @AfterTest, @AfterGroups, @AfterClass, @AfterMethod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the same, but after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5"/>
          <p:cNvSpPr txBox="1"/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TestNG Annotations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7" name="Google Shape;547;p35"/>
          <p:cNvSpPr txBox="1"/>
          <p:nvPr>
            <p:ph idx="12" type="sldNum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548" name="Google Shape;548;p35"/>
          <p:cNvSpPr/>
          <p:nvPr/>
        </p:nvSpPr>
        <p:spPr>
          <a:xfrm>
            <a:off x="1179731" y="1430621"/>
            <a:ext cx="69660" cy="69660"/>
          </a:xfrm>
          <a:custGeom>
            <a:rect b="b" l="l" r="r" t="t"/>
            <a:pathLst>
              <a:path extrusionOk="0" h="21600" w="2160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5"/>
          <p:cNvSpPr/>
          <p:nvPr/>
        </p:nvSpPr>
        <p:spPr>
          <a:xfrm>
            <a:off x="5119062" y="1313338"/>
            <a:ext cx="153144" cy="15244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5"/>
          <p:cNvSpPr/>
          <p:nvPr/>
        </p:nvSpPr>
        <p:spPr>
          <a:xfrm>
            <a:off x="4015222" y="4597264"/>
            <a:ext cx="125550" cy="12555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5"/>
          <p:cNvSpPr/>
          <p:nvPr/>
        </p:nvSpPr>
        <p:spPr>
          <a:xfrm>
            <a:off x="6388478" y="926994"/>
            <a:ext cx="83484" cy="83484"/>
          </a:xfrm>
          <a:custGeom>
            <a:rect b="b" l="l" r="r" t="t"/>
            <a:pathLst>
              <a:path extrusionOk="0" h="21600" w="2160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5"/>
          <p:cNvSpPr/>
          <p:nvPr/>
        </p:nvSpPr>
        <p:spPr>
          <a:xfrm>
            <a:off x="642247" y="1253039"/>
            <a:ext cx="146286" cy="14558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5"/>
          <p:cNvSpPr/>
          <p:nvPr/>
        </p:nvSpPr>
        <p:spPr>
          <a:xfrm>
            <a:off x="7230157" y="1430621"/>
            <a:ext cx="139374" cy="13867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5"/>
          <p:cNvSpPr/>
          <p:nvPr/>
        </p:nvSpPr>
        <p:spPr>
          <a:xfrm>
            <a:off x="3732362" y="588943"/>
            <a:ext cx="65556" cy="66258"/>
          </a:xfrm>
          <a:custGeom>
            <a:rect b="b" l="l" r="r" t="t"/>
            <a:pathLst>
              <a:path extrusionOk="0" h="21600" w="2160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5"/>
          <p:cNvSpPr/>
          <p:nvPr/>
        </p:nvSpPr>
        <p:spPr>
          <a:xfrm>
            <a:off x="2338763" y="1113267"/>
            <a:ext cx="27594" cy="2759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5"/>
          <p:cNvSpPr txBox="1"/>
          <p:nvPr/>
        </p:nvSpPr>
        <p:spPr>
          <a:xfrm>
            <a:off x="346400" y="1010475"/>
            <a:ext cx="87669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@Test annotation attributes </a:t>
            </a:r>
            <a:endParaRPr b="1" i="1" sz="15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dataProvider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The name of the data provider for test method.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groups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The list of groups this class/method belongs to.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expectedExceptions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The list of exceptions that a test method is expected to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throw.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timeOut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The maximum number of milliseconds this test should take.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priority</a:t>
            </a:r>
            <a:r>
              <a:rPr lang="en-GB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the order of the test execution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ck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howeet theme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