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Ubuntu-regular.fntdata"/><Relationship Id="rId12" Type="http://schemas.openxmlformats.org/officeDocument/2006/relationships/slide" Target="slides/slide5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Ubuntu-boldItalic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8b266013_7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788b266013_7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88b266013_7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933a23aca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b933a23a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1" name="Google Shape;421;gb933a23aca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9c5db474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79c5db47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g79c5db4744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c5db474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79c5db47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5" name="Google Shape;455;g79c5db474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a9b0053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a9b0053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011E2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9532" y="171641"/>
            <a:ext cx="8424936" cy="7155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6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46" y="1069850"/>
            <a:ext cx="4753855" cy="3929061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  <p:sp>
        <p:nvSpPr>
          <p:cNvPr id="59" name="Google Shape;59;p14"/>
          <p:cNvSpPr/>
          <p:nvPr>
            <p:ph idx="2" type="pic"/>
          </p:nvPr>
        </p:nvSpPr>
        <p:spPr>
          <a:xfrm>
            <a:off x="1117457" y="1275608"/>
            <a:ext cx="421243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- Left">
  <p:cSld name="1_Title - Left">
    <p:bg>
      <p:bgPr>
        <a:solidFill>
          <a:srgbClr val="011E2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65" name="Google Shape;65;p1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011E29">
              <a:alpha val="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- Left">
  <p:cSld name="2_Title - Left">
    <p:bg>
      <p:bgPr>
        <a:solidFill>
          <a:srgbClr val="011E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73" name="Google Shape;73;p1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" type="title">
  <p:cSld name="TITLE">
    <p:bg>
      <p:bgPr>
        <a:solidFill>
          <a:srgbClr val="011E2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72B4E0"/>
              </a:buClr>
              <a:buSzPts val="2400"/>
              <a:buNone/>
              <a:defRPr sz="2400">
                <a:solidFill>
                  <a:srgbClr val="72B4E0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4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6528597" y="4752594"/>
            <a:ext cx="1103235" cy="230833"/>
            <a:chOff x="8616280" y="6285754"/>
            <a:chExt cx="1470980" cy="307777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9544347" y="6374509"/>
              <a:ext cx="152053" cy="130265"/>
            </a:xfrm>
            <a:custGeom>
              <a:rect b="b" l="l" r="r" t="t"/>
              <a:pathLst>
                <a:path extrusionOk="0" h="432707" w="504825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121482" y="2476325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9802" y="1049787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67819" y="1978550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18180" y="3295847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7754" y="3805610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59442" y="249493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2150" y="273434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28613" y="3412097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9674" y="123782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036473" y="4287899"/>
            <a:ext cx="83479" cy="83478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1"/>
                </a:lnTo>
                <a:lnTo>
                  <a:pt x="21600" y="10711"/>
                </a:lnTo>
                <a:lnTo>
                  <a:pt x="13388" y="13389"/>
                </a:lnTo>
                <a:lnTo>
                  <a:pt x="10889" y="21600"/>
                </a:lnTo>
                <a:lnTo>
                  <a:pt x="8390" y="13389"/>
                </a:lnTo>
                <a:lnTo>
                  <a:pt x="0" y="10711"/>
                </a:lnTo>
                <a:lnTo>
                  <a:pt x="8390" y="821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52594" y="4299644"/>
            <a:ext cx="83476" cy="83479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9" y="8212"/>
                </a:lnTo>
                <a:lnTo>
                  <a:pt x="21600" y="10711"/>
                </a:lnTo>
                <a:lnTo>
                  <a:pt x="13389" y="13210"/>
                </a:lnTo>
                <a:lnTo>
                  <a:pt x="10889" y="21600"/>
                </a:lnTo>
                <a:lnTo>
                  <a:pt x="8211" y="13210"/>
                </a:lnTo>
                <a:lnTo>
                  <a:pt x="0" y="10711"/>
                </a:lnTo>
                <a:lnTo>
                  <a:pt x="8211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13537" y="4215050"/>
            <a:ext cx="166267" cy="166956"/>
          </a:xfrm>
          <a:custGeom>
            <a:rect b="b" l="l" r="r" t="t"/>
            <a:pathLst>
              <a:path extrusionOk="0" h="21600" w="21600">
                <a:moveTo>
                  <a:pt x="10755" y="0"/>
                </a:moveTo>
                <a:lnTo>
                  <a:pt x="13355" y="8212"/>
                </a:lnTo>
                <a:lnTo>
                  <a:pt x="21600" y="10800"/>
                </a:lnTo>
                <a:lnTo>
                  <a:pt x="13355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Left">
  <p:cSld name="Title - Lef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01" name="Google Shape;101;p18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102" name="Google Shape;102;p18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Blue" type="title">
  <p:cSld name="TITLE">
    <p:bg>
      <p:bgPr>
        <a:solidFill>
          <a:srgbClr val="0DADC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24" name="Google Shape;124;p21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30" name="Google Shape;130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876256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21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35" name="Google Shape;135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44" name="Google Shape;144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47" name="Google Shape;147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50" name="Google Shape;150;p21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Blue" type="obj">
  <p:cSld name="OBJECT">
    <p:bg>
      <p:bgPr>
        <a:solidFill>
          <a:srgbClr val="0DADC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64" name="Google Shape;164;p22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73" name="Google Shape;173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2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78" name="Google Shape;178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87" name="Google Shape;187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90" name="Google Shape;190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93" name="Google Shape;193;p22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Dark Blue">
  <p:cSld name="Rocket - Title Slide Dark Blue">
    <p:bg>
      <p:bgPr>
        <a:solidFill>
          <a:srgbClr val="0E3C4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13" name="Google Shape;213;p23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19" name="Google Shape;219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24" name="Google Shape;224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3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233" name="Google Shape;233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236" name="Google Shape;236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2580239" y="24206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99456" y="36819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351584" y="670050"/>
            <a:ext cx="108012" cy="810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775520" y="100032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59996" y="421452"/>
            <a:ext cx="45719" cy="342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719736" y="51598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295800" y="107885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807968" y="304909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567608" y="363791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631504" y="3426523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774148" y="15320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7010020" y="155990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75982" y="404267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536429" y="161563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614261" y="2423237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7680176" y="74241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909433" y="333663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170348" y="310815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99856" y="415841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72428" y="2342492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879649" y="106789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55371" y="294797"/>
            <a:ext cx="112750" cy="845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983432" y="937995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62021" y="226256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23392" y="110590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16301" y="18503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14261" y="73937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035672" y="374232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39816" y="335261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906642" y="2142767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269" name="Google Shape;269;p23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Dark Blue">
  <p:cSld name="Rocket - Title and Content Dark Blue">
    <p:bg>
      <p:bgPr>
        <a:solidFill>
          <a:srgbClr val="0E3C4B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83" name="Google Shape;283;p24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94" name="Google Shape;294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99" name="Google Shape;299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08" name="Google Shape;308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11" name="Google Shape;311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4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14" name="Google Shape;314;p24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White">
  <p:cSld name="Rocket - Title Slide Whit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37" name="Google Shape;337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42" name="Google Shape;342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5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51" name="Google Shape;351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54" name="Google Shape;354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57" name="Google Shape;357;p25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White">
  <p:cSld name="Rocket - Title and Content White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6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78" name="Google Shape;378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6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6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83" name="Google Shape;383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92" name="Google Shape;392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95" name="Google Shape;395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98" name="Google Shape;398;p26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02870"/>
            <a:ext cx="82296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b="1" i="0" sz="3000" u="none" cap="none" strike="noStrik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 rot="5400000">
            <a:off x="8703515" y="4349943"/>
            <a:ext cx="13793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8703515" y="4315317"/>
            <a:ext cx="13793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rest-assured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E2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ctrTitle"/>
          </p:nvPr>
        </p:nvSpPr>
        <p:spPr>
          <a:xfrm>
            <a:off x="422240" y="8868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4800"/>
              <a:t>API Testing with RestAssured</a:t>
            </a:r>
            <a:endParaRPr sz="4800"/>
          </a:p>
        </p:txBody>
      </p:sp>
      <p:sp>
        <p:nvSpPr>
          <p:cNvPr id="417" name="Google Shape;417;p27"/>
          <p:cNvSpPr txBox="1"/>
          <p:nvPr>
            <p:ph idx="1" type="subTitle"/>
          </p:nvPr>
        </p:nvSpPr>
        <p:spPr>
          <a:xfrm>
            <a:off x="467290" y="27290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</a:pPr>
            <a:r>
              <a:rPr lang="en-GB"/>
              <a:t>Lecture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REST Assured Introduction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25" name="Google Shape;425;p28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 txBox="1"/>
          <p:nvPr/>
        </p:nvSpPr>
        <p:spPr>
          <a:xfrm>
            <a:off x="246125" y="927000"/>
            <a:ext cx="87669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 SDL for writing testing for RESTful APIs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 on top of HTTP Builder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Runs on top of JUnit or TestNG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Focus on testing with BDD-like specification syntax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https://rest-assured.io/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REST Assured Features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42" name="Google Shape;442;p29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/>
        </p:nvSpPr>
        <p:spPr>
          <a:xfrm>
            <a:off x="220375" y="1062175"/>
            <a:ext cx="87669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Supports all HTTP methods (GET, POST, PUT, …)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Supports Gherkin syntax (Given/When/Then)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Uses Hamcrest matchers for checks and validations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Uses JsonPath/GPath and XmlPath for selecting </a:t>
            </a: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from response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Configuring </a:t>
            </a: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REST Assured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" name="Google Shape;458;p30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59" name="Google Shape;459;p30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776950" y="633875"/>
            <a:ext cx="66021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io.rest-assured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rest-assured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4.3.3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&lt;scope&gt;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io.rest-assured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json-path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4.3.3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org.hamcrest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hamcrest-library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&lt;scope&gt;</a:t>
            </a:r>
            <a:r>
              <a:rPr lang="en-GB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ck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