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79" r:id="rId4"/>
    <p:sldId id="280" r:id="rId5"/>
    <p:sldId id="290" r:id="rId6"/>
    <p:sldId id="291" r:id="rId7"/>
  </p:sldIdLst>
  <p:sldSz cx="9144000" cy="6858000" type="screen4x3"/>
  <p:notesSz cx="6858000" cy="91440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54FB-4519-4399-BA46-B127A19E1CFC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8435-6ED1-43A8-BD43-31EDD6870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726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54FB-4519-4399-BA46-B127A19E1CFC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8435-6ED1-43A8-BD43-31EDD6870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328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54FB-4519-4399-BA46-B127A19E1CFC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8435-6ED1-43A8-BD43-31EDD6870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5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54FB-4519-4399-BA46-B127A19E1CFC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8435-6ED1-43A8-BD43-31EDD6870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219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54FB-4519-4399-BA46-B127A19E1CFC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8435-6ED1-43A8-BD43-31EDD6870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503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54FB-4519-4399-BA46-B127A19E1CFC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8435-6ED1-43A8-BD43-31EDD6870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506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54FB-4519-4399-BA46-B127A19E1CFC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8435-6ED1-43A8-BD43-31EDD6870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923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54FB-4519-4399-BA46-B127A19E1CFC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8435-6ED1-43A8-BD43-31EDD6870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464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54FB-4519-4399-BA46-B127A19E1CFC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8435-6ED1-43A8-BD43-31EDD6870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782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54FB-4519-4399-BA46-B127A19E1CFC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8435-6ED1-43A8-BD43-31EDD6870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886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54FB-4519-4399-BA46-B127A19E1CFC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8435-6ED1-43A8-BD43-31EDD6870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386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199411984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4" name="think-cell Slide" r:id="rId15" imgW="270" imgH="270" progId="TCLayout.ActiveDocument.1">
                  <p:embed/>
                </p:oleObj>
              </mc:Choice>
              <mc:Fallback>
                <p:oleObj name="think-cell Slide" r:id="rId1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254FB-4519-4399-BA46-B127A19E1CFC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D8435-6ED1-43A8-BD43-31EDD6870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693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4634922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8" name="TextBox 137"/>
          <p:cNvSpPr txBox="1"/>
          <p:nvPr/>
        </p:nvSpPr>
        <p:spPr>
          <a:xfrm>
            <a:off x="228600" y="3505200"/>
            <a:ext cx="4114800" cy="1384995"/>
          </a:xfrm>
          <a:prstGeom prst="rect">
            <a:avLst/>
          </a:prstGeom>
          <a:noFill/>
          <a:ln w="25400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b="1" dirty="0" smtClean="0">
              <a:solidFill>
                <a:schemeClr val="accent6">
                  <a:lumMod val="50000"/>
                </a:schemeClr>
              </a:solidFill>
              <a:latin typeface="Palatino Linotype" panose="02040502050505030304" pitchFamily="18" charset="0"/>
            </a:endParaRPr>
          </a:p>
          <a:p>
            <a:endParaRPr lang="en-US" b="1" dirty="0" smtClean="0">
              <a:solidFill>
                <a:schemeClr val="accent6">
                  <a:lumMod val="50000"/>
                </a:schemeClr>
              </a:solidFill>
              <a:latin typeface="Palatino Linotype" panose="02040502050505030304" pitchFamily="18" charset="0"/>
            </a:endParaRPr>
          </a:p>
          <a:p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10 Poor Facility Maintenance</a:t>
            </a:r>
          </a:p>
          <a:p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  3 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Dented Cans/Thawing/Contact </a:t>
            </a: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Surface</a:t>
            </a:r>
          </a:p>
          <a:p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 3 Pesticide &amp; Garbage</a:t>
            </a:r>
            <a:endParaRPr lang="en-US" sz="1600" b="1" dirty="0">
              <a:solidFill>
                <a:schemeClr val="accent5">
                  <a:lumMod val="50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8600" y="1219200"/>
            <a:ext cx="4114800" cy="2123658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Palatino Linotype" panose="02040502050505030304" pitchFamily="18" charset="0"/>
              </a:rPr>
              <a:t># of Critical </a:t>
            </a:r>
            <a:r>
              <a:rPr lang="en-US" b="1" dirty="0" smtClean="0">
                <a:solidFill>
                  <a:srgbClr val="C00000"/>
                </a:solidFill>
                <a:latin typeface="Palatino Linotype" panose="02040502050505030304" pitchFamily="18" charset="0"/>
              </a:rPr>
              <a:t>violations per category:</a:t>
            </a:r>
            <a:endParaRPr lang="en-US" b="1" dirty="0" smtClean="0">
              <a:solidFill>
                <a:srgbClr val="C00000"/>
              </a:solidFill>
              <a:latin typeface="Palatino Linotype" panose="02040502050505030304" pitchFamily="18" charset="0"/>
            </a:endParaRPr>
          </a:p>
          <a:p>
            <a:endParaRPr lang="en-US" b="1" dirty="0" smtClean="0">
              <a:solidFill>
                <a:srgbClr val="C00000"/>
              </a:solidFill>
              <a:latin typeface="Palatino Linotype" panose="02040502050505030304" pitchFamily="18" charset="0"/>
            </a:endParaRPr>
          </a:p>
          <a:p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15 Food 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contamination during </a:t>
            </a: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prep</a:t>
            </a:r>
          </a:p>
          <a:p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10 Food temperature problem</a:t>
            </a:r>
          </a:p>
          <a:p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  9 Inadequate sanitization</a:t>
            </a:r>
          </a:p>
          <a:p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  7 Milk/Water/Eggs/Fish/Shellfish</a:t>
            </a:r>
          </a:p>
          <a:p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  7 Facility not suitable for food handling</a:t>
            </a:r>
          </a:p>
          <a:p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  1 Obstructing inspector </a:t>
            </a:r>
            <a:endParaRPr lang="en-US" sz="1600" b="1" dirty="0">
              <a:solidFill>
                <a:schemeClr val="accent5">
                  <a:lumMod val="50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244929" y="3505200"/>
            <a:ext cx="4069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>
                    <a:lumMod val="50000"/>
                  </a:schemeClr>
                </a:solidFill>
                <a:latin typeface="Palatino Linotype" panose="02040502050505030304" pitchFamily="18" charset="0"/>
              </a:rPr>
              <a:t># of General </a:t>
            </a:r>
            <a:r>
              <a:rPr lang="en-US" b="1" dirty="0" smtClean="0">
                <a:solidFill>
                  <a:schemeClr val="bg2">
                    <a:lumMod val="50000"/>
                  </a:schemeClr>
                </a:solidFill>
                <a:latin typeface="Palatino Linotype" panose="02040502050505030304" pitchFamily="18" charset="0"/>
              </a:rPr>
              <a:t>violations per category:</a:t>
            </a:r>
            <a:endParaRPr lang="en-US" b="1" dirty="0">
              <a:solidFill>
                <a:schemeClr val="bg2">
                  <a:lumMod val="50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2362200" y="152400"/>
            <a:ext cx="63572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Inspectors give </a:t>
            </a:r>
            <a:r>
              <a:rPr lang="en-US" sz="1600" b="1" dirty="0" smtClean="0">
                <a:solidFill>
                  <a:srgbClr val="FFC000"/>
                </a:solidFill>
                <a:latin typeface="Palatino Linotype" panose="02040502050505030304" pitchFamily="18" charset="0"/>
              </a:rPr>
              <a:t>penalty points </a:t>
            </a: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for violations. </a:t>
            </a:r>
          </a:p>
          <a:p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More points earned signifies more problems. </a:t>
            </a:r>
          </a:p>
          <a:p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Points are at the discretion of the inspector, based on severity.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6027964" y="1638420"/>
            <a:ext cx="2438400" cy="58477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Palatino Linotype" panose="02040502050505030304" pitchFamily="18" charset="0"/>
              </a:rPr>
              <a:t>A total of </a:t>
            </a:r>
            <a:r>
              <a:rPr lang="en-US" sz="1600" b="1" dirty="0" smtClean="0">
                <a:solidFill>
                  <a:schemeClr val="bg1"/>
                </a:solidFill>
                <a:latin typeface="Palatino Linotype" panose="02040502050505030304" pitchFamily="18" charset="0"/>
              </a:rPr>
              <a:t>65 violations to watch out for</a:t>
            </a:r>
            <a:endParaRPr lang="en-US" sz="1600" b="1" dirty="0">
              <a:solidFill>
                <a:schemeClr val="bg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10200" y="3066871"/>
            <a:ext cx="3673928" cy="1200329"/>
          </a:xfrm>
          <a:prstGeom prst="rect">
            <a:avLst/>
          </a:prstGeom>
          <a:noFill/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2015 in </a:t>
            </a: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Numbers:</a:t>
            </a:r>
            <a:endParaRPr lang="en-US" sz="1600" b="1" dirty="0">
              <a:solidFill>
                <a:schemeClr val="accent5">
                  <a:lumMod val="50000"/>
                </a:schemeClr>
              </a:solidFill>
              <a:latin typeface="Palatino Linotype" panose="02040502050505030304" pitchFamily="18" charset="0"/>
            </a:endParaRPr>
          </a:p>
          <a:p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Restaurants inspected: </a:t>
            </a:r>
            <a:r>
              <a:rPr lang="en-US" sz="2800" b="1" dirty="0" smtClean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 21,271</a:t>
            </a:r>
          </a:p>
          <a:p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Violations recorded: </a:t>
            </a: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      </a:t>
            </a:r>
            <a:r>
              <a:rPr lang="en-US" sz="2800" b="1" dirty="0" smtClean="0">
                <a:solidFill>
                  <a:srgbClr val="FFC000"/>
                </a:solidFill>
                <a:latin typeface="Palatino Linotype" panose="02040502050505030304" pitchFamily="18" charset="0"/>
              </a:rPr>
              <a:t>127,347</a:t>
            </a:r>
            <a:endParaRPr lang="en-US" sz="2800" b="1" dirty="0">
              <a:solidFill>
                <a:srgbClr val="FFC00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2229" y="218182"/>
            <a:ext cx="1672771" cy="696218"/>
          </a:xfrm>
          <a:prstGeom prst="rect">
            <a:avLst/>
          </a:prstGeom>
          <a:solidFill>
            <a:schemeClr val="tx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Rules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Isosceles Triangle 5"/>
          <p:cNvSpPr/>
          <p:nvPr/>
        </p:nvSpPr>
        <p:spPr>
          <a:xfrm rot="5400000">
            <a:off x="1861691" y="479673"/>
            <a:ext cx="685800" cy="162818"/>
          </a:xfrm>
          <a:prstGeom prst="triangle">
            <a:avLst/>
          </a:prstGeom>
          <a:solidFill>
            <a:schemeClr val="tx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Brace 3"/>
          <p:cNvSpPr/>
          <p:nvPr/>
        </p:nvSpPr>
        <p:spPr>
          <a:xfrm>
            <a:off x="4495800" y="1219200"/>
            <a:ext cx="1219200" cy="3670995"/>
          </a:xfrm>
          <a:prstGeom prst="rightBrace">
            <a:avLst>
              <a:gd name="adj1" fmla="val 8333"/>
              <a:gd name="adj2" fmla="val 18765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6" name="Isosceles Triangle 15"/>
          <p:cNvSpPr/>
          <p:nvPr/>
        </p:nvSpPr>
        <p:spPr>
          <a:xfrm rot="10800000">
            <a:off x="6904264" y="2569339"/>
            <a:ext cx="685800" cy="162818"/>
          </a:xfrm>
          <a:prstGeom prst="triangle">
            <a:avLst/>
          </a:prstGeom>
          <a:solidFill>
            <a:schemeClr val="tx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7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182874" y="2080736"/>
            <a:ext cx="1295400" cy="68580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Palatino Linotype" panose="02040502050505030304" pitchFamily="18" charset="0"/>
              </a:rPr>
              <a:t>0-13</a:t>
            </a:r>
            <a:endParaRPr lang="en-US" b="1" dirty="0">
              <a:latin typeface="Palatino Linotype" panose="0204050205050503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182874" y="2880836"/>
            <a:ext cx="1295400" cy="68580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Palatino Linotype" panose="02040502050505030304" pitchFamily="18" charset="0"/>
              </a:rPr>
              <a:t>14-27</a:t>
            </a:r>
            <a:endParaRPr lang="en-US" b="1" dirty="0">
              <a:latin typeface="Palatino Linotype" panose="0204050205050503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182874" y="3680936"/>
            <a:ext cx="1295400" cy="68580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Palatino Linotype" panose="02040502050505030304" pitchFamily="18" charset="0"/>
              </a:rPr>
              <a:t>28-100+</a:t>
            </a:r>
            <a:endParaRPr lang="en-US" b="1" dirty="0">
              <a:latin typeface="Palatino Linotype" panose="0204050205050503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448724" y="1957506"/>
            <a:ext cx="7296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cap="none" spc="50" dirty="0" smtClean="0">
                <a:ln w="11430"/>
                <a:solidFill>
                  <a:schemeClr val="accent3">
                    <a:lumMod val="5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Palatino Linotype" panose="02040502050505030304" pitchFamily="18" charset="0"/>
              </a:rPr>
              <a:t>A</a:t>
            </a:r>
            <a:endParaRPr lang="en-US" sz="5400" b="1" cap="none" spc="50" dirty="0">
              <a:ln w="11430"/>
              <a:solidFill>
                <a:schemeClr val="accent3">
                  <a:lumMod val="50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Palatino Linotype" panose="0204050205050503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489601" y="2757606"/>
            <a:ext cx="6479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spc="50" dirty="0">
                <a:ln w="11430"/>
                <a:solidFill>
                  <a:srgbClr val="FFC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Palatino Linotype" panose="02040502050505030304" pitchFamily="18" charset="0"/>
              </a:rPr>
              <a:t>B</a:t>
            </a:r>
            <a:endParaRPr lang="en-US" sz="5400" b="1" cap="none" spc="50" dirty="0">
              <a:ln w="11430"/>
              <a:solidFill>
                <a:srgbClr val="FFC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Palatino Linotype" panose="0204050205050503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457541" y="3528536"/>
            <a:ext cx="6912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spc="50" dirty="0" smtClean="0">
                <a:ln w="11430"/>
                <a:solidFill>
                  <a:schemeClr val="accent2">
                    <a:lumMod val="7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Palatino Linotype" panose="02040502050505030304" pitchFamily="18" charset="0"/>
              </a:rPr>
              <a:t>C</a:t>
            </a:r>
            <a:endParaRPr lang="en-US" sz="5400" b="1" cap="none" spc="50" dirty="0">
              <a:ln w="11430"/>
              <a:solidFill>
                <a:schemeClr val="accent2">
                  <a:lumMod val="75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Palatino Linotype" panose="0204050205050503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82874" y="1668839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Palatino Linotype" panose="02040502050505030304" pitchFamily="18" charset="0"/>
              </a:rPr>
              <a:t>Score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153400" y="1668839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Palatino Linotype" panose="02040502050505030304" pitchFamily="18" charset="0"/>
              </a:rPr>
              <a:t>Grade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85058" y="413266"/>
            <a:ext cx="2013857" cy="7239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Initial Inspection </a:t>
            </a:r>
          </a:p>
          <a:p>
            <a:pPr algn="ctr"/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o</a:t>
            </a: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r </a:t>
            </a: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6-month Cycle </a:t>
            </a: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Inspection</a:t>
            </a:r>
            <a:endParaRPr lang="en-US" sz="1600" b="1" dirty="0">
              <a:solidFill>
                <a:schemeClr val="accent5">
                  <a:lumMod val="50000"/>
                </a:schemeClr>
              </a:solidFill>
              <a:latin typeface="Palatino Linotype" panose="02040502050505030304" pitchFamily="18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242457" y="775216"/>
            <a:ext cx="500743" cy="0"/>
          </a:xfrm>
          <a:prstGeom prst="straightConnector1">
            <a:avLst/>
          </a:prstGeom>
          <a:ln w="25400"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2737757" y="411061"/>
            <a:ext cx="1485900" cy="72390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Palatino Linotype" panose="02040502050505030304" pitchFamily="18" charset="0"/>
              </a:rPr>
              <a:t>Is score 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Palatino Linotype" panose="02040502050505030304" pitchFamily="18" charset="0"/>
              </a:rPr>
              <a:t>&lt; 14?</a:t>
            </a:r>
            <a:endParaRPr lang="en-US" b="1" dirty="0">
              <a:solidFill>
                <a:schemeClr val="bg1"/>
              </a:solidFill>
              <a:latin typeface="Palatino Linotype" panose="02040502050505030304" pitchFamily="18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223657" y="773011"/>
            <a:ext cx="500743" cy="0"/>
          </a:xfrm>
          <a:prstGeom prst="straightConnector1">
            <a:avLst/>
          </a:prstGeom>
          <a:ln w="25400"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724400" y="411061"/>
            <a:ext cx="806274" cy="7239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Yes</a:t>
            </a:r>
            <a:endParaRPr lang="en-US" b="1" dirty="0">
              <a:solidFill>
                <a:schemeClr val="accent5">
                  <a:lumMod val="50000"/>
                </a:schemeClr>
              </a:solidFill>
              <a:latin typeface="Palatino Linotype" panose="02040502050505030304" pitchFamily="18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5530674" y="773011"/>
            <a:ext cx="500743" cy="0"/>
          </a:xfrm>
          <a:prstGeom prst="straightConnector1">
            <a:avLst/>
          </a:prstGeom>
          <a:ln w="25400"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105665" y="254728"/>
            <a:ext cx="7296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cap="none" spc="50" dirty="0" smtClean="0">
                <a:ln w="11430"/>
                <a:solidFill>
                  <a:schemeClr val="accent3">
                    <a:lumMod val="5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Palatino Linotype" panose="02040502050505030304" pitchFamily="18" charset="0"/>
              </a:rPr>
              <a:t>A</a:t>
            </a:r>
            <a:endParaRPr lang="en-US" sz="5400" b="1" cap="none" spc="50" dirty="0">
              <a:ln w="11430"/>
              <a:solidFill>
                <a:schemeClr val="accent3">
                  <a:lumMod val="50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Palatino Linotype" panose="020405020505050303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791200" y="1524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Palatino Linotype" panose="02040502050505030304" pitchFamily="18" charset="0"/>
              </a:rPr>
              <a:t>Grade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048717" y="1632466"/>
            <a:ext cx="806274" cy="7239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No</a:t>
            </a:r>
            <a:endParaRPr lang="en-US" b="1" dirty="0">
              <a:solidFill>
                <a:schemeClr val="accent5">
                  <a:lumMod val="50000"/>
                </a:schemeClr>
              </a:solidFill>
              <a:latin typeface="Palatino Linotype" panose="02040502050505030304" pitchFamily="18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3451854" y="1134961"/>
            <a:ext cx="0" cy="480715"/>
          </a:xfrm>
          <a:prstGeom prst="straightConnector1">
            <a:avLst/>
          </a:prstGeom>
          <a:ln w="25400"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2634343" y="2889766"/>
            <a:ext cx="1632857" cy="81600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Palatino Linotype" panose="02040502050505030304" pitchFamily="18" charset="0"/>
              </a:rPr>
              <a:t>Score </a:t>
            </a:r>
            <a:r>
              <a:rPr lang="en-US" b="1" dirty="0" smtClean="0">
                <a:solidFill>
                  <a:schemeClr val="bg1"/>
                </a:solidFill>
                <a:latin typeface="Palatino Linotype" panose="02040502050505030304" pitchFamily="18" charset="0"/>
              </a:rPr>
              <a:t>only;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Palatino Linotype" panose="02040502050505030304" pitchFamily="18" charset="0"/>
              </a:rPr>
              <a:t>Remains Ungraded</a:t>
            </a:r>
            <a:endParaRPr lang="en-US" b="1" dirty="0">
              <a:solidFill>
                <a:schemeClr val="bg1"/>
              </a:solidFill>
              <a:latin typeface="Palatino Linotype" panose="02040502050505030304" pitchFamily="18" charset="0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3451854" y="2380823"/>
            <a:ext cx="0" cy="480715"/>
          </a:xfrm>
          <a:prstGeom prst="straightConnector1">
            <a:avLst/>
          </a:prstGeom>
          <a:ln w="25400"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5325220" y="2809101"/>
            <a:ext cx="1219200" cy="8807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Second (surprise) inspection</a:t>
            </a:r>
            <a:endParaRPr lang="en-US" sz="1600" b="1" dirty="0">
              <a:solidFill>
                <a:schemeClr val="accent5">
                  <a:lumMod val="50000"/>
                </a:schemeClr>
              </a:solidFill>
              <a:latin typeface="Palatino Linotype" panose="02040502050505030304" pitchFamily="18" charset="0"/>
            </a:endParaRPr>
          </a:p>
        </p:txBody>
      </p:sp>
      <p:cxnSp>
        <p:nvCxnSpPr>
          <p:cNvPr id="34" name="Straight Arrow Connector 33"/>
          <p:cNvCxnSpPr>
            <a:endCxn id="33" idx="1"/>
          </p:cNvCxnSpPr>
          <p:nvPr/>
        </p:nvCxnSpPr>
        <p:spPr>
          <a:xfrm flipV="1">
            <a:off x="4299857" y="3249484"/>
            <a:ext cx="1025363" cy="10006"/>
          </a:xfrm>
          <a:prstGeom prst="straightConnector1">
            <a:avLst/>
          </a:prstGeom>
          <a:ln w="25400"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6563469" y="3272135"/>
            <a:ext cx="619405" cy="4465"/>
          </a:xfrm>
          <a:prstGeom prst="straightConnector1">
            <a:avLst/>
          </a:prstGeom>
          <a:ln w="25400"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3" idx="3"/>
            <a:endCxn id="4" idx="1"/>
          </p:cNvCxnSpPr>
          <p:nvPr/>
        </p:nvCxnSpPr>
        <p:spPr>
          <a:xfrm flipV="1">
            <a:off x="6544420" y="2423636"/>
            <a:ext cx="638454" cy="825848"/>
          </a:xfrm>
          <a:prstGeom prst="straightConnector1">
            <a:avLst/>
          </a:prstGeom>
          <a:ln w="25400"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3" idx="3"/>
            <a:endCxn id="6" idx="1"/>
          </p:cNvCxnSpPr>
          <p:nvPr/>
        </p:nvCxnSpPr>
        <p:spPr>
          <a:xfrm>
            <a:off x="6544420" y="3249484"/>
            <a:ext cx="638454" cy="774352"/>
          </a:xfrm>
          <a:prstGeom prst="straightConnector1">
            <a:avLst/>
          </a:prstGeom>
          <a:ln w="25400"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343400" y="3259490"/>
            <a:ext cx="90562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Palatino Linotype" panose="02040502050505030304" pitchFamily="18" charset="0"/>
              </a:rPr>
              <a:t>Within </a:t>
            </a:r>
          </a:p>
          <a:p>
            <a:pPr algn="ctr"/>
            <a:r>
              <a:rPr lang="en-US" sz="1100" dirty="0" smtClean="0">
                <a:latin typeface="Palatino Linotype" panose="02040502050505030304" pitchFamily="18" charset="0"/>
              </a:rPr>
              <a:t>1 </a:t>
            </a:r>
            <a:r>
              <a:rPr lang="en-US" sz="1100" dirty="0">
                <a:latin typeface="Palatino Linotype" panose="02040502050505030304" pitchFamily="18" charset="0"/>
                <a:ea typeface="SimSun-ExtB" panose="02010609060101010101" pitchFamily="49" charset="-122"/>
                <a:cs typeface="Gautami" panose="020B0502040204020203" pitchFamily="34" charset="0"/>
              </a:rPr>
              <a:t>month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72143" y="1197505"/>
            <a:ext cx="1937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Palatino Linotype" panose="02040502050505030304" pitchFamily="18" charset="0"/>
              </a:rPr>
              <a:t>84% </a:t>
            </a:r>
            <a:r>
              <a:rPr lang="en-US" sz="1050" b="1" dirty="0" smtClean="0">
                <a:latin typeface="Palatino Linotype" panose="02040502050505030304" pitchFamily="18" charset="0"/>
              </a:rPr>
              <a:t>of all inspections</a:t>
            </a:r>
            <a:endParaRPr lang="en-US" sz="1050" b="1" dirty="0">
              <a:latin typeface="Palatino Linotype" panose="02040502050505030304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52400" y="4643735"/>
            <a:ext cx="8996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Palatino Linotype" panose="02040502050505030304" pitchFamily="18" charset="0"/>
              </a:rPr>
              <a:t>Other Inspections</a:t>
            </a:r>
            <a:r>
              <a:rPr lang="en-US" sz="1200" dirty="0" smtClean="0">
                <a:latin typeface="Palatino Linotype" panose="02040502050505030304" pitchFamily="18" charset="0"/>
              </a:rPr>
              <a:t>:</a:t>
            </a:r>
          </a:p>
          <a:p>
            <a:r>
              <a:rPr lang="en-US" sz="1200" dirty="0" smtClean="0">
                <a:latin typeface="Palatino Linotype" panose="02040502050505030304" pitchFamily="18" charset="0"/>
                <a:ea typeface="SimSun-ExtB" panose="02010609060101010101" pitchFamily="49" charset="-122"/>
                <a:cs typeface="Gautami" panose="020B0502040204020203" pitchFamily="34" charset="0"/>
              </a:rPr>
              <a:t>Pre-permit, </a:t>
            </a:r>
            <a:r>
              <a:rPr lang="en-US" sz="1200" dirty="0" smtClean="0">
                <a:latin typeface="Palatino Linotype" panose="02040502050505030304" pitchFamily="18" charset="0"/>
                <a:ea typeface="SimSun-ExtB" panose="02010609060101010101" pitchFamily="49" charset="-122"/>
                <a:cs typeface="Gautami" panose="020B0502040204020203" pitchFamily="34" charset="0"/>
              </a:rPr>
              <a:t>Administrative/Miscellaneous, </a:t>
            </a:r>
            <a:r>
              <a:rPr lang="en-US" sz="1200" dirty="0" smtClean="0">
                <a:latin typeface="Palatino Linotype" panose="02040502050505030304" pitchFamily="18" charset="0"/>
                <a:ea typeface="SimSun-ExtB" panose="02010609060101010101" pitchFamily="49" charset="-122"/>
                <a:cs typeface="Gautami" panose="020B0502040204020203" pitchFamily="34" charset="0"/>
              </a:rPr>
              <a:t>Smoke-free Air, </a:t>
            </a:r>
            <a:r>
              <a:rPr lang="en-US" sz="1200" dirty="0" smtClean="0">
                <a:latin typeface="Palatino Linotype" panose="02040502050505030304" pitchFamily="18" charset="0"/>
                <a:ea typeface="SimSun-ExtB" panose="02010609060101010101" pitchFamily="49" charset="-122"/>
                <a:cs typeface="Gautami" panose="020B0502040204020203" pitchFamily="34" charset="0"/>
              </a:rPr>
              <a:t>Trans fat, </a:t>
            </a:r>
            <a:r>
              <a:rPr lang="en-US" sz="1200" dirty="0" smtClean="0">
                <a:latin typeface="Palatino Linotype" panose="02040502050505030304" pitchFamily="18" charset="0"/>
                <a:ea typeface="SimSun-ExtB" panose="02010609060101010101" pitchFamily="49" charset="-122"/>
                <a:cs typeface="Gautami" panose="020B0502040204020203" pitchFamily="34" charset="0"/>
              </a:rPr>
              <a:t>Calorie posting, </a:t>
            </a:r>
            <a:r>
              <a:rPr lang="en-US" sz="1200" dirty="0" smtClean="0">
                <a:latin typeface="Palatino Linotype" panose="02040502050505030304" pitchFamily="18" charset="0"/>
                <a:ea typeface="SimSun-ExtB" panose="02010609060101010101" pitchFamily="49" charset="-122"/>
                <a:cs typeface="Gautami" panose="020B0502040204020203" pitchFamily="34" charset="0"/>
              </a:rPr>
              <a:t>Inter-agency</a:t>
            </a:r>
            <a:endParaRPr lang="en-US" sz="1200" dirty="0">
              <a:latin typeface="Palatino Linotype" panose="02040502050505030304" pitchFamily="18" charset="0"/>
              <a:ea typeface="SimSun-ExtB" panose="02010609060101010101" pitchFamily="49" charset="-122"/>
              <a:cs typeface="Gautam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2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02771" y="1091625"/>
            <a:ext cx="1502229" cy="31242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21,271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(100%)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340867" y="2310825"/>
            <a:ext cx="1502229" cy="1905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13,465</a:t>
            </a:r>
          </a:p>
          <a:p>
            <a:pPr algn="ctr"/>
            <a:r>
              <a:rPr lang="en-US" dirty="0" smtClean="0"/>
              <a:t>(63%)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3727137" y="3378928"/>
            <a:ext cx="7296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cap="none" spc="50" dirty="0" smtClean="0">
                <a:ln w="11430"/>
                <a:solidFill>
                  <a:schemeClr val="accent3">
                    <a:lumMod val="5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Palatino Linotype" panose="02040502050505030304" pitchFamily="18" charset="0"/>
              </a:rPr>
              <a:t>A</a:t>
            </a:r>
            <a:endParaRPr lang="en-US" sz="5400" b="1" cap="none" spc="50" dirty="0">
              <a:ln w="11430"/>
              <a:solidFill>
                <a:schemeClr val="accent3">
                  <a:lumMod val="50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Palatino Linotype" panose="02040502050505030304" pitchFamily="18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412672" y="32004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Palatino Linotype" panose="02040502050505030304" pitchFamily="18" charset="0"/>
              </a:rPr>
              <a:t>Grade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340867" y="1091625"/>
            <a:ext cx="1502229" cy="1219200"/>
          </a:xfrm>
          <a:prstGeom prst="rect">
            <a:avLst/>
          </a:prstGeom>
          <a:pattFill prst="smCheck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7,806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(37%)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UNGRADED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6381401" y="2046053"/>
            <a:ext cx="1502229" cy="217870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5,616 (72%)</a:t>
            </a:r>
          </a:p>
        </p:txBody>
      </p:sp>
      <p:sp>
        <p:nvSpPr>
          <p:cNvPr id="70" name="Rectangle 69"/>
          <p:cNvSpPr/>
          <p:nvPr/>
        </p:nvSpPr>
        <p:spPr>
          <a:xfrm>
            <a:off x="6381401" y="1396426"/>
            <a:ext cx="1502229" cy="64962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1,516 (19%)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1883229" y="1091625"/>
            <a:ext cx="1457638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1883228" y="4215825"/>
            <a:ext cx="1457639" cy="893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4843096" y="1091625"/>
            <a:ext cx="1538305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4843096" y="2310825"/>
            <a:ext cx="1538305" cy="190500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7514274" y="2839760"/>
            <a:ext cx="42992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2400" b="1" cap="none" spc="50" dirty="0" smtClean="0">
                <a:ln w="11430"/>
                <a:solidFill>
                  <a:schemeClr val="accent3">
                    <a:lumMod val="5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Palatino Linotype" panose="02040502050505030304" pitchFamily="18" charset="0"/>
              </a:rPr>
              <a:t>A</a:t>
            </a:r>
            <a:endParaRPr lang="en-US" sz="2400" b="1" cap="none" spc="50" dirty="0">
              <a:ln w="11430"/>
              <a:solidFill>
                <a:schemeClr val="accent3">
                  <a:lumMod val="50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Palatino Linotype" panose="02040502050505030304" pitchFamily="18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7543800" y="1468160"/>
            <a:ext cx="400399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2400" b="1" spc="50" dirty="0">
                <a:ln w="11430"/>
                <a:solidFill>
                  <a:srgbClr val="FFC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Palatino Linotype" panose="02040502050505030304" pitchFamily="18" charset="0"/>
              </a:rPr>
              <a:t>B</a:t>
            </a:r>
            <a:endParaRPr lang="en-US" sz="2400" b="1" cap="none" spc="50" dirty="0">
              <a:ln w="11430"/>
              <a:solidFill>
                <a:srgbClr val="FFC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Palatino Linotype" panose="02040502050505030304" pitchFamily="18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6381400" y="1116243"/>
            <a:ext cx="1502229" cy="28018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/>
                </a:solidFill>
              </a:rPr>
              <a:t>674 (9%)</a:t>
            </a:r>
          </a:p>
        </p:txBody>
      </p:sp>
      <p:sp>
        <p:nvSpPr>
          <p:cNvPr id="78" name="Rectangle 77"/>
          <p:cNvSpPr/>
          <p:nvPr/>
        </p:nvSpPr>
        <p:spPr>
          <a:xfrm>
            <a:off x="7538023" y="1006495"/>
            <a:ext cx="34560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2400" b="1" spc="50" dirty="0" smtClean="0">
                <a:ln w="11430"/>
                <a:solidFill>
                  <a:schemeClr val="accent2">
                    <a:lumMod val="7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Palatino Linotype" panose="02040502050505030304" pitchFamily="18" charset="0"/>
              </a:rPr>
              <a:t>C</a:t>
            </a:r>
            <a:endParaRPr lang="en-US" sz="2400" b="1" cap="none" spc="50" dirty="0">
              <a:ln w="11430"/>
              <a:solidFill>
                <a:schemeClr val="accent2">
                  <a:lumMod val="75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Palatino Linotype" panose="02040502050505030304" pitchFamily="18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28600" y="621268"/>
            <a:ext cx="1937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Palatino Linotype" panose="02040502050505030304" pitchFamily="18" charset="0"/>
              </a:rPr>
              <a:t>Start</a:t>
            </a:r>
            <a:endParaRPr lang="en-US" sz="1050" b="1" dirty="0">
              <a:latin typeface="Palatino Linotype" panose="02040502050505030304" pitchFamily="18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091543" y="621268"/>
            <a:ext cx="1937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Palatino Linotype" panose="02040502050505030304" pitchFamily="18" charset="0"/>
              </a:rPr>
              <a:t>Inspection</a:t>
            </a:r>
            <a:endParaRPr lang="en-US" sz="1050" b="1" dirty="0">
              <a:latin typeface="Palatino Linotype" panose="02040502050505030304" pitchFamily="18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163686" y="621268"/>
            <a:ext cx="1937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Palatino Linotype" panose="02040502050505030304" pitchFamily="18" charset="0"/>
              </a:rPr>
              <a:t>Follow-up</a:t>
            </a:r>
            <a:endParaRPr lang="en-US" sz="1050" b="1" dirty="0">
              <a:latin typeface="Palatino Linotype" panose="02040502050505030304" pitchFamily="18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04800" y="76200"/>
            <a:ext cx="5834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latin typeface="Palatino Linotype" panose="02040502050505030304" pitchFamily="18" charset="0"/>
              </a:rPr>
              <a:t>First Inspection for 2015 for all restaurants</a:t>
            </a:r>
            <a:endParaRPr lang="en-US" sz="1050" b="1" i="1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07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/>
          <p:cNvSpPr txBox="1"/>
          <p:nvPr/>
        </p:nvSpPr>
        <p:spPr>
          <a:xfrm>
            <a:off x="101600" y="2133600"/>
            <a:ext cx="90242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Palatino Linotype" panose="02040502050505030304" pitchFamily="18" charset="0"/>
              </a:rPr>
              <a:t>Where is the problem here?</a:t>
            </a:r>
          </a:p>
          <a:p>
            <a:pPr algn="ctr"/>
            <a:endParaRPr lang="en-US" sz="2400" b="1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427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5504"/>
            <a:ext cx="9144000" cy="448699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9743" y="228600"/>
            <a:ext cx="90242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Palatino Linotype" panose="02040502050505030304" pitchFamily="18" charset="0"/>
              </a:rPr>
              <a:t>Restaurants that get an A on first inspection continue on a yo-yo trajectory in terms of staying compliant</a:t>
            </a:r>
            <a:endParaRPr lang="en-US" sz="1600" b="1" dirty="0">
              <a:latin typeface="Palatino Linotype" panose="0204050205050503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6553200"/>
            <a:ext cx="7467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Source: </a:t>
            </a:r>
            <a:r>
              <a:rPr lang="en-US" sz="1200" i="1" dirty="0"/>
              <a:t>I</a:t>
            </a:r>
            <a:r>
              <a:rPr lang="en-US" sz="1200" i="1" dirty="0" smtClean="0"/>
              <a:t>nspection for 2015, NYC Open Data, Department of Health and Mental Hygiene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1433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9743" y="228600"/>
            <a:ext cx="90242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Palatino Linotype" panose="02040502050505030304" pitchFamily="18" charset="0"/>
              </a:rPr>
              <a:t>The non-compliant restaurants on first inspection also go up and down in performance on subsequent inspections</a:t>
            </a:r>
            <a:endParaRPr lang="en-US" sz="1600" b="1" dirty="0">
              <a:latin typeface="Palatino Linotype" panose="0204050205050503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5759"/>
            <a:ext cx="9144000" cy="440648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553200"/>
            <a:ext cx="7467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Source: </a:t>
            </a:r>
            <a:r>
              <a:rPr lang="en-US" sz="1200" i="1" dirty="0"/>
              <a:t>I</a:t>
            </a:r>
            <a:r>
              <a:rPr lang="en-US" sz="1200" i="1" dirty="0" smtClean="0"/>
              <a:t>nspection for 2015, NYC Open Data, Department of Health and Mental Hygiene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3378639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3045&quot;&gt;&lt;version val=&quot;24162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m/%#d/%Y&lt;/m_strFormatTime&gt;&lt;m_yearfmt&gt;&lt;begin val=&quot;0&quot;/&gt;&lt;end val=&quot;0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0&quot;/&gt;&lt;/m_mruColor&gt;&lt;m_eweekdayFirstOfWeek val=&quot;1&quot;/&gt;&lt;m_eweekdayFirstOfWorkweek val=&quot;2&quot;/&gt;&lt;m_eweekdayFirstOfWeekend val=&quot;7&quot;/&gt;&lt;/CPresentation&gt;&lt;/root&gt;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5824</TotalTime>
  <Words>276</Words>
  <Application>Microsoft Office PowerPoint</Application>
  <PresentationFormat>On-screen Show (4:3)</PresentationFormat>
  <Paragraphs>74</Paragraphs>
  <Slides>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Office Theme</vt:lpstr>
      <vt:lpstr>think-cell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Heineken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Kiril Traykov</dc:creator>
  <cp:lastModifiedBy>TRAYKOV, Kiril</cp:lastModifiedBy>
  <cp:revision>111</cp:revision>
  <dcterms:created xsi:type="dcterms:W3CDTF">2016-02-01T00:40:14Z</dcterms:created>
  <dcterms:modified xsi:type="dcterms:W3CDTF">2018-10-08T01:54:15Z</dcterms:modified>
</cp:coreProperties>
</file>