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59" r:id="rId4"/>
    <p:sldId id="294" r:id="rId5"/>
    <p:sldId id="266" r:id="rId6"/>
    <p:sldId id="277" r:id="rId7"/>
    <p:sldId id="295" r:id="rId8"/>
    <p:sldId id="261" r:id="rId9"/>
    <p:sldId id="285" r:id="rId10"/>
    <p:sldId id="262" r:id="rId11"/>
    <p:sldId id="270" r:id="rId12"/>
    <p:sldId id="286" r:id="rId13"/>
    <p:sldId id="298" r:id="rId14"/>
    <p:sldId id="288" r:id="rId15"/>
    <p:sldId id="289" r:id="rId16"/>
    <p:sldId id="290" r:id="rId17"/>
    <p:sldId id="29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94"/>
            <p14:sldId id="266"/>
            <p14:sldId id="277"/>
            <p14:sldId id="295"/>
            <p14:sldId id="261"/>
            <p14:sldId id="285"/>
            <p14:sldId id="262"/>
            <p14:sldId id="270"/>
            <p14:sldId id="286"/>
            <p14:sldId id="298"/>
            <p14:sldId id="288"/>
            <p14:sldId id="289"/>
            <p14:sldId id="290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5" y="4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8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8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8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7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3" y="1689704"/>
            <a:ext cx="5400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 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9656" y="3337362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班主任老师：卡卡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1522599327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Xshell</a:t>
            </a:r>
            <a:r>
              <a:rPr lang="zh-CN" altLang="en-US" dirty="0"/>
              <a:t>终端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233718-9414-4880-B333-1B924E645913}"/>
              </a:ext>
            </a:extLst>
          </p:cNvPr>
          <p:cNvGrpSpPr/>
          <p:nvPr/>
        </p:nvGrpSpPr>
        <p:grpSpPr>
          <a:xfrm>
            <a:off x="623392" y="1844824"/>
            <a:ext cx="9145016" cy="4320480"/>
            <a:chOff x="1127448" y="2204864"/>
            <a:chExt cx="8380412" cy="4320480"/>
          </a:xfrm>
        </p:grpSpPr>
        <p:sp>
          <p:nvSpPr>
            <p:cNvPr id="10" name="MH_Other_1">
              <a:extLst>
                <a:ext uri="{FF2B5EF4-FFF2-40B4-BE49-F238E27FC236}">
                  <a16:creationId xmlns:a16="http://schemas.microsoft.com/office/drawing/2014/main" id="{11CBE561-8B1F-4CC5-9B42-8D73F76B5BE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27448" y="2204864"/>
              <a:ext cx="8380412" cy="4320480"/>
            </a:xfrm>
            <a:prstGeom prst="rect">
              <a:avLst/>
            </a:prstGeom>
            <a:solidFill>
              <a:srgbClr val="F2F2F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" name="MH_Other_4">
              <a:extLst>
                <a:ext uri="{FF2B5EF4-FFF2-40B4-BE49-F238E27FC236}">
                  <a16:creationId xmlns:a16="http://schemas.microsoft.com/office/drawing/2014/main" id="{EFFE9796-3014-4EB6-B720-1014224D32CB}"/>
                </a:ext>
              </a:extLst>
            </p:cNvPr>
            <p:cNvCxnSpPr>
              <a:cxnSpLocks/>
              <a:stCxn id="30" idx="0"/>
            </p:cNvCxnSpPr>
            <p:nvPr>
              <p:custDataLst>
                <p:tags r:id="rId2"/>
              </p:custDataLst>
            </p:nvPr>
          </p:nvCxnSpPr>
          <p:spPr>
            <a:xfrm flipH="1" flipV="1">
              <a:off x="2278385" y="3818343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C07C39EE-23CC-4BDD-977D-4D71AE4EDF36}"/>
                </a:ext>
              </a:extLst>
            </p:cNvPr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1551311" y="3397655"/>
              <a:ext cx="1495425" cy="422275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安装</a:t>
              </a:r>
              <a:r>
                <a:rPr lang="en-US" altLang="zh-CN" sz="2000" b="1" dirty="0" err="1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xshell</a:t>
              </a:r>
              <a:endParaRPr lang="zh-CN" altLang="en-US" sz="2000" b="1" dirty="0">
                <a:solidFill>
                  <a:srgbClr val="1D505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7" name="MH_Other_6">
              <a:extLst>
                <a:ext uri="{FF2B5EF4-FFF2-40B4-BE49-F238E27FC236}">
                  <a16:creationId xmlns:a16="http://schemas.microsoft.com/office/drawing/2014/main" id="{874BAAE6-355A-48CB-A159-186F9FAF9161}"/>
                </a:ext>
              </a:extLst>
            </p:cNvPr>
            <p:cNvCxnSpPr>
              <a:cxnSpLocks/>
              <a:stCxn id="31" idx="0"/>
            </p:cNvCxnSpPr>
            <p:nvPr>
              <p:custDataLst>
                <p:tags r:id="rId4"/>
              </p:custDataLst>
            </p:nvPr>
          </p:nvCxnSpPr>
          <p:spPr>
            <a:xfrm flipV="1">
              <a:off x="5569930" y="3818343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SubTitle_3">
              <a:extLst>
                <a:ext uri="{FF2B5EF4-FFF2-40B4-BE49-F238E27FC236}">
                  <a16:creationId xmlns:a16="http://schemas.microsoft.com/office/drawing/2014/main" id="{1ACD0500-685B-4080-949F-41708D9805D2}"/>
                </a:ext>
              </a:extLst>
            </p:cNvPr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4665797" y="3397655"/>
              <a:ext cx="1806639" cy="422275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en-US" altLang="zh-CN" sz="2000" b="1" dirty="0" err="1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Xshell</a:t>
              </a: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实用配置</a:t>
              </a:r>
            </a:p>
          </p:txBody>
        </p:sp>
        <p:sp>
          <p:nvSpPr>
            <p:cNvPr id="19" name="MH_Text_3">
              <a:extLst>
                <a:ext uri="{FF2B5EF4-FFF2-40B4-BE49-F238E27FC236}">
                  <a16:creationId xmlns:a16="http://schemas.microsoft.com/office/drawing/2014/main" id="{D56CA4E9-D306-4346-AC15-CD6341EB1EC8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040942" y="2780928"/>
              <a:ext cx="30607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字体、配色、编码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复制、粘贴</a:t>
              </a:r>
            </a:p>
          </p:txBody>
        </p:sp>
        <p:sp>
          <p:nvSpPr>
            <p:cNvPr id="23" name="MH_SubTitle_2">
              <a:extLst>
                <a:ext uri="{FF2B5EF4-FFF2-40B4-BE49-F238E27FC236}">
                  <a16:creationId xmlns:a16="http://schemas.microsoft.com/office/drawing/2014/main" id="{2245D24B-6205-4EA0-8DF3-51B1565FD039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2874950" y="4799417"/>
              <a:ext cx="1815823" cy="423862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配置连接</a:t>
              </a:r>
            </a:p>
          </p:txBody>
        </p:sp>
        <p:sp>
          <p:nvSpPr>
            <p:cNvPr id="24" name="MH_Text_2">
              <a:extLst>
                <a:ext uri="{FF2B5EF4-FFF2-40B4-BE49-F238E27FC236}">
                  <a16:creationId xmlns:a16="http://schemas.microsoft.com/office/drawing/2014/main" id="{F7EC9089-93E2-4F73-8829-F145149B78E8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035624" y="5167718"/>
              <a:ext cx="1525587" cy="131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文件</a:t>
              </a:r>
              <a:r>
                <a:rPr lang="en-US" altLang="zh-CN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-&gt;</a:t>
              </a: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新建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输入名称、</a:t>
              </a:r>
              <a:r>
                <a:rPr lang="en-US" altLang="zh-CN" sz="1600" dirty="0" err="1">
                  <a:solidFill>
                    <a:srgbClr val="1D5055"/>
                  </a:solidFill>
                  <a:ea typeface="微软雅黑" panose="020B0503020204020204" pitchFamily="34" charset="-122"/>
                </a:rPr>
                <a:t>ip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输入密码</a:t>
              </a:r>
            </a:p>
          </p:txBody>
        </p:sp>
        <p:sp>
          <p:nvSpPr>
            <p:cNvPr id="25" name="MH_SubTitle_4">
              <a:extLst>
                <a:ext uri="{FF2B5EF4-FFF2-40B4-BE49-F238E27FC236}">
                  <a16:creationId xmlns:a16="http://schemas.microsoft.com/office/drawing/2014/main" id="{9F7DEDE9-C365-42C5-BE31-215D68C7667C}"/>
                </a:ext>
              </a:extLst>
            </p:cNvPr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6492873" y="4799417"/>
              <a:ext cx="1979623" cy="423862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1D5055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终端使用</a:t>
              </a:r>
            </a:p>
          </p:txBody>
        </p:sp>
        <p:sp>
          <p:nvSpPr>
            <p:cNvPr id="26" name="MH_Text_4">
              <a:extLst>
                <a:ext uri="{FF2B5EF4-FFF2-40B4-BE49-F238E27FC236}">
                  <a16:creationId xmlns:a16="http://schemas.microsoft.com/office/drawing/2014/main" id="{DD0D078F-EF51-439F-AEDE-0B5A009D818D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737926" y="5167718"/>
              <a:ext cx="1527175" cy="57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命令操作</a:t>
              </a:r>
              <a:endParaRPr lang="en-US" altLang="zh-CN" sz="1600" dirty="0">
                <a:solidFill>
                  <a:srgbClr val="1D5055"/>
                </a:solidFill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</a:pPr>
              <a:r>
                <a:rPr lang="zh-CN" altLang="en-US" sz="1600" dirty="0">
                  <a:solidFill>
                    <a:srgbClr val="1D5055"/>
                  </a:solidFill>
                  <a:ea typeface="微软雅黑" panose="020B0503020204020204" pitchFamily="34" charset="-122"/>
                </a:rPr>
                <a:t>多终端使用</a:t>
              </a:r>
            </a:p>
          </p:txBody>
        </p:sp>
        <p:cxnSp>
          <p:nvCxnSpPr>
            <p:cNvPr id="27" name="MH_Other_10">
              <a:extLst>
                <a:ext uri="{FF2B5EF4-FFF2-40B4-BE49-F238E27FC236}">
                  <a16:creationId xmlns:a16="http://schemas.microsoft.com/office/drawing/2014/main" id="{FD0E5BDC-EA58-42C8-B6A3-F08CDEC99D33}"/>
                </a:ext>
              </a:extLst>
            </p:cNvPr>
            <p:cNvCxnSpPr>
              <a:cxnSpLocks/>
              <a:stCxn id="33" idx="0"/>
            </p:cNvCxnSpPr>
            <p:nvPr>
              <p:custDataLst>
                <p:tags r:id="rId11"/>
              </p:custDataLst>
            </p:nvPr>
          </p:nvCxnSpPr>
          <p:spPr>
            <a:xfrm flipH="1">
              <a:off x="3788098" y="4395713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F2F8DB-615A-4DE4-A8D3-899AA72F223F}"/>
                </a:ext>
              </a:extLst>
            </p:cNvPr>
            <p:cNvGrpSpPr/>
            <p:nvPr/>
          </p:nvGrpSpPr>
          <p:grpSpPr>
            <a:xfrm>
              <a:off x="1398910" y="4186643"/>
              <a:ext cx="7786688" cy="209070"/>
              <a:chOff x="2193925" y="4532893"/>
              <a:chExt cx="7786688" cy="209070"/>
            </a:xfrm>
          </p:grpSpPr>
          <p:cxnSp>
            <p:nvCxnSpPr>
              <p:cNvPr id="29" name="MH_Other_2">
                <a:extLst>
                  <a:ext uri="{FF2B5EF4-FFF2-40B4-BE49-F238E27FC236}">
                    <a16:creationId xmlns:a16="http://schemas.microsoft.com/office/drawing/2014/main" id="{4DB8D709-B867-4979-874A-32F929AF1F8E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2193925" y="4639346"/>
                <a:ext cx="7786688" cy="0"/>
              </a:xfrm>
              <a:prstGeom prst="line">
                <a:avLst/>
              </a:prstGeom>
              <a:ln w="28575">
                <a:solidFill>
                  <a:srgbClr val="1D50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MH_Other_3">
                <a:extLst>
                  <a:ext uri="{FF2B5EF4-FFF2-40B4-BE49-F238E27FC236}">
                    <a16:creationId xmlns:a16="http://schemas.microsoft.com/office/drawing/2014/main" id="{9A4DDF2E-5482-4465-B5B1-5248F66BC9D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987675" y="4547180"/>
                <a:ext cx="173038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MH_Other_5">
                <a:extLst>
                  <a:ext uri="{FF2B5EF4-FFF2-40B4-BE49-F238E27FC236}">
                    <a16:creationId xmlns:a16="http://schemas.microsoft.com/office/drawing/2014/main" id="{0FCE43EF-FAC8-49E7-BBE9-D627A669948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277638" y="4547180"/>
                <a:ext cx="174625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MH_Other_9">
                <a:extLst>
                  <a:ext uri="{FF2B5EF4-FFF2-40B4-BE49-F238E27FC236}">
                    <a16:creationId xmlns:a16="http://schemas.microsoft.com/office/drawing/2014/main" id="{D945CBF9-19BC-461C-AD75-64C38E60729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flipV="1">
                <a:off x="4495801" y="4567338"/>
                <a:ext cx="174625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MH_Other_11">
                <a:extLst>
                  <a:ext uri="{FF2B5EF4-FFF2-40B4-BE49-F238E27FC236}">
                    <a16:creationId xmlns:a16="http://schemas.microsoft.com/office/drawing/2014/main" id="{D7484025-015E-41D4-B675-27A6E5E8F9C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flipV="1">
                <a:off x="8191276" y="4532893"/>
                <a:ext cx="173038" cy="174625"/>
              </a:xfrm>
              <a:prstGeom prst="ellipse">
                <a:avLst/>
              </a:prstGeom>
              <a:solidFill>
                <a:srgbClr val="32827D"/>
              </a:solidFill>
              <a:ln>
                <a:solidFill>
                  <a:srgbClr val="328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zh-CN" altLang="en-US" sz="60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5" name="MH_Other_12">
              <a:extLst>
                <a:ext uri="{FF2B5EF4-FFF2-40B4-BE49-F238E27FC236}">
                  <a16:creationId xmlns:a16="http://schemas.microsoft.com/office/drawing/2014/main" id="{9730A00E-F6EF-4E40-B0F3-90DCFE853284}"/>
                </a:ext>
              </a:extLst>
            </p:cNvPr>
            <p:cNvCxnSpPr>
              <a:cxnSpLocks/>
              <a:stCxn id="34" idx="0"/>
            </p:cNvCxnSpPr>
            <p:nvPr>
              <p:custDataLst>
                <p:tags r:id="rId12"/>
              </p:custDataLst>
            </p:nvPr>
          </p:nvCxnSpPr>
          <p:spPr>
            <a:xfrm flipH="1">
              <a:off x="7481986" y="4361268"/>
              <a:ext cx="0" cy="382587"/>
            </a:xfrm>
            <a:prstGeom prst="straightConnector1">
              <a:avLst/>
            </a:prstGeom>
            <a:ln>
              <a:solidFill>
                <a:srgbClr val="1D50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75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文件系统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File System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文件系统：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操作系统中负责管理和存储文件信息的软件结构称为文件管理系统，简称文件系统。是操作系统的一部分。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30664" y="3982766"/>
            <a:ext cx="8983761" cy="1942068"/>
            <a:chOff x="1144687" y="3443971"/>
            <a:chExt cx="8983761" cy="1942068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194206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文件系统详解：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图解：如图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文件系统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png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》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相对路径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绝对路径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基本操作命令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3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目录详解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067AEE-8840-4E43-96D4-766B44C5D3F5}"/>
              </a:ext>
            </a:extLst>
          </p:cNvPr>
          <p:cNvSpPr/>
          <p:nvPr/>
        </p:nvSpPr>
        <p:spPr>
          <a:xfrm>
            <a:off x="191344" y="1192847"/>
            <a:ext cx="1166529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bin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 包含常用的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用户命令，例如，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ls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sh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date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chmod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/boot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 包含可引导的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内核和引导装载（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boot loader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）配置文件（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GRUB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/dev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 包含代表系统设备访问点的文件。这包括终端设备（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tty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*)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、软盘（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fd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*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）、硬盘（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hd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*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RAM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ram*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）和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CD-ROM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cd*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）（用户通常通过设备文件直接访问这些设备）。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etc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：包含管理配置文件。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/home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 包含分配给每个拥有登陆帐号用户的目录。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6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/media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：提供挂载（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mounting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）和自动挂载设备的标准位置，如远程文件系统和可移动介质（目录名为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cdrecorder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floppy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等）。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7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mnt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 在被标准的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/media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目录替代前，这是很多设备常用的挂载点。某些可引导的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系统仍旧使用该目录来挂载硬盘分区和远程文件系统。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8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/proc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：包含有关系统资源的信息。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9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/root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：表示根用户的主目录。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10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sbin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：包含管理命令和守护进程。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11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/sys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：一个类似与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/proc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的文件系统，在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Linux2.6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内核中最新出现的，包含的文件用于获得硬件状态并反映内核看到的系统设备树。它使用了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/proc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中的很多帮助。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12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tmp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：包含应用程序使用的临时文件。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13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900" dirty="0" err="1">
                <a:solidFill>
                  <a:srgbClr val="4B4B4B"/>
                </a:solidFill>
                <a:latin typeface="Verdana" panose="020B0604030504040204" pitchFamily="34" charset="0"/>
              </a:rPr>
              <a:t>usr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：包含用户文档、游戏、图形文件（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X11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）、库（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lib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），以及各种其他用户和管理命令及文件</a:t>
            </a:r>
          </a:p>
          <a:p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14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/var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：包含不同应用程序使用的数据目录。特别要注意的是，这里放置作为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FTP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服务器（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/var/ftp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）成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Web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服务器（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/var/www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）共享文件。它还包含所有系统日志文件（</a:t>
            </a:r>
            <a:r>
              <a:rPr lang="en-US" altLang="zh-CN" sz="1900" dirty="0">
                <a:solidFill>
                  <a:srgbClr val="4B4B4B"/>
                </a:solidFill>
                <a:latin typeface="Verdana" panose="020B0604030504040204" pitchFamily="34" charset="0"/>
              </a:rPr>
              <a:t>/var/log</a:t>
            </a:r>
            <a:r>
              <a:rPr lang="zh-CN" altLang="en-US" sz="1900" dirty="0">
                <a:solidFill>
                  <a:srgbClr val="4B4B4B"/>
                </a:solidFill>
                <a:latin typeface="Verdana" panose="020B0604030504040204" pitchFamily="34" charset="0"/>
              </a:rPr>
              <a:t>）。</a:t>
            </a:r>
            <a:endParaRPr lang="zh-CN" altLang="en-US" sz="190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5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+mn-ea"/>
              </a:rPr>
              <a:t>Linux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常用命令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Common commands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编辑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970335"/>
            <a:ext cx="8856984" cy="1152128"/>
            <a:chOff x="911424" y="2096210"/>
            <a:chExt cx="8856984" cy="11521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创建文件：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vi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xxx.xxx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: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wq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32638" y="3645022"/>
            <a:ext cx="8833710" cy="2736305"/>
            <a:chOff x="911424" y="3406944"/>
            <a:chExt cx="8833710" cy="273630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273630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VI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命令：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切换编辑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命令状态：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/insert ESC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命令：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w,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写入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保存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 !,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不保存；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q,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退出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显示行号：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set number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方向键调整光标位置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直接跳到某一行：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:20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查找：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/str	n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向下查找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	N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向上查找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77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系统命令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944216"/>
            <a:chOff x="1199456" y="2060848"/>
            <a:chExt cx="8928992" cy="1944216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94421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查看进程：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ps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ef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ps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--help a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Kill -9 1233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ps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ef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| grep str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97534" y="4221088"/>
            <a:ext cx="8983761" cy="1713221"/>
            <a:chOff x="1144687" y="3443971"/>
            <a:chExt cx="8983761" cy="1713221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171322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查看端口：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netstat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apn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netstat -help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netstat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apn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| grep str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89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2276872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安装虚拟机：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安装虚拟机和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linux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系统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3731623"/>
            <a:ext cx="6696744" cy="1209545"/>
            <a:chOff x="911424" y="3406945"/>
            <a:chExt cx="6696744" cy="1209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终端使用：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使用终端操作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linux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系统，完成课程命令使用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22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端口被谁占用了？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Part.1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Virtual Machine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7" y="2195572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3638" y="267494"/>
              <a:ext cx="3532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终端连接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Taper Joint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3672" y="3525663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File System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2713086" y="491731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常用命令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Common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回顾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Review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567245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软件：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3021996"/>
            <a:ext cx="6696744" cy="1209545"/>
            <a:chOff x="911424" y="3406945"/>
            <a:chExt cx="6696744" cy="1209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定时任务：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定时执行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脚本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399533" y="4663589"/>
            <a:ext cx="6840760" cy="925651"/>
            <a:chOff x="911424" y="2096210"/>
            <a:chExt cx="6840760" cy="92565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6048672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课外作业：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两个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时，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ping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第二个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4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>
                <a:solidFill>
                  <a:prstClr val="white"/>
                </a:solidFill>
                <a:latin typeface="+mn-ea"/>
              </a:rPr>
              <a:t>虚拟机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Virtual Machine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44C9FA-D389-45AA-BD83-687DDF9B8C1F}"/>
              </a:ext>
            </a:extLst>
          </p:cNvPr>
          <p:cNvGrpSpPr/>
          <p:nvPr/>
        </p:nvGrpSpPr>
        <p:grpSpPr>
          <a:xfrm>
            <a:off x="956150" y="1839563"/>
            <a:ext cx="8856984" cy="1396682"/>
            <a:chOff x="1343472" y="2060848"/>
            <a:chExt cx="8856984" cy="139668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9252C81-2CB7-4876-A46D-93235A9390B6}"/>
                </a:ext>
              </a:extLst>
            </p:cNvPr>
            <p:cNvSpPr/>
            <p:nvPr/>
          </p:nvSpPr>
          <p:spPr>
            <a:xfrm>
              <a:off x="1397472" y="2114848"/>
              <a:ext cx="288000" cy="288000"/>
            </a:xfrm>
            <a:prstGeom prst="ellipse">
              <a:avLst/>
            </a:prstGeom>
            <a:solidFill>
              <a:srgbClr val="BE4D4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878AEBC-D659-4984-9C0B-88B470684955}"/>
                </a:ext>
              </a:extLst>
            </p:cNvPr>
            <p:cNvSpPr/>
            <p:nvPr/>
          </p:nvSpPr>
          <p:spPr>
            <a:xfrm>
              <a:off x="1343472" y="2060848"/>
              <a:ext cx="396000" cy="39600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占位符 13">
              <a:extLst>
                <a:ext uri="{FF2B5EF4-FFF2-40B4-BE49-F238E27FC236}">
                  <a16:creationId xmlns:a16="http://schemas.microsoft.com/office/drawing/2014/main" id="{14FB19E2-354D-4F3D-9BE4-DC41EC14FDDC}"/>
                </a:ext>
              </a:extLst>
            </p:cNvPr>
            <p:cNvSpPr txBox="1">
              <a:spLocks/>
            </p:cNvSpPr>
            <p:nvPr/>
          </p:nvSpPr>
          <p:spPr>
            <a:xfrm>
              <a:off x="1991544" y="2060848"/>
              <a:ext cx="8208912" cy="13966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ü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/>
                <a:t>虚拟机</a:t>
              </a:r>
              <a:endParaRPr lang="en-US" altLang="zh-CN" dirty="0"/>
            </a:p>
            <a:p>
              <a:pPr lvl="1"/>
              <a:r>
                <a:rPr lang="zh-CN" altLang="en-US" dirty="0"/>
                <a:t>指通过软件模拟的具有完整硬件系统功能的、运行在一个完全隔离环境中的完整计算机系统。</a:t>
              </a:r>
              <a:endParaRPr lang="en-US" altLang="zh-CN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F2DA44-DBFF-49C4-92FA-F4E938D94522}"/>
              </a:ext>
            </a:extLst>
          </p:cNvPr>
          <p:cNvGrpSpPr/>
          <p:nvPr/>
        </p:nvGrpSpPr>
        <p:grpSpPr>
          <a:xfrm>
            <a:off x="1012028" y="3501008"/>
            <a:ext cx="8424936" cy="2975598"/>
            <a:chOff x="1352962" y="4136913"/>
            <a:chExt cx="8424936" cy="297559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57BB97B-36A1-41C9-BE71-9BD28F3ED531}"/>
                </a:ext>
              </a:extLst>
            </p:cNvPr>
            <p:cNvSpPr/>
            <p:nvPr/>
          </p:nvSpPr>
          <p:spPr>
            <a:xfrm>
              <a:off x="1407381" y="4207217"/>
              <a:ext cx="288000" cy="28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29EAB0D-81A1-46A8-8510-A4750AE78DE2}"/>
                </a:ext>
              </a:extLst>
            </p:cNvPr>
            <p:cNvSpPr/>
            <p:nvPr/>
          </p:nvSpPr>
          <p:spPr>
            <a:xfrm>
              <a:off x="1352962" y="4153217"/>
              <a:ext cx="396000" cy="39600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占位符 13">
              <a:extLst>
                <a:ext uri="{FF2B5EF4-FFF2-40B4-BE49-F238E27FC236}">
                  <a16:creationId xmlns:a16="http://schemas.microsoft.com/office/drawing/2014/main" id="{902CCA40-9DB8-403D-8741-727C315079EB}"/>
                </a:ext>
              </a:extLst>
            </p:cNvPr>
            <p:cNvSpPr txBox="1">
              <a:spLocks/>
            </p:cNvSpPr>
            <p:nvPr/>
          </p:nvSpPr>
          <p:spPr>
            <a:xfrm>
              <a:off x="1994916" y="4136913"/>
              <a:ext cx="7782982" cy="297559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Ø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Wingdings" pitchFamily="2" charset="2"/>
                <a:buChar char="ü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/>
                <a:t>虚拟机安装</a:t>
              </a:r>
            </a:p>
            <a:p>
              <a:pPr lvl="1"/>
              <a:r>
                <a:rPr lang="en-US" altLang="zh-CN" dirty="0" err="1"/>
                <a:t>Vmware</a:t>
              </a:r>
              <a:r>
                <a:rPr lang="en-US" altLang="zh-CN" dirty="0"/>
                <a:t> workstation</a:t>
              </a:r>
              <a:r>
                <a:rPr lang="zh-CN" altLang="en-US" dirty="0"/>
                <a:t>安装</a:t>
              </a:r>
              <a:endParaRPr lang="en-US" altLang="zh-CN" dirty="0"/>
            </a:p>
            <a:p>
              <a:pPr lvl="1"/>
              <a:endParaRPr lang="en-US" altLang="zh-CN" dirty="0"/>
            </a:p>
            <a:p>
              <a:pPr lvl="1"/>
              <a:r>
                <a:rPr lang="en-US" altLang="zh-CN" dirty="0"/>
                <a:t>Linux</a:t>
              </a:r>
              <a:r>
                <a:rPr lang="zh-CN" altLang="en-US" dirty="0"/>
                <a:t>虚拟机安装</a:t>
              </a:r>
              <a:endParaRPr lang="en-US" altLang="zh-CN" dirty="0"/>
            </a:p>
            <a:p>
              <a:pPr lvl="1"/>
              <a:endParaRPr lang="en-US" altLang="zh-CN" dirty="0"/>
            </a:p>
            <a:p>
              <a:pPr lvl="1"/>
              <a:r>
                <a:rPr lang="zh-CN" altLang="en-US" dirty="0"/>
                <a:t>参照</a:t>
              </a:r>
              <a:r>
                <a:rPr lang="en-US" altLang="zh-CN" dirty="0"/>
                <a:t>《centos</a:t>
              </a:r>
              <a:r>
                <a:rPr lang="zh-CN" altLang="en-US" dirty="0"/>
                <a:t>虚拟机安装指南</a:t>
              </a:r>
              <a:r>
                <a:rPr lang="en-US" altLang="zh-CN" dirty="0"/>
                <a:t>.docx》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配置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152128"/>
            <a:chOff x="911424" y="2096210"/>
            <a:chExt cx="8856984" cy="11521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检查网络是否开启：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ls 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etc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sysconfig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/network-scripts/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vi 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etc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sysconfig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/network-scripts/ifcfg-ens33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068960"/>
            <a:ext cx="8833710" cy="1152128"/>
            <a:chOff x="911424" y="3406945"/>
            <a:chExt cx="8833710" cy="11521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如果没开启，则修改重启：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修改网络为开机启动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service network restart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4E3D38-8F57-4E01-81A6-0744DAEB1AD8}"/>
              </a:ext>
            </a:extLst>
          </p:cNvPr>
          <p:cNvGrpSpPr/>
          <p:nvPr/>
        </p:nvGrpSpPr>
        <p:grpSpPr>
          <a:xfrm>
            <a:off x="918402" y="4588456"/>
            <a:ext cx="8856984" cy="1432832"/>
            <a:chOff x="911424" y="2096210"/>
            <a:chExt cx="8856984" cy="14328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2C4C-2A8A-4113-B9F4-794BCAB4E60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MH_SubTitle_1">
              <a:extLst>
                <a:ext uri="{FF2B5EF4-FFF2-40B4-BE49-F238E27FC236}">
                  <a16:creationId xmlns:a16="http://schemas.microsoft.com/office/drawing/2014/main" id="{09FA7C81-5775-4853-9C66-E6ED5DB90BD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8064896" cy="1432832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检查是否能够上网：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ping www.baidu.com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91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终端连接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Taper Joint</a:t>
            </a: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2420888"/>
            <a:ext cx="8856984" cy="1512168"/>
            <a:chOff x="911424" y="2096210"/>
            <a:chExt cx="8856984" cy="15121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51216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终端：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终端，是一台电子计算机或者计算机系统，用来让用户输入数据，及显示其计算结果的机器。终端有些是全电子的，也有些是机电的。其又名终端机，它与一部独立的电脑有分别。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4365104"/>
            <a:ext cx="8833710" cy="1152128"/>
            <a:chOff x="911424" y="3406945"/>
            <a:chExt cx="8833710" cy="11521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Linux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终端：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终端现在对于普通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Linux 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来说，一般说的就是一个字符（或者模拟字符）的命令交互界面。实现对计算机的控制。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SubTitle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Text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4130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917</Words>
  <Application>Microsoft Office PowerPoint</Application>
  <PresentationFormat>宽屏</PresentationFormat>
  <Paragraphs>152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PowerPoint 演示文稿</vt:lpstr>
      <vt:lpstr>PowerPoint 演示文稿</vt:lpstr>
      <vt:lpstr>虚拟机</vt:lpstr>
      <vt:lpstr>Linux配置</vt:lpstr>
      <vt:lpstr>PowerPoint 演示文稿</vt:lpstr>
      <vt:lpstr>终端</vt:lpstr>
      <vt:lpstr>Xshell终端</vt:lpstr>
      <vt:lpstr>PowerPoint 演示文稿</vt:lpstr>
      <vt:lpstr>Linux文件系统</vt:lpstr>
      <vt:lpstr>目录详解</vt:lpstr>
      <vt:lpstr>PowerPoint 演示文稿</vt:lpstr>
      <vt:lpstr>VI编辑</vt:lpstr>
      <vt:lpstr>系统命令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501</cp:revision>
  <dcterms:created xsi:type="dcterms:W3CDTF">2018-07-16T01:52:55Z</dcterms:created>
  <dcterms:modified xsi:type="dcterms:W3CDTF">2018-08-20T14:10:33Z</dcterms:modified>
</cp:coreProperties>
</file>