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9" r:id="rId1"/>
  </p:sldMasterIdLst>
  <p:notesMasterIdLst>
    <p:notesMasterId r:id="rId23"/>
  </p:notesMasterIdLst>
  <p:sldIdLst>
    <p:sldId id="256" r:id="rId2"/>
    <p:sldId id="257" r:id="rId3"/>
    <p:sldId id="258" r:id="rId4"/>
    <p:sldId id="272" r:id="rId5"/>
    <p:sldId id="259" r:id="rId6"/>
    <p:sldId id="273" r:id="rId7"/>
    <p:sldId id="260" r:id="rId8"/>
    <p:sldId id="261" r:id="rId9"/>
    <p:sldId id="262" r:id="rId10"/>
    <p:sldId id="263" r:id="rId11"/>
    <p:sldId id="264" r:id="rId12"/>
    <p:sldId id="265" r:id="rId13"/>
    <p:sldId id="274" r:id="rId14"/>
    <p:sldId id="266" r:id="rId15"/>
    <p:sldId id="267" r:id="rId16"/>
    <p:sldId id="271" r:id="rId17"/>
    <p:sldId id="275" r:id="rId18"/>
    <p:sldId id="276" r:id="rId19"/>
    <p:sldId id="268" r:id="rId20"/>
    <p:sldId id="269" r:id="rId21"/>
    <p:sldId id="277" r:id="rId22"/>
  </p:sldIdLst>
  <p:sldSz cx="13004800" cy="9753600"/>
  <p:notesSz cx="6858000" cy="9144000"/>
  <p:defaultTextStyle>
    <a:lvl1pPr algn="ctr" defTabSz="584200">
      <a:defRPr sz="3600">
        <a:latin typeface="+mj-lt"/>
        <a:ea typeface="+mj-ea"/>
        <a:cs typeface="+mj-cs"/>
        <a:sym typeface="Helvetica Neue"/>
      </a:defRPr>
    </a:lvl1pPr>
    <a:lvl2pPr algn="ctr" defTabSz="584200">
      <a:defRPr sz="3600">
        <a:latin typeface="+mj-lt"/>
        <a:ea typeface="+mj-ea"/>
        <a:cs typeface="+mj-cs"/>
        <a:sym typeface="Helvetica Neue"/>
      </a:defRPr>
    </a:lvl2pPr>
    <a:lvl3pPr algn="ctr" defTabSz="584200">
      <a:defRPr sz="3600">
        <a:latin typeface="+mj-lt"/>
        <a:ea typeface="+mj-ea"/>
        <a:cs typeface="+mj-cs"/>
        <a:sym typeface="Helvetica Neue"/>
      </a:defRPr>
    </a:lvl3pPr>
    <a:lvl4pPr algn="ctr" defTabSz="584200">
      <a:defRPr sz="3600">
        <a:latin typeface="+mj-lt"/>
        <a:ea typeface="+mj-ea"/>
        <a:cs typeface="+mj-cs"/>
        <a:sym typeface="Helvetica Neue"/>
      </a:defRPr>
    </a:lvl4pPr>
    <a:lvl5pPr algn="ctr" defTabSz="584200">
      <a:defRPr sz="3600">
        <a:latin typeface="+mj-lt"/>
        <a:ea typeface="+mj-ea"/>
        <a:cs typeface="+mj-cs"/>
        <a:sym typeface="Helvetica Neue"/>
      </a:defRPr>
    </a:lvl5pPr>
    <a:lvl6pPr algn="ctr" defTabSz="584200">
      <a:defRPr sz="3600">
        <a:latin typeface="+mj-lt"/>
        <a:ea typeface="+mj-ea"/>
        <a:cs typeface="+mj-cs"/>
        <a:sym typeface="Helvetica Neue"/>
      </a:defRPr>
    </a:lvl6pPr>
    <a:lvl7pPr algn="ctr" defTabSz="584200">
      <a:defRPr sz="3600">
        <a:latin typeface="+mj-lt"/>
        <a:ea typeface="+mj-ea"/>
        <a:cs typeface="+mj-cs"/>
        <a:sym typeface="Helvetica Neue"/>
      </a:defRPr>
    </a:lvl7pPr>
    <a:lvl8pPr algn="ctr" defTabSz="584200">
      <a:defRPr sz="3600">
        <a:latin typeface="+mj-lt"/>
        <a:ea typeface="+mj-ea"/>
        <a:cs typeface="+mj-cs"/>
        <a:sym typeface="Helvetica Neue"/>
      </a:defRPr>
    </a:lvl8pPr>
    <a:lvl9pPr algn="ctr" defTabSz="584200">
      <a:defRPr sz="3600"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35" autoAdjust="0"/>
  </p:normalViewPr>
  <p:slideViewPr>
    <p:cSldViewPr>
      <p:cViewPr varScale="1">
        <p:scale>
          <a:sx n="47" d="100"/>
          <a:sy n="47" d="100"/>
        </p:scale>
        <p:origin x="-1464" y="-10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67470698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3029940"/>
            <a:ext cx="11054080" cy="2090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0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5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3408943" y="555416"/>
            <a:ext cx="4161084" cy="11835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25689" y="555416"/>
            <a:ext cx="12266507" cy="11835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54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472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</a:p>
          <a:p>
            <a:pPr lvl="1">
              <a:defRPr sz="1800"/>
            </a:pPr>
            <a:r>
              <a:rPr sz="3200"/>
              <a:t>正文级别 2</a:t>
            </a:r>
          </a:p>
          <a:p>
            <a:pPr lvl="2">
              <a:defRPr sz="1800"/>
            </a:pPr>
            <a:r>
              <a:rPr sz="3200"/>
              <a:t>正文级别 3</a:t>
            </a:r>
          </a:p>
          <a:p>
            <a:pPr lvl="3">
              <a:defRPr sz="1800"/>
            </a:pPr>
            <a:r>
              <a:rPr sz="3200"/>
              <a:t>正文级别 4</a:t>
            </a:r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952500" y="28953"/>
            <a:ext cx="11099800" cy="299009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290" y="6267593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290" y="4133994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197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39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5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78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09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1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37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57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5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25689" y="3237656"/>
            <a:ext cx="8213796" cy="915303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356233" y="3237656"/>
            <a:ext cx="8213796" cy="915303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197" indent="0">
              <a:buNone/>
              <a:defRPr sz="2800" b="1"/>
            </a:lvl2pPr>
            <a:lvl3pPr marL="1300393" indent="0">
              <a:buNone/>
              <a:defRPr sz="2600" b="1"/>
            </a:lvl3pPr>
            <a:lvl4pPr marL="1950590" indent="0">
              <a:buNone/>
              <a:defRPr sz="2300" b="1"/>
            </a:lvl4pPr>
            <a:lvl5pPr marL="2600786" indent="0">
              <a:buNone/>
              <a:defRPr sz="2300" b="1"/>
            </a:lvl5pPr>
            <a:lvl6pPr marL="3250983" indent="0">
              <a:buNone/>
              <a:defRPr sz="2300" b="1"/>
            </a:lvl6pPr>
            <a:lvl7pPr marL="3901180" indent="0">
              <a:buNone/>
              <a:defRPr sz="2300" b="1"/>
            </a:lvl7pPr>
            <a:lvl8pPr marL="4551376" indent="0">
              <a:buNone/>
              <a:defRPr sz="2300" b="1"/>
            </a:lvl8pPr>
            <a:lvl9pPr marL="5201573" indent="0">
              <a:buNone/>
              <a:defRPr sz="2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197" indent="0">
              <a:buNone/>
              <a:defRPr sz="2800" b="1"/>
            </a:lvl2pPr>
            <a:lvl3pPr marL="1300393" indent="0">
              <a:buNone/>
              <a:defRPr sz="2600" b="1"/>
            </a:lvl3pPr>
            <a:lvl4pPr marL="1950590" indent="0">
              <a:buNone/>
              <a:defRPr sz="2300" b="1"/>
            </a:lvl4pPr>
            <a:lvl5pPr marL="2600786" indent="0">
              <a:buNone/>
              <a:defRPr sz="2300" b="1"/>
            </a:lvl5pPr>
            <a:lvl6pPr marL="3250983" indent="0">
              <a:buNone/>
              <a:defRPr sz="2300" b="1"/>
            </a:lvl6pPr>
            <a:lvl7pPr marL="3901180" indent="0">
              <a:buNone/>
              <a:defRPr sz="2300" b="1"/>
            </a:lvl7pPr>
            <a:lvl8pPr marL="4551376" indent="0">
              <a:buNone/>
              <a:defRPr sz="2300" b="1"/>
            </a:lvl8pPr>
            <a:lvl9pPr marL="5201573" indent="0">
              <a:buNone/>
              <a:defRPr sz="2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1/4/2016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2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1/4/2016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5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1/4/2016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5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242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516" y="388340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242" y="2041033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197" indent="0">
              <a:buNone/>
              <a:defRPr sz="1700"/>
            </a:lvl2pPr>
            <a:lvl3pPr marL="1300393" indent="0">
              <a:buNone/>
              <a:defRPr sz="1400"/>
            </a:lvl3pPr>
            <a:lvl4pPr marL="1950590" indent="0">
              <a:buNone/>
              <a:defRPr sz="1300"/>
            </a:lvl4pPr>
            <a:lvl5pPr marL="2600786" indent="0">
              <a:buNone/>
              <a:defRPr sz="1300"/>
            </a:lvl5pPr>
            <a:lvl6pPr marL="3250983" indent="0">
              <a:buNone/>
              <a:defRPr sz="1300"/>
            </a:lvl6pPr>
            <a:lvl7pPr marL="3901180" indent="0">
              <a:buNone/>
              <a:defRPr sz="1300"/>
            </a:lvl7pPr>
            <a:lvl8pPr marL="4551376" indent="0">
              <a:buNone/>
              <a:defRPr sz="1300"/>
            </a:lvl8pPr>
            <a:lvl9pPr marL="5201573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7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197" indent="0">
              <a:buNone/>
              <a:defRPr sz="4000"/>
            </a:lvl2pPr>
            <a:lvl3pPr marL="1300393" indent="0">
              <a:buNone/>
              <a:defRPr sz="3400"/>
            </a:lvl3pPr>
            <a:lvl4pPr marL="1950590" indent="0">
              <a:buNone/>
              <a:defRPr sz="2800"/>
            </a:lvl4pPr>
            <a:lvl5pPr marL="2600786" indent="0">
              <a:buNone/>
              <a:defRPr sz="2800"/>
            </a:lvl5pPr>
            <a:lvl6pPr marL="3250983" indent="0">
              <a:buNone/>
              <a:defRPr sz="2800"/>
            </a:lvl6pPr>
            <a:lvl7pPr marL="3901180" indent="0">
              <a:buNone/>
              <a:defRPr sz="2800"/>
            </a:lvl7pPr>
            <a:lvl8pPr marL="4551376" indent="0">
              <a:buNone/>
              <a:defRPr sz="2800"/>
            </a:lvl8pPr>
            <a:lvl9pPr marL="5201573" indent="0">
              <a:buNone/>
              <a:defRPr sz="2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197" indent="0">
              <a:buNone/>
              <a:defRPr sz="1700"/>
            </a:lvl2pPr>
            <a:lvl3pPr marL="1300393" indent="0">
              <a:buNone/>
              <a:defRPr sz="1400"/>
            </a:lvl3pPr>
            <a:lvl4pPr marL="1950590" indent="0">
              <a:buNone/>
              <a:defRPr sz="1300"/>
            </a:lvl4pPr>
            <a:lvl5pPr marL="2600786" indent="0">
              <a:buNone/>
              <a:defRPr sz="1300"/>
            </a:lvl5pPr>
            <a:lvl6pPr marL="3250983" indent="0">
              <a:buNone/>
              <a:defRPr sz="1300"/>
            </a:lvl6pPr>
            <a:lvl7pPr marL="3901180" indent="0">
              <a:buNone/>
              <a:defRPr sz="1300"/>
            </a:lvl7pPr>
            <a:lvl8pPr marL="4551376" indent="0">
              <a:buNone/>
              <a:defRPr sz="1300"/>
            </a:lvl8pPr>
            <a:lvl9pPr marL="5201573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9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130039" tIns="65020" rIns="130039" bIns="650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40" y="2275842"/>
            <a:ext cx="11704320" cy="6436925"/>
          </a:xfrm>
          <a:prstGeom prst="rect">
            <a:avLst/>
          </a:prstGeom>
        </p:spPr>
        <p:txBody>
          <a:bodyPr vert="horz" lIns="130039" tIns="65020" rIns="130039" bIns="650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0240" y="9040144"/>
            <a:ext cx="3034453" cy="519289"/>
          </a:xfrm>
          <a:prstGeom prst="rect">
            <a:avLst/>
          </a:prstGeom>
        </p:spPr>
        <p:txBody>
          <a:bodyPr vert="horz" lIns="130039" tIns="65020" rIns="130039" bIns="65020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443308" y="9040144"/>
            <a:ext cx="4118187" cy="519289"/>
          </a:xfrm>
          <a:prstGeom prst="rect">
            <a:avLst/>
          </a:prstGeom>
        </p:spPr>
        <p:txBody>
          <a:bodyPr vert="horz" lIns="130039" tIns="65020" rIns="130039" bIns="65020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20107" y="9040144"/>
            <a:ext cx="3034453" cy="519289"/>
          </a:xfrm>
          <a:prstGeom prst="rect">
            <a:avLst/>
          </a:prstGeom>
        </p:spPr>
        <p:txBody>
          <a:bodyPr vert="horz" lIns="130039" tIns="65020" rIns="130039" bIns="65020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8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xStyles>
    <p:titleStyle>
      <a:lvl1pPr algn="ctr" defTabSz="1300393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47" indent="-487647" algn="l" defTabSz="1300393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56569" indent="-406374" algn="l" defTabSz="1300393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492" indent="-325098" algn="l" defTabSz="1300393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75688" indent="-325098" algn="l" defTabSz="130039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5885" indent="-325098" algn="l" defTabSz="130039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81" indent="-325098" algn="l" defTabSz="13003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278" indent="-325098" algn="l" defTabSz="13003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475" indent="-325098" algn="l" defTabSz="13003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671" indent="-325098" algn="l" defTabSz="13003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197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93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90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86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83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80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376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573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>
              <a:defRPr sz="1800"/>
            </a:pPr>
            <a:r>
              <a:rPr lang="zh-CN" altLang="en-US" sz="6000" smtClean="0">
                <a:latin typeface="Helvetica" panose="020B0604020202020204" pitchFamily="34" charset="0"/>
                <a:cs typeface="Helvetica" panose="020B0604020202020204" pitchFamily="34" charset="0"/>
              </a:rPr>
              <a:t>基于智能手机的指纹认证系统</a:t>
            </a:r>
            <a:endParaRPr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245816" y="6749008"/>
            <a:ext cx="11161240" cy="187220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r">
              <a:defRPr sz="1800"/>
            </a:pPr>
            <a:r>
              <a:rPr lang="zh-CN" altLang="en-US" sz="2800" b="1" dirty="0">
                <a:latin typeface="Helvetica" panose="020B0604020202020204" pitchFamily="34" charset="0"/>
                <a:ea typeface="PT Sans Caption"/>
                <a:cs typeface="Helvetica" panose="020B0604020202020204" pitchFamily="34" charset="0"/>
                <a:sym typeface="PT Sans Caption"/>
              </a:rPr>
              <a:t>学号</a:t>
            </a:r>
            <a:r>
              <a:rPr lang="en-US" altLang="zh-CN" sz="2800" b="1" dirty="0" smtClean="0">
                <a:latin typeface="Helvetica" panose="020B0604020202020204" pitchFamily="34" charset="0"/>
                <a:ea typeface="PT Sans Caption"/>
                <a:cs typeface="Helvetica" panose="020B0604020202020204" pitchFamily="34" charset="0"/>
                <a:sym typeface="PT Sans Caption"/>
              </a:rPr>
              <a:t>: M201376154</a:t>
            </a:r>
            <a:endParaRPr sz="2800" b="1" dirty="0">
              <a:latin typeface="Helvetica" panose="020B0604020202020204" pitchFamily="34" charset="0"/>
              <a:ea typeface="PT Sans Caption"/>
              <a:cs typeface="Helvetica" panose="020B0604020202020204" pitchFamily="34" charset="0"/>
              <a:sym typeface="PT Sans Caption"/>
            </a:endParaRPr>
          </a:p>
          <a:p>
            <a:pPr algn="r">
              <a:defRPr sz="1800"/>
            </a:pPr>
            <a:r>
              <a:rPr lang="zh-CN" altLang="en-US" sz="2800" b="1" dirty="0">
                <a:latin typeface="Helvetica" panose="020B0604020202020204" pitchFamily="34" charset="0"/>
                <a:ea typeface="PT Sans Caption"/>
                <a:cs typeface="Helvetica" panose="020B0604020202020204" pitchFamily="34" charset="0"/>
                <a:sym typeface="PT Sans Caption"/>
              </a:rPr>
              <a:t>姓名</a:t>
            </a:r>
            <a:r>
              <a:rPr lang="en-US" altLang="zh-CN" sz="2800" b="1" dirty="0" smtClean="0">
                <a:latin typeface="Helvetica" panose="020B0604020202020204" pitchFamily="34" charset="0"/>
                <a:ea typeface="PT Sans Caption"/>
                <a:cs typeface="Helvetica" panose="020B0604020202020204" pitchFamily="34" charset="0"/>
                <a:sym typeface="PT Sans Caption"/>
              </a:rPr>
              <a:t>: </a:t>
            </a:r>
            <a:r>
              <a:rPr lang="zh-CN" altLang="en-US" sz="2800" b="1" dirty="0">
                <a:latin typeface="Helvetica" panose="020B0604020202020204" pitchFamily="34" charset="0"/>
                <a:ea typeface="PT Sans Caption"/>
                <a:cs typeface="Helvetica" panose="020B0604020202020204" pitchFamily="34" charset="0"/>
                <a:sym typeface="PT Sans Caption"/>
              </a:rPr>
              <a:t>李祎</a:t>
            </a:r>
            <a:endParaRPr lang="en-US" sz="2800" b="1" dirty="0" smtClean="0">
              <a:latin typeface="Helvetica" panose="020B0604020202020204" pitchFamily="34" charset="0"/>
              <a:ea typeface="PT Sans Caption"/>
              <a:cs typeface="Helvetica" panose="020B0604020202020204" pitchFamily="34" charset="0"/>
              <a:sym typeface="PT Sans Caption"/>
            </a:endParaRPr>
          </a:p>
          <a:p>
            <a:pPr algn="r">
              <a:defRPr sz="1800"/>
            </a:pPr>
            <a:r>
              <a:rPr lang="zh-CN" altLang="en-US" sz="2800" b="1" dirty="0">
                <a:latin typeface="Helvetica" panose="020B0604020202020204" pitchFamily="34" charset="0"/>
                <a:ea typeface="PT Sans Caption"/>
                <a:cs typeface="Helvetica" panose="020B0604020202020204" pitchFamily="34" charset="0"/>
                <a:sym typeface="PT Sans Caption"/>
              </a:rPr>
              <a:t>导师</a:t>
            </a:r>
            <a:r>
              <a:rPr lang="en-US" sz="2800" b="1" dirty="0" smtClean="0">
                <a:latin typeface="Helvetica" panose="020B0604020202020204" pitchFamily="34" charset="0"/>
                <a:ea typeface="PT Sans Caption"/>
                <a:cs typeface="Helvetica" panose="020B0604020202020204" pitchFamily="34" charset="0"/>
                <a:sym typeface="PT Sans Caption"/>
              </a:rPr>
              <a:t>: </a:t>
            </a:r>
            <a:r>
              <a:rPr lang="zh-CN" altLang="en-US" sz="2800" b="1" dirty="0" smtClean="0">
                <a:latin typeface="Helvetica" panose="020B0604020202020204" pitchFamily="34" charset="0"/>
                <a:ea typeface="PT Sans Caption"/>
                <a:cs typeface="Helvetica" panose="020B0604020202020204" pitchFamily="34" charset="0"/>
                <a:sym typeface="PT Sans Caption"/>
              </a:rPr>
              <a:t>肖来元</a:t>
            </a:r>
            <a:endParaRPr sz="2800" b="1" dirty="0">
              <a:latin typeface="Helvetica" panose="020B0604020202020204" pitchFamily="34" charset="0"/>
              <a:ea typeface="PT Sans Caption"/>
              <a:cs typeface="Helvetica" panose="020B0604020202020204" pitchFamily="34" charset="0"/>
              <a:sym typeface="PT Sans Caption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952500" y="93507"/>
            <a:ext cx="11099800" cy="13989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7200" b="1" dirty="0">
                <a:ea typeface="黑体" panose="02010609060101010101" pitchFamily="49" charset="-122"/>
              </a:rPr>
              <a:t>2. </a:t>
            </a:r>
            <a:r>
              <a:rPr lang="zh-CN" altLang="en-US" sz="7200" b="1" dirty="0" smtClean="0">
                <a:ea typeface="黑体" panose="02010609060101010101" pitchFamily="49" charset="-122"/>
              </a:rPr>
              <a:t>方案</a:t>
            </a:r>
            <a:endParaRPr sz="7200" b="1" dirty="0">
              <a:ea typeface="黑体" panose="02010609060101010101" pitchFamily="49" charset="-122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914400" y="1835150"/>
            <a:ext cx="6020048" cy="686049"/>
          </a:xfrm>
          <a:prstGeom prst="rect">
            <a:avLst/>
          </a:prstGeom>
          <a:gradFill>
            <a:gsLst>
              <a:gs pos="0">
                <a:srgbClr val="FFBDAA"/>
              </a:gs>
              <a:gs pos="35000">
                <a:srgbClr val="FFD0C3"/>
              </a:gs>
              <a:gs pos="100000">
                <a:srgbClr val="FFEDE8"/>
              </a:gs>
            </a:gsLst>
            <a:lin ang="16200000"/>
          </a:gradFill>
          <a:ln>
            <a:solidFill>
              <a:srgbClr val="DE670B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lang="zh-CN" altLang="en-US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传统方案</a:t>
            </a:r>
            <a:endParaRPr sz="3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914400" y="2762250"/>
            <a:ext cx="6020048" cy="686049"/>
          </a:xfrm>
          <a:prstGeom prst="rect">
            <a:avLst/>
          </a:prstGeom>
          <a:gradFill>
            <a:gsLst>
              <a:gs pos="0">
                <a:srgbClr val="FFBDAA"/>
              </a:gs>
              <a:gs pos="35000">
                <a:srgbClr val="FFD0C3"/>
              </a:gs>
              <a:gs pos="100000">
                <a:srgbClr val="FFEDE8"/>
              </a:gs>
            </a:gsLst>
            <a:lin ang="16200000"/>
          </a:gradFill>
          <a:ln>
            <a:solidFill>
              <a:srgbClr val="DE670B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2.  </a:t>
            </a:r>
            <a:r>
              <a:rPr lang="zh-CN" altLang="en-US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文件加密</a:t>
            </a:r>
            <a:r>
              <a:rPr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sz="3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945703" y="5801104"/>
            <a:ext cx="10242898" cy="792213"/>
          </a:xfrm>
          <a:prstGeom prst="rect">
            <a:avLst/>
          </a:prstGeom>
          <a:gradFill>
            <a:gsLst>
              <a:gs pos="0">
                <a:srgbClr val="FFBDAA"/>
              </a:gs>
              <a:gs pos="35000">
                <a:srgbClr val="FFD0C3"/>
              </a:gs>
              <a:gs pos="100000">
                <a:srgbClr val="FFEDE8"/>
              </a:gs>
            </a:gsLst>
            <a:lin ang="16200000"/>
          </a:gradFill>
          <a:ln>
            <a:solidFill>
              <a:srgbClr val="DE670B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/>
          </a:lstStyle>
          <a:p>
            <a:pPr lvl="0">
              <a:defRPr sz="1800"/>
            </a:pPr>
            <a:r>
              <a:rPr lang="zh-CN" altLang="en-US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防止信息被窃取</a:t>
            </a:r>
            <a:endParaRPr sz="3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914399" y="6797995"/>
            <a:ext cx="10305506" cy="2508213"/>
          </a:xfrm>
          <a:prstGeom prst="rect">
            <a:avLst/>
          </a:prstGeom>
          <a:ln/>
          <a:effectLst>
            <a:glow rad="228600">
              <a:schemeClr val="accent3">
                <a:satMod val="175000"/>
                <a:alpha val="40000"/>
              </a:schemeClr>
            </a:glo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/>
          <a:lstStyle/>
          <a:p>
            <a:pPr marL="360947" lvl="0" indent="-360947" algn="l">
              <a:buSzPct val="100000"/>
              <a:buChar char="•"/>
              <a:defRPr sz="1800"/>
            </a:pPr>
            <a:r>
              <a:rPr lang="zh-CN" alt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通用方法：没有充分利用指纹图像的特点</a:t>
            </a:r>
            <a:r>
              <a:rPr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60947" lvl="0" indent="-360947" algn="l">
              <a:buSzPct val="100000"/>
              <a:buChar char="•"/>
              <a:defRPr sz="1800"/>
            </a:pPr>
            <a:r>
              <a:rPr lang="zh-CN" alt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指纹图像虽然是文件，但有图像加密的特殊性</a:t>
            </a:r>
            <a:endParaRPr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7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4550" y="3562350"/>
            <a:ext cx="8200326" cy="2038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xfrm>
            <a:off x="952500" y="28953"/>
            <a:ext cx="11099800" cy="146347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7200" b="1" dirty="0"/>
              <a:t>2. </a:t>
            </a:r>
            <a:r>
              <a:rPr lang="zh-CN" altLang="en-US" sz="7200" b="1" dirty="0" smtClean="0"/>
              <a:t>方案</a:t>
            </a:r>
            <a:endParaRPr sz="7200" b="1" dirty="0"/>
          </a:p>
        </p:txBody>
      </p:sp>
      <p:sp>
        <p:nvSpPr>
          <p:cNvPr id="174" name="Shape 174"/>
          <p:cNvSpPr/>
          <p:nvPr/>
        </p:nvSpPr>
        <p:spPr>
          <a:xfrm>
            <a:off x="914400" y="1835150"/>
            <a:ext cx="4915049" cy="686049"/>
          </a:xfrm>
          <a:prstGeom prst="rect">
            <a:avLst/>
          </a:prstGeom>
          <a:gradFill>
            <a:gsLst>
              <a:gs pos="0">
                <a:srgbClr val="FFBDAA"/>
              </a:gs>
              <a:gs pos="35000">
                <a:srgbClr val="FFD0C3"/>
              </a:gs>
              <a:gs pos="100000">
                <a:srgbClr val="FFEDE8"/>
              </a:gs>
            </a:gsLst>
            <a:lin ang="16200000"/>
          </a:gradFill>
          <a:ln>
            <a:solidFill>
              <a:srgbClr val="DE670B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lang="zh-CN" altLang="en-US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新方案</a:t>
            </a:r>
            <a:endParaRPr sz="3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2527300" y="3028950"/>
            <a:ext cx="3434954" cy="686049"/>
          </a:xfrm>
          <a:prstGeom prst="rect">
            <a:avLst/>
          </a:prstGeom>
          <a:gradFill>
            <a:gsLst>
              <a:gs pos="0">
                <a:srgbClr val="FFBDAA"/>
              </a:gs>
              <a:gs pos="35000">
                <a:srgbClr val="FFD0C3"/>
              </a:gs>
              <a:gs pos="100000">
                <a:srgbClr val="FFEDE8"/>
              </a:gs>
            </a:gsLst>
            <a:lin ang="16200000"/>
          </a:gradFill>
          <a:ln>
            <a:solidFill>
              <a:srgbClr val="DE670B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lang="zh-CN" altLang="en-US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文件加密</a:t>
            </a:r>
            <a:endParaRPr sz="3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6781800" y="3028950"/>
            <a:ext cx="3969072" cy="686049"/>
          </a:xfrm>
          <a:prstGeom prst="rect">
            <a:avLst/>
          </a:prstGeom>
          <a:gradFill>
            <a:gsLst>
              <a:gs pos="0">
                <a:srgbClr val="FFBDAA"/>
              </a:gs>
              <a:gs pos="35000">
                <a:srgbClr val="FFD0C3"/>
              </a:gs>
              <a:gs pos="100000">
                <a:srgbClr val="FFEDE8"/>
              </a:gs>
            </a:gsLst>
            <a:lin ang="16200000"/>
          </a:gradFill>
          <a:ln>
            <a:solidFill>
              <a:srgbClr val="DE670B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lang="zh-CN" altLang="en-US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数字签名</a:t>
            </a:r>
            <a:endParaRPr sz="3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3183805" y="4648572"/>
            <a:ext cx="2812605" cy="1282204"/>
          </a:xfrm>
          <a:prstGeom prst="roundRect">
            <a:avLst>
              <a:gd name="adj" fmla="val 24972"/>
            </a:avLst>
          </a:prstGeom>
          <a:solidFill>
            <a:srgbClr val="FFFFFF"/>
          </a:solidFill>
          <a:ln w="25400">
            <a:solidFill>
              <a:srgbClr val="0365C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lang="zh-CN" altLang="en-US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数字水印</a:t>
            </a:r>
            <a:endParaRPr sz="3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6863829" y="4648572"/>
            <a:ext cx="2350542" cy="1282204"/>
          </a:xfrm>
          <a:prstGeom prst="roundRect">
            <a:avLst>
              <a:gd name="adj" fmla="val 24972"/>
            </a:avLst>
          </a:prstGeom>
          <a:solidFill>
            <a:srgbClr val="FFFFFF"/>
          </a:solidFill>
          <a:ln w="25400">
            <a:solidFill>
              <a:srgbClr val="0365C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lang="zh-CN" altLang="en-US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二维码</a:t>
            </a:r>
            <a:endParaRPr sz="3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2527324" y="4419054"/>
            <a:ext cx="7529712" cy="1618755"/>
          </a:xfrm>
          <a:prstGeom prst="rect">
            <a:avLst/>
          </a:prstGeom>
          <a:ln w="25400">
            <a:solidFill>
              <a:srgbClr val="0365C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2527300" y="6623050"/>
            <a:ext cx="7673480" cy="686049"/>
          </a:xfrm>
          <a:prstGeom prst="rect">
            <a:avLst/>
          </a:prstGeom>
          <a:gradFill>
            <a:gsLst>
              <a:gs pos="0">
                <a:srgbClr val="FFBDAA"/>
              </a:gs>
              <a:gs pos="35000">
                <a:srgbClr val="FFD0C3"/>
              </a:gs>
              <a:gs pos="100000">
                <a:srgbClr val="FFEDE8"/>
              </a:gs>
            </a:gsLst>
            <a:lin ang="16200000"/>
          </a:gradFill>
          <a:ln>
            <a:solidFill>
              <a:srgbClr val="DE670B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lang="zh-CN" altLang="en-US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基于数字水印的解决方案</a:t>
            </a:r>
            <a:endParaRPr sz="3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2527300" y="7935664"/>
            <a:ext cx="7673480" cy="1414513"/>
          </a:xfrm>
          <a:prstGeom prst="rect">
            <a:avLst/>
          </a:prstGeom>
          <a:gradFill>
            <a:gsLst>
              <a:gs pos="0">
                <a:srgbClr val="FFBDAA"/>
              </a:gs>
              <a:gs pos="35000">
                <a:srgbClr val="FFD0C3"/>
              </a:gs>
              <a:gs pos="100000">
                <a:srgbClr val="FFEDE8"/>
              </a:gs>
            </a:gsLst>
            <a:lin ang="16200000"/>
          </a:gradFill>
          <a:ln>
            <a:solidFill>
              <a:srgbClr val="DE670B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marL="360947" lvl="0" indent="-360947" algn="l">
              <a:buSzPct val="100000"/>
              <a:buChar char="•"/>
              <a:defRPr sz="1800"/>
            </a:pPr>
            <a:r>
              <a:rPr lang="zh-CN" altLang="en-US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防止会话劫持</a:t>
            </a:r>
            <a:endParaRPr lang="en-US" altLang="zh-CN" sz="36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60947" lvl="0" indent="-360947" algn="l">
              <a:buSzPct val="100000"/>
              <a:buChar char="•"/>
              <a:defRPr sz="1800"/>
            </a:pPr>
            <a:r>
              <a:rPr lang="zh-CN" altLang="en-US" sz="3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防止重放攻击</a:t>
            </a:r>
            <a:endParaRPr sz="8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4874815" y="3710880"/>
            <a:ext cx="1184227" cy="684862"/>
          </a:xfrm>
          <a:prstGeom prst="line">
            <a:avLst/>
          </a:prstGeom>
          <a:ln w="76200">
            <a:solidFill>
              <a:srgbClr val="0365C0"/>
            </a:solidFill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3" name="Shape 183"/>
          <p:cNvSpPr/>
          <p:nvPr/>
        </p:nvSpPr>
        <p:spPr>
          <a:xfrm flipH="1">
            <a:off x="6236841" y="3703936"/>
            <a:ext cx="1800374" cy="686074"/>
          </a:xfrm>
          <a:prstGeom prst="line">
            <a:avLst/>
          </a:prstGeom>
          <a:ln w="76200">
            <a:solidFill>
              <a:srgbClr val="0365C0"/>
            </a:solidFill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6191799" y="5985176"/>
            <a:ext cx="1" cy="695574"/>
          </a:xfrm>
          <a:prstGeom prst="line">
            <a:avLst/>
          </a:prstGeom>
          <a:ln w="76200">
            <a:solidFill>
              <a:srgbClr val="0365C0"/>
            </a:solidFill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6191799" y="7284304"/>
            <a:ext cx="1" cy="695574"/>
          </a:xfrm>
          <a:prstGeom prst="line">
            <a:avLst/>
          </a:prstGeom>
          <a:ln w="76200">
            <a:solidFill>
              <a:srgbClr val="0365C0"/>
            </a:solidFill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xfrm>
            <a:off x="952500" y="28953"/>
            <a:ext cx="11099800" cy="146347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7200" b="1" dirty="0"/>
              <a:t>2. </a:t>
            </a:r>
            <a:r>
              <a:rPr lang="zh-CN" altLang="en-US" sz="7200" b="1" dirty="0" smtClean="0"/>
              <a:t>方案</a:t>
            </a:r>
            <a:r>
              <a:rPr lang="en-US" sz="7200" b="1" dirty="0" smtClean="0"/>
              <a:t>1</a:t>
            </a:r>
            <a:endParaRPr sz="7200" b="1" dirty="0"/>
          </a:p>
        </p:txBody>
      </p:sp>
      <p:sp>
        <p:nvSpPr>
          <p:cNvPr id="188" name="Shape 188"/>
          <p:cNvSpPr/>
          <p:nvPr/>
        </p:nvSpPr>
        <p:spPr>
          <a:xfrm>
            <a:off x="660400" y="1898525"/>
            <a:ext cx="4915049" cy="686049"/>
          </a:xfrm>
          <a:prstGeom prst="rect">
            <a:avLst/>
          </a:prstGeom>
          <a:gradFill>
            <a:gsLst>
              <a:gs pos="0">
                <a:srgbClr val="FFBDAA"/>
              </a:gs>
              <a:gs pos="35000">
                <a:srgbClr val="FFD0C3"/>
              </a:gs>
              <a:gs pos="100000">
                <a:srgbClr val="FFEDE8"/>
              </a:gs>
            </a:gsLst>
            <a:lin ang="16200000"/>
          </a:gradFill>
          <a:ln>
            <a:solidFill>
              <a:srgbClr val="DE670B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lang="zh-CN" altLang="en-US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新方案</a:t>
            </a:r>
            <a:endParaRPr sz="3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8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6150" y="3113604"/>
            <a:ext cx="7200900" cy="590129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圆角矩形 1"/>
          <p:cNvSpPr/>
          <p:nvPr/>
        </p:nvSpPr>
        <p:spPr>
          <a:xfrm>
            <a:off x="8232140" y="2272370"/>
            <a:ext cx="4536504" cy="9361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1. </a:t>
            </a:r>
            <a:r>
              <a:rPr lang="zh-CN" altLang="en-US" b="1" dirty="0" smtClean="0"/>
              <a:t>取得带有密钥的二维码</a:t>
            </a:r>
            <a:endParaRPr lang="zh-CN" altLang="en-US" b="1" dirty="0"/>
          </a:p>
        </p:txBody>
      </p:sp>
      <p:sp>
        <p:nvSpPr>
          <p:cNvPr id="11" name="圆角矩形 10"/>
          <p:cNvSpPr/>
          <p:nvPr/>
        </p:nvSpPr>
        <p:spPr>
          <a:xfrm>
            <a:off x="8229289" y="4084712"/>
            <a:ext cx="4473618" cy="10801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2. </a:t>
            </a:r>
            <a:r>
              <a:rPr lang="zh-CN" altLang="en-US" b="1" dirty="0" smtClean="0"/>
              <a:t>用户拍摄二维码</a:t>
            </a:r>
            <a:endParaRPr lang="zh-CN" altLang="en-US" b="1" dirty="0"/>
          </a:p>
        </p:txBody>
      </p:sp>
      <p:sp>
        <p:nvSpPr>
          <p:cNvPr id="12" name="圆角矩形 11"/>
          <p:cNvSpPr/>
          <p:nvPr/>
        </p:nvSpPr>
        <p:spPr>
          <a:xfrm>
            <a:off x="8302600" y="6052919"/>
            <a:ext cx="4473618" cy="10801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3. </a:t>
            </a:r>
            <a:r>
              <a:rPr lang="zh-CN" altLang="en-US" b="1" dirty="0" smtClean="0"/>
              <a:t>将指纹图片置于二维码中间</a:t>
            </a:r>
            <a:endParaRPr lang="zh-CN" altLang="en-US" b="1" dirty="0"/>
          </a:p>
        </p:txBody>
      </p:sp>
      <p:sp>
        <p:nvSpPr>
          <p:cNvPr id="13" name="圆角矩形 12"/>
          <p:cNvSpPr/>
          <p:nvPr/>
        </p:nvSpPr>
        <p:spPr>
          <a:xfrm>
            <a:off x="8268306" y="8009277"/>
            <a:ext cx="4473618" cy="10801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4. </a:t>
            </a:r>
            <a:r>
              <a:rPr lang="zh-CN" altLang="en-US" b="1" dirty="0" smtClean="0"/>
              <a:t>向服务端发送新图片</a:t>
            </a:r>
            <a:endParaRPr lang="zh-CN" altLang="en-US" b="1" dirty="0"/>
          </a:p>
        </p:txBody>
      </p:sp>
      <p:cxnSp>
        <p:nvCxnSpPr>
          <p:cNvPr id="4" name="直接箭头连接符 3"/>
          <p:cNvCxnSpPr>
            <a:stCxn id="2" idx="2"/>
            <a:endCxn id="11" idx="0"/>
          </p:cNvCxnSpPr>
          <p:nvPr/>
        </p:nvCxnSpPr>
        <p:spPr>
          <a:xfrm flipH="1">
            <a:off x="10466098" y="3208474"/>
            <a:ext cx="34294" cy="8762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1" idx="2"/>
          </p:cNvCxnSpPr>
          <p:nvPr/>
        </p:nvCxnSpPr>
        <p:spPr>
          <a:xfrm>
            <a:off x="10466098" y="5164832"/>
            <a:ext cx="19510" cy="89941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3" idx="0"/>
          </p:cNvCxnSpPr>
          <p:nvPr/>
        </p:nvCxnSpPr>
        <p:spPr>
          <a:xfrm>
            <a:off x="10485608" y="7133039"/>
            <a:ext cx="19507" cy="8762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xfrm>
            <a:off x="952500" y="28953"/>
            <a:ext cx="11099800" cy="146347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7200" b="1" dirty="0"/>
              <a:t>2. </a:t>
            </a:r>
            <a:r>
              <a:rPr lang="zh-CN" altLang="en-US" sz="7200" b="1" dirty="0" smtClean="0"/>
              <a:t>方案</a:t>
            </a:r>
            <a:r>
              <a:rPr lang="en-US" sz="7200" b="1" dirty="0" smtClean="0"/>
              <a:t>1</a:t>
            </a:r>
            <a:endParaRPr sz="7200" b="1" dirty="0"/>
          </a:p>
        </p:txBody>
      </p:sp>
      <p:sp>
        <p:nvSpPr>
          <p:cNvPr id="188" name="Shape 188"/>
          <p:cNvSpPr/>
          <p:nvPr/>
        </p:nvSpPr>
        <p:spPr>
          <a:xfrm>
            <a:off x="660400" y="1898525"/>
            <a:ext cx="4915049" cy="686049"/>
          </a:xfrm>
          <a:prstGeom prst="rect">
            <a:avLst/>
          </a:prstGeom>
          <a:gradFill>
            <a:gsLst>
              <a:gs pos="0">
                <a:srgbClr val="FFBDAA"/>
              </a:gs>
              <a:gs pos="35000">
                <a:srgbClr val="FFD0C3"/>
              </a:gs>
              <a:gs pos="100000">
                <a:srgbClr val="FFEDE8"/>
              </a:gs>
            </a:gsLst>
            <a:lin ang="16200000"/>
          </a:gradFill>
          <a:ln>
            <a:solidFill>
              <a:srgbClr val="DE670B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lang="zh-CN" altLang="en-US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新方案</a:t>
            </a:r>
            <a:endParaRPr sz="3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8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36" y="3105590"/>
            <a:ext cx="6192688" cy="5901292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193"/>
          <p:cNvSpPr/>
          <p:nvPr/>
        </p:nvSpPr>
        <p:spPr>
          <a:xfrm>
            <a:off x="7078464" y="3220616"/>
            <a:ext cx="5854328" cy="2952328"/>
          </a:xfrm>
          <a:prstGeom prst="rect">
            <a:avLst/>
          </a:prstGeom>
          <a:ln w="762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/>
          <a:lstStyle/>
          <a:p>
            <a:pPr marL="457200" lvl="1" indent="-457200" algn="l">
              <a:buFont typeface="Arial" panose="020B0604020202020204" pitchFamily="34" charset="0"/>
              <a:buChar char="•"/>
              <a:defRPr sz="1800"/>
            </a:pPr>
            <a:r>
              <a:rPr lang="zh-CN" altLang="en-US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攻击</a:t>
            </a:r>
            <a:r>
              <a:rPr lang="zh-CN" alt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者无法直接获取指纹数据</a:t>
            </a:r>
          </a:p>
          <a:p>
            <a:pPr marL="457200" lvl="1" indent="-457200" algn="l">
              <a:buFont typeface="Arial" panose="020B0604020202020204" pitchFamily="34" charset="0"/>
              <a:buChar char="•"/>
              <a:defRPr sz="1800"/>
            </a:pPr>
            <a:r>
              <a:rPr lang="zh-CN" altLang="en-US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使用</a:t>
            </a:r>
            <a:r>
              <a:rPr lang="zh-CN" alt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带有安全密钥的二维码防止了重放攻击</a:t>
            </a:r>
          </a:p>
          <a:p>
            <a:pPr marL="457200" lvl="1" indent="-457200" algn="l">
              <a:buFont typeface="Arial" panose="020B0604020202020204" pitchFamily="34" charset="0"/>
              <a:buChar char="•"/>
              <a:defRPr sz="1800"/>
            </a:pPr>
            <a:r>
              <a:rPr lang="zh-CN" altLang="en-US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由于</a:t>
            </a:r>
            <a:r>
              <a:rPr lang="zh-CN" alt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使用了</a:t>
            </a:r>
            <a:r>
              <a:rPr lang="en-US" altLang="zh-CN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r>
              <a:rPr lang="zh-CN" alt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技术和二维码技术，商店无需另行安装软硬件</a:t>
            </a:r>
          </a:p>
        </p:txBody>
      </p:sp>
      <p:sp>
        <p:nvSpPr>
          <p:cNvPr id="194" name="Shape 194"/>
          <p:cNvSpPr/>
          <p:nvPr/>
        </p:nvSpPr>
        <p:spPr>
          <a:xfrm>
            <a:off x="7150473" y="7541096"/>
            <a:ext cx="5616623" cy="1465786"/>
          </a:xfrm>
          <a:prstGeom prst="rect">
            <a:avLst/>
          </a:prstGeom>
          <a:ln w="5715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/>
          <a:lstStyle>
            <a:lvl1pPr algn="l" defTabSz="457200">
              <a:defRPr sz="2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 algn="ctr">
              <a:defRPr sz="1800" b="0"/>
            </a:pPr>
            <a:endParaRPr lang="en-US" altLang="zh-CN" sz="2800" dirty="0" smtClean="0">
              <a:latin typeface="Helvetica" panose="020B0604020202020204" pitchFamily="34" charset="0"/>
              <a:cs typeface="Helvetica" panose="020B0604020202020204" pitchFamily="34" charset="0"/>
              <a:sym typeface="Helvetica Neue"/>
            </a:endParaRPr>
          </a:p>
          <a:p>
            <a:pPr lvl="0" algn="ctr">
              <a:defRPr sz="1800" b="0"/>
            </a:pPr>
            <a:r>
              <a:rPr lang="zh-CN" altLang="en-US" sz="2800" dirty="0" smtClean="0"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攻击</a:t>
            </a:r>
            <a:r>
              <a:rPr lang="zh-CN" altLang="en-US" sz="2800" dirty="0"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者仍然可以截取图像中间获取原始指纹信息</a:t>
            </a:r>
          </a:p>
        </p:txBody>
      </p:sp>
      <p:sp>
        <p:nvSpPr>
          <p:cNvPr id="2" name="矩形 1"/>
          <p:cNvSpPr/>
          <p:nvPr/>
        </p:nvSpPr>
        <p:spPr>
          <a:xfrm>
            <a:off x="7150472" y="2188530"/>
            <a:ext cx="5616624" cy="7920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安全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50473" y="6460976"/>
            <a:ext cx="5616624" cy="7920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不安全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yi\Desktop\ico.ooopic.c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505" y="2562484"/>
            <a:ext cx="2134298" cy="213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184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94" grpId="0" animBg="1"/>
      <p:bldP spid="2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xfrm>
            <a:off x="952500" y="28953"/>
            <a:ext cx="11099800" cy="153547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7200" b="1" dirty="0">
                <a:cs typeface="Helvetica" panose="020B0604020202020204" pitchFamily="34" charset="0"/>
              </a:rPr>
              <a:t>2. </a:t>
            </a:r>
            <a:r>
              <a:rPr lang="zh-CN" altLang="en-US" sz="7200" b="1" dirty="0" smtClean="0">
                <a:cs typeface="Helvetica" panose="020B0604020202020204" pitchFamily="34" charset="0"/>
              </a:rPr>
              <a:t>改进方案</a:t>
            </a:r>
            <a:endParaRPr sz="7200" b="1" dirty="0">
              <a:cs typeface="Helvetica" panose="020B0604020202020204" pitchFamily="34" charset="0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33173" y="1801712"/>
            <a:ext cx="4915049" cy="686049"/>
          </a:xfrm>
          <a:prstGeom prst="rect">
            <a:avLst/>
          </a:prstGeom>
          <a:gradFill>
            <a:gsLst>
              <a:gs pos="0">
                <a:srgbClr val="FFBDAA"/>
              </a:gs>
              <a:gs pos="35000">
                <a:srgbClr val="FFD0C3"/>
              </a:gs>
              <a:gs pos="100000">
                <a:srgbClr val="FFEDE8"/>
              </a:gs>
            </a:gsLst>
            <a:lin ang="16200000"/>
          </a:gradFill>
          <a:ln>
            <a:solidFill>
              <a:srgbClr val="DE670B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lang="zh-CN" altLang="en-US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新方案</a:t>
            </a:r>
            <a:endParaRPr sz="3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9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3496" y="3549228"/>
            <a:ext cx="7391400" cy="4279900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hape 199"/>
          <p:cNvSpPr/>
          <p:nvPr/>
        </p:nvSpPr>
        <p:spPr>
          <a:xfrm>
            <a:off x="4331295" y="5110234"/>
            <a:ext cx="1" cy="1400032"/>
          </a:xfrm>
          <a:prstGeom prst="line">
            <a:avLst/>
          </a:prstGeom>
          <a:ln w="63500">
            <a:solidFill>
              <a:srgbClr val="0365C0"/>
            </a:solidFill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7716142" y="7973144"/>
            <a:ext cx="4917331" cy="1466342"/>
          </a:xfrm>
          <a:prstGeom prst="rect">
            <a:avLst/>
          </a:prstGeom>
          <a:ln w="762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/>
          <a:lstStyle/>
          <a:p>
            <a:pPr lvl="1">
              <a:defRPr sz="1800"/>
            </a:pPr>
            <a:r>
              <a:rPr lang="zh-CN" alt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如果攻击者没有加密算法以及密钥信息，那么他就无法获取原始的指纹图像，也不能进行重放攻击</a:t>
            </a:r>
          </a:p>
        </p:txBody>
      </p:sp>
      <p:pic>
        <p:nvPicPr>
          <p:cNvPr id="10" name="Picture 2" descr="C:\Users\yi\Desktop\ico.ooopic.c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248" y="3155835"/>
            <a:ext cx="1342719" cy="134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yi\Desktop\330503-140221210H19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366" y="7153849"/>
            <a:ext cx="1298194" cy="129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/>
          <p:cNvSpPr/>
          <p:nvPr/>
        </p:nvSpPr>
        <p:spPr>
          <a:xfrm>
            <a:off x="7217283" y="2007878"/>
            <a:ext cx="2458665" cy="118253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二维码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10174808" y="1973296"/>
            <a:ext cx="2664296" cy="118253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指纹图像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8446616" y="4012704"/>
            <a:ext cx="3816424" cy="1097530"/>
          </a:xfrm>
          <a:prstGeom prst="round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数字水印算法</a:t>
            </a:r>
            <a:endParaRPr lang="zh-CN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" name="直接箭头连接符 4"/>
          <p:cNvCxnSpPr>
            <a:stCxn id="2" idx="4"/>
          </p:cNvCxnSpPr>
          <p:nvPr/>
        </p:nvCxnSpPr>
        <p:spPr>
          <a:xfrm>
            <a:off x="8446616" y="3190417"/>
            <a:ext cx="1728192" cy="822287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3" idx="4"/>
          </p:cNvCxnSpPr>
          <p:nvPr/>
        </p:nvCxnSpPr>
        <p:spPr>
          <a:xfrm flipH="1">
            <a:off x="10174808" y="3155835"/>
            <a:ext cx="1332148" cy="85686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8446615" y="5961501"/>
            <a:ext cx="3816424" cy="1097530"/>
          </a:xfrm>
          <a:prstGeom prst="round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加密后图像</a:t>
            </a:r>
            <a:endParaRPr lang="zh-CN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9" name="肘形连接符 8"/>
          <p:cNvCxnSpPr>
            <a:stCxn id="3" idx="2"/>
            <a:endCxn id="19" idx="0"/>
          </p:cNvCxnSpPr>
          <p:nvPr/>
        </p:nvCxnSpPr>
        <p:spPr>
          <a:xfrm rot="5400000">
            <a:off x="9929195" y="5535867"/>
            <a:ext cx="851267" cy="1"/>
          </a:xfrm>
          <a:prstGeom prst="bentConnector3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910112" y="8640193"/>
            <a:ext cx="3445520" cy="7920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足够安全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/>
      <p:bldP spid="2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title"/>
          </p:nvPr>
        </p:nvSpPr>
        <p:spPr>
          <a:xfrm>
            <a:off x="952500" y="28953"/>
            <a:ext cx="11099800" cy="160748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b="1" dirty="0"/>
              <a:t>3</a:t>
            </a:r>
            <a:r>
              <a:rPr sz="8000" b="1" dirty="0" smtClean="0"/>
              <a:t>.</a:t>
            </a:r>
            <a:r>
              <a:rPr lang="zh-CN" altLang="en-US" sz="8000" b="1" dirty="0" smtClean="0"/>
              <a:t>架构</a:t>
            </a:r>
            <a:r>
              <a:rPr sz="8000" b="1" dirty="0" smtClean="0"/>
              <a:t> </a:t>
            </a:r>
            <a:endParaRPr sz="80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4" y="1348408"/>
            <a:ext cx="12601400" cy="8208912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453728" y="5668888"/>
            <a:ext cx="648072" cy="72008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334048" y="2788568"/>
            <a:ext cx="648072" cy="72008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7366496" y="2359010"/>
            <a:ext cx="648072" cy="72008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7042460" y="4948808"/>
            <a:ext cx="648072" cy="72008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173836"/>
          </a:xfrm>
        </p:spPr>
        <p:txBody>
          <a:bodyPr>
            <a:noAutofit/>
          </a:bodyPr>
          <a:lstStyle/>
          <a:p>
            <a:r>
              <a:rPr lang="en-US" altLang="zh-CN" sz="5400" b="1" dirty="0" smtClean="0"/>
              <a:t>4. </a:t>
            </a:r>
            <a:r>
              <a:rPr lang="zh-CN" altLang="en-US" sz="5400" b="1" dirty="0" smtClean="0"/>
              <a:t>数字水印算法</a:t>
            </a:r>
            <a:endParaRPr lang="zh-CN" altLang="en-US" sz="5400" b="1" dirty="0"/>
          </a:p>
        </p:txBody>
      </p:sp>
      <p:pic>
        <p:nvPicPr>
          <p:cNvPr id="3074" name="Picture 2" descr="C:\Users\yi\Documents\Visual Studio 2013\Projects\SecondNancy\SecondNancy\bin\Debug\data\qrdata\qr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6246" y="1636440"/>
            <a:ext cx="144016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8234" y="3344917"/>
            <a:ext cx="1656184" cy="155465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圆角矩形 2"/>
          <p:cNvSpPr/>
          <p:nvPr/>
        </p:nvSpPr>
        <p:spPr>
          <a:xfrm>
            <a:off x="5854328" y="1852464"/>
            <a:ext cx="4824536" cy="7920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/>
              <a:t>矩阵</a:t>
            </a:r>
            <a:r>
              <a:rPr lang="en-US" altLang="zh-CN" sz="4000" b="1" dirty="0" smtClean="0"/>
              <a:t>Q</a:t>
            </a:r>
            <a:endParaRPr lang="zh-CN" altLang="en-US" sz="4000" b="1" dirty="0"/>
          </a:p>
        </p:txBody>
      </p:sp>
      <p:sp>
        <p:nvSpPr>
          <p:cNvPr id="18" name="圆角矩形 17"/>
          <p:cNvSpPr/>
          <p:nvPr/>
        </p:nvSpPr>
        <p:spPr>
          <a:xfrm>
            <a:off x="5854328" y="3726202"/>
            <a:ext cx="4824536" cy="7920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/>
              <a:t>矩阵</a:t>
            </a:r>
            <a:r>
              <a:rPr lang="en-US" altLang="zh-CN" sz="4000" b="1" dirty="0" smtClean="0"/>
              <a:t>M</a:t>
            </a:r>
            <a:endParaRPr lang="zh-CN" altLang="en-US" sz="4000" b="1" dirty="0"/>
          </a:p>
        </p:txBody>
      </p:sp>
      <p:cxnSp>
        <p:nvCxnSpPr>
          <p:cNvPr id="11" name="肘形连接符 10"/>
          <p:cNvCxnSpPr/>
          <p:nvPr/>
        </p:nvCxnSpPr>
        <p:spPr>
          <a:xfrm>
            <a:off x="2253928" y="2261208"/>
            <a:ext cx="3600400" cy="12700"/>
          </a:xfrm>
          <a:prstGeom prst="bentConnector3">
            <a:avLst>
              <a:gd name="adj1" fmla="val 49219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253928" y="4122246"/>
            <a:ext cx="36004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237704" y="5308846"/>
            <a:ext cx="6175750" cy="37444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45" y="5934231"/>
            <a:ext cx="5825067" cy="2493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圆角矩形 28"/>
          <p:cNvSpPr/>
          <p:nvPr/>
        </p:nvSpPr>
        <p:spPr>
          <a:xfrm>
            <a:off x="6574408" y="5272612"/>
            <a:ext cx="6336704" cy="37444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646416" y="5664810"/>
            <a:ext cx="3024336" cy="1012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altLang="zh-CN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1-2 bits/pixel matrax:M1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646416" y="7248986"/>
            <a:ext cx="3024335" cy="1012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altLang="zh-CN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5-6 bits/pixel matrax:M3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742760" y="5664810"/>
            <a:ext cx="3046016" cy="1012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altLang="zh-CN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3-4 bits/pixel matrax:M2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742760" y="7248986"/>
            <a:ext cx="3046016" cy="1012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altLang="zh-CN" dirty="0" smtClean="0">
                <a:latin typeface="Helvetica" panose="020B0604020202020204" pitchFamily="34" charset="0"/>
                <a:cs typeface="Helvetica" panose="020B0604020202020204" pitchFamily="34" charset="0"/>
              </a:rPr>
              <a:t>7-8 bits/pixel matrax:M4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34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173836"/>
          </a:xfrm>
        </p:spPr>
        <p:txBody>
          <a:bodyPr>
            <a:noAutofit/>
          </a:bodyPr>
          <a:lstStyle/>
          <a:p>
            <a:r>
              <a:rPr lang="en-US" altLang="zh-CN" sz="5400" b="1" dirty="0" smtClean="0"/>
              <a:t>4. </a:t>
            </a:r>
            <a:r>
              <a:rPr lang="zh-CN" altLang="en-US" sz="5400" b="1" dirty="0" smtClean="0"/>
              <a:t>数字水印算法</a:t>
            </a:r>
            <a:endParaRPr lang="zh-CN" altLang="en-US" sz="5400" b="1" dirty="0"/>
          </a:p>
        </p:txBody>
      </p:sp>
      <p:sp>
        <p:nvSpPr>
          <p:cNvPr id="4" name="矩形 3"/>
          <p:cNvSpPr/>
          <p:nvPr/>
        </p:nvSpPr>
        <p:spPr>
          <a:xfrm>
            <a:off x="357718" y="2321997"/>
            <a:ext cx="3891632" cy="819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zh-CN" alt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指纹矩阵</a:t>
            </a:r>
            <a:r>
              <a:rPr lang="en-US" altLang="zh-CN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20216" y="1719452"/>
            <a:ext cx="3015943" cy="1012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altLang="zh-CN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1-2 bits matrax:M1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40982" y="2848478"/>
            <a:ext cx="3329970" cy="968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altLang="zh-CN" dirty="0" smtClean="0">
                <a:latin typeface="Helvetica" panose="020B0604020202020204" pitchFamily="34" charset="0"/>
                <a:cs typeface="Helvetica" panose="020B0604020202020204" pitchFamily="34" charset="0"/>
              </a:rPr>
              <a:t>7-8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bits </a:t>
            </a:r>
            <a:r>
              <a:rPr lang="en-US" altLang="zh-CN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matrax:M4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08127" y="2848478"/>
            <a:ext cx="3028031" cy="968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altLang="zh-CN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3-4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bits </a:t>
            </a:r>
            <a:r>
              <a:rPr lang="en-US" altLang="zh-CN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matrax:M3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40982" y="1719452"/>
            <a:ext cx="3185954" cy="1012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altLang="zh-CN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3-4 bits matrax:M2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 flipV="1">
            <a:off x="4249350" y="2225547"/>
            <a:ext cx="670866" cy="5060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7" idx="1"/>
          </p:cNvCxnSpPr>
          <p:nvPr/>
        </p:nvCxnSpPr>
        <p:spPr>
          <a:xfrm>
            <a:off x="4249350" y="2731643"/>
            <a:ext cx="658777" cy="6010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7" y="3816916"/>
            <a:ext cx="5825067" cy="2493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7" y="6800427"/>
            <a:ext cx="5825067" cy="295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右弧形箭头 14"/>
          <p:cNvSpPr/>
          <p:nvPr/>
        </p:nvSpPr>
        <p:spPr>
          <a:xfrm>
            <a:off x="6182784" y="4979212"/>
            <a:ext cx="1446141" cy="329780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36159" y="5286446"/>
            <a:ext cx="3686811" cy="2990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r>
              <a:rPr lang="en-US" altLang="zh-CN" sz="4000" b="1" dirty="0"/>
              <a:t>A2 = A + M1</a:t>
            </a:r>
          </a:p>
          <a:p>
            <a:r>
              <a:rPr lang="en-US" altLang="zh-CN" sz="4000" b="1" dirty="0"/>
              <a:t>B2 = B + M2</a:t>
            </a:r>
          </a:p>
          <a:p>
            <a:r>
              <a:rPr lang="en-US" altLang="zh-CN" sz="4000" b="1" dirty="0"/>
              <a:t>C2 = C + M3</a:t>
            </a:r>
          </a:p>
          <a:p>
            <a:r>
              <a:rPr lang="en-US" altLang="zh-CN" sz="4000" b="1" dirty="0"/>
              <a:t>D2 = D + M4</a:t>
            </a:r>
          </a:p>
        </p:txBody>
      </p:sp>
    </p:spTree>
    <p:extLst>
      <p:ext uri="{BB962C8B-B14F-4D97-AF65-F5344CB8AC3E}">
        <p14:creationId xmlns:p14="http://schemas.microsoft.com/office/powerpoint/2010/main" val="307168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 smtClean="0"/>
              <a:t>4. </a:t>
            </a:r>
            <a:r>
              <a:rPr lang="zh-CN" altLang="en-US" sz="6600" b="1" dirty="0" smtClean="0"/>
              <a:t>数字水印算法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959486" y="1924472"/>
            <a:ext cx="11735601" cy="1440160"/>
          </a:xfrm>
          <a:prstGeom prst="round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 b="1" dirty="0" smtClean="0"/>
              <a:t>使用该算法，一些指纹的图像信息会丢失</a:t>
            </a:r>
            <a:r>
              <a:rPr lang="en-US" altLang="zh-CN" b="1" dirty="0" smtClean="0"/>
              <a:t>.  </a:t>
            </a:r>
            <a:endParaRPr lang="en-US" altLang="zh-CN" b="1" dirty="0"/>
          </a:p>
          <a:p>
            <a:pPr algn="l"/>
            <a:r>
              <a:rPr lang="zh-CN" altLang="en-US" b="1" dirty="0" smtClean="0"/>
              <a:t>丢失的图像位用于存储安全密钥</a:t>
            </a:r>
            <a:endParaRPr lang="zh-CN" altLang="en-US" b="1" dirty="0"/>
          </a:p>
        </p:txBody>
      </p:sp>
      <p:pic>
        <p:nvPicPr>
          <p:cNvPr id="5" name="Picture 2" descr="C:\Users\yi\Documents\Visual Studio 2013\Projects\SecondNancy\SecondNancy\bin\Debug\data\qrdata\qr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2199" y="4876800"/>
            <a:ext cx="144016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086" y="6532984"/>
            <a:ext cx="1656184" cy="1554659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圆角矩形 6"/>
          <p:cNvSpPr/>
          <p:nvPr/>
        </p:nvSpPr>
        <p:spPr>
          <a:xfrm>
            <a:off x="957783" y="3580656"/>
            <a:ext cx="11737303" cy="1296144"/>
          </a:xfrm>
          <a:prstGeom prst="round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 b="1" dirty="0" smtClean="0"/>
              <a:t>如何恢复原始图像？</a:t>
            </a:r>
            <a:endParaRPr lang="en-US" altLang="zh-CN" b="1" dirty="0" smtClean="0"/>
          </a:p>
          <a:p>
            <a:pPr algn="l"/>
            <a:r>
              <a:rPr lang="zh-CN" altLang="en-US" b="1" dirty="0" smtClean="0"/>
              <a:t>恢复后的图像能否取得好的指纹匹配分数？</a:t>
            </a:r>
            <a:endParaRPr lang="en-US" altLang="zh-CN" b="1" dirty="0" smtClean="0"/>
          </a:p>
        </p:txBody>
      </p:sp>
      <p:pic>
        <p:nvPicPr>
          <p:cNvPr id="8" name="Picture 2" descr="C:\Users\yi\Documents\Visual Studio 2013\Projects\SecondNancy\SecondNancy\bin\Debug\data\qrdata\qr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0192" y="5870153"/>
            <a:ext cx="144016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接箭头连接符 9"/>
          <p:cNvCxnSpPr/>
          <p:nvPr/>
        </p:nvCxnSpPr>
        <p:spPr>
          <a:xfrm>
            <a:off x="2181920" y="5596880"/>
            <a:ext cx="2736304" cy="93610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2181920" y="6590233"/>
            <a:ext cx="2736304" cy="102287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680271" y="6122479"/>
            <a:ext cx="190970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zh-CN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cxnSp>
        <p:nvCxnSpPr>
          <p:cNvPr id="16" name="肘形连接符 15"/>
          <p:cNvCxnSpPr/>
          <p:nvPr/>
        </p:nvCxnSpPr>
        <p:spPr>
          <a:xfrm flipV="1">
            <a:off x="5710312" y="6584144"/>
            <a:ext cx="3384376" cy="6090"/>
          </a:xfrm>
          <a:prstGeom prst="bentConnector3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28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669752" y="196280"/>
            <a:ext cx="10529589" cy="151216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7200" b="1" dirty="0"/>
              <a:t>5</a:t>
            </a:r>
            <a:r>
              <a:rPr sz="7200" b="1" dirty="0" smtClean="0"/>
              <a:t>. </a:t>
            </a:r>
            <a:r>
              <a:rPr lang="zh-CN" altLang="en-US" sz="7200" b="1" dirty="0" smtClean="0"/>
              <a:t>结果</a:t>
            </a:r>
            <a:endParaRPr sz="7200" b="1" dirty="0"/>
          </a:p>
        </p:txBody>
      </p:sp>
      <p:sp>
        <p:nvSpPr>
          <p:cNvPr id="16" name="圆角矩形 15"/>
          <p:cNvSpPr/>
          <p:nvPr/>
        </p:nvSpPr>
        <p:spPr>
          <a:xfrm>
            <a:off x="934942" y="1636440"/>
            <a:ext cx="11688138" cy="2448272"/>
          </a:xfrm>
          <a:prstGeom prst="round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一个实验：我们采用不同位数对指纹图像进行加密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并使用恢复后的图像与指纹数据库中的图像进行匹配</a:t>
            </a:r>
            <a:r>
              <a:rPr lang="en-US" altLang="zh-CN" dirty="0" smtClean="0"/>
              <a:t>. </a:t>
            </a:r>
            <a:r>
              <a:rPr lang="zh-CN" altLang="en-US" dirty="0" smtClean="0"/>
              <a:t>在失真较小的情况下，匹配结果相似</a:t>
            </a:r>
            <a:r>
              <a:rPr lang="en-US" altLang="zh-CN" dirty="0" smtClean="0"/>
              <a:t>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至少可以使用</a:t>
            </a:r>
            <a:r>
              <a:rPr lang="en-US" altLang="zh-CN" dirty="0" smtClean="0"/>
              <a:t>4-6</a:t>
            </a:r>
            <a:r>
              <a:rPr lang="zh-CN" altLang="en-US" dirty="0" smtClean="0"/>
              <a:t>位存贮安全密钥</a:t>
            </a:r>
            <a:r>
              <a:rPr lang="en-US" altLang="zh-CN" dirty="0" smtClean="0"/>
              <a:t>.</a:t>
            </a: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42" y="4300736"/>
            <a:ext cx="11544121" cy="501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952500" y="444501"/>
            <a:ext cx="11099800" cy="119193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lang="zh-CN" altLang="en-US" sz="8000" b="1" dirty="0" smtClean="0">
                <a:ea typeface="黑体" panose="02010609060101010101" pitchFamily="49" charset="-122"/>
              </a:rPr>
              <a:t>概述</a:t>
            </a:r>
            <a:endParaRPr sz="8000" b="1" dirty="0">
              <a:ea typeface="黑体" panose="02010609060101010101" pitchFamily="49" charset="-122"/>
            </a:endParaRPr>
          </a:p>
        </p:txBody>
      </p:sp>
      <p:grpSp>
        <p:nvGrpSpPr>
          <p:cNvPr id="38" name="Group 38"/>
          <p:cNvGrpSpPr/>
          <p:nvPr/>
        </p:nvGrpSpPr>
        <p:grpSpPr>
          <a:xfrm>
            <a:off x="1029792" y="5598964"/>
            <a:ext cx="5496151" cy="3518798"/>
            <a:chOff x="-1" y="0"/>
            <a:chExt cx="4963968" cy="3518796"/>
          </a:xfrm>
        </p:grpSpPr>
        <p:sp>
          <p:nvSpPr>
            <p:cNvPr id="36" name="Shape 36"/>
            <p:cNvSpPr/>
            <p:nvPr/>
          </p:nvSpPr>
          <p:spPr>
            <a:xfrm>
              <a:off x="-1" y="0"/>
              <a:ext cx="4963968" cy="3518796"/>
            </a:xfrm>
            <a:prstGeom prst="rect">
              <a:avLst/>
            </a:prstGeom>
            <a:gradFill flip="none" rotWithShape="1"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-1" y="723218"/>
              <a:ext cx="4963968" cy="2072361"/>
            </a:xfrm>
            <a:prstGeom prst="rect">
              <a:avLst/>
            </a:prstGeom>
            <a:ln w="57150"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200" b="1" dirty="0"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  <a:sym typeface="Helvetica"/>
                </a:rPr>
                <a:t>3. </a:t>
              </a:r>
              <a:r>
                <a:rPr lang="zh-CN" altLang="en-US" sz="3200" b="1" dirty="0" smtClean="0"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  <a:sym typeface="Helvetica"/>
                </a:rPr>
                <a:t>解决方案</a:t>
              </a:r>
              <a:endParaRPr sz="3200" b="1" dirty="0">
                <a:latin typeface="Helvetica" panose="020B0604020202020204" pitchFamily="34" charset="0"/>
                <a:ea typeface="Microsoft YaHei UI" panose="020B0503020204020204" pitchFamily="34" charset="-122"/>
                <a:cs typeface="Helvetica" panose="020B0604020202020204" pitchFamily="34" charset="0"/>
                <a:sym typeface="Helvetica"/>
              </a:endParaRPr>
            </a:p>
            <a:p>
              <a:pPr lvl="0">
                <a:defRPr sz="1800"/>
              </a:pPr>
              <a:endParaRPr sz="3200" b="1" dirty="0">
                <a:latin typeface="Helvetica" panose="020B0604020202020204" pitchFamily="34" charset="0"/>
                <a:ea typeface="Microsoft YaHei UI" panose="020B0503020204020204" pitchFamily="34" charset="-122"/>
                <a:cs typeface="Helvetica" panose="020B0604020202020204" pitchFamily="34" charset="0"/>
                <a:sym typeface="Helvetica"/>
              </a:endParaRPr>
            </a:p>
            <a:p>
              <a:pPr lvl="0">
                <a:defRPr sz="1800"/>
              </a:pPr>
              <a:r>
                <a:rPr lang="en-US" altLang="zh-CN" sz="3200" b="1" dirty="0" smtClean="0"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  <a:sym typeface="Helvetica"/>
                </a:rPr>
                <a:t>Web</a:t>
              </a:r>
              <a:r>
                <a:rPr lang="zh-CN" altLang="en-US" sz="3200" b="1" dirty="0" smtClean="0"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  <a:sym typeface="Helvetica"/>
                </a:rPr>
                <a:t>服务</a:t>
              </a:r>
              <a:endParaRPr lang="en-US" altLang="zh-CN" sz="3200" b="1" dirty="0" smtClean="0">
                <a:latin typeface="Helvetica" panose="020B0604020202020204" pitchFamily="34" charset="0"/>
                <a:ea typeface="Microsoft YaHei UI" panose="020B0503020204020204" pitchFamily="34" charset="-122"/>
                <a:cs typeface="Helvetica" panose="020B0604020202020204" pitchFamily="34" charset="0"/>
                <a:sym typeface="Helvetica"/>
              </a:endParaRPr>
            </a:p>
            <a:p>
              <a:pPr lvl="0">
                <a:defRPr sz="1800"/>
              </a:pPr>
              <a:r>
                <a:rPr lang="zh-CN" altLang="en-US" sz="3200" b="1" dirty="0" smtClean="0"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  <a:sym typeface="Helvetica"/>
                </a:rPr>
                <a:t>数字水印</a:t>
              </a:r>
              <a:r>
                <a:rPr sz="3200" b="1" dirty="0" smtClean="0"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  <a:sym typeface="Helvetica"/>
                </a:rPr>
                <a:t> </a:t>
              </a:r>
              <a:endParaRPr sz="3200" b="1" dirty="0">
                <a:latin typeface="Helvetica" panose="020B0604020202020204" pitchFamily="34" charset="0"/>
                <a:ea typeface="Microsoft YaHei UI" panose="020B0503020204020204" pitchFamily="34" charset="-122"/>
                <a:cs typeface="Helvetica" panose="020B0604020202020204" pitchFamily="34" charset="0"/>
                <a:sym typeface="Helvetica"/>
              </a:endParaRP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029792" y="1852464"/>
            <a:ext cx="5496151" cy="3518798"/>
            <a:chOff x="-1" y="0"/>
            <a:chExt cx="4963968" cy="3518796"/>
          </a:xfrm>
        </p:grpSpPr>
        <p:sp>
          <p:nvSpPr>
            <p:cNvPr id="39" name="Shape 39"/>
            <p:cNvSpPr/>
            <p:nvPr/>
          </p:nvSpPr>
          <p:spPr>
            <a:xfrm>
              <a:off x="-1" y="0"/>
              <a:ext cx="4963968" cy="3518796"/>
            </a:xfrm>
            <a:prstGeom prst="rect">
              <a:avLst/>
            </a:prstGeom>
            <a:gradFill flip="none" rotWithShape="1"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-1" y="723220"/>
              <a:ext cx="4963968" cy="2072361"/>
            </a:xfrm>
            <a:prstGeom prst="rect">
              <a:avLst/>
            </a:prstGeom>
            <a:ln w="57150"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200" b="1" dirty="0"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  <a:sym typeface="Helvetica"/>
                </a:rPr>
                <a:t>1. </a:t>
              </a:r>
              <a:r>
                <a:rPr lang="zh-CN" altLang="en-US" sz="3200" b="1" dirty="0" smtClean="0"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  <a:sym typeface="Helvetica"/>
                </a:rPr>
                <a:t>关注</a:t>
              </a:r>
              <a:endParaRPr lang="en-US" altLang="zh-CN" sz="3200" b="1" dirty="0" smtClean="0">
                <a:latin typeface="Helvetica" panose="020B0604020202020204" pitchFamily="34" charset="0"/>
                <a:ea typeface="Microsoft YaHei UI" panose="020B0503020204020204" pitchFamily="34" charset="-122"/>
                <a:cs typeface="Helvetica" panose="020B0604020202020204" pitchFamily="34" charset="0"/>
                <a:sym typeface="Helvetica"/>
              </a:endParaRPr>
            </a:p>
            <a:p>
              <a:pPr lvl="0">
                <a:defRPr sz="1800"/>
              </a:pPr>
              <a:endParaRPr sz="3200" b="1" dirty="0">
                <a:latin typeface="Helvetica" panose="020B0604020202020204" pitchFamily="34" charset="0"/>
                <a:ea typeface="Microsoft YaHei UI" panose="020B0503020204020204" pitchFamily="34" charset="-122"/>
                <a:cs typeface="Helvetica" panose="020B0604020202020204" pitchFamily="34" charset="0"/>
                <a:sym typeface="Helvetica"/>
              </a:endParaRPr>
            </a:p>
            <a:p>
              <a:pPr lvl="0">
                <a:defRPr sz="1800"/>
              </a:pPr>
              <a:r>
                <a:rPr sz="3200" b="1" dirty="0"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  <a:sym typeface="Helvetica"/>
                </a:rPr>
                <a:t> </a:t>
              </a:r>
              <a:r>
                <a:rPr lang="zh-CN" altLang="en-US" sz="3200" b="1" dirty="0" smtClean="0"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  <a:sym typeface="Helvetica"/>
                </a:rPr>
                <a:t>一个系统：指纹识别系统</a:t>
              </a:r>
              <a:endParaRPr lang="en-US" altLang="zh-CN" sz="3200" b="1" dirty="0" smtClean="0">
                <a:latin typeface="Helvetica" panose="020B0604020202020204" pitchFamily="34" charset="0"/>
                <a:ea typeface="Microsoft YaHei UI" panose="020B0503020204020204" pitchFamily="34" charset="-122"/>
                <a:cs typeface="Helvetica" panose="020B0604020202020204" pitchFamily="34" charset="0"/>
                <a:sym typeface="Helvetica"/>
              </a:endParaRPr>
            </a:p>
            <a:p>
              <a:pPr lvl="0">
                <a:defRPr sz="1800"/>
              </a:pPr>
              <a:r>
                <a:rPr lang="zh-CN" altLang="en-US" sz="3200" b="1" dirty="0"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  <a:sym typeface="Helvetica"/>
                </a:rPr>
                <a:t>一</a:t>
              </a:r>
              <a:r>
                <a:rPr lang="zh-CN" altLang="en-US" sz="3200" b="1" dirty="0" smtClean="0"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  <a:sym typeface="Helvetica"/>
                </a:rPr>
                <a:t>个场景：电子支付</a:t>
              </a:r>
              <a:endParaRPr sz="3200" b="1" dirty="0">
                <a:latin typeface="Helvetica" panose="020B0604020202020204" pitchFamily="34" charset="0"/>
                <a:ea typeface="Microsoft YaHei UI" panose="020B0503020204020204" pitchFamily="34" charset="-122"/>
                <a:cs typeface="Helvetica" panose="020B0604020202020204" pitchFamily="34" charset="0"/>
                <a:sym typeface="Helvetica"/>
              </a:endParaRP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6680073" y="1852464"/>
            <a:ext cx="5366944" cy="3518798"/>
            <a:chOff x="-1" y="0"/>
            <a:chExt cx="4963968" cy="3518796"/>
          </a:xfrm>
        </p:grpSpPr>
        <p:sp>
          <p:nvSpPr>
            <p:cNvPr id="45" name="Shape 45"/>
            <p:cNvSpPr/>
            <p:nvPr/>
          </p:nvSpPr>
          <p:spPr>
            <a:xfrm>
              <a:off x="-1" y="0"/>
              <a:ext cx="4963968" cy="3518796"/>
            </a:xfrm>
            <a:prstGeom prst="rect">
              <a:avLst/>
            </a:prstGeom>
            <a:gradFill flip="none" rotWithShape="1"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-1" y="476996"/>
              <a:ext cx="4963968" cy="2564804"/>
            </a:xfrm>
            <a:prstGeom prst="rect">
              <a:avLst/>
            </a:prstGeom>
            <a:ln w="57150"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200" b="1" dirty="0"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  <a:sym typeface="Helvetica"/>
                </a:rPr>
                <a:t>2. </a:t>
              </a:r>
              <a:r>
                <a:rPr lang="zh-CN" altLang="en-US" sz="3200" b="1" dirty="0" smtClean="0"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  <a:sym typeface="Helvetica"/>
                </a:rPr>
                <a:t>问题</a:t>
              </a:r>
              <a:endParaRPr sz="3200" b="1" dirty="0">
                <a:latin typeface="Helvetica" panose="020B0604020202020204" pitchFamily="34" charset="0"/>
                <a:ea typeface="Microsoft YaHei UI" panose="020B0503020204020204" pitchFamily="34" charset="-122"/>
                <a:cs typeface="Helvetica" panose="020B0604020202020204" pitchFamily="34" charset="0"/>
                <a:sym typeface="Helvetica"/>
              </a:endParaRPr>
            </a:p>
            <a:p>
              <a:pPr lvl="0">
                <a:defRPr sz="1800"/>
              </a:pPr>
              <a:endParaRPr sz="3200" b="1" dirty="0">
                <a:latin typeface="Helvetica" panose="020B0604020202020204" pitchFamily="34" charset="0"/>
                <a:ea typeface="Microsoft YaHei UI" panose="020B0503020204020204" pitchFamily="34" charset="-122"/>
                <a:cs typeface="Helvetica" panose="020B0604020202020204" pitchFamily="34" charset="0"/>
                <a:sym typeface="Helvetica"/>
              </a:endParaRPr>
            </a:p>
            <a:p>
              <a:pPr lvl="0">
                <a:defRPr sz="1800"/>
              </a:pPr>
              <a:r>
                <a:rPr lang="zh-CN" altLang="en-US" sz="3200" b="1" dirty="0" smtClean="0"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  <a:sym typeface="Helvetica"/>
                </a:rPr>
                <a:t>成本</a:t>
              </a:r>
              <a:endParaRPr sz="3200" b="1" dirty="0">
                <a:latin typeface="Helvetica" panose="020B0604020202020204" pitchFamily="34" charset="0"/>
                <a:ea typeface="Microsoft YaHei UI" panose="020B0503020204020204" pitchFamily="34" charset="-122"/>
                <a:cs typeface="Helvetica" panose="020B0604020202020204" pitchFamily="34" charset="0"/>
                <a:sym typeface="Helvetica"/>
              </a:endParaRPr>
            </a:p>
            <a:p>
              <a:pPr lvl="0">
                <a:defRPr sz="1800"/>
              </a:pPr>
              <a:r>
                <a:rPr lang="zh-CN" altLang="en-US" sz="3200" b="1" dirty="0" smtClean="0"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  <a:sym typeface="Helvetica"/>
                </a:rPr>
                <a:t>可用性</a:t>
              </a:r>
              <a:endParaRPr sz="3200" b="1" dirty="0">
                <a:latin typeface="Helvetica" panose="020B0604020202020204" pitchFamily="34" charset="0"/>
                <a:ea typeface="Microsoft YaHei UI" panose="020B0503020204020204" pitchFamily="34" charset="-122"/>
                <a:cs typeface="Helvetica" panose="020B0604020202020204" pitchFamily="34" charset="0"/>
                <a:sym typeface="Helvetica"/>
              </a:endParaRPr>
            </a:p>
            <a:p>
              <a:pPr lvl="0">
                <a:defRPr sz="1800"/>
              </a:pPr>
              <a:r>
                <a:rPr lang="zh-CN" altLang="en-US" sz="3200" b="1" dirty="0" smtClean="0"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  <a:sym typeface="Helvetica"/>
                </a:rPr>
                <a:t>安全</a:t>
              </a:r>
              <a:endParaRPr sz="3200" b="1" dirty="0">
                <a:latin typeface="Helvetica" panose="020B0604020202020204" pitchFamily="34" charset="0"/>
                <a:ea typeface="Microsoft YaHei UI" panose="020B0503020204020204" pitchFamily="34" charset="-122"/>
                <a:cs typeface="Helvetica" panose="020B0604020202020204" pitchFamily="34" charset="0"/>
                <a:sym typeface="Helvetic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680072" y="5598964"/>
            <a:ext cx="5410452" cy="3518798"/>
            <a:chOff x="6896096" y="5816153"/>
            <a:chExt cx="5410452" cy="3518798"/>
          </a:xfrm>
        </p:grpSpPr>
        <p:grpSp>
          <p:nvGrpSpPr>
            <p:cNvPr id="44" name="Group 44"/>
            <p:cNvGrpSpPr/>
            <p:nvPr/>
          </p:nvGrpSpPr>
          <p:grpSpPr>
            <a:xfrm>
              <a:off x="6896096" y="5816153"/>
              <a:ext cx="5410452" cy="3518798"/>
              <a:chOff x="-1" y="0"/>
              <a:chExt cx="5004208" cy="3518796"/>
            </a:xfrm>
          </p:grpSpPr>
          <p:sp>
            <p:nvSpPr>
              <p:cNvPr id="42" name="Shape 42"/>
              <p:cNvSpPr/>
              <p:nvPr/>
            </p:nvSpPr>
            <p:spPr>
              <a:xfrm>
                <a:off x="-1" y="0"/>
                <a:ext cx="4963968" cy="3518796"/>
              </a:xfrm>
              <a:prstGeom prst="rect">
                <a:avLst/>
              </a:prstGeom>
              <a:gradFill flip="none" rotWithShape="1">
                <a:gsLst>
                  <a:gs pos="0">
                    <a:srgbClr val="FBFBFB"/>
                  </a:gs>
                  <a:gs pos="100000">
                    <a:srgbClr val="BEBEB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3" name="Shape 43"/>
              <p:cNvSpPr/>
              <p:nvPr/>
            </p:nvSpPr>
            <p:spPr>
              <a:xfrm>
                <a:off x="40239" y="5438"/>
                <a:ext cx="4963968" cy="5334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 lvl="0">
                  <a:defRPr sz="1800"/>
                </a:pPr>
                <a:r>
                  <a:rPr sz="2800" b="1" dirty="0">
                    <a:latin typeface="Helvetica" panose="020B0604020202020204" pitchFamily="34" charset="0"/>
                    <a:ea typeface="Microsoft YaHei UI" panose="020B0503020204020204" pitchFamily="34" charset="-122"/>
                    <a:cs typeface="Helvetica" panose="020B0604020202020204" pitchFamily="34" charset="0"/>
                    <a:sym typeface="Helvetica"/>
                  </a:rPr>
                  <a:t>4. </a:t>
                </a:r>
                <a:r>
                  <a:rPr lang="zh-CN" altLang="en-US" sz="2800" b="1" dirty="0">
                    <a:latin typeface="Helvetica" panose="020B0604020202020204" pitchFamily="34" charset="0"/>
                    <a:ea typeface="Microsoft YaHei UI" panose="020B0503020204020204" pitchFamily="34" charset="-122"/>
                    <a:cs typeface="Helvetica" panose="020B0604020202020204" pitchFamily="34" charset="0"/>
                    <a:sym typeface="Helvetica"/>
                  </a:rPr>
                  <a:t>结论</a:t>
                </a:r>
                <a:endParaRPr sz="2800" b="1" dirty="0"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  <a:sym typeface="Helvetica"/>
                </a:endParaRPr>
              </a:p>
            </p:txBody>
          </p:sp>
        </p:grpSp>
        <p:sp>
          <p:nvSpPr>
            <p:cNvPr id="15" name="Shape 43"/>
            <p:cNvSpPr/>
            <p:nvPr/>
          </p:nvSpPr>
          <p:spPr>
            <a:xfrm>
              <a:off x="6913321" y="6359414"/>
              <a:ext cx="5349720" cy="1395254"/>
            </a:xfrm>
            <a:prstGeom prst="rect">
              <a:avLst/>
            </a:prstGeom>
            <a:ln w="57150">
              <a:solidFill>
                <a:srgbClr val="00B0F0"/>
              </a:solidFill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lang="zh-CN" altLang="en-US" sz="2800" b="1" dirty="0" smtClean="0">
                  <a:solidFill>
                    <a:schemeClr val="accent5"/>
                  </a:solidFill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  <a:sym typeface="Helvetica"/>
                </a:rPr>
                <a:t>防止</a:t>
              </a:r>
              <a:r>
                <a:rPr lang="en-US" sz="2800" b="1" dirty="0" smtClean="0">
                  <a:solidFill>
                    <a:schemeClr val="accent5"/>
                  </a:solidFill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  <a:sym typeface="Helvetica"/>
                </a:rPr>
                <a:t>: </a:t>
              </a:r>
            </a:p>
            <a:p>
              <a:pPr lvl="0">
                <a:defRPr sz="1800"/>
              </a:pPr>
              <a:r>
                <a:rPr lang="zh-CN" altLang="en-US" sz="2800" b="1" dirty="0" smtClean="0"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  <a:sym typeface="Helvetica"/>
                </a:rPr>
                <a:t>会话劫持</a:t>
              </a:r>
              <a:endParaRPr lang="en-US" sz="2800" b="1" dirty="0" smtClean="0">
                <a:latin typeface="Helvetica" panose="020B0604020202020204" pitchFamily="34" charset="0"/>
                <a:ea typeface="Microsoft YaHei UI" panose="020B0503020204020204" pitchFamily="34" charset="-122"/>
                <a:cs typeface="Helvetica" panose="020B0604020202020204" pitchFamily="34" charset="0"/>
                <a:sym typeface="Helvetica"/>
              </a:endParaRPr>
            </a:p>
            <a:p>
              <a:pPr lvl="0">
                <a:defRPr sz="1800"/>
              </a:pPr>
              <a:r>
                <a:rPr lang="zh-CN" altLang="en-US" sz="2800" b="1" dirty="0" smtClean="0"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  <a:sym typeface="Helvetica"/>
                </a:rPr>
                <a:t>重放攻击</a:t>
              </a:r>
              <a:endParaRPr sz="2800" b="1" dirty="0">
                <a:latin typeface="Helvetica" panose="020B0604020202020204" pitchFamily="34" charset="0"/>
                <a:ea typeface="Microsoft YaHei UI" panose="020B0503020204020204" pitchFamily="34" charset="-122"/>
                <a:cs typeface="Helvetica" panose="020B0604020202020204" pitchFamily="34" charset="0"/>
                <a:sym typeface="Helvetica"/>
              </a:endParaRPr>
            </a:p>
          </p:txBody>
        </p:sp>
        <p:sp>
          <p:nvSpPr>
            <p:cNvPr id="17" name="Shape 43"/>
            <p:cNvSpPr/>
            <p:nvPr/>
          </p:nvSpPr>
          <p:spPr>
            <a:xfrm>
              <a:off x="6939603" y="7914265"/>
              <a:ext cx="5335372" cy="1395254"/>
            </a:xfrm>
            <a:prstGeom prst="rect">
              <a:avLst/>
            </a:prstGeom>
            <a:ln w="57150"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lang="zh-CN" altLang="en-US" sz="2800" b="1" dirty="0" smtClean="0">
                  <a:solidFill>
                    <a:srgbClr val="FF0000"/>
                  </a:solidFill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  <a:sym typeface="Helvetica"/>
                </a:rPr>
                <a:t>解决</a:t>
              </a:r>
              <a:r>
                <a:rPr lang="en-US" sz="2800" b="1" dirty="0" smtClean="0">
                  <a:solidFill>
                    <a:srgbClr val="FF0000"/>
                  </a:solidFill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  <a:sym typeface="Helvetica"/>
                </a:rPr>
                <a:t>: </a:t>
              </a:r>
            </a:p>
            <a:p>
              <a:pPr lvl="0">
                <a:defRPr sz="1800"/>
              </a:pPr>
              <a:r>
                <a:rPr lang="zh-CN" altLang="en-US" sz="2800" b="1" dirty="0" smtClean="0">
                  <a:solidFill>
                    <a:schemeClr val="tx1"/>
                  </a:solidFill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  <a:sym typeface="Helvetica"/>
                </a:rPr>
                <a:t>成本</a:t>
              </a:r>
              <a:endParaRPr lang="en-US" sz="2800" b="1" dirty="0" smtClean="0">
                <a:solidFill>
                  <a:schemeClr val="tx1"/>
                </a:solidFill>
                <a:latin typeface="Helvetica" panose="020B0604020202020204" pitchFamily="34" charset="0"/>
                <a:ea typeface="Microsoft YaHei UI" panose="020B0503020204020204" pitchFamily="34" charset="-122"/>
                <a:cs typeface="Helvetica" panose="020B0604020202020204" pitchFamily="34" charset="0"/>
                <a:sym typeface="Helvetica"/>
              </a:endParaRPr>
            </a:p>
            <a:p>
              <a:pPr lvl="0">
                <a:defRPr sz="1800"/>
              </a:pPr>
              <a:r>
                <a:rPr lang="zh-CN" altLang="en-US" sz="2800" b="1" dirty="0" smtClean="0">
                  <a:solidFill>
                    <a:schemeClr val="tx1"/>
                  </a:solidFill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  <a:sym typeface="Helvetica"/>
                </a:rPr>
                <a:t>可用性</a:t>
              </a:r>
              <a:endParaRPr sz="2800" b="1" dirty="0">
                <a:solidFill>
                  <a:schemeClr val="tx1"/>
                </a:solidFill>
                <a:latin typeface="Helvetica" panose="020B0604020202020204" pitchFamily="34" charset="0"/>
                <a:ea typeface="Microsoft YaHei UI" panose="020B0503020204020204" pitchFamily="34" charset="-122"/>
                <a:cs typeface="Helvetica" panose="020B0604020202020204" pitchFamily="34" charset="0"/>
                <a:sym typeface="Helvetica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3" animBg="1" advAuto="0"/>
      <p:bldP spid="41" grpId="1" animBg="1" advAuto="0"/>
      <p:bldP spid="47" grpId="2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title"/>
          </p:nvPr>
        </p:nvSpPr>
        <p:spPr>
          <a:xfrm>
            <a:off x="952500" y="28953"/>
            <a:ext cx="11099800" cy="153547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7200" b="1" dirty="0"/>
              <a:t>6</a:t>
            </a:r>
            <a:r>
              <a:rPr sz="7200" b="1" dirty="0" smtClean="0"/>
              <a:t>. </a:t>
            </a:r>
            <a:r>
              <a:rPr lang="zh-CN" altLang="en-US" sz="7200" b="1" dirty="0" smtClean="0"/>
              <a:t>结论</a:t>
            </a:r>
            <a:endParaRPr sz="7200" b="1" dirty="0"/>
          </a:p>
        </p:txBody>
      </p:sp>
      <p:sp>
        <p:nvSpPr>
          <p:cNvPr id="222" name="Shape 222"/>
          <p:cNvSpPr/>
          <p:nvPr/>
        </p:nvSpPr>
        <p:spPr>
          <a:xfrm>
            <a:off x="254000" y="1799570"/>
            <a:ext cx="6648252" cy="686049"/>
          </a:xfrm>
          <a:prstGeom prst="rect">
            <a:avLst/>
          </a:prstGeom>
          <a:gradFill>
            <a:gsLst>
              <a:gs pos="0">
                <a:srgbClr val="FFBDAA"/>
              </a:gs>
              <a:gs pos="35000">
                <a:srgbClr val="FFD0C3"/>
              </a:gs>
              <a:gs pos="100000">
                <a:srgbClr val="FFEDE8"/>
              </a:gs>
            </a:gsLst>
            <a:lin ang="16200000"/>
          </a:gradFill>
          <a:ln>
            <a:solidFill>
              <a:srgbClr val="DE670B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lang="zh-CN" alt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成本与可用性</a:t>
            </a:r>
            <a:endParaRPr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411991" y="6893024"/>
            <a:ext cx="4915049" cy="686049"/>
          </a:xfrm>
          <a:prstGeom prst="rect">
            <a:avLst/>
          </a:prstGeom>
          <a:gradFill>
            <a:gsLst>
              <a:gs pos="0">
                <a:srgbClr val="FFBDAA"/>
              </a:gs>
              <a:gs pos="35000">
                <a:srgbClr val="FFD0C3"/>
              </a:gs>
              <a:gs pos="100000">
                <a:srgbClr val="FFEDE8"/>
              </a:gs>
            </a:gsLst>
            <a:lin ang="16200000"/>
          </a:gradFill>
          <a:ln>
            <a:solidFill>
              <a:srgbClr val="DE670B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lang="zh-CN" altLang="en-US" sz="3600" smtClean="0">
                <a:latin typeface="Helvetica" panose="020B0604020202020204" pitchFamily="34" charset="0"/>
                <a:cs typeface="Helvetica" panose="020B0604020202020204" pitchFamily="34" charset="0"/>
              </a:rPr>
              <a:t>安全性</a:t>
            </a:r>
            <a:endParaRPr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411991" y="4660776"/>
            <a:ext cx="11090275" cy="1918664"/>
          </a:xfrm>
          <a:prstGeom prst="rect">
            <a:avLst/>
          </a:prstGeom>
          <a:ln/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/>
          <a:lstStyle/>
          <a:p>
            <a:pPr marL="360947" lvl="0" indent="-360947" algn="l">
              <a:buSzPct val="100000"/>
              <a:buChar char="•"/>
              <a:defRPr sz="1800"/>
            </a:pPr>
            <a:r>
              <a:rPr lang="zh-CN" alt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指纹读取器</a:t>
            </a:r>
            <a:r>
              <a:rPr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—&gt; </a:t>
            </a:r>
            <a:r>
              <a:rPr lang="zh-CN" alt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智能手机</a:t>
            </a:r>
            <a:r>
              <a:rPr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zh-CN" alt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更便宜</a:t>
            </a:r>
            <a:endParaRPr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60947" lvl="0" indent="-360947" algn="l">
              <a:buSzPct val="100000"/>
              <a:buChar char="•"/>
              <a:defRPr sz="1800"/>
            </a:pPr>
            <a:r>
              <a:rPr lang="en-US" altLang="zh-CN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PC</a:t>
            </a:r>
            <a:r>
              <a:rPr lang="zh-CN" alt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软件</a:t>
            </a:r>
            <a:r>
              <a:rPr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-&gt; Web</a:t>
            </a:r>
            <a:r>
              <a:rPr lang="zh-CN" alt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服务</a:t>
            </a:r>
            <a:r>
              <a:rPr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zh-CN" alt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更便宜</a:t>
            </a:r>
            <a:endParaRPr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60947" lvl="0" indent="-360947" algn="l">
              <a:buSzPct val="100000"/>
              <a:buChar char="•"/>
              <a:defRPr sz="1800"/>
            </a:pPr>
            <a:r>
              <a:rPr lang="zh-CN" alt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在没有</a:t>
            </a:r>
            <a:r>
              <a:rPr lang="en-US" altLang="zh-CN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PC</a:t>
            </a:r>
            <a:r>
              <a:rPr lang="zh-CN" alt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和读取器的情况下</a:t>
            </a:r>
            <a:r>
              <a:rPr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zh-CN" alt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系统仍然可以正常工作</a:t>
            </a:r>
            <a:endParaRPr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385312" y="7757120"/>
            <a:ext cx="11090275" cy="1446892"/>
          </a:xfrm>
          <a:prstGeom prst="rect">
            <a:avLst/>
          </a:prstGeom>
          <a:solidFill>
            <a:srgbClr val="BB9FCD"/>
          </a:solidFill>
          <a:ln>
            <a:solidFill>
              <a:srgbClr val="DE670B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360947" lvl="0" indent="-360947" algn="l">
              <a:buSzPct val="100000"/>
              <a:buChar char="•"/>
              <a:defRPr sz="1800"/>
            </a:pPr>
            <a:r>
              <a:rPr lang="zh-CN" alt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加密的二维码</a:t>
            </a:r>
            <a:r>
              <a:rPr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-&gt; </a:t>
            </a:r>
            <a:r>
              <a:rPr lang="zh-CN" alt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防止重放攻击</a:t>
            </a:r>
            <a:endParaRPr lang="en-US" altLang="zh-C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60947" lvl="0" indent="-360947" algn="l">
              <a:buSzPct val="100000"/>
              <a:buChar char="•"/>
              <a:defRPr sz="1800"/>
            </a:pPr>
            <a:r>
              <a:rPr lang="zh-CN" alt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数字水印</a:t>
            </a:r>
            <a:r>
              <a:rPr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3600" dirty="0">
                <a:latin typeface="Helvetica" panose="020B0604020202020204" pitchFamily="34" charset="0"/>
                <a:cs typeface="Helvetica" panose="020B0604020202020204" pitchFamily="34" charset="0"/>
              </a:rPr>
              <a:t>-&gt; </a:t>
            </a:r>
            <a:r>
              <a:rPr lang="zh-CN" alt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防止信息泄露</a:t>
            </a:r>
            <a:endParaRPr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26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899" y="2948893"/>
            <a:ext cx="1995997" cy="1447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38549" y="2950998"/>
            <a:ext cx="1816100" cy="1257301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Shape 228"/>
          <p:cNvSpPr/>
          <p:nvPr/>
        </p:nvSpPr>
        <p:spPr>
          <a:xfrm flipV="1">
            <a:off x="2571210" y="3598129"/>
            <a:ext cx="1254125" cy="1"/>
          </a:xfrm>
          <a:prstGeom prst="line">
            <a:avLst/>
          </a:prstGeom>
          <a:ln w="25400">
            <a:solidFill>
              <a:srgbClr val="0365C0"/>
            </a:solidFill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229" name="image6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14999" y="2626196"/>
            <a:ext cx="1918609" cy="17069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50299" y="2785028"/>
            <a:ext cx="2387600" cy="1574801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Shape 231"/>
          <p:cNvSpPr/>
          <p:nvPr/>
        </p:nvSpPr>
        <p:spPr>
          <a:xfrm flipV="1">
            <a:off x="7536910" y="3598129"/>
            <a:ext cx="1254126" cy="1"/>
          </a:xfrm>
          <a:prstGeom prst="line">
            <a:avLst/>
          </a:prstGeom>
          <a:ln w="25400">
            <a:solidFill>
              <a:srgbClr val="0365C0"/>
            </a:solidFill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784" y="4084712"/>
            <a:ext cx="11099800" cy="2990094"/>
          </a:xfrm>
        </p:spPr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43047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11993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lang="zh-CN" altLang="en-US" sz="8000" b="1" dirty="0" smtClean="0">
                <a:ea typeface="黑体" panose="02010609060101010101" pitchFamily="49" charset="-122"/>
              </a:rPr>
              <a:t>提纲</a:t>
            </a:r>
            <a:endParaRPr sz="8000" b="1" dirty="0">
              <a:ea typeface="黑体" panose="02010609060101010101" pitchFamily="49" charset="-122"/>
            </a:endParaRPr>
          </a:p>
        </p:txBody>
      </p:sp>
      <p:grpSp>
        <p:nvGrpSpPr>
          <p:cNvPr id="52" name="Group 52"/>
          <p:cNvGrpSpPr/>
          <p:nvPr/>
        </p:nvGrpSpPr>
        <p:grpSpPr>
          <a:xfrm>
            <a:off x="1930397" y="1793901"/>
            <a:ext cx="3555658" cy="875807"/>
            <a:chOff x="-1" y="0"/>
            <a:chExt cx="3555656" cy="875806"/>
          </a:xfrm>
        </p:grpSpPr>
        <p:sp>
          <p:nvSpPr>
            <p:cNvPr id="50" name="Shape 50"/>
            <p:cNvSpPr/>
            <p:nvPr/>
          </p:nvSpPr>
          <p:spPr>
            <a:xfrm>
              <a:off x="-1" y="0"/>
              <a:ext cx="3555656" cy="875806"/>
            </a:xfrm>
            <a:prstGeom prst="roundRect">
              <a:avLst>
                <a:gd name="adj" fmla="val 21751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5792" y="140385"/>
              <a:ext cx="3444070" cy="595034"/>
            </a:xfrm>
            <a:prstGeom prst="rect">
              <a:avLst/>
            </a:prstGeom>
            <a:ln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b="1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1. </a:t>
              </a:r>
              <a:r>
                <a:rPr lang="zh-CN" altLang="en-US" sz="3200" b="1" dirty="0" smtClean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问题</a:t>
              </a:r>
              <a:endParaRPr sz="32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1930398" y="3412571"/>
            <a:ext cx="3555657" cy="875809"/>
            <a:chOff x="-1" y="0"/>
            <a:chExt cx="3555656" cy="875808"/>
          </a:xfrm>
        </p:grpSpPr>
        <p:sp>
          <p:nvSpPr>
            <p:cNvPr id="53" name="Shape 53"/>
            <p:cNvSpPr/>
            <p:nvPr/>
          </p:nvSpPr>
          <p:spPr>
            <a:xfrm>
              <a:off x="-1" y="0"/>
              <a:ext cx="3555656" cy="875808"/>
            </a:xfrm>
            <a:prstGeom prst="roundRect">
              <a:avLst>
                <a:gd name="adj" fmla="val 21751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55794" y="140386"/>
              <a:ext cx="3444066" cy="595034"/>
            </a:xfrm>
            <a:prstGeom prst="rect">
              <a:avLst/>
            </a:prstGeom>
            <a:ln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b="1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2. </a:t>
              </a:r>
              <a:r>
                <a:rPr lang="zh-CN" altLang="en-US" sz="3200" b="1" dirty="0" smtClean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解决方案</a:t>
              </a:r>
              <a:endParaRPr sz="32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1930398" y="5031239"/>
            <a:ext cx="3555657" cy="875809"/>
            <a:chOff x="-1" y="0"/>
            <a:chExt cx="3555656" cy="875808"/>
          </a:xfrm>
        </p:grpSpPr>
        <p:sp>
          <p:nvSpPr>
            <p:cNvPr id="56" name="Shape 56"/>
            <p:cNvSpPr/>
            <p:nvPr/>
          </p:nvSpPr>
          <p:spPr>
            <a:xfrm>
              <a:off x="-1" y="0"/>
              <a:ext cx="3555656" cy="875808"/>
            </a:xfrm>
            <a:prstGeom prst="roundRect">
              <a:avLst>
                <a:gd name="adj" fmla="val 21751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55794" y="140386"/>
              <a:ext cx="3444066" cy="595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b="1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3. </a:t>
              </a:r>
              <a:r>
                <a:rPr lang="zh-CN" altLang="en-US" sz="3200" b="1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架构</a:t>
              </a:r>
              <a:endParaRPr sz="32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61" name="Group 61"/>
          <p:cNvGrpSpPr/>
          <p:nvPr/>
        </p:nvGrpSpPr>
        <p:grpSpPr>
          <a:xfrm>
            <a:off x="1930396" y="7405796"/>
            <a:ext cx="3555657" cy="875809"/>
            <a:chOff x="-1" y="0"/>
            <a:chExt cx="3555656" cy="875808"/>
          </a:xfrm>
        </p:grpSpPr>
        <p:sp>
          <p:nvSpPr>
            <p:cNvPr id="59" name="Shape 59"/>
            <p:cNvSpPr/>
            <p:nvPr/>
          </p:nvSpPr>
          <p:spPr>
            <a:xfrm>
              <a:off x="-1" y="0"/>
              <a:ext cx="3555656" cy="875808"/>
            </a:xfrm>
            <a:prstGeom prst="roundRect">
              <a:avLst>
                <a:gd name="adj" fmla="val 21751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5794" y="140384"/>
              <a:ext cx="3444066" cy="595034"/>
            </a:xfrm>
            <a:prstGeom prst="rect">
              <a:avLst/>
            </a:prstGeom>
            <a:ln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3200" b="1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5</a:t>
              </a:r>
              <a:r>
                <a:rPr sz="3200" b="1" dirty="0" smtClean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. </a:t>
              </a:r>
              <a:r>
                <a:rPr lang="zh-CN" altLang="en-US" sz="3200" b="1" dirty="0" smtClean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结果</a:t>
              </a:r>
              <a:endParaRPr sz="32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1930398" y="8614629"/>
            <a:ext cx="3555657" cy="875809"/>
            <a:chOff x="-1" y="0"/>
            <a:chExt cx="3555656" cy="875808"/>
          </a:xfrm>
        </p:grpSpPr>
        <p:sp>
          <p:nvSpPr>
            <p:cNvPr id="62" name="Shape 62"/>
            <p:cNvSpPr/>
            <p:nvPr/>
          </p:nvSpPr>
          <p:spPr>
            <a:xfrm>
              <a:off x="-1" y="0"/>
              <a:ext cx="3555656" cy="875808"/>
            </a:xfrm>
            <a:prstGeom prst="roundRect">
              <a:avLst>
                <a:gd name="adj" fmla="val 21751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55794" y="140386"/>
              <a:ext cx="3444066" cy="595034"/>
            </a:xfrm>
            <a:prstGeom prst="rect">
              <a:avLst/>
            </a:prstGeom>
            <a:ln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3200" b="1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6</a:t>
              </a:r>
              <a:r>
                <a:rPr sz="3200" b="1" dirty="0" smtClean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. </a:t>
              </a:r>
              <a:r>
                <a:rPr lang="zh-CN" altLang="en-US" sz="3200" b="1" dirty="0" smtClean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结论</a:t>
              </a:r>
              <a:endParaRPr sz="32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6159500" y="1564432"/>
            <a:ext cx="6319564" cy="1512546"/>
            <a:chOff x="0" y="0"/>
            <a:chExt cx="5951539" cy="1512545"/>
          </a:xfrm>
        </p:grpSpPr>
        <p:sp>
          <p:nvSpPr>
            <p:cNvPr id="65" name="Shape 65"/>
            <p:cNvSpPr/>
            <p:nvPr/>
          </p:nvSpPr>
          <p:spPr>
            <a:xfrm>
              <a:off x="0" y="0"/>
              <a:ext cx="5951539" cy="1512545"/>
            </a:xfrm>
            <a:prstGeom prst="roundRect">
              <a:avLst>
                <a:gd name="adj" fmla="val 22599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l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100114" y="263828"/>
              <a:ext cx="5751311" cy="984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marL="526813" lvl="0" indent="-526813" algn="l">
                <a:buSzPct val="75000"/>
                <a:buChar char="•"/>
                <a:defRPr sz="1800"/>
              </a:pPr>
              <a:r>
                <a:rPr lang="zh-CN" altLang="en-US" sz="3200" b="1" dirty="0" smtClean="0"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  <a:sym typeface="Helvetica Light"/>
                </a:rPr>
                <a:t>基于指纹机的系统</a:t>
              </a:r>
              <a:endParaRPr lang="en-US" altLang="zh-CN" sz="3200" b="1" dirty="0" smtClean="0">
                <a:latin typeface="Helvetica" panose="020B0604020202020204" pitchFamily="34" charset="0"/>
                <a:ea typeface="Microsoft YaHei UI" panose="020B0503020204020204" pitchFamily="34" charset="-122"/>
                <a:cs typeface="Helvetica" panose="020B0604020202020204" pitchFamily="34" charset="0"/>
                <a:sym typeface="Helvetica Light"/>
              </a:endParaRPr>
            </a:p>
            <a:p>
              <a:pPr marL="526813" lvl="0" indent="-526813" algn="l">
                <a:buSzPct val="75000"/>
                <a:buChar char="•"/>
                <a:defRPr sz="1800"/>
              </a:pPr>
              <a:r>
                <a:rPr lang="zh-CN" altLang="en-US" sz="3200" b="1" dirty="0" smtClean="0"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  <a:sym typeface="Helvetica Light"/>
                </a:rPr>
                <a:t>基于智能手机的系统</a:t>
              </a:r>
              <a:endParaRPr sz="3200" b="1" dirty="0">
                <a:latin typeface="Helvetica" panose="020B0604020202020204" pitchFamily="34" charset="0"/>
                <a:ea typeface="Microsoft YaHei UI" panose="020B0503020204020204" pitchFamily="34" charset="-122"/>
                <a:cs typeface="Helvetica" panose="020B0604020202020204" pitchFamily="34" charset="0"/>
                <a:sym typeface="Helvetica Light"/>
              </a:endParaRPr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6159500" y="3412571"/>
            <a:ext cx="6319564" cy="1206191"/>
            <a:chOff x="0" y="-1"/>
            <a:chExt cx="5951539" cy="1512545"/>
          </a:xfrm>
        </p:grpSpPr>
        <p:sp>
          <p:nvSpPr>
            <p:cNvPr id="68" name="Shape 68"/>
            <p:cNvSpPr/>
            <p:nvPr/>
          </p:nvSpPr>
          <p:spPr>
            <a:xfrm>
              <a:off x="0" y="-1"/>
              <a:ext cx="5951539" cy="1512545"/>
            </a:xfrm>
            <a:prstGeom prst="roundRect">
              <a:avLst>
                <a:gd name="adj" fmla="val 22599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l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100114" y="138757"/>
              <a:ext cx="5751311" cy="1235031"/>
            </a:xfrm>
            <a:prstGeom prst="rect">
              <a:avLst/>
            </a:prstGeom>
            <a:ln>
              <a:noFill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spAutoFit/>
            </a:bodyPr>
            <a:lstStyle/>
            <a:p>
              <a:pPr marL="526813" lvl="0" indent="-526813" algn="l">
                <a:buSzPct val="75000"/>
                <a:buChar char="•"/>
                <a:defRPr sz="1800"/>
              </a:pPr>
              <a:r>
                <a:rPr lang="zh-CN" altLang="en-US" sz="3200" b="1" dirty="0" smtClean="0"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  <a:sym typeface="Helvetica Light"/>
                </a:rPr>
                <a:t>传统解决方案</a:t>
              </a:r>
              <a:endParaRPr sz="3200" b="1" dirty="0">
                <a:latin typeface="Helvetica" panose="020B0604020202020204" pitchFamily="34" charset="0"/>
                <a:ea typeface="Microsoft YaHei UI" panose="020B0503020204020204" pitchFamily="34" charset="-122"/>
                <a:cs typeface="Helvetica" panose="020B0604020202020204" pitchFamily="34" charset="0"/>
                <a:sym typeface="Helvetica Light"/>
              </a:endParaRPr>
            </a:p>
            <a:p>
              <a:pPr marL="526813" lvl="0" indent="-526813" algn="l">
                <a:buSzPct val="75000"/>
                <a:buChar char="•"/>
                <a:defRPr sz="1800"/>
              </a:pPr>
              <a:r>
                <a:rPr lang="zh-CN" altLang="en-US" sz="3200" b="1" dirty="0" smtClean="0"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  <a:sym typeface="Helvetica Light"/>
                </a:rPr>
                <a:t>新解决方案</a:t>
              </a:r>
              <a:endParaRPr sz="3200" b="1" dirty="0">
                <a:latin typeface="Helvetica" panose="020B0604020202020204" pitchFamily="34" charset="0"/>
                <a:ea typeface="Microsoft YaHei UI" panose="020B0503020204020204" pitchFamily="34" charset="-122"/>
                <a:cs typeface="Helvetica" panose="020B0604020202020204" pitchFamily="34" charset="0"/>
                <a:sym typeface="Helvetica Light"/>
              </a:endParaRPr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6159498" y="5171625"/>
            <a:ext cx="6319566" cy="595035"/>
            <a:chOff x="0" y="191475"/>
            <a:chExt cx="5951541" cy="740062"/>
          </a:xfrm>
        </p:grpSpPr>
        <p:sp>
          <p:nvSpPr>
            <p:cNvPr id="71" name="Shape 71"/>
            <p:cNvSpPr/>
            <p:nvPr/>
          </p:nvSpPr>
          <p:spPr>
            <a:xfrm>
              <a:off x="0" y="191475"/>
              <a:ext cx="5951541" cy="740062"/>
            </a:xfrm>
            <a:prstGeom prst="roundRect">
              <a:avLst>
                <a:gd name="adj" fmla="val 30902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l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00115" y="414572"/>
              <a:ext cx="5751310" cy="276998"/>
            </a:xfrm>
            <a:prstGeom prst="rect">
              <a:avLst/>
            </a:prstGeom>
            <a:ln>
              <a:noFill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marL="571500" indent="-571500" algn="l">
                <a:buFont typeface="Arial" panose="020B0604020202020204" pitchFamily="34" charset="0"/>
                <a:buChar char="•"/>
              </a:pPr>
              <a:r>
                <a:rPr lang="zh-CN" altLang="en-US" sz="3200" b="1" dirty="0" smtClean="0"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</a:rPr>
                <a:t>工作流分析</a:t>
              </a:r>
              <a:endParaRPr sz="3200" b="1" dirty="0">
                <a:latin typeface="Helvetica" panose="020B0604020202020204" pitchFamily="34" charset="0"/>
                <a:ea typeface="Microsoft YaHei UI" panose="020B0503020204020204" pitchFamily="34" charset="-122"/>
                <a:cs typeface="Helvetica" panose="020B0604020202020204" pitchFamily="34" charset="0"/>
              </a:endParaRPr>
            </a:p>
          </p:txBody>
        </p:sp>
      </p:grpSp>
      <p:grpSp>
        <p:nvGrpSpPr>
          <p:cNvPr id="76" name="Group 76"/>
          <p:cNvGrpSpPr/>
          <p:nvPr/>
        </p:nvGrpSpPr>
        <p:grpSpPr>
          <a:xfrm>
            <a:off x="6140364" y="7227038"/>
            <a:ext cx="6338699" cy="1106146"/>
            <a:chOff x="0" y="0"/>
            <a:chExt cx="5951541" cy="1106143"/>
          </a:xfrm>
        </p:grpSpPr>
        <p:sp>
          <p:nvSpPr>
            <p:cNvPr id="74" name="Shape 74"/>
            <p:cNvSpPr/>
            <p:nvPr/>
          </p:nvSpPr>
          <p:spPr>
            <a:xfrm>
              <a:off x="0" y="0"/>
              <a:ext cx="5951541" cy="1106143"/>
            </a:xfrm>
            <a:prstGeom prst="roundRect">
              <a:avLst>
                <a:gd name="adj" fmla="val 30902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l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00115" y="337628"/>
              <a:ext cx="5751310" cy="430886"/>
            </a:xfrm>
            <a:prstGeom prst="rect">
              <a:avLst/>
            </a:prstGeom>
            <a:ln>
              <a:noFill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spAutoFit/>
            </a:bodyPr>
            <a:lstStyle>
              <a:lvl1pPr marL="526813" indent="-526813" algn="l">
                <a:buSzPct val="75000"/>
                <a:buChar char="•"/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/>
              </a:pPr>
              <a:r>
                <a:rPr lang="zh-CN" altLang="en-US" sz="2800" b="1" dirty="0" smtClean="0"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</a:rPr>
                <a:t>实验结果</a:t>
              </a:r>
              <a:endParaRPr sz="2800" b="1" dirty="0">
                <a:latin typeface="Helvetica" panose="020B0604020202020204" pitchFamily="34" charset="0"/>
                <a:ea typeface="Microsoft YaHei UI" panose="020B0503020204020204" pitchFamily="34" charset="-122"/>
                <a:cs typeface="Helvetica" panose="020B0604020202020204" pitchFamily="34" charset="0"/>
              </a:endParaRPr>
            </a:p>
          </p:txBody>
        </p:sp>
      </p:grpSp>
      <p:grpSp>
        <p:nvGrpSpPr>
          <p:cNvPr id="79" name="Group 79"/>
          <p:cNvGrpSpPr/>
          <p:nvPr/>
        </p:nvGrpSpPr>
        <p:grpSpPr>
          <a:xfrm>
            <a:off x="6159498" y="8499461"/>
            <a:ext cx="6319566" cy="1106145"/>
            <a:chOff x="0" y="0"/>
            <a:chExt cx="5951541" cy="1106143"/>
          </a:xfrm>
        </p:grpSpPr>
        <p:sp>
          <p:nvSpPr>
            <p:cNvPr id="77" name="Shape 77"/>
            <p:cNvSpPr/>
            <p:nvPr/>
          </p:nvSpPr>
          <p:spPr>
            <a:xfrm>
              <a:off x="0" y="0"/>
              <a:ext cx="5951541" cy="1106143"/>
            </a:xfrm>
            <a:prstGeom prst="roundRect">
              <a:avLst>
                <a:gd name="adj" fmla="val 30902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l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00115" y="306850"/>
              <a:ext cx="5751310" cy="492442"/>
            </a:xfrm>
            <a:prstGeom prst="rect">
              <a:avLst/>
            </a:prstGeom>
            <a:ln>
              <a:noFill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spAutoFit/>
            </a:bodyPr>
            <a:lstStyle>
              <a:lvl1pPr marL="526813" indent="-526813" algn="l">
                <a:buSzPct val="75000"/>
                <a:buChar char="•"/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/>
              </a:pPr>
              <a:r>
                <a:rPr lang="zh-CN" altLang="en-US" sz="3200" b="1" dirty="0" smtClean="0"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</a:rPr>
                <a:t>结论分析</a:t>
              </a:r>
              <a:endParaRPr sz="3200" b="1" dirty="0">
                <a:latin typeface="Helvetica" panose="020B0604020202020204" pitchFamily="34" charset="0"/>
                <a:ea typeface="Microsoft YaHei UI" panose="020B0503020204020204" pitchFamily="34" charset="-122"/>
                <a:cs typeface="Helvetica" panose="020B0604020202020204" pitchFamily="34" charset="0"/>
              </a:endParaRPr>
            </a:p>
          </p:txBody>
        </p:sp>
      </p:grpSp>
      <p:grpSp>
        <p:nvGrpSpPr>
          <p:cNvPr id="33" name="Group 73"/>
          <p:cNvGrpSpPr/>
          <p:nvPr/>
        </p:nvGrpSpPr>
        <p:grpSpPr>
          <a:xfrm>
            <a:off x="6140364" y="6275872"/>
            <a:ext cx="6319566" cy="595035"/>
            <a:chOff x="-32301" y="191475"/>
            <a:chExt cx="5951541" cy="740062"/>
          </a:xfrm>
        </p:grpSpPr>
        <p:sp>
          <p:nvSpPr>
            <p:cNvPr id="34" name="Shape 71"/>
            <p:cNvSpPr/>
            <p:nvPr/>
          </p:nvSpPr>
          <p:spPr>
            <a:xfrm>
              <a:off x="-32301" y="191475"/>
              <a:ext cx="5951541" cy="740062"/>
            </a:xfrm>
            <a:prstGeom prst="roundRect">
              <a:avLst>
                <a:gd name="adj" fmla="val 30902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l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5" name="Shape 72"/>
            <p:cNvSpPr/>
            <p:nvPr/>
          </p:nvSpPr>
          <p:spPr>
            <a:xfrm>
              <a:off x="100115" y="414572"/>
              <a:ext cx="5751310" cy="276998"/>
            </a:xfrm>
            <a:prstGeom prst="rect">
              <a:avLst/>
            </a:prstGeom>
            <a:ln>
              <a:noFill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marL="571500" indent="-571500" algn="l">
                <a:buFont typeface="Arial" panose="020B0604020202020204" pitchFamily="34" charset="0"/>
                <a:buChar char="•"/>
              </a:pPr>
              <a:r>
                <a:rPr lang="zh-CN" altLang="en-US" sz="3200" b="1" dirty="0" smtClean="0"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</a:rPr>
                <a:t>数字水印算法</a:t>
              </a:r>
              <a:endParaRPr sz="3200" b="1" dirty="0">
                <a:latin typeface="Helvetica" panose="020B0604020202020204" pitchFamily="34" charset="0"/>
                <a:ea typeface="Microsoft YaHei UI" panose="020B0503020204020204" pitchFamily="34" charset="-122"/>
                <a:cs typeface="Helvetica" panose="020B0604020202020204" pitchFamily="34" charset="0"/>
              </a:endParaRPr>
            </a:p>
          </p:txBody>
        </p:sp>
      </p:grpSp>
      <p:sp>
        <p:nvSpPr>
          <p:cNvPr id="40" name="Shape 56"/>
          <p:cNvSpPr/>
          <p:nvPr/>
        </p:nvSpPr>
        <p:spPr>
          <a:xfrm>
            <a:off x="1930397" y="6172705"/>
            <a:ext cx="3555657" cy="875809"/>
          </a:xfrm>
          <a:prstGeom prst="roundRect">
            <a:avLst>
              <a:gd name="adj" fmla="val 21751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42" name="Shape 57"/>
          <p:cNvSpPr/>
          <p:nvPr/>
        </p:nvSpPr>
        <p:spPr>
          <a:xfrm>
            <a:off x="2050221" y="6369997"/>
            <a:ext cx="344406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r>
              <a:rPr sz="3200" b="1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 </a:t>
            </a:r>
            <a:r>
              <a:rPr lang="zh-CN" altLang="en-US" sz="3200" b="1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</a:t>
            </a:r>
            <a:endParaRPr sz="3200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0" y="28953"/>
            <a:ext cx="11099800" cy="1463471"/>
          </a:xfrm>
        </p:spPr>
        <p:txBody>
          <a:bodyPr/>
          <a:lstStyle/>
          <a:p>
            <a:r>
              <a:rPr lang="en-US" altLang="zh-CN" sz="7200" b="1" dirty="0" smtClean="0">
                <a:ea typeface="黑体" panose="02010609060101010101" pitchFamily="49" charset="-122"/>
              </a:rPr>
              <a:t>1.</a:t>
            </a:r>
            <a:r>
              <a:rPr lang="zh-CN" altLang="en-US" sz="7200" b="1" dirty="0" smtClean="0">
                <a:ea typeface="黑体" panose="02010609060101010101" pitchFamily="49" charset="-122"/>
              </a:rPr>
              <a:t>问题</a:t>
            </a:r>
            <a:endParaRPr lang="zh-CN" altLang="en-US" sz="7200" b="1" dirty="0">
              <a:ea typeface="黑体" panose="02010609060101010101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41760" y="1780456"/>
            <a:ext cx="3168352" cy="10801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/>
              <a:t>一个用例</a:t>
            </a:r>
            <a:endParaRPr lang="zh-CN" altLang="en-US" sz="4000" b="1" dirty="0"/>
          </a:p>
        </p:txBody>
      </p:sp>
      <p:sp>
        <p:nvSpPr>
          <p:cNvPr id="5" name="矩形 4"/>
          <p:cNvSpPr/>
          <p:nvPr/>
        </p:nvSpPr>
        <p:spPr>
          <a:xfrm>
            <a:off x="4482048" y="1492424"/>
            <a:ext cx="7920880" cy="2160240"/>
          </a:xfrm>
          <a:prstGeom prst="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Where: </a:t>
            </a:r>
            <a:r>
              <a:rPr lang="zh-CN" alt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商店</a:t>
            </a:r>
            <a:r>
              <a:rPr lang="en-US" altLang="zh-CN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/</a:t>
            </a:r>
            <a:r>
              <a:rPr lang="zh-CN" alt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超市</a:t>
            </a:r>
            <a:endParaRPr lang="en-US" altLang="zh-CN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Who: </a:t>
            </a:r>
            <a:r>
              <a:rPr lang="zh-CN" alt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顾客</a:t>
            </a:r>
            <a:endParaRPr lang="en-US" altLang="zh-CN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What: </a:t>
            </a:r>
            <a:r>
              <a:rPr lang="zh-CN" alt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购物</a:t>
            </a:r>
            <a:endParaRPr lang="en-US" altLang="zh-CN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41760" y="4012704"/>
            <a:ext cx="4608512" cy="10081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 smtClean="0"/>
              <a:t>电子支付</a:t>
            </a:r>
            <a:endParaRPr lang="zh-CN" altLang="en-US" b="1" dirty="0"/>
          </a:p>
        </p:txBody>
      </p:sp>
      <p:sp>
        <p:nvSpPr>
          <p:cNvPr id="9" name="圆角矩形 8"/>
          <p:cNvSpPr/>
          <p:nvPr/>
        </p:nvSpPr>
        <p:spPr>
          <a:xfrm>
            <a:off x="6142360" y="4012704"/>
            <a:ext cx="6624736" cy="1008112"/>
          </a:xfrm>
          <a:prstGeom prst="roundRect">
            <a:avLst/>
          </a:prstGeom>
          <a:ln w="7620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首先要进行用户认证</a:t>
            </a:r>
            <a:endParaRPr lang="zh-CN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直接箭头连接符 10"/>
          <p:cNvCxnSpPr>
            <a:stCxn id="7" idx="3"/>
            <a:endCxn id="9" idx="1"/>
          </p:cNvCxnSpPr>
          <p:nvPr/>
        </p:nvCxnSpPr>
        <p:spPr>
          <a:xfrm>
            <a:off x="5350272" y="4516760"/>
            <a:ext cx="79208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882471" y="6929028"/>
            <a:ext cx="11665296" cy="1224136"/>
          </a:xfrm>
          <a:prstGeom prst="roundRect">
            <a:avLst/>
          </a:prstGeom>
          <a:ln w="7620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526813" lvl="0" indent="-526813" algn="l">
              <a:buSzPct val="75000"/>
              <a:buFontTx/>
              <a:buChar char="•"/>
              <a:defRPr sz="1800"/>
            </a:pPr>
            <a:r>
              <a:rPr lang="zh-CN" altLang="en-US" sz="3200" b="1" dirty="0" smtClean="0">
                <a:solidFill>
                  <a:sysClr val="windowText" lastClr="000000"/>
                </a:solidFill>
                <a:latin typeface="Helvetica" panose="020B0604020202020204" pitchFamily="34" charset="0"/>
                <a:ea typeface="Microsoft YaHei UI" panose="020B0503020204020204" pitchFamily="34" charset="-122"/>
                <a:cs typeface="Helvetica" panose="020B0604020202020204" pitchFamily="34" charset="0"/>
                <a:sym typeface="Helvetica Light"/>
              </a:rPr>
              <a:t>基于指纹机的用户认证系统</a:t>
            </a:r>
            <a:endParaRPr lang="en-US" altLang="zh-CN" sz="3200" b="1" dirty="0">
              <a:solidFill>
                <a:sysClr val="windowText" lastClr="000000"/>
              </a:solidFill>
              <a:latin typeface="Helvetica" panose="020B0604020202020204" pitchFamily="34" charset="0"/>
              <a:ea typeface="Microsoft YaHei UI" panose="020B0503020204020204" pitchFamily="34" charset="-122"/>
              <a:cs typeface="Helvetica" panose="020B0604020202020204" pitchFamily="34" charset="0"/>
              <a:sym typeface="Helvetica Light"/>
            </a:endParaRPr>
          </a:p>
        </p:txBody>
      </p:sp>
      <p:cxnSp>
        <p:nvCxnSpPr>
          <p:cNvPr id="18" name="直接箭头连接符 17"/>
          <p:cNvCxnSpPr>
            <a:stCxn id="9" idx="2"/>
          </p:cNvCxnSpPr>
          <p:nvPr/>
        </p:nvCxnSpPr>
        <p:spPr>
          <a:xfrm flipH="1">
            <a:off x="6790432" y="5020816"/>
            <a:ext cx="2664296" cy="190821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5936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187450"/>
          </a:xfrm>
          <a:prstGeom prst="rect">
            <a:avLst/>
          </a:prstGeom>
        </p:spPr>
        <p:txBody>
          <a:bodyPr>
            <a:noAutofit/>
          </a:bodyPr>
          <a:lstStyle>
            <a:lvl1pPr defTabSz="560830">
              <a:defRPr sz="7600"/>
            </a:lvl1pPr>
          </a:lstStyle>
          <a:p>
            <a:pPr lvl="0">
              <a:defRPr sz="1800"/>
            </a:pPr>
            <a:r>
              <a:rPr sz="7200" b="1" dirty="0">
                <a:ea typeface="黑体" panose="02010609060101010101" pitchFamily="49" charset="-122"/>
              </a:rPr>
              <a:t>1. </a:t>
            </a:r>
            <a:r>
              <a:rPr lang="zh-CN" altLang="en-US" sz="7200" b="1" dirty="0" smtClean="0">
                <a:ea typeface="黑体" panose="02010609060101010101" pitchFamily="49" charset="-122"/>
              </a:rPr>
              <a:t>问题</a:t>
            </a:r>
            <a:endParaRPr sz="7200" b="1" dirty="0">
              <a:ea typeface="黑体" panose="02010609060101010101" pitchFamily="49" charset="-122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546695" y="6815151"/>
            <a:ext cx="11477082" cy="2133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365C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85" name="Group 85"/>
          <p:cNvGrpSpPr/>
          <p:nvPr/>
        </p:nvGrpSpPr>
        <p:grpSpPr>
          <a:xfrm>
            <a:off x="710652" y="7078674"/>
            <a:ext cx="2714035" cy="646861"/>
            <a:chOff x="-1" y="-1"/>
            <a:chExt cx="2714033" cy="646859"/>
          </a:xfrm>
        </p:grpSpPr>
        <p:sp>
          <p:nvSpPr>
            <p:cNvPr id="83" name="Shape 83"/>
            <p:cNvSpPr/>
            <p:nvPr/>
          </p:nvSpPr>
          <p:spPr>
            <a:xfrm>
              <a:off x="-1" y="-1"/>
              <a:ext cx="2714033" cy="646859"/>
            </a:xfrm>
            <a:prstGeom prst="rect">
              <a:avLst/>
            </a:prstGeom>
            <a:gradFill flip="none" rotWithShape="1">
              <a:gsLst>
                <a:gs pos="0">
                  <a:srgbClr val="FFBDAA"/>
                </a:gs>
                <a:gs pos="35000">
                  <a:srgbClr val="FFD0C3"/>
                </a:gs>
                <a:gs pos="100000">
                  <a:srgbClr val="FFEDE8"/>
                </a:gs>
              </a:gsLst>
              <a:lin ang="16200000" scaled="0"/>
            </a:gradFill>
            <a:ln w="9525" cap="flat">
              <a:solidFill>
                <a:srgbClr val="DE670B"/>
              </a:solidFill>
              <a:prstDash val="solid"/>
              <a:bevel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-1" y="46431"/>
              <a:ext cx="2714033" cy="553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/>
              </a:pPr>
              <a:r>
                <a:rPr lang="zh-CN" altLang="en-US" sz="3600" b="1" dirty="0" smtClean="0"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</a:rPr>
                <a:t>硬件</a:t>
              </a:r>
              <a:endParaRPr sz="3600" b="1" dirty="0">
                <a:latin typeface="Helvetica" panose="020B0604020202020204" pitchFamily="34" charset="0"/>
                <a:ea typeface="Microsoft YaHei UI" panose="020B0503020204020204" pitchFamily="34" charset="-122"/>
                <a:cs typeface="Helvetica" panose="020B0604020202020204" pitchFamily="34" charset="0"/>
              </a:endParaRPr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4395488" y="7078674"/>
            <a:ext cx="2663334" cy="646861"/>
            <a:chOff x="-1" y="-1"/>
            <a:chExt cx="2663332" cy="646859"/>
          </a:xfrm>
        </p:grpSpPr>
        <p:sp>
          <p:nvSpPr>
            <p:cNvPr id="86" name="Shape 86"/>
            <p:cNvSpPr/>
            <p:nvPr/>
          </p:nvSpPr>
          <p:spPr>
            <a:xfrm>
              <a:off x="-1" y="-1"/>
              <a:ext cx="2663332" cy="646859"/>
            </a:xfrm>
            <a:prstGeom prst="rect">
              <a:avLst/>
            </a:prstGeom>
            <a:gradFill flip="none" rotWithShape="1">
              <a:gsLst>
                <a:gs pos="0">
                  <a:srgbClr val="FFBDAA"/>
                </a:gs>
                <a:gs pos="35000">
                  <a:srgbClr val="FFD0C3"/>
                </a:gs>
                <a:gs pos="100000">
                  <a:srgbClr val="FFEDE8"/>
                </a:gs>
              </a:gsLst>
              <a:lin ang="16200000" scaled="0"/>
            </a:gradFill>
            <a:ln w="9525" cap="flat">
              <a:solidFill>
                <a:srgbClr val="DE670B"/>
              </a:solidFill>
              <a:prstDash val="solid"/>
              <a:bevel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-1" y="46431"/>
              <a:ext cx="2663332" cy="553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/>
              </a:pPr>
              <a:r>
                <a:rPr lang="zh-CN" altLang="en-US" sz="3600" b="1" dirty="0" smtClean="0"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</a:rPr>
                <a:t>软件</a:t>
              </a:r>
              <a:endParaRPr sz="3600" b="1" dirty="0">
                <a:latin typeface="Helvetica" panose="020B0604020202020204" pitchFamily="34" charset="0"/>
                <a:ea typeface="Microsoft YaHei UI" panose="020B0503020204020204" pitchFamily="34" charset="-122"/>
                <a:cs typeface="Helvetica" panose="020B0604020202020204" pitchFamily="34" charset="0"/>
              </a:endParaRPr>
            </a:p>
          </p:txBody>
        </p:sp>
      </p:grpSp>
      <p:grpSp>
        <p:nvGrpSpPr>
          <p:cNvPr id="91" name="Group 91"/>
          <p:cNvGrpSpPr/>
          <p:nvPr/>
        </p:nvGrpSpPr>
        <p:grpSpPr>
          <a:xfrm>
            <a:off x="8190952" y="7078674"/>
            <a:ext cx="3584304" cy="646861"/>
            <a:chOff x="-1" y="-1"/>
            <a:chExt cx="2980733" cy="646859"/>
          </a:xfrm>
        </p:grpSpPr>
        <p:sp>
          <p:nvSpPr>
            <p:cNvPr id="89" name="Shape 89"/>
            <p:cNvSpPr/>
            <p:nvPr/>
          </p:nvSpPr>
          <p:spPr>
            <a:xfrm>
              <a:off x="-1" y="-1"/>
              <a:ext cx="2980733" cy="646859"/>
            </a:xfrm>
            <a:prstGeom prst="rect">
              <a:avLst/>
            </a:prstGeom>
            <a:gradFill flip="none" rotWithShape="1">
              <a:gsLst>
                <a:gs pos="0">
                  <a:srgbClr val="FFBDAA"/>
                </a:gs>
                <a:gs pos="35000">
                  <a:srgbClr val="FFD0C3"/>
                </a:gs>
                <a:gs pos="100000">
                  <a:srgbClr val="FFEDE8"/>
                </a:gs>
              </a:gsLst>
              <a:lin ang="16200000" scaled="0"/>
            </a:gradFill>
            <a:ln w="9525" cap="flat">
              <a:solidFill>
                <a:srgbClr val="DE670B"/>
              </a:solidFill>
              <a:prstDash val="solid"/>
              <a:bevel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-1" y="46431"/>
              <a:ext cx="2980733" cy="553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/>
              </a:pPr>
              <a:r>
                <a:rPr lang="zh-CN" altLang="en-US" sz="3600" b="1" dirty="0" smtClean="0"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</a:rPr>
                <a:t>成本提升</a:t>
              </a:r>
              <a:endParaRPr sz="3600" b="1" dirty="0">
                <a:latin typeface="Helvetica" panose="020B0604020202020204" pitchFamily="34" charset="0"/>
                <a:ea typeface="Microsoft YaHei UI" panose="020B0503020204020204" pitchFamily="34" charset="-122"/>
                <a:cs typeface="Helvetica" panose="020B0604020202020204" pitchFamily="34" charset="0"/>
              </a:endParaRPr>
            </a:p>
          </p:txBody>
        </p:sp>
      </p:grpSp>
      <p:sp>
        <p:nvSpPr>
          <p:cNvPr id="92" name="Shape 92"/>
          <p:cNvSpPr/>
          <p:nvPr/>
        </p:nvSpPr>
        <p:spPr>
          <a:xfrm>
            <a:off x="3604989" y="7129054"/>
            <a:ext cx="610198" cy="546101"/>
          </a:xfrm>
          <a:prstGeom prst="rect">
            <a:avLst/>
          </a:prstGeom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3600"/>
              <a:t>+</a:t>
            </a:r>
          </a:p>
        </p:txBody>
      </p:sp>
      <p:sp>
        <p:nvSpPr>
          <p:cNvPr id="93" name="Shape 93"/>
          <p:cNvSpPr/>
          <p:nvPr/>
        </p:nvSpPr>
        <p:spPr>
          <a:xfrm>
            <a:off x="7154689" y="7129054"/>
            <a:ext cx="940397" cy="546101"/>
          </a:xfrm>
          <a:prstGeom prst="rect">
            <a:avLst/>
          </a:prstGeom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3600"/>
              <a:t>—&gt;</a:t>
            </a:r>
          </a:p>
        </p:txBody>
      </p:sp>
      <p:pic>
        <p:nvPicPr>
          <p:cNvPr id="94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873" y="3064679"/>
            <a:ext cx="921780" cy="1706997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55875" y="1508929"/>
            <a:ext cx="1995997" cy="1447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image4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35125" y="2620179"/>
            <a:ext cx="1079500" cy="812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image5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59367" y="2142650"/>
            <a:ext cx="1611713" cy="320057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image6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078575" y="1364032"/>
            <a:ext cx="1918609" cy="1706997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image7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115748" y="4271179"/>
            <a:ext cx="2618900" cy="22488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image8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119502" y="2823378"/>
            <a:ext cx="305696" cy="15493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image9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589125" y="2912279"/>
            <a:ext cx="5026138" cy="9017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4" name="Group 104"/>
          <p:cNvGrpSpPr/>
          <p:nvPr/>
        </p:nvGrpSpPr>
        <p:grpSpPr>
          <a:xfrm>
            <a:off x="710654" y="8044296"/>
            <a:ext cx="5904609" cy="646860"/>
            <a:chOff x="0" y="0"/>
            <a:chExt cx="5904608" cy="646858"/>
          </a:xfrm>
        </p:grpSpPr>
        <p:sp>
          <p:nvSpPr>
            <p:cNvPr id="102" name="Shape 102"/>
            <p:cNvSpPr/>
            <p:nvPr/>
          </p:nvSpPr>
          <p:spPr>
            <a:xfrm>
              <a:off x="0" y="0"/>
              <a:ext cx="5904608" cy="646858"/>
            </a:xfrm>
            <a:prstGeom prst="rect">
              <a:avLst/>
            </a:prstGeom>
            <a:solidFill>
              <a:srgbClr val="81B2E0"/>
            </a:solidFill>
            <a:ln w="9525" cap="flat">
              <a:solidFill>
                <a:srgbClr val="DE670B"/>
              </a:solidFill>
              <a:prstDash val="solid"/>
              <a:bevel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0" y="46431"/>
              <a:ext cx="5904608" cy="553996"/>
            </a:xfrm>
            <a:prstGeom prst="rect">
              <a:avLst/>
            </a:prstGeom>
            <a:ln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spAutoFit/>
            </a:bodyPr>
            <a:lstStyle>
              <a:lvl1pPr>
                <a:defRPr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/>
              </a:pPr>
              <a:r>
                <a:rPr lang="zh-CN" altLang="en-US" sz="3600" b="1" dirty="0" smtClean="0"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</a:rPr>
                <a:t>没有特定硬件设备</a:t>
              </a:r>
              <a:endParaRPr sz="3600" b="1" dirty="0">
                <a:latin typeface="Helvetica" panose="020B0604020202020204" pitchFamily="34" charset="0"/>
                <a:ea typeface="Microsoft YaHei UI" panose="020B0503020204020204" pitchFamily="34" charset="-122"/>
                <a:cs typeface="Helvetica" panose="020B0604020202020204" pitchFamily="34" charset="0"/>
              </a:endParaRPr>
            </a:p>
          </p:txBody>
        </p:sp>
      </p:grpSp>
      <p:sp>
        <p:nvSpPr>
          <p:cNvPr id="105" name="Shape 105"/>
          <p:cNvSpPr/>
          <p:nvPr/>
        </p:nvSpPr>
        <p:spPr>
          <a:xfrm>
            <a:off x="6684789" y="8094675"/>
            <a:ext cx="940397" cy="546101"/>
          </a:xfrm>
          <a:prstGeom prst="rect">
            <a:avLst/>
          </a:prstGeom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3600"/>
              <a:t>—&gt;</a:t>
            </a:r>
          </a:p>
        </p:txBody>
      </p:sp>
      <p:grpSp>
        <p:nvGrpSpPr>
          <p:cNvPr id="108" name="Group 108"/>
          <p:cNvGrpSpPr/>
          <p:nvPr/>
        </p:nvGrpSpPr>
        <p:grpSpPr>
          <a:xfrm>
            <a:off x="7694710" y="8044296"/>
            <a:ext cx="4080546" cy="646860"/>
            <a:chOff x="-1" y="0"/>
            <a:chExt cx="3541666" cy="646858"/>
          </a:xfrm>
        </p:grpSpPr>
        <p:sp>
          <p:nvSpPr>
            <p:cNvPr id="106" name="Shape 106"/>
            <p:cNvSpPr/>
            <p:nvPr/>
          </p:nvSpPr>
          <p:spPr>
            <a:xfrm>
              <a:off x="-1" y="0"/>
              <a:ext cx="3541666" cy="646858"/>
            </a:xfrm>
            <a:prstGeom prst="rect">
              <a:avLst/>
            </a:prstGeom>
            <a:solidFill>
              <a:srgbClr val="81B2E0"/>
            </a:solidFill>
            <a:ln w="9525" cap="flat">
              <a:solidFill>
                <a:srgbClr val="DE670B"/>
              </a:solidFill>
              <a:prstDash val="solid"/>
              <a:bevel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-1" y="46431"/>
              <a:ext cx="3541666" cy="553996"/>
            </a:xfrm>
            <a:prstGeom prst="rect">
              <a:avLst/>
            </a:prstGeom>
            <a:ln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spAutoFit/>
            </a:bodyPr>
            <a:lstStyle>
              <a:lvl1pPr>
                <a:defRPr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/>
              </a:pPr>
              <a:r>
                <a:rPr lang="zh-CN" altLang="en-US" sz="3600" b="1" dirty="0" smtClean="0"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</a:rPr>
                <a:t>用户无法使用</a:t>
              </a:r>
              <a:endParaRPr sz="3600" b="1" dirty="0">
                <a:latin typeface="Helvetica" panose="020B0604020202020204" pitchFamily="34" charset="0"/>
                <a:ea typeface="Microsoft YaHei UI" panose="020B0503020204020204" pitchFamily="34" charset="-122"/>
                <a:cs typeface="Helvetica" panose="020B0604020202020204" pitchFamily="34" charset="0"/>
              </a:endParaRPr>
            </a:p>
          </p:txBody>
        </p:sp>
      </p:grpSp>
      <p:grpSp>
        <p:nvGrpSpPr>
          <p:cNvPr id="111" name="Group 111"/>
          <p:cNvGrpSpPr/>
          <p:nvPr/>
        </p:nvGrpSpPr>
        <p:grpSpPr>
          <a:xfrm>
            <a:off x="8734648" y="1743567"/>
            <a:ext cx="4024904" cy="1438279"/>
            <a:chOff x="0" y="14848"/>
            <a:chExt cx="4024902" cy="1438278"/>
          </a:xfrm>
        </p:grpSpPr>
        <p:sp>
          <p:nvSpPr>
            <p:cNvPr id="109" name="Shape 109"/>
            <p:cNvSpPr/>
            <p:nvPr/>
          </p:nvSpPr>
          <p:spPr>
            <a:xfrm>
              <a:off x="0" y="14848"/>
              <a:ext cx="4024902" cy="1438278"/>
            </a:xfrm>
            <a:prstGeom prst="rect">
              <a:avLst/>
            </a:prstGeom>
            <a:solidFill>
              <a:srgbClr val="81B2E0"/>
            </a:solidFill>
            <a:ln w="9525" cap="flat">
              <a:solidFill>
                <a:srgbClr val="DE670B"/>
              </a:solidFill>
              <a:prstDash val="solid"/>
              <a:bevel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0" y="472918"/>
              <a:ext cx="4024902" cy="492443"/>
            </a:xfrm>
            <a:prstGeom prst="rect">
              <a:avLst/>
            </a:prstGeom>
            <a:ln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spAutoFit/>
            </a:bodyPr>
            <a:lstStyle/>
            <a:p>
              <a:pPr lvl="0">
                <a:defRPr sz="1800"/>
              </a:pPr>
              <a:r>
                <a:rPr lang="zh-CN" altLang="en-US" sz="3200" b="1" dirty="0" smtClean="0"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  <a:sym typeface="Helvetica Light"/>
                </a:rPr>
                <a:t>基于指纹机的系统</a:t>
              </a:r>
              <a:endParaRPr sz="3200" b="1" dirty="0">
                <a:latin typeface="Helvetica" panose="020B0604020202020204" pitchFamily="34" charset="0"/>
                <a:ea typeface="Microsoft YaHei UI" panose="020B0503020204020204" pitchFamily="34" charset="-122"/>
                <a:cs typeface="Helvetica" panose="020B0604020202020204" pitchFamily="34" charset="0"/>
                <a:sym typeface="Helvetica Light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32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32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00"/>
                            </p:stCondLst>
                            <p:childTnLst>
                              <p:par>
                                <p:cTn id="25" presetID="23" presetClass="entr" presetSubtype="32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23" presetClass="entr" presetSubtype="3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xit" presetSubtype="32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box(out)">
                                      <p:cBhvr>
                                        <p:cTn id="37" dur="1000" fill="hold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1" animBg="1" advAuto="0"/>
      <p:bldP spid="85" grpId="2" animBg="1" advAuto="0"/>
      <p:bldP spid="88" grpId="4" animBg="1" advAuto="0"/>
      <p:bldP spid="91" grpId="6" animBg="1" advAuto="0"/>
      <p:bldP spid="92" grpId="3" animBg="1" advAuto="0"/>
      <p:bldP spid="93" grpId="5" animBg="1" advAuto="0"/>
      <p:bldP spid="95" grpId="7" animBg="1" advAuto="0"/>
      <p:bldP spid="104" grpId="8" animBg="1" advAuto="0"/>
      <p:bldP spid="105" grpId="10" animBg="1" advAuto="0"/>
      <p:bldP spid="108" grpId="9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0" y="28953"/>
            <a:ext cx="11099800" cy="1463471"/>
          </a:xfrm>
        </p:spPr>
        <p:txBody>
          <a:bodyPr/>
          <a:lstStyle/>
          <a:p>
            <a:r>
              <a:rPr lang="en-US" altLang="zh-CN" sz="7200" b="1" dirty="0" smtClean="0">
                <a:ea typeface="黑体" panose="02010609060101010101" pitchFamily="49" charset="-122"/>
              </a:rPr>
              <a:t>1.</a:t>
            </a:r>
            <a:r>
              <a:rPr lang="zh-CN" altLang="en-US" sz="7200" b="1" dirty="0" smtClean="0">
                <a:ea typeface="黑体" panose="02010609060101010101" pitchFamily="49" charset="-122"/>
              </a:rPr>
              <a:t>问题</a:t>
            </a:r>
            <a:endParaRPr lang="zh-CN" altLang="en-US" sz="7200" b="1" dirty="0">
              <a:ea typeface="黑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82472" y="2572544"/>
            <a:ext cx="11665296" cy="1269751"/>
          </a:xfrm>
          <a:prstGeom prst="roundRect">
            <a:avLst/>
          </a:prstGeom>
          <a:ln w="7620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当前系统中存在着成本和可用性问题</a:t>
            </a:r>
            <a:endParaRPr lang="zh-CN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69752" y="5824824"/>
            <a:ext cx="11863052" cy="1224136"/>
          </a:xfrm>
          <a:prstGeom prst="roundRect">
            <a:avLst/>
          </a:prstGeom>
          <a:ln w="7620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buSzPct val="75000"/>
              <a:defRPr sz="1800"/>
            </a:pPr>
            <a:r>
              <a:rPr lang="zh-CN" altLang="en-US" sz="3200" b="1" dirty="0" smtClean="0">
                <a:solidFill>
                  <a:sysClr val="windowText" lastClr="000000"/>
                </a:solidFill>
                <a:latin typeface="Helvetica" panose="020B0604020202020204" pitchFamily="34" charset="0"/>
                <a:ea typeface="Microsoft YaHei UI" panose="020B0503020204020204" pitchFamily="34" charset="-122"/>
                <a:cs typeface="Helvetica" panose="020B0604020202020204" pitchFamily="34" charset="0"/>
                <a:sym typeface="Helvetica Light"/>
              </a:rPr>
              <a:t>基于手机相机的用户身份认证系统</a:t>
            </a:r>
            <a:endParaRPr lang="en-US" altLang="zh-CN" sz="3200" b="1" dirty="0">
              <a:solidFill>
                <a:sysClr val="windowText" lastClr="000000"/>
              </a:solidFill>
              <a:latin typeface="Helvetica" panose="020B0604020202020204" pitchFamily="34" charset="0"/>
              <a:ea typeface="Microsoft YaHei UI" panose="020B0503020204020204" pitchFamily="34" charset="-122"/>
              <a:cs typeface="Helvetica" panose="020B0604020202020204" pitchFamily="34" charset="0"/>
              <a:sym typeface="Helvetica Light"/>
            </a:endParaRPr>
          </a:p>
        </p:txBody>
      </p:sp>
      <p:cxnSp>
        <p:nvCxnSpPr>
          <p:cNvPr id="18" name="直接箭头连接符 17"/>
          <p:cNvCxnSpPr>
            <a:endCxn id="13" idx="0"/>
          </p:cNvCxnSpPr>
          <p:nvPr/>
        </p:nvCxnSpPr>
        <p:spPr>
          <a:xfrm>
            <a:off x="6601278" y="3842295"/>
            <a:ext cx="0" cy="198252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3510" y="7610999"/>
            <a:ext cx="1995997" cy="1447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42160" y="7613104"/>
            <a:ext cx="1816100" cy="1257301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28"/>
          <p:cNvSpPr/>
          <p:nvPr/>
        </p:nvSpPr>
        <p:spPr>
          <a:xfrm flipV="1">
            <a:off x="3274821" y="8260235"/>
            <a:ext cx="1254125" cy="1"/>
          </a:xfrm>
          <a:prstGeom prst="line">
            <a:avLst/>
          </a:prstGeom>
          <a:ln w="25400">
            <a:solidFill>
              <a:srgbClr val="0365C0"/>
            </a:solidFill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21" name="image6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18610" y="7288302"/>
            <a:ext cx="1918609" cy="17069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453910" y="7447134"/>
            <a:ext cx="2387600" cy="15748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1"/>
          <p:cNvSpPr/>
          <p:nvPr/>
        </p:nvSpPr>
        <p:spPr>
          <a:xfrm flipV="1">
            <a:off x="8240521" y="8260235"/>
            <a:ext cx="1254126" cy="1"/>
          </a:xfrm>
          <a:prstGeom prst="line">
            <a:avLst/>
          </a:prstGeom>
          <a:ln w="25400">
            <a:solidFill>
              <a:srgbClr val="0365C0"/>
            </a:solidFill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4707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952500" y="93506"/>
            <a:ext cx="11099800" cy="16417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7200" b="1" dirty="0">
                <a:ea typeface="黑体" panose="02010609060101010101" pitchFamily="49" charset="-122"/>
              </a:rPr>
              <a:t>1 </a:t>
            </a:r>
            <a:r>
              <a:rPr lang="zh-CN" altLang="en-US" sz="7200" b="1" dirty="0" smtClean="0">
                <a:ea typeface="黑体" panose="02010609060101010101" pitchFamily="49" charset="-122"/>
              </a:rPr>
              <a:t>问题</a:t>
            </a:r>
            <a:endParaRPr sz="7200" b="1" dirty="0">
              <a:ea typeface="黑体" panose="02010609060101010101" pitchFamily="49" charset="-122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718644" y="6532984"/>
            <a:ext cx="10791826" cy="2133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365C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15" name="image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8644" y="1514663"/>
            <a:ext cx="8141045" cy="449314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8" name="Group 118"/>
          <p:cNvGrpSpPr/>
          <p:nvPr/>
        </p:nvGrpSpPr>
        <p:grpSpPr>
          <a:xfrm>
            <a:off x="882601" y="7276354"/>
            <a:ext cx="3039768" cy="646860"/>
            <a:chOff x="-1" y="0"/>
            <a:chExt cx="2714033" cy="646858"/>
          </a:xfrm>
        </p:grpSpPr>
        <p:sp>
          <p:nvSpPr>
            <p:cNvPr id="116" name="Shape 116"/>
            <p:cNvSpPr/>
            <p:nvPr/>
          </p:nvSpPr>
          <p:spPr>
            <a:xfrm>
              <a:off x="-1" y="0"/>
              <a:ext cx="2714033" cy="646858"/>
            </a:xfrm>
            <a:prstGeom prst="rect">
              <a:avLst/>
            </a:prstGeom>
            <a:gradFill flip="none" rotWithShape="1">
              <a:gsLst>
                <a:gs pos="0">
                  <a:srgbClr val="FFBDAA"/>
                </a:gs>
                <a:gs pos="35000">
                  <a:srgbClr val="FFD0C3"/>
                </a:gs>
                <a:gs pos="100000">
                  <a:srgbClr val="FFEDE8"/>
                </a:gs>
              </a:gsLst>
              <a:lin ang="16200000" scaled="0"/>
            </a:gradFill>
            <a:ln w="9525" cap="flat">
              <a:solidFill>
                <a:srgbClr val="DE670B"/>
              </a:solidFill>
              <a:prstDash val="solid"/>
              <a:bevel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-1" y="46431"/>
              <a:ext cx="2714033" cy="553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/>
              </a:pPr>
              <a:r>
                <a:rPr lang="zh-CN" altLang="en-US" sz="3600" b="1" dirty="0" smtClean="0"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</a:rPr>
                <a:t>智能手机</a:t>
              </a:r>
              <a:endParaRPr sz="3600" b="1" dirty="0">
                <a:latin typeface="Helvetica" panose="020B0604020202020204" pitchFamily="34" charset="0"/>
                <a:ea typeface="Microsoft YaHei UI" panose="020B0503020204020204" pitchFamily="34" charset="-122"/>
                <a:cs typeface="Helvetica" panose="020B0604020202020204" pitchFamily="34" charset="0"/>
              </a:endParaRPr>
            </a:p>
          </p:txBody>
        </p:sp>
      </p:grpSp>
      <p:grpSp>
        <p:nvGrpSpPr>
          <p:cNvPr id="121" name="Group 121"/>
          <p:cNvGrpSpPr/>
          <p:nvPr/>
        </p:nvGrpSpPr>
        <p:grpSpPr>
          <a:xfrm>
            <a:off x="4248102" y="7276354"/>
            <a:ext cx="2714034" cy="646860"/>
            <a:chOff x="-1" y="0"/>
            <a:chExt cx="2714033" cy="646858"/>
          </a:xfrm>
        </p:grpSpPr>
        <p:sp>
          <p:nvSpPr>
            <p:cNvPr id="119" name="Shape 119"/>
            <p:cNvSpPr/>
            <p:nvPr/>
          </p:nvSpPr>
          <p:spPr>
            <a:xfrm>
              <a:off x="-1" y="0"/>
              <a:ext cx="2714033" cy="646858"/>
            </a:xfrm>
            <a:prstGeom prst="rect">
              <a:avLst/>
            </a:prstGeom>
            <a:gradFill flip="none" rotWithShape="1">
              <a:gsLst>
                <a:gs pos="0">
                  <a:srgbClr val="FFBDAA"/>
                </a:gs>
                <a:gs pos="35000">
                  <a:srgbClr val="FFD0C3"/>
                </a:gs>
                <a:gs pos="100000">
                  <a:srgbClr val="FFEDE8"/>
                </a:gs>
              </a:gsLst>
              <a:lin ang="16200000" scaled="0"/>
            </a:gradFill>
            <a:ln w="9525" cap="flat">
              <a:solidFill>
                <a:srgbClr val="DE670B"/>
              </a:solidFill>
              <a:prstDash val="solid"/>
              <a:bevel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-1" y="46431"/>
              <a:ext cx="2714033" cy="553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/>
              </a:pPr>
              <a:r>
                <a:rPr sz="3600" b="1" dirty="0"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</a:rPr>
                <a:t>Web</a:t>
              </a:r>
            </a:p>
          </p:txBody>
        </p:sp>
      </p:grpSp>
      <p:sp>
        <p:nvSpPr>
          <p:cNvPr id="122" name="Shape 122"/>
          <p:cNvSpPr/>
          <p:nvPr/>
        </p:nvSpPr>
        <p:spPr>
          <a:xfrm>
            <a:off x="3810301" y="7326733"/>
            <a:ext cx="610197" cy="546101"/>
          </a:xfrm>
          <a:prstGeom prst="rect">
            <a:avLst/>
          </a:prstGeom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3600" dirty="0"/>
              <a:t>+</a:t>
            </a:r>
          </a:p>
        </p:txBody>
      </p:sp>
      <p:grpSp>
        <p:nvGrpSpPr>
          <p:cNvPr id="125" name="Group 125"/>
          <p:cNvGrpSpPr/>
          <p:nvPr/>
        </p:nvGrpSpPr>
        <p:grpSpPr>
          <a:xfrm>
            <a:off x="8159701" y="6614244"/>
            <a:ext cx="2714034" cy="806030"/>
            <a:chOff x="-1" y="0"/>
            <a:chExt cx="2714033" cy="646858"/>
          </a:xfrm>
        </p:grpSpPr>
        <p:sp>
          <p:nvSpPr>
            <p:cNvPr id="123" name="Shape 123"/>
            <p:cNvSpPr/>
            <p:nvPr/>
          </p:nvSpPr>
          <p:spPr>
            <a:xfrm>
              <a:off x="-1" y="0"/>
              <a:ext cx="2714033" cy="646858"/>
            </a:xfrm>
            <a:prstGeom prst="rect">
              <a:avLst/>
            </a:prstGeom>
            <a:solidFill>
              <a:srgbClr val="81B2E0"/>
            </a:solidFill>
            <a:ln w="9525" cap="flat">
              <a:solidFill>
                <a:srgbClr val="DE670B"/>
              </a:solidFill>
              <a:prstDash val="solid"/>
              <a:bevel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-1" y="125833"/>
              <a:ext cx="2714033" cy="3951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/>
              </a:pPr>
              <a:r>
                <a:rPr lang="zh-CN" altLang="en-US" sz="3200" b="1" dirty="0" smtClean="0"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</a:rPr>
                <a:t>成本</a:t>
              </a:r>
              <a:endParaRPr sz="3200" b="1" dirty="0">
                <a:latin typeface="Helvetica" panose="020B0604020202020204" pitchFamily="34" charset="0"/>
                <a:ea typeface="Microsoft YaHei UI" panose="020B0503020204020204" pitchFamily="34" charset="-122"/>
                <a:cs typeface="Helvetica" panose="020B0604020202020204" pitchFamily="34" charset="0"/>
              </a:endParaRPr>
            </a:p>
          </p:txBody>
        </p:sp>
      </p:grpSp>
      <p:grpSp>
        <p:nvGrpSpPr>
          <p:cNvPr id="128" name="Group 128"/>
          <p:cNvGrpSpPr/>
          <p:nvPr/>
        </p:nvGrpSpPr>
        <p:grpSpPr>
          <a:xfrm>
            <a:off x="8159701" y="7784354"/>
            <a:ext cx="2714034" cy="646860"/>
            <a:chOff x="-1" y="0"/>
            <a:chExt cx="2714033" cy="646858"/>
          </a:xfrm>
        </p:grpSpPr>
        <p:sp>
          <p:nvSpPr>
            <p:cNvPr id="126" name="Shape 126"/>
            <p:cNvSpPr/>
            <p:nvPr/>
          </p:nvSpPr>
          <p:spPr>
            <a:xfrm>
              <a:off x="-1" y="0"/>
              <a:ext cx="2714033" cy="646858"/>
            </a:xfrm>
            <a:prstGeom prst="rect">
              <a:avLst/>
            </a:prstGeom>
            <a:solidFill>
              <a:srgbClr val="81B2E0"/>
            </a:solidFill>
            <a:ln w="9525" cap="flat">
              <a:solidFill>
                <a:srgbClr val="DE670B"/>
              </a:solidFill>
              <a:prstDash val="solid"/>
              <a:bevel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-1" y="46431"/>
              <a:ext cx="2714033" cy="553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/>
              </a:pPr>
              <a:r>
                <a:rPr lang="zh-CN" altLang="en-US" sz="3600" b="1" dirty="0" smtClean="0">
                  <a:latin typeface="Helvetica" panose="020B0604020202020204" pitchFamily="34" charset="0"/>
                  <a:ea typeface="Microsoft YaHei UI" panose="020B0503020204020204" pitchFamily="34" charset="-122"/>
                  <a:cs typeface="Helvetica" panose="020B0604020202020204" pitchFamily="34" charset="0"/>
                </a:rPr>
                <a:t>可用性</a:t>
              </a:r>
              <a:endParaRPr sz="3600" b="1" dirty="0">
                <a:latin typeface="Helvetica" panose="020B0604020202020204" pitchFamily="34" charset="0"/>
                <a:ea typeface="Microsoft YaHei UI" panose="020B0503020204020204" pitchFamily="34" charset="-122"/>
                <a:cs typeface="Helvetica" panose="020B0604020202020204" pitchFamily="34" charset="0"/>
              </a:endParaRPr>
            </a:p>
          </p:txBody>
        </p:sp>
      </p:grpSp>
      <p:sp>
        <p:nvSpPr>
          <p:cNvPr id="129" name="Shape 129"/>
          <p:cNvSpPr/>
          <p:nvPr/>
        </p:nvSpPr>
        <p:spPr>
          <a:xfrm>
            <a:off x="11232656" y="6614244"/>
            <a:ext cx="2" cy="980480"/>
          </a:xfrm>
          <a:prstGeom prst="line">
            <a:avLst/>
          </a:prstGeom>
          <a:ln w="127000">
            <a:solidFill>
              <a:srgbClr val="A01E05"/>
            </a:solidFill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0" name="Shape 130"/>
          <p:cNvSpPr/>
          <p:nvPr/>
        </p:nvSpPr>
        <p:spPr>
          <a:xfrm flipV="1">
            <a:off x="11232656" y="7677415"/>
            <a:ext cx="2" cy="920608"/>
          </a:xfrm>
          <a:prstGeom prst="line">
            <a:avLst/>
          </a:prstGeom>
          <a:ln w="127000">
            <a:solidFill>
              <a:srgbClr val="E5CE5A"/>
            </a:solidFill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 flipV="1">
            <a:off x="6915724" y="7028204"/>
            <a:ext cx="1243977" cy="538958"/>
          </a:xfrm>
          <a:prstGeom prst="line">
            <a:avLst/>
          </a:prstGeom>
          <a:ln w="76200">
            <a:solidFill>
              <a:srgbClr val="DE6A10"/>
            </a:solidFill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899777" y="7632232"/>
            <a:ext cx="1259924" cy="520752"/>
          </a:xfrm>
          <a:prstGeom prst="line">
            <a:avLst/>
          </a:prstGeom>
          <a:ln w="76200">
            <a:solidFill>
              <a:srgbClr val="DE6A10"/>
            </a:solidFill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9645357" y="1716350"/>
            <a:ext cx="3015656" cy="4291459"/>
          </a:xfrm>
          <a:prstGeom prst="rect">
            <a:avLst/>
          </a:prstGeom>
          <a:solidFill>
            <a:srgbClr val="FFFFFF"/>
          </a:solidFill>
          <a:ln w="25400">
            <a:solidFill>
              <a:srgbClr val="0365C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136" name="Group 136"/>
          <p:cNvGrpSpPr/>
          <p:nvPr/>
        </p:nvGrpSpPr>
        <p:grpSpPr>
          <a:xfrm>
            <a:off x="9823155" y="1824298"/>
            <a:ext cx="2342560" cy="738936"/>
            <a:chOff x="-1" y="-1"/>
            <a:chExt cx="2342558" cy="738934"/>
          </a:xfrm>
        </p:grpSpPr>
        <p:sp>
          <p:nvSpPr>
            <p:cNvPr id="134" name="Shape 134"/>
            <p:cNvSpPr/>
            <p:nvPr/>
          </p:nvSpPr>
          <p:spPr>
            <a:xfrm>
              <a:off x="-1" y="-1"/>
              <a:ext cx="2342558" cy="738934"/>
            </a:xfrm>
            <a:prstGeom prst="rect">
              <a:avLst/>
            </a:prstGeom>
            <a:gradFill flip="none" rotWithShape="1">
              <a:gsLst>
                <a:gs pos="0">
                  <a:srgbClr val="FFBDAA"/>
                </a:gs>
                <a:gs pos="35000">
                  <a:srgbClr val="FFD0C3"/>
                </a:gs>
                <a:gs pos="100000">
                  <a:srgbClr val="FFEDE8"/>
                </a:gs>
              </a:gsLst>
              <a:lin ang="16200000" scaled="0"/>
            </a:gradFill>
            <a:ln w="9525" cap="flat">
              <a:solidFill>
                <a:srgbClr val="DE670B"/>
              </a:solidFill>
              <a:prstDash val="solid"/>
              <a:bevel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-1" y="41172"/>
              <a:ext cx="2342558" cy="656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/>
              </a:pPr>
              <a:r>
                <a:rPr lang="zh-CN" altLang="en-US" sz="3600" dirty="0" smtClean="0"/>
                <a:t>安全性</a:t>
              </a:r>
              <a:r>
                <a:rPr sz="3600" dirty="0" smtClean="0"/>
                <a:t>:</a:t>
              </a:r>
              <a:endParaRPr sz="3600" dirty="0"/>
            </a:p>
          </p:txBody>
        </p:sp>
      </p:grpSp>
      <p:grpSp>
        <p:nvGrpSpPr>
          <p:cNvPr id="139" name="Group 139"/>
          <p:cNvGrpSpPr/>
          <p:nvPr/>
        </p:nvGrpSpPr>
        <p:grpSpPr>
          <a:xfrm>
            <a:off x="9796168" y="3366927"/>
            <a:ext cx="2714033" cy="545508"/>
            <a:chOff x="0" y="296"/>
            <a:chExt cx="2714032" cy="545507"/>
          </a:xfrm>
        </p:grpSpPr>
        <p:sp>
          <p:nvSpPr>
            <p:cNvPr id="137" name="Shape 137"/>
            <p:cNvSpPr/>
            <p:nvPr/>
          </p:nvSpPr>
          <p:spPr>
            <a:xfrm>
              <a:off x="0" y="296"/>
              <a:ext cx="2714032" cy="545507"/>
            </a:xfrm>
            <a:prstGeom prst="rect">
              <a:avLst/>
            </a:prstGeom>
            <a:solidFill>
              <a:srgbClr val="81B2E0"/>
            </a:solidFill>
            <a:ln w="9525" cap="flat">
              <a:solidFill>
                <a:srgbClr val="DE670B"/>
              </a:solidFill>
              <a:prstDash val="solid"/>
              <a:bevel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0" y="88383"/>
              <a:ext cx="2714032" cy="3693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>
                <a:defRPr sz="1800"/>
              </a:pPr>
              <a:r>
                <a:rPr lang="zh-CN" altLang="en-US" sz="2400" b="1" dirty="0">
                  <a:latin typeface="Helvetica" panose="020B0604020202020204" pitchFamily="34" charset="0"/>
                  <a:ea typeface="+mn-ea"/>
                  <a:cs typeface="Helvetica" panose="020B0604020202020204" pitchFamily="34" charset="0"/>
                  <a:sym typeface="Helvetica"/>
                </a:rPr>
                <a:t>会话劫持</a:t>
              </a:r>
              <a:endParaRPr sz="2400" b="1" dirty="0"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Helvetica"/>
              </a:endParaRPr>
            </a:p>
          </p:txBody>
        </p:sp>
      </p:grpSp>
      <p:grpSp>
        <p:nvGrpSpPr>
          <p:cNvPr id="142" name="Group 142"/>
          <p:cNvGrpSpPr/>
          <p:nvPr/>
        </p:nvGrpSpPr>
        <p:grpSpPr>
          <a:xfrm>
            <a:off x="9796168" y="4208179"/>
            <a:ext cx="2714033" cy="545507"/>
            <a:chOff x="0" y="297"/>
            <a:chExt cx="2714032" cy="545506"/>
          </a:xfrm>
        </p:grpSpPr>
        <p:sp>
          <p:nvSpPr>
            <p:cNvPr id="140" name="Shape 140"/>
            <p:cNvSpPr/>
            <p:nvPr/>
          </p:nvSpPr>
          <p:spPr>
            <a:xfrm>
              <a:off x="0" y="297"/>
              <a:ext cx="2714032" cy="545506"/>
            </a:xfrm>
            <a:prstGeom prst="rect">
              <a:avLst/>
            </a:prstGeom>
            <a:solidFill>
              <a:srgbClr val="81B2E0"/>
            </a:solidFill>
            <a:ln w="9525" cap="flat">
              <a:solidFill>
                <a:srgbClr val="DE670B"/>
              </a:solidFill>
              <a:prstDash val="solid"/>
              <a:bevel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0" y="57608"/>
              <a:ext cx="2714032" cy="4308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>
                <a:defRPr sz="1800"/>
              </a:pPr>
              <a:r>
                <a:rPr lang="zh-CN" altLang="en-US" sz="2800" b="1" dirty="0" smtClean="0">
                  <a:latin typeface="Helvetica" panose="020B0604020202020204" pitchFamily="34" charset="0"/>
                  <a:ea typeface="+mn-ea"/>
                  <a:cs typeface="Helvetica" panose="020B0604020202020204" pitchFamily="34" charset="0"/>
                  <a:sym typeface="Helvetica"/>
                </a:rPr>
                <a:t>重放攻击</a:t>
              </a:r>
              <a:endParaRPr sz="2800" b="1" dirty="0"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Helvetica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32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3" presetClass="entr" presetSubtype="32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1" animBg="1" advAuto="0"/>
      <p:bldP spid="136" grpId="2" animBg="1" advAuto="0"/>
      <p:bldP spid="139" grpId="3" animBg="1" advAuto="0"/>
      <p:bldP spid="142" grpId="4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952500" y="93506"/>
            <a:ext cx="11099800" cy="147092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7200" b="1" dirty="0">
                <a:ea typeface="黑体" panose="02010609060101010101" pitchFamily="49" charset="-122"/>
              </a:rPr>
              <a:t>1. </a:t>
            </a:r>
            <a:r>
              <a:rPr lang="zh-CN" altLang="en-US" sz="7200" b="1" dirty="0" smtClean="0">
                <a:ea typeface="黑体" panose="02010609060101010101" pitchFamily="49" charset="-122"/>
              </a:rPr>
              <a:t>问题</a:t>
            </a:r>
            <a:endParaRPr sz="7200" b="1" dirty="0">
              <a:ea typeface="黑体" panose="02010609060101010101" pitchFamily="49" charset="-122"/>
            </a:endParaRPr>
          </a:p>
        </p:txBody>
      </p:sp>
      <p:pic>
        <p:nvPicPr>
          <p:cNvPr id="145" name="image1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8800" y="2387600"/>
            <a:ext cx="2359527" cy="19146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image1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50250" y="2629983"/>
            <a:ext cx="3009259" cy="14299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1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69342" y="5295900"/>
            <a:ext cx="1266117" cy="1802353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/>
        </p:nvSpPr>
        <p:spPr>
          <a:xfrm>
            <a:off x="3685807" y="3839119"/>
            <a:ext cx="2351561" cy="1792463"/>
          </a:xfrm>
          <a:prstGeom prst="line">
            <a:avLst/>
          </a:prstGeom>
          <a:ln w="50800">
            <a:solidFill>
              <a:srgbClr val="DE6A10"/>
            </a:solidFill>
            <a:prstDash val="sysDot"/>
            <a:miter lim="400000"/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9" name="Shape 149"/>
          <p:cNvSpPr/>
          <p:nvPr/>
        </p:nvSpPr>
        <p:spPr>
          <a:xfrm flipV="1">
            <a:off x="6879893" y="4005205"/>
            <a:ext cx="2536490" cy="1418488"/>
          </a:xfrm>
          <a:prstGeom prst="line">
            <a:avLst/>
          </a:prstGeom>
          <a:ln w="50800">
            <a:solidFill>
              <a:srgbClr val="62DAD6"/>
            </a:solidFill>
            <a:prstDash val="sysDot"/>
            <a:miter lim="400000"/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0" name="Shape 150"/>
          <p:cNvSpPr/>
          <p:nvPr/>
        </p:nvSpPr>
        <p:spPr>
          <a:xfrm flipV="1">
            <a:off x="3735551" y="3257522"/>
            <a:ext cx="4649135" cy="2"/>
          </a:xfrm>
          <a:prstGeom prst="line">
            <a:avLst/>
          </a:prstGeom>
          <a:ln w="50800">
            <a:solidFill/>
            <a:miter lim="400000"/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1601787" y="7058025"/>
            <a:ext cx="7984977" cy="2133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365C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154" name="Group 154"/>
          <p:cNvGrpSpPr/>
          <p:nvPr/>
        </p:nvGrpSpPr>
        <p:grpSpPr>
          <a:xfrm>
            <a:off x="1968500" y="7156450"/>
            <a:ext cx="6795543" cy="800100"/>
            <a:chOff x="0" y="0"/>
            <a:chExt cx="6795542" cy="800100"/>
          </a:xfrm>
        </p:grpSpPr>
        <p:sp>
          <p:nvSpPr>
            <p:cNvPr id="152" name="Shape 152"/>
            <p:cNvSpPr/>
            <p:nvPr/>
          </p:nvSpPr>
          <p:spPr>
            <a:xfrm>
              <a:off x="0" y="0"/>
              <a:ext cx="6795542" cy="800100"/>
            </a:xfrm>
            <a:prstGeom prst="rect">
              <a:avLst/>
            </a:prstGeom>
            <a:gradFill flip="none" rotWithShape="1">
              <a:gsLst>
                <a:gs pos="0">
                  <a:srgbClr val="FFBDAA"/>
                </a:gs>
                <a:gs pos="35000">
                  <a:srgbClr val="FFD0C3"/>
                </a:gs>
                <a:gs pos="100000">
                  <a:srgbClr val="FFEDE8"/>
                </a:gs>
              </a:gsLst>
              <a:lin ang="16200000" scaled="0"/>
            </a:gradFill>
            <a:ln w="9525" cap="flat">
              <a:solidFill>
                <a:srgbClr val="DE670B"/>
              </a:solidFill>
              <a:prstDash val="solid"/>
              <a:bevel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0" y="71755"/>
              <a:ext cx="6795542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/>
              </a:pPr>
              <a:r>
                <a:rPr sz="36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1. </a:t>
              </a:r>
              <a:r>
                <a:rPr lang="zh-CN" altLang="en-US" sz="3600" b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回话劫持</a:t>
              </a:r>
              <a:endParaRPr sz="36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57" name="Group 157"/>
          <p:cNvGrpSpPr/>
          <p:nvPr/>
        </p:nvGrpSpPr>
        <p:grpSpPr>
          <a:xfrm>
            <a:off x="1968500" y="8159750"/>
            <a:ext cx="6795543" cy="800100"/>
            <a:chOff x="0" y="0"/>
            <a:chExt cx="6795542" cy="800100"/>
          </a:xfrm>
        </p:grpSpPr>
        <p:sp>
          <p:nvSpPr>
            <p:cNvPr id="155" name="Shape 155"/>
            <p:cNvSpPr/>
            <p:nvPr/>
          </p:nvSpPr>
          <p:spPr>
            <a:xfrm>
              <a:off x="0" y="0"/>
              <a:ext cx="6795542" cy="800100"/>
            </a:xfrm>
            <a:prstGeom prst="rect">
              <a:avLst/>
            </a:prstGeom>
            <a:solidFill>
              <a:srgbClr val="08BED0"/>
            </a:solidFill>
            <a:ln w="9525" cap="flat">
              <a:solidFill>
                <a:srgbClr val="42DAD1"/>
              </a:solidFill>
              <a:prstDash val="solid"/>
              <a:bevel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0" y="123051"/>
              <a:ext cx="6795542" cy="553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/>
              </a:pPr>
              <a:r>
                <a:rPr sz="36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2. </a:t>
              </a:r>
              <a:r>
                <a:rPr lang="zh-CN" altLang="en-US" sz="3600" b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重放攻击</a:t>
              </a:r>
              <a:endParaRPr sz="36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3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" presetClass="entr" presetSubtype="32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" presetClass="entr" presetSubtype="32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" presetClass="entr" presetSubtype="3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2" animBg="1" advAuto="0"/>
      <p:bldP spid="148" grpId="1" animBg="1" advAuto="0"/>
      <p:bldP spid="149" grpId="5" animBg="1" advAuto="0"/>
      <p:bldP spid="151" grpId="3" animBg="1" advAuto="0"/>
      <p:bldP spid="154" grpId="4" animBg="1" advAuto="0"/>
      <p:bldP spid="157" grpId="6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952500" y="93507"/>
            <a:ext cx="11099800" cy="147092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7200" b="1" dirty="0">
                <a:ea typeface="黑体" panose="02010609060101010101" pitchFamily="49" charset="-122"/>
              </a:rPr>
              <a:t>2. </a:t>
            </a:r>
            <a:r>
              <a:rPr lang="zh-CN" altLang="en-US" sz="7200" b="1" dirty="0" smtClean="0">
                <a:ea typeface="黑体" panose="02010609060101010101" pitchFamily="49" charset="-122"/>
              </a:rPr>
              <a:t>方案</a:t>
            </a:r>
            <a:endParaRPr sz="7200" b="1" dirty="0">
              <a:ea typeface="黑体" panose="02010609060101010101" pitchFamily="49" charset="-122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914400" y="1835150"/>
            <a:ext cx="6092056" cy="686049"/>
          </a:xfrm>
          <a:prstGeom prst="rect">
            <a:avLst/>
          </a:prstGeom>
          <a:gradFill>
            <a:gsLst>
              <a:gs pos="0">
                <a:srgbClr val="FFBDAA"/>
              </a:gs>
              <a:gs pos="35000">
                <a:srgbClr val="FFD0C3"/>
              </a:gs>
              <a:gs pos="100000">
                <a:srgbClr val="FFEDE8"/>
              </a:gs>
            </a:gsLst>
            <a:lin ang="16200000"/>
          </a:gradFill>
          <a:ln>
            <a:solidFill>
              <a:srgbClr val="DE670B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lang="zh-CN" altLang="en-US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传统方案</a:t>
            </a:r>
            <a:endParaRPr sz="3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914400" y="2762250"/>
            <a:ext cx="6092056" cy="686049"/>
          </a:xfrm>
          <a:prstGeom prst="rect">
            <a:avLst/>
          </a:prstGeom>
          <a:gradFill>
            <a:gsLst>
              <a:gs pos="0">
                <a:srgbClr val="FFBDAA"/>
              </a:gs>
              <a:gs pos="35000">
                <a:srgbClr val="FFD0C3"/>
              </a:gs>
              <a:gs pos="100000">
                <a:srgbClr val="FFEDE8"/>
              </a:gs>
            </a:gsLst>
            <a:lin ang="16200000"/>
          </a:gradFill>
          <a:ln>
            <a:solidFill>
              <a:srgbClr val="DE670B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1. </a:t>
            </a:r>
            <a:r>
              <a:rPr lang="zh-CN" altLang="en-US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数字签名</a:t>
            </a:r>
            <a:r>
              <a:rPr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sz="3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6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6200" y="3684587"/>
            <a:ext cx="8984705" cy="2009737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945703" y="5801104"/>
            <a:ext cx="10242898" cy="1249413"/>
          </a:xfrm>
          <a:prstGeom prst="rect">
            <a:avLst/>
          </a:prstGeom>
          <a:gradFill>
            <a:gsLst>
              <a:gs pos="0">
                <a:srgbClr val="FFBDAA"/>
              </a:gs>
              <a:gs pos="35000">
                <a:srgbClr val="FFD0C3"/>
              </a:gs>
              <a:gs pos="100000">
                <a:srgbClr val="FFEDE8"/>
              </a:gs>
            </a:gsLst>
            <a:lin ang="16200000"/>
          </a:gradFill>
          <a:ln>
            <a:solidFill>
              <a:srgbClr val="DE670B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 algn="l">
              <a:defRPr sz="1800"/>
            </a:pPr>
            <a:r>
              <a:rPr lang="zh-CN" altLang="en-US" sz="3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保证信息来源真实性</a:t>
            </a:r>
            <a:endParaRPr lang="en-US" altLang="zh-CN" sz="32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 algn="l">
              <a:defRPr sz="1800"/>
            </a:pPr>
            <a:r>
              <a:rPr lang="zh-CN" altLang="en-US" sz="3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防止重放攻击</a:t>
            </a:r>
            <a:endParaRPr sz="3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914400" y="7162058"/>
            <a:ext cx="10305505" cy="2000213"/>
          </a:xfrm>
          <a:prstGeom prst="rect">
            <a:avLst/>
          </a:prstGeom>
          <a:ln/>
          <a:effectLst>
            <a:glow rad="139700">
              <a:schemeClr val="accent3">
                <a:satMod val="175000"/>
                <a:alpha val="40000"/>
              </a:schemeClr>
            </a:glo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/>
          <a:lstStyle/>
          <a:p>
            <a:pPr marL="360947" lvl="0" indent="-360947" algn="l">
              <a:buSzPct val="100000"/>
              <a:buChar char="•"/>
              <a:defRPr sz="1800"/>
            </a:pPr>
            <a:r>
              <a:rPr lang="zh-CN" alt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必须安装数字证书</a:t>
            </a:r>
            <a:endParaRPr lang="en-US" altLang="zh-C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60947" lvl="0" indent="-360947" algn="l">
              <a:buSzPct val="100000"/>
              <a:buChar char="•"/>
              <a:defRPr sz="1800"/>
            </a:pPr>
            <a:r>
              <a:rPr lang="zh-CN" alt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复杂</a:t>
            </a:r>
            <a:endParaRPr lang="en-US" altLang="zh-CN" sz="36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60947" indent="-360947" algn="l">
              <a:buSzPct val="100000"/>
              <a:buChar char="•"/>
              <a:defRPr sz="1800"/>
            </a:pPr>
            <a:r>
              <a:rPr lang="zh-CN" alt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可用性有限</a:t>
            </a:r>
            <a:endParaRPr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648</Words>
  <Application>Microsoft Office PowerPoint</Application>
  <PresentationFormat>自定义</PresentationFormat>
  <Paragraphs>159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主题​​</vt:lpstr>
      <vt:lpstr>基于智能手机的指纹认证系统</vt:lpstr>
      <vt:lpstr>概述</vt:lpstr>
      <vt:lpstr>提纲</vt:lpstr>
      <vt:lpstr>1.问题</vt:lpstr>
      <vt:lpstr>1. 问题</vt:lpstr>
      <vt:lpstr>1.问题</vt:lpstr>
      <vt:lpstr>1 问题</vt:lpstr>
      <vt:lpstr>1. 问题</vt:lpstr>
      <vt:lpstr>2. 方案</vt:lpstr>
      <vt:lpstr>2. 方案</vt:lpstr>
      <vt:lpstr>2. 方案</vt:lpstr>
      <vt:lpstr>2. 方案1</vt:lpstr>
      <vt:lpstr>2. 方案1</vt:lpstr>
      <vt:lpstr>2. 改进方案</vt:lpstr>
      <vt:lpstr>3.架构 </vt:lpstr>
      <vt:lpstr>4. 数字水印算法</vt:lpstr>
      <vt:lpstr>4. 数字水印算法</vt:lpstr>
      <vt:lpstr>4. 数字水印算法</vt:lpstr>
      <vt:lpstr>5. 结果</vt:lpstr>
      <vt:lpstr>6. 结论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Fingerprint Authentication System with Enhanced Security</dc:title>
  <dc:creator>yi li</dc:creator>
  <cp:lastModifiedBy>yi li</cp:lastModifiedBy>
  <cp:revision>33</cp:revision>
  <dcterms:modified xsi:type="dcterms:W3CDTF">2016-01-04T00:38:06Z</dcterms:modified>
</cp:coreProperties>
</file>