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1"/>
  </p:notesMasterIdLst>
  <p:handoutMasterIdLst>
    <p:handoutMasterId r:id="rId12"/>
  </p:handoutMasterIdLst>
  <p:sldIdLst>
    <p:sldId id="270" r:id="rId2"/>
    <p:sldId id="355" r:id="rId3"/>
    <p:sldId id="356" r:id="rId4"/>
    <p:sldId id="349" r:id="rId5"/>
    <p:sldId id="352" r:id="rId6"/>
    <p:sldId id="350" r:id="rId7"/>
    <p:sldId id="353" r:id="rId8"/>
    <p:sldId id="351" r:id="rId9"/>
    <p:sldId id="354" r:id="rId10"/>
  </p:sldIdLst>
  <p:sldSz cx="9144000" cy="5143500" type="screen16x9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000000"/>
    <a:srgbClr val="EFBA25"/>
    <a:srgbClr val="F0EA00"/>
    <a:srgbClr val="F5F4F0"/>
    <a:srgbClr val="00925B"/>
    <a:srgbClr val="FFFF69"/>
    <a:srgbClr val="646567"/>
    <a:srgbClr val="334204"/>
    <a:srgbClr val="EFEEED"/>
    <a:srgbClr val="9C9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7" autoAdjust="0"/>
    <p:restoredTop sz="83503" autoAdjust="0"/>
  </p:normalViewPr>
  <p:slideViewPr>
    <p:cSldViewPr>
      <p:cViewPr varScale="1">
        <p:scale>
          <a:sx n="127" d="100"/>
          <a:sy n="127" d="100"/>
        </p:scale>
        <p:origin x="1380" y="120"/>
      </p:cViewPr>
      <p:guideLst>
        <p:guide orient="horz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2A433-FFE5-5146-96A2-89A3F87C0D23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232D2-6EAB-8746-BAB3-A7F2EC9CD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82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https://docs.cucumber.io/gherkin/reference/</a:t>
            </a:r>
          </a:p>
          <a:p>
            <a:r>
              <a:rPr lang="fr-FR" dirty="0"/>
              <a:t>Blog </a:t>
            </a:r>
            <a:r>
              <a:rPr lang="fr-FR" dirty="0" err="1"/>
              <a:t>Arolla</a:t>
            </a:r>
            <a:r>
              <a:rPr lang="fr-FR"/>
              <a:t>: https://git.framasoft.org/Ronan/tuto-cucumber/tree/master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39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RE ET VISUEL">
    <p:bg>
      <p:bgPr>
        <a:gradFill flip="none" rotWithShape="1">
          <a:gsLst>
            <a:gs pos="0">
              <a:schemeClr val="tx1"/>
            </a:gs>
            <a:gs pos="100000">
              <a:srgbClr val="EFEEED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5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label-quadr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93989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131590"/>
            <a:ext cx="5328000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</p:spTree>
    <p:extLst>
      <p:ext uri="{BB962C8B-B14F-4D97-AF65-F5344CB8AC3E}">
        <p14:creationId xmlns:p14="http://schemas.microsoft.com/office/powerpoint/2010/main" val="82985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|  24/07/2018  |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Dojo Ninja Camp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3" y="1621073"/>
            <a:ext cx="5544615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|  24/07/2018  |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Dojo Ninja Camp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Dojo Ninja Camp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|  24/07/2018  |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 dirty="0"/>
              <a:t>Dojo Ninja Camp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5" y="4796670"/>
            <a:ext cx="708555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 dirty="0"/>
              <a:t>|  24/07/2018  |</a:t>
            </a:r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843559"/>
            <a:ext cx="8496622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369" y="4689117"/>
            <a:ext cx="1548000" cy="3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15816" y="4785569"/>
            <a:ext cx="2088000" cy="1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683" y="116011"/>
            <a:ext cx="589467" cy="4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ocuments/BLEND/BLEND_Clients/CLIENTS_OK-2014/BNP%20PARIBAS/ITG/PRESE_ITG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0202" y="191692"/>
            <a:ext cx="7494166" cy="507850"/>
          </a:xfrm>
        </p:spPr>
        <p:txBody>
          <a:bodyPr/>
          <a:lstStyle/>
          <a:p>
            <a:r>
              <a:rPr lang="fr-FR" dirty="0"/>
              <a:t>Clean code &amp;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31374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23F24408-DD89-475E-8AFE-C694075FF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Acronym</a:t>
            </a:r>
            <a:r>
              <a:rPr lang="fr-FR" dirty="0"/>
              <a:t> of the </a:t>
            </a:r>
            <a:r>
              <a:rPr lang="fr-FR" dirty="0" err="1"/>
              <a:t>day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785F8D-E020-4D46-94A3-49BD7458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24/07/2018  |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91E13E-66F6-45DF-A3F1-FB418C60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Dojo Ninja Camp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C7F2C3-0A58-45D4-92C0-36342A35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375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B440261-3455-4183-A447-D1922BFC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sujets clean code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06CED8-4503-427E-8A1A-BB13D3D91F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Dojo Ninja Camp</a:t>
            </a: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07C53B-B9D0-43C0-ADFB-611949219FF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24/07/2018  |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C85A6D-2DA3-49D2-8AC0-93829E93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4B5EF524-3B3C-47C9-A3D8-1D6C0648A171}"/>
              </a:ext>
            </a:extLst>
          </p:cNvPr>
          <p:cNvSpPr txBox="1">
            <a:spLocks/>
          </p:cNvSpPr>
          <p:nvPr/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 numCol="2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24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9B170"/>
              </a:buClr>
              <a:buSzPct val="90000"/>
              <a:buFontTx/>
              <a:buBlip>
                <a:blip r:embed="rId2" r:link="rId3"/>
              </a:buBlip>
              <a:tabLst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66813" marR="0" indent="-17621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Char char="•"/>
              <a:tabLst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BNPP Slab Serif Extra Bold" pitchFamily="50" charset="0"/>
              </a:rPr>
              <a:t>Encapsulation </a:t>
            </a:r>
          </a:p>
          <a:p>
            <a:r>
              <a:rPr lang="fr-FR" dirty="0">
                <a:latin typeface="BNPP Slab Serif Extra Bold" pitchFamily="50" charset="0"/>
              </a:rPr>
              <a:t>SRP (taille des méthodes etc..)</a:t>
            </a:r>
          </a:p>
          <a:p>
            <a:r>
              <a:rPr lang="fr-FR" dirty="0">
                <a:latin typeface="BNPP Slab Serif Extra Bold" pitchFamily="50" charset="0"/>
              </a:rPr>
              <a:t>KISS</a:t>
            </a:r>
          </a:p>
          <a:p>
            <a:r>
              <a:rPr lang="fr-FR" dirty="0">
                <a:latin typeface="BNPP Slab Serif Extra Bold" pitchFamily="50" charset="0"/>
              </a:rPr>
              <a:t>CQS</a:t>
            </a:r>
          </a:p>
          <a:p>
            <a:r>
              <a:rPr lang="fr-FR" dirty="0">
                <a:latin typeface="BNPP Slab Serif Extra Bold" pitchFamily="50" charset="0"/>
              </a:rPr>
              <a:t>SOLID</a:t>
            </a:r>
          </a:p>
          <a:p>
            <a:r>
              <a:rPr lang="fr-FR" dirty="0">
                <a:latin typeface="BNPP Slab Serif Extra Bold" pitchFamily="50" charset="0"/>
              </a:rPr>
              <a:t>Gestion des exceptions</a:t>
            </a:r>
          </a:p>
          <a:p>
            <a:r>
              <a:rPr lang="fr-FR" dirty="0">
                <a:latin typeface="BNPP Slab Serif Extra Bold" pitchFamily="50" charset="0"/>
              </a:rPr>
              <a:t>Le principes d’</a:t>
            </a:r>
            <a:r>
              <a:rPr lang="fr-FR" dirty="0" err="1">
                <a:latin typeface="BNPP Slab Serif Extra Bold" pitchFamily="50" charset="0"/>
              </a:rPr>
              <a:t>holywood</a:t>
            </a:r>
            <a:r>
              <a:rPr lang="fr-FR" dirty="0">
                <a:latin typeface="BNPP Slab Serif Extra Bold" pitchFamily="50" charset="0"/>
              </a:rPr>
              <a:t> / Tell </a:t>
            </a:r>
            <a:r>
              <a:rPr lang="fr-FR" dirty="0" err="1">
                <a:latin typeface="BNPP Slab Serif Extra Bold" pitchFamily="50" charset="0"/>
              </a:rPr>
              <a:t>don’t</a:t>
            </a:r>
            <a:r>
              <a:rPr lang="fr-FR" dirty="0">
                <a:latin typeface="BNPP Slab Serif Extra Bold" pitchFamily="50" charset="0"/>
              </a:rPr>
              <a:t> </a:t>
            </a:r>
            <a:r>
              <a:rPr lang="fr-FR" dirty="0" err="1">
                <a:latin typeface="BNPP Slab Serif Extra Bold" pitchFamily="50" charset="0"/>
              </a:rPr>
              <a:t>ask</a:t>
            </a:r>
            <a:endParaRPr lang="fr-FR" dirty="0">
              <a:latin typeface="BNPP Slab Serif Extra Bold" pitchFamily="50" charset="0"/>
            </a:endParaRPr>
          </a:p>
          <a:p>
            <a:r>
              <a:rPr lang="fr-FR" dirty="0">
                <a:latin typeface="BNPP Slab Serif Extra Bold" pitchFamily="50" charset="0"/>
              </a:rPr>
              <a:t>Des commentaires utiles / </a:t>
            </a:r>
            <a:r>
              <a:rPr lang="fr-FR" dirty="0" err="1">
                <a:latin typeface="BNPP Slab Serif Extra Bold" pitchFamily="50" charset="0"/>
              </a:rPr>
              <a:t>comments</a:t>
            </a:r>
            <a:r>
              <a:rPr lang="fr-FR" dirty="0">
                <a:latin typeface="BNPP Slab Serif Extra Bold" pitchFamily="50" charset="0"/>
              </a:rPr>
              <a:t> are </a:t>
            </a:r>
            <a:r>
              <a:rPr lang="fr-FR" dirty="0" err="1">
                <a:latin typeface="BNPP Slab Serif Extra Bold" pitchFamily="50" charset="0"/>
              </a:rPr>
              <a:t>failures</a:t>
            </a:r>
            <a:endParaRPr lang="fr-FR" dirty="0">
              <a:latin typeface="BNPP Slab Serif Extra Bold" pitchFamily="50" charset="0"/>
            </a:endParaRPr>
          </a:p>
          <a:p>
            <a:r>
              <a:rPr lang="fr-FR" dirty="0">
                <a:latin typeface="BNPP Slab Serif Extra Bold" pitchFamily="50" charset="0"/>
              </a:rPr>
              <a:t>Astuces de code : quick fail, logique positive</a:t>
            </a:r>
          </a:p>
          <a:p>
            <a:r>
              <a:rPr lang="fr-FR" dirty="0">
                <a:latin typeface="BNPP Slab Serif Extra Bold" pitchFamily="50" charset="0"/>
              </a:rPr>
              <a:t>Attentions à vos nommages , </a:t>
            </a:r>
            <a:r>
              <a:rPr lang="fr-FR" dirty="0" err="1">
                <a:latin typeface="BNPP Slab Serif Extra Bold" pitchFamily="50" charset="0"/>
              </a:rPr>
              <a:t>Reveal</a:t>
            </a:r>
            <a:r>
              <a:rPr lang="fr-FR" dirty="0">
                <a:latin typeface="BNPP Slab Serif Extra Bold" pitchFamily="50" charset="0"/>
              </a:rPr>
              <a:t> Intent</a:t>
            </a:r>
          </a:p>
          <a:p>
            <a:r>
              <a:rPr lang="fr-FR" dirty="0">
                <a:latin typeface="BNPP Slab Serif Extra Bold" pitchFamily="50" charset="0"/>
              </a:rPr>
              <a:t>Conventions (nommages &amp; </a:t>
            </a:r>
            <a:r>
              <a:rPr lang="fr-FR" dirty="0" err="1">
                <a:latin typeface="BNPP Slab Serif Extra Bold" pitchFamily="50" charset="0"/>
              </a:rPr>
              <a:t>co</a:t>
            </a:r>
            <a:r>
              <a:rPr lang="fr-FR" dirty="0">
                <a:latin typeface="BNPP Slab Serif Extra Bold" pitchFamily="50" charset="0"/>
              </a:rPr>
              <a:t>)</a:t>
            </a:r>
          </a:p>
          <a:p>
            <a:r>
              <a:rPr lang="fr-FR" dirty="0">
                <a:latin typeface="BNPP Slab Serif Extra Bold" pitchFamily="50" charset="0"/>
              </a:rPr>
              <a:t>If </a:t>
            </a:r>
            <a:r>
              <a:rPr lang="fr-FR" dirty="0" err="1">
                <a:latin typeface="BNPP Slab Serif Extra Bold" pitchFamily="50" charset="0"/>
              </a:rPr>
              <a:t>you</a:t>
            </a:r>
            <a:r>
              <a:rPr lang="fr-FR" dirty="0">
                <a:latin typeface="BNPP Slab Serif Extra Bold" pitchFamily="50" charset="0"/>
              </a:rPr>
              <a:t> fail, fail fast &amp; </a:t>
            </a:r>
            <a:r>
              <a:rPr lang="fr-FR" dirty="0" err="1">
                <a:latin typeface="BNPP Slab Serif Extra Bold" pitchFamily="50" charset="0"/>
              </a:rPr>
              <a:t>better</a:t>
            </a:r>
            <a:r>
              <a:rPr lang="fr-FR" dirty="0">
                <a:latin typeface="BNPP Slab Serif Extra Bold" pitchFamily="50" charset="0"/>
              </a:rPr>
              <a:t> </a:t>
            </a:r>
            <a:r>
              <a:rPr lang="fr-FR" dirty="0" err="1">
                <a:latin typeface="BNPP Slab Serif Extra Bold" pitchFamily="50" charset="0"/>
              </a:rPr>
              <a:t>done</a:t>
            </a:r>
            <a:r>
              <a:rPr lang="fr-FR" dirty="0">
                <a:latin typeface="BNPP Slab Serif Extra Bold" pitchFamily="50" charset="0"/>
              </a:rPr>
              <a:t> </a:t>
            </a:r>
            <a:r>
              <a:rPr lang="fr-FR" dirty="0" err="1">
                <a:latin typeface="BNPP Slab Serif Extra Bold" pitchFamily="50" charset="0"/>
              </a:rPr>
              <a:t>than</a:t>
            </a:r>
            <a:r>
              <a:rPr lang="fr-FR" dirty="0">
                <a:latin typeface="BNPP Slab Serif Extra Bold" pitchFamily="50" charset="0"/>
              </a:rPr>
              <a:t> </a:t>
            </a:r>
            <a:r>
              <a:rPr lang="fr-FR" dirty="0" err="1">
                <a:latin typeface="BNPP Slab Serif Extra Bold" pitchFamily="50" charset="0"/>
              </a:rPr>
              <a:t>perfect</a:t>
            </a:r>
            <a:endParaRPr lang="fr-FR" dirty="0">
              <a:latin typeface="BNPP Slab Serif Extra Bold" pitchFamily="50" charset="0"/>
            </a:endParaRPr>
          </a:p>
          <a:p>
            <a:r>
              <a:rPr lang="fr-FR" dirty="0">
                <a:latin typeface="BNPP Slab Serif Extra Bold" pitchFamily="50" charset="0"/>
              </a:rPr>
              <a:t>Objets </a:t>
            </a:r>
            <a:r>
              <a:rPr lang="fr-FR" dirty="0" err="1">
                <a:latin typeface="BNPP Slab Serif Extra Bold" pitchFamily="50" charset="0"/>
              </a:rPr>
              <a:t>Calisthéniques</a:t>
            </a:r>
            <a:endParaRPr lang="fr-FR" dirty="0">
              <a:latin typeface="BNPP Slab Serif Extra Bold" pitchFamily="50" charset="0"/>
            </a:endParaRPr>
          </a:p>
          <a:p>
            <a:r>
              <a:rPr lang="fr-FR" dirty="0">
                <a:latin typeface="BNPP Slab Serif Extra Bold" pitchFamily="50" charset="0"/>
              </a:rPr>
              <a:t>Couplage faible / Cohésion forte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254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latin typeface="BNPP Slab Serif Extra Bold" pitchFamily="50" charset="0"/>
              </a:rPr>
              <a:t>La règle du bon scout: toujours laisser une unité de code plus propre en partant qu’en arrivant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Ne jamais se dire « je ferais ça plus tard »,  « je ferais à la fin, je nettoierais », en général, on ne le fait pas, il vaut donc mieux faire la gestion de la dette (</a:t>
            </a:r>
            <a:r>
              <a:rPr lang="fr-FR" dirty="0" err="1">
                <a:latin typeface="BNPP Slab Serif Extra Bold" pitchFamily="50" charset="0"/>
              </a:rPr>
              <a:t>refactoring</a:t>
            </a:r>
            <a:r>
              <a:rPr lang="fr-FR" dirty="0">
                <a:latin typeface="BNPP Slab Serif Extra Bold" pitchFamily="50" charset="0"/>
              </a:rPr>
              <a:t>, renommage, clean de code etc…) un petit peu au fur et à mesure (réserver une partie du sprint pour cela par exemple)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Ne pas laisser des blocs de code en commentaire « au cas ou », le gestionnaire de sources (git, </a:t>
            </a:r>
            <a:r>
              <a:rPr lang="fr-FR" dirty="0" err="1">
                <a:latin typeface="BNPP Slab Serif Extra Bold" pitchFamily="50" charset="0"/>
              </a:rPr>
              <a:t>svn</a:t>
            </a:r>
            <a:r>
              <a:rPr lang="fr-FR" dirty="0">
                <a:latin typeface="BNPP Slab Serif Extra Bold" pitchFamily="50" charset="0"/>
              </a:rPr>
              <a:t>..) sert à avoir l’historique, donc ne </a:t>
            </a:r>
            <a:r>
              <a:rPr lang="fr-FR" dirty="0" err="1">
                <a:latin typeface="BNPP Slab Serif Extra Bold" pitchFamily="50" charset="0"/>
              </a:rPr>
              <a:t>poluer</a:t>
            </a:r>
            <a:r>
              <a:rPr lang="fr-FR" dirty="0">
                <a:latin typeface="BNPP Slab Serif Extra Bold" pitchFamily="50" charset="0"/>
              </a:rPr>
              <a:t> pas votre code avec du code mort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Eviter de bricoler du code de production pour faire des tests, et donc avoir du code à modifier (pour enlever le bricolage) au moment du passage en production, il faut préférer l’utilisation de tests unitaires qui feront le job.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Par défaut, il vaut mieux créer des objets non mutable (champs privés, finaux et pas de setter) et les rendre mutables, si on en à besoin ultérieurement.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Ne pas faire de copier/coller </a:t>
            </a:r>
            <a:r>
              <a:rPr lang="fr-FR" dirty="0">
                <a:latin typeface="BNPP Slab Serif Extra Bold" pitchFamily="50" charset="0"/>
                <a:sym typeface="Wingdings" panose="05000000000000000000" pitchFamily="2" charset="2"/>
              </a:rPr>
              <a:t> souvent </a:t>
            </a:r>
            <a:r>
              <a:rPr lang="fr-FR" dirty="0" err="1">
                <a:latin typeface="BNPP Slab Serif Extra Bold" pitchFamily="50" charset="0"/>
                <a:sym typeface="Wingdings" panose="05000000000000000000" pitchFamily="2" charset="2"/>
              </a:rPr>
              <a:t>symptomes</a:t>
            </a:r>
            <a:r>
              <a:rPr lang="fr-FR" dirty="0">
                <a:latin typeface="BNPP Slab Serif Extra Bold" pitchFamily="50" charset="0"/>
                <a:sym typeface="Wingdings" panose="05000000000000000000" pitchFamily="2" charset="2"/>
              </a:rPr>
              <a:t> d’un problème de conception</a:t>
            </a:r>
            <a:endParaRPr lang="fr-FR" dirty="0">
              <a:latin typeface="BNPP Slab Serif Extra Bold" pitchFamily="50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FR" dirty="0">
              <a:latin typeface="BNPP Slab Serif Extra Bold" pitchFamily="50" charset="0"/>
            </a:endParaRPr>
          </a:p>
          <a:p>
            <a:endParaRPr lang="fr-FR" dirty="0">
              <a:latin typeface="BNPP Slab Serif Extra Bold" pitchFamily="50" charset="0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Comportementale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Dojo Ninja Camp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25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BNPP Slab Serif Extra Bold" pitchFamily="50" charset="0"/>
              </a:rPr>
              <a:t>Si vous avez besoin d’un switch, posez vous les bonnes questions</a:t>
            </a:r>
          </a:p>
          <a:p>
            <a:r>
              <a:rPr lang="fr-FR" dirty="0">
                <a:latin typeface="BNPP Slab Serif Extra Bold" pitchFamily="50" charset="0"/>
              </a:rPr>
              <a:t>Si vous écrivez quelque chose qui vous parait trop </a:t>
            </a:r>
            <a:r>
              <a:rPr lang="fr-FR" dirty="0" err="1">
                <a:latin typeface="BNPP Slab Serif Extra Bold" pitchFamily="50" charset="0"/>
              </a:rPr>
              <a:t>compliqé</a:t>
            </a:r>
            <a:r>
              <a:rPr lang="fr-FR" dirty="0">
                <a:latin typeface="BNPP Slab Serif Extra Bold" pitchFamily="50" charset="0"/>
              </a:rPr>
              <a:t>, c’est sûrement le cas ! Levez les mains du clavier et prenez du recul</a:t>
            </a:r>
          </a:p>
          <a:p>
            <a:r>
              <a:rPr lang="fr-FR" dirty="0">
                <a:latin typeface="BNPP Slab Serif Extra Bold" pitchFamily="50" charset="0"/>
              </a:rPr>
              <a:t>Soyez </a:t>
            </a:r>
            <a:r>
              <a:rPr lang="fr-FR" dirty="0" err="1">
                <a:latin typeface="BNPP Slab Serif Extra Bold" pitchFamily="50" charset="0"/>
              </a:rPr>
              <a:t>catmatic</a:t>
            </a:r>
            <a:r>
              <a:rPr lang="fr-FR" dirty="0">
                <a:latin typeface="BNPP Slab Serif Extra Bold" pitchFamily="50" charset="0"/>
              </a:rPr>
              <a:t> et non </a:t>
            </a:r>
            <a:r>
              <a:rPr lang="fr-FR" dirty="0" err="1">
                <a:latin typeface="BNPP Slab Serif Extra Bold" pitchFamily="50" charset="0"/>
              </a:rPr>
              <a:t>dogmatic</a:t>
            </a:r>
            <a:endParaRPr lang="fr-FR" dirty="0">
              <a:latin typeface="BNPP Slab Serif Extra Bold" pitchFamily="50" charset="0"/>
            </a:endParaRPr>
          </a:p>
          <a:p>
            <a:r>
              <a:rPr lang="fr-FR" dirty="0">
                <a:latin typeface="BNPP Slab Serif Extra Bold" pitchFamily="50" charset="0"/>
              </a:rPr>
              <a:t>Pour écrire du bon code, il faut d’abord écrire du code moche puis le rendre beau (</a:t>
            </a:r>
            <a:r>
              <a:rPr lang="fr-FR" dirty="0" err="1">
                <a:latin typeface="BNPP Slab Serif Extra Bold" pitchFamily="50" charset="0"/>
              </a:rPr>
              <a:t>Uncle</a:t>
            </a:r>
            <a:r>
              <a:rPr lang="fr-FR" dirty="0">
                <a:latin typeface="BNPP Slab Serif Extra Bold" pitchFamily="50" charset="0"/>
              </a:rPr>
              <a:t> Bob) </a:t>
            </a:r>
            <a:r>
              <a:rPr lang="fr-FR" dirty="0">
                <a:latin typeface="BNPP Slab Serif Extra Bold" pitchFamily="50" charset="0"/>
                <a:sym typeface="Wingdings" panose="05000000000000000000" pitchFamily="2" charset="2"/>
              </a:rPr>
              <a:t> acceptez de ne pas faire quelque chose de parfait tout de suite, pensez itératif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Comportementale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Dojo Ninja Camp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50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BNPP Slab Serif Extra Bold" pitchFamily="50" charset="0"/>
              </a:rPr>
              <a:t>Ne jamais faire de </a:t>
            </a:r>
            <a:r>
              <a:rPr lang="fr-FR" dirty="0" err="1">
                <a:latin typeface="BNPP Slab Serif Extra Bold" pitchFamily="50" charset="0"/>
              </a:rPr>
              <a:t>logging</a:t>
            </a:r>
            <a:r>
              <a:rPr lang="fr-FR" dirty="0">
                <a:latin typeface="BNPP Slab Serif Extra Bold" pitchFamily="50" charset="0"/>
              </a:rPr>
              <a:t> avec </a:t>
            </a:r>
            <a:r>
              <a:rPr lang="fr-FR" dirty="0" err="1">
                <a:latin typeface="BNPP Slab Serif Extra Bold" pitchFamily="50" charset="0"/>
              </a:rPr>
              <a:t>System.out.println</a:t>
            </a:r>
            <a:r>
              <a:rPr lang="fr-FR" dirty="0">
                <a:latin typeface="BNPP Slab Serif Extra Bold" pitchFamily="50" charset="0"/>
              </a:rPr>
              <a:t>, toujours utiliser une API de log (slf4j + </a:t>
            </a:r>
            <a:r>
              <a:rPr lang="fr-FR" dirty="0" err="1">
                <a:latin typeface="BNPP Slab Serif Extra Bold" pitchFamily="50" charset="0"/>
              </a:rPr>
              <a:t>logback</a:t>
            </a:r>
            <a:r>
              <a:rPr lang="fr-FR" dirty="0">
                <a:latin typeface="BNPP Slab Serif Extra Bold" pitchFamily="50" charset="0"/>
              </a:rPr>
              <a:t> chez SIT)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Ne jamais laisser un bloc Catch vide, toujours mettre un log, ou un commentaire qui explique pourquoi le bloc est vide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Evitez la logique complexe dans le constructeur d’un objet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Attention à tout ce qui est spécifique à une plateforme: répertoire, séparateur de chemin de fichier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Attention au SRP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Encapsuler ce qui peut varier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>
                <a:latin typeface="BNPP Slab Serif Extra Bold" pitchFamily="50" charset="0"/>
              </a:rPr>
              <a:t>Faites du </a:t>
            </a:r>
            <a:r>
              <a:rPr lang="fr-FR" dirty="0">
                <a:latin typeface="BNPP Slab Serif Extra Bold" pitchFamily="50" charset="0"/>
              </a:rPr>
              <a:t>TDD quand c’est possible, ou du quasi TDD (des tests juste après), les tests, c’est se donner la capacité de changer (le code)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Raccourcis vitaux Eclipse/</a:t>
            </a:r>
            <a:r>
              <a:rPr lang="fr-FR" dirty="0" err="1">
                <a:latin typeface="BNPP Slab Serif Extra Bold" pitchFamily="50" charset="0"/>
              </a:rPr>
              <a:t>IntelliJ</a:t>
            </a:r>
            <a:endParaRPr lang="fr-FR" dirty="0">
              <a:latin typeface="BNPP Slab Serif Extra Bold" pitchFamily="50" charset="0"/>
            </a:endParaRPr>
          </a:p>
          <a:p>
            <a:endParaRPr lang="fr-FR" dirty="0">
              <a:latin typeface="BNPP Slab Serif Extra Bold" pitchFamily="50" charset="0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Technique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Dojo Ninja Camp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00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BNPP Slab Serif Extra Bold" pitchFamily="50" charset="0"/>
              </a:rPr>
              <a:t>Attention aux memory </a:t>
            </a:r>
            <a:r>
              <a:rPr lang="fr-FR" dirty="0" err="1">
                <a:latin typeface="BNPP Slab Serif Extra Bold" pitchFamily="50" charset="0"/>
              </a:rPr>
              <a:t>leak</a:t>
            </a:r>
            <a:r>
              <a:rPr lang="fr-FR" dirty="0">
                <a:latin typeface="BNPP Slab Serif Extra Bold" pitchFamily="50" charset="0"/>
              </a:rPr>
              <a:t> (gros objets statiques, fermetures des flux)</a:t>
            </a:r>
          </a:p>
          <a:p>
            <a:r>
              <a:rPr lang="fr-FR" dirty="0">
                <a:latin typeface="BNPP Slab Serif Extra Bold" pitchFamily="50" charset="0"/>
              </a:rPr>
              <a:t>Toujours fermer </a:t>
            </a:r>
            <a:r>
              <a:rPr lang="fr-FR">
                <a:latin typeface="BNPP Slab Serif Extra Bold" pitchFamily="50" charset="0"/>
              </a:rPr>
              <a:t>les ressources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Technique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Dojo Ninja Camp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76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Respecter les conventions de nommage « Java Sun »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Faire du code en anglais de préférence, en français si imposé, mais jamais de mélange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Investissez dans le nommage, un bon nommage = code compréhensible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 err="1">
                <a:latin typeface="BNPP Slab Serif Extra Bold" pitchFamily="50" charset="0"/>
              </a:rPr>
              <a:t>camelCase</a:t>
            </a:r>
            <a:r>
              <a:rPr lang="fr-FR" dirty="0">
                <a:latin typeface="BNPP Slab Serif Extra Bold" pitchFamily="50" charset="0"/>
              </a:rPr>
              <a:t> pour le code, </a:t>
            </a:r>
            <a:r>
              <a:rPr lang="fr-FR" dirty="0" err="1">
                <a:latin typeface="BNPP Slab Serif Extra Bold" pitchFamily="50" charset="0"/>
              </a:rPr>
              <a:t>snake_case</a:t>
            </a:r>
            <a:r>
              <a:rPr lang="fr-FR" dirty="0">
                <a:latin typeface="BNPP Slab Serif Extra Bold" pitchFamily="50" charset="0"/>
              </a:rPr>
              <a:t> pour les tests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Bonne gestion des exceptions, faire un catch si on peut le traiter, sinon laisser se propager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Normes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Dojo Ninja Camp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396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Test </a:t>
            </a:r>
            <a:r>
              <a:rPr lang="fr-FR" dirty="0" err="1">
                <a:latin typeface="BNPP Slab Serif Extra Bold" pitchFamily="50" charset="0"/>
              </a:rPr>
              <a:t>ArchUnit</a:t>
            </a:r>
            <a:endParaRPr lang="fr-FR" dirty="0">
              <a:latin typeface="BNPP Slab Serif Extra Bold" pitchFamily="50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Tous les </a:t>
            </a:r>
            <a:r>
              <a:rPr lang="fr-FR" dirty="0" err="1">
                <a:latin typeface="BNPP Slab Serif Extra Bold" pitchFamily="50" charset="0"/>
              </a:rPr>
              <a:t>steps</a:t>
            </a:r>
            <a:r>
              <a:rPr lang="fr-FR" dirty="0">
                <a:latin typeface="BNPP Slab Serif Extra Bold" pitchFamily="50" charset="0"/>
              </a:rPr>
              <a:t> (qui implémente En) doivent se nommer *</a:t>
            </a:r>
            <a:r>
              <a:rPr lang="fr-FR" dirty="0" err="1">
                <a:latin typeface="BNPP Slab Serif Extra Bold" pitchFamily="50" charset="0"/>
              </a:rPr>
              <a:t>Steps</a:t>
            </a:r>
            <a:endParaRPr lang="fr-FR" dirty="0">
              <a:latin typeface="BNPP Slab Serif Extra Bold" pitchFamily="50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Tous les Runner (@</a:t>
            </a:r>
            <a:r>
              <a:rPr lang="fr-FR" dirty="0" err="1">
                <a:latin typeface="BNPP Slab Serif Extra Bold" pitchFamily="50" charset="0"/>
              </a:rPr>
              <a:t>RunWith</a:t>
            </a:r>
            <a:r>
              <a:rPr lang="fr-FR" dirty="0">
                <a:latin typeface="BNPP Slab Serif Extra Bold" pitchFamily="50" charset="0"/>
              </a:rPr>
              <a:t>(</a:t>
            </a:r>
            <a:r>
              <a:rPr lang="fr-FR" dirty="0" err="1">
                <a:latin typeface="BNPP Slab Serif Extra Bold" pitchFamily="50" charset="0"/>
              </a:rPr>
              <a:t>Cucumber</a:t>
            </a:r>
            <a:r>
              <a:rPr lang="fr-FR" dirty="0">
                <a:latin typeface="BNPP Slab Serif Extra Bold" pitchFamily="50" charset="0"/>
              </a:rPr>
              <a:t>)) doivent être dans un package *</a:t>
            </a:r>
            <a:r>
              <a:rPr lang="fr-FR" dirty="0" err="1">
                <a:latin typeface="BNPP Slab Serif Extra Bold" pitchFamily="50" charset="0"/>
              </a:rPr>
              <a:t>feature</a:t>
            </a:r>
            <a:r>
              <a:rPr lang="fr-FR" dirty="0">
                <a:latin typeface="BNPP Slab Serif Extra Bold" pitchFamily="50" charset="0"/>
              </a:rPr>
              <a:t>*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Respecter la structure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/src/test/</a:t>
            </a:r>
            <a:r>
              <a:rPr lang="fr-FR" dirty="0" err="1">
                <a:latin typeface="BNPP Slab Serif Extra Bold" pitchFamily="50" charset="0"/>
              </a:rPr>
              <a:t>resources</a:t>
            </a:r>
            <a:r>
              <a:rPr lang="fr-FR" dirty="0">
                <a:latin typeface="BNPP Slab Serif Extra Bold" pitchFamily="50" charset="0"/>
              </a:rPr>
              <a:t>/&lt;</a:t>
            </a:r>
            <a:r>
              <a:rPr lang="fr-FR" dirty="0" err="1">
                <a:latin typeface="BNPP Slab Serif Extra Bold" pitchFamily="50" charset="0"/>
              </a:rPr>
              <a:t>feature</a:t>
            </a:r>
            <a:r>
              <a:rPr lang="fr-FR" dirty="0">
                <a:latin typeface="BNPP Slab Serif Extra Bold" pitchFamily="50" charset="0"/>
              </a:rPr>
              <a:t>&gt;/*.</a:t>
            </a:r>
            <a:r>
              <a:rPr lang="fr-FR" dirty="0" err="1">
                <a:latin typeface="BNPP Slab Serif Extra Bold" pitchFamily="50" charset="0"/>
              </a:rPr>
              <a:t>features</a:t>
            </a:r>
            <a:endParaRPr lang="fr-FR" dirty="0">
              <a:latin typeface="BNPP Slab Serif Extra Bold" pitchFamily="50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/src/test/java/&lt;</a:t>
            </a:r>
            <a:r>
              <a:rPr lang="fr-FR" dirty="0" err="1">
                <a:latin typeface="BNPP Slab Serif Extra Bold" pitchFamily="50" charset="0"/>
              </a:rPr>
              <a:t>feature</a:t>
            </a:r>
            <a:r>
              <a:rPr lang="fr-FR" dirty="0">
                <a:latin typeface="BNPP Slab Serif Extra Bold" pitchFamily="50" charset="0"/>
              </a:rPr>
              <a:t>&gt;/*Test et *</a:t>
            </a:r>
            <a:r>
              <a:rPr lang="fr-FR" dirty="0" err="1">
                <a:latin typeface="BNPP Slab Serif Extra Bold" pitchFamily="50" charset="0"/>
              </a:rPr>
              <a:t>Steps</a:t>
            </a:r>
            <a:endParaRPr lang="fr-FR" dirty="0">
              <a:latin typeface="BNPP Slab Serif Extra Bold" pitchFamily="50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fr-FR" dirty="0">
              <a:latin typeface="BNPP Slab Serif Extra Bold" pitchFamily="50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latin typeface="BNPP Slab Serif Extra Bold" pitchFamily="50" charset="0"/>
              </a:rPr>
              <a:t>Peux de </a:t>
            </a:r>
            <a:r>
              <a:rPr lang="fr-FR" dirty="0" err="1">
                <a:latin typeface="BNPP Slab Serif Extra Bold" pitchFamily="50" charset="0"/>
              </a:rPr>
              <a:t>step</a:t>
            </a:r>
            <a:r>
              <a:rPr lang="fr-FR" dirty="0">
                <a:latin typeface="BNPP Slab Serif Extra Bold" pitchFamily="50" charset="0"/>
              </a:rPr>
              <a:t> (3-5) par scénario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Cucumber</a:t>
            </a:r>
            <a:r>
              <a:rPr lang="fr-FR" dirty="0"/>
              <a:t> + </a:t>
            </a:r>
            <a:r>
              <a:rPr lang="fr-FR" dirty="0" err="1"/>
              <a:t>Gherkin</a:t>
            </a:r>
            <a:r>
              <a:rPr lang="fr-FR" dirty="0"/>
              <a:t> + BDD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24/07/2018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Dojo Ninja Camp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3862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ITG_paysage A PRIVILEGIER_16-9_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ITG_paysage A PRIVILEGIER_16-9_FR</Template>
  <TotalTime>2260</TotalTime>
  <Words>487</Words>
  <Application>Microsoft Office PowerPoint</Application>
  <PresentationFormat>Affichage à l'écran (16:9)</PresentationFormat>
  <Paragraphs>84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BNPP Slab Serif Extra Bold</vt:lpstr>
      <vt:lpstr>Calibri</vt:lpstr>
      <vt:lpstr>Lucida Grande</vt:lpstr>
      <vt:lpstr>Wingdings</vt:lpstr>
      <vt:lpstr>TEMPLATE ITG_paysage A PRIVILEGIER_16-9_FR</vt:lpstr>
      <vt:lpstr>Clean code &amp; best practices</vt:lpstr>
      <vt:lpstr>Acronym of the day</vt:lpstr>
      <vt:lpstr>Les sujets clean code</vt:lpstr>
      <vt:lpstr>Comportementale</vt:lpstr>
      <vt:lpstr>Comportementale</vt:lpstr>
      <vt:lpstr>Technique</vt:lpstr>
      <vt:lpstr>Technique</vt:lpstr>
      <vt:lpstr>Normes</vt:lpstr>
      <vt:lpstr>Cucumber + Gherkin + BDD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c06849</dc:creator>
  <cp:lastModifiedBy>995388</cp:lastModifiedBy>
  <cp:revision>123</cp:revision>
  <cp:lastPrinted>2015-12-23T10:24:34Z</cp:lastPrinted>
  <dcterms:created xsi:type="dcterms:W3CDTF">2018-05-15T14:39:43Z</dcterms:created>
  <dcterms:modified xsi:type="dcterms:W3CDTF">2018-12-19T15:58:06Z</dcterms:modified>
</cp:coreProperties>
</file>