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0"/>
  </p:notesMasterIdLst>
  <p:handoutMasterIdLst>
    <p:handoutMasterId r:id="rId41"/>
  </p:handoutMasterIdLst>
  <p:sldIdLst>
    <p:sldId id="270" r:id="rId2"/>
    <p:sldId id="342" r:id="rId3"/>
    <p:sldId id="344" r:id="rId4"/>
    <p:sldId id="343" r:id="rId5"/>
    <p:sldId id="309" r:id="rId6"/>
    <p:sldId id="341" r:id="rId7"/>
    <p:sldId id="311" r:id="rId8"/>
    <p:sldId id="303" r:id="rId9"/>
    <p:sldId id="302" r:id="rId10"/>
    <p:sldId id="310" r:id="rId11"/>
    <p:sldId id="308" r:id="rId12"/>
    <p:sldId id="297" r:id="rId13"/>
    <p:sldId id="338" r:id="rId14"/>
    <p:sldId id="301" r:id="rId15"/>
    <p:sldId id="313" r:id="rId16"/>
    <p:sldId id="305" r:id="rId17"/>
    <p:sldId id="306" r:id="rId18"/>
    <p:sldId id="290" r:id="rId19"/>
    <p:sldId id="318" r:id="rId20"/>
    <p:sldId id="319" r:id="rId21"/>
    <p:sldId id="320" r:id="rId22"/>
    <p:sldId id="328" r:id="rId23"/>
    <p:sldId id="321" r:id="rId24"/>
    <p:sldId id="322" r:id="rId25"/>
    <p:sldId id="323" r:id="rId26"/>
    <p:sldId id="331" r:id="rId27"/>
    <p:sldId id="337" r:id="rId28"/>
    <p:sldId id="333" r:id="rId29"/>
    <p:sldId id="292" r:id="rId30"/>
    <p:sldId id="326" r:id="rId31"/>
    <p:sldId id="327" r:id="rId32"/>
    <p:sldId id="294" r:id="rId33"/>
    <p:sldId id="329" r:id="rId34"/>
    <p:sldId id="334" r:id="rId35"/>
    <p:sldId id="277" r:id="rId36"/>
    <p:sldId id="275" r:id="rId37"/>
    <p:sldId id="276" r:id="rId38"/>
    <p:sldId id="335" r:id="rId39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0000"/>
    <a:srgbClr val="EFBA25"/>
    <a:srgbClr val="F0EA00"/>
    <a:srgbClr val="F5F4F0"/>
    <a:srgbClr val="00925B"/>
    <a:srgbClr val="FFFF69"/>
    <a:srgbClr val="646567"/>
    <a:srgbClr val="334204"/>
    <a:srgbClr val="EFEEED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83503" autoAdjust="0"/>
  </p:normalViewPr>
  <p:slideViewPr>
    <p:cSldViewPr>
      <p:cViewPr>
        <p:scale>
          <a:sx n="80" d="100"/>
          <a:sy n="80" d="100"/>
        </p:scale>
        <p:origin x="-2700" y="-918"/>
      </p:cViewPr>
      <p:guideLst>
        <p:guide orient="horz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31/07/2018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street.fr/2009/02/05/faciliter-un-atelier-de-travail-c-est-savoir-encourager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street.fr/2009/02/05/faciliter-un-atelier-de-travail-c-est-savoir-encourager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litystreet.fr/2009/02/05/faciliter-un-atelier-de-travail-c-est-savoir-encourager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http://www.qualitystreet.fr/2009/10/01/divergence-convergence-les-deux-temps-dune-bonne-facilitation/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850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http://www.qualitystreet.fr/2009/10/01/divergence-convergence-les-deux-temps-dune-bonne-facilitation/</a:t>
            </a:r>
          </a:p>
          <a:p>
            <a:endParaRPr lang="fr-FR" dirty="0" smtClean="0"/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ouvrir et  lister un maximum d’options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Bien introduire, proposer un cadre et de multiples techniques pour faciliter l’exploration et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encourager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 pensée divergente.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 c’est se plier à 5 règles de base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 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Suspendre le jugement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la quantité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Combiner, associer 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noter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 est resserrer et faire des choix judicieux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 Guider vers l’élaboration, aider à la sélection, à la priorisation, Rationaliser autour de critères ou d’objectifs précis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«Converger c’est se plier aussi à 5 règles de base »: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référer aux objectifs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Améliorer 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Juger constructivement et avec des critères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l’inédit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Etre déterminé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storming</a:t>
            </a:r>
            <a:endParaRPr lang="fr-FR" baseline="0" dirty="0" smtClean="0"/>
          </a:p>
          <a:p>
            <a:r>
              <a:rPr lang="fr-FR" baseline="0" dirty="0" smtClean="0"/>
              <a:t>Atelier ludique d’exploration fonctionnelle par l’exemple</a:t>
            </a:r>
          </a:p>
          <a:p>
            <a:r>
              <a:rPr lang="fr-FR" baseline="0" dirty="0" err="1" smtClean="0"/>
              <a:t>Discovery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storming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http://www.qualitystreet.fr/2009/10/01/divergence-convergence-les-deux-temps-dune-bonne-facilitation/</a:t>
            </a:r>
          </a:p>
          <a:p>
            <a:endParaRPr lang="fr-FR" dirty="0" smtClean="0"/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ouvrir et  lister un maximum d’options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Bien introduire, proposer un cadre et de multiples techniques pour faciliter l’exploration et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encourager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 pensée divergente.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 c’est se plier à 5 règles de base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 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Suspendre le jugement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la quantité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Combiner, associer 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noter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 est resserrer et faire des choix judicieux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 Guider vers l’élaboration, aider à la sélection, à la priorisation, Rationaliser autour de critères ou d’objectifs précis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«Converger c’est se plier aussi à 5 règles de base »: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référer aux objectifs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Améliorer 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Juger constructivement et avec des critères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l’inédit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Etre déterminé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Coté métier / analyste ? </a:t>
            </a:r>
          </a:p>
          <a:p>
            <a:pPr lvl="1" algn="ctr"/>
            <a:r>
              <a:rPr lang="fr-FR" dirty="0" smtClean="0"/>
              <a:t>Interviews clients, sondage, études de marché, </a:t>
            </a:r>
            <a:r>
              <a:rPr lang="fr-FR" dirty="0" err="1" smtClean="0"/>
              <a:t>Ux</a:t>
            </a:r>
            <a:r>
              <a:rPr lang="fr-FR" dirty="0" smtClean="0"/>
              <a:t> design (</a:t>
            </a:r>
            <a:r>
              <a:rPr lang="fr-FR" dirty="0" err="1" smtClean="0"/>
              <a:t>Wireframe</a:t>
            </a:r>
            <a:r>
              <a:rPr lang="fr-FR" dirty="0" smtClean="0"/>
              <a:t>), Impact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2" algn="ctr"/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Bref, il existe un besoin exprimé et communiqué qui devra être compris de tous</a:t>
            </a:r>
          </a:p>
          <a:p>
            <a:pPr algn="ctr"/>
            <a:endParaRPr lang="fr-FR" dirty="0" smtClean="0"/>
          </a:p>
          <a:p>
            <a:pPr algn="ctr"/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Coté </a:t>
            </a:r>
            <a:r>
              <a:rPr lang="fr-F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analyste ?</a:t>
            </a:r>
          </a:p>
          <a:p>
            <a:pPr lvl="1" algn="ctr"/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</a:t>
            </a:r>
            <a:r>
              <a:rPr lang="fr-F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Storming</a:t>
            </a: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Story </a:t>
            </a:r>
            <a:r>
              <a:rPr lang="fr-F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Use Cases, ….</a:t>
            </a:r>
          </a:p>
          <a:p>
            <a:pPr lvl="2" algn="ctr"/>
            <a:endParaRPr lang="fr-F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ctr"/>
            <a:endParaRPr lang="fr-F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ctr"/>
            <a:endParaRPr lang="fr-F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ctr"/>
            <a:endParaRPr lang="fr-FR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ctr"/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Bref, un mur de post-it représentant une cartographie fonctionnelle</a:t>
            </a:r>
          </a:p>
          <a:p>
            <a:pPr marL="355600" lvl="2" indent="0" algn="ctr">
              <a:buNone/>
            </a:pPr>
            <a:r>
              <a:rPr lang="fr-FR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construit en équipe pour établir une compréhension et un vocabulaire commun</a:t>
            </a:r>
          </a:p>
          <a:p>
            <a:pPr algn="ctr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57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Découvrir de nouvelles</a:t>
            </a:r>
          </a:p>
          <a:p>
            <a:r>
              <a:rPr lang="fr-FR" dirty="0" smtClean="0"/>
              <a:t>Arranger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slicing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2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veux retirer de l’argent de mon DAB à n’importe quelle heure.</a:t>
            </a:r>
          </a:p>
          <a:p>
            <a:pPr lvl="1"/>
            <a:r>
              <a:rPr lang="fr-FR" dirty="0" smtClean="0"/>
              <a:t>Il me faut de l’argent sur mon compte</a:t>
            </a:r>
          </a:p>
          <a:p>
            <a:pPr lvl="1"/>
            <a:r>
              <a:rPr lang="fr-FR" dirty="0" smtClean="0"/>
              <a:t>Le dab doit avoir de l’argent</a:t>
            </a:r>
          </a:p>
          <a:p>
            <a:pPr lvl="1"/>
            <a:r>
              <a:rPr lang="fr-FR" dirty="0" smtClean="0"/>
              <a:t>Ma carte est plafonnée</a:t>
            </a:r>
          </a:p>
          <a:p>
            <a:pPr lvl="1"/>
            <a:r>
              <a:rPr lang="fr-FR" dirty="0" smtClean="0"/>
              <a:t>1 mauvais pin, tu retente</a:t>
            </a:r>
          </a:p>
          <a:p>
            <a:pPr lvl="1"/>
            <a:r>
              <a:rPr lang="fr-FR" dirty="0" smtClean="0"/>
              <a:t>3 mauvais pin et on a plus de carte</a:t>
            </a:r>
          </a:p>
          <a:p>
            <a:pPr lvl="1"/>
            <a:r>
              <a:rPr lang="fr-FR" dirty="0" smtClean="0"/>
              <a:t>Le dab permet de choisir les billets</a:t>
            </a:r>
          </a:p>
          <a:p>
            <a:pPr lvl="1"/>
            <a:r>
              <a:rPr lang="fr-FR" dirty="0" smtClean="0"/>
              <a:t>Ta carte est désactivée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Approvisionnement</a:t>
            </a:r>
          </a:p>
          <a:p>
            <a:pPr lvl="1"/>
            <a:r>
              <a:rPr lang="fr-FR" dirty="0" smtClean="0"/>
              <a:t>	ré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</a:t>
            </a:r>
            <a:r>
              <a:rPr lang="fr-FR" baseline="0" dirty="0" smtClean="0"/>
              <a:t> du DAB quand vide</a:t>
            </a:r>
          </a:p>
          <a:p>
            <a:pPr lvl="1"/>
            <a:r>
              <a:rPr lang="fr-FR" baseline="0" dirty="0" smtClean="0"/>
              <a:t>	en tant que transporteur de fonds je veux avoir de la visibilité sur les réserves du DAB afin de pouvoir organiser les remplissages</a:t>
            </a:r>
          </a:p>
          <a:p>
            <a:pPr lvl="1"/>
            <a:r>
              <a:rPr lang="fr-FR" baseline="0" dirty="0" smtClean="0"/>
              <a:t>	</a:t>
            </a:r>
          </a:p>
          <a:p>
            <a:pPr lvl="1"/>
            <a:endParaRPr lang="fr-FR" baseline="0" dirty="0" smtClean="0"/>
          </a:p>
          <a:p>
            <a:pPr lvl="1"/>
            <a:r>
              <a:rPr lang="fr-FR" baseline="0" dirty="0" smtClean="0"/>
              <a:t>Retrait</a:t>
            </a:r>
          </a:p>
          <a:p>
            <a:pPr lvl="1"/>
            <a:r>
              <a:rPr lang="fr-FR" baseline="0" dirty="0" smtClean="0"/>
              <a:t>	</a:t>
            </a:r>
            <a:r>
              <a:rPr lang="fr-FR" baseline="0" dirty="0" err="1" smtClean="0"/>
              <a:t>axxxx</a:t>
            </a:r>
            <a:endParaRPr lang="fr-FR" baseline="0" dirty="0" smtClean="0"/>
          </a:p>
          <a:p>
            <a:pPr lvl="1"/>
            <a:endParaRPr lang="fr-FR" baseline="0" dirty="0" smtClean="0"/>
          </a:p>
          <a:p>
            <a:pPr lvl="1"/>
            <a:r>
              <a:rPr lang="fr-FR" baseline="0" dirty="0" smtClean="0"/>
              <a:t>Dépôt</a:t>
            </a:r>
          </a:p>
          <a:p>
            <a:pPr lvl="1"/>
            <a:r>
              <a:rPr lang="fr-FR" baseline="0" dirty="0" smtClean="0"/>
              <a:t>	dépôt d’espèces</a:t>
            </a:r>
          </a:p>
          <a:p>
            <a:pPr lvl="1"/>
            <a:r>
              <a:rPr lang="fr-FR" baseline="0" dirty="0" smtClean="0"/>
              <a:t>	dépôt </a:t>
            </a:r>
            <a:r>
              <a:rPr lang="fr-FR" baseline="0" smtClean="0"/>
              <a:t>de chèques</a:t>
            </a:r>
            <a:endParaRPr lang="fr-FR" baseline="0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3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https://cucumber.io/blog/2015/12/08/example-mapping-introduction</a:t>
            </a:r>
          </a:p>
          <a:p>
            <a:r>
              <a:rPr lang="fr-FR" dirty="0" smtClean="0"/>
              <a:t>http://blog.xebia.com/example-mapping-steering-the-conversation/</a:t>
            </a:r>
          </a:p>
          <a:p>
            <a:endParaRPr lang="fr-FR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problem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product owner start by writing down the user story on a yellow post-it note and have him explain the need for change in the product. The product owner should help the team understand the problem.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the problem by asking questions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team has understood the problem, the team challenges the problem by asking questions. Collect all the questions by writing them down starting with "What if ... " on red post-it notes. Place them on the right side of the user story (yellow) post-it note. We will treat this post-it note as a ticket for a specific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rules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here is to identify rules for every given answer (steered from the red question post-it notes). Extract rules from the answers and write them down on a blue post-it note. Place them below the user story (yellow) post-it note. This basically describes the acceptance criteria of a user story. Make sure that every rule can be discussed separately. The single responsibility principle and separation of concerns should be applied.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situations with examples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have collected all the important rules of the user story, you collect all interesting situations / examples by writing them down on a green post-it note. Place them below the rule (blue) post-it note. Make sure that the team talks about examples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one single rule. Steer the discussion by asking questions like: Have we reached the boundaries of the rule? What happens when the rule fails?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https://cucumber.io/blog/2015/12/08/example-mapping-introduction</a:t>
            </a:r>
          </a:p>
          <a:p>
            <a:r>
              <a:rPr lang="fr-FR" dirty="0" smtClean="0"/>
              <a:t>http://blog.xebia.com/example-mapping-steering-the-conversation/</a:t>
            </a:r>
          </a:p>
          <a:p>
            <a:endParaRPr lang="fr-FR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the problem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product owner start by writing down the user story on a yellow post-it note and have him explain the need for change in the product. The product owner should help the team understand the problem.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the problem by asking questions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team has understood the problem, the team challenges the problem by asking questions. Collect all the questions by writing them down starting with "What if ... " on red post-it notes. Place them on the right side of the user story (yellow) post-it note. We will treat this post-it note as a ticket for a specific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discussion.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Identifying rules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here is to identify rules for every given answer (steered from the red question post-it notes). Extract rules from the answers and write them down on a blue post-it note. Place them below the user story (yellow) post-it note. This basically describes the acceptance criteria of a user story. Make sure that every rule can be discussed separately. The single responsibility principle and separation of concerns should be applied.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Describing situations with examples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have collected all the important rules of the user story, you collect all interesting situations / examples by writing them down on a green post-it note. Place them below the rule (blue) post-it note. Make sure that the team talks about examples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one single rule. Steer the discussion by asking questions like: Have we reached the boundaries of the rule? What happens when the rule fails?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9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http://www.qualitystreet.fr/2009/10/01/divergence-convergence-les-deux-temps-dune-bonne-facilitation/</a:t>
            </a:r>
          </a:p>
          <a:p>
            <a:endParaRPr lang="fr-FR" dirty="0" smtClean="0"/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c’est ouvrir et  lister un maximum d’options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Bien introduire, proposer un cadre et de multiples techniques pour faciliter l’exploration et 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encourager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 pensée divergente.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Diverger c’est se plier à 5 règles de base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 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Suspendre le jugement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la quantité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Combiner, associer 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Tout noter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 est resserrer et faire des choix judicieux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boulot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 Guider vers l’élaboration, aider à la sélection, à la priorisation, Rationaliser autour de critères ou d’objectifs précis</a:t>
            </a:r>
            <a:b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premier message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«Converger c’est se plier aussi à 5 règles de base »:</a:t>
            </a: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référer aux objectifs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Améliorer les idées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Juger constructivement et avec des critères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Chercher l’inédit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Etre déterminé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98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 smtClean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br>
              <a:rPr lang="fr-FR" dirty="0" smtClean="0"/>
            </a:br>
            <a:r>
              <a:rPr lang="fr-FR" dirty="0" smtClean="0"/>
              <a:t>sur 2 lignes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 smtClean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 smtClean="0"/>
              <a:t>Titre de la partie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err="1" smtClean="0"/>
              <a:t>Example</a:t>
            </a:r>
            <a:r>
              <a:rPr lang="fr-FR" noProof="0" dirty="0" smtClean="0"/>
              <a:t> </a:t>
            </a:r>
            <a:r>
              <a:rPr lang="fr-FR" noProof="0" dirty="0" err="1" smtClean="0"/>
              <a:t>Mapping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 smtClean="0"/>
              <a:t>|  24/07/2018  |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 err="1" smtClean="0"/>
              <a:t>Example</a:t>
            </a:r>
            <a:r>
              <a:rPr lang="fr-FR" noProof="0" dirty="0" smtClean="0"/>
              <a:t> </a:t>
            </a:r>
            <a:r>
              <a:rPr lang="fr-FR" noProof="0" dirty="0" err="1" smtClean="0"/>
              <a:t>Mapping</a:t>
            </a:r>
            <a:endParaRPr lang="fr-FR" noProof="0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5" y="4796670"/>
            <a:ext cx="708555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 smtClean="0"/>
              <a:t>|  24/07/2018  |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2015.sched.com/speaker/matt3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jpe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191692"/>
            <a:ext cx="5328592" cy="507850"/>
          </a:xfrm>
        </p:spPr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5536" y="699542"/>
            <a:ext cx="5328000" cy="32400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Exploration du besoin par l’exemple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74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707654"/>
            <a:ext cx="84600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BNPP Sans Extra Bold" pitchFamily="50" charset="0"/>
              </a:rPr>
              <a:t>Le BDD (</a:t>
            </a:r>
            <a:r>
              <a:rPr lang="fr-FR" sz="2800" dirty="0" err="1" smtClean="0">
                <a:latin typeface="BNPP Sans Extra Bold" pitchFamily="50" charset="0"/>
              </a:rPr>
              <a:t>Behavior</a:t>
            </a:r>
            <a:r>
              <a:rPr lang="fr-FR" sz="2800" dirty="0" smtClean="0">
                <a:latin typeface="BNPP Sans Extra Bold" pitchFamily="50" charset="0"/>
              </a:rPr>
              <a:t> </a:t>
            </a:r>
            <a:r>
              <a:rPr lang="fr-FR" sz="2800" dirty="0" err="1" smtClean="0">
                <a:latin typeface="BNPP Sans Extra Bold" pitchFamily="50" charset="0"/>
              </a:rPr>
              <a:t>Driven</a:t>
            </a:r>
            <a:r>
              <a:rPr lang="fr-FR" sz="2800" dirty="0" smtClean="0">
                <a:latin typeface="BNPP Sans Extra Bold" pitchFamily="50" charset="0"/>
              </a:rPr>
              <a:t> </a:t>
            </a:r>
            <a:r>
              <a:rPr lang="fr-FR" sz="2800" dirty="0" err="1" smtClean="0">
                <a:latin typeface="BNPP Sans Extra Bold" pitchFamily="50" charset="0"/>
              </a:rPr>
              <a:t>Development</a:t>
            </a:r>
            <a:r>
              <a:rPr lang="fr-FR" sz="2800" dirty="0" smtClean="0">
                <a:latin typeface="BNPP Sans Extra Bold" pitchFamily="50" charset="0"/>
              </a:rPr>
              <a:t>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 Implique </a:t>
            </a:r>
            <a:r>
              <a:rPr lang="fr-FR" sz="2400" dirty="0">
                <a:solidFill>
                  <a:schemeClr val="bg2"/>
                </a:solidFill>
                <a:latin typeface="BNPP Sans Extra Bold" pitchFamily="50" charset="0"/>
              </a:rPr>
              <a:t>toutes les parties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prenantes</a:t>
            </a:r>
            <a:endParaRPr lang="fr-FR" sz="2400" dirty="0" smtClean="0">
              <a:latin typeface="BNPP Sans Extra Bold" pitchFamily="50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 Se base sur la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communication</a:t>
            </a:r>
            <a:r>
              <a:rPr lang="fr-FR" sz="2400" dirty="0" smtClean="0">
                <a:latin typeface="BNPP Sans Extra Bold" pitchFamily="50" charset="0"/>
              </a:rPr>
              <a:t>, la conversation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 Permet de créer et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partager une vision commune,</a:t>
            </a:r>
            <a:r>
              <a:rPr lang="fr-FR" sz="2400" dirty="0">
                <a:solidFill>
                  <a:schemeClr val="bg2"/>
                </a:solidFill>
                <a:latin typeface="BNPP Sans Extra Bold" pitchFamily="50" charset="0"/>
              </a:rPr>
              <a:t>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construite à partir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 d’exemples concrets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8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211960" y="718592"/>
            <a:ext cx="4590618" cy="372323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BNPP Sans Extra Bold" pitchFamily="50" charset="0"/>
              </a:rPr>
              <a:t>Langage Commun </a:t>
            </a:r>
            <a:r>
              <a:rPr lang="fr-FR" sz="1600" dirty="0" smtClean="0">
                <a:latin typeface="BNPP Sans Extra Bold" pitchFamily="50" charset="0"/>
              </a:rPr>
              <a:t>(</a:t>
            </a:r>
            <a:r>
              <a:rPr lang="fr-FR" sz="1600" dirty="0" err="1" smtClean="0">
                <a:latin typeface="BNPP Sans Extra Bold" pitchFamily="50" charset="0"/>
              </a:rPr>
              <a:t>Ubiquitous</a:t>
            </a:r>
            <a:r>
              <a:rPr lang="fr-FR" sz="1600" dirty="0" smtClean="0">
                <a:latin typeface="BNPP Sans Extra Bold" pitchFamily="50" charset="0"/>
              </a:rPr>
              <a:t> Langage)</a:t>
            </a:r>
            <a:endParaRPr lang="fr-FR" dirty="0" smtClean="0">
              <a:latin typeface="BNPP Sans Extra Bold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BNPP Sans Extra Bold" pitchFamily="50" charset="0"/>
              </a:rPr>
              <a:t>Divergence / Convergence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err="1" smtClean="0">
                <a:solidFill>
                  <a:schemeClr val="bg2"/>
                </a:solidFill>
                <a:latin typeface="BNPP Sans Extra Bold" pitchFamily="50" charset="0"/>
              </a:rPr>
              <a:t>Discovery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 workshop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de conversation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5122" name="Picture 2" descr="RÃ©sultat de recherche d'images pour &quot;convers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71859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 smtClean="0">
                <a:latin typeface="BNPP Sans Extra Bold" pitchFamily="50" charset="0"/>
              </a:rPr>
              <a:t>Qu’est-ce que c’est ?</a:t>
            </a:r>
          </a:p>
          <a:p>
            <a:pPr marL="0" indent="0" algn="ctr">
              <a:buNone/>
            </a:pPr>
            <a:endParaRPr lang="fr-FR" sz="2800" dirty="0">
              <a:latin typeface="BNPP Sans Extra Bold" pitchFamily="50" charset="0"/>
            </a:endParaRPr>
          </a:p>
          <a:p>
            <a:pPr marL="0" indent="0" algn="ctr">
              <a:buNone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 algn="ctr">
              <a:buNone/>
            </a:pPr>
            <a:r>
              <a:rPr lang="fr-FR" sz="3600" dirty="0" smtClean="0">
                <a:latin typeface="BNPP Sans Extra Bold" pitchFamily="50" charset="0"/>
              </a:rPr>
              <a:t>Méthode d’exploration </a:t>
            </a:r>
          </a:p>
          <a:p>
            <a:pPr marL="0" indent="0" algn="ctr">
              <a:buNone/>
            </a:pPr>
            <a:r>
              <a:rPr lang="fr-FR" sz="3600" dirty="0" smtClean="0">
                <a:latin typeface="BNPP Sans Extra Bold" pitchFamily="50" charset="0"/>
              </a:rPr>
              <a:t>Exploration </a:t>
            </a:r>
            <a:r>
              <a:rPr lang="fr-FR" sz="3600" dirty="0">
                <a:latin typeface="BNPP Sans Extra Bold" pitchFamily="50" charset="0"/>
              </a:rPr>
              <a:t>fonctionnelle par </a:t>
            </a:r>
            <a:r>
              <a:rPr lang="fr-FR" sz="3600" dirty="0" smtClean="0">
                <a:latin typeface="BNPP Sans Extra Bold" pitchFamily="50" charset="0"/>
              </a:rPr>
              <a:t>l’exemple</a:t>
            </a:r>
          </a:p>
          <a:p>
            <a:pPr marL="0" indent="0" algn="ctr">
              <a:buNone/>
            </a:pPr>
            <a:r>
              <a:rPr lang="fr-FR" sz="3600" dirty="0" smtClean="0">
                <a:latin typeface="BNPP Sans Extra Bold" pitchFamily="50" charset="0"/>
              </a:rPr>
              <a:t>Atelier de découverte du produit</a:t>
            </a:r>
          </a:p>
          <a:p>
            <a:pPr marL="0" indent="0" algn="ctr">
              <a:buNone/>
            </a:pPr>
            <a:endParaRPr lang="fr-FR" sz="36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Discovery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3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0048" y="3147814"/>
            <a:ext cx="851093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BNPP Sans Extra Bold" pitchFamily="50" charset="0"/>
              </a:rPr>
              <a:t>Soyez curieux</a:t>
            </a:r>
          </a:p>
          <a:p>
            <a:pPr marL="0" indent="0">
              <a:buNone/>
            </a:pPr>
            <a:r>
              <a:rPr lang="fr-FR" sz="2800" dirty="0">
                <a:latin typeface="BNPP Sans Extra Bold" pitchFamily="50" charset="0"/>
              </a:rPr>
              <a:t>Cultiver le langage commun </a:t>
            </a:r>
            <a:r>
              <a:rPr lang="fr-FR" sz="2400" dirty="0">
                <a:latin typeface="BNPP Sans Extra Bold" pitchFamily="50" charset="0"/>
              </a:rPr>
              <a:t>(</a:t>
            </a:r>
            <a:r>
              <a:rPr lang="fr-FR" sz="2400" dirty="0" err="1">
                <a:latin typeface="BNPP Sans Extra Bold" pitchFamily="50" charset="0"/>
              </a:rPr>
              <a:t>ubiquitous</a:t>
            </a:r>
            <a:r>
              <a:rPr lang="fr-FR" sz="2400" dirty="0">
                <a:latin typeface="BNPP Sans Extra Bold" pitchFamily="50" charset="0"/>
              </a:rPr>
              <a:t> langage</a:t>
            </a:r>
            <a:r>
              <a:rPr lang="fr-FR" sz="2400" dirty="0" smtClean="0">
                <a:latin typeface="BNPP Sans Extra Bold" pitchFamily="50" charset="0"/>
              </a:rPr>
              <a:t>)</a:t>
            </a:r>
            <a:endParaRPr lang="fr-FR" sz="28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Posture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323528" y="843558"/>
            <a:ext cx="4238947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3200" dirty="0" smtClean="0">
                <a:solidFill>
                  <a:schemeClr val="accent1"/>
                </a:solidFill>
                <a:latin typeface="BNPP Sans Extra Bold" pitchFamily="50" charset="0"/>
              </a:rPr>
              <a:t>Diverger</a:t>
            </a:r>
            <a:endParaRPr lang="fr-FR" sz="3200" dirty="0" smtClean="0"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BNPP Sans Extra Bold" pitchFamily="50" charset="0"/>
              </a:rPr>
              <a:t>Suspendre le jugement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BNPP Sans Extra Bold" pitchFamily="50" charset="0"/>
              </a:rPr>
              <a:t>Chercher la quantité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BNPP Sans Extra Bold" pitchFamily="50" charset="0"/>
              </a:rPr>
              <a:t>Oser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BNPP Sans Extra Bold" pitchFamily="50" charset="0"/>
              </a:rPr>
              <a:t>Combiner, associer les idées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BNPP Sans Extra Bold" pitchFamily="50" charset="0"/>
              </a:rPr>
              <a:t>Tout </a:t>
            </a:r>
            <a:r>
              <a:rPr lang="fr-FR" dirty="0" smtClean="0">
                <a:solidFill>
                  <a:schemeClr val="accent1"/>
                </a:solidFill>
                <a:latin typeface="BNPP Sans Extra Bold" pitchFamily="50" charset="0"/>
              </a:rPr>
              <a:t>noter</a:t>
            </a:r>
          </a:p>
          <a:p>
            <a:pPr marL="0" indent="0">
              <a:buFont typeface="Lucida Grande"/>
              <a:buNone/>
            </a:pPr>
            <a:endParaRPr lang="fr-FR" sz="2800" dirty="0">
              <a:latin typeface="BNPP Sans Extra Bold" pitchFamily="50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4067945" y="843558"/>
            <a:ext cx="476651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3200" dirty="0" smtClean="0">
                <a:latin typeface="BNPP Sans Extra Bold" pitchFamily="50" charset="0"/>
              </a:rPr>
              <a:t>Converger</a:t>
            </a: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dirty="0" smtClean="0">
                <a:latin typeface="BNPP Sans Extra Bold" pitchFamily="50" charset="0"/>
              </a:rPr>
              <a:t>Se </a:t>
            </a:r>
            <a:r>
              <a:rPr lang="fr-FR" dirty="0">
                <a:latin typeface="BNPP Sans Extra Bold" pitchFamily="50" charset="0"/>
              </a:rPr>
              <a:t>référer aux objectifs</a:t>
            </a:r>
          </a:p>
          <a:p>
            <a:pPr marL="0" indent="0">
              <a:buNone/>
            </a:pPr>
            <a:r>
              <a:rPr lang="fr-FR" dirty="0">
                <a:latin typeface="BNPP Sans Extra Bold" pitchFamily="50" charset="0"/>
              </a:rPr>
              <a:t>Améliorer les idées</a:t>
            </a:r>
          </a:p>
          <a:p>
            <a:pPr marL="0" indent="0">
              <a:buNone/>
            </a:pPr>
            <a:r>
              <a:rPr lang="fr-FR" dirty="0">
                <a:latin typeface="BNPP Sans Extra Bold" pitchFamily="50" charset="0"/>
              </a:rPr>
              <a:t>Juger constructivement et avec des critères</a:t>
            </a:r>
          </a:p>
          <a:p>
            <a:pPr marL="0" indent="0">
              <a:buNone/>
            </a:pPr>
            <a:r>
              <a:rPr lang="fr-FR" dirty="0">
                <a:latin typeface="BNPP Sans Extra Bold" pitchFamily="50" charset="0"/>
              </a:rPr>
              <a:t>Chercher l’inédit</a:t>
            </a:r>
          </a:p>
          <a:p>
            <a:pPr marL="0" indent="0">
              <a:buNone/>
            </a:pPr>
            <a:r>
              <a:rPr lang="fr-FR" dirty="0">
                <a:latin typeface="BNPP Sans Extra Bold" pitchFamily="50" charset="0"/>
              </a:rPr>
              <a:t>Etre déterminé</a:t>
            </a:r>
            <a:endParaRPr lang="fr-FR" dirty="0" smtClean="0">
              <a:latin typeface="BNPP Sans Extra Bold" pitchFamily="50" charset="0"/>
            </a:endParaRPr>
          </a:p>
          <a:p>
            <a:pPr marL="0" indent="0">
              <a:buFont typeface="Lucida Grande"/>
              <a:buNone/>
            </a:pPr>
            <a:endParaRPr lang="fr-FR" sz="2800" dirty="0">
              <a:latin typeface="BNPP Sans Extr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Ã©sultat de recherche d'images pour &quot;explorateu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" y="0"/>
            <a:ext cx="6858000" cy="51435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843808" y="195486"/>
            <a:ext cx="6120680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000" dirty="0" smtClean="0">
                <a:latin typeface="BNPP Sans Extra Bold" pitchFamily="50" charset="0"/>
              </a:rPr>
              <a:t>Explorer ses user-story</a:t>
            </a:r>
          </a:p>
        </p:txBody>
      </p:sp>
    </p:spTree>
    <p:extLst>
      <p:ext uri="{BB962C8B-B14F-4D97-AF65-F5344CB8AC3E}">
        <p14:creationId xmlns:p14="http://schemas.microsoft.com/office/powerpoint/2010/main" val="29139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7494"/>
            <a:ext cx="6624736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3600" dirty="0">
                <a:latin typeface="BNPP Sans Extra Bold" pitchFamily="50" charset="0"/>
              </a:rPr>
              <a:t>Explorer ses user-stories pour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99592" y="1347614"/>
            <a:ext cx="7848872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400" dirty="0" smtClean="0">
                <a:solidFill>
                  <a:schemeClr val="bg2"/>
                </a:solidFill>
                <a:latin typeface="BNPP Sans Extra Bold" pitchFamily="50" charset="0"/>
              </a:rPr>
              <a:t>Découvrir</a:t>
            </a:r>
            <a:r>
              <a:rPr lang="fr-FR" sz="4400" dirty="0" smtClean="0">
                <a:latin typeface="BNPP Sans Extra Bold" pitchFamily="50" charset="0"/>
              </a:rPr>
              <a:t> </a:t>
            </a:r>
            <a:r>
              <a:rPr lang="fr-FR" sz="2000" dirty="0">
                <a:latin typeface="BNPP Sans Extra Bold" pitchFamily="50" charset="0"/>
              </a:rPr>
              <a:t>(</a:t>
            </a:r>
            <a:r>
              <a:rPr lang="fr-FR" sz="2000" dirty="0" smtClean="0">
                <a:latin typeface="BNPP Sans Extra Bold" pitchFamily="50" charset="0"/>
              </a:rPr>
              <a:t>nouvelles stories, nouvelles règles…)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9592" y="2091697"/>
            <a:ext cx="7848872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400" dirty="0" smtClean="0">
                <a:solidFill>
                  <a:schemeClr val="bg2"/>
                </a:solidFill>
                <a:latin typeface="BNPP Sans Extra Bold" pitchFamily="50" charset="0"/>
              </a:rPr>
              <a:t>Clarifier</a:t>
            </a:r>
            <a:r>
              <a:rPr lang="fr-FR" sz="4400" dirty="0" smtClean="0">
                <a:latin typeface="BNPP Sans Extra Bold" pitchFamily="50" charset="0"/>
              </a:rPr>
              <a:t> </a:t>
            </a:r>
            <a:r>
              <a:rPr lang="fr-FR" sz="2000" dirty="0" smtClean="0">
                <a:latin typeface="BNPP Sans Extra Bold" pitchFamily="50" charset="0"/>
              </a:rPr>
              <a:t>(éliminer l’implicite)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74093" y="2835780"/>
            <a:ext cx="7848872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400" dirty="0" smtClean="0">
                <a:solidFill>
                  <a:schemeClr val="bg2"/>
                </a:solidFill>
                <a:latin typeface="BNPP Sans Extra Bold" pitchFamily="50" charset="0"/>
              </a:rPr>
              <a:t>Echanger</a:t>
            </a:r>
            <a:r>
              <a:rPr lang="fr-FR" sz="4400" dirty="0" smtClean="0">
                <a:latin typeface="BNPP Sans Extra Bold" pitchFamily="50" charset="0"/>
              </a:rPr>
              <a:t> </a:t>
            </a:r>
            <a:r>
              <a:rPr lang="fr-FR" sz="2000" dirty="0" smtClean="0">
                <a:latin typeface="BNPP Sans Extra Bold" pitchFamily="50" charset="0"/>
              </a:rPr>
              <a:t>(diverger, converger, converser…)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74093" y="3579862"/>
            <a:ext cx="7848872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400" dirty="0" smtClean="0">
                <a:solidFill>
                  <a:schemeClr val="bg2"/>
                </a:solidFill>
                <a:latin typeface="BNPP Sans Extra Bold" pitchFamily="50" charset="0"/>
              </a:rPr>
              <a:t>Partager</a:t>
            </a:r>
            <a:r>
              <a:rPr lang="fr-FR" sz="4400" dirty="0" smtClean="0">
                <a:latin typeface="BNPP Sans Extra Bold" pitchFamily="50" charset="0"/>
              </a:rPr>
              <a:t> </a:t>
            </a:r>
            <a:r>
              <a:rPr lang="fr-FR" sz="2000" dirty="0" smtClean="0">
                <a:latin typeface="BNPP Sans Extra Bold" pitchFamily="50" charset="0"/>
              </a:rPr>
              <a:t>(Créer une compréhension commune)</a:t>
            </a:r>
          </a:p>
        </p:txBody>
      </p:sp>
    </p:spTree>
    <p:extLst>
      <p:ext uri="{BB962C8B-B14F-4D97-AF65-F5344CB8AC3E}">
        <p14:creationId xmlns:p14="http://schemas.microsoft.com/office/powerpoint/2010/main" val="3623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d’exploration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54823">
            <a:off x="231685" y="1072250"/>
            <a:ext cx="2808312" cy="204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55808">
            <a:off x="3257805" y="846038"/>
            <a:ext cx="2339413" cy="17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59790">
            <a:off x="5821788" y="1241175"/>
            <a:ext cx="2866926" cy="20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s://upload.wikimedia.org/wikipedia/commons/thumb/1/1d/Use_case_restaurant_model.svg/496px-Use_case_restaurant_model.svg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52123">
            <a:off x="1782637" y="2477444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cucumber.io/images/blog/example-mapping/map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63057">
            <a:off x="4168269" y="2987383"/>
            <a:ext cx="2246859" cy="150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07504" y="875581"/>
            <a:ext cx="1728192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Impact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mapping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19872" y="704367"/>
            <a:ext cx="1728192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Event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Storming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92280" y="1235621"/>
            <a:ext cx="1728192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Story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mapping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5257" y="4083918"/>
            <a:ext cx="1728192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Use case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analysis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pic>
        <p:nvPicPr>
          <p:cNvPr id="7176" name="Picture 8" descr="RÃ©sultat de recherche d'images pour &quot;brush circle&quot;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2049" y="1610036"/>
            <a:ext cx="3652111" cy="35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5388124" y="3906924"/>
            <a:ext cx="1728192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err="1" smtClean="0">
                <a:solidFill>
                  <a:schemeClr val="bg2"/>
                </a:solidFill>
                <a:latin typeface="BNPP Sans Extra Bold" pitchFamily="50" charset="0"/>
              </a:rPr>
              <a:t>Example</a:t>
            </a:r>
            <a:r>
              <a:rPr lang="fr-FR" sz="1400" dirty="0" smtClean="0">
                <a:solidFill>
                  <a:schemeClr val="bg2"/>
                </a:solidFill>
                <a:latin typeface="BNPP Sans Extra Bold" pitchFamily="50" charset="0"/>
              </a:rPr>
              <a:t> </a:t>
            </a:r>
            <a:r>
              <a:rPr lang="fr-FR" sz="1400" dirty="0" err="1" smtClean="0">
                <a:solidFill>
                  <a:schemeClr val="bg2"/>
                </a:solidFill>
                <a:latin typeface="BNPP Sans Extra Bold" pitchFamily="50" charset="0"/>
              </a:rPr>
              <a:t>Mapping</a:t>
            </a:r>
            <a:endParaRPr lang="fr-FR" sz="1400" dirty="0" smtClean="0">
              <a:solidFill>
                <a:schemeClr val="bg2"/>
              </a:solidFill>
              <a:latin typeface="BNPP Sans Extr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2800" dirty="0" smtClean="0">
                <a:latin typeface="BNPP Sans Extra Bold" pitchFamily="50" charset="0"/>
              </a:rPr>
              <a:t> Technique d’exploration basée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Sur la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conversation</a:t>
            </a:r>
            <a:r>
              <a:rPr lang="fr-FR" sz="2400" dirty="0" smtClean="0">
                <a:latin typeface="BNPP Sans Extra Bold" pitchFamily="50" charset="0"/>
              </a:rPr>
              <a:t> (pratique BDD )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Sur la découverte des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règles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NPP Sans Extra Bold" pitchFamily="50" charset="0"/>
              </a:rPr>
              <a:t>Sur des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exemples concrets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bg2"/>
              </a:solidFill>
              <a:latin typeface="BNPP Sans Extra Bold" pitchFamily="50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endParaRPr lang="fr-FR" sz="2400" dirty="0" smtClean="0">
              <a:solidFill>
                <a:schemeClr val="bg2"/>
              </a:solidFill>
              <a:latin typeface="BNPP Sans Extra Bold" pitchFamily="50" charset="0"/>
            </a:endParaRPr>
          </a:p>
          <a:p>
            <a:pPr marL="0" indent="0" fontAlgn="base">
              <a:buNone/>
            </a:pPr>
            <a:r>
              <a:rPr lang="fr-FR" sz="2400" dirty="0" smtClean="0">
                <a:latin typeface="BNPP Sans Extra Bold" pitchFamily="50" charset="0"/>
              </a:rPr>
              <a:t>Le gourou:  </a:t>
            </a:r>
            <a:r>
              <a:rPr lang="en-US" sz="2400" dirty="0" smtClean="0">
                <a:hlinkClick r:id="rId2" tooltip="Matt Wynne"/>
              </a:rPr>
              <a:t>Matt Wynne</a:t>
            </a:r>
            <a:r>
              <a:rPr lang="en-US" sz="2400" dirty="0" smtClean="0"/>
              <a:t> </a:t>
            </a:r>
            <a:r>
              <a:rPr lang="en-US" sz="1200" dirty="0" smtClean="0"/>
              <a:t>(Co-founder</a:t>
            </a:r>
            <a:r>
              <a:rPr lang="en-US" sz="1200" dirty="0"/>
              <a:t>, director, Chief Mountaineering </a:t>
            </a:r>
            <a:r>
              <a:rPr lang="en-US" sz="1200" dirty="0" smtClean="0"/>
              <a:t>Officer</a:t>
            </a:r>
            <a:r>
              <a:rPr lang="en-US" sz="1200" dirty="0"/>
              <a:t>, Cucumber </a:t>
            </a:r>
            <a:r>
              <a:rPr lang="en-US" sz="1200" dirty="0" smtClean="0"/>
              <a:t>Limited)</a:t>
            </a:r>
            <a:endParaRPr lang="en-US" sz="2000" dirty="0"/>
          </a:p>
          <a:p>
            <a:pPr marL="0" indent="0" fontAlgn="base">
              <a:buNone/>
            </a:pPr>
            <a:r>
              <a:rPr lang="en-US" sz="1900" dirty="0"/>
              <a:t>Matt is one of the world's leading BDD practitioners. A programmer, coach, trainer and popular international </a:t>
            </a:r>
            <a:r>
              <a:rPr lang="en-US" sz="1900" dirty="0" smtClean="0"/>
              <a:t>speaker </a:t>
            </a:r>
            <a:r>
              <a:rPr lang="en-US" sz="1900" dirty="0"/>
              <a:t>Together with </a:t>
            </a:r>
            <a:r>
              <a:rPr lang="en-US" sz="1900" dirty="0" err="1"/>
              <a:t>Aslak</a:t>
            </a:r>
            <a:r>
              <a:rPr lang="en-US" sz="1900" dirty="0"/>
              <a:t> </a:t>
            </a:r>
            <a:r>
              <a:rPr lang="en-US" sz="1900" dirty="0" err="1"/>
              <a:t>Hellesøy</a:t>
            </a:r>
            <a:r>
              <a:rPr lang="en-US" sz="1900" dirty="0"/>
              <a:t>, the creator of Cucumber, he's co-author </a:t>
            </a:r>
            <a:r>
              <a:rPr lang="en-US" sz="1900" dirty="0" err="1"/>
              <a:t>ofThe</a:t>
            </a:r>
            <a:r>
              <a:rPr lang="en-US" sz="1900" dirty="0"/>
              <a:t> Cucumber Book, </a:t>
            </a:r>
            <a:r>
              <a:rPr lang="en-US" sz="1900" dirty="0" err="1"/>
              <a:t>Behaviour</a:t>
            </a:r>
            <a:r>
              <a:rPr lang="en-US" sz="1900" dirty="0"/>
              <a:t>-Driven</a:t>
            </a:r>
            <a:r>
              <a:rPr lang="en-US" sz="1900" dirty="0" smtClean="0"/>
              <a:t>...</a:t>
            </a:r>
            <a:endParaRPr lang="fr-FR" sz="2400" dirty="0">
              <a:latin typeface="BNPP Sans Extra Bold" pitchFamily="50" charset="0"/>
            </a:endParaRPr>
          </a:p>
          <a:p>
            <a:pPr marL="0" indent="0">
              <a:buNone/>
            </a:pPr>
            <a:endParaRPr lang="fr-FR" sz="28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5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BNPP Sans Extra Bold" pitchFamily="50" charset="0"/>
              </a:rPr>
              <a:t>En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discutant</a:t>
            </a:r>
            <a:r>
              <a:rPr lang="fr-FR" sz="2400" dirty="0" smtClean="0">
                <a:latin typeface="BNPP Sans Extra Bold" pitchFamily="50" charset="0"/>
              </a:rPr>
              <a:t>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les stories </a:t>
            </a:r>
            <a:r>
              <a:rPr lang="fr-FR" sz="2400" dirty="0" smtClean="0">
                <a:latin typeface="BNPP Sans Extra Bold" pitchFamily="50" charset="0"/>
              </a:rPr>
              <a:t>tous </a:t>
            </a:r>
            <a:r>
              <a:rPr lang="fr-FR" sz="2400" dirty="0">
                <a:latin typeface="BNPP Sans Extra Bold" pitchFamily="50" charset="0"/>
              </a:rPr>
              <a:t>ensemble, </a:t>
            </a:r>
            <a:r>
              <a:rPr lang="fr-FR" sz="2400" dirty="0" smtClean="0">
                <a:latin typeface="BNPP Sans Extra Bold" pitchFamily="50" charset="0"/>
              </a:rPr>
              <a:t>on </a:t>
            </a:r>
            <a:r>
              <a:rPr lang="fr-FR" sz="2400" dirty="0">
                <a:latin typeface="BNPP Sans Extra Bold" pitchFamily="50" charset="0"/>
              </a:rPr>
              <a:t>va </a:t>
            </a:r>
            <a:r>
              <a:rPr lang="fr-FR" sz="2400" dirty="0" smtClean="0">
                <a:latin typeface="BNPP Sans Extra Bold" pitchFamily="50" charset="0"/>
              </a:rPr>
              <a:t>pouvoir explorer </a:t>
            </a:r>
            <a:r>
              <a:rPr lang="fr-FR" sz="2400" dirty="0">
                <a:latin typeface="BNPP Sans Extra Bold" pitchFamily="50" charset="0"/>
              </a:rPr>
              <a:t>les fonctionnalités (stories) et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s’assurer que tout est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connu </a:t>
            </a:r>
            <a:r>
              <a:rPr lang="fr-FR" sz="2400" dirty="0" smtClean="0">
                <a:latin typeface="BNPP Sans Extra Bold" pitchFamily="50" charset="0"/>
              </a:rPr>
              <a:t>(ou en découvrir de nouvelles !), et par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tout le monde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5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BNPP Sans Extra Bold" pitchFamily="50" charset="0"/>
              </a:rPr>
              <a:t>En discutant les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règles</a:t>
            </a:r>
            <a:r>
              <a:rPr lang="fr-FR" sz="2400" dirty="0">
                <a:latin typeface="BNPP Sans Extra Bold" pitchFamily="50" charset="0"/>
              </a:rPr>
              <a:t> tous ensemble, on va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capturer</a:t>
            </a:r>
            <a:r>
              <a:rPr lang="fr-FR" sz="2400" dirty="0">
                <a:latin typeface="BNPP Sans Extra Bold" pitchFamily="50" charset="0"/>
              </a:rPr>
              <a:t> les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règles de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gestion/critères d’acceptation </a:t>
            </a:r>
            <a:r>
              <a:rPr lang="fr-FR" sz="2400" dirty="0">
                <a:latin typeface="BNPP Sans Extra Bold" pitchFamily="50" charset="0"/>
              </a:rPr>
              <a:t>et les contraintes tout en </a:t>
            </a:r>
            <a:r>
              <a:rPr lang="fr-FR" sz="2400" dirty="0" smtClean="0">
                <a:latin typeface="BNPP Sans Extra Bold" pitchFamily="50" charset="0"/>
              </a:rPr>
              <a:t>éliminant l’implicite</a:t>
            </a:r>
            <a:endParaRPr lang="fr-FR" sz="24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6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2" idx="0"/>
          </p:cNvCxnSpPr>
          <p:nvPr/>
        </p:nvCxnSpPr>
        <p:spPr>
          <a:xfrm flipV="1">
            <a:off x="1484177" y="3590731"/>
            <a:ext cx="2341201" cy="9995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Fedou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5273" y="4296958"/>
            <a:ext cx="1332233" cy="5079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Animateur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Communauté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conception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2" name="Hexagone 1"/>
          <p:cNvSpPr/>
          <p:nvPr/>
        </p:nvSpPr>
        <p:spPr>
          <a:xfrm>
            <a:off x="218604" y="3202240"/>
            <a:ext cx="1265573" cy="976886"/>
          </a:xfrm>
          <a:prstGeom prst="hexagon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chemeClr val="bg1">
                <a:lumMod val="5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4" name="Picture 4" descr="RÃ©sultat de recherche d'images pour &quot;crafts software&quot;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7889" y="3219822"/>
            <a:ext cx="1792003" cy="11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Hexagone 44"/>
          <p:cNvSpPr/>
          <p:nvPr/>
        </p:nvSpPr>
        <p:spPr>
          <a:xfrm>
            <a:off x="5292080" y="3133676"/>
            <a:ext cx="2131269" cy="1322359"/>
          </a:xfrm>
          <a:prstGeom prst="hexagon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chemeClr val="bg1">
                <a:lumMod val="5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767772" y="4506835"/>
            <a:ext cx="1332233" cy="253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BNPP Sans Extra Bold" pitchFamily="50" charset="0"/>
              </a:rPr>
              <a:t>Craftsmanship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50" name="Hexagone 49"/>
          <p:cNvSpPr/>
          <p:nvPr/>
        </p:nvSpPr>
        <p:spPr>
          <a:xfrm>
            <a:off x="7075196" y="1727642"/>
            <a:ext cx="1830847" cy="1433926"/>
          </a:xfrm>
          <a:prstGeom prst="hexagon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>
            <a:glow rad="50800">
              <a:schemeClr val="bg1">
                <a:lumMod val="5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6721" y="1811512"/>
            <a:ext cx="1110733" cy="129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Connecteur droit 29"/>
          <p:cNvCxnSpPr>
            <a:endCxn id="50" idx="3"/>
          </p:cNvCxnSpPr>
          <p:nvPr/>
        </p:nvCxnSpPr>
        <p:spPr>
          <a:xfrm>
            <a:off x="5149243" y="2234291"/>
            <a:ext cx="1925953" cy="21031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246483" y="3229564"/>
            <a:ext cx="1694887" cy="207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Coach </a:t>
            </a:r>
            <a:r>
              <a:rPr lang="fr-FR" sz="1400" b="1" dirty="0" err="1" smtClean="0">
                <a:solidFill>
                  <a:srgbClr val="000000"/>
                </a:solidFill>
                <a:latin typeface="BNPP Sans Extra Bold" pitchFamily="50" charset="0"/>
              </a:rPr>
              <a:t>Crafts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pic>
        <p:nvPicPr>
          <p:cNvPr id="1048" name="Picture 11" descr="RÃ©sultat de recherche d'images pour &quot;software architect&quot;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2422" y="1670627"/>
            <a:ext cx="1278376" cy="13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Hexagone 65"/>
          <p:cNvSpPr/>
          <p:nvPr/>
        </p:nvSpPr>
        <p:spPr>
          <a:xfrm>
            <a:off x="1547664" y="1659994"/>
            <a:ext cx="1696116" cy="1395683"/>
          </a:xfrm>
          <a:prstGeom prst="hexagon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chemeClr val="bg1"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67" name="Connecteur droit 29"/>
          <p:cNvCxnSpPr>
            <a:stCxn id="66" idx="0"/>
          </p:cNvCxnSpPr>
          <p:nvPr/>
        </p:nvCxnSpPr>
        <p:spPr>
          <a:xfrm>
            <a:off x="3243780" y="2357836"/>
            <a:ext cx="425698" cy="18864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229482" y="3100668"/>
            <a:ext cx="2304256" cy="3243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Architecture logicielle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1055" name="AutoShape 13" descr="RÃ©sultat de recherche d'images pour &quot;kend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Hexagone 79"/>
          <p:cNvSpPr/>
          <p:nvPr/>
        </p:nvSpPr>
        <p:spPr>
          <a:xfrm>
            <a:off x="101130" y="801377"/>
            <a:ext cx="1374526" cy="1113925"/>
          </a:xfrm>
          <a:prstGeom prst="hexagon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chemeClr val="bg1">
                <a:lumMod val="5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82" name="Connecteur droit 29"/>
          <p:cNvCxnSpPr/>
          <p:nvPr/>
        </p:nvCxnSpPr>
        <p:spPr>
          <a:xfrm>
            <a:off x="1502789" y="1392953"/>
            <a:ext cx="2637163" cy="277674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1124851" y="801565"/>
            <a:ext cx="989639" cy="386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Surfer</a:t>
            </a:r>
          </a:p>
        </p:txBody>
      </p:sp>
      <p:cxnSp>
        <p:nvCxnSpPr>
          <p:cNvPr id="89" name="Connecteur droit 29"/>
          <p:cNvCxnSpPr>
            <a:endCxn id="45" idx="3"/>
          </p:cNvCxnSpPr>
          <p:nvPr/>
        </p:nvCxnSpPr>
        <p:spPr>
          <a:xfrm rot="16200000" flipH="1">
            <a:off x="4897956" y="3400732"/>
            <a:ext cx="408250" cy="379997"/>
          </a:xfrm>
          <a:prstGeom prst="curved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Ã©sultat de recherche d'images pour &quot;tux factor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250" y="135645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surfer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96" y="801378"/>
            <a:ext cx="1058394" cy="10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" descr="RÃ©sultat de recherche d'images pour &quot;community&quot;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180" y="3262861"/>
            <a:ext cx="1120419" cy="85564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Hexagone 39"/>
          <p:cNvSpPr/>
          <p:nvPr/>
        </p:nvSpPr>
        <p:spPr>
          <a:xfrm>
            <a:off x="5508104" y="699542"/>
            <a:ext cx="1830847" cy="1433926"/>
          </a:xfrm>
          <a:prstGeom prst="hexagon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>
            <a:glow rad="50800">
              <a:schemeClr val="bg1">
                <a:lumMod val="5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86446" y="411510"/>
            <a:ext cx="1694887" cy="2078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rgbClr val="000000"/>
                </a:solidFill>
                <a:latin typeface="BNPP Sans Extra Bold" pitchFamily="50" charset="0"/>
              </a:rPr>
              <a:t>Tests </a:t>
            </a:r>
            <a:r>
              <a:rPr lang="fr-FR" sz="1400" b="1" dirty="0" err="1" smtClean="0">
                <a:solidFill>
                  <a:srgbClr val="000000"/>
                </a:solidFill>
                <a:latin typeface="BNPP Sans Extra Bold" pitchFamily="50" charset="0"/>
              </a:rPr>
              <a:t>Enthusiast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cxnSp>
        <p:nvCxnSpPr>
          <p:cNvPr id="43" name="Connecteur droit 29"/>
          <p:cNvCxnSpPr>
            <a:endCxn id="40" idx="3"/>
          </p:cNvCxnSpPr>
          <p:nvPr/>
        </p:nvCxnSpPr>
        <p:spPr>
          <a:xfrm flipV="1">
            <a:off x="4788024" y="1416505"/>
            <a:ext cx="720080" cy="13850"/>
          </a:xfrm>
          <a:prstGeom prst="curvedConnector3">
            <a:avLst>
              <a:gd name="adj1" fmla="val 10133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associÃ©e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4852" y="858479"/>
            <a:ext cx="1098075" cy="11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BNPP Sans Extra Bold" pitchFamily="50" charset="0"/>
              </a:rPr>
              <a:t>En ajoutant des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exemples concrets </a:t>
            </a:r>
            <a:r>
              <a:rPr lang="fr-FR" sz="2400" dirty="0">
                <a:latin typeface="BNPP Sans Extra Bold" pitchFamily="50" charset="0"/>
              </a:rPr>
              <a:t>on va pouvoir valider les fonctionnalités et les </a:t>
            </a:r>
            <a:r>
              <a:rPr lang="fr-FR" sz="2400" dirty="0">
                <a:solidFill>
                  <a:schemeClr val="accent1"/>
                </a:solidFill>
                <a:latin typeface="BNPP Sans Extra Bold" pitchFamily="50" charset="0"/>
              </a:rPr>
              <a:t>règles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latin typeface="BNPP Sans Extra Bold" pitchFamily="50" charset="0"/>
              </a:rPr>
              <a:t>En explorant, on capture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les questions </a:t>
            </a:r>
            <a:r>
              <a:rPr lang="fr-FR" sz="2400" dirty="0" smtClean="0">
                <a:latin typeface="BNPP Sans Extra Bold" pitchFamily="50" charset="0"/>
              </a:rPr>
              <a:t>et on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identifie les inconnus</a:t>
            </a:r>
            <a:endParaRPr lang="fr-FR" sz="2400" dirty="0">
              <a:solidFill>
                <a:schemeClr val="accent1"/>
              </a:solidFill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mapping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 descr="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6857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7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4 nuances de post-it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F0EA00"/>
                </a:solidFill>
                <a:latin typeface="BNPP Sans Extra Bold" pitchFamily="50" charset="0"/>
              </a:rPr>
              <a:t>Jaune :</a:t>
            </a:r>
            <a:r>
              <a:rPr lang="fr-FR" sz="2800" dirty="0">
                <a:solidFill>
                  <a:srgbClr val="FFFF69"/>
                </a:solidFill>
                <a:latin typeface="BNPP Sans Extra Bold" pitchFamily="50" charset="0"/>
              </a:rPr>
              <a:t> </a:t>
            </a:r>
            <a:r>
              <a:rPr lang="fr-FR" sz="2400" dirty="0">
                <a:latin typeface="BNPP Sans Extra Bold" pitchFamily="50" charset="0"/>
              </a:rPr>
              <a:t>la user </a:t>
            </a:r>
            <a:r>
              <a:rPr lang="fr-FR" sz="2400" dirty="0" smtClean="0">
                <a:latin typeface="BNPP Sans Extra Bold" pitchFamily="50" charset="0"/>
              </a:rPr>
              <a:t>story (le </a:t>
            </a:r>
            <a:r>
              <a:rPr lang="fr-FR" sz="2400" dirty="0">
                <a:latin typeface="BNPP Sans Extra Bold" pitchFamily="50" charset="0"/>
              </a:rPr>
              <a:t>use </a:t>
            </a:r>
            <a:r>
              <a:rPr lang="fr-FR" sz="2400" dirty="0" smtClean="0">
                <a:latin typeface="BNPP Sans Extra Bold" pitchFamily="50" charset="0"/>
              </a:rPr>
              <a:t>case, la </a:t>
            </a:r>
            <a:r>
              <a:rPr lang="fr-FR" sz="2400" dirty="0" err="1" smtClean="0">
                <a:latin typeface="BNPP Sans Extra Bold" pitchFamily="50" charset="0"/>
              </a:rPr>
              <a:t>feature</a:t>
            </a:r>
            <a:r>
              <a:rPr lang="fr-FR" sz="2400" dirty="0" smtClean="0">
                <a:latin typeface="BNPP Sans Extra Bold" pitchFamily="50" charset="0"/>
              </a:rPr>
              <a:t>…)</a:t>
            </a:r>
            <a:endParaRPr lang="fr-FR" sz="2800" dirty="0">
              <a:latin typeface="BNPP Sans Extra Bold" pitchFamily="50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accent6"/>
                </a:solidFill>
                <a:latin typeface="BNPP Sans Extra Bold" pitchFamily="50" charset="0"/>
              </a:rPr>
              <a:t>Bleue: </a:t>
            </a:r>
            <a:r>
              <a:rPr lang="fr-FR" sz="2400" dirty="0">
                <a:latin typeface="BNPP Sans Extra Bold" pitchFamily="50" charset="0"/>
              </a:rPr>
              <a:t>les règles, les critères d’acceptation</a:t>
            </a:r>
            <a:endParaRPr lang="fr-FR" sz="2800" dirty="0">
              <a:latin typeface="BNPP Sans Extra Bold" pitchFamily="50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chemeClr val="accent1"/>
                </a:solidFill>
                <a:latin typeface="BNPP Sans Extra Bold" pitchFamily="50" charset="0"/>
              </a:rPr>
              <a:t>Vert: </a:t>
            </a:r>
            <a:r>
              <a:rPr lang="fr-FR" sz="2400" dirty="0">
                <a:latin typeface="BNPP Sans Extra Bold" pitchFamily="50" charset="0"/>
              </a:rPr>
              <a:t>les </a:t>
            </a:r>
            <a:r>
              <a:rPr lang="fr-FR" sz="2400" dirty="0" smtClean="0">
                <a:latin typeface="BNPP Sans Extra Bold" pitchFamily="50" charset="0"/>
              </a:rPr>
              <a:t>exemples concrets</a:t>
            </a:r>
            <a:endParaRPr lang="fr-FR" sz="2800" dirty="0">
              <a:latin typeface="BNPP Sans Extra Bold" pitchFamily="50" charset="0"/>
            </a:endParaRP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fr-FR" sz="2800" dirty="0">
                <a:solidFill>
                  <a:srgbClr val="C00000"/>
                </a:solidFill>
                <a:latin typeface="BNPP Sans Extra Bold" pitchFamily="50" charset="0"/>
              </a:rPr>
              <a:t>Rouge: </a:t>
            </a:r>
            <a:r>
              <a:rPr lang="fr-FR" sz="2400" dirty="0">
                <a:latin typeface="BNPP Sans Extra Bold" pitchFamily="50" charset="0"/>
              </a:rPr>
              <a:t>les </a:t>
            </a:r>
            <a:r>
              <a:rPr lang="fr-FR" sz="2400" dirty="0" smtClean="0">
                <a:latin typeface="BNPP Sans Extra Bold" pitchFamily="50" charset="0"/>
              </a:rPr>
              <a:t>questions</a:t>
            </a:r>
            <a:endParaRPr lang="fr-FR" sz="2400" dirty="0">
              <a:latin typeface="BNPP Sans Extra Bold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itchFamily="50" charset="0"/>
            </a:endParaRPr>
          </a:p>
          <a:p>
            <a:pPr marL="0" indent="0">
              <a:buNone/>
            </a:pPr>
            <a:endParaRPr lang="fr-FR" sz="2000" dirty="0">
              <a:solidFill>
                <a:schemeClr val="accent1"/>
              </a:solidFill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>
                <a:latin typeface="BNPP Sans Extra Bold" pitchFamily="50" charset="0"/>
              </a:rPr>
              <a:t>Comment on procède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pic>
        <p:nvPicPr>
          <p:cNvPr id="8" name="Picture 9" descr="https://cucumber.io/images/blog/example-mapping/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13" y="2176142"/>
            <a:ext cx="3557483" cy="23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 Le PO pose une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User Story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(jaune) et l’explique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 Tout le monde discute et identifie/précise les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règles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	de gestion (bleues)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Pour chaque règle de gestion le groupe propose des 	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exemples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concrets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(verts)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	En cas de </a:t>
            </a:r>
            <a:r>
              <a:rPr lang="fr-FR" sz="2400" dirty="0" smtClean="0">
                <a:solidFill>
                  <a:schemeClr val="bg2"/>
                </a:solidFill>
                <a:latin typeface="BNPP Sans Extra Bold" pitchFamily="50" charset="0"/>
              </a:rPr>
              <a:t>question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, elle est capturée sur un post-it 	(rouge)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  Après un certain temps (</a:t>
            </a:r>
            <a:r>
              <a:rPr lang="fr-FR" sz="2400" dirty="0" err="1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timebox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) le groupe vote la fin 	de l’exploration de la story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>
                <a:latin typeface="BNPP Sans Extra Bold" pitchFamily="50" charset="0"/>
              </a:rPr>
              <a:t>Comment on procède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5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796136" y="852984"/>
            <a:ext cx="3006442" cy="3588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1 story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N règles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N exemples par règles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Bien différencier les règles et les exemples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>
                <a:latin typeface="BNPP Sans Extra Bold" pitchFamily="50" charset="0"/>
              </a:rPr>
              <a:t>Comment on procède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123728" y="843558"/>
            <a:ext cx="1620180" cy="665780"/>
          </a:xfrm>
          <a:prstGeom prst="rect">
            <a:avLst/>
          </a:prstGeom>
          <a:pattFill prst="narHorz">
            <a:fgClr>
              <a:srgbClr val="FFFF00"/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rgbClr val="FFF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Story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1707654"/>
            <a:ext cx="1620180" cy="665780"/>
          </a:xfrm>
          <a:prstGeom prst="rect">
            <a:avLst/>
          </a:prstGeom>
          <a:pattFill prst="narHorz">
            <a:fgClr>
              <a:schemeClr val="accent6">
                <a:lumMod val="20000"/>
                <a:lumOff val="8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Règle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3728" y="1707654"/>
            <a:ext cx="1620180" cy="665780"/>
          </a:xfrm>
          <a:prstGeom prst="rect">
            <a:avLst/>
          </a:prstGeom>
          <a:pattFill prst="narHorz">
            <a:fgClr>
              <a:schemeClr val="accent6">
                <a:lumMod val="20000"/>
                <a:lumOff val="8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Règle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3928" y="1707654"/>
            <a:ext cx="1620180" cy="665780"/>
          </a:xfrm>
          <a:prstGeom prst="rect">
            <a:avLst/>
          </a:prstGeom>
          <a:pattFill prst="narHorz">
            <a:fgClr>
              <a:schemeClr val="accent6">
                <a:lumMod val="20000"/>
                <a:lumOff val="8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Règle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8" y="2571750"/>
            <a:ext cx="1620180" cy="665780"/>
          </a:xfrm>
          <a:prstGeom prst="rect">
            <a:avLst/>
          </a:prstGeom>
          <a:pattFill prst="narHorz">
            <a:fgClr>
              <a:schemeClr val="accent3">
                <a:lumMod val="60000"/>
                <a:lumOff val="4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Exemple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23728" y="2571750"/>
            <a:ext cx="1620180" cy="665780"/>
          </a:xfrm>
          <a:prstGeom prst="rect">
            <a:avLst/>
          </a:prstGeom>
          <a:pattFill prst="narHorz">
            <a:fgClr>
              <a:schemeClr val="accent3">
                <a:lumMod val="60000"/>
                <a:lumOff val="4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Exemple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3928" y="2571750"/>
            <a:ext cx="1620180" cy="665780"/>
          </a:xfrm>
          <a:prstGeom prst="rect">
            <a:avLst/>
          </a:prstGeom>
          <a:pattFill prst="narHorz">
            <a:fgClr>
              <a:schemeClr val="accent3">
                <a:lumMod val="60000"/>
                <a:lumOff val="4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Exemple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3528" y="3363838"/>
            <a:ext cx="1620180" cy="665780"/>
          </a:xfrm>
          <a:prstGeom prst="rect">
            <a:avLst/>
          </a:prstGeom>
          <a:pattFill prst="narHorz">
            <a:fgClr>
              <a:schemeClr val="accent3">
                <a:lumMod val="60000"/>
                <a:lumOff val="40000"/>
              </a:schemeClr>
            </a:fgClr>
            <a:bgClr>
              <a:schemeClr val="bg1">
                <a:lumMod val="40000"/>
                <a:lumOff val="60000"/>
              </a:schemeClr>
            </a:bgClr>
          </a:patt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2396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 smtClean="0">
                <a:latin typeface="BNPP Sans Extra Bold" pitchFamily="50" charset="0"/>
              </a:rPr>
              <a:t>Exercice</a:t>
            </a:r>
            <a:endParaRPr lang="fr-FR" sz="3200" dirty="0">
              <a:latin typeface="BNPP Sans Extra Bold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>
                <a:latin typeface="BNPP Sans Extra Bold" pitchFamily="50" charset="0"/>
              </a:rPr>
              <a:t>Essayons sur un cas concret : le DAB</a:t>
            </a:r>
            <a:endParaRPr lang="fr-FR" sz="3200" dirty="0">
              <a:latin typeface="BNPP Sans Extra Bold" pitchFamily="50" charset="0"/>
            </a:endParaRPr>
          </a:p>
        </p:txBody>
      </p:sp>
      <p:pic>
        <p:nvPicPr>
          <p:cNvPr id="5122" name="Picture 2" descr="RÃ©sultat de recherche d'images pour &quot;dab&quot;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5616" y="1377578"/>
            <a:ext cx="2697087" cy="306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dab&quot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58" y="1635646"/>
            <a:ext cx="24811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1552850"/>
            <a:ext cx="3872270" cy="297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 smtClean="0">
                <a:latin typeface="BNPP Sans Extra Bold" pitchFamily="50" charset="0"/>
              </a:rPr>
              <a:t>Distributeur Automatique de Billets</a:t>
            </a:r>
            <a:endParaRPr lang="fr-FR" sz="3200" dirty="0">
              <a:latin typeface="BNPP Sans Extra Bold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771550"/>
            <a:ext cx="1944216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BNPP Sans" pitchFamily="50" charset="0"/>
              </a:rPr>
              <a:t>Interagir avec mon compte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3528" y="1635646"/>
            <a:ext cx="1080120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Gestion du liquide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868144" y="1642914"/>
            <a:ext cx="1872208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Mobile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95536" y="2499742"/>
            <a:ext cx="80648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2612415" y="1635646"/>
            <a:ext cx="1329723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Consultation agence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1468996" y="2715766"/>
            <a:ext cx="1008112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Dépôt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316632" y="2708498"/>
            <a:ext cx="1080120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Retrait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861248" y="2715766"/>
            <a:ext cx="1872208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Rechargement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mobile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2584884" y="2715766"/>
            <a:ext cx="1620180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Consulter les horaires d’agence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387509" y="2715766"/>
            <a:ext cx="1329723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BNPP Sans" pitchFamily="50" charset="0"/>
              </a:rPr>
              <a:t>Consulter mon compte</a:t>
            </a:r>
          </a:p>
        </p:txBody>
      </p:sp>
    </p:spTree>
    <p:extLst>
      <p:ext uri="{BB962C8B-B14F-4D97-AF65-F5344CB8AC3E}">
        <p14:creationId xmlns:p14="http://schemas.microsoft.com/office/powerpoint/2010/main" val="30651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3200" dirty="0" smtClean="0">
                <a:latin typeface="BNPP Sans Extra Bold" pitchFamily="50" charset="0"/>
              </a:rPr>
              <a:t>Exercice</a:t>
            </a:r>
            <a:endParaRPr lang="fr-FR" sz="3200" dirty="0">
              <a:latin typeface="BNPP Sans Extra Bold" pitchFamily="50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chemeClr val="bg2"/>
                </a:solidFill>
                <a:latin typeface="BNPP Sans Extra Bold" pitchFamily="50" charset="0"/>
              </a:rPr>
              <a:t>A vous de jouer !</a:t>
            </a:r>
          </a:p>
          <a:p>
            <a:pPr marL="0" indent="0">
              <a:buNone/>
            </a:pPr>
            <a:endParaRPr lang="fr-FR" sz="40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Vous pouvez interroger les PO autant que vous voulez, </a:t>
            </a:r>
            <a:r>
              <a:rPr lang="fr-FR" sz="2000" dirty="0" smtClean="0">
                <a:solidFill>
                  <a:srgbClr val="C00000"/>
                </a:solidFill>
                <a:latin typeface="BNPP Sans Extra Bold" pitchFamily="50" charset="0"/>
              </a:rPr>
              <a:t>avec des cartes rouges !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Explorer cette fonctionnalité et capturer les règles de gestion et les exemples nécessaires à la compréhension commune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BNPP Sans Extr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852984"/>
            <a:ext cx="4764558" cy="3588847"/>
          </a:xfrm>
        </p:spPr>
        <p:txBody>
          <a:bodyPr>
            <a:noAutofit/>
          </a:bodyPr>
          <a:lstStyle/>
          <a:p>
            <a:pPr marL="179387" lvl="1" indent="0">
              <a:buNone/>
            </a:pPr>
            <a:r>
              <a:rPr lang="fr-FR" sz="2400" dirty="0" smtClean="0">
                <a:latin typeface="BNPP Sans Extra Bold" pitchFamily="50" charset="0"/>
              </a:rPr>
              <a:t>Au moins les</a:t>
            </a:r>
            <a:br>
              <a:rPr lang="fr-FR" sz="2400" dirty="0" smtClean="0">
                <a:latin typeface="BNPP Sans Extra Bold" pitchFamily="50" charset="0"/>
              </a:rPr>
            </a:b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3 amigos </a:t>
            </a:r>
            <a:r>
              <a:rPr lang="fr-FR" sz="2400" dirty="0" smtClean="0">
                <a:latin typeface="BNPP Sans Extra Bold" pitchFamily="50" charset="0"/>
              </a:rPr>
              <a:t>(</a:t>
            </a:r>
            <a:r>
              <a:rPr lang="fr-FR" sz="2400" dirty="0" err="1" smtClean="0">
                <a:latin typeface="BNPP Sans Extra Bold" pitchFamily="50" charset="0"/>
              </a:rPr>
              <a:t>product</a:t>
            </a:r>
            <a:r>
              <a:rPr lang="fr-FR" sz="2400" dirty="0" smtClean="0">
                <a:latin typeface="BNPP Sans Extra Bold" pitchFamily="50" charset="0"/>
              </a:rPr>
              <a:t> / </a:t>
            </a:r>
            <a:r>
              <a:rPr lang="fr-FR" sz="2400" dirty="0" err="1" smtClean="0">
                <a:latin typeface="BNPP Sans Extra Bold" pitchFamily="50" charset="0"/>
              </a:rPr>
              <a:t>dev</a:t>
            </a:r>
            <a:r>
              <a:rPr lang="fr-FR" sz="2400" dirty="0" smtClean="0">
                <a:latin typeface="BNPP Sans Extra Bold" pitchFamily="50" charset="0"/>
              </a:rPr>
              <a:t> / test)</a:t>
            </a:r>
          </a:p>
          <a:p>
            <a:pPr marL="179387" lvl="1" indent="0">
              <a:buNone/>
            </a:pPr>
            <a:endParaRPr lang="fr-FR" sz="2400" dirty="0">
              <a:latin typeface="BNPP Sans Extra Bold" pitchFamily="50" charset="0"/>
            </a:endParaRPr>
          </a:p>
          <a:p>
            <a:pPr marL="179387" lvl="1" indent="0">
              <a:buNone/>
            </a:pPr>
            <a:r>
              <a:rPr lang="fr-FR" sz="2400" dirty="0" smtClean="0">
                <a:latin typeface="BNPP Sans Extra Bold" pitchFamily="50" charset="0"/>
              </a:rPr>
              <a:t>+ Tout ceux qui ont une valeur ajoutée ou qui peuvent aider à capture des questions.</a:t>
            </a:r>
          </a:p>
          <a:p>
            <a:pPr marL="179387" lvl="1" indent="0">
              <a:buNone/>
            </a:pPr>
            <a:endParaRPr lang="fr-FR" sz="2400" dirty="0" smtClean="0">
              <a:latin typeface="BNPP Sans Extra Bold" pitchFamily="50" charset="0"/>
            </a:endParaRPr>
          </a:p>
          <a:p>
            <a:pPr marL="179387" lvl="1" indent="0">
              <a:buNone/>
            </a:pPr>
            <a:r>
              <a:rPr lang="fr-FR" sz="2400" dirty="0" smtClean="0">
                <a:latin typeface="BNPP Sans Extra Bold" pitchFamily="50" charset="0"/>
              </a:rPr>
              <a:t>+ un facilitateur</a:t>
            </a:r>
          </a:p>
          <a:p>
            <a:pPr marL="0" indent="0">
              <a:buNone/>
            </a:pPr>
            <a:endParaRPr lang="fr-FR" sz="2400" dirty="0" smtClean="0">
              <a:latin typeface="BNPP Sans Extra Bold" pitchFamily="50" charset="0"/>
            </a:endParaRPr>
          </a:p>
          <a:p>
            <a:pPr marL="179387" lvl="1" indent="0">
              <a:buNone/>
            </a:pPr>
            <a:endParaRPr lang="fr-FR" sz="24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devrait participer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pic>
        <p:nvPicPr>
          <p:cNvPr id="3078" name="Picture 6" descr="threeamigo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987574"/>
            <a:ext cx="397484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148064" y="4119922"/>
            <a:ext cx="864096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PO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44208" y="4119922"/>
            <a:ext cx="864096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Dev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12360" y="4119922"/>
            <a:ext cx="864096" cy="36004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latin typeface="BNPP Sans Extra Bold" pitchFamily="50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823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2" idx="0"/>
          </p:cNvCxnSpPr>
          <p:nvPr/>
        </p:nvCxnSpPr>
        <p:spPr>
          <a:xfrm flipV="1">
            <a:off x="1446008" y="3590730"/>
            <a:ext cx="2223470" cy="29490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Adriana </a:t>
            </a:r>
            <a:r>
              <a:rPr lang="fr-FR" dirty="0" err="1" smtClean="0"/>
              <a:t>Nitescu</a:t>
            </a:r>
            <a:endParaRPr lang="fr-FR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922" y="422018"/>
            <a:ext cx="1406481" cy="130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6219927" y="1949293"/>
            <a:ext cx="938470" cy="375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Dojo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47104" y="4491908"/>
            <a:ext cx="1332233" cy="5079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Animateur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Communauté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conception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2" name="Hexagone 1"/>
          <p:cNvSpPr/>
          <p:nvPr/>
        </p:nvSpPr>
        <p:spPr>
          <a:xfrm>
            <a:off x="180435" y="3397190"/>
            <a:ext cx="1265573" cy="976886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37" name="Hexagone 36"/>
          <p:cNvSpPr/>
          <p:nvPr/>
        </p:nvSpPr>
        <p:spPr>
          <a:xfrm>
            <a:off x="5720027" y="293722"/>
            <a:ext cx="1893727" cy="1621579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29"/>
          <p:cNvCxnSpPr>
            <a:endCxn id="37" idx="3"/>
          </p:cNvCxnSpPr>
          <p:nvPr/>
        </p:nvCxnSpPr>
        <p:spPr>
          <a:xfrm flipV="1">
            <a:off x="4788024" y="1104512"/>
            <a:ext cx="932003" cy="4855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e 44"/>
          <p:cNvSpPr/>
          <p:nvPr/>
        </p:nvSpPr>
        <p:spPr>
          <a:xfrm>
            <a:off x="5482486" y="3304433"/>
            <a:ext cx="2131269" cy="1322359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82003" y="4691881"/>
            <a:ext cx="1332233" cy="253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BNPP Sans Extra Bold" pitchFamily="50" charset="0"/>
              </a:rPr>
              <a:t>Big</a:t>
            </a:r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 Data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50" name="Hexagone 49"/>
          <p:cNvSpPr/>
          <p:nvPr/>
        </p:nvSpPr>
        <p:spPr>
          <a:xfrm>
            <a:off x="7236295" y="1831433"/>
            <a:ext cx="1830847" cy="1433926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57" name="Connecteur droit 29"/>
          <p:cNvCxnSpPr>
            <a:endCxn id="50" idx="3"/>
          </p:cNvCxnSpPr>
          <p:nvPr/>
        </p:nvCxnSpPr>
        <p:spPr>
          <a:xfrm flipV="1">
            <a:off x="5117421" y="2548396"/>
            <a:ext cx="2118874" cy="27860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554519" y="3363838"/>
            <a:ext cx="1194398" cy="579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Coach 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Formateur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pic>
        <p:nvPicPr>
          <p:cNvPr id="1048" name="Picture 11" descr="RÃ©sultat de recherche d'images pour &quot;software architect&quot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6534" y="1590075"/>
            <a:ext cx="1278376" cy="134380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Hexagone 65"/>
          <p:cNvSpPr/>
          <p:nvPr/>
        </p:nvSpPr>
        <p:spPr>
          <a:xfrm>
            <a:off x="1547664" y="1659994"/>
            <a:ext cx="1696116" cy="1395683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67" name="Connecteur droit 29"/>
          <p:cNvCxnSpPr>
            <a:stCxn id="66" idx="0"/>
          </p:cNvCxnSpPr>
          <p:nvPr/>
        </p:nvCxnSpPr>
        <p:spPr>
          <a:xfrm>
            <a:off x="3243780" y="2357836"/>
            <a:ext cx="425698" cy="1886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171586" y="3133676"/>
            <a:ext cx="2448271" cy="338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Architecture logicielle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1055" name="AutoShape 13" descr="RÃ©sultat de recherche d'images pour &quot;kend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" name="Hexagone 79"/>
          <p:cNvSpPr/>
          <p:nvPr/>
        </p:nvSpPr>
        <p:spPr>
          <a:xfrm>
            <a:off x="101130" y="801377"/>
            <a:ext cx="1374526" cy="1113925"/>
          </a:xfrm>
          <a:prstGeom prst="hexagon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glow rad="50800">
              <a:schemeClr val="accent1">
                <a:lumMod val="40000"/>
                <a:lumOff val="60000"/>
                <a:alpha val="19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82" name="Connecteur droit 29"/>
          <p:cNvCxnSpPr/>
          <p:nvPr/>
        </p:nvCxnSpPr>
        <p:spPr>
          <a:xfrm>
            <a:off x="1475656" y="1392953"/>
            <a:ext cx="2592288" cy="329682"/>
          </a:xfrm>
          <a:prstGeom prst="curvedConnector3">
            <a:avLst>
              <a:gd name="adj1" fmla="val 5962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95208" y="1987320"/>
            <a:ext cx="1386370" cy="3868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Maman</a:t>
            </a:r>
          </a:p>
        </p:txBody>
      </p:sp>
      <p:cxnSp>
        <p:nvCxnSpPr>
          <p:cNvPr id="89" name="Connecteur droit 29"/>
          <p:cNvCxnSpPr>
            <a:endCxn id="45" idx="3"/>
          </p:cNvCxnSpPr>
          <p:nvPr/>
        </p:nvCxnSpPr>
        <p:spPr>
          <a:xfrm rot="16200000" flipH="1">
            <a:off x="5088362" y="3571489"/>
            <a:ext cx="408250" cy="379997"/>
          </a:xfrm>
          <a:prstGeom prst="curvedConnector2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9" descr="RÃ©sultat de recherche d'images pour &quot;community&quot;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11" y="3457811"/>
            <a:ext cx="1120419" cy="85564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ardmp23hd\995388$\workarea\My Pictures\avatar-adria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81" y="1460839"/>
            <a:ext cx="2263039" cy="22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7820" y="1915303"/>
            <a:ext cx="1110733" cy="129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Ã©sultat de recherche d'images pour &quot;spark big data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00" y="3133676"/>
            <a:ext cx="4073584" cy="19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cun texte alternatif disponible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" y="874848"/>
            <a:ext cx="1059080" cy="944890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NPP Sans Extra Bold" pitchFamily="50" charset="0"/>
              </a:rPr>
              <a:t>Préférez des </a:t>
            </a: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séances courtes </a:t>
            </a:r>
            <a:r>
              <a:rPr lang="fr-FR" sz="2400" dirty="0" smtClean="0">
                <a:latin typeface="BNPP Sans Extra Bold" pitchFamily="50" charset="0"/>
              </a:rPr>
              <a:t>sur un nombre de stories limitée </a:t>
            </a:r>
            <a:r>
              <a:rPr lang="fr-FR" dirty="0" smtClean="0">
                <a:latin typeface="BNPP Sans Extra Bold" pitchFamily="50" charset="0"/>
              </a:rPr>
              <a:t>(1 story = 25 minutes environ)</a:t>
            </a:r>
          </a:p>
          <a:p>
            <a:pPr marL="0" indent="0">
              <a:buNone/>
            </a:pPr>
            <a:endParaRPr lang="fr-FR" sz="2400" dirty="0"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BNPP Sans Extra Bold" pitchFamily="50" charset="0"/>
              </a:rPr>
              <a:t>Quand les stories sont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Complexes (richesse fonctionnelle)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Stratégiques (grande valeur ajoutée)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 smtClean="0">
                <a:solidFill>
                  <a:schemeClr val="accent1"/>
                </a:solidFill>
                <a:latin typeface="BNPP Sans Extra Bold" pitchFamily="50" charset="0"/>
              </a:rPr>
              <a:t>Sensibles (données sensibles par exemple)</a:t>
            </a:r>
          </a:p>
          <a:p>
            <a:pPr lvl="1"/>
            <a:endParaRPr lang="fr-FR" sz="20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9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sz="2800" dirty="0" smtClean="0">
                <a:latin typeface="BNPP Sans Extra Bold" pitchFamily="50" charset="0"/>
              </a:rPr>
              <a:t>Une </a:t>
            </a:r>
            <a:r>
              <a:rPr lang="fr-FR" sz="2800" dirty="0">
                <a:latin typeface="BNPP Sans Extra Bold" pitchFamily="50" charset="0"/>
              </a:rPr>
              <a:t>table couverte de </a:t>
            </a:r>
            <a:r>
              <a:rPr lang="fr-FR" sz="2800" dirty="0">
                <a:solidFill>
                  <a:srgbClr val="C00000"/>
                </a:solidFill>
                <a:latin typeface="BNPP Sans Extra Bold" pitchFamily="50" charset="0"/>
              </a:rPr>
              <a:t>rouge</a:t>
            </a:r>
            <a:r>
              <a:rPr lang="fr-FR" sz="2800" dirty="0">
                <a:latin typeface="BNPP Sans Extra Bold" pitchFamily="50" charset="0"/>
              </a:rPr>
              <a:t> montre un scénario vraiment </a:t>
            </a:r>
            <a:r>
              <a:rPr lang="fr-FR" sz="2800" dirty="0" smtClean="0">
                <a:latin typeface="BNPP Sans Extra Bold" pitchFamily="50" charset="0"/>
              </a:rPr>
              <a:t>méconnu</a:t>
            </a:r>
          </a:p>
          <a:p>
            <a:pPr marL="0" indent="0">
              <a:lnSpc>
                <a:spcPct val="160000"/>
              </a:lnSpc>
              <a:buNone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fr-FR" sz="2800" dirty="0" smtClean="0">
                <a:latin typeface="BNPP Sans Extra Bold" pitchFamily="50" charset="0"/>
              </a:rPr>
              <a:t>Une table couverte de </a:t>
            </a:r>
            <a:r>
              <a:rPr lang="fr-FR" sz="2800" dirty="0" smtClean="0">
                <a:solidFill>
                  <a:schemeClr val="accent6"/>
                </a:solidFill>
                <a:latin typeface="BNPP Sans Extra Bold" pitchFamily="50" charset="0"/>
              </a:rPr>
              <a:t>bleu</a:t>
            </a:r>
            <a:r>
              <a:rPr lang="fr-FR" sz="2800" dirty="0" smtClean="0">
                <a:latin typeface="BNPP Sans Extra Bold" pitchFamily="50" charset="0"/>
              </a:rPr>
              <a:t> montrer une story très compliquée (trop ?), il faut peut-être revoir le découpage</a:t>
            </a:r>
          </a:p>
          <a:p>
            <a:pPr marL="0" indent="0">
              <a:lnSpc>
                <a:spcPct val="160000"/>
              </a:lnSpc>
              <a:buNone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fr-FR" sz="2800" dirty="0" smtClean="0">
                <a:latin typeface="BNPP Sans Extra Bold" pitchFamily="50" charset="0"/>
              </a:rPr>
              <a:t>Une règle avec beaucoup </a:t>
            </a:r>
            <a:r>
              <a:rPr lang="fr-FR" sz="2800" dirty="0" smtClean="0">
                <a:solidFill>
                  <a:schemeClr val="accent1"/>
                </a:solidFill>
                <a:latin typeface="BNPP Sans Extra Bold" pitchFamily="50" charset="0"/>
              </a:rPr>
              <a:t>d’exemple</a:t>
            </a:r>
            <a:r>
              <a:rPr lang="fr-FR" sz="2800" dirty="0" smtClean="0">
                <a:latin typeface="BNPP Sans Extra Bold" pitchFamily="50" charset="0"/>
              </a:rPr>
              <a:t> est peut-être trop compliquée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fr-FR" sz="2800" dirty="0" smtClean="0">
              <a:latin typeface="BNPP Sans Extra Bold" pitchFamily="50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fr-FR" sz="2800" dirty="0" smtClean="0">
              <a:latin typeface="BNPP Sans Extra Bold" pitchFamily="50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fr-FR" sz="28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997000"/>
            <a:ext cx="8460000" cy="3951014"/>
          </a:xfrm>
        </p:spPr>
        <p:txBody>
          <a:bodyPr>
            <a:normAutofit/>
          </a:bodyPr>
          <a:lstStyle/>
          <a:p>
            <a:pPr marL="179387" lvl="1" indent="0">
              <a:buClrTx/>
              <a:buNone/>
            </a:pPr>
            <a:r>
              <a:rPr lang="fr-FR" sz="2800" dirty="0" smtClean="0">
                <a:solidFill>
                  <a:schemeClr val="tx1"/>
                </a:solidFill>
                <a:latin typeface="BNPP Sans Extra Bold" pitchFamily="50" charset="0"/>
              </a:rPr>
              <a:t>Discute d’exemples </a:t>
            </a:r>
            <a:r>
              <a:rPr lang="fr-FR" sz="2800" dirty="0" smtClean="0">
                <a:solidFill>
                  <a:schemeClr val="bg2"/>
                </a:solidFill>
                <a:latin typeface="BNPP Sans Extra Bold" pitchFamily="50" charset="0"/>
              </a:rPr>
              <a:t>concrets</a:t>
            </a:r>
            <a:r>
              <a:rPr lang="fr-FR" sz="2800" dirty="0" smtClean="0">
                <a:solidFill>
                  <a:schemeClr val="tx1"/>
                </a:solidFill>
                <a:latin typeface="BNPP Sans Extra Bold" pitchFamily="50" charset="0"/>
              </a:rPr>
              <a:t>, facile à imaginer, à modéliser et permettent de lever les ambiguïtés</a:t>
            </a:r>
          </a:p>
          <a:p>
            <a:pPr marL="179387" lvl="1" indent="0">
              <a:buClrTx/>
              <a:buNone/>
            </a:pPr>
            <a:endParaRPr lang="fr-FR" sz="2800" dirty="0" smtClean="0">
              <a:solidFill>
                <a:schemeClr val="tx1"/>
              </a:solidFill>
              <a:latin typeface="BNPP Sans Extra Bold" pitchFamily="50" charset="0"/>
            </a:endParaRPr>
          </a:p>
          <a:p>
            <a:pPr marL="179387" lvl="1" indent="0">
              <a:buClrTx/>
              <a:buNone/>
            </a:pPr>
            <a:r>
              <a:rPr lang="fr-FR" sz="2800" dirty="0" smtClean="0">
                <a:solidFill>
                  <a:schemeClr val="tx1"/>
                </a:solidFill>
                <a:latin typeface="BNPP Sans Extra Bold" pitchFamily="50" charset="0"/>
              </a:rPr>
              <a:t>Créer une </a:t>
            </a:r>
            <a:r>
              <a:rPr lang="fr-FR" sz="2800" dirty="0" smtClean="0">
                <a:solidFill>
                  <a:schemeClr val="bg2"/>
                </a:solidFill>
                <a:latin typeface="BNPP Sans Extra Bold" pitchFamily="50" charset="0"/>
              </a:rPr>
              <a:t>compréhension commune et partagée</a:t>
            </a:r>
          </a:p>
          <a:p>
            <a:pPr marL="179387" lvl="1" indent="0">
              <a:buClrTx/>
              <a:buNone/>
            </a:pPr>
            <a:endParaRPr lang="fr-FR" sz="2800" dirty="0" smtClean="0">
              <a:solidFill>
                <a:schemeClr val="tx1"/>
              </a:solidFill>
              <a:latin typeface="BNPP Sans Extra Bold" pitchFamily="50" charset="0"/>
            </a:endParaRPr>
          </a:p>
          <a:p>
            <a:pPr marL="179387" lvl="1" indent="0">
              <a:buClrTx/>
              <a:buNone/>
            </a:pPr>
            <a:r>
              <a:rPr lang="fr-FR" sz="2800" dirty="0" smtClean="0">
                <a:solidFill>
                  <a:schemeClr val="tx1"/>
                </a:solidFill>
                <a:latin typeface="BNPP Sans Extra Bold" pitchFamily="50" charset="0"/>
              </a:rPr>
              <a:t>Permet de transformer ces exemples en </a:t>
            </a:r>
            <a:r>
              <a:rPr lang="fr-FR" sz="2800" dirty="0" smtClean="0">
                <a:solidFill>
                  <a:schemeClr val="bg2"/>
                </a:solidFill>
                <a:latin typeface="BNPP Sans Extra Bold" pitchFamily="50" charset="0"/>
              </a:rPr>
              <a:t>spécifications exécutables avec </a:t>
            </a:r>
            <a:r>
              <a:rPr lang="fr-FR" sz="2800" dirty="0" err="1">
                <a:solidFill>
                  <a:schemeClr val="bg2"/>
                </a:solidFill>
                <a:latin typeface="BNPP Sans Extra Bold" pitchFamily="50" charset="0"/>
              </a:rPr>
              <a:t>G</a:t>
            </a:r>
            <a:r>
              <a:rPr lang="fr-FR" sz="2800" dirty="0" err="1" smtClean="0">
                <a:solidFill>
                  <a:schemeClr val="bg2"/>
                </a:solidFill>
                <a:latin typeface="BNPP Sans Extra Bold" pitchFamily="50" charset="0"/>
              </a:rPr>
              <a:t>herkin</a:t>
            </a:r>
            <a:r>
              <a:rPr lang="fr-FR" sz="2800" dirty="0" smtClean="0">
                <a:solidFill>
                  <a:schemeClr val="bg2"/>
                </a:solidFill>
                <a:latin typeface="BNPP Sans Extra Bold" pitchFamily="50" charset="0"/>
              </a:rPr>
              <a:t> et </a:t>
            </a:r>
            <a:r>
              <a:rPr lang="fr-FR" sz="2800" dirty="0" err="1" smtClean="0">
                <a:solidFill>
                  <a:schemeClr val="bg2"/>
                </a:solidFill>
                <a:latin typeface="BNPP Sans Extra Bold" pitchFamily="50" charset="0"/>
              </a:rPr>
              <a:t>Cucumber</a:t>
            </a:r>
            <a:endParaRPr lang="fr-FR" sz="2800" dirty="0">
              <a:solidFill>
                <a:schemeClr val="bg2"/>
              </a:solidFill>
              <a:latin typeface="BNPP Sans Extra Bold" pitchFamily="50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251520" y="195486"/>
            <a:ext cx="84600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ClrTx/>
              <a:buFontTx/>
              <a:buNone/>
            </a:pPr>
            <a:r>
              <a:rPr lang="fr-FR" sz="3600" dirty="0" smtClean="0">
                <a:solidFill>
                  <a:schemeClr val="tx1"/>
                </a:solidFill>
                <a:latin typeface="BNPP Sans Extra Bold" pitchFamily="50" charset="0"/>
              </a:rPr>
              <a:t>Les gains immédiats</a:t>
            </a:r>
            <a:endParaRPr lang="fr-FR" sz="3600" dirty="0">
              <a:solidFill>
                <a:schemeClr val="tx1"/>
              </a:solidFill>
              <a:latin typeface="BNPP Sans Extra Bold" pitchFamily="50" charset="0"/>
            </a:endParaRPr>
          </a:p>
        </p:txBody>
      </p:sp>
      <p:pic>
        <p:nvPicPr>
          <p:cNvPr id="4098" name="Picture 2" descr="RÃ©sultat de recherche d'images pour &quot;cucumber tes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07854"/>
            <a:ext cx="122413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2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Tips qualité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69373"/>
              </p:ext>
            </p:extLst>
          </p:nvPr>
        </p:nvGraphicFramePr>
        <p:xfrm>
          <a:off x="323528" y="1131590"/>
          <a:ext cx="8208912" cy="2664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1584176"/>
                <a:gridCol w="5040560"/>
              </a:tblGrid>
              <a:tr h="1629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 dirty="0" err="1">
                          <a:effectLst/>
                        </a:rPr>
                        <a:t>Smells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229" marR="1229" marT="1229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 dirty="0">
                          <a:effectLst/>
                        </a:rPr>
                        <a:t>Best practices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229" marR="1229" marT="1229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 dirty="0" err="1">
                          <a:effectLst/>
                        </a:rPr>
                        <a:t>Advices</a:t>
                      </a:r>
                      <a:r>
                        <a:rPr lang="fr-FR" sz="900" u="none" strike="noStrike" dirty="0">
                          <a:effectLst/>
                        </a:rPr>
                        <a:t>/</a:t>
                      </a:r>
                      <a:r>
                        <a:rPr lang="fr-FR" sz="900" u="none" strike="noStrike" dirty="0" err="1">
                          <a:effectLst/>
                        </a:rPr>
                        <a:t>Examples</a:t>
                      </a:r>
                      <a:r>
                        <a:rPr lang="fr-FR" sz="900" u="none" strike="noStrike" dirty="0">
                          <a:effectLst/>
                        </a:rPr>
                        <a:t>/…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229" marR="1229" marT="1229" marB="0" anchor="ctr">
                    <a:noFill/>
                  </a:tcPr>
                </a:tc>
              </a:tr>
              <a:tr h="4672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Some</a:t>
                      </a:r>
                      <a:r>
                        <a:rPr lang="fr-FR" sz="900" u="none" strike="noStrike" dirty="0">
                          <a:effectLst/>
                        </a:rPr>
                        <a:t> parts </a:t>
                      </a:r>
                      <a:r>
                        <a:rPr lang="fr-FR" sz="900" u="none" strike="noStrike" dirty="0" err="1">
                          <a:effectLst/>
                        </a:rPr>
                        <a:t>contain</a:t>
                      </a:r>
                      <a:r>
                        <a:rPr lang="fr-FR" sz="900" u="none" strike="noStrike" dirty="0">
                          <a:effectLst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</a:rPr>
                        <a:t>Shall</a:t>
                      </a:r>
                      <a:r>
                        <a:rPr lang="fr-FR" sz="900" u="none" strike="noStrike" dirty="0">
                          <a:effectLst/>
                        </a:rPr>
                        <a:t>/Must/</a:t>
                      </a:r>
                      <a:r>
                        <a:rPr lang="fr-FR" sz="900" u="none" strike="noStrike" dirty="0" err="1">
                          <a:effectLst/>
                        </a:rPr>
                        <a:t>AssertEquals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Use </a:t>
                      </a:r>
                      <a:r>
                        <a:rPr lang="fr-FR" sz="900" u="none" strike="noStrike" dirty="0" err="1">
                          <a:effectLst/>
                        </a:rPr>
                        <a:t>Should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word “Should” might be used to keep the discussion opened. It can be, at least, used in </a:t>
                      </a:r>
                      <a:r>
                        <a:rPr lang="en-US" sz="900" u="none" strike="noStrike" dirty="0" err="1">
                          <a:effectLst/>
                        </a:rPr>
                        <a:t>Thenpart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  <a:tr h="63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Different concerns are mixed (UI-oriented &amp; DB, …)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One </a:t>
                      </a:r>
                      <a:r>
                        <a:rPr lang="fr-FR" sz="900" u="none" strike="noStrike" dirty="0" err="1">
                          <a:effectLst/>
                        </a:rPr>
                        <a:t>concern</a:t>
                      </a:r>
                      <a:r>
                        <a:rPr lang="fr-FR" sz="900" u="none" strike="noStrike" dirty="0">
                          <a:effectLst/>
                        </a:rPr>
                        <a:t> per scenario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Actually, you can have the UI scenarios in your UI domain without reference to DB. So you should probably do the same with business scenario.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  <a:tr h="513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Imperative style (Orders like “Click on this button”)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Declarative</a:t>
                      </a:r>
                      <a:r>
                        <a:rPr lang="fr-FR" sz="900" u="none" strike="noStrike" dirty="0">
                          <a:effectLst/>
                        </a:rPr>
                        <a:t> style (“</a:t>
                      </a:r>
                      <a:r>
                        <a:rPr lang="fr-FR" sz="900" u="none" strike="noStrike" dirty="0" err="1">
                          <a:effectLst/>
                        </a:rPr>
                        <a:t>Buy</a:t>
                      </a:r>
                      <a:r>
                        <a:rPr lang="fr-FR" sz="900" u="none" strike="noStrike" dirty="0">
                          <a:effectLst/>
                        </a:rPr>
                        <a:t> a pizza”)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Orders may change. For example, instead of clicking on a button for </a:t>
                      </a:r>
                      <a:r>
                        <a:rPr lang="en-US" sz="900" u="none" strike="noStrike" dirty="0" err="1">
                          <a:effectLst/>
                        </a:rPr>
                        <a:t>fulffilling</a:t>
                      </a:r>
                      <a:r>
                        <a:rPr lang="en-US" sz="900" u="none" strike="noStrike" dirty="0">
                          <a:effectLst/>
                        </a:rPr>
                        <a:t> the request, you may need to tick a checkbox. You should write scenario with a declarative style, using business words (think of “buy a pizza” for a pizza-store application)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  <a:tr h="23435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“I” (</a:t>
                      </a:r>
                      <a:r>
                        <a:rPr lang="fr-FR" sz="900" u="none" strike="noStrike" dirty="0" err="1">
                          <a:effectLst/>
                        </a:rPr>
                        <a:t>Then</a:t>
                      </a:r>
                      <a:r>
                        <a:rPr lang="fr-FR" sz="900" u="none" strike="noStrike" dirty="0">
                          <a:effectLst/>
                        </a:rPr>
                        <a:t> I </a:t>
                      </a:r>
                      <a:r>
                        <a:rPr lang="fr-FR" sz="900" u="none" strike="noStrike" dirty="0" err="1">
                          <a:effectLst/>
                        </a:rPr>
                        <a:t>should</a:t>
                      </a:r>
                      <a:r>
                        <a:rPr lang="fr-FR" sz="900" u="none" strike="noStrike" dirty="0">
                          <a:effectLst/>
                        </a:rPr>
                        <a:t> …)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Personnas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Avoid the presence of emotions in scenario</a:t>
                      </a:r>
                      <a:endParaRPr lang="en-US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  <a:tr h="3008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No </a:t>
                      </a:r>
                      <a:r>
                        <a:rPr lang="fr-FR" sz="900" u="none" strike="noStrike" dirty="0" err="1">
                          <a:effectLst/>
                        </a:rPr>
                        <a:t>concrete</a:t>
                      </a:r>
                      <a:r>
                        <a:rPr lang="fr-FR" sz="900" u="none" strike="noStrike" dirty="0">
                          <a:effectLst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</a:rPr>
                        <a:t>example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Precise</a:t>
                      </a:r>
                      <a:r>
                        <a:rPr lang="fr-FR" sz="900" u="none" strike="noStrike" dirty="0">
                          <a:effectLst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</a:rPr>
                        <a:t>example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When I change the address : where is “address”? not concrete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  <a:tr h="35188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Imprecise</a:t>
                      </a:r>
                      <a:r>
                        <a:rPr lang="fr-FR" sz="900" u="none" strike="noStrike" dirty="0">
                          <a:effectLst/>
                        </a:rPr>
                        <a:t> and </a:t>
                      </a:r>
                      <a:r>
                        <a:rPr lang="fr-FR" sz="900" u="none" strike="noStrike" dirty="0" err="1">
                          <a:effectLst/>
                        </a:rPr>
                        <a:t>indecisive</a:t>
                      </a:r>
                      <a:r>
                        <a:rPr lang="fr-FR" sz="900" u="none" strike="noStrike" dirty="0">
                          <a:effectLst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</a:rPr>
                        <a:t>language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 err="1">
                          <a:effectLst/>
                        </a:rPr>
                        <a:t>Ubiquituous</a:t>
                      </a:r>
                      <a:r>
                        <a:rPr lang="fr-FR" sz="900" u="none" strike="noStrike" dirty="0">
                          <a:effectLst/>
                        </a:rPr>
                        <a:t> </a:t>
                      </a:r>
                      <a:r>
                        <a:rPr lang="fr-FR" sz="900" u="none" strike="noStrike" dirty="0" err="1">
                          <a:effectLst/>
                        </a:rPr>
                        <a:t>language</a:t>
                      </a:r>
                      <a:endParaRPr lang="fr-FR" sz="900" b="0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Then I should received a confirmation : what was confirmed?</a:t>
                      </a:r>
                      <a:endParaRPr lang="en-US" sz="900" b="1" i="0" u="none" strike="noStrike" dirty="0">
                        <a:solidFill>
                          <a:srgbClr val="3F3F3F"/>
                        </a:solidFill>
                        <a:effectLst/>
                        <a:latin typeface="Segoe UI"/>
                      </a:endParaRPr>
                    </a:p>
                  </a:txBody>
                  <a:tcPr marL="11059" marR="1229" marT="12288" marB="12288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 vivante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pic>
        <p:nvPicPr>
          <p:cNvPr id="15" name="Picture 1" descr="image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" y="780733"/>
            <a:ext cx="4775687" cy="358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4356526" y="771550"/>
            <a:ext cx="4787474" cy="3590948"/>
            <a:chOff x="4356526" y="771550"/>
            <a:chExt cx="4787474" cy="359094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526" y="771550"/>
              <a:ext cx="4787474" cy="3590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876256" y="4083918"/>
              <a:ext cx="1152128" cy="27858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4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scenario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8" name="AutoShape 1"/>
          <p:cNvSpPr>
            <a:spLocks/>
          </p:cNvSpPr>
          <p:nvPr/>
        </p:nvSpPr>
        <p:spPr bwMode="auto">
          <a:xfrm>
            <a:off x="4572000" y="699542"/>
            <a:ext cx="4176464" cy="38164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numCol="1"/>
          <a:lstStyle>
            <a:defPPr>
              <a:defRPr lang="fr-FR"/>
            </a:defPPr>
            <a:lvl1pPr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2286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6858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>
              <a:buClr>
                <a:srgbClr val="AAADFF"/>
              </a:buClr>
              <a:buFont typeface="DejaVu Sans Mono" charset="0"/>
              <a:buNone/>
            </a:pPr>
            <a:endParaRPr lang="en-GB" altLang="fr-FR" sz="1050" b="1" dirty="0" smtClean="0">
              <a:solidFill>
                <a:srgbClr val="AAADFF"/>
              </a:solidFill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AAADFF"/>
              </a:buClr>
              <a:buFont typeface="DejaVu Sans Mono" charset="0"/>
              <a:buNone/>
            </a:pP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Feature</a:t>
            </a:r>
            <a:r>
              <a:rPr lang="en-GB" altLang="fr-FR" sz="1050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: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Account Holder withdraws cash from an ATM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endParaRPr lang="en-GB" altLang="fr-FR" sz="1050" dirty="0" smtClean="0"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Narrative</a:t>
            </a:r>
            <a:endParaRPr lang="en-GB" altLang="fr-FR" sz="1050" b="1" dirty="0">
              <a:solidFill>
                <a:srgbClr val="AAADFF"/>
              </a:solidFill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As an 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Account Holder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In order to 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get money at any time, even when the bank is closed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I want to 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withdraw cash from an ATM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endParaRPr lang="en-GB" altLang="fr-FR" sz="1050" dirty="0" smtClean="0"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b="1" dirty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Arial" pitchFamily="34" charset="0"/>
              </a:rPr>
              <a:t>Background</a:t>
            </a: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Shared context</a:t>
            </a:r>
          </a:p>
          <a:p>
            <a:pPr>
              <a:buClr>
                <a:srgbClr val="000000"/>
              </a:buClr>
              <a:buFont typeface="DejaVu Sans Mono" charset="0"/>
              <a:buNone/>
            </a:pPr>
            <a:endParaRPr lang="en-GB" altLang="fr-FR" sz="1050" dirty="0"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AAADFF"/>
              </a:buClr>
              <a:buFont typeface="DejaVu Sans Mono" charset="0"/>
              <a:buNone/>
            </a:pPr>
            <a:endParaRPr lang="en-GB" altLang="fr-FR" sz="1050" b="1" dirty="0" smtClean="0">
              <a:solidFill>
                <a:srgbClr val="AAADFF"/>
              </a:solidFill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AAADFF"/>
              </a:buClr>
              <a:buFont typeface="DejaVu Sans Mono" charset="0"/>
              <a:buNone/>
            </a:pPr>
            <a:endParaRPr lang="en-GB" altLang="fr-FR" sz="1050" b="1" dirty="0" smtClean="0">
              <a:solidFill>
                <a:srgbClr val="AAADFF"/>
              </a:solidFill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  <a:p>
            <a:pPr>
              <a:buClr>
                <a:srgbClr val="AAADFF"/>
              </a:buClr>
              <a:buFont typeface="DejaVu Sans Mono" charset="0"/>
              <a:buNone/>
            </a:pP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Scenario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: Account has sufficient funds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Given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the account balance is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100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€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AAADFF"/>
              </a:buClr>
              <a:buFont typeface="DejaVu Sans Mono" charset="0"/>
              <a:buNone/>
            </a:pP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 When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the Account Holder requests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20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€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 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Then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 the ATM should dispense </a:t>
            </a:r>
            <a:r>
              <a:rPr lang="en-GB" altLang="fr-FR" sz="1050" b="1" dirty="0" smtClean="0">
                <a:solidFill>
                  <a:srgbClr val="AAADFF"/>
                </a:solidFill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20</a:t>
            </a:r>
            <a:r>
              <a:rPr lang="en-GB" altLang="fr-FR" sz="1050" dirty="0" smtClean="0">
                <a:latin typeface="DejaVu Sans Mono" charset="0"/>
                <a:ea typeface="DejaVu Sans Mono" charset="0"/>
                <a:cs typeface="DejaVu Sans Mono" charset="0"/>
                <a:sym typeface="DejaVu Sans Mono" charset="0"/>
              </a:rPr>
              <a:t>€</a:t>
            </a:r>
            <a:endParaRPr lang="en-GB" altLang="fr-FR" sz="1050" dirty="0" smtClean="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>
              <a:buClr>
                <a:srgbClr val="000000"/>
              </a:buClr>
              <a:buFont typeface="DejaVu Sans Mono" charset="0"/>
              <a:buNone/>
            </a:pPr>
            <a:endParaRPr lang="en-GB" altLang="fr-FR" sz="1050" dirty="0" smtClean="0">
              <a:latin typeface="DejaVu Sans Mono" charset="0"/>
              <a:ea typeface="DejaVu Sans Mono" charset="0"/>
              <a:cs typeface="DejaVu Sans Mono" charset="0"/>
              <a:sym typeface="DejaVu Sans Mono" charset="0"/>
            </a:endParaRPr>
          </a:p>
        </p:txBody>
      </p:sp>
      <p:sp>
        <p:nvSpPr>
          <p:cNvPr id="2" name="Rogner un rectangle à un seul coin 1"/>
          <p:cNvSpPr/>
          <p:nvPr/>
        </p:nvSpPr>
        <p:spPr>
          <a:xfrm>
            <a:off x="488152" y="771550"/>
            <a:ext cx="3096344" cy="3672408"/>
          </a:xfrm>
          <a:prstGeom prst="snip1Rect">
            <a:avLst/>
          </a:prstGeom>
          <a:solidFill>
            <a:schemeClr val="tx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843558"/>
            <a:ext cx="24482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Titre de la fonctionnalité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20856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Texte 12"/>
          <p:cNvSpPr txBox="1"/>
          <p:nvPr/>
        </p:nvSpPr>
        <p:spPr>
          <a:xfrm rot="20329006">
            <a:off x="1859632" y="1359295"/>
            <a:ext cx="902904" cy="220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b="1" dirty="0" smtClean="0">
                <a:solidFill>
                  <a:schemeClr val="bg1">
                    <a:lumMod val="50000"/>
                  </a:schemeClr>
                </a:solidFill>
              </a:rPr>
              <a:t>Narrative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559964" y="1957703"/>
            <a:ext cx="2903118" cy="398023"/>
            <a:chOff x="559964" y="1957703"/>
            <a:chExt cx="2903118" cy="39802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64" y="1957703"/>
              <a:ext cx="2880319" cy="398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582763" y="2030567"/>
              <a:ext cx="2880319" cy="25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fr-FR" sz="1400" b="1" dirty="0" smtClean="0"/>
                <a:t>Contexte et Prérequis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53027" y="2427734"/>
            <a:ext cx="2880319" cy="576964"/>
            <a:chOff x="553027" y="2427734"/>
            <a:chExt cx="2880319" cy="57696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2" t="64314" r="402"/>
            <a:stretch/>
          </p:blipFill>
          <p:spPr bwMode="auto">
            <a:xfrm>
              <a:off x="559964" y="2427734"/>
              <a:ext cx="2873382" cy="57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ZoneTexte 17"/>
            <p:cNvSpPr txBox="1"/>
            <p:nvPr/>
          </p:nvSpPr>
          <p:spPr>
            <a:xfrm>
              <a:off x="553027" y="2589951"/>
              <a:ext cx="2880319" cy="25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fr-F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Scénario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559964" y="3075806"/>
            <a:ext cx="2880319" cy="576964"/>
            <a:chOff x="553027" y="2427734"/>
            <a:chExt cx="2880319" cy="576964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2" t="64314" r="402"/>
            <a:stretch/>
          </p:blipFill>
          <p:spPr bwMode="auto">
            <a:xfrm>
              <a:off x="559964" y="2427734"/>
              <a:ext cx="2873382" cy="57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ZoneTexte 26"/>
            <p:cNvSpPr txBox="1"/>
            <p:nvPr/>
          </p:nvSpPr>
          <p:spPr>
            <a:xfrm>
              <a:off x="553027" y="2589951"/>
              <a:ext cx="2880319" cy="25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fr-F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Scénario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53027" y="3723878"/>
            <a:ext cx="2880319" cy="576964"/>
            <a:chOff x="553027" y="2427734"/>
            <a:chExt cx="2880319" cy="576964"/>
          </a:xfrm>
        </p:grpSpPr>
        <p:pic>
          <p:nvPicPr>
            <p:cNvPr id="29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2" t="64314" r="402"/>
            <a:stretch/>
          </p:blipFill>
          <p:spPr bwMode="auto">
            <a:xfrm>
              <a:off x="559964" y="2427734"/>
              <a:ext cx="2873382" cy="576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ZoneTexte 29"/>
            <p:cNvSpPr txBox="1"/>
            <p:nvPr/>
          </p:nvSpPr>
          <p:spPr>
            <a:xfrm>
              <a:off x="553027" y="2589951"/>
              <a:ext cx="2880319" cy="25229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fr-F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Scénario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 exécutables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611560" y="699542"/>
            <a:ext cx="7480301" cy="3825120"/>
            <a:chOff x="611560" y="699542"/>
            <a:chExt cx="7480301" cy="38251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699542"/>
              <a:ext cx="7480301" cy="3825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760" y="1072716"/>
              <a:ext cx="4206554" cy="3155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69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début d’implémentation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9542"/>
            <a:ext cx="6624736" cy="37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9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2" idx="0"/>
          </p:cNvCxnSpPr>
          <p:nvPr/>
        </p:nvCxnSpPr>
        <p:spPr>
          <a:xfrm flipV="1">
            <a:off x="1446008" y="3590730"/>
            <a:ext cx="2223470" cy="294903"/>
          </a:xfrm>
          <a:prstGeom prst="curvedConnector3">
            <a:avLst>
              <a:gd name="adj1" fmla="val 50000"/>
            </a:avLst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Julien </a:t>
            </a:r>
            <a:r>
              <a:rPr lang="fr-FR" dirty="0" err="1" smtClean="0"/>
              <a:t>Goullon</a:t>
            </a:r>
            <a:endParaRPr lang="fr-FR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922" y="422018"/>
            <a:ext cx="1406481" cy="130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6219927" y="1949293"/>
            <a:ext cx="938470" cy="375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Dojo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47104" y="4491908"/>
            <a:ext cx="1332233" cy="5079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Animateur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Communauté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conception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2" name="Hexagone 1"/>
          <p:cNvSpPr/>
          <p:nvPr/>
        </p:nvSpPr>
        <p:spPr>
          <a:xfrm>
            <a:off x="180435" y="3397190"/>
            <a:ext cx="1265573" cy="976886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37" name="Hexagone 36"/>
          <p:cNvSpPr/>
          <p:nvPr/>
        </p:nvSpPr>
        <p:spPr>
          <a:xfrm>
            <a:off x="5720027" y="293722"/>
            <a:ext cx="1893727" cy="1621579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Connecteur droit 29"/>
          <p:cNvCxnSpPr>
            <a:endCxn id="37" idx="3"/>
          </p:cNvCxnSpPr>
          <p:nvPr/>
        </p:nvCxnSpPr>
        <p:spPr>
          <a:xfrm flipV="1">
            <a:off x="5139352" y="1104512"/>
            <a:ext cx="580675" cy="47828"/>
          </a:xfrm>
          <a:prstGeom prst="curvedConnector3">
            <a:avLst>
              <a:gd name="adj1" fmla="val 50000"/>
            </a:avLst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4" descr="RÃ©sultat de recherche d'images pour &quot;crafts software&quot;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188" y="3358680"/>
            <a:ext cx="1792003" cy="115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Hexagone 44"/>
          <p:cNvSpPr/>
          <p:nvPr/>
        </p:nvSpPr>
        <p:spPr>
          <a:xfrm>
            <a:off x="5482486" y="3304433"/>
            <a:ext cx="2131269" cy="1322359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82003" y="4691881"/>
            <a:ext cx="1332233" cy="253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  <a:latin typeface="BNPP Sans Extra Bold" pitchFamily="50" charset="0"/>
              </a:rPr>
              <a:t>Craftsmanship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50" name="Hexagone 49"/>
          <p:cNvSpPr/>
          <p:nvPr/>
        </p:nvSpPr>
        <p:spPr>
          <a:xfrm>
            <a:off x="7236295" y="1831433"/>
            <a:ext cx="1830847" cy="1433926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7820" y="1915303"/>
            <a:ext cx="1110733" cy="129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Connecteur droit 29"/>
          <p:cNvCxnSpPr>
            <a:endCxn id="50" idx="3"/>
          </p:cNvCxnSpPr>
          <p:nvPr/>
        </p:nvCxnSpPr>
        <p:spPr>
          <a:xfrm flipV="1">
            <a:off x="5117421" y="2548396"/>
            <a:ext cx="2118874" cy="278601"/>
          </a:xfrm>
          <a:prstGeom prst="curvedConnector3">
            <a:avLst>
              <a:gd name="adj1" fmla="val 50000"/>
            </a:avLst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554519" y="3363838"/>
            <a:ext cx="1194398" cy="579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Coach 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Formateur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pic>
        <p:nvPicPr>
          <p:cNvPr id="1048" name="Picture 11" descr="RÃ©sultat de recherche d'images pour &quot;software architect&quot;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6534" y="1590075"/>
            <a:ext cx="1278376" cy="134380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Hexagone 65"/>
          <p:cNvSpPr/>
          <p:nvPr/>
        </p:nvSpPr>
        <p:spPr>
          <a:xfrm>
            <a:off x="1547664" y="1659994"/>
            <a:ext cx="1696116" cy="1395683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67" name="Connecteur droit 29"/>
          <p:cNvCxnSpPr>
            <a:stCxn id="66" idx="0"/>
          </p:cNvCxnSpPr>
          <p:nvPr/>
        </p:nvCxnSpPr>
        <p:spPr>
          <a:xfrm>
            <a:off x="3243780" y="2357836"/>
            <a:ext cx="425698" cy="188644"/>
          </a:xfrm>
          <a:prstGeom prst="curvedConnector3">
            <a:avLst>
              <a:gd name="adj1" fmla="val 50000"/>
            </a:avLst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171586" y="3133676"/>
            <a:ext cx="2448271" cy="3380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Architecture logicielle</a:t>
            </a:r>
            <a:endParaRPr lang="fr-FR" sz="1400" b="1" dirty="0">
              <a:solidFill>
                <a:srgbClr val="000000"/>
              </a:solidFill>
              <a:latin typeface="BNPP Sans Extra Bold" pitchFamily="50" charset="0"/>
            </a:endParaRPr>
          </a:p>
        </p:txBody>
      </p:sp>
      <p:sp>
        <p:nvSpPr>
          <p:cNvPr id="1055" name="AutoShape 13" descr="RÃ©sultat de recherche d'images pour &quot;kend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2" name="Picture 15" descr="RÃ©sultat de recherche d'images pour &quot;kendo&quot;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18" y="873490"/>
            <a:ext cx="957943" cy="9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7" descr="RÃ©sultat de recherche d'images pour &quot;kendo nito&quot;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717" y="1258878"/>
            <a:ext cx="648072" cy="6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Hexagone 79"/>
          <p:cNvSpPr/>
          <p:nvPr/>
        </p:nvSpPr>
        <p:spPr>
          <a:xfrm>
            <a:off x="101130" y="801377"/>
            <a:ext cx="1374526" cy="1113925"/>
          </a:xfrm>
          <a:prstGeom prst="hexagon">
            <a:avLst/>
          </a:prstGeom>
          <a:noFill/>
          <a:ln w="19050">
            <a:solidFill>
              <a:srgbClr val="EFBA25"/>
            </a:solidFill>
          </a:ln>
          <a:effectLst>
            <a:glow rad="50800">
              <a:srgbClr val="EFBA25">
                <a:alpha val="19000"/>
              </a:srgb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cxnSp>
        <p:nvCxnSpPr>
          <p:cNvPr id="82" name="Connecteur droit 29"/>
          <p:cNvCxnSpPr/>
          <p:nvPr/>
        </p:nvCxnSpPr>
        <p:spPr>
          <a:xfrm>
            <a:off x="1475656" y="1392953"/>
            <a:ext cx="2193822" cy="178581"/>
          </a:xfrm>
          <a:prstGeom prst="curvedConnector3">
            <a:avLst>
              <a:gd name="adj1" fmla="val 50000"/>
            </a:avLst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95208" y="1987320"/>
            <a:ext cx="1386370" cy="3868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Professeur de</a:t>
            </a:r>
          </a:p>
          <a:p>
            <a:pPr algn="ctr"/>
            <a:r>
              <a:rPr lang="fr-FR" sz="1400" b="1" dirty="0" smtClean="0">
                <a:solidFill>
                  <a:srgbClr val="000000"/>
                </a:solidFill>
                <a:latin typeface="BNPP Sans Extra Bold" pitchFamily="50" charset="0"/>
              </a:rPr>
              <a:t>Kendo</a:t>
            </a:r>
          </a:p>
        </p:txBody>
      </p:sp>
      <p:cxnSp>
        <p:nvCxnSpPr>
          <p:cNvPr id="89" name="Connecteur droit 29"/>
          <p:cNvCxnSpPr>
            <a:endCxn id="45" idx="3"/>
          </p:cNvCxnSpPr>
          <p:nvPr/>
        </p:nvCxnSpPr>
        <p:spPr>
          <a:xfrm rot="16200000" flipH="1">
            <a:off x="5088362" y="3571489"/>
            <a:ext cx="408250" cy="379997"/>
          </a:xfrm>
          <a:prstGeom prst="curvedConnector2">
            <a:avLst/>
          </a:prstGeom>
          <a:ln w="19050">
            <a:solidFill>
              <a:srgbClr val="EFB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9" descr="RÃ©sultat de recherche d'images pour &quot;community&quot;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11" y="3457811"/>
            <a:ext cx="1120419" cy="85564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 descr="\\Pardmp23hd\995388$\workarea\My Pictures\39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2992" y="1100771"/>
            <a:ext cx="1680916" cy="25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bande dessinÃ©e gestion de proj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 descr="RÃ©sultat de recherche d'images pour &quot;cat don't liste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0" name="Picture 4" descr="RÃ©sultat de recherche d'images pour &quot;cat meme surpris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936"/>
            <a:ext cx="6865724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70037"/>
            <a:ext cx="3528392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800" dirty="0" smtClean="0">
                <a:solidFill>
                  <a:schemeClr val="bg2"/>
                </a:solidFill>
                <a:latin typeface="BNPP Sans Extra Bold" pitchFamily="50" charset="0"/>
              </a:rPr>
              <a:t>Coopération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55776" y="1942145"/>
            <a:ext cx="4176464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800" dirty="0" smtClean="0">
                <a:latin typeface="BNPP Sans Extra Bold" pitchFamily="50" charset="0"/>
              </a:rPr>
              <a:t>Conversation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19872" y="2914253"/>
            <a:ext cx="4968552" cy="86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800" dirty="0" smtClean="0">
                <a:solidFill>
                  <a:schemeClr val="bg2"/>
                </a:solidFill>
                <a:latin typeface="BNPP Sans Extra Bold" pitchFamily="50" charset="0"/>
              </a:rPr>
              <a:t>Compréhension</a:t>
            </a:r>
          </a:p>
        </p:txBody>
      </p:sp>
    </p:spTree>
    <p:extLst>
      <p:ext uri="{BB962C8B-B14F-4D97-AF65-F5344CB8AC3E}">
        <p14:creationId xmlns:p14="http://schemas.microsoft.com/office/powerpoint/2010/main" val="13122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701453"/>
            <a:ext cx="5055419" cy="381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Alberto Brandolin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4356"/>
            <a:ext cx="571937" cy="5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115616" y="4079129"/>
            <a:ext cx="4176464" cy="36004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r>
              <a:rPr lang="fr-FR" sz="1400" dirty="0" smtClean="0">
                <a:latin typeface="BNPP Sans Condensed" pitchFamily="50" charset="0"/>
              </a:rPr>
              <a:t>Alberto </a:t>
            </a:r>
            <a:r>
              <a:rPr lang="fr-FR" sz="1400" dirty="0" err="1">
                <a:latin typeface="BNPP Sans Condensed" pitchFamily="50" charset="0"/>
              </a:rPr>
              <a:t>B</a:t>
            </a:r>
            <a:r>
              <a:rPr lang="fr-FR" sz="1400" dirty="0" err="1" smtClean="0">
                <a:latin typeface="BNPP Sans Condensed" pitchFamily="50" charset="0"/>
              </a:rPr>
              <a:t>randolini</a:t>
            </a:r>
            <a:r>
              <a:rPr lang="fr-FR" sz="1400" dirty="0" smtClean="0">
                <a:latin typeface="BNPP Sans Condensed" pitchFamily="50" charset="0"/>
              </a:rPr>
              <a:t>, inventeur de l’« </a:t>
            </a:r>
            <a:r>
              <a:rPr lang="fr-FR" sz="1400" dirty="0" err="1" smtClean="0">
                <a:latin typeface="BNPP Sans Condensed" pitchFamily="50" charset="0"/>
              </a:rPr>
              <a:t>event</a:t>
            </a:r>
            <a:r>
              <a:rPr lang="fr-FR" sz="1400" dirty="0" smtClean="0">
                <a:latin typeface="BNPP Sans Condensed" pitchFamily="50" charset="0"/>
              </a:rPr>
              <a:t> </a:t>
            </a:r>
            <a:r>
              <a:rPr lang="fr-FR" sz="1400" dirty="0" err="1" smtClean="0">
                <a:latin typeface="BNPP Sans Condensed" pitchFamily="50" charset="0"/>
              </a:rPr>
              <a:t>storming</a:t>
            </a:r>
            <a:r>
              <a:rPr lang="fr-FR" sz="1400" dirty="0" smtClean="0">
                <a:latin typeface="BNPP Sans Condensed" pitchFamily="50" charset="0"/>
              </a:rPr>
              <a:t> »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580112" y="699542"/>
            <a:ext cx="3312368" cy="374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2800" dirty="0">
              <a:solidFill>
                <a:schemeClr val="bg1">
                  <a:lumMod val="50000"/>
                </a:schemeClr>
              </a:solidFill>
              <a:latin typeface="BNPP Sans" pitchFamily="50" charset="0"/>
            </a:endParaRPr>
          </a:p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BNPP Sans" pitchFamily="50" charset="0"/>
              </a:rPr>
              <a:t>C’est la compréhension du 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BNPP Sans" pitchFamily="50" charset="0"/>
              </a:rPr>
              <a:t>développeur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BNPP Sans" pitchFamily="50" charset="0"/>
              </a:rPr>
              <a:t> qui part en production</a:t>
            </a:r>
          </a:p>
          <a:p>
            <a:pPr algn="ctr"/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BNPP Sans" pitchFamily="50" charset="0"/>
              </a:rPr>
              <a:t>Pas l’expertise </a:t>
            </a:r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BNPP Sans" pitchFamily="50" charset="0"/>
              </a:rPr>
              <a:t>métier</a:t>
            </a:r>
          </a:p>
        </p:txBody>
      </p:sp>
      <p:sp>
        <p:nvSpPr>
          <p:cNvPr id="12" name="Titre 2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</p:spPr>
        <p:txBody>
          <a:bodyPr/>
          <a:lstStyle/>
          <a:p>
            <a:r>
              <a:rPr lang="fr-FR" dirty="0" smtClean="0"/>
              <a:t>Le 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7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8481" y="2532509"/>
            <a:ext cx="288032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8481" y="2020069"/>
            <a:ext cx="288032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481" y="1510680"/>
            <a:ext cx="288032" cy="432048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852985"/>
            <a:ext cx="5760640" cy="494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>
                <a:latin typeface="BNPP Sans Extra Bold" pitchFamily="50" charset="0"/>
              </a:rPr>
              <a:t>Comment éviter les incompréhensions ?</a:t>
            </a:r>
            <a:endParaRPr lang="fr-FR" sz="2400" dirty="0">
              <a:latin typeface="BNPP Sans Extra Bold" pitchFamily="50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(BDD)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7" name="Picture 10" descr="Image associÃ©e"/>
          <p:cNvPicPr>
            <a:picLocks noChangeAspect="1" noChangeArrowheads="1"/>
          </p:cNvPicPr>
          <p:nvPr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0152" y="727983"/>
            <a:ext cx="2863692" cy="385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342578" y="1491630"/>
            <a:ext cx="5525566" cy="288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3200" dirty="0" smtClean="0">
                <a:solidFill>
                  <a:schemeClr val="tx1"/>
                </a:solidFill>
                <a:latin typeface="BNPP Sans Extra Bold" pitchFamily="50" charset="0"/>
              </a:rPr>
              <a:t>C </a:t>
            </a:r>
            <a:r>
              <a:rPr lang="fr-FR" sz="2400" dirty="0" err="1" smtClean="0">
                <a:latin typeface="BNPP Sans Extra Bold" pitchFamily="50" charset="0"/>
              </a:rPr>
              <a:t>onversation</a:t>
            </a:r>
            <a:endParaRPr lang="fr-FR" sz="2400" dirty="0" smtClean="0">
              <a:latin typeface="BNPP Sans Extra Bold" pitchFamily="50" charset="0"/>
            </a:endParaRPr>
          </a:p>
          <a:p>
            <a:pPr marL="0" indent="0">
              <a:buNone/>
            </a:pPr>
            <a:r>
              <a:rPr lang="fr-FR" sz="3200" dirty="0" smtClean="0">
                <a:solidFill>
                  <a:schemeClr val="tx1"/>
                </a:solidFill>
                <a:latin typeface="BNPP Sans Extra Bold" pitchFamily="50" charset="0"/>
              </a:rPr>
              <a:t>C</a:t>
            </a:r>
            <a:r>
              <a:rPr lang="fr-FR" sz="3200" dirty="0" smtClean="0">
                <a:latin typeface="BNPP Sans Extra Bold" pitchFamily="50" charset="0"/>
              </a:rPr>
              <a:t> </a:t>
            </a:r>
            <a:r>
              <a:rPr lang="fr-FR" sz="2400" dirty="0" err="1" smtClean="0">
                <a:latin typeface="BNPP Sans Extra Bold" pitchFamily="50" charset="0"/>
              </a:rPr>
              <a:t>oopération</a:t>
            </a:r>
            <a:endParaRPr lang="fr-FR" sz="2400" dirty="0" smtClean="0">
              <a:latin typeface="BNPP Sans Extra Bold" pitchFamily="50" charset="0"/>
            </a:endParaRPr>
          </a:p>
          <a:p>
            <a:pPr marL="0" indent="0">
              <a:buFont typeface="Lucida Grande"/>
              <a:buNone/>
            </a:pPr>
            <a:r>
              <a:rPr lang="fr-FR" sz="3200" dirty="0" smtClean="0">
                <a:solidFill>
                  <a:schemeClr val="tx1"/>
                </a:solidFill>
                <a:latin typeface="BNPP Sans Extra Bold" pitchFamily="50" charset="0"/>
              </a:rPr>
              <a:t>C</a:t>
            </a:r>
            <a:r>
              <a:rPr lang="fr-FR" sz="3200" dirty="0" smtClean="0">
                <a:latin typeface="BNPP Sans Extra Bold" pitchFamily="50" charset="0"/>
              </a:rPr>
              <a:t> </a:t>
            </a:r>
            <a:r>
              <a:rPr lang="fr-FR" sz="2400" dirty="0" err="1" smtClean="0">
                <a:latin typeface="BNPP Sans Extra Bold" pitchFamily="50" charset="0"/>
              </a:rPr>
              <a:t>ompréhension</a:t>
            </a:r>
            <a:r>
              <a:rPr lang="fr-FR" sz="2400" dirty="0" smtClean="0">
                <a:latin typeface="BNPP Sans Extra Bold" pitchFamily="50" charset="0"/>
              </a:rPr>
              <a:t> commune</a:t>
            </a:r>
          </a:p>
          <a:p>
            <a:pPr marL="0" indent="0">
              <a:buFont typeface="Lucida Grande"/>
              <a:buNone/>
            </a:pPr>
            <a:endParaRPr lang="fr-FR" sz="2400" dirty="0">
              <a:latin typeface="BNPP Sans Extra Bold" pitchFamily="50" charset="0"/>
            </a:endParaRPr>
          </a:p>
          <a:p>
            <a:pPr marL="0" indent="0">
              <a:buFont typeface="Lucida Grande"/>
              <a:buNone/>
            </a:pPr>
            <a:endParaRPr lang="fr-FR" sz="2400" dirty="0" smtClean="0">
              <a:latin typeface="BNPP Sans Extra Bold" pitchFamily="50" charset="0"/>
            </a:endParaRPr>
          </a:p>
          <a:p>
            <a:pPr marL="0" indent="0" algn="ctr">
              <a:buFont typeface="Lucida Grande"/>
              <a:buNone/>
            </a:pPr>
            <a:r>
              <a:rPr lang="fr-FR" sz="2800" dirty="0" err="1" smtClean="0">
                <a:latin typeface="BNPP Sans Extra Bold" pitchFamily="50" charset="0"/>
              </a:rPr>
              <a:t>Behavior</a:t>
            </a:r>
            <a:r>
              <a:rPr lang="fr-FR" sz="2800" dirty="0" smtClean="0">
                <a:latin typeface="BNPP Sans Extra Bold" pitchFamily="50" charset="0"/>
              </a:rPr>
              <a:t> </a:t>
            </a:r>
            <a:r>
              <a:rPr lang="fr-FR" sz="2800" dirty="0" err="1" smtClean="0">
                <a:latin typeface="BNPP Sans Extra Bold" pitchFamily="50" charset="0"/>
              </a:rPr>
              <a:t>Driven</a:t>
            </a:r>
            <a:r>
              <a:rPr lang="fr-FR" sz="2800" dirty="0" smtClean="0">
                <a:latin typeface="BNPP Sans Extra Bold" pitchFamily="50" charset="0"/>
              </a:rPr>
              <a:t> </a:t>
            </a:r>
            <a:r>
              <a:rPr lang="fr-FR" sz="2800" dirty="0" err="1" smtClean="0">
                <a:latin typeface="BNPP Sans Extra Bold" pitchFamily="50" charset="0"/>
              </a:rPr>
              <a:t>Development</a:t>
            </a:r>
            <a:endParaRPr lang="fr-FR" sz="2800" dirty="0" smtClean="0">
              <a:latin typeface="BNPP Sans Extra Bold" pitchFamily="50" charset="0"/>
            </a:endParaRPr>
          </a:p>
        </p:txBody>
      </p:sp>
      <p:sp>
        <p:nvSpPr>
          <p:cNvPr id="9" name="Flèche vers le bas 8"/>
          <p:cNvSpPr/>
          <p:nvPr/>
        </p:nvSpPr>
        <p:spPr>
          <a:xfrm>
            <a:off x="2771800" y="3219822"/>
            <a:ext cx="576064" cy="504056"/>
          </a:xfrm>
          <a:prstGeom prst="down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ITG_paysage A PRIVILEGIER_16-9_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ITG_paysage A PRIVILEGIER_16-9_FR</Template>
  <TotalTime>1498</TotalTime>
  <Words>1336</Words>
  <Application>Microsoft Office PowerPoint</Application>
  <PresentationFormat>Affichage à l'écran (16:9)</PresentationFormat>
  <Paragraphs>420</Paragraphs>
  <Slides>38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TEMPLATE ITG_paysage A PRIVILEGIER_16-9_FR</vt:lpstr>
      <vt:lpstr>Example mapping</vt:lpstr>
      <vt:lpstr>Nicolas Fedou</vt:lpstr>
      <vt:lpstr>Adriana Nitescu</vt:lpstr>
      <vt:lpstr>Julien Goullon</vt:lpstr>
      <vt:lpstr>Présentation PowerPoint</vt:lpstr>
      <vt:lpstr>Présentation PowerPoint</vt:lpstr>
      <vt:lpstr>Présentation PowerPoint</vt:lpstr>
      <vt:lpstr>Le problème</vt:lpstr>
      <vt:lpstr>Behavior Driven Development (BDD)</vt:lpstr>
      <vt:lpstr>Behavior Driven Development</vt:lpstr>
      <vt:lpstr>Des outils de conversation</vt:lpstr>
      <vt:lpstr>Discovery workshop</vt:lpstr>
      <vt:lpstr>Posture</vt:lpstr>
      <vt:lpstr>Présentation PowerPoint</vt:lpstr>
      <vt:lpstr>Présentation PowerPoint</vt:lpstr>
      <vt:lpstr>Pratiques d’exploration</vt:lpstr>
      <vt:lpstr>Example mapping</vt:lpstr>
      <vt:lpstr>Example mapping</vt:lpstr>
      <vt:lpstr>Example mapping</vt:lpstr>
      <vt:lpstr>Example mapping</vt:lpstr>
      <vt:lpstr>Example mapping</vt:lpstr>
      <vt:lpstr>Présentation PowerPoint</vt:lpstr>
      <vt:lpstr>Comment on procède ?</vt:lpstr>
      <vt:lpstr>Comment on procède ?</vt:lpstr>
      <vt:lpstr>Comment on procède ?</vt:lpstr>
      <vt:lpstr>Exercice</vt:lpstr>
      <vt:lpstr>Distributeur Automatique de Billets</vt:lpstr>
      <vt:lpstr>Exercice</vt:lpstr>
      <vt:lpstr>Qui devrait participer ?</vt:lpstr>
      <vt:lpstr>Quand ?</vt:lpstr>
      <vt:lpstr>Astuces</vt:lpstr>
      <vt:lpstr>Présentation PowerPoint</vt:lpstr>
      <vt:lpstr>annexes</vt:lpstr>
      <vt:lpstr>Tips qualité</vt:lpstr>
      <vt:lpstr>Documentation vivante</vt:lpstr>
      <vt:lpstr>Exemple de scenario</vt:lpstr>
      <vt:lpstr>Spécifications exécutables</vt:lpstr>
      <vt:lpstr>Un début d’implémentation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c06849</dc:creator>
  <cp:lastModifiedBy>995388</cp:lastModifiedBy>
  <cp:revision>96</cp:revision>
  <cp:lastPrinted>2015-12-23T10:24:34Z</cp:lastPrinted>
  <dcterms:created xsi:type="dcterms:W3CDTF">2018-05-15T14:39:43Z</dcterms:created>
  <dcterms:modified xsi:type="dcterms:W3CDTF">2018-07-31T09:46:54Z</dcterms:modified>
</cp:coreProperties>
</file>