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6"/>
  </p:notesMasterIdLst>
  <p:handoutMasterIdLst>
    <p:handoutMasterId r:id="rId37"/>
  </p:handoutMasterIdLst>
  <p:sldIdLst>
    <p:sldId id="270" r:id="rId2"/>
    <p:sldId id="314" r:id="rId3"/>
    <p:sldId id="315" r:id="rId4"/>
    <p:sldId id="316" r:id="rId5"/>
    <p:sldId id="317" r:id="rId6"/>
    <p:sldId id="355" r:id="rId7"/>
    <p:sldId id="343" r:id="rId8"/>
    <p:sldId id="356" r:id="rId9"/>
    <p:sldId id="346" r:id="rId10"/>
    <p:sldId id="341" r:id="rId11"/>
    <p:sldId id="345" r:id="rId12"/>
    <p:sldId id="347" r:id="rId13"/>
    <p:sldId id="354" r:id="rId14"/>
    <p:sldId id="348" r:id="rId15"/>
    <p:sldId id="351" r:id="rId16"/>
    <p:sldId id="352" r:id="rId17"/>
    <p:sldId id="359" r:id="rId18"/>
    <p:sldId id="360" r:id="rId19"/>
    <p:sldId id="361" r:id="rId20"/>
    <p:sldId id="342" r:id="rId21"/>
    <p:sldId id="363" r:id="rId22"/>
    <p:sldId id="344" r:id="rId23"/>
    <p:sldId id="365" r:id="rId24"/>
    <p:sldId id="367" r:id="rId25"/>
    <p:sldId id="366" r:id="rId26"/>
    <p:sldId id="364" r:id="rId27"/>
    <p:sldId id="369" r:id="rId28"/>
    <p:sldId id="370" r:id="rId29"/>
    <p:sldId id="362" r:id="rId30"/>
    <p:sldId id="372" r:id="rId31"/>
    <p:sldId id="375" r:id="rId32"/>
    <p:sldId id="368" r:id="rId33"/>
    <p:sldId id="373" r:id="rId34"/>
    <p:sldId id="374" r:id="rId35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0000"/>
    <a:srgbClr val="F0E1D2"/>
    <a:srgbClr val="DC7D32"/>
    <a:srgbClr val="E8527C"/>
    <a:srgbClr val="F0F050"/>
    <a:srgbClr val="D4D700"/>
    <a:srgbClr val="00925B"/>
    <a:srgbClr val="EFEEED"/>
    <a:srgbClr val="9C9E9F"/>
    <a:srgbClr val="646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4536" autoAdjust="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918" y="-8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9D1EF-5C20-4F21-BE60-E227FE862744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9ABC187-FC3A-4492-899B-10CE4F82E877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2BEC21BE-B3DA-45E4-9B94-234945543672}" type="parTrans" cxnId="{7F760C14-F025-4131-ACCE-D5580C854882}">
      <dgm:prSet/>
      <dgm:spPr/>
      <dgm:t>
        <a:bodyPr/>
        <a:lstStyle/>
        <a:p>
          <a:endParaRPr lang="fr-FR"/>
        </a:p>
      </dgm:t>
    </dgm:pt>
    <dgm:pt modelId="{FDEDD6DB-7042-4153-8AF7-D77877513740}" type="sibTrans" cxnId="{7F760C14-F025-4131-ACCE-D5580C854882}">
      <dgm:prSet/>
      <dgm:spPr/>
      <dgm:t>
        <a:bodyPr/>
        <a:lstStyle/>
        <a:p>
          <a:endParaRPr lang="fr-FR"/>
        </a:p>
      </dgm:t>
    </dgm:pt>
    <dgm:pt modelId="{4DABCA52-7FDE-4ABB-92FA-DA30CCF4662F}">
      <dgm:prSet phldrT="[Texte]"/>
      <dgm:spPr/>
      <dgm:t>
        <a:bodyPr/>
        <a:lstStyle/>
        <a:p>
          <a:r>
            <a:rPr lang="fr-FR" dirty="0" smtClean="0"/>
            <a:t>Organisation</a:t>
          </a:r>
        </a:p>
        <a:p>
          <a:r>
            <a:rPr lang="fr-FR" dirty="0" err="1" smtClean="0"/>
            <a:t>Process</a:t>
          </a:r>
          <a:endParaRPr lang="fr-FR" dirty="0"/>
        </a:p>
      </dgm:t>
    </dgm:pt>
    <dgm:pt modelId="{00436427-01B7-4F8F-86BB-F0A437C5FDE2}" type="parTrans" cxnId="{F91D8DA5-5893-4CEA-97E0-B12DDE9138A5}">
      <dgm:prSet/>
      <dgm:spPr/>
      <dgm:t>
        <a:bodyPr/>
        <a:lstStyle/>
        <a:p>
          <a:endParaRPr lang="fr-FR"/>
        </a:p>
      </dgm:t>
    </dgm:pt>
    <dgm:pt modelId="{6427AF0D-08C8-43D7-B3ED-E3CFD1A69E94}" type="sibTrans" cxnId="{F91D8DA5-5893-4CEA-97E0-B12DDE9138A5}">
      <dgm:prSet/>
      <dgm:spPr/>
      <dgm:t>
        <a:bodyPr/>
        <a:lstStyle/>
        <a:p>
          <a:endParaRPr lang="fr-FR"/>
        </a:p>
      </dgm:t>
    </dgm:pt>
    <dgm:pt modelId="{A7938BC0-BA6F-40F5-BDF6-2132C7212DD5}">
      <dgm:prSet phldrT="[Texte]"/>
      <dgm:spPr/>
      <dgm:t>
        <a:bodyPr/>
        <a:lstStyle/>
        <a:p>
          <a:r>
            <a:rPr lang="fr-FR" dirty="0" smtClean="0"/>
            <a:t>AGILE</a:t>
          </a:r>
        </a:p>
        <a:p>
          <a:r>
            <a:rPr lang="fr-FR" dirty="0" smtClean="0"/>
            <a:t>DEV/OPS</a:t>
          </a:r>
          <a:endParaRPr lang="fr-FR" dirty="0"/>
        </a:p>
      </dgm:t>
    </dgm:pt>
    <dgm:pt modelId="{C8A60439-A911-4371-A53A-6045AA0622B1}" type="parTrans" cxnId="{DFF39ADB-D7A6-4D44-9817-63720DE92756}">
      <dgm:prSet/>
      <dgm:spPr/>
      <dgm:t>
        <a:bodyPr/>
        <a:lstStyle/>
        <a:p>
          <a:endParaRPr lang="fr-FR"/>
        </a:p>
      </dgm:t>
    </dgm:pt>
    <dgm:pt modelId="{DD0CDC09-6A4A-41F3-89EF-DFC7702B57C6}" type="sibTrans" cxnId="{DFF39ADB-D7A6-4D44-9817-63720DE92756}">
      <dgm:prSet/>
      <dgm:spPr/>
      <dgm:t>
        <a:bodyPr/>
        <a:lstStyle/>
        <a:p>
          <a:endParaRPr lang="fr-FR"/>
        </a:p>
      </dgm:t>
    </dgm:pt>
    <dgm:pt modelId="{783376CC-2C27-4E21-B70B-7AB2A525CE27}">
      <dgm:prSet phldrT="[Texte]"/>
      <dgm:spPr/>
      <dgm:t>
        <a:bodyPr/>
        <a:lstStyle/>
        <a:p>
          <a:r>
            <a:rPr lang="fr-FR" dirty="0" smtClean="0"/>
            <a:t>Cycle de vie</a:t>
          </a:r>
          <a:br>
            <a:rPr lang="fr-FR" dirty="0" smtClean="0"/>
          </a:br>
          <a:r>
            <a:rPr lang="fr-FR" dirty="0" smtClean="0"/>
            <a:t>Production</a:t>
          </a:r>
          <a:endParaRPr lang="fr-FR" dirty="0"/>
        </a:p>
      </dgm:t>
    </dgm:pt>
    <dgm:pt modelId="{105538CF-3F83-4E6B-B2A7-9D9450DC6C6B}" type="parTrans" cxnId="{828C6A21-3E48-4B8E-B53E-0C743702F54A}">
      <dgm:prSet/>
      <dgm:spPr/>
      <dgm:t>
        <a:bodyPr/>
        <a:lstStyle/>
        <a:p>
          <a:endParaRPr lang="fr-FR"/>
        </a:p>
      </dgm:t>
    </dgm:pt>
    <dgm:pt modelId="{60BE7B6F-7BCA-47AF-B912-586A2B0AF2BC}" type="sibTrans" cxnId="{828C6A21-3E48-4B8E-B53E-0C743702F54A}">
      <dgm:prSet/>
      <dgm:spPr/>
      <dgm:t>
        <a:bodyPr/>
        <a:lstStyle/>
        <a:p>
          <a:endParaRPr lang="fr-FR"/>
        </a:p>
      </dgm:t>
    </dgm:pt>
    <dgm:pt modelId="{56C47D4C-4656-4626-916E-CF1984DF0857}" type="pres">
      <dgm:prSet presAssocID="{A9F9D1EF-5C20-4F21-BE60-E227FE86274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4936D1-5D26-4E83-8585-4B7B1A68746F}" type="pres">
      <dgm:prSet presAssocID="{19ABC187-FC3A-4492-899B-10CE4F82E8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C3FEB-74D3-4400-A73E-B0B24825F9C9}" type="pres">
      <dgm:prSet presAssocID="{FDEDD6DB-7042-4153-8AF7-D77877513740}" presName="sibTrans" presStyleLbl="sibTrans2D1" presStyleIdx="0" presStyleCnt="4"/>
      <dgm:spPr/>
      <dgm:t>
        <a:bodyPr/>
        <a:lstStyle/>
        <a:p>
          <a:endParaRPr lang="fr-FR"/>
        </a:p>
      </dgm:t>
    </dgm:pt>
    <dgm:pt modelId="{FB65E81A-9421-45F2-A768-7C892FCE23BD}" type="pres">
      <dgm:prSet presAssocID="{FDEDD6DB-7042-4153-8AF7-D77877513740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D10C87EB-BB01-4CE1-BE08-2018B8561706}" type="pres">
      <dgm:prSet presAssocID="{4DABCA52-7FDE-4ABB-92FA-DA30CCF466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1A960-01CE-4E92-8B87-39C0557A7021}" type="pres">
      <dgm:prSet presAssocID="{6427AF0D-08C8-43D7-B3ED-E3CFD1A69E94}" presName="sibTrans" presStyleLbl="sibTrans2D1" presStyleIdx="1" presStyleCnt="4"/>
      <dgm:spPr/>
      <dgm:t>
        <a:bodyPr/>
        <a:lstStyle/>
        <a:p>
          <a:endParaRPr lang="fr-FR"/>
        </a:p>
      </dgm:t>
    </dgm:pt>
    <dgm:pt modelId="{7BFA91E1-EE97-4F84-BF5A-950313821E28}" type="pres">
      <dgm:prSet presAssocID="{6427AF0D-08C8-43D7-B3ED-E3CFD1A69E94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8B0518FD-B248-43F6-B8DB-08717904BA04}" type="pres">
      <dgm:prSet presAssocID="{A7938BC0-BA6F-40F5-BDF6-2132C7212D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15EE10-A8C4-490D-8DF4-709FDDDD601F}" type="pres">
      <dgm:prSet presAssocID="{DD0CDC09-6A4A-41F3-89EF-DFC7702B57C6}" presName="sibTrans" presStyleLbl="sibTrans2D1" presStyleIdx="2" presStyleCnt="4"/>
      <dgm:spPr/>
      <dgm:t>
        <a:bodyPr/>
        <a:lstStyle/>
        <a:p>
          <a:endParaRPr lang="fr-FR"/>
        </a:p>
      </dgm:t>
    </dgm:pt>
    <dgm:pt modelId="{A1C566BA-D551-4CED-B132-E55E2544604C}" type="pres">
      <dgm:prSet presAssocID="{DD0CDC09-6A4A-41F3-89EF-DFC7702B57C6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EAE656D0-03BB-4594-874D-E6C516B97E59}" type="pres">
      <dgm:prSet presAssocID="{783376CC-2C27-4E21-B70B-7AB2A525CE2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54915F-483D-4D5B-9B24-E1E07CB88625}" type="pres">
      <dgm:prSet presAssocID="{60BE7B6F-7BCA-47AF-B912-586A2B0AF2BC}" presName="sibTrans" presStyleLbl="sibTrans2D1" presStyleIdx="3" presStyleCnt="4"/>
      <dgm:spPr/>
      <dgm:t>
        <a:bodyPr/>
        <a:lstStyle/>
        <a:p>
          <a:endParaRPr lang="fr-FR"/>
        </a:p>
      </dgm:t>
    </dgm:pt>
    <dgm:pt modelId="{A9D58E78-B90F-443F-99E8-D94CF47D1777}" type="pres">
      <dgm:prSet presAssocID="{60BE7B6F-7BCA-47AF-B912-586A2B0AF2BC}" presName="connectorText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DFF39ADB-D7A6-4D44-9817-63720DE92756}" srcId="{A9F9D1EF-5C20-4F21-BE60-E227FE862744}" destId="{A7938BC0-BA6F-40F5-BDF6-2132C7212DD5}" srcOrd="2" destOrd="0" parTransId="{C8A60439-A911-4371-A53A-6045AA0622B1}" sibTransId="{DD0CDC09-6A4A-41F3-89EF-DFC7702B57C6}"/>
    <dgm:cxn modelId="{7F760C14-F025-4131-ACCE-D5580C854882}" srcId="{A9F9D1EF-5C20-4F21-BE60-E227FE862744}" destId="{19ABC187-FC3A-4492-899B-10CE4F82E877}" srcOrd="0" destOrd="0" parTransId="{2BEC21BE-B3DA-45E4-9B94-234945543672}" sibTransId="{FDEDD6DB-7042-4153-8AF7-D77877513740}"/>
    <dgm:cxn modelId="{4A2A4DF7-89D6-413D-913D-31F31E285410}" type="presOf" srcId="{6427AF0D-08C8-43D7-B3ED-E3CFD1A69E94}" destId="{5E91A960-01CE-4E92-8B87-39C0557A7021}" srcOrd="0" destOrd="0" presId="urn:microsoft.com/office/officeart/2005/8/layout/cycle2"/>
    <dgm:cxn modelId="{89A6385D-D746-4ADE-AB8F-AFF0D36E941C}" type="presOf" srcId="{60BE7B6F-7BCA-47AF-B912-586A2B0AF2BC}" destId="{A9D58E78-B90F-443F-99E8-D94CF47D1777}" srcOrd="1" destOrd="0" presId="urn:microsoft.com/office/officeart/2005/8/layout/cycle2"/>
    <dgm:cxn modelId="{14EE1B91-BE2C-40E7-936D-3D2C7022709A}" type="presOf" srcId="{DD0CDC09-6A4A-41F3-89EF-DFC7702B57C6}" destId="{A1C566BA-D551-4CED-B132-E55E2544604C}" srcOrd="1" destOrd="0" presId="urn:microsoft.com/office/officeart/2005/8/layout/cycle2"/>
    <dgm:cxn modelId="{7F47AB19-1D9C-497D-95E7-FB2FF5D69C8B}" type="presOf" srcId="{60BE7B6F-7BCA-47AF-B912-586A2B0AF2BC}" destId="{E754915F-483D-4D5B-9B24-E1E07CB88625}" srcOrd="0" destOrd="0" presId="urn:microsoft.com/office/officeart/2005/8/layout/cycle2"/>
    <dgm:cxn modelId="{F91D8DA5-5893-4CEA-97E0-B12DDE9138A5}" srcId="{A9F9D1EF-5C20-4F21-BE60-E227FE862744}" destId="{4DABCA52-7FDE-4ABB-92FA-DA30CCF4662F}" srcOrd="1" destOrd="0" parTransId="{00436427-01B7-4F8F-86BB-F0A437C5FDE2}" sibTransId="{6427AF0D-08C8-43D7-B3ED-E3CFD1A69E94}"/>
    <dgm:cxn modelId="{828C6A21-3E48-4B8E-B53E-0C743702F54A}" srcId="{A9F9D1EF-5C20-4F21-BE60-E227FE862744}" destId="{783376CC-2C27-4E21-B70B-7AB2A525CE27}" srcOrd="3" destOrd="0" parTransId="{105538CF-3F83-4E6B-B2A7-9D9450DC6C6B}" sibTransId="{60BE7B6F-7BCA-47AF-B912-586A2B0AF2BC}"/>
    <dgm:cxn modelId="{F176BDBB-DEEF-4315-9173-5D840B78B9D3}" type="presOf" srcId="{FDEDD6DB-7042-4153-8AF7-D77877513740}" destId="{3DEC3FEB-74D3-4400-A73E-B0B24825F9C9}" srcOrd="0" destOrd="0" presId="urn:microsoft.com/office/officeart/2005/8/layout/cycle2"/>
    <dgm:cxn modelId="{0DC604A9-50EB-49ED-A302-13866C9062C6}" type="presOf" srcId="{6427AF0D-08C8-43D7-B3ED-E3CFD1A69E94}" destId="{7BFA91E1-EE97-4F84-BF5A-950313821E28}" srcOrd="1" destOrd="0" presId="urn:microsoft.com/office/officeart/2005/8/layout/cycle2"/>
    <dgm:cxn modelId="{8E1901AA-4D53-4E05-8C20-90F522DDDCFD}" type="presOf" srcId="{A7938BC0-BA6F-40F5-BDF6-2132C7212DD5}" destId="{8B0518FD-B248-43F6-B8DB-08717904BA04}" srcOrd="0" destOrd="0" presId="urn:microsoft.com/office/officeart/2005/8/layout/cycle2"/>
    <dgm:cxn modelId="{7287F377-3C0A-4F2C-98EC-49026BAEF3CA}" type="presOf" srcId="{783376CC-2C27-4E21-B70B-7AB2A525CE27}" destId="{EAE656D0-03BB-4594-874D-E6C516B97E59}" srcOrd="0" destOrd="0" presId="urn:microsoft.com/office/officeart/2005/8/layout/cycle2"/>
    <dgm:cxn modelId="{CF9B6F04-F83C-4468-BC8C-92742A1CC6A9}" type="presOf" srcId="{19ABC187-FC3A-4492-899B-10CE4F82E877}" destId="{524936D1-5D26-4E83-8585-4B7B1A68746F}" srcOrd="0" destOrd="0" presId="urn:microsoft.com/office/officeart/2005/8/layout/cycle2"/>
    <dgm:cxn modelId="{94F3E467-809B-47D5-8C99-6FF09EE805CA}" type="presOf" srcId="{A9F9D1EF-5C20-4F21-BE60-E227FE862744}" destId="{56C47D4C-4656-4626-916E-CF1984DF0857}" srcOrd="0" destOrd="0" presId="urn:microsoft.com/office/officeart/2005/8/layout/cycle2"/>
    <dgm:cxn modelId="{358A5F0F-472E-4369-865B-4712F00F2214}" type="presOf" srcId="{FDEDD6DB-7042-4153-8AF7-D77877513740}" destId="{FB65E81A-9421-45F2-A768-7C892FCE23BD}" srcOrd="1" destOrd="0" presId="urn:microsoft.com/office/officeart/2005/8/layout/cycle2"/>
    <dgm:cxn modelId="{FD08C7C2-0F5B-41D1-BE24-F6172AB79ADB}" type="presOf" srcId="{4DABCA52-7FDE-4ABB-92FA-DA30CCF4662F}" destId="{D10C87EB-BB01-4CE1-BE08-2018B8561706}" srcOrd="0" destOrd="0" presId="urn:microsoft.com/office/officeart/2005/8/layout/cycle2"/>
    <dgm:cxn modelId="{930ADA96-0187-46CF-A531-24BEB5A6815B}" type="presOf" srcId="{DD0CDC09-6A4A-41F3-89EF-DFC7702B57C6}" destId="{B815EE10-A8C4-490D-8DF4-709FDDDD601F}" srcOrd="0" destOrd="0" presId="urn:microsoft.com/office/officeart/2005/8/layout/cycle2"/>
    <dgm:cxn modelId="{2B03AD5F-374D-4919-993C-7E0E3CAA0F5D}" type="presParOf" srcId="{56C47D4C-4656-4626-916E-CF1984DF0857}" destId="{524936D1-5D26-4E83-8585-4B7B1A68746F}" srcOrd="0" destOrd="0" presId="urn:microsoft.com/office/officeart/2005/8/layout/cycle2"/>
    <dgm:cxn modelId="{46298E1E-945F-4016-B4EA-2A332A952536}" type="presParOf" srcId="{56C47D4C-4656-4626-916E-CF1984DF0857}" destId="{3DEC3FEB-74D3-4400-A73E-B0B24825F9C9}" srcOrd="1" destOrd="0" presId="urn:microsoft.com/office/officeart/2005/8/layout/cycle2"/>
    <dgm:cxn modelId="{AED6156A-921C-45FD-B667-7E9E57D3375A}" type="presParOf" srcId="{3DEC3FEB-74D3-4400-A73E-B0B24825F9C9}" destId="{FB65E81A-9421-45F2-A768-7C892FCE23BD}" srcOrd="0" destOrd="0" presId="urn:microsoft.com/office/officeart/2005/8/layout/cycle2"/>
    <dgm:cxn modelId="{57E6D328-CAE6-472A-9434-82F66E3F786B}" type="presParOf" srcId="{56C47D4C-4656-4626-916E-CF1984DF0857}" destId="{D10C87EB-BB01-4CE1-BE08-2018B8561706}" srcOrd="2" destOrd="0" presId="urn:microsoft.com/office/officeart/2005/8/layout/cycle2"/>
    <dgm:cxn modelId="{9BE525DB-B494-415A-BEC6-D025F5501A2B}" type="presParOf" srcId="{56C47D4C-4656-4626-916E-CF1984DF0857}" destId="{5E91A960-01CE-4E92-8B87-39C0557A7021}" srcOrd="3" destOrd="0" presId="urn:microsoft.com/office/officeart/2005/8/layout/cycle2"/>
    <dgm:cxn modelId="{25A75282-1932-4C0A-A5AA-7ED235098FE9}" type="presParOf" srcId="{5E91A960-01CE-4E92-8B87-39C0557A7021}" destId="{7BFA91E1-EE97-4F84-BF5A-950313821E28}" srcOrd="0" destOrd="0" presId="urn:microsoft.com/office/officeart/2005/8/layout/cycle2"/>
    <dgm:cxn modelId="{1465280A-40F0-488D-962C-4150417D4B4F}" type="presParOf" srcId="{56C47D4C-4656-4626-916E-CF1984DF0857}" destId="{8B0518FD-B248-43F6-B8DB-08717904BA04}" srcOrd="4" destOrd="0" presId="urn:microsoft.com/office/officeart/2005/8/layout/cycle2"/>
    <dgm:cxn modelId="{64D0197C-B4D7-4E10-96F9-13C10B98342C}" type="presParOf" srcId="{56C47D4C-4656-4626-916E-CF1984DF0857}" destId="{B815EE10-A8C4-490D-8DF4-709FDDDD601F}" srcOrd="5" destOrd="0" presId="urn:microsoft.com/office/officeart/2005/8/layout/cycle2"/>
    <dgm:cxn modelId="{B3C5EAEE-3FA3-42C9-BA63-9C7D8AED4E05}" type="presParOf" srcId="{B815EE10-A8C4-490D-8DF4-709FDDDD601F}" destId="{A1C566BA-D551-4CED-B132-E55E2544604C}" srcOrd="0" destOrd="0" presId="urn:microsoft.com/office/officeart/2005/8/layout/cycle2"/>
    <dgm:cxn modelId="{849E6C30-CECA-498C-9477-AD135F53ECB7}" type="presParOf" srcId="{56C47D4C-4656-4626-916E-CF1984DF0857}" destId="{EAE656D0-03BB-4594-874D-E6C516B97E59}" srcOrd="6" destOrd="0" presId="urn:microsoft.com/office/officeart/2005/8/layout/cycle2"/>
    <dgm:cxn modelId="{2F5732CE-E67F-4855-819F-A3832B116BC7}" type="presParOf" srcId="{56C47D4C-4656-4626-916E-CF1984DF0857}" destId="{E754915F-483D-4D5B-9B24-E1E07CB88625}" srcOrd="7" destOrd="0" presId="urn:microsoft.com/office/officeart/2005/8/layout/cycle2"/>
    <dgm:cxn modelId="{2B7D5B5D-2F86-477D-89D2-A2BD279021D9}" type="presParOf" srcId="{E754915F-483D-4D5B-9B24-E1E07CB88625}" destId="{A9D58E78-B90F-443F-99E8-D94CF47D17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936D1-5D26-4E83-8585-4B7B1A68746F}">
      <dsp:nvSpPr>
        <dsp:cNvPr id="0" name=""/>
        <dsp:cNvSpPr/>
      </dsp:nvSpPr>
      <dsp:spPr>
        <a:xfrm>
          <a:off x="1324703" y="760"/>
          <a:ext cx="1147643" cy="11476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Technique</a:t>
          </a:r>
          <a:endParaRPr lang="fr-FR" sz="1000" kern="1200" dirty="0"/>
        </a:p>
      </dsp:txBody>
      <dsp:txXfrm>
        <a:off x="1492771" y="168828"/>
        <a:ext cx="811507" cy="811507"/>
      </dsp:txXfrm>
    </dsp:sp>
    <dsp:sp modelId="{3DEC3FEB-74D3-4400-A73E-B0B24825F9C9}">
      <dsp:nvSpPr>
        <dsp:cNvPr id="0" name=""/>
        <dsp:cNvSpPr/>
      </dsp:nvSpPr>
      <dsp:spPr>
        <a:xfrm rot="2700000">
          <a:off x="2349317" y="984831"/>
          <a:ext cx="306243" cy="387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2362771" y="1029815"/>
        <a:ext cx="214370" cy="232397"/>
      </dsp:txXfrm>
    </dsp:sp>
    <dsp:sp modelId="{D10C87EB-BB01-4CE1-BE08-2018B8561706}">
      <dsp:nvSpPr>
        <dsp:cNvPr id="0" name=""/>
        <dsp:cNvSpPr/>
      </dsp:nvSpPr>
      <dsp:spPr>
        <a:xfrm>
          <a:off x="2544789" y="1220846"/>
          <a:ext cx="1147643" cy="1147643"/>
        </a:xfrm>
        <a:prstGeom prst="ellipse">
          <a:avLst/>
        </a:prstGeom>
        <a:solidFill>
          <a:schemeClr val="accent4">
            <a:hueOff val="-5293659"/>
            <a:satOff val="17727"/>
            <a:lumOff val="30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Organisation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Process</a:t>
          </a:r>
          <a:endParaRPr lang="fr-FR" sz="1000" kern="1200" dirty="0"/>
        </a:p>
      </dsp:txBody>
      <dsp:txXfrm>
        <a:off x="2712857" y="1388914"/>
        <a:ext cx="811507" cy="811507"/>
      </dsp:txXfrm>
    </dsp:sp>
    <dsp:sp modelId="{5E91A960-01CE-4E92-8B87-39C0557A7021}">
      <dsp:nvSpPr>
        <dsp:cNvPr id="0" name=""/>
        <dsp:cNvSpPr/>
      </dsp:nvSpPr>
      <dsp:spPr>
        <a:xfrm rot="8100000">
          <a:off x="2361575" y="2204918"/>
          <a:ext cx="306243" cy="387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3659"/>
            <a:satOff val="17727"/>
            <a:lumOff val="30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0800000">
        <a:off x="2439994" y="2249902"/>
        <a:ext cx="214370" cy="232397"/>
      </dsp:txXfrm>
    </dsp:sp>
    <dsp:sp modelId="{8B0518FD-B248-43F6-B8DB-08717904BA04}">
      <dsp:nvSpPr>
        <dsp:cNvPr id="0" name=""/>
        <dsp:cNvSpPr/>
      </dsp:nvSpPr>
      <dsp:spPr>
        <a:xfrm>
          <a:off x="1324703" y="2440932"/>
          <a:ext cx="1147643" cy="1147643"/>
        </a:xfrm>
        <a:prstGeom prst="ellipse">
          <a:avLst/>
        </a:prstGeom>
        <a:solidFill>
          <a:schemeClr val="accent4">
            <a:hueOff val="-10587318"/>
            <a:satOff val="35455"/>
            <a:lumOff val="61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AGILE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DEV/OPS</a:t>
          </a:r>
          <a:endParaRPr lang="fr-FR" sz="1000" kern="1200" dirty="0"/>
        </a:p>
      </dsp:txBody>
      <dsp:txXfrm>
        <a:off x="1492771" y="2609000"/>
        <a:ext cx="811507" cy="811507"/>
      </dsp:txXfrm>
    </dsp:sp>
    <dsp:sp modelId="{B815EE10-A8C4-490D-8DF4-709FDDDD601F}">
      <dsp:nvSpPr>
        <dsp:cNvPr id="0" name=""/>
        <dsp:cNvSpPr/>
      </dsp:nvSpPr>
      <dsp:spPr>
        <a:xfrm rot="13500000">
          <a:off x="1141489" y="2217175"/>
          <a:ext cx="306243" cy="387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87318"/>
            <a:satOff val="35455"/>
            <a:lumOff val="61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0800000">
        <a:off x="1219908" y="2327123"/>
        <a:ext cx="214370" cy="232397"/>
      </dsp:txXfrm>
    </dsp:sp>
    <dsp:sp modelId="{EAE656D0-03BB-4594-874D-E6C516B97E59}">
      <dsp:nvSpPr>
        <dsp:cNvPr id="0" name=""/>
        <dsp:cNvSpPr/>
      </dsp:nvSpPr>
      <dsp:spPr>
        <a:xfrm>
          <a:off x="104617" y="1220846"/>
          <a:ext cx="1147643" cy="1147643"/>
        </a:xfrm>
        <a:prstGeom prst="ellipse">
          <a:avLst/>
        </a:prstGeom>
        <a:solidFill>
          <a:schemeClr val="accent4">
            <a:hueOff val="-15880977"/>
            <a:satOff val="53182"/>
            <a:lumOff val="9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Cycle de vie</a:t>
          </a:r>
          <a:br>
            <a:rPr lang="fr-FR" sz="1000" kern="1200" dirty="0" smtClean="0"/>
          </a:br>
          <a:r>
            <a:rPr lang="fr-FR" sz="1000" kern="1200" dirty="0" smtClean="0"/>
            <a:t>Production</a:t>
          </a:r>
          <a:endParaRPr lang="fr-FR" sz="1000" kern="1200" dirty="0"/>
        </a:p>
      </dsp:txBody>
      <dsp:txXfrm>
        <a:off x="272685" y="1388914"/>
        <a:ext cx="811507" cy="811507"/>
      </dsp:txXfrm>
    </dsp:sp>
    <dsp:sp modelId="{E754915F-483D-4D5B-9B24-E1E07CB88625}">
      <dsp:nvSpPr>
        <dsp:cNvPr id="0" name=""/>
        <dsp:cNvSpPr/>
      </dsp:nvSpPr>
      <dsp:spPr>
        <a:xfrm rot="18900000">
          <a:off x="1129231" y="997089"/>
          <a:ext cx="306243" cy="387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5880977"/>
            <a:satOff val="53182"/>
            <a:lumOff val="9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142685" y="1107037"/>
        <a:ext cx="214370" cy="232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23/05/2018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23/05/2018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781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Reset HEAD~1 annule</a:t>
            </a:r>
            <a:r>
              <a:rPr lang="fr-FR" baseline="0" dirty="0" smtClean="0"/>
              <a:t> « juste » le dernier commit (n’apparait plus dans les logs, ne peut plus être </a:t>
            </a:r>
            <a:r>
              <a:rPr lang="fr-FR" baseline="0" dirty="0" err="1" smtClean="0"/>
              <a:t>pushé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Le reset hard est destructif ! Remet le code tel qu’il l’était lors du dernier commit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76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Revert</a:t>
            </a:r>
            <a:r>
              <a:rPr lang="fr-FR" baseline="0" dirty="0" smtClean="0"/>
              <a:t> créée un commit et push l’inverse du commit dont vous avez donné le numéro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1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Reset : Reset la dernière version  de la branche distante -&gt; destructif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98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737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http://s00vl9980736:10080/b65046/formation-git2.git </a:t>
            </a:r>
            <a:r>
              <a:rPr lang="fr-FR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nouvelle URL</a:t>
            </a:r>
            <a:endParaRPr lang="fr-FR" sz="12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906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737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73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464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483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73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781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737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73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78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73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46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73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78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47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Checkout</a:t>
            </a:r>
            <a:r>
              <a:rPr lang="fr-FR" dirty="0" smtClean="0"/>
              <a:t> ici</a:t>
            </a:r>
            <a:r>
              <a:rPr lang="fr-FR" baseline="0" dirty="0" smtClean="0"/>
              <a:t> rétablit le fichier tel qu’il l’était lors de votre dernier </a:t>
            </a:r>
            <a:r>
              <a:rPr lang="fr-FR" baseline="0" dirty="0" err="1" smtClean="0"/>
              <a:t>add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Les commandes en rouge sont destructives !! Attention !!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16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RE ET VISUEL">
    <p:bg>
      <p:bgPr>
        <a:gradFill flip="none" rotWithShape="1">
          <a:gsLst>
            <a:gs pos="0">
              <a:schemeClr val="tx1"/>
            </a:gs>
            <a:gs pos="100000">
              <a:srgbClr val="EFEEE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Cloud NG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Cloud NG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 smtClean="0"/>
              <a:t>Cloud NG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 smtClean="0"/>
              <a:t>Cloud NG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file://localhost/Users/carolinedargein/Desktop/donut-orange.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2" y="191692"/>
            <a:ext cx="8430270" cy="1443954"/>
          </a:xfrm>
        </p:spPr>
        <p:txBody>
          <a:bodyPr/>
          <a:lstStyle/>
          <a:p>
            <a:r>
              <a:rPr lang="fr-FR" sz="2400" dirty="0" smtClean="0"/>
              <a:t>Formations pépinière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i="1" dirty="0" smtClean="0"/>
              <a:t>Gestion de </a:t>
            </a:r>
            <a:r>
              <a:rPr lang="fr-FR" sz="2400" i="1" dirty="0" err="1" smtClean="0"/>
              <a:t>sourceS</a:t>
            </a:r>
            <a:r>
              <a:rPr lang="fr-FR" sz="2400" i="1" dirty="0" smtClean="0"/>
              <a:t> - Git.</a:t>
            </a:r>
            <a:br>
              <a:rPr lang="fr-FR" sz="2400" i="1" dirty="0" smtClean="0"/>
            </a:br>
            <a:endParaRPr lang="fr-FR" sz="2400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smtClean="0"/>
              <a:t>Romain NOEL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smtClean="0"/>
              <a:t>Le 19/01/2018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7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 : Généralités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 smtClean="0"/>
              <a:t>Créé par Linus TORVALDS en 2005 pour remplacer </a:t>
            </a:r>
            <a:r>
              <a:rPr lang="fr-FR" dirty="0" err="1" smtClean="0"/>
              <a:t>BitKeeper</a:t>
            </a:r>
            <a:r>
              <a:rPr lang="fr-FR" dirty="0" smtClean="0"/>
              <a:t> lors du développement du </a:t>
            </a:r>
            <a:r>
              <a:rPr lang="fr-FR" dirty="0"/>
              <a:t>n</a:t>
            </a:r>
            <a:r>
              <a:rPr lang="fr-FR" dirty="0" smtClean="0"/>
              <a:t>oyau Linux</a:t>
            </a:r>
          </a:p>
          <a:p>
            <a:endParaRPr lang="fr-FR" dirty="0"/>
          </a:p>
          <a:p>
            <a:r>
              <a:rPr lang="fr-FR" dirty="0" smtClean="0"/>
              <a:t>Logiciel libre</a:t>
            </a:r>
          </a:p>
          <a:p>
            <a:endParaRPr lang="fr-FR" dirty="0"/>
          </a:p>
          <a:p>
            <a:r>
              <a:rPr lang="fr-FR" dirty="0" smtClean="0"/>
              <a:t>Collaboratif (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Utilisé par 12 millions de personnes…</a:t>
            </a:r>
          </a:p>
          <a:p>
            <a:endParaRPr lang="fr-FR" dirty="0"/>
          </a:p>
          <a:p>
            <a:r>
              <a:rPr lang="fr-FR" dirty="0" smtClean="0"/>
              <a:t>…mais surtout par SIT !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et chiffres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0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Points positifs</a:t>
            </a:r>
          </a:p>
          <a:p>
            <a:pPr lvl="1"/>
            <a:r>
              <a:rPr lang="fr-FR" dirty="0" smtClean="0"/>
              <a:t>Rapide</a:t>
            </a:r>
          </a:p>
          <a:p>
            <a:pPr lvl="1"/>
            <a:r>
              <a:rPr lang="fr-FR" dirty="0" smtClean="0"/>
              <a:t>Léger</a:t>
            </a:r>
          </a:p>
          <a:p>
            <a:pPr lvl="1"/>
            <a:r>
              <a:rPr lang="fr-FR" dirty="0" smtClean="0"/>
              <a:t>Puissant</a:t>
            </a:r>
          </a:p>
          <a:p>
            <a:pPr lvl="1"/>
            <a:r>
              <a:rPr lang="fr-FR" dirty="0" smtClean="0"/>
              <a:t>Travaille par branches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Point négatifs</a:t>
            </a:r>
          </a:p>
          <a:p>
            <a:pPr lvl="1"/>
            <a:r>
              <a:rPr lang="fr-FR" dirty="0" smtClean="0"/>
              <a:t>Pas très ergonomique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Particularités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71550"/>
            <a:ext cx="470758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7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courbée vers le bas 15"/>
          <p:cNvSpPr/>
          <p:nvPr/>
        </p:nvSpPr>
        <p:spPr>
          <a:xfrm rot="10800000" flipH="1">
            <a:off x="3186051" y="3050257"/>
            <a:ext cx="2600672" cy="81407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2054" name="Picture 6" descr="Résultat de recherche d'images pour &quot;engren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99" y="197258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principe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7" name="Picture 2" descr="C:\Users\b65046\Desktop\clipart-com-user-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2250167"/>
            <a:ext cx="661955" cy="5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files icon blu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74" y="2206664"/>
            <a:ext cx="738899" cy="6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server icon blu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75" y="1839645"/>
            <a:ext cx="1355947" cy="135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ésultat de recherche d'images pour &quot;files icon blu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01" y="2206663"/>
            <a:ext cx="738899" cy="6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ésultat de recherche d'images pour &quot;files icon blu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75" y="2172698"/>
            <a:ext cx="738899" cy="6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files icon blu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75806"/>
            <a:ext cx="738899" cy="6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ok icon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26" y="3521195"/>
            <a:ext cx="419143" cy="4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èche courbée vers le bas 14"/>
          <p:cNvSpPr/>
          <p:nvPr/>
        </p:nvSpPr>
        <p:spPr>
          <a:xfrm flipH="1">
            <a:off x="3074599" y="1025575"/>
            <a:ext cx="2600672" cy="81407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3457E-6 L -0.29028 -0.006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028 -0.00679 L -0.29028 0.16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36 0.16635 L -0.00104 -0.0015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839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 : Les premiers pas</a:t>
            </a:r>
            <a:br>
              <a:rPr lang="fr-FR" dirty="0" smtClean="0"/>
            </a:br>
            <a:r>
              <a:rPr lang="fr-FR" dirty="0" smtClean="0"/>
              <a:t>(en théorie)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6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Etats des fichiers et zones de travail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12" name="Espace réservé du contenu 1"/>
          <p:cNvSpPr txBox="1">
            <a:spLocks/>
          </p:cNvSpPr>
          <p:nvPr/>
        </p:nvSpPr>
        <p:spPr>
          <a:xfrm>
            <a:off x="342578" y="852984"/>
            <a:ext cx="5165526" cy="35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4 états de fichier :</a:t>
            </a:r>
          </a:p>
          <a:p>
            <a:pPr lvl="1"/>
            <a:r>
              <a:rPr lang="fr-FR" dirty="0" err="1" smtClean="0"/>
              <a:t>Untracked</a:t>
            </a:r>
            <a:endParaRPr lang="fr-FR" dirty="0" smtClean="0"/>
          </a:p>
          <a:p>
            <a:pPr lvl="1"/>
            <a:r>
              <a:rPr lang="fr-FR" dirty="0" err="1"/>
              <a:t>Modified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Staged</a:t>
            </a:r>
            <a:endParaRPr lang="fr-FR" dirty="0" smtClean="0"/>
          </a:p>
          <a:p>
            <a:pPr lvl="1"/>
            <a:r>
              <a:rPr lang="fr-FR" dirty="0" err="1" smtClean="0"/>
              <a:t>Commited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Pour connaître l’état de vos fichiers :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852984"/>
            <a:ext cx="1493118" cy="7826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Untracked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2267744" y="852984"/>
            <a:ext cx="1493118" cy="7826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directory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3851920" y="843558"/>
            <a:ext cx="1493118" cy="7826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5436096" y="843558"/>
            <a:ext cx="1493118" cy="782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local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fr-FR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7020272" y="843558"/>
            <a:ext cx="1493118" cy="782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fr-FR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988"/>
              </p:ext>
            </p:extLst>
          </p:nvPr>
        </p:nvGraphicFramePr>
        <p:xfrm>
          <a:off x="3347864" y="3867894"/>
          <a:ext cx="19971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74"/>
              </a:tblGrid>
              <a:tr h="310700">
                <a:tc>
                  <a:txBody>
                    <a:bodyPr/>
                    <a:lstStyle/>
                    <a:p>
                      <a:r>
                        <a:rPr lang="fr-FR" sz="18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8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852984"/>
            <a:ext cx="5165526" cy="3588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Untracked</a:t>
            </a:r>
            <a:r>
              <a:rPr lang="fr-FR" dirty="0" smtClean="0"/>
              <a:t> to </a:t>
            </a:r>
            <a:r>
              <a:rPr lang="fr-FR" dirty="0" err="1" smtClean="0"/>
              <a:t>Working</a:t>
            </a:r>
            <a:r>
              <a:rPr lang="fr-FR" dirty="0" smtClean="0"/>
              <a:t> directory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33012"/>
              </p:ext>
            </p:extLst>
          </p:nvPr>
        </p:nvGraphicFramePr>
        <p:xfrm>
          <a:off x="611560" y="1981190"/>
          <a:ext cx="295232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fichier.txt</a:t>
                      </a: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f1.txt f2.txt</a:t>
                      </a:r>
                      <a:endParaRPr lang="fr-FR" sz="1600" baseline="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baseline="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--all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baseline="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–A</a:t>
                      </a:r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3880"/>
              </p:ext>
            </p:extLst>
          </p:nvPr>
        </p:nvGraphicFramePr>
        <p:xfrm>
          <a:off x="5580112" y="2355726"/>
          <a:ext cx="331236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reset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HEAD file.txt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reset HEAD</a:t>
                      </a:r>
                      <a:endParaRPr lang="fr-FR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à coins arrondis 12"/>
          <p:cNvSpPr/>
          <p:nvPr/>
        </p:nvSpPr>
        <p:spPr>
          <a:xfrm>
            <a:off x="3654946" y="2884810"/>
            <a:ext cx="1493118" cy="7826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Untracked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3654946" y="1717080"/>
            <a:ext cx="1493118" cy="7826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directory</a:t>
            </a:r>
          </a:p>
        </p:txBody>
      </p:sp>
      <p:sp>
        <p:nvSpPr>
          <p:cNvPr id="17" name="Flèche en arc 16"/>
          <p:cNvSpPr/>
          <p:nvPr/>
        </p:nvSpPr>
        <p:spPr>
          <a:xfrm rot="16200000">
            <a:off x="3181053" y="2128590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Flèche en arc 19"/>
          <p:cNvSpPr/>
          <p:nvPr/>
        </p:nvSpPr>
        <p:spPr>
          <a:xfrm rot="5400000">
            <a:off x="4539679" y="2098106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51170"/>
              </p:ext>
            </p:extLst>
          </p:nvPr>
        </p:nvGraphicFramePr>
        <p:xfrm>
          <a:off x="3707904" y="2549082"/>
          <a:ext cx="1440160" cy="3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10700">
                <a:tc>
                  <a:txBody>
                    <a:bodyPr/>
                    <a:lstStyle/>
                    <a:p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4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31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33936"/>
              </p:ext>
            </p:extLst>
          </p:nvPr>
        </p:nvGraphicFramePr>
        <p:xfrm>
          <a:off x="3779912" y="2475359"/>
          <a:ext cx="1440160" cy="3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10700">
                <a:tc>
                  <a:txBody>
                    <a:bodyPr/>
                    <a:lstStyle/>
                    <a:p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4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94918"/>
              </p:ext>
            </p:extLst>
          </p:nvPr>
        </p:nvGraphicFramePr>
        <p:xfrm>
          <a:off x="611560" y="1981190"/>
          <a:ext cx="295232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fichier.txt</a:t>
                      </a: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f1.txt f2.txt</a:t>
                      </a:r>
                      <a:endParaRPr lang="fr-FR" sz="1600" baseline="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baseline="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--all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baseline="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–A</a:t>
                      </a:r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Working</a:t>
            </a:r>
            <a:r>
              <a:rPr lang="fr-FR" dirty="0" smtClean="0"/>
              <a:t> directory to </a:t>
            </a:r>
            <a:r>
              <a:rPr lang="fr-FR" dirty="0" err="1" smtClean="0"/>
              <a:t>Staging</a:t>
            </a:r>
            <a:r>
              <a:rPr lang="fr-FR" dirty="0" smtClean="0"/>
              <a:t> area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658369" y="2787218"/>
            <a:ext cx="1493118" cy="7826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directory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658369" y="1683979"/>
            <a:ext cx="1493118" cy="7826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</a:p>
        </p:txBody>
      </p:sp>
      <p:sp>
        <p:nvSpPr>
          <p:cNvPr id="10" name="Flèche en arc 9"/>
          <p:cNvSpPr/>
          <p:nvPr/>
        </p:nvSpPr>
        <p:spPr>
          <a:xfrm rot="16200000">
            <a:off x="3181053" y="2128590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lèche en arc 10"/>
          <p:cNvSpPr/>
          <p:nvPr/>
        </p:nvSpPr>
        <p:spPr>
          <a:xfrm rot="5400000">
            <a:off x="4539679" y="2098106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1892"/>
              </p:ext>
            </p:extLst>
          </p:nvPr>
        </p:nvGraphicFramePr>
        <p:xfrm>
          <a:off x="5580112" y="2355726"/>
          <a:ext cx="331236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*faire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 changement*</a:t>
                      </a:r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fr-FR" sz="16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checkout</a:t>
                      </a:r>
                      <a:r>
                        <a:rPr lang="fr-FR" sz="16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fichier.txt</a:t>
                      </a:r>
                      <a:endParaRPr lang="fr-FR" sz="16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3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93103"/>
              </p:ext>
            </p:extLst>
          </p:nvPr>
        </p:nvGraphicFramePr>
        <p:xfrm>
          <a:off x="3851920" y="2475359"/>
          <a:ext cx="1440160" cy="3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10700">
                <a:tc>
                  <a:txBody>
                    <a:bodyPr/>
                    <a:lstStyle/>
                    <a:p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à coins arrondis 15"/>
          <p:cNvSpPr/>
          <p:nvPr/>
        </p:nvSpPr>
        <p:spPr>
          <a:xfrm>
            <a:off x="3653780" y="1683979"/>
            <a:ext cx="1493118" cy="782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local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fr-FR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56534"/>
              </p:ext>
            </p:extLst>
          </p:nvPr>
        </p:nvGraphicFramePr>
        <p:xfrm>
          <a:off x="395536" y="2352670"/>
          <a:ext cx="29523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</a:t>
                      </a: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 –m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«</a:t>
                      </a:r>
                      <a:r>
                        <a:rPr lang="fr-FR" sz="1600" baseline="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blabla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»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Staging</a:t>
            </a:r>
            <a:r>
              <a:rPr lang="fr-FR" dirty="0" smtClean="0"/>
              <a:t> area to local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10" name="Flèche en arc 9"/>
          <p:cNvSpPr/>
          <p:nvPr/>
        </p:nvSpPr>
        <p:spPr>
          <a:xfrm rot="16200000">
            <a:off x="3181053" y="2128590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25076"/>
              </p:ext>
            </p:extLst>
          </p:nvPr>
        </p:nvGraphicFramePr>
        <p:xfrm>
          <a:off x="5580112" y="1707654"/>
          <a:ext cx="3456384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</a:tblGrid>
              <a:tr h="187220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reset HEAD~1</a:t>
                      </a: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(annule le dernier commit)</a:t>
                      </a:r>
                    </a:p>
                    <a:p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reset --hard HEAD</a:t>
                      </a:r>
                    </a:p>
                    <a:p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(récupère le code)</a:t>
                      </a: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checkout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HEAD</a:t>
                      </a: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(récupère le code sans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écraser le votre)</a:t>
                      </a:r>
                      <a:endParaRPr lang="fr-FR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à coins arrondis 14"/>
          <p:cNvSpPr/>
          <p:nvPr/>
        </p:nvSpPr>
        <p:spPr>
          <a:xfrm>
            <a:off x="3658369" y="2787218"/>
            <a:ext cx="1493118" cy="7826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</a:p>
        </p:txBody>
      </p:sp>
      <p:sp>
        <p:nvSpPr>
          <p:cNvPr id="11" name="Flèche en arc 10"/>
          <p:cNvSpPr/>
          <p:nvPr/>
        </p:nvSpPr>
        <p:spPr>
          <a:xfrm rot="5400000">
            <a:off x="4539679" y="2098106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8619"/>
              </p:ext>
            </p:extLst>
          </p:nvPr>
        </p:nvGraphicFramePr>
        <p:xfrm>
          <a:off x="3851920" y="2475359"/>
          <a:ext cx="1440160" cy="3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10700">
                <a:tc>
                  <a:txBody>
                    <a:bodyPr/>
                    <a:lstStyle/>
                    <a:p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à coins arrondis 15"/>
          <p:cNvSpPr/>
          <p:nvPr/>
        </p:nvSpPr>
        <p:spPr>
          <a:xfrm>
            <a:off x="3671317" y="2787218"/>
            <a:ext cx="1493118" cy="782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local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fr-FR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10354"/>
              </p:ext>
            </p:extLst>
          </p:nvPr>
        </p:nvGraphicFramePr>
        <p:xfrm>
          <a:off x="755576" y="2324854"/>
          <a:ext cx="25202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731323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push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revert</a:t>
                      </a: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#commit</a:t>
                      </a:r>
                    </a:p>
                    <a:p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Local </a:t>
            </a:r>
            <a:r>
              <a:rPr lang="fr-FR" dirty="0" err="1" smtClean="0"/>
              <a:t>repository</a:t>
            </a:r>
            <a:r>
              <a:rPr lang="fr-FR" dirty="0" smtClean="0"/>
              <a:t> to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09314"/>
              </p:ext>
            </p:extLst>
          </p:nvPr>
        </p:nvGraphicFramePr>
        <p:xfrm>
          <a:off x="5580113" y="2427734"/>
          <a:ext cx="13681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baseline="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</a:t>
                      </a:r>
                      <a:endParaRPr lang="fr-FR" sz="1600" baseline="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Flèche en arc 10"/>
          <p:cNvSpPr/>
          <p:nvPr/>
        </p:nvSpPr>
        <p:spPr>
          <a:xfrm rot="5400000">
            <a:off x="4539679" y="2098106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654896" y="1683370"/>
            <a:ext cx="1493118" cy="782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fr-FR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lèche en arc 9"/>
          <p:cNvSpPr/>
          <p:nvPr/>
        </p:nvSpPr>
        <p:spPr>
          <a:xfrm rot="16200000">
            <a:off x="3181053" y="2128590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598635"/>
              </p:ext>
            </p:extLst>
          </p:nvPr>
        </p:nvGraphicFramePr>
        <p:xfrm>
          <a:off x="342901" y="852488"/>
          <a:ext cx="3797051" cy="358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Formations au dojo </a:t>
            </a:r>
            <a:r>
              <a:rPr lang="ja-JP" altLang="fr-FR" b="0" dirty="0"/>
              <a:t> 道場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4139952" y="852984"/>
            <a:ext cx="4662626" cy="35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7" r:link="rId8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Les technologies conteneurs et </a:t>
            </a:r>
            <a:r>
              <a:rPr lang="fr-FR" sz="1600" dirty="0" err="1" smtClean="0"/>
              <a:t>bluemix</a:t>
            </a:r>
            <a:endParaRPr lang="fr-FR" sz="1600" dirty="0" smtClean="0"/>
          </a:p>
          <a:p>
            <a:r>
              <a:rPr lang="fr-FR" sz="1600" dirty="0" smtClean="0"/>
              <a:t>Modélisation/conception</a:t>
            </a:r>
          </a:p>
          <a:p>
            <a:r>
              <a:rPr lang="fr-FR" sz="1600" dirty="0" smtClean="0"/>
              <a:t>Eléments importants de POO</a:t>
            </a:r>
          </a:p>
          <a:p>
            <a:r>
              <a:rPr lang="fr-FR" sz="1600" dirty="0" err="1" smtClean="0"/>
              <a:t>Angular</a:t>
            </a:r>
            <a:r>
              <a:rPr lang="fr-FR" sz="1600" dirty="0" smtClean="0"/>
              <a:t> et le </a:t>
            </a:r>
            <a:r>
              <a:rPr lang="fr-FR" sz="1600" dirty="0" err="1" smtClean="0"/>
              <a:t>typescript</a:t>
            </a:r>
            <a:endParaRPr lang="fr-FR" sz="1600" dirty="0" smtClean="0"/>
          </a:p>
          <a:p>
            <a:r>
              <a:rPr lang="fr-FR" sz="1600" b="1" dirty="0" smtClean="0"/>
              <a:t>Gestion de sources avec GIT</a:t>
            </a:r>
          </a:p>
          <a:p>
            <a:r>
              <a:rPr lang="fr-FR" sz="1600" dirty="0" smtClean="0"/>
              <a:t>NPM</a:t>
            </a:r>
          </a:p>
          <a:p>
            <a:r>
              <a:rPr lang="fr-FR" sz="1600" dirty="0" smtClean="0"/>
              <a:t>Les tests avec Karma/Jasmine et TDD</a:t>
            </a:r>
          </a:p>
          <a:p>
            <a:r>
              <a:rPr lang="fr-FR" sz="1600" dirty="0" smtClean="0"/>
              <a:t>La Plateforme d’Intégration </a:t>
            </a:r>
            <a:r>
              <a:rPr lang="fr-FR" sz="1600" dirty="0"/>
              <a:t>C</a:t>
            </a:r>
            <a:r>
              <a:rPr lang="fr-FR" sz="1600" dirty="0" smtClean="0"/>
              <a:t>ontinue (PIC)</a:t>
            </a:r>
          </a:p>
          <a:p>
            <a:endParaRPr lang="fr-FR" sz="1600" dirty="0" smtClean="0"/>
          </a:p>
        </p:txBody>
      </p:sp>
      <p:sp>
        <p:nvSpPr>
          <p:cNvPr id="10" name="Flèche droite rayée 9"/>
          <p:cNvSpPr/>
          <p:nvPr/>
        </p:nvSpPr>
        <p:spPr>
          <a:xfrm rot="1094654">
            <a:off x="2804704" y="1707497"/>
            <a:ext cx="1328279" cy="211482"/>
          </a:xfrm>
          <a:prstGeom prst="striped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38088"/>
              </p:ext>
            </p:extLst>
          </p:nvPr>
        </p:nvGraphicFramePr>
        <p:xfrm>
          <a:off x="2843808" y="1284387"/>
          <a:ext cx="3770895" cy="36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895"/>
              </a:tblGrid>
              <a:tr h="360039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 –a –m « message »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raccourcis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83568" y="2077120"/>
            <a:ext cx="1493118" cy="7826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Untracked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267744" y="2077120"/>
            <a:ext cx="1493118" cy="7826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directory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2067694"/>
            <a:ext cx="1493118" cy="7826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436096" y="2067694"/>
            <a:ext cx="1493118" cy="782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local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fr-FR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020272" y="2067694"/>
            <a:ext cx="1493118" cy="782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fr-FR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99168"/>
              </p:ext>
            </p:extLst>
          </p:nvPr>
        </p:nvGraphicFramePr>
        <p:xfrm>
          <a:off x="3851920" y="3332966"/>
          <a:ext cx="47525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pull</a:t>
                      </a:r>
                    </a:p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reset --hard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</a:t>
                      </a: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/master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Demi-tour 20"/>
          <p:cNvSpPr/>
          <p:nvPr/>
        </p:nvSpPr>
        <p:spPr>
          <a:xfrm>
            <a:off x="2915815" y="1635645"/>
            <a:ext cx="3266839" cy="43204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22" name="Demi-tour 21"/>
          <p:cNvSpPr/>
          <p:nvPr/>
        </p:nvSpPr>
        <p:spPr>
          <a:xfrm rot="10800000">
            <a:off x="4427984" y="2859780"/>
            <a:ext cx="3528392" cy="43204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70C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81497"/>
              </p:ext>
            </p:extLst>
          </p:nvPr>
        </p:nvGraphicFramePr>
        <p:xfrm>
          <a:off x="4857873" y="1347614"/>
          <a:ext cx="1072754" cy="38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54"/>
              </a:tblGrid>
              <a:tr h="380365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commit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97883"/>
              </p:ext>
            </p:extLst>
          </p:nvPr>
        </p:nvGraphicFramePr>
        <p:xfrm>
          <a:off x="1907704" y="1336814"/>
          <a:ext cx="576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bref…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83568" y="2077120"/>
            <a:ext cx="1493118" cy="7826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Untracked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267744" y="2077120"/>
            <a:ext cx="1493118" cy="7826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directory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2067694"/>
            <a:ext cx="1493118" cy="7826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Staging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436096" y="2067694"/>
            <a:ext cx="1493118" cy="782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local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fr-FR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020272" y="2067694"/>
            <a:ext cx="1493118" cy="782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fr-FR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Flèche en arc 11"/>
          <p:cNvSpPr/>
          <p:nvPr/>
        </p:nvSpPr>
        <p:spPr>
          <a:xfrm>
            <a:off x="1640309" y="1622251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Flèche en arc 12"/>
          <p:cNvSpPr/>
          <p:nvPr/>
        </p:nvSpPr>
        <p:spPr>
          <a:xfrm>
            <a:off x="3283222" y="1635645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Flèche en arc 13"/>
          <p:cNvSpPr/>
          <p:nvPr/>
        </p:nvSpPr>
        <p:spPr>
          <a:xfrm>
            <a:off x="4795390" y="1635645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Flèche en arc 14"/>
          <p:cNvSpPr/>
          <p:nvPr/>
        </p:nvSpPr>
        <p:spPr>
          <a:xfrm>
            <a:off x="6379566" y="1635645"/>
            <a:ext cx="1072754" cy="1008113"/>
          </a:xfrm>
          <a:prstGeom prst="circularArrow">
            <a:avLst>
              <a:gd name="adj1" fmla="val 7852"/>
              <a:gd name="adj2" fmla="val 1075624"/>
              <a:gd name="adj3" fmla="val 20248297"/>
              <a:gd name="adj4" fmla="val 11373022"/>
              <a:gd name="adj5" fmla="val 12997"/>
            </a:avLst>
          </a:prstGeom>
          <a:solidFill>
            <a:schemeClr val="accent6">
              <a:lumMod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02311"/>
              </p:ext>
            </p:extLst>
          </p:nvPr>
        </p:nvGraphicFramePr>
        <p:xfrm>
          <a:off x="3531567" y="1347614"/>
          <a:ext cx="576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34599"/>
              </p:ext>
            </p:extLst>
          </p:nvPr>
        </p:nvGraphicFramePr>
        <p:xfrm>
          <a:off x="6588224" y="1347614"/>
          <a:ext cx="7200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31448"/>
              </p:ext>
            </p:extLst>
          </p:nvPr>
        </p:nvGraphicFramePr>
        <p:xfrm>
          <a:off x="5904011" y="3363838"/>
          <a:ext cx="11974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9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pull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Demi-tour 21"/>
          <p:cNvSpPr/>
          <p:nvPr/>
        </p:nvSpPr>
        <p:spPr>
          <a:xfrm rot="10800000">
            <a:off x="4499992" y="2859779"/>
            <a:ext cx="3312368" cy="43204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70C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Git : Les premiers pas</a:t>
            </a:r>
            <a:br>
              <a:rPr lang="fr-FR" dirty="0"/>
            </a:br>
            <a:r>
              <a:rPr lang="fr-FR" dirty="0"/>
              <a:t>(en p</a:t>
            </a:r>
            <a:r>
              <a:rPr lang="fr-FR" dirty="0" smtClean="0"/>
              <a:t>ratique)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8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récupérer un projet git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Travaux pratiques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62412"/>
              </p:ext>
            </p:extLst>
          </p:nvPr>
        </p:nvGraphicFramePr>
        <p:xfrm>
          <a:off x="683568" y="1347614"/>
          <a:ext cx="784887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10700">
                <a:tc>
                  <a:txBody>
                    <a:bodyPr/>
                    <a:lstStyle/>
                    <a:p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clone http://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s00vl9980736:10080/b65046/formation-git.git</a:t>
                      </a:r>
                    </a:p>
                    <a:p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16813"/>
            <a:ext cx="1512168" cy="259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53893"/>
            <a:ext cx="57340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6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Exercice : Gestion de code avec git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Faites le même exercice au début, mais avec git !</a:t>
            </a:r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pratiques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33821"/>
              </p:ext>
            </p:extLst>
          </p:nvPr>
        </p:nvGraphicFramePr>
        <p:xfrm>
          <a:off x="971600" y="1419622"/>
          <a:ext cx="2952328" cy="1554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fichier.txt</a:t>
                      </a:r>
                    </a:p>
                    <a:p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</a:t>
                      </a:r>
                    </a:p>
                    <a:p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push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revert</a:t>
                      </a: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5678"/>
              </p:ext>
            </p:extLst>
          </p:nvPr>
        </p:nvGraphicFramePr>
        <p:xfrm>
          <a:off x="4716016" y="1419622"/>
          <a:ext cx="3384376" cy="26018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384376"/>
              </a:tblGrid>
              <a:tr h="260184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reset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HEAD file.txt</a:t>
                      </a:r>
                    </a:p>
                    <a:p>
                      <a:endParaRPr lang="fr-FR" sz="1600" baseline="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fr-FR" sz="1600" baseline="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reset HEAD~1</a:t>
                      </a:r>
                    </a:p>
                    <a:p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reset --hard HEAD</a:t>
                      </a: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checkout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HEAD</a:t>
                      </a:r>
                    </a:p>
                    <a:p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pull</a:t>
                      </a:r>
                    </a:p>
                    <a:p>
                      <a:endParaRPr lang="fr-FR" sz="1600" baseline="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97589"/>
              </p:ext>
            </p:extLst>
          </p:nvPr>
        </p:nvGraphicFramePr>
        <p:xfrm>
          <a:off x="971600" y="3188950"/>
          <a:ext cx="2952328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</a:t>
                      </a:r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</a:t>
                      </a:r>
                      <a:r>
                        <a:rPr lang="fr-FR" sz="16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</a:t>
                      </a:r>
                      <a:endParaRPr lang="fr-FR" sz="16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</a:t>
                      </a:r>
                      <a:endParaRPr lang="fr-FR" sz="16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87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 : Les conflits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5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ésultat de recherche d'images pour &quot;engren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99" y="103917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principe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pic>
        <p:nvPicPr>
          <p:cNvPr id="7" name="Picture 2" descr="C:\Users\b65046\Desktop\clipart-com-user-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1316757"/>
            <a:ext cx="661955" cy="5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files icon blu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31" y="2206664"/>
            <a:ext cx="738899" cy="6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server icon blu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37" y="1839645"/>
            <a:ext cx="1355947" cy="135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ésultat de recherche d'images pour &quot;files icon blu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30" y="2206664"/>
            <a:ext cx="738899" cy="6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ésultat de recherche d'images pour &quot;engren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3179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b65046\Desktop\clipart-com-user-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78" y="3209370"/>
            <a:ext cx="661955" cy="5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droite 2"/>
          <p:cNvSpPr/>
          <p:nvPr/>
        </p:nvSpPr>
        <p:spPr>
          <a:xfrm rot="11585317">
            <a:off x="3653482" y="1761035"/>
            <a:ext cx="1784643" cy="3600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 rot="10010014">
            <a:off x="3673060" y="2857979"/>
            <a:ext cx="1784643" cy="3600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21" name="Picture 2" descr="Résultat de recherche d'images pour &quot;files icon blu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30" y="2206664"/>
            <a:ext cx="738899" cy="6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ésultat de recherche d'images pour &quot;files icon blu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7614"/>
            <a:ext cx="738899" cy="6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ésultat de recherche d'images pour &quot;files icon blu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57955"/>
            <a:ext cx="738899" cy="6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ésultat de recherche d'images pour &quot;ok icon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26" y="1836000"/>
            <a:ext cx="419143" cy="4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ésultat de recherche d'images pour &quot;ok icon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26" y="3435846"/>
            <a:ext cx="419143" cy="4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e recherche d'images pour &quot;boom icon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91" y="1660151"/>
            <a:ext cx="1794577" cy="16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154 L -0.33073 -0.158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-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82716E-6 L -0.32899 0.150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7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33767 0.1635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81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0.00463 L 0.3368 -0.1447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3" y="-74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915566"/>
            <a:ext cx="8460000" cy="3526265"/>
          </a:xfrm>
        </p:spPr>
        <p:txBody>
          <a:bodyPr/>
          <a:lstStyle/>
          <a:p>
            <a:r>
              <a:rPr lang="fr-FR" dirty="0" smtClean="0"/>
              <a:t>git push…ou pas !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Ok…git pull…ou pas…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Fusionner les changements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86588"/>
            <a:ext cx="5904656" cy="17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06" y="3435846"/>
            <a:ext cx="5391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7624" y="1995686"/>
            <a:ext cx="5904656" cy="792088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4914" y="3579862"/>
            <a:ext cx="5411341" cy="64807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Bonne </a:t>
            </a:r>
            <a:r>
              <a:rPr lang="fr-FR" dirty="0"/>
              <a:t>pratique : </a:t>
            </a:r>
          </a:p>
          <a:p>
            <a:pPr lvl="1"/>
            <a:r>
              <a:rPr lang="fr-FR" dirty="0"/>
              <a:t>git commit</a:t>
            </a:r>
          </a:p>
          <a:p>
            <a:pPr lvl="1"/>
            <a:r>
              <a:rPr lang="fr-FR" dirty="0"/>
              <a:t>git pull</a:t>
            </a:r>
          </a:p>
          <a:p>
            <a:pPr lvl="1"/>
            <a:r>
              <a:rPr lang="fr-FR" dirty="0"/>
              <a:t>**résolution des éventuels conflits</a:t>
            </a:r>
            <a:r>
              <a:rPr lang="fr-FR" dirty="0" smtClean="0"/>
              <a:t>**</a:t>
            </a:r>
          </a:p>
          <a:p>
            <a:pPr lvl="1"/>
            <a:r>
              <a:rPr lang="fr-FR" dirty="0" smtClean="0"/>
              <a:t>git </a:t>
            </a:r>
            <a:r>
              <a:rPr lang="fr-FR" dirty="0"/>
              <a:t>push</a:t>
            </a:r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bonne pratique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9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852984"/>
            <a:ext cx="4589462" cy="3588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Sommaire</a:t>
            </a:r>
          </a:p>
          <a:p>
            <a:r>
              <a:rPr lang="fr-FR" dirty="0" smtClean="0"/>
              <a:t>Les VCS en général</a:t>
            </a:r>
          </a:p>
          <a:p>
            <a:endParaRPr lang="fr-FR" dirty="0" smtClean="0"/>
          </a:p>
          <a:p>
            <a:r>
              <a:rPr lang="fr-FR" dirty="0"/>
              <a:t>Git en quelques mots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Les premiers pas dans Git</a:t>
            </a:r>
          </a:p>
          <a:p>
            <a:endParaRPr lang="fr-FR" dirty="0"/>
          </a:p>
          <a:p>
            <a:r>
              <a:rPr lang="fr-FR" dirty="0" smtClean="0"/>
              <a:t>Le résolution de conflits</a:t>
            </a:r>
          </a:p>
          <a:p>
            <a:endParaRPr lang="fr-FR" dirty="0"/>
          </a:p>
          <a:p>
            <a:r>
              <a:rPr lang="fr-FR" dirty="0" smtClean="0"/>
              <a:t>Les bonnes pratiques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&amp; </a:t>
            </a:r>
            <a:r>
              <a:rPr lang="fr-FR" dirty="0" err="1" smtClean="0"/>
              <a:t>Organiastion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4932040" y="852984"/>
            <a:ext cx="3870538" cy="35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smtClean="0"/>
              <a:t>Organisation</a:t>
            </a:r>
          </a:p>
          <a:p>
            <a:r>
              <a:rPr lang="fr-FR" dirty="0" smtClean="0"/>
              <a:t>Formation sur 1/2 journée</a:t>
            </a:r>
          </a:p>
          <a:p>
            <a:pPr lvl="1"/>
            <a:r>
              <a:rPr lang="fr-FR" dirty="0" smtClean="0"/>
              <a:t>Cours théorique : 2 heures</a:t>
            </a:r>
          </a:p>
          <a:p>
            <a:pPr lvl="1"/>
            <a:r>
              <a:rPr lang="fr-FR" dirty="0" smtClean="0"/>
              <a:t>Exercices pratiques: 2 heures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5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Sur </a:t>
            </a:r>
            <a:r>
              <a:rPr lang="fr-FR" dirty="0" err="1" smtClean="0"/>
              <a:t>IntelliJ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Clic-droit-&gt;Git-&gt;</a:t>
            </a:r>
            <a:r>
              <a:rPr lang="fr-FR" dirty="0" err="1" smtClean="0"/>
              <a:t>Resolve</a:t>
            </a:r>
            <a:r>
              <a:rPr lang="fr-FR" dirty="0" smtClean="0"/>
              <a:t> </a:t>
            </a:r>
            <a:r>
              <a:rPr lang="fr-FR" dirty="0" err="1" smtClean="0"/>
              <a:t>conflicts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 conflits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9782"/>
            <a:ext cx="8208912" cy="150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26" y="765659"/>
            <a:ext cx="440738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0"/>
            <a:ext cx="3960439" cy="8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6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: Gestion de </a:t>
            </a:r>
            <a:r>
              <a:rPr lang="fr-FR" dirty="0" smtClean="0"/>
              <a:t>conflits avec </a:t>
            </a:r>
            <a:r>
              <a:rPr lang="fr-FR" dirty="0"/>
              <a:t>git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3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 : Les bonnes pratiques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4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La bonne fréquence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: plusieurs par jour</a:t>
            </a:r>
          </a:p>
          <a:p>
            <a:pPr lvl="1"/>
            <a:r>
              <a:rPr lang="fr-FR" dirty="0" smtClean="0"/>
              <a:t>git commit : quand le code est stable, une fois le soir avant de partir</a:t>
            </a:r>
          </a:p>
          <a:p>
            <a:pPr lvl="1"/>
            <a:r>
              <a:rPr lang="fr-FR" dirty="0" smtClean="0"/>
              <a:t>git push : une fois que la fonctionnalité est prête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pull : une fois en arrivant le matin, avant de push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 bonne taille :</a:t>
            </a:r>
          </a:p>
          <a:p>
            <a:pPr lvl="1"/>
            <a:r>
              <a:rPr lang="fr-FR" dirty="0" smtClean="0"/>
              <a:t>Un push = plusieurs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smtClean="0"/>
              <a:t>Une fonctionnalité = un push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On ne push (presque) que du code qui fonctionne</a:t>
            </a:r>
          </a:p>
          <a:p>
            <a:pPr lvl="1"/>
            <a:r>
              <a:rPr lang="fr-FR" dirty="0" smtClean="0"/>
              <a:t>Test avant de push (TU/TI/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etc…)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On met un message de commit </a:t>
            </a:r>
            <a:r>
              <a:rPr lang="fr-FR" dirty="0" err="1" smtClean="0"/>
              <a:t>explcite</a:t>
            </a:r>
            <a:endParaRPr lang="fr-FR" dirty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bon développeur, il code, il push…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7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0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Exercice : Gestion de code sans git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1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Développez votre propre classe qui implémente la fonction </a:t>
            </a:r>
            <a:r>
              <a:rPr lang="fr-FR" dirty="0" err="1" smtClean="0"/>
              <a:t>ditBonjour</a:t>
            </a:r>
            <a:r>
              <a:rPr lang="fr-FR" dirty="0" smtClean="0"/>
              <a:t>()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Objectif : Dites moi tous bonjour !</a:t>
            </a:r>
          </a:p>
          <a:p>
            <a:pPr marL="0" indent="0">
              <a:buNone/>
            </a:pPr>
            <a:endParaRPr lang="fr-FR" dirty="0" smtClean="0"/>
          </a:p>
          <a:p>
            <a:pPr lvl="3"/>
            <a:endParaRPr lang="fr-FR" dirty="0" smtClean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Le matin, on dit bonjour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232173"/>
            <a:ext cx="5904657" cy="129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4" y="2893318"/>
            <a:ext cx="4627082" cy="16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0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VCS : Généralités et avantages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12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VCS : Cas nominal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pic>
        <p:nvPicPr>
          <p:cNvPr id="7" name="Picture 2" descr="C:\Users\b65046\Desktop\clipart-com-user-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1779662"/>
            <a:ext cx="661955" cy="5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65046\Desktop\clipart-com-user-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2250167"/>
            <a:ext cx="661955" cy="5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65046\Desktop\clipart-com-user-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5080"/>
            <a:ext cx="661955" cy="5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ésultat de recherche d'images pour &quot;computer cod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30" y="1848150"/>
            <a:ext cx="1338945" cy="1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>
            <a:off x="2569660" y="2047118"/>
            <a:ext cx="1157970" cy="26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3"/>
            <a:endCxn id="10" idx="1"/>
          </p:cNvCxnSpPr>
          <p:nvPr/>
        </p:nvCxnSpPr>
        <p:spPr>
          <a:xfrm flipV="1">
            <a:off x="2569660" y="2517623"/>
            <a:ext cx="11579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3"/>
          </p:cNvCxnSpPr>
          <p:nvPr/>
        </p:nvCxnSpPr>
        <p:spPr>
          <a:xfrm flipV="1">
            <a:off x="2569659" y="2674615"/>
            <a:ext cx="1157971" cy="377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C:\Users\b65046\Desktop\clipart-com-user-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45" y="1779662"/>
            <a:ext cx="661955" cy="5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b65046\Desktop\clipart-com-user-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45" y="2250167"/>
            <a:ext cx="661955" cy="5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b65046\Desktop\clipart-com-user-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44" y="2785080"/>
            <a:ext cx="661955" cy="5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>
            <a:stCxn id="14" idx="1"/>
          </p:cNvCxnSpPr>
          <p:nvPr/>
        </p:nvCxnSpPr>
        <p:spPr>
          <a:xfrm flipH="1">
            <a:off x="5066574" y="2047119"/>
            <a:ext cx="984871" cy="20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5066574" y="2517624"/>
            <a:ext cx="98487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6" idx="1"/>
          </p:cNvCxnSpPr>
          <p:nvPr/>
        </p:nvCxnSpPr>
        <p:spPr>
          <a:xfrm flipH="1" flipV="1">
            <a:off x="5066574" y="2785080"/>
            <a:ext cx="984870" cy="26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228184" y="843558"/>
            <a:ext cx="2520280" cy="648072"/>
          </a:xfrm>
          <a:prstGeom prst="wedgeRoundRectCallout">
            <a:avLst>
              <a:gd name="adj1" fmla="val -108239"/>
              <a:gd name="adj2" fmla="val 116810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/>
              <a:t>Non c’est pas moi qui l’ai !</a:t>
            </a:r>
            <a:endParaRPr lang="fr-FR" sz="12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6194576" y="3620988"/>
            <a:ext cx="2553888" cy="452636"/>
          </a:xfrm>
          <a:prstGeom prst="wedgeRoundRectCallout">
            <a:avLst>
              <a:gd name="adj1" fmla="val -37183"/>
              <a:gd name="adj2" fmla="val -85814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/>
              <a:t>A quoi </a:t>
            </a:r>
            <a:r>
              <a:rPr lang="fr-FR" sz="1200" dirty="0"/>
              <a:t>elle sert cette ligne?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251520" y="843558"/>
            <a:ext cx="2952328" cy="648072"/>
          </a:xfrm>
          <a:prstGeom prst="wedgeRoundRectCallout">
            <a:avLst>
              <a:gd name="adj1" fmla="val 16016"/>
              <a:gd name="adj2" fmla="val 94764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Tu peux m’envoyer la dernière version par mail? Il faut que j’intègre mon code!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3307110" y="843558"/>
            <a:ext cx="2703799" cy="648072"/>
          </a:xfrm>
          <a:prstGeom prst="wedgeRoundRectCallout">
            <a:avLst>
              <a:gd name="adj1" fmla="val 49947"/>
              <a:gd name="adj2" fmla="val 102113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/>
              <a:t>Demande à Jean-Claude !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75556" y="3620988"/>
            <a:ext cx="2573088" cy="452636"/>
          </a:xfrm>
          <a:prstGeom prst="wedgeRoundRectCallout">
            <a:avLst>
              <a:gd name="adj1" fmla="val -478"/>
              <a:gd name="adj2" fmla="val -94833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Mais ça marchait avant, on a changé quoi?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3307110" y="3620988"/>
            <a:ext cx="2703799" cy="452636"/>
          </a:xfrm>
          <a:prstGeom prst="wedgeRoundRectCallout">
            <a:avLst>
              <a:gd name="adj1" fmla="val -70279"/>
              <a:gd name="adj2" fmla="val -23311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/>
              <a:t>Qui a modifié mon fichier?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827887" y="1635646"/>
            <a:ext cx="1920577" cy="648072"/>
          </a:xfrm>
          <a:prstGeom prst="wedgeRoundRectCallout">
            <a:avLst>
              <a:gd name="adj1" fmla="val -55173"/>
              <a:gd name="adj2" fmla="val 81536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/>
              <a:t>Tu veux la version de DEV, INT, QUEL ou PROD?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389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Code centralisé &amp; externalisé</a:t>
            </a:r>
          </a:p>
          <a:p>
            <a:endParaRPr lang="fr-FR" dirty="0" smtClean="0"/>
          </a:p>
          <a:p>
            <a:r>
              <a:rPr lang="fr-FR" dirty="0" smtClean="0"/>
              <a:t>Historique</a:t>
            </a:r>
          </a:p>
          <a:p>
            <a:endParaRPr lang="fr-FR" dirty="0"/>
          </a:p>
          <a:p>
            <a:r>
              <a:rPr lang="fr-FR" dirty="0" smtClean="0"/>
              <a:t>Tracer les changements</a:t>
            </a:r>
          </a:p>
          <a:p>
            <a:endParaRPr lang="fr-FR" dirty="0" smtClean="0"/>
          </a:p>
          <a:p>
            <a:r>
              <a:rPr lang="fr-FR" dirty="0"/>
              <a:t>Fusionner des </a:t>
            </a:r>
            <a:r>
              <a:rPr lang="fr-FR" dirty="0" smtClean="0"/>
              <a:t>changements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Gérer des versions</a:t>
            </a:r>
          </a:p>
          <a:p>
            <a:endParaRPr lang="fr-FR" dirty="0"/>
          </a:p>
          <a:p>
            <a:r>
              <a:rPr lang="fr-FR" dirty="0"/>
              <a:t>Support </a:t>
            </a:r>
            <a:r>
              <a:rPr lang="fr-FR" dirty="0" smtClean="0"/>
              <a:t>de </a:t>
            </a:r>
            <a:r>
              <a:rPr lang="fr-FR" dirty="0"/>
              <a:t>développement </a:t>
            </a:r>
            <a:r>
              <a:rPr lang="fr-FR" dirty="0" smtClean="0"/>
              <a:t>non-linéaire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3"/>
            <a:endParaRPr lang="fr-FR" dirty="0" smtClean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VCS : A quoi ça sert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7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CVS</a:t>
            </a:r>
          </a:p>
          <a:p>
            <a:endParaRPr lang="fr-FR" dirty="0"/>
          </a:p>
          <a:p>
            <a:r>
              <a:rPr lang="fr-FR" dirty="0" smtClean="0"/>
              <a:t>Subversion (SVN)</a:t>
            </a:r>
          </a:p>
          <a:p>
            <a:endParaRPr lang="fr-FR" dirty="0"/>
          </a:p>
          <a:p>
            <a:r>
              <a:rPr lang="fr-FR" dirty="0"/>
              <a:t>Git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Mercurial</a:t>
            </a:r>
            <a:r>
              <a:rPr lang="fr-FR" dirty="0" smtClean="0"/>
              <a:t>, </a:t>
            </a:r>
            <a:r>
              <a:rPr lang="fr-FR" dirty="0" err="1" smtClean="0"/>
              <a:t>Bazaar</a:t>
            </a:r>
            <a:r>
              <a:rPr lang="fr-FR" dirty="0" smtClean="0"/>
              <a:t>, etc…</a:t>
            </a:r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3"/>
            <a:endParaRPr lang="fr-FR" dirty="0" smtClean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VCS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7422</TotalTime>
  <Words>906</Words>
  <Application>Microsoft Office PowerPoint</Application>
  <PresentationFormat>Affichage à l'écran (16:9)</PresentationFormat>
  <Paragraphs>369</Paragraphs>
  <Slides>34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160105-ITG-charte-169-FR</vt:lpstr>
      <vt:lpstr>Formations pépinière  Gestion de sourceS - Git. </vt:lpstr>
      <vt:lpstr>Les Formations au dojo  道場</vt:lpstr>
      <vt:lpstr>Sommaire &amp; Organiastion</vt:lpstr>
      <vt:lpstr>Exercice : Gestion de code sans git</vt:lpstr>
      <vt:lpstr>Exercice : Le matin, on dit bonjour !</vt:lpstr>
      <vt:lpstr>VCS : Généralités et avantages</vt:lpstr>
      <vt:lpstr>VCS : Cas nominal</vt:lpstr>
      <vt:lpstr>VCS : A quoi ça sert ?</vt:lpstr>
      <vt:lpstr>Quelques VCS</vt:lpstr>
      <vt:lpstr>Git : Généralités</vt:lpstr>
      <vt:lpstr>Historique et chiffres</vt:lpstr>
      <vt:lpstr>Particularités</vt:lpstr>
      <vt:lpstr>Le principe</vt:lpstr>
      <vt:lpstr>Git : Les premiers pas (en théorie)</vt:lpstr>
      <vt:lpstr>Etats des fichiers et zones de travail</vt:lpstr>
      <vt:lpstr>Untracked to Working directory</vt:lpstr>
      <vt:lpstr>Working directory to Staging area</vt:lpstr>
      <vt:lpstr>Staging area to local repository</vt:lpstr>
      <vt:lpstr>Local repository to remote repository</vt:lpstr>
      <vt:lpstr>Les raccourcis</vt:lpstr>
      <vt:lpstr>En bref…</vt:lpstr>
      <vt:lpstr>Git : Les premiers pas (en pratique)</vt:lpstr>
      <vt:lpstr>Travaux pratiques</vt:lpstr>
      <vt:lpstr>Exercice : Gestion de code avec git </vt:lpstr>
      <vt:lpstr>Travaux pratiques</vt:lpstr>
      <vt:lpstr>Git : Les conflits</vt:lpstr>
      <vt:lpstr>Le principe</vt:lpstr>
      <vt:lpstr>Fusionner les changements</vt:lpstr>
      <vt:lpstr>La bonne pratique</vt:lpstr>
      <vt:lpstr>Résolution de conflits</vt:lpstr>
      <vt:lpstr>Exercice : Gestion de conflits avec git </vt:lpstr>
      <vt:lpstr>Git : Les bonnes pratiques</vt:lpstr>
      <vt:lpstr>Le bon développeur, il code, il push…</vt:lpstr>
      <vt:lpstr>Question?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ChristineB</dc:creator>
  <cp:lastModifiedBy>Julie NATAF</cp:lastModifiedBy>
  <cp:revision>336</cp:revision>
  <cp:lastPrinted>2015-12-23T10:24:34Z</cp:lastPrinted>
  <dcterms:created xsi:type="dcterms:W3CDTF">2015-02-23T17:08:44Z</dcterms:created>
  <dcterms:modified xsi:type="dcterms:W3CDTF">2018-05-23T09:44:25Z</dcterms:modified>
</cp:coreProperties>
</file>