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703" r:id="rId2"/>
    <p:sldMasterId id="2147483708" r:id="rId3"/>
  </p:sldMasterIdLst>
  <p:notesMasterIdLst>
    <p:notesMasterId r:id="rId104"/>
  </p:notesMasterIdLst>
  <p:handoutMasterIdLst>
    <p:handoutMasterId r:id="rId105"/>
  </p:handoutMasterIdLst>
  <p:sldIdLst>
    <p:sldId id="270" r:id="rId4"/>
    <p:sldId id="314" r:id="rId5"/>
    <p:sldId id="315" r:id="rId6"/>
    <p:sldId id="316" r:id="rId7"/>
    <p:sldId id="317" r:id="rId8"/>
    <p:sldId id="332" r:id="rId9"/>
    <p:sldId id="333" r:id="rId10"/>
    <p:sldId id="335" r:id="rId11"/>
    <p:sldId id="319" r:id="rId12"/>
    <p:sldId id="337" r:id="rId13"/>
    <p:sldId id="338" r:id="rId14"/>
    <p:sldId id="336" r:id="rId15"/>
    <p:sldId id="397" r:id="rId16"/>
    <p:sldId id="349" r:id="rId17"/>
    <p:sldId id="340" r:id="rId18"/>
    <p:sldId id="342" r:id="rId19"/>
    <p:sldId id="362" r:id="rId20"/>
    <p:sldId id="363" r:id="rId21"/>
    <p:sldId id="364" r:id="rId22"/>
    <p:sldId id="365" r:id="rId23"/>
    <p:sldId id="366" r:id="rId24"/>
    <p:sldId id="345" r:id="rId25"/>
    <p:sldId id="346" r:id="rId26"/>
    <p:sldId id="398" r:id="rId27"/>
    <p:sldId id="347" r:id="rId28"/>
    <p:sldId id="343" r:id="rId29"/>
    <p:sldId id="350" r:id="rId30"/>
    <p:sldId id="351" r:id="rId31"/>
    <p:sldId id="352" r:id="rId32"/>
    <p:sldId id="353" r:id="rId33"/>
    <p:sldId id="399" r:id="rId34"/>
    <p:sldId id="361" r:id="rId35"/>
    <p:sldId id="348" r:id="rId36"/>
    <p:sldId id="354" r:id="rId37"/>
    <p:sldId id="355" r:id="rId38"/>
    <p:sldId id="356" r:id="rId39"/>
    <p:sldId id="339" r:id="rId40"/>
    <p:sldId id="358" r:id="rId41"/>
    <p:sldId id="359" r:id="rId42"/>
    <p:sldId id="372" r:id="rId43"/>
    <p:sldId id="411" r:id="rId44"/>
    <p:sldId id="374" r:id="rId45"/>
    <p:sldId id="412" r:id="rId46"/>
    <p:sldId id="413" r:id="rId47"/>
    <p:sldId id="414" r:id="rId48"/>
    <p:sldId id="415" r:id="rId49"/>
    <p:sldId id="416" r:id="rId50"/>
    <p:sldId id="368" r:id="rId51"/>
    <p:sldId id="369" r:id="rId52"/>
    <p:sldId id="370" r:id="rId53"/>
    <p:sldId id="407" r:id="rId54"/>
    <p:sldId id="360" r:id="rId55"/>
    <p:sldId id="327" r:id="rId56"/>
    <p:sldId id="322" r:id="rId57"/>
    <p:sldId id="373" r:id="rId58"/>
    <p:sldId id="376" r:id="rId59"/>
    <p:sldId id="417" r:id="rId60"/>
    <p:sldId id="418" r:id="rId61"/>
    <p:sldId id="329" r:id="rId62"/>
    <p:sldId id="381" r:id="rId63"/>
    <p:sldId id="379" r:id="rId64"/>
    <p:sldId id="380" r:id="rId65"/>
    <p:sldId id="382" r:id="rId66"/>
    <p:sldId id="383" r:id="rId67"/>
    <p:sldId id="387" r:id="rId68"/>
    <p:sldId id="384" r:id="rId69"/>
    <p:sldId id="402" r:id="rId70"/>
    <p:sldId id="420" r:id="rId71"/>
    <p:sldId id="405" r:id="rId72"/>
    <p:sldId id="408" r:id="rId73"/>
    <p:sldId id="403" r:id="rId74"/>
    <p:sldId id="385" r:id="rId75"/>
    <p:sldId id="389" r:id="rId76"/>
    <p:sldId id="388" r:id="rId77"/>
    <p:sldId id="390" r:id="rId78"/>
    <p:sldId id="391" r:id="rId79"/>
    <p:sldId id="404" r:id="rId80"/>
    <p:sldId id="392" r:id="rId81"/>
    <p:sldId id="393" r:id="rId82"/>
    <p:sldId id="394" r:id="rId83"/>
    <p:sldId id="395" r:id="rId84"/>
    <p:sldId id="396" r:id="rId85"/>
    <p:sldId id="406" r:id="rId86"/>
    <p:sldId id="421" r:id="rId87"/>
    <p:sldId id="423" r:id="rId88"/>
    <p:sldId id="419" r:id="rId89"/>
    <p:sldId id="401" r:id="rId90"/>
    <p:sldId id="422" r:id="rId91"/>
    <p:sldId id="424" r:id="rId92"/>
    <p:sldId id="425" r:id="rId93"/>
    <p:sldId id="426" r:id="rId94"/>
    <p:sldId id="427" r:id="rId95"/>
    <p:sldId id="331" r:id="rId96"/>
    <p:sldId id="378" r:id="rId97"/>
    <p:sldId id="324" r:id="rId98"/>
    <p:sldId id="318" r:id="rId99"/>
    <p:sldId id="371" r:id="rId100"/>
    <p:sldId id="386" r:id="rId101"/>
    <p:sldId id="344" r:id="rId102"/>
    <p:sldId id="334" r:id="rId103"/>
  </p:sldIdLst>
  <p:sldSz cx="9144000" cy="5143500" type="screen16x9"/>
  <p:notesSz cx="7099300"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15:clr>
            <a:srgbClr val="A4A3A4"/>
          </p15:clr>
        </p15:guide>
        <p15:guide id="2" pos="5556">
          <p15:clr>
            <a:srgbClr val="A4A3A4"/>
          </p15:clr>
        </p15:guide>
      </p15:sldGuideLst>
    </p:ext>
    <p:ext uri="{2D200454-40CA-4A62-9FC3-DE9A4176ACB9}">
      <p15:notesGuideLst xmlns:p15="http://schemas.microsoft.com/office/powerpoint/2012/main" xmlns="">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clrMru>
    <a:srgbClr val="000000"/>
    <a:srgbClr val="DC7D32"/>
    <a:srgbClr val="E8527C"/>
    <a:srgbClr val="F0F050"/>
    <a:srgbClr val="D4D700"/>
    <a:srgbClr val="00925B"/>
    <a:srgbClr val="EFEEED"/>
    <a:srgbClr val="9C9E9F"/>
    <a:srgbClr val="646567"/>
    <a:srgbClr val="0097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3072" autoAdjust="0"/>
  </p:normalViewPr>
  <p:slideViewPr>
    <p:cSldViewPr>
      <p:cViewPr>
        <p:scale>
          <a:sx n="100" d="100"/>
          <a:sy n="100" d="100"/>
        </p:scale>
        <p:origin x="-258" y="72"/>
      </p:cViewPr>
      <p:guideLst>
        <p:guide orient="horz"/>
        <p:guide pos="555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0" d="100"/>
          <a:sy n="80" d="100"/>
        </p:scale>
        <p:origin x="-3918" y="-84"/>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07" Type="http://schemas.openxmlformats.org/officeDocument/2006/relationships/viewProps" Target="viewProps.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102" Type="http://schemas.openxmlformats.org/officeDocument/2006/relationships/slide" Target="slides/slide99.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presProps" Target="pres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tableStyles" Target="tableStyles.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notesMaster" Target="notesMasters/notesMaster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F9D1EF-5C20-4F21-BE60-E227FE862744}" type="doc">
      <dgm:prSet loTypeId="urn:microsoft.com/office/officeart/2005/8/layout/cycle2" loCatId="cycle" qsTypeId="urn:microsoft.com/office/officeart/2005/8/quickstyle/simple1" qsCatId="simple" csTypeId="urn:microsoft.com/office/officeart/2005/8/colors/colorful4" csCatId="colorful" phldr="1"/>
      <dgm:spPr/>
      <dgm:t>
        <a:bodyPr/>
        <a:lstStyle/>
        <a:p>
          <a:endParaRPr lang="fr-FR"/>
        </a:p>
      </dgm:t>
    </dgm:pt>
    <dgm:pt modelId="{19ABC187-FC3A-4492-899B-10CE4F82E877}">
      <dgm:prSet phldrT="[Texte]"/>
      <dgm:spPr/>
      <dgm:t>
        <a:bodyPr/>
        <a:lstStyle/>
        <a:p>
          <a:r>
            <a:rPr lang="fr-FR" dirty="0" smtClean="0"/>
            <a:t>Technique</a:t>
          </a:r>
          <a:endParaRPr lang="fr-FR" dirty="0"/>
        </a:p>
      </dgm:t>
    </dgm:pt>
    <dgm:pt modelId="{2BEC21BE-B3DA-45E4-9B94-234945543672}" type="parTrans" cxnId="{7F760C14-F025-4131-ACCE-D5580C854882}">
      <dgm:prSet/>
      <dgm:spPr/>
      <dgm:t>
        <a:bodyPr/>
        <a:lstStyle/>
        <a:p>
          <a:endParaRPr lang="fr-FR"/>
        </a:p>
      </dgm:t>
    </dgm:pt>
    <dgm:pt modelId="{FDEDD6DB-7042-4153-8AF7-D77877513740}" type="sibTrans" cxnId="{7F760C14-F025-4131-ACCE-D5580C854882}">
      <dgm:prSet/>
      <dgm:spPr/>
      <dgm:t>
        <a:bodyPr/>
        <a:lstStyle/>
        <a:p>
          <a:endParaRPr lang="fr-FR"/>
        </a:p>
      </dgm:t>
    </dgm:pt>
    <dgm:pt modelId="{4DABCA52-7FDE-4ABB-92FA-DA30CCF4662F}">
      <dgm:prSet phldrT="[Texte]"/>
      <dgm:spPr/>
      <dgm:t>
        <a:bodyPr/>
        <a:lstStyle/>
        <a:p>
          <a:r>
            <a:rPr lang="fr-FR" dirty="0" smtClean="0"/>
            <a:t>Organisation</a:t>
          </a:r>
        </a:p>
        <a:p>
          <a:r>
            <a:rPr lang="fr-FR" dirty="0" err="1" smtClean="0"/>
            <a:t>Process</a:t>
          </a:r>
          <a:endParaRPr lang="fr-FR" dirty="0"/>
        </a:p>
      </dgm:t>
    </dgm:pt>
    <dgm:pt modelId="{00436427-01B7-4F8F-86BB-F0A437C5FDE2}" type="parTrans" cxnId="{F91D8DA5-5893-4CEA-97E0-B12DDE9138A5}">
      <dgm:prSet/>
      <dgm:spPr/>
      <dgm:t>
        <a:bodyPr/>
        <a:lstStyle/>
        <a:p>
          <a:endParaRPr lang="fr-FR"/>
        </a:p>
      </dgm:t>
    </dgm:pt>
    <dgm:pt modelId="{6427AF0D-08C8-43D7-B3ED-E3CFD1A69E94}" type="sibTrans" cxnId="{F91D8DA5-5893-4CEA-97E0-B12DDE9138A5}">
      <dgm:prSet/>
      <dgm:spPr/>
      <dgm:t>
        <a:bodyPr/>
        <a:lstStyle/>
        <a:p>
          <a:endParaRPr lang="fr-FR"/>
        </a:p>
      </dgm:t>
    </dgm:pt>
    <dgm:pt modelId="{A7938BC0-BA6F-40F5-BDF6-2132C7212DD5}">
      <dgm:prSet phldrT="[Texte]"/>
      <dgm:spPr/>
      <dgm:t>
        <a:bodyPr/>
        <a:lstStyle/>
        <a:p>
          <a:r>
            <a:rPr lang="fr-FR" dirty="0" smtClean="0"/>
            <a:t>AGILE</a:t>
          </a:r>
        </a:p>
        <a:p>
          <a:r>
            <a:rPr lang="fr-FR" dirty="0" smtClean="0"/>
            <a:t>DEV/OPS</a:t>
          </a:r>
          <a:endParaRPr lang="fr-FR" dirty="0"/>
        </a:p>
      </dgm:t>
    </dgm:pt>
    <dgm:pt modelId="{C8A60439-A911-4371-A53A-6045AA0622B1}" type="parTrans" cxnId="{DFF39ADB-D7A6-4D44-9817-63720DE92756}">
      <dgm:prSet/>
      <dgm:spPr/>
      <dgm:t>
        <a:bodyPr/>
        <a:lstStyle/>
        <a:p>
          <a:endParaRPr lang="fr-FR"/>
        </a:p>
      </dgm:t>
    </dgm:pt>
    <dgm:pt modelId="{DD0CDC09-6A4A-41F3-89EF-DFC7702B57C6}" type="sibTrans" cxnId="{DFF39ADB-D7A6-4D44-9817-63720DE92756}">
      <dgm:prSet/>
      <dgm:spPr/>
      <dgm:t>
        <a:bodyPr/>
        <a:lstStyle/>
        <a:p>
          <a:endParaRPr lang="fr-FR"/>
        </a:p>
      </dgm:t>
    </dgm:pt>
    <dgm:pt modelId="{783376CC-2C27-4E21-B70B-7AB2A525CE27}">
      <dgm:prSet phldrT="[Texte]"/>
      <dgm:spPr/>
      <dgm:t>
        <a:bodyPr/>
        <a:lstStyle/>
        <a:p>
          <a:r>
            <a:rPr lang="fr-FR" dirty="0" smtClean="0"/>
            <a:t>Cycle de vie</a:t>
          </a:r>
          <a:br>
            <a:rPr lang="fr-FR" dirty="0" smtClean="0"/>
          </a:br>
          <a:r>
            <a:rPr lang="fr-FR" dirty="0" smtClean="0"/>
            <a:t>Production</a:t>
          </a:r>
          <a:endParaRPr lang="fr-FR" dirty="0"/>
        </a:p>
      </dgm:t>
    </dgm:pt>
    <dgm:pt modelId="{105538CF-3F83-4E6B-B2A7-9D9450DC6C6B}" type="parTrans" cxnId="{828C6A21-3E48-4B8E-B53E-0C743702F54A}">
      <dgm:prSet/>
      <dgm:spPr/>
      <dgm:t>
        <a:bodyPr/>
        <a:lstStyle/>
        <a:p>
          <a:endParaRPr lang="fr-FR"/>
        </a:p>
      </dgm:t>
    </dgm:pt>
    <dgm:pt modelId="{60BE7B6F-7BCA-47AF-B912-586A2B0AF2BC}" type="sibTrans" cxnId="{828C6A21-3E48-4B8E-B53E-0C743702F54A}">
      <dgm:prSet/>
      <dgm:spPr/>
      <dgm:t>
        <a:bodyPr/>
        <a:lstStyle/>
        <a:p>
          <a:endParaRPr lang="fr-FR"/>
        </a:p>
      </dgm:t>
    </dgm:pt>
    <dgm:pt modelId="{56C47D4C-4656-4626-916E-CF1984DF0857}" type="pres">
      <dgm:prSet presAssocID="{A9F9D1EF-5C20-4F21-BE60-E227FE862744}" presName="cycle" presStyleCnt="0">
        <dgm:presLayoutVars>
          <dgm:dir/>
          <dgm:resizeHandles val="exact"/>
        </dgm:presLayoutVars>
      </dgm:prSet>
      <dgm:spPr/>
      <dgm:t>
        <a:bodyPr/>
        <a:lstStyle/>
        <a:p>
          <a:endParaRPr lang="fr-FR"/>
        </a:p>
      </dgm:t>
    </dgm:pt>
    <dgm:pt modelId="{524936D1-5D26-4E83-8585-4B7B1A68746F}" type="pres">
      <dgm:prSet presAssocID="{19ABC187-FC3A-4492-899B-10CE4F82E877}" presName="node" presStyleLbl="node1" presStyleIdx="0" presStyleCnt="4">
        <dgm:presLayoutVars>
          <dgm:bulletEnabled val="1"/>
        </dgm:presLayoutVars>
      </dgm:prSet>
      <dgm:spPr/>
      <dgm:t>
        <a:bodyPr/>
        <a:lstStyle/>
        <a:p>
          <a:endParaRPr lang="fr-FR"/>
        </a:p>
      </dgm:t>
    </dgm:pt>
    <dgm:pt modelId="{3DEC3FEB-74D3-4400-A73E-B0B24825F9C9}" type="pres">
      <dgm:prSet presAssocID="{FDEDD6DB-7042-4153-8AF7-D77877513740}" presName="sibTrans" presStyleLbl="sibTrans2D1" presStyleIdx="0" presStyleCnt="4"/>
      <dgm:spPr/>
      <dgm:t>
        <a:bodyPr/>
        <a:lstStyle/>
        <a:p>
          <a:endParaRPr lang="fr-FR"/>
        </a:p>
      </dgm:t>
    </dgm:pt>
    <dgm:pt modelId="{FB65E81A-9421-45F2-A768-7C892FCE23BD}" type="pres">
      <dgm:prSet presAssocID="{FDEDD6DB-7042-4153-8AF7-D77877513740}" presName="connectorText" presStyleLbl="sibTrans2D1" presStyleIdx="0" presStyleCnt="4"/>
      <dgm:spPr/>
      <dgm:t>
        <a:bodyPr/>
        <a:lstStyle/>
        <a:p>
          <a:endParaRPr lang="fr-FR"/>
        </a:p>
      </dgm:t>
    </dgm:pt>
    <dgm:pt modelId="{D10C87EB-BB01-4CE1-BE08-2018B8561706}" type="pres">
      <dgm:prSet presAssocID="{4DABCA52-7FDE-4ABB-92FA-DA30CCF4662F}" presName="node" presStyleLbl="node1" presStyleIdx="1" presStyleCnt="4">
        <dgm:presLayoutVars>
          <dgm:bulletEnabled val="1"/>
        </dgm:presLayoutVars>
      </dgm:prSet>
      <dgm:spPr/>
      <dgm:t>
        <a:bodyPr/>
        <a:lstStyle/>
        <a:p>
          <a:endParaRPr lang="fr-FR"/>
        </a:p>
      </dgm:t>
    </dgm:pt>
    <dgm:pt modelId="{5E91A960-01CE-4E92-8B87-39C0557A7021}" type="pres">
      <dgm:prSet presAssocID="{6427AF0D-08C8-43D7-B3ED-E3CFD1A69E94}" presName="sibTrans" presStyleLbl="sibTrans2D1" presStyleIdx="1" presStyleCnt="4"/>
      <dgm:spPr/>
      <dgm:t>
        <a:bodyPr/>
        <a:lstStyle/>
        <a:p>
          <a:endParaRPr lang="fr-FR"/>
        </a:p>
      </dgm:t>
    </dgm:pt>
    <dgm:pt modelId="{7BFA91E1-EE97-4F84-BF5A-950313821E28}" type="pres">
      <dgm:prSet presAssocID="{6427AF0D-08C8-43D7-B3ED-E3CFD1A69E94}" presName="connectorText" presStyleLbl="sibTrans2D1" presStyleIdx="1" presStyleCnt="4"/>
      <dgm:spPr/>
      <dgm:t>
        <a:bodyPr/>
        <a:lstStyle/>
        <a:p>
          <a:endParaRPr lang="fr-FR"/>
        </a:p>
      </dgm:t>
    </dgm:pt>
    <dgm:pt modelId="{8B0518FD-B248-43F6-B8DB-08717904BA04}" type="pres">
      <dgm:prSet presAssocID="{A7938BC0-BA6F-40F5-BDF6-2132C7212DD5}" presName="node" presStyleLbl="node1" presStyleIdx="2" presStyleCnt="4">
        <dgm:presLayoutVars>
          <dgm:bulletEnabled val="1"/>
        </dgm:presLayoutVars>
      </dgm:prSet>
      <dgm:spPr/>
      <dgm:t>
        <a:bodyPr/>
        <a:lstStyle/>
        <a:p>
          <a:endParaRPr lang="fr-FR"/>
        </a:p>
      </dgm:t>
    </dgm:pt>
    <dgm:pt modelId="{B815EE10-A8C4-490D-8DF4-709FDDDD601F}" type="pres">
      <dgm:prSet presAssocID="{DD0CDC09-6A4A-41F3-89EF-DFC7702B57C6}" presName="sibTrans" presStyleLbl="sibTrans2D1" presStyleIdx="2" presStyleCnt="4"/>
      <dgm:spPr/>
      <dgm:t>
        <a:bodyPr/>
        <a:lstStyle/>
        <a:p>
          <a:endParaRPr lang="fr-FR"/>
        </a:p>
      </dgm:t>
    </dgm:pt>
    <dgm:pt modelId="{A1C566BA-D551-4CED-B132-E55E2544604C}" type="pres">
      <dgm:prSet presAssocID="{DD0CDC09-6A4A-41F3-89EF-DFC7702B57C6}" presName="connectorText" presStyleLbl="sibTrans2D1" presStyleIdx="2" presStyleCnt="4"/>
      <dgm:spPr/>
      <dgm:t>
        <a:bodyPr/>
        <a:lstStyle/>
        <a:p>
          <a:endParaRPr lang="fr-FR"/>
        </a:p>
      </dgm:t>
    </dgm:pt>
    <dgm:pt modelId="{EAE656D0-03BB-4594-874D-E6C516B97E59}" type="pres">
      <dgm:prSet presAssocID="{783376CC-2C27-4E21-B70B-7AB2A525CE27}" presName="node" presStyleLbl="node1" presStyleIdx="3" presStyleCnt="4">
        <dgm:presLayoutVars>
          <dgm:bulletEnabled val="1"/>
        </dgm:presLayoutVars>
      </dgm:prSet>
      <dgm:spPr/>
      <dgm:t>
        <a:bodyPr/>
        <a:lstStyle/>
        <a:p>
          <a:endParaRPr lang="fr-FR"/>
        </a:p>
      </dgm:t>
    </dgm:pt>
    <dgm:pt modelId="{E754915F-483D-4D5B-9B24-E1E07CB88625}" type="pres">
      <dgm:prSet presAssocID="{60BE7B6F-7BCA-47AF-B912-586A2B0AF2BC}" presName="sibTrans" presStyleLbl="sibTrans2D1" presStyleIdx="3" presStyleCnt="4"/>
      <dgm:spPr/>
      <dgm:t>
        <a:bodyPr/>
        <a:lstStyle/>
        <a:p>
          <a:endParaRPr lang="fr-FR"/>
        </a:p>
      </dgm:t>
    </dgm:pt>
    <dgm:pt modelId="{A9D58E78-B90F-443F-99E8-D94CF47D1777}" type="pres">
      <dgm:prSet presAssocID="{60BE7B6F-7BCA-47AF-B912-586A2B0AF2BC}" presName="connectorText" presStyleLbl="sibTrans2D1" presStyleIdx="3" presStyleCnt="4"/>
      <dgm:spPr/>
      <dgm:t>
        <a:bodyPr/>
        <a:lstStyle/>
        <a:p>
          <a:endParaRPr lang="fr-FR"/>
        </a:p>
      </dgm:t>
    </dgm:pt>
  </dgm:ptLst>
  <dgm:cxnLst>
    <dgm:cxn modelId="{DFF39ADB-D7A6-4D44-9817-63720DE92756}" srcId="{A9F9D1EF-5C20-4F21-BE60-E227FE862744}" destId="{A7938BC0-BA6F-40F5-BDF6-2132C7212DD5}" srcOrd="2" destOrd="0" parTransId="{C8A60439-A911-4371-A53A-6045AA0622B1}" sibTransId="{DD0CDC09-6A4A-41F3-89EF-DFC7702B57C6}"/>
    <dgm:cxn modelId="{7F760C14-F025-4131-ACCE-D5580C854882}" srcId="{A9F9D1EF-5C20-4F21-BE60-E227FE862744}" destId="{19ABC187-FC3A-4492-899B-10CE4F82E877}" srcOrd="0" destOrd="0" parTransId="{2BEC21BE-B3DA-45E4-9B94-234945543672}" sibTransId="{FDEDD6DB-7042-4153-8AF7-D77877513740}"/>
    <dgm:cxn modelId="{4A2A4DF7-89D6-413D-913D-31F31E285410}" type="presOf" srcId="{6427AF0D-08C8-43D7-B3ED-E3CFD1A69E94}" destId="{5E91A960-01CE-4E92-8B87-39C0557A7021}" srcOrd="0" destOrd="0" presId="urn:microsoft.com/office/officeart/2005/8/layout/cycle2"/>
    <dgm:cxn modelId="{89A6385D-D746-4ADE-AB8F-AFF0D36E941C}" type="presOf" srcId="{60BE7B6F-7BCA-47AF-B912-586A2B0AF2BC}" destId="{A9D58E78-B90F-443F-99E8-D94CF47D1777}" srcOrd="1" destOrd="0" presId="urn:microsoft.com/office/officeart/2005/8/layout/cycle2"/>
    <dgm:cxn modelId="{14EE1B91-BE2C-40E7-936D-3D2C7022709A}" type="presOf" srcId="{DD0CDC09-6A4A-41F3-89EF-DFC7702B57C6}" destId="{A1C566BA-D551-4CED-B132-E55E2544604C}" srcOrd="1" destOrd="0" presId="urn:microsoft.com/office/officeart/2005/8/layout/cycle2"/>
    <dgm:cxn modelId="{7F47AB19-1D9C-497D-95E7-FB2FF5D69C8B}" type="presOf" srcId="{60BE7B6F-7BCA-47AF-B912-586A2B0AF2BC}" destId="{E754915F-483D-4D5B-9B24-E1E07CB88625}" srcOrd="0" destOrd="0" presId="urn:microsoft.com/office/officeart/2005/8/layout/cycle2"/>
    <dgm:cxn modelId="{F91D8DA5-5893-4CEA-97E0-B12DDE9138A5}" srcId="{A9F9D1EF-5C20-4F21-BE60-E227FE862744}" destId="{4DABCA52-7FDE-4ABB-92FA-DA30CCF4662F}" srcOrd="1" destOrd="0" parTransId="{00436427-01B7-4F8F-86BB-F0A437C5FDE2}" sibTransId="{6427AF0D-08C8-43D7-B3ED-E3CFD1A69E94}"/>
    <dgm:cxn modelId="{828C6A21-3E48-4B8E-B53E-0C743702F54A}" srcId="{A9F9D1EF-5C20-4F21-BE60-E227FE862744}" destId="{783376CC-2C27-4E21-B70B-7AB2A525CE27}" srcOrd="3" destOrd="0" parTransId="{105538CF-3F83-4E6B-B2A7-9D9450DC6C6B}" sibTransId="{60BE7B6F-7BCA-47AF-B912-586A2B0AF2BC}"/>
    <dgm:cxn modelId="{F176BDBB-DEEF-4315-9173-5D840B78B9D3}" type="presOf" srcId="{FDEDD6DB-7042-4153-8AF7-D77877513740}" destId="{3DEC3FEB-74D3-4400-A73E-B0B24825F9C9}" srcOrd="0" destOrd="0" presId="urn:microsoft.com/office/officeart/2005/8/layout/cycle2"/>
    <dgm:cxn modelId="{0DC604A9-50EB-49ED-A302-13866C9062C6}" type="presOf" srcId="{6427AF0D-08C8-43D7-B3ED-E3CFD1A69E94}" destId="{7BFA91E1-EE97-4F84-BF5A-950313821E28}" srcOrd="1" destOrd="0" presId="urn:microsoft.com/office/officeart/2005/8/layout/cycle2"/>
    <dgm:cxn modelId="{8E1901AA-4D53-4E05-8C20-90F522DDDCFD}" type="presOf" srcId="{A7938BC0-BA6F-40F5-BDF6-2132C7212DD5}" destId="{8B0518FD-B248-43F6-B8DB-08717904BA04}" srcOrd="0" destOrd="0" presId="urn:microsoft.com/office/officeart/2005/8/layout/cycle2"/>
    <dgm:cxn modelId="{7287F377-3C0A-4F2C-98EC-49026BAEF3CA}" type="presOf" srcId="{783376CC-2C27-4E21-B70B-7AB2A525CE27}" destId="{EAE656D0-03BB-4594-874D-E6C516B97E59}" srcOrd="0" destOrd="0" presId="urn:microsoft.com/office/officeart/2005/8/layout/cycle2"/>
    <dgm:cxn modelId="{CF9B6F04-F83C-4468-BC8C-92742A1CC6A9}" type="presOf" srcId="{19ABC187-FC3A-4492-899B-10CE4F82E877}" destId="{524936D1-5D26-4E83-8585-4B7B1A68746F}" srcOrd="0" destOrd="0" presId="urn:microsoft.com/office/officeart/2005/8/layout/cycle2"/>
    <dgm:cxn modelId="{94F3E467-809B-47D5-8C99-6FF09EE805CA}" type="presOf" srcId="{A9F9D1EF-5C20-4F21-BE60-E227FE862744}" destId="{56C47D4C-4656-4626-916E-CF1984DF0857}" srcOrd="0" destOrd="0" presId="urn:microsoft.com/office/officeart/2005/8/layout/cycle2"/>
    <dgm:cxn modelId="{358A5F0F-472E-4369-865B-4712F00F2214}" type="presOf" srcId="{FDEDD6DB-7042-4153-8AF7-D77877513740}" destId="{FB65E81A-9421-45F2-A768-7C892FCE23BD}" srcOrd="1" destOrd="0" presId="urn:microsoft.com/office/officeart/2005/8/layout/cycle2"/>
    <dgm:cxn modelId="{FD08C7C2-0F5B-41D1-BE24-F6172AB79ADB}" type="presOf" srcId="{4DABCA52-7FDE-4ABB-92FA-DA30CCF4662F}" destId="{D10C87EB-BB01-4CE1-BE08-2018B8561706}" srcOrd="0" destOrd="0" presId="urn:microsoft.com/office/officeart/2005/8/layout/cycle2"/>
    <dgm:cxn modelId="{930ADA96-0187-46CF-A531-24BEB5A6815B}" type="presOf" srcId="{DD0CDC09-6A4A-41F3-89EF-DFC7702B57C6}" destId="{B815EE10-A8C4-490D-8DF4-709FDDDD601F}" srcOrd="0" destOrd="0" presId="urn:microsoft.com/office/officeart/2005/8/layout/cycle2"/>
    <dgm:cxn modelId="{2B03AD5F-374D-4919-993C-7E0E3CAA0F5D}" type="presParOf" srcId="{56C47D4C-4656-4626-916E-CF1984DF0857}" destId="{524936D1-5D26-4E83-8585-4B7B1A68746F}" srcOrd="0" destOrd="0" presId="urn:microsoft.com/office/officeart/2005/8/layout/cycle2"/>
    <dgm:cxn modelId="{46298E1E-945F-4016-B4EA-2A332A952536}" type="presParOf" srcId="{56C47D4C-4656-4626-916E-CF1984DF0857}" destId="{3DEC3FEB-74D3-4400-A73E-B0B24825F9C9}" srcOrd="1" destOrd="0" presId="urn:microsoft.com/office/officeart/2005/8/layout/cycle2"/>
    <dgm:cxn modelId="{AED6156A-921C-45FD-B667-7E9E57D3375A}" type="presParOf" srcId="{3DEC3FEB-74D3-4400-A73E-B0B24825F9C9}" destId="{FB65E81A-9421-45F2-A768-7C892FCE23BD}" srcOrd="0" destOrd="0" presId="urn:microsoft.com/office/officeart/2005/8/layout/cycle2"/>
    <dgm:cxn modelId="{57E6D328-CAE6-472A-9434-82F66E3F786B}" type="presParOf" srcId="{56C47D4C-4656-4626-916E-CF1984DF0857}" destId="{D10C87EB-BB01-4CE1-BE08-2018B8561706}" srcOrd="2" destOrd="0" presId="urn:microsoft.com/office/officeart/2005/8/layout/cycle2"/>
    <dgm:cxn modelId="{9BE525DB-B494-415A-BEC6-D025F5501A2B}" type="presParOf" srcId="{56C47D4C-4656-4626-916E-CF1984DF0857}" destId="{5E91A960-01CE-4E92-8B87-39C0557A7021}" srcOrd="3" destOrd="0" presId="urn:microsoft.com/office/officeart/2005/8/layout/cycle2"/>
    <dgm:cxn modelId="{25A75282-1932-4C0A-A5AA-7ED235098FE9}" type="presParOf" srcId="{5E91A960-01CE-4E92-8B87-39C0557A7021}" destId="{7BFA91E1-EE97-4F84-BF5A-950313821E28}" srcOrd="0" destOrd="0" presId="urn:microsoft.com/office/officeart/2005/8/layout/cycle2"/>
    <dgm:cxn modelId="{1465280A-40F0-488D-962C-4150417D4B4F}" type="presParOf" srcId="{56C47D4C-4656-4626-916E-CF1984DF0857}" destId="{8B0518FD-B248-43F6-B8DB-08717904BA04}" srcOrd="4" destOrd="0" presId="urn:microsoft.com/office/officeart/2005/8/layout/cycle2"/>
    <dgm:cxn modelId="{64D0197C-B4D7-4E10-96F9-13C10B98342C}" type="presParOf" srcId="{56C47D4C-4656-4626-916E-CF1984DF0857}" destId="{B815EE10-A8C4-490D-8DF4-709FDDDD601F}" srcOrd="5" destOrd="0" presId="urn:microsoft.com/office/officeart/2005/8/layout/cycle2"/>
    <dgm:cxn modelId="{B3C5EAEE-3FA3-42C9-BA63-9C7D8AED4E05}" type="presParOf" srcId="{B815EE10-A8C4-490D-8DF4-709FDDDD601F}" destId="{A1C566BA-D551-4CED-B132-E55E2544604C}" srcOrd="0" destOrd="0" presId="urn:microsoft.com/office/officeart/2005/8/layout/cycle2"/>
    <dgm:cxn modelId="{849E6C30-CECA-498C-9477-AD135F53ECB7}" type="presParOf" srcId="{56C47D4C-4656-4626-916E-CF1984DF0857}" destId="{EAE656D0-03BB-4594-874D-E6C516B97E59}" srcOrd="6" destOrd="0" presId="urn:microsoft.com/office/officeart/2005/8/layout/cycle2"/>
    <dgm:cxn modelId="{2F5732CE-E67F-4855-819F-A3832B116BC7}" type="presParOf" srcId="{56C47D4C-4656-4626-916E-CF1984DF0857}" destId="{E754915F-483D-4D5B-9B24-E1E07CB88625}" srcOrd="7" destOrd="0" presId="urn:microsoft.com/office/officeart/2005/8/layout/cycle2"/>
    <dgm:cxn modelId="{2B7D5B5D-2F86-477D-89D2-A2BD279021D9}" type="presParOf" srcId="{E754915F-483D-4D5B-9B24-E1E07CB88625}" destId="{A9D58E78-B90F-443F-99E8-D94CF47D1777}"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4936D1-5D26-4E83-8585-4B7B1A68746F}">
      <dsp:nvSpPr>
        <dsp:cNvPr id="0" name=""/>
        <dsp:cNvSpPr/>
      </dsp:nvSpPr>
      <dsp:spPr>
        <a:xfrm>
          <a:off x="1324703" y="760"/>
          <a:ext cx="1147643" cy="1147643"/>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fr-FR" sz="1000" kern="1200" dirty="0" smtClean="0"/>
            <a:t>Technique</a:t>
          </a:r>
          <a:endParaRPr lang="fr-FR" sz="1000" kern="1200" dirty="0"/>
        </a:p>
      </dsp:txBody>
      <dsp:txXfrm>
        <a:off x="1492771" y="168828"/>
        <a:ext cx="811507" cy="811507"/>
      </dsp:txXfrm>
    </dsp:sp>
    <dsp:sp modelId="{3DEC3FEB-74D3-4400-A73E-B0B24825F9C9}">
      <dsp:nvSpPr>
        <dsp:cNvPr id="0" name=""/>
        <dsp:cNvSpPr/>
      </dsp:nvSpPr>
      <dsp:spPr>
        <a:xfrm rot="2700000">
          <a:off x="2349317" y="984831"/>
          <a:ext cx="306243" cy="38732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fr-FR" sz="800" kern="1200"/>
        </a:p>
      </dsp:txBody>
      <dsp:txXfrm>
        <a:off x="2362771" y="1029815"/>
        <a:ext cx="214370" cy="232397"/>
      </dsp:txXfrm>
    </dsp:sp>
    <dsp:sp modelId="{D10C87EB-BB01-4CE1-BE08-2018B8561706}">
      <dsp:nvSpPr>
        <dsp:cNvPr id="0" name=""/>
        <dsp:cNvSpPr/>
      </dsp:nvSpPr>
      <dsp:spPr>
        <a:xfrm>
          <a:off x="2544789" y="1220846"/>
          <a:ext cx="1147643" cy="1147643"/>
        </a:xfrm>
        <a:prstGeom prst="ellipse">
          <a:avLst/>
        </a:prstGeom>
        <a:solidFill>
          <a:schemeClr val="accent4">
            <a:hueOff val="-5293659"/>
            <a:satOff val="17727"/>
            <a:lumOff val="307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fr-FR" sz="1000" kern="1200" dirty="0" smtClean="0"/>
            <a:t>Organisation</a:t>
          </a:r>
        </a:p>
        <a:p>
          <a:pPr lvl="0" algn="ctr" defTabSz="444500">
            <a:lnSpc>
              <a:spcPct val="90000"/>
            </a:lnSpc>
            <a:spcBef>
              <a:spcPct val="0"/>
            </a:spcBef>
            <a:spcAft>
              <a:spcPct val="35000"/>
            </a:spcAft>
          </a:pPr>
          <a:r>
            <a:rPr lang="fr-FR" sz="1000" kern="1200" dirty="0" err="1" smtClean="0"/>
            <a:t>Process</a:t>
          </a:r>
          <a:endParaRPr lang="fr-FR" sz="1000" kern="1200" dirty="0"/>
        </a:p>
      </dsp:txBody>
      <dsp:txXfrm>
        <a:off x="2712857" y="1388914"/>
        <a:ext cx="811507" cy="811507"/>
      </dsp:txXfrm>
    </dsp:sp>
    <dsp:sp modelId="{5E91A960-01CE-4E92-8B87-39C0557A7021}">
      <dsp:nvSpPr>
        <dsp:cNvPr id="0" name=""/>
        <dsp:cNvSpPr/>
      </dsp:nvSpPr>
      <dsp:spPr>
        <a:xfrm rot="8100000">
          <a:off x="2361575" y="2204918"/>
          <a:ext cx="306243" cy="387329"/>
        </a:xfrm>
        <a:prstGeom prst="rightArrow">
          <a:avLst>
            <a:gd name="adj1" fmla="val 60000"/>
            <a:gd name="adj2" fmla="val 50000"/>
          </a:avLst>
        </a:prstGeom>
        <a:solidFill>
          <a:schemeClr val="accent4">
            <a:hueOff val="-5293659"/>
            <a:satOff val="17727"/>
            <a:lumOff val="307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fr-FR" sz="800" kern="1200"/>
        </a:p>
      </dsp:txBody>
      <dsp:txXfrm rot="10800000">
        <a:off x="2439994" y="2249902"/>
        <a:ext cx="214370" cy="232397"/>
      </dsp:txXfrm>
    </dsp:sp>
    <dsp:sp modelId="{8B0518FD-B248-43F6-B8DB-08717904BA04}">
      <dsp:nvSpPr>
        <dsp:cNvPr id="0" name=""/>
        <dsp:cNvSpPr/>
      </dsp:nvSpPr>
      <dsp:spPr>
        <a:xfrm>
          <a:off x="1324703" y="2440932"/>
          <a:ext cx="1147643" cy="1147643"/>
        </a:xfrm>
        <a:prstGeom prst="ellipse">
          <a:avLst/>
        </a:prstGeom>
        <a:solidFill>
          <a:schemeClr val="accent4">
            <a:hueOff val="-10587318"/>
            <a:satOff val="35455"/>
            <a:lumOff val="61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fr-FR" sz="1000" kern="1200" dirty="0" smtClean="0"/>
            <a:t>AGILE</a:t>
          </a:r>
        </a:p>
        <a:p>
          <a:pPr lvl="0" algn="ctr" defTabSz="444500">
            <a:lnSpc>
              <a:spcPct val="90000"/>
            </a:lnSpc>
            <a:spcBef>
              <a:spcPct val="0"/>
            </a:spcBef>
            <a:spcAft>
              <a:spcPct val="35000"/>
            </a:spcAft>
          </a:pPr>
          <a:r>
            <a:rPr lang="fr-FR" sz="1000" kern="1200" dirty="0" smtClean="0"/>
            <a:t>DEV/OPS</a:t>
          </a:r>
          <a:endParaRPr lang="fr-FR" sz="1000" kern="1200" dirty="0"/>
        </a:p>
      </dsp:txBody>
      <dsp:txXfrm>
        <a:off x="1492771" y="2609000"/>
        <a:ext cx="811507" cy="811507"/>
      </dsp:txXfrm>
    </dsp:sp>
    <dsp:sp modelId="{B815EE10-A8C4-490D-8DF4-709FDDDD601F}">
      <dsp:nvSpPr>
        <dsp:cNvPr id="0" name=""/>
        <dsp:cNvSpPr/>
      </dsp:nvSpPr>
      <dsp:spPr>
        <a:xfrm rot="13500000">
          <a:off x="1141489" y="2217175"/>
          <a:ext cx="306243" cy="387329"/>
        </a:xfrm>
        <a:prstGeom prst="rightArrow">
          <a:avLst>
            <a:gd name="adj1" fmla="val 60000"/>
            <a:gd name="adj2" fmla="val 50000"/>
          </a:avLst>
        </a:prstGeom>
        <a:solidFill>
          <a:schemeClr val="accent4">
            <a:hueOff val="-10587318"/>
            <a:satOff val="35455"/>
            <a:lumOff val="614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fr-FR" sz="800" kern="1200"/>
        </a:p>
      </dsp:txBody>
      <dsp:txXfrm rot="10800000">
        <a:off x="1219908" y="2327123"/>
        <a:ext cx="214370" cy="232397"/>
      </dsp:txXfrm>
    </dsp:sp>
    <dsp:sp modelId="{EAE656D0-03BB-4594-874D-E6C516B97E59}">
      <dsp:nvSpPr>
        <dsp:cNvPr id="0" name=""/>
        <dsp:cNvSpPr/>
      </dsp:nvSpPr>
      <dsp:spPr>
        <a:xfrm>
          <a:off x="104617" y="1220846"/>
          <a:ext cx="1147643" cy="1147643"/>
        </a:xfrm>
        <a:prstGeom prst="ellipse">
          <a:avLst/>
        </a:prstGeom>
        <a:solidFill>
          <a:schemeClr val="accent4">
            <a:hueOff val="-15880977"/>
            <a:satOff val="53182"/>
            <a:lumOff val="92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fr-FR" sz="1000" kern="1200" dirty="0" smtClean="0"/>
            <a:t>Cycle de vie</a:t>
          </a:r>
          <a:br>
            <a:rPr lang="fr-FR" sz="1000" kern="1200" dirty="0" smtClean="0"/>
          </a:br>
          <a:r>
            <a:rPr lang="fr-FR" sz="1000" kern="1200" dirty="0" smtClean="0"/>
            <a:t>Production</a:t>
          </a:r>
          <a:endParaRPr lang="fr-FR" sz="1000" kern="1200" dirty="0"/>
        </a:p>
      </dsp:txBody>
      <dsp:txXfrm>
        <a:off x="272685" y="1388914"/>
        <a:ext cx="811507" cy="811507"/>
      </dsp:txXfrm>
    </dsp:sp>
    <dsp:sp modelId="{E754915F-483D-4D5B-9B24-E1E07CB88625}">
      <dsp:nvSpPr>
        <dsp:cNvPr id="0" name=""/>
        <dsp:cNvSpPr/>
      </dsp:nvSpPr>
      <dsp:spPr>
        <a:xfrm rot="18900000">
          <a:off x="1129231" y="997089"/>
          <a:ext cx="306243" cy="387329"/>
        </a:xfrm>
        <a:prstGeom prst="rightArrow">
          <a:avLst>
            <a:gd name="adj1" fmla="val 60000"/>
            <a:gd name="adj2" fmla="val 50000"/>
          </a:avLst>
        </a:prstGeom>
        <a:solidFill>
          <a:schemeClr val="accent4">
            <a:hueOff val="-15880977"/>
            <a:satOff val="53182"/>
            <a:lumOff val="921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fr-FR" sz="800" kern="1200"/>
        </a:p>
      </dsp:txBody>
      <dsp:txXfrm>
        <a:off x="1142685" y="1107037"/>
        <a:ext cx="214370" cy="232397"/>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3332A433-FFE5-5146-96A2-89A3F87C0D23}" type="datetimeFigureOut">
              <a:rPr lang="fr-FR" smtClean="0"/>
              <a:t>09/02/2018</a:t>
            </a:fld>
            <a:endParaRPr lang="fr-FR" dirty="0"/>
          </a:p>
        </p:txBody>
      </p:sp>
      <p:sp>
        <p:nvSpPr>
          <p:cNvPr id="4" name="Espace réservé du pied de page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ACD232D2-6EAB-8746-BAB3-A7F2EC9CD836}" type="slidenum">
              <a:rPr lang="fr-FR" smtClean="0"/>
              <a:t>‹N°›</a:t>
            </a:fld>
            <a:endParaRPr lang="fr-FR" dirty="0"/>
          </a:p>
        </p:txBody>
      </p:sp>
    </p:spTree>
    <p:extLst>
      <p:ext uri="{BB962C8B-B14F-4D97-AF65-F5344CB8AC3E}">
        <p14:creationId xmlns:p14="http://schemas.microsoft.com/office/powerpoint/2010/main" val="10148261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fr-FR" dirty="0"/>
          </a:p>
        </p:txBody>
      </p:sp>
      <p:sp>
        <p:nvSpPr>
          <p:cNvPr id="3" name="Espace réservé de la date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D91F375-ABD4-43B0-95A2-6A338A4A5C04}" type="datetimeFigureOut">
              <a:rPr lang="fr-FR" smtClean="0"/>
              <a:t>09/02/2018</a:t>
            </a:fld>
            <a:endParaRPr lang="fr-FR" dirty="0"/>
          </a:p>
        </p:txBody>
      </p:sp>
      <p:sp>
        <p:nvSpPr>
          <p:cNvPr id="4" name="Espace réservé de l'image des diapositives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fr-FR" dirty="0"/>
          </a:p>
        </p:txBody>
      </p:sp>
      <p:sp>
        <p:nvSpPr>
          <p:cNvPr id="5" name="Espace réservé des commentaires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fr-FR" dirty="0"/>
          </a:p>
        </p:txBody>
      </p:sp>
      <p:sp>
        <p:nvSpPr>
          <p:cNvPr id="7" name="Espace réservé du numéro de diapositive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C3EF5842-04F3-4695-8C7E-60D49603CB5D}" type="slidenum">
              <a:rPr lang="fr-FR" smtClean="0"/>
              <a:t>‹N°›</a:t>
            </a:fld>
            <a:endParaRPr lang="fr-FR" dirty="0"/>
          </a:p>
        </p:txBody>
      </p:sp>
    </p:spTree>
    <p:extLst>
      <p:ext uri="{BB962C8B-B14F-4D97-AF65-F5344CB8AC3E}">
        <p14:creationId xmlns:p14="http://schemas.microsoft.com/office/powerpoint/2010/main" val="1319601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3EF5842-04F3-4695-8C7E-60D49603CB5D}" type="slidenum">
              <a:rPr lang="fr-FR" smtClean="0"/>
              <a:t>17</a:t>
            </a:fld>
            <a:endParaRPr lang="fr-FR" dirty="0"/>
          </a:p>
        </p:txBody>
      </p:sp>
    </p:spTree>
    <p:extLst>
      <p:ext uri="{BB962C8B-B14F-4D97-AF65-F5344CB8AC3E}">
        <p14:creationId xmlns:p14="http://schemas.microsoft.com/office/powerpoint/2010/main" val="2477716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3EF5842-04F3-4695-8C7E-60D49603CB5D}" type="slidenum">
              <a:rPr lang="fr-FR" smtClean="0"/>
              <a:t>18</a:t>
            </a:fld>
            <a:endParaRPr lang="fr-FR" dirty="0"/>
          </a:p>
        </p:txBody>
      </p:sp>
    </p:spTree>
    <p:extLst>
      <p:ext uri="{BB962C8B-B14F-4D97-AF65-F5344CB8AC3E}">
        <p14:creationId xmlns:p14="http://schemas.microsoft.com/office/powerpoint/2010/main" val="2477716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3EF5842-04F3-4695-8C7E-60D49603CB5D}" type="slidenum">
              <a:rPr lang="fr-FR" smtClean="0"/>
              <a:t>19</a:t>
            </a:fld>
            <a:endParaRPr lang="fr-FR" dirty="0"/>
          </a:p>
        </p:txBody>
      </p:sp>
    </p:spTree>
    <p:extLst>
      <p:ext uri="{BB962C8B-B14F-4D97-AF65-F5344CB8AC3E}">
        <p14:creationId xmlns:p14="http://schemas.microsoft.com/office/powerpoint/2010/main" val="2477716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3EF5842-04F3-4695-8C7E-60D49603CB5D}" type="slidenum">
              <a:rPr lang="fr-FR" smtClean="0"/>
              <a:t>20</a:t>
            </a:fld>
            <a:endParaRPr lang="fr-FR" dirty="0"/>
          </a:p>
        </p:txBody>
      </p:sp>
    </p:spTree>
    <p:extLst>
      <p:ext uri="{BB962C8B-B14F-4D97-AF65-F5344CB8AC3E}">
        <p14:creationId xmlns:p14="http://schemas.microsoft.com/office/powerpoint/2010/main" val="2477716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3EF5842-04F3-4695-8C7E-60D49603CB5D}" type="slidenum">
              <a:rPr lang="fr-FR" smtClean="0"/>
              <a:t>21</a:t>
            </a:fld>
            <a:endParaRPr lang="fr-FR" dirty="0"/>
          </a:p>
        </p:txBody>
      </p:sp>
    </p:spTree>
    <p:extLst>
      <p:ext uri="{BB962C8B-B14F-4D97-AF65-F5344CB8AC3E}">
        <p14:creationId xmlns:p14="http://schemas.microsoft.com/office/powerpoint/2010/main" val="2477716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3EF5842-04F3-4695-8C7E-60D49603CB5D}" type="slidenum">
              <a:rPr lang="fr-FR" smtClean="0"/>
              <a:t>90</a:t>
            </a:fld>
            <a:endParaRPr lang="fr-FR" dirty="0"/>
          </a:p>
        </p:txBody>
      </p:sp>
    </p:spTree>
    <p:extLst>
      <p:ext uri="{BB962C8B-B14F-4D97-AF65-F5344CB8AC3E}">
        <p14:creationId xmlns:p14="http://schemas.microsoft.com/office/powerpoint/2010/main" val="2080854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3EF5842-04F3-4695-8C7E-60D49603CB5D}" type="slidenum">
              <a:rPr lang="fr-FR" smtClean="0"/>
              <a:t>91</a:t>
            </a:fld>
            <a:endParaRPr lang="fr-FR" dirty="0"/>
          </a:p>
        </p:txBody>
      </p:sp>
    </p:spTree>
    <p:extLst>
      <p:ext uri="{BB962C8B-B14F-4D97-AF65-F5344CB8AC3E}">
        <p14:creationId xmlns:p14="http://schemas.microsoft.com/office/powerpoint/2010/main" val="2080854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3EF5842-04F3-4695-8C7E-60D49603CB5D}" type="slidenum">
              <a:rPr lang="fr-FR" smtClean="0"/>
              <a:t>92</a:t>
            </a:fld>
            <a:endParaRPr lang="fr-FR" dirty="0"/>
          </a:p>
        </p:txBody>
      </p:sp>
    </p:spTree>
    <p:extLst>
      <p:ext uri="{BB962C8B-B14F-4D97-AF65-F5344CB8AC3E}">
        <p14:creationId xmlns:p14="http://schemas.microsoft.com/office/powerpoint/2010/main" val="20808545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3" Type="http://schemas.openxmlformats.org/officeDocument/2006/relationships/image" Target="file://localhost/Users/carolinedargein/Desktop/donut-orange.png" TargetMode="External"/><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file://localhost/Users/carolinedargein/Desktop/donut-orange.png" TargetMode="External"/><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file://localhost/Users/carolinedargein/Desktop/donut-orange.png" TargetMode="External"/><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1_TITRE ET VISUEL">
    <p:bg>
      <p:bgPr>
        <a:gradFill flip="none" rotWithShape="1">
          <a:gsLst>
            <a:gs pos="0">
              <a:schemeClr val="tx1"/>
            </a:gs>
            <a:gs pos="100000">
              <a:srgbClr val="EFEEED"/>
            </a:gs>
          </a:gsLst>
          <a:lin ang="5400000" scaled="0"/>
          <a:tileRect/>
        </a:gradFill>
        <a:effectLst/>
      </p:bgPr>
    </p:bg>
    <p:spTree>
      <p:nvGrpSpPr>
        <p:cNvPr id="1" name=""/>
        <p:cNvGrpSpPr/>
        <p:nvPr/>
      </p:nvGrpSpPr>
      <p:grpSpPr>
        <a:xfrm>
          <a:off x="0" y="0"/>
          <a:ext cx="0" cy="0"/>
          <a:chOff x="0" y="0"/>
          <a:chExt cx="0" cy="0"/>
        </a:xfrm>
      </p:grpSpPr>
      <p:sp>
        <p:nvSpPr>
          <p:cNvPr id="19" name="Rectangle 18"/>
          <p:cNvSpPr/>
          <p:nvPr userDrawn="1"/>
        </p:nvSpPr>
        <p:spPr>
          <a:xfrm>
            <a:off x="0" y="3811776"/>
            <a:ext cx="9144000" cy="1331724"/>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pic>
        <p:nvPicPr>
          <p:cNvPr id="15" name="Picture 4" descr="C:\Users\ChristineB\Seenk-D\BNPP\2015-02\PPT_43-06.png"/>
          <p:cNvPicPr>
            <a:picLocks noChangeAspect="1" noChangeArrowheads="1"/>
          </p:cNvPicPr>
          <p:nvPr userDrawn="1"/>
        </p:nvPicPr>
        <p:blipFill>
          <a:blip r:embed="rId2" cstate="screen">
            <a:extLst>
              <a:ext uri="{28A0092B-C50C-407E-A947-70E740481C1C}">
                <a14:useLocalDpi xmlns:a14="http://schemas.microsoft.com/office/drawing/2010/main"/>
              </a:ext>
            </a:extLst>
          </a:blip>
          <a:stretch>
            <a:fillRect/>
          </a:stretch>
        </p:blipFill>
        <p:spPr bwMode="auto">
          <a:xfrm>
            <a:off x="307975" y="4233442"/>
            <a:ext cx="2959614" cy="61264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3" name="Picture 3" descr="C:\Users\ChristineB\Seenk-D\BNPP\2015-02\PPT_43-08.png"/>
          <p:cNvPicPr>
            <a:picLocks noChangeAspect="1" noChangeArrowheads="1"/>
          </p:cNvPicPr>
          <p:nvPr userDrawn="1"/>
        </p:nvPicPr>
        <p:blipFill>
          <a:blip r:embed="rId3" cstate="screen">
            <a:extLst>
              <a:ext uri="{28A0092B-C50C-407E-A947-70E740481C1C}">
                <a14:useLocalDpi xmlns:a14="http://schemas.microsoft.com/office/drawing/2010/main"/>
              </a:ext>
            </a:extLst>
          </a:blip>
          <a:stretch>
            <a:fillRect/>
          </a:stretch>
        </p:blipFill>
        <p:spPr bwMode="auto">
          <a:xfrm>
            <a:off x="5570587" y="4419718"/>
            <a:ext cx="3206503" cy="21945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2" name="Image 21" descr="label-quadri.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753744" y="2859782"/>
            <a:ext cx="1066406" cy="795128"/>
          </a:xfrm>
          <a:prstGeom prst="rect">
            <a:avLst/>
          </a:prstGeom>
        </p:spPr>
      </p:pic>
      <p:sp>
        <p:nvSpPr>
          <p:cNvPr id="20" name="Rectangle 19"/>
          <p:cNvSpPr/>
          <p:nvPr userDrawn="1"/>
        </p:nvSpPr>
        <p:spPr>
          <a:xfrm>
            <a:off x="1097941" y="3586720"/>
            <a:ext cx="3492000" cy="452496"/>
          </a:xfrm>
          <a:prstGeom prst="rect">
            <a:avLst/>
          </a:prstGeom>
          <a:solidFill>
            <a:srgbClr val="00A76C"/>
          </a:solidFill>
          <a:ln w="3175" cap="flat" cmpd="sng" algn="ctr">
            <a:noFill/>
            <a:prstDash val="solid"/>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000" b="0" i="0" u="none" strike="noStrike" kern="0" cap="none" spc="0" normalizeH="0" baseline="0" noProof="0" dirty="0">
              <a:ln>
                <a:noFill/>
              </a:ln>
              <a:solidFill>
                <a:srgbClr val="A0C873"/>
              </a:solidFill>
              <a:effectLst/>
              <a:uLnTx/>
              <a:uFillTx/>
              <a:latin typeface="Arial"/>
              <a:ea typeface="+mn-ea"/>
              <a:cs typeface="+mn-cs"/>
            </a:endParaRPr>
          </a:p>
        </p:txBody>
      </p:sp>
      <p:sp>
        <p:nvSpPr>
          <p:cNvPr id="2" name="Titre 1"/>
          <p:cNvSpPr>
            <a:spLocks noGrp="1"/>
          </p:cNvSpPr>
          <p:nvPr>
            <p:ph type="ctrTitle" hasCustomPrompt="1"/>
          </p:nvPr>
        </p:nvSpPr>
        <p:spPr>
          <a:xfrm>
            <a:off x="390203" y="191692"/>
            <a:ext cx="5328592" cy="939898"/>
          </a:xfrm>
        </p:spPr>
        <p:txBody>
          <a:bodyPr anchor="t">
            <a:noAutofit/>
          </a:bodyPr>
          <a:lstStyle>
            <a:lvl1pPr algn="l">
              <a:lnSpc>
                <a:spcPct val="85000"/>
              </a:lnSpc>
              <a:defRPr sz="3600" b="1" cap="all" baseline="0">
                <a:solidFill>
                  <a:schemeClr val="bg1"/>
                </a:solidFill>
              </a:defRPr>
            </a:lvl1pPr>
          </a:lstStyle>
          <a:p>
            <a:r>
              <a:rPr lang="fr-FR" dirty="0"/>
              <a:t>Titre de la présentation</a:t>
            </a:r>
            <a:br>
              <a:rPr lang="fr-FR" dirty="0"/>
            </a:br>
            <a:r>
              <a:rPr lang="fr-FR" dirty="0"/>
              <a:t>sur 2 lignes</a:t>
            </a:r>
          </a:p>
        </p:txBody>
      </p:sp>
      <p:sp>
        <p:nvSpPr>
          <p:cNvPr id="3" name="Sous-titre 2"/>
          <p:cNvSpPr>
            <a:spLocks noGrp="1"/>
          </p:cNvSpPr>
          <p:nvPr>
            <p:ph type="subTitle" idx="1" hasCustomPrompt="1"/>
          </p:nvPr>
        </p:nvSpPr>
        <p:spPr>
          <a:xfrm>
            <a:off x="395536" y="1131590"/>
            <a:ext cx="5328000" cy="324000"/>
          </a:xfrm>
          <a:prstGeom prst="rect">
            <a:avLst/>
          </a:prstGeom>
        </p:spPr>
        <p:txBody>
          <a:bodyPr anchor="ctr">
            <a:normAutofit/>
          </a:bodyPr>
          <a:lstStyle>
            <a:lvl1pPr marL="0" indent="0" algn="l">
              <a:buNone/>
              <a:defRPr sz="2500" cap="all"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Sous-titre</a:t>
            </a:r>
          </a:p>
        </p:txBody>
      </p:sp>
      <p:sp>
        <p:nvSpPr>
          <p:cNvPr id="11" name="Espace réservé du texte 2"/>
          <p:cNvSpPr>
            <a:spLocks noGrp="1"/>
          </p:cNvSpPr>
          <p:nvPr>
            <p:ph type="body" idx="13" hasCustomPrompt="1"/>
          </p:nvPr>
        </p:nvSpPr>
        <p:spPr>
          <a:xfrm>
            <a:off x="1231057" y="3651870"/>
            <a:ext cx="3168000" cy="162000"/>
          </a:xfrm>
          <a:prstGeom prst="rect">
            <a:avLst/>
          </a:prstGeom>
        </p:spPr>
        <p:txBody>
          <a:bodyPr anchor="ctr">
            <a:normAutofit/>
          </a:bodyPr>
          <a:lstStyle>
            <a:lvl1pPr marL="0" indent="0" algn="l">
              <a:buNone/>
              <a:defRPr sz="1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fr-FR" dirty="0"/>
              <a:t>Nom Prénom</a:t>
            </a:r>
          </a:p>
        </p:txBody>
      </p:sp>
      <p:sp>
        <p:nvSpPr>
          <p:cNvPr id="12" name="Espace réservé du texte 2"/>
          <p:cNvSpPr>
            <a:spLocks noGrp="1"/>
          </p:cNvSpPr>
          <p:nvPr>
            <p:ph type="body" idx="14" hasCustomPrompt="1"/>
          </p:nvPr>
        </p:nvSpPr>
        <p:spPr>
          <a:xfrm>
            <a:off x="1231057" y="3819510"/>
            <a:ext cx="3168000" cy="162000"/>
          </a:xfrm>
          <a:prstGeom prst="rect">
            <a:avLst/>
          </a:prstGeom>
        </p:spPr>
        <p:txBody>
          <a:bodyPr anchor="ctr">
            <a:normAutofit/>
          </a:bodyPr>
          <a:lstStyle>
            <a:lvl1pPr marL="0" indent="0" algn="l">
              <a:buNone/>
              <a:defRPr sz="1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fr-FR" dirty="0"/>
              <a:t>Lieu, 00/00/2015</a:t>
            </a:r>
          </a:p>
        </p:txBody>
      </p:sp>
    </p:spTree>
    <p:extLst>
      <p:ext uri="{BB962C8B-B14F-4D97-AF65-F5344CB8AC3E}">
        <p14:creationId xmlns:p14="http://schemas.microsoft.com/office/powerpoint/2010/main" val="829855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11" name="Espace réservé du contenu 2"/>
          <p:cNvSpPr>
            <a:spLocks noGrp="1"/>
          </p:cNvSpPr>
          <p:nvPr>
            <p:ph idx="1"/>
          </p:nvPr>
        </p:nvSpPr>
        <p:spPr>
          <a:xfrm>
            <a:off x="342578" y="852984"/>
            <a:ext cx="8460000" cy="3588847"/>
          </a:xfrm>
          <a:prstGeom prst="rect">
            <a:avLst/>
          </a:prstGeom>
        </p:spPr>
        <p:txBody>
          <a:bodyPr/>
          <a:lstStyle>
            <a:lvl1pPr marL="285750" indent="-285750">
              <a:buClr>
                <a:schemeClr val="accent2"/>
              </a:buClr>
              <a:buFont typeface="Lucida Grande"/>
              <a:buChar char="●"/>
              <a:defRPr>
                <a:solidFill>
                  <a:srgbClr val="323334"/>
                </a:solidFill>
              </a:defRPr>
            </a:lvl1pPr>
            <a:lvl2pPr marL="358775" indent="-179388">
              <a:buClr>
                <a:schemeClr val="accent5"/>
              </a:buClr>
              <a:buSzPct val="90000"/>
              <a:buFontTx/>
              <a:buBlip>
                <a:blip r:embed="rId2" r:link="rId3"/>
              </a:buBlip>
              <a:defRPr>
                <a:solidFill>
                  <a:srgbClr val="323334"/>
                </a:solidFill>
              </a:defRPr>
            </a:lvl2pPr>
            <a:lvl3pPr marL="538163" indent="-182563">
              <a:buClr>
                <a:schemeClr val="accent1"/>
              </a:buClr>
              <a:buFont typeface="Arial"/>
              <a:buChar char="•"/>
              <a:defRPr b="0">
                <a:solidFill>
                  <a:schemeClr val="bg1">
                    <a:lumMod val="50000"/>
                  </a:schemeClr>
                </a:solidFill>
              </a:defRPr>
            </a:lvl3pPr>
            <a:lvl4pPr marL="719138" indent="-173038">
              <a:buClr>
                <a:schemeClr val="accent4"/>
              </a:buClr>
              <a:defRPr>
                <a:solidFill>
                  <a:schemeClr val="accent2"/>
                </a:solidFill>
              </a:defRPr>
            </a:lvl4pPr>
            <a:lvl5pPr marL="3175" indent="4763">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8" name="Titre 7"/>
          <p:cNvSpPr>
            <a:spLocks noGrp="1"/>
          </p:cNvSpPr>
          <p:nvPr>
            <p:ph type="title"/>
          </p:nvPr>
        </p:nvSpPr>
        <p:spPr/>
        <p:txBody>
          <a:bodyPr/>
          <a:lstStyle/>
          <a:p>
            <a:r>
              <a:rPr lang="fr-FR"/>
              <a:t>Cliquez et modifiez le titre</a:t>
            </a:r>
          </a:p>
        </p:txBody>
      </p:sp>
      <p:cxnSp>
        <p:nvCxnSpPr>
          <p:cNvPr id="16" name="Connecteur droit 15"/>
          <p:cNvCxnSpPr/>
          <p:nvPr/>
        </p:nvCxnSpPr>
        <p:spPr>
          <a:xfrm>
            <a:off x="342578" y="659250"/>
            <a:ext cx="8460000" cy="0"/>
          </a:xfrm>
          <a:prstGeom prst="line">
            <a:avLst/>
          </a:prstGeom>
          <a:ln w="12700">
            <a:solidFill>
              <a:srgbClr val="767676"/>
            </a:solidFill>
          </a:ln>
        </p:spPr>
        <p:style>
          <a:lnRef idx="1">
            <a:schemeClr val="accent1"/>
          </a:lnRef>
          <a:fillRef idx="0">
            <a:schemeClr val="accent1"/>
          </a:fillRef>
          <a:effectRef idx="0">
            <a:schemeClr val="accent1"/>
          </a:effectRef>
          <a:fontRef idx="minor">
            <a:schemeClr val="tx1"/>
          </a:fontRef>
        </p:style>
      </p:cxnSp>
      <p:sp>
        <p:nvSpPr>
          <p:cNvPr id="7" name="Espace réservé du pied de page 6"/>
          <p:cNvSpPr>
            <a:spLocks noGrp="1"/>
          </p:cNvSpPr>
          <p:nvPr>
            <p:ph type="ftr" sz="quarter" idx="11"/>
          </p:nvPr>
        </p:nvSpPr>
        <p:spPr/>
        <p:txBody>
          <a:bodyPr/>
          <a:lstStyle/>
          <a:p>
            <a:pPr>
              <a:defRPr/>
            </a:pPr>
            <a:r>
              <a:rPr lang="fr-FR" smtClean="0"/>
              <a:t>Notions d'architecture</a:t>
            </a:r>
            <a:endParaRPr lang="fr-FR" dirty="0"/>
          </a:p>
        </p:txBody>
      </p:sp>
      <p:sp>
        <p:nvSpPr>
          <p:cNvPr id="9" name="Espace réservé du numéro de diapositive 8"/>
          <p:cNvSpPr>
            <a:spLocks noGrp="1"/>
          </p:cNvSpPr>
          <p:nvPr>
            <p:ph type="sldNum" sz="quarter" idx="12"/>
          </p:nvPr>
        </p:nvSpPr>
        <p:spPr/>
        <p:txBody>
          <a:bodyPr/>
          <a:lstStyle/>
          <a:p>
            <a:pPr>
              <a:defRPr/>
            </a:pPr>
            <a:fld id="{276219AF-F5ED-455B-A512-B03AB3602319}" type="slidenum">
              <a:rPr lang="fr-FR" smtClean="0"/>
              <a:pPr>
                <a:defRPr/>
              </a:pPr>
              <a:t>‹N°›</a:t>
            </a:fld>
            <a:endParaRPr lang="fr-FR" dirty="0"/>
          </a:p>
        </p:txBody>
      </p:sp>
      <p:cxnSp>
        <p:nvCxnSpPr>
          <p:cNvPr id="10" name="Connecteur droit 9"/>
          <p:cNvCxnSpPr/>
          <p:nvPr userDrawn="1"/>
        </p:nvCxnSpPr>
        <p:spPr>
          <a:xfrm>
            <a:off x="342578" y="659250"/>
            <a:ext cx="8460000" cy="0"/>
          </a:xfrm>
          <a:prstGeom prst="line">
            <a:avLst/>
          </a:prstGeom>
          <a:ln w="12700">
            <a:solidFill>
              <a:srgbClr val="76767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3295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RTIE">
    <p:spTree>
      <p:nvGrpSpPr>
        <p:cNvPr id="1" name=""/>
        <p:cNvGrpSpPr/>
        <p:nvPr/>
      </p:nvGrpSpPr>
      <p:grpSpPr>
        <a:xfrm>
          <a:off x="0" y="0"/>
          <a:ext cx="0" cy="0"/>
          <a:chOff x="0" y="0"/>
          <a:chExt cx="0" cy="0"/>
        </a:xfrm>
      </p:grpSpPr>
      <p:sp>
        <p:nvSpPr>
          <p:cNvPr id="9" name="Titre 1"/>
          <p:cNvSpPr>
            <a:spLocks noGrp="1"/>
          </p:cNvSpPr>
          <p:nvPr>
            <p:ph type="ctrTitle" hasCustomPrompt="1"/>
          </p:nvPr>
        </p:nvSpPr>
        <p:spPr>
          <a:xfrm>
            <a:off x="2699793" y="1621073"/>
            <a:ext cx="5544615" cy="2138809"/>
          </a:xfrm>
        </p:spPr>
        <p:txBody>
          <a:bodyPr anchor="t">
            <a:noAutofit/>
          </a:bodyPr>
          <a:lstStyle>
            <a:lvl1pPr algn="l">
              <a:lnSpc>
                <a:spcPct val="85000"/>
              </a:lnSpc>
              <a:defRPr sz="3600" b="1" cap="all" baseline="0">
                <a:solidFill>
                  <a:srgbClr val="646567"/>
                </a:solidFill>
              </a:defRPr>
            </a:lvl1pPr>
          </a:lstStyle>
          <a:p>
            <a:r>
              <a:rPr lang="fr-FR" dirty="0"/>
              <a:t>Titre de la partie</a:t>
            </a:r>
          </a:p>
        </p:txBody>
      </p:sp>
      <p:sp>
        <p:nvSpPr>
          <p:cNvPr id="12" name="Espace réservé du pied de page 11"/>
          <p:cNvSpPr>
            <a:spLocks noGrp="1"/>
          </p:cNvSpPr>
          <p:nvPr>
            <p:ph type="ftr" sz="quarter" idx="11"/>
          </p:nvPr>
        </p:nvSpPr>
        <p:spPr/>
        <p:txBody>
          <a:bodyPr/>
          <a:lstStyle/>
          <a:p>
            <a:pPr>
              <a:defRPr/>
            </a:pPr>
            <a:r>
              <a:rPr lang="fr-FR" smtClean="0"/>
              <a:t>Notions d'architecture</a:t>
            </a:r>
            <a:endParaRPr lang="fr-FR" dirty="0"/>
          </a:p>
        </p:txBody>
      </p:sp>
      <p:sp>
        <p:nvSpPr>
          <p:cNvPr id="13" name="Espace réservé du numéro de diapositive 12"/>
          <p:cNvSpPr>
            <a:spLocks noGrp="1"/>
          </p:cNvSpPr>
          <p:nvPr>
            <p:ph type="sldNum" sz="quarter" idx="12"/>
          </p:nvPr>
        </p:nvSpPr>
        <p:spPr/>
        <p:txBody>
          <a:bodyPr/>
          <a:lstStyle/>
          <a:p>
            <a:pPr>
              <a:defRPr/>
            </a:pPr>
            <a:fld id="{276219AF-F5ED-455B-A512-B03AB3602319}" type="slidenum">
              <a:rPr lang="fr-FR" smtClean="0"/>
              <a:pPr>
                <a:defRPr/>
              </a:pPr>
              <a:t>‹N°›</a:t>
            </a:fld>
            <a:endParaRPr lang="fr-FR" dirty="0"/>
          </a:p>
        </p:txBody>
      </p:sp>
      <p:pic>
        <p:nvPicPr>
          <p:cNvPr id="3" name="Image 2" descr="puce-donut.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963998" y="1563638"/>
            <a:ext cx="632177" cy="632177"/>
          </a:xfrm>
          <a:prstGeom prst="rect">
            <a:avLst/>
          </a:prstGeom>
        </p:spPr>
      </p:pic>
      <p:pic>
        <p:nvPicPr>
          <p:cNvPr id="6" name="Image 5" descr="puce-donut.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63998" y="1563638"/>
            <a:ext cx="632177" cy="632177"/>
          </a:xfrm>
          <a:prstGeom prst="rect">
            <a:avLst/>
          </a:prstGeom>
        </p:spPr>
      </p:pic>
    </p:spTree>
    <p:extLst>
      <p:ext uri="{BB962C8B-B14F-4D97-AF65-F5344CB8AC3E}">
        <p14:creationId xmlns:p14="http://schemas.microsoft.com/office/powerpoint/2010/main" val="1936646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pied de page 2"/>
          <p:cNvSpPr>
            <a:spLocks noGrp="1"/>
          </p:cNvSpPr>
          <p:nvPr>
            <p:ph type="ftr" sz="quarter" idx="10"/>
          </p:nvPr>
        </p:nvSpPr>
        <p:spPr/>
        <p:txBody>
          <a:bodyPr/>
          <a:lstStyle/>
          <a:p>
            <a:pPr>
              <a:defRPr/>
            </a:pPr>
            <a:r>
              <a:rPr lang="fr-FR" noProof="0" smtClean="0"/>
              <a:t>Notions d'architecture</a:t>
            </a:r>
            <a:endParaRPr lang="fr-FR" noProof="0"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noProof="0" smtClean="0"/>
              <a:pPr>
                <a:defRPr/>
              </a:pPr>
              <a:t>‹N°›</a:t>
            </a:fld>
            <a:endParaRPr lang="fr-FR" noProof="0" dirty="0"/>
          </a:p>
        </p:txBody>
      </p:sp>
      <p:cxnSp>
        <p:nvCxnSpPr>
          <p:cNvPr id="6" name="Connecteur droit 5"/>
          <p:cNvCxnSpPr/>
          <p:nvPr/>
        </p:nvCxnSpPr>
        <p:spPr>
          <a:xfrm>
            <a:off x="342578" y="659250"/>
            <a:ext cx="8460000" cy="0"/>
          </a:xfrm>
          <a:prstGeom prst="line">
            <a:avLst/>
          </a:prstGeom>
          <a:ln w="12700">
            <a:solidFill>
              <a:srgbClr val="767676"/>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userDrawn="1"/>
        </p:nvCxnSpPr>
        <p:spPr>
          <a:xfrm>
            <a:off x="342578" y="659250"/>
            <a:ext cx="8460000" cy="0"/>
          </a:xfrm>
          <a:prstGeom prst="line">
            <a:avLst/>
          </a:prstGeom>
          <a:ln w="12700">
            <a:solidFill>
              <a:srgbClr val="76767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6617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11" name="Espace réservé du contenu 2"/>
          <p:cNvSpPr>
            <a:spLocks noGrp="1"/>
          </p:cNvSpPr>
          <p:nvPr>
            <p:ph idx="1"/>
          </p:nvPr>
        </p:nvSpPr>
        <p:spPr>
          <a:xfrm>
            <a:off x="342578" y="852984"/>
            <a:ext cx="8460000" cy="3588847"/>
          </a:xfrm>
          <a:prstGeom prst="rect">
            <a:avLst/>
          </a:prstGeom>
        </p:spPr>
        <p:txBody>
          <a:bodyPr/>
          <a:lstStyle>
            <a:lvl1pPr marL="285750" indent="-285750">
              <a:buClr>
                <a:schemeClr val="accent2"/>
              </a:buClr>
              <a:buFont typeface="Lucida Grande"/>
              <a:buChar char="●"/>
              <a:defRPr>
                <a:solidFill>
                  <a:srgbClr val="323334"/>
                </a:solidFill>
              </a:defRPr>
            </a:lvl1pPr>
            <a:lvl2pPr marL="358775" indent="-179388">
              <a:buClr>
                <a:schemeClr val="accent5"/>
              </a:buClr>
              <a:buSzPct val="90000"/>
              <a:buFontTx/>
              <a:buBlip>
                <a:blip r:embed="rId2" r:link="rId3"/>
              </a:buBlip>
              <a:defRPr>
                <a:solidFill>
                  <a:srgbClr val="323334"/>
                </a:solidFill>
              </a:defRPr>
            </a:lvl2pPr>
            <a:lvl3pPr marL="538163" indent="-182563">
              <a:buClr>
                <a:schemeClr val="accent1"/>
              </a:buClr>
              <a:buFont typeface="Arial"/>
              <a:buChar char="•"/>
              <a:defRPr b="0">
                <a:solidFill>
                  <a:schemeClr val="bg1">
                    <a:lumMod val="50000"/>
                  </a:schemeClr>
                </a:solidFill>
              </a:defRPr>
            </a:lvl3pPr>
            <a:lvl4pPr marL="719138" indent="-173038">
              <a:buClr>
                <a:schemeClr val="accent4"/>
              </a:buClr>
              <a:defRPr>
                <a:solidFill>
                  <a:schemeClr val="accent2"/>
                </a:solidFill>
              </a:defRPr>
            </a:lvl4pPr>
            <a:lvl5pPr marL="3175" indent="4763">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8" name="Titre 7"/>
          <p:cNvSpPr>
            <a:spLocks noGrp="1"/>
          </p:cNvSpPr>
          <p:nvPr>
            <p:ph type="title"/>
          </p:nvPr>
        </p:nvSpPr>
        <p:spPr/>
        <p:txBody>
          <a:bodyPr/>
          <a:lstStyle/>
          <a:p>
            <a:r>
              <a:rPr lang="fr-FR"/>
              <a:t>Cliquez et modifiez le titre</a:t>
            </a:r>
          </a:p>
        </p:txBody>
      </p:sp>
      <p:cxnSp>
        <p:nvCxnSpPr>
          <p:cNvPr id="16" name="Connecteur droit 15"/>
          <p:cNvCxnSpPr/>
          <p:nvPr userDrawn="1"/>
        </p:nvCxnSpPr>
        <p:spPr>
          <a:xfrm>
            <a:off x="342578" y="659250"/>
            <a:ext cx="8460000" cy="0"/>
          </a:xfrm>
          <a:prstGeom prst="line">
            <a:avLst/>
          </a:prstGeom>
          <a:ln w="12700">
            <a:solidFill>
              <a:srgbClr val="767676"/>
            </a:solidFill>
          </a:ln>
        </p:spPr>
        <p:style>
          <a:lnRef idx="1">
            <a:schemeClr val="accent1"/>
          </a:lnRef>
          <a:fillRef idx="0">
            <a:schemeClr val="accent1"/>
          </a:fillRef>
          <a:effectRef idx="0">
            <a:schemeClr val="accent1"/>
          </a:effectRef>
          <a:fontRef idx="minor">
            <a:schemeClr val="tx1"/>
          </a:fontRef>
        </p:style>
      </p:cxnSp>
      <p:sp>
        <p:nvSpPr>
          <p:cNvPr id="7" name="Espace réservé du pied de page 6"/>
          <p:cNvSpPr>
            <a:spLocks noGrp="1"/>
          </p:cNvSpPr>
          <p:nvPr>
            <p:ph type="ftr" sz="quarter" idx="11"/>
          </p:nvPr>
        </p:nvSpPr>
        <p:spPr/>
        <p:txBody>
          <a:bodyPr/>
          <a:lstStyle/>
          <a:p>
            <a:pPr>
              <a:defRPr/>
            </a:pPr>
            <a:r>
              <a:rPr lang="fr-FR" dirty="0" smtClean="0"/>
              <a:t>Notions d'architecture</a:t>
            </a:r>
            <a:endParaRPr lang="fr-FR" dirty="0"/>
          </a:p>
        </p:txBody>
      </p:sp>
      <p:sp>
        <p:nvSpPr>
          <p:cNvPr id="9" name="Espace réservé du numéro de diapositive 8"/>
          <p:cNvSpPr>
            <a:spLocks noGrp="1"/>
          </p:cNvSpPr>
          <p:nvPr>
            <p:ph type="sldNum" sz="quarter" idx="12"/>
          </p:nvPr>
        </p:nvSpPr>
        <p:spPr/>
        <p:txBody>
          <a:bodyPr/>
          <a:lstStyle/>
          <a:p>
            <a:pPr>
              <a:defRPr/>
            </a:pPr>
            <a:fld id="{276219AF-F5ED-455B-A512-B03AB3602319}" type="slidenum">
              <a:rPr lang="fr-FR" smtClean="0"/>
              <a:pPr>
                <a:defRPr/>
              </a:pPr>
              <a:t>‹N°›</a:t>
            </a:fld>
            <a:endParaRPr lang="fr-FR" dirty="0"/>
          </a:p>
        </p:txBody>
      </p:sp>
    </p:spTree>
    <p:extLst>
      <p:ext uri="{BB962C8B-B14F-4D97-AF65-F5344CB8AC3E}">
        <p14:creationId xmlns:p14="http://schemas.microsoft.com/office/powerpoint/2010/main" val="3093295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RTIE">
    <p:spTree>
      <p:nvGrpSpPr>
        <p:cNvPr id="1" name=""/>
        <p:cNvGrpSpPr/>
        <p:nvPr/>
      </p:nvGrpSpPr>
      <p:grpSpPr>
        <a:xfrm>
          <a:off x="0" y="0"/>
          <a:ext cx="0" cy="0"/>
          <a:chOff x="0" y="0"/>
          <a:chExt cx="0" cy="0"/>
        </a:xfrm>
      </p:grpSpPr>
      <p:sp>
        <p:nvSpPr>
          <p:cNvPr id="9" name="Titre 1"/>
          <p:cNvSpPr>
            <a:spLocks noGrp="1"/>
          </p:cNvSpPr>
          <p:nvPr>
            <p:ph type="ctrTitle" hasCustomPrompt="1"/>
          </p:nvPr>
        </p:nvSpPr>
        <p:spPr>
          <a:xfrm>
            <a:off x="2699793" y="1621073"/>
            <a:ext cx="5544615" cy="2138809"/>
          </a:xfrm>
        </p:spPr>
        <p:txBody>
          <a:bodyPr anchor="t">
            <a:noAutofit/>
          </a:bodyPr>
          <a:lstStyle>
            <a:lvl1pPr algn="l">
              <a:lnSpc>
                <a:spcPct val="85000"/>
              </a:lnSpc>
              <a:defRPr sz="3600" b="1" cap="all" baseline="0">
                <a:solidFill>
                  <a:srgbClr val="646567"/>
                </a:solidFill>
              </a:defRPr>
            </a:lvl1pPr>
          </a:lstStyle>
          <a:p>
            <a:r>
              <a:rPr lang="fr-FR" dirty="0"/>
              <a:t>Titre de la partie</a:t>
            </a:r>
          </a:p>
        </p:txBody>
      </p:sp>
      <p:sp>
        <p:nvSpPr>
          <p:cNvPr id="12" name="Espace réservé du pied de page 11"/>
          <p:cNvSpPr>
            <a:spLocks noGrp="1"/>
          </p:cNvSpPr>
          <p:nvPr>
            <p:ph type="ftr" sz="quarter" idx="11"/>
          </p:nvPr>
        </p:nvSpPr>
        <p:spPr/>
        <p:txBody>
          <a:bodyPr/>
          <a:lstStyle/>
          <a:p>
            <a:pPr>
              <a:defRPr/>
            </a:pPr>
            <a:r>
              <a:rPr lang="fr-FR" dirty="0" smtClean="0"/>
              <a:t>Notions d'architecture</a:t>
            </a:r>
            <a:endParaRPr lang="fr-FR" dirty="0"/>
          </a:p>
        </p:txBody>
      </p:sp>
      <p:sp>
        <p:nvSpPr>
          <p:cNvPr id="13" name="Espace réservé du numéro de diapositive 12"/>
          <p:cNvSpPr>
            <a:spLocks noGrp="1"/>
          </p:cNvSpPr>
          <p:nvPr>
            <p:ph type="sldNum" sz="quarter" idx="12"/>
          </p:nvPr>
        </p:nvSpPr>
        <p:spPr/>
        <p:txBody>
          <a:bodyPr/>
          <a:lstStyle/>
          <a:p>
            <a:pPr>
              <a:defRPr/>
            </a:pPr>
            <a:fld id="{276219AF-F5ED-455B-A512-B03AB3602319}" type="slidenum">
              <a:rPr lang="fr-FR" smtClean="0"/>
              <a:pPr>
                <a:defRPr/>
              </a:pPr>
              <a:t>‹N°›</a:t>
            </a:fld>
            <a:endParaRPr lang="fr-FR" dirty="0"/>
          </a:p>
        </p:txBody>
      </p:sp>
      <p:pic>
        <p:nvPicPr>
          <p:cNvPr id="3" name="Image 2" descr="puce-donut.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63998" y="1563638"/>
            <a:ext cx="632177" cy="632177"/>
          </a:xfrm>
          <a:prstGeom prst="rect">
            <a:avLst/>
          </a:prstGeom>
        </p:spPr>
      </p:pic>
    </p:spTree>
    <p:extLst>
      <p:ext uri="{BB962C8B-B14F-4D97-AF65-F5344CB8AC3E}">
        <p14:creationId xmlns:p14="http://schemas.microsoft.com/office/powerpoint/2010/main" val="1936646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pied de page 2"/>
          <p:cNvSpPr>
            <a:spLocks noGrp="1"/>
          </p:cNvSpPr>
          <p:nvPr>
            <p:ph type="ftr" sz="quarter" idx="10"/>
          </p:nvPr>
        </p:nvSpPr>
        <p:spPr/>
        <p:txBody>
          <a:bodyPr/>
          <a:lstStyle/>
          <a:p>
            <a:pPr>
              <a:defRPr/>
            </a:pPr>
            <a:r>
              <a:rPr lang="fr-FR" noProof="0" dirty="0" smtClean="0"/>
              <a:t>Notions d'architecture</a:t>
            </a:r>
            <a:endParaRPr lang="fr-FR" noProof="0"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noProof="0" smtClean="0"/>
              <a:pPr>
                <a:defRPr/>
              </a:pPr>
              <a:t>‹N°›</a:t>
            </a:fld>
            <a:endParaRPr lang="fr-FR" noProof="0" dirty="0"/>
          </a:p>
        </p:txBody>
      </p:sp>
      <p:cxnSp>
        <p:nvCxnSpPr>
          <p:cNvPr id="6" name="Connecteur droit 5"/>
          <p:cNvCxnSpPr/>
          <p:nvPr userDrawn="1"/>
        </p:nvCxnSpPr>
        <p:spPr>
          <a:xfrm>
            <a:off x="342578" y="659250"/>
            <a:ext cx="8460000" cy="0"/>
          </a:xfrm>
          <a:prstGeom prst="line">
            <a:avLst/>
          </a:prstGeom>
          <a:ln w="12700">
            <a:solidFill>
              <a:srgbClr val="76767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6617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1_TITRE ET VISUEL">
    <p:bg>
      <p:bgPr>
        <a:gradFill flip="none" rotWithShape="1">
          <a:gsLst>
            <a:gs pos="0">
              <a:schemeClr val="tx1"/>
            </a:gs>
            <a:gs pos="100000">
              <a:srgbClr val="EFEEED"/>
            </a:gs>
          </a:gsLst>
          <a:lin ang="5400000" scaled="0"/>
          <a:tileRect/>
        </a:gradFill>
        <a:effectLst/>
      </p:bgPr>
    </p:bg>
    <p:spTree>
      <p:nvGrpSpPr>
        <p:cNvPr id="1" name=""/>
        <p:cNvGrpSpPr/>
        <p:nvPr/>
      </p:nvGrpSpPr>
      <p:grpSpPr>
        <a:xfrm>
          <a:off x="0" y="0"/>
          <a:ext cx="0" cy="0"/>
          <a:chOff x="0" y="0"/>
          <a:chExt cx="0" cy="0"/>
        </a:xfrm>
      </p:grpSpPr>
      <p:sp>
        <p:nvSpPr>
          <p:cNvPr id="19" name="Rectangle 18"/>
          <p:cNvSpPr/>
          <p:nvPr/>
        </p:nvSpPr>
        <p:spPr>
          <a:xfrm>
            <a:off x="0" y="3811776"/>
            <a:ext cx="9144000" cy="1331724"/>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pic>
        <p:nvPicPr>
          <p:cNvPr id="15" name="Picture 4" descr="C:\Users\ChristineB\Seenk-D\BNPP\2015-02\PPT_43-06.png"/>
          <p:cNvPicPr>
            <a:picLocks noChangeAspect="1" noChangeArrowheads="1"/>
          </p:cNvPicPr>
          <p:nvPr/>
        </p:nvPicPr>
        <p:blipFill>
          <a:blip r:embed="rId2" cstate="screen">
            <a:extLst>
              <a:ext uri="{28A0092B-C50C-407E-A947-70E740481C1C}">
                <a14:useLocalDpi xmlns:a14="http://schemas.microsoft.com/office/drawing/2010/main"/>
              </a:ext>
            </a:extLst>
          </a:blip>
          <a:stretch>
            <a:fillRect/>
          </a:stretch>
        </p:blipFill>
        <p:spPr bwMode="auto">
          <a:xfrm>
            <a:off x="307975" y="4233442"/>
            <a:ext cx="2959614" cy="61264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3" name="Picture 3" descr="C:\Users\ChristineB\Seenk-D\BNPP\2015-02\PPT_43-08.png"/>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a:off x="5570587" y="4419718"/>
            <a:ext cx="3206503" cy="21945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2" name="Image 21" descr="label-quadri.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753744" y="2859782"/>
            <a:ext cx="1066406" cy="795128"/>
          </a:xfrm>
          <a:prstGeom prst="rect">
            <a:avLst/>
          </a:prstGeom>
        </p:spPr>
      </p:pic>
      <p:sp>
        <p:nvSpPr>
          <p:cNvPr id="20" name="Rectangle 19"/>
          <p:cNvSpPr/>
          <p:nvPr/>
        </p:nvSpPr>
        <p:spPr>
          <a:xfrm>
            <a:off x="1097941" y="3586720"/>
            <a:ext cx="3492000" cy="452496"/>
          </a:xfrm>
          <a:prstGeom prst="rect">
            <a:avLst/>
          </a:prstGeom>
          <a:solidFill>
            <a:srgbClr val="00A76C"/>
          </a:solidFill>
          <a:ln w="3175" cap="flat" cmpd="sng" algn="ctr">
            <a:noFill/>
            <a:prstDash val="solid"/>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000" b="0" i="0" u="none" strike="noStrike" kern="0" cap="none" spc="0" normalizeH="0" baseline="0" noProof="0" dirty="0">
              <a:ln>
                <a:noFill/>
              </a:ln>
              <a:solidFill>
                <a:srgbClr val="A0C873"/>
              </a:solidFill>
              <a:effectLst/>
              <a:uLnTx/>
              <a:uFillTx/>
              <a:latin typeface="Arial"/>
              <a:ea typeface="+mn-ea"/>
              <a:cs typeface="+mn-cs"/>
            </a:endParaRPr>
          </a:p>
        </p:txBody>
      </p:sp>
      <p:sp>
        <p:nvSpPr>
          <p:cNvPr id="2" name="Titre 1"/>
          <p:cNvSpPr>
            <a:spLocks noGrp="1"/>
          </p:cNvSpPr>
          <p:nvPr>
            <p:ph type="ctrTitle" hasCustomPrompt="1"/>
          </p:nvPr>
        </p:nvSpPr>
        <p:spPr>
          <a:xfrm>
            <a:off x="390203" y="191692"/>
            <a:ext cx="5328592" cy="939898"/>
          </a:xfrm>
        </p:spPr>
        <p:txBody>
          <a:bodyPr anchor="t">
            <a:noAutofit/>
          </a:bodyPr>
          <a:lstStyle>
            <a:lvl1pPr algn="l">
              <a:lnSpc>
                <a:spcPct val="85000"/>
              </a:lnSpc>
              <a:defRPr sz="3600" b="1" cap="all" baseline="0">
                <a:solidFill>
                  <a:schemeClr val="bg1"/>
                </a:solidFill>
              </a:defRPr>
            </a:lvl1pPr>
          </a:lstStyle>
          <a:p>
            <a:r>
              <a:rPr lang="fr-FR" dirty="0"/>
              <a:t>Titre de la présentation</a:t>
            </a:r>
            <a:br>
              <a:rPr lang="fr-FR" dirty="0"/>
            </a:br>
            <a:r>
              <a:rPr lang="fr-FR" dirty="0"/>
              <a:t>sur 2 lignes</a:t>
            </a:r>
          </a:p>
        </p:txBody>
      </p:sp>
      <p:sp>
        <p:nvSpPr>
          <p:cNvPr id="3" name="Sous-titre 2"/>
          <p:cNvSpPr>
            <a:spLocks noGrp="1"/>
          </p:cNvSpPr>
          <p:nvPr>
            <p:ph type="subTitle" idx="1" hasCustomPrompt="1"/>
          </p:nvPr>
        </p:nvSpPr>
        <p:spPr>
          <a:xfrm>
            <a:off x="395536" y="1131590"/>
            <a:ext cx="5328000" cy="324000"/>
          </a:xfrm>
          <a:prstGeom prst="rect">
            <a:avLst/>
          </a:prstGeom>
        </p:spPr>
        <p:txBody>
          <a:bodyPr anchor="ctr">
            <a:normAutofit/>
          </a:bodyPr>
          <a:lstStyle>
            <a:lvl1pPr marL="0" indent="0" algn="l">
              <a:buNone/>
              <a:defRPr sz="2500" cap="all"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Sous-titre</a:t>
            </a:r>
          </a:p>
        </p:txBody>
      </p:sp>
      <p:sp>
        <p:nvSpPr>
          <p:cNvPr id="11" name="Espace réservé du texte 2"/>
          <p:cNvSpPr>
            <a:spLocks noGrp="1"/>
          </p:cNvSpPr>
          <p:nvPr>
            <p:ph type="body" idx="13" hasCustomPrompt="1"/>
          </p:nvPr>
        </p:nvSpPr>
        <p:spPr>
          <a:xfrm>
            <a:off x="1231057" y="3651870"/>
            <a:ext cx="3168000" cy="162000"/>
          </a:xfrm>
          <a:prstGeom prst="rect">
            <a:avLst/>
          </a:prstGeom>
        </p:spPr>
        <p:txBody>
          <a:bodyPr anchor="ctr">
            <a:normAutofit/>
          </a:bodyPr>
          <a:lstStyle>
            <a:lvl1pPr marL="0" indent="0" algn="l">
              <a:buNone/>
              <a:defRPr sz="1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fr-FR" dirty="0"/>
              <a:t>Nom Prénom</a:t>
            </a:r>
          </a:p>
        </p:txBody>
      </p:sp>
      <p:sp>
        <p:nvSpPr>
          <p:cNvPr id="12" name="Espace réservé du texte 2"/>
          <p:cNvSpPr>
            <a:spLocks noGrp="1"/>
          </p:cNvSpPr>
          <p:nvPr>
            <p:ph type="body" idx="14" hasCustomPrompt="1"/>
          </p:nvPr>
        </p:nvSpPr>
        <p:spPr>
          <a:xfrm>
            <a:off x="1231057" y="3819510"/>
            <a:ext cx="3168000" cy="162000"/>
          </a:xfrm>
          <a:prstGeom prst="rect">
            <a:avLst/>
          </a:prstGeom>
        </p:spPr>
        <p:txBody>
          <a:bodyPr anchor="ctr">
            <a:normAutofit/>
          </a:bodyPr>
          <a:lstStyle>
            <a:lvl1pPr marL="0" indent="0" algn="l">
              <a:buNone/>
              <a:defRPr sz="1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fr-FR" dirty="0"/>
              <a:t>Lieu, 00/00/2015</a:t>
            </a:r>
          </a:p>
        </p:txBody>
      </p:sp>
      <p:sp>
        <p:nvSpPr>
          <p:cNvPr id="14" name="Rectangle 13"/>
          <p:cNvSpPr/>
          <p:nvPr userDrawn="1"/>
        </p:nvSpPr>
        <p:spPr>
          <a:xfrm>
            <a:off x="0" y="3811776"/>
            <a:ext cx="9144000" cy="1331724"/>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pic>
        <p:nvPicPr>
          <p:cNvPr id="16" name="Picture 4" descr="C:\Users\ChristineB\Seenk-D\BNPP\2015-02\PPT_43-06.png"/>
          <p:cNvPicPr>
            <a:picLocks noChangeAspect="1" noChangeArrowheads="1"/>
          </p:cNvPicPr>
          <p:nvPr userDrawn="1"/>
        </p:nvPicPr>
        <p:blipFill>
          <a:blip r:embed="rId2" cstate="screen">
            <a:extLst>
              <a:ext uri="{28A0092B-C50C-407E-A947-70E740481C1C}">
                <a14:useLocalDpi xmlns:a14="http://schemas.microsoft.com/office/drawing/2010/main"/>
              </a:ext>
            </a:extLst>
          </a:blip>
          <a:stretch>
            <a:fillRect/>
          </a:stretch>
        </p:blipFill>
        <p:spPr bwMode="auto">
          <a:xfrm>
            <a:off x="307975" y="4233442"/>
            <a:ext cx="2959614" cy="61264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7" name="Picture 3" descr="C:\Users\ChristineB\Seenk-D\BNPP\2015-02\PPT_43-08.png"/>
          <p:cNvPicPr>
            <a:picLocks noChangeAspect="1" noChangeArrowheads="1"/>
          </p:cNvPicPr>
          <p:nvPr userDrawn="1"/>
        </p:nvPicPr>
        <p:blipFill>
          <a:blip r:embed="rId3" cstate="screen">
            <a:extLst>
              <a:ext uri="{28A0092B-C50C-407E-A947-70E740481C1C}">
                <a14:useLocalDpi xmlns:a14="http://schemas.microsoft.com/office/drawing/2010/main"/>
              </a:ext>
            </a:extLst>
          </a:blip>
          <a:stretch>
            <a:fillRect/>
          </a:stretch>
        </p:blipFill>
        <p:spPr bwMode="auto">
          <a:xfrm>
            <a:off x="5570587" y="4419718"/>
            <a:ext cx="3206503" cy="21945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Image 17" descr="label-quadri.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753744" y="2859782"/>
            <a:ext cx="1066406" cy="795128"/>
          </a:xfrm>
          <a:prstGeom prst="rect">
            <a:avLst/>
          </a:prstGeom>
        </p:spPr>
      </p:pic>
      <p:sp>
        <p:nvSpPr>
          <p:cNvPr id="21" name="Rectangle 20"/>
          <p:cNvSpPr/>
          <p:nvPr userDrawn="1"/>
        </p:nvSpPr>
        <p:spPr>
          <a:xfrm>
            <a:off x="1097941" y="3586720"/>
            <a:ext cx="3492000" cy="452496"/>
          </a:xfrm>
          <a:prstGeom prst="rect">
            <a:avLst/>
          </a:prstGeom>
          <a:solidFill>
            <a:srgbClr val="00A76C"/>
          </a:solidFill>
          <a:ln w="3175" cap="flat" cmpd="sng" algn="ctr">
            <a:noFill/>
            <a:prstDash val="solid"/>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000" b="0" i="0" u="none" strike="noStrike" kern="0" cap="none" spc="0" normalizeH="0" baseline="0" noProof="0" dirty="0">
              <a:ln>
                <a:noFill/>
              </a:ln>
              <a:solidFill>
                <a:srgbClr val="A0C873"/>
              </a:solidFill>
              <a:effectLst/>
              <a:uLnTx/>
              <a:uFillTx/>
              <a:latin typeface="Arial"/>
              <a:ea typeface="+mn-ea"/>
              <a:cs typeface="+mn-cs"/>
            </a:endParaRPr>
          </a:p>
        </p:txBody>
      </p:sp>
    </p:spTree>
    <p:extLst>
      <p:ext uri="{BB962C8B-B14F-4D97-AF65-F5344CB8AC3E}">
        <p14:creationId xmlns:p14="http://schemas.microsoft.com/office/powerpoint/2010/main" val="82985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11" name="Espace réservé du contenu 2"/>
          <p:cNvSpPr>
            <a:spLocks noGrp="1"/>
          </p:cNvSpPr>
          <p:nvPr>
            <p:ph idx="1"/>
          </p:nvPr>
        </p:nvSpPr>
        <p:spPr>
          <a:xfrm>
            <a:off x="342578" y="852984"/>
            <a:ext cx="8460000" cy="3588847"/>
          </a:xfrm>
          <a:prstGeom prst="rect">
            <a:avLst/>
          </a:prstGeom>
        </p:spPr>
        <p:txBody>
          <a:bodyPr/>
          <a:lstStyle>
            <a:lvl1pPr marL="285750" indent="-285750">
              <a:buClr>
                <a:schemeClr val="accent2"/>
              </a:buClr>
              <a:buFont typeface="Lucida Grande"/>
              <a:buChar char="●"/>
              <a:defRPr>
                <a:solidFill>
                  <a:srgbClr val="323334"/>
                </a:solidFill>
              </a:defRPr>
            </a:lvl1pPr>
            <a:lvl2pPr marL="358775" indent="-179388">
              <a:buClr>
                <a:schemeClr val="accent5"/>
              </a:buClr>
              <a:buSzPct val="90000"/>
              <a:buFontTx/>
              <a:buBlip>
                <a:blip r:embed="rId2" r:link="rId3"/>
              </a:buBlip>
              <a:defRPr>
                <a:solidFill>
                  <a:srgbClr val="323334"/>
                </a:solidFill>
              </a:defRPr>
            </a:lvl2pPr>
            <a:lvl3pPr marL="538163" indent="-182563">
              <a:buClr>
                <a:schemeClr val="accent1"/>
              </a:buClr>
              <a:buFont typeface="Arial"/>
              <a:buChar char="•"/>
              <a:defRPr b="0">
                <a:solidFill>
                  <a:schemeClr val="bg1">
                    <a:lumMod val="50000"/>
                  </a:schemeClr>
                </a:solidFill>
              </a:defRPr>
            </a:lvl3pPr>
            <a:lvl4pPr marL="719138" indent="-173038">
              <a:buClr>
                <a:schemeClr val="accent4"/>
              </a:buClr>
              <a:defRPr>
                <a:solidFill>
                  <a:schemeClr val="accent2"/>
                </a:solidFill>
              </a:defRPr>
            </a:lvl4pPr>
            <a:lvl5pPr marL="3175" indent="4763">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8" name="Titre 7"/>
          <p:cNvSpPr>
            <a:spLocks noGrp="1"/>
          </p:cNvSpPr>
          <p:nvPr>
            <p:ph type="title"/>
          </p:nvPr>
        </p:nvSpPr>
        <p:spPr/>
        <p:txBody>
          <a:bodyPr/>
          <a:lstStyle/>
          <a:p>
            <a:r>
              <a:rPr lang="fr-FR"/>
              <a:t>Cliquez et modifiez le titre</a:t>
            </a:r>
          </a:p>
        </p:txBody>
      </p:sp>
      <p:cxnSp>
        <p:nvCxnSpPr>
          <p:cNvPr id="16" name="Connecteur droit 15"/>
          <p:cNvCxnSpPr/>
          <p:nvPr/>
        </p:nvCxnSpPr>
        <p:spPr>
          <a:xfrm>
            <a:off x="342578" y="659250"/>
            <a:ext cx="8460000" cy="0"/>
          </a:xfrm>
          <a:prstGeom prst="line">
            <a:avLst/>
          </a:prstGeom>
          <a:ln w="12700">
            <a:solidFill>
              <a:srgbClr val="767676"/>
            </a:solidFill>
          </a:ln>
        </p:spPr>
        <p:style>
          <a:lnRef idx="1">
            <a:schemeClr val="accent1"/>
          </a:lnRef>
          <a:fillRef idx="0">
            <a:schemeClr val="accent1"/>
          </a:fillRef>
          <a:effectRef idx="0">
            <a:schemeClr val="accent1"/>
          </a:effectRef>
          <a:fontRef idx="minor">
            <a:schemeClr val="tx1"/>
          </a:fontRef>
        </p:style>
      </p:cxnSp>
      <p:sp>
        <p:nvSpPr>
          <p:cNvPr id="7" name="Espace réservé du pied de page 6"/>
          <p:cNvSpPr>
            <a:spLocks noGrp="1"/>
          </p:cNvSpPr>
          <p:nvPr>
            <p:ph type="ftr" sz="quarter" idx="11"/>
          </p:nvPr>
        </p:nvSpPr>
        <p:spPr/>
        <p:txBody>
          <a:bodyPr/>
          <a:lstStyle/>
          <a:p>
            <a:pPr>
              <a:defRPr/>
            </a:pPr>
            <a:r>
              <a:rPr lang="fr-FR" smtClean="0"/>
              <a:t>Notions d'architecture</a:t>
            </a:r>
            <a:endParaRPr lang="fr-FR" dirty="0"/>
          </a:p>
        </p:txBody>
      </p:sp>
      <p:sp>
        <p:nvSpPr>
          <p:cNvPr id="9" name="Espace réservé du numéro de diapositive 8"/>
          <p:cNvSpPr>
            <a:spLocks noGrp="1"/>
          </p:cNvSpPr>
          <p:nvPr>
            <p:ph type="sldNum" sz="quarter" idx="12"/>
          </p:nvPr>
        </p:nvSpPr>
        <p:spPr/>
        <p:txBody>
          <a:bodyPr/>
          <a:lstStyle/>
          <a:p>
            <a:pPr>
              <a:defRPr/>
            </a:pPr>
            <a:fld id="{276219AF-F5ED-455B-A512-B03AB3602319}" type="slidenum">
              <a:rPr lang="fr-FR" smtClean="0"/>
              <a:pPr>
                <a:defRPr/>
              </a:pPr>
              <a:t>‹N°›</a:t>
            </a:fld>
            <a:endParaRPr lang="fr-FR" dirty="0"/>
          </a:p>
        </p:txBody>
      </p:sp>
      <p:cxnSp>
        <p:nvCxnSpPr>
          <p:cNvPr id="10" name="Connecteur droit 9"/>
          <p:cNvCxnSpPr/>
          <p:nvPr userDrawn="1"/>
        </p:nvCxnSpPr>
        <p:spPr>
          <a:xfrm>
            <a:off x="342578" y="659250"/>
            <a:ext cx="8460000" cy="0"/>
          </a:xfrm>
          <a:prstGeom prst="line">
            <a:avLst/>
          </a:prstGeom>
          <a:ln w="12700">
            <a:solidFill>
              <a:srgbClr val="76767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3295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ARTIE">
    <p:spTree>
      <p:nvGrpSpPr>
        <p:cNvPr id="1" name=""/>
        <p:cNvGrpSpPr/>
        <p:nvPr/>
      </p:nvGrpSpPr>
      <p:grpSpPr>
        <a:xfrm>
          <a:off x="0" y="0"/>
          <a:ext cx="0" cy="0"/>
          <a:chOff x="0" y="0"/>
          <a:chExt cx="0" cy="0"/>
        </a:xfrm>
      </p:grpSpPr>
      <p:sp>
        <p:nvSpPr>
          <p:cNvPr id="9" name="Titre 1"/>
          <p:cNvSpPr>
            <a:spLocks noGrp="1"/>
          </p:cNvSpPr>
          <p:nvPr>
            <p:ph type="ctrTitle" hasCustomPrompt="1"/>
          </p:nvPr>
        </p:nvSpPr>
        <p:spPr>
          <a:xfrm>
            <a:off x="2699793" y="1621073"/>
            <a:ext cx="5544615" cy="2138809"/>
          </a:xfrm>
        </p:spPr>
        <p:txBody>
          <a:bodyPr anchor="t">
            <a:noAutofit/>
          </a:bodyPr>
          <a:lstStyle>
            <a:lvl1pPr algn="l">
              <a:lnSpc>
                <a:spcPct val="85000"/>
              </a:lnSpc>
              <a:defRPr sz="3600" b="1" cap="all" baseline="0">
                <a:solidFill>
                  <a:srgbClr val="646567"/>
                </a:solidFill>
              </a:defRPr>
            </a:lvl1pPr>
          </a:lstStyle>
          <a:p>
            <a:r>
              <a:rPr lang="fr-FR" dirty="0"/>
              <a:t>Titre de la partie</a:t>
            </a:r>
          </a:p>
        </p:txBody>
      </p:sp>
      <p:sp>
        <p:nvSpPr>
          <p:cNvPr id="12" name="Espace réservé du pied de page 11"/>
          <p:cNvSpPr>
            <a:spLocks noGrp="1"/>
          </p:cNvSpPr>
          <p:nvPr>
            <p:ph type="ftr" sz="quarter" idx="11"/>
          </p:nvPr>
        </p:nvSpPr>
        <p:spPr/>
        <p:txBody>
          <a:bodyPr/>
          <a:lstStyle/>
          <a:p>
            <a:pPr>
              <a:defRPr/>
            </a:pPr>
            <a:r>
              <a:rPr lang="fr-FR" smtClean="0"/>
              <a:t>Notions d'architecture</a:t>
            </a:r>
            <a:endParaRPr lang="fr-FR" dirty="0"/>
          </a:p>
        </p:txBody>
      </p:sp>
      <p:sp>
        <p:nvSpPr>
          <p:cNvPr id="13" name="Espace réservé du numéro de diapositive 12"/>
          <p:cNvSpPr>
            <a:spLocks noGrp="1"/>
          </p:cNvSpPr>
          <p:nvPr>
            <p:ph type="sldNum" sz="quarter" idx="12"/>
          </p:nvPr>
        </p:nvSpPr>
        <p:spPr/>
        <p:txBody>
          <a:bodyPr/>
          <a:lstStyle/>
          <a:p>
            <a:pPr>
              <a:defRPr/>
            </a:pPr>
            <a:fld id="{276219AF-F5ED-455B-A512-B03AB3602319}" type="slidenum">
              <a:rPr lang="fr-FR" smtClean="0"/>
              <a:pPr>
                <a:defRPr/>
              </a:pPr>
              <a:t>‹N°›</a:t>
            </a:fld>
            <a:endParaRPr lang="fr-FR" dirty="0"/>
          </a:p>
        </p:txBody>
      </p:sp>
      <p:pic>
        <p:nvPicPr>
          <p:cNvPr id="3" name="Image 2" descr="puce-donut.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963998" y="1563638"/>
            <a:ext cx="632177" cy="632177"/>
          </a:xfrm>
          <a:prstGeom prst="rect">
            <a:avLst/>
          </a:prstGeom>
        </p:spPr>
      </p:pic>
      <p:pic>
        <p:nvPicPr>
          <p:cNvPr id="6" name="Image 5" descr="puce-donut.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63998" y="1563638"/>
            <a:ext cx="632177" cy="632177"/>
          </a:xfrm>
          <a:prstGeom prst="rect">
            <a:avLst/>
          </a:prstGeom>
        </p:spPr>
      </p:pic>
    </p:spTree>
    <p:extLst>
      <p:ext uri="{BB962C8B-B14F-4D97-AF65-F5344CB8AC3E}">
        <p14:creationId xmlns:p14="http://schemas.microsoft.com/office/powerpoint/2010/main" val="1936646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pied de page 2"/>
          <p:cNvSpPr>
            <a:spLocks noGrp="1"/>
          </p:cNvSpPr>
          <p:nvPr>
            <p:ph type="ftr" sz="quarter" idx="10"/>
          </p:nvPr>
        </p:nvSpPr>
        <p:spPr/>
        <p:txBody>
          <a:bodyPr/>
          <a:lstStyle/>
          <a:p>
            <a:pPr>
              <a:defRPr/>
            </a:pPr>
            <a:r>
              <a:rPr lang="fr-FR" noProof="0" smtClean="0"/>
              <a:t>Notions d'architecture</a:t>
            </a:r>
            <a:endParaRPr lang="fr-FR" noProof="0"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noProof="0" smtClean="0"/>
              <a:pPr>
                <a:defRPr/>
              </a:pPr>
              <a:t>‹N°›</a:t>
            </a:fld>
            <a:endParaRPr lang="fr-FR" noProof="0" dirty="0"/>
          </a:p>
        </p:txBody>
      </p:sp>
      <p:cxnSp>
        <p:nvCxnSpPr>
          <p:cNvPr id="6" name="Connecteur droit 5"/>
          <p:cNvCxnSpPr/>
          <p:nvPr/>
        </p:nvCxnSpPr>
        <p:spPr>
          <a:xfrm>
            <a:off x="342578" y="659250"/>
            <a:ext cx="8460000" cy="0"/>
          </a:xfrm>
          <a:prstGeom prst="line">
            <a:avLst/>
          </a:prstGeom>
          <a:ln w="12700">
            <a:solidFill>
              <a:srgbClr val="767676"/>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userDrawn="1"/>
        </p:nvCxnSpPr>
        <p:spPr>
          <a:xfrm>
            <a:off x="342578" y="659250"/>
            <a:ext cx="8460000" cy="0"/>
          </a:xfrm>
          <a:prstGeom prst="line">
            <a:avLst/>
          </a:prstGeom>
          <a:ln w="12700">
            <a:solidFill>
              <a:srgbClr val="76767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6617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11_TITRE ET VISUEL">
    <p:bg>
      <p:bgPr>
        <a:gradFill flip="none" rotWithShape="1">
          <a:gsLst>
            <a:gs pos="0">
              <a:schemeClr val="tx1"/>
            </a:gs>
            <a:gs pos="100000">
              <a:srgbClr val="EFEEED"/>
            </a:gs>
          </a:gsLst>
          <a:lin ang="5400000" scaled="0"/>
          <a:tileRect/>
        </a:gradFill>
        <a:effectLst/>
      </p:bgPr>
    </p:bg>
    <p:spTree>
      <p:nvGrpSpPr>
        <p:cNvPr id="1" name=""/>
        <p:cNvGrpSpPr/>
        <p:nvPr/>
      </p:nvGrpSpPr>
      <p:grpSpPr>
        <a:xfrm>
          <a:off x="0" y="0"/>
          <a:ext cx="0" cy="0"/>
          <a:chOff x="0" y="0"/>
          <a:chExt cx="0" cy="0"/>
        </a:xfrm>
      </p:grpSpPr>
      <p:sp>
        <p:nvSpPr>
          <p:cNvPr id="19" name="Rectangle 18"/>
          <p:cNvSpPr/>
          <p:nvPr/>
        </p:nvSpPr>
        <p:spPr>
          <a:xfrm>
            <a:off x="0" y="3811776"/>
            <a:ext cx="9144000" cy="1331724"/>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pic>
        <p:nvPicPr>
          <p:cNvPr id="15" name="Picture 4" descr="C:\Users\ChristineB\Seenk-D\BNPP\2015-02\PPT_43-06.png"/>
          <p:cNvPicPr>
            <a:picLocks noChangeAspect="1" noChangeArrowheads="1"/>
          </p:cNvPicPr>
          <p:nvPr/>
        </p:nvPicPr>
        <p:blipFill>
          <a:blip r:embed="rId2" cstate="screen">
            <a:extLst>
              <a:ext uri="{28A0092B-C50C-407E-A947-70E740481C1C}">
                <a14:useLocalDpi xmlns:a14="http://schemas.microsoft.com/office/drawing/2010/main"/>
              </a:ext>
            </a:extLst>
          </a:blip>
          <a:stretch>
            <a:fillRect/>
          </a:stretch>
        </p:blipFill>
        <p:spPr bwMode="auto">
          <a:xfrm>
            <a:off x="307975" y="4233442"/>
            <a:ext cx="2959614" cy="61264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3" name="Picture 3" descr="C:\Users\ChristineB\Seenk-D\BNPP\2015-02\PPT_43-08.png"/>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a:off x="5570587" y="4419718"/>
            <a:ext cx="3206503" cy="21945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2" name="Image 21" descr="label-quadri.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753744" y="2859782"/>
            <a:ext cx="1066406" cy="795128"/>
          </a:xfrm>
          <a:prstGeom prst="rect">
            <a:avLst/>
          </a:prstGeom>
        </p:spPr>
      </p:pic>
      <p:sp>
        <p:nvSpPr>
          <p:cNvPr id="20" name="Rectangle 19"/>
          <p:cNvSpPr/>
          <p:nvPr/>
        </p:nvSpPr>
        <p:spPr>
          <a:xfrm>
            <a:off x="1097941" y="3586720"/>
            <a:ext cx="3492000" cy="452496"/>
          </a:xfrm>
          <a:prstGeom prst="rect">
            <a:avLst/>
          </a:prstGeom>
          <a:solidFill>
            <a:srgbClr val="00A76C"/>
          </a:solidFill>
          <a:ln w="3175" cap="flat" cmpd="sng" algn="ctr">
            <a:noFill/>
            <a:prstDash val="solid"/>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000" b="0" i="0" u="none" strike="noStrike" kern="0" cap="none" spc="0" normalizeH="0" baseline="0" noProof="0" dirty="0">
              <a:ln>
                <a:noFill/>
              </a:ln>
              <a:solidFill>
                <a:srgbClr val="A0C873"/>
              </a:solidFill>
              <a:effectLst/>
              <a:uLnTx/>
              <a:uFillTx/>
              <a:latin typeface="Arial"/>
              <a:ea typeface="+mn-ea"/>
              <a:cs typeface="+mn-cs"/>
            </a:endParaRPr>
          </a:p>
        </p:txBody>
      </p:sp>
      <p:sp>
        <p:nvSpPr>
          <p:cNvPr id="2" name="Titre 1"/>
          <p:cNvSpPr>
            <a:spLocks noGrp="1"/>
          </p:cNvSpPr>
          <p:nvPr>
            <p:ph type="ctrTitle" hasCustomPrompt="1"/>
          </p:nvPr>
        </p:nvSpPr>
        <p:spPr>
          <a:xfrm>
            <a:off x="390203" y="191692"/>
            <a:ext cx="5328592" cy="939898"/>
          </a:xfrm>
        </p:spPr>
        <p:txBody>
          <a:bodyPr anchor="t">
            <a:noAutofit/>
          </a:bodyPr>
          <a:lstStyle>
            <a:lvl1pPr algn="l">
              <a:lnSpc>
                <a:spcPct val="85000"/>
              </a:lnSpc>
              <a:defRPr sz="3600" b="1" cap="all" baseline="0">
                <a:solidFill>
                  <a:schemeClr val="bg1"/>
                </a:solidFill>
              </a:defRPr>
            </a:lvl1pPr>
          </a:lstStyle>
          <a:p>
            <a:r>
              <a:rPr lang="fr-FR" dirty="0"/>
              <a:t>Titre de la présentation</a:t>
            </a:r>
            <a:br>
              <a:rPr lang="fr-FR" dirty="0"/>
            </a:br>
            <a:r>
              <a:rPr lang="fr-FR" dirty="0"/>
              <a:t>sur 2 lignes</a:t>
            </a:r>
          </a:p>
        </p:txBody>
      </p:sp>
      <p:sp>
        <p:nvSpPr>
          <p:cNvPr id="3" name="Sous-titre 2"/>
          <p:cNvSpPr>
            <a:spLocks noGrp="1"/>
          </p:cNvSpPr>
          <p:nvPr>
            <p:ph type="subTitle" idx="1" hasCustomPrompt="1"/>
          </p:nvPr>
        </p:nvSpPr>
        <p:spPr>
          <a:xfrm>
            <a:off x="395536" y="1131590"/>
            <a:ext cx="5328000" cy="324000"/>
          </a:xfrm>
          <a:prstGeom prst="rect">
            <a:avLst/>
          </a:prstGeom>
        </p:spPr>
        <p:txBody>
          <a:bodyPr anchor="ctr">
            <a:normAutofit/>
          </a:bodyPr>
          <a:lstStyle>
            <a:lvl1pPr marL="0" indent="0" algn="l">
              <a:buNone/>
              <a:defRPr sz="2500" cap="all"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Sous-titre</a:t>
            </a:r>
          </a:p>
        </p:txBody>
      </p:sp>
      <p:sp>
        <p:nvSpPr>
          <p:cNvPr id="11" name="Espace réservé du texte 2"/>
          <p:cNvSpPr>
            <a:spLocks noGrp="1"/>
          </p:cNvSpPr>
          <p:nvPr>
            <p:ph type="body" idx="13" hasCustomPrompt="1"/>
          </p:nvPr>
        </p:nvSpPr>
        <p:spPr>
          <a:xfrm>
            <a:off x="1231057" y="3651870"/>
            <a:ext cx="3168000" cy="162000"/>
          </a:xfrm>
          <a:prstGeom prst="rect">
            <a:avLst/>
          </a:prstGeom>
        </p:spPr>
        <p:txBody>
          <a:bodyPr anchor="ctr">
            <a:normAutofit/>
          </a:bodyPr>
          <a:lstStyle>
            <a:lvl1pPr marL="0" indent="0" algn="l">
              <a:buNone/>
              <a:defRPr sz="1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fr-FR" dirty="0"/>
              <a:t>Nom Prénom</a:t>
            </a:r>
          </a:p>
        </p:txBody>
      </p:sp>
      <p:sp>
        <p:nvSpPr>
          <p:cNvPr id="12" name="Espace réservé du texte 2"/>
          <p:cNvSpPr>
            <a:spLocks noGrp="1"/>
          </p:cNvSpPr>
          <p:nvPr>
            <p:ph type="body" idx="14" hasCustomPrompt="1"/>
          </p:nvPr>
        </p:nvSpPr>
        <p:spPr>
          <a:xfrm>
            <a:off x="1231057" y="3819510"/>
            <a:ext cx="3168000" cy="162000"/>
          </a:xfrm>
          <a:prstGeom prst="rect">
            <a:avLst/>
          </a:prstGeom>
        </p:spPr>
        <p:txBody>
          <a:bodyPr anchor="ctr">
            <a:normAutofit/>
          </a:bodyPr>
          <a:lstStyle>
            <a:lvl1pPr marL="0" indent="0" algn="l">
              <a:buNone/>
              <a:defRPr sz="1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fr-FR" dirty="0"/>
              <a:t>Lieu, 00/00/2015</a:t>
            </a:r>
          </a:p>
        </p:txBody>
      </p:sp>
      <p:sp>
        <p:nvSpPr>
          <p:cNvPr id="14" name="Rectangle 13"/>
          <p:cNvSpPr/>
          <p:nvPr userDrawn="1"/>
        </p:nvSpPr>
        <p:spPr>
          <a:xfrm>
            <a:off x="0" y="3811776"/>
            <a:ext cx="9144000" cy="1331724"/>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pic>
        <p:nvPicPr>
          <p:cNvPr id="16" name="Picture 4" descr="C:\Users\ChristineB\Seenk-D\BNPP\2015-02\PPT_43-06.png"/>
          <p:cNvPicPr>
            <a:picLocks noChangeAspect="1" noChangeArrowheads="1"/>
          </p:cNvPicPr>
          <p:nvPr userDrawn="1"/>
        </p:nvPicPr>
        <p:blipFill>
          <a:blip r:embed="rId2" cstate="screen">
            <a:extLst>
              <a:ext uri="{28A0092B-C50C-407E-A947-70E740481C1C}">
                <a14:useLocalDpi xmlns:a14="http://schemas.microsoft.com/office/drawing/2010/main"/>
              </a:ext>
            </a:extLst>
          </a:blip>
          <a:stretch>
            <a:fillRect/>
          </a:stretch>
        </p:blipFill>
        <p:spPr bwMode="auto">
          <a:xfrm>
            <a:off x="307975" y="4233442"/>
            <a:ext cx="2959614" cy="61264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7" name="Picture 3" descr="C:\Users\ChristineB\Seenk-D\BNPP\2015-02\PPT_43-08.png"/>
          <p:cNvPicPr>
            <a:picLocks noChangeAspect="1" noChangeArrowheads="1"/>
          </p:cNvPicPr>
          <p:nvPr userDrawn="1"/>
        </p:nvPicPr>
        <p:blipFill>
          <a:blip r:embed="rId3" cstate="screen">
            <a:extLst>
              <a:ext uri="{28A0092B-C50C-407E-A947-70E740481C1C}">
                <a14:useLocalDpi xmlns:a14="http://schemas.microsoft.com/office/drawing/2010/main"/>
              </a:ext>
            </a:extLst>
          </a:blip>
          <a:stretch>
            <a:fillRect/>
          </a:stretch>
        </p:blipFill>
        <p:spPr bwMode="auto">
          <a:xfrm>
            <a:off x="5570587" y="4419718"/>
            <a:ext cx="3206503" cy="21945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Image 17" descr="label-quadri.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753744" y="2859782"/>
            <a:ext cx="1066406" cy="795128"/>
          </a:xfrm>
          <a:prstGeom prst="rect">
            <a:avLst/>
          </a:prstGeom>
        </p:spPr>
      </p:pic>
      <p:sp>
        <p:nvSpPr>
          <p:cNvPr id="21" name="Rectangle 20"/>
          <p:cNvSpPr/>
          <p:nvPr userDrawn="1"/>
        </p:nvSpPr>
        <p:spPr>
          <a:xfrm>
            <a:off x="1097941" y="3586720"/>
            <a:ext cx="3492000" cy="452496"/>
          </a:xfrm>
          <a:prstGeom prst="rect">
            <a:avLst/>
          </a:prstGeom>
          <a:solidFill>
            <a:srgbClr val="00A76C"/>
          </a:solidFill>
          <a:ln w="3175" cap="flat" cmpd="sng" algn="ctr">
            <a:noFill/>
            <a:prstDash val="solid"/>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000" b="0" i="0" u="none" strike="noStrike" kern="0" cap="none" spc="0" normalizeH="0" baseline="0" noProof="0" dirty="0">
              <a:ln>
                <a:noFill/>
              </a:ln>
              <a:solidFill>
                <a:srgbClr val="A0C873"/>
              </a:solidFill>
              <a:effectLst/>
              <a:uLnTx/>
              <a:uFillTx/>
              <a:latin typeface="Arial"/>
              <a:ea typeface="+mn-ea"/>
              <a:cs typeface="+mn-cs"/>
            </a:endParaRPr>
          </a:p>
        </p:txBody>
      </p:sp>
    </p:spTree>
    <p:extLst>
      <p:ext uri="{BB962C8B-B14F-4D97-AF65-F5344CB8AC3E}">
        <p14:creationId xmlns:p14="http://schemas.microsoft.com/office/powerpoint/2010/main" val="829855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10" Type="http://schemas.openxmlformats.org/officeDocument/2006/relationships/image" Target="file://localhost/Users/carolinedargein/Documents/BLEND/BLEND_Clients/CLIENTS_OK-2014/BNP%20PARIBAS/ITG/PRESE_ITG/donut-orange.png" TargetMode="External"/><Relationship Id="rId4" Type="http://schemas.openxmlformats.org/officeDocument/2006/relationships/slideLayout" Target="../slideLayouts/slideLayout4.xml"/><Relationship Id="rId9"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7.xml"/><Relationship Id="rId7"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1.png"/><Relationship Id="rId5" Type="http://schemas.openxmlformats.org/officeDocument/2006/relationships/theme" Target="../theme/theme2.xml"/><Relationship Id="rId10" Type="http://schemas.openxmlformats.org/officeDocument/2006/relationships/image" Target="file://localhost/Users/carolinedargein/Documents/BLEND/BLEND_Clients/CLIENTS_OK-2014/BNP%20PARIBAS/ITG/PRESE_ITG/donut-orange.png" TargetMode="External"/><Relationship Id="rId4" Type="http://schemas.openxmlformats.org/officeDocument/2006/relationships/slideLayout" Target="../slideLayouts/slideLayout8.xml"/><Relationship Id="rId9"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1.xml"/><Relationship Id="rId7" Type="http://schemas.openxmlformats.org/officeDocument/2006/relationships/image" Target="../media/image2.pn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1.png"/><Relationship Id="rId5" Type="http://schemas.openxmlformats.org/officeDocument/2006/relationships/theme" Target="../theme/theme3.xml"/><Relationship Id="rId10" Type="http://schemas.openxmlformats.org/officeDocument/2006/relationships/image" Target="file://localhost/Users/carolinedargein/Documents/BLEND/BLEND_Clients/CLIENTS_OK-2014/BNP%20PARIBAS/ITG/PRESE_ITG/donut-orange.png" TargetMode="External"/><Relationship Id="rId4" Type="http://schemas.openxmlformats.org/officeDocument/2006/relationships/slideLayout" Target="../slideLayouts/slideLayout12.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342578" y="86616"/>
            <a:ext cx="8460000" cy="559248"/>
          </a:xfrm>
          <a:prstGeom prst="rect">
            <a:avLst/>
          </a:prstGeom>
        </p:spPr>
        <p:txBody>
          <a:bodyPr vert="horz" lIns="0" tIns="0" rIns="0" bIns="0" rtlCol="0" anchor="ctr" anchorCtr="0">
            <a:normAutofit/>
          </a:bodyPr>
          <a:lstStyle/>
          <a:p>
            <a:r>
              <a:rPr lang="fr-FR" noProof="0" dirty="0"/>
              <a:t>Modifiez le style du titre</a:t>
            </a:r>
          </a:p>
        </p:txBody>
      </p:sp>
      <p:cxnSp>
        <p:nvCxnSpPr>
          <p:cNvPr id="11" name="Connecteur droit 10"/>
          <p:cNvCxnSpPr/>
          <p:nvPr/>
        </p:nvCxnSpPr>
        <p:spPr>
          <a:xfrm>
            <a:off x="342578" y="4576830"/>
            <a:ext cx="846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5"/>
          <p:cNvSpPr>
            <a:spLocks noGrp="1" noChangeArrowheads="1"/>
          </p:cNvSpPr>
          <p:nvPr>
            <p:ph type="ftr" sz="quarter" idx="3"/>
          </p:nvPr>
        </p:nvSpPr>
        <p:spPr bwMode="auto">
          <a:xfrm>
            <a:off x="6300192" y="4796670"/>
            <a:ext cx="2016000" cy="135000"/>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800">
                <a:solidFill>
                  <a:schemeClr val="bg1"/>
                </a:solidFill>
              </a:defRPr>
            </a:lvl1pPr>
          </a:lstStyle>
          <a:p>
            <a:pPr>
              <a:defRPr/>
            </a:pPr>
            <a:r>
              <a:rPr lang="fr-FR" noProof="0" dirty="0" smtClean="0"/>
              <a:t>Notions d'architecture</a:t>
            </a:r>
            <a:endParaRPr lang="fr-FR" noProof="0" dirty="0"/>
          </a:p>
        </p:txBody>
      </p:sp>
      <p:sp>
        <p:nvSpPr>
          <p:cNvPr id="17" name="Espace réservé du numéro de diapositive 16"/>
          <p:cNvSpPr>
            <a:spLocks noGrp="1" noChangeArrowheads="1"/>
          </p:cNvSpPr>
          <p:nvPr>
            <p:ph type="sldNum" sz="quarter" idx="4"/>
          </p:nvPr>
        </p:nvSpPr>
        <p:spPr bwMode="auto">
          <a:xfrm>
            <a:off x="8369768" y="4796670"/>
            <a:ext cx="180000" cy="135000"/>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800" b="1">
                <a:solidFill>
                  <a:schemeClr val="bg1"/>
                </a:solidFill>
              </a:defRPr>
            </a:lvl1pPr>
          </a:lstStyle>
          <a:p>
            <a:pPr>
              <a:defRPr/>
            </a:pPr>
            <a:fld id="{276219AF-F5ED-455B-A512-B03AB3602319}" type="slidenum">
              <a:rPr lang="fr-FR" noProof="0" smtClean="0"/>
              <a:pPr>
                <a:defRPr/>
              </a:pPr>
              <a:t>‹N°›</a:t>
            </a:fld>
            <a:endParaRPr lang="fr-FR" noProof="0" dirty="0"/>
          </a:p>
        </p:txBody>
      </p:sp>
      <p:sp>
        <p:nvSpPr>
          <p:cNvPr id="5" name="Espace réservé du texte 4"/>
          <p:cNvSpPr>
            <a:spLocks noGrp="1"/>
          </p:cNvSpPr>
          <p:nvPr>
            <p:ph type="body" idx="1"/>
          </p:nvPr>
        </p:nvSpPr>
        <p:spPr>
          <a:xfrm>
            <a:off x="323528" y="843559"/>
            <a:ext cx="8496622" cy="3751064"/>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pic>
        <p:nvPicPr>
          <p:cNvPr id="12" name="Picture 3" descr="C:\Users\ChristineB\Seenk-D\BNPP\2015-02\PPT_43-07.png"/>
          <p:cNvPicPr>
            <a:picLocks noChangeAspect="1" noChangeArrowheads="1"/>
          </p:cNvPicPr>
          <p:nvPr/>
        </p:nvPicPr>
        <p:blipFill>
          <a:blip r:embed="rId6" cstate="screen">
            <a:extLst>
              <a:ext uri="{28A0092B-C50C-407E-A947-70E740481C1C}">
                <a14:useLocalDpi xmlns:a14="http://schemas.microsoft.com/office/drawing/2010/main"/>
              </a:ext>
            </a:extLst>
          </a:blip>
          <a:stretch>
            <a:fillRect/>
          </a:stretch>
        </p:blipFill>
        <p:spPr bwMode="auto">
          <a:xfrm>
            <a:off x="647369" y="4689117"/>
            <a:ext cx="1548000" cy="31983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5" name="Picture 4" descr="C:\Users\ChristineB\Seenk-D\BNPP\2015-02\PPT_43-08.png"/>
          <p:cNvPicPr>
            <a:picLocks noChangeAspect="1" noChangeArrowheads="1"/>
          </p:cNvPicPr>
          <p:nvPr/>
        </p:nvPicPr>
        <p:blipFill>
          <a:blip r:embed="rId7" cstate="screen">
            <a:extLst>
              <a:ext uri="{28A0092B-C50C-407E-A947-70E740481C1C}">
                <a14:useLocalDpi xmlns:a14="http://schemas.microsoft.com/office/drawing/2010/main"/>
              </a:ext>
            </a:extLst>
          </a:blip>
          <a:stretch>
            <a:fillRect/>
          </a:stretch>
        </p:blipFill>
        <p:spPr bwMode="auto">
          <a:xfrm>
            <a:off x="2915816" y="4785569"/>
            <a:ext cx="2088000" cy="142901"/>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6" name="Image 15" descr="label-quadri.pn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8230683" y="116011"/>
            <a:ext cx="589467" cy="439515"/>
          </a:xfrm>
          <a:prstGeom prst="rect">
            <a:avLst/>
          </a:prstGeom>
        </p:spPr>
      </p:pic>
    </p:spTree>
    <p:extLst>
      <p:ext uri="{BB962C8B-B14F-4D97-AF65-F5344CB8AC3E}">
        <p14:creationId xmlns:p14="http://schemas.microsoft.com/office/powerpoint/2010/main" val="1743258389"/>
      </p:ext>
    </p:extLst>
  </p:cSld>
  <p:clrMap bg1="dk1" tx1="lt1" bg2="dk2" tx2="lt2" accent1="accent1" accent2="accent2" accent3="accent3" accent4="accent4" accent5="accent5" accent6="accent6" hlink="hlink" folHlink="folHlink"/>
  <p:sldLayoutIdLst>
    <p:sldLayoutId id="2147483702" r:id="rId1"/>
    <p:sldLayoutId id="2147483691" r:id="rId2"/>
    <p:sldLayoutId id="2147483692" r:id="rId3"/>
    <p:sldLayoutId id="2147483693" r:id="rId4"/>
  </p:sldLayoutIdLst>
  <p:hf hdr="0"/>
  <p:txStyles>
    <p:titleStyle>
      <a:lvl1pPr algn="l" defTabSz="914400" rtl="0" eaLnBrk="1" latinLnBrk="0" hangingPunct="1">
        <a:spcBef>
          <a:spcPct val="0"/>
        </a:spcBef>
        <a:buNone/>
        <a:defRPr sz="3000" b="1" kern="1200">
          <a:solidFill>
            <a:srgbClr val="00000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marR="0" indent="-285750" algn="l" defTabSz="914400" rtl="0" eaLnBrk="1" fontAlgn="auto" latinLnBrk="0" hangingPunct="1">
        <a:lnSpc>
          <a:spcPct val="100000"/>
        </a:lnSpc>
        <a:spcBef>
          <a:spcPts val="200"/>
        </a:spcBef>
        <a:spcAft>
          <a:spcPts val="0"/>
        </a:spcAft>
        <a:buClr>
          <a:schemeClr val="accent2"/>
        </a:buClr>
        <a:buSzPct val="150000"/>
        <a:buFont typeface="Lucida Grande"/>
        <a:buChar char="●"/>
        <a:tabLst/>
        <a:defRPr sz="1800" kern="1200">
          <a:solidFill>
            <a:schemeClr val="bg1">
              <a:lumMod val="50000"/>
            </a:schemeClr>
          </a:solidFill>
          <a:latin typeface="+mn-lt"/>
          <a:ea typeface="+mn-ea"/>
          <a:cs typeface="+mn-cs"/>
        </a:defRPr>
      </a:lvl1pPr>
      <a:lvl2pPr marL="552450" marR="0" indent="-285750" algn="l" defTabSz="914400" rtl="0" eaLnBrk="1" fontAlgn="auto" latinLnBrk="0" hangingPunct="1">
        <a:lnSpc>
          <a:spcPct val="100000"/>
        </a:lnSpc>
        <a:spcBef>
          <a:spcPts val="200"/>
        </a:spcBef>
        <a:spcAft>
          <a:spcPts val="0"/>
        </a:spcAft>
        <a:buClr>
          <a:srgbClr val="49B170"/>
        </a:buClr>
        <a:buSzPct val="90000"/>
        <a:buFontTx/>
        <a:buBlip>
          <a:blip r:embed="rId9" r:link="rId10"/>
        </a:buBlip>
        <a:tabLst/>
        <a:defRPr sz="1600" kern="1200">
          <a:solidFill>
            <a:schemeClr val="bg1">
              <a:lumMod val="50000"/>
            </a:schemeClr>
          </a:solidFill>
          <a:latin typeface="+mn-lt"/>
          <a:ea typeface="+mn-ea"/>
          <a:cs typeface="+mn-cs"/>
        </a:defRPr>
      </a:lvl2pPr>
      <a:lvl3pPr marL="811213" marR="0" indent="-285750" algn="l" defTabSz="914400" rtl="0" eaLnBrk="1" fontAlgn="auto" latinLnBrk="0" hangingPunct="1">
        <a:lnSpc>
          <a:spcPct val="100000"/>
        </a:lnSpc>
        <a:spcBef>
          <a:spcPts val="200"/>
        </a:spcBef>
        <a:spcAft>
          <a:spcPts val="0"/>
        </a:spcAft>
        <a:buClr>
          <a:schemeClr val="accent1"/>
        </a:buClr>
        <a:buSzPct val="120000"/>
        <a:buFont typeface="Arial"/>
        <a:buChar char="•"/>
        <a:tabLst/>
        <a:defRPr sz="1400" b="0" kern="1200">
          <a:solidFill>
            <a:schemeClr val="bg1">
              <a:lumMod val="50000"/>
            </a:schemeClr>
          </a:solidFill>
          <a:latin typeface="+mn-lt"/>
          <a:ea typeface="+mn-ea"/>
          <a:cs typeface="+mn-cs"/>
        </a:defRPr>
      </a:lvl3pPr>
      <a:lvl4pPr marL="1166813" marR="0" indent="-176213" algn="l" defTabSz="914400" rtl="0" eaLnBrk="1" fontAlgn="auto" latinLnBrk="0" hangingPunct="1">
        <a:lnSpc>
          <a:spcPct val="100000"/>
        </a:lnSpc>
        <a:spcBef>
          <a:spcPts val="200"/>
        </a:spcBef>
        <a:spcAft>
          <a:spcPts val="0"/>
        </a:spcAft>
        <a:buClr>
          <a:schemeClr val="tx2"/>
        </a:buClr>
        <a:buSzTx/>
        <a:buFont typeface="Arial"/>
        <a:buChar char="•"/>
        <a:tabLst/>
        <a:defRPr sz="1200" kern="1200">
          <a:solidFill>
            <a:schemeClr val="tx2"/>
          </a:solidFill>
          <a:latin typeface="+mn-lt"/>
          <a:ea typeface="+mn-ea"/>
          <a:cs typeface="+mn-cs"/>
        </a:defRPr>
      </a:lvl4pPr>
      <a:lvl5pPr marL="0" marR="0" indent="0" algn="l" defTabSz="914400" rtl="0" eaLnBrk="1" fontAlgn="auto" latinLnBrk="0" hangingPunct="1">
        <a:lnSpc>
          <a:spcPct val="100000"/>
        </a:lnSpc>
        <a:spcBef>
          <a:spcPts val="200"/>
        </a:spcBef>
        <a:spcAft>
          <a:spcPts val="0"/>
        </a:spcAft>
        <a:buClrTx/>
        <a:buSzTx/>
        <a:buFontTx/>
        <a:buNone/>
        <a:tabLst/>
        <a:defRPr sz="1000" kern="120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342578" y="86616"/>
            <a:ext cx="8460000" cy="559248"/>
          </a:xfrm>
          <a:prstGeom prst="rect">
            <a:avLst/>
          </a:prstGeom>
        </p:spPr>
        <p:txBody>
          <a:bodyPr vert="horz" lIns="0" tIns="0" rIns="0" bIns="0" rtlCol="0" anchor="ctr" anchorCtr="0">
            <a:normAutofit/>
          </a:bodyPr>
          <a:lstStyle/>
          <a:p>
            <a:r>
              <a:rPr lang="fr-FR" noProof="0" dirty="0"/>
              <a:t>Modifiez le style du titre</a:t>
            </a:r>
          </a:p>
        </p:txBody>
      </p:sp>
      <p:cxnSp>
        <p:nvCxnSpPr>
          <p:cNvPr id="11" name="Connecteur droit 10"/>
          <p:cNvCxnSpPr/>
          <p:nvPr/>
        </p:nvCxnSpPr>
        <p:spPr>
          <a:xfrm>
            <a:off x="342578" y="4576830"/>
            <a:ext cx="846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5"/>
          <p:cNvSpPr>
            <a:spLocks noGrp="1" noChangeArrowheads="1"/>
          </p:cNvSpPr>
          <p:nvPr>
            <p:ph type="ftr" sz="quarter" idx="3"/>
          </p:nvPr>
        </p:nvSpPr>
        <p:spPr bwMode="auto">
          <a:xfrm>
            <a:off x="6300192" y="4796670"/>
            <a:ext cx="2016000" cy="135000"/>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800">
                <a:solidFill>
                  <a:schemeClr val="bg1"/>
                </a:solidFill>
              </a:defRPr>
            </a:lvl1pPr>
          </a:lstStyle>
          <a:p>
            <a:pPr>
              <a:defRPr/>
            </a:pPr>
            <a:r>
              <a:rPr lang="fr-FR" noProof="0" smtClean="0"/>
              <a:t>Notions d'architecture</a:t>
            </a:r>
            <a:endParaRPr lang="fr-FR" noProof="0" dirty="0"/>
          </a:p>
        </p:txBody>
      </p:sp>
      <p:sp>
        <p:nvSpPr>
          <p:cNvPr id="17" name="Espace réservé du numéro de diapositive 16"/>
          <p:cNvSpPr>
            <a:spLocks noGrp="1" noChangeArrowheads="1"/>
          </p:cNvSpPr>
          <p:nvPr>
            <p:ph type="sldNum" sz="quarter" idx="4"/>
          </p:nvPr>
        </p:nvSpPr>
        <p:spPr bwMode="auto">
          <a:xfrm>
            <a:off x="8369768" y="4796670"/>
            <a:ext cx="180000" cy="135000"/>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800" b="1">
                <a:solidFill>
                  <a:schemeClr val="bg1"/>
                </a:solidFill>
              </a:defRPr>
            </a:lvl1pPr>
          </a:lstStyle>
          <a:p>
            <a:pPr>
              <a:defRPr/>
            </a:pPr>
            <a:fld id="{276219AF-F5ED-455B-A512-B03AB3602319}" type="slidenum">
              <a:rPr lang="fr-FR" noProof="0" smtClean="0"/>
              <a:pPr>
                <a:defRPr/>
              </a:pPr>
              <a:t>‹N°›</a:t>
            </a:fld>
            <a:endParaRPr lang="fr-FR" noProof="0" dirty="0"/>
          </a:p>
        </p:txBody>
      </p:sp>
      <p:sp>
        <p:nvSpPr>
          <p:cNvPr id="5" name="Espace réservé du texte 4"/>
          <p:cNvSpPr>
            <a:spLocks noGrp="1"/>
          </p:cNvSpPr>
          <p:nvPr>
            <p:ph type="body" idx="1"/>
          </p:nvPr>
        </p:nvSpPr>
        <p:spPr>
          <a:xfrm>
            <a:off x="323528" y="843559"/>
            <a:ext cx="8496622" cy="3751064"/>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pic>
        <p:nvPicPr>
          <p:cNvPr id="12" name="Picture 3" descr="C:\Users\ChristineB\Seenk-D\BNPP\2015-02\PPT_43-07.png"/>
          <p:cNvPicPr>
            <a:picLocks noChangeAspect="1" noChangeArrowheads="1"/>
          </p:cNvPicPr>
          <p:nvPr/>
        </p:nvPicPr>
        <p:blipFill>
          <a:blip r:embed="rId6" cstate="screen">
            <a:extLst>
              <a:ext uri="{28A0092B-C50C-407E-A947-70E740481C1C}">
                <a14:useLocalDpi xmlns:a14="http://schemas.microsoft.com/office/drawing/2010/main"/>
              </a:ext>
            </a:extLst>
          </a:blip>
          <a:stretch>
            <a:fillRect/>
          </a:stretch>
        </p:blipFill>
        <p:spPr bwMode="auto">
          <a:xfrm>
            <a:off x="647369" y="4689117"/>
            <a:ext cx="1548000" cy="31983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5" name="Picture 4" descr="C:\Users\ChristineB\Seenk-D\BNPP\2015-02\PPT_43-08.png"/>
          <p:cNvPicPr>
            <a:picLocks noChangeAspect="1" noChangeArrowheads="1"/>
          </p:cNvPicPr>
          <p:nvPr/>
        </p:nvPicPr>
        <p:blipFill>
          <a:blip r:embed="rId7" cstate="screen">
            <a:extLst>
              <a:ext uri="{28A0092B-C50C-407E-A947-70E740481C1C}">
                <a14:useLocalDpi xmlns:a14="http://schemas.microsoft.com/office/drawing/2010/main"/>
              </a:ext>
            </a:extLst>
          </a:blip>
          <a:stretch>
            <a:fillRect/>
          </a:stretch>
        </p:blipFill>
        <p:spPr bwMode="auto">
          <a:xfrm>
            <a:off x="2915816" y="4785569"/>
            <a:ext cx="2088000" cy="142901"/>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6" name="Image 15" descr="label-quadri.pn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8230683" y="116011"/>
            <a:ext cx="589467" cy="439515"/>
          </a:xfrm>
          <a:prstGeom prst="rect">
            <a:avLst/>
          </a:prstGeom>
        </p:spPr>
      </p:pic>
    </p:spTree>
    <p:extLst>
      <p:ext uri="{BB962C8B-B14F-4D97-AF65-F5344CB8AC3E}">
        <p14:creationId xmlns:p14="http://schemas.microsoft.com/office/powerpoint/2010/main" val="1743258389"/>
      </p:ext>
    </p:extLst>
  </p:cSld>
  <p:clrMap bg1="dk1" tx1="lt1" bg2="dk2" tx2="lt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Lst>
  <p:hf hdr="0"/>
  <p:txStyles>
    <p:titleStyle>
      <a:lvl1pPr algn="l" defTabSz="914400" rtl="0" eaLnBrk="1" latinLnBrk="0" hangingPunct="1">
        <a:spcBef>
          <a:spcPct val="0"/>
        </a:spcBef>
        <a:buNone/>
        <a:defRPr sz="3000" b="1" kern="1200">
          <a:solidFill>
            <a:srgbClr val="00000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marR="0" indent="-285750" algn="l" defTabSz="914400" rtl="0" eaLnBrk="1" fontAlgn="auto" latinLnBrk="0" hangingPunct="1">
        <a:lnSpc>
          <a:spcPct val="100000"/>
        </a:lnSpc>
        <a:spcBef>
          <a:spcPts val="200"/>
        </a:spcBef>
        <a:spcAft>
          <a:spcPts val="0"/>
        </a:spcAft>
        <a:buClr>
          <a:schemeClr val="accent2"/>
        </a:buClr>
        <a:buSzPct val="150000"/>
        <a:buFont typeface="Lucida Grande"/>
        <a:buChar char="●"/>
        <a:tabLst/>
        <a:defRPr sz="1800" kern="1200">
          <a:solidFill>
            <a:schemeClr val="bg1">
              <a:lumMod val="50000"/>
            </a:schemeClr>
          </a:solidFill>
          <a:latin typeface="+mn-lt"/>
          <a:ea typeface="+mn-ea"/>
          <a:cs typeface="+mn-cs"/>
        </a:defRPr>
      </a:lvl1pPr>
      <a:lvl2pPr marL="552450" marR="0" indent="-285750" algn="l" defTabSz="914400" rtl="0" eaLnBrk="1" fontAlgn="auto" latinLnBrk="0" hangingPunct="1">
        <a:lnSpc>
          <a:spcPct val="100000"/>
        </a:lnSpc>
        <a:spcBef>
          <a:spcPts val="200"/>
        </a:spcBef>
        <a:spcAft>
          <a:spcPts val="0"/>
        </a:spcAft>
        <a:buClr>
          <a:srgbClr val="49B170"/>
        </a:buClr>
        <a:buSzPct val="90000"/>
        <a:buFontTx/>
        <a:buBlip>
          <a:blip r:embed="rId9" r:link="rId10"/>
        </a:buBlip>
        <a:tabLst/>
        <a:defRPr sz="1600" kern="1200">
          <a:solidFill>
            <a:schemeClr val="bg1">
              <a:lumMod val="50000"/>
            </a:schemeClr>
          </a:solidFill>
          <a:latin typeface="+mn-lt"/>
          <a:ea typeface="+mn-ea"/>
          <a:cs typeface="+mn-cs"/>
        </a:defRPr>
      </a:lvl2pPr>
      <a:lvl3pPr marL="811213" marR="0" indent="-285750" algn="l" defTabSz="914400" rtl="0" eaLnBrk="1" fontAlgn="auto" latinLnBrk="0" hangingPunct="1">
        <a:lnSpc>
          <a:spcPct val="100000"/>
        </a:lnSpc>
        <a:spcBef>
          <a:spcPts val="200"/>
        </a:spcBef>
        <a:spcAft>
          <a:spcPts val="0"/>
        </a:spcAft>
        <a:buClr>
          <a:schemeClr val="accent1"/>
        </a:buClr>
        <a:buSzPct val="120000"/>
        <a:buFont typeface="Arial"/>
        <a:buChar char="•"/>
        <a:tabLst/>
        <a:defRPr sz="1400" b="0" kern="1200">
          <a:solidFill>
            <a:schemeClr val="bg1">
              <a:lumMod val="50000"/>
            </a:schemeClr>
          </a:solidFill>
          <a:latin typeface="+mn-lt"/>
          <a:ea typeface="+mn-ea"/>
          <a:cs typeface="+mn-cs"/>
        </a:defRPr>
      </a:lvl3pPr>
      <a:lvl4pPr marL="1166813" marR="0" indent="-176213" algn="l" defTabSz="914400" rtl="0" eaLnBrk="1" fontAlgn="auto" latinLnBrk="0" hangingPunct="1">
        <a:lnSpc>
          <a:spcPct val="100000"/>
        </a:lnSpc>
        <a:spcBef>
          <a:spcPts val="200"/>
        </a:spcBef>
        <a:spcAft>
          <a:spcPts val="0"/>
        </a:spcAft>
        <a:buClr>
          <a:schemeClr val="tx2"/>
        </a:buClr>
        <a:buSzTx/>
        <a:buFont typeface="Arial"/>
        <a:buChar char="•"/>
        <a:tabLst/>
        <a:defRPr sz="1200" kern="1200">
          <a:solidFill>
            <a:schemeClr val="tx2"/>
          </a:solidFill>
          <a:latin typeface="+mn-lt"/>
          <a:ea typeface="+mn-ea"/>
          <a:cs typeface="+mn-cs"/>
        </a:defRPr>
      </a:lvl4pPr>
      <a:lvl5pPr marL="0" marR="0" indent="0" algn="l" defTabSz="914400" rtl="0" eaLnBrk="1" fontAlgn="auto" latinLnBrk="0" hangingPunct="1">
        <a:lnSpc>
          <a:spcPct val="100000"/>
        </a:lnSpc>
        <a:spcBef>
          <a:spcPts val="200"/>
        </a:spcBef>
        <a:spcAft>
          <a:spcPts val="0"/>
        </a:spcAft>
        <a:buClrTx/>
        <a:buSzTx/>
        <a:buFontTx/>
        <a:buNone/>
        <a:tabLst/>
        <a:defRPr sz="1000" kern="120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342578" y="86616"/>
            <a:ext cx="8460000" cy="559248"/>
          </a:xfrm>
          <a:prstGeom prst="rect">
            <a:avLst/>
          </a:prstGeom>
        </p:spPr>
        <p:txBody>
          <a:bodyPr vert="horz" lIns="0" tIns="0" rIns="0" bIns="0" rtlCol="0" anchor="ctr" anchorCtr="0">
            <a:normAutofit/>
          </a:bodyPr>
          <a:lstStyle/>
          <a:p>
            <a:r>
              <a:rPr lang="fr-FR" noProof="0" dirty="0"/>
              <a:t>Modifiez le style du titre</a:t>
            </a:r>
          </a:p>
        </p:txBody>
      </p:sp>
      <p:cxnSp>
        <p:nvCxnSpPr>
          <p:cNvPr id="11" name="Connecteur droit 10"/>
          <p:cNvCxnSpPr/>
          <p:nvPr/>
        </p:nvCxnSpPr>
        <p:spPr>
          <a:xfrm>
            <a:off x="342578" y="4576830"/>
            <a:ext cx="846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5"/>
          <p:cNvSpPr>
            <a:spLocks noGrp="1" noChangeArrowheads="1"/>
          </p:cNvSpPr>
          <p:nvPr>
            <p:ph type="ftr" sz="quarter" idx="3"/>
          </p:nvPr>
        </p:nvSpPr>
        <p:spPr bwMode="auto">
          <a:xfrm>
            <a:off x="6300192" y="4796670"/>
            <a:ext cx="2016000" cy="135000"/>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800">
                <a:solidFill>
                  <a:schemeClr val="bg1"/>
                </a:solidFill>
              </a:defRPr>
            </a:lvl1pPr>
          </a:lstStyle>
          <a:p>
            <a:pPr>
              <a:defRPr/>
            </a:pPr>
            <a:r>
              <a:rPr lang="fr-FR" noProof="0" smtClean="0"/>
              <a:t>Notions d'architecture</a:t>
            </a:r>
            <a:endParaRPr lang="fr-FR" noProof="0" dirty="0"/>
          </a:p>
        </p:txBody>
      </p:sp>
      <p:sp>
        <p:nvSpPr>
          <p:cNvPr id="17" name="Espace réservé du numéro de diapositive 16"/>
          <p:cNvSpPr>
            <a:spLocks noGrp="1" noChangeArrowheads="1"/>
          </p:cNvSpPr>
          <p:nvPr>
            <p:ph type="sldNum" sz="quarter" idx="4"/>
          </p:nvPr>
        </p:nvSpPr>
        <p:spPr bwMode="auto">
          <a:xfrm>
            <a:off x="8369768" y="4796670"/>
            <a:ext cx="180000" cy="135000"/>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800" b="1">
                <a:solidFill>
                  <a:schemeClr val="bg1"/>
                </a:solidFill>
              </a:defRPr>
            </a:lvl1pPr>
          </a:lstStyle>
          <a:p>
            <a:pPr>
              <a:defRPr/>
            </a:pPr>
            <a:fld id="{276219AF-F5ED-455B-A512-B03AB3602319}" type="slidenum">
              <a:rPr lang="fr-FR" noProof="0" smtClean="0"/>
              <a:pPr>
                <a:defRPr/>
              </a:pPr>
              <a:t>‹N°›</a:t>
            </a:fld>
            <a:endParaRPr lang="fr-FR" noProof="0" dirty="0"/>
          </a:p>
        </p:txBody>
      </p:sp>
      <p:sp>
        <p:nvSpPr>
          <p:cNvPr id="5" name="Espace réservé du texte 4"/>
          <p:cNvSpPr>
            <a:spLocks noGrp="1"/>
          </p:cNvSpPr>
          <p:nvPr>
            <p:ph type="body" idx="1"/>
          </p:nvPr>
        </p:nvSpPr>
        <p:spPr>
          <a:xfrm>
            <a:off x="323528" y="843559"/>
            <a:ext cx="8496622" cy="3751064"/>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pic>
        <p:nvPicPr>
          <p:cNvPr id="12" name="Picture 3" descr="C:\Users\ChristineB\Seenk-D\BNPP\2015-02\PPT_43-07.png"/>
          <p:cNvPicPr>
            <a:picLocks noChangeAspect="1" noChangeArrowheads="1"/>
          </p:cNvPicPr>
          <p:nvPr/>
        </p:nvPicPr>
        <p:blipFill>
          <a:blip r:embed="rId6" cstate="screen">
            <a:extLst>
              <a:ext uri="{28A0092B-C50C-407E-A947-70E740481C1C}">
                <a14:useLocalDpi xmlns:a14="http://schemas.microsoft.com/office/drawing/2010/main"/>
              </a:ext>
            </a:extLst>
          </a:blip>
          <a:stretch>
            <a:fillRect/>
          </a:stretch>
        </p:blipFill>
        <p:spPr bwMode="auto">
          <a:xfrm>
            <a:off x="647369" y="4689117"/>
            <a:ext cx="1548000" cy="31983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5" name="Picture 4" descr="C:\Users\ChristineB\Seenk-D\BNPP\2015-02\PPT_43-08.png"/>
          <p:cNvPicPr>
            <a:picLocks noChangeAspect="1" noChangeArrowheads="1"/>
          </p:cNvPicPr>
          <p:nvPr/>
        </p:nvPicPr>
        <p:blipFill>
          <a:blip r:embed="rId7" cstate="screen">
            <a:extLst>
              <a:ext uri="{28A0092B-C50C-407E-A947-70E740481C1C}">
                <a14:useLocalDpi xmlns:a14="http://schemas.microsoft.com/office/drawing/2010/main"/>
              </a:ext>
            </a:extLst>
          </a:blip>
          <a:stretch>
            <a:fillRect/>
          </a:stretch>
        </p:blipFill>
        <p:spPr bwMode="auto">
          <a:xfrm>
            <a:off x="2915816" y="4785569"/>
            <a:ext cx="2088000" cy="142901"/>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6" name="Image 15" descr="label-quadri.pn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8230683" y="116011"/>
            <a:ext cx="589467" cy="439515"/>
          </a:xfrm>
          <a:prstGeom prst="rect">
            <a:avLst/>
          </a:prstGeom>
        </p:spPr>
      </p:pic>
    </p:spTree>
    <p:extLst>
      <p:ext uri="{BB962C8B-B14F-4D97-AF65-F5344CB8AC3E}">
        <p14:creationId xmlns:p14="http://schemas.microsoft.com/office/powerpoint/2010/main" val="1743258389"/>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Lst>
  <p:hf hdr="0"/>
  <p:txStyles>
    <p:titleStyle>
      <a:lvl1pPr algn="l" defTabSz="914400" rtl="0" eaLnBrk="1" latinLnBrk="0" hangingPunct="1">
        <a:spcBef>
          <a:spcPct val="0"/>
        </a:spcBef>
        <a:buNone/>
        <a:defRPr sz="3000" b="1" kern="1200">
          <a:solidFill>
            <a:srgbClr val="00000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marR="0" indent="-285750" algn="l" defTabSz="914400" rtl="0" eaLnBrk="1" fontAlgn="auto" latinLnBrk="0" hangingPunct="1">
        <a:lnSpc>
          <a:spcPct val="100000"/>
        </a:lnSpc>
        <a:spcBef>
          <a:spcPts val="200"/>
        </a:spcBef>
        <a:spcAft>
          <a:spcPts val="0"/>
        </a:spcAft>
        <a:buClr>
          <a:schemeClr val="accent2"/>
        </a:buClr>
        <a:buSzPct val="150000"/>
        <a:buFont typeface="Lucida Grande"/>
        <a:buChar char="●"/>
        <a:tabLst/>
        <a:defRPr sz="1800" kern="1200">
          <a:solidFill>
            <a:schemeClr val="bg1">
              <a:lumMod val="50000"/>
            </a:schemeClr>
          </a:solidFill>
          <a:latin typeface="+mn-lt"/>
          <a:ea typeface="+mn-ea"/>
          <a:cs typeface="+mn-cs"/>
        </a:defRPr>
      </a:lvl1pPr>
      <a:lvl2pPr marL="552450" marR="0" indent="-285750" algn="l" defTabSz="914400" rtl="0" eaLnBrk="1" fontAlgn="auto" latinLnBrk="0" hangingPunct="1">
        <a:lnSpc>
          <a:spcPct val="100000"/>
        </a:lnSpc>
        <a:spcBef>
          <a:spcPts val="200"/>
        </a:spcBef>
        <a:spcAft>
          <a:spcPts val="0"/>
        </a:spcAft>
        <a:buClr>
          <a:srgbClr val="49B170"/>
        </a:buClr>
        <a:buSzPct val="90000"/>
        <a:buFontTx/>
        <a:buBlip>
          <a:blip r:embed="rId9" r:link="rId10"/>
        </a:buBlip>
        <a:tabLst/>
        <a:defRPr sz="1600" kern="1200">
          <a:solidFill>
            <a:schemeClr val="bg1">
              <a:lumMod val="50000"/>
            </a:schemeClr>
          </a:solidFill>
          <a:latin typeface="+mn-lt"/>
          <a:ea typeface="+mn-ea"/>
          <a:cs typeface="+mn-cs"/>
        </a:defRPr>
      </a:lvl2pPr>
      <a:lvl3pPr marL="811213" marR="0" indent="-285750" algn="l" defTabSz="914400" rtl="0" eaLnBrk="1" fontAlgn="auto" latinLnBrk="0" hangingPunct="1">
        <a:lnSpc>
          <a:spcPct val="100000"/>
        </a:lnSpc>
        <a:spcBef>
          <a:spcPts val="200"/>
        </a:spcBef>
        <a:spcAft>
          <a:spcPts val="0"/>
        </a:spcAft>
        <a:buClr>
          <a:schemeClr val="accent1"/>
        </a:buClr>
        <a:buSzPct val="120000"/>
        <a:buFont typeface="Arial"/>
        <a:buChar char="•"/>
        <a:tabLst/>
        <a:defRPr sz="1400" b="0" kern="1200">
          <a:solidFill>
            <a:schemeClr val="bg1">
              <a:lumMod val="50000"/>
            </a:schemeClr>
          </a:solidFill>
          <a:latin typeface="+mn-lt"/>
          <a:ea typeface="+mn-ea"/>
          <a:cs typeface="+mn-cs"/>
        </a:defRPr>
      </a:lvl3pPr>
      <a:lvl4pPr marL="1166813" marR="0" indent="-176213" algn="l" defTabSz="914400" rtl="0" eaLnBrk="1" fontAlgn="auto" latinLnBrk="0" hangingPunct="1">
        <a:lnSpc>
          <a:spcPct val="100000"/>
        </a:lnSpc>
        <a:spcBef>
          <a:spcPts val="200"/>
        </a:spcBef>
        <a:spcAft>
          <a:spcPts val="0"/>
        </a:spcAft>
        <a:buClr>
          <a:schemeClr val="tx2"/>
        </a:buClr>
        <a:buSzTx/>
        <a:buFont typeface="Arial"/>
        <a:buChar char="•"/>
        <a:tabLst/>
        <a:defRPr sz="1200" kern="1200">
          <a:solidFill>
            <a:schemeClr val="tx2"/>
          </a:solidFill>
          <a:latin typeface="+mn-lt"/>
          <a:ea typeface="+mn-ea"/>
          <a:cs typeface="+mn-cs"/>
        </a:defRPr>
      </a:lvl4pPr>
      <a:lvl5pPr marL="0" marR="0" indent="0" algn="l" defTabSz="914400" rtl="0" eaLnBrk="1" fontAlgn="auto" latinLnBrk="0" hangingPunct="1">
        <a:lnSpc>
          <a:spcPct val="100000"/>
        </a:lnSpc>
        <a:spcBef>
          <a:spcPts val="200"/>
        </a:spcBef>
        <a:spcAft>
          <a:spcPts val="0"/>
        </a:spcAft>
        <a:buClrTx/>
        <a:buSzTx/>
        <a:buFontTx/>
        <a:buNone/>
        <a:tabLst/>
        <a:defRPr sz="1000" kern="120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hyperlink" Target="https://www.jmdoudoux.fr/accueil_java.htm#dej" TargetMode="External"/><Relationship Id="rId2" Type="http://schemas.openxmlformats.org/officeDocument/2006/relationships/hyperlink" Target="https://fr.wikipedia.org/wiki/Java_(langage)" TargetMode="External"/><Relationship Id="rId1" Type="http://schemas.openxmlformats.org/officeDocument/2006/relationships/slideLayout" Target="../slideLayouts/slideLayout2.xml"/><Relationship Id="rId5" Type="http://schemas.openxmlformats.org/officeDocument/2006/relationships/hyperlink" Target="https://docs.oracle.com/javase/8/docs/api/" TargetMode="External"/><Relationship Id="rId4" Type="http://schemas.openxmlformats.org/officeDocument/2006/relationships/hyperlink" Target="https://www.jmdoudoux.fr/java/dej/chap-collections.ht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0.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0.xml"/><Relationship Id="rId1" Type="http://schemas.openxmlformats.org/officeDocument/2006/relationships/themeOverride" Target="../theme/themeOverride3.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8" Type="http://schemas.openxmlformats.org/officeDocument/2006/relationships/image" Target="file://localhost/Users/carolinedargein/Desktop/donut-orange.png" TargetMode="External"/><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0.xml"/><Relationship Id="rId1" Type="http://schemas.openxmlformats.org/officeDocument/2006/relationships/themeOverride" Target="../theme/themeOverride4.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0.xml"/><Relationship Id="rId1" Type="http://schemas.openxmlformats.org/officeDocument/2006/relationships/themeOverride" Target="../theme/themeOverride5.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10.xml"/><Relationship Id="rId1" Type="http://schemas.openxmlformats.org/officeDocument/2006/relationships/themeOverride" Target="../theme/themeOverride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file://localhost/Users/carolinedargein/Desktop/donut-orange.png"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10.xml"/><Relationship Id="rId1" Type="http://schemas.openxmlformats.org/officeDocument/2006/relationships/themeOverride" Target="../theme/themeOverride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hemeOverride" Target="../theme/themeOverride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hyperlink" Target="https://docs.oracle.com/javase/8/docs/api/"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hyperlink" Target="https://docs.oracle.com/javase/7/docs/api/java/util/Arrays.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codewars.com/kata/unfinished-loop-bug-fixing-number-1/train/java" TargetMode="External"/><Relationship Id="rId7" Type="http://schemas.openxmlformats.org/officeDocument/2006/relationships/hyperlink" Target="https://www.codewars.com/kata/lario-and-muigi-pipe-problem/train/java" TargetMode="External"/><Relationship Id="rId2" Type="http://schemas.openxmlformats.org/officeDocument/2006/relationships/slideLayout" Target="../slideLayouts/slideLayout10.xml"/><Relationship Id="rId1" Type="http://schemas.openxmlformats.org/officeDocument/2006/relationships/themeOverride" Target="../theme/themeOverride9.xml"/><Relationship Id="rId6" Type="http://schemas.openxmlformats.org/officeDocument/2006/relationships/hyperlink" Target="https://www.codewars.com/kata/count-the-monkeys/train/java" TargetMode="External"/><Relationship Id="rId5" Type="http://schemas.openxmlformats.org/officeDocument/2006/relationships/hyperlink" Target="https://www.codewars.com/kata/array-plus-array/train/java" TargetMode="External"/><Relationship Id="rId4" Type="http://schemas.openxmlformats.org/officeDocument/2006/relationships/hyperlink" Target="https://www.codewars.com/kata/convert-a-boolean-to-a-string/train/java"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codewars.com/kata/is-it-a-number/train/java" TargetMode="External"/><Relationship Id="rId2" Type="http://schemas.openxmlformats.org/officeDocument/2006/relationships/slideLayout" Target="../slideLayouts/slideLayout10.xml"/><Relationship Id="rId1" Type="http://schemas.openxmlformats.org/officeDocument/2006/relationships/themeOverride" Target="../theme/themeOverride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www.tutorialspoint.com/java/java_strings.htm" TargetMode="External"/><Relationship Id="rId2" Type="http://schemas.openxmlformats.org/officeDocument/2006/relationships/hyperlink" Target="https://docs.oracle.com/javase/8/docs/api/" TargetMode="External"/><Relationship Id="rId1" Type="http://schemas.openxmlformats.org/officeDocument/2006/relationships/slideLayout" Target="../slideLayouts/slideLayout2.xml"/><Relationship Id="rId4" Type="http://schemas.openxmlformats.org/officeDocument/2006/relationships/hyperlink" Target="https://beginnersbook.com/2013/12/java-strings/"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s://www.codewars.com/kata/jennys-secret-message/train/java" TargetMode="External"/><Relationship Id="rId2" Type="http://schemas.openxmlformats.org/officeDocument/2006/relationships/slideLayout" Target="../slideLayouts/slideLayout10.xml"/><Relationship Id="rId1" Type="http://schemas.openxmlformats.org/officeDocument/2006/relationships/themeOverride" Target="../theme/themeOverride11.xml"/><Relationship Id="rId4" Type="http://schemas.openxmlformats.org/officeDocument/2006/relationships/hyperlink" Target="https://www.codewars.com/kata/sentence-smash/train/java" TargetMode="Externa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www.codewars.com/kata/age-in-days" TargetMode="External"/><Relationship Id="rId2" Type="http://schemas.openxmlformats.org/officeDocument/2006/relationships/slideLayout" Target="../slideLayouts/slideLayout10.xml"/><Relationship Id="rId1" Type="http://schemas.openxmlformats.org/officeDocument/2006/relationships/themeOverride" Target="../theme/themeOverride12.xml"/><Relationship Id="rId4" Type="http://schemas.openxmlformats.org/officeDocument/2006/relationships/hyperlink" Target="https://www.codewars.com/kata/chinese-zodiac"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file://localhost/Users/carolinedargein/Desktop/donut-orange.png"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www.codewars.com/kata/santas-naughty-list" TargetMode="External"/><Relationship Id="rId2" Type="http://schemas.openxmlformats.org/officeDocument/2006/relationships/slideLayout" Target="../slideLayouts/slideLayout10.xml"/><Relationship Id="rId1" Type="http://schemas.openxmlformats.org/officeDocument/2006/relationships/themeOverride" Target="../theme/themeOverride13.xml"/><Relationship Id="rId5" Type="http://schemas.openxmlformats.org/officeDocument/2006/relationships/hyperlink" Target="https://www.codewars.com/kata/find-maximum-and-minimum-values-of-a-list/train/java" TargetMode="External"/><Relationship Id="rId4" Type="http://schemas.openxmlformats.org/officeDocument/2006/relationships/hyperlink" Target="https://www.codewars.com/kata/convert-a-linked-list-to-a-string"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hemeOverride" Target="../theme/themeOverride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https://fr.wikipedia.org/wiki/Wikip%C3%A9dia:Pastiches/Groland" TargetMode="External"/><Relationship Id="rId2" Type="http://schemas.openxmlformats.org/officeDocument/2006/relationships/slideLayout" Target="../slideLayouts/slideLayout10.xml"/><Relationship Id="rId1" Type="http://schemas.openxmlformats.org/officeDocument/2006/relationships/themeOverride" Target="../theme/themeOverride15.xml"/></Relationships>
</file>

<file path=ppt/slides/_rels/slide8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6.gif"/><Relationship Id="rId4" Type="http://schemas.openxmlformats.org/officeDocument/2006/relationships/image" Target="../media/image45.gi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8" Type="http://schemas.openxmlformats.org/officeDocument/2006/relationships/hyperlink" Target="https://www.codewars.com/kata/santas-naughty-list" TargetMode="External"/><Relationship Id="rId3" Type="http://schemas.openxmlformats.org/officeDocument/2006/relationships/hyperlink" Target="http://www.codewars.com/kata/remove-first-and-last-character/train/java" TargetMode="External"/><Relationship Id="rId7" Type="http://schemas.openxmlformats.org/officeDocument/2006/relationships/hyperlink" Target="https://www.codewars.com/kata/fizz-buzz-cuckoo-clock/train/java" TargetMode="External"/><Relationship Id="rId2" Type="http://schemas.openxmlformats.org/officeDocument/2006/relationships/hyperlink" Target="https://www.codewars.com/kata/remove-string-spaces/train/java" TargetMode="External"/><Relationship Id="rId1" Type="http://schemas.openxmlformats.org/officeDocument/2006/relationships/slideLayout" Target="../slideLayouts/slideLayout2.xml"/><Relationship Id="rId6" Type="http://schemas.openxmlformats.org/officeDocument/2006/relationships/hyperlink" Target="https://www.codewars.com/kata/convert-a-number-to-a-string/train/java" TargetMode="External"/><Relationship Id="rId5" Type="http://schemas.openxmlformats.org/officeDocument/2006/relationships/hyperlink" Target="https://www.codewars.com/kata/greet-me/train/java" TargetMode="External"/><Relationship Id="rId4" Type="http://schemas.openxmlformats.org/officeDocument/2006/relationships/hyperlink" Target="https://www.codewars.com/kata/highest-and-lowest/java" TargetMode="External"/></Relationships>
</file>

<file path=ppt/slides/_rels/slide98.xml.rels><?xml version="1.0" encoding="UTF-8" standalone="yes"?>
<Relationships xmlns="http://schemas.openxmlformats.org/package/2006/relationships"><Relationship Id="rId2" Type="http://schemas.openxmlformats.org/officeDocument/2006/relationships/hyperlink" Target="https://www.codewars.com/kata/interactive-dictionary/train/java"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90202" y="191692"/>
            <a:ext cx="8430270" cy="1443954"/>
          </a:xfrm>
        </p:spPr>
        <p:txBody>
          <a:bodyPr/>
          <a:lstStyle/>
          <a:p>
            <a:r>
              <a:rPr lang="fr-FR" sz="2400" dirty="0" smtClean="0"/>
              <a:t>Formations pépinière</a:t>
            </a:r>
            <a:br>
              <a:rPr lang="fr-FR" sz="2400" dirty="0" smtClean="0"/>
            </a:br>
            <a:r>
              <a:rPr lang="fr-FR" sz="2400" dirty="0" smtClean="0"/>
              <a:t/>
            </a:r>
            <a:br>
              <a:rPr lang="fr-FR" sz="2400" dirty="0" smtClean="0"/>
            </a:br>
            <a:r>
              <a:rPr lang="fr-FR" sz="2400" dirty="0" smtClean="0"/>
              <a:t>Java / JEE Fondamentaux</a:t>
            </a:r>
            <a:endParaRPr lang="fr-FR" sz="2400" i="1" dirty="0"/>
          </a:p>
        </p:txBody>
      </p:sp>
      <p:sp>
        <p:nvSpPr>
          <p:cNvPr id="4" name="Espace réservé du texte 3"/>
          <p:cNvSpPr>
            <a:spLocks noGrp="1"/>
          </p:cNvSpPr>
          <p:nvPr>
            <p:ph type="body" idx="13"/>
          </p:nvPr>
        </p:nvSpPr>
        <p:spPr/>
        <p:txBody>
          <a:bodyPr>
            <a:normAutofit fontScale="32500" lnSpcReduction="20000"/>
          </a:bodyPr>
          <a:lstStyle/>
          <a:p>
            <a:r>
              <a:rPr lang="fr-FR" dirty="0" smtClean="0"/>
              <a:t>Julien </a:t>
            </a:r>
            <a:r>
              <a:rPr lang="fr-FR" dirty="0" err="1" smtClean="0"/>
              <a:t>goullon</a:t>
            </a:r>
            <a:endParaRPr lang="fr-FR" dirty="0"/>
          </a:p>
        </p:txBody>
      </p:sp>
      <p:sp>
        <p:nvSpPr>
          <p:cNvPr id="5" name="Espace réservé du texte 4"/>
          <p:cNvSpPr>
            <a:spLocks noGrp="1"/>
          </p:cNvSpPr>
          <p:nvPr>
            <p:ph type="body" idx="14"/>
          </p:nvPr>
        </p:nvSpPr>
        <p:spPr/>
        <p:txBody>
          <a:bodyPr>
            <a:normAutofit fontScale="32500" lnSpcReduction="20000"/>
          </a:bodyPr>
          <a:lstStyle/>
          <a:p>
            <a:r>
              <a:rPr lang="fr-FR" dirty="0" smtClean="0"/>
              <a:t>Le 04/01/2018</a:t>
            </a:r>
            <a:endParaRPr lang="fr-FR" dirty="0"/>
          </a:p>
        </p:txBody>
      </p:sp>
    </p:spTree>
    <p:extLst>
      <p:ext uri="{BB962C8B-B14F-4D97-AF65-F5344CB8AC3E}">
        <p14:creationId xmlns:p14="http://schemas.microsoft.com/office/powerpoint/2010/main" val="1313749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Quelques généralités pour commencer</a:t>
            </a:r>
          </a:p>
          <a:p>
            <a:pPr lvl="1"/>
            <a:r>
              <a:rPr lang="fr-FR" dirty="0" smtClean="0"/>
              <a:t>Le java est sensible à la casse (minuscule/majuscule) donc </a:t>
            </a:r>
            <a:r>
              <a:rPr lang="fr-FR" i="1" dirty="0" err="1" smtClean="0"/>
              <a:t>plop</a:t>
            </a:r>
            <a:r>
              <a:rPr lang="fr-FR" i="1" dirty="0" smtClean="0"/>
              <a:t> != </a:t>
            </a:r>
            <a:r>
              <a:rPr lang="fr-FR" i="1" dirty="0" err="1" smtClean="0"/>
              <a:t>Plop</a:t>
            </a:r>
            <a:endParaRPr lang="fr-FR" i="1" dirty="0" smtClean="0"/>
          </a:p>
          <a:p>
            <a:pPr lvl="1"/>
            <a:r>
              <a:rPr lang="fr-FR" dirty="0" smtClean="0"/>
              <a:t>Java possède un certains nombre de mots réservés</a:t>
            </a:r>
          </a:p>
          <a:p>
            <a:pPr lvl="1"/>
            <a:r>
              <a:rPr lang="fr-FR" dirty="0" smtClean="0"/>
              <a:t>Les blocs de code sont encadrés par des accolades</a:t>
            </a:r>
          </a:p>
          <a:p>
            <a:pPr lvl="1"/>
            <a:r>
              <a:rPr lang="fr-FR" dirty="0" smtClean="0"/>
              <a:t>Il y à 3 types de commentaires en java</a:t>
            </a:r>
          </a:p>
          <a:p>
            <a:pPr lvl="2"/>
            <a:r>
              <a:rPr lang="fr-FR" dirty="0" smtClean="0"/>
              <a:t>// pour mettre en commentaire une ligne</a:t>
            </a:r>
          </a:p>
          <a:p>
            <a:pPr lvl="2"/>
            <a:r>
              <a:rPr lang="fr-FR" dirty="0" smtClean="0"/>
              <a:t>/* */ pour mettre en commentaire un bloc de code</a:t>
            </a:r>
          </a:p>
          <a:p>
            <a:pPr lvl="2"/>
            <a:r>
              <a:rPr lang="fr-FR" dirty="0" smtClean="0"/>
              <a:t>/**   */ pour écrire de la </a:t>
            </a:r>
            <a:r>
              <a:rPr lang="fr-FR" dirty="0" err="1" smtClean="0"/>
              <a:t>Javadoc</a:t>
            </a:r>
            <a:endParaRPr lang="fr-FR" dirty="0" smtClean="0"/>
          </a:p>
          <a:p>
            <a:pPr lvl="1"/>
            <a:r>
              <a:rPr lang="fr-FR" dirty="0" smtClean="0"/>
              <a:t>Il existe des types primitifs (8) et des objets</a:t>
            </a:r>
          </a:p>
          <a:p>
            <a:pPr lvl="1"/>
            <a:r>
              <a:rPr lang="fr-FR" dirty="0" smtClean="0"/>
              <a:t>Java comprend toutes les structures classiques: opérateurs, boucles, tableaux, arithmétique…</a:t>
            </a:r>
          </a:p>
          <a:p>
            <a:pPr lvl="1"/>
            <a:r>
              <a:rPr lang="fr-FR" dirty="0" smtClean="0"/>
              <a:t>Java s’exécute sur une JVM</a:t>
            </a:r>
            <a:endParaRPr lang="fr-FR" dirty="0"/>
          </a:p>
        </p:txBody>
      </p:sp>
      <p:sp>
        <p:nvSpPr>
          <p:cNvPr id="6" name="Titre 5"/>
          <p:cNvSpPr>
            <a:spLocks noGrp="1"/>
          </p:cNvSpPr>
          <p:nvPr>
            <p:ph type="title"/>
          </p:nvPr>
        </p:nvSpPr>
        <p:spPr/>
        <p:txBody>
          <a:bodyPr/>
          <a:lstStyle/>
          <a:p>
            <a:r>
              <a:rPr lang="fr-FR" dirty="0" smtClean="0"/>
              <a:t>Le langage</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10</a:t>
            </a:fld>
            <a:endParaRPr lang="fr-FR" dirty="0"/>
          </a:p>
        </p:txBody>
      </p:sp>
    </p:spTree>
    <p:extLst>
      <p:ext uri="{BB962C8B-B14F-4D97-AF65-F5344CB8AC3E}">
        <p14:creationId xmlns:p14="http://schemas.microsoft.com/office/powerpoint/2010/main" val="174309339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Histoire </a:t>
            </a:r>
            <a:r>
              <a:rPr lang="fr-FR" dirty="0"/>
              <a:t>de Java : </a:t>
            </a:r>
            <a:r>
              <a:rPr lang="fr-FR" dirty="0">
                <a:hlinkClick r:id="rId2"/>
              </a:rPr>
              <a:t>https://fr.wikipedia.org/wiki/Java_(langage</a:t>
            </a:r>
            <a:r>
              <a:rPr lang="fr-FR" dirty="0" smtClean="0">
                <a:hlinkClick r:id="rId2"/>
              </a:rPr>
              <a:t>)</a:t>
            </a:r>
            <a:endParaRPr lang="fr-FR" dirty="0" smtClean="0"/>
          </a:p>
          <a:p>
            <a:r>
              <a:rPr lang="fr-FR" dirty="0"/>
              <a:t>Tutoriaux complets: </a:t>
            </a:r>
            <a:r>
              <a:rPr lang="fr-FR" dirty="0">
                <a:hlinkClick r:id="rId3"/>
              </a:rPr>
              <a:t>https://</a:t>
            </a:r>
            <a:r>
              <a:rPr lang="fr-FR" dirty="0" smtClean="0">
                <a:hlinkClick r:id="rId3"/>
              </a:rPr>
              <a:t>www.jmdoudoux.fr/accueil_java.htm#dej</a:t>
            </a:r>
            <a:r>
              <a:rPr lang="fr-FR" dirty="0" smtClean="0"/>
              <a:t> </a:t>
            </a:r>
          </a:p>
          <a:p>
            <a:pPr lvl="1"/>
            <a:r>
              <a:rPr lang="fr-FR" dirty="0" smtClean="0"/>
              <a:t>Sur </a:t>
            </a:r>
            <a:r>
              <a:rPr lang="fr-FR" dirty="0"/>
              <a:t>les collections: </a:t>
            </a:r>
            <a:r>
              <a:rPr lang="fr-FR" dirty="0">
                <a:hlinkClick r:id="rId4"/>
              </a:rPr>
              <a:t>https://</a:t>
            </a:r>
            <a:r>
              <a:rPr lang="fr-FR" dirty="0" smtClean="0">
                <a:hlinkClick r:id="rId4"/>
              </a:rPr>
              <a:t>www.jmdoudoux.fr/java/dej/chap-collections.htm</a:t>
            </a:r>
            <a:r>
              <a:rPr lang="fr-FR" dirty="0" smtClean="0"/>
              <a:t> </a:t>
            </a:r>
          </a:p>
          <a:p>
            <a:r>
              <a:rPr lang="fr-FR" dirty="0" err="1" smtClean="0"/>
              <a:t>Javadoc</a:t>
            </a:r>
            <a:r>
              <a:rPr lang="fr-FR" dirty="0"/>
              <a:t> JSE 8: </a:t>
            </a:r>
            <a:r>
              <a:rPr lang="fr-FR" dirty="0">
                <a:hlinkClick r:id="rId5"/>
              </a:rPr>
              <a:t>https://docs.oracle.com/javase/8/docs/api</a:t>
            </a:r>
            <a:r>
              <a:rPr lang="fr-FR" dirty="0" smtClean="0">
                <a:hlinkClick r:id="rId5"/>
              </a:rPr>
              <a:t>/</a:t>
            </a:r>
            <a:r>
              <a:rPr lang="fr-FR" dirty="0" smtClean="0"/>
              <a:t> </a:t>
            </a:r>
          </a:p>
          <a:p>
            <a:endParaRPr lang="fr-FR" dirty="0"/>
          </a:p>
        </p:txBody>
      </p:sp>
      <p:sp>
        <p:nvSpPr>
          <p:cNvPr id="6" name="Titre 5"/>
          <p:cNvSpPr>
            <a:spLocks noGrp="1"/>
          </p:cNvSpPr>
          <p:nvPr>
            <p:ph type="title"/>
          </p:nvPr>
        </p:nvSpPr>
        <p:spPr/>
        <p:txBody>
          <a:bodyPr/>
          <a:lstStyle/>
          <a:p>
            <a:r>
              <a:rPr lang="fr-FR" dirty="0" smtClean="0"/>
              <a:t>Ressources</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100</a:t>
            </a:fld>
            <a:endParaRPr lang="fr-FR" dirty="0"/>
          </a:p>
        </p:txBody>
      </p:sp>
    </p:spTree>
    <p:extLst>
      <p:ext uri="{BB962C8B-B14F-4D97-AF65-F5344CB8AC3E}">
        <p14:creationId xmlns:p14="http://schemas.microsoft.com/office/powerpoint/2010/main" val="31547151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7000">
              <a:schemeClr val="tx1"/>
            </a:gs>
          </a:gsLst>
          <a:lin ang="5400000" scaled="1"/>
          <a:tileRect/>
        </a:gradFill>
        <a:effectLst/>
      </p:bgPr>
    </p:bg>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Remue méninges</a:t>
            </a:r>
          </a:p>
          <a:p>
            <a:pPr lvl="1"/>
            <a:r>
              <a:rPr lang="fr-FR" dirty="0" smtClean="0"/>
              <a:t>Quelle est la différence entre:  </a:t>
            </a:r>
          </a:p>
          <a:p>
            <a:pPr lvl="1"/>
            <a:endParaRPr lang="fr-FR" dirty="0"/>
          </a:p>
          <a:p>
            <a:pPr lvl="1"/>
            <a:r>
              <a:rPr lang="fr-FR" dirty="0" smtClean="0"/>
              <a:t>Est-ce que le type « string » existe ? </a:t>
            </a:r>
          </a:p>
          <a:p>
            <a:pPr lvl="1"/>
            <a:r>
              <a:rPr lang="fr-FR" dirty="0" smtClean="0"/>
              <a:t>Est-ce que le Java est compilé  ? Interprété ? Les 2 ? </a:t>
            </a:r>
          </a:p>
          <a:p>
            <a:pPr lvl="1"/>
            <a:r>
              <a:rPr lang="fr-FR" dirty="0" smtClean="0"/>
              <a:t>Que veux dire l’acronyme WORA ? </a:t>
            </a:r>
          </a:p>
          <a:p>
            <a:pPr lvl="1"/>
            <a:r>
              <a:rPr lang="fr-FR" dirty="0" smtClean="0"/>
              <a:t>A quoi sert la </a:t>
            </a:r>
            <a:r>
              <a:rPr lang="fr-FR" i="1" dirty="0" err="1" smtClean="0"/>
              <a:t>javadoc</a:t>
            </a:r>
            <a:r>
              <a:rPr lang="fr-FR" i="1" dirty="0" smtClean="0"/>
              <a:t> ? </a:t>
            </a:r>
            <a:endParaRPr lang="fr-FR" dirty="0" smtClean="0"/>
          </a:p>
          <a:p>
            <a:pPr lvl="1"/>
            <a:r>
              <a:rPr lang="fr-FR" dirty="0" smtClean="0"/>
              <a:t>Quelle est la version la plus récente du JDK ? </a:t>
            </a:r>
            <a:endParaRPr lang="fr-FR" dirty="0"/>
          </a:p>
        </p:txBody>
      </p:sp>
      <p:sp>
        <p:nvSpPr>
          <p:cNvPr id="6" name="Titre 5"/>
          <p:cNvSpPr>
            <a:spLocks noGrp="1"/>
          </p:cNvSpPr>
          <p:nvPr>
            <p:ph type="title"/>
          </p:nvPr>
        </p:nvSpPr>
        <p:spPr/>
        <p:txBody>
          <a:bodyPr/>
          <a:lstStyle/>
          <a:p>
            <a:r>
              <a:rPr lang="fr-FR" dirty="0" smtClean="0"/>
              <a:t>Travaux dirigés</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11</a:t>
            </a:fld>
            <a:endParaRPr lang="fr-FR"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904" y="1131590"/>
            <a:ext cx="1485900"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853306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Le java se construit autour de ces éléments de base:</a:t>
            </a:r>
          </a:p>
          <a:p>
            <a:pPr lvl="1"/>
            <a:r>
              <a:rPr lang="fr-FR" dirty="0" smtClean="0"/>
              <a:t>La </a:t>
            </a:r>
            <a:r>
              <a:rPr lang="fr-FR" b="1" dirty="0" smtClean="0"/>
              <a:t>classe</a:t>
            </a:r>
            <a:r>
              <a:rPr lang="fr-FR" dirty="0" smtClean="0"/>
              <a:t>, qui permet de définir un objet</a:t>
            </a:r>
          </a:p>
          <a:p>
            <a:pPr lvl="1"/>
            <a:r>
              <a:rPr lang="fr-FR" b="1" dirty="0" smtClean="0"/>
              <a:t>L’interface</a:t>
            </a:r>
            <a:r>
              <a:rPr lang="fr-FR" dirty="0" smtClean="0"/>
              <a:t>, qui permet de définir un contrat</a:t>
            </a:r>
          </a:p>
          <a:p>
            <a:pPr lvl="1"/>
            <a:endParaRPr lang="fr-FR" dirty="0" smtClean="0"/>
          </a:p>
          <a:p>
            <a:r>
              <a:rPr lang="fr-FR" dirty="0" smtClean="0"/>
              <a:t>La classe </a:t>
            </a:r>
          </a:p>
          <a:p>
            <a:pPr lvl="1"/>
            <a:r>
              <a:rPr lang="fr-FR" dirty="0" smtClean="0"/>
              <a:t>Possède un nom et une visibilité</a:t>
            </a:r>
          </a:p>
          <a:p>
            <a:pPr lvl="1"/>
            <a:r>
              <a:rPr lang="fr-FR" dirty="0" smtClean="0"/>
              <a:t>Peut étendre une autre classe ou implémenter des interfaces</a:t>
            </a:r>
          </a:p>
          <a:p>
            <a:pPr lvl="1"/>
            <a:r>
              <a:rPr lang="fr-FR" dirty="0" smtClean="0"/>
              <a:t>Contient des propriétés et des méthodes</a:t>
            </a:r>
          </a:p>
          <a:p>
            <a:endParaRPr lang="fr-FR" dirty="0" smtClean="0"/>
          </a:p>
        </p:txBody>
      </p:sp>
      <p:sp>
        <p:nvSpPr>
          <p:cNvPr id="6" name="Titre 5"/>
          <p:cNvSpPr>
            <a:spLocks noGrp="1"/>
          </p:cNvSpPr>
          <p:nvPr>
            <p:ph type="title"/>
          </p:nvPr>
        </p:nvSpPr>
        <p:spPr/>
        <p:txBody>
          <a:bodyPr/>
          <a:lstStyle/>
          <a:p>
            <a:r>
              <a:rPr lang="fr-FR" dirty="0" smtClean="0"/>
              <a:t>Le langage: classe, interface…</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12</a:t>
            </a:fld>
            <a:endParaRPr lang="fr-FR"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186182"/>
            <a:ext cx="4677172" cy="13297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01272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L’interface</a:t>
            </a:r>
          </a:p>
          <a:p>
            <a:pPr lvl="1"/>
            <a:r>
              <a:rPr lang="fr-FR" dirty="0" smtClean="0"/>
              <a:t>Possède un nom et est publique par défaut</a:t>
            </a:r>
          </a:p>
          <a:p>
            <a:pPr lvl="1"/>
            <a:r>
              <a:rPr lang="fr-FR" dirty="0" smtClean="0"/>
              <a:t>Peut étendre d’autres interfaces</a:t>
            </a:r>
          </a:p>
          <a:p>
            <a:pPr lvl="1"/>
            <a:r>
              <a:rPr lang="fr-FR" dirty="0" smtClean="0"/>
              <a:t>Ne contient qu’un contrat, </a:t>
            </a:r>
            <a:br>
              <a:rPr lang="fr-FR" dirty="0" smtClean="0"/>
            </a:br>
            <a:r>
              <a:rPr lang="fr-FR" dirty="0" smtClean="0"/>
              <a:t>c’est-à-dire la signature des méthodes, pas de code </a:t>
            </a:r>
          </a:p>
          <a:p>
            <a:pPr lvl="1"/>
            <a:r>
              <a:rPr lang="fr-FR" dirty="0" smtClean="0"/>
              <a:t>Peut contenir la définition de constantes (champs </a:t>
            </a:r>
            <a:r>
              <a:rPr lang="fr-FR" i="1" dirty="0" err="1" smtClean="0"/>
              <a:t>satic</a:t>
            </a:r>
            <a:r>
              <a:rPr lang="fr-FR" i="1" dirty="0" smtClean="0"/>
              <a:t> final</a:t>
            </a:r>
            <a:r>
              <a:rPr lang="fr-FR" dirty="0" smtClean="0"/>
              <a:t>)</a:t>
            </a:r>
          </a:p>
          <a:p>
            <a:pPr lvl="1"/>
            <a:endParaRPr lang="fr-FR" dirty="0" smtClean="0"/>
          </a:p>
          <a:p>
            <a:r>
              <a:rPr lang="fr-FR" dirty="0" smtClean="0"/>
              <a:t>On trouve également</a:t>
            </a:r>
          </a:p>
          <a:p>
            <a:pPr lvl="1"/>
            <a:r>
              <a:rPr lang="fr-FR" b="1" dirty="0" smtClean="0"/>
              <a:t>La classe abstraite</a:t>
            </a:r>
            <a:r>
              <a:rPr lang="fr-FR" dirty="0" smtClean="0"/>
              <a:t>, qui ne définit qu’une partie du comportement et laisse le reste sous forme de contrat</a:t>
            </a:r>
          </a:p>
          <a:p>
            <a:pPr lvl="1"/>
            <a:r>
              <a:rPr lang="fr-FR" dirty="0" smtClean="0"/>
              <a:t>L’énumération qui permet de définir un nombre fini de constantes</a:t>
            </a:r>
          </a:p>
        </p:txBody>
      </p:sp>
      <p:sp>
        <p:nvSpPr>
          <p:cNvPr id="6" name="Titre 5"/>
          <p:cNvSpPr>
            <a:spLocks noGrp="1"/>
          </p:cNvSpPr>
          <p:nvPr>
            <p:ph type="title"/>
          </p:nvPr>
        </p:nvSpPr>
        <p:spPr/>
        <p:txBody>
          <a:bodyPr/>
          <a:lstStyle/>
          <a:p>
            <a:r>
              <a:rPr lang="fr-FR" dirty="0" smtClean="0"/>
              <a:t>Le langage: classe, interface…</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13</a:t>
            </a:fld>
            <a:endParaRPr lang="fr-FR"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1059582"/>
            <a:ext cx="3816424" cy="8498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519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10000"/>
          </a:bodyPr>
          <a:lstStyle/>
          <a:p>
            <a:r>
              <a:rPr lang="fr-FR" dirty="0" smtClean="0"/>
              <a:t>Les packages</a:t>
            </a:r>
            <a:r>
              <a:rPr lang="fr-FR" dirty="0"/>
              <a:t> </a:t>
            </a:r>
            <a:r>
              <a:rPr lang="fr-FR" dirty="0" smtClean="0"/>
              <a:t>permettent d’organiser son code</a:t>
            </a:r>
          </a:p>
          <a:p>
            <a:endParaRPr lang="fr-FR" dirty="0" smtClean="0"/>
          </a:p>
          <a:p>
            <a:r>
              <a:rPr lang="fr-FR" dirty="0" smtClean="0"/>
              <a:t>Ils représentent un regroupement logique d’entité (classe, interfaces…)</a:t>
            </a:r>
          </a:p>
          <a:p>
            <a:endParaRPr lang="fr-FR" dirty="0" smtClean="0"/>
          </a:p>
          <a:p>
            <a:r>
              <a:rPr lang="fr-FR" dirty="0" smtClean="0"/>
              <a:t>Les packages sont écrit tout en minuscule, pas de </a:t>
            </a:r>
            <a:r>
              <a:rPr lang="fr-FR" dirty="0" err="1" smtClean="0"/>
              <a:t>CamelCase</a:t>
            </a:r>
            <a:endParaRPr lang="fr-FR" dirty="0" smtClean="0"/>
          </a:p>
          <a:p>
            <a:endParaRPr lang="fr-FR" dirty="0" smtClean="0"/>
          </a:p>
          <a:p>
            <a:r>
              <a:rPr lang="fr-FR" dirty="0" smtClean="0"/>
              <a:t>Par convention, les noms de package commence par le domaine de l’organisation, à l’envers !</a:t>
            </a:r>
          </a:p>
          <a:p>
            <a:pPr lvl="1"/>
            <a:r>
              <a:rPr lang="fr-FR" dirty="0" smtClean="0"/>
              <a:t>Pour BNPP : </a:t>
            </a:r>
            <a:r>
              <a:rPr lang="fr-FR" i="1" dirty="0" err="1" smtClean="0"/>
              <a:t>com.bnpparibas.xxxx</a:t>
            </a:r>
            <a:endParaRPr lang="fr-FR" i="1" dirty="0" smtClean="0"/>
          </a:p>
          <a:p>
            <a:pPr lvl="1"/>
            <a:r>
              <a:rPr lang="fr-FR" dirty="0" smtClean="0"/>
              <a:t>Pour le projet </a:t>
            </a:r>
            <a:r>
              <a:rPr lang="fr-FR" dirty="0" err="1" smtClean="0"/>
              <a:t>target</a:t>
            </a:r>
            <a:r>
              <a:rPr lang="fr-FR" dirty="0" smtClean="0"/>
              <a:t> : </a:t>
            </a:r>
            <a:r>
              <a:rPr lang="fr-FR" i="1" dirty="0" err="1" smtClean="0"/>
              <a:t>com.bnpparibas.target.xxx</a:t>
            </a:r>
            <a:endParaRPr lang="fr-FR" i="1" dirty="0" smtClean="0"/>
          </a:p>
          <a:p>
            <a:pPr lvl="1"/>
            <a:r>
              <a:rPr lang="fr-FR" dirty="0" smtClean="0"/>
              <a:t>Pour adopteUnCanard.com : </a:t>
            </a:r>
            <a:r>
              <a:rPr lang="fr-FR" i="1" dirty="0" err="1" smtClean="0"/>
              <a:t>com.adopteuncanard.xxx</a:t>
            </a:r>
            <a:endParaRPr lang="fr-FR" i="1" dirty="0" smtClean="0"/>
          </a:p>
          <a:p>
            <a:pPr lvl="1"/>
            <a:endParaRPr lang="fr-FR" dirty="0" smtClean="0"/>
          </a:p>
          <a:p>
            <a:r>
              <a:rPr lang="fr-FR" dirty="0" smtClean="0"/>
              <a:t>Il est préférable de créer des packages et de regrouper les classes par fonctionnalité (voir Domain </a:t>
            </a:r>
            <a:r>
              <a:rPr lang="fr-FR" dirty="0" err="1" smtClean="0"/>
              <a:t>Driven</a:t>
            </a:r>
            <a:r>
              <a:rPr lang="fr-FR" dirty="0" smtClean="0"/>
              <a:t> Design)</a:t>
            </a:r>
          </a:p>
        </p:txBody>
      </p:sp>
      <p:sp>
        <p:nvSpPr>
          <p:cNvPr id="6" name="Titre 5"/>
          <p:cNvSpPr>
            <a:spLocks noGrp="1"/>
          </p:cNvSpPr>
          <p:nvPr>
            <p:ph type="title"/>
          </p:nvPr>
        </p:nvSpPr>
        <p:spPr/>
        <p:txBody>
          <a:bodyPr/>
          <a:lstStyle/>
          <a:p>
            <a:r>
              <a:rPr lang="fr-FR" dirty="0" smtClean="0"/>
              <a:t>Le langage: les packages</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14</a:t>
            </a:fld>
            <a:endParaRPr lang="fr-FR" dirty="0"/>
          </a:p>
        </p:txBody>
      </p:sp>
    </p:spTree>
    <p:extLst>
      <p:ext uri="{BB962C8B-B14F-4D97-AF65-F5344CB8AC3E}">
        <p14:creationId xmlns:p14="http://schemas.microsoft.com/office/powerpoint/2010/main" val="9487131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Une classe </a:t>
            </a:r>
          </a:p>
          <a:p>
            <a:pPr lvl="1"/>
            <a:r>
              <a:rPr lang="fr-FR" dirty="0" smtClean="0"/>
              <a:t>La classe Dog qui étends Animal</a:t>
            </a:r>
          </a:p>
          <a:p>
            <a:pPr lvl="1"/>
            <a:r>
              <a:rPr lang="fr-FR" dirty="0" smtClean="0"/>
              <a:t>Possède 2 attributs: </a:t>
            </a:r>
          </a:p>
          <a:p>
            <a:pPr lvl="2"/>
            <a:r>
              <a:rPr lang="fr-FR" dirty="0" err="1" smtClean="0"/>
              <a:t>age</a:t>
            </a:r>
            <a:r>
              <a:rPr lang="fr-FR" dirty="0" smtClean="0"/>
              <a:t> de type </a:t>
            </a:r>
            <a:r>
              <a:rPr lang="fr-FR" dirty="0" err="1" smtClean="0"/>
              <a:t>int</a:t>
            </a:r>
            <a:r>
              <a:rPr lang="fr-FR" dirty="0" smtClean="0"/>
              <a:t> (primitif)</a:t>
            </a:r>
          </a:p>
          <a:p>
            <a:pPr lvl="2"/>
            <a:r>
              <a:rPr lang="fr-FR" dirty="0" smtClean="0"/>
              <a:t>Name un objet String</a:t>
            </a:r>
          </a:p>
          <a:p>
            <a:pPr lvl="1"/>
            <a:r>
              <a:rPr lang="fr-FR" dirty="0" smtClean="0"/>
              <a:t>Possède une méthode </a:t>
            </a:r>
            <a:r>
              <a:rPr lang="fr-FR" dirty="0" err="1" smtClean="0"/>
              <a:t>sleep</a:t>
            </a:r>
            <a:r>
              <a:rPr lang="fr-FR" dirty="0" smtClean="0"/>
              <a:t>()</a:t>
            </a:r>
          </a:p>
        </p:txBody>
      </p:sp>
      <p:sp>
        <p:nvSpPr>
          <p:cNvPr id="6" name="Titre 5"/>
          <p:cNvSpPr>
            <a:spLocks noGrp="1"/>
          </p:cNvSpPr>
          <p:nvPr>
            <p:ph type="title"/>
          </p:nvPr>
        </p:nvSpPr>
        <p:spPr/>
        <p:txBody>
          <a:bodyPr/>
          <a:lstStyle/>
          <a:p>
            <a:r>
              <a:rPr lang="fr-FR" dirty="0" smtClean="0"/>
              <a:t>Le langage: un exemple de classe</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15</a:t>
            </a:fld>
            <a:endParaRPr lang="fr-FR"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915566"/>
            <a:ext cx="3629025" cy="178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57100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Une interface</a:t>
            </a:r>
          </a:p>
          <a:p>
            <a:pPr lvl="1"/>
            <a:r>
              <a:rPr lang="fr-FR" dirty="0" err="1" smtClean="0"/>
              <a:t>Hugable</a:t>
            </a:r>
            <a:r>
              <a:rPr lang="fr-FR" dirty="0" smtClean="0"/>
              <a:t> qui est public</a:t>
            </a:r>
          </a:p>
          <a:p>
            <a:pPr lvl="1"/>
            <a:r>
              <a:rPr lang="fr-FR" dirty="0" smtClean="0"/>
              <a:t>Défini une méthode </a:t>
            </a:r>
            <a:r>
              <a:rPr lang="fr-FR" dirty="0" err="1" smtClean="0"/>
              <a:t>hugMe</a:t>
            </a:r>
            <a:r>
              <a:rPr lang="fr-FR" dirty="0" smtClean="0"/>
              <a:t>() sans</a:t>
            </a:r>
            <a:br>
              <a:rPr lang="fr-FR" dirty="0" smtClean="0"/>
            </a:br>
            <a:r>
              <a:rPr lang="fr-FR" dirty="0" smtClean="0"/>
              <a:t>code, il ne s’agit que d’un contrat</a:t>
            </a:r>
          </a:p>
          <a:p>
            <a:pPr lvl="1"/>
            <a:r>
              <a:rPr lang="fr-FR" dirty="0" smtClean="0"/>
              <a:t>Possède une constante CONSTANT</a:t>
            </a:r>
          </a:p>
          <a:p>
            <a:r>
              <a:rPr lang="fr-FR" dirty="0" smtClean="0"/>
              <a:t>Si notre Dog implémente </a:t>
            </a:r>
            <a:r>
              <a:rPr lang="fr-FR" dirty="0" err="1" smtClean="0"/>
              <a:t>Hugable</a:t>
            </a:r>
            <a:endParaRPr lang="fr-FR" dirty="0" smtClean="0"/>
          </a:p>
        </p:txBody>
      </p:sp>
      <p:sp>
        <p:nvSpPr>
          <p:cNvPr id="6" name="Titre 5"/>
          <p:cNvSpPr>
            <a:spLocks noGrp="1"/>
          </p:cNvSpPr>
          <p:nvPr>
            <p:ph type="title"/>
          </p:nvPr>
        </p:nvSpPr>
        <p:spPr/>
        <p:txBody>
          <a:bodyPr/>
          <a:lstStyle/>
          <a:p>
            <a:r>
              <a:rPr lang="fr-FR" dirty="0" smtClean="0"/>
              <a:t>Le langage: un exemple d’interface</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16</a:t>
            </a:fld>
            <a:endParaRPr lang="fr-FR"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843558"/>
            <a:ext cx="4733925" cy="107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ZoneTexte 2"/>
          <p:cNvSpPr txBox="1"/>
          <p:nvPr/>
        </p:nvSpPr>
        <p:spPr>
          <a:xfrm>
            <a:off x="4427983" y="1995686"/>
            <a:ext cx="4445893" cy="934478"/>
          </a:xfrm>
          <a:prstGeom prst="rect">
            <a:avLst/>
          </a:prstGeom>
          <a:noFill/>
          <a:ln w="12700">
            <a:solidFill>
              <a:schemeClr val="accent6"/>
            </a:solidFill>
          </a:ln>
        </p:spPr>
        <p:txBody>
          <a:bodyPr wrap="square" lIns="72000" tIns="36000" rIns="72000" bIns="36000" rtlCol="0">
            <a:spAutoFit/>
          </a:bodyPr>
          <a:lstStyle/>
          <a:p>
            <a:r>
              <a:rPr lang="fr-FR" sz="1400" dirty="0" smtClean="0">
                <a:solidFill>
                  <a:schemeClr val="accent6">
                    <a:lumMod val="75000"/>
                  </a:schemeClr>
                </a:solidFill>
                <a:latin typeface="BNPP Slab Serif" pitchFamily="50" charset="0"/>
              </a:rPr>
              <a:t>En général, les constantes sont nommées en majuscule et possède les qualifiant</a:t>
            </a:r>
            <a:r>
              <a:rPr lang="fr-FR" sz="1400" dirty="0">
                <a:solidFill>
                  <a:schemeClr val="accent6">
                    <a:lumMod val="75000"/>
                  </a:schemeClr>
                </a:solidFill>
                <a:latin typeface="BNPP Slab Serif" pitchFamily="50" charset="0"/>
              </a:rPr>
              <a:t> </a:t>
            </a:r>
            <a:r>
              <a:rPr lang="fr-FR" sz="1400" dirty="0" err="1" smtClean="0">
                <a:solidFill>
                  <a:schemeClr val="accent6">
                    <a:lumMod val="75000"/>
                  </a:schemeClr>
                </a:solidFill>
                <a:latin typeface="BNPP Slab Serif" pitchFamily="50" charset="0"/>
              </a:rPr>
              <a:t>static</a:t>
            </a:r>
            <a:r>
              <a:rPr lang="fr-FR" sz="1400" dirty="0" smtClean="0">
                <a:solidFill>
                  <a:schemeClr val="accent6">
                    <a:lumMod val="75000"/>
                  </a:schemeClr>
                </a:solidFill>
                <a:latin typeface="BNPP Slab Serif" pitchFamily="50" charset="0"/>
              </a:rPr>
              <a:t> et final</a:t>
            </a:r>
            <a:endParaRPr lang="fr-FR" sz="1400" dirty="0">
              <a:solidFill>
                <a:schemeClr val="accent6">
                  <a:lumMod val="75000"/>
                </a:schemeClr>
              </a:solidFill>
              <a:latin typeface="BNPP Slab Serif" pitchFamily="50" charset="0"/>
            </a:endParaRPr>
          </a:p>
          <a:p>
            <a:r>
              <a:rPr lang="fr-FR" sz="1400" dirty="0" smtClean="0">
                <a:solidFill>
                  <a:schemeClr val="accent6">
                    <a:lumMod val="75000"/>
                  </a:schemeClr>
                </a:solidFill>
                <a:latin typeface="BNPP Slab Serif" pitchFamily="50" charset="0"/>
              </a:rPr>
              <a:t>Souvent on trouve</a:t>
            </a:r>
          </a:p>
          <a:p>
            <a:r>
              <a:rPr lang="fr-FR" sz="1400" b="1" i="1" dirty="0" smtClean="0">
                <a:solidFill>
                  <a:schemeClr val="accent6">
                    <a:lumMod val="75000"/>
                  </a:schemeClr>
                </a:solidFill>
                <a:latin typeface="BNPP Slab Serif" pitchFamily="50" charset="0"/>
              </a:rPr>
              <a:t>public </a:t>
            </a:r>
            <a:r>
              <a:rPr lang="fr-FR" sz="1400" b="1" i="1" dirty="0" err="1" smtClean="0">
                <a:solidFill>
                  <a:schemeClr val="accent6">
                    <a:lumMod val="75000"/>
                  </a:schemeClr>
                </a:solidFill>
                <a:latin typeface="BNPP Slab Serif" pitchFamily="50" charset="0"/>
              </a:rPr>
              <a:t>static</a:t>
            </a:r>
            <a:r>
              <a:rPr lang="fr-FR" sz="1400" b="1" i="1" dirty="0" smtClean="0">
                <a:solidFill>
                  <a:schemeClr val="accent6">
                    <a:lumMod val="75000"/>
                  </a:schemeClr>
                </a:solidFill>
                <a:latin typeface="BNPP Slab Serif" pitchFamily="50" charset="0"/>
              </a:rPr>
              <a:t> final ….</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571750"/>
            <a:ext cx="2809048" cy="1900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ZoneTexte 9"/>
          <p:cNvSpPr txBox="1"/>
          <p:nvPr/>
        </p:nvSpPr>
        <p:spPr>
          <a:xfrm>
            <a:off x="3981424" y="3537310"/>
            <a:ext cx="4445893" cy="934478"/>
          </a:xfrm>
          <a:prstGeom prst="rect">
            <a:avLst/>
          </a:prstGeom>
          <a:noFill/>
          <a:ln w="12700">
            <a:solidFill>
              <a:schemeClr val="accent6"/>
            </a:solidFill>
          </a:ln>
        </p:spPr>
        <p:txBody>
          <a:bodyPr wrap="square" lIns="72000" tIns="36000" rIns="72000" bIns="36000" rtlCol="0">
            <a:spAutoFit/>
          </a:bodyPr>
          <a:lstStyle>
            <a:defPPr>
              <a:defRPr lang="fr-FR"/>
            </a:defPPr>
            <a:lvl1pPr>
              <a:defRPr sz="1400">
                <a:solidFill>
                  <a:schemeClr val="accent6">
                    <a:lumMod val="75000"/>
                  </a:schemeClr>
                </a:solidFill>
                <a:latin typeface="BNPP Slab Serif" pitchFamily="50" charset="0"/>
              </a:defRPr>
            </a:lvl1pPr>
          </a:lstStyle>
          <a:p>
            <a:r>
              <a:rPr lang="fr-FR" dirty="0"/>
              <a:t>La classe </a:t>
            </a:r>
            <a:r>
              <a:rPr lang="fr-FR" b="1" dirty="0"/>
              <a:t>Dog</a:t>
            </a:r>
            <a:r>
              <a:rPr lang="fr-FR" dirty="0"/>
              <a:t> étend une classe et implémente une interface</a:t>
            </a:r>
          </a:p>
          <a:p>
            <a:r>
              <a:rPr lang="fr-FR" dirty="0"/>
              <a:t>On retrouve la méthode </a:t>
            </a:r>
            <a:r>
              <a:rPr lang="fr-FR" b="1" dirty="0" err="1"/>
              <a:t>hugMe</a:t>
            </a:r>
            <a:r>
              <a:rPr lang="fr-FR" b="1" dirty="0"/>
              <a:t>() </a:t>
            </a:r>
            <a:r>
              <a:rPr lang="fr-FR" dirty="0"/>
              <a:t>qui est hérité de l’interface </a:t>
            </a:r>
            <a:r>
              <a:rPr lang="fr-FR" b="1" dirty="0" err="1"/>
              <a:t>Hugable</a:t>
            </a:r>
            <a:endParaRPr lang="fr-FR" b="1" dirty="0"/>
          </a:p>
        </p:txBody>
      </p:sp>
    </p:spTree>
    <p:extLst>
      <p:ext uri="{BB962C8B-B14F-4D97-AF65-F5344CB8AC3E}">
        <p14:creationId xmlns:p14="http://schemas.microsoft.com/office/powerpoint/2010/main" val="38879341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20000"/>
          </a:bodyPr>
          <a:lstStyle/>
          <a:p>
            <a:r>
              <a:rPr lang="fr-FR" dirty="0" smtClean="0"/>
              <a:t>Le java utilise 2 mots clés pour mettre en place l’héritage entre classes</a:t>
            </a:r>
          </a:p>
          <a:p>
            <a:pPr lvl="1"/>
            <a:r>
              <a:rPr lang="fr-FR" b="1" dirty="0" err="1" smtClean="0"/>
              <a:t>extends</a:t>
            </a:r>
            <a:r>
              <a:rPr lang="fr-FR" dirty="0" smtClean="0"/>
              <a:t>, permet à une classe d’hériter d’une autre classe</a:t>
            </a:r>
          </a:p>
          <a:p>
            <a:pPr lvl="1"/>
            <a:r>
              <a:rPr lang="fr-FR" b="1" dirty="0" err="1" smtClean="0"/>
              <a:t>implements</a:t>
            </a:r>
            <a:r>
              <a:rPr lang="fr-FR" dirty="0" smtClean="0"/>
              <a:t>, permet à une classe d’implémenter une interface</a:t>
            </a:r>
          </a:p>
          <a:p>
            <a:endParaRPr lang="fr-FR" dirty="0"/>
          </a:p>
          <a:p>
            <a:r>
              <a:rPr lang="fr-FR" dirty="0" smtClean="0"/>
              <a:t>Une classe ne peut hériter que d’une seule classe (pas d’héritage multiple)</a:t>
            </a:r>
          </a:p>
          <a:p>
            <a:endParaRPr lang="fr-FR" dirty="0" smtClean="0"/>
          </a:p>
          <a:p>
            <a:r>
              <a:rPr lang="fr-FR" dirty="0" smtClean="0"/>
              <a:t>Mais une classe peux hériter d’une classe et implémenter N interface</a:t>
            </a:r>
          </a:p>
          <a:p>
            <a:endParaRPr lang="fr-FR" dirty="0" smtClean="0"/>
          </a:p>
          <a:p>
            <a:r>
              <a:rPr lang="fr-FR" dirty="0" smtClean="0"/>
              <a:t>Une interface peux étendre d’autres interfaces</a:t>
            </a:r>
          </a:p>
          <a:p>
            <a:endParaRPr lang="fr-FR" dirty="0"/>
          </a:p>
          <a:p>
            <a:r>
              <a:rPr lang="fr-FR" dirty="0" smtClean="0"/>
              <a:t>On peut toujours stocker une sous classe dans une classe parente</a:t>
            </a:r>
            <a:br>
              <a:rPr lang="fr-FR" dirty="0" smtClean="0"/>
            </a:br>
            <a:r>
              <a:rPr lang="fr-FR" dirty="0" smtClean="0"/>
              <a:t>(Chien c = new </a:t>
            </a:r>
            <a:r>
              <a:rPr lang="fr-FR" dirty="0" err="1" smtClean="0"/>
              <a:t>JasckRussel</a:t>
            </a:r>
            <a:r>
              <a:rPr lang="fr-FR" dirty="0" smtClean="0"/>
              <a:t>())</a:t>
            </a:r>
          </a:p>
          <a:p>
            <a:endParaRPr lang="fr-FR" dirty="0"/>
          </a:p>
          <a:p>
            <a:r>
              <a:rPr lang="fr-FR" dirty="0" smtClean="0"/>
              <a:t>Par défaut, toutes les classes héritent d’Object (implicitement)</a:t>
            </a:r>
          </a:p>
        </p:txBody>
      </p:sp>
      <p:sp>
        <p:nvSpPr>
          <p:cNvPr id="6" name="Titre 5"/>
          <p:cNvSpPr>
            <a:spLocks noGrp="1"/>
          </p:cNvSpPr>
          <p:nvPr>
            <p:ph type="title"/>
          </p:nvPr>
        </p:nvSpPr>
        <p:spPr/>
        <p:txBody>
          <a:bodyPr/>
          <a:lstStyle/>
          <a:p>
            <a:r>
              <a:rPr lang="fr-FR" dirty="0" smtClean="0"/>
              <a:t>Le langage: héritage et implémentation</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17</a:t>
            </a:fld>
            <a:endParaRPr lang="fr-FR" dirty="0"/>
          </a:p>
        </p:txBody>
      </p:sp>
    </p:spTree>
    <p:extLst>
      <p:ext uri="{BB962C8B-B14F-4D97-AF65-F5344CB8AC3E}">
        <p14:creationId xmlns:p14="http://schemas.microsoft.com/office/powerpoint/2010/main" val="28797889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1600" dirty="0" smtClean="0"/>
              <a:t>Avec l’héritage, Java fourni la notion de surcharge (</a:t>
            </a:r>
            <a:r>
              <a:rPr lang="fr-FR" sz="1600" i="1" dirty="0" err="1" smtClean="0"/>
              <a:t>override</a:t>
            </a:r>
            <a:r>
              <a:rPr lang="fr-FR" sz="1600" dirty="0" smtClean="0"/>
              <a:t>)</a:t>
            </a:r>
          </a:p>
          <a:p>
            <a:endParaRPr lang="fr-FR" sz="1600" dirty="0" smtClean="0"/>
          </a:p>
          <a:p>
            <a:r>
              <a:rPr lang="fr-FR" sz="1600" dirty="0" smtClean="0"/>
              <a:t>La surcharge permet à une sous classe de redéfinir une méthode héritée d’un de ses parents</a:t>
            </a:r>
          </a:p>
          <a:p>
            <a:endParaRPr lang="fr-FR" sz="1600" dirty="0" smtClean="0"/>
          </a:p>
          <a:p>
            <a:r>
              <a:rPr lang="fr-FR" sz="1600" dirty="0" smtClean="0"/>
              <a:t>Depuis JSE 5.0, les méthodes surchargées peuvent être annotée avec </a:t>
            </a:r>
            <a:r>
              <a:rPr lang="fr-FR" sz="1600" i="1" dirty="0" smtClean="0"/>
              <a:t>@</a:t>
            </a:r>
            <a:r>
              <a:rPr lang="fr-FR" sz="1600" i="1" dirty="0" err="1" smtClean="0"/>
              <a:t>Override</a:t>
            </a:r>
            <a:r>
              <a:rPr lang="fr-FR" sz="1600" dirty="0" smtClean="0"/>
              <a:t> pour bien indiquer qu’il s’agit d’une surcharge de la classe parent</a:t>
            </a:r>
          </a:p>
        </p:txBody>
      </p:sp>
      <p:sp>
        <p:nvSpPr>
          <p:cNvPr id="6" name="Titre 5"/>
          <p:cNvSpPr>
            <a:spLocks noGrp="1"/>
          </p:cNvSpPr>
          <p:nvPr>
            <p:ph type="title"/>
          </p:nvPr>
        </p:nvSpPr>
        <p:spPr/>
        <p:txBody>
          <a:bodyPr/>
          <a:lstStyle/>
          <a:p>
            <a:r>
              <a:rPr lang="fr-FR" dirty="0" smtClean="0"/>
              <a:t>Le langage: héritage et implémentation</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18</a:t>
            </a:fld>
            <a:endParaRPr lang="fr-FR" dirty="0"/>
          </a:p>
        </p:txBody>
      </p:sp>
      <p:pic>
        <p:nvPicPr>
          <p:cNvPr id="2560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2799035"/>
            <a:ext cx="5320829" cy="16885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ZoneTexte 6"/>
          <p:cNvSpPr txBox="1"/>
          <p:nvPr/>
        </p:nvSpPr>
        <p:spPr>
          <a:xfrm>
            <a:off x="198012" y="3283796"/>
            <a:ext cx="3149852" cy="719034"/>
          </a:xfrm>
          <a:prstGeom prst="rect">
            <a:avLst/>
          </a:prstGeom>
          <a:noFill/>
          <a:ln w="12700">
            <a:solidFill>
              <a:schemeClr val="accent6"/>
            </a:solidFill>
          </a:ln>
        </p:spPr>
        <p:txBody>
          <a:bodyPr wrap="square" lIns="72000" tIns="36000" rIns="72000" bIns="36000" rtlCol="0">
            <a:spAutoFit/>
          </a:bodyPr>
          <a:lstStyle/>
          <a:p>
            <a:r>
              <a:rPr lang="fr-FR" sz="1400" dirty="0" smtClean="0">
                <a:solidFill>
                  <a:schemeClr val="accent6">
                    <a:lumMod val="75000"/>
                  </a:schemeClr>
                </a:solidFill>
                <a:latin typeface="BNPP Slab Serif" pitchFamily="50" charset="0"/>
              </a:rPr>
              <a:t>L’annotation @</a:t>
            </a:r>
            <a:r>
              <a:rPr lang="fr-FR" sz="1400" dirty="0" err="1" smtClean="0">
                <a:solidFill>
                  <a:schemeClr val="accent6">
                    <a:lumMod val="75000"/>
                  </a:schemeClr>
                </a:solidFill>
                <a:latin typeface="BNPP Slab Serif" pitchFamily="50" charset="0"/>
              </a:rPr>
              <a:t>Override</a:t>
            </a:r>
            <a:r>
              <a:rPr lang="fr-FR" sz="1400" dirty="0" smtClean="0">
                <a:solidFill>
                  <a:schemeClr val="accent6">
                    <a:lumMod val="75000"/>
                  </a:schemeClr>
                </a:solidFill>
                <a:latin typeface="BNPP Slab Serif" pitchFamily="50" charset="0"/>
              </a:rPr>
              <a:t> précise qu’il s’agit d’une méthode surchargée (surcharge de la classe Object)</a:t>
            </a:r>
          </a:p>
        </p:txBody>
      </p:sp>
    </p:spTree>
    <p:extLst>
      <p:ext uri="{BB962C8B-B14F-4D97-AF65-F5344CB8AC3E}">
        <p14:creationId xmlns:p14="http://schemas.microsoft.com/office/powerpoint/2010/main" val="189869415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7000">
              <a:schemeClr val="tx1"/>
            </a:gs>
          </a:gsLst>
          <a:lin ang="5400000" scaled="1"/>
          <a:tileRect/>
        </a:gradFill>
        <a:effectLst/>
      </p:bgPr>
    </p:bg>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Est-ce que ces morceaux de code sont correct ?</a:t>
            </a:r>
          </a:p>
        </p:txBody>
      </p:sp>
      <p:sp>
        <p:nvSpPr>
          <p:cNvPr id="6" name="Titre 5"/>
          <p:cNvSpPr>
            <a:spLocks noGrp="1"/>
          </p:cNvSpPr>
          <p:nvPr>
            <p:ph type="title"/>
          </p:nvPr>
        </p:nvSpPr>
        <p:spPr/>
        <p:txBody>
          <a:bodyPr/>
          <a:lstStyle/>
          <a:p>
            <a:r>
              <a:rPr lang="fr-FR" dirty="0"/>
              <a:t>Travaux dirigés</a:t>
            </a:r>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19</a:t>
            </a:fld>
            <a:endParaRPr lang="fr-FR" dirty="0"/>
          </a:p>
        </p:txBody>
      </p:sp>
      <p:sp>
        <p:nvSpPr>
          <p:cNvPr id="7" name="ZoneTexte 6"/>
          <p:cNvSpPr txBox="1"/>
          <p:nvPr/>
        </p:nvSpPr>
        <p:spPr>
          <a:xfrm>
            <a:off x="504544" y="1510439"/>
            <a:ext cx="6587736" cy="719034"/>
          </a:xfrm>
          <a:prstGeom prst="rect">
            <a:avLst/>
          </a:prstGeom>
          <a:noFill/>
          <a:ln w="12700">
            <a:solidFill>
              <a:schemeClr val="accent6"/>
            </a:solidFill>
          </a:ln>
        </p:spPr>
        <p:txBody>
          <a:bodyPr wrap="square" lIns="72000" tIns="36000" rIns="72000" bIns="36000" rtlCol="0">
            <a:spAutoFit/>
          </a:bodyPr>
          <a:lstStyle/>
          <a:p>
            <a:r>
              <a:rPr lang="fr-FR" sz="1400" dirty="0">
                <a:solidFill>
                  <a:schemeClr val="accent6">
                    <a:lumMod val="75000"/>
                  </a:schemeClr>
                </a:solidFill>
                <a:latin typeface="BNPP Slab Serif" pitchFamily="50" charset="0"/>
              </a:rPr>
              <a:t>public class </a:t>
            </a:r>
            <a:r>
              <a:rPr lang="fr-FR" sz="1400" dirty="0" err="1">
                <a:solidFill>
                  <a:schemeClr val="accent6">
                    <a:lumMod val="75000"/>
                  </a:schemeClr>
                </a:solidFill>
                <a:latin typeface="BNPP Slab Serif" pitchFamily="50" charset="0"/>
              </a:rPr>
              <a:t>Heritage</a:t>
            </a:r>
            <a:r>
              <a:rPr lang="fr-FR" sz="1400" dirty="0">
                <a:solidFill>
                  <a:schemeClr val="accent6">
                    <a:lumMod val="75000"/>
                  </a:schemeClr>
                </a:solidFill>
                <a:latin typeface="BNPP Slab Serif" pitchFamily="50" charset="0"/>
              </a:rPr>
              <a:t> </a:t>
            </a:r>
            <a:r>
              <a:rPr lang="fr-FR" sz="1400" dirty="0" err="1">
                <a:solidFill>
                  <a:schemeClr val="accent6">
                    <a:lumMod val="75000"/>
                  </a:schemeClr>
                </a:solidFill>
                <a:latin typeface="BNPP Slab Serif" pitchFamily="50" charset="0"/>
              </a:rPr>
              <a:t>extends</a:t>
            </a:r>
            <a:r>
              <a:rPr lang="fr-FR" sz="1400" dirty="0">
                <a:solidFill>
                  <a:schemeClr val="accent6">
                    <a:lumMod val="75000"/>
                  </a:schemeClr>
                </a:solidFill>
                <a:latin typeface="BNPP Slab Serif" pitchFamily="50" charset="0"/>
              </a:rPr>
              <a:t> JavaBean, Encapsulation </a:t>
            </a:r>
            <a:r>
              <a:rPr lang="fr-FR" sz="1400" dirty="0" smtClean="0">
                <a:solidFill>
                  <a:schemeClr val="accent6">
                    <a:lumMod val="75000"/>
                  </a:schemeClr>
                </a:solidFill>
                <a:latin typeface="BNPP Slab Serif" pitchFamily="50" charset="0"/>
              </a:rPr>
              <a:t>{</a:t>
            </a:r>
          </a:p>
          <a:p>
            <a:r>
              <a:rPr lang="fr-FR" sz="1400" dirty="0" smtClean="0">
                <a:solidFill>
                  <a:schemeClr val="accent6">
                    <a:lumMod val="75000"/>
                  </a:schemeClr>
                </a:solidFill>
                <a:latin typeface="BNPP Slab Serif" pitchFamily="50" charset="0"/>
              </a:rPr>
              <a:t>// JavaBean </a:t>
            </a:r>
            <a:r>
              <a:rPr lang="fr-FR" sz="1400" dirty="0" err="1" smtClean="0">
                <a:solidFill>
                  <a:schemeClr val="accent6">
                    <a:lumMod val="75000"/>
                  </a:schemeClr>
                </a:solidFill>
                <a:latin typeface="BNPP Slab Serif" pitchFamily="50" charset="0"/>
              </a:rPr>
              <a:t>is</a:t>
            </a:r>
            <a:r>
              <a:rPr lang="fr-FR" sz="1400" dirty="0" smtClean="0">
                <a:solidFill>
                  <a:schemeClr val="accent6">
                    <a:lumMod val="75000"/>
                  </a:schemeClr>
                </a:solidFill>
                <a:latin typeface="BNPP Slab Serif" pitchFamily="50" charset="0"/>
              </a:rPr>
              <a:t> a class, Encapsulation </a:t>
            </a:r>
            <a:r>
              <a:rPr lang="fr-FR" sz="1400" dirty="0" err="1" smtClean="0">
                <a:solidFill>
                  <a:schemeClr val="accent6">
                    <a:lumMod val="75000"/>
                  </a:schemeClr>
                </a:solidFill>
                <a:latin typeface="BNPP Slab Serif" pitchFamily="50" charset="0"/>
              </a:rPr>
              <a:t>is</a:t>
            </a:r>
            <a:r>
              <a:rPr lang="fr-FR" sz="1400" dirty="0" smtClean="0">
                <a:solidFill>
                  <a:schemeClr val="accent6">
                    <a:lumMod val="75000"/>
                  </a:schemeClr>
                </a:solidFill>
                <a:latin typeface="BNPP Slab Serif" pitchFamily="50" charset="0"/>
              </a:rPr>
              <a:t> a class</a:t>
            </a:r>
            <a:r>
              <a:rPr lang="fr-FR" sz="1400" dirty="0">
                <a:solidFill>
                  <a:schemeClr val="accent6">
                    <a:lumMod val="75000"/>
                  </a:schemeClr>
                </a:solidFill>
                <a:latin typeface="BNPP Slab Serif" pitchFamily="50" charset="0"/>
              </a:rPr>
              <a:t/>
            </a:r>
            <a:br>
              <a:rPr lang="fr-FR" sz="1400" dirty="0">
                <a:solidFill>
                  <a:schemeClr val="accent6">
                    <a:lumMod val="75000"/>
                  </a:schemeClr>
                </a:solidFill>
                <a:latin typeface="BNPP Slab Serif" pitchFamily="50" charset="0"/>
              </a:rPr>
            </a:br>
            <a:r>
              <a:rPr lang="fr-FR" sz="1400" dirty="0" smtClean="0">
                <a:solidFill>
                  <a:schemeClr val="accent6">
                    <a:lumMod val="75000"/>
                  </a:schemeClr>
                </a:solidFill>
                <a:latin typeface="BNPP Slab Serif" pitchFamily="50" charset="0"/>
              </a:rPr>
              <a:t>}</a:t>
            </a:r>
            <a:endParaRPr lang="fr-FR" sz="1400" dirty="0">
              <a:solidFill>
                <a:schemeClr val="accent6">
                  <a:lumMod val="75000"/>
                </a:schemeClr>
              </a:solidFill>
              <a:latin typeface="BNPP Slab Serif" pitchFamily="50" charset="0"/>
            </a:endParaRPr>
          </a:p>
        </p:txBody>
      </p:sp>
      <p:sp>
        <p:nvSpPr>
          <p:cNvPr id="8" name="ZoneTexte 7"/>
          <p:cNvSpPr txBox="1"/>
          <p:nvPr/>
        </p:nvSpPr>
        <p:spPr>
          <a:xfrm>
            <a:off x="504544" y="2374535"/>
            <a:ext cx="6587736" cy="719034"/>
          </a:xfrm>
          <a:prstGeom prst="rect">
            <a:avLst/>
          </a:prstGeom>
          <a:noFill/>
          <a:ln w="12700">
            <a:solidFill>
              <a:schemeClr val="accent6"/>
            </a:solidFill>
          </a:ln>
        </p:spPr>
        <p:txBody>
          <a:bodyPr wrap="square" lIns="72000" tIns="36000" rIns="72000" bIns="36000" rtlCol="0">
            <a:spAutoFit/>
          </a:bodyPr>
          <a:lstStyle/>
          <a:p>
            <a:r>
              <a:rPr lang="en-US" sz="1400" dirty="0" smtClean="0">
                <a:solidFill>
                  <a:schemeClr val="accent6">
                    <a:lumMod val="75000"/>
                  </a:schemeClr>
                </a:solidFill>
                <a:latin typeface="BNPP Slab Serif" pitchFamily="50" charset="0"/>
              </a:rPr>
              <a:t>public </a:t>
            </a:r>
            <a:r>
              <a:rPr lang="en-US" sz="1400" dirty="0">
                <a:solidFill>
                  <a:schemeClr val="accent6">
                    <a:lumMod val="75000"/>
                  </a:schemeClr>
                </a:solidFill>
                <a:latin typeface="BNPP Slab Serif" pitchFamily="50" charset="0"/>
              </a:rPr>
              <a:t>class Heritage implements Serializable, Comparable </a:t>
            </a:r>
            <a:r>
              <a:rPr lang="en-US" sz="1400" dirty="0" smtClean="0">
                <a:solidFill>
                  <a:schemeClr val="accent6">
                    <a:lumMod val="75000"/>
                  </a:schemeClr>
                </a:solidFill>
                <a:latin typeface="BNPP Slab Serif" pitchFamily="50" charset="0"/>
              </a:rPr>
              <a:t>{</a:t>
            </a:r>
          </a:p>
          <a:p>
            <a:r>
              <a:rPr lang="en-US" sz="1400" dirty="0" smtClean="0">
                <a:solidFill>
                  <a:schemeClr val="accent6">
                    <a:lumMod val="75000"/>
                  </a:schemeClr>
                </a:solidFill>
                <a:latin typeface="BNPP Slab Serif" pitchFamily="50" charset="0"/>
              </a:rPr>
              <a:t>// Serializable is an interface, Comparable is an interface</a:t>
            </a:r>
          </a:p>
          <a:p>
            <a:r>
              <a:rPr lang="en-US" sz="1400" dirty="0">
                <a:solidFill>
                  <a:schemeClr val="accent6">
                    <a:lumMod val="75000"/>
                  </a:schemeClr>
                </a:solidFill>
                <a:latin typeface="BNPP Slab Serif" pitchFamily="50" charset="0"/>
              </a:rPr>
              <a:t>}</a:t>
            </a:r>
          </a:p>
        </p:txBody>
      </p:sp>
      <p:sp>
        <p:nvSpPr>
          <p:cNvPr id="10" name="ZoneTexte 9"/>
          <p:cNvSpPr txBox="1"/>
          <p:nvPr/>
        </p:nvSpPr>
        <p:spPr>
          <a:xfrm>
            <a:off x="504544" y="3310639"/>
            <a:ext cx="6587736" cy="503590"/>
          </a:xfrm>
          <a:prstGeom prst="rect">
            <a:avLst/>
          </a:prstGeom>
          <a:noFill/>
          <a:ln w="12700">
            <a:solidFill>
              <a:schemeClr val="accent6"/>
            </a:solidFill>
          </a:ln>
        </p:spPr>
        <p:txBody>
          <a:bodyPr wrap="square" lIns="72000" tIns="36000" rIns="72000" bIns="36000" rtlCol="0">
            <a:spAutoFit/>
          </a:bodyPr>
          <a:lstStyle/>
          <a:p>
            <a:r>
              <a:rPr lang="en-US" sz="1400" dirty="0">
                <a:solidFill>
                  <a:schemeClr val="accent6">
                    <a:lumMod val="75000"/>
                  </a:schemeClr>
                </a:solidFill>
                <a:latin typeface="BNPP Slab Serif" pitchFamily="50" charset="0"/>
              </a:rPr>
              <a:t>public class Heritage extends JavaBean implements Serializable, Comparable </a:t>
            </a:r>
            <a:r>
              <a:rPr lang="en-US" sz="1400" dirty="0" smtClean="0">
                <a:solidFill>
                  <a:schemeClr val="accent6">
                    <a:lumMod val="75000"/>
                  </a:schemeClr>
                </a:solidFill>
                <a:latin typeface="BNPP Slab Serif" pitchFamily="50" charset="0"/>
              </a:rPr>
              <a:t>{</a:t>
            </a:r>
          </a:p>
          <a:p>
            <a:r>
              <a:rPr lang="en-US" sz="1400" dirty="0">
                <a:solidFill>
                  <a:schemeClr val="accent6">
                    <a:lumMod val="75000"/>
                  </a:schemeClr>
                </a:solidFill>
                <a:latin typeface="BNPP Slab Serif" pitchFamily="50" charset="0"/>
              </a:rPr>
              <a:t>}</a:t>
            </a:r>
          </a:p>
        </p:txBody>
      </p:sp>
      <p:pic>
        <p:nvPicPr>
          <p:cNvPr id="11" name="Picture 10" descr="Résultat de recherche d'images pour &quot;question&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08304" y="1639338"/>
            <a:ext cx="461236" cy="46123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Résultat de recherche d'images pour &quot;question&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08304" y="2503434"/>
            <a:ext cx="461236" cy="46123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0" descr="Résultat de recherche d'images pour &quot;question&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08304" y="3331816"/>
            <a:ext cx="461236" cy="461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49855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Espace réservé du contenu 7"/>
          <p:cNvGraphicFramePr>
            <a:graphicFrameLocks noGrp="1"/>
          </p:cNvGraphicFramePr>
          <p:nvPr>
            <p:ph idx="1"/>
            <p:extLst>
              <p:ext uri="{D42A27DB-BD31-4B8C-83A1-F6EECF244321}">
                <p14:modId xmlns:p14="http://schemas.microsoft.com/office/powerpoint/2010/main" val="2427598635"/>
              </p:ext>
            </p:extLst>
          </p:nvPr>
        </p:nvGraphicFramePr>
        <p:xfrm>
          <a:off x="342901" y="852488"/>
          <a:ext cx="3797051" cy="3589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re 2"/>
          <p:cNvSpPr>
            <a:spLocks noGrp="1"/>
          </p:cNvSpPr>
          <p:nvPr>
            <p:ph type="title"/>
          </p:nvPr>
        </p:nvSpPr>
        <p:spPr/>
        <p:txBody>
          <a:bodyPr/>
          <a:lstStyle/>
          <a:p>
            <a:r>
              <a:rPr lang="fr-FR" dirty="0" smtClean="0"/>
              <a:t>Les Formations au dojo </a:t>
            </a:r>
            <a:r>
              <a:rPr lang="ja-JP" altLang="fr-FR" b="0" dirty="0"/>
              <a:t> 道場</a:t>
            </a:r>
            <a:endParaRPr lang="en-US" dirty="0"/>
          </a:p>
        </p:txBody>
      </p:sp>
      <p:sp>
        <p:nvSpPr>
          <p:cNvPr id="4" name="Espace réservé du pied de page 3"/>
          <p:cNvSpPr>
            <a:spLocks noGrp="1"/>
          </p:cNvSpPr>
          <p:nvPr>
            <p:ph type="ftr" sz="quarter" idx="11"/>
          </p:nvPr>
        </p:nvSpPr>
        <p:spPr/>
        <p:txBody>
          <a:bodyPr/>
          <a:lstStyle/>
          <a:p>
            <a:pPr>
              <a:defRPr/>
            </a:pPr>
            <a:r>
              <a:rPr lang="fr-FR" dirty="0" smtClean="0"/>
              <a:t>Notions d'architecture</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2</a:t>
            </a:fld>
            <a:endParaRPr lang="fr-FR" dirty="0"/>
          </a:p>
        </p:txBody>
      </p:sp>
      <p:sp>
        <p:nvSpPr>
          <p:cNvPr id="7" name="Espace réservé du contenu 1"/>
          <p:cNvSpPr txBox="1">
            <a:spLocks/>
          </p:cNvSpPr>
          <p:nvPr/>
        </p:nvSpPr>
        <p:spPr>
          <a:xfrm>
            <a:off x="4139952" y="852984"/>
            <a:ext cx="4662626" cy="3588847"/>
          </a:xfrm>
          <a:prstGeom prst="rect">
            <a:avLst/>
          </a:prstGeom>
        </p:spPr>
        <p:txBody>
          <a:bodyPr vert="horz" lIns="91440" tIns="45720" rIns="91440" bIns="45720" rtlCol="0">
            <a:normAutofit lnSpcReduction="10000"/>
          </a:bodyPr>
          <a:lstStyle>
            <a:lvl1pPr marL="285750" marR="0" indent="-285750" algn="l" defTabSz="914400" rtl="0" eaLnBrk="1" fontAlgn="auto" latinLnBrk="0" hangingPunct="1">
              <a:lnSpc>
                <a:spcPct val="100000"/>
              </a:lnSpc>
              <a:spcBef>
                <a:spcPts val="200"/>
              </a:spcBef>
              <a:spcAft>
                <a:spcPts val="0"/>
              </a:spcAft>
              <a:buClr>
                <a:schemeClr val="accent2"/>
              </a:buClr>
              <a:buSzPct val="150000"/>
              <a:buFont typeface="Lucida Grande"/>
              <a:buChar char="●"/>
              <a:tabLst/>
              <a:defRPr sz="1800" kern="1200">
                <a:solidFill>
                  <a:srgbClr val="323334"/>
                </a:solidFill>
                <a:latin typeface="+mn-lt"/>
                <a:ea typeface="+mn-ea"/>
                <a:cs typeface="+mn-cs"/>
              </a:defRPr>
            </a:lvl1pPr>
            <a:lvl2pPr marL="358775" marR="0" indent="-179388" algn="l" defTabSz="914400" rtl="0" eaLnBrk="1" fontAlgn="auto" latinLnBrk="0" hangingPunct="1">
              <a:lnSpc>
                <a:spcPct val="100000"/>
              </a:lnSpc>
              <a:spcBef>
                <a:spcPts val="200"/>
              </a:spcBef>
              <a:spcAft>
                <a:spcPts val="0"/>
              </a:spcAft>
              <a:buClr>
                <a:schemeClr val="accent5"/>
              </a:buClr>
              <a:buSzPct val="90000"/>
              <a:buFontTx/>
              <a:buBlip>
                <a:blip r:embed="rId7" r:link="rId8"/>
              </a:buBlip>
              <a:tabLst/>
              <a:defRPr sz="1600" kern="1200">
                <a:solidFill>
                  <a:srgbClr val="323334"/>
                </a:solidFill>
                <a:latin typeface="+mn-lt"/>
                <a:ea typeface="+mn-ea"/>
                <a:cs typeface="+mn-cs"/>
              </a:defRPr>
            </a:lvl2pPr>
            <a:lvl3pPr marL="538163" marR="0" indent="-182563" algn="l" defTabSz="914400" rtl="0" eaLnBrk="1" fontAlgn="auto" latinLnBrk="0" hangingPunct="1">
              <a:lnSpc>
                <a:spcPct val="100000"/>
              </a:lnSpc>
              <a:spcBef>
                <a:spcPts val="200"/>
              </a:spcBef>
              <a:spcAft>
                <a:spcPts val="0"/>
              </a:spcAft>
              <a:buClr>
                <a:schemeClr val="accent1"/>
              </a:buClr>
              <a:buSzPct val="120000"/>
              <a:buFont typeface="Arial"/>
              <a:buChar char="•"/>
              <a:tabLst/>
              <a:defRPr sz="1400" b="0" kern="1200">
                <a:solidFill>
                  <a:schemeClr val="bg1">
                    <a:lumMod val="50000"/>
                  </a:schemeClr>
                </a:solidFill>
                <a:latin typeface="+mn-lt"/>
                <a:ea typeface="+mn-ea"/>
                <a:cs typeface="+mn-cs"/>
              </a:defRPr>
            </a:lvl3pPr>
            <a:lvl4pPr marL="719138" marR="0" indent="-173038" algn="l" defTabSz="914400" rtl="0" eaLnBrk="1" fontAlgn="auto" latinLnBrk="0" hangingPunct="1">
              <a:lnSpc>
                <a:spcPct val="100000"/>
              </a:lnSpc>
              <a:spcBef>
                <a:spcPts val="200"/>
              </a:spcBef>
              <a:spcAft>
                <a:spcPts val="0"/>
              </a:spcAft>
              <a:buClr>
                <a:schemeClr val="accent4"/>
              </a:buClr>
              <a:buSzTx/>
              <a:buFont typeface="Arial"/>
              <a:buChar char="•"/>
              <a:tabLst/>
              <a:defRPr sz="1200" kern="1200">
                <a:solidFill>
                  <a:schemeClr val="accent2"/>
                </a:solidFill>
                <a:latin typeface="+mn-lt"/>
                <a:ea typeface="+mn-ea"/>
                <a:cs typeface="+mn-cs"/>
              </a:defRPr>
            </a:lvl4pPr>
            <a:lvl5pPr marL="3175" marR="0" indent="4763" algn="l" defTabSz="914400" rtl="0" eaLnBrk="1" fontAlgn="auto" latinLnBrk="0" hangingPunct="1">
              <a:lnSpc>
                <a:spcPct val="100000"/>
              </a:lnSpc>
              <a:spcBef>
                <a:spcPts val="200"/>
              </a:spcBef>
              <a:spcAft>
                <a:spcPts val="0"/>
              </a:spcAft>
              <a:buClrTx/>
              <a:buSzTx/>
              <a:buFontTx/>
              <a:buNone/>
              <a:tabLst/>
              <a:defRPr sz="1000" kern="120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sz="1600" dirty="0" smtClean="0"/>
              <a:t>Les technologies conteneurs et </a:t>
            </a:r>
            <a:r>
              <a:rPr lang="fr-FR" sz="1600" dirty="0" err="1" smtClean="0"/>
              <a:t>bluemix</a:t>
            </a:r>
            <a:endParaRPr lang="fr-FR" sz="1600" dirty="0" smtClean="0"/>
          </a:p>
          <a:p>
            <a:r>
              <a:rPr lang="fr-FR" sz="1600" dirty="0"/>
              <a:t>tour d’horizon des architectures </a:t>
            </a:r>
            <a:r>
              <a:rPr lang="fr-FR" sz="1600" dirty="0" smtClean="0"/>
              <a:t>logicielles</a:t>
            </a:r>
          </a:p>
          <a:p>
            <a:r>
              <a:rPr lang="fr-FR" sz="1600" dirty="0" err="1"/>
              <a:t>Angular</a:t>
            </a:r>
            <a:r>
              <a:rPr lang="fr-FR" sz="1600" dirty="0"/>
              <a:t> et le </a:t>
            </a:r>
            <a:r>
              <a:rPr lang="fr-FR" sz="1600" dirty="0" err="1"/>
              <a:t>typescript</a:t>
            </a:r>
            <a:endParaRPr lang="fr-FR" sz="1600" dirty="0"/>
          </a:p>
          <a:p>
            <a:r>
              <a:rPr lang="fr-FR" sz="1600" dirty="0" smtClean="0"/>
              <a:t>Les fondamentaux de la POO</a:t>
            </a:r>
          </a:p>
          <a:p>
            <a:r>
              <a:rPr lang="fr-FR" sz="1600" b="1" dirty="0" smtClean="0"/>
              <a:t>Les fondamentaux de Java / JEE</a:t>
            </a:r>
          </a:p>
          <a:p>
            <a:r>
              <a:rPr lang="fr-FR" sz="1600" dirty="0" smtClean="0"/>
              <a:t>Modélisation/conception</a:t>
            </a:r>
          </a:p>
          <a:p>
            <a:r>
              <a:rPr lang="fr-FR" sz="1600" dirty="0" smtClean="0"/>
              <a:t>Eléments importants de POO</a:t>
            </a:r>
          </a:p>
          <a:p>
            <a:r>
              <a:rPr lang="fr-FR" sz="1600" dirty="0" smtClean="0"/>
              <a:t>Gestion de sources avec GIT</a:t>
            </a:r>
          </a:p>
          <a:p>
            <a:r>
              <a:rPr lang="fr-FR" sz="1600" dirty="0" smtClean="0"/>
              <a:t>NPM</a:t>
            </a:r>
          </a:p>
          <a:p>
            <a:r>
              <a:rPr lang="fr-FR" sz="1600" dirty="0" smtClean="0"/>
              <a:t>Les tests avec Karma/Jasmine et TDD</a:t>
            </a:r>
          </a:p>
          <a:p>
            <a:r>
              <a:rPr lang="fr-FR" sz="1600" dirty="0" smtClean="0"/>
              <a:t>La Plateforme d’Intégration </a:t>
            </a:r>
            <a:r>
              <a:rPr lang="fr-FR" sz="1600" dirty="0"/>
              <a:t>C</a:t>
            </a:r>
            <a:r>
              <a:rPr lang="fr-FR" sz="1600" dirty="0" smtClean="0"/>
              <a:t>ontinue (PIC)</a:t>
            </a:r>
          </a:p>
          <a:p>
            <a:r>
              <a:rPr lang="fr-FR" sz="1600" dirty="0" smtClean="0"/>
              <a:t>Java / JEE avancé</a:t>
            </a:r>
          </a:p>
          <a:p>
            <a:r>
              <a:rPr lang="fr-FR" sz="1600" dirty="0" err="1" smtClean="0"/>
              <a:t>Maven</a:t>
            </a:r>
            <a:endParaRPr lang="fr-FR" sz="1600" dirty="0" smtClean="0"/>
          </a:p>
          <a:p>
            <a:r>
              <a:rPr lang="fr-FR" sz="1600" dirty="0" smtClean="0"/>
              <a:t>…</a:t>
            </a:r>
          </a:p>
          <a:p>
            <a:endParaRPr lang="fr-FR" sz="1600" dirty="0" smtClean="0"/>
          </a:p>
        </p:txBody>
      </p:sp>
      <p:sp>
        <p:nvSpPr>
          <p:cNvPr id="10" name="Flèche droite rayée 9"/>
          <p:cNvSpPr/>
          <p:nvPr/>
        </p:nvSpPr>
        <p:spPr>
          <a:xfrm rot="21084153">
            <a:off x="2834945" y="998059"/>
            <a:ext cx="1328279" cy="211482"/>
          </a:xfrm>
          <a:prstGeom prst="stripedRightArrow">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smtClean="0">
              <a:solidFill>
                <a:schemeClr val="tx1"/>
              </a:solidFill>
            </a:endParaRPr>
          </a:p>
        </p:txBody>
      </p:sp>
    </p:spTree>
    <p:extLst>
      <p:ext uri="{BB962C8B-B14F-4D97-AF65-F5344CB8AC3E}">
        <p14:creationId xmlns:p14="http://schemas.microsoft.com/office/powerpoint/2010/main" val="40813210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7000">
              <a:schemeClr val="tx1"/>
            </a:gs>
          </a:gsLst>
          <a:lin ang="5400000" scaled="1"/>
          <a:tileRect/>
        </a:gradFill>
        <a:effectLst/>
      </p:bgPr>
    </p:bg>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Quelles méthodes sont appelées ?</a:t>
            </a:r>
          </a:p>
        </p:txBody>
      </p:sp>
      <p:sp>
        <p:nvSpPr>
          <p:cNvPr id="6" name="Titre 5"/>
          <p:cNvSpPr>
            <a:spLocks noGrp="1"/>
          </p:cNvSpPr>
          <p:nvPr>
            <p:ph type="title"/>
          </p:nvPr>
        </p:nvSpPr>
        <p:spPr/>
        <p:txBody>
          <a:bodyPr/>
          <a:lstStyle/>
          <a:p>
            <a:r>
              <a:rPr lang="fr-FR" dirty="0"/>
              <a:t>Travaux dirigés</a:t>
            </a:r>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20</a:t>
            </a:fld>
            <a:endParaRPr lang="fr-FR" dirty="0"/>
          </a:p>
        </p:txBody>
      </p:sp>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1167022"/>
            <a:ext cx="3004681" cy="33666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8024" y="1195191"/>
            <a:ext cx="3367286" cy="33103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74849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7000">
              <a:schemeClr val="tx1"/>
            </a:gs>
          </a:gsLst>
          <a:lin ang="5400000" scaled="1"/>
          <a:tileRect/>
        </a:gradFill>
        <a:effectLst/>
      </p:bgPr>
    </p:bg>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C’est le polymorphisme !</a:t>
            </a:r>
          </a:p>
          <a:p>
            <a:pPr lvl="1"/>
            <a:r>
              <a:rPr lang="fr-FR" dirty="0" smtClean="0"/>
              <a:t>Au moment de l’exécution, c’est le</a:t>
            </a:r>
            <a:br>
              <a:rPr lang="fr-FR" dirty="0" smtClean="0"/>
            </a:br>
            <a:r>
              <a:rPr lang="fr-FR" dirty="0" smtClean="0"/>
              <a:t>véritable type de l’objet qui est utilisé</a:t>
            </a:r>
          </a:p>
          <a:p>
            <a:pPr lvl="1"/>
            <a:r>
              <a:rPr lang="fr-FR" dirty="0" smtClean="0"/>
              <a:t>C’est la méthode de l’objet réel qui est</a:t>
            </a:r>
            <a:br>
              <a:rPr lang="fr-FR" dirty="0" smtClean="0"/>
            </a:br>
            <a:r>
              <a:rPr lang="fr-FR" dirty="0" smtClean="0"/>
              <a:t>appelée</a:t>
            </a:r>
          </a:p>
          <a:p>
            <a:pPr lvl="1"/>
            <a:r>
              <a:rPr lang="fr-FR" dirty="0" smtClean="0"/>
              <a:t>Si la méthode n’existe pas, la JVM</a:t>
            </a:r>
            <a:br>
              <a:rPr lang="fr-FR" dirty="0" smtClean="0"/>
            </a:br>
            <a:r>
              <a:rPr lang="fr-FR" dirty="0" smtClean="0"/>
              <a:t>appel celle du parent jusqu’à trouver</a:t>
            </a:r>
            <a:br>
              <a:rPr lang="fr-FR" dirty="0" smtClean="0"/>
            </a:br>
            <a:r>
              <a:rPr lang="fr-FR" dirty="0" smtClean="0"/>
              <a:t>une méthode</a:t>
            </a:r>
          </a:p>
          <a:p>
            <a:pPr lvl="1"/>
            <a:r>
              <a:rPr lang="fr-FR" dirty="0" smtClean="0"/>
              <a:t>Pour rappel, on peut toujours stocker</a:t>
            </a:r>
            <a:br>
              <a:rPr lang="fr-FR" dirty="0" smtClean="0"/>
            </a:br>
            <a:r>
              <a:rPr lang="fr-FR" dirty="0" smtClean="0"/>
              <a:t>une sous classe dans une classe parent</a:t>
            </a:r>
            <a:br>
              <a:rPr lang="fr-FR" dirty="0" smtClean="0"/>
            </a:br>
            <a:r>
              <a:rPr lang="fr-FR" i="1" dirty="0" smtClean="0"/>
              <a:t>Chien c = new </a:t>
            </a:r>
            <a:r>
              <a:rPr lang="fr-FR" i="1" dirty="0" err="1" smtClean="0"/>
              <a:t>JackRussel</a:t>
            </a:r>
            <a:endParaRPr lang="fr-FR" i="1" dirty="0" smtClean="0"/>
          </a:p>
        </p:txBody>
      </p:sp>
      <p:sp>
        <p:nvSpPr>
          <p:cNvPr id="6" name="Titre 5"/>
          <p:cNvSpPr>
            <a:spLocks noGrp="1"/>
          </p:cNvSpPr>
          <p:nvPr>
            <p:ph type="title"/>
          </p:nvPr>
        </p:nvSpPr>
        <p:spPr/>
        <p:txBody>
          <a:bodyPr/>
          <a:lstStyle/>
          <a:p>
            <a:r>
              <a:rPr lang="fr-FR" dirty="0"/>
              <a:t>Travaux dirigés</a:t>
            </a:r>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21</a:t>
            </a:fld>
            <a:endParaRPr lang="fr-FR" dirty="0"/>
          </a:p>
        </p:txBody>
      </p:sp>
      <p:pic>
        <p:nvPicPr>
          <p:cNvPr id="153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843558"/>
            <a:ext cx="4079574" cy="3622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042749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Java possède beaucoup de convention de nommages </a:t>
            </a:r>
          </a:p>
          <a:p>
            <a:pPr lvl="1"/>
            <a:r>
              <a:rPr lang="fr-FR" dirty="0"/>
              <a:t>C</a:t>
            </a:r>
            <a:r>
              <a:rPr lang="fr-FR" dirty="0" smtClean="0"/>
              <a:t>ela permet d’assurer une homogénéité entre le code de n’importe quels développeurs java,</a:t>
            </a:r>
          </a:p>
          <a:p>
            <a:pPr lvl="1"/>
            <a:r>
              <a:rPr lang="fr-FR" dirty="0"/>
              <a:t>C</a:t>
            </a:r>
            <a:r>
              <a:rPr lang="fr-FR" dirty="0" smtClean="0"/>
              <a:t>ela aide beaucoup également pour intervenir sur le code d’un autre développeur</a:t>
            </a:r>
          </a:p>
          <a:p>
            <a:pPr lvl="1"/>
            <a:r>
              <a:rPr lang="fr-FR" dirty="0" smtClean="0"/>
              <a:t>Permet de s’acclimater rapidement à un code inconnu</a:t>
            </a:r>
          </a:p>
          <a:p>
            <a:pPr lvl="1"/>
            <a:endParaRPr lang="fr-FR" dirty="0" smtClean="0"/>
          </a:p>
          <a:p>
            <a:pPr marL="0" indent="0" algn="ctr">
              <a:buNone/>
            </a:pPr>
            <a:r>
              <a:rPr lang="fr-FR" sz="2400" b="1" dirty="0" smtClean="0">
                <a:sym typeface="Wingdings" panose="05000000000000000000" pitchFamily="2" charset="2"/>
              </a:rPr>
              <a:t> conventions respectées = code déjà à moitié compris</a:t>
            </a:r>
            <a:endParaRPr lang="fr-FR" sz="2800" b="1" dirty="0" smtClean="0">
              <a:sym typeface="Wingdings" panose="05000000000000000000" pitchFamily="2" charset="2"/>
            </a:endParaRPr>
          </a:p>
          <a:p>
            <a:pPr marL="0" indent="0">
              <a:buNone/>
            </a:pPr>
            <a:endParaRPr lang="fr-FR" sz="2000" dirty="0" smtClean="0"/>
          </a:p>
          <a:p>
            <a:endParaRPr lang="fr-FR" sz="2000" dirty="0" smtClean="0"/>
          </a:p>
        </p:txBody>
      </p:sp>
      <p:sp>
        <p:nvSpPr>
          <p:cNvPr id="6" name="Titre 5"/>
          <p:cNvSpPr>
            <a:spLocks noGrp="1"/>
          </p:cNvSpPr>
          <p:nvPr>
            <p:ph type="title"/>
          </p:nvPr>
        </p:nvSpPr>
        <p:spPr/>
        <p:txBody>
          <a:bodyPr/>
          <a:lstStyle/>
          <a:p>
            <a:r>
              <a:rPr lang="fr-FR" dirty="0" smtClean="0"/>
              <a:t>Le langage: les conventions </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22</a:t>
            </a:fld>
            <a:endParaRPr lang="fr-FR" dirty="0"/>
          </a:p>
        </p:txBody>
      </p:sp>
    </p:spTree>
    <p:extLst>
      <p:ext uri="{BB962C8B-B14F-4D97-AF65-F5344CB8AC3E}">
        <p14:creationId xmlns:p14="http://schemas.microsoft.com/office/powerpoint/2010/main" val="18664398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a:t>Nommage</a:t>
            </a:r>
          </a:p>
          <a:p>
            <a:pPr lvl="1"/>
            <a:r>
              <a:rPr lang="fr-FR" dirty="0" smtClean="0"/>
              <a:t>(En général) Une </a:t>
            </a:r>
            <a:r>
              <a:rPr lang="fr-FR" dirty="0"/>
              <a:t>seule classe ou </a:t>
            </a:r>
            <a:r>
              <a:rPr lang="fr-FR" dirty="0" smtClean="0"/>
              <a:t>interface de top niveau </a:t>
            </a:r>
            <a:r>
              <a:rPr lang="fr-FR" dirty="0"/>
              <a:t>par fichier</a:t>
            </a:r>
          </a:p>
          <a:p>
            <a:pPr lvl="1"/>
            <a:r>
              <a:rPr lang="fr-FR" dirty="0"/>
              <a:t>Un fichier se nomme comme la classe/interface qu’il contient</a:t>
            </a:r>
          </a:p>
          <a:p>
            <a:pPr lvl="1"/>
            <a:r>
              <a:rPr lang="fr-FR" dirty="0"/>
              <a:t>Une classe/interface commence toujours par une majuscule puis le reste avec la notation </a:t>
            </a:r>
            <a:r>
              <a:rPr lang="fr-FR" i="1" dirty="0" err="1"/>
              <a:t>CamelCase</a:t>
            </a:r>
            <a:r>
              <a:rPr lang="fr-FR" dirty="0"/>
              <a:t> (notation chameau)</a:t>
            </a:r>
          </a:p>
          <a:p>
            <a:pPr lvl="1"/>
            <a:r>
              <a:rPr lang="fr-FR" dirty="0"/>
              <a:t>Ne pas utiliser de caractères accentués dans les noms (classe, variables…)</a:t>
            </a:r>
          </a:p>
          <a:p>
            <a:pPr lvl="1"/>
            <a:r>
              <a:rPr lang="fr-FR" dirty="0"/>
              <a:t>Le nommage des méthodes/variables doit utiliser le </a:t>
            </a:r>
            <a:r>
              <a:rPr lang="fr-FR" i="1" dirty="0" err="1"/>
              <a:t>CamelCase</a:t>
            </a:r>
            <a:endParaRPr lang="fr-FR" dirty="0"/>
          </a:p>
          <a:p>
            <a:pPr lvl="1"/>
            <a:r>
              <a:rPr lang="fr-FR" dirty="0"/>
              <a:t>Les packages sont écrits tout en minuscules</a:t>
            </a:r>
          </a:p>
          <a:p>
            <a:pPr lvl="1"/>
            <a:r>
              <a:rPr lang="fr-FR" dirty="0"/>
              <a:t>Pas de ‘_’ ou de ‘$’ dans les noms de variables</a:t>
            </a:r>
          </a:p>
          <a:p>
            <a:pPr lvl="1"/>
            <a:r>
              <a:rPr lang="fr-FR" dirty="0"/>
              <a:t>Les constantes (</a:t>
            </a:r>
            <a:r>
              <a:rPr lang="fr-FR" i="1" dirty="0" err="1"/>
              <a:t>static</a:t>
            </a:r>
            <a:r>
              <a:rPr lang="fr-FR" i="1" dirty="0"/>
              <a:t> final</a:t>
            </a:r>
            <a:r>
              <a:rPr lang="fr-FR" dirty="0"/>
              <a:t>) sont écrites majuscules et les mots séparés par des </a:t>
            </a:r>
            <a:r>
              <a:rPr lang="fr-FR" dirty="0" smtClean="0"/>
              <a:t>‘_’</a:t>
            </a:r>
          </a:p>
          <a:p>
            <a:pPr lvl="1"/>
            <a:endParaRPr lang="fr-FR" dirty="0" smtClean="0"/>
          </a:p>
        </p:txBody>
      </p:sp>
      <p:sp>
        <p:nvSpPr>
          <p:cNvPr id="6" name="Titre 5"/>
          <p:cNvSpPr>
            <a:spLocks noGrp="1"/>
          </p:cNvSpPr>
          <p:nvPr>
            <p:ph type="title"/>
          </p:nvPr>
        </p:nvSpPr>
        <p:spPr/>
        <p:txBody>
          <a:bodyPr/>
          <a:lstStyle/>
          <a:p>
            <a:r>
              <a:rPr lang="fr-FR" dirty="0" smtClean="0"/>
              <a:t>Le langage: les conventions </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23</a:t>
            </a:fld>
            <a:endParaRPr lang="fr-FR" dirty="0"/>
          </a:p>
        </p:txBody>
      </p:sp>
    </p:spTree>
    <p:extLst>
      <p:ext uri="{BB962C8B-B14F-4D97-AF65-F5344CB8AC3E}">
        <p14:creationId xmlns:p14="http://schemas.microsoft.com/office/powerpoint/2010/main" val="33470650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Rangement</a:t>
            </a:r>
          </a:p>
          <a:p>
            <a:pPr lvl="1"/>
            <a:r>
              <a:rPr lang="fr-FR" dirty="0" smtClean="0"/>
              <a:t>Dans une classe, déclarer les éléments dans l’ordre</a:t>
            </a:r>
          </a:p>
          <a:p>
            <a:pPr lvl="2"/>
            <a:r>
              <a:rPr lang="fr-FR" dirty="0" smtClean="0"/>
              <a:t>Propriétés de la classe</a:t>
            </a:r>
          </a:p>
          <a:p>
            <a:pPr lvl="2"/>
            <a:r>
              <a:rPr lang="fr-FR" dirty="0" smtClean="0"/>
              <a:t>Constructeurs</a:t>
            </a:r>
          </a:p>
          <a:p>
            <a:pPr lvl="2"/>
            <a:r>
              <a:rPr lang="fr-FR" dirty="0" smtClean="0"/>
              <a:t>Autres méthodes</a:t>
            </a:r>
          </a:p>
          <a:p>
            <a:pPr lvl="2"/>
            <a:endParaRPr lang="fr-FR" dirty="0" smtClean="0"/>
          </a:p>
          <a:p>
            <a:r>
              <a:rPr lang="fr-FR" dirty="0" smtClean="0"/>
              <a:t>Les structures conditionnelles</a:t>
            </a:r>
          </a:p>
          <a:p>
            <a:pPr lvl="1"/>
            <a:r>
              <a:rPr lang="fr-FR" dirty="0" smtClean="0"/>
              <a:t>Jamais de if(…) sans accolades</a:t>
            </a:r>
          </a:p>
        </p:txBody>
      </p:sp>
      <p:sp>
        <p:nvSpPr>
          <p:cNvPr id="6" name="Titre 5"/>
          <p:cNvSpPr>
            <a:spLocks noGrp="1"/>
          </p:cNvSpPr>
          <p:nvPr>
            <p:ph type="title"/>
          </p:nvPr>
        </p:nvSpPr>
        <p:spPr/>
        <p:txBody>
          <a:bodyPr/>
          <a:lstStyle/>
          <a:p>
            <a:r>
              <a:rPr lang="fr-FR" dirty="0" smtClean="0"/>
              <a:t>Le langage: les conventions </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24</a:t>
            </a:fld>
            <a:endParaRPr lang="fr-FR" dirty="0"/>
          </a:p>
        </p:txBody>
      </p:sp>
    </p:spTree>
    <p:extLst>
      <p:ext uri="{BB962C8B-B14F-4D97-AF65-F5344CB8AC3E}">
        <p14:creationId xmlns:p14="http://schemas.microsoft.com/office/powerpoint/2010/main" val="5268601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7000">
              <a:schemeClr val="tx1"/>
            </a:gs>
          </a:gsLst>
          <a:lin ang="5400000" scaled="1"/>
          <a:tileRect/>
        </a:gradFill>
        <a:effectLst/>
      </p:bgPr>
    </p:bg>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Correct ou pas correct, Est-ce que code est correctement écrit ?</a:t>
            </a:r>
            <a:endParaRPr lang="fr-FR" dirty="0"/>
          </a:p>
        </p:txBody>
      </p:sp>
      <p:sp>
        <p:nvSpPr>
          <p:cNvPr id="6" name="Titre 5"/>
          <p:cNvSpPr>
            <a:spLocks noGrp="1"/>
          </p:cNvSpPr>
          <p:nvPr>
            <p:ph type="title"/>
          </p:nvPr>
        </p:nvSpPr>
        <p:spPr/>
        <p:txBody>
          <a:bodyPr/>
          <a:lstStyle/>
          <a:p>
            <a:r>
              <a:rPr lang="fr-FR" dirty="0"/>
              <a:t>Travaux dirigés</a:t>
            </a:r>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25</a:t>
            </a:fld>
            <a:endParaRPr lang="fr-FR"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7289" y="1347614"/>
            <a:ext cx="3838575" cy="293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476214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Le Java possède un mécanisme de visibilité, ce mécanisme permet d’avoir une bonne encapsulation en limitant la visibilité des éléments d’une classe</a:t>
            </a:r>
          </a:p>
          <a:p>
            <a:r>
              <a:rPr lang="fr-FR" dirty="0" smtClean="0"/>
              <a:t>Un élément qui est visible (propriétés ou méthode) est utilisable</a:t>
            </a:r>
          </a:p>
          <a:p>
            <a:r>
              <a:rPr lang="fr-FR" dirty="0" smtClean="0"/>
              <a:t>Les visibilités</a:t>
            </a:r>
          </a:p>
          <a:p>
            <a:pPr lvl="1"/>
            <a:r>
              <a:rPr lang="fr-FR" b="1" dirty="0" smtClean="0"/>
              <a:t>public</a:t>
            </a:r>
            <a:r>
              <a:rPr lang="fr-FR" dirty="0" smtClean="0"/>
              <a:t>: visible par tout le monde, une seule classe public est autorisée par fichier</a:t>
            </a:r>
          </a:p>
          <a:p>
            <a:pPr lvl="1"/>
            <a:r>
              <a:rPr lang="fr-FR" b="1" dirty="0" smtClean="0"/>
              <a:t>Par défaut, package </a:t>
            </a:r>
            <a:r>
              <a:rPr lang="fr-FR" b="1" dirty="0" err="1" smtClean="0"/>
              <a:t>friendly</a:t>
            </a:r>
            <a:r>
              <a:rPr lang="fr-FR" b="1" dirty="0" smtClean="0"/>
              <a:t>:</a:t>
            </a:r>
            <a:r>
              <a:rPr lang="fr-FR" dirty="0" smtClean="0"/>
              <a:t> pas de mot clé, c’est la valeur par défaut quand il n’y a pas de modificateur, permet à une entité d’être visible dans son package</a:t>
            </a:r>
          </a:p>
          <a:p>
            <a:pPr lvl="1"/>
            <a:r>
              <a:rPr lang="fr-FR" b="1" dirty="0" err="1" smtClean="0"/>
              <a:t>protected</a:t>
            </a:r>
            <a:r>
              <a:rPr lang="fr-FR" dirty="0" smtClean="0"/>
              <a:t>: Si une méthode ou variable est déclarée avec </a:t>
            </a:r>
            <a:r>
              <a:rPr lang="fr-FR" dirty="0" err="1" smtClean="0"/>
              <a:t>protected</a:t>
            </a:r>
            <a:r>
              <a:rPr lang="fr-FR" dirty="0" smtClean="0"/>
              <a:t>, elle sera accessible dans sont package et par toutes ses sous classe. Une classe ne peut pas être </a:t>
            </a:r>
            <a:r>
              <a:rPr lang="fr-FR" dirty="0" err="1" smtClean="0"/>
              <a:t>protected</a:t>
            </a:r>
            <a:endParaRPr lang="fr-FR" dirty="0" smtClean="0"/>
          </a:p>
          <a:p>
            <a:pPr lvl="1"/>
            <a:r>
              <a:rPr lang="fr-FR" b="1" dirty="0" err="1" smtClean="0"/>
              <a:t>private</a:t>
            </a:r>
            <a:r>
              <a:rPr lang="fr-FR" dirty="0" smtClean="0"/>
              <a:t>: Accessible uniquement dans la classe, c’est le niveau d’encapsulation le plus fort</a:t>
            </a:r>
          </a:p>
        </p:txBody>
      </p:sp>
      <p:sp>
        <p:nvSpPr>
          <p:cNvPr id="6" name="Titre 5"/>
          <p:cNvSpPr>
            <a:spLocks noGrp="1"/>
          </p:cNvSpPr>
          <p:nvPr>
            <p:ph type="title"/>
          </p:nvPr>
        </p:nvSpPr>
        <p:spPr/>
        <p:txBody>
          <a:bodyPr/>
          <a:lstStyle/>
          <a:p>
            <a:r>
              <a:rPr lang="fr-FR" dirty="0" smtClean="0"/>
              <a:t>Le langage: les visibilités</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26</a:t>
            </a:fld>
            <a:endParaRPr lang="fr-FR" dirty="0"/>
          </a:p>
        </p:txBody>
      </p:sp>
    </p:spTree>
    <p:extLst>
      <p:ext uri="{BB962C8B-B14F-4D97-AF65-F5344CB8AC3E}">
        <p14:creationId xmlns:p14="http://schemas.microsoft.com/office/powerpoint/2010/main" val="17472905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Une bonne encapsulation repose sur l’utilisation correcte des modificateurs de visibilité.</a:t>
            </a:r>
          </a:p>
          <a:p>
            <a:endParaRPr lang="fr-FR" dirty="0" smtClean="0"/>
          </a:p>
          <a:p>
            <a:r>
              <a:rPr lang="fr-FR" dirty="0" smtClean="0"/>
              <a:t>En règle générale</a:t>
            </a:r>
          </a:p>
          <a:p>
            <a:pPr lvl="1"/>
            <a:r>
              <a:rPr lang="fr-FR" dirty="0" smtClean="0"/>
              <a:t>Les propriétés d’une classe ne sont pas publiques, elles sont privées et la classe propose des méthodes d’accès (getter/setter)</a:t>
            </a:r>
          </a:p>
          <a:p>
            <a:pPr lvl="1"/>
            <a:r>
              <a:rPr lang="fr-FR" dirty="0" smtClean="0"/>
              <a:t>Les méthodes sont très souvent publiques, sauf les méthodes de « mécanique interne » qui doivent être privées</a:t>
            </a:r>
          </a:p>
          <a:p>
            <a:pPr lvl="1"/>
            <a:r>
              <a:rPr lang="fr-FR" dirty="0" smtClean="0"/>
              <a:t>La visibilité par défaut (package) n’est pas souvent utilisée</a:t>
            </a:r>
          </a:p>
          <a:p>
            <a:pPr lvl="1"/>
            <a:r>
              <a:rPr lang="fr-FR" dirty="0" smtClean="0"/>
              <a:t>La visibilité </a:t>
            </a:r>
            <a:r>
              <a:rPr lang="fr-FR" i="1" dirty="0" err="1" smtClean="0"/>
              <a:t>protected</a:t>
            </a:r>
            <a:r>
              <a:rPr lang="fr-FR" dirty="0" smtClean="0"/>
              <a:t> est intéressante quand on veut autoriser un accès à la hiérarchie d’une classe uniquement</a:t>
            </a:r>
          </a:p>
        </p:txBody>
      </p:sp>
      <p:sp>
        <p:nvSpPr>
          <p:cNvPr id="6" name="Titre 5"/>
          <p:cNvSpPr>
            <a:spLocks noGrp="1"/>
          </p:cNvSpPr>
          <p:nvPr>
            <p:ph type="title"/>
          </p:nvPr>
        </p:nvSpPr>
        <p:spPr/>
        <p:txBody>
          <a:bodyPr>
            <a:normAutofit/>
          </a:bodyPr>
          <a:lstStyle/>
          <a:p>
            <a:r>
              <a:rPr lang="fr-FR" dirty="0" smtClean="0"/>
              <a:t>Le langage</a:t>
            </a:r>
            <a:r>
              <a:rPr lang="fr-FR" dirty="0"/>
              <a:t>: Visibilité et </a:t>
            </a:r>
            <a:r>
              <a:rPr lang="fr-FR" dirty="0" smtClean="0"/>
              <a:t>Encapsulation</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27</a:t>
            </a:fld>
            <a:endParaRPr lang="fr-FR" dirty="0"/>
          </a:p>
        </p:txBody>
      </p:sp>
    </p:spTree>
    <p:extLst>
      <p:ext uri="{BB962C8B-B14F-4D97-AF65-F5344CB8AC3E}">
        <p14:creationId xmlns:p14="http://schemas.microsoft.com/office/powerpoint/2010/main" val="32880637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20000"/>
          </a:bodyPr>
          <a:lstStyle/>
          <a:p>
            <a:r>
              <a:rPr lang="fr-FR" dirty="0" smtClean="0"/>
              <a:t>Comme les champs sont souvent privés (pour une bonne encapsulation), on utilise un mécanisme très courant d’accès aux données d’une classe: </a:t>
            </a:r>
            <a:br>
              <a:rPr lang="fr-FR" dirty="0" smtClean="0"/>
            </a:br>
            <a:r>
              <a:rPr lang="fr-FR" dirty="0" smtClean="0"/>
              <a:t>les getter et les setters (accesseurs en Français)</a:t>
            </a:r>
          </a:p>
          <a:p>
            <a:endParaRPr lang="fr-FR" dirty="0"/>
          </a:p>
          <a:p>
            <a:r>
              <a:rPr lang="fr-FR" dirty="0" smtClean="0"/>
              <a:t>Les getters permettent d’accéder à une donnée d’une classe (lecture)</a:t>
            </a:r>
          </a:p>
          <a:p>
            <a:pPr lvl="1"/>
            <a:r>
              <a:rPr lang="fr-FR" dirty="0" smtClean="0"/>
              <a:t>Les getters se nomment toujours </a:t>
            </a:r>
            <a:r>
              <a:rPr lang="fr-FR" dirty="0" err="1" smtClean="0"/>
              <a:t>getXXX</a:t>
            </a:r>
            <a:r>
              <a:rPr lang="fr-FR" dirty="0" smtClean="0"/>
              <a:t>() ou </a:t>
            </a:r>
            <a:r>
              <a:rPr lang="fr-FR" dirty="0" err="1" smtClean="0"/>
              <a:t>isXXX</a:t>
            </a:r>
            <a:r>
              <a:rPr lang="fr-FR" dirty="0" smtClean="0"/>
              <a:t>() pour les booléens</a:t>
            </a:r>
          </a:p>
          <a:p>
            <a:pPr lvl="1"/>
            <a:endParaRPr lang="fr-FR" dirty="0" smtClean="0"/>
          </a:p>
          <a:p>
            <a:r>
              <a:rPr lang="fr-FR" dirty="0" smtClean="0"/>
              <a:t>Les setters permettent d’affecter une donnée d’une classe (écriture)</a:t>
            </a:r>
          </a:p>
          <a:p>
            <a:pPr lvl="1"/>
            <a:r>
              <a:rPr lang="fr-FR" dirty="0" smtClean="0"/>
              <a:t>Les setters se nomment toujours </a:t>
            </a:r>
            <a:r>
              <a:rPr lang="fr-FR" dirty="0" err="1" smtClean="0"/>
              <a:t>setXXX</a:t>
            </a:r>
            <a:r>
              <a:rPr lang="fr-FR" dirty="0" smtClean="0"/>
              <a:t>()</a:t>
            </a:r>
          </a:p>
          <a:p>
            <a:endParaRPr lang="fr-FR" dirty="0"/>
          </a:p>
          <a:p>
            <a:r>
              <a:rPr lang="fr-FR" dirty="0" smtClean="0"/>
              <a:t>Il s’agit des conventions de nommage </a:t>
            </a:r>
            <a:r>
              <a:rPr lang="fr-FR" i="1" dirty="0" smtClean="0"/>
              <a:t>JavaBean</a:t>
            </a:r>
            <a:endParaRPr lang="fr-FR" dirty="0"/>
          </a:p>
          <a:p>
            <a:pPr marL="0" indent="0">
              <a:buNone/>
            </a:pPr>
            <a:endParaRPr lang="fr-FR" dirty="0" smtClean="0"/>
          </a:p>
          <a:p>
            <a:pPr marL="0" indent="0">
              <a:buNone/>
            </a:pPr>
            <a:endParaRPr lang="fr-FR" dirty="0"/>
          </a:p>
          <a:p>
            <a:pPr marL="0" indent="0">
              <a:buNone/>
            </a:pPr>
            <a:r>
              <a:rPr lang="fr-FR" dirty="0" smtClean="0"/>
              <a:t>Note: les objets qui ne doivent pas être modifiés après leur construction par exemple ne contiennent que des getters et pas de setters</a:t>
            </a:r>
          </a:p>
        </p:txBody>
      </p:sp>
      <p:sp>
        <p:nvSpPr>
          <p:cNvPr id="6" name="Titre 5"/>
          <p:cNvSpPr>
            <a:spLocks noGrp="1"/>
          </p:cNvSpPr>
          <p:nvPr>
            <p:ph type="title"/>
          </p:nvPr>
        </p:nvSpPr>
        <p:spPr/>
        <p:txBody>
          <a:bodyPr>
            <a:normAutofit/>
          </a:bodyPr>
          <a:lstStyle/>
          <a:p>
            <a:r>
              <a:rPr lang="fr-FR" dirty="0" smtClean="0"/>
              <a:t>Le langage</a:t>
            </a:r>
            <a:r>
              <a:rPr lang="fr-FR" dirty="0"/>
              <a:t>: Visibilité et </a:t>
            </a:r>
            <a:r>
              <a:rPr lang="fr-FR" dirty="0" smtClean="0"/>
              <a:t>Encapsulation</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28</a:t>
            </a:fld>
            <a:endParaRPr lang="fr-FR" dirty="0"/>
          </a:p>
        </p:txBody>
      </p:sp>
    </p:spTree>
    <p:extLst>
      <p:ext uri="{BB962C8B-B14F-4D97-AF65-F5344CB8AC3E}">
        <p14:creationId xmlns:p14="http://schemas.microsoft.com/office/powerpoint/2010/main" val="4064970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Un exemple de getters/setter</a:t>
            </a:r>
          </a:p>
          <a:p>
            <a:pPr lvl="1"/>
            <a:r>
              <a:rPr lang="fr-FR" dirty="0" smtClean="0"/>
              <a:t>Les getters renvoi (</a:t>
            </a:r>
            <a:r>
              <a:rPr lang="fr-FR" dirty="0" err="1" smtClean="0"/>
              <a:t>get</a:t>
            </a:r>
            <a:r>
              <a:rPr lang="fr-FR" dirty="0" smtClean="0"/>
              <a:t>) la valeur</a:t>
            </a:r>
          </a:p>
          <a:p>
            <a:pPr lvl="1"/>
            <a:r>
              <a:rPr lang="fr-FR" dirty="0" smtClean="0"/>
              <a:t>Les setters fixe (set) la valeur</a:t>
            </a:r>
          </a:p>
          <a:p>
            <a:pPr lvl="1"/>
            <a:endParaRPr lang="fr-FR" dirty="0" smtClean="0"/>
          </a:p>
          <a:p>
            <a:r>
              <a:rPr lang="fr-FR" b="1" dirty="0" smtClean="0">
                <a:solidFill>
                  <a:srgbClr val="FF0000"/>
                </a:solidFill>
              </a:rPr>
              <a:t>Important: </a:t>
            </a:r>
            <a:r>
              <a:rPr lang="fr-FR" dirty="0" smtClean="0"/>
              <a:t/>
            </a:r>
            <a:br>
              <a:rPr lang="fr-FR" dirty="0" smtClean="0"/>
            </a:br>
            <a:r>
              <a:rPr lang="fr-FR" dirty="0" smtClean="0"/>
              <a:t>Un getter/setter ne doit pas contenir de </a:t>
            </a:r>
            <a:br>
              <a:rPr lang="fr-FR" dirty="0" smtClean="0"/>
            </a:br>
            <a:r>
              <a:rPr lang="fr-FR" dirty="0" smtClean="0"/>
              <a:t>logique métier, il ne </a:t>
            </a:r>
            <a:r>
              <a:rPr lang="fr-FR" b="1" dirty="0" smtClean="0"/>
              <a:t>fait que </a:t>
            </a:r>
            <a:r>
              <a:rPr lang="fr-FR" dirty="0" smtClean="0"/>
              <a:t>récupérer</a:t>
            </a:r>
            <a:br>
              <a:rPr lang="fr-FR" dirty="0" smtClean="0"/>
            </a:br>
            <a:r>
              <a:rPr lang="fr-FR" dirty="0" smtClean="0"/>
              <a:t>ou fixer la valeur</a:t>
            </a:r>
          </a:p>
        </p:txBody>
      </p:sp>
      <p:sp>
        <p:nvSpPr>
          <p:cNvPr id="6" name="Titre 5"/>
          <p:cNvSpPr>
            <a:spLocks noGrp="1"/>
          </p:cNvSpPr>
          <p:nvPr>
            <p:ph type="title"/>
          </p:nvPr>
        </p:nvSpPr>
        <p:spPr/>
        <p:txBody>
          <a:bodyPr>
            <a:normAutofit/>
          </a:bodyPr>
          <a:lstStyle/>
          <a:p>
            <a:r>
              <a:rPr lang="fr-FR" dirty="0" smtClean="0"/>
              <a:t>Le langage</a:t>
            </a:r>
            <a:r>
              <a:rPr lang="fr-FR" dirty="0"/>
              <a:t>: Visibilité et </a:t>
            </a:r>
            <a:r>
              <a:rPr lang="fr-FR" dirty="0" smtClean="0"/>
              <a:t>Encapsulation</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29</a:t>
            </a:fld>
            <a:endParaRPr lang="fr-FR"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79" y="733428"/>
            <a:ext cx="2595561" cy="374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62353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42578" y="852984"/>
            <a:ext cx="4445446" cy="3588847"/>
          </a:xfrm>
        </p:spPr>
        <p:txBody>
          <a:bodyPr>
            <a:normAutofit/>
          </a:bodyPr>
          <a:lstStyle/>
          <a:p>
            <a:pPr marL="0" indent="0">
              <a:buNone/>
            </a:pPr>
            <a:r>
              <a:rPr lang="fr-FR" b="1" dirty="0" smtClean="0"/>
              <a:t>Sommaire</a:t>
            </a:r>
          </a:p>
          <a:p>
            <a:r>
              <a:rPr lang="fr-FR" dirty="0" smtClean="0"/>
              <a:t>Introduction</a:t>
            </a:r>
          </a:p>
          <a:p>
            <a:r>
              <a:rPr lang="fr-FR" dirty="0" smtClean="0"/>
              <a:t>Le langage</a:t>
            </a:r>
          </a:p>
          <a:p>
            <a:r>
              <a:rPr lang="fr-FR" dirty="0" smtClean="0"/>
              <a:t>Les APIs</a:t>
            </a:r>
          </a:p>
          <a:p>
            <a:endParaRPr lang="fr-FR" dirty="0" smtClean="0"/>
          </a:p>
          <a:p>
            <a:endParaRPr lang="fr-FR" dirty="0" smtClean="0"/>
          </a:p>
        </p:txBody>
      </p:sp>
      <p:sp>
        <p:nvSpPr>
          <p:cNvPr id="6" name="Titre 5"/>
          <p:cNvSpPr>
            <a:spLocks noGrp="1"/>
          </p:cNvSpPr>
          <p:nvPr>
            <p:ph type="title"/>
          </p:nvPr>
        </p:nvSpPr>
        <p:spPr/>
        <p:txBody>
          <a:bodyPr/>
          <a:lstStyle/>
          <a:p>
            <a:r>
              <a:rPr lang="fr-FR" dirty="0" smtClean="0"/>
              <a:t>Sommaire &amp; </a:t>
            </a:r>
            <a:r>
              <a:rPr lang="fr-FR" dirty="0" err="1" smtClean="0"/>
              <a:t>Organiastion</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Notions d'architecture</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3</a:t>
            </a:fld>
            <a:endParaRPr lang="fr-FR" dirty="0"/>
          </a:p>
        </p:txBody>
      </p:sp>
      <p:sp>
        <p:nvSpPr>
          <p:cNvPr id="7" name="Espace réservé du contenu 1"/>
          <p:cNvSpPr txBox="1">
            <a:spLocks/>
          </p:cNvSpPr>
          <p:nvPr/>
        </p:nvSpPr>
        <p:spPr>
          <a:xfrm>
            <a:off x="4932040" y="852984"/>
            <a:ext cx="3870538" cy="3588847"/>
          </a:xfrm>
          <a:prstGeom prst="rect">
            <a:avLst/>
          </a:prstGeom>
        </p:spPr>
        <p:txBody>
          <a:bodyPr vert="horz" lIns="91440" tIns="45720" rIns="91440" bIns="45720" rtlCol="0">
            <a:normAutofit/>
          </a:bodyPr>
          <a:lstStyle>
            <a:lvl1pPr marL="285750" marR="0" indent="-285750" algn="l" defTabSz="914400" rtl="0" eaLnBrk="1" fontAlgn="auto" latinLnBrk="0" hangingPunct="1">
              <a:lnSpc>
                <a:spcPct val="100000"/>
              </a:lnSpc>
              <a:spcBef>
                <a:spcPts val="200"/>
              </a:spcBef>
              <a:spcAft>
                <a:spcPts val="0"/>
              </a:spcAft>
              <a:buClr>
                <a:schemeClr val="accent2"/>
              </a:buClr>
              <a:buSzPct val="150000"/>
              <a:buFont typeface="Lucida Grande"/>
              <a:buChar char="●"/>
              <a:tabLst/>
              <a:defRPr sz="1800" kern="1200">
                <a:solidFill>
                  <a:srgbClr val="323334"/>
                </a:solidFill>
                <a:latin typeface="+mn-lt"/>
                <a:ea typeface="+mn-ea"/>
                <a:cs typeface="+mn-cs"/>
              </a:defRPr>
            </a:lvl1pPr>
            <a:lvl2pPr marL="358775" marR="0" indent="-179388" algn="l" defTabSz="914400" rtl="0" eaLnBrk="1" fontAlgn="auto" latinLnBrk="0" hangingPunct="1">
              <a:lnSpc>
                <a:spcPct val="100000"/>
              </a:lnSpc>
              <a:spcBef>
                <a:spcPts val="200"/>
              </a:spcBef>
              <a:spcAft>
                <a:spcPts val="0"/>
              </a:spcAft>
              <a:buClr>
                <a:schemeClr val="accent5"/>
              </a:buClr>
              <a:buSzPct val="90000"/>
              <a:buFontTx/>
              <a:buBlip>
                <a:blip r:embed="rId2" r:link="rId3"/>
              </a:buBlip>
              <a:tabLst/>
              <a:defRPr sz="1600" kern="1200">
                <a:solidFill>
                  <a:srgbClr val="323334"/>
                </a:solidFill>
                <a:latin typeface="+mn-lt"/>
                <a:ea typeface="+mn-ea"/>
                <a:cs typeface="+mn-cs"/>
              </a:defRPr>
            </a:lvl2pPr>
            <a:lvl3pPr marL="538163" marR="0" indent="-182563" algn="l" defTabSz="914400" rtl="0" eaLnBrk="1" fontAlgn="auto" latinLnBrk="0" hangingPunct="1">
              <a:lnSpc>
                <a:spcPct val="100000"/>
              </a:lnSpc>
              <a:spcBef>
                <a:spcPts val="200"/>
              </a:spcBef>
              <a:spcAft>
                <a:spcPts val="0"/>
              </a:spcAft>
              <a:buClr>
                <a:schemeClr val="accent1"/>
              </a:buClr>
              <a:buSzPct val="120000"/>
              <a:buFont typeface="Arial"/>
              <a:buChar char="•"/>
              <a:tabLst/>
              <a:defRPr sz="1400" b="0" kern="1200">
                <a:solidFill>
                  <a:schemeClr val="bg1">
                    <a:lumMod val="50000"/>
                  </a:schemeClr>
                </a:solidFill>
                <a:latin typeface="+mn-lt"/>
                <a:ea typeface="+mn-ea"/>
                <a:cs typeface="+mn-cs"/>
              </a:defRPr>
            </a:lvl3pPr>
            <a:lvl4pPr marL="719138" marR="0" indent="-173038" algn="l" defTabSz="914400" rtl="0" eaLnBrk="1" fontAlgn="auto" latinLnBrk="0" hangingPunct="1">
              <a:lnSpc>
                <a:spcPct val="100000"/>
              </a:lnSpc>
              <a:spcBef>
                <a:spcPts val="200"/>
              </a:spcBef>
              <a:spcAft>
                <a:spcPts val="0"/>
              </a:spcAft>
              <a:buClr>
                <a:schemeClr val="accent4"/>
              </a:buClr>
              <a:buSzTx/>
              <a:buFont typeface="Arial"/>
              <a:buChar char="•"/>
              <a:tabLst/>
              <a:defRPr sz="1200" kern="1200">
                <a:solidFill>
                  <a:schemeClr val="accent2"/>
                </a:solidFill>
                <a:latin typeface="+mn-lt"/>
                <a:ea typeface="+mn-ea"/>
                <a:cs typeface="+mn-cs"/>
              </a:defRPr>
            </a:lvl4pPr>
            <a:lvl5pPr marL="3175" marR="0" indent="4763" algn="l" defTabSz="914400" rtl="0" eaLnBrk="1" fontAlgn="auto" latinLnBrk="0" hangingPunct="1">
              <a:lnSpc>
                <a:spcPct val="100000"/>
              </a:lnSpc>
              <a:spcBef>
                <a:spcPts val="200"/>
              </a:spcBef>
              <a:spcAft>
                <a:spcPts val="0"/>
              </a:spcAft>
              <a:buClrTx/>
              <a:buSzTx/>
              <a:buFontTx/>
              <a:buNone/>
              <a:tabLst/>
              <a:defRPr sz="1000" kern="120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b="1" dirty="0"/>
              <a:t>Organisation</a:t>
            </a:r>
          </a:p>
          <a:p>
            <a:r>
              <a:rPr lang="fr-FR" dirty="0"/>
              <a:t>Formation sur 3 jours</a:t>
            </a:r>
          </a:p>
          <a:p>
            <a:pPr lvl="1"/>
            <a:r>
              <a:rPr lang="fr-FR" dirty="0"/>
              <a:t>Cours/TD: 15 heures</a:t>
            </a:r>
          </a:p>
          <a:p>
            <a:pPr lvl="1"/>
            <a:r>
              <a:rPr lang="fr-FR"/>
              <a:t>TP et exercices à faire en supplément</a:t>
            </a:r>
            <a:endParaRPr lang="fr-FR" dirty="0"/>
          </a:p>
        </p:txBody>
      </p:sp>
    </p:spTree>
    <p:extLst>
      <p:ext uri="{BB962C8B-B14F-4D97-AF65-F5344CB8AC3E}">
        <p14:creationId xmlns:p14="http://schemas.microsoft.com/office/powerpoint/2010/main" val="17085136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7000">
              <a:schemeClr val="tx1"/>
            </a:gs>
          </a:gsLst>
          <a:lin ang="5400000" scaled="1"/>
          <a:tileRect/>
        </a:gradFill>
        <a:effectLst/>
      </p:bgPr>
    </p:bg>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Est-ce que ce code est </a:t>
            </a:r>
            <a:br>
              <a:rPr lang="fr-FR" dirty="0" smtClean="0"/>
            </a:br>
            <a:r>
              <a:rPr lang="fr-FR" dirty="0" smtClean="0"/>
              <a:t>correctement encapsulé ?</a:t>
            </a:r>
          </a:p>
          <a:p>
            <a:endParaRPr lang="fr-FR" dirty="0"/>
          </a:p>
          <a:p>
            <a:r>
              <a:rPr lang="fr-FR" dirty="0" smtClean="0"/>
              <a:t>Est-ce qu’i respecte les bonnes</a:t>
            </a:r>
            <a:br>
              <a:rPr lang="fr-FR" dirty="0" smtClean="0"/>
            </a:br>
            <a:r>
              <a:rPr lang="fr-FR" dirty="0" smtClean="0"/>
              <a:t>pratiquent de nommages ?</a:t>
            </a:r>
          </a:p>
        </p:txBody>
      </p:sp>
      <p:sp>
        <p:nvSpPr>
          <p:cNvPr id="6" name="Titre 5"/>
          <p:cNvSpPr>
            <a:spLocks noGrp="1"/>
          </p:cNvSpPr>
          <p:nvPr>
            <p:ph type="title"/>
          </p:nvPr>
        </p:nvSpPr>
        <p:spPr/>
        <p:txBody>
          <a:bodyPr>
            <a:normAutofit/>
          </a:bodyPr>
          <a:lstStyle/>
          <a:p>
            <a:r>
              <a:rPr lang="fr-FR" dirty="0"/>
              <a:t>Travaux dirigés</a:t>
            </a:r>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30</a:t>
            </a:fld>
            <a:endParaRPr lang="fr-FR"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8518" y="823913"/>
            <a:ext cx="4850035" cy="3260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992301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7000">
              <a:schemeClr val="tx1"/>
            </a:gs>
          </a:gsLst>
          <a:lin ang="5400000" scaled="1"/>
          <a:tileRect/>
        </a:gradFill>
        <a:effectLst/>
      </p:bgPr>
    </p:bg>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Que fait la fonction main ?</a:t>
            </a:r>
          </a:p>
        </p:txBody>
      </p:sp>
      <p:sp>
        <p:nvSpPr>
          <p:cNvPr id="6" name="Titre 5"/>
          <p:cNvSpPr>
            <a:spLocks noGrp="1"/>
          </p:cNvSpPr>
          <p:nvPr>
            <p:ph type="title"/>
          </p:nvPr>
        </p:nvSpPr>
        <p:spPr/>
        <p:txBody>
          <a:bodyPr>
            <a:normAutofit/>
          </a:bodyPr>
          <a:lstStyle/>
          <a:p>
            <a:r>
              <a:rPr lang="fr-FR" dirty="0"/>
              <a:t>Travaux dirigés</a:t>
            </a:r>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31</a:t>
            </a:fld>
            <a:endParaRPr lang="fr-FR" dirty="0"/>
          </a:p>
        </p:txBody>
      </p:sp>
      <p:sp>
        <p:nvSpPr>
          <p:cNvPr id="3" name="ZoneTexte 2"/>
          <p:cNvSpPr txBox="1"/>
          <p:nvPr/>
        </p:nvSpPr>
        <p:spPr>
          <a:xfrm>
            <a:off x="107504" y="1336328"/>
            <a:ext cx="2961828" cy="2243534"/>
          </a:xfrm>
          <a:prstGeom prst="rect">
            <a:avLst/>
          </a:prstGeom>
          <a:noFill/>
          <a:ln>
            <a:solidFill>
              <a:schemeClr val="bg1"/>
            </a:solidFill>
          </a:ln>
        </p:spPr>
        <p:txBody>
          <a:bodyPr wrap="square" lIns="0" tIns="0" rIns="0" bIns="0" rtlCol="0">
            <a:noAutofit/>
          </a:bodyPr>
          <a:lstStyle/>
          <a:p>
            <a:r>
              <a:rPr lang="fr-FR" sz="1200" dirty="0">
                <a:solidFill>
                  <a:schemeClr val="bg1"/>
                </a:solidFill>
              </a:rPr>
              <a:t>public class </a:t>
            </a:r>
            <a:r>
              <a:rPr lang="fr-FR" sz="1200" dirty="0" err="1">
                <a:solidFill>
                  <a:schemeClr val="bg1"/>
                </a:solidFill>
              </a:rPr>
              <a:t>Visibility</a:t>
            </a:r>
            <a:r>
              <a:rPr lang="fr-FR" sz="1200" dirty="0">
                <a:solidFill>
                  <a:schemeClr val="bg1"/>
                </a:solidFill>
              </a:rPr>
              <a:t> {</a:t>
            </a:r>
          </a:p>
          <a:p>
            <a:endParaRPr lang="fr-FR" sz="1200" dirty="0">
              <a:solidFill>
                <a:schemeClr val="bg1"/>
              </a:solidFill>
            </a:endParaRPr>
          </a:p>
          <a:p>
            <a:r>
              <a:rPr lang="fr-FR" sz="1200" dirty="0">
                <a:solidFill>
                  <a:schemeClr val="bg1"/>
                </a:solidFill>
              </a:rPr>
              <a:t>    public </a:t>
            </a:r>
            <a:r>
              <a:rPr lang="fr-FR" sz="1200" dirty="0" err="1">
                <a:solidFill>
                  <a:schemeClr val="bg1"/>
                </a:solidFill>
              </a:rPr>
              <a:t>satic</a:t>
            </a:r>
            <a:r>
              <a:rPr lang="fr-FR" sz="1200" dirty="0">
                <a:solidFill>
                  <a:schemeClr val="bg1"/>
                </a:solidFill>
              </a:rPr>
              <a:t> final String TMP = "PLOP";</a:t>
            </a:r>
          </a:p>
          <a:p>
            <a:r>
              <a:rPr lang="fr-FR" sz="1200" dirty="0">
                <a:solidFill>
                  <a:schemeClr val="bg1"/>
                </a:solidFill>
              </a:rPr>
              <a:t>    </a:t>
            </a:r>
            <a:r>
              <a:rPr lang="fr-FR" sz="1200" dirty="0" err="1">
                <a:solidFill>
                  <a:schemeClr val="bg1"/>
                </a:solidFill>
              </a:rPr>
              <a:t>private</a:t>
            </a:r>
            <a:r>
              <a:rPr lang="fr-FR" sz="1200" dirty="0">
                <a:solidFill>
                  <a:schemeClr val="bg1"/>
                </a:solidFill>
              </a:rPr>
              <a:t> </a:t>
            </a:r>
            <a:r>
              <a:rPr lang="fr-FR" sz="1200" dirty="0" err="1">
                <a:solidFill>
                  <a:schemeClr val="bg1"/>
                </a:solidFill>
              </a:rPr>
              <a:t>int</a:t>
            </a:r>
            <a:r>
              <a:rPr lang="fr-FR" sz="1200" dirty="0">
                <a:solidFill>
                  <a:schemeClr val="bg1"/>
                </a:solidFill>
              </a:rPr>
              <a:t> a;</a:t>
            </a:r>
          </a:p>
          <a:p>
            <a:r>
              <a:rPr lang="fr-FR" sz="1200" dirty="0">
                <a:solidFill>
                  <a:schemeClr val="bg1"/>
                </a:solidFill>
              </a:rPr>
              <a:t>    </a:t>
            </a:r>
            <a:r>
              <a:rPr lang="fr-FR" sz="1200" dirty="0" err="1">
                <a:solidFill>
                  <a:schemeClr val="bg1"/>
                </a:solidFill>
              </a:rPr>
              <a:t>private</a:t>
            </a:r>
            <a:r>
              <a:rPr lang="fr-FR" sz="1200" dirty="0">
                <a:solidFill>
                  <a:schemeClr val="bg1"/>
                </a:solidFill>
              </a:rPr>
              <a:t> </a:t>
            </a:r>
            <a:r>
              <a:rPr lang="fr-FR" sz="1200" dirty="0" err="1">
                <a:solidFill>
                  <a:schemeClr val="bg1"/>
                </a:solidFill>
              </a:rPr>
              <a:t>int</a:t>
            </a:r>
            <a:r>
              <a:rPr lang="fr-FR" sz="1200" dirty="0">
                <a:solidFill>
                  <a:schemeClr val="bg1"/>
                </a:solidFill>
              </a:rPr>
              <a:t> b;</a:t>
            </a:r>
          </a:p>
          <a:p>
            <a:r>
              <a:rPr lang="fr-FR" sz="1200" dirty="0">
                <a:solidFill>
                  <a:schemeClr val="bg1"/>
                </a:solidFill>
              </a:rPr>
              <a:t>    String s;</a:t>
            </a:r>
          </a:p>
          <a:p>
            <a:r>
              <a:rPr lang="fr-FR" sz="1200" dirty="0">
                <a:solidFill>
                  <a:schemeClr val="bg1"/>
                </a:solidFill>
              </a:rPr>
              <a:t>    </a:t>
            </a:r>
            <a:r>
              <a:rPr lang="fr-FR" sz="1200" dirty="0" err="1">
                <a:solidFill>
                  <a:schemeClr val="bg1"/>
                </a:solidFill>
              </a:rPr>
              <a:t>protected</a:t>
            </a:r>
            <a:r>
              <a:rPr lang="fr-FR" sz="1200" dirty="0">
                <a:solidFill>
                  <a:schemeClr val="bg1"/>
                </a:solidFill>
              </a:rPr>
              <a:t> double d;</a:t>
            </a:r>
          </a:p>
          <a:p>
            <a:endParaRPr lang="fr-FR" sz="1200" dirty="0">
              <a:solidFill>
                <a:schemeClr val="bg1"/>
              </a:solidFill>
            </a:endParaRPr>
          </a:p>
          <a:p>
            <a:r>
              <a:rPr lang="fr-FR" sz="1200" dirty="0">
                <a:solidFill>
                  <a:schemeClr val="bg1"/>
                </a:solidFill>
              </a:rPr>
              <a:t>    </a:t>
            </a:r>
            <a:r>
              <a:rPr lang="fr-FR" sz="1200" dirty="0" err="1">
                <a:solidFill>
                  <a:schemeClr val="bg1"/>
                </a:solidFill>
              </a:rPr>
              <a:t>private</a:t>
            </a:r>
            <a:r>
              <a:rPr lang="fr-FR" sz="1200" dirty="0">
                <a:solidFill>
                  <a:schemeClr val="bg1"/>
                </a:solidFill>
              </a:rPr>
              <a:t> </a:t>
            </a:r>
            <a:r>
              <a:rPr lang="fr-FR" sz="1200" dirty="0" err="1">
                <a:solidFill>
                  <a:schemeClr val="bg1"/>
                </a:solidFill>
              </a:rPr>
              <a:t>void</a:t>
            </a:r>
            <a:r>
              <a:rPr lang="fr-FR" sz="1200" dirty="0">
                <a:solidFill>
                  <a:schemeClr val="bg1"/>
                </a:solidFill>
              </a:rPr>
              <a:t> </a:t>
            </a:r>
            <a:r>
              <a:rPr lang="fr-FR" sz="1200" dirty="0" err="1">
                <a:solidFill>
                  <a:schemeClr val="bg1"/>
                </a:solidFill>
              </a:rPr>
              <a:t>printS</a:t>
            </a:r>
            <a:r>
              <a:rPr lang="fr-FR" sz="1200" dirty="0">
                <a:solidFill>
                  <a:schemeClr val="bg1"/>
                </a:solidFill>
              </a:rPr>
              <a:t>() {</a:t>
            </a:r>
          </a:p>
          <a:p>
            <a:r>
              <a:rPr lang="fr-FR" sz="1200" dirty="0">
                <a:solidFill>
                  <a:schemeClr val="bg1"/>
                </a:solidFill>
              </a:rPr>
              <a:t>        </a:t>
            </a:r>
            <a:r>
              <a:rPr lang="fr-FR" sz="1200" dirty="0" err="1">
                <a:solidFill>
                  <a:schemeClr val="bg1"/>
                </a:solidFill>
              </a:rPr>
              <a:t>System.out.println</a:t>
            </a:r>
            <a:r>
              <a:rPr lang="fr-FR" sz="1200" dirty="0">
                <a:solidFill>
                  <a:schemeClr val="bg1"/>
                </a:solidFill>
              </a:rPr>
              <a:t>(s);</a:t>
            </a:r>
          </a:p>
          <a:p>
            <a:r>
              <a:rPr lang="fr-FR" sz="1200" dirty="0">
                <a:solidFill>
                  <a:schemeClr val="bg1"/>
                </a:solidFill>
              </a:rPr>
              <a:t>    }</a:t>
            </a:r>
          </a:p>
          <a:p>
            <a:r>
              <a:rPr lang="fr-FR" sz="1200" dirty="0">
                <a:solidFill>
                  <a:schemeClr val="bg1"/>
                </a:solidFill>
              </a:rPr>
              <a:t>}</a:t>
            </a:r>
            <a:endParaRPr lang="fr-FR" sz="1200" dirty="0" smtClean="0">
              <a:solidFill>
                <a:schemeClr val="bg1"/>
              </a:solidFill>
            </a:endParaRPr>
          </a:p>
        </p:txBody>
      </p:sp>
      <p:sp>
        <p:nvSpPr>
          <p:cNvPr id="10" name="ZoneTexte 9"/>
          <p:cNvSpPr txBox="1"/>
          <p:nvPr/>
        </p:nvSpPr>
        <p:spPr>
          <a:xfrm>
            <a:off x="3213348" y="1339156"/>
            <a:ext cx="3024336" cy="2240706"/>
          </a:xfrm>
          <a:prstGeom prst="rect">
            <a:avLst/>
          </a:prstGeom>
          <a:noFill/>
          <a:ln>
            <a:solidFill>
              <a:schemeClr val="bg1"/>
            </a:solidFill>
          </a:ln>
        </p:spPr>
        <p:txBody>
          <a:bodyPr wrap="square" lIns="0" tIns="0" rIns="0" bIns="0" rtlCol="0">
            <a:noAutofit/>
          </a:bodyPr>
          <a:lstStyle/>
          <a:p>
            <a:r>
              <a:rPr lang="fr-FR" sz="1200" dirty="0" smtClean="0">
                <a:solidFill>
                  <a:schemeClr val="bg1"/>
                </a:solidFill>
              </a:rPr>
              <a:t>public </a:t>
            </a:r>
            <a:r>
              <a:rPr lang="fr-FR" sz="1200" dirty="0">
                <a:solidFill>
                  <a:schemeClr val="bg1"/>
                </a:solidFill>
              </a:rPr>
              <a:t>class </a:t>
            </a:r>
            <a:r>
              <a:rPr lang="fr-FR" sz="1200" dirty="0" err="1">
                <a:solidFill>
                  <a:schemeClr val="bg1"/>
                </a:solidFill>
              </a:rPr>
              <a:t>SubVisibility</a:t>
            </a:r>
            <a:r>
              <a:rPr lang="fr-FR" sz="1200" dirty="0">
                <a:solidFill>
                  <a:schemeClr val="bg1"/>
                </a:solidFill>
              </a:rPr>
              <a:t> </a:t>
            </a:r>
            <a:r>
              <a:rPr lang="fr-FR" sz="1200" dirty="0" err="1">
                <a:solidFill>
                  <a:schemeClr val="bg1"/>
                </a:solidFill>
              </a:rPr>
              <a:t>extends</a:t>
            </a:r>
            <a:r>
              <a:rPr lang="fr-FR" sz="1200" dirty="0">
                <a:solidFill>
                  <a:schemeClr val="bg1"/>
                </a:solidFill>
              </a:rPr>
              <a:t> </a:t>
            </a:r>
            <a:r>
              <a:rPr lang="fr-FR" sz="1200" dirty="0" err="1">
                <a:solidFill>
                  <a:schemeClr val="bg1"/>
                </a:solidFill>
              </a:rPr>
              <a:t>Visibility</a:t>
            </a:r>
            <a:r>
              <a:rPr lang="fr-FR" sz="1200" dirty="0">
                <a:solidFill>
                  <a:schemeClr val="bg1"/>
                </a:solidFill>
              </a:rPr>
              <a:t> {</a:t>
            </a:r>
            <a:br>
              <a:rPr lang="fr-FR" sz="1200" dirty="0">
                <a:solidFill>
                  <a:schemeClr val="bg1"/>
                </a:solidFill>
              </a:rPr>
            </a:br>
            <a:r>
              <a:rPr lang="fr-FR" sz="1200" dirty="0">
                <a:solidFill>
                  <a:schemeClr val="bg1"/>
                </a:solidFill>
              </a:rPr>
              <a:t/>
            </a:r>
            <a:br>
              <a:rPr lang="fr-FR" sz="1200" dirty="0">
                <a:solidFill>
                  <a:schemeClr val="bg1"/>
                </a:solidFill>
              </a:rPr>
            </a:br>
            <a:r>
              <a:rPr lang="fr-FR" sz="1200" dirty="0">
                <a:solidFill>
                  <a:schemeClr val="bg1"/>
                </a:solidFill>
              </a:rPr>
              <a:t>    </a:t>
            </a:r>
            <a:r>
              <a:rPr lang="fr-FR" sz="1200" dirty="0" err="1">
                <a:solidFill>
                  <a:schemeClr val="bg1"/>
                </a:solidFill>
              </a:rPr>
              <a:t>private</a:t>
            </a:r>
            <a:r>
              <a:rPr lang="fr-FR" sz="1200" dirty="0">
                <a:solidFill>
                  <a:schemeClr val="bg1"/>
                </a:solidFill>
              </a:rPr>
              <a:t> </a:t>
            </a:r>
            <a:r>
              <a:rPr lang="fr-FR" sz="1200" dirty="0" err="1">
                <a:solidFill>
                  <a:schemeClr val="bg1"/>
                </a:solidFill>
              </a:rPr>
              <a:t>int</a:t>
            </a:r>
            <a:r>
              <a:rPr lang="fr-FR" sz="1200" dirty="0">
                <a:solidFill>
                  <a:schemeClr val="bg1"/>
                </a:solidFill>
              </a:rPr>
              <a:t> a = 3;</a:t>
            </a:r>
            <a:br>
              <a:rPr lang="fr-FR" sz="1200" dirty="0">
                <a:solidFill>
                  <a:schemeClr val="bg1"/>
                </a:solidFill>
              </a:rPr>
            </a:br>
            <a:r>
              <a:rPr lang="fr-FR" sz="1200" dirty="0">
                <a:solidFill>
                  <a:schemeClr val="bg1"/>
                </a:solidFill>
              </a:rPr>
              <a:t/>
            </a:r>
            <a:br>
              <a:rPr lang="fr-FR" sz="1200" dirty="0">
                <a:solidFill>
                  <a:schemeClr val="bg1"/>
                </a:solidFill>
              </a:rPr>
            </a:br>
            <a:r>
              <a:rPr lang="fr-FR" sz="1200" dirty="0">
                <a:solidFill>
                  <a:schemeClr val="bg1"/>
                </a:solidFill>
              </a:rPr>
              <a:t/>
            </a:r>
            <a:br>
              <a:rPr lang="fr-FR" sz="1200" dirty="0">
                <a:solidFill>
                  <a:schemeClr val="bg1"/>
                </a:solidFill>
              </a:rPr>
            </a:br>
            <a:r>
              <a:rPr lang="fr-FR" sz="1200" dirty="0">
                <a:solidFill>
                  <a:schemeClr val="bg1"/>
                </a:solidFill>
              </a:rPr>
              <a:t>    public </a:t>
            </a:r>
            <a:r>
              <a:rPr lang="fr-FR" sz="1200" dirty="0" err="1">
                <a:solidFill>
                  <a:schemeClr val="bg1"/>
                </a:solidFill>
              </a:rPr>
              <a:t>void</a:t>
            </a:r>
            <a:r>
              <a:rPr lang="fr-FR" sz="1200" dirty="0">
                <a:solidFill>
                  <a:schemeClr val="bg1"/>
                </a:solidFill>
              </a:rPr>
              <a:t> </a:t>
            </a:r>
            <a:r>
              <a:rPr lang="fr-FR" sz="1200" dirty="0" err="1">
                <a:solidFill>
                  <a:schemeClr val="bg1"/>
                </a:solidFill>
              </a:rPr>
              <a:t>printA</a:t>
            </a:r>
            <a:r>
              <a:rPr lang="fr-FR" sz="1200" dirty="0">
                <a:solidFill>
                  <a:schemeClr val="bg1"/>
                </a:solidFill>
              </a:rPr>
              <a:t>() {</a:t>
            </a:r>
            <a:br>
              <a:rPr lang="fr-FR" sz="1200" dirty="0">
                <a:solidFill>
                  <a:schemeClr val="bg1"/>
                </a:solidFill>
              </a:rPr>
            </a:br>
            <a:r>
              <a:rPr lang="fr-FR" sz="1200" dirty="0">
                <a:solidFill>
                  <a:schemeClr val="bg1"/>
                </a:solidFill>
              </a:rPr>
              <a:t>        </a:t>
            </a:r>
            <a:r>
              <a:rPr lang="fr-FR" sz="1200" dirty="0" err="1">
                <a:solidFill>
                  <a:schemeClr val="bg1"/>
                </a:solidFill>
              </a:rPr>
              <a:t>System.</a:t>
            </a:r>
            <a:r>
              <a:rPr lang="fr-FR" sz="1200" i="1" dirty="0" err="1">
                <a:solidFill>
                  <a:schemeClr val="bg1"/>
                </a:solidFill>
              </a:rPr>
              <a:t>out</a:t>
            </a:r>
            <a:r>
              <a:rPr lang="fr-FR" sz="1200" dirty="0" err="1">
                <a:solidFill>
                  <a:schemeClr val="bg1"/>
                </a:solidFill>
              </a:rPr>
              <a:t>.println</a:t>
            </a:r>
            <a:r>
              <a:rPr lang="fr-FR" sz="1200" dirty="0">
                <a:solidFill>
                  <a:schemeClr val="bg1"/>
                </a:solidFill>
              </a:rPr>
              <a:t>(a);</a:t>
            </a:r>
            <a:br>
              <a:rPr lang="fr-FR" sz="1200" dirty="0">
                <a:solidFill>
                  <a:schemeClr val="bg1"/>
                </a:solidFill>
              </a:rPr>
            </a:br>
            <a:r>
              <a:rPr lang="fr-FR" sz="1200" dirty="0">
                <a:solidFill>
                  <a:schemeClr val="bg1"/>
                </a:solidFill>
              </a:rPr>
              <a:t>    }</a:t>
            </a:r>
            <a:br>
              <a:rPr lang="fr-FR" sz="1200" dirty="0">
                <a:solidFill>
                  <a:schemeClr val="bg1"/>
                </a:solidFill>
              </a:rPr>
            </a:br>
            <a:r>
              <a:rPr lang="fr-FR" sz="1200" dirty="0">
                <a:solidFill>
                  <a:schemeClr val="bg1"/>
                </a:solidFill>
              </a:rPr>
              <a:t/>
            </a:r>
            <a:br>
              <a:rPr lang="fr-FR" sz="1200" dirty="0">
                <a:solidFill>
                  <a:schemeClr val="bg1"/>
                </a:solidFill>
              </a:rPr>
            </a:br>
            <a:r>
              <a:rPr lang="fr-FR" sz="1200" dirty="0">
                <a:solidFill>
                  <a:schemeClr val="bg1"/>
                </a:solidFill>
              </a:rPr>
              <a:t>    public </a:t>
            </a:r>
            <a:r>
              <a:rPr lang="fr-FR" sz="1200" dirty="0" err="1">
                <a:solidFill>
                  <a:schemeClr val="bg1"/>
                </a:solidFill>
              </a:rPr>
              <a:t>void</a:t>
            </a:r>
            <a:r>
              <a:rPr lang="fr-FR" sz="1200" dirty="0">
                <a:solidFill>
                  <a:schemeClr val="bg1"/>
                </a:solidFill>
              </a:rPr>
              <a:t> </a:t>
            </a:r>
            <a:r>
              <a:rPr lang="fr-FR" sz="1200" dirty="0" err="1">
                <a:solidFill>
                  <a:schemeClr val="bg1"/>
                </a:solidFill>
              </a:rPr>
              <a:t>printB</a:t>
            </a:r>
            <a:r>
              <a:rPr lang="fr-FR" sz="1200" dirty="0">
                <a:solidFill>
                  <a:schemeClr val="bg1"/>
                </a:solidFill>
              </a:rPr>
              <a:t>() {</a:t>
            </a:r>
            <a:br>
              <a:rPr lang="fr-FR" sz="1200" dirty="0">
                <a:solidFill>
                  <a:schemeClr val="bg1"/>
                </a:solidFill>
              </a:rPr>
            </a:br>
            <a:r>
              <a:rPr lang="fr-FR" sz="1200" dirty="0">
                <a:solidFill>
                  <a:schemeClr val="bg1"/>
                </a:solidFill>
              </a:rPr>
              <a:t>        </a:t>
            </a:r>
            <a:r>
              <a:rPr lang="fr-FR" sz="1200" dirty="0" err="1">
                <a:solidFill>
                  <a:schemeClr val="bg1"/>
                </a:solidFill>
              </a:rPr>
              <a:t>System.</a:t>
            </a:r>
            <a:r>
              <a:rPr lang="fr-FR" sz="1200" i="1" dirty="0" err="1">
                <a:solidFill>
                  <a:schemeClr val="bg1"/>
                </a:solidFill>
              </a:rPr>
              <a:t>out</a:t>
            </a:r>
            <a:r>
              <a:rPr lang="fr-FR" sz="1200" dirty="0" err="1">
                <a:solidFill>
                  <a:schemeClr val="bg1"/>
                </a:solidFill>
              </a:rPr>
              <a:t>.println</a:t>
            </a:r>
            <a:r>
              <a:rPr lang="fr-FR" sz="1200" dirty="0">
                <a:solidFill>
                  <a:schemeClr val="bg1"/>
                </a:solidFill>
              </a:rPr>
              <a:t>(b);</a:t>
            </a:r>
            <a:br>
              <a:rPr lang="fr-FR" sz="1200" dirty="0">
                <a:solidFill>
                  <a:schemeClr val="bg1"/>
                </a:solidFill>
              </a:rPr>
            </a:br>
            <a:r>
              <a:rPr lang="fr-FR" sz="1200" dirty="0">
                <a:solidFill>
                  <a:schemeClr val="bg1"/>
                </a:solidFill>
              </a:rPr>
              <a:t>    }</a:t>
            </a:r>
            <a:endParaRPr lang="fr-FR" sz="1200" dirty="0" smtClean="0">
              <a:solidFill>
                <a:schemeClr val="bg1"/>
              </a:solidFill>
            </a:endParaRPr>
          </a:p>
        </p:txBody>
      </p:sp>
      <p:sp>
        <p:nvSpPr>
          <p:cNvPr id="12" name="ZoneTexte 11"/>
          <p:cNvSpPr txBox="1"/>
          <p:nvPr/>
        </p:nvSpPr>
        <p:spPr>
          <a:xfrm>
            <a:off x="6381700" y="1341984"/>
            <a:ext cx="2654796" cy="2240706"/>
          </a:xfrm>
          <a:prstGeom prst="rect">
            <a:avLst/>
          </a:prstGeom>
          <a:noFill/>
          <a:ln>
            <a:solidFill>
              <a:schemeClr val="bg1"/>
            </a:solidFill>
          </a:ln>
        </p:spPr>
        <p:txBody>
          <a:bodyPr wrap="square" lIns="0" tIns="0" rIns="0" bIns="0" rtlCol="0">
            <a:noAutofit/>
          </a:bodyPr>
          <a:lstStyle/>
          <a:p>
            <a:r>
              <a:rPr lang="fr-FR" sz="1200" dirty="0">
                <a:solidFill>
                  <a:schemeClr val="bg1"/>
                </a:solidFill>
              </a:rPr>
              <a:t>public </a:t>
            </a:r>
            <a:r>
              <a:rPr lang="fr-FR" sz="1200" dirty="0" err="1">
                <a:solidFill>
                  <a:schemeClr val="bg1"/>
                </a:solidFill>
              </a:rPr>
              <a:t>static</a:t>
            </a:r>
            <a:r>
              <a:rPr lang="fr-FR" sz="1200" dirty="0">
                <a:solidFill>
                  <a:schemeClr val="bg1"/>
                </a:solidFill>
              </a:rPr>
              <a:t> </a:t>
            </a:r>
            <a:r>
              <a:rPr lang="fr-FR" sz="1200" dirty="0" err="1">
                <a:solidFill>
                  <a:schemeClr val="bg1"/>
                </a:solidFill>
              </a:rPr>
              <a:t>void</a:t>
            </a:r>
            <a:r>
              <a:rPr lang="fr-FR" sz="1200" dirty="0">
                <a:solidFill>
                  <a:schemeClr val="bg1"/>
                </a:solidFill>
              </a:rPr>
              <a:t> </a:t>
            </a:r>
            <a:r>
              <a:rPr lang="fr-FR" sz="1200" b="1" dirty="0">
                <a:solidFill>
                  <a:schemeClr val="bg1"/>
                </a:solidFill>
              </a:rPr>
              <a:t>main(String</a:t>
            </a:r>
            <a:r>
              <a:rPr lang="fr-FR" sz="1200" dirty="0">
                <a:solidFill>
                  <a:schemeClr val="bg1"/>
                </a:solidFill>
              </a:rPr>
              <a:t>[] </a:t>
            </a:r>
            <a:r>
              <a:rPr lang="fr-FR" sz="1200" dirty="0" err="1">
                <a:solidFill>
                  <a:schemeClr val="bg1"/>
                </a:solidFill>
              </a:rPr>
              <a:t>args</a:t>
            </a:r>
            <a:r>
              <a:rPr lang="fr-FR" sz="1200" dirty="0">
                <a:solidFill>
                  <a:schemeClr val="bg1"/>
                </a:solidFill>
              </a:rPr>
              <a:t>) {</a:t>
            </a:r>
            <a:br>
              <a:rPr lang="fr-FR" sz="1200" dirty="0">
                <a:solidFill>
                  <a:schemeClr val="bg1"/>
                </a:solidFill>
              </a:rPr>
            </a:br>
            <a:r>
              <a:rPr lang="fr-FR" sz="1200" dirty="0">
                <a:solidFill>
                  <a:schemeClr val="bg1"/>
                </a:solidFill>
              </a:rPr>
              <a:t>    </a:t>
            </a:r>
            <a:r>
              <a:rPr lang="fr-FR" sz="1200" dirty="0" err="1">
                <a:solidFill>
                  <a:schemeClr val="bg1"/>
                </a:solidFill>
              </a:rPr>
              <a:t>Visibility</a:t>
            </a:r>
            <a:r>
              <a:rPr lang="fr-FR" sz="1200" dirty="0">
                <a:solidFill>
                  <a:schemeClr val="bg1"/>
                </a:solidFill>
              </a:rPr>
              <a:t> s = new </a:t>
            </a:r>
            <a:r>
              <a:rPr lang="fr-FR" sz="1200" dirty="0" err="1">
                <a:solidFill>
                  <a:schemeClr val="bg1"/>
                </a:solidFill>
              </a:rPr>
              <a:t>SubVisibility</a:t>
            </a:r>
            <a:r>
              <a:rPr lang="fr-FR" sz="1200" dirty="0">
                <a:solidFill>
                  <a:schemeClr val="bg1"/>
                </a:solidFill>
              </a:rPr>
              <a:t>();</a:t>
            </a:r>
            <a:br>
              <a:rPr lang="fr-FR" sz="1200" dirty="0">
                <a:solidFill>
                  <a:schemeClr val="bg1"/>
                </a:solidFill>
              </a:rPr>
            </a:br>
            <a:r>
              <a:rPr lang="fr-FR" sz="1200" dirty="0">
                <a:solidFill>
                  <a:schemeClr val="bg1"/>
                </a:solidFill>
              </a:rPr>
              <a:t>    </a:t>
            </a:r>
            <a:r>
              <a:rPr lang="fr-FR" sz="1200" dirty="0" err="1">
                <a:solidFill>
                  <a:schemeClr val="bg1"/>
                </a:solidFill>
              </a:rPr>
              <a:t>s.printA</a:t>
            </a:r>
            <a:r>
              <a:rPr lang="fr-FR" sz="1200" dirty="0">
                <a:solidFill>
                  <a:schemeClr val="bg1"/>
                </a:solidFill>
              </a:rPr>
              <a:t>();</a:t>
            </a:r>
            <a:br>
              <a:rPr lang="fr-FR" sz="1200" dirty="0">
                <a:solidFill>
                  <a:schemeClr val="bg1"/>
                </a:solidFill>
              </a:rPr>
            </a:br>
            <a:r>
              <a:rPr lang="fr-FR" sz="1200" dirty="0">
                <a:solidFill>
                  <a:schemeClr val="bg1"/>
                </a:solidFill>
              </a:rPr>
              <a:t>    </a:t>
            </a:r>
            <a:r>
              <a:rPr lang="fr-FR" sz="1200" dirty="0" err="1">
                <a:solidFill>
                  <a:schemeClr val="bg1"/>
                </a:solidFill>
              </a:rPr>
              <a:t>s.printS</a:t>
            </a:r>
            <a:r>
              <a:rPr lang="fr-FR" sz="1200" dirty="0">
                <a:solidFill>
                  <a:schemeClr val="bg1"/>
                </a:solidFill>
              </a:rPr>
              <a:t>();</a:t>
            </a:r>
            <a:br>
              <a:rPr lang="fr-FR" sz="1200" dirty="0">
                <a:solidFill>
                  <a:schemeClr val="bg1"/>
                </a:solidFill>
              </a:rPr>
            </a:br>
            <a:r>
              <a:rPr lang="fr-FR" sz="1200" dirty="0">
                <a:solidFill>
                  <a:schemeClr val="bg1"/>
                </a:solidFill>
              </a:rPr>
              <a:t/>
            </a:r>
            <a:br>
              <a:rPr lang="fr-FR" sz="1200" dirty="0">
                <a:solidFill>
                  <a:schemeClr val="bg1"/>
                </a:solidFill>
              </a:rPr>
            </a:br>
            <a:r>
              <a:rPr lang="fr-FR" sz="1200" dirty="0">
                <a:solidFill>
                  <a:schemeClr val="bg1"/>
                </a:solidFill>
              </a:rPr>
              <a:t>    </a:t>
            </a:r>
            <a:r>
              <a:rPr lang="fr-FR" sz="1200" dirty="0" err="1">
                <a:solidFill>
                  <a:schemeClr val="bg1"/>
                </a:solidFill>
              </a:rPr>
              <a:t>SubVisibility</a:t>
            </a:r>
            <a:r>
              <a:rPr lang="fr-FR" sz="1200" dirty="0">
                <a:solidFill>
                  <a:schemeClr val="bg1"/>
                </a:solidFill>
              </a:rPr>
              <a:t> </a:t>
            </a:r>
            <a:r>
              <a:rPr lang="fr-FR" sz="1200" dirty="0" err="1">
                <a:solidFill>
                  <a:schemeClr val="bg1"/>
                </a:solidFill>
              </a:rPr>
              <a:t>sv</a:t>
            </a:r>
            <a:r>
              <a:rPr lang="fr-FR" sz="1200" dirty="0">
                <a:solidFill>
                  <a:schemeClr val="bg1"/>
                </a:solidFill>
              </a:rPr>
              <a:t> = new </a:t>
            </a:r>
            <a:r>
              <a:rPr lang="fr-FR" sz="1200" dirty="0" err="1">
                <a:solidFill>
                  <a:schemeClr val="bg1"/>
                </a:solidFill>
              </a:rPr>
              <a:t>SubVisibility</a:t>
            </a:r>
            <a:r>
              <a:rPr lang="fr-FR" sz="1200" dirty="0">
                <a:solidFill>
                  <a:schemeClr val="bg1"/>
                </a:solidFill>
              </a:rPr>
              <a:t>();</a:t>
            </a:r>
            <a:br>
              <a:rPr lang="fr-FR" sz="1200" dirty="0">
                <a:solidFill>
                  <a:schemeClr val="bg1"/>
                </a:solidFill>
              </a:rPr>
            </a:br>
            <a:r>
              <a:rPr lang="fr-FR" sz="1200" dirty="0">
                <a:solidFill>
                  <a:schemeClr val="bg1"/>
                </a:solidFill>
              </a:rPr>
              <a:t>    </a:t>
            </a:r>
            <a:r>
              <a:rPr lang="fr-FR" sz="1200" dirty="0" err="1">
                <a:solidFill>
                  <a:schemeClr val="bg1"/>
                </a:solidFill>
              </a:rPr>
              <a:t>sv.printA</a:t>
            </a:r>
            <a:r>
              <a:rPr lang="fr-FR" sz="1200" dirty="0">
                <a:solidFill>
                  <a:schemeClr val="bg1"/>
                </a:solidFill>
              </a:rPr>
              <a:t>();</a:t>
            </a:r>
            <a:br>
              <a:rPr lang="fr-FR" sz="1200" dirty="0">
                <a:solidFill>
                  <a:schemeClr val="bg1"/>
                </a:solidFill>
              </a:rPr>
            </a:br>
            <a:r>
              <a:rPr lang="fr-FR" sz="1200" dirty="0">
                <a:solidFill>
                  <a:schemeClr val="bg1"/>
                </a:solidFill>
              </a:rPr>
              <a:t>    </a:t>
            </a:r>
            <a:r>
              <a:rPr lang="fr-FR" sz="1200" dirty="0" err="1">
                <a:solidFill>
                  <a:schemeClr val="bg1"/>
                </a:solidFill>
              </a:rPr>
              <a:t>sv.printB</a:t>
            </a:r>
            <a:r>
              <a:rPr lang="fr-FR" sz="1200" dirty="0">
                <a:solidFill>
                  <a:schemeClr val="bg1"/>
                </a:solidFill>
              </a:rPr>
              <a:t>();</a:t>
            </a:r>
            <a:br>
              <a:rPr lang="fr-FR" sz="1200" dirty="0">
                <a:solidFill>
                  <a:schemeClr val="bg1"/>
                </a:solidFill>
              </a:rPr>
            </a:br>
            <a:r>
              <a:rPr lang="fr-FR" sz="1200" dirty="0">
                <a:solidFill>
                  <a:schemeClr val="bg1"/>
                </a:solidFill>
              </a:rPr>
              <a:t>    </a:t>
            </a:r>
            <a:r>
              <a:rPr lang="fr-FR" sz="1200" dirty="0" err="1">
                <a:solidFill>
                  <a:schemeClr val="bg1"/>
                </a:solidFill>
              </a:rPr>
              <a:t>sv.printD</a:t>
            </a:r>
            <a:r>
              <a:rPr lang="fr-FR" sz="1200" dirty="0">
                <a:solidFill>
                  <a:schemeClr val="bg1"/>
                </a:solidFill>
              </a:rPr>
              <a:t>();</a:t>
            </a:r>
            <a:br>
              <a:rPr lang="fr-FR" sz="1200" dirty="0">
                <a:solidFill>
                  <a:schemeClr val="bg1"/>
                </a:solidFill>
              </a:rPr>
            </a:br>
            <a:r>
              <a:rPr lang="fr-FR" sz="1200" dirty="0">
                <a:solidFill>
                  <a:schemeClr val="bg1"/>
                </a:solidFill>
              </a:rPr>
              <a:t/>
            </a:r>
            <a:br>
              <a:rPr lang="fr-FR" sz="1200" dirty="0">
                <a:solidFill>
                  <a:schemeClr val="bg1"/>
                </a:solidFill>
              </a:rPr>
            </a:br>
            <a:r>
              <a:rPr lang="fr-FR" sz="1200" dirty="0">
                <a:solidFill>
                  <a:schemeClr val="bg1"/>
                </a:solidFill>
              </a:rPr>
              <a:t>    </a:t>
            </a:r>
            <a:r>
              <a:rPr lang="fr-FR" sz="1200" dirty="0" err="1">
                <a:solidFill>
                  <a:schemeClr val="bg1"/>
                </a:solidFill>
              </a:rPr>
              <a:t>System.</a:t>
            </a:r>
            <a:r>
              <a:rPr lang="fr-FR" sz="1200" i="1" dirty="0" err="1">
                <a:solidFill>
                  <a:schemeClr val="bg1"/>
                </a:solidFill>
              </a:rPr>
              <a:t>out</a:t>
            </a:r>
            <a:r>
              <a:rPr lang="fr-FR" sz="1200" dirty="0" err="1">
                <a:solidFill>
                  <a:schemeClr val="bg1"/>
                </a:solidFill>
              </a:rPr>
              <a:t>.println</a:t>
            </a:r>
            <a:r>
              <a:rPr lang="fr-FR" sz="1200" dirty="0">
                <a:solidFill>
                  <a:schemeClr val="bg1"/>
                </a:solidFill>
              </a:rPr>
              <a:t>(</a:t>
            </a:r>
            <a:r>
              <a:rPr lang="fr-FR" sz="1200" dirty="0" err="1">
                <a:solidFill>
                  <a:schemeClr val="bg1"/>
                </a:solidFill>
              </a:rPr>
              <a:t>Visibility.TMP</a:t>
            </a:r>
            <a:r>
              <a:rPr lang="fr-FR" sz="1200" dirty="0" smtClean="0">
                <a:solidFill>
                  <a:schemeClr val="bg1"/>
                </a:solidFill>
              </a:rPr>
              <a:t>);</a:t>
            </a:r>
          </a:p>
        </p:txBody>
      </p:sp>
    </p:spTree>
    <p:extLst>
      <p:ext uri="{BB962C8B-B14F-4D97-AF65-F5344CB8AC3E}">
        <p14:creationId xmlns:p14="http://schemas.microsoft.com/office/powerpoint/2010/main" val="389652428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r>
              <a:rPr lang="fr-FR" dirty="0" smtClean="0"/>
              <a:t>Il existe d’autre modificateurs (</a:t>
            </a:r>
            <a:r>
              <a:rPr lang="fr-FR" i="1" dirty="0" err="1" smtClean="0"/>
              <a:t>modifiers</a:t>
            </a:r>
            <a:r>
              <a:rPr lang="fr-FR" dirty="0" smtClean="0"/>
              <a:t>) que ceux pour la visibilité</a:t>
            </a:r>
          </a:p>
          <a:p>
            <a:endParaRPr lang="fr-FR" dirty="0" smtClean="0"/>
          </a:p>
          <a:p>
            <a:r>
              <a:rPr lang="fr-FR" dirty="0" smtClean="0"/>
              <a:t>Les champs (attributs et méthodes) peuvent utiliser les </a:t>
            </a:r>
            <a:r>
              <a:rPr lang="fr-FR" i="1" dirty="0" err="1" smtClean="0"/>
              <a:t>modifiers</a:t>
            </a:r>
            <a:r>
              <a:rPr lang="fr-FR" dirty="0" smtClean="0"/>
              <a:t> suivants</a:t>
            </a:r>
          </a:p>
          <a:p>
            <a:pPr lvl="1"/>
            <a:r>
              <a:rPr lang="fr-FR" b="1" dirty="0" err="1" smtClean="0"/>
              <a:t>static</a:t>
            </a:r>
            <a:r>
              <a:rPr lang="fr-FR" dirty="0" smtClean="0"/>
              <a:t> (variables, attributs et méthodes): une entité qui est </a:t>
            </a:r>
            <a:r>
              <a:rPr lang="fr-FR" i="1" dirty="0" err="1" smtClean="0"/>
              <a:t>static</a:t>
            </a:r>
            <a:r>
              <a:rPr lang="fr-FR" dirty="0" smtClean="0"/>
              <a:t> n’existe qu’une seule et unique fois, elle sera partagée parmi tous les autres objets (parfait pour définir des constantes)</a:t>
            </a:r>
          </a:p>
          <a:p>
            <a:pPr lvl="1"/>
            <a:r>
              <a:rPr lang="fr-FR" b="1" dirty="0" smtClean="0"/>
              <a:t>final</a:t>
            </a:r>
            <a:r>
              <a:rPr lang="fr-FR" dirty="0" smtClean="0"/>
              <a:t> </a:t>
            </a:r>
            <a:r>
              <a:rPr lang="fr-FR" dirty="0"/>
              <a:t>(variables, attributs et méthodes</a:t>
            </a:r>
            <a:r>
              <a:rPr lang="fr-FR" dirty="0" smtClean="0"/>
              <a:t>): permet de rendre l’entité non modifiable une fois qu’on lui à affecté une valeur.</a:t>
            </a:r>
          </a:p>
          <a:p>
            <a:pPr lvl="1"/>
            <a:endParaRPr lang="fr-FR" dirty="0" smtClean="0"/>
          </a:p>
          <a:p>
            <a:r>
              <a:rPr lang="fr-FR" dirty="0" smtClean="0"/>
              <a:t>On trouve également</a:t>
            </a:r>
          </a:p>
          <a:p>
            <a:pPr lvl="1"/>
            <a:r>
              <a:rPr lang="fr-FR" i="1" dirty="0" err="1" smtClean="0"/>
              <a:t>synchronized</a:t>
            </a:r>
            <a:endParaRPr lang="fr-FR" i="1" dirty="0" smtClean="0"/>
          </a:p>
          <a:p>
            <a:pPr lvl="1"/>
            <a:r>
              <a:rPr lang="fr-FR" i="1" dirty="0" smtClean="0"/>
              <a:t>volatile</a:t>
            </a:r>
          </a:p>
          <a:p>
            <a:pPr lvl="1"/>
            <a:r>
              <a:rPr lang="fr-FR" i="1" dirty="0" smtClean="0"/>
              <a:t>abstract</a:t>
            </a:r>
            <a:endParaRPr lang="fr-FR" i="1" dirty="0"/>
          </a:p>
        </p:txBody>
      </p:sp>
      <p:sp>
        <p:nvSpPr>
          <p:cNvPr id="6" name="Titre 5"/>
          <p:cNvSpPr>
            <a:spLocks noGrp="1"/>
          </p:cNvSpPr>
          <p:nvPr>
            <p:ph type="title"/>
          </p:nvPr>
        </p:nvSpPr>
        <p:spPr/>
        <p:txBody>
          <a:bodyPr/>
          <a:lstStyle/>
          <a:p>
            <a:r>
              <a:rPr lang="fr-FR" dirty="0" smtClean="0"/>
              <a:t>Le langage: les modificateurs</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32</a:t>
            </a:fld>
            <a:endParaRPr lang="fr-FR" dirty="0"/>
          </a:p>
        </p:txBody>
      </p:sp>
    </p:spTree>
    <p:extLst>
      <p:ext uri="{BB962C8B-B14F-4D97-AF65-F5344CB8AC3E}">
        <p14:creationId xmlns:p14="http://schemas.microsoft.com/office/powerpoint/2010/main" val="37251952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La classe Object et la classe parente de tous les objets (</a:t>
            </a:r>
            <a:r>
              <a:rPr lang="fr-FR" dirty="0" err="1" smtClean="0"/>
              <a:t>Adam&amp;Eve</a:t>
            </a:r>
            <a:r>
              <a:rPr lang="fr-FR" dirty="0" smtClean="0"/>
              <a:t> de tous les objets)</a:t>
            </a:r>
          </a:p>
          <a:p>
            <a:endParaRPr lang="fr-FR" dirty="0" smtClean="0"/>
          </a:p>
          <a:p>
            <a:r>
              <a:rPr lang="fr-FR" dirty="0" smtClean="0"/>
              <a:t>Cette classe ne défini que les méthodes commune  </a:t>
            </a:r>
            <a:r>
              <a:rPr lang="fr-FR" b="1" dirty="0" smtClean="0"/>
              <a:t>à tout ce qui existe dans le monde des objets</a:t>
            </a:r>
          </a:p>
          <a:p>
            <a:endParaRPr lang="fr-FR" dirty="0" smtClean="0"/>
          </a:p>
          <a:p>
            <a:r>
              <a:rPr lang="fr-FR" dirty="0" smtClean="0"/>
              <a:t>On s’intéressera surtout à </a:t>
            </a:r>
          </a:p>
          <a:p>
            <a:pPr lvl="1"/>
            <a:r>
              <a:rPr lang="fr-FR" b="1" dirty="0" err="1" smtClean="0"/>
              <a:t>toString</a:t>
            </a:r>
            <a:r>
              <a:rPr lang="fr-FR" b="1" dirty="0" smtClean="0"/>
              <a:t>():</a:t>
            </a:r>
            <a:r>
              <a:rPr lang="fr-FR" dirty="0" smtClean="0"/>
              <a:t> permet de convertir un objet en chaine de caractère (</a:t>
            </a:r>
            <a:r>
              <a:rPr lang="fr-FR" dirty="0" err="1" smtClean="0"/>
              <a:t>object.toString</a:t>
            </a:r>
            <a:r>
              <a:rPr lang="fr-FR" dirty="0" smtClean="0"/>
              <a:t>())</a:t>
            </a:r>
          </a:p>
          <a:p>
            <a:pPr lvl="1"/>
            <a:r>
              <a:rPr lang="fr-FR" b="1" dirty="0" err="1" smtClean="0"/>
              <a:t>equals</a:t>
            </a:r>
            <a:r>
              <a:rPr lang="fr-FR" b="1" dirty="0" smtClean="0"/>
              <a:t>():</a:t>
            </a:r>
            <a:r>
              <a:rPr lang="fr-FR" dirty="0" smtClean="0"/>
              <a:t> permet de tester l’égalité avec un autre objet</a:t>
            </a:r>
          </a:p>
          <a:p>
            <a:pPr lvl="1"/>
            <a:r>
              <a:rPr lang="fr-FR" b="1" dirty="0" err="1" smtClean="0"/>
              <a:t>hashCode</a:t>
            </a:r>
            <a:r>
              <a:rPr lang="fr-FR" b="1" dirty="0" smtClean="0"/>
              <a:t>():</a:t>
            </a:r>
            <a:r>
              <a:rPr lang="fr-FR" dirty="0" smtClean="0"/>
              <a:t> permet de générer un </a:t>
            </a:r>
            <a:r>
              <a:rPr lang="fr-FR" i="1" dirty="0" err="1" smtClean="0"/>
              <a:t>hashCode</a:t>
            </a:r>
            <a:r>
              <a:rPr lang="fr-FR" dirty="0" smtClean="0"/>
              <a:t> pour un objet</a:t>
            </a:r>
          </a:p>
          <a:p>
            <a:pPr marL="0" indent="0">
              <a:buNone/>
            </a:pPr>
            <a:endParaRPr lang="fr-FR" dirty="0"/>
          </a:p>
          <a:p>
            <a:pPr marL="0" indent="0">
              <a:buNone/>
            </a:pPr>
            <a:r>
              <a:rPr lang="fr-FR" dirty="0" smtClean="0"/>
              <a:t>La </a:t>
            </a:r>
            <a:r>
              <a:rPr lang="fr-FR" dirty="0" err="1" smtClean="0"/>
              <a:t>javadoc</a:t>
            </a:r>
            <a:r>
              <a:rPr lang="fr-FR" dirty="0"/>
              <a:t>: </a:t>
            </a:r>
            <a:r>
              <a:rPr lang="fr-FR" dirty="0">
                <a:hlinkClick r:id="rId2"/>
              </a:rPr>
              <a:t>https://docs.oracle.com/javase/8/docs/api</a:t>
            </a:r>
            <a:r>
              <a:rPr lang="fr-FR" dirty="0" smtClean="0">
                <a:hlinkClick r:id="rId2"/>
              </a:rPr>
              <a:t>/</a:t>
            </a:r>
            <a:r>
              <a:rPr lang="fr-FR" dirty="0" smtClean="0"/>
              <a:t> </a:t>
            </a:r>
          </a:p>
        </p:txBody>
      </p:sp>
      <p:sp>
        <p:nvSpPr>
          <p:cNvPr id="6" name="Titre 5"/>
          <p:cNvSpPr>
            <a:spLocks noGrp="1"/>
          </p:cNvSpPr>
          <p:nvPr>
            <p:ph type="title"/>
          </p:nvPr>
        </p:nvSpPr>
        <p:spPr/>
        <p:txBody>
          <a:bodyPr/>
          <a:lstStyle/>
          <a:p>
            <a:r>
              <a:rPr lang="fr-FR" dirty="0" smtClean="0"/>
              <a:t>Le langage: la classe Object</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33</a:t>
            </a:fld>
            <a:endParaRPr lang="fr-FR" dirty="0"/>
          </a:p>
        </p:txBody>
      </p:sp>
    </p:spTree>
    <p:extLst>
      <p:ext uri="{BB962C8B-B14F-4D97-AF65-F5344CB8AC3E}">
        <p14:creationId xmlns:p14="http://schemas.microsoft.com/office/powerpoint/2010/main" val="39679326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Commençons par </a:t>
            </a:r>
            <a:r>
              <a:rPr lang="fr-FR" dirty="0" err="1" smtClean="0"/>
              <a:t>toString</a:t>
            </a:r>
            <a:r>
              <a:rPr lang="fr-FR" dirty="0" smtClean="0"/>
              <a:t>(), </a:t>
            </a:r>
            <a:r>
              <a:rPr lang="fr-FR" dirty="0" err="1" smtClean="0"/>
              <a:t>equals</a:t>
            </a:r>
            <a:r>
              <a:rPr lang="fr-FR" dirty="0" smtClean="0"/>
              <a:t> et </a:t>
            </a:r>
            <a:r>
              <a:rPr lang="fr-FR" dirty="0" err="1" smtClean="0"/>
              <a:t>hashCode</a:t>
            </a:r>
            <a:r>
              <a:rPr lang="fr-FR" dirty="0" smtClean="0"/>
              <a:t> seront vus au moment du travail sur les collections</a:t>
            </a:r>
          </a:p>
          <a:p>
            <a:endParaRPr lang="fr-FR" dirty="0"/>
          </a:p>
          <a:p>
            <a:r>
              <a:rPr lang="fr-FR" dirty="0" smtClean="0"/>
              <a:t>Considérons le code suivant</a:t>
            </a:r>
          </a:p>
        </p:txBody>
      </p:sp>
      <p:sp>
        <p:nvSpPr>
          <p:cNvPr id="6" name="Titre 5"/>
          <p:cNvSpPr>
            <a:spLocks noGrp="1"/>
          </p:cNvSpPr>
          <p:nvPr>
            <p:ph type="title"/>
          </p:nvPr>
        </p:nvSpPr>
        <p:spPr/>
        <p:txBody>
          <a:bodyPr/>
          <a:lstStyle/>
          <a:p>
            <a:r>
              <a:rPr lang="fr-FR" dirty="0"/>
              <a:t>Le langage: la classe Object et </a:t>
            </a:r>
            <a:r>
              <a:rPr lang="fr-FR" dirty="0" err="1"/>
              <a:t>toString</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34</a:t>
            </a:fld>
            <a:endParaRPr lang="fr-FR"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232" y="2067694"/>
            <a:ext cx="3810000" cy="239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ZoneTexte 2"/>
          <p:cNvSpPr txBox="1"/>
          <p:nvPr/>
        </p:nvSpPr>
        <p:spPr>
          <a:xfrm>
            <a:off x="4696928" y="3036242"/>
            <a:ext cx="3312368" cy="453677"/>
          </a:xfrm>
          <a:prstGeom prst="rect">
            <a:avLst/>
          </a:prstGeom>
          <a:noFill/>
        </p:spPr>
        <p:txBody>
          <a:bodyPr wrap="square" lIns="0" tIns="0" rIns="0" bIns="0" rtlCol="0">
            <a:noAutofit/>
          </a:bodyPr>
          <a:lstStyle/>
          <a:p>
            <a:pPr algn="ctr"/>
            <a:r>
              <a:rPr lang="fr-FR" sz="2400" b="1" dirty="0" smtClean="0">
                <a:solidFill>
                  <a:schemeClr val="bg1">
                    <a:lumMod val="50000"/>
                  </a:schemeClr>
                </a:solidFill>
              </a:rPr>
              <a:t>Qu’affiche t-il ?</a:t>
            </a:r>
          </a:p>
        </p:txBody>
      </p:sp>
    </p:spTree>
    <p:extLst>
      <p:ext uri="{BB962C8B-B14F-4D97-AF65-F5344CB8AC3E}">
        <p14:creationId xmlns:p14="http://schemas.microsoft.com/office/powerpoint/2010/main" val="16278948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Rien d’intéressant !</a:t>
            </a:r>
          </a:p>
          <a:p>
            <a:endParaRPr lang="fr-FR" dirty="0" smtClean="0"/>
          </a:p>
          <a:p>
            <a:pPr lvl="1"/>
            <a:r>
              <a:rPr lang="fr-FR" dirty="0" smtClean="0"/>
              <a:t>La méthode </a:t>
            </a:r>
            <a:r>
              <a:rPr lang="fr-FR" dirty="0" err="1" smtClean="0"/>
              <a:t>System.out.println</a:t>
            </a:r>
            <a:r>
              <a:rPr lang="fr-FR" dirty="0" smtClean="0"/>
              <a:t>() affiche sur la sortie standard, et elle va appeler la méthode </a:t>
            </a:r>
            <a:r>
              <a:rPr lang="fr-FR" i="1" dirty="0" err="1" smtClean="0"/>
              <a:t>toString</a:t>
            </a:r>
            <a:r>
              <a:rPr lang="fr-FR" dirty="0" smtClean="0"/>
              <a:t>() d’un objet pour l’afficher</a:t>
            </a:r>
          </a:p>
          <a:p>
            <a:pPr lvl="1"/>
            <a:r>
              <a:rPr lang="fr-FR" dirty="0" smtClean="0"/>
              <a:t>Par défaut, si la méthode </a:t>
            </a:r>
            <a:r>
              <a:rPr lang="fr-FR" i="1" dirty="0" err="1" smtClean="0"/>
              <a:t>toString</a:t>
            </a:r>
            <a:r>
              <a:rPr lang="fr-FR" dirty="0" smtClean="0"/>
              <a:t>() n’est pas </a:t>
            </a:r>
            <a:r>
              <a:rPr lang="fr-FR" b="1" dirty="0" smtClean="0"/>
              <a:t>surchargée</a:t>
            </a:r>
            <a:r>
              <a:rPr lang="fr-FR" dirty="0" smtClean="0"/>
              <a:t> (le polymorphisme !!)</a:t>
            </a:r>
            <a:br>
              <a:rPr lang="fr-FR" dirty="0" smtClean="0"/>
            </a:br>
            <a:r>
              <a:rPr lang="fr-FR" dirty="0" smtClean="0"/>
              <a:t>c’est la méthode de la classe Object qui sera appelée</a:t>
            </a:r>
          </a:p>
          <a:p>
            <a:pPr lvl="1"/>
            <a:r>
              <a:rPr lang="fr-FR" dirty="0" smtClean="0"/>
              <a:t>La méthode de la classe Object affiche… l’adresse mémoire d’un objet !</a:t>
            </a:r>
          </a:p>
          <a:p>
            <a:r>
              <a:rPr lang="fr-FR" dirty="0" smtClean="0"/>
              <a:t>Si le surcharge la méthode </a:t>
            </a:r>
            <a:r>
              <a:rPr lang="fr-FR" dirty="0" err="1" smtClean="0"/>
              <a:t>toString</a:t>
            </a:r>
            <a:r>
              <a:rPr lang="fr-FR" dirty="0" smtClean="0"/>
              <a:t>() dans la classe Dog</a:t>
            </a:r>
          </a:p>
        </p:txBody>
      </p:sp>
      <p:sp>
        <p:nvSpPr>
          <p:cNvPr id="6" name="Titre 5"/>
          <p:cNvSpPr>
            <a:spLocks noGrp="1"/>
          </p:cNvSpPr>
          <p:nvPr>
            <p:ph type="title"/>
          </p:nvPr>
        </p:nvSpPr>
        <p:spPr/>
        <p:txBody>
          <a:bodyPr/>
          <a:lstStyle/>
          <a:p>
            <a:r>
              <a:rPr lang="fr-FR" dirty="0" smtClean="0"/>
              <a:t>Le langage: la classe Object et </a:t>
            </a:r>
            <a:r>
              <a:rPr lang="fr-FR" dirty="0" err="1" smtClean="0"/>
              <a:t>toString</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35</a:t>
            </a:fld>
            <a:endParaRPr lang="fr-FR"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843558"/>
            <a:ext cx="3790950"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099929"/>
            <a:ext cx="3152577" cy="1416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4707" y="3593634"/>
            <a:ext cx="3552825"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Flèche droite 6"/>
          <p:cNvSpPr/>
          <p:nvPr/>
        </p:nvSpPr>
        <p:spPr>
          <a:xfrm>
            <a:off x="3923928" y="3700789"/>
            <a:ext cx="648072" cy="214313"/>
          </a:xfrm>
          <a:prstGeom prst="rightArrow">
            <a:avLst/>
          </a:prstGeom>
          <a:ln/>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smtClean="0">
              <a:solidFill>
                <a:schemeClr val="tx1"/>
              </a:solidFill>
            </a:endParaRPr>
          </a:p>
        </p:txBody>
      </p:sp>
    </p:spTree>
    <p:extLst>
      <p:ext uri="{BB962C8B-B14F-4D97-AF65-F5344CB8AC3E}">
        <p14:creationId xmlns:p14="http://schemas.microsoft.com/office/powerpoint/2010/main" val="40977447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Sur les derniers exemples  nous avons utilisé le mot clé « </a:t>
            </a:r>
            <a:r>
              <a:rPr lang="fr-FR" i="1" dirty="0" err="1" smtClean="0"/>
              <a:t>this</a:t>
            </a:r>
            <a:r>
              <a:rPr lang="fr-FR" dirty="0" smtClean="0"/>
              <a:t> »</a:t>
            </a:r>
          </a:p>
          <a:p>
            <a:pPr lvl="1"/>
            <a:r>
              <a:rPr lang="fr-FR" dirty="0" smtClean="0"/>
              <a:t>« </a:t>
            </a:r>
            <a:r>
              <a:rPr lang="fr-FR" dirty="0" err="1" smtClean="0"/>
              <a:t>this</a:t>
            </a:r>
            <a:r>
              <a:rPr lang="fr-FR" dirty="0" smtClean="0"/>
              <a:t> » représente l’objet courant</a:t>
            </a:r>
          </a:p>
          <a:p>
            <a:pPr lvl="1"/>
            <a:r>
              <a:rPr lang="fr-FR" dirty="0" smtClean="0"/>
              <a:t>Il est utilisé pour spécifié qu’on veut accéder à une propriété/méthode de </a:t>
            </a:r>
            <a:r>
              <a:rPr lang="fr-FR" b="1" dirty="0" smtClean="0"/>
              <a:t>cet </a:t>
            </a:r>
            <a:r>
              <a:rPr lang="fr-FR" dirty="0" smtClean="0"/>
              <a:t>objet</a:t>
            </a:r>
          </a:p>
          <a:p>
            <a:pPr lvl="1"/>
            <a:endParaRPr lang="fr-FR" dirty="0"/>
          </a:p>
          <a:p>
            <a:pPr lvl="1"/>
            <a:endParaRPr lang="fr-FR" dirty="0" smtClean="0"/>
          </a:p>
          <a:p>
            <a:pPr lvl="1"/>
            <a:endParaRPr lang="fr-FR" dirty="0"/>
          </a:p>
          <a:p>
            <a:pPr lvl="1"/>
            <a:endParaRPr lang="fr-FR" dirty="0" smtClean="0"/>
          </a:p>
          <a:p>
            <a:r>
              <a:rPr lang="fr-FR" dirty="0" smtClean="0"/>
              <a:t>Le mot clé « super » existe également, il désigne le parent d’un objet</a:t>
            </a:r>
          </a:p>
          <a:p>
            <a:endParaRPr lang="fr-FR" dirty="0" smtClean="0"/>
          </a:p>
          <a:p>
            <a:pPr lvl="1"/>
            <a:endParaRPr lang="fr-FR" dirty="0"/>
          </a:p>
          <a:p>
            <a:pPr lvl="1"/>
            <a:endParaRPr lang="fr-FR" dirty="0" smtClean="0"/>
          </a:p>
        </p:txBody>
      </p:sp>
      <p:sp>
        <p:nvSpPr>
          <p:cNvPr id="6" name="Titre 5"/>
          <p:cNvSpPr>
            <a:spLocks noGrp="1"/>
          </p:cNvSpPr>
          <p:nvPr>
            <p:ph type="title"/>
          </p:nvPr>
        </p:nvSpPr>
        <p:spPr/>
        <p:txBody>
          <a:bodyPr/>
          <a:lstStyle/>
          <a:p>
            <a:r>
              <a:rPr lang="fr-FR" dirty="0" smtClean="0"/>
              <a:t>Le langage: les objets implicites </a:t>
            </a:r>
            <a:r>
              <a:rPr lang="fr-FR" dirty="0" err="1" smtClean="0"/>
              <a:t>this</a:t>
            </a:r>
            <a:r>
              <a:rPr lang="fr-FR" dirty="0" smtClean="0"/>
              <a:t> &amp; super</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36</a:t>
            </a:fld>
            <a:endParaRPr lang="fr-FR"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943100"/>
            <a:ext cx="2962275"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ZoneTexte 10"/>
          <p:cNvSpPr txBox="1"/>
          <p:nvPr/>
        </p:nvSpPr>
        <p:spPr>
          <a:xfrm>
            <a:off x="3995936" y="1897908"/>
            <a:ext cx="4445893" cy="719034"/>
          </a:xfrm>
          <a:prstGeom prst="rect">
            <a:avLst/>
          </a:prstGeom>
          <a:noFill/>
          <a:ln w="12700">
            <a:solidFill>
              <a:schemeClr val="accent6"/>
            </a:solidFill>
          </a:ln>
        </p:spPr>
        <p:txBody>
          <a:bodyPr wrap="square" lIns="72000" tIns="36000" rIns="72000" bIns="36000" rtlCol="0">
            <a:spAutoFit/>
          </a:bodyPr>
          <a:lstStyle/>
          <a:p>
            <a:r>
              <a:rPr lang="fr-FR" sz="1400" dirty="0" smtClean="0">
                <a:solidFill>
                  <a:schemeClr val="accent6">
                    <a:lumMod val="75000"/>
                  </a:schemeClr>
                </a:solidFill>
                <a:latin typeface="BNPP Slab Serif" pitchFamily="50" charset="0"/>
              </a:rPr>
              <a:t>La propriété </a:t>
            </a:r>
            <a:r>
              <a:rPr lang="fr-FR" sz="1400" dirty="0" err="1" smtClean="0">
                <a:solidFill>
                  <a:schemeClr val="accent6">
                    <a:lumMod val="75000"/>
                  </a:schemeClr>
                </a:solidFill>
                <a:latin typeface="BNPP Slab Serif" pitchFamily="50" charset="0"/>
              </a:rPr>
              <a:t>name</a:t>
            </a:r>
            <a:r>
              <a:rPr lang="fr-FR" sz="1400" dirty="0" smtClean="0">
                <a:solidFill>
                  <a:schemeClr val="accent6">
                    <a:lumMod val="75000"/>
                  </a:schemeClr>
                </a:solidFill>
                <a:latin typeface="BNPP Slab Serif" pitchFamily="50" charset="0"/>
              </a:rPr>
              <a:t> de cet objet (this.name)</a:t>
            </a:r>
          </a:p>
          <a:p>
            <a:r>
              <a:rPr lang="fr-FR" sz="1400" dirty="0" smtClean="0">
                <a:solidFill>
                  <a:schemeClr val="accent6">
                    <a:lumMod val="75000"/>
                  </a:schemeClr>
                </a:solidFill>
                <a:latin typeface="BNPP Slab Serif" pitchFamily="50" charset="0"/>
              </a:rPr>
              <a:t>Prend la valeur du paramètre de la méthode (</a:t>
            </a:r>
            <a:r>
              <a:rPr lang="fr-FR" sz="1400" dirty="0" err="1" smtClean="0">
                <a:solidFill>
                  <a:schemeClr val="accent6">
                    <a:lumMod val="75000"/>
                  </a:schemeClr>
                </a:solidFill>
                <a:latin typeface="BNPP Slab Serif" pitchFamily="50" charset="0"/>
              </a:rPr>
              <a:t>name</a:t>
            </a:r>
            <a:r>
              <a:rPr lang="fr-FR" sz="1400" dirty="0" smtClean="0">
                <a:solidFill>
                  <a:schemeClr val="accent6">
                    <a:lumMod val="75000"/>
                  </a:schemeClr>
                </a:solidFill>
                <a:latin typeface="BNPP Slab Serif" pitchFamily="50" charset="0"/>
              </a:rPr>
              <a:t>)</a:t>
            </a:r>
          </a:p>
          <a:p>
            <a:r>
              <a:rPr lang="fr-FR" sz="1400" b="1" dirty="0" smtClean="0">
                <a:solidFill>
                  <a:schemeClr val="accent6">
                    <a:lumMod val="75000"/>
                  </a:schemeClr>
                </a:solidFill>
                <a:latin typeface="BNPP Slab Serif" pitchFamily="50" charset="0"/>
              </a:rPr>
              <a:t>this.name = </a:t>
            </a:r>
            <a:r>
              <a:rPr lang="fr-FR" sz="1400" b="1" dirty="0" err="1" smtClean="0">
                <a:solidFill>
                  <a:schemeClr val="accent6">
                    <a:lumMod val="75000"/>
                  </a:schemeClr>
                </a:solidFill>
                <a:latin typeface="BNPP Slab Serif" pitchFamily="50" charset="0"/>
              </a:rPr>
              <a:t>name</a:t>
            </a:r>
            <a:r>
              <a:rPr lang="fr-FR" sz="1400" b="1" dirty="0" smtClean="0">
                <a:solidFill>
                  <a:schemeClr val="accent6">
                    <a:lumMod val="75000"/>
                  </a:schemeClr>
                </a:solidFill>
                <a:latin typeface="BNPP Slab Serif" pitchFamily="50" charset="0"/>
              </a:rPr>
              <a:t>;</a:t>
            </a: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451" y="3291830"/>
            <a:ext cx="2276475"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ZoneTexte 12"/>
          <p:cNvSpPr txBox="1"/>
          <p:nvPr/>
        </p:nvSpPr>
        <p:spPr>
          <a:xfrm>
            <a:off x="3998584" y="3296696"/>
            <a:ext cx="4445893" cy="719034"/>
          </a:xfrm>
          <a:prstGeom prst="rect">
            <a:avLst/>
          </a:prstGeom>
          <a:noFill/>
          <a:ln w="12700">
            <a:solidFill>
              <a:schemeClr val="accent6"/>
            </a:solidFill>
          </a:ln>
        </p:spPr>
        <p:txBody>
          <a:bodyPr wrap="square" lIns="72000" tIns="36000" rIns="72000" bIns="36000" rtlCol="0">
            <a:spAutoFit/>
          </a:bodyPr>
          <a:lstStyle/>
          <a:p>
            <a:r>
              <a:rPr lang="fr-FR" sz="1400" dirty="0" smtClean="0">
                <a:solidFill>
                  <a:schemeClr val="accent6">
                    <a:lumMod val="75000"/>
                  </a:schemeClr>
                </a:solidFill>
                <a:latin typeface="BNPP Slab Serif" pitchFamily="50" charset="0"/>
              </a:rPr>
              <a:t>Indique qu’o va appeler la méthode </a:t>
            </a:r>
            <a:r>
              <a:rPr lang="fr-FR" sz="1400" dirty="0" err="1" smtClean="0">
                <a:solidFill>
                  <a:schemeClr val="accent6">
                    <a:lumMod val="75000"/>
                  </a:schemeClr>
                </a:solidFill>
                <a:latin typeface="BNPP Slab Serif" pitchFamily="50" charset="0"/>
              </a:rPr>
              <a:t>toString</a:t>
            </a:r>
            <a:r>
              <a:rPr lang="fr-FR" sz="1400" dirty="0" smtClean="0">
                <a:solidFill>
                  <a:schemeClr val="accent6">
                    <a:lumMod val="75000"/>
                  </a:schemeClr>
                </a:solidFill>
                <a:latin typeface="BNPP Slab Serif" pitchFamily="50" charset="0"/>
              </a:rPr>
              <a:t>() de la classe parente</a:t>
            </a:r>
          </a:p>
          <a:p>
            <a:r>
              <a:rPr lang="fr-FR" sz="1400" b="1" dirty="0" err="1" smtClean="0">
                <a:solidFill>
                  <a:schemeClr val="accent6">
                    <a:lumMod val="75000"/>
                  </a:schemeClr>
                </a:solidFill>
                <a:latin typeface="BNPP Slab Serif" pitchFamily="50" charset="0"/>
              </a:rPr>
              <a:t>super.toString</a:t>
            </a:r>
            <a:r>
              <a:rPr lang="fr-FR" sz="1400" b="1" dirty="0" smtClean="0">
                <a:solidFill>
                  <a:schemeClr val="accent6">
                    <a:lumMod val="75000"/>
                  </a:schemeClr>
                </a:solidFill>
                <a:latin typeface="BNPP Slab Serif" pitchFamily="50" charset="0"/>
              </a:rPr>
              <a:t>()</a:t>
            </a:r>
          </a:p>
        </p:txBody>
      </p:sp>
    </p:spTree>
    <p:extLst>
      <p:ext uri="{BB962C8B-B14F-4D97-AF65-F5344CB8AC3E}">
        <p14:creationId xmlns:p14="http://schemas.microsoft.com/office/powerpoint/2010/main" val="24210144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r>
              <a:rPr lang="fr-FR" dirty="0" smtClean="0"/>
              <a:t>Le java utilise 8 types primitifs</a:t>
            </a:r>
          </a:p>
          <a:p>
            <a:pPr lvl="1"/>
            <a:r>
              <a:rPr lang="fr-FR" b="1" dirty="0" err="1"/>
              <a:t>b</a:t>
            </a:r>
            <a:r>
              <a:rPr lang="fr-FR" b="1" dirty="0" err="1" smtClean="0"/>
              <a:t>oolean</a:t>
            </a:r>
            <a:r>
              <a:rPr lang="fr-FR" dirty="0" smtClean="0"/>
              <a:t>: valeur </a:t>
            </a:r>
            <a:r>
              <a:rPr lang="fr-FR" dirty="0"/>
              <a:t>logique : </a:t>
            </a:r>
            <a:r>
              <a:rPr lang="fr-FR" dirty="0" err="1"/>
              <a:t>true</a:t>
            </a:r>
            <a:r>
              <a:rPr lang="fr-FR" dirty="0"/>
              <a:t> ou </a:t>
            </a:r>
            <a:r>
              <a:rPr lang="fr-FR" dirty="0" smtClean="0"/>
              <a:t>false (false par défaut)</a:t>
            </a:r>
          </a:p>
          <a:p>
            <a:pPr lvl="1"/>
            <a:r>
              <a:rPr lang="fr-FR" b="1" dirty="0" smtClean="0"/>
              <a:t>byte</a:t>
            </a:r>
            <a:r>
              <a:rPr lang="fr-FR" dirty="0" smtClean="0"/>
              <a:t>: octet signé (0 par défaut)</a:t>
            </a:r>
          </a:p>
          <a:p>
            <a:pPr lvl="1"/>
            <a:r>
              <a:rPr lang="fr-FR" b="1" dirty="0" smtClean="0"/>
              <a:t>short</a:t>
            </a:r>
            <a:r>
              <a:rPr lang="fr-FR" dirty="0" smtClean="0"/>
              <a:t>: entier </a:t>
            </a:r>
            <a:r>
              <a:rPr lang="fr-FR" dirty="0"/>
              <a:t>court </a:t>
            </a:r>
            <a:r>
              <a:rPr lang="fr-FR" dirty="0" smtClean="0"/>
              <a:t>signé</a:t>
            </a:r>
            <a:r>
              <a:rPr lang="fr-FR" dirty="0"/>
              <a:t> (0 par défaut)</a:t>
            </a:r>
            <a:endParaRPr lang="fr-FR" dirty="0" smtClean="0"/>
          </a:p>
          <a:p>
            <a:pPr lvl="1"/>
            <a:r>
              <a:rPr lang="fr-FR" b="1" dirty="0" smtClean="0"/>
              <a:t>char</a:t>
            </a:r>
            <a:r>
              <a:rPr lang="fr-FR" dirty="0" smtClean="0"/>
              <a:t>: </a:t>
            </a:r>
            <a:r>
              <a:rPr lang="fr-FR" dirty="0"/>
              <a:t>caractère Unicode (\</a:t>
            </a:r>
            <a:r>
              <a:rPr lang="fr-FR" dirty="0" smtClean="0"/>
              <a:t>u000 par défaut)</a:t>
            </a:r>
          </a:p>
          <a:p>
            <a:pPr lvl="1"/>
            <a:r>
              <a:rPr lang="fr-FR" b="1" dirty="0" err="1"/>
              <a:t>i</a:t>
            </a:r>
            <a:r>
              <a:rPr lang="fr-FR" b="1" dirty="0" err="1" smtClean="0"/>
              <a:t>nt</a:t>
            </a:r>
            <a:r>
              <a:rPr lang="fr-FR" dirty="0" smtClean="0"/>
              <a:t>: entier signé</a:t>
            </a:r>
            <a:r>
              <a:rPr lang="fr-FR" dirty="0"/>
              <a:t> (0 par défaut)</a:t>
            </a:r>
            <a:endParaRPr lang="fr-FR" dirty="0" smtClean="0"/>
          </a:p>
          <a:p>
            <a:pPr lvl="1"/>
            <a:r>
              <a:rPr lang="fr-FR" b="1" dirty="0" err="1"/>
              <a:t>f</a:t>
            </a:r>
            <a:r>
              <a:rPr lang="fr-FR" b="1" dirty="0" err="1" smtClean="0"/>
              <a:t>loat</a:t>
            </a:r>
            <a:r>
              <a:rPr lang="fr-FR" dirty="0" smtClean="0"/>
              <a:t>: virgule </a:t>
            </a:r>
            <a:r>
              <a:rPr lang="fr-FR" dirty="0"/>
              <a:t>flottante simple précision (0.0 par défaut)</a:t>
            </a:r>
          </a:p>
          <a:p>
            <a:pPr lvl="1"/>
            <a:r>
              <a:rPr lang="fr-FR" b="1" dirty="0" smtClean="0"/>
              <a:t>double</a:t>
            </a:r>
            <a:r>
              <a:rPr lang="fr-FR" dirty="0" smtClean="0"/>
              <a:t>: virgule </a:t>
            </a:r>
            <a:r>
              <a:rPr lang="fr-FR" dirty="0"/>
              <a:t>flottante double </a:t>
            </a:r>
            <a:r>
              <a:rPr lang="fr-FR" dirty="0" smtClean="0"/>
              <a:t>précision </a:t>
            </a:r>
            <a:r>
              <a:rPr lang="fr-FR" dirty="0"/>
              <a:t> (</a:t>
            </a:r>
            <a:r>
              <a:rPr lang="fr-FR" dirty="0" smtClean="0"/>
              <a:t>0.0 </a:t>
            </a:r>
            <a:r>
              <a:rPr lang="fr-FR" dirty="0"/>
              <a:t>par défaut)</a:t>
            </a:r>
            <a:endParaRPr lang="fr-FR" dirty="0" smtClean="0"/>
          </a:p>
          <a:p>
            <a:pPr lvl="1"/>
            <a:r>
              <a:rPr lang="fr-FR" b="1" dirty="0" smtClean="0"/>
              <a:t>long</a:t>
            </a:r>
            <a:r>
              <a:rPr lang="fr-FR" dirty="0" smtClean="0"/>
              <a:t>: entier long</a:t>
            </a:r>
            <a:r>
              <a:rPr lang="fr-FR" dirty="0"/>
              <a:t> (0 par défaut</a:t>
            </a:r>
            <a:r>
              <a:rPr lang="fr-FR" dirty="0" smtClean="0"/>
              <a:t>)</a:t>
            </a:r>
          </a:p>
          <a:p>
            <a:pPr lvl="1"/>
            <a:endParaRPr lang="fr-FR" dirty="0" smtClean="0"/>
          </a:p>
          <a:p>
            <a:r>
              <a:rPr lang="fr-FR" dirty="0" smtClean="0"/>
              <a:t>Tous les types primitifs commencent par une minuscule</a:t>
            </a:r>
          </a:p>
          <a:p>
            <a:endParaRPr lang="fr-FR" dirty="0" smtClean="0"/>
          </a:p>
          <a:p>
            <a:r>
              <a:rPr lang="fr-FR" dirty="0" smtClean="0"/>
              <a:t>Tous les types primitifs ont leur équivalent Objet (</a:t>
            </a:r>
            <a:r>
              <a:rPr lang="fr-FR" dirty="0" err="1" smtClean="0"/>
              <a:t>Integer</a:t>
            </a:r>
            <a:r>
              <a:rPr lang="fr-FR" dirty="0" smtClean="0"/>
              <a:t>, </a:t>
            </a:r>
            <a:r>
              <a:rPr lang="fr-FR" dirty="0" err="1" smtClean="0"/>
              <a:t>Boolean</a:t>
            </a:r>
            <a:r>
              <a:rPr lang="fr-FR" dirty="0" smtClean="0"/>
              <a:t>, Double…)</a:t>
            </a:r>
            <a:endParaRPr lang="fr-FR" dirty="0"/>
          </a:p>
        </p:txBody>
      </p:sp>
      <p:sp>
        <p:nvSpPr>
          <p:cNvPr id="6" name="Titre 5"/>
          <p:cNvSpPr>
            <a:spLocks noGrp="1"/>
          </p:cNvSpPr>
          <p:nvPr>
            <p:ph type="title"/>
          </p:nvPr>
        </p:nvSpPr>
        <p:spPr/>
        <p:txBody>
          <a:bodyPr/>
          <a:lstStyle/>
          <a:p>
            <a:r>
              <a:rPr lang="fr-FR" dirty="0" smtClean="0"/>
              <a:t>Le langage: les types primitifs</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37</a:t>
            </a:fld>
            <a:endParaRPr lang="fr-FR" dirty="0"/>
          </a:p>
        </p:txBody>
      </p:sp>
    </p:spTree>
    <p:extLst>
      <p:ext uri="{BB962C8B-B14F-4D97-AF65-F5344CB8AC3E}">
        <p14:creationId xmlns:p14="http://schemas.microsoft.com/office/powerpoint/2010/main" val="32896093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Quelles différences entre les types primitifs et leurs équivalent objets ? </a:t>
            </a:r>
          </a:p>
          <a:p>
            <a:endParaRPr lang="fr-FR" dirty="0"/>
          </a:p>
          <a:p>
            <a:endParaRPr lang="fr-FR" dirty="0" smtClean="0"/>
          </a:p>
          <a:p>
            <a:endParaRPr lang="fr-FR" dirty="0" smtClean="0"/>
          </a:p>
          <a:p>
            <a:r>
              <a:rPr lang="fr-FR" dirty="0" smtClean="0"/>
              <a:t>Par exemple</a:t>
            </a:r>
          </a:p>
        </p:txBody>
      </p:sp>
      <p:sp>
        <p:nvSpPr>
          <p:cNvPr id="6" name="Titre 5"/>
          <p:cNvSpPr>
            <a:spLocks noGrp="1"/>
          </p:cNvSpPr>
          <p:nvPr>
            <p:ph type="title"/>
          </p:nvPr>
        </p:nvSpPr>
        <p:spPr/>
        <p:txBody>
          <a:bodyPr/>
          <a:lstStyle/>
          <a:p>
            <a:r>
              <a:rPr lang="fr-FR" dirty="0" smtClean="0"/>
              <a:t>Le langage: les types primitifs</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38</a:t>
            </a:fld>
            <a:endParaRPr lang="fr-FR" dirty="0"/>
          </a:p>
        </p:txBody>
      </p:sp>
      <p:sp>
        <p:nvSpPr>
          <p:cNvPr id="7" name="ZoneTexte 6"/>
          <p:cNvSpPr txBox="1"/>
          <p:nvPr/>
        </p:nvSpPr>
        <p:spPr>
          <a:xfrm>
            <a:off x="539552" y="1347614"/>
            <a:ext cx="7344816" cy="503590"/>
          </a:xfrm>
          <a:prstGeom prst="rect">
            <a:avLst/>
          </a:prstGeom>
          <a:noFill/>
          <a:ln w="12700">
            <a:solidFill>
              <a:schemeClr val="accent6"/>
            </a:solidFill>
          </a:ln>
        </p:spPr>
        <p:txBody>
          <a:bodyPr wrap="square" lIns="72000" tIns="36000" rIns="72000" bIns="36000" rtlCol="0">
            <a:spAutoFit/>
          </a:bodyPr>
          <a:lstStyle/>
          <a:p>
            <a:r>
              <a:rPr lang="fr-FR" sz="1400" dirty="0" smtClean="0">
                <a:solidFill>
                  <a:schemeClr val="accent6">
                    <a:lumMod val="75000"/>
                  </a:schemeClr>
                </a:solidFill>
                <a:latin typeface="BNPP Slab Serif" pitchFamily="50" charset="0"/>
              </a:rPr>
              <a:t>Les types primitifs ne sont pas des objets !</a:t>
            </a:r>
          </a:p>
          <a:p>
            <a:r>
              <a:rPr lang="fr-FR" sz="1400" b="1" dirty="0" smtClean="0">
                <a:solidFill>
                  <a:schemeClr val="accent6">
                    <a:lumMod val="75000"/>
                  </a:schemeClr>
                </a:solidFill>
                <a:latin typeface="BNPP Slab Serif" pitchFamily="50" charset="0"/>
              </a:rPr>
              <a:t>Les versions Objets des types primitifs permettent d’utiliser leur méthodes</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427734"/>
            <a:ext cx="4305300"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66537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Le Java implémente les boucles classiques</a:t>
            </a:r>
          </a:p>
          <a:p>
            <a:endParaRPr lang="fr-FR" dirty="0" smtClean="0"/>
          </a:p>
          <a:p>
            <a:pPr lvl="1"/>
            <a:r>
              <a:rPr lang="fr-FR" dirty="0" smtClean="0"/>
              <a:t>for et for </a:t>
            </a:r>
            <a:r>
              <a:rPr lang="fr-FR" dirty="0" err="1" smtClean="0"/>
              <a:t>each</a:t>
            </a:r>
            <a:endParaRPr lang="fr-FR" dirty="0" smtClean="0"/>
          </a:p>
          <a:p>
            <a:pPr lvl="1"/>
            <a:endParaRPr lang="fr-FR" dirty="0"/>
          </a:p>
          <a:p>
            <a:pPr lvl="1"/>
            <a:endParaRPr lang="fr-FR" dirty="0" smtClean="0"/>
          </a:p>
          <a:p>
            <a:pPr lvl="1"/>
            <a:endParaRPr lang="fr-FR" dirty="0" smtClean="0"/>
          </a:p>
          <a:p>
            <a:pPr lvl="1"/>
            <a:r>
              <a:rPr lang="fr-FR" dirty="0" err="1" smtClean="0"/>
              <a:t>while</a:t>
            </a:r>
            <a:endParaRPr lang="fr-FR" dirty="0" smtClean="0"/>
          </a:p>
          <a:p>
            <a:pPr lvl="1"/>
            <a:endParaRPr lang="fr-FR" dirty="0"/>
          </a:p>
          <a:p>
            <a:pPr lvl="1"/>
            <a:endParaRPr lang="fr-FR" dirty="0" smtClean="0"/>
          </a:p>
          <a:p>
            <a:pPr lvl="1"/>
            <a:endParaRPr lang="fr-FR" dirty="0" smtClean="0"/>
          </a:p>
          <a:p>
            <a:pPr lvl="1"/>
            <a:r>
              <a:rPr lang="fr-FR" dirty="0" smtClean="0"/>
              <a:t>do </a:t>
            </a:r>
            <a:r>
              <a:rPr lang="fr-FR" dirty="0" err="1" smtClean="0"/>
              <a:t>while</a:t>
            </a:r>
            <a:endParaRPr lang="fr-FR" dirty="0" smtClean="0"/>
          </a:p>
          <a:p>
            <a:pPr lvl="1"/>
            <a:endParaRPr lang="fr-FR" dirty="0"/>
          </a:p>
        </p:txBody>
      </p:sp>
      <p:sp>
        <p:nvSpPr>
          <p:cNvPr id="6" name="Titre 5"/>
          <p:cNvSpPr>
            <a:spLocks noGrp="1"/>
          </p:cNvSpPr>
          <p:nvPr>
            <p:ph type="title"/>
          </p:nvPr>
        </p:nvSpPr>
        <p:spPr/>
        <p:txBody>
          <a:bodyPr/>
          <a:lstStyle/>
          <a:p>
            <a:r>
              <a:rPr lang="fr-FR" dirty="0" smtClean="0"/>
              <a:t>Le langage: les structures de contrôles</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39</a:t>
            </a:fld>
            <a:endParaRPr lang="fr-FR"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1491630"/>
            <a:ext cx="2219325"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1491630"/>
            <a:ext cx="29337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2355726"/>
            <a:ext cx="2105025"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3888" y="3435846"/>
            <a:ext cx="1600200"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3748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fr-FR" dirty="0" smtClean="0"/>
              <a:t>introduction</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Notions d'architecture</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4</a:t>
            </a:fld>
            <a:endParaRPr lang="fr-FR" dirty="0"/>
          </a:p>
        </p:txBody>
      </p:sp>
    </p:spTree>
    <p:extLst>
      <p:ext uri="{BB962C8B-B14F-4D97-AF65-F5344CB8AC3E}">
        <p14:creationId xmlns:p14="http://schemas.microsoft.com/office/powerpoint/2010/main" val="32541661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85000" lnSpcReduction="20000"/>
          </a:bodyPr>
          <a:lstStyle/>
          <a:p>
            <a:r>
              <a:rPr lang="fr-FR" dirty="0" smtClean="0"/>
              <a:t>Comme tout langage, Java fourni des tableaux</a:t>
            </a:r>
          </a:p>
          <a:p>
            <a:endParaRPr lang="fr-FR" dirty="0" smtClean="0"/>
          </a:p>
          <a:p>
            <a:r>
              <a:rPr lang="fr-FR" dirty="0" smtClean="0"/>
              <a:t>Ils sont déclarés avec [ ] </a:t>
            </a:r>
            <a:r>
              <a:rPr lang="fr-FR" dirty="0" smtClean="0">
                <a:sym typeface="Wingdings" panose="05000000000000000000" pitchFamily="2" charset="2"/>
              </a:rPr>
              <a:t> </a:t>
            </a:r>
            <a:r>
              <a:rPr lang="fr-FR" dirty="0" err="1" smtClean="0">
                <a:sym typeface="Wingdings" panose="05000000000000000000" pitchFamily="2" charset="2"/>
              </a:rPr>
              <a:t>int</a:t>
            </a:r>
            <a:r>
              <a:rPr lang="fr-FR" dirty="0" smtClean="0">
                <a:sym typeface="Wingdings" panose="05000000000000000000" pitchFamily="2" charset="2"/>
              </a:rPr>
              <a:t>[], String[], File[]…</a:t>
            </a:r>
          </a:p>
          <a:p>
            <a:endParaRPr lang="fr-FR" dirty="0" smtClean="0">
              <a:sym typeface="Wingdings" panose="05000000000000000000" pitchFamily="2" charset="2"/>
            </a:endParaRPr>
          </a:p>
          <a:p>
            <a:r>
              <a:rPr lang="fr-FR" dirty="0" smtClean="0">
                <a:sym typeface="Wingdings" panose="05000000000000000000" pitchFamily="2" charset="2"/>
              </a:rPr>
              <a:t>Les tableaux ne sont pas dynamiques, il faut leur allouer une taille lors de leur initialisation: </a:t>
            </a:r>
            <a:r>
              <a:rPr lang="fr-FR" dirty="0" err="1" smtClean="0">
                <a:sym typeface="Wingdings" panose="05000000000000000000" pitchFamily="2" charset="2"/>
              </a:rPr>
              <a:t>int</a:t>
            </a:r>
            <a:r>
              <a:rPr lang="fr-FR" dirty="0" smtClean="0">
                <a:sym typeface="Wingdings" panose="05000000000000000000" pitchFamily="2" charset="2"/>
              </a:rPr>
              <a:t>[] tab = new </a:t>
            </a:r>
            <a:r>
              <a:rPr lang="fr-FR" dirty="0" err="1" smtClean="0">
                <a:sym typeface="Wingdings" panose="05000000000000000000" pitchFamily="2" charset="2"/>
              </a:rPr>
              <a:t>int</a:t>
            </a:r>
            <a:r>
              <a:rPr lang="fr-FR" dirty="0" smtClean="0">
                <a:sym typeface="Wingdings" panose="05000000000000000000" pitchFamily="2" charset="2"/>
              </a:rPr>
              <a:t>[50]</a:t>
            </a:r>
          </a:p>
          <a:p>
            <a:endParaRPr lang="fr-FR" dirty="0">
              <a:sym typeface="Wingdings" panose="05000000000000000000" pitchFamily="2" charset="2"/>
            </a:endParaRPr>
          </a:p>
          <a:p>
            <a:r>
              <a:rPr lang="fr-FR" dirty="0" smtClean="0">
                <a:sym typeface="Wingdings" panose="05000000000000000000" pitchFamily="2" charset="2"/>
              </a:rPr>
              <a:t>La valeur par défaut du contenu du tableau dépend du type</a:t>
            </a:r>
          </a:p>
          <a:p>
            <a:pPr lvl="1"/>
            <a:r>
              <a:rPr lang="fr-FR" dirty="0" smtClean="0">
                <a:sym typeface="Wingdings" panose="05000000000000000000" pitchFamily="2" charset="2"/>
              </a:rPr>
              <a:t>Primitif = valeur par défaut du type primitif</a:t>
            </a:r>
          </a:p>
          <a:p>
            <a:pPr lvl="1"/>
            <a:r>
              <a:rPr lang="fr-FR" dirty="0" smtClean="0">
                <a:sym typeface="Wingdings" panose="05000000000000000000" pitchFamily="2" charset="2"/>
              </a:rPr>
              <a:t>Objet = </a:t>
            </a:r>
            <a:r>
              <a:rPr lang="fr-FR" dirty="0" err="1" smtClean="0">
                <a:sym typeface="Wingdings" panose="05000000000000000000" pitchFamily="2" charset="2"/>
              </a:rPr>
              <a:t>null</a:t>
            </a:r>
            <a:endParaRPr lang="fr-FR" dirty="0" smtClean="0">
              <a:sym typeface="Wingdings" panose="05000000000000000000" pitchFamily="2" charset="2"/>
            </a:endParaRPr>
          </a:p>
          <a:p>
            <a:endParaRPr lang="fr-FR" dirty="0" smtClean="0">
              <a:sym typeface="Wingdings" panose="05000000000000000000" pitchFamily="2" charset="2"/>
            </a:endParaRPr>
          </a:p>
          <a:p>
            <a:r>
              <a:rPr lang="fr-FR" dirty="0" smtClean="0">
                <a:sym typeface="Wingdings" panose="05000000000000000000" pitchFamily="2" charset="2"/>
              </a:rPr>
              <a:t>L’API </a:t>
            </a:r>
            <a:r>
              <a:rPr lang="fr-FR" i="1" dirty="0" err="1" smtClean="0">
                <a:sym typeface="Wingdings" panose="05000000000000000000" pitchFamily="2" charset="2"/>
              </a:rPr>
              <a:t>Arrays</a:t>
            </a:r>
            <a:r>
              <a:rPr lang="fr-FR" dirty="0" smtClean="0">
                <a:sym typeface="Wingdings" panose="05000000000000000000" pitchFamily="2" charset="2"/>
              </a:rPr>
              <a:t> fourni des méthodes utilitaires sur les tableaux</a:t>
            </a:r>
          </a:p>
          <a:p>
            <a:pPr lvl="1"/>
            <a:r>
              <a:rPr lang="fr-FR" dirty="0" smtClean="0">
                <a:sym typeface="Wingdings" panose="05000000000000000000" pitchFamily="2" charset="2"/>
              </a:rPr>
              <a:t>Tri</a:t>
            </a:r>
          </a:p>
          <a:p>
            <a:pPr lvl="1"/>
            <a:r>
              <a:rPr lang="fr-FR" dirty="0" smtClean="0">
                <a:sym typeface="Wingdings" panose="05000000000000000000" pitchFamily="2" charset="2"/>
              </a:rPr>
              <a:t>Recherche</a:t>
            </a:r>
          </a:p>
          <a:p>
            <a:pPr lvl="1"/>
            <a:r>
              <a:rPr lang="fr-FR" dirty="0" smtClean="0">
                <a:sym typeface="Wingdings" panose="05000000000000000000" pitchFamily="2" charset="2"/>
              </a:rPr>
              <a:t>Remplissage…</a:t>
            </a:r>
          </a:p>
          <a:p>
            <a:pPr marL="179387" lvl="1" indent="0">
              <a:buNone/>
            </a:pPr>
            <a:r>
              <a:rPr lang="fr-FR" dirty="0" smtClean="0"/>
              <a:t>La doc </a:t>
            </a:r>
            <a:r>
              <a:rPr lang="fr-FR" dirty="0" smtClean="0">
                <a:hlinkClick r:id="rId2"/>
              </a:rPr>
              <a:t>https</a:t>
            </a:r>
            <a:r>
              <a:rPr lang="fr-FR" dirty="0">
                <a:hlinkClick r:id="rId2"/>
              </a:rPr>
              <a:t>://</a:t>
            </a:r>
            <a:r>
              <a:rPr lang="fr-FR" dirty="0" smtClean="0">
                <a:hlinkClick r:id="rId2"/>
              </a:rPr>
              <a:t>docs.oracle.com/javase/7/docs/api/java/util/Arrays.html</a:t>
            </a:r>
            <a:r>
              <a:rPr lang="fr-FR" dirty="0" smtClean="0"/>
              <a:t> </a:t>
            </a:r>
          </a:p>
        </p:txBody>
      </p:sp>
      <p:sp>
        <p:nvSpPr>
          <p:cNvPr id="6" name="Titre 5"/>
          <p:cNvSpPr>
            <a:spLocks noGrp="1"/>
          </p:cNvSpPr>
          <p:nvPr>
            <p:ph type="title"/>
          </p:nvPr>
        </p:nvSpPr>
        <p:spPr/>
        <p:txBody>
          <a:bodyPr/>
          <a:lstStyle/>
          <a:p>
            <a:r>
              <a:rPr lang="fr-FR" dirty="0" smtClean="0"/>
              <a:t>Le langage: les tableaux</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40</a:t>
            </a:fld>
            <a:endParaRPr lang="fr-FR" dirty="0"/>
          </a:p>
        </p:txBody>
      </p:sp>
    </p:spTree>
    <p:extLst>
      <p:ext uri="{BB962C8B-B14F-4D97-AF65-F5344CB8AC3E}">
        <p14:creationId xmlns:p14="http://schemas.microsoft.com/office/powerpoint/2010/main" val="22549807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7000">
              <a:schemeClr val="tx1"/>
            </a:gs>
          </a:gsLst>
          <a:lin ang="5400000" scaled="1"/>
          <a:tileRect/>
        </a:gradFill>
        <a:effectLst/>
      </p:bgPr>
    </p:bg>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Boucles</a:t>
            </a:r>
          </a:p>
          <a:p>
            <a:pPr lvl="1"/>
            <a:r>
              <a:rPr lang="fr-FR" dirty="0">
                <a:hlinkClick r:id="rId3"/>
              </a:rPr>
              <a:t>https://</a:t>
            </a:r>
            <a:r>
              <a:rPr lang="fr-FR" dirty="0" smtClean="0">
                <a:hlinkClick r:id="rId3"/>
              </a:rPr>
              <a:t>www.codewars.com/kata/unfinished-loop-bug-fixing-number-1/train/java</a:t>
            </a:r>
            <a:endParaRPr lang="fr-FR" dirty="0" smtClean="0"/>
          </a:p>
          <a:p>
            <a:pPr lvl="1"/>
            <a:endParaRPr lang="fr-FR" dirty="0" smtClean="0"/>
          </a:p>
          <a:p>
            <a:r>
              <a:rPr lang="fr-FR" dirty="0" smtClean="0"/>
              <a:t>Types</a:t>
            </a:r>
          </a:p>
          <a:p>
            <a:pPr lvl="1"/>
            <a:r>
              <a:rPr lang="fr-FR" dirty="0">
                <a:hlinkClick r:id="rId4"/>
              </a:rPr>
              <a:t>https://</a:t>
            </a:r>
            <a:r>
              <a:rPr lang="fr-FR" dirty="0" smtClean="0">
                <a:hlinkClick r:id="rId4"/>
              </a:rPr>
              <a:t>www.codewars.com/kata/convert-a-boolean-to-a-string/train/java</a:t>
            </a:r>
            <a:endParaRPr lang="fr-FR" dirty="0" smtClean="0"/>
          </a:p>
          <a:p>
            <a:pPr lvl="1"/>
            <a:endParaRPr lang="fr-FR" dirty="0"/>
          </a:p>
          <a:p>
            <a:r>
              <a:rPr lang="fr-FR" dirty="0" smtClean="0"/>
              <a:t>Tableaux</a:t>
            </a:r>
          </a:p>
          <a:p>
            <a:pPr lvl="1"/>
            <a:r>
              <a:rPr lang="fr-FR" dirty="0">
                <a:hlinkClick r:id="rId5"/>
              </a:rPr>
              <a:t>https://</a:t>
            </a:r>
            <a:r>
              <a:rPr lang="fr-FR" dirty="0" smtClean="0">
                <a:hlinkClick r:id="rId5"/>
              </a:rPr>
              <a:t>www.codewars.com/kata/array-plus-array/train/java</a:t>
            </a:r>
            <a:endParaRPr lang="fr-FR" dirty="0" smtClean="0"/>
          </a:p>
          <a:p>
            <a:pPr lvl="1"/>
            <a:r>
              <a:rPr lang="fr-FR" dirty="0" smtClean="0">
                <a:hlinkClick r:id="rId6"/>
              </a:rPr>
              <a:t>https</a:t>
            </a:r>
            <a:r>
              <a:rPr lang="fr-FR" dirty="0">
                <a:hlinkClick r:id="rId6"/>
              </a:rPr>
              <a:t>://</a:t>
            </a:r>
            <a:r>
              <a:rPr lang="fr-FR" dirty="0" smtClean="0">
                <a:hlinkClick r:id="rId6"/>
              </a:rPr>
              <a:t>www.codewars.com/kata/count-the-monkeys/train/java</a:t>
            </a:r>
            <a:r>
              <a:rPr lang="fr-FR" dirty="0" smtClean="0"/>
              <a:t> </a:t>
            </a:r>
            <a:endParaRPr lang="fr-FR" dirty="0"/>
          </a:p>
          <a:p>
            <a:pPr lvl="1"/>
            <a:r>
              <a:rPr lang="fr-FR" dirty="0">
                <a:hlinkClick r:id="rId7"/>
              </a:rPr>
              <a:t>https://</a:t>
            </a:r>
            <a:r>
              <a:rPr lang="fr-FR" dirty="0" smtClean="0">
                <a:hlinkClick r:id="rId7"/>
              </a:rPr>
              <a:t>www.codewars.com/kata/lario-and-muigi-pipe-problem/train/java</a:t>
            </a:r>
            <a:r>
              <a:rPr lang="fr-FR" dirty="0" smtClean="0"/>
              <a:t> </a:t>
            </a:r>
          </a:p>
        </p:txBody>
      </p:sp>
      <p:sp>
        <p:nvSpPr>
          <p:cNvPr id="6" name="Titre 5"/>
          <p:cNvSpPr>
            <a:spLocks noGrp="1"/>
          </p:cNvSpPr>
          <p:nvPr>
            <p:ph type="title"/>
          </p:nvPr>
        </p:nvSpPr>
        <p:spPr/>
        <p:txBody>
          <a:bodyPr/>
          <a:lstStyle/>
          <a:p>
            <a:r>
              <a:rPr lang="fr-FR" dirty="0"/>
              <a:t>Travaux dirigés</a:t>
            </a:r>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41</a:t>
            </a:fld>
            <a:endParaRPr lang="fr-FR" dirty="0"/>
          </a:p>
        </p:txBody>
      </p:sp>
    </p:spTree>
    <p:extLst>
      <p:ext uri="{BB962C8B-B14F-4D97-AF65-F5344CB8AC3E}">
        <p14:creationId xmlns:p14="http://schemas.microsoft.com/office/powerpoint/2010/main" val="92702349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Java embarque un mécanisme de gestion des erreurs appelé exceptions</a:t>
            </a:r>
          </a:p>
          <a:p>
            <a:r>
              <a:rPr lang="fr-FR" dirty="0" smtClean="0"/>
              <a:t>Ce mécanisme se compose</a:t>
            </a:r>
          </a:p>
          <a:p>
            <a:pPr lvl="1"/>
            <a:r>
              <a:rPr lang="fr-FR" dirty="0" smtClean="0"/>
              <a:t>D’un ensemble d’objet « erreurs » (</a:t>
            </a:r>
            <a:r>
              <a:rPr lang="fr-FR" dirty="0" err="1" smtClean="0"/>
              <a:t>Error</a:t>
            </a:r>
            <a:r>
              <a:rPr lang="fr-FR" dirty="0" smtClean="0"/>
              <a:t> et Exception)</a:t>
            </a:r>
          </a:p>
          <a:p>
            <a:pPr lvl="1"/>
            <a:r>
              <a:rPr lang="fr-FR" dirty="0" smtClean="0"/>
              <a:t>De 4 mots clés (</a:t>
            </a:r>
            <a:r>
              <a:rPr lang="fr-FR" dirty="0" err="1" smtClean="0"/>
              <a:t>try</a:t>
            </a:r>
            <a:r>
              <a:rPr lang="fr-FR" dirty="0" smtClean="0"/>
              <a:t> , catch , </a:t>
            </a:r>
            <a:r>
              <a:rPr lang="fr-FR" dirty="0" err="1" smtClean="0"/>
              <a:t>finally</a:t>
            </a:r>
            <a:r>
              <a:rPr lang="fr-FR" dirty="0" smtClean="0"/>
              <a:t>, </a:t>
            </a:r>
            <a:r>
              <a:rPr lang="fr-FR" dirty="0" err="1" smtClean="0"/>
              <a:t>throw</a:t>
            </a:r>
            <a:r>
              <a:rPr lang="fr-FR" dirty="0"/>
              <a:t> </a:t>
            </a:r>
            <a:r>
              <a:rPr lang="fr-FR" dirty="0" smtClean="0"/>
              <a:t>/ </a:t>
            </a:r>
            <a:r>
              <a:rPr lang="fr-FR" dirty="0" err="1" smtClean="0"/>
              <a:t>throws</a:t>
            </a:r>
            <a:r>
              <a:rPr lang="fr-FR" dirty="0" smtClean="0"/>
              <a:t>)</a:t>
            </a:r>
          </a:p>
          <a:p>
            <a:r>
              <a:rPr lang="fr-FR" dirty="0" smtClean="0"/>
              <a:t>Le concept est simple: 1 exception est lancer en cas d’erreur (</a:t>
            </a:r>
            <a:r>
              <a:rPr lang="fr-FR" dirty="0" err="1" smtClean="0"/>
              <a:t>throw</a:t>
            </a:r>
            <a:r>
              <a:rPr lang="fr-FR" dirty="0" smtClean="0"/>
              <a:t>) et elle peut-être attrapée si besoin (catch) pour éviter qu’elle se propage.</a:t>
            </a:r>
          </a:p>
          <a:p>
            <a:endParaRPr lang="fr-FR" dirty="0" smtClean="0"/>
          </a:p>
        </p:txBody>
      </p:sp>
      <p:sp>
        <p:nvSpPr>
          <p:cNvPr id="6" name="Titre 5"/>
          <p:cNvSpPr>
            <a:spLocks noGrp="1"/>
          </p:cNvSpPr>
          <p:nvPr>
            <p:ph type="title"/>
          </p:nvPr>
        </p:nvSpPr>
        <p:spPr/>
        <p:txBody>
          <a:bodyPr/>
          <a:lstStyle/>
          <a:p>
            <a:r>
              <a:rPr lang="fr-FR" dirty="0" smtClean="0"/>
              <a:t>Le langage: la gestion des exceptions</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42</a:t>
            </a:fld>
            <a:endParaRPr lang="fr-FR" dirty="0"/>
          </a:p>
        </p:txBody>
      </p:sp>
      <p:sp>
        <p:nvSpPr>
          <p:cNvPr id="7" name="ZoneTexte 6"/>
          <p:cNvSpPr txBox="1"/>
          <p:nvPr/>
        </p:nvSpPr>
        <p:spPr>
          <a:xfrm>
            <a:off x="467545" y="2715766"/>
            <a:ext cx="4248472" cy="1580808"/>
          </a:xfrm>
          <a:prstGeom prst="rect">
            <a:avLst/>
          </a:prstGeom>
          <a:noFill/>
          <a:ln w="12700">
            <a:solidFill>
              <a:schemeClr val="accent6"/>
            </a:solidFill>
          </a:ln>
        </p:spPr>
        <p:txBody>
          <a:bodyPr wrap="square" lIns="72000" tIns="36000" rIns="72000" bIns="36000" rtlCol="0">
            <a:spAutoFit/>
          </a:bodyPr>
          <a:lstStyle/>
          <a:p>
            <a:r>
              <a:rPr lang="fr-FR" sz="1400" b="1" dirty="0" err="1">
                <a:solidFill>
                  <a:schemeClr val="accent5"/>
                </a:solidFill>
                <a:latin typeface="BNPP Slab Serif" pitchFamily="50" charset="0"/>
              </a:rPr>
              <a:t>try</a:t>
            </a:r>
            <a:r>
              <a:rPr lang="fr-FR" sz="1400" dirty="0">
                <a:solidFill>
                  <a:schemeClr val="accent5"/>
                </a:solidFill>
                <a:latin typeface="BNPP Slab Serif" pitchFamily="50" charset="0"/>
              </a:rPr>
              <a:t> </a:t>
            </a:r>
            <a:r>
              <a:rPr lang="fr-FR" sz="1400" dirty="0" smtClean="0">
                <a:solidFill>
                  <a:schemeClr val="accent6">
                    <a:lumMod val="75000"/>
                  </a:schemeClr>
                </a:solidFill>
                <a:latin typeface="BNPP Slab Serif" pitchFamily="50" charset="0"/>
              </a:rPr>
              <a:t>{</a:t>
            </a:r>
          </a:p>
          <a:p>
            <a:r>
              <a:rPr lang="fr-FR" sz="1400" dirty="0" smtClean="0">
                <a:solidFill>
                  <a:schemeClr val="accent6">
                    <a:lumMod val="75000"/>
                  </a:schemeClr>
                </a:solidFill>
                <a:latin typeface="BNPP Slab Serif" pitchFamily="50" charset="0"/>
              </a:rPr>
              <a:t> </a:t>
            </a:r>
            <a:r>
              <a:rPr lang="fr-FR" sz="1400" dirty="0">
                <a:solidFill>
                  <a:schemeClr val="accent6">
                    <a:lumMod val="75000"/>
                  </a:schemeClr>
                </a:solidFill>
                <a:latin typeface="BNPP Slab Serif" pitchFamily="50" charset="0"/>
              </a:rPr>
              <a:t>operation_risquée1</a:t>
            </a:r>
            <a:r>
              <a:rPr lang="fr-FR" sz="1400" dirty="0" smtClean="0">
                <a:solidFill>
                  <a:schemeClr val="accent6">
                    <a:lumMod val="75000"/>
                  </a:schemeClr>
                </a:solidFill>
                <a:latin typeface="BNPP Slab Serif" pitchFamily="50" charset="0"/>
              </a:rPr>
              <a:t>;</a:t>
            </a:r>
          </a:p>
          <a:p>
            <a:r>
              <a:rPr lang="fr-FR" sz="1400" dirty="0" smtClean="0">
                <a:solidFill>
                  <a:schemeClr val="accent6">
                    <a:lumMod val="75000"/>
                  </a:schemeClr>
                </a:solidFill>
                <a:latin typeface="BNPP Slab Serif" pitchFamily="50" charset="0"/>
              </a:rPr>
              <a:t> </a:t>
            </a:r>
            <a:r>
              <a:rPr lang="fr-FR" sz="1400" dirty="0">
                <a:solidFill>
                  <a:schemeClr val="accent6">
                    <a:lumMod val="75000"/>
                  </a:schemeClr>
                </a:solidFill>
                <a:latin typeface="BNPP Slab Serif" pitchFamily="50" charset="0"/>
              </a:rPr>
              <a:t>opération_risquée2</a:t>
            </a:r>
            <a:r>
              <a:rPr lang="fr-FR" sz="1400" dirty="0" smtClean="0">
                <a:solidFill>
                  <a:schemeClr val="accent6">
                    <a:lumMod val="75000"/>
                  </a:schemeClr>
                </a:solidFill>
                <a:latin typeface="BNPP Slab Serif" pitchFamily="50" charset="0"/>
              </a:rPr>
              <a:t>;</a:t>
            </a:r>
          </a:p>
          <a:p>
            <a:r>
              <a:rPr lang="fr-FR" sz="1400" dirty="0" smtClean="0">
                <a:solidFill>
                  <a:schemeClr val="accent6">
                    <a:lumMod val="75000"/>
                  </a:schemeClr>
                </a:solidFill>
                <a:latin typeface="BNPP Slab Serif" pitchFamily="50" charset="0"/>
              </a:rPr>
              <a:t> } </a:t>
            </a:r>
            <a:r>
              <a:rPr lang="fr-FR" sz="1400" b="1" dirty="0" smtClean="0">
                <a:solidFill>
                  <a:schemeClr val="accent5"/>
                </a:solidFill>
                <a:latin typeface="BNPP Slab Serif" pitchFamily="50" charset="0"/>
              </a:rPr>
              <a:t>catch</a:t>
            </a:r>
            <a:r>
              <a:rPr lang="fr-FR" sz="1400" dirty="0" smtClean="0">
                <a:solidFill>
                  <a:schemeClr val="accent5"/>
                </a:solidFill>
                <a:latin typeface="BNPP Slab Serif" pitchFamily="50" charset="0"/>
              </a:rPr>
              <a:t> </a:t>
            </a:r>
            <a:r>
              <a:rPr lang="fr-FR" sz="1400" dirty="0">
                <a:solidFill>
                  <a:schemeClr val="accent6">
                    <a:lumMod val="75000"/>
                  </a:schemeClr>
                </a:solidFill>
                <a:latin typeface="BNPP Slab Serif" pitchFamily="50" charset="0"/>
              </a:rPr>
              <a:t>(</a:t>
            </a:r>
            <a:r>
              <a:rPr lang="fr-FR" sz="1400" b="1" dirty="0" err="1">
                <a:solidFill>
                  <a:schemeClr val="accent6">
                    <a:lumMod val="75000"/>
                  </a:schemeClr>
                </a:solidFill>
                <a:latin typeface="BNPP Slab Serif" pitchFamily="50" charset="0"/>
              </a:rPr>
              <a:t>ExceptionInteressante</a:t>
            </a:r>
            <a:r>
              <a:rPr lang="fr-FR" sz="1400" dirty="0">
                <a:solidFill>
                  <a:schemeClr val="accent6">
                    <a:lumMod val="75000"/>
                  </a:schemeClr>
                </a:solidFill>
                <a:latin typeface="BNPP Slab Serif" pitchFamily="50" charset="0"/>
              </a:rPr>
              <a:t> e) { traitements } </a:t>
            </a:r>
            <a:r>
              <a:rPr lang="fr-FR" sz="1400" b="1" dirty="0">
                <a:solidFill>
                  <a:schemeClr val="accent5"/>
                </a:solidFill>
                <a:latin typeface="BNPP Slab Serif" pitchFamily="50" charset="0"/>
              </a:rPr>
              <a:t>catch</a:t>
            </a:r>
            <a:r>
              <a:rPr lang="fr-FR" sz="1400" dirty="0">
                <a:solidFill>
                  <a:schemeClr val="accent5"/>
                </a:solidFill>
                <a:latin typeface="BNPP Slab Serif" pitchFamily="50" charset="0"/>
              </a:rPr>
              <a:t> </a:t>
            </a:r>
            <a:r>
              <a:rPr lang="fr-FR" sz="1400" dirty="0">
                <a:solidFill>
                  <a:schemeClr val="accent6">
                    <a:lumMod val="75000"/>
                  </a:schemeClr>
                </a:solidFill>
                <a:latin typeface="BNPP Slab Serif" pitchFamily="50" charset="0"/>
              </a:rPr>
              <a:t>(</a:t>
            </a:r>
            <a:r>
              <a:rPr lang="fr-FR" sz="1400" b="1" dirty="0" err="1">
                <a:solidFill>
                  <a:schemeClr val="accent6">
                    <a:lumMod val="75000"/>
                  </a:schemeClr>
                </a:solidFill>
                <a:latin typeface="BNPP Slab Serif" pitchFamily="50" charset="0"/>
              </a:rPr>
              <a:t>ExceptionParticulière</a:t>
            </a:r>
            <a:r>
              <a:rPr lang="fr-FR" sz="1400" dirty="0">
                <a:solidFill>
                  <a:schemeClr val="accent6">
                    <a:lumMod val="75000"/>
                  </a:schemeClr>
                </a:solidFill>
                <a:latin typeface="BNPP Slab Serif" pitchFamily="50" charset="0"/>
              </a:rPr>
              <a:t> e) { traitements </a:t>
            </a:r>
            <a:r>
              <a:rPr lang="fr-FR" sz="1400" dirty="0" smtClean="0">
                <a:solidFill>
                  <a:schemeClr val="accent6">
                    <a:lumMod val="75000"/>
                  </a:schemeClr>
                </a:solidFill>
                <a:latin typeface="BNPP Slab Serif" pitchFamily="50" charset="0"/>
              </a:rPr>
              <a:t>}</a:t>
            </a:r>
          </a:p>
          <a:p>
            <a:r>
              <a:rPr lang="fr-FR" sz="1400" b="1" dirty="0" smtClean="0">
                <a:solidFill>
                  <a:schemeClr val="accent5"/>
                </a:solidFill>
                <a:latin typeface="BNPP Slab Serif" pitchFamily="50" charset="0"/>
              </a:rPr>
              <a:t>catch</a:t>
            </a:r>
            <a:r>
              <a:rPr lang="fr-FR" sz="1400" dirty="0" smtClean="0">
                <a:solidFill>
                  <a:schemeClr val="accent5"/>
                </a:solidFill>
                <a:latin typeface="BNPP Slab Serif" pitchFamily="50" charset="0"/>
              </a:rPr>
              <a:t> </a:t>
            </a:r>
            <a:r>
              <a:rPr lang="fr-FR" sz="1400" dirty="0">
                <a:solidFill>
                  <a:schemeClr val="accent6">
                    <a:lumMod val="75000"/>
                  </a:schemeClr>
                </a:solidFill>
                <a:latin typeface="BNPP Slab Serif" pitchFamily="50" charset="0"/>
              </a:rPr>
              <a:t>(</a:t>
            </a:r>
            <a:r>
              <a:rPr lang="fr-FR" sz="1400" b="1" dirty="0">
                <a:solidFill>
                  <a:schemeClr val="accent6">
                    <a:lumMod val="75000"/>
                  </a:schemeClr>
                </a:solidFill>
                <a:latin typeface="BNPP Slab Serif" pitchFamily="50" charset="0"/>
              </a:rPr>
              <a:t>Exception</a:t>
            </a:r>
            <a:r>
              <a:rPr lang="fr-FR" sz="1400" dirty="0">
                <a:solidFill>
                  <a:schemeClr val="accent6">
                    <a:lumMod val="75000"/>
                  </a:schemeClr>
                </a:solidFill>
                <a:latin typeface="BNPP Slab Serif" pitchFamily="50" charset="0"/>
              </a:rPr>
              <a:t> e) { traitements } </a:t>
            </a:r>
            <a:endParaRPr lang="fr-FR" sz="1400" dirty="0" smtClean="0">
              <a:solidFill>
                <a:schemeClr val="accent6">
                  <a:lumMod val="75000"/>
                </a:schemeClr>
              </a:solidFill>
              <a:latin typeface="BNPP Slab Serif" pitchFamily="50" charset="0"/>
            </a:endParaRPr>
          </a:p>
          <a:p>
            <a:r>
              <a:rPr lang="fr-FR" sz="1400" b="1" dirty="0" err="1" smtClean="0">
                <a:solidFill>
                  <a:schemeClr val="accent5"/>
                </a:solidFill>
                <a:latin typeface="BNPP Slab Serif" pitchFamily="50" charset="0"/>
              </a:rPr>
              <a:t>finally</a:t>
            </a:r>
            <a:r>
              <a:rPr lang="fr-FR" sz="1400" dirty="0" smtClean="0">
                <a:solidFill>
                  <a:schemeClr val="accent5"/>
                </a:solidFill>
                <a:latin typeface="BNPP Slab Serif" pitchFamily="50" charset="0"/>
              </a:rPr>
              <a:t> </a:t>
            </a:r>
            <a:r>
              <a:rPr lang="fr-FR" sz="1400" dirty="0">
                <a:solidFill>
                  <a:schemeClr val="accent6">
                    <a:lumMod val="75000"/>
                  </a:schemeClr>
                </a:solidFill>
                <a:latin typeface="BNPP Slab Serif" pitchFamily="50" charset="0"/>
              </a:rPr>
              <a:t>{ </a:t>
            </a:r>
            <a:r>
              <a:rPr lang="fr-FR" sz="1400" dirty="0" err="1">
                <a:solidFill>
                  <a:schemeClr val="accent6">
                    <a:lumMod val="75000"/>
                  </a:schemeClr>
                </a:solidFill>
                <a:latin typeface="BNPP Slab Serif" pitchFamily="50" charset="0"/>
              </a:rPr>
              <a:t>traitement_pour_terminer_proprement</a:t>
            </a:r>
            <a:r>
              <a:rPr lang="fr-FR" sz="1400" dirty="0">
                <a:solidFill>
                  <a:schemeClr val="accent6">
                    <a:lumMod val="75000"/>
                  </a:schemeClr>
                </a:solidFill>
                <a:latin typeface="BNPP Slab Serif" pitchFamily="50" charset="0"/>
              </a:rPr>
              <a:t>; </a:t>
            </a:r>
            <a:r>
              <a:rPr lang="fr-FR" sz="1400" dirty="0" smtClean="0">
                <a:solidFill>
                  <a:schemeClr val="accent6">
                    <a:lumMod val="75000"/>
                  </a:schemeClr>
                </a:solidFill>
                <a:latin typeface="BNPP Slab Serif" pitchFamily="50" charset="0"/>
              </a:rPr>
              <a:t>}</a:t>
            </a:r>
            <a:endParaRPr lang="fr-FR" sz="1400" b="1" dirty="0" smtClean="0">
              <a:solidFill>
                <a:schemeClr val="accent6">
                  <a:lumMod val="75000"/>
                </a:schemeClr>
              </a:solidFill>
              <a:latin typeface="BNPP Slab Serif" pitchFamily="50" charset="0"/>
            </a:endParaRPr>
          </a:p>
        </p:txBody>
      </p:sp>
      <p:sp>
        <p:nvSpPr>
          <p:cNvPr id="3" name="Rectangle à coins arrondis 2"/>
          <p:cNvSpPr/>
          <p:nvPr/>
        </p:nvSpPr>
        <p:spPr>
          <a:xfrm>
            <a:off x="5220072" y="2715766"/>
            <a:ext cx="3312368" cy="648072"/>
          </a:xfrm>
          <a:prstGeom prst="roundRect">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fr-FR" sz="1400" dirty="0" smtClean="0">
                <a:solidFill>
                  <a:schemeClr val="bg1"/>
                </a:solidFill>
              </a:rPr>
              <a:t>Ce morceau de code est « essayé », si une exception survient, le reste du code n’est pas exécuté</a:t>
            </a:r>
          </a:p>
        </p:txBody>
      </p:sp>
      <p:sp>
        <p:nvSpPr>
          <p:cNvPr id="8" name="Rectangle à coins arrondis 7"/>
          <p:cNvSpPr/>
          <p:nvPr/>
        </p:nvSpPr>
        <p:spPr>
          <a:xfrm>
            <a:off x="5220072" y="3435846"/>
            <a:ext cx="3312368" cy="505740"/>
          </a:xfrm>
          <a:prstGeom prst="roundRect">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fr-FR" sz="1400" dirty="0" smtClean="0">
                <a:solidFill>
                  <a:schemeClr val="bg1"/>
                </a:solidFill>
              </a:rPr>
              <a:t>L’exception est attrapée (catch) en fonction de son type</a:t>
            </a:r>
          </a:p>
        </p:txBody>
      </p:sp>
      <p:sp>
        <p:nvSpPr>
          <p:cNvPr id="9" name="Rectangle à coins arrondis 8"/>
          <p:cNvSpPr/>
          <p:nvPr/>
        </p:nvSpPr>
        <p:spPr>
          <a:xfrm>
            <a:off x="5220072" y="4011910"/>
            <a:ext cx="3312368" cy="505740"/>
          </a:xfrm>
          <a:prstGeom prst="roundRect">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fr-FR" sz="1400" dirty="0" smtClean="0">
                <a:solidFill>
                  <a:schemeClr val="bg1"/>
                </a:solidFill>
              </a:rPr>
              <a:t>Le bloc </a:t>
            </a:r>
            <a:r>
              <a:rPr lang="fr-FR" sz="1400" dirty="0" err="1" smtClean="0">
                <a:solidFill>
                  <a:schemeClr val="bg1"/>
                </a:solidFill>
              </a:rPr>
              <a:t>finally</a:t>
            </a:r>
            <a:r>
              <a:rPr lang="fr-FR" sz="1400" dirty="0" smtClean="0">
                <a:solidFill>
                  <a:schemeClr val="bg1"/>
                </a:solidFill>
              </a:rPr>
              <a:t> est </a:t>
            </a:r>
            <a:r>
              <a:rPr lang="fr-FR" sz="1400" b="1" dirty="0" smtClean="0">
                <a:solidFill>
                  <a:schemeClr val="bg1"/>
                </a:solidFill>
              </a:rPr>
              <a:t>toujours </a:t>
            </a:r>
            <a:r>
              <a:rPr lang="fr-FR" sz="1400" dirty="0" smtClean="0">
                <a:solidFill>
                  <a:schemeClr val="bg1"/>
                </a:solidFill>
              </a:rPr>
              <a:t>exécuté</a:t>
            </a:r>
          </a:p>
        </p:txBody>
      </p:sp>
      <p:cxnSp>
        <p:nvCxnSpPr>
          <p:cNvPr id="11" name="Connecteur droit avec flèche 10"/>
          <p:cNvCxnSpPr>
            <a:stCxn id="3" idx="1"/>
          </p:cNvCxnSpPr>
          <p:nvPr/>
        </p:nvCxnSpPr>
        <p:spPr>
          <a:xfrm flipH="1">
            <a:off x="2411760" y="3039802"/>
            <a:ext cx="2808312" cy="10801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2" name="Connecteur droit avec flèche 11"/>
          <p:cNvCxnSpPr>
            <a:stCxn id="8" idx="1"/>
          </p:cNvCxnSpPr>
          <p:nvPr/>
        </p:nvCxnSpPr>
        <p:spPr>
          <a:xfrm flipH="1">
            <a:off x="4427984" y="3688716"/>
            <a:ext cx="792088"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5" name="Connecteur droit avec flèche 14"/>
          <p:cNvCxnSpPr>
            <a:stCxn id="9" idx="1"/>
          </p:cNvCxnSpPr>
          <p:nvPr/>
        </p:nvCxnSpPr>
        <p:spPr>
          <a:xfrm flipH="1" flipV="1">
            <a:off x="4572000" y="4232396"/>
            <a:ext cx="648072" cy="3238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4252646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Pour attraper une exception, il faut que le code qui lance l’exception soit encadré par un bloc </a:t>
            </a:r>
            <a:r>
              <a:rPr lang="fr-FR" dirty="0" err="1" smtClean="0"/>
              <a:t>try</a:t>
            </a:r>
            <a:r>
              <a:rPr lang="fr-FR" dirty="0" smtClean="0"/>
              <a:t> { }</a:t>
            </a:r>
          </a:p>
          <a:p>
            <a:endParaRPr lang="fr-FR" dirty="0" smtClean="0"/>
          </a:p>
          <a:p>
            <a:r>
              <a:rPr lang="fr-FR" dirty="0" smtClean="0"/>
              <a:t>Le code du bloc </a:t>
            </a:r>
            <a:r>
              <a:rPr lang="fr-FR" dirty="0" err="1" smtClean="0"/>
              <a:t>try</a:t>
            </a:r>
            <a:r>
              <a:rPr lang="fr-FR" dirty="0" smtClean="0"/>
              <a:t> { } sera exécuté jusqu’au moment ou l’exception est lancée</a:t>
            </a:r>
          </a:p>
          <a:p>
            <a:endParaRPr lang="fr-FR" dirty="0" smtClean="0"/>
          </a:p>
          <a:p>
            <a:r>
              <a:rPr lang="fr-FR" dirty="0" smtClean="0"/>
              <a:t>Le bloc </a:t>
            </a:r>
            <a:r>
              <a:rPr lang="fr-FR" dirty="0" err="1" smtClean="0"/>
              <a:t>finally</a:t>
            </a:r>
            <a:r>
              <a:rPr lang="fr-FR" dirty="0" smtClean="0"/>
              <a:t> { } sera tout le temps exécuté</a:t>
            </a:r>
          </a:p>
        </p:txBody>
      </p:sp>
      <p:sp>
        <p:nvSpPr>
          <p:cNvPr id="6" name="Titre 5"/>
          <p:cNvSpPr>
            <a:spLocks noGrp="1"/>
          </p:cNvSpPr>
          <p:nvPr>
            <p:ph type="title"/>
          </p:nvPr>
        </p:nvSpPr>
        <p:spPr/>
        <p:txBody>
          <a:bodyPr/>
          <a:lstStyle/>
          <a:p>
            <a:r>
              <a:rPr lang="fr-FR" dirty="0" smtClean="0"/>
              <a:t>Le langage: la gestion des exceptions</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43</a:t>
            </a:fld>
            <a:endParaRPr lang="fr-FR" dirty="0"/>
          </a:p>
        </p:txBody>
      </p:sp>
      <p:sp>
        <p:nvSpPr>
          <p:cNvPr id="7" name="ZoneTexte 6"/>
          <p:cNvSpPr txBox="1"/>
          <p:nvPr/>
        </p:nvSpPr>
        <p:spPr>
          <a:xfrm>
            <a:off x="467545" y="2715766"/>
            <a:ext cx="4248472" cy="1857807"/>
          </a:xfrm>
          <a:prstGeom prst="rect">
            <a:avLst/>
          </a:prstGeom>
          <a:noFill/>
          <a:ln w="12700">
            <a:solidFill>
              <a:schemeClr val="accent6"/>
            </a:solidFill>
          </a:ln>
        </p:spPr>
        <p:txBody>
          <a:bodyPr wrap="square" lIns="72000" tIns="36000" rIns="72000" bIns="36000" rtlCol="0">
            <a:spAutoFit/>
          </a:bodyPr>
          <a:lstStyle/>
          <a:p>
            <a:r>
              <a:rPr lang="fr-FR" sz="1400" b="1" dirty="0" err="1">
                <a:solidFill>
                  <a:schemeClr val="accent5"/>
                </a:solidFill>
                <a:latin typeface="BNPP Slab Serif" pitchFamily="50" charset="0"/>
              </a:rPr>
              <a:t>try</a:t>
            </a:r>
            <a:r>
              <a:rPr lang="fr-FR" sz="1400" dirty="0">
                <a:solidFill>
                  <a:schemeClr val="accent5"/>
                </a:solidFill>
                <a:latin typeface="BNPP Slab Serif" pitchFamily="50" charset="0"/>
              </a:rPr>
              <a:t> </a:t>
            </a:r>
            <a:r>
              <a:rPr lang="fr-FR" sz="1400" dirty="0" smtClean="0">
                <a:solidFill>
                  <a:schemeClr val="accent6">
                    <a:lumMod val="75000"/>
                  </a:schemeClr>
                </a:solidFill>
                <a:latin typeface="BNPP Slab Serif" pitchFamily="50" charset="0"/>
              </a:rPr>
              <a:t>{</a:t>
            </a:r>
          </a:p>
          <a:p>
            <a:r>
              <a:rPr lang="fr-FR" sz="1400" dirty="0" smtClean="0">
                <a:solidFill>
                  <a:schemeClr val="accent6">
                    <a:lumMod val="75000"/>
                  </a:schemeClr>
                </a:solidFill>
                <a:latin typeface="BNPP Slab Serif" pitchFamily="50" charset="0"/>
              </a:rPr>
              <a:t> </a:t>
            </a:r>
            <a:r>
              <a:rPr lang="fr-FR" sz="1400" dirty="0">
                <a:solidFill>
                  <a:schemeClr val="accent6">
                    <a:lumMod val="75000"/>
                  </a:schemeClr>
                </a:solidFill>
                <a:latin typeface="BNPP Slab Serif" pitchFamily="50" charset="0"/>
              </a:rPr>
              <a:t>operation_risquée1;</a:t>
            </a:r>
          </a:p>
          <a:p>
            <a:r>
              <a:rPr lang="fr-FR" sz="1400" b="1" dirty="0" smtClean="0">
                <a:solidFill>
                  <a:schemeClr val="accent6">
                    <a:lumMod val="75000"/>
                  </a:schemeClr>
                </a:solidFill>
                <a:latin typeface="BNPP Slab Serif" pitchFamily="50" charset="0"/>
              </a:rPr>
              <a:t>	</a:t>
            </a:r>
            <a:r>
              <a:rPr lang="fr-FR" sz="1400" b="1" dirty="0" err="1" smtClean="0">
                <a:solidFill>
                  <a:schemeClr val="accent6">
                    <a:lumMod val="75000"/>
                  </a:schemeClr>
                </a:solidFill>
                <a:latin typeface="BNPP Slab Serif" pitchFamily="50" charset="0"/>
              </a:rPr>
              <a:t>throw</a:t>
            </a:r>
            <a:r>
              <a:rPr lang="fr-FR" sz="1400" b="1" dirty="0" smtClean="0">
                <a:solidFill>
                  <a:schemeClr val="accent6">
                    <a:lumMod val="75000"/>
                  </a:schemeClr>
                </a:solidFill>
                <a:latin typeface="BNPP Slab Serif" pitchFamily="50" charset="0"/>
              </a:rPr>
              <a:t> </a:t>
            </a:r>
            <a:r>
              <a:rPr lang="fr-FR" sz="1400" b="1" dirty="0">
                <a:solidFill>
                  <a:schemeClr val="accent6">
                    <a:lumMod val="75000"/>
                  </a:schemeClr>
                </a:solidFill>
                <a:latin typeface="BNPP Slab Serif" pitchFamily="50" charset="0"/>
              </a:rPr>
              <a:t>new Exception("</a:t>
            </a:r>
            <a:r>
              <a:rPr lang="fr-FR" sz="1400" b="1" dirty="0" smtClean="0">
                <a:solidFill>
                  <a:schemeClr val="accent6">
                    <a:lumMod val="75000"/>
                  </a:schemeClr>
                </a:solidFill>
                <a:latin typeface="BNPP Slab Serif" pitchFamily="50" charset="0"/>
              </a:rPr>
              <a:t>PLOP!!");</a:t>
            </a:r>
            <a:endParaRPr lang="fr-FR" sz="1400" b="1" dirty="0">
              <a:solidFill>
                <a:schemeClr val="accent6">
                  <a:lumMod val="75000"/>
                </a:schemeClr>
              </a:solidFill>
              <a:latin typeface="BNPP Slab Serif" pitchFamily="50" charset="0"/>
            </a:endParaRPr>
          </a:p>
          <a:p>
            <a:r>
              <a:rPr lang="fr-FR" sz="1400" dirty="0">
                <a:solidFill>
                  <a:schemeClr val="accent6">
                    <a:lumMod val="75000"/>
                  </a:schemeClr>
                </a:solidFill>
                <a:latin typeface="BNPP Slab Serif" pitchFamily="50" charset="0"/>
              </a:rPr>
              <a:t> opération_risquée2;</a:t>
            </a:r>
          </a:p>
          <a:p>
            <a:r>
              <a:rPr lang="fr-FR" sz="1400" dirty="0" smtClean="0">
                <a:solidFill>
                  <a:schemeClr val="accent6">
                    <a:lumMod val="75000"/>
                  </a:schemeClr>
                </a:solidFill>
                <a:latin typeface="BNPP Slab Serif" pitchFamily="50" charset="0"/>
              </a:rPr>
              <a:t> } </a:t>
            </a:r>
            <a:r>
              <a:rPr lang="fr-FR" sz="1400" b="1" dirty="0" smtClean="0">
                <a:solidFill>
                  <a:schemeClr val="accent5"/>
                </a:solidFill>
                <a:latin typeface="BNPP Slab Serif" pitchFamily="50" charset="0"/>
              </a:rPr>
              <a:t>catch</a:t>
            </a:r>
            <a:r>
              <a:rPr lang="fr-FR" sz="1400" dirty="0" smtClean="0">
                <a:solidFill>
                  <a:schemeClr val="accent5"/>
                </a:solidFill>
                <a:latin typeface="BNPP Slab Serif" pitchFamily="50" charset="0"/>
              </a:rPr>
              <a:t> </a:t>
            </a:r>
            <a:r>
              <a:rPr lang="fr-FR" sz="1400" dirty="0">
                <a:solidFill>
                  <a:schemeClr val="accent6">
                    <a:lumMod val="75000"/>
                  </a:schemeClr>
                </a:solidFill>
                <a:latin typeface="BNPP Slab Serif" pitchFamily="50" charset="0"/>
              </a:rPr>
              <a:t>(</a:t>
            </a:r>
            <a:r>
              <a:rPr lang="fr-FR" sz="1400" b="1" dirty="0" err="1">
                <a:solidFill>
                  <a:schemeClr val="accent6">
                    <a:lumMod val="75000"/>
                  </a:schemeClr>
                </a:solidFill>
                <a:latin typeface="BNPP Slab Serif" pitchFamily="50" charset="0"/>
              </a:rPr>
              <a:t>ExceptionInteressante</a:t>
            </a:r>
            <a:r>
              <a:rPr lang="fr-FR" sz="1400" dirty="0">
                <a:solidFill>
                  <a:schemeClr val="accent6">
                    <a:lumMod val="75000"/>
                  </a:schemeClr>
                </a:solidFill>
                <a:latin typeface="BNPP Slab Serif" pitchFamily="50" charset="0"/>
              </a:rPr>
              <a:t> e) { traitements } </a:t>
            </a:r>
            <a:r>
              <a:rPr lang="fr-FR" sz="1400" b="1" dirty="0">
                <a:solidFill>
                  <a:schemeClr val="accent5"/>
                </a:solidFill>
                <a:latin typeface="BNPP Slab Serif" pitchFamily="50" charset="0"/>
              </a:rPr>
              <a:t>catch</a:t>
            </a:r>
            <a:r>
              <a:rPr lang="fr-FR" sz="1400" dirty="0">
                <a:solidFill>
                  <a:schemeClr val="accent5"/>
                </a:solidFill>
                <a:latin typeface="BNPP Slab Serif" pitchFamily="50" charset="0"/>
              </a:rPr>
              <a:t> </a:t>
            </a:r>
            <a:r>
              <a:rPr lang="fr-FR" sz="1400" dirty="0">
                <a:solidFill>
                  <a:schemeClr val="accent6">
                    <a:lumMod val="75000"/>
                  </a:schemeClr>
                </a:solidFill>
                <a:latin typeface="BNPP Slab Serif" pitchFamily="50" charset="0"/>
              </a:rPr>
              <a:t>(</a:t>
            </a:r>
            <a:r>
              <a:rPr lang="fr-FR" sz="1400" b="1" dirty="0" err="1">
                <a:solidFill>
                  <a:schemeClr val="accent6">
                    <a:lumMod val="75000"/>
                  </a:schemeClr>
                </a:solidFill>
                <a:latin typeface="BNPP Slab Serif" pitchFamily="50" charset="0"/>
              </a:rPr>
              <a:t>ExceptionParticulière</a:t>
            </a:r>
            <a:r>
              <a:rPr lang="fr-FR" sz="1400" dirty="0">
                <a:solidFill>
                  <a:schemeClr val="accent6">
                    <a:lumMod val="75000"/>
                  </a:schemeClr>
                </a:solidFill>
                <a:latin typeface="BNPP Slab Serif" pitchFamily="50" charset="0"/>
              </a:rPr>
              <a:t> e) { traitements </a:t>
            </a:r>
            <a:r>
              <a:rPr lang="fr-FR" sz="1400" dirty="0" smtClean="0">
                <a:solidFill>
                  <a:schemeClr val="accent6">
                    <a:lumMod val="75000"/>
                  </a:schemeClr>
                </a:solidFill>
                <a:latin typeface="BNPP Slab Serif" pitchFamily="50" charset="0"/>
              </a:rPr>
              <a:t>}</a:t>
            </a:r>
          </a:p>
          <a:p>
            <a:r>
              <a:rPr lang="fr-FR" sz="1400" b="1" dirty="0" smtClean="0">
                <a:solidFill>
                  <a:schemeClr val="accent5"/>
                </a:solidFill>
                <a:latin typeface="BNPP Slab Serif" pitchFamily="50" charset="0"/>
              </a:rPr>
              <a:t>catch</a:t>
            </a:r>
            <a:r>
              <a:rPr lang="fr-FR" sz="1400" dirty="0" smtClean="0">
                <a:solidFill>
                  <a:schemeClr val="accent5"/>
                </a:solidFill>
                <a:latin typeface="BNPP Slab Serif" pitchFamily="50" charset="0"/>
              </a:rPr>
              <a:t> </a:t>
            </a:r>
            <a:r>
              <a:rPr lang="fr-FR" sz="1400" dirty="0">
                <a:solidFill>
                  <a:schemeClr val="accent6">
                    <a:lumMod val="75000"/>
                  </a:schemeClr>
                </a:solidFill>
                <a:latin typeface="BNPP Slab Serif" pitchFamily="50" charset="0"/>
              </a:rPr>
              <a:t>(</a:t>
            </a:r>
            <a:r>
              <a:rPr lang="fr-FR" sz="1400" b="1" dirty="0">
                <a:solidFill>
                  <a:schemeClr val="accent6">
                    <a:lumMod val="75000"/>
                  </a:schemeClr>
                </a:solidFill>
                <a:latin typeface="BNPP Slab Serif" pitchFamily="50" charset="0"/>
              </a:rPr>
              <a:t>Exception</a:t>
            </a:r>
            <a:r>
              <a:rPr lang="fr-FR" sz="1400" dirty="0">
                <a:solidFill>
                  <a:schemeClr val="accent6">
                    <a:lumMod val="75000"/>
                  </a:schemeClr>
                </a:solidFill>
                <a:latin typeface="BNPP Slab Serif" pitchFamily="50" charset="0"/>
              </a:rPr>
              <a:t> e) { traitements } </a:t>
            </a:r>
            <a:endParaRPr lang="fr-FR" sz="1400" dirty="0" smtClean="0">
              <a:solidFill>
                <a:schemeClr val="accent6">
                  <a:lumMod val="75000"/>
                </a:schemeClr>
              </a:solidFill>
              <a:latin typeface="BNPP Slab Serif" pitchFamily="50" charset="0"/>
            </a:endParaRPr>
          </a:p>
          <a:p>
            <a:r>
              <a:rPr lang="fr-FR" sz="1400" b="1" dirty="0" err="1" smtClean="0">
                <a:solidFill>
                  <a:schemeClr val="accent5"/>
                </a:solidFill>
                <a:latin typeface="BNPP Slab Serif" pitchFamily="50" charset="0"/>
              </a:rPr>
              <a:t>finally</a:t>
            </a:r>
            <a:r>
              <a:rPr lang="fr-FR" sz="1400" dirty="0" smtClean="0">
                <a:solidFill>
                  <a:schemeClr val="accent5"/>
                </a:solidFill>
                <a:latin typeface="BNPP Slab Serif" pitchFamily="50" charset="0"/>
              </a:rPr>
              <a:t> </a:t>
            </a:r>
            <a:r>
              <a:rPr lang="fr-FR" sz="1400" dirty="0">
                <a:solidFill>
                  <a:schemeClr val="accent6">
                    <a:lumMod val="75000"/>
                  </a:schemeClr>
                </a:solidFill>
                <a:latin typeface="BNPP Slab Serif" pitchFamily="50" charset="0"/>
              </a:rPr>
              <a:t>{ </a:t>
            </a:r>
            <a:r>
              <a:rPr lang="fr-FR" sz="1400" dirty="0" err="1">
                <a:solidFill>
                  <a:schemeClr val="accent6">
                    <a:lumMod val="75000"/>
                  </a:schemeClr>
                </a:solidFill>
                <a:latin typeface="BNPP Slab Serif" pitchFamily="50" charset="0"/>
              </a:rPr>
              <a:t>traitement_pour_terminer_proprement</a:t>
            </a:r>
            <a:r>
              <a:rPr lang="fr-FR" sz="1400" dirty="0">
                <a:solidFill>
                  <a:schemeClr val="accent6">
                    <a:lumMod val="75000"/>
                  </a:schemeClr>
                </a:solidFill>
                <a:latin typeface="BNPP Slab Serif" pitchFamily="50" charset="0"/>
              </a:rPr>
              <a:t>; </a:t>
            </a:r>
            <a:r>
              <a:rPr lang="fr-FR" sz="1400" dirty="0" smtClean="0">
                <a:solidFill>
                  <a:schemeClr val="accent6">
                    <a:lumMod val="75000"/>
                  </a:schemeClr>
                </a:solidFill>
                <a:latin typeface="BNPP Slab Serif" pitchFamily="50" charset="0"/>
              </a:rPr>
              <a:t>}</a:t>
            </a:r>
            <a:endParaRPr lang="fr-FR" sz="1400" b="1" dirty="0" smtClean="0">
              <a:solidFill>
                <a:schemeClr val="accent6">
                  <a:lumMod val="75000"/>
                </a:schemeClr>
              </a:solidFill>
              <a:latin typeface="BNPP Slab Serif" pitchFamily="50" charset="0"/>
            </a:endParaRPr>
          </a:p>
        </p:txBody>
      </p:sp>
      <p:sp>
        <p:nvSpPr>
          <p:cNvPr id="3" name="Rectangle à coins arrondis 2"/>
          <p:cNvSpPr/>
          <p:nvPr/>
        </p:nvSpPr>
        <p:spPr>
          <a:xfrm>
            <a:off x="5220072" y="2715766"/>
            <a:ext cx="3312368" cy="648072"/>
          </a:xfrm>
          <a:prstGeom prst="roundRect">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fr-FR" sz="1400" dirty="0" smtClean="0">
                <a:solidFill>
                  <a:schemeClr val="bg1"/>
                </a:solidFill>
              </a:rPr>
              <a:t>l’opération_risquée2 ne sera pas exécutée</a:t>
            </a:r>
          </a:p>
        </p:txBody>
      </p:sp>
      <p:sp>
        <p:nvSpPr>
          <p:cNvPr id="9" name="Rectangle à coins arrondis 8"/>
          <p:cNvSpPr/>
          <p:nvPr/>
        </p:nvSpPr>
        <p:spPr>
          <a:xfrm>
            <a:off x="5220072" y="3644669"/>
            <a:ext cx="3312368" cy="872981"/>
          </a:xfrm>
          <a:prstGeom prst="roundRect">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fr-FR" sz="1400" dirty="0" smtClean="0">
                <a:solidFill>
                  <a:schemeClr val="bg1"/>
                </a:solidFill>
              </a:rPr>
              <a:t>L’erreur de type Exception, est attrapée ici dans le bloc catch le plus précis qui correspond au type de l’exception</a:t>
            </a:r>
          </a:p>
        </p:txBody>
      </p:sp>
      <p:cxnSp>
        <p:nvCxnSpPr>
          <p:cNvPr id="11" name="Connecteur droit avec flèche 10"/>
          <p:cNvCxnSpPr>
            <a:stCxn id="3" idx="1"/>
          </p:cNvCxnSpPr>
          <p:nvPr/>
        </p:nvCxnSpPr>
        <p:spPr>
          <a:xfrm flipH="1">
            <a:off x="2411760" y="3039802"/>
            <a:ext cx="2808312" cy="10801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5" name="Connecteur droit avec flèche 14"/>
          <p:cNvCxnSpPr>
            <a:stCxn id="9" idx="1"/>
          </p:cNvCxnSpPr>
          <p:nvPr/>
        </p:nvCxnSpPr>
        <p:spPr>
          <a:xfrm flipH="1">
            <a:off x="3419872" y="4081160"/>
            <a:ext cx="1800200" cy="7561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0515875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La mécanique de catch, attrape les exceptions en fonction du type de l’exception</a:t>
            </a:r>
          </a:p>
          <a:p>
            <a:r>
              <a:rPr lang="fr-FR" dirty="0" smtClean="0"/>
              <a:t>L’exception est catchée dans le bloc catch qui correspond à son type, ou à son super type</a:t>
            </a:r>
          </a:p>
          <a:p>
            <a:r>
              <a:rPr lang="fr-FR" dirty="0" smtClean="0"/>
              <a:t>Une exception qui n’est pas catchée, se propage dans le code et l’arbre d’appel des méthodes</a:t>
            </a:r>
          </a:p>
          <a:p>
            <a:endParaRPr lang="fr-FR" dirty="0" smtClean="0"/>
          </a:p>
        </p:txBody>
      </p:sp>
      <p:sp>
        <p:nvSpPr>
          <p:cNvPr id="6" name="Titre 5"/>
          <p:cNvSpPr>
            <a:spLocks noGrp="1"/>
          </p:cNvSpPr>
          <p:nvPr>
            <p:ph type="title"/>
          </p:nvPr>
        </p:nvSpPr>
        <p:spPr/>
        <p:txBody>
          <a:bodyPr/>
          <a:lstStyle/>
          <a:p>
            <a:r>
              <a:rPr lang="fr-FR" dirty="0" smtClean="0"/>
              <a:t>Le langage: la gestion des exceptions</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44</a:t>
            </a:fld>
            <a:endParaRPr lang="fr-FR" dirty="0"/>
          </a:p>
        </p:txBody>
      </p:sp>
      <p:sp>
        <p:nvSpPr>
          <p:cNvPr id="7" name="ZoneTexte 6"/>
          <p:cNvSpPr txBox="1"/>
          <p:nvPr/>
        </p:nvSpPr>
        <p:spPr>
          <a:xfrm>
            <a:off x="477913" y="2658159"/>
            <a:ext cx="4248472" cy="1857807"/>
          </a:xfrm>
          <a:prstGeom prst="rect">
            <a:avLst/>
          </a:prstGeom>
          <a:noFill/>
          <a:ln w="12700">
            <a:solidFill>
              <a:schemeClr val="accent6"/>
            </a:solidFill>
          </a:ln>
        </p:spPr>
        <p:txBody>
          <a:bodyPr wrap="square" lIns="72000" tIns="36000" rIns="72000" bIns="36000" rtlCol="0">
            <a:spAutoFit/>
          </a:bodyPr>
          <a:lstStyle/>
          <a:p>
            <a:r>
              <a:rPr lang="fr-FR" sz="1400" b="1" dirty="0" err="1">
                <a:solidFill>
                  <a:schemeClr val="accent5"/>
                </a:solidFill>
                <a:latin typeface="BNPP Slab Serif" pitchFamily="50" charset="0"/>
              </a:rPr>
              <a:t>try</a:t>
            </a:r>
            <a:r>
              <a:rPr lang="fr-FR" sz="1400" dirty="0">
                <a:solidFill>
                  <a:schemeClr val="accent5"/>
                </a:solidFill>
                <a:latin typeface="BNPP Slab Serif" pitchFamily="50" charset="0"/>
              </a:rPr>
              <a:t> </a:t>
            </a:r>
            <a:r>
              <a:rPr lang="fr-FR" sz="1400" dirty="0" smtClean="0">
                <a:solidFill>
                  <a:schemeClr val="accent6">
                    <a:lumMod val="75000"/>
                  </a:schemeClr>
                </a:solidFill>
                <a:latin typeface="BNPP Slab Serif" pitchFamily="50" charset="0"/>
              </a:rPr>
              <a:t>{</a:t>
            </a:r>
          </a:p>
          <a:p>
            <a:r>
              <a:rPr lang="fr-FR" sz="1400" dirty="0" smtClean="0">
                <a:solidFill>
                  <a:schemeClr val="accent6">
                    <a:lumMod val="75000"/>
                  </a:schemeClr>
                </a:solidFill>
                <a:latin typeface="BNPP Slab Serif" pitchFamily="50" charset="0"/>
              </a:rPr>
              <a:t> </a:t>
            </a:r>
            <a:r>
              <a:rPr lang="fr-FR" sz="1400" dirty="0">
                <a:solidFill>
                  <a:schemeClr val="accent6">
                    <a:lumMod val="75000"/>
                  </a:schemeClr>
                </a:solidFill>
                <a:latin typeface="BNPP Slab Serif" pitchFamily="50" charset="0"/>
              </a:rPr>
              <a:t>operation_risquée1;</a:t>
            </a:r>
          </a:p>
          <a:p>
            <a:r>
              <a:rPr lang="fr-FR" sz="1400" b="1" dirty="0" smtClean="0">
                <a:solidFill>
                  <a:schemeClr val="accent6">
                    <a:lumMod val="75000"/>
                  </a:schemeClr>
                </a:solidFill>
                <a:latin typeface="BNPP Slab Serif" pitchFamily="50" charset="0"/>
              </a:rPr>
              <a:t>	</a:t>
            </a:r>
            <a:r>
              <a:rPr lang="fr-FR" sz="1400" b="1" dirty="0" err="1" smtClean="0">
                <a:solidFill>
                  <a:schemeClr val="accent6">
                    <a:lumMod val="75000"/>
                  </a:schemeClr>
                </a:solidFill>
                <a:latin typeface="BNPP Slab Serif" pitchFamily="50" charset="0"/>
              </a:rPr>
              <a:t>throw</a:t>
            </a:r>
            <a:r>
              <a:rPr lang="fr-FR" sz="1400" b="1" dirty="0" smtClean="0">
                <a:solidFill>
                  <a:schemeClr val="accent6">
                    <a:lumMod val="75000"/>
                  </a:schemeClr>
                </a:solidFill>
                <a:latin typeface="BNPP Slab Serif" pitchFamily="50" charset="0"/>
              </a:rPr>
              <a:t> </a:t>
            </a:r>
            <a:r>
              <a:rPr lang="fr-FR" sz="1400" b="1" dirty="0">
                <a:solidFill>
                  <a:schemeClr val="accent6">
                    <a:lumMod val="75000"/>
                  </a:schemeClr>
                </a:solidFill>
                <a:latin typeface="BNPP Slab Serif" pitchFamily="50" charset="0"/>
              </a:rPr>
              <a:t>new </a:t>
            </a:r>
            <a:r>
              <a:rPr lang="fr-FR" sz="1400" b="1" dirty="0" err="1" smtClean="0">
                <a:solidFill>
                  <a:schemeClr val="accent6">
                    <a:lumMod val="75000"/>
                  </a:schemeClr>
                </a:solidFill>
                <a:latin typeface="BNPP Slab Serif" pitchFamily="50" charset="0"/>
              </a:rPr>
              <a:t>MyException</a:t>
            </a:r>
            <a:r>
              <a:rPr lang="fr-FR" sz="1400" b="1" dirty="0">
                <a:solidFill>
                  <a:schemeClr val="accent6">
                    <a:lumMod val="75000"/>
                  </a:schemeClr>
                </a:solidFill>
                <a:latin typeface="BNPP Slab Serif" pitchFamily="50" charset="0"/>
              </a:rPr>
              <a:t>("</a:t>
            </a:r>
            <a:r>
              <a:rPr lang="fr-FR" sz="1400" b="1" dirty="0" smtClean="0">
                <a:solidFill>
                  <a:schemeClr val="accent6">
                    <a:lumMod val="75000"/>
                  </a:schemeClr>
                </a:solidFill>
                <a:latin typeface="BNPP Slab Serif" pitchFamily="50" charset="0"/>
              </a:rPr>
              <a:t>PLOP!!");</a:t>
            </a:r>
            <a:endParaRPr lang="fr-FR" sz="1400" b="1" dirty="0">
              <a:solidFill>
                <a:schemeClr val="accent6">
                  <a:lumMod val="75000"/>
                </a:schemeClr>
              </a:solidFill>
              <a:latin typeface="BNPP Slab Serif" pitchFamily="50" charset="0"/>
            </a:endParaRPr>
          </a:p>
          <a:p>
            <a:r>
              <a:rPr lang="fr-FR" sz="1400" dirty="0">
                <a:solidFill>
                  <a:schemeClr val="accent6">
                    <a:lumMod val="75000"/>
                  </a:schemeClr>
                </a:solidFill>
                <a:latin typeface="BNPP Slab Serif" pitchFamily="50" charset="0"/>
              </a:rPr>
              <a:t> opération_risquée2;</a:t>
            </a:r>
          </a:p>
          <a:p>
            <a:r>
              <a:rPr lang="fr-FR" sz="1400" dirty="0" smtClean="0">
                <a:solidFill>
                  <a:schemeClr val="accent6">
                    <a:lumMod val="75000"/>
                  </a:schemeClr>
                </a:solidFill>
                <a:latin typeface="BNPP Slab Serif" pitchFamily="50" charset="0"/>
              </a:rPr>
              <a:t> } </a:t>
            </a:r>
            <a:r>
              <a:rPr lang="fr-FR" sz="1400" b="1" dirty="0" smtClean="0">
                <a:solidFill>
                  <a:schemeClr val="accent5"/>
                </a:solidFill>
                <a:latin typeface="BNPP Slab Serif" pitchFamily="50" charset="0"/>
              </a:rPr>
              <a:t>catch</a:t>
            </a:r>
            <a:r>
              <a:rPr lang="fr-FR" sz="1400" dirty="0" smtClean="0">
                <a:solidFill>
                  <a:schemeClr val="accent5"/>
                </a:solidFill>
                <a:latin typeface="BNPP Slab Serif" pitchFamily="50" charset="0"/>
              </a:rPr>
              <a:t> </a:t>
            </a:r>
            <a:r>
              <a:rPr lang="fr-FR" sz="1400" dirty="0" smtClean="0">
                <a:solidFill>
                  <a:schemeClr val="accent6">
                    <a:lumMod val="75000"/>
                  </a:schemeClr>
                </a:solidFill>
                <a:latin typeface="BNPP Slab Serif" pitchFamily="50" charset="0"/>
              </a:rPr>
              <a:t>(</a:t>
            </a:r>
            <a:r>
              <a:rPr lang="fr-FR" sz="1400" b="1" dirty="0" err="1" smtClean="0">
                <a:solidFill>
                  <a:schemeClr val="accent6">
                    <a:lumMod val="75000"/>
                  </a:schemeClr>
                </a:solidFill>
                <a:latin typeface="BNPP Slab Serif" pitchFamily="50" charset="0"/>
              </a:rPr>
              <a:t>SousException</a:t>
            </a:r>
            <a:r>
              <a:rPr lang="fr-FR" sz="1400" b="1" dirty="0" smtClean="0">
                <a:solidFill>
                  <a:schemeClr val="accent6">
                    <a:lumMod val="75000"/>
                  </a:schemeClr>
                </a:solidFill>
                <a:latin typeface="BNPP Slab Serif" pitchFamily="50" charset="0"/>
              </a:rPr>
              <a:t> </a:t>
            </a:r>
            <a:r>
              <a:rPr lang="fr-FR" sz="1400" dirty="0" smtClean="0">
                <a:solidFill>
                  <a:schemeClr val="accent6">
                    <a:lumMod val="75000"/>
                  </a:schemeClr>
                </a:solidFill>
                <a:latin typeface="BNPP Slab Serif" pitchFamily="50" charset="0"/>
              </a:rPr>
              <a:t>e</a:t>
            </a:r>
            <a:r>
              <a:rPr lang="fr-FR" sz="1400" dirty="0">
                <a:solidFill>
                  <a:schemeClr val="accent6">
                    <a:lumMod val="75000"/>
                  </a:schemeClr>
                </a:solidFill>
                <a:latin typeface="BNPP Slab Serif" pitchFamily="50" charset="0"/>
              </a:rPr>
              <a:t>) { traitements </a:t>
            </a:r>
            <a:r>
              <a:rPr lang="fr-FR" sz="1400" dirty="0" smtClean="0">
                <a:solidFill>
                  <a:schemeClr val="accent6">
                    <a:lumMod val="75000"/>
                  </a:schemeClr>
                </a:solidFill>
                <a:latin typeface="BNPP Slab Serif" pitchFamily="50" charset="0"/>
              </a:rPr>
              <a:t>}</a:t>
            </a:r>
          </a:p>
          <a:p>
            <a:r>
              <a:rPr lang="fr-FR" sz="1400" b="1" dirty="0" smtClean="0">
                <a:solidFill>
                  <a:schemeClr val="accent5"/>
                </a:solidFill>
                <a:latin typeface="BNPP Slab Serif" pitchFamily="50" charset="0"/>
              </a:rPr>
              <a:t>catch</a:t>
            </a:r>
            <a:r>
              <a:rPr lang="fr-FR" sz="1400" dirty="0" smtClean="0">
                <a:solidFill>
                  <a:schemeClr val="accent5"/>
                </a:solidFill>
                <a:latin typeface="BNPP Slab Serif" pitchFamily="50" charset="0"/>
              </a:rPr>
              <a:t> </a:t>
            </a:r>
            <a:r>
              <a:rPr lang="fr-FR" sz="1400" dirty="0" smtClean="0">
                <a:solidFill>
                  <a:schemeClr val="accent6">
                    <a:lumMod val="75000"/>
                  </a:schemeClr>
                </a:solidFill>
                <a:latin typeface="BNPP Slab Serif" pitchFamily="50" charset="0"/>
              </a:rPr>
              <a:t>(</a:t>
            </a:r>
            <a:r>
              <a:rPr lang="fr-FR" sz="1400" b="1" dirty="0" err="1" smtClean="0">
                <a:solidFill>
                  <a:schemeClr val="accent6">
                    <a:lumMod val="75000"/>
                  </a:schemeClr>
                </a:solidFill>
                <a:latin typeface="BNPP Slab Serif" pitchFamily="50" charset="0"/>
              </a:rPr>
              <a:t>MyException</a:t>
            </a:r>
            <a:r>
              <a:rPr lang="fr-FR" sz="1400" dirty="0" smtClean="0">
                <a:solidFill>
                  <a:schemeClr val="accent6">
                    <a:lumMod val="75000"/>
                  </a:schemeClr>
                </a:solidFill>
                <a:latin typeface="BNPP Slab Serif" pitchFamily="50" charset="0"/>
              </a:rPr>
              <a:t> </a:t>
            </a:r>
            <a:r>
              <a:rPr lang="fr-FR" sz="1400" dirty="0">
                <a:solidFill>
                  <a:schemeClr val="accent6">
                    <a:lumMod val="75000"/>
                  </a:schemeClr>
                </a:solidFill>
                <a:latin typeface="BNPP Slab Serif" pitchFamily="50" charset="0"/>
              </a:rPr>
              <a:t>e) { traitements </a:t>
            </a:r>
            <a:r>
              <a:rPr lang="fr-FR" sz="1400" dirty="0" smtClean="0">
                <a:solidFill>
                  <a:schemeClr val="accent6">
                    <a:lumMod val="75000"/>
                  </a:schemeClr>
                </a:solidFill>
                <a:latin typeface="BNPP Slab Serif" pitchFamily="50" charset="0"/>
              </a:rPr>
              <a:t>}</a:t>
            </a:r>
          </a:p>
          <a:p>
            <a:r>
              <a:rPr lang="fr-FR" sz="1400" b="1" dirty="0" smtClean="0">
                <a:solidFill>
                  <a:schemeClr val="accent5"/>
                </a:solidFill>
                <a:latin typeface="BNPP Slab Serif" pitchFamily="50" charset="0"/>
              </a:rPr>
              <a:t>catch</a:t>
            </a:r>
            <a:r>
              <a:rPr lang="fr-FR" sz="1400" dirty="0" smtClean="0">
                <a:solidFill>
                  <a:schemeClr val="accent5"/>
                </a:solidFill>
                <a:latin typeface="BNPP Slab Serif" pitchFamily="50" charset="0"/>
              </a:rPr>
              <a:t> </a:t>
            </a:r>
            <a:r>
              <a:rPr lang="fr-FR" sz="1400" dirty="0">
                <a:solidFill>
                  <a:schemeClr val="accent6">
                    <a:lumMod val="75000"/>
                  </a:schemeClr>
                </a:solidFill>
                <a:latin typeface="BNPP Slab Serif" pitchFamily="50" charset="0"/>
              </a:rPr>
              <a:t>(</a:t>
            </a:r>
            <a:r>
              <a:rPr lang="fr-FR" sz="1400" b="1" dirty="0">
                <a:solidFill>
                  <a:schemeClr val="accent6">
                    <a:lumMod val="75000"/>
                  </a:schemeClr>
                </a:solidFill>
                <a:latin typeface="BNPP Slab Serif" pitchFamily="50" charset="0"/>
              </a:rPr>
              <a:t>Exception</a:t>
            </a:r>
            <a:r>
              <a:rPr lang="fr-FR" sz="1400" dirty="0">
                <a:solidFill>
                  <a:schemeClr val="accent6">
                    <a:lumMod val="75000"/>
                  </a:schemeClr>
                </a:solidFill>
                <a:latin typeface="BNPP Slab Serif" pitchFamily="50" charset="0"/>
              </a:rPr>
              <a:t> e) { traitements } </a:t>
            </a:r>
            <a:endParaRPr lang="fr-FR" sz="1400" dirty="0" smtClean="0">
              <a:solidFill>
                <a:schemeClr val="accent6">
                  <a:lumMod val="75000"/>
                </a:schemeClr>
              </a:solidFill>
              <a:latin typeface="BNPP Slab Serif" pitchFamily="50" charset="0"/>
            </a:endParaRPr>
          </a:p>
          <a:p>
            <a:r>
              <a:rPr lang="fr-FR" sz="1400" b="1" dirty="0" err="1" smtClean="0">
                <a:solidFill>
                  <a:schemeClr val="accent5"/>
                </a:solidFill>
                <a:latin typeface="BNPP Slab Serif" pitchFamily="50" charset="0"/>
              </a:rPr>
              <a:t>finally</a:t>
            </a:r>
            <a:r>
              <a:rPr lang="fr-FR" sz="1400" dirty="0" smtClean="0">
                <a:solidFill>
                  <a:schemeClr val="accent5"/>
                </a:solidFill>
                <a:latin typeface="BNPP Slab Serif" pitchFamily="50" charset="0"/>
              </a:rPr>
              <a:t> </a:t>
            </a:r>
            <a:r>
              <a:rPr lang="fr-FR" sz="1400" dirty="0">
                <a:solidFill>
                  <a:schemeClr val="accent6">
                    <a:lumMod val="75000"/>
                  </a:schemeClr>
                </a:solidFill>
                <a:latin typeface="BNPP Slab Serif" pitchFamily="50" charset="0"/>
              </a:rPr>
              <a:t>{ </a:t>
            </a:r>
            <a:r>
              <a:rPr lang="fr-FR" sz="1400" dirty="0" err="1">
                <a:solidFill>
                  <a:schemeClr val="accent6">
                    <a:lumMod val="75000"/>
                  </a:schemeClr>
                </a:solidFill>
                <a:latin typeface="BNPP Slab Serif" pitchFamily="50" charset="0"/>
              </a:rPr>
              <a:t>traitement_pour_terminer_proprement</a:t>
            </a:r>
            <a:r>
              <a:rPr lang="fr-FR" sz="1400" dirty="0">
                <a:solidFill>
                  <a:schemeClr val="accent6">
                    <a:lumMod val="75000"/>
                  </a:schemeClr>
                </a:solidFill>
                <a:latin typeface="BNPP Slab Serif" pitchFamily="50" charset="0"/>
              </a:rPr>
              <a:t>; </a:t>
            </a:r>
            <a:r>
              <a:rPr lang="fr-FR" sz="1400" dirty="0" smtClean="0">
                <a:solidFill>
                  <a:schemeClr val="accent6">
                    <a:lumMod val="75000"/>
                  </a:schemeClr>
                </a:solidFill>
                <a:latin typeface="BNPP Slab Serif" pitchFamily="50" charset="0"/>
              </a:rPr>
              <a:t>}</a:t>
            </a:r>
            <a:endParaRPr lang="fr-FR" sz="1400" b="1" dirty="0" smtClean="0">
              <a:solidFill>
                <a:schemeClr val="accent6">
                  <a:lumMod val="75000"/>
                </a:schemeClr>
              </a:solidFill>
              <a:latin typeface="BNPP Slab Serif" pitchFamily="50" charset="0"/>
            </a:endParaRPr>
          </a:p>
        </p:txBody>
      </p:sp>
      <p:sp>
        <p:nvSpPr>
          <p:cNvPr id="9" name="Rectangle à coins arrondis 8"/>
          <p:cNvSpPr/>
          <p:nvPr/>
        </p:nvSpPr>
        <p:spPr>
          <a:xfrm>
            <a:off x="5230440" y="3587062"/>
            <a:ext cx="3312368" cy="872981"/>
          </a:xfrm>
          <a:prstGeom prst="roundRect">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fr-FR" sz="1400" dirty="0" smtClean="0">
                <a:solidFill>
                  <a:schemeClr val="bg1"/>
                </a:solidFill>
              </a:rPr>
              <a:t>L’exception est catchée par le bloc « </a:t>
            </a:r>
            <a:r>
              <a:rPr lang="fr-FR" sz="1400" dirty="0" err="1" smtClean="0">
                <a:solidFill>
                  <a:schemeClr val="bg1"/>
                </a:solidFill>
              </a:rPr>
              <a:t>MyException</a:t>
            </a:r>
            <a:r>
              <a:rPr lang="fr-FR" sz="1400" dirty="0" smtClean="0">
                <a:solidFill>
                  <a:schemeClr val="bg1"/>
                </a:solidFill>
              </a:rPr>
              <a:t> »</a:t>
            </a:r>
          </a:p>
        </p:txBody>
      </p:sp>
      <p:cxnSp>
        <p:nvCxnSpPr>
          <p:cNvPr id="15" name="Connecteur droit avec flèche 14"/>
          <p:cNvCxnSpPr>
            <a:stCxn id="9" idx="1"/>
          </p:cNvCxnSpPr>
          <p:nvPr/>
        </p:nvCxnSpPr>
        <p:spPr>
          <a:xfrm flipH="1" flipV="1">
            <a:off x="3635896" y="3907176"/>
            <a:ext cx="1594544" cy="116377"/>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5019027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La hiérarchie des erreurs: les </a:t>
            </a:r>
            <a:r>
              <a:rPr lang="fr-FR" dirty="0" err="1" smtClean="0"/>
              <a:t>throwable</a:t>
            </a:r>
            <a:r>
              <a:rPr lang="fr-FR" dirty="0" smtClean="0"/>
              <a:t>, les </a:t>
            </a:r>
            <a:r>
              <a:rPr lang="fr-FR" dirty="0" err="1" smtClean="0"/>
              <a:t>Error</a:t>
            </a:r>
            <a:r>
              <a:rPr lang="fr-FR" dirty="0" smtClean="0"/>
              <a:t> et les Exception</a:t>
            </a:r>
          </a:p>
          <a:p>
            <a:pPr lvl="1"/>
            <a:r>
              <a:rPr lang="fr-FR" b="1" dirty="0" err="1"/>
              <a:t>Error</a:t>
            </a:r>
            <a:r>
              <a:rPr lang="fr-FR" b="1" dirty="0"/>
              <a:t> : </a:t>
            </a:r>
            <a:r>
              <a:rPr lang="fr-FR" dirty="0"/>
              <a:t>C</a:t>
            </a:r>
            <a:r>
              <a:rPr lang="fr-FR" dirty="0" smtClean="0"/>
              <a:t>es </a:t>
            </a:r>
            <a:r>
              <a:rPr lang="fr-FR" dirty="0"/>
              <a:t>exceptions concernent des problèmes liés à l'environnement</a:t>
            </a:r>
            <a:r>
              <a:rPr lang="fr-FR" dirty="0" smtClean="0"/>
              <a:t>.</a:t>
            </a:r>
            <a:br>
              <a:rPr lang="fr-FR" dirty="0" smtClean="0"/>
            </a:br>
            <a:r>
              <a:rPr lang="fr-FR" dirty="0" smtClean="0"/>
              <a:t>Elles </a:t>
            </a:r>
            <a:r>
              <a:rPr lang="fr-FR" dirty="0"/>
              <a:t>héritent de la classe </a:t>
            </a:r>
            <a:r>
              <a:rPr lang="fr-FR" dirty="0" err="1"/>
              <a:t>Error</a:t>
            </a:r>
            <a:r>
              <a:rPr lang="fr-FR" dirty="0"/>
              <a:t> (exemple : </a:t>
            </a:r>
            <a:r>
              <a:rPr lang="fr-FR" dirty="0" err="1"/>
              <a:t>OutOfMemoryError</a:t>
            </a:r>
            <a:r>
              <a:rPr lang="fr-FR" dirty="0" smtClean="0"/>
              <a:t>)</a:t>
            </a:r>
          </a:p>
          <a:p>
            <a:pPr lvl="1"/>
            <a:endParaRPr lang="fr-FR" dirty="0"/>
          </a:p>
          <a:p>
            <a:pPr lvl="1"/>
            <a:r>
              <a:rPr lang="fr-FR" b="1" dirty="0" err="1"/>
              <a:t>RuntimeException</a:t>
            </a:r>
            <a:r>
              <a:rPr lang="fr-FR" dirty="0"/>
              <a:t> : </a:t>
            </a:r>
            <a:r>
              <a:rPr lang="fr-FR" dirty="0" smtClean="0"/>
              <a:t>Ces </a:t>
            </a:r>
            <a:r>
              <a:rPr lang="fr-FR" dirty="0"/>
              <a:t>exceptions concernent des erreurs de programmation qui peuvent survenir à de </a:t>
            </a:r>
            <a:r>
              <a:rPr lang="fr-FR" dirty="0" smtClean="0"/>
              <a:t>nombreux </a:t>
            </a:r>
            <a:r>
              <a:rPr lang="fr-FR" dirty="0"/>
              <a:t>endroits dans le </a:t>
            </a:r>
            <a:r>
              <a:rPr lang="fr-FR" dirty="0" smtClean="0"/>
              <a:t>code </a:t>
            </a:r>
            <a:br>
              <a:rPr lang="fr-FR" dirty="0" smtClean="0"/>
            </a:br>
            <a:r>
              <a:rPr lang="fr-FR" dirty="0" smtClean="0"/>
              <a:t>(exemple</a:t>
            </a:r>
            <a:r>
              <a:rPr lang="fr-FR" dirty="0"/>
              <a:t> : </a:t>
            </a:r>
            <a:r>
              <a:rPr lang="fr-FR" dirty="0" err="1"/>
              <a:t>NullPointerException</a:t>
            </a:r>
            <a:r>
              <a:rPr lang="fr-FR" dirty="0" smtClean="0"/>
              <a:t>).</a:t>
            </a:r>
            <a:br>
              <a:rPr lang="fr-FR" dirty="0" smtClean="0"/>
            </a:br>
            <a:r>
              <a:rPr lang="fr-FR" dirty="0" smtClean="0"/>
              <a:t>Elles </a:t>
            </a:r>
            <a:r>
              <a:rPr lang="fr-FR" dirty="0"/>
              <a:t>héritent de la classe </a:t>
            </a:r>
            <a:r>
              <a:rPr lang="fr-FR" dirty="0" err="1" smtClean="0"/>
              <a:t>RuntimeException</a:t>
            </a:r>
            <a:endParaRPr lang="fr-FR" dirty="0" smtClean="0"/>
          </a:p>
          <a:p>
            <a:pPr lvl="1"/>
            <a:endParaRPr lang="fr-FR" dirty="0"/>
          </a:p>
          <a:p>
            <a:pPr lvl="1"/>
            <a:r>
              <a:rPr lang="fr-FR" b="1" dirty="0" err="1"/>
              <a:t>Checked</a:t>
            </a:r>
            <a:r>
              <a:rPr lang="fr-FR" b="1" dirty="0"/>
              <a:t> exception</a:t>
            </a:r>
            <a:r>
              <a:rPr lang="fr-FR" dirty="0"/>
              <a:t> : </a:t>
            </a:r>
            <a:r>
              <a:rPr lang="fr-FR" dirty="0" smtClean="0"/>
              <a:t>Ces </a:t>
            </a:r>
            <a:r>
              <a:rPr lang="fr-FR" dirty="0"/>
              <a:t>exceptions </a:t>
            </a:r>
            <a:r>
              <a:rPr lang="fr-FR" dirty="0" smtClean="0"/>
              <a:t>doivent</a:t>
            </a:r>
            <a:br>
              <a:rPr lang="fr-FR" dirty="0" smtClean="0"/>
            </a:br>
            <a:r>
              <a:rPr lang="fr-FR" dirty="0" smtClean="0"/>
              <a:t>être </a:t>
            </a:r>
            <a:r>
              <a:rPr lang="fr-FR" dirty="0"/>
              <a:t>traitées ou propagées. </a:t>
            </a:r>
            <a:r>
              <a:rPr lang="fr-FR" dirty="0" smtClean="0"/>
              <a:t/>
            </a:r>
            <a:br>
              <a:rPr lang="fr-FR" dirty="0" smtClean="0"/>
            </a:br>
            <a:r>
              <a:rPr lang="fr-FR" dirty="0" smtClean="0"/>
              <a:t>Toutes </a:t>
            </a:r>
            <a:r>
              <a:rPr lang="fr-FR" dirty="0"/>
              <a:t>les </a:t>
            </a:r>
            <a:r>
              <a:rPr lang="fr-FR" dirty="0" smtClean="0"/>
              <a:t>exceptions </a:t>
            </a:r>
            <a:r>
              <a:rPr lang="fr-FR" dirty="0"/>
              <a:t>qui </a:t>
            </a:r>
            <a:r>
              <a:rPr lang="fr-FR" dirty="0" smtClean="0"/>
              <a:t>n'appartiennent</a:t>
            </a:r>
            <a:br>
              <a:rPr lang="fr-FR" dirty="0" smtClean="0"/>
            </a:br>
            <a:r>
              <a:rPr lang="fr-FR" dirty="0" smtClean="0"/>
              <a:t>pas </a:t>
            </a:r>
            <a:r>
              <a:rPr lang="fr-FR" dirty="0"/>
              <a:t>aux catégories précédentes sont de ce type</a:t>
            </a:r>
          </a:p>
          <a:p>
            <a:endParaRPr lang="fr-FR" dirty="0" smtClean="0"/>
          </a:p>
        </p:txBody>
      </p:sp>
      <p:sp>
        <p:nvSpPr>
          <p:cNvPr id="6" name="Titre 5"/>
          <p:cNvSpPr>
            <a:spLocks noGrp="1"/>
          </p:cNvSpPr>
          <p:nvPr>
            <p:ph type="title"/>
          </p:nvPr>
        </p:nvSpPr>
        <p:spPr/>
        <p:txBody>
          <a:bodyPr/>
          <a:lstStyle/>
          <a:p>
            <a:r>
              <a:rPr lang="fr-FR" dirty="0" smtClean="0"/>
              <a:t>Le langage: la gestion des exceptions</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45</a:t>
            </a:fld>
            <a:endParaRPr lang="fr-FR" dirty="0"/>
          </a:p>
        </p:txBody>
      </p:sp>
      <p:pic>
        <p:nvPicPr>
          <p:cNvPr id="2050" name="Picture 2" descr="hierarchie d'excep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863" y="2283718"/>
            <a:ext cx="2807593" cy="2211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2656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r>
              <a:rPr lang="fr-FR" dirty="0" smtClean="0"/>
              <a:t>Les Best-Practice</a:t>
            </a:r>
          </a:p>
          <a:p>
            <a:pPr lvl="1"/>
            <a:r>
              <a:rPr lang="fr-FR" dirty="0" smtClean="0"/>
              <a:t>Les exceptions qui étendent de la classe </a:t>
            </a:r>
            <a:r>
              <a:rPr lang="fr-FR" dirty="0" err="1" smtClean="0"/>
              <a:t>Error</a:t>
            </a:r>
            <a:r>
              <a:rPr lang="fr-FR" dirty="0" smtClean="0"/>
              <a:t> ne </a:t>
            </a:r>
            <a:r>
              <a:rPr lang="fr-FR" b="1" dirty="0" smtClean="0"/>
              <a:t>doivent jamais</a:t>
            </a:r>
            <a:r>
              <a:rPr lang="fr-FR" dirty="0" smtClean="0"/>
              <a:t> être catchées, elles représentent un cas très critique, et il faut revoir l’application plutôt que de catcher l’erreur</a:t>
            </a:r>
          </a:p>
          <a:p>
            <a:pPr lvl="1"/>
            <a:r>
              <a:rPr lang="fr-FR" dirty="0" smtClean="0"/>
              <a:t>Les </a:t>
            </a:r>
            <a:r>
              <a:rPr lang="fr-FR" dirty="0" err="1" smtClean="0"/>
              <a:t>RuntimeException</a:t>
            </a:r>
            <a:r>
              <a:rPr lang="fr-FR" dirty="0" smtClean="0"/>
              <a:t> doivent être traitées, il s’agit d’erreur qui proviennent de problèmes de programmation. Certaines erreurs doivent impérativement être traitées alors que d’autre ne doivent jamais être catchée (</a:t>
            </a:r>
            <a:r>
              <a:rPr lang="fr-FR" dirty="0" err="1" smtClean="0"/>
              <a:t>NullPointerException</a:t>
            </a:r>
            <a:r>
              <a:rPr lang="fr-FR" dirty="0" smtClean="0"/>
              <a:t> par exemple)</a:t>
            </a:r>
          </a:p>
          <a:p>
            <a:pPr lvl="1"/>
            <a:r>
              <a:rPr lang="fr-FR" dirty="0" smtClean="0"/>
              <a:t>Les </a:t>
            </a:r>
            <a:r>
              <a:rPr lang="fr-FR" dirty="0" err="1" smtClean="0"/>
              <a:t>CheckedException</a:t>
            </a:r>
            <a:r>
              <a:rPr lang="fr-FR" dirty="0" smtClean="0"/>
              <a:t>, elles sont lancées volontairement par le développeur</a:t>
            </a:r>
          </a:p>
          <a:p>
            <a:pPr lvl="1"/>
            <a:r>
              <a:rPr lang="fr-FR" dirty="0" smtClean="0"/>
              <a:t>Ne pas hésitez à créer des exceptions spécifique si vous en avez besoin (en héritant d’Exception, </a:t>
            </a:r>
            <a:r>
              <a:rPr lang="fr-FR" b="1" dirty="0" smtClean="0"/>
              <a:t>pas de </a:t>
            </a:r>
            <a:r>
              <a:rPr lang="fr-FR" b="1" dirty="0" err="1" smtClean="0"/>
              <a:t>RuntimeException</a:t>
            </a:r>
            <a:r>
              <a:rPr lang="fr-FR" dirty="0" smtClean="0"/>
              <a:t>), sinon utilisez les exceptions existantes</a:t>
            </a:r>
          </a:p>
          <a:p>
            <a:pPr lvl="1"/>
            <a:r>
              <a:rPr lang="fr-FR" dirty="0" smtClean="0"/>
              <a:t>Toujours spécifier les </a:t>
            </a:r>
            <a:r>
              <a:rPr lang="fr-FR" dirty="0" err="1" smtClean="0"/>
              <a:t>CheckedException</a:t>
            </a:r>
            <a:r>
              <a:rPr lang="fr-FR" dirty="0" smtClean="0"/>
              <a:t> dans la signature des méthodes</a:t>
            </a:r>
          </a:p>
          <a:p>
            <a:pPr lvl="1"/>
            <a:r>
              <a:rPr lang="fr-FR" dirty="0" smtClean="0"/>
              <a:t>Quand on catch une exception, toujours faire un traitement (au moins un log) ne jamais camoufler une exception</a:t>
            </a:r>
          </a:p>
          <a:p>
            <a:pPr lvl="1"/>
            <a:r>
              <a:rPr lang="fr-FR" dirty="0" smtClean="0"/>
              <a:t>De manière générale, il faut catcher une exception dans une méthode que si celle-ci est capable de traiter l’exception, sinon il faut la laisser se propager</a:t>
            </a:r>
          </a:p>
        </p:txBody>
      </p:sp>
      <p:sp>
        <p:nvSpPr>
          <p:cNvPr id="6" name="Titre 5"/>
          <p:cNvSpPr>
            <a:spLocks noGrp="1"/>
          </p:cNvSpPr>
          <p:nvPr>
            <p:ph type="title"/>
          </p:nvPr>
        </p:nvSpPr>
        <p:spPr/>
        <p:txBody>
          <a:bodyPr/>
          <a:lstStyle/>
          <a:p>
            <a:r>
              <a:rPr lang="fr-FR" dirty="0" smtClean="0"/>
              <a:t>Le langage: la gestion des exceptions</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46</a:t>
            </a:fld>
            <a:endParaRPr lang="fr-FR" dirty="0"/>
          </a:p>
        </p:txBody>
      </p:sp>
    </p:spTree>
    <p:extLst>
      <p:ext uri="{BB962C8B-B14F-4D97-AF65-F5344CB8AC3E}">
        <p14:creationId xmlns:p14="http://schemas.microsoft.com/office/powerpoint/2010/main" val="3081979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7000">
              <a:schemeClr val="tx1"/>
            </a:gs>
          </a:gsLst>
          <a:lin ang="5400000" scaled="1"/>
          <a:tileRect/>
        </a:gradFill>
        <a:effectLst/>
      </p:bgPr>
    </p:bg>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Katas</a:t>
            </a:r>
          </a:p>
          <a:p>
            <a:pPr lvl="1"/>
            <a:r>
              <a:rPr lang="fr-FR" dirty="0">
                <a:hlinkClick r:id="rId3"/>
              </a:rPr>
              <a:t>https://</a:t>
            </a:r>
            <a:r>
              <a:rPr lang="fr-FR" dirty="0" smtClean="0">
                <a:hlinkClick r:id="rId3"/>
              </a:rPr>
              <a:t>www.codewars.com/kata/is-it-a-number/train/java</a:t>
            </a:r>
            <a:endParaRPr lang="fr-FR" dirty="0" smtClean="0"/>
          </a:p>
          <a:p>
            <a:pPr lvl="1"/>
            <a:endParaRPr lang="fr-FR" dirty="0" smtClean="0"/>
          </a:p>
        </p:txBody>
      </p:sp>
      <p:sp>
        <p:nvSpPr>
          <p:cNvPr id="6" name="Titre 5"/>
          <p:cNvSpPr>
            <a:spLocks noGrp="1"/>
          </p:cNvSpPr>
          <p:nvPr>
            <p:ph type="title"/>
          </p:nvPr>
        </p:nvSpPr>
        <p:spPr/>
        <p:txBody>
          <a:bodyPr/>
          <a:lstStyle/>
          <a:p>
            <a:r>
              <a:rPr lang="fr-FR" dirty="0" smtClean="0"/>
              <a:t>Travaux dirigés</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47</a:t>
            </a:fld>
            <a:endParaRPr lang="fr-FR" dirty="0"/>
          </a:p>
        </p:txBody>
      </p:sp>
    </p:spTree>
    <p:extLst>
      <p:ext uri="{BB962C8B-B14F-4D97-AF65-F5344CB8AC3E}">
        <p14:creationId xmlns:p14="http://schemas.microsoft.com/office/powerpoint/2010/main" val="352658707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fr-FR" dirty="0" smtClean="0"/>
              <a:t>Les api</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Notions d'architecture</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48</a:t>
            </a:fld>
            <a:endParaRPr lang="fr-FR" dirty="0"/>
          </a:p>
        </p:txBody>
      </p:sp>
    </p:spTree>
    <p:extLst>
      <p:ext uri="{BB962C8B-B14F-4D97-AF65-F5344CB8AC3E}">
        <p14:creationId xmlns:p14="http://schemas.microsoft.com/office/powerpoint/2010/main" val="19968193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Les chaînes de caractères s’utilise via les objets String (ou ce qui étend de </a:t>
            </a:r>
            <a:r>
              <a:rPr lang="fr-FR" i="1" dirty="0" err="1" smtClean="0"/>
              <a:t>CharSequence</a:t>
            </a:r>
            <a:r>
              <a:rPr lang="fr-FR" dirty="0" smtClean="0"/>
              <a:t>)</a:t>
            </a:r>
          </a:p>
          <a:p>
            <a:endParaRPr lang="fr-FR" dirty="0" smtClean="0"/>
          </a:p>
          <a:p>
            <a:r>
              <a:rPr lang="fr-FR" dirty="0" smtClean="0"/>
              <a:t>Les principales méthodes</a:t>
            </a:r>
          </a:p>
          <a:p>
            <a:pPr lvl="1"/>
            <a:r>
              <a:rPr lang="fr-FR" dirty="0" smtClean="0"/>
              <a:t>Les String en java sont encadrés par des double guillemet (</a:t>
            </a:r>
            <a:r>
              <a:rPr lang="fr-FR" dirty="0"/>
              <a:t>"</a:t>
            </a:r>
            <a:r>
              <a:rPr lang="fr-FR" dirty="0" err="1" smtClean="0"/>
              <a:t>plop</a:t>
            </a:r>
            <a:r>
              <a:rPr lang="fr-FR" dirty="0" smtClean="0"/>
              <a:t>")</a:t>
            </a:r>
          </a:p>
          <a:p>
            <a:pPr lvl="1"/>
            <a:r>
              <a:rPr lang="fr-FR" dirty="0" smtClean="0"/>
              <a:t>On concatène des String avec l’opérateur « + » (</a:t>
            </a:r>
            <a:r>
              <a:rPr lang="fr-FR" dirty="0"/>
              <a:t>"</a:t>
            </a:r>
            <a:r>
              <a:rPr lang="fr-FR" dirty="0" err="1"/>
              <a:t>plop</a:t>
            </a:r>
            <a:r>
              <a:rPr lang="fr-FR" dirty="0"/>
              <a:t>" + "</a:t>
            </a:r>
            <a:r>
              <a:rPr lang="fr-FR" dirty="0" err="1" smtClean="0"/>
              <a:t>plip</a:t>
            </a:r>
            <a:r>
              <a:rPr lang="fr-FR" dirty="0" smtClean="0"/>
              <a:t>")</a:t>
            </a:r>
          </a:p>
          <a:p>
            <a:pPr lvl="1"/>
            <a:r>
              <a:rPr lang="fr-FR" dirty="0" smtClean="0"/>
              <a:t>On peut connaitre la taille avec la méthode </a:t>
            </a:r>
            <a:r>
              <a:rPr lang="fr-FR" i="1" dirty="0" err="1" smtClean="0"/>
              <a:t>length</a:t>
            </a:r>
            <a:r>
              <a:rPr lang="fr-FR" dirty="0" smtClean="0"/>
              <a:t>()</a:t>
            </a:r>
          </a:p>
          <a:p>
            <a:pPr lvl="1"/>
            <a:r>
              <a:rPr lang="fr-FR" dirty="0" smtClean="0"/>
              <a:t>L’API du JDK permet de faire toutes les opérations courantes sur des chaînes</a:t>
            </a:r>
          </a:p>
          <a:p>
            <a:pPr lvl="2"/>
            <a:r>
              <a:rPr lang="fr-FR" dirty="0" smtClean="0"/>
              <a:t>Recherche</a:t>
            </a:r>
          </a:p>
          <a:p>
            <a:pPr lvl="2"/>
            <a:r>
              <a:rPr lang="fr-FR" dirty="0" smtClean="0"/>
              <a:t>Remplacement</a:t>
            </a:r>
          </a:p>
          <a:p>
            <a:pPr lvl="2"/>
            <a:r>
              <a:rPr lang="fr-FR" dirty="0" smtClean="0"/>
              <a:t>Concaténation</a:t>
            </a:r>
          </a:p>
          <a:p>
            <a:pPr lvl="2"/>
            <a:r>
              <a:rPr lang="fr-FR" dirty="0" smtClean="0"/>
              <a:t>Passage en minuscule, majuscule</a:t>
            </a:r>
          </a:p>
          <a:p>
            <a:pPr lvl="2"/>
            <a:r>
              <a:rPr lang="fr-FR" dirty="0" smtClean="0"/>
              <a:t>Etc…</a:t>
            </a:r>
            <a:endParaRPr lang="fr-FR" dirty="0"/>
          </a:p>
          <a:p>
            <a:pPr lvl="2"/>
            <a:endParaRPr lang="fr-FR" dirty="0"/>
          </a:p>
        </p:txBody>
      </p:sp>
      <p:sp>
        <p:nvSpPr>
          <p:cNvPr id="6" name="Titre 5"/>
          <p:cNvSpPr>
            <a:spLocks noGrp="1"/>
          </p:cNvSpPr>
          <p:nvPr>
            <p:ph type="title"/>
          </p:nvPr>
        </p:nvSpPr>
        <p:spPr/>
        <p:txBody>
          <a:bodyPr/>
          <a:lstStyle/>
          <a:p>
            <a:r>
              <a:rPr lang="fr-FR" dirty="0" smtClean="0"/>
              <a:t>Le langage: les chaîne de caractères</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49</a:t>
            </a:fld>
            <a:endParaRPr lang="fr-FR" dirty="0"/>
          </a:p>
        </p:txBody>
      </p:sp>
    </p:spTree>
    <p:extLst>
      <p:ext uri="{BB962C8B-B14F-4D97-AF65-F5344CB8AC3E}">
        <p14:creationId xmlns:p14="http://schemas.microsoft.com/office/powerpoint/2010/main" val="20270541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r>
              <a:rPr lang="fr-FR" dirty="0" smtClean="0"/>
              <a:t>Java est un langage de programmation évolué et orienté objet</a:t>
            </a:r>
          </a:p>
          <a:p>
            <a:r>
              <a:rPr lang="fr-FR" dirty="0" smtClean="0"/>
              <a:t>Issue d’un projet de </a:t>
            </a:r>
            <a:r>
              <a:rPr lang="fr-FR" i="1" dirty="0" err="1" smtClean="0"/>
              <a:t>Sunmicrosystems</a:t>
            </a:r>
            <a:r>
              <a:rPr lang="fr-FR" dirty="0" smtClean="0"/>
              <a:t> en 1990</a:t>
            </a:r>
          </a:p>
          <a:p>
            <a:pPr lvl="1"/>
            <a:r>
              <a:rPr lang="fr-FR" dirty="0" smtClean="0"/>
              <a:t>Patrick </a:t>
            </a:r>
            <a:r>
              <a:rPr lang="fr-FR" dirty="0" err="1" smtClean="0"/>
              <a:t>Naughton</a:t>
            </a:r>
            <a:endParaRPr lang="fr-FR" dirty="0" smtClean="0"/>
          </a:p>
          <a:p>
            <a:pPr lvl="1"/>
            <a:r>
              <a:rPr lang="fr-FR" dirty="0"/>
              <a:t>James </a:t>
            </a:r>
            <a:r>
              <a:rPr lang="fr-FR" dirty="0" smtClean="0"/>
              <a:t>Gosling</a:t>
            </a:r>
          </a:p>
          <a:p>
            <a:pPr lvl="1"/>
            <a:r>
              <a:rPr lang="fr-FR" dirty="0" smtClean="0"/>
              <a:t>Mike </a:t>
            </a:r>
            <a:r>
              <a:rPr lang="fr-FR" dirty="0"/>
              <a:t>Sheridan</a:t>
            </a:r>
            <a:endParaRPr lang="fr-FR" dirty="0" smtClean="0"/>
          </a:p>
          <a:p>
            <a:r>
              <a:rPr lang="fr-FR" dirty="0" smtClean="0"/>
              <a:t>Existe depuis plus de 20 ans (au Départ Sun Microsystems puis Oracle)</a:t>
            </a:r>
          </a:p>
          <a:p>
            <a:pPr lvl="1"/>
            <a:r>
              <a:rPr lang="fr-FR" dirty="0" smtClean="0"/>
              <a:t>JDK 1.0 (</a:t>
            </a:r>
            <a:r>
              <a:rPr lang="fr-FR" dirty="0" err="1" smtClean="0"/>
              <a:t>Oak</a:t>
            </a:r>
            <a:r>
              <a:rPr lang="fr-FR" dirty="0" smtClean="0"/>
              <a:t>) en 1995</a:t>
            </a:r>
          </a:p>
          <a:p>
            <a:pPr lvl="1"/>
            <a:r>
              <a:rPr lang="fr-FR" dirty="0" smtClean="0"/>
              <a:t>2010 rachat de Sun par Oracle</a:t>
            </a:r>
          </a:p>
          <a:p>
            <a:pPr lvl="1"/>
            <a:r>
              <a:rPr lang="fr-FR" dirty="0" smtClean="0"/>
              <a:t>Java SE 9 en 2018</a:t>
            </a:r>
          </a:p>
          <a:p>
            <a:r>
              <a:rPr lang="fr-FR" dirty="0" smtClean="0"/>
              <a:t>On trouve 3 éditions de Java</a:t>
            </a:r>
          </a:p>
          <a:p>
            <a:pPr lvl="1"/>
            <a:r>
              <a:rPr lang="fr-FR" dirty="0" smtClean="0"/>
              <a:t>Java Standard Edition ( JSE ou anciennement J2SE)</a:t>
            </a:r>
          </a:p>
          <a:p>
            <a:pPr lvl="1"/>
            <a:r>
              <a:rPr lang="fr-FR" dirty="0" smtClean="0"/>
              <a:t>Java Enterprise Edition (JEE ou anciennement J2EE)</a:t>
            </a:r>
          </a:p>
          <a:p>
            <a:pPr lvl="1"/>
            <a:r>
              <a:rPr lang="fr-FR" dirty="0" smtClean="0"/>
              <a:t>Java Micro Edition (JME ou anciennement J2ME)</a:t>
            </a:r>
          </a:p>
          <a:p>
            <a:endParaRPr lang="fr-FR" dirty="0"/>
          </a:p>
        </p:txBody>
      </p:sp>
      <p:sp>
        <p:nvSpPr>
          <p:cNvPr id="6" name="Titre 5"/>
          <p:cNvSpPr>
            <a:spLocks noGrp="1"/>
          </p:cNvSpPr>
          <p:nvPr>
            <p:ph type="title"/>
          </p:nvPr>
        </p:nvSpPr>
        <p:spPr/>
        <p:txBody>
          <a:bodyPr/>
          <a:lstStyle/>
          <a:p>
            <a:r>
              <a:rPr lang="fr-FR" dirty="0" smtClean="0"/>
              <a:t>Introduction</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5</a:t>
            </a:fld>
            <a:endParaRPr lang="fr-FR" dirty="0"/>
          </a:p>
        </p:txBody>
      </p:sp>
      <p:pic>
        <p:nvPicPr>
          <p:cNvPr id="1028" name="Picture 4" descr="Résultat de recherche d'images pour &quot;sun microsystem&qu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60232" y="1203598"/>
            <a:ext cx="2146030" cy="94391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ésultat de recherche d'images pour &quot;logo java oracle&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0986" y="2859782"/>
            <a:ext cx="2168327" cy="1099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0824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Plusieurs autres classes sont intéressantes quand on manipules des chaines de caractères</a:t>
            </a:r>
          </a:p>
          <a:p>
            <a:pPr lvl="1"/>
            <a:r>
              <a:rPr lang="fr-FR" b="1" dirty="0" err="1" smtClean="0"/>
              <a:t>StringBuilder</a:t>
            </a:r>
            <a:r>
              <a:rPr lang="fr-FR" dirty="0" smtClean="0"/>
              <a:t> : Il s’agit d’un constructeur de chaine de caractères, pratique pour concaténer de nombreux String</a:t>
            </a:r>
          </a:p>
          <a:p>
            <a:pPr lvl="1"/>
            <a:r>
              <a:rPr lang="fr-FR" b="1" dirty="0" err="1" smtClean="0"/>
              <a:t>StringBuffer</a:t>
            </a:r>
            <a:r>
              <a:rPr lang="fr-FR" dirty="0" smtClean="0"/>
              <a:t>: Ancienne version du </a:t>
            </a:r>
            <a:r>
              <a:rPr lang="fr-FR" dirty="0" err="1" smtClean="0"/>
              <a:t>StringBuilder</a:t>
            </a:r>
            <a:r>
              <a:rPr lang="fr-FR" dirty="0" smtClean="0"/>
              <a:t>, moins performante, mais synchronisé (utilisable avec plusieurs Thread)</a:t>
            </a:r>
          </a:p>
          <a:p>
            <a:r>
              <a:rPr lang="fr-FR" dirty="0" smtClean="0"/>
              <a:t>On trouve également plusieurs librairies externe (Commons-</a:t>
            </a:r>
            <a:r>
              <a:rPr lang="fr-FR" dirty="0" err="1" smtClean="0"/>
              <a:t>utils</a:t>
            </a:r>
            <a:r>
              <a:rPr lang="fr-FR" dirty="0" smtClean="0"/>
              <a:t> d’apache par exemple</a:t>
            </a:r>
          </a:p>
          <a:p>
            <a:r>
              <a:rPr lang="fr-FR" dirty="0" smtClean="0"/>
              <a:t>Exemples et documentation</a:t>
            </a:r>
          </a:p>
          <a:p>
            <a:pPr lvl="1"/>
            <a:r>
              <a:rPr lang="fr-FR" dirty="0" smtClean="0"/>
              <a:t>L’API </a:t>
            </a:r>
            <a:r>
              <a:rPr lang="fr-FR" dirty="0"/>
              <a:t>String: </a:t>
            </a:r>
            <a:r>
              <a:rPr lang="fr-FR" dirty="0">
                <a:hlinkClick r:id="rId2"/>
              </a:rPr>
              <a:t>https://docs.oracle.com/javase/8/docs/api/</a:t>
            </a:r>
            <a:r>
              <a:rPr lang="fr-FR" dirty="0"/>
              <a:t> </a:t>
            </a:r>
            <a:endParaRPr lang="fr-FR" dirty="0" smtClean="0"/>
          </a:p>
          <a:p>
            <a:pPr lvl="1"/>
            <a:r>
              <a:rPr lang="fr-FR" dirty="0" smtClean="0"/>
              <a:t>Tutorial</a:t>
            </a:r>
            <a:r>
              <a:rPr lang="fr-FR" dirty="0"/>
              <a:t>: </a:t>
            </a:r>
            <a:r>
              <a:rPr lang="fr-FR" dirty="0">
                <a:hlinkClick r:id="rId3"/>
              </a:rPr>
              <a:t>https://www.tutorialspoint.com/java/java_strings.htm</a:t>
            </a:r>
            <a:r>
              <a:rPr lang="fr-FR" dirty="0"/>
              <a:t> </a:t>
            </a:r>
            <a:endParaRPr lang="fr-FR" dirty="0" smtClean="0"/>
          </a:p>
          <a:p>
            <a:pPr lvl="1"/>
            <a:r>
              <a:rPr lang="fr-FR" dirty="0"/>
              <a:t>Tutorial: </a:t>
            </a:r>
            <a:r>
              <a:rPr lang="fr-FR" dirty="0">
                <a:hlinkClick r:id="rId4"/>
              </a:rPr>
              <a:t>https://beginnersbook.com/2013/12/java-strings</a:t>
            </a:r>
            <a:r>
              <a:rPr lang="fr-FR" dirty="0" smtClean="0">
                <a:hlinkClick r:id="rId4"/>
              </a:rPr>
              <a:t>/</a:t>
            </a:r>
            <a:r>
              <a:rPr lang="fr-FR" dirty="0" smtClean="0"/>
              <a:t> </a:t>
            </a:r>
            <a:endParaRPr lang="fr-FR" dirty="0"/>
          </a:p>
          <a:p>
            <a:pPr lvl="1"/>
            <a:endParaRPr lang="fr-FR" dirty="0"/>
          </a:p>
        </p:txBody>
      </p:sp>
      <p:sp>
        <p:nvSpPr>
          <p:cNvPr id="6" name="Titre 5"/>
          <p:cNvSpPr>
            <a:spLocks noGrp="1"/>
          </p:cNvSpPr>
          <p:nvPr>
            <p:ph type="title"/>
          </p:nvPr>
        </p:nvSpPr>
        <p:spPr/>
        <p:txBody>
          <a:bodyPr/>
          <a:lstStyle/>
          <a:p>
            <a:r>
              <a:rPr lang="fr-FR" dirty="0" smtClean="0"/>
              <a:t>Le langage: les chaîne de caractères</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50</a:t>
            </a:fld>
            <a:endParaRPr lang="fr-FR" dirty="0"/>
          </a:p>
        </p:txBody>
      </p:sp>
    </p:spTree>
    <p:extLst>
      <p:ext uri="{BB962C8B-B14F-4D97-AF65-F5344CB8AC3E}">
        <p14:creationId xmlns:p14="http://schemas.microsoft.com/office/powerpoint/2010/main" val="8188531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7000">
              <a:schemeClr val="tx1"/>
            </a:gs>
          </a:gsLst>
          <a:lin ang="5400000" scaled="1"/>
          <a:tileRect/>
        </a:gradFill>
        <a:effectLst/>
      </p:bgPr>
    </p:bg>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Exercices sur les chaînes de caractères</a:t>
            </a:r>
          </a:p>
          <a:p>
            <a:pPr lvl="1"/>
            <a:r>
              <a:rPr lang="fr-FR" dirty="0">
                <a:hlinkClick r:id="rId3"/>
              </a:rPr>
              <a:t>https://</a:t>
            </a:r>
            <a:r>
              <a:rPr lang="fr-FR" dirty="0" smtClean="0">
                <a:hlinkClick r:id="rId3"/>
              </a:rPr>
              <a:t>www.codewars.com/kata/jennys-secret-message/train/java</a:t>
            </a:r>
            <a:endParaRPr lang="fr-FR" dirty="0" smtClean="0"/>
          </a:p>
          <a:p>
            <a:pPr lvl="1"/>
            <a:r>
              <a:rPr lang="fr-FR" dirty="0">
                <a:hlinkClick r:id="rId4"/>
              </a:rPr>
              <a:t>https://</a:t>
            </a:r>
            <a:r>
              <a:rPr lang="fr-FR" dirty="0" smtClean="0">
                <a:hlinkClick r:id="rId4"/>
              </a:rPr>
              <a:t>www.codewars.com/kata/sentence-smash/train/java</a:t>
            </a:r>
            <a:endParaRPr lang="fr-FR" dirty="0" smtClean="0"/>
          </a:p>
          <a:p>
            <a:pPr lvl="1"/>
            <a:endParaRPr lang="fr-FR" dirty="0"/>
          </a:p>
        </p:txBody>
      </p:sp>
      <p:sp>
        <p:nvSpPr>
          <p:cNvPr id="6" name="Titre 5"/>
          <p:cNvSpPr>
            <a:spLocks noGrp="1"/>
          </p:cNvSpPr>
          <p:nvPr>
            <p:ph type="title"/>
          </p:nvPr>
        </p:nvSpPr>
        <p:spPr/>
        <p:txBody>
          <a:bodyPr/>
          <a:lstStyle/>
          <a:p>
            <a:r>
              <a:rPr lang="fr-FR" dirty="0"/>
              <a:t>Travaux dirigés</a:t>
            </a:r>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51</a:t>
            </a:fld>
            <a:endParaRPr lang="fr-FR" dirty="0"/>
          </a:p>
        </p:txBody>
      </p:sp>
    </p:spTree>
    <p:extLst>
      <p:ext uri="{BB962C8B-B14F-4D97-AF65-F5344CB8AC3E}">
        <p14:creationId xmlns:p14="http://schemas.microsoft.com/office/powerpoint/2010/main" val="2727322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Les types primitifs ont tous leur équivalent objet</a:t>
            </a:r>
          </a:p>
          <a:p>
            <a:endParaRPr lang="fr-FR" dirty="0" smtClean="0"/>
          </a:p>
          <a:p>
            <a:r>
              <a:rPr lang="fr-FR" dirty="0" smtClean="0"/>
              <a:t>Les équivalents objet possèdent tous les méthodes</a:t>
            </a:r>
          </a:p>
          <a:p>
            <a:pPr lvl="1"/>
            <a:r>
              <a:rPr lang="fr-FR" dirty="0" err="1" smtClean="0"/>
              <a:t>valueOf</a:t>
            </a:r>
            <a:r>
              <a:rPr lang="fr-FR" dirty="0" smtClean="0"/>
              <a:t>(xxx) : renvoi la valeur de xxx sous forme d’Objet</a:t>
            </a:r>
          </a:p>
          <a:p>
            <a:pPr lvl="1"/>
            <a:r>
              <a:rPr lang="fr-FR" dirty="0" err="1" smtClean="0"/>
              <a:t>parseXXX</a:t>
            </a:r>
            <a:r>
              <a:rPr lang="fr-FR" dirty="0" smtClean="0"/>
              <a:t>(xxx): renvoi la valeur de xxx sous forme primitive (</a:t>
            </a:r>
            <a:r>
              <a:rPr lang="fr-FR" dirty="0" err="1" smtClean="0"/>
              <a:t>parseInt</a:t>
            </a:r>
            <a:r>
              <a:rPr lang="fr-FR" dirty="0" smtClean="0"/>
              <a:t>, </a:t>
            </a:r>
            <a:r>
              <a:rPr lang="fr-FR" dirty="0" err="1" smtClean="0"/>
              <a:t>parseDouble</a:t>
            </a:r>
            <a:r>
              <a:rPr lang="fr-FR" dirty="0" smtClean="0"/>
              <a:t>…)</a:t>
            </a:r>
          </a:p>
          <a:p>
            <a:pPr lvl="1"/>
            <a:r>
              <a:rPr lang="fr-FR" dirty="0" err="1" smtClean="0"/>
              <a:t>toString</a:t>
            </a:r>
            <a:r>
              <a:rPr lang="fr-FR" dirty="0" smtClean="0"/>
              <a:t>(): renvoi la représentation de l’objet sous forme de String</a:t>
            </a:r>
            <a:endParaRPr lang="fr-FR" dirty="0"/>
          </a:p>
        </p:txBody>
      </p:sp>
      <p:sp>
        <p:nvSpPr>
          <p:cNvPr id="6" name="Titre 5"/>
          <p:cNvSpPr>
            <a:spLocks noGrp="1"/>
          </p:cNvSpPr>
          <p:nvPr>
            <p:ph type="title"/>
          </p:nvPr>
        </p:nvSpPr>
        <p:spPr/>
        <p:txBody>
          <a:bodyPr/>
          <a:lstStyle/>
          <a:p>
            <a:r>
              <a:rPr lang="fr-FR" dirty="0" smtClean="0"/>
              <a:t>Les APIs: </a:t>
            </a:r>
            <a:r>
              <a:rPr lang="fr-FR" dirty="0" err="1" smtClean="0"/>
              <a:t>parseXXX</a:t>
            </a:r>
            <a:r>
              <a:rPr lang="fr-FR" dirty="0" smtClean="0"/>
              <a:t> et </a:t>
            </a:r>
            <a:r>
              <a:rPr lang="fr-FR" dirty="0" err="1" smtClean="0"/>
              <a:t>valueOf</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52</a:t>
            </a:fld>
            <a:endParaRPr lang="fr-FR"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861667"/>
            <a:ext cx="4524375"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ZoneTexte 6"/>
          <p:cNvSpPr txBox="1"/>
          <p:nvPr/>
        </p:nvSpPr>
        <p:spPr>
          <a:xfrm>
            <a:off x="5220072" y="3221707"/>
            <a:ext cx="3384376" cy="719034"/>
          </a:xfrm>
          <a:prstGeom prst="rect">
            <a:avLst/>
          </a:prstGeom>
          <a:noFill/>
          <a:ln w="12700">
            <a:solidFill>
              <a:schemeClr val="accent6"/>
            </a:solidFill>
          </a:ln>
        </p:spPr>
        <p:txBody>
          <a:bodyPr wrap="square" lIns="72000" tIns="36000" rIns="72000" bIns="36000" rtlCol="0">
            <a:spAutoFit/>
          </a:bodyPr>
          <a:lstStyle/>
          <a:p>
            <a:r>
              <a:rPr lang="fr-FR" sz="1400" dirty="0" smtClean="0">
                <a:solidFill>
                  <a:schemeClr val="accent6">
                    <a:lumMod val="75000"/>
                  </a:schemeClr>
                </a:solidFill>
                <a:latin typeface="BNPP Slab Serif" pitchFamily="50" charset="0"/>
              </a:rPr>
              <a:t>Existe pour</a:t>
            </a:r>
          </a:p>
          <a:p>
            <a:r>
              <a:rPr lang="fr-FR" sz="1400" b="1" dirty="0" err="1" smtClean="0">
                <a:solidFill>
                  <a:schemeClr val="accent6">
                    <a:lumMod val="75000"/>
                  </a:schemeClr>
                </a:solidFill>
                <a:latin typeface="BNPP Slab Serif" pitchFamily="50" charset="0"/>
              </a:rPr>
              <a:t>Integer</a:t>
            </a:r>
            <a:r>
              <a:rPr lang="fr-FR" sz="1400" b="1" dirty="0" smtClean="0">
                <a:solidFill>
                  <a:schemeClr val="accent6">
                    <a:lumMod val="75000"/>
                  </a:schemeClr>
                </a:solidFill>
                <a:latin typeface="BNPP Slab Serif" pitchFamily="50" charset="0"/>
              </a:rPr>
              <a:t>, Double, </a:t>
            </a:r>
            <a:r>
              <a:rPr lang="fr-FR" sz="1400" b="1" dirty="0" err="1" smtClean="0">
                <a:solidFill>
                  <a:schemeClr val="accent6">
                    <a:lumMod val="75000"/>
                  </a:schemeClr>
                </a:solidFill>
                <a:latin typeface="BNPP Slab Serif" pitchFamily="50" charset="0"/>
              </a:rPr>
              <a:t>Float</a:t>
            </a:r>
            <a:r>
              <a:rPr lang="fr-FR" sz="1400" b="1" dirty="0" smtClean="0">
                <a:solidFill>
                  <a:schemeClr val="accent6">
                    <a:lumMod val="75000"/>
                  </a:schemeClr>
                </a:solidFill>
                <a:latin typeface="BNPP Slab Serif" pitchFamily="50" charset="0"/>
              </a:rPr>
              <a:t>, </a:t>
            </a:r>
            <a:r>
              <a:rPr lang="fr-FR" sz="1400" b="1" dirty="0" err="1" smtClean="0">
                <a:solidFill>
                  <a:schemeClr val="accent6">
                    <a:lumMod val="75000"/>
                  </a:schemeClr>
                </a:solidFill>
                <a:latin typeface="BNPP Slab Serif" pitchFamily="50" charset="0"/>
              </a:rPr>
              <a:t>Boolean</a:t>
            </a:r>
            <a:r>
              <a:rPr lang="fr-FR" sz="1400" b="1" dirty="0" smtClean="0">
                <a:solidFill>
                  <a:schemeClr val="accent6">
                    <a:lumMod val="75000"/>
                  </a:schemeClr>
                </a:solidFill>
                <a:latin typeface="BNPP Slab Serif" pitchFamily="50" charset="0"/>
              </a:rPr>
              <a:t>, String, Short, Byte, Char….</a:t>
            </a:r>
          </a:p>
        </p:txBody>
      </p:sp>
    </p:spTree>
    <p:extLst>
      <p:ext uri="{BB962C8B-B14F-4D97-AF65-F5344CB8AC3E}">
        <p14:creationId xmlns:p14="http://schemas.microsoft.com/office/powerpoint/2010/main" val="16097368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L’API Java propose en standard toutes les fonctions mathématiques nécessaires</a:t>
            </a:r>
          </a:p>
          <a:p>
            <a:endParaRPr lang="fr-FR" dirty="0" smtClean="0"/>
          </a:p>
          <a:p>
            <a:r>
              <a:rPr lang="fr-FR" dirty="0" smtClean="0"/>
              <a:t>Elles se retrouvent toutes dans le package </a:t>
            </a:r>
            <a:r>
              <a:rPr lang="fr-FR" dirty="0" err="1" smtClean="0"/>
              <a:t>java.lang.Math</a:t>
            </a:r>
            <a:endParaRPr lang="fr-FR" dirty="0" smtClean="0"/>
          </a:p>
          <a:p>
            <a:endParaRPr lang="fr-FR" dirty="0" smtClean="0"/>
          </a:p>
          <a:p>
            <a:r>
              <a:rPr lang="fr-FR" dirty="0" smtClean="0"/>
              <a:t>On retrouve</a:t>
            </a:r>
          </a:p>
          <a:p>
            <a:pPr lvl="1"/>
            <a:r>
              <a:rPr lang="fr-FR" dirty="0" smtClean="0"/>
              <a:t>Les constantes mathématiques: </a:t>
            </a:r>
            <a:r>
              <a:rPr lang="fr-FR" dirty="0" err="1" smtClean="0"/>
              <a:t>Math.PI</a:t>
            </a:r>
            <a:r>
              <a:rPr lang="fr-FR" dirty="0" smtClean="0"/>
              <a:t> par exemple</a:t>
            </a:r>
          </a:p>
          <a:p>
            <a:pPr lvl="1"/>
            <a:r>
              <a:rPr lang="fr-FR" dirty="0" smtClean="0"/>
              <a:t>Les fonctions trigonométriques : </a:t>
            </a:r>
            <a:r>
              <a:rPr lang="fr-FR" dirty="0" err="1" smtClean="0"/>
              <a:t>Math.sin</a:t>
            </a:r>
            <a:r>
              <a:rPr lang="fr-FR" dirty="0" smtClean="0"/>
              <a:t>(), cos(), tan()..</a:t>
            </a:r>
          </a:p>
          <a:p>
            <a:pPr lvl="1"/>
            <a:r>
              <a:rPr lang="fr-FR" dirty="0" smtClean="0"/>
              <a:t>Les fonctions de comparaison : </a:t>
            </a:r>
            <a:r>
              <a:rPr lang="fr-FR" dirty="0" err="1" smtClean="0"/>
              <a:t>Math.min</a:t>
            </a:r>
            <a:r>
              <a:rPr lang="fr-FR" dirty="0" smtClean="0"/>
              <a:t>(a, b), </a:t>
            </a:r>
            <a:r>
              <a:rPr lang="fr-FR" dirty="0" err="1" smtClean="0"/>
              <a:t>Math.max</a:t>
            </a:r>
            <a:r>
              <a:rPr lang="fr-FR" dirty="0" smtClean="0"/>
              <a:t>(a, b)</a:t>
            </a:r>
          </a:p>
          <a:p>
            <a:pPr lvl="1"/>
            <a:r>
              <a:rPr lang="fr-FR" dirty="0" smtClean="0"/>
              <a:t>Les fonctions d’arrondis, de puissances, de racines carré…</a:t>
            </a:r>
          </a:p>
          <a:p>
            <a:pPr lvl="1"/>
            <a:r>
              <a:rPr lang="fr-FR" dirty="0" smtClean="0"/>
              <a:t>Les fonctions de génération aléatoire: </a:t>
            </a:r>
            <a:r>
              <a:rPr lang="fr-FR" dirty="0" err="1" smtClean="0"/>
              <a:t>Math.random</a:t>
            </a:r>
            <a:r>
              <a:rPr lang="fr-FR" dirty="0" smtClean="0"/>
              <a:t>()</a:t>
            </a:r>
          </a:p>
        </p:txBody>
      </p:sp>
      <p:sp>
        <p:nvSpPr>
          <p:cNvPr id="6" name="Titre 5"/>
          <p:cNvSpPr>
            <a:spLocks noGrp="1"/>
          </p:cNvSpPr>
          <p:nvPr>
            <p:ph type="title"/>
          </p:nvPr>
        </p:nvSpPr>
        <p:spPr/>
        <p:txBody>
          <a:bodyPr/>
          <a:lstStyle/>
          <a:p>
            <a:r>
              <a:rPr lang="fr-FR" dirty="0" smtClean="0"/>
              <a:t>Le langage: </a:t>
            </a:r>
            <a:r>
              <a:rPr lang="fr-FR" dirty="0" err="1" smtClean="0"/>
              <a:t>java.lang.Math</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53</a:t>
            </a:fld>
            <a:endParaRPr lang="fr-FR" dirty="0"/>
          </a:p>
        </p:txBody>
      </p:sp>
    </p:spTree>
    <p:extLst>
      <p:ext uri="{BB962C8B-B14F-4D97-AF65-F5344CB8AC3E}">
        <p14:creationId xmlns:p14="http://schemas.microsoft.com/office/powerpoint/2010/main" val="125100872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a:t>La classe Object possède deux méthodes qui sont relatives à l'identité des objets : </a:t>
            </a:r>
            <a:endParaRPr lang="fr-FR" dirty="0" smtClean="0"/>
          </a:p>
          <a:p>
            <a:pPr lvl="1"/>
            <a:r>
              <a:rPr lang="fr-FR" i="1" dirty="0" err="1" smtClean="0"/>
              <a:t>equals</a:t>
            </a:r>
            <a:r>
              <a:rPr lang="fr-FR" i="1" dirty="0" smtClean="0"/>
              <a:t>(): </a:t>
            </a:r>
            <a:r>
              <a:rPr lang="fr-FR" dirty="0" smtClean="0"/>
              <a:t>permet de tester l’égalité de 2 objets d’un point de vue sémantique</a:t>
            </a:r>
          </a:p>
          <a:p>
            <a:pPr lvl="1"/>
            <a:r>
              <a:rPr lang="fr-FR" i="1" dirty="0" err="1" smtClean="0"/>
              <a:t>hashCode</a:t>
            </a:r>
            <a:r>
              <a:rPr lang="fr-FR" i="1" dirty="0" smtClean="0"/>
              <a:t>():</a:t>
            </a:r>
            <a:r>
              <a:rPr lang="fr-FR" dirty="0" smtClean="0"/>
              <a:t> </a:t>
            </a:r>
            <a:r>
              <a:rPr lang="fr-FR" dirty="0"/>
              <a:t>permet de renvoyer la valeur de hachage de l'objet sur lequel elle est invoquée</a:t>
            </a:r>
            <a:r>
              <a:rPr lang="fr-FR" dirty="0" smtClean="0"/>
              <a:t>.</a:t>
            </a:r>
          </a:p>
          <a:p>
            <a:pPr lvl="1"/>
            <a:endParaRPr lang="fr-FR" dirty="0" smtClean="0"/>
          </a:p>
          <a:p>
            <a:r>
              <a:rPr lang="fr-FR" dirty="0" smtClean="0"/>
              <a:t>Ces méthodes sont très importantes quand on utilise des collections, des tris, des recherches, elles répondent à la question : est-ce que mes 2 objets sont identiques (sémantiquement, pas par leurs adresses mémoire)</a:t>
            </a:r>
          </a:p>
        </p:txBody>
      </p:sp>
      <p:sp>
        <p:nvSpPr>
          <p:cNvPr id="6" name="Titre 5"/>
          <p:cNvSpPr>
            <a:spLocks noGrp="1"/>
          </p:cNvSpPr>
          <p:nvPr>
            <p:ph type="title"/>
          </p:nvPr>
        </p:nvSpPr>
        <p:spPr/>
        <p:txBody>
          <a:bodyPr/>
          <a:lstStyle/>
          <a:p>
            <a:r>
              <a:rPr lang="fr-FR" dirty="0"/>
              <a:t>Les APIs: </a:t>
            </a:r>
            <a:r>
              <a:rPr lang="fr-FR" dirty="0" err="1" smtClean="0"/>
              <a:t>hashCode</a:t>
            </a:r>
            <a:r>
              <a:rPr lang="fr-FR" dirty="0" smtClean="0"/>
              <a:t> et </a:t>
            </a:r>
            <a:r>
              <a:rPr lang="fr-FR" dirty="0" err="1" smtClean="0"/>
              <a:t>equals</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54</a:t>
            </a:fld>
            <a:endParaRPr lang="fr-FR" dirty="0"/>
          </a:p>
        </p:txBody>
      </p:sp>
    </p:spTree>
    <p:extLst>
      <p:ext uri="{BB962C8B-B14F-4D97-AF65-F5344CB8AC3E}">
        <p14:creationId xmlns:p14="http://schemas.microsoft.com/office/powerpoint/2010/main" val="241066431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Les spécifications Java imposent quelques règles</a:t>
            </a:r>
          </a:p>
          <a:p>
            <a:pPr lvl="1"/>
            <a:r>
              <a:rPr lang="fr-FR" dirty="0" smtClean="0"/>
              <a:t>Si </a:t>
            </a:r>
            <a:r>
              <a:rPr lang="fr-FR" dirty="0"/>
              <a:t>une classe redéfinit la méthode </a:t>
            </a:r>
            <a:r>
              <a:rPr lang="fr-FR" i="1" dirty="0" err="1"/>
              <a:t>equals</a:t>
            </a:r>
            <a:r>
              <a:rPr lang="fr-FR" dirty="0"/>
              <a:t>() alors elle doit aussi redéfinir la méthode </a:t>
            </a:r>
            <a:r>
              <a:rPr lang="fr-FR" i="1" dirty="0" err="1"/>
              <a:t>hashCode</a:t>
            </a:r>
            <a:r>
              <a:rPr lang="fr-FR" dirty="0"/>
              <a:t>() et inversement</a:t>
            </a:r>
            <a:r>
              <a:rPr lang="fr-FR" dirty="0" smtClean="0"/>
              <a:t>.</a:t>
            </a:r>
          </a:p>
          <a:p>
            <a:pPr lvl="1"/>
            <a:r>
              <a:rPr lang="fr-FR" dirty="0" smtClean="0"/>
              <a:t>Les 2 méthodes doivent, de préférence utiliser les mêmes champs</a:t>
            </a:r>
          </a:p>
          <a:p>
            <a:pPr lvl="1"/>
            <a:r>
              <a:rPr lang="fr-FR" dirty="0" smtClean="0"/>
              <a:t>Si </a:t>
            </a:r>
            <a:r>
              <a:rPr lang="fr-FR" i="1" dirty="0" err="1" smtClean="0"/>
              <a:t>equals</a:t>
            </a:r>
            <a:r>
              <a:rPr lang="fr-FR" dirty="0" smtClean="0"/>
              <a:t> renvoi vrai, alors </a:t>
            </a:r>
            <a:r>
              <a:rPr lang="fr-FR" i="1" dirty="0" err="1" smtClean="0"/>
              <a:t>hashcode</a:t>
            </a:r>
            <a:r>
              <a:rPr lang="fr-FR" dirty="0" smtClean="0"/>
              <a:t> doit renvoyer vrai et si </a:t>
            </a:r>
            <a:r>
              <a:rPr lang="fr-FR" dirty="0" err="1" smtClean="0"/>
              <a:t>equals</a:t>
            </a:r>
            <a:r>
              <a:rPr lang="fr-FR" dirty="0" smtClean="0"/>
              <a:t> renvoi faux </a:t>
            </a:r>
            <a:r>
              <a:rPr lang="fr-FR" dirty="0" err="1" smtClean="0"/>
              <a:t>hashcode</a:t>
            </a:r>
            <a:r>
              <a:rPr lang="fr-FR" dirty="0" smtClean="0"/>
              <a:t> doit renvoyer faux (symétrique)</a:t>
            </a:r>
          </a:p>
          <a:p>
            <a:pPr lvl="1"/>
            <a:r>
              <a:rPr lang="fr-FR" dirty="0" smtClean="0"/>
              <a:t>En revanche, l’inverse n’est pas vrai , si </a:t>
            </a:r>
            <a:r>
              <a:rPr lang="fr-FR" i="1" dirty="0" err="1" smtClean="0"/>
              <a:t>hashCode</a:t>
            </a:r>
            <a:r>
              <a:rPr lang="fr-FR" dirty="0" smtClean="0"/>
              <a:t> vaut vrai, rien n’indique que </a:t>
            </a:r>
            <a:r>
              <a:rPr lang="fr-FR" i="1" dirty="0" err="1" smtClean="0"/>
              <a:t>equals</a:t>
            </a:r>
            <a:r>
              <a:rPr lang="fr-FR" dirty="0" smtClean="0"/>
              <a:t> sera vrai</a:t>
            </a:r>
          </a:p>
          <a:p>
            <a:pPr marL="179387" lvl="1" indent="0">
              <a:buNone/>
            </a:pPr>
            <a:endParaRPr lang="fr-FR" dirty="0" smtClean="0"/>
          </a:p>
        </p:txBody>
      </p:sp>
      <p:sp>
        <p:nvSpPr>
          <p:cNvPr id="6" name="Titre 5"/>
          <p:cNvSpPr>
            <a:spLocks noGrp="1"/>
          </p:cNvSpPr>
          <p:nvPr>
            <p:ph type="title"/>
          </p:nvPr>
        </p:nvSpPr>
        <p:spPr/>
        <p:txBody>
          <a:bodyPr/>
          <a:lstStyle/>
          <a:p>
            <a:r>
              <a:rPr lang="fr-FR" dirty="0"/>
              <a:t>Les APIs: </a:t>
            </a:r>
            <a:r>
              <a:rPr lang="fr-FR" dirty="0" err="1" smtClean="0"/>
              <a:t>hashCode</a:t>
            </a:r>
            <a:r>
              <a:rPr lang="fr-FR" dirty="0" smtClean="0"/>
              <a:t> et </a:t>
            </a:r>
            <a:r>
              <a:rPr lang="fr-FR" dirty="0" err="1" smtClean="0"/>
              <a:t>equals</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55</a:t>
            </a:fld>
            <a:endParaRPr lang="fr-FR" dirty="0"/>
          </a:p>
        </p:txBody>
      </p:sp>
      <p:sp>
        <p:nvSpPr>
          <p:cNvPr id="7" name="ZoneTexte 6"/>
          <p:cNvSpPr txBox="1"/>
          <p:nvPr/>
        </p:nvSpPr>
        <p:spPr>
          <a:xfrm>
            <a:off x="683568" y="3075806"/>
            <a:ext cx="7848872" cy="1149921"/>
          </a:xfrm>
          <a:prstGeom prst="rect">
            <a:avLst/>
          </a:prstGeom>
          <a:noFill/>
          <a:ln w="12700">
            <a:solidFill>
              <a:schemeClr val="accent6"/>
            </a:solidFill>
          </a:ln>
        </p:spPr>
        <p:txBody>
          <a:bodyPr wrap="square" lIns="72000" tIns="36000" rIns="72000" bIns="36000" rtlCol="0">
            <a:spAutoFit/>
          </a:bodyPr>
          <a:lstStyle/>
          <a:p>
            <a:r>
              <a:rPr lang="fr-FR" sz="1400" b="1" dirty="0" err="1" smtClean="0">
                <a:solidFill>
                  <a:schemeClr val="accent6">
                    <a:lumMod val="75000"/>
                  </a:schemeClr>
                </a:solidFill>
                <a:latin typeface="BNPP Slab Serif" pitchFamily="50" charset="0"/>
              </a:rPr>
              <a:t>equals</a:t>
            </a:r>
            <a:r>
              <a:rPr lang="fr-FR" sz="1400" b="1" dirty="0" smtClean="0">
                <a:solidFill>
                  <a:schemeClr val="accent6">
                    <a:lumMod val="75000"/>
                  </a:schemeClr>
                </a:solidFill>
                <a:latin typeface="BNPP Slab Serif" pitchFamily="50" charset="0"/>
              </a:rPr>
              <a:t>() VRAI </a:t>
            </a:r>
            <a:r>
              <a:rPr lang="fr-FR" sz="1400" b="1" dirty="0" smtClean="0">
                <a:solidFill>
                  <a:schemeClr val="accent6">
                    <a:lumMod val="75000"/>
                  </a:schemeClr>
                </a:solidFill>
                <a:latin typeface="BNPP Slab Serif" pitchFamily="50" charset="0"/>
                <a:sym typeface="Wingdings" panose="05000000000000000000" pitchFamily="2" charset="2"/>
              </a:rPr>
              <a:t> </a:t>
            </a:r>
            <a:r>
              <a:rPr lang="fr-FR" sz="1400" b="1" dirty="0" err="1" smtClean="0">
                <a:solidFill>
                  <a:schemeClr val="accent6">
                    <a:lumMod val="75000"/>
                  </a:schemeClr>
                </a:solidFill>
                <a:latin typeface="BNPP Slab Serif" pitchFamily="50" charset="0"/>
                <a:sym typeface="Wingdings" panose="05000000000000000000" pitchFamily="2" charset="2"/>
              </a:rPr>
              <a:t>hashcode</a:t>
            </a:r>
            <a:r>
              <a:rPr lang="fr-FR" sz="1400" b="1" dirty="0" smtClean="0">
                <a:solidFill>
                  <a:schemeClr val="accent6">
                    <a:lumMod val="75000"/>
                  </a:schemeClr>
                </a:solidFill>
                <a:latin typeface="BNPP Slab Serif" pitchFamily="50" charset="0"/>
                <a:sym typeface="Wingdings" panose="05000000000000000000" pitchFamily="2" charset="2"/>
              </a:rPr>
              <a:t>() VRAI</a:t>
            </a:r>
          </a:p>
          <a:p>
            <a:r>
              <a:rPr lang="fr-FR" sz="1400" b="1" dirty="0" err="1">
                <a:solidFill>
                  <a:schemeClr val="accent6">
                    <a:lumMod val="75000"/>
                  </a:schemeClr>
                </a:solidFill>
                <a:latin typeface="BNPP Slab Serif" pitchFamily="50" charset="0"/>
                <a:sym typeface="Wingdings" panose="05000000000000000000" pitchFamily="2" charset="2"/>
              </a:rPr>
              <a:t>e</a:t>
            </a:r>
            <a:r>
              <a:rPr lang="fr-FR" sz="1400" b="1" dirty="0" err="1" smtClean="0">
                <a:solidFill>
                  <a:schemeClr val="accent6">
                    <a:lumMod val="75000"/>
                  </a:schemeClr>
                </a:solidFill>
                <a:latin typeface="BNPP Slab Serif" pitchFamily="50" charset="0"/>
                <a:sym typeface="Wingdings" panose="05000000000000000000" pitchFamily="2" charset="2"/>
              </a:rPr>
              <a:t>quals</a:t>
            </a:r>
            <a:r>
              <a:rPr lang="fr-FR" sz="1400" b="1" dirty="0" smtClean="0">
                <a:solidFill>
                  <a:schemeClr val="accent6">
                    <a:lumMod val="75000"/>
                  </a:schemeClr>
                </a:solidFill>
                <a:latin typeface="BNPP Slab Serif" pitchFamily="50" charset="0"/>
                <a:sym typeface="Wingdings" panose="05000000000000000000" pitchFamily="2" charset="2"/>
              </a:rPr>
              <a:t>() FAUX  </a:t>
            </a:r>
            <a:r>
              <a:rPr lang="fr-FR" sz="1400" b="1" dirty="0" err="1" smtClean="0">
                <a:solidFill>
                  <a:schemeClr val="accent6">
                    <a:lumMod val="75000"/>
                  </a:schemeClr>
                </a:solidFill>
                <a:latin typeface="BNPP Slab Serif" pitchFamily="50" charset="0"/>
                <a:sym typeface="Wingdings" panose="05000000000000000000" pitchFamily="2" charset="2"/>
              </a:rPr>
              <a:t>hashcode</a:t>
            </a:r>
            <a:r>
              <a:rPr lang="fr-FR" sz="1400" b="1" dirty="0" smtClean="0">
                <a:solidFill>
                  <a:schemeClr val="accent6">
                    <a:lumMod val="75000"/>
                  </a:schemeClr>
                </a:solidFill>
                <a:latin typeface="BNPP Slab Serif" pitchFamily="50" charset="0"/>
                <a:sym typeface="Wingdings" panose="05000000000000000000" pitchFamily="2" charset="2"/>
              </a:rPr>
              <a:t>() FAUX</a:t>
            </a:r>
          </a:p>
          <a:p>
            <a:endParaRPr lang="fr-FR" sz="1400" b="1" dirty="0">
              <a:solidFill>
                <a:schemeClr val="accent6">
                  <a:lumMod val="75000"/>
                </a:schemeClr>
              </a:solidFill>
              <a:latin typeface="BNPP Slab Serif" pitchFamily="50" charset="0"/>
              <a:sym typeface="Wingdings" panose="05000000000000000000" pitchFamily="2" charset="2"/>
            </a:endParaRPr>
          </a:p>
          <a:p>
            <a:r>
              <a:rPr lang="fr-FR" sz="1400" b="1" dirty="0" err="1">
                <a:solidFill>
                  <a:schemeClr val="accent6">
                    <a:lumMod val="75000"/>
                  </a:schemeClr>
                </a:solidFill>
                <a:latin typeface="BNPP Slab Serif" pitchFamily="50" charset="0"/>
                <a:sym typeface="Wingdings" panose="05000000000000000000" pitchFamily="2" charset="2"/>
              </a:rPr>
              <a:t>h</a:t>
            </a:r>
            <a:r>
              <a:rPr lang="fr-FR" sz="1400" b="1" dirty="0" err="1" smtClean="0">
                <a:solidFill>
                  <a:schemeClr val="accent6">
                    <a:lumMod val="75000"/>
                  </a:schemeClr>
                </a:solidFill>
                <a:latin typeface="BNPP Slab Serif" pitchFamily="50" charset="0"/>
                <a:sym typeface="Wingdings" panose="05000000000000000000" pitchFamily="2" charset="2"/>
              </a:rPr>
              <a:t>ashcode</a:t>
            </a:r>
            <a:r>
              <a:rPr lang="fr-FR" sz="1400" b="1" dirty="0" smtClean="0">
                <a:solidFill>
                  <a:schemeClr val="accent6">
                    <a:lumMod val="75000"/>
                  </a:schemeClr>
                </a:solidFill>
                <a:latin typeface="BNPP Slab Serif" pitchFamily="50" charset="0"/>
                <a:sym typeface="Wingdings" panose="05000000000000000000" pitchFamily="2" charset="2"/>
              </a:rPr>
              <a:t>() VRAI  </a:t>
            </a:r>
            <a:r>
              <a:rPr lang="fr-FR" sz="1400" b="1" dirty="0" err="1" smtClean="0">
                <a:solidFill>
                  <a:schemeClr val="accent6">
                    <a:lumMod val="75000"/>
                  </a:schemeClr>
                </a:solidFill>
                <a:latin typeface="BNPP Slab Serif" pitchFamily="50" charset="0"/>
                <a:sym typeface="Wingdings" panose="05000000000000000000" pitchFamily="2" charset="2"/>
              </a:rPr>
              <a:t>equals</a:t>
            </a:r>
            <a:r>
              <a:rPr lang="fr-FR" sz="1400" b="1" dirty="0" smtClean="0">
                <a:solidFill>
                  <a:schemeClr val="accent6">
                    <a:lumMod val="75000"/>
                  </a:schemeClr>
                </a:solidFill>
                <a:latin typeface="BNPP Slab Serif" pitchFamily="50" charset="0"/>
                <a:sym typeface="Wingdings" panose="05000000000000000000" pitchFamily="2" charset="2"/>
              </a:rPr>
              <a:t>() VRAI ou FAUX</a:t>
            </a:r>
          </a:p>
          <a:p>
            <a:r>
              <a:rPr lang="fr-FR" sz="1400" b="1" dirty="0" err="1" smtClean="0">
                <a:solidFill>
                  <a:schemeClr val="accent6">
                    <a:lumMod val="75000"/>
                  </a:schemeClr>
                </a:solidFill>
                <a:latin typeface="BNPP Slab Serif" pitchFamily="50" charset="0"/>
                <a:sym typeface="Wingdings" panose="05000000000000000000" pitchFamily="2" charset="2"/>
              </a:rPr>
              <a:t>hashcode</a:t>
            </a:r>
            <a:r>
              <a:rPr lang="fr-FR" sz="1400" b="1" dirty="0">
                <a:solidFill>
                  <a:schemeClr val="accent6">
                    <a:lumMod val="75000"/>
                  </a:schemeClr>
                </a:solidFill>
                <a:latin typeface="BNPP Slab Serif" pitchFamily="50" charset="0"/>
                <a:sym typeface="Wingdings" panose="05000000000000000000" pitchFamily="2" charset="2"/>
              </a:rPr>
              <a:t>() </a:t>
            </a:r>
            <a:r>
              <a:rPr lang="fr-FR" sz="1400" b="1" dirty="0" smtClean="0">
                <a:solidFill>
                  <a:schemeClr val="accent6">
                    <a:lumMod val="75000"/>
                  </a:schemeClr>
                </a:solidFill>
                <a:latin typeface="BNPP Slab Serif" pitchFamily="50" charset="0"/>
                <a:sym typeface="Wingdings" panose="05000000000000000000" pitchFamily="2" charset="2"/>
              </a:rPr>
              <a:t>FAUX </a:t>
            </a:r>
            <a:r>
              <a:rPr lang="fr-FR" sz="1400" b="1" dirty="0">
                <a:solidFill>
                  <a:schemeClr val="accent6">
                    <a:lumMod val="75000"/>
                  </a:schemeClr>
                </a:solidFill>
                <a:latin typeface="BNPP Slab Serif" pitchFamily="50" charset="0"/>
                <a:sym typeface="Wingdings" panose="05000000000000000000" pitchFamily="2" charset="2"/>
              </a:rPr>
              <a:t> </a:t>
            </a:r>
            <a:r>
              <a:rPr lang="fr-FR" sz="1400" b="1" dirty="0" err="1">
                <a:solidFill>
                  <a:schemeClr val="accent6">
                    <a:lumMod val="75000"/>
                  </a:schemeClr>
                </a:solidFill>
                <a:latin typeface="BNPP Slab Serif" pitchFamily="50" charset="0"/>
                <a:sym typeface="Wingdings" panose="05000000000000000000" pitchFamily="2" charset="2"/>
              </a:rPr>
              <a:t>equals</a:t>
            </a:r>
            <a:r>
              <a:rPr lang="fr-FR" sz="1400" b="1" dirty="0">
                <a:solidFill>
                  <a:schemeClr val="accent6">
                    <a:lumMod val="75000"/>
                  </a:schemeClr>
                </a:solidFill>
                <a:latin typeface="BNPP Slab Serif" pitchFamily="50" charset="0"/>
                <a:sym typeface="Wingdings" panose="05000000000000000000" pitchFamily="2" charset="2"/>
              </a:rPr>
              <a:t>() VRAI ou </a:t>
            </a:r>
            <a:r>
              <a:rPr lang="fr-FR" sz="1400" b="1" dirty="0" smtClean="0">
                <a:solidFill>
                  <a:schemeClr val="accent6">
                    <a:lumMod val="75000"/>
                  </a:schemeClr>
                </a:solidFill>
                <a:latin typeface="BNPP Slab Serif" pitchFamily="50" charset="0"/>
                <a:sym typeface="Wingdings" panose="05000000000000000000" pitchFamily="2" charset="2"/>
              </a:rPr>
              <a:t>FAUX</a:t>
            </a:r>
            <a:endParaRPr lang="fr-FR" sz="1400" b="1" dirty="0">
              <a:solidFill>
                <a:schemeClr val="accent6">
                  <a:lumMod val="75000"/>
                </a:schemeClr>
              </a:solidFill>
              <a:latin typeface="BNPP Slab Serif" pitchFamily="50" charset="0"/>
            </a:endParaRPr>
          </a:p>
        </p:txBody>
      </p:sp>
    </p:spTree>
    <p:extLst>
      <p:ext uri="{BB962C8B-B14F-4D97-AF65-F5344CB8AC3E}">
        <p14:creationId xmlns:p14="http://schemas.microsoft.com/office/powerpoint/2010/main" val="39298848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La manipulation des dates est très souvent utile</a:t>
            </a:r>
          </a:p>
          <a:p>
            <a:endParaRPr lang="fr-FR" dirty="0" smtClean="0"/>
          </a:p>
          <a:p>
            <a:r>
              <a:rPr lang="fr-FR" dirty="0" smtClean="0"/>
              <a:t>C’est une partie potentiellement complexe d’une application ou d’un traitement.</a:t>
            </a:r>
          </a:p>
          <a:p>
            <a:endParaRPr lang="fr-FR" dirty="0" smtClean="0"/>
          </a:p>
          <a:p>
            <a:r>
              <a:rPr lang="fr-FR" dirty="0" smtClean="0"/>
              <a:t>En java pour manipuler les dates ont utilisera surtout</a:t>
            </a:r>
          </a:p>
          <a:p>
            <a:pPr lvl="1"/>
            <a:r>
              <a:rPr lang="fr-FR" dirty="0" err="1" smtClean="0"/>
              <a:t>java.util.Date</a:t>
            </a:r>
            <a:r>
              <a:rPr lang="fr-FR" dirty="0" smtClean="0"/>
              <a:t>: représente le nombre de secondes depuis le 01/01/1970</a:t>
            </a:r>
          </a:p>
          <a:p>
            <a:pPr lvl="1"/>
            <a:r>
              <a:rPr lang="fr-FR" dirty="0" err="1" smtClean="0"/>
              <a:t>java.util.Calendar</a:t>
            </a:r>
            <a:r>
              <a:rPr lang="fr-FR" dirty="0" smtClean="0"/>
              <a:t>: permet de faire toutes les manipulations sur les dates</a:t>
            </a:r>
          </a:p>
          <a:p>
            <a:pPr lvl="1"/>
            <a:endParaRPr lang="fr-FR" dirty="0" smtClean="0"/>
          </a:p>
          <a:p>
            <a:r>
              <a:rPr lang="fr-FR" dirty="0" smtClean="0"/>
              <a:t>La classe Date ne sert plus qu’à représenter une date, c’est la classe </a:t>
            </a:r>
            <a:r>
              <a:rPr lang="fr-FR" dirty="0" err="1" smtClean="0"/>
              <a:t>Calendar</a:t>
            </a:r>
            <a:r>
              <a:rPr lang="fr-FR" dirty="0" smtClean="0"/>
              <a:t> qu’on utilisera pour les manipulations</a:t>
            </a:r>
          </a:p>
          <a:p>
            <a:endParaRPr lang="fr-FR" dirty="0" smtClean="0"/>
          </a:p>
        </p:txBody>
      </p:sp>
      <p:sp>
        <p:nvSpPr>
          <p:cNvPr id="6" name="Titre 5"/>
          <p:cNvSpPr>
            <a:spLocks noGrp="1"/>
          </p:cNvSpPr>
          <p:nvPr>
            <p:ph type="title"/>
          </p:nvPr>
        </p:nvSpPr>
        <p:spPr/>
        <p:txBody>
          <a:bodyPr/>
          <a:lstStyle/>
          <a:p>
            <a:r>
              <a:rPr lang="fr-FR" dirty="0"/>
              <a:t>Les APIs: </a:t>
            </a:r>
            <a:r>
              <a:rPr lang="fr-FR" dirty="0" smtClean="0"/>
              <a:t>les dates</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56</a:t>
            </a:fld>
            <a:endParaRPr lang="fr-FR" dirty="0"/>
          </a:p>
        </p:txBody>
      </p:sp>
    </p:spTree>
    <p:extLst>
      <p:ext uri="{BB962C8B-B14F-4D97-AF65-F5344CB8AC3E}">
        <p14:creationId xmlns:p14="http://schemas.microsoft.com/office/powerpoint/2010/main" val="358566317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Un </a:t>
            </a:r>
            <a:r>
              <a:rPr lang="fr-FR" dirty="0" err="1" smtClean="0"/>
              <a:t>Calendar</a:t>
            </a:r>
            <a:r>
              <a:rPr lang="fr-FR" dirty="0" smtClean="0"/>
              <a:t> ca sert à </a:t>
            </a:r>
          </a:p>
          <a:p>
            <a:pPr lvl="1"/>
            <a:r>
              <a:rPr lang="fr-FR" dirty="0" smtClean="0"/>
              <a:t>Ajouter ou soustraite une durée à une date (enlever 1 jour, 1heure, etc…)</a:t>
            </a:r>
          </a:p>
          <a:p>
            <a:pPr lvl="1"/>
            <a:r>
              <a:rPr lang="fr-FR" dirty="0" smtClean="0"/>
              <a:t>Permet de comparer les dates (est-ce que la Date 1 est avant la Date 2)</a:t>
            </a:r>
          </a:p>
          <a:p>
            <a:pPr lvl="1"/>
            <a:r>
              <a:rPr lang="fr-FR" dirty="0" smtClean="0"/>
              <a:t>A récupérer les valeurs min/max des jours, minutes etc…</a:t>
            </a:r>
          </a:p>
          <a:p>
            <a:pPr lvl="1"/>
            <a:r>
              <a:rPr lang="fr-FR" dirty="0" smtClean="0"/>
              <a:t>A fabriquer des dates avec les infos détaillées (jour, mois, année..)</a:t>
            </a:r>
          </a:p>
          <a:p>
            <a:r>
              <a:rPr lang="fr-FR" dirty="0" smtClean="0"/>
              <a:t>Pour formater les dates, on utilisera un </a:t>
            </a:r>
            <a:r>
              <a:rPr lang="fr-FR" dirty="0" err="1" smtClean="0"/>
              <a:t>DateFormat</a:t>
            </a:r>
            <a:r>
              <a:rPr lang="fr-FR" dirty="0" smtClean="0"/>
              <a:t> (</a:t>
            </a:r>
            <a:r>
              <a:rPr lang="fr-FR" dirty="0" err="1" smtClean="0"/>
              <a:t>SimpleDateFormat</a:t>
            </a:r>
            <a:r>
              <a:rPr lang="fr-FR" dirty="0" smtClean="0"/>
              <a:t>) qui permet</a:t>
            </a:r>
          </a:p>
          <a:p>
            <a:pPr lvl="1"/>
            <a:r>
              <a:rPr lang="fr-FR" dirty="0" smtClean="0"/>
              <a:t>De convertir une chaine de caractères en Date (en fonction d’un certain format)</a:t>
            </a:r>
          </a:p>
          <a:p>
            <a:pPr lvl="1"/>
            <a:r>
              <a:rPr lang="fr-FR" dirty="0" smtClean="0"/>
              <a:t>De convertir une date en chaine de caractère (dans un certain format)</a:t>
            </a:r>
          </a:p>
        </p:txBody>
      </p:sp>
      <p:sp>
        <p:nvSpPr>
          <p:cNvPr id="6" name="Titre 5"/>
          <p:cNvSpPr>
            <a:spLocks noGrp="1"/>
          </p:cNvSpPr>
          <p:nvPr>
            <p:ph type="title"/>
          </p:nvPr>
        </p:nvSpPr>
        <p:spPr/>
        <p:txBody>
          <a:bodyPr/>
          <a:lstStyle/>
          <a:p>
            <a:r>
              <a:rPr lang="fr-FR" dirty="0"/>
              <a:t>Les APIs: </a:t>
            </a:r>
            <a:r>
              <a:rPr lang="fr-FR" dirty="0" smtClean="0"/>
              <a:t>les dates</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57</a:t>
            </a:fld>
            <a:endParaRPr lang="fr-FR" dirty="0"/>
          </a:p>
        </p:txBody>
      </p:sp>
    </p:spTree>
    <p:extLst>
      <p:ext uri="{BB962C8B-B14F-4D97-AF65-F5344CB8AC3E}">
        <p14:creationId xmlns:p14="http://schemas.microsoft.com/office/powerpoint/2010/main" val="95975563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7000">
              <a:schemeClr val="tx1"/>
            </a:gs>
          </a:gsLst>
          <a:lin ang="5400000" scaled="1"/>
          <a:tileRect/>
        </a:gradFill>
        <a:effectLst/>
      </p:bgPr>
    </p:bg>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Manipulation des dates</a:t>
            </a:r>
          </a:p>
          <a:p>
            <a:pPr lvl="1"/>
            <a:r>
              <a:rPr lang="fr-FR" dirty="0">
                <a:hlinkClick r:id="rId3"/>
              </a:rPr>
              <a:t>https://</a:t>
            </a:r>
            <a:r>
              <a:rPr lang="fr-FR" dirty="0" smtClean="0">
                <a:hlinkClick r:id="rId3"/>
              </a:rPr>
              <a:t>www.codewars.com/kata/age-in-days</a:t>
            </a:r>
            <a:endParaRPr lang="fr-FR" dirty="0" smtClean="0"/>
          </a:p>
          <a:p>
            <a:pPr lvl="1"/>
            <a:endParaRPr lang="fr-FR" dirty="0" smtClean="0"/>
          </a:p>
          <a:p>
            <a:r>
              <a:rPr lang="fr-FR" dirty="0" smtClean="0"/>
              <a:t>Un peu plus dur</a:t>
            </a:r>
          </a:p>
          <a:p>
            <a:pPr lvl="1"/>
            <a:r>
              <a:rPr lang="fr-FR" dirty="0">
                <a:hlinkClick r:id="rId4"/>
              </a:rPr>
              <a:t>https://</a:t>
            </a:r>
            <a:r>
              <a:rPr lang="fr-FR" dirty="0" smtClean="0">
                <a:hlinkClick r:id="rId4"/>
              </a:rPr>
              <a:t>www.codewars.com/kata/chinese-zodiac</a:t>
            </a:r>
            <a:endParaRPr lang="fr-FR" dirty="0" smtClean="0"/>
          </a:p>
          <a:p>
            <a:pPr lvl="1"/>
            <a:endParaRPr lang="fr-FR" dirty="0" smtClean="0"/>
          </a:p>
        </p:txBody>
      </p:sp>
      <p:sp>
        <p:nvSpPr>
          <p:cNvPr id="6" name="Titre 5"/>
          <p:cNvSpPr>
            <a:spLocks noGrp="1"/>
          </p:cNvSpPr>
          <p:nvPr>
            <p:ph type="title"/>
          </p:nvPr>
        </p:nvSpPr>
        <p:spPr/>
        <p:txBody>
          <a:bodyPr/>
          <a:lstStyle/>
          <a:p>
            <a:r>
              <a:rPr lang="fr-FR" dirty="0"/>
              <a:t>Travaux dirigés</a:t>
            </a:r>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58</a:t>
            </a:fld>
            <a:endParaRPr lang="fr-FR" dirty="0"/>
          </a:p>
        </p:txBody>
      </p:sp>
    </p:spTree>
    <p:extLst>
      <p:ext uri="{BB962C8B-B14F-4D97-AF65-F5344CB8AC3E}">
        <p14:creationId xmlns:p14="http://schemas.microsoft.com/office/powerpoint/2010/main" val="5922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r>
              <a:rPr lang="fr-FR" dirty="0" smtClean="0"/>
              <a:t>Les structures de données représentent un élément essentiel du développement </a:t>
            </a:r>
          </a:p>
          <a:p>
            <a:endParaRPr lang="fr-FR" dirty="0" smtClean="0"/>
          </a:p>
          <a:p>
            <a:r>
              <a:rPr lang="fr-FR" dirty="0" smtClean="0"/>
              <a:t>Java fourni en standard un certains nombre de structures de données, on appelle cela </a:t>
            </a:r>
            <a:r>
              <a:rPr lang="fr-FR" b="1" dirty="0" smtClean="0"/>
              <a:t>les collection</a:t>
            </a:r>
            <a:r>
              <a:rPr lang="fr-FR" dirty="0" smtClean="0"/>
              <a:t>s</a:t>
            </a:r>
          </a:p>
          <a:p>
            <a:pPr lvl="1"/>
            <a:r>
              <a:rPr lang="fr-FR" dirty="0" err="1" smtClean="0"/>
              <a:t>j</a:t>
            </a:r>
            <a:r>
              <a:rPr lang="fr-FR" i="1" dirty="0" err="1" smtClean="0"/>
              <a:t>ava.util.Collection</a:t>
            </a:r>
            <a:r>
              <a:rPr lang="fr-FR" i="1" dirty="0" smtClean="0"/>
              <a:t>:</a:t>
            </a:r>
            <a:r>
              <a:rPr lang="fr-FR" dirty="0" smtClean="0"/>
              <a:t> fourni des structures pour des groupes d’objets</a:t>
            </a:r>
          </a:p>
          <a:p>
            <a:pPr lvl="1"/>
            <a:r>
              <a:rPr lang="fr-FR" i="1" dirty="0" err="1" smtClean="0"/>
              <a:t>java.util.Map</a:t>
            </a:r>
            <a:r>
              <a:rPr lang="fr-FR" i="1" dirty="0" smtClean="0"/>
              <a:t>:</a:t>
            </a:r>
            <a:r>
              <a:rPr lang="fr-FR" dirty="0" smtClean="0"/>
              <a:t> pour gérer des éléments sous forme de clé/valeur</a:t>
            </a:r>
          </a:p>
          <a:p>
            <a:pPr lvl="1"/>
            <a:endParaRPr lang="fr-FR" dirty="0"/>
          </a:p>
          <a:p>
            <a:r>
              <a:rPr lang="fr-FR" dirty="0" smtClean="0"/>
              <a:t>Chaque collections possèdent ses propres fonctionnalités, mais en gardant celle de base:</a:t>
            </a:r>
          </a:p>
          <a:p>
            <a:pPr lvl="1"/>
            <a:r>
              <a:rPr lang="fr-FR" dirty="0" smtClean="0"/>
              <a:t>Ajouter un élément</a:t>
            </a:r>
          </a:p>
          <a:p>
            <a:pPr lvl="1"/>
            <a:r>
              <a:rPr lang="fr-FR" dirty="0" smtClean="0"/>
              <a:t>Supprimer un élément</a:t>
            </a:r>
          </a:p>
          <a:p>
            <a:pPr lvl="1"/>
            <a:r>
              <a:rPr lang="fr-FR" dirty="0" smtClean="0"/>
              <a:t>Parcourir les éléments</a:t>
            </a:r>
          </a:p>
          <a:p>
            <a:pPr lvl="1"/>
            <a:endParaRPr lang="fr-FR" dirty="0" smtClean="0"/>
          </a:p>
          <a:p>
            <a:endParaRPr lang="fr-FR" dirty="0" smtClean="0"/>
          </a:p>
        </p:txBody>
      </p:sp>
      <p:sp>
        <p:nvSpPr>
          <p:cNvPr id="6" name="Titre 5"/>
          <p:cNvSpPr>
            <a:spLocks noGrp="1"/>
          </p:cNvSpPr>
          <p:nvPr>
            <p:ph type="title"/>
          </p:nvPr>
        </p:nvSpPr>
        <p:spPr/>
        <p:txBody>
          <a:bodyPr/>
          <a:lstStyle/>
          <a:p>
            <a:r>
              <a:rPr lang="fr-FR" dirty="0"/>
              <a:t>Les APIs</a:t>
            </a:r>
            <a:r>
              <a:rPr lang="fr-FR" dirty="0" smtClean="0"/>
              <a:t>: les collections (</a:t>
            </a:r>
            <a:r>
              <a:rPr lang="fr-FR" dirty="0" err="1" smtClean="0"/>
              <a:t>java.util</a:t>
            </a:r>
            <a:r>
              <a:rPr lang="fr-FR" dirty="0" smtClean="0"/>
              <a:t>)</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59</a:t>
            </a:fld>
            <a:endParaRPr lang="fr-FR" dirty="0"/>
          </a:p>
        </p:txBody>
      </p:sp>
    </p:spTree>
    <p:extLst>
      <p:ext uri="{BB962C8B-B14F-4D97-AF65-F5344CB8AC3E}">
        <p14:creationId xmlns:p14="http://schemas.microsoft.com/office/powerpoint/2010/main" val="38579078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r>
              <a:rPr lang="fr-FR" dirty="0"/>
              <a:t>Les types d’applications pouvant être développées en java sont </a:t>
            </a:r>
            <a:r>
              <a:rPr lang="fr-FR" dirty="0" smtClean="0"/>
              <a:t>nombreuses</a:t>
            </a:r>
            <a:endParaRPr lang="fr-FR" dirty="0"/>
          </a:p>
          <a:p>
            <a:pPr lvl="1"/>
            <a:r>
              <a:rPr lang="fr-FR" dirty="0"/>
              <a:t>Applications desktop</a:t>
            </a:r>
          </a:p>
          <a:p>
            <a:pPr lvl="1"/>
            <a:r>
              <a:rPr lang="fr-FR" dirty="0"/>
              <a:t>Applications web</a:t>
            </a:r>
          </a:p>
          <a:p>
            <a:pPr lvl="1"/>
            <a:r>
              <a:rPr lang="fr-FR" dirty="0"/>
              <a:t>Applications mobiles</a:t>
            </a:r>
          </a:p>
          <a:p>
            <a:pPr lvl="1"/>
            <a:r>
              <a:rPr lang="fr-FR" dirty="0"/>
              <a:t>Applications embarquées, carte à puce, temps réel…</a:t>
            </a:r>
          </a:p>
          <a:p>
            <a:r>
              <a:rPr lang="fr-FR" dirty="0" smtClean="0"/>
              <a:t>Les caractéristiques du Langage</a:t>
            </a:r>
          </a:p>
          <a:p>
            <a:pPr lvl="1"/>
            <a:r>
              <a:rPr lang="fr-FR" dirty="0" smtClean="0"/>
              <a:t>Java est interprété, le code est compilé en </a:t>
            </a:r>
            <a:r>
              <a:rPr lang="fr-FR" i="1" dirty="0" smtClean="0"/>
              <a:t>byte code</a:t>
            </a:r>
            <a:r>
              <a:rPr lang="fr-FR" dirty="0" smtClean="0"/>
              <a:t> qui est interprété par une JVM</a:t>
            </a:r>
          </a:p>
          <a:p>
            <a:pPr lvl="1"/>
            <a:r>
              <a:rPr lang="fr-FR" dirty="0" smtClean="0"/>
              <a:t>Indépendant de la plateforme, pas de compilation spécifique (</a:t>
            </a:r>
            <a:r>
              <a:rPr lang="fr-FR" i="1" dirty="0" smtClean="0"/>
              <a:t>Write Once </a:t>
            </a:r>
            <a:r>
              <a:rPr lang="fr-FR" i="1" dirty="0" err="1" smtClean="0"/>
              <a:t>Run</a:t>
            </a:r>
            <a:r>
              <a:rPr lang="fr-FR" i="1" dirty="0" smtClean="0"/>
              <a:t> </a:t>
            </a:r>
            <a:r>
              <a:rPr lang="fr-FR" i="1" dirty="0" err="1" smtClean="0"/>
              <a:t>Anywhere</a:t>
            </a:r>
            <a:r>
              <a:rPr lang="fr-FR" dirty="0" smtClean="0"/>
              <a:t>)</a:t>
            </a:r>
          </a:p>
          <a:p>
            <a:pPr lvl="1"/>
            <a:r>
              <a:rPr lang="fr-FR" dirty="0" smtClean="0"/>
              <a:t>Java est orienté objet et simple</a:t>
            </a:r>
          </a:p>
          <a:p>
            <a:pPr lvl="1"/>
            <a:r>
              <a:rPr lang="fr-FR" dirty="0" smtClean="0"/>
              <a:t>Java est fortement typé</a:t>
            </a:r>
          </a:p>
          <a:p>
            <a:pPr lvl="1"/>
            <a:r>
              <a:rPr lang="fr-FR" dirty="0" smtClean="0"/>
              <a:t>Java assure la gestion de la mémoire, grâce au </a:t>
            </a:r>
            <a:r>
              <a:rPr lang="fr-FR" i="1" dirty="0" smtClean="0"/>
              <a:t>Garage Collector</a:t>
            </a:r>
          </a:p>
          <a:p>
            <a:pPr lvl="1"/>
            <a:r>
              <a:rPr lang="fr-FR" dirty="0" smtClean="0"/>
              <a:t>Java est multitâche avec la programmation multithread</a:t>
            </a:r>
          </a:p>
          <a:p>
            <a:pPr lvl="1"/>
            <a:r>
              <a:rPr lang="fr-FR" dirty="0" smtClean="0"/>
              <a:t>Java possède un écosystème ,une communauté et des APIs très riches</a:t>
            </a:r>
            <a:endParaRPr lang="fr-FR" dirty="0"/>
          </a:p>
        </p:txBody>
      </p:sp>
      <p:sp>
        <p:nvSpPr>
          <p:cNvPr id="6" name="Titre 5"/>
          <p:cNvSpPr>
            <a:spLocks noGrp="1"/>
          </p:cNvSpPr>
          <p:nvPr>
            <p:ph type="title"/>
          </p:nvPr>
        </p:nvSpPr>
        <p:spPr/>
        <p:txBody>
          <a:bodyPr/>
          <a:lstStyle/>
          <a:p>
            <a:r>
              <a:rPr lang="fr-FR" dirty="0" smtClean="0"/>
              <a:t>Introduction</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6</a:t>
            </a:fld>
            <a:endParaRPr lang="fr-FR" dirty="0"/>
          </a:p>
        </p:txBody>
      </p:sp>
    </p:spTree>
    <p:extLst>
      <p:ext uri="{BB962C8B-B14F-4D97-AF65-F5344CB8AC3E}">
        <p14:creationId xmlns:p14="http://schemas.microsoft.com/office/powerpoint/2010/main" val="330925653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Toutes les collections proposent (au moins) les fonctionnalités</a:t>
            </a:r>
          </a:p>
          <a:p>
            <a:pPr lvl="1"/>
            <a:r>
              <a:rPr lang="fr-FR" dirty="0" smtClean="0"/>
              <a:t>Ajout d’un élément (</a:t>
            </a:r>
            <a:r>
              <a:rPr lang="fr-FR" dirty="0" err="1" smtClean="0"/>
              <a:t>add</a:t>
            </a:r>
            <a:r>
              <a:rPr lang="fr-FR" dirty="0" smtClean="0"/>
              <a:t>) ou d’un ensemble d’éléments (</a:t>
            </a:r>
            <a:r>
              <a:rPr lang="fr-FR" dirty="0" err="1" smtClean="0"/>
              <a:t>addAll</a:t>
            </a:r>
            <a:r>
              <a:rPr lang="fr-FR" dirty="0" smtClean="0"/>
              <a:t>)</a:t>
            </a:r>
          </a:p>
          <a:p>
            <a:pPr lvl="1"/>
            <a:r>
              <a:rPr lang="fr-FR" dirty="0" smtClean="0"/>
              <a:t>Suppression d’un élément ou d’un ensemble d’éléments (</a:t>
            </a:r>
            <a:r>
              <a:rPr lang="fr-FR" dirty="0" err="1" smtClean="0"/>
              <a:t>remove</a:t>
            </a:r>
            <a:r>
              <a:rPr lang="fr-FR" dirty="0" smtClean="0"/>
              <a:t> et </a:t>
            </a:r>
            <a:r>
              <a:rPr lang="fr-FR" dirty="0" err="1" smtClean="0"/>
              <a:t>removeAll</a:t>
            </a:r>
            <a:r>
              <a:rPr lang="fr-FR" dirty="0" smtClean="0"/>
              <a:t>)</a:t>
            </a:r>
          </a:p>
          <a:p>
            <a:pPr lvl="1"/>
            <a:r>
              <a:rPr lang="fr-FR" dirty="0" smtClean="0"/>
              <a:t>Parcours de la collection (</a:t>
            </a:r>
            <a:r>
              <a:rPr lang="fr-FR" dirty="0" err="1" smtClean="0"/>
              <a:t>iterator</a:t>
            </a:r>
            <a:r>
              <a:rPr lang="fr-FR" dirty="0" smtClean="0"/>
              <a:t>)</a:t>
            </a:r>
          </a:p>
          <a:p>
            <a:pPr lvl="2"/>
            <a:r>
              <a:rPr lang="fr-FR" dirty="0" smtClean="0"/>
              <a:t>Avec ou sans modifications</a:t>
            </a:r>
          </a:p>
          <a:p>
            <a:pPr lvl="2"/>
            <a:r>
              <a:rPr lang="fr-FR" dirty="0" smtClean="0"/>
              <a:t>A sens unique ou double sens</a:t>
            </a:r>
          </a:p>
          <a:p>
            <a:pPr lvl="1"/>
            <a:r>
              <a:rPr lang="fr-FR" dirty="0" smtClean="0"/>
              <a:t>Vérification qu’un élément ou un ensemble </a:t>
            </a:r>
            <a:br>
              <a:rPr lang="fr-FR" dirty="0" smtClean="0"/>
            </a:br>
            <a:r>
              <a:rPr lang="fr-FR" dirty="0" smtClean="0"/>
              <a:t>d’éléments appartient à la collection </a:t>
            </a:r>
            <a:br>
              <a:rPr lang="fr-FR" dirty="0" smtClean="0"/>
            </a:br>
            <a:r>
              <a:rPr lang="fr-FR" dirty="0" smtClean="0"/>
              <a:t>(</a:t>
            </a:r>
            <a:r>
              <a:rPr lang="fr-FR" dirty="0" err="1" smtClean="0"/>
              <a:t>contains</a:t>
            </a:r>
            <a:r>
              <a:rPr lang="fr-FR" dirty="0"/>
              <a:t> </a:t>
            </a:r>
            <a:r>
              <a:rPr lang="fr-FR" dirty="0" smtClean="0"/>
              <a:t>et </a:t>
            </a:r>
            <a:r>
              <a:rPr lang="fr-FR" dirty="0" err="1" smtClean="0"/>
              <a:t>containsAll</a:t>
            </a:r>
            <a:r>
              <a:rPr lang="fr-FR" dirty="0" smtClean="0"/>
              <a:t>)</a:t>
            </a:r>
          </a:p>
          <a:p>
            <a:pPr lvl="1"/>
            <a:r>
              <a:rPr lang="fr-FR" dirty="0" smtClean="0"/>
              <a:t>Vidage de la collection (</a:t>
            </a:r>
            <a:r>
              <a:rPr lang="fr-FR" dirty="0" err="1" smtClean="0"/>
              <a:t>clear</a:t>
            </a:r>
            <a:r>
              <a:rPr lang="fr-FR" dirty="0" smtClean="0"/>
              <a:t>)</a:t>
            </a:r>
          </a:p>
          <a:p>
            <a:pPr lvl="1"/>
            <a:r>
              <a:rPr lang="fr-FR" dirty="0" smtClean="0"/>
              <a:t>Avoir la taille de la collection (size)</a:t>
            </a:r>
          </a:p>
          <a:p>
            <a:pPr lvl="1"/>
            <a:r>
              <a:rPr lang="fr-FR" dirty="0" smtClean="0"/>
              <a:t>Transformer la collection</a:t>
            </a:r>
            <a:br>
              <a:rPr lang="fr-FR" dirty="0" smtClean="0"/>
            </a:br>
            <a:r>
              <a:rPr lang="fr-FR" dirty="0" smtClean="0"/>
              <a:t> en tableau (</a:t>
            </a:r>
            <a:r>
              <a:rPr lang="fr-FR" dirty="0" err="1" smtClean="0"/>
              <a:t>toArray</a:t>
            </a:r>
            <a:r>
              <a:rPr lang="fr-FR" dirty="0" smtClean="0"/>
              <a:t>)</a:t>
            </a:r>
          </a:p>
        </p:txBody>
      </p:sp>
      <p:sp>
        <p:nvSpPr>
          <p:cNvPr id="6" name="Titre 5"/>
          <p:cNvSpPr>
            <a:spLocks noGrp="1"/>
          </p:cNvSpPr>
          <p:nvPr>
            <p:ph type="title"/>
          </p:nvPr>
        </p:nvSpPr>
        <p:spPr/>
        <p:txBody>
          <a:bodyPr/>
          <a:lstStyle/>
          <a:p>
            <a:r>
              <a:rPr lang="fr-FR" dirty="0"/>
              <a:t>Les APIs</a:t>
            </a:r>
            <a:r>
              <a:rPr lang="fr-FR" dirty="0" smtClean="0"/>
              <a:t>: les collections (</a:t>
            </a:r>
            <a:r>
              <a:rPr lang="fr-FR" dirty="0" err="1" smtClean="0"/>
              <a:t>java.util</a:t>
            </a:r>
            <a:r>
              <a:rPr lang="fr-FR" dirty="0" smtClean="0"/>
              <a:t>)</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60</a:t>
            </a:fld>
            <a:endParaRPr lang="fr-FR" dirty="0"/>
          </a:p>
        </p:txBody>
      </p:sp>
      <p:pic>
        <p:nvPicPr>
          <p:cNvPr id="17410" name="Picture 2" descr="Résultat de recherche d'images pour &quot;java collection&qu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51063" y="1923678"/>
            <a:ext cx="4359899" cy="2452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83532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a:t>Les APIs</a:t>
            </a:r>
            <a:r>
              <a:rPr lang="fr-FR" dirty="0" smtClean="0"/>
              <a:t>: les collections (</a:t>
            </a:r>
            <a:r>
              <a:rPr lang="fr-FR" dirty="0" err="1" smtClean="0"/>
              <a:t>java.util</a:t>
            </a:r>
            <a:r>
              <a:rPr lang="fr-FR" dirty="0" smtClean="0"/>
              <a:t>)</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61</a:t>
            </a:fld>
            <a:endParaRPr lang="fr-FR" dirty="0"/>
          </a:p>
        </p:txBody>
      </p:sp>
      <p:sp>
        <p:nvSpPr>
          <p:cNvPr id="7" name="Espace réservé du contenu 1"/>
          <p:cNvSpPr txBox="1">
            <a:spLocks/>
          </p:cNvSpPr>
          <p:nvPr/>
        </p:nvSpPr>
        <p:spPr>
          <a:xfrm>
            <a:off x="5724128" y="852984"/>
            <a:ext cx="3240360" cy="3588847"/>
          </a:xfrm>
          <a:prstGeom prst="rect">
            <a:avLst/>
          </a:prstGeom>
        </p:spPr>
        <p:txBody>
          <a:bodyPr vert="horz" lIns="91440" tIns="45720" rIns="91440" bIns="45720" rtlCol="0">
            <a:normAutofit/>
          </a:bodyPr>
          <a:lstStyle>
            <a:lvl1pPr marL="285750" marR="0" indent="-285750" algn="l" defTabSz="914400" rtl="0" eaLnBrk="1" fontAlgn="auto" latinLnBrk="0" hangingPunct="1">
              <a:lnSpc>
                <a:spcPct val="100000"/>
              </a:lnSpc>
              <a:spcBef>
                <a:spcPts val="200"/>
              </a:spcBef>
              <a:spcAft>
                <a:spcPts val="0"/>
              </a:spcAft>
              <a:buClr>
                <a:schemeClr val="accent2"/>
              </a:buClr>
              <a:buSzPct val="150000"/>
              <a:buFont typeface="Lucida Grande"/>
              <a:buChar char="●"/>
              <a:tabLst/>
              <a:defRPr sz="1800" kern="1200">
                <a:solidFill>
                  <a:srgbClr val="323334"/>
                </a:solidFill>
                <a:latin typeface="+mn-lt"/>
                <a:ea typeface="+mn-ea"/>
                <a:cs typeface="+mn-cs"/>
              </a:defRPr>
            </a:lvl1pPr>
            <a:lvl2pPr marL="358775" marR="0" indent="-179388" algn="l" defTabSz="914400" rtl="0" eaLnBrk="1" fontAlgn="auto" latinLnBrk="0" hangingPunct="1">
              <a:lnSpc>
                <a:spcPct val="100000"/>
              </a:lnSpc>
              <a:spcBef>
                <a:spcPts val="200"/>
              </a:spcBef>
              <a:spcAft>
                <a:spcPts val="0"/>
              </a:spcAft>
              <a:buClr>
                <a:schemeClr val="accent5"/>
              </a:buClr>
              <a:buSzPct val="90000"/>
              <a:buFontTx/>
              <a:buBlip>
                <a:blip r:embed="rId2" r:link="rId3"/>
              </a:buBlip>
              <a:tabLst/>
              <a:defRPr sz="1600" kern="1200">
                <a:solidFill>
                  <a:srgbClr val="323334"/>
                </a:solidFill>
                <a:latin typeface="+mn-lt"/>
                <a:ea typeface="+mn-ea"/>
                <a:cs typeface="+mn-cs"/>
              </a:defRPr>
            </a:lvl2pPr>
            <a:lvl3pPr marL="538163" marR="0" indent="-182563" algn="l" defTabSz="914400" rtl="0" eaLnBrk="1" fontAlgn="auto" latinLnBrk="0" hangingPunct="1">
              <a:lnSpc>
                <a:spcPct val="100000"/>
              </a:lnSpc>
              <a:spcBef>
                <a:spcPts val="200"/>
              </a:spcBef>
              <a:spcAft>
                <a:spcPts val="0"/>
              </a:spcAft>
              <a:buClr>
                <a:schemeClr val="accent1"/>
              </a:buClr>
              <a:buSzPct val="120000"/>
              <a:buFont typeface="Arial"/>
              <a:buChar char="•"/>
              <a:tabLst/>
              <a:defRPr sz="1400" b="0" kern="1200">
                <a:solidFill>
                  <a:schemeClr val="bg1">
                    <a:lumMod val="50000"/>
                  </a:schemeClr>
                </a:solidFill>
                <a:latin typeface="+mn-lt"/>
                <a:ea typeface="+mn-ea"/>
                <a:cs typeface="+mn-cs"/>
              </a:defRPr>
            </a:lvl3pPr>
            <a:lvl4pPr marL="719138" marR="0" indent="-173038" algn="l" defTabSz="914400" rtl="0" eaLnBrk="1" fontAlgn="auto" latinLnBrk="0" hangingPunct="1">
              <a:lnSpc>
                <a:spcPct val="100000"/>
              </a:lnSpc>
              <a:spcBef>
                <a:spcPts val="200"/>
              </a:spcBef>
              <a:spcAft>
                <a:spcPts val="0"/>
              </a:spcAft>
              <a:buClr>
                <a:schemeClr val="accent4"/>
              </a:buClr>
              <a:buSzTx/>
              <a:buFont typeface="Arial"/>
              <a:buChar char="•"/>
              <a:tabLst/>
              <a:defRPr sz="1200" kern="1200">
                <a:solidFill>
                  <a:schemeClr val="accent2"/>
                </a:solidFill>
                <a:latin typeface="+mn-lt"/>
                <a:ea typeface="+mn-ea"/>
                <a:cs typeface="+mn-cs"/>
              </a:defRPr>
            </a:lvl4pPr>
            <a:lvl5pPr marL="3175" marR="0" indent="4763" algn="l" defTabSz="914400" rtl="0" eaLnBrk="1" fontAlgn="auto" latinLnBrk="0" hangingPunct="1">
              <a:lnSpc>
                <a:spcPct val="100000"/>
              </a:lnSpc>
              <a:spcBef>
                <a:spcPts val="200"/>
              </a:spcBef>
              <a:spcAft>
                <a:spcPts val="0"/>
              </a:spcAft>
              <a:buClrTx/>
              <a:buSzTx/>
              <a:buFontTx/>
              <a:buNone/>
              <a:tabLst/>
              <a:defRPr sz="1000" kern="120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fr-FR" dirty="0" smtClean="0"/>
              <a:t>Les interfaces </a:t>
            </a:r>
            <a:r>
              <a:rPr lang="fr-FR" b="1" dirty="0" smtClean="0"/>
              <a:t>Collections</a:t>
            </a:r>
          </a:p>
          <a:p>
            <a:pPr lvl="1"/>
            <a:r>
              <a:rPr lang="fr-FR" dirty="0" smtClean="0"/>
              <a:t>Les listes (List)</a:t>
            </a:r>
          </a:p>
          <a:p>
            <a:pPr lvl="1"/>
            <a:r>
              <a:rPr lang="fr-FR" dirty="0" smtClean="0"/>
              <a:t>Les ensembles (Set)</a:t>
            </a:r>
          </a:p>
          <a:p>
            <a:pPr lvl="1"/>
            <a:r>
              <a:rPr lang="fr-FR" dirty="0" smtClean="0"/>
              <a:t>Les ensembles triés (</a:t>
            </a:r>
            <a:r>
              <a:rPr lang="fr-FR" dirty="0" err="1" smtClean="0"/>
              <a:t>SortedSet</a:t>
            </a:r>
            <a:r>
              <a:rPr lang="fr-FR" dirty="0" smtClean="0"/>
              <a:t>)</a:t>
            </a:r>
          </a:p>
          <a:p>
            <a:pPr lvl="1"/>
            <a:r>
              <a:rPr lang="fr-FR" dirty="0" smtClean="0"/>
              <a:t>Les tables (</a:t>
            </a:r>
            <a:r>
              <a:rPr lang="fr-FR" dirty="0" err="1" smtClean="0"/>
              <a:t>Map</a:t>
            </a:r>
            <a:r>
              <a:rPr lang="fr-FR" dirty="0" smtClean="0"/>
              <a:t>)</a:t>
            </a:r>
          </a:p>
          <a:p>
            <a:pPr lvl="1"/>
            <a:r>
              <a:rPr lang="fr-FR" dirty="0" smtClean="0"/>
              <a:t>Les tables triées (</a:t>
            </a:r>
            <a:r>
              <a:rPr lang="fr-FR" dirty="0" err="1" smtClean="0"/>
              <a:t>SortedMap</a:t>
            </a:r>
            <a:r>
              <a:rPr lang="fr-FR" dirty="0" smtClean="0"/>
              <a:t>)</a:t>
            </a:r>
          </a:p>
        </p:txBody>
      </p:sp>
      <p:pic>
        <p:nvPicPr>
          <p:cNvPr id="20482" name="Picture 2" descr="Résultat de recherche d'images pour &quot;java collection&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634" y="771550"/>
            <a:ext cx="5803518" cy="3264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736925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r>
              <a:rPr lang="fr-FR" b="1" dirty="0" smtClean="0"/>
              <a:t>Les listes (List):</a:t>
            </a:r>
            <a:r>
              <a:rPr lang="fr-FR" dirty="0" smtClean="0"/>
              <a:t> Une liste d’éléments</a:t>
            </a:r>
          </a:p>
          <a:p>
            <a:endParaRPr lang="fr-FR" dirty="0" smtClean="0"/>
          </a:p>
          <a:p>
            <a:pPr lvl="1"/>
            <a:endParaRPr lang="fr-FR" dirty="0" smtClean="0"/>
          </a:p>
          <a:p>
            <a:endParaRPr lang="fr-FR" dirty="0" smtClean="0"/>
          </a:p>
          <a:p>
            <a:endParaRPr lang="fr-FR" dirty="0" smtClean="0"/>
          </a:p>
          <a:p>
            <a:r>
              <a:rPr lang="fr-FR" dirty="0" smtClean="0"/>
              <a:t>Liste d’éléments, qui peut-être parcourue, qui permet l’accès direct à ses éléments et autorise les doublons</a:t>
            </a:r>
          </a:p>
          <a:p>
            <a:endParaRPr lang="fr-FR" dirty="0" smtClean="0"/>
          </a:p>
          <a:p>
            <a:r>
              <a:rPr lang="fr-FR" dirty="0" smtClean="0"/>
              <a:t>Les principales implémentations</a:t>
            </a:r>
          </a:p>
          <a:p>
            <a:pPr lvl="1"/>
            <a:r>
              <a:rPr lang="fr-FR" b="1" dirty="0" err="1" smtClean="0"/>
              <a:t>ArrayList</a:t>
            </a:r>
            <a:r>
              <a:rPr lang="fr-FR" dirty="0" smtClean="0"/>
              <a:t> : Tableau dynamique, accès direct aux éléments</a:t>
            </a:r>
          </a:p>
          <a:p>
            <a:pPr lvl="1"/>
            <a:r>
              <a:rPr lang="fr-FR" b="1" dirty="0" err="1" smtClean="0"/>
              <a:t>LinkedList</a:t>
            </a:r>
            <a:r>
              <a:rPr lang="fr-FR" dirty="0" smtClean="0"/>
              <a:t>: Liste doublement chainée, pas d’accès direct mais insertions performantes</a:t>
            </a:r>
          </a:p>
          <a:p>
            <a:pPr lvl="1"/>
            <a:r>
              <a:rPr lang="fr-FR" b="1" dirty="0" err="1" smtClean="0"/>
              <a:t>Stack</a:t>
            </a:r>
            <a:r>
              <a:rPr lang="fr-FR" dirty="0" smtClean="0"/>
              <a:t>: implémentation LIFO (veille implémentation, JDK 1.1)</a:t>
            </a:r>
          </a:p>
          <a:p>
            <a:pPr lvl="1"/>
            <a:r>
              <a:rPr lang="fr-FR" b="1" dirty="0" err="1" smtClean="0"/>
              <a:t>Vector</a:t>
            </a:r>
            <a:r>
              <a:rPr lang="fr-FR" dirty="0" smtClean="0"/>
              <a:t>: Liste </a:t>
            </a:r>
            <a:r>
              <a:rPr lang="fr-FR" dirty="0"/>
              <a:t>synchronisée (veille implémentation, JDK 1.1</a:t>
            </a:r>
            <a:r>
              <a:rPr lang="fr-FR" dirty="0" smtClean="0"/>
              <a:t>)</a:t>
            </a:r>
            <a:endParaRPr lang="fr-FR" dirty="0"/>
          </a:p>
        </p:txBody>
      </p:sp>
      <p:sp>
        <p:nvSpPr>
          <p:cNvPr id="6" name="Titre 5"/>
          <p:cNvSpPr>
            <a:spLocks noGrp="1"/>
          </p:cNvSpPr>
          <p:nvPr>
            <p:ph type="title"/>
          </p:nvPr>
        </p:nvSpPr>
        <p:spPr/>
        <p:txBody>
          <a:bodyPr/>
          <a:lstStyle/>
          <a:p>
            <a:r>
              <a:rPr lang="fr-FR" dirty="0"/>
              <a:t>Les APIs</a:t>
            </a:r>
            <a:r>
              <a:rPr lang="fr-FR" dirty="0" smtClean="0"/>
              <a:t>: les collections (</a:t>
            </a:r>
            <a:r>
              <a:rPr lang="fr-FR" dirty="0" err="1" smtClean="0"/>
              <a:t>java.util</a:t>
            </a:r>
            <a:r>
              <a:rPr lang="fr-FR" dirty="0" smtClean="0"/>
              <a:t>)</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62</a:t>
            </a:fld>
            <a:endParaRPr lang="fr-FR" dirty="0"/>
          </a:p>
        </p:txBody>
      </p:sp>
      <p:graphicFrame>
        <p:nvGraphicFramePr>
          <p:cNvPr id="3" name="Tableau 2"/>
          <p:cNvGraphicFramePr>
            <a:graphicFrameLocks noGrp="1"/>
          </p:cNvGraphicFramePr>
          <p:nvPr>
            <p:extLst>
              <p:ext uri="{D42A27DB-BD31-4B8C-83A1-F6EECF244321}">
                <p14:modId xmlns:p14="http://schemas.microsoft.com/office/powerpoint/2010/main" val="1033707086"/>
              </p:ext>
            </p:extLst>
          </p:nvPr>
        </p:nvGraphicFramePr>
        <p:xfrm>
          <a:off x="611560" y="1275606"/>
          <a:ext cx="8064895" cy="731520"/>
        </p:xfrm>
        <a:graphic>
          <a:graphicData uri="http://schemas.openxmlformats.org/drawingml/2006/table">
            <a:tbl>
              <a:tblPr bandRow="1">
                <a:tableStyleId>{BC89EF96-8CEA-46FF-86C4-4CE0E7609802}</a:tableStyleId>
              </a:tblPr>
              <a:tblGrid>
                <a:gridCol w="1612979"/>
                <a:gridCol w="1612979"/>
                <a:gridCol w="1612979"/>
                <a:gridCol w="1612979"/>
                <a:gridCol w="1612979"/>
              </a:tblGrid>
              <a:tr h="370840">
                <a:tc>
                  <a:txBody>
                    <a:bodyPr/>
                    <a:lstStyle/>
                    <a:p>
                      <a:pPr algn="ctr"/>
                      <a:r>
                        <a:rPr lang="fr-FR" sz="1400" dirty="0" smtClean="0">
                          <a:solidFill>
                            <a:schemeClr val="bg1">
                              <a:lumMod val="50000"/>
                            </a:schemeClr>
                          </a:solidFill>
                        </a:rPr>
                        <a:t>Autorise les doublons</a:t>
                      </a:r>
                      <a:endParaRPr lang="fr-FR" sz="1400" dirty="0">
                        <a:solidFill>
                          <a:schemeClr val="bg1">
                            <a:lumMod val="50000"/>
                          </a:schemeClr>
                        </a:solidFill>
                      </a:endParaRPr>
                    </a:p>
                  </a:txBody>
                  <a:tcPr anchor="ctr"/>
                </a:tc>
                <a:tc>
                  <a:txBody>
                    <a:bodyPr/>
                    <a:lstStyle/>
                    <a:p>
                      <a:pPr algn="ctr"/>
                      <a:r>
                        <a:rPr lang="fr-FR" sz="1400" dirty="0" smtClean="0">
                          <a:solidFill>
                            <a:schemeClr val="bg1">
                              <a:lumMod val="50000"/>
                            </a:schemeClr>
                          </a:solidFill>
                        </a:rPr>
                        <a:t>Autorise les éléments </a:t>
                      </a:r>
                      <a:r>
                        <a:rPr lang="fr-FR" sz="1400" i="1" dirty="0" err="1" smtClean="0">
                          <a:solidFill>
                            <a:schemeClr val="bg1">
                              <a:lumMod val="50000"/>
                            </a:schemeClr>
                          </a:solidFill>
                        </a:rPr>
                        <a:t>null</a:t>
                      </a:r>
                      <a:endParaRPr lang="fr-FR" sz="1400" i="1" dirty="0">
                        <a:solidFill>
                          <a:schemeClr val="bg1">
                            <a:lumMod val="50000"/>
                          </a:schemeClr>
                        </a:solidFill>
                      </a:endParaRPr>
                    </a:p>
                  </a:txBody>
                  <a:tcPr anchor="ctr"/>
                </a:tc>
                <a:tc>
                  <a:txBody>
                    <a:bodyPr/>
                    <a:lstStyle/>
                    <a:p>
                      <a:pPr algn="ctr"/>
                      <a:r>
                        <a:rPr lang="fr-FR" sz="1400" dirty="0" smtClean="0">
                          <a:solidFill>
                            <a:schemeClr val="bg1">
                              <a:lumMod val="50000"/>
                            </a:schemeClr>
                          </a:solidFill>
                        </a:rPr>
                        <a:t>Ordonnée</a:t>
                      </a:r>
                    </a:p>
                    <a:p>
                      <a:pPr algn="ctr"/>
                      <a:r>
                        <a:rPr lang="fr-FR" sz="1400" dirty="0" smtClean="0">
                          <a:solidFill>
                            <a:schemeClr val="bg1">
                              <a:lumMod val="50000"/>
                            </a:schemeClr>
                          </a:solidFill>
                        </a:rPr>
                        <a:t>(ordre d’insertion)</a:t>
                      </a:r>
                      <a:endParaRPr lang="fr-FR" sz="1400" dirty="0">
                        <a:solidFill>
                          <a:schemeClr val="bg1">
                            <a:lumMod val="50000"/>
                          </a:schemeClr>
                        </a:solidFill>
                      </a:endParaRPr>
                    </a:p>
                  </a:txBody>
                  <a:tcPr anchor="ctr"/>
                </a:tc>
                <a:tc>
                  <a:txBody>
                    <a:bodyPr/>
                    <a:lstStyle/>
                    <a:p>
                      <a:pPr algn="ctr"/>
                      <a:r>
                        <a:rPr lang="fr-FR" sz="1400" dirty="0" smtClean="0">
                          <a:solidFill>
                            <a:schemeClr val="bg1">
                              <a:lumMod val="50000"/>
                            </a:schemeClr>
                          </a:solidFill>
                        </a:rPr>
                        <a:t>Non triée</a:t>
                      </a:r>
                      <a:endParaRPr lang="fr-FR" sz="1400" dirty="0">
                        <a:solidFill>
                          <a:schemeClr val="bg1">
                            <a:lumMod val="50000"/>
                          </a:schemeClr>
                        </a:solidFill>
                      </a:endParaRPr>
                    </a:p>
                  </a:txBody>
                  <a:tcPr anchor="ctr"/>
                </a:tc>
                <a:tc>
                  <a:txBody>
                    <a:bodyPr/>
                    <a:lstStyle/>
                    <a:p>
                      <a:pPr algn="ctr"/>
                      <a:r>
                        <a:rPr lang="fr-FR" sz="1400" dirty="0" smtClean="0">
                          <a:solidFill>
                            <a:schemeClr val="bg1">
                              <a:lumMod val="50000"/>
                            </a:schemeClr>
                          </a:solidFill>
                        </a:rPr>
                        <a:t>Accès direct aux</a:t>
                      </a:r>
                      <a:r>
                        <a:rPr lang="fr-FR" sz="1400" baseline="0" dirty="0" smtClean="0">
                          <a:solidFill>
                            <a:schemeClr val="bg1">
                              <a:lumMod val="50000"/>
                            </a:schemeClr>
                          </a:solidFill>
                        </a:rPr>
                        <a:t> éléments (via l’index)</a:t>
                      </a:r>
                      <a:endParaRPr lang="fr-FR" sz="1400" dirty="0">
                        <a:solidFill>
                          <a:schemeClr val="bg1">
                            <a:lumMod val="50000"/>
                          </a:schemeClr>
                        </a:solidFill>
                      </a:endParaRPr>
                    </a:p>
                  </a:txBody>
                  <a:tcPr anchor="ctr"/>
                </a:tc>
              </a:tr>
            </a:tbl>
          </a:graphicData>
        </a:graphic>
      </p:graphicFrame>
    </p:spTree>
    <p:extLst>
      <p:ext uri="{BB962C8B-B14F-4D97-AF65-F5344CB8AC3E}">
        <p14:creationId xmlns:p14="http://schemas.microsoft.com/office/powerpoint/2010/main" val="162300721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b="1" dirty="0" err="1" smtClean="0"/>
              <a:t>ArrayList</a:t>
            </a:r>
            <a:r>
              <a:rPr lang="fr-FR" dirty="0" smtClean="0"/>
              <a:t>: Tableau dynamique</a:t>
            </a:r>
          </a:p>
          <a:p>
            <a:pPr lvl="1"/>
            <a:r>
              <a:rPr lang="fr-FR" dirty="0" smtClean="0"/>
              <a:t>Il s’agit d’un tableau dont la taille s’adapte automatiquement</a:t>
            </a:r>
          </a:p>
          <a:p>
            <a:pPr lvl="1"/>
            <a:r>
              <a:rPr lang="fr-FR" dirty="0" smtClean="0"/>
              <a:t>Très rapide pour accéder aux éléments via leurs indexes</a:t>
            </a:r>
          </a:p>
          <a:p>
            <a:pPr lvl="1"/>
            <a:r>
              <a:rPr lang="fr-FR" dirty="0" smtClean="0"/>
              <a:t>Moins rapide quand il faut ajouter un élément ou redimensionner le tableau</a:t>
            </a:r>
          </a:p>
          <a:p>
            <a:pPr lvl="1"/>
            <a:r>
              <a:rPr lang="fr-FR" dirty="0" smtClean="0"/>
              <a:t>Semblable à la classe </a:t>
            </a:r>
            <a:r>
              <a:rPr lang="fr-FR" dirty="0" err="1" smtClean="0"/>
              <a:t>vector</a:t>
            </a:r>
            <a:r>
              <a:rPr lang="fr-FR" dirty="0" smtClean="0"/>
              <a:t> , mais non </a:t>
            </a:r>
            <a:r>
              <a:rPr lang="fr-FR" dirty="0" err="1" smtClean="0"/>
              <a:t>therad-safe</a:t>
            </a:r>
            <a:r>
              <a:rPr lang="fr-FR" dirty="0" smtClean="0"/>
              <a:t> (donc plus performantes)</a:t>
            </a:r>
          </a:p>
        </p:txBody>
      </p:sp>
      <p:sp>
        <p:nvSpPr>
          <p:cNvPr id="6" name="Titre 5"/>
          <p:cNvSpPr>
            <a:spLocks noGrp="1"/>
          </p:cNvSpPr>
          <p:nvPr>
            <p:ph type="title"/>
          </p:nvPr>
        </p:nvSpPr>
        <p:spPr/>
        <p:txBody>
          <a:bodyPr/>
          <a:lstStyle/>
          <a:p>
            <a:r>
              <a:rPr lang="fr-FR" dirty="0"/>
              <a:t>Les APIs</a:t>
            </a:r>
            <a:r>
              <a:rPr lang="fr-FR" dirty="0" smtClean="0"/>
              <a:t>: les collections (</a:t>
            </a:r>
            <a:r>
              <a:rPr lang="fr-FR" dirty="0" err="1" smtClean="0"/>
              <a:t>java.util</a:t>
            </a:r>
            <a:r>
              <a:rPr lang="fr-FR" dirty="0" smtClean="0"/>
              <a:t>)</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63</a:t>
            </a:fld>
            <a:endParaRPr lang="fr-FR"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2427734"/>
            <a:ext cx="4010025" cy="178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807358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err="1" smtClean="0"/>
              <a:t>LinkedList</a:t>
            </a:r>
            <a:r>
              <a:rPr lang="fr-FR" dirty="0" smtClean="0"/>
              <a:t>: Liste chainée</a:t>
            </a:r>
          </a:p>
          <a:p>
            <a:pPr lvl="1"/>
            <a:r>
              <a:rPr lang="fr-FR" dirty="0" smtClean="0"/>
              <a:t>Liste doublement chainée</a:t>
            </a:r>
            <a:endParaRPr lang="fr-FR" dirty="0"/>
          </a:p>
          <a:p>
            <a:pPr lvl="1"/>
            <a:r>
              <a:rPr lang="fr-FR" dirty="0" smtClean="0"/>
              <a:t>Ajout / Suppression d’un élément très rapide</a:t>
            </a:r>
            <a:endParaRPr lang="fr-FR" dirty="0"/>
          </a:p>
          <a:p>
            <a:pPr lvl="1"/>
            <a:r>
              <a:rPr lang="fr-FR" dirty="0"/>
              <a:t>Moins rapide quand il faut </a:t>
            </a:r>
            <a:r>
              <a:rPr lang="fr-FR" dirty="0" smtClean="0"/>
              <a:t>accéder aux éléments</a:t>
            </a:r>
            <a:endParaRPr lang="fr-FR" dirty="0"/>
          </a:p>
          <a:p>
            <a:endParaRPr lang="fr-FR" dirty="0" smtClean="0"/>
          </a:p>
        </p:txBody>
      </p:sp>
      <p:sp>
        <p:nvSpPr>
          <p:cNvPr id="6" name="Titre 5"/>
          <p:cNvSpPr>
            <a:spLocks noGrp="1"/>
          </p:cNvSpPr>
          <p:nvPr>
            <p:ph type="title"/>
          </p:nvPr>
        </p:nvSpPr>
        <p:spPr/>
        <p:txBody>
          <a:bodyPr/>
          <a:lstStyle/>
          <a:p>
            <a:r>
              <a:rPr lang="fr-FR" dirty="0"/>
              <a:t>Les APIs</a:t>
            </a:r>
            <a:r>
              <a:rPr lang="fr-FR" dirty="0" smtClean="0"/>
              <a:t>: les collections (</a:t>
            </a:r>
            <a:r>
              <a:rPr lang="fr-FR" dirty="0" err="1" smtClean="0"/>
              <a:t>java.util</a:t>
            </a:r>
            <a:r>
              <a:rPr lang="fr-FR" dirty="0" smtClean="0"/>
              <a:t>)</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64</a:t>
            </a:fld>
            <a:endParaRPr lang="fr-FR" dirty="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355726"/>
            <a:ext cx="5581650" cy="2162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40210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Les Collections propose également une interface Queue</a:t>
            </a:r>
          </a:p>
          <a:p>
            <a:endParaRPr lang="fr-FR" dirty="0" smtClean="0"/>
          </a:p>
          <a:p>
            <a:r>
              <a:rPr lang="fr-FR" dirty="0" smtClean="0"/>
              <a:t>Fourni une interface de liste de</a:t>
            </a:r>
            <a:br>
              <a:rPr lang="fr-FR" dirty="0" smtClean="0"/>
            </a:br>
            <a:r>
              <a:rPr lang="fr-FR" dirty="0" smtClean="0"/>
              <a:t>type FIFO (First In First Out)</a:t>
            </a:r>
          </a:p>
          <a:p>
            <a:endParaRPr lang="fr-FR" dirty="0" smtClean="0"/>
          </a:p>
          <a:p>
            <a:r>
              <a:rPr lang="fr-FR" dirty="0" smtClean="0"/>
              <a:t>Plusieurs implémentations existent</a:t>
            </a:r>
          </a:p>
          <a:p>
            <a:pPr lvl="1"/>
            <a:r>
              <a:rPr lang="fr-FR" dirty="0" err="1" smtClean="0"/>
              <a:t>TransfertQueue</a:t>
            </a:r>
            <a:r>
              <a:rPr lang="fr-FR" dirty="0"/>
              <a:t> </a:t>
            </a:r>
            <a:r>
              <a:rPr lang="fr-FR" dirty="0" smtClean="0"/>
              <a:t>&amp;</a:t>
            </a:r>
            <a:r>
              <a:rPr lang="fr-FR" dirty="0" err="1" smtClean="0"/>
              <a:t>LinkedTransferQueue</a:t>
            </a:r>
            <a:endParaRPr lang="fr-FR" dirty="0" smtClean="0"/>
          </a:p>
          <a:p>
            <a:pPr lvl="1"/>
            <a:r>
              <a:rPr lang="fr-FR" dirty="0" err="1" smtClean="0"/>
              <a:t>PriorityQueue</a:t>
            </a:r>
            <a:endParaRPr lang="fr-FR" dirty="0" smtClean="0"/>
          </a:p>
          <a:p>
            <a:pPr lvl="1"/>
            <a:r>
              <a:rPr lang="fr-FR" dirty="0" err="1" smtClean="0"/>
              <a:t>Deque</a:t>
            </a:r>
            <a:r>
              <a:rPr lang="fr-FR" dirty="0" smtClean="0"/>
              <a:t> (File à double sens)</a:t>
            </a:r>
          </a:p>
          <a:p>
            <a:pPr lvl="1"/>
            <a:r>
              <a:rPr lang="fr-FR" dirty="0" err="1" smtClean="0"/>
              <a:t>BlockingQueue</a:t>
            </a:r>
            <a:endParaRPr lang="fr-FR" dirty="0" smtClean="0"/>
          </a:p>
        </p:txBody>
      </p:sp>
      <p:sp>
        <p:nvSpPr>
          <p:cNvPr id="6" name="Titre 5"/>
          <p:cNvSpPr>
            <a:spLocks noGrp="1"/>
          </p:cNvSpPr>
          <p:nvPr>
            <p:ph type="title"/>
          </p:nvPr>
        </p:nvSpPr>
        <p:spPr/>
        <p:txBody>
          <a:bodyPr/>
          <a:lstStyle/>
          <a:p>
            <a:r>
              <a:rPr lang="fr-FR" dirty="0"/>
              <a:t>Les APIs</a:t>
            </a:r>
            <a:r>
              <a:rPr lang="fr-FR" dirty="0" smtClean="0"/>
              <a:t>: les collections (</a:t>
            </a:r>
            <a:r>
              <a:rPr lang="fr-FR" dirty="0" err="1" smtClean="0"/>
              <a:t>java.util</a:t>
            </a:r>
            <a:r>
              <a:rPr lang="fr-FR" dirty="0" smtClean="0"/>
              <a:t>)</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65</a:t>
            </a:fld>
            <a:endParaRPr lang="fr-FR" dirty="0"/>
          </a:p>
        </p:txBody>
      </p:sp>
      <p:pic>
        <p:nvPicPr>
          <p:cNvPr id="21506" name="Picture 2" descr="https://www.jmdoudoux.fr/java/dej/images/collections_00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1563638"/>
            <a:ext cx="4105486" cy="295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77665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Comment choisir une implémentation de List</a:t>
            </a:r>
          </a:p>
          <a:p>
            <a:r>
              <a:rPr lang="fr-FR" dirty="0" smtClean="0"/>
              <a:t>S’il n’y à pas d’accès concurrents, il faut choisir entre </a:t>
            </a:r>
            <a:r>
              <a:rPr lang="fr-FR" b="1" dirty="0" err="1" smtClean="0"/>
              <a:t>ArrayList</a:t>
            </a:r>
            <a:r>
              <a:rPr lang="fr-FR" dirty="0" smtClean="0"/>
              <a:t> et </a:t>
            </a:r>
            <a:r>
              <a:rPr lang="fr-FR" b="1" dirty="0" err="1" smtClean="0"/>
              <a:t>LinkedList</a:t>
            </a:r>
            <a:endParaRPr lang="fr-FR" b="1" dirty="0" smtClean="0"/>
          </a:p>
          <a:p>
            <a:pPr lvl="1"/>
            <a:r>
              <a:rPr lang="fr-FR" dirty="0"/>
              <a:t>Si l'ajout ou la suppression d'éléments se font essentiellement à la fin de la collection, alors il faut utiliser la classe </a:t>
            </a:r>
            <a:r>
              <a:rPr lang="fr-FR" dirty="0" err="1" smtClean="0"/>
              <a:t>ArrayList</a:t>
            </a:r>
            <a:endParaRPr lang="fr-FR" dirty="0"/>
          </a:p>
          <a:p>
            <a:pPr lvl="1"/>
            <a:r>
              <a:rPr lang="fr-FR" dirty="0"/>
              <a:t>Si les ajouts ou la suppression d'éléments se font à une position aléatoire dans la collection, alors il faut utiliser la classe </a:t>
            </a:r>
            <a:r>
              <a:rPr lang="fr-FR" dirty="0" err="1"/>
              <a:t>LinkedList</a:t>
            </a:r>
            <a:endParaRPr lang="fr-FR" dirty="0"/>
          </a:p>
          <a:p>
            <a:pPr lvl="1"/>
            <a:endParaRPr lang="fr-FR" dirty="0" smtClean="0"/>
          </a:p>
        </p:txBody>
      </p:sp>
      <p:sp>
        <p:nvSpPr>
          <p:cNvPr id="6" name="Titre 5"/>
          <p:cNvSpPr>
            <a:spLocks noGrp="1"/>
          </p:cNvSpPr>
          <p:nvPr>
            <p:ph type="title"/>
          </p:nvPr>
        </p:nvSpPr>
        <p:spPr/>
        <p:txBody>
          <a:bodyPr/>
          <a:lstStyle/>
          <a:p>
            <a:r>
              <a:rPr lang="fr-FR" dirty="0"/>
              <a:t>Les APIs</a:t>
            </a:r>
            <a:r>
              <a:rPr lang="fr-FR" dirty="0" smtClean="0"/>
              <a:t>: les collections (</a:t>
            </a:r>
            <a:r>
              <a:rPr lang="fr-FR" dirty="0" err="1" smtClean="0"/>
              <a:t>java.util</a:t>
            </a:r>
            <a:r>
              <a:rPr lang="fr-FR" dirty="0" smtClean="0"/>
              <a:t>)</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66</a:t>
            </a:fld>
            <a:endParaRPr lang="fr-FR" dirty="0"/>
          </a:p>
        </p:txBody>
      </p:sp>
      <p:graphicFrame>
        <p:nvGraphicFramePr>
          <p:cNvPr id="3" name="Tableau 2"/>
          <p:cNvGraphicFramePr>
            <a:graphicFrameLocks noGrp="1"/>
          </p:cNvGraphicFramePr>
          <p:nvPr>
            <p:extLst>
              <p:ext uri="{D42A27DB-BD31-4B8C-83A1-F6EECF244321}">
                <p14:modId xmlns:p14="http://schemas.microsoft.com/office/powerpoint/2010/main" val="2262102309"/>
              </p:ext>
            </p:extLst>
          </p:nvPr>
        </p:nvGraphicFramePr>
        <p:xfrm>
          <a:off x="467544" y="3003798"/>
          <a:ext cx="7920880" cy="1112520"/>
        </p:xfrm>
        <a:graphic>
          <a:graphicData uri="http://schemas.openxmlformats.org/drawingml/2006/table">
            <a:tbl>
              <a:tblPr firstRow="1" bandRow="1">
                <a:tableStyleId>{5C22544A-7EE6-4342-B048-85BDC9FD1C3A}</a:tableStyleId>
              </a:tblPr>
              <a:tblGrid>
                <a:gridCol w="1584176"/>
                <a:gridCol w="1584176"/>
                <a:gridCol w="1584176"/>
                <a:gridCol w="1584176"/>
                <a:gridCol w="1584176"/>
              </a:tblGrid>
              <a:tr h="370840">
                <a:tc>
                  <a:txBody>
                    <a:bodyPr/>
                    <a:lstStyle/>
                    <a:p>
                      <a:endParaRPr lang="fr-FR" sz="1600" dirty="0"/>
                    </a:p>
                  </a:txBody>
                  <a:tcPr/>
                </a:tc>
                <a:tc>
                  <a:txBody>
                    <a:bodyPr/>
                    <a:lstStyle/>
                    <a:p>
                      <a:pPr algn="ctr"/>
                      <a:r>
                        <a:rPr lang="fr-FR" sz="1600" dirty="0" err="1" smtClean="0"/>
                        <a:t>get</a:t>
                      </a:r>
                      <a:endParaRPr lang="fr-FR" sz="1600" dirty="0"/>
                    </a:p>
                  </a:txBody>
                  <a:tcPr anchor="ctr"/>
                </a:tc>
                <a:tc>
                  <a:txBody>
                    <a:bodyPr/>
                    <a:lstStyle/>
                    <a:p>
                      <a:pPr algn="ctr"/>
                      <a:r>
                        <a:rPr lang="fr-FR" sz="1600" dirty="0" err="1" smtClean="0"/>
                        <a:t>add</a:t>
                      </a:r>
                      <a:endParaRPr lang="fr-FR" sz="1600" dirty="0"/>
                    </a:p>
                  </a:txBody>
                  <a:tcPr anchor="ctr"/>
                </a:tc>
                <a:tc>
                  <a:txBody>
                    <a:bodyPr/>
                    <a:lstStyle/>
                    <a:p>
                      <a:pPr algn="ctr"/>
                      <a:r>
                        <a:rPr lang="fr-FR" sz="1600" dirty="0" err="1" smtClean="0"/>
                        <a:t>Contains</a:t>
                      </a:r>
                      <a:endParaRPr lang="fr-FR" sz="1600" dirty="0"/>
                    </a:p>
                  </a:txBody>
                  <a:tcPr anchor="ctr"/>
                </a:tc>
                <a:tc>
                  <a:txBody>
                    <a:bodyPr/>
                    <a:lstStyle/>
                    <a:p>
                      <a:pPr algn="ctr"/>
                      <a:r>
                        <a:rPr lang="fr-FR" sz="1600" dirty="0" err="1" smtClean="0"/>
                        <a:t>remove</a:t>
                      </a:r>
                      <a:endParaRPr lang="fr-FR" sz="1600" dirty="0"/>
                    </a:p>
                  </a:txBody>
                  <a:tcPr anchor="ctr"/>
                </a:tc>
              </a:tr>
              <a:tr h="370840">
                <a:tc>
                  <a:txBody>
                    <a:bodyPr/>
                    <a:lstStyle/>
                    <a:p>
                      <a:r>
                        <a:rPr lang="fr-FR" sz="1600" dirty="0" err="1" smtClean="0"/>
                        <a:t>ArrayList</a:t>
                      </a:r>
                      <a:endParaRPr lang="fr-FR" sz="1600" dirty="0"/>
                    </a:p>
                  </a:txBody>
                  <a:tcPr/>
                </a:tc>
                <a:tc>
                  <a:txBody>
                    <a:bodyPr/>
                    <a:lstStyle/>
                    <a:p>
                      <a:pPr algn="ctr"/>
                      <a:r>
                        <a:rPr lang="fr-FR" sz="1600" dirty="0" smtClean="0"/>
                        <a:t>O(1)</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600" dirty="0" smtClean="0"/>
                        <a:t>O(1)</a:t>
                      </a:r>
                    </a:p>
                  </a:txBody>
                  <a:tcPr anchor="ctr"/>
                </a:tc>
                <a:tc>
                  <a:txBody>
                    <a:bodyPr/>
                    <a:lstStyle/>
                    <a:p>
                      <a:pPr algn="ctr"/>
                      <a:r>
                        <a:rPr lang="fr-FR" sz="1600" dirty="0" smtClean="0"/>
                        <a:t>O(n)</a:t>
                      </a:r>
                      <a:endParaRPr lang="fr-FR" sz="1600" dirty="0"/>
                    </a:p>
                  </a:txBody>
                  <a:tcPr anchor="ctr"/>
                </a:tc>
                <a:tc>
                  <a:txBody>
                    <a:bodyPr/>
                    <a:lstStyle/>
                    <a:p>
                      <a:pPr algn="ctr"/>
                      <a:r>
                        <a:rPr lang="fr-FR" sz="1600" dirty="0" smtClean="0"/>
                        <a:t>O(n)</a:t>
                      </a:r>
                      <a:endParaRPr lang="fr-FR" sz="1600" dirty="0"/>
                    </a:p>
                  </a:txBody>
                  <a:tcPr anchor="ctr"/>
                </a:tc>
              </a:tr>
              <a:tr h="370840">
                <a:tc>
                  <a:txBody>
                    <a:bodyPr/>
                    <a:lstStyle/>
                    <a:p>
                      <a:r>
                        <a:rPr lang="fr-FR" sz="1600" dirty="0" err="1" smtClean="0"/>
                        <a:t>LinkedList</a:t>
                      </a:r>
                      <a:endParaRPr lang="fr-FR" sz="1600" dirty="0"/>
                    </a:p>
                  </a:txBody>
                  <a:tcPr/>
                </a:tc>
                <a:tc>
                  <a:txBody>
                    <a:bodyPr/>
                    <a:lstStyle/>
                    <a:p>
                      <a:pPr algn="ctr"/>
                      <a:r>
                        <a:rPr lang="fr-FR" sz="1600" dirty="0" smtClean="0"/>
                        <a:t>O(n)</a:t>
                      </a:r>
                      <a:endParaRPr lang="fr-F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600" dirty="0" smtClean="0"/>
                        <a:t>O(1)</a:t>
                      </a:r>
                    </a:p>
                  </a:txBody>
                  <a:tcPr anchor="ctr"/>
                </a:tc>
                <a:tc>
                  <a:txBody>
                    <a:bodyPr/>
                    <a:lstStyle/>
                    <a:p>
                      <a:pPr algn="ctr"/>
                      <a:r>
                        <a:rPr lang="fr-FR" sz="1600" dirty="0" smtClean="0"/>
                        <a:t>O(n)</a:t>
                      </a:r>
                      <a:endParaRPr lang="fr-FR" sz="1600" dirty="0"/>
                    </a:p>
                  </a:txBody>
                  <a:tcPr anchor="ctr"/>
                </a:tc>
                <a:tc>
                  <a:txBody>
                    <a:bodyPr/>
                    <a:lstStyle/>
                    <a:p>
                      <a:pPr algn="ctr"/>
                      <a:r>
                        <a:rPr lang="fr-FR" sz="1600" dirty="0" smtClean="0"/>
                        <a:t>O(1)</a:t>
                      </a:r>
                      <a:endParaRPr lang="fr-FR" sz="1600" dirty="0"/>
                    </a:p>
                  </a:txBody>
                  <a:tcPr anchor="ctr"/>
                </a:tc>
              </a:tr>
            </a:tbl>
          </a:graphicData>
        </a:graphic>
      </p:graphicFrame>
    </p:spTree>
    <p:extLst>
      <p:ext uri="{BB962C8B-B14F-4D97-AF65-F5344CB8AC3E}">
        <p14:creationId xmlns:p14="http://schemas.microsoft.com/office/powerpoint/2010/main" val="71153480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r>
              <a:rPr lang="fr-FR" dirty="0" smtClean="0"/>
              <a:t>L’interface </a:t>
            </a:r>
            <a:r>
              <a:rPr lang="fr-FR" dirty="0" err="1" smtClean="0"/>
              <a:t>Iterator</a:t>
            </a:r>
            <a:r>
              <a:rPr lang="fr-FR" dirty="0" smtClean="0"/>
              <a:t> définit les méthodes des objets qui permettent de parcourir les données d’une collection (un </a:t>
            </a:r>
            <a:r>
              <a:rPr lang="fr-FR" dirty="0" err="1" smtClean="0"/>
              <a:t>itérateur</a:t>
            </a:r>
            <a:r>
              <a:rPr lang="fr-FR" dirty="0" smtClean="0"/>
              <a:t>), les 3 méthodes sont</a:t>
            </a:r>
          </a:p>
          <a:p>
            <a:pPr lvl="1"/>
            <a:r>
              <a:rPr lang="fr-FR" dirty="0" err="1"/>
              <a:t>h</a:t>
            </a:r>
            <a:r>
              <a:rPr lang="fr-FR" dirty="0" err="1" smtClean="0"/>
              <a:t>asnext</a:t>
            </a:r>
            <a:r>
              <a:rPr lang="fr-FR" dirty="0" smtClean="0"/>
              <a:t>(): est-ce qu’il y a un prochain élément dans ma collection ?</a:t>
            </a:r>
          </a:p>
          <a:p>
            <a:pPr lvl="1"/>
            <a:r>
              <a:rPr lang="fr-FR" dirty="0" err="1" smtClean="0"/>
              <a:t>next</a:t>
            </a:r>
            <a:r>
              <a:rPr lang="fr-FR" dirty="0" smtClean="0"/>
              <a:t>(): récupère le prochain élément</a:t>
            </a:r>
          </a:p>
          <a:p>
            <a:pPr lvl="1"/>
            <a:r>
              <a:rPr lang="fr-FR" dirty="0" err="1"/>
              <a:t>r</a:t>
            </a:r>
            <a:r>
              <a:rPr lang="fr-FR" dirty="0" err="1" smtClean="0"/>
              <a:t>emove</a:t>
            </a:r>
            <a:r>
              <a:rPr lang="fr-FR" dirty="0" smtClean="0"/>
              <a:t>: supprime le dernier élément parcouru</a:t>
            </a:r>
          </a:p>
          <a:p>
            <a:pPr lvl="1"/>
            <a:endParaRPr lang="fr-FR" dirty="0" smtClean="0"/>
          </a:p>
          <a:p>
            <a:r>
              <a:rPr lang="fr-FR" dirty="0" smtClean="0"/>
              <a:t>L’interface </a:t>
            </a:r>
            <a:r>
              <a:rPr lang="fr-FR" dirty="0" err="1" smtClean="0"/>
              <a:t>ListIterator</a:t>
            </a:r>
            <a:r>
              <a:rPr lang="fr-FR" dirty="0" smtClean="0"/>
              <a:t> définit les méthodes nécessaires pour permettent le parcours en sens inverse d’une collection (en plus du sens naturel), on y trouve les méthodes:</a:t>
            </a:r>
          </a:p>
          <a:p>
            <a:pPr lvl="1"/>
            <a:r>
              <a:rPr lang="fr-FR" dirty="0" err="1"/>
              <a:t>a</a:t>
            </a:r>
            <a:r>
              <a:rPr lang="fr-FR" dirty="0" err="1" smtClean="0"/>
              <a:t>dd</a:t>
            </a:r>
            <a:r>
              <a:rPr lang="fr-FR" dirty="0" smtClean="0"/>
              <a:t>: ajout d’un élément dans la collection</a:t>
            </a:r>
          </a:p>
          <a:p>
            <a:pPr lvl="1"/>
            <a:r>
              <a:rPr lang="fr-FR" dirty="0" err="1" smtClean="0"/>
              <a:t>hasPrevious</a:t>
            </a:r>
            <a:r>
              <a:rPr lang="fr-FR" dirty="0" smtClean="0"/>
              <a:t>: est-ce qu’il y à un élément précédent</a:t>
            </a:r>
          </a:p>
          <a:p>
            <a:pPr lvl="1"/>
            <a:r>
              <a:rPr lang="fr-FR" dirty="0" err="1"/>
              <a:t>p</a:t>
            </a:r>
            <a:r>
              <a:rPr lang="fr-FR" dirty="0" err="1" smtClean="0"/>
              <a:t>revious</a:t>
            </a:r>
            <a:r>
              <a:rPr lang="fr-FR" dirty="0" smtClean="0"/>
              <a:t>: récupère l’élément précédent</a:t>
            </a:r>
          </a:p>
          <a:p>
            <a:pPr lvl="1"/>
            <a:r>
              <a:rPr lang="fr-FR" dirty="0" smtClean="0"/>
              <a:t>set: remplace l’élément courant</a:t>
            </a:r>
          </a:p>
          <a:p>
            <a:pPr lvl="1"/>
            <a:endParaRPr lang="fr-FR" dirty="0" smtClean="0"/>
          </a:p>
        </p:txBody>
      </p:sp>
      <p:sp>
        <p:nvSpPr>
          <p:cNvPr id="6" name="Titre 5"/>
          <p:cNvSpPr>
            <a:spLocks noGrp="1"/>
          </p:cNvSpPr>
          <p:nvPr>
            <p:ph type="title"/>
          </p:nvPr>
        </p:nvSpPr>
        <p:spPr/>
        <p:txBody>
          <a:bodyPr/>
          <a:lstStyle/>
          <a:p>
            <a:r>
              <a:rPr lang="fr-FR" dirty="0"/>
              <a:t>Les APIs</a:t>
            </a:r>
            <a:r>
              <a:rPr lang="fr-FR" dirty="0" smtClean="0"/>
              <a:t>: les collections (</a:t>
            </a:r>
            <a:r>
              <a:rPr lang="fr-FR" dirty="0" err="1" smtClean="0"/>
              <a:t>java.util</a:t>
            </a:r>
            <a:r>
              <a:rPr lang="fr-FR" dirty="0" smtClean="0"/>
              <a:t>)</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67</a:t>
            </a:fld>
            <a:endParaRPr lang="fr-FR" dirty="0"/>
          </a:p>
        </p:txBody>
      </p:sp>
    </p:spTree>
    <p:extLst>
      <p:ext uri="{BB962C8B-B14F-4D97-AF65-F5344CB8AC3E}">
        <p14:creationId xmlns:p14="http://schemas.microsoft.com/office/powerpoint/2010/main" val="405037010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Pourquoi utiliser un </a:t>
            </a:r>
            <a:r>
              <a:rPr lang="fr-FR" dirty="0" err="1" smtClean="0"/>
              <a:t>Iterator</a:t>
            </a:r>
            <a:r>
              <a:rPr lang="fr-FR" dirty="0" smtClean="0"/>
              <a:t> ? Plutôt qu’un « for </a:t>
            </a:r>
            <a:r>
              <a:rPr lang="fr-FR" dirty="0" err="1" smtClean="0"/>
              <a:t>each</a:t>
            </a:r>
            <a:r>
              <a:rPr lang="fr-FR" dirty="0" smtClean="0"/>
              <a:t> » ?</a:t>
            </a:r>
          </a:p>
          <a:p>
            <a:pPr lvl="1"/>
            <a:r>
              <a:rPr lang="fr-FR" dirty="0" smtClean="0"/>
              <a:t>Les </a:t>
            </a:r>
            <a:r>
              <a:rPr lang="fr-FR" dirty="0" err="1" smtClean="0"/>
              <a:t>iterator</a:t>
            </a:r>
            <a:r>
              <a:rPr lang="fr-FR" dirty="0" smtClean="0"/>
              <a:t> fonctionne sur toutes les collections, quelques soit leur type, on peut donc itérer sur une List, un Set ou n’importe qu’elle collection sans distinction</a:t>
            </a:r>
          </a:p>
          <a:p>
            <a:pPr lvl="1"/>
            <a:r>
              <a:rPr lang="fr-FR" dirty="0" smtClean="0"/>
              <a:t>Certains </a:t>
            </a:r>
            <a:r>
              <a:rPr lang="fr-FR" dirty="0" err="1" smtClean="0"/>
              <a:t>itérateurs</a:t>
            </a:r>
            <a:r>
              <a:rPr lang="fr-FR" dirty="0" smtClean="0"/>
              <a:t> (</a:t>
            </a:r>
            <a:r>
              <a:rPr lang="fr-FR" dirty="0" err="1" smtClean="0"/>
              <a:t>ListIterator</a:t>
            </a:r>
            <a:r>
              <a:rPr lang="fr-FR" dirty="0" smtClean="0"/>
              <a:t>) permet d’ajouter ou modifier des éléments pendant le parcours de la liste, ce qui n’est pas possible avec un for </a:t>
            </a:r>
            <a:r>
              <a:rPr lang="fr-FR" dirty="0" err="1" smtClean="0"/>
              <a:t>each</a:t>
            </a:r>
            <a:endParaRPr lang="fr-FR" dirty="0" smtClean="0"/>
          </a:p>
        </p:txBody>
      </p:sp>
      <p:sp>
        <p:nvSpPr>
          <p:cNvPr id="6" name="Titre 5"/>
          <p:cNvSpPr>
            <a:spLocks noGrp="1"/>
          </p:cNvSpPr>
          <p:nvPr>
            <p:ph type="title"/>
          </p:nvPr>
        </p:nvSpPr>
        <p:spPr/>
        <p:txBody>
          <a:bodyPr/>
          <a:lstStyle/>
          <a:p>
            <a:r>
              <a:rPr lang="fr-FR" dirty="0"/>
              <a:t>Les APIs</a:t>
            </a:r>
            <a:r>
              <a:rPr lang="fr-FR" dirty="0" smtClean="0"/>
              <a:t>: les collections (</a:t>
            </a:r>
            <a:r>
              <a:rPr lang="fr-FR" dirty="0" err="1" smtClean="0"/>
              <a:t>java.util</a:t>
            </a:r>
            <a:r>
              <a:rPr lang="fr-FR" dirty="0" smtClean="0"/>
              <a:t>)</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68</a:t>
            </a:fld>
            <a:endParaRPr lang="fr-FR" dirty="0"/>
          </a:p>
        </p:txBody>
      </p:sp>
    </p:spTree>
    <p:extLst>
      <p:ext uri="{BB962C8B-B14F-4D97-AF65-F5344CB8AC3E}">
        <p14:creationId xmlns:p14="http://schemas.microsoft.com/office/powerpoint/2010/main" val="202148528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Les types génériques</a:t>
            </a:r>
          </a:p>
        </p:txBody>
      </p:sp>
      <p:sp>
        <p:nvSpPr>
          <p:cNvPr id="6" name="Titre 5"/>
          <p:cNvSpPr>
            <a:spLocks noGrp="1"/>
          </p:cNvSpPr>
          <p:nvPr>
            <p:ph type="title"/>
          </p:nvPr>
        </p:nvSpPr>
        <p:spPr/>
        <p:txBody>
          <a:bodyPr/>
          <a:lstStyle/>
          <a:p>
            <a:r>
              <a:rPr lang="fr-FR" dirty="0"/>
              <a:t>Les APIs</a:t>
            </a:r>
            <a:r>
              <a:rPr lang="fr-FR" dirty="0" smtClean="0"/>
              <a:t>: les collections (</a:t>
            </a:r>
            <a:r>
              <a:rPr lang="fr-FR" dirty="0" err="1" smtClean="0"/>
              <a:t>java.util</a:t>
            </a:r>
            <a:r>
              <a:rPr lang="fr-FR" dirty="0" smtClean="0"/>
              <a:t>)</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69</a:t>
            </a:fld>
            <a:endParaRPr lang="fr-FR" dirty="0"/>
          </a:p>
        </p:txBody>
      </p:sp>
    </p:spTree>
    <p:extLst>
      <p:ext uri="{BB962C8B-B14F-4D97-AF65-F5344CB8AC3E}">
        <p14:creationId xmlns:p14="http://schemas.microsoft.com/office/powerpoint/2010/main" val="10510023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Un peu d’histoire</a:t>
            </a:r>
          </a:p>
          <a:p>
            <a:pPr lvl="1"/>
            <a:r>
              <a:rPr lang="fr-FR" dirty="0" smtClean="0"/>
              <a:t>A l’origine le langage Java était baptisé </a:t>
            </a:r>
            <a:r>
              <a:rPr lang="fr-FR" i="1" dirty="0" err="1" smtClean="0"/>
              <a:t>Oak</a:t>
            </a:r>
            <a:r>
              <a:rPr lang="fr-FR" dirty="0" smtClean="0"/>
              <a:t>, selon la légende à cause de l’arbre planté devant le bureau de ses créateurs</a:t>
            </a:r>
          </a:p>
          <a:p>
            <a:pPr lvl="1"/>
            <a:r>
              <a:rPr lang="fr-FR" dirty="0" smtClean="0"/>
              <a:t>La première démonstration de Java en 1992 avec un PDA et un assistant intelligent appelé Duke</a:t>
            </a:r>
          </a:p>
          <a:p>
            <a:pPr lvl="1"/>
            <a:r>
              <a:rPr lang="fr-FR" dirty="0" smtClean="0"/>
              <a:t>En 1994 le langage est renommé Java (car </a:t>
            </a:r>
            <a:r>
              <a:rPr lang="fr-FR" i="1" dirty="0" err="1" smtClean="0"/>
              <a:t>Oak</a:t>
            </a:r>
            <a:r>
              <a:rPr lang="fr-FR" dirty="0" smtClean="0"/>
              <a:t> était en fait déjà utilisé…)</a:t>
            </a:r>
          </a:p>
          <a:p>
            <a:pPr lvl="1"/>
            <a:r>
              <a:rPr lang="fr-FR" dirty="0" smtClean="0"/>
              <a:t>Le nom Java n’est pas un acronyme mais parce </a:t>
            </a:r>
            <a:r>
              <a:rPr lang="fr-FR" dirty="0"/>
              <a:t>que le café (« java » en argot </a:t>
            </a:r>
            <a:r>
              <a:rPr lang="fr-FR" dirty="0" smtClean="0"/>
              <a:t>américain)</a:t>
            </a:r>
            <a:r>
              <a:rPr lang="fr-FR" baseline="30000" dirty="0"/>
              <a:t> </a:t>
            </a:r>
            <a:r>
              <a:rPr lang="fr-FR" dirty="0" smtClean="0"/>
              <a:t>est </a:t>
            </a:r>
            <a:r>
              <a:rPr lang="fr-FR" dirty="0"/>
              <a:t>la boisson favorite de nombreux </a:t>
            </a:r>
            <a:r>
              <a:rPr lang="fr-FR" dirty="0" smtClean="0"/>
              <a:t>programmeurs</a:t>
            </a:r>
            <a:r>
              <a:rPr lang="fr-FR" baseline="30000" dirty="0" smtClean="0"/>
              <a:t>.</a:t>
            </a:r>
          </a:p>
          <a:p>
            <a:pPr lvl="1"/>
            <a:r>
              <a:rPr lang="fr-FR" dirty="0" smtClean="0"/>
              <a:t>Le </a:t>
            </a:r>
            <a:r>
              <a:rPr lang="fr-FR" dirty="0"/>
              <a:t>logo choisi par Sun est d'ailleurs une tasse de café fumant.</a:t>
            </a:r>
          </a:p>
        </p:txBody>
      </p:sp>
      <p:sp>
        <p:nvSpPr>
          <p:cNvPr id="6" name="Titre 5"/>
          <p:cNvSpPr>
            <a:spLocks noGrp="1"/>
          </p:cNvSpPr>
          <p:nvPr>
            <p:ph type="title"/>
          </p:nvPr>
        </p:nvSpPr>
        <p:spPr/>
        <p:txBody>
          <a:bodyPr/>
          <a:lstStyle/>
          <a:p>
            <a:r>
              <a:rPr lang="fr-FR" dirty="0" smtClean="0"/>
              <a:t>Introduction</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7</a:t>
            </a:fld>
            <a:endParaRPr lang="fr-FR" dirty="0"/>
          </a:p>
        </p:txBody>
      </p:sp>
      <p:pic>
        <p:nvPicPr>
          <p:cNvPr id="2050" name="Picture 2" descr="https://upload.wikimedia.org/wikipedia/commons/thumb/4/45/Duke3D.png/220px-Duke3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3394495"/>
            <a:ext cx="883875" cy="93610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ésultat de recherche d'images pour &quot;logo java&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7864" y="3188343"/>
            <a:ext cx="1348408" cy="134840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ésultat de recherche d'images pour &quot;logo java&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96336" y="36576"/>
            <a:ext cx="560353" cy="560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66968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a:t>Les APIs</a:t>
            </a:r>
            <a:r>
              <a:rPr lang="fr-FR" dirty="0" smtClean="0"/>
              <a:t>: les collections (</a:t>
            </a:r>
            <a:r>
              <a:rPr lang="fr-FR" dirty="0" err="1" smtClean="0"/>
              <a:t>java.util</a:t>
            </a:r>
            <a:r>
              <a:rPr lang="fr-FR" dirty="0" smtClean="0"/>
              <a:t>)</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70</a:t>
            </a:fld>
            <a:endParaRPr lang="fr-FR" dirty="0"/>
          </a:p>
        </p:txBody>
      </p:sp>
      <p:sp>
        <p:nvSpPr>
          <p:cNvPr id="3" name="Espace réservé du contenu 2"/>
          <p:cNvSpPr>
            <a:spLocks noGrp="1"/>
          </p:cNvSpPr>
          <p:nvPr>
            <p:ph idx="1"/>
          </p:nvPr>
        </p:nvSpPr>
        <p:spPr/>
        <p:txBody>
          <a:bodyPr/>
          <a:lstStyle/>
          <a:p>
            <a:r>
              <a:rPr lang="fr-FR" dirty="0" smtClean="0"/>
              <a:t>Depuis Java 5 l’API propose une classe utilitaire Collections</a:t>
            </a:r>
          </a:p>
          <a:p>
            <a:r>
              <a:rPr lang="fr-FR" dirty="0" smtClean="0"/>
              <a:t>Elle fournie plusieurs méthodes utilitaires pour </a:t>
            </a:r>
          </a:p>
          <a:p>
            <a:pPr lvl="1"/>
            <a:r>
              <a:rPr lang="fr-FR" dirty="0" smtClean="0"/>
              <a:t>Recherche</a:t>
            </a:r>
          </a:p>
          <a:p>
            <a:pPr lvl="1"/>
            <a:r>
              <a:rPr lang="fr-FR" dirty="0" smtClean="0"/>
              <a:t>Tri</a:t>
            </a:r>
          </a:p>
          <a:p>
            <a:pPr lvl="1"/>
            <a:r>
              <a:rPr lang="fr-FR" dirty="0" smtClean="0"/>
              <a:t>Copie</a:t>
            </a:r>
          </a:p>
          <a:p>
            <a:pPr lvl="1"/>
            <a:r>
              <a:rPr lang="fr-FR" dirty="0" smtClean="0"/>
              <a:t>Replace</a:t>
            </a:r>
          </a:p>
          <a:p>
            <a:pPr lvl="1"/>
            <a:r>
              <a:rPr lang="fr-FR" dirty="0" smtClean="0"/>
              <a:t>Min/max</a:t>
            </a:r>
          </a:p>
          <a:p>
            <a:pPr lvl="1"/>
            <a:r>
              <a:rPr lang="fr-FR" dirty="0" err="1" smtClean="0"/>
              <a:t>emptyXXX</a:t>
            </a:r>
            <a:endParaRPr lang="fr-FR" dirty="0"/>
          </a:p>
          <a:p>
            <a:pPr lvl="1"/>
            <a:r>
              <a:rPr lang="fr-FR" dirty="0" err="1" smtClean="0"/>
              <a:t>synchronizedXXX</a:t>
            </a:r>
            <a:endParaRPr lang="fr-FR" dirty="0" smtClean="0"/>
          </a:p>
          <a:p>
            <a:pPr lvl="1"/>
            <a:r>
              <a:rPr lang="fr-FR" dirty="0" err="1" smtClean="0"/>
              <a:t>unmodifiableXXX</a:t>
            </a:r>
            <a:endParaRPr lang="fr-FR" dirty="0" smtClean="0"/>
          </a:p>
        </p:txBody>
      </p:sp>
    </p:spTree>
    <p:extLst>
      <p:ext uri="{BB962C8B-B14F-4D97-AF65-F5344CB8AC3E}">
        <p14:creationId xmlns:p14="http://schemas.microsoft.com/office/powerpoint/2010/main" val="119021456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7000">
              <a:schemeClr val="tx1"/>
            </a:gs>
          </a:gsLst>
          <a:lin ang="5400000" scaled="1"/>
          <a:tileRect/>
        </a:gradFill>
        <a:effectLst/>
      </p:bgPr>
    </p:bg>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err="1"/>
              <a:t>ListSorter</a:t>
            </a:r>
            <a:endParaRPr lang="fr-FR" dirty="0" smtClean="0"/>
          </a:p>
          <a:p>
            <a:pPr lvl="1"/>
            <a:r>
              <a:rPr lang="fr-FR" dirty="0" smtClean="0"/>
              <a:t>Ecrire une fonction qui prend en entrée un tableau d’entier et qui renvoi une </a:t>
            </a:r>
            <a:r>
              <a:rPr lang="fr-FR" b="1" dirty="0" smtClean="0"/>
              <a:t>liste</a:t>
            </a:r>
            <a:r>
              <a:rPr lang="fr-FR" dirty="0" smtClean="0"/>
              <a:t> d’entier mais sans les nombre pair.</a:t>
            </a:r>
          </a:p>
          <a:p>
            <a:pPr lvl="1"/>
            <a:r>
              <a:rPr lang="fr-FR" dirty="0" smtClean="0"/>
              <a:t>Améliorer la fonction précédente pour qu’elle supprime de la liste résultat la valeur minimum et la valeur maximum</a:t>
            </a:r>
          </a:p>
          <a:p>
            <a:pPr lvl="1"/>
            <a:r>
              <a:rPr lang="fr-FR" dirty="0" smtClean="0"/>
              <a:t>Améliorer encore la fonction pour qu’elle renvoi un tableau trié par ordre croissant</a:t>
            </a:r>
          </a:p>
          <a:p>
            <a:r>
              <a:rPr lang="fr-FR" dirty="0" smtClean="0"/>
              <a:t>Katas</a:t>
            </a:r>
          </a:p>
          <a:p>
            <a:pPr lvl="1"/>
            <a:r>
              <a:rPr lang="fr-FR" dirty="0">
                <a:hlinkClick r:id="rId3"/>
              </a:rPr>
              <a:t>https://</a:t>
            </a:r>
            <a:r>
              <a:rPr lang="fr-FR" dirty="0" smtClean="0">
                <a:hlinkClick r:id="rId3"/>
              </a:rPr>
              <a:t>www.codewars.com/kata/santas-naughty-list</a:t>
            </a:r>
            <a:r>
              <a:rPr lang="fr-FR" dirty="0" smtClean="0"/>
              <a:t> </a:t>
            </a:r>
            <a:endParaRPr lang="fr-FR" dirty="0"/>
          </a:p>
          <a:p>
            <a:pPr lvl="1"/>
            <a:r>
              <a:rPr lang="fr-FR" dirty="0">
                <a:hlinkClick r:id="rId4"/>
              </a:rPr>
              <a:t>https://</a:t>
            </a:r>
            <a:r>
              <a:rPr lang="fr-FR" dirty="0" smtClean="0">
                <a:hlinkClick r:id="rId4"/>
              </a:rPr>
              <a:t>www.codewars.com/kata/convert-a-linked-list-to-a-string</a:t>
            </a:r>
            <a:r>
              <a:rPr lang="fr-FR" dirty="0" smtClean="0"/>
              <a:t> </a:t>
            </a:r>
            <a:endParaRPr lang="fr-FR" dirty="0"/>
          </a:p>
          <a:p>
            <a:pPr lvl="1"/>
            <a:r>
              <a:rPr lang="fr-FR" dirty="0" smtClean="0">
                <a:hlinkClick r:id="rId5"/>
              </a:rPr>
              <a:t>https</a:t>
            </a:r>
            <a:r>
              <a:rPr lang="fr-FR" dirty="0">
                <a:hlinkClick r:id="rId5"/>
              </a:rPr>
              <a:t>://</a:t>
            </a:r>
            <a:r>
              <a:rPr lang="fr-FR" dirty="0" smtClean="0">
                <a:hlinkClick r:id="rId5"/>
              </a:rPr>
              <a:t>www.codewars.com/kata/find-maximum-and-minimum-values-of-a-list/train/java</a:t>
            </a:r>
            <a:r>
              <a:rPr lang="fr-FR" dirty="0" smtClean="0"/>
              <a:t> </a:t>
            </a:r>
          </a:p>
        </p:txBody>
      </p:sp>
      <p:sp>
        <p:nvSpPr>
          <p:cNvPr id="6" name="Titre 5"/>
          <p:cNvSpPr>
            <a:spLocks noGrp="1"/>
          </p:cNvSpPr>
          <p:nvPr>
            <p:ph type="title"/>
          </p:nvPr>
        </p:nvSpPr>
        <p:spPr/>
        <p:txBody>
          <a:bodyPr/>
          <a:lstStyle/>
          <a:p>
            <a:r>
              <a:rPr lang="fr-FR" dirty="0"/>
              <a:t>Travaux dirigés</a:t>
            </a:r>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71</a:t>
            </a:fld>
            <a:endParaRPr lang="fr-FR" dirty="0"/>
          </a:p>
        </p:txBody>
      </p:sp>
    </p:spTree>
    <p:extLst>
      <p:ext uri="{BB962C8B-B14F-4D97-AF65-F5344CB8AC3E}">
        <p14:creationId xmlns:p14="http://schemas.microsoft.com/office/powerpoint/2010/main" val="200544546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r>
              <a:rPr lang="fr-FR" b="1" dirty="0" smtClean="0"/>
              <a:t>Les ensembles(Set):</a:t>
            </a:r>
            <a:r>
              <a:rPr lang="fr-FR" dirty="0" smtClean="0"/>
              <a:t> un ensemble d’éléments</a:t>
            </a:r>
          </a:p>
          <a:p>
            <a:endParaRPr lang="fr-FR" dirty="0" smtClean="0"/>
          </a:p>
          <a:p>
            <a:endParaRPr lang="fr-FR" dirty="0" smtClean="0"/>
          </a:p>
          <a:p>
            <a:pPr lvl="1"/>
            <a:endParaRPr lang="fr-FR" dirty="0" smtClean="0"/>
          </a:p>
          <a:p>
            <a:r>
              <a:rPr lang="fr-FR" dirty="0" smtClean="0"/>
              <a:t>Ensemble d’éléments qui peut-être parcouru et qui n’autorise pas les doublons</a:t>
            </a:r>
          </a:p>
          <a:p>
            <a:endParaRPr lang="fr-FR" dirty="0" smtClean="0"/>
          </a:p>
          <a:p>
            <a:r>
              <a:rPr lang="fr-FR" dirty="0" smtClean="0"/>
              <a:t>Les éléments d’une collection de type Set </a:t>
            </a:r>
            <a:r>
              <a:rPr lang="fr-FR" b="1" dirty="0" smtClean="0"/>
              <a:t>doivent </a:t>
            </a:r>
            <a:r>
              <a:rPr lang="fr-FR" dirty="0" smtClean="0"/>
              <a:t> redéfinir </a:t>
            </a:r>
            <a:r>
              <a:rPr lang="fr-FR" i="1" dirty="0" err="1" smtClean="0"/>
              <a:t>equals</a:t>
            </a:r>
            <a:r>
              <a:rPr lang="fr-FR" dirty="0" smtClean="0"/>
              <a:t> et </a:t>
            </a:r>
            <a:r>
              <a:rPr lang="fr-FR" i="1" dirty="0" err="1" smtClean="0"/>
              <a:t>hashode</a:t>
            </a:r>
            <a:r>
              <a:rPr lang="fr-FR" dirty="0" smtClean="0"/>
              <a:t> (utilisé pour savoir si un élément existe déjà dans l’ensemble)</a:t>
            </a:r>
            <a:endParaRPr lang="fr-FR" dirty="0"/>
          </a:p>
          <a:p>
            <a:endParaRPr lang="fr-FR" dirty="0" smtClean="0"/>
          </a:p>
          <a:p>
            <a:r>
              <a:rPr lang="fr-FR" dirty="0" smtClean="0"/>
              <a:t>Les principales implémentations</a:t>
            </a:r>
          </a:p>
          <a:p>
            <a:pPr lvl="1"/>
            <a:r>
              <a:rPr lang="fr-FR" b="1" dirty="0" err="1" smtClean="0"/>
              <a:t>HashSet</a:t>
            </a:r>
            <a:r>
              <a:rPr lang="fr-FR" dirty="0" smtClean="0"/>
              <a:t>: Un ensemble qui s’appuie sur une valeur de hachage</a:t>
            </a:r>
          </a:p>
          <a:p>
            <a:pPr lvl="1"/>
            <a:r>
              <a:rPr lang="fr-FR" b="1" dirty="0" err="1" smtClean="0"/>
              <a:t>LinkedHashSet</a:t>
            </a:r>
            <a:r>
              <a:rPr lang="fr-FR" dirty="0" smtClean="0"/>
              <a:t>: Un </a:t>
            </a:r>
            <a:r>
              <a:rPr lang="fr-FR" dirty="0" err="1" smtClean="0"/>
              <a:t>HashSet</a:t>
            </a:r>
            <a:r>
              <a:rPr lang="fr-FR" dirty="0" smtClean="0"/>
              <a:t> qui maintient l’ordre d’insertion des éléments</a:t>
            </a:r>
          </a:p>
          <a:p>
            <a:pPr lvl="1"/>
            <a:r>
              <a:rPr lang="fr-FR" b="1" dirty="0" err="1" smtClean="0"/>
              <a:t>TreeSet</a:t>
            </a:r>
            <a:r>
              <a:rPr lang="fr-FR" dirty="0" smtClean="0"/>
              <a:t>: Un version trié du </a:t>
            </a:r>
            <a:r>
              <a:rPr lang="fr-FR" dirty="0" err="1" smtClean="0"/>
              <a:t>HashSet</a:t>
            </a:r>
            <a:endParaRPr lang="fr-FR" dirty="0"/>
          </a:p>
        </p:txBody>
      </p:sp>
      <p:sp>
        <p:nvSpPr>
          <p:cNvPr id="6" name="Titre 5"/>
          <p:cNvSpPr>
            <a:spLocks noGrp="1"/>
          </p:cNvSpPr>
          <p:nvPr>
            <p:ph type="title"/>
          </p:nvPr>
        </p:nvSpPr>
        <p:spPr/>
        <p:txBody>
          <a:bodyPr/>
          <a:lstStyle/>
          <a:p>
            <a:r>
              <a:rPr lang="fr-FR" dirty="0"/>
              <a:t>Les APIs</a:t>
            </a:r>
            <a:r>
              <a:rPr lang="fr-FR" dirty="0" smtClean="0"/>
              <a:t>: les collections (</a:t>
            </a:r>
            <a:r>
              <a:rPr lang="fr-FR" dirty="0" err="1" smtClean="0"/>
              <a:t>java.util</a:t>
            </a:r>
            <a:r>
              <a:rPr lang="fr-FR" dirty="0" smtClean="0"/>
              <a:t>)</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72</a:t>
            </a:fld>
            <a:endParaRPr lang="fr-FR" dirty="0"/>
          </a:p>
        </p:txBody>
      </p:sp>
      <p:graphicFrame>
        <p:nvGraphicFramePr>
          <p:cNvPr id="3" name="Tableau 2"/>
          <p:cNvGraphicFramePr>
            <a:graphicFrameLocks noGrp="1"/>
          </p:cNvGraphicFramePr>
          <p:nvPr>
            <p:extLst>
              <p:ext uri="{D42A27DB-BD31-4B8C-83A1-F6EECF244321}">
                <p14:modId xmlns:p14="http://schemas.microsoft.com/office/powerpoint/2010/main" val="3719320698"/>
              </p:ext>
            </p:extLst>
          </p:nvPr>
        </p:nvGraphicFramePr>
        <p:xfrm>
          <a:off x="611560" y="1275606"/>
          <a:ext cx="8064895" cy="518160"/>
        </p:xfrm>
        <a:graphic>
          <a:graphicData uri="http://schemas.openxmlformats.org/drawingml/2006/table">
            <a:tbl>
              <a:tblPr bandRow="1">
                <a:tableStyleId>{BC89EF96-8CEA-46FF-86C4-4CE0E7609802}</a:tableStyleId>
              </a:tblPr>
              <a:tblGrid>
                <a:gridCol w="1612979"/>
                <a:gridCol w="1612979"/>
                <a:gridCol w="1612979"/>
                <a:gridCol w="1612979"/>
                <a:gridCol w="1612979"/>
              </a:tblGrid>
              <a:tr h="370840">
                <a:tc>
                  <a:txBody>
                    <a:bodyPr/>
                    <a:lstStyle/>
                    <a:p>
                      <a:pPr algn="ctr"/>
                      <a:r>
                        <a:rPr lang="fr-FR" sz="1400" dirty="0" smtClean="0">
                          <a:solidFill>
                            <a:schemeClr val="bg1">
                              <a:lumMod val="50000"/>
                            </a:schemeClr>
                          </a:solidFill>
                        </a:rPr>
                        <a:t>N’autorise pas</a:t>
                      </a:r>
                      <a:r>
                        <a:rPr lang="fr-FR" sz="1400" baseline="0" dirty="0" smtClean="0">
                          <a:solidFill>
                            <a:schemeClr val="bg1">
                              <a:lumMod val="50000"/>
                            </a:schemeClr>
                          </a:solidFill>
                        </a:rPr>
                        <a:t> les </a:t>
                      </a:r>
                      <a:r>
                        <a:rPr lang="fr-FR" sz="1400" dirty="0" smtClean="0">
                          <a:solidFill>
                            <a:schemeClr val="bg1">
                              <a:lumMod val="50000"/>
                            </a:schemeClr>
                          </a:solidFill>
                        </a:rPr>
                        <a:t>doublons</a:t>
                      </a:r>
                      <a:endParaRPr lang="fr-FR" sz="1400" dirty="0">
                        <a:solidFill>
                          <a:schemeClr val="bg1">
                            <a:lumMod val="50000"/>
                          </a:schemeClr>
                        </a:solidFill>
                      </a:endParaRPr>
                    </a:p>
                  </a:txBody>
                  <a:tcPr anchor="ctr"/>
                </a:tc>
                <a:tc>
                  <a:txBody>
                    <a:bodyPr/>
                    <a:lstStyle/>
                    <a:p>
                      <a:pPr algn="ctr"/>
                      <a:r>
                        <a:rPr lang="fr-FR" sz="1400" dirty="0" smtClean="0">
                          <a:solidFill>
                            <a:schemeClr val="bg1">
                              <a:lumMod val="50000"/>
                            </a:schemeClr>
                          </a:solidFill>
                        </a:rPr>
                        <a:t>Autorise les éléments </a:t>
                      </a:r>
                      <a:r>
                        <a:rPr lang="fr-FR" sz="1400" dirty="0" err="1" smtClean="0">
                          <a:solidFill>
                            <a:schemeClr val="bg1">
                              <a:lumMod val="50000"/>
                            </a:schemeClr>
                          </a:solidFill>
                        </a:rPr>
                        <a:t>null</a:t>
                      </a:r>
                      <a:endParaRPr lang="fr-FR" sz="1400" dirty="0">
                        <a:solidFill>
                          <a:schemeClr val="bg1">
                            <a:lumMod val="50000"/>
                          </a:schemeClr>
                        </a:solidFill>
                      </a:endParaRPr>
                    </a:p>
                  </a:txBody>
                  <a:tcPr anchor="ctr"/>
                </a:tc>
                <a:tc>
                  <a:txBody>
                    <a:bodyPr/>
                    <a:lstStyle/>
                    <a:p>
                      <a:pPr algn="ctr"/>
                      <a:r>
                        <a:rPr lang="fr-FR" sz="1400" dirty="0" smtClean="0">
                          <a:solidFill>
                            <a:schemeClr val="bg1">
                              <a:lumMod val="50000"/>
                            </a:schemeClr>
                          </a:solidFill>
                        </a:rPr>
                        <a:t>Non</a:t>
                      </a:r>
                    </a:p>
                    <a:p>
                      <a:pPr algn="ctr"/>
                      <a:r>
                        <a:rPr lang="fr-FR" sz="1400" dirty="0" smtClean="0">
                          <a:solidFill>
                            <a:schemeClr val="bg1">
                              <a:lumMod val="50000"/>
                            </a:schemeClr>
                          </a:solidFill>
                        </a:rPr>
                        <a:t>Ordonnée</a:t>
                      </a:r>
                      <a:endParaRPr lang="fr-FR" sz="1400" dirty="0">
                        <a:solidFill>
                          <a:schemeClr val="bg1">
                            <a:lumMod val="50000"/>
                          </a:schemeClr>
                        </a:solidFill>
                      </a:endParaRPr>
                    </a:p>
                  </a:txBody>
                  <a:tcPr anchor="ctr"/>
                </a:tc>
                <a:tc>
                  <a:txBody>
                    <a:bodyPr/>
                    <a:lstStyle/>
                    <a:p>
                      <a:pPr algn="ctr"/>
                      <a:r>
                        <a:rPr lang="fr-FR" sz="1400" dirty="0" smtClean="0">
                          <a:solidFill>
                            <a:schemeClr val="bg1">
                              <a:lumMod val="50000"/>
                            </a:schemeClr>
                          </a:solidFill>
                        </a:rPr>
                        <a:t>Non triée</a:t>
                      </a:r>
                      <a:endParaRPr lang="fr-FR" sz="1400" dirty="0">
                        <a:solidFill>
                          <a:schemeClr val="bg1">
                            <a:lumMod val="50000"/>
                          </a:schemeClr>
                        </a:solidFill>
                      </a:endParaRPr>
                    </a:p>
                  </a:txBody>
                  <a:tcPr anchor="ctr"/>
                </a:tc>
                <a:tc>
                  <a:txBody>
                    <a:bodyPr/>
                    <a:lstStyle/>
                    <a:p>
                      <a:pPr algn="ctr"/>
                      <a:r>
                        <a:rPr lang="fr-FR" sz="1400" dirty="0" smtClean="0">
                          <a:solidFill>
                            <a:schemeClr val="bg1">
                              <a:lumMod val="50000"/>
                            </a:schemeClr>
                          </a:solidFill>
                        </a:rPr>
                        <a:t>Pas d’accès direct</a:t>
                      </a:r>
                      <a:endParaRPr lang="fr-FR" sz="1400" dirty="0">
                        <a:solidFill>
                          <a:schemeClr val="bg1">
                            <a:lumMod val="50000"/>
                          </a:schemeClr>
                        </a:solidFill>
                      </a:endParaRPr>
                    </a:p>
                  </a:txBody>
                  <a:tcPr anchor="ctr"/>
                </a:tc>
              </a:tr>
            </a:tbl>
          </a:graphicData>
        </a:graphic>
      </p:graphicFrame>
    </p:spTree>
    <p:extLst>
      <p:ext uri="{BB962C8B-B14F-4D97-AF65-F5344CB8AC3E}">
        <p14:creationId xmlns:p14="http://schemas.microsoft.com/office/powerpoint/2010/main" val="293847647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20000"/>
          </a:bodyPr>
          <a:lstStyle/>
          <a:p>
            <a:r>
              <a:rPr lang="fr-FR" b="1" dirty="0" err="1" smtClean="0"/>
              <a:t>HashSet</a:t>
            </a:r>
            <a:r>
              <a:rPr lang="fr-FR" b="1" dirty="0" smtClean="0"/>
              <a:t>: </a:t>
            </a:r>
            <a:r>
              <a:rPr lang="fr-FR" dirty="0" smtClean="0"/>
              <a:t>Implémentation du Set qui s’appuie sur une table clé/valeur</a:t>
            </a:r>
          </a:p>
          <a:p>
            <a:endParaRPr lang="fr-FR" dirty="0" smtClean="0"/>
          </a:p>
          <a:p>
            <a:r>
              <a:rPr lang="fr-FR" dirty="0" smtClean="0"/>
              <a:t>Il n’y a aucune garantie sur l’ordre de parcours, c’est une collection non ordonnée, non triée (on parle de </a:t>
            </a:r>
            <a:r>
              <a:rPr lang="fr-FR" dirty="0" err="1" smtClean="0"/>
              <a:t>Chaotic</a:t>
            </a:r>
            <a:r>
              <a:rPr lang="fr-FR" dirty="0" smtClean="0"/>
              <a:t> </a:t>
            </a:r>
            <a:r>
              <a:rPr lang="fr-FR" dirty="0" err="1" smtClean="0"/>
              <a:t>Order</a:t>
            </a:r>
            <a:r>
              <a:rPr lang="fr-FR" dirty="0" smtClean="0"/>
              <a:t>)</a:t>
            </a:r>
          </a:p>
          <a:p>
            <a:endParaRPr lang="fr-FR" dirty="0" smtClean="0"/>
          </a:p>
          <a:p>
            <a:r>
              <a:rPr lang="fr-FR" dirty="0" smtClean="0"/>
              <a:t>Ne permet pas de contenir des doublons (comme tous les Set) mais permet d’ajouter des élément </a:t>
            </a:r>
            <a:r>
              <a:rPr lang="fr-FR" dirty="0" err="1" smtClean="0"/>
              <a:t>null</a:t>
            </a:r>
            <a:endParaRPr lang="fr-FR" dirty="0" smtClean="0"/>
          </a:p>
          <a:p>
            <a:endParaRPr lang="fr-FR" dirty="0" smtClean="0"/>
          </a:p>
          <a:p>
            <a:r>
              <a:rPr lang="fr-FR" dirty="0" smtClean="0"/>
              <a:t>Très pratique quand on à besoin d’un ensemble avec des éléments uniques</a:t>
            </a:r>
          </a:p>
          <a:p>
            <a:endParaRPr lang="fr-FR" dirty="0" smtClean="0"/>
          </a:p>
          <a:p>
            <a:r>
              <a:rPr lang="fr-FR" dirty="0" smtClean="0"/>
              <a:t>Attention, ne pas oublier de redéfinir </a:t>
            </a:r>
            <a:r>
              <a:rPr lang="fr-FR" dirty="0" err="1" smtClean="0"/>
              <a:t>hashCode</a:t>
            </a:r>
            <a:r>
              <a:rPr lang="fr-FR" dirty="0" smtClean="0"/>
              <a:t> et </a:t>
            </a:r>
            <a:r>
              <a:rPr lang="fr-FR" dirty="0" err="1" smtClean="0"/>
              <a:t>equals</a:t>
            </a:r>
            <a:endParaRPr lang="fr-FR" dirty="0" smtClean="0"/>
          </a:p>
          <a:p>
            <a:endParaRPr lang="fr-FR" dirty="0" smtClean="0"/>
          </a:p>
          <a:p>
            <a:r>
              <a:rPr lang="fr-FR" b="1" dirty="0" err="1" smtClean="0"/>
              <a:t>LinkedHAshSet</a:t>
            </a:r>
            <a:r>
              <a:rPr lang="fr-FR" dirty="0" smtClean="0"/>
              <a:t>: implémentation du Set qui maintient l’ordre d’insertion des éléments, c’est un Set ordonné</a:t>
            </a:r>
            <a:endParaRPr lang="fr-FR" dirty="0"/>
          </a:p>
        </p:txBody>
      </p:sp>
      <p:sp>
        <p:nvSpPr>
          <p:cNvPr id="6" name="Titre 5"/>
          <p:cNvSpPr>
            <a:spLocks noGrp="1"/>
          </p:cNvSpPr>
          <p:nvPr>
            <p:ph type="title"/>
          </p:nvPr>
        </p:nvSpPr>
        <p:spPr/>
        <p:txBody>
          <a:bodyPr/>
          <a:lstStyle/>
          <a:p>
            <a:r>
              <a:rPr lang="fr-FR" dirty="0"/>
              <a:t>Les APIs</a:t>
            </a:r>
            <a:r>
              <a:rPr lang="fr-FR" dirty="0" smtClean="0"/>
              <a:t>: les collections (</a:t>
            </a:r>
            <a:r>
              <a:rPr lang="fr-FR" dirty="0" err="1" smtClean="0"/>
              <a:t>java.util</a:t>
            </a:r>
            <a:r>
              <a:rPr lang="fr-FR" dirty="0" smtClean="0"/>
              <a:t>)</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73</a:t>
            </a:fld>
            <a:endParaRPr lang="fr-FR" dirty="0"/>
          </a:p>
        </p:txBody>
      </p:sp>
    </p:spTree>
    <p:extLst>
      <p:ext uri="{BB962C8B-B14F-4D97-AF65-F5344CB8AC3E}">
        <p14:creationId xmlns:p14="http://schemas.microsoft.com/office/powerpoint/2010/main" val="28743258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r>
              <a:rPr lang="fr-FR" b="1" dirty="0" smtClean="0"/>
              <a:t>L’interface </a:t>
            </a:r>
            <a:r>
              <a:rPr lang="fr-FR" b="1" dirty="0" err="1" smtClean="0"/>
              <a:t>SortedSet</a:t>
            </a:r>
            <a:r>
              <a:rPr lang="fr-FR" b="1" dirty="0" smtClean="0"/>
              <a:t>: </a:t>
            </a:r>
            <a:r>
              <a:rPr lang="fr-FR" dirty="0"/>
              <a:t>d</a:t>
            </a:r>
            <a:r>
              <a:rPr lang="fr-FR" dirty="0" smtClean="0"/>
              <a:t>éfini les fonctionnalités d’un ensemble trié d’éléments</a:t>
            </a:r>
          </a:p>
          <a:p>
            <a:endParaRPr lang="fr-FR" dirty="0" smtClean="0"/>
          </a:p>
          <a:p>
            <a:r>
              <a:rPr lang="fr-FR" b="1" dirty="0" smtClean="0"/>
              <a:t>L’interface </a:t>
            </a:r>
            <a:r>
              <a:rPr lang="fr-FR" b="1" dirty="0" err="1" smtClean="0"/>
              <a:t>NavigableSet</a:t>
            </a:r>
            <a:r>
              <a:rPr lang="fr-FR" dirty="0" smtClean="0"/>
              <a:t>: défini les fonctionnalités qui permettent de parcourir un ensemble de manière ascendante ou descendante</a:t>
            </a:r>
          </a:p>
          <a:p>
            <a:endParaRPr lang="fr-FR" dirty="0"/>
          </a:p>
          <a:p>
            <a:r>
              <a:rPr lang="fr-FR" b="1" dirty="0" err="1" smtClean="0"/>
              <a:t>TreeSet</a:t>
            </a:r>
            <a:r>
              <a:rPr lang="fr-FR" dirty="0" smtClean="0"/>
              <a:t>: implémentation navigable et triée du Set</a:t>
            </a:r>
          </a:p>
          <a:p>
            <a:pPr lvl="1"/>
            <a:r>
              <a:rPr lang="fr-FR" dirty="0" smtClean="0"/>
              <a:t>Implémentation triée</a:t>
            </a:r>
          </a:p>
          <a:p>
            <a:pPr lvl="1"/>
            <a:r>
              <a:rPr lang="fr-FR" dirty="0" smtClean="0"/>
              <a:t>Ne contient pas de doublon</a:t>
            </a:r>
          </a:p>
          <a:p>
            <a:pPr lvl="1"/>
            <a:r>
              <a:rPr lang="fr-FR" dirty="0"/>
              <a:t>Pour le tri, 2 solutions</a:t>
            </a:r>
          </a:p>
          <a:p>
            <a:pPr lvl="2"/>
            <a:r>
              <a:rPr lang="fr-FR" dirty="0"/>
              <a:t> Tous les éléments du Set doivent implémenter l’interface Comparable</a:t>
            </a:r>
          </a:p>
          <a:p>
            <a:pPr lvl="2"/>
            <a:r>
              <a:rPr lang="fr-FR" dirty="0"/>
              <a:t>Une instance du type </a:t>
            </a:r>
            <a:r>
              <a:rPr lang="fr-FR" dirty="0" err="1"/>
              <a:t>Comparator</a:t>
            </a:r>
            <a:r>
              <a:rPr lang="fr-FR" dirty="0"/>
              <a:t> doit être fournie</a:t>
            </a:r>
            <a:br>
              <a:rPr lang="fr-FR" dirty="0"/>
            </a:br>
            <a:r>
              <a:rPr lang="fr-FR" dirty="0"/>
              <a:t>Note: Par défaut c’est l’ordre « naturel » qui est utilisé, avec un tri ascendant</a:t>
            </a:r>
            <a:endParaRPr lang="fr-FR" dirty="0" smtClean="0"/>
          </a:p>
          <a:p>
            <a:pPr lvl="1"/>
            <a:r>
              <a:rPr lang="fr-FR" dirty="0" smtClean="0"/>
              <a:t>Le comportement de </a:t>
            </a:r>
            <a:r>
              <a:rPr lang="fr-FR" dirty="0" err="1" smtClean="0"/>
              <a:t>compareTo</a:t>
            </a:r>
            <a:r>
              <a:rPr lang="fr-FR" dirty="0" smtClean="0"/>
              <a:t> et de </a:t>
            </a:r>
            <a:r>
              <a:rPr lang="fr-FR" dirty="0" err="1" smtClean="0"/>
              <a:t>equals</a:t>
            </a:r>
            <a:r>
              <a:rPr lang="fr-FR" dirty="0" smtClean="0"/>
              <a:t> doit être cohérent</a:t>
            </a:r>
            <a:endParaRPr lang="fr-FR" dirty="0"/>
          </a:p>
        </p:txBody>
      </p:sp>
      <p:sp>
        <p:nvSpPr>
          <p:cNvPr id="6" name="Titre 5"/>
          <p:cNvSpPr>
            <a:spLocks noGrp="1"/>
          </p:cNvSpPr>
          <p:nvPr>
            <p:ph type="title"/>
          </p:nvPr>
        </p:nvSpPr>
        <p:spPr/>
        <p:txBody>
          <a:bodyPr/>
          <a:lstStyle/>
          <a:p>
            <a:r>
              <a:rPr lang="fr-FR" dirty="0"/>
              <a:t>Les APIs</a:t>
            </a:r>
            <a:r>
              <a:rPr lang="fr-FR" dirty="0" smtClean="0"/>
              <a:t>: les collections (</a:t>
            </a:r>
            <a:r>
              <a:rPr lang="fr-FR" dirty="0" err="1" smtClean="0"/>
              <a:t>java.util</a:t>
            </a:r>
            <a:r>
              <a:rPr lang="fr-FR" dirty="0" smtClean="0"/>
              <a:t>)</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74</a:t>
            </a:fld>
            <a:endParaRPr lang="fr-FR" dirty="0"/>
          </a:p>
        </p:txBody>
      </p:sp>
    </p:spTree>
    <p:extLst>
      <p:ext uri="{BB962C8B-B14F-4D97-AF65-F5344CB8AC3E}">
        <p14:creationId xmlns:p14="http://schemas.microsoft.com/office/powerpoint/2010/main" val="302378800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Comment choisir une implémentation de Set</a:t>
            </a:r>
          </a:p>
          <a:p>
            <a:r>
              <a:rPr lang="fr-FR" dirty="0"/>
              <a:t>Certaines implémentations sont spécialisées pour être utilisées dans des situations </a:t>
            </a:r>
            <a:r>
              <a:rPr lang="fr-FR" dirty="0" smtClean="0"/>
              <a:t>particulières</a:t>
            </a:r>
          </a:p>
          <a:p>
            <a:pPr lvl="1"/>
            <a:r>
              <a:rPr lang="fr-FR" i="1" dirty="0" err="1" smtClean="0"/>
              <a:t>EnumSet</a:t>
            </a:r>
            <a:r>
              <a:rPr lang="fr-FR" dirty="0" smtClean="0"/>
              <a:t> uniquement avec des énumération</a:t>
            </a:r>
          </a:p>
          <a:p>
            <a:pPr lvl="1"/>
            <a:r>
              <a:rPr lang="fr-FR" i="1" dirty="0" err="1"/>
              <a:t>CopyOnWriteArraySet</a:t>
            </a:r>
            <a:r>
              <a:rPr lang="fr-FR" dirty="0"/>
              <a:t> ne doit être utilisée que pour des collections thread-</a:t>
            </a:r>
            <a:r>
              <a:rPr lang="fr-FR" dirty="0" err="1"/>
              <a:t>safe</a:t>
            </a:r>
            <a:r>
              <a:rPr lang="fr-FR" dirty="0"/>
              <a:t> de petites </a:t>
            </a:r>
            <a:r>
              <a:rPr lang="fr-FR" dirty="0" smtClean="0"/>
              <a:t>tailles</a:t>
            </a:r>
          </a:p>
          <a:p>
            <a:r>
              <a:rPr lang="fr-FR" dirty="0" smtClean="0"/>
              <a:t>Ensuite, le choix dépend du besoin</a:t>
            </a:r>
          </a:p>
          <a:p>
            <a:pPr lvl="1"/>
            <a:r>
              <a:rPr lang="fr-FR" dirty="0"/>
              <a:t>maintenir un ordre des clés</a:t>
            </a:r>
          </a:p>
          <a:p>
            <a:pPr lvl="1"/>
            <a:r>
              <a:rPr lang="fr-FR" dirty="0"/>
              <a:t>gérer des accès </a:t>
            </a:r>
            <a:r>
              <a:rPr lang="fr-FR" dirty="0" smtClean="0"/>
              <a:t>concurrents</a:t>
            </a:r>
          </a:p>
          <a:p>
            <a:pPr lvl="1"/>
            <a:endParaRPr lang="fr-FR" dirty="0"/>
          </a:p>
          <a:p>
            <a:endParaRPr lang="fr-FR" dirty="0" smtClean="0"/>
          </a:p>
        </p:txBody>
      </p:sp>
      <p:sp>
        <p:nvSpPr>
          <p:cNvPr id="6" name="Titre 5"/>
          <p:cNvSpPr>
            <a:spLocks noGrp="1"/>
          </p:cNvSpPr>
          <p:nvPr>
            <p:ph type="title"/>
          </p:nvPr>
        </p:nvSpPr>
        <p:spPr/>
        <p:txBody>
          <a:bodyPr/>
          <a:lstStyle/>
          <a:p>
            <a:r>
              <a:rPr lang="fr-FR" dirty="0"/>
              <a:t>Les APIs</a:t>
            </a:r>
            <a:r>
              <a:rPr lang="fr-FR" dirty="0" smtClean="0"/>
              <a:t>: les collections (</a:t>
            </a:r>
            <a:r>
              <a:rPr lang="fr-FR" dirty="0" err="1" smtClean="0"/>
              <a:t>java.util</a:t>
            </a:r>
            <a:r>
              <a:rPr lang="fr-FR" dirty="0" smtClean="0"/>
              <a:t>)</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75</a:t>
            </a:fld>
            <a:endParaRPr lang="fr-FR" dirty="0"/>
          </a:p>
        </p:txBody>
      </p:sp>
      <p:graphicFrame>
        <p:nvGraphicFramePr>
          <p:cNvPr id="7" name="Tableau 6"/>
          <p:cNvGraphicFramePr>
            <a:graphicFrameLocks noGrp="1"/>
          </p:cNvGraphicFramePr>
          <p:nvPr>
            <p:extLst>
              <p:ext uri="{D42A27DB-BD31-4B8C-83A1-F6EECF244321}">
                <p14:modId xmlns:p14="http://schemas.microsoft.com/office/powerpoint/2010/main" val="1210409078"/>
              </p:ext>
            </p:extLst>
          </p:nvPr>
        </p:nvGraphicFramePr>
        <p:xfrm>
          <a:off x="611560" y="3435846"/>
          <a:ext cx="8136904" cy="1053093"/>
        </p:xfrm>
        <a:graphic>
          <a:graphicData uri="http://schemas.openxmlformats.org/drawingml/2006/table">
            <a:tbl>
              <a:tblPr>
                <a:tableStyleId>{3B4B98B0-60AC-42C2-AFA5-B58CD77FA1E5}</a:tableStyleId>
              </a:tblPr>
              <a:tblGrid>
                <a:gridCol w="2300306"/>
                <a:gridCol w="3021298"/>
                <a:gridCol w="2815300"/>
              </a:tblGrid>
              <a:tr h="288032">
                <a:tc>
                  <a:txBody>
                    <a:bodyPr/>
                    <a:lstStyle/>
                    <a:p>
                      <a:pPr algn="ctr" fontAlgn="ctr"/>
                      <a:r>
                        <a:rPr lang="fr-FR" sz="1400" b="1" u="none" strike="noStrike" dirty="0">
                          <a:solidFill>
                            <a:schemeClr val="bg1">
                              <a:lumMod val="50000"/>
                            </a:schemeClr>
                          </a:solidFill>
                          <a:effectLst/>
                        </a:rPr>
                        <a:t>Ordre des clés</a:t>
                      </a:r>
                      <a:endParaRPr lang="fr-FR" sz="1400" b="1" i="0" u="none" strike="noStrike" dirty="0">
                        <a:solidFill>
                          <a:schemeClr val="bg1">
                            <a:lumMod val="50000"/>
                          </a:schemeClr>
                        </a:solidFill>
                        <a:effectLst/>
                        <a:latin typeface="Comic Sans MS"/>
                      </a:endParaRPr>
                    </a:p>
                  </a:txBody>
                  <a:tcPr marL="9525" marR="9525" marT="9525" marB="0" anchor="ctr"/>
                </a:tc>
                <a:tc>
                  <a:txBody>
                    <a:bodyPr/>
                    <a:lstStyle/>
                    <a:p>
                      <a:pPr algn="ctr" fontAlgn="ctr"/>
                      <a:r>
                        <a:rPr lang="fr-FR" sz="1400" b="1" u="none" strike="noStrike" dirty="0">
                          <a:solidFill>
                            <a:schemeClr val="bg1">
                              <a:lumMod val="50000"/>
                            </a:schemeClr>
                          </a:solidFill>
                          <a:effectLst/>
                        </a:rPr>
                        <a:t>Pas d'accès concurrent</a:t>
                      </a:r>
                      <a:endParaRPr lang="fr-FR" sz="1400" b="1" i="0" u="none" strike="noStrike" dirty="0">
                        <a:solidFill>
                          <a:schemeClr val="bg1">
                            <a:lumMod val="50000"/>
                          </a:schemeClr>
                        </a:solidFill>
                        <a:effectLst/>
                        <a:latin typeface="Comic Sans MS"/>
                      </a:endParaRPr>
                    </a:p>
                  </a:txBody>
                  <a:tcPr marL="9525" marR="9525" marT="9525" marB="0" anchor="ctr"/>
                </a:tc>
                <a:tc>
                  <a:txBody>
                    <a:bodyPr/>
                    <a:lstStyle/>
                    <a:p>
                      <a:pPr algn="ctr" fontAlgn="ctr"/>
                      <a:r>
                        <a:rPr lang="fr-FR" sz="1400" b="1" u="none" strike="noStrike" dirty="0">
                          <a:solidFill>
                            <a:schemeClr val="bg1">
                              <a:lumMod val="50000"/>
                            </a:schemeClr>
                          </a:solidFill>
                          <a:effectLst/>
                        </a:rPr>
                        <a:t>Gestion des accès concurrents</a:t>
                      </a:r>
                      <a:endParaRPr lang="fr-FR" sz="1400" b="1" i="0" u="none" strike="noStrike" dirty="0">
                        <a:solidFill>
                          <a:schemeClr val="bg1">
                            <a:lumMod val="50000"/>
                          </a:schemeClr>
                        </a:solidFill>
                        <a:effectLst/>
                        <a:latin typeface="Comic Sans MS"/>
                      </a:endParaRPr>
                    </a:p>
                  </a:txBody>
                  <a:tcPr marL="9525" marR="9525" marT="9525" marB="0" anchor="ctr"/>
                </a:tc>
              </a:tr>
              <a:tr h="214280">
                <a:tc>
                  <a:txBody>
                    <a:bodyPr/>
                    <a:lstStyle/>
                    <a:p>
                      <a:pPr algn="ctr" fontAlgn="ctr"/>
                      <a:r>
                        <a:rPr lang="fr-FR" sz="1200" u="none" strike="noStrike" dirty="0">
                          <a:solidFill>
                            <a:schemeClr val="bg1">
                              <a:lumMod val="50000"/>
                            </a:schemeClr>
                          </a:solidFill>
                          <a:effectLst/>
                        </a:rPr>
                        <a:t>Aucun</a:t>
                      </a:r>
                      <a:endParaRPr lang="fr-FR" sz="1200" b="0" i="0" u="none" strike="noStrike" dirty="0">
                        <a:solidFill>
                          <a:schemeClr val="bg1">
                            <a:lumMod val="50000"/>
                          </a:schemeClr>
                        </a:solidFill>
                        <a:effectLst/>
                        <a:latin typeface="Comic Sans MS"/>
                      </a:endParaRPr>
                    </a:p>
                  </a:txBody>
                  <a:tcPr marL="9525" marR="9525" marT="9525" marB="0" anchor="ctr"/>
                </a:tc>
                <a:tc>
                  <a:txBody>
                    <a:bodyPr/>
                    <a:lstStyle/>
                    <a:p>
                      <a:pPr algn="ctr" fontAlgn="ctr"/>
                      <a:r>
                        <a:rPr lang="fr-FR" sz="1200" u="none" strike="noStrike" dirty="0" err="1">
                          <a:solidFill>
                            <a:schemeClr val="bg1">
                              <a:lumMod val="50000"/>
                            </a:schemeClr>
                          </a:solidFill>
                          <a:effectLst/>
                        </a:rPr>
                        <a:t>HashSet</a:t>
                      </a:r>
                      <a:endParaRPr lang="fr-FR" sz="1200" b="0" i="0" u="none" strike="noStrike" dirty="0">
                        <a:solidFill>
                          <a:schemeClr val="bg1">
                            <a:lumMod val="50000"/>
                          </a:schemeClr>
                        </a:solidFill>
                        <a:effectLst/>
                        <a:latin typeface="Comic Sans MS"/>
                      </a:endParaRPr>
                    </a:p>
                  </a:txBody>
                  <a:tcPr marL="9525" marR="9525" marT="9525" marB="0" anchor="ctr"/>
                </a:tc>
                <a:tc>
                  <a:txBody>
                    <a:bodyPr/>
                    <a:lstStyle/>
                    <a:p>
                      <a:pPr algn="ctr" fontAlgn="b"/>
                      <a:endParaRPr lang="fr-FR" sz="1800" b="0" i="0" u="none" strike="noStrike" dirty="0">
                        <a:solidFill>
                          <a:schemeClr val="bg1">
                            <a:lumMod val="50000"/>
                          </a:schemeClr>
                        </a:solidFill>
                        <a:effectLst/>
                        <a:latin typeface="Calibri"/>
                      </a:endParaRPr>
                    </a:p>
                  </a:txBody>
                  <a:tcPr marL="9525" marR="9525" marT="9525" marB="0" anchor="b"/>
                </a:tc>
              </a:tr>
              <a:tr h="240608">
                <a:tc>
                  <a:txBody>
                    <a:bodyPr/>
                    <a:lstStyle/>
                    <a:p>
                      <a:pPr algn="ctr" fontAlgn="ctr"/>
                      <a:r>
                        <a:rPr lang="fr-FR" sz="1200" u="none" strike="noStrike" dirty="0">
                          <a:solidFill>
                            <a:schemeClr val="bg1">
                              <a:lumMod val="50000"/>
                            </a:schemeClr>
                          </a:solidFill>
                          <a:effectLst/>
                        </a:rPr>
                        <a:t>Trié</a:t>
                      </a:r>
                      <a:endParaRPr lang="fr-FR" sz="1200" b="0" i="0" u="none" strike="noStrike" dirty="0">
                        <a:solidFill>
                          <a:schemeClr val="bg1">
                            <a:lumMod val="50000"/>
                          </a:schemeClr>
                        </a:solidFill>
                        <a:effectLst/>
                        <a:latin typeface="Comic Sans MS"/>
                      </a:endParaRPr>
                    </a:p>
                  </a:txBody>
                  <a:tcPr marL="9525" marR="9525" marT="9525" marB="0" anchor="ctr"/>
                </a:tc>
                <a:tc>
                  <a:txBody>
                    <a:bodyPr/>
                    <a:lstStyle/>
                    <a:p>
                      <a:pPr algn="ctr" fontAlgn="ctr"/>
                      <a:r>
                        <a:rPr lang="fr-FR" sz="1200" u="none" strike="noStrike" dirty="0" err="1">
                          <a:solidFill>
                            <a:schemeClr val="bg1">
                              <a:lumMod val="50000"/>
                            </a:schemeClr>
                          </a:solidFill>
                          <a:effectLst/>
                        </a:rPr>
                        <a:t>TreeSet</a:t>
                      </a:r>
                      <a:endParaRPr lang="fr-FR" sz="1200" b="0" i="0" u="none" strike="noStrike" dirty="0">
                        <a:solidFill>
                          <a:schemeClr val="bg1">
                            <a:lumMod val="50000"/>
                          </a:schemeClr>
                        </a:solidFill>
                        <a:effectLst/>
                        <a:latin typeface="Comic Sans MS"/>
                      </a:endParaRPr>
                    </a:p>
                  </a:txBody>
                  <a:tcPr marL="9525" marR="9525" marT="9525" marB="0" anchor="ctr"/>
                </a:tc>
                <a:tc>
                  <a:txBody>
                    <a:bodyPr/>
                    <a:lstStyle/>
                    <a:p>
                      <a:pPr algn="ctr" fontAlgn="ctr"/>
                      <a:r>
                        <a:rPr lang="fr-FR" sz="1200" u="none" strike="noStrike" dirty="0" err="1">
                          <a:solidFill>
                            <a:schemeClr val="bg1">
                              <a:lumMod val="50000"/>
                            </a:schemeClr>
                          </a:solidFill>
                          <a:effectLst/>
                        </a:rPr>
                        <a:t>ConcurrentSkipListMap</a:t>
                      </a:r>
                      <a:endParaRPr lang="fr-FR" sz="1200" b="0" i="0" u="none" strike="noStrike" dirty="0">
                        <a:solidFill>
                          <a:schemeClr val="bg1">
                            <a:lumMod val="50000"/>
                          </a:schemeClr>
                        </a:solidFill>
                        <a:effectLst/>
                        <a:latin typeface="Comic Sans MS"/>
                      </a:endParaRPr>
                    </a:p>
                  </a:txBody>
                  <a:tcPr marL="9525" marR="9525" marT="9525" marB="0" anchor="ctr"/>
                </a:tc>
              </a:tr>
              <a:tr h="240608">
                <a:tc>
                  <a:txBody>
                    <a:bodyPr/>
                    <a:lstStyle/>
                    <a:p>
                      <a:pPr algn="ctr" fontAlgn="ctr"/>
                      <a:r>
                        <a:rPr lang="fr-FR" sz="1200" u="none" strike="noStrike" dirty="0">
                          <a:solidFill>
                            <a:schemeClr val="bg1">
                              <a:lumMod val="50000"/>
                            </a:schemeClr>
                          </a:solidFill>
                          <a:effectLst/>
                        </a:rPr>
                        <a:t>Fixe</a:t>
                      </a:r>
                      <a:endParaRPr lang="fr-FR" sz="1200" b="0" i="0" u="none" strike="noStrike" dirty="0">
                        <a:solidFill>
                          <a:schemeClr val="bg1">
                            <a:lumMod val="50000"/>
                          </a:schemeClr>
                        </a:solidFill>
                        <a:effectLst/>
                        <a:latin typeface="Comic Sans MS"/>
                      </a:endParaRPr>
                    </a:p>
                  </a:txBody>
                  <a:tcPr marL="9525" marR="9525" marT="9525" marB="0" anchor="ctr"/>
                </a:tc>
                <a:tc>
                  <a:txBody>
                    <a:bodyPr/>
                    <a:lstStyle/>
                    <a:p>
                      <a:pPr algn="ctr" fontAlgn="ctr"/>
                      <a:r>
                        <a:rPr lang="fr-FR" sz="1200" u="none" strike="noStrike" dirty="0" err="1">
                          <a:solidFill>
                            <a:schemeClr val="bg1">
                              <a:lumMod val="50000"/>
                            </a:schemeClr>
                          </a:solidFill>
                          <a:effectLst/>
                        </a:rPr>
                        <a:t>LinkedHashSet</a:t>
                      </a:r>
                      <a:endParaRPr lang="fr-FR" sz="1200" b="0" i="0" u="none" strike="noStrike" dirty="0">
                        <a:solidFill>
                          <a:schemeClr val="bg1">
                            <a:lumMod val="50000"/>
                          </a:schemeClr>
                        </a:solidFill>
                        <a:effectLst/>
                        <a:latin typeface="Comic Sans MS"/>
                      </a:endParaRPr>
                    </a:p>
                  </a:txBody>
                  <a:tcPr marL="9525" marR="9525" marT="9525" marB="0" anchor="ctr"/>
                </a:tc>
                <a:tc>
                  <a:txBody>
                    <a:bodyPr/>
                    <a:lstStyle/>
                    <a:p>
                      <a:pPr algn="ctr" fontAlgn="ctr"/>
                      <a:r>
                        <a:rPr lang="fr-FR" sz="1200" u="none" strike="noStrike" dirty="0" err="1">
                          <a:solidFill>
                            <a:schemeClr val="bg1">
                              <a:lumMod val="50000"/>
                            </a:schemeClr>
                          </a:solidFill>
                          <a:effectLst/>
                        </a:rPr>
                        <a:t>CopyOnWriteArraySet</a:t>
                      </a:r>
                      <a:endParaRPr lang="fr-FR" sz="1200" b="0" i="0" u="none" strike="noStrike" dirty="0">
                        <a:solidFill>
                          <a:schemeClr val="bg1">
                            <a:lumMod val="50000"/>
                          </a:schemeClr>
                        </a:solidFill>
                        <a:effectLst/>
                        <a:latin typeface="Comic Sans MS"/>
                      </a:endParaRPr>
                    </a:p>
                  </a:txBody>
                  <a:tcPr marL="9525" marR="9525" marT="9525" marB="0" anchor="ctr"/>
                </a:tc>
              </a:tr>
            </a:tbl>
          </a:graphicData>
        </a:graphic>
      </p:graphicFrame>
    </p:spTree>
    <p:extLst>
      <p:ext uri="{BB962C8B-B14F-4D97-AF65-F5344CB8AC3E}">
        <p14:creationId xmlns:p14="http://schemas.microsoft.com/office/powerpoint/2010/main" val="228739587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Les performances de la collection doivent également orienté le choix</a:t>
            </a:r>
          </a:p>
        </p:txBody>
      </p:sp>
      <p:sp>
        <p:nvSpPr>
          <p:cNvPr id="6" name="Titre 5"/>
          <p:cNvSpPr>
            <a:spLocks noGrp="1"/>
          </p:cNvSpPr>
          <p:nvPr>
            <p:ph type="title"/>
          </p:nvPr>
        </p:nvSpPr>
        <p:spPr/>
        <p:txBody>
          <a:bodyPr/>
          <a:lstStyle/>
          <a:p>
            <a:r>
              <a:rPr lang="fr-FR" dirty="0"/>
              <a:t>Les APIs</a:t>
            </a:r>
            <a:r>
              <a:rPr lang="fr-FR" dirty="0" smtClean="0"/>
              <a:t>: les collections (</a:t>
            </a:r>
            <a:r>
              <a:rPr lang="fr-FR" dirty="0" err="1" smtClean="0"/>
              <a:t>java.util</a:t>
            </a:r>
            <a:r>
              <a:rPr lang="fr-FR" dirty="0" smtClean="0"/>
              <a:t>)</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76</a:t>
            </a:fld>
            <a:endParaRPr lang="fr-FR" dirty="0"/>
          </a:p>
        </p:txBody>
      </p:sp>
      <p:graphicFrame>
        <p:nvGraphicFramePr>
          <p:cNvPr id="3" name="Tableau 2"/>
          <p:cNvGraphicFramePr>
            <a:graphicFrameLocks noGrp="1"/>
          </p:cNvGraphicFramePr>
          <p:nvPr>
            <p:extLst>
              <p:ext uri="{D42A27DB-BD31-4B8C-83A1-F6EECF244321}">
                <p14:modId xmlns:p14="http://schemas.microsoft.com/office/powerpoint/2010/main" val="2976030328"/>
              </p:ext>
            </p:extLst>
          </p:nvPr>
        </p:nvGraphicFramePr>
        <p:xfrm>
          <a:off x="467544" y="1347614"/>
          <a:ext cx="7920880" cy="1483360"/>
        </p:xfrm>
        <a:graphic>
          <a:graphicData uri="http://schemas.openxmlformats.org/drawingml/2006/table">
            <a:tbl>
              <a:tblPr firstRow="1" bandRow="1">
                <a:tableStyleId>{5C22544A-7EE6-4342-B048-85BDC9FD1C3A}</a:tableStyleId>
              </a:tblPr>
              <a:tblGrid>
                <a:gridCol w="1980220"/>
                <a:gridCol w="1980220"/>
                <a:gridCol w="1980220"/>
                <a:gridCol w="1980220"/>
              </a:tblGrid>
              <a:tr h="370840">
                <a:tc>
                  <a:txBody>
                    <a:bodyPr/>
                    <a:lstStyle/>
                    <a:p>
                      <a:endParaRPr lang="fr-FR" sz="1600" dirty="0"/>
                    </a:p>
                  </a:txBody>
                  <a:tcPr/>
                </a:tc>
                <a:tc>
                  <a:txBody>
                    <a:bodyPr/>
                    <a:lstStyle/>
                    <a:p>
                      <a:pPr algn="ctr"/>
                      <a:r>
                        <a:rPr lang="fr-FR" sz="1600" dirty="0" err="1" smtClean="0"/>
                        <a:t>add</a:t>
                      </a:r>
                      <a:endParaRPr lang="fr-FR" sz="1600" dirty="0"/>
                    </a:p>
                  </a:txBody>
                  <a:tcPr anchor="ctr"/>
                </a:tc>
                <a:tc>
                  <a:txBody>
                    <a:bodyPr/>
                    <a:lstStyle/>
                    <a:p>
                      <a:pPr algn="ctr"/>
                      <a:r>
                        <a:rPr lang="fr-FR" sz="1600" dirty="0" err="1" smtClean="0"/>
                        <a:t>Contains</a:t>
                      </a:r>
                      <a:endParaRPr lang="fr-FR" sz="1600" dirty="0"/>
                    </a:p>
                  </a:txBody>
                  <a:tcPr anchor="ctr"/>
                </a:tc>
                <a:tc>
                  <a:txBody>
                    <a:bodyPr/>
                    <a:lstStyle/>
                    <a:p>
                      <a:pPr algn="ctr"/>
                      <a:r>
                        <a:rPr lang="fr-FR" sz="1600" dirty="0" err="1" smtClean="0"/>
                        <a:t>next</a:t>
                      </a:r>
                      <a:endParaRPr lang="fr-FR" sz="1600" dirty="0"/>
                    </a:p>
                  </a:txBody>
                  <a:tcPr anchor="ctr"/>
                </a:tc>
              </a:tr>
              <a:tr h="370840">
                <a:tc>
                  <a:txBody>
                    <a:bodyPr/>
                    <a:lstStyle/>
                    <a:p>
                      <a:r>
                        <a:rPr lang="fr-FR" sz="1600" b="1" kern="1200" dirty="0" err="1" smtClean="0">
                          <a:solidFill>
                            <a:schemeClr val="dk1"/>
                          </a:solidFill>
                          <a:latin typeface="+mn-lt"/>
                          <a:ea typeface="+mn-ea"/>
                          <a:cs typeface="+mn-cs"/>
                        </a:rPr>
                        <a:t>HashSet</a:t>
                      </a:r>
                      <a:endParaRPr lang="fr-FR" sz="16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600" dirty="0" smtClean="0"/>
                        <a:t>O(1)</a:t>
                      </a:r>
                    </a:p>
                  </a:txBody>
                  <a:tcPr anchor="ctr"/>
                </a:tc>
                <a:tc>
                  <a:txBody>
                    <a:bodyPr/>
                    <a:lstStyle/>
                    <a:p>
                      <a:pPr algn="ctr"/>
                      <a:r>
                        <a:rPr lang="fr-FR" sz="1600" dirty="0" smtClean="0"/>
                        <a:t>O(n)</a:t>
                      </a:r>
                      <a:endParaRPr lang="fr-FR" sz="1600" dirty="0"/>
                    </a:p>
                  </a:txBody>
                  <a:tcPr anchor="ctr"/>
                </a:tc>
                <a:tc>
                  <a:txBody>
                    <a:bodyPr/>
                    <a:lstStyle/>
                    <a:p>
                      <a:pPr algn="ctr"/>
                      <a:r>
                        <a:rPr lang="fr-FR" sz="1600" dirty="0" smtClean="0"/>
                        <a:t>O(h/n)</a:t>
                      </a:r>
                      <a:endParaRPr lang="fr-FR" sz="1600" dirty="0"/>
                    </a:p>
                  </a:txBody>
                  <a:tcPr anchor="ctr"/>
                </a:tc>
              </a:tr>
              <a:tr h="370840">
                <a:tc>
                  <a:txBody>
                    <a:bodyPr/>
                    <a:lstStyle/>
                    <a:p>
                      <a:r>
                        <a:rPr lang="fr-FR" sz="1600" b="1" kern="1200" dirty="0" err="1" smtClean="0">
                          <a:solidFill>
                            <a:schemeClr val="dk1"/>
                          </a:solidFill>
                          <a:latin typeface="+mn-lt"/>
                          <a:ea typeface="+mn-ea"/>
                          <a:cs typeface="+mn-cs"/>
                        </a:rPr>
                        <a:t>LinkedHashSet</a:t>
                      </a:r>
                      <a:endParaRPr lang="fr-FR" sz="16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600" dirty="0" smtClean="0"/>
                        <a:t>O(1)</a:t>
                      </a:r>
                    </a:p>
                  </a:txBody>
                  <a:tcPr anchor="ctr"/>
                </a:tc>
                <a:tc>
                  <a:txBody>
                    <a:bodyPr/>
                    <a:lstStyle/>
                    <a:p>
                      <a:pPr algn="ctr"/>
                      <a:r>
                        <a:rPr lang="fr-FR" sz="1600" dirty="0" smtClean="0"/>
                        <a:t>O(1)</a:t>
                      </a:r>
                      <a:endParaRPr lang="fr-FR" sz="1600" dirty="0"/>
                    </a:p>
                  </a:txBody>
                  <a:tcPr anchor="ctr"/>
                </a:tc>
                <a:tc>
                  <a:txBody>
                    <a:bodyPr/>
                    <a:lstStyle/>
                    <a:p>
                      <a:pPr algn="ctr"/>
                      <a:r>
                        <a:rPr lang="fr-FR" sz="1600" dirty="0" smtClean="0"/>
                        <a:t>O(1)</a:t>
                      </a:r>
                      <a:endParaRPr lang="fr-FR" sz="1600" dirty="0"/>
                    </a:p>
                  </a:txBody>
                  <a:tcPr anchor="ctr"/>
                </a:tc>
              </a:tr>
              <a:tr h="370840">
                <a:tc>
                  <a:txBody>
                    <a:bodyPr/>
                    <a:lstStyle/>
                    <a:p>
                      <a:r>
                        <a:rPr lang="fr-FR" sz="1600" b="1" kern="1200" dirty="0" err="1" smtClean="0">
                          <a:solidFill>
                            <a:schemeClr val="dk1"/>
                          </a:solidFill>
                          <a:latin typeface="+mn-lt"/>
                          <a:ea typeface="+mn-ea"/>
                          <a:cs typeface="+mn-cs"/>
                        </a:rPr>
                        <a:t>TreeSet</a:t>
                      </a:r>
                      <a:endParaRPr lang="fr-FR" sz="16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600" dirty="0" smtClean="0"/>
                        <a:t>O(</a:t>
                      </a:r>
                      <a:r>
                        <a:rPr lang="fr-FR" sz="1600" dirty="0" err="1" smtClean="0"/>
                        <a:t>logn</a:t>
                      </a:r>
                      <a:r>
                        <a:rPr lang="fr-FR" sz="1600" dirty="0" smtClean="0"/>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600" dirty="0" smtClean="0"/>
                        <a:t>O(</a:t>
                      </a:r>
                      <a:r>
                        <a:rPr lang="fr-FR" sz="1600" dirty="0" err="1" smtClean="0"/>
                        <a:t>logn</a:t>
                      </a:r>
                      <a:r>
                        <a:rPr lang="fr-FR" sz="1600" dirty="0" smtClean="0"/>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600" dirty="0" smtClean="0"/>
                        <a:t>O(</a:t>
                      </a:r>
                      <a:r>
                        <a:rPr lang="fr-FR" sz="1600" dirty="0" err="1" smtClean="0"/>
                        <a:t>logn</a:t>
                      </a:r>
                      <a:r>
                        <a:rPr lang="fr-FR" sz="1600" dirty="0" smtClean="0"/>
                        <a:t>)</a:t>
                      </a:r>
                    </a:p>
                  </a:txBody>
                  <a:tcPr anchor="ctr"/>
                </a:tc>
              </a:tr>
            </a:tbl>
          </a:graphicData>
        </a:graphic>
      </p:graphicFrame>
    </p:spTree>
    <p:extLst>
      <p:ext uri="{BB962C8B-B14F-4D97-AF65-F5344CB8AC3E}">
        <p14:creationId xmlns:p14="http://schemas.microsoft.com/office/powerpoint/2010/main" val="386574561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7000">
              <a:schemeClr val="tx1"/>
            </a:gs>
          </a:gsLst>
          <a:lin ang="5400000" scaled="1"/>
          <a:tileRect/>
        </a:gradFill>
        <a:effectLst/>
      </p:bgPr>
    </p:bg>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err="1" smtClean="0"/>
              <a:t>SupressDuplicate</a:t>
            </a:r>
            <a:endParaRPr lang="fr-FR" dirty="0" smtClean="0"/>
          </a:p>
          <a:p>
            <a:pPr lvl="1"/>
            <a:r>
              <a:rPr lang="fr-FR" dirty="0" smtClean="0"/>
              <a:t>Ecrivez une fonction </a:t>
            </a:r>
            <a:r>
              <a:rPr lang="fr-FR" i="1" dirty="0" err="1" smtClean="0"/>
              <a:t>suppressDuplicate</a:t>
            </a:r>
            <a:r>
              <a:rPr lang="fr-FR" dirty="0"/>
              <a:t> </a:t>
            </a:r>
            <a:r>
              <a:rPr lang="fr-FR" dirty="0" smtClean="0"/>
              <a:t>qui prend en argument une </a:t>
            </a:r>
            <a:r>
              <a:rPr lang="fr-FR" b="1" dirty="0" smtClean="0"/>
              <a:t>liste</a:t>
            </a:r>
            <a:r>
              <a:rPr lang="fr-FR" dirty="0" smtClean="0"/>
              <a:t> de String et qui renvoi </a:t>
            </a:r>
            <a:r>
              <a:rPr lang="fr-FR" b="1" dirty="0" smtClean="0"/>
              <a:t>l’ensemble</a:t>
            </a:r>
            <a:r>
              <a:rPr lang="fr-FR" dirty="0" smtClean="0"/>
              <a:t> des String mais sans les </a:t>
            </a:r>
            <a:r>
              <a:rPr lang="fr-FR" b="1" dirty="0" smtClean="0"/>
              <a:t>doublons</a:t>
            </a:r>
            <a:r>
              <a:rPr lang="fr-FR" dirty="0" smtClean="0"/>
              <a:t> (vous pouvez renvoyer le type de retour que vous souhaitez)</a:t>
            </a:r>
          </a:p>
          <a:p>
            <a:pPr lvl="1"/>
            <a:r>
              <a:rPr lang="fr-FR" dirty="0" smtClean="0"/>
              <a:t>Ecrire un pseudo cache d’application</a:t>
            </a:r>
          </a:p>
          <a:p>
            <a:pPr lvl="2"/>
            <a:r>
              <a:rPr lang="fr-FR" dirty="0" smtClean="0"/>
              <a:t>Ecrire une classe Application qui contient (au moins), un identifiant et un nom</a:t>
            </a:r>
          </a:p>
          <a:p>
            <a:pPr lvl="2"/>
            <a:r>
              <a:rPr lang="fr-FR" dirty="0" smtClean="0"/>
              <a:t>Ecrire une classe Cache, qui contient un ensemble d’application</a:t>
            </a:r>
          </a:p>
          <a:p>
            <a:pPr lvl="2"/>
            <a:r>
              <a:rPr lang="fr-FR" dirty="0" smtClean="0"/>
              <a:t>Dans l’objet Cache, </a:t>
            </a:r>
            <a:r>
              <a:rPr lang="fr-FR" dirty="0" err="1" smtClean="0"/>
              <a:t>ecrire</a:t>
            </a:r>
            <a:r>
              <a:rPr lang="fr-FR" dirty="0" smtClean="0"/>
              <a:t> une fonction </a:t>
            </a:r>
            <a:r>
              <a:rPr lang="fr-FR" dirty="0" err="1" smtClean="0"/>
              <a:t>putInCache</a:t>
            </a:r>
            <a:r>
              <a:rPr lang="fr-FR" dirty="0" smtClean="0"/>
              <a:t> qui ajoute dans une structure de données une application</a:t>
            </a:r>
          </a:p>
          <a:p>
            <a:pPr lvl="2"/>
            <a:r>
              <a:rPr lang="fr-FR" dirty="0" smtClean="0"/>
              <a:t>Ecrire une fonction </a:t>
            </a:r>
            <a:r>
              <a:rPr lang="fr-FR" dirty="0" err="1" smtClean="0"/>
              <a:t>getFromCache</a:t>
            </a:r>
            <a:r>
              <a:rPr lang="fr-FR" dirty="0" smtClean="0"/>
              <a:t> </a:t>
            </a:r>
          </a:p>
          <a:p>
            <a:pPr lvl="3"/>
            <a:r>
              <a:rPr lang="fr-FR" dirty="0" smtClean="0"/>
              <a:t>qui renvoi depuis le cache une application en fonction de son nom si elle existe</a:t>
            </a:r>
          </a:p>
          <a:p>
            <a:pPr lvl="3"/>
            <a:r>
              <a:rPr lang="fr-FR" dirty="0" smtClean="0"/>
              <a:t>Sinon qui créer une nouvelle application, qui la met dans le cache et qui renvoi l’objet nouvellement créé </a:t>
            </a:r>
          </a:p>
          <a:p>
            <a:r>
              <a:rPr lang="fr-FR" dirty="0" smtClean="0"/>
              <a:t>Katas</a:t>
            </a:r>
          </a:p>
          <a:p>
            <a:pPr lvl="1"/>
            <a:r>
              <a:rPr lang="fr-FR" dirty="0" smtClean="0"/>
              <a:t>NA</a:t>
            </a:r>
          </a:p>
        </p:txBody>
      </p:sp>
      <p:sp>
        <p:nvSpPr>
          <p:cNvPr id="6" name="Titre 5"/>
          <p:cNvSpPr>
            <a:spLocks noGrp="1"/>
          </p:cNvSpPr>
          <p:nvPr>
            <p:ph type="title"/>
          </p:nvPr>
        </p:nvSpPr>
        <p:spPr/>
        <p:txBody>
          <a:bodyPr/>
          <a:lstStyle/>
          <a:p>
            <a:r>
              <a:rPr lang="fr-FR" dirty="0"/>
              <a:t>Travaux dirigés</a:t>
            </a:r>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77</a:t>
            </a:fld>
            <a:endParaRPr lang="fr-FR" dirty="0"/>
          </a:p>
        </p:txBody>
      </p:sp>
    </p:spTree>
    <p:extLst>
      <p:ext uri="{BB962C8B-B14F-4D97-AF65-F5344CB8AC3E}">
        <p14:creationId xmlns:p14="http://schemas.microsoft.com/office/powerpoint/2010/main" val="200187652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10000"/>
          </a:bodyPr>
          <a:lstStyle/>
          <a:p>
            <a:r>
              <a:rPr lang="fr-FR" b="1" dirty="0" smtClean="0"/>
              <a:t>Les </a:t>
            </a:r>
            <a:r>
              <a:rPr lang="fr-FR" b="1" dirty="0" err="1" smtClean="0"/>
              <a:t>Map</a:t>
            </a:r>
            <a:r>
              <a:rPr lang="fr-FR" b="1" dirty="0" smtClean="0"/>
              <a:t>: </a:t>
            </a:r>
            <a:r>
              <a:rPr lang="fr-FR" dirty="0" smtClean="0"/>
              <a:t>les tables de correspondance clé/valeur</a:t>
            </a:r>
          </a:p>
          <a:p>
            <a:endParaRPr lang="fr-FR" dirty="0" smtClean="0"/>
          </a:p>
          <a:p>
            <a:pPr lvl="1"/>
            <a:endParaRPr lang="fr-FR" dirty="0" smtClean="0"/>
          </a:p>
          <a:p>
            <a:endParaRPr lang="fr-FR" dirty="0" smtClean="0"/>
          </a:p>
          <a:p>
            <a:endParaRPr lang="fr-FR" dirty="0" smtClean="0"/>
          </a:p>
          <a:p>
            <a:r>
              <a:rPr lang="fr-FR" dirty="0" smtClean="0"/>
              <a:t>Une table de correspondance clé/valeur, chaque clé est unique et permet d’accéder à sa valeur</a:t>
            </a:r>
          </a:p>
          <a:p>
            <a:endParaRPr lang="fr-FR" dirty="0" smtClean="0"/>
          </a:p>
          <a:p>
            <a:r>
              <a:rPr lang="fr-FR" b="1" dirty="0" smtClean="0">
                <a:solidFill>
                  <a:srgbClr val="FF0000"/>
                </a:solidFill>
              </a:rPr>
              <a:t>Attention</a:t>
            </a:r>
            <a:r>
              <a:rPr lang="fr-FR" dirty="0" smtClean="0">
                <a:solidFill>
                  <a:srgbClr val="FF0000"/>
                </a:solidFill>
              </a:rPr>
              <a:t> </a:t>
            </a:r>
            <a:r>
              <a:rPr lang="fr-FR" dirty="0" smtClean="0"/>
              <a:t>les éléments qui servent de clés doivent redéfinir </a:t>
            </a:r>
            <a:r>
              <a:rPr lang="fr-FR" dirty="0" err="1" smtClean="0"/>
              <a:t>hashcode</a:t>
            </a:r>
            <a:r>
              <a:rPr lang="fr-FR" dirty="0" smtClean="0"/>
              <a:t> et </a:t>
            </a:r>
            <a:r>
              <a:rPr lang="fr-FR" dirty="0" err="1" smtClean="0"/>
              <a:t>equals</a:t>
            </a:r>
            <a:endParaRPr lang="fr-FR" dirty="0" smtClean="0"/>
          </a:p>
          <a:p>
            <a:endParaRPr lang="fr-FR" dirty="0" smtClean="0"/>
          </a:p>
          <a:p>
            <a:r>
              <a:rPr lang="fr-FR" dirty="0" smtClean="0"/>
              <a:t>Les principales implémentations</a:t>
            </a:r>
          </a:p>
          <a:p>
            <a:pPr lvl="1"/>
            <a:r>
              <a:rPr lang="fr-FR" dirty="0" err="1" smtClean="0"/>
              <a:t>HashMap</a:t>
            </a:r>
            <a:endParaRPr lang="fr-FR" dirty="0" smtClean="0"/>
          </a:p>
          <a:p>
            <a:pPr lvl="1"/>
            <a:r>
              <a:rPr lang="fr-FR" dirty="0" err="1" smtClean="0"/>
              <a:t>LinkedHashMap</a:t>
            </a:r>
            <a:endParaRPr lang="fr-FR" dirty="0" smtClean="0"/>
          </a:p>
          <a:p>
            <a:pPr lvl="1"/>
            <a:r>
              <a:rPr lang="fr-FR" dirty="0" err="1" smtClean="0"/>
              <a:t>TreeMap</a:t>
            </a:r>
            <a:endParaRPr lang="fr-FR" dirty="0" smtClean="0"/>
          </a:p>
          <a:p>
            <a:pPr lvl="1"/>
            <a:endParaRPr lang="fr-FR" dirty="0" smtClean="0"/>
          </a:p>
        </p:txBody>
      </p:sp>
      <p:sp>
        <p:nvSpPr>
          <p:cNvPr id="6" name="Titre 5"/>
          <p:cNvSpPr>
            <a:spLocks noGrp="1"/>
          </p:cNvSpPr>
          <p:nvPr>
            <p:ph type="title"/>
          </p:nvPr>
        </p:nvSpPr>
        <p:spPr/>
        <p:txBody>
          <a:bodyPr/>
          <a:lstStyle/>
          <a:p>
            <a:r>
              <a:rPr lang="fr-FR" dirty="0"/>
              <a:t>Les APIs</a:t>
            </a:r>
            <a:r>
              <a:rPr lang="fr-FR" dirty="0" smtClean="0"/>
              <a:t>: les collections (</a:t>
            </a:r>
            <a:r>
              <a:rPr lang="fr-FR" dirty="0" err="1" smtClean="0"/>
              <a:t>java.util</a:t>
            </a:r>
            <a:r>
              <a:rPr lang="fr-FR" dirty="0" smtClean="0"/>
              <a:t>)</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78</a:t>
            </a:fld>
            <a:endParaRPr lang="fr-FR" dirty="0"/>
          </a:p>
        </p:txBody>
      </p:sp>
      <p:graphicFrame>
        <p:nvGraphicFramePr>
          <p:cNvPr id="3" name="Tableau 2"/>
          <p:cNvGraphicFramePr>
            <a:graphicFrameLocks noGrp="1"/>
          </p:cNvGraphicFramePr>
          <p:nvPr>
            <p:extLst>
              <p:ext uri="{D42A27DB-BD31-4B8C-83A1-F6EECF244321}">
                <p14:modId xmlns:p14="http://schemas.microsoft.com/office/powerpoint/2010/main" val="2381668606"/>
              </p:ext>
            </p:extLst>
          </p:nvPr>
        </p:nvGraphicFramePr>
        <p:xfrm>
          <a:off x="611560" y="1275606"/>
          <a:ext cx="8064895" cy="731520"/>
        </p:xfrm>
        <a:graphic>
          <a:graphicData uri="http://schemas.openxmlformats.org/drawingml/2006/table">
            <a:tbl>
              <a:tblPr bandRow="1">
                <a:tableStyleId>{BC89EF96-8CEA-46FF-86C4-4CE0E7609802}</a:tableStyleId>
              </a:tblPr>
              <a:tblGrid>
                <a:gridCol w="1612979"/>
                <a:gridCol w="1612979"/>
                <a:gridCol w="1612979"/>
                <a:gridCol w="1612979"/>
                <a:gridCol w="1612979"/>
              </a:tblGrid>
              <a:tr h="370840">
                <a:tc>
                  <a:txBody>
                    <a:bodyPr/>
                    <a:lstStyle/>
                    <a:p>
                      <a:pPr algn="ctr"/>
                      <a:r>
                        <a:rPr lang="fr-FR" sz="1400" dirty="0" smtClean="0">
                          <a:solidFill>
                            <a:schemeClr val="bg1">
                              <a:lumMod val="50000"/>
                            </a:schemeClr>
                          </a:solidFill>
                        </a:rPr>
                        <a:t>La</a:t>
                      </a:r>
                      <a:r>
                        <a:rPr lang="fr-FR" sz="1400" baseline="0" dirty="0" smtClean="0">
                          <a:solidFill>
                            <a:schemeClr val="bg1">
                              <a:lumMod val="50000"/>
                            </a:schemeClr>
                          </a:solidFill>
                        </a:rPr>
                        <a:t> clé doit être unique</a:t>
                      </a:r>
                      <a:endParaRPr lang="fr-FR" sz="1400" dirty="0">
                        <a:solidFill>
                          <a:schemeClr val="bg1">
                            <a:lumMod val="50000"/>
                          </a:schemeClr>
                        </a:solidFill>
                      </a:endParaRPr>
                    </a:p>
                  </a:txBody>
                  <a:tcPr anchor="ctr"/>
                </a:tc>
                <a:tc>
                  <a:txBody>
                    <a:bodyPr/>
                    <a:lstStyle/>
                    <a:p>
                      <a:pPr algn="ctr"/>
                      <a:r>
                        <a:rPr lang="fr-FR" sz="1400" dirty="0" smtClean="0">
                          <a:solidFill>
                            <a:schemeClr val="bg1">
                              <a:lumMod val="50000"/>
                            </a:schemeClr>
                          </a:solidFill>
                        </a:rPr>
                        <a:t>Autorise les valeurs </a:t>
                      </a:r>
                      <a:r>
                        <a:rPr lang="fr-FR" sz="1400" dirty="0" err="1" smtClean="0">
                          <a:solidFill>
                            <a:schemeClr val="bg1">
                              <a:lumMod val="50000"/>
                            </a:schemeClr>
                          </a:solidFill>
                        </a:rPr>
                        <a:t>null</a:t>
                      </a:r>
                      <a:r>
                        <a:rPr lang="fr-FR" sz="1400" dirty="0" smtClean="0">
                          <a:solidFill>
                            <a:schemeClr val="bg1">
                              <a:lumMod val="50000"/>
                            </a:schemeClr>
                          </a:solidFill>
                        </a:rPr>
                        <a:t> (clé et valeur)</a:t>
                      </a:r>
                      <a:endParaRPr lang="fr-FR" sz="1400" dirty="0">
                        <a:solidFill>
                          <a:schemeClr val="bg1">
                            <a:lumMod val="50000"/>
                          </a:schemeClr>
                        </a:solidFill>
                      </a:endParaRPr>
                    </a:p>
                  </a:txBody>
                  <a:tcPr anchor="ctr"/>
                </a:tc>
                <a:tc>
                  <a:txBody>
                    <a:bodyPr/>
                    <a:lstStyle/>
                    <a:p>
                      <a:pPr algn="ctr"/>
                      <a:r>
                        <a:rPr lang="fr-FR" sz="1400" dirty="0" smtClean="0">
                          <a:solidFill>
                            <a:schemeClr val="bg1">
                              <a:lumMod val="50000"/>
                            </a:schemeClr>
                          </a:solidFill>
                        </a:rPr>
                        <a:t>Non ordonnée</a:t>
                      </a:r>
                      <a:endParaRPr lang="fr-FR" sz="1400" dirty="0">
                        <a:solidFill>
                          <a:schemeClr val="bg1">
                            <a:lumMod val="50000"/>
                          </a:schemeClr>
                        </a:solidFill>
                      </a:endParaRPr>
                    </a:p>
                  </a:txBody>
                  <a:tcPr anchor="ctr"/>
                </a:tc>
                <a:tc>
                  <a:txBody>
                    <a:bodyPr/>
                    <a:lstStyle/>
                    <a:p>
                      <a:pPr algn="ctr"/>
                      <a:r>
                        <a:rPr lang="fr-FR" sz="1400" dirty="0" smtClean="0">
                          <a:solidFill>
                            <a:schemeClr val="bg1">
                              <a:lumMod val="50000"/>
                            </a:schemeClr>
                          </a:solidFill>
                        </a:rPr>
                        <a:t>Non triée</a:t>
                      </a:r>
                      <a:endParaRPr lang="fr-FR" sz="1400" dirty="0">
                        <a:solidFill>
                          <a:schemeClr val="bg1">
                            <a:lumMod val="50000"/>
                          </a:schemeClr>
                        </a:solidFill>
                      </a:endParaRPr>
                    </a:p>
                  </a:txBody>
                  <a:tcPr anchor="ctr"/>
                </a:tc>
                <a:tc>
                  <a:txBody>
                    <a:bodyPr/>
                    <a:lstStyle/>
                    <a:p>
                      <a:pPr algn="ctr"/>
                      <a:r>
                        <a:rPr lang="fr-FR" sz="1400" dirty="0" smtClean="0">
                          <a:solidFill>
                            <a:schemeClr val="bg1">
                              <a:lumMod val="50000"/>
                            </a:schemeClr>
                          </a:solidFill>
                        </a:rPr>
                        <a:t>Accès direct aux</a:t>
                      </a:r>
                      <a:r>
                        <a:rPr lang="fr-FR" sz="1400" baseline="0" dirty="0" smtClean="0">
                          <a:solidFill>
                            <a:schemeClr val="bg1">
                              <a:lumMod val="50000"/>
                            </a:schemeClr>
                          </a:solidFill>
                        </a:rPr>
                        <a:t> éléments (via leurs clés)</a:t>
                      </a:r>
                      <a:endParaRPr lang="fr-FR" sz="1400" dirty="0">
                        <a:solidFill>
                          <a:schemeClr val="bg1">
                            <a:lumMod val="50000"/>
                          </a:schemeClr>
                        </a:solidFill>
                      </a:endParaRPr>
                    </a:p>
                  </a:txBody>
                  <a:tcPr anchor="ctr"/>
                </a:tc>
              </a:tr>
            </a:tbl>
          </a:graphicData>
        </a:graphic>
      </p:graphicFrame>
    </p:spTree>
    <p:extLst>
      <p:ext uri="{BB962C8B-B14F-4D97-AF65-F5344CB8AC3E}">
        <p14:creationId xmlns:p14="http://schemas.microsoft.com/office/powerpoint/2010/main" val="382160841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b="1" dirty="0" err="1" smtClean="0"/>
              <a:t>HashMap</a:t>
            </a:r>
            <a:r>
              <a:rPr lang="fr-FR" b="1" dirty="0" smtClean="0"/>
              <a:t>: </a:t>
            </a:r>
            <a:r>
              <a:rPr lang="fr-FR" dirty="0" smtClean="0"/>
              <a:t>implémentation qui s’appuie sur un tableau de liste chaînées pour stocker ses éléments</a:t>
            </a:r>
          </a:p>
          <a:p>
            <a:r>
              <a:rPr lang="fr-FR" dirty="0" smtClean="0"/>
              <a:t>Permet de stocker des couples clé/valeur (en utilisant la classe </a:t>
            </a:r>
            <a:r>
              <a:rPr lang="fr-FR" dirty="0" err="1" smtClean="0"/>
              <a:t>Map.Entry</a:t>
            </a:r>
            <a:r>
              <a:rPr lang="fr-FR" dirty="0" smtClean="0"/>
              <a:t>)</a:t>
            </a:r>
          </a:p>
          <a:p>
            <a:r>
              <a:rPr lang="fr-FR" dirty="0" smtClean="0"/>
              <a:t>N’est pas synchronisée (contrairement à </a:t>
            </a:r>
            <a:r>
              <a:rPr lang="fr-FR" dirty="0" err="1" smtClean="0"/>
              <a:t>HashTable</a:t>
            </a:r>
            <a:r>
              <a:rPr lang="fr-FR" dirty="0" smtClean="0"/>
              <a:t>)</a:t>
            </a:r>
          </a:p>
          <a:p>
            <a:r>
              <a:rPr lang="fr-FR" dirty="0" smtClean="0"/>
              <a:t>Ne garantie aucun ordre de parcours </a:t>
            </a:r>
          </a:p>
          <a:p>
            <a:r>
              <a:rPr lang="fr-FR" dirty="0" smtClean="0"/>
              <a:t>N’est pas triée</a:t>
            </a:r>
            <a:endParaRPr lang="fr-FR" dirty="0"/>
          </a:p>
        </p:txBody>
      </p:sp>
      <p:sp>
        <p:nvSpPr>
          <p:cNvPr id="6" name="Titre 5"/>
          <p:cNvSpPr>
            <a:spLocks noGrp="1"/>
          </p:cNvSpPr>
          <p:nvPr>
            <p:ph type="title"/>
          </p:nvPr>
        </p:nvSpPr>
        <p:spPr/>
        <p:txBody>
          <a:bodyPr/>
          <a:lstStyle/>
          <a:p>
            <a:r>
              <a:rPr lang="fr-FR" dirty="0"/>
              <a:t>Les APIs</a:t>
            </a:r>
            <a:r>
              <a:rPr lang="fr-FR" dirty="0" smtClean="0"/>
              <a:t>: les collections (</a:t>
            </a:r>
            <a:r>
              <a:rPr lang="fr-FR" dirty="0" err="1" smtClean="0"/>
              <a:t>java.util</a:t>
            </a:r>
            <a:r>
              <a:rPr lang="fr-FR" dirty="0" smtClean="0"/>
              <a:t>)</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79</a:t>
            </a:fld>
            <a:endParaRPr lang="fr-FR"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2395695"/>
            <a:ext cx="4536579" cy="2120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59515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fr-FR" dirty="0" smtClean="0"/>
              <a:t>Le langage</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Notions d'architecture</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8</a:t>
            </a:fld>
            <a:endParaRPr lang="fr-FR" dirty="0"/>
          </a:p>
        </p:txBody>
      </p:sp>
    </p:spTree>
    <p:extLst>
      <p:ext uri="{BB962C8B-B14F-4D97-AF65-F5344CB8AC3E}">
        <p14:creationId xmlns:p14="http://schemas.microsoft.com/office/powerpoint/2010/main" val="363992386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b="1" dirty="0" err="1" smtClean="0"/>
              <a:t>LinkedHashMap</a:t>
            </a:r>
            <a:r>
              <a:rPr lang="fr-FR" b="1" dirty="0" smtClean="0"/>
              <a:t>: </a:t>
            </a:r>
            <a:r>
              <a:rPr lang="fr-FR" dirty="0" smtClean="0"/>
              <a:t>implémentation qui conserve l’ordre d’insertion des éléments</a:t>
            </a:r>
          </a:p>
          <a:p>
            <a:endParaRPr lang="fr-FR" dirty="0" smtClean="0"/>
          </a:p>
          <a:p>
            <a:r>
              <a:rPr lang="fr-FR" dirty="0" smtClean="0"/>
              <a:t>Implémentation ordonnée, permet de parcourir les éléments dans leur ordre d’insertion</a:t>
            </a:r>
          </a:p>
          <a:p>
            <a:endParaRPr lang="fr-FR" dirty="0"/>
          </a:p>
          <a:p>
            <a:r>
              <a:rPr lang="fr-FR" dirty="0" smtClean="0"/>
              <a:t>Utile lorsqu’on doit accéder aux éléments par leur clé, et également les maintenir leur ordre d’insertion dans la </a:t>
            </a:r>
            <a:r>
              <a:rPr lang="fr-FR" dirty="0" err="1" smtClean="0"/>
              <a:t>Map</a:t>
            </a:r>
            <a:r>
              <a:rPr lang="fr-FR" dirty="0" smtClean="0"/>
              <a:t>.</a:t>
            </a:r>
            <a:endParaRPr lang="fr-FR" dirty="0"/>
          </a:p>
        </p:txBody>
      </p:sp>
      <p:sp>
        <p:nvSpPr>
          <p:cNvPr id="6" name="Titre 5"/>
          <p:cNvSpPr>
            <a:spLocks noGrp="1"/>
          </p:cNvSpPr>
          <p:nvPr>
            <p:ph type="title"/>
          </p:nvPr>
        </p:nvSpPr>
        <p:spPr/>
        <p:txBody>
          <a:bodyPr/>
          <a:lstStyle/>
          <a:p>
            <a:r>
              <a:rPr lang="fr-FR" dirty="0"/>
              <a:t>Les APIs</a:t>
            </a:r>
            <a:r>
              <a:rPr lang="fr-FR" dirty="0" smtClean="0"/>
              <a:t>: les collections (</a:t>
            </a:r>
            <a:r>
              <a:rPr lang="fr-FR" dirty="0" err="1" smtClean="0"/>
              <a:t>java.util</a:t>
            </a:r>
            <a:r>
              <a:rPr lang="fr-FR" dirty="0" smtClean="0"/>
              <a:t>)</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80</a:t>
            </a:fld>
            <a:endParaRPr lang="fr-FR" dirty="0"/>
          </a:p>
        </p:txBody>
      </p:sp>
    </p:spTree>
    <p:extLst>
      <p:ext uri="{BB962C8B-B14F-4D97-AF65-F5344CB8AC3E}">
        <p14:creationId xmlns:p14="http://schemas.microsoft.com/office/powerpoint/2010/main" val="195455768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b="1" dirty="0" smtClean="0"/>
              <a:t>L’interface </a:t>
            </a:r>
            <a:r>
              <a:rPr lang="fr-FR" b="1" dirty="0" err="1" smtClean="0"/>
              <a:t>SortedMap</a:t>
            </a:r>
            <a:r>
              <a:rPr lang="fr-FR" b="1" dirty="0" smtClean="0"/>
              <a:t>:  </a:t>
            </a:r>
            <a:r>
              <a:rPr lang="fr-FR" dirty="0" smtClean="0"/>
              <a:t>défini une </a:t>
            </a:r>
            <a:r>
              <a:rPr lang="fr-FR" dirty="0" err="1" smtClean="0"/>
              <a:t>map</a:t>
            </a:r>
            <a:r>
              <a:rPr lang="fr-FR" dirty="0" smtClean="0"/>
              <a:t> dont les clés sont triées</a:t>
            </a:r>
          </a:p>
          <a:p>
            <a:endParaRPr lang="fr-FR" dirty="0" smtClean="0"/>
          </a:p>
          <a:p>
            <a:r>
              <a:rPr lang="fr-FR" dirty="0" smtClean="0"/>
              <a:t>L’ordre des clés est défini soit par l’ordre naturel des éléments (qui doivent être Comparable) soit en fournissant un </a:t>
            </a:r>
            <a:r>
              <a:rPr lang="fr-FR" dirty="0" err="1" smtClean="0"/>
              <a:t>Comparator</a:t>
            </a:r>
            <a:endParaRPr lang="fr-FR" dirty="0" smtClean="0"/>
          </a:p>
          <a:p>
            <a:endParaRPr lang="fr-FR" dirty="0" smtClean="0"/>
          </a:p>
          <a:p>
            <a:r>
              <a:rPr lang="fr-FR" dirty="0" err="1" smtClean="0"/>
              <a:t>TreeMap</a:t>
            </a:r>
            <a:r>
              <a:rPr lang="fr-FR" dirty="0" smtClean="0"/>
              <a:t>: implémentation de </a:t>
            </a:r>
            <a:r>
              <a:rPr lang="fr-FR" dirty="0" err="1" smtClean="0"/>
              <a:t>SortedMap</a:t>
            </a:r>
            <a:r>
              <a:rPr lang="fr-FR" dirty="0" smtClean="0"/>
              <a:t> qui stocke les éléments dans un arbre rouge-noir</a:t>
            </a:r>
            <a:endParaRPr lang="fr-FR" dirty="0"/>
          </a:p>
        </p:txBody>
      </p:sp>
      <p:sp>
        <p:nvSpPr>
          <p:cNvPr id="6" name="Titre 5"/>
          <p:cNvSpPr>
            <a:spLocks noGrp="1"/>
          </p:cNvSpPr>
          <p:nvPr>
            <p:ph type="title"/>
          </p:nvPr>
        </p:nvSpPr>
        <p:spPr/>
        <p:txBody>
          <a:bodyPr/>
          <a:lstStyle/>
          <a:p>
            <a:r>
              <a:rPr lang="fr-FR" dirty="0"/>
              <a:t>Les APIs</a:t>
            </a:r>
            <a:r>
              <a:rPr lang="fr-FR" dirty="0" smtClean="0"/>
              <a:t>: les collections (</a:t>
            </a:r>
            <a:r>
              <a:rPr lang="fr-FR" dirty="0" err="1" smtClean="0"/>
              <a:t>java.util</a:t>
            </a:r>
            <a:r>
              <a:rPr lang="fr-FR" dirty="0" smtClean="0"/>
              <a:t>)</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81</a:t>
            </a:fld>
            <a:endParaRPr lang="fr-FR" dirty="0"/>
          </a:p>
        </p:txBody>
      </p:sp>
    </p:spTree>
    <p:extLst>
      <p:ext uri="{BB962C8B-B14F-4D97-AF65-F5344CB8AC3E}">
        <p14:creationId xmlns:p14="http://schemas.microsoft.com/office/powerpoint/2010/main" val="165862786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a:t>Le JDK contient plusieurs </a:t>
            </a:r>
            <a:r>
              <a:rPr lang="fr-FR" dirty="0" smtClean="0"/>
              <a:t>implémentations pour </a:t>
            </a:r>
            <a:r>
              <a:rPr lang="fr-FR" dirty="0"/>
              <a:t>un usage spécifique :</a:t>
            </a:r>
          </a:p>
          <a:p>
            <a:pPr lvl="1"/>
            <a:r>
              <a:rPr lang="fr-FR" dirty="0"/>
              <a:t>la classe </a:t>
            </a:r>
            <a:r>
              <a:rPr lang="fr-FR" dirty="0" err="1"/>
              <a:t>EnumMap</a:t>
            </a:r>
            <a:r>
              <a:rPr lang="fr-FR" dirty="0"/>
              <a:t> ne doit être utilisée que si les clés sont </a:t>
            </a:r>
            <a:r>
              <a:rPr lang="fr-FR" dirty="0" smtClean="0"/>
              <a:t>une </a:t>
            </a:r>
            <a:r>
              <a:rPr lang="fr-FR" dirty="0"/>
              <a:t>énumérations</a:t>
            </a:r>
          </a:p>
          <a:p>
            <a:pPr lvl="1"/>
            <a:r>
              <a:rPr lang="fr-FR" dirty="0" smtClean="0"/>
              <a:t>la </a:t>
            </a:r>
            <a:r>
              <a:rPr lang="fr-FR" dirty="0"/>
              <a:t>classe </a:t>
            </a:r>
            <a:r>
              <a:rPr lang="fr-FR" dirty="0" err="1"/>
              <a:t>WeakHashMap</a:t>
            </a:r>
            <a:r>
              <a:rPr lang="fr-FR" dirty="0"/>
              <a:t> stocke les clés avec des références faibles</a:t>
            </a:r>
          </a:p>
          <a:p>
            <a:pPr lvl="1"/>
            <a:r>
              <a:rPr lang="fr-FR" dirty="0"/>
              <a:t>la classe </a:t>
            </a:r>
            <a:r>
              <a:rPr lang="fr-FR" dirty="0" err="1"/>
              <a:t>IdentityHashMap</a:t>
            </a:r>
            <a:r>
              <a:rPr lang="fr-FR" dirty="0"/>
              <a:t> utilise un test d'égalité sur les références de ses </a:t>
            </a:r>
            <a:r>
              <a:rPr lang="fr-FR" dirty="0" smtClean="0"/>
              <a:t>clés</a:t>
            </a:r>
          </a:p>
          <a:p>
            <a:pPr lvl="1"/>
            <a:endParaRPr lang="fr-FR" dirty="0" smtClean="0"/>
          </a:p>
          <a:p>
            <a:r>
              <a:rPr lang="fr-FR" dirty="0" smtClean="0"/>
              <a:t>Les classes à usage générales dépendent du besoin</a:t>
            </a:r>
          </a:p>
          <a:p>
            <a:pPr lvl="1"/>
            <a:r>
              <a:rPr lang="fr-FR" dirty="0"/>
              <a:t>maintenir un ordre des clés</a:t>
            </a:r>
          </a:p>
          <a:p>
            <a:pPr lvl="1"/>
            <a:r>
              <a:rPr lang="fr-FR" dirty="0"/>
              <a:t>gérer des accès concurrents</a:t>
            </a:r>
          </a:p>
          <a:p>
            <a:endParaRPr lang="fr-FR" dirty="0"/>
          </a:p>
        </p:txBody>
      </p:sp>
      <p:sp>
        <p:nvSpPr>
          <p:cNvPr id="6" name="Titre 5"/>
          <p:cNvSpPr>
            <a:spLocks noGrp="1"/>
          </p:cNvSpPr>
          <p:nvPr>
            <p:ph type="title"/>
          </p:nvPr>
        </p:nvSpPr>
        <p:spPr/>
        <p:txBody>
          <a:bodyPr/>
          <a:lstStyle/>
          <a:p>
            <a:r>
              <a:rPr lang="fr-FR" dirty="0"/>
              <a:t>Les APIs</a:t>
            </a:r>
            <a:r>
              <a:rPr lang="fr-FR" dirty="0" smtClean="0"/>
              <a:t>: les collections (</a:t>
            </a:r>
            <a:r>
              <a:rPr lang="fr-FR" dirty="0" err="1" smtClean="0"/>
              <a:t>java.util</a:t>
            </a:r>
            <a:r>
              <a:rPr lang="fr-FR" dirty="0" smtClean="0"/>
              <a:t>)</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82</a:t>
            </a:fld>
            <a:endParaRPr lang="fr-FR" dirty="0"/>
          </a:p>
        </p:txBody>
      </p:sp>
      <p:graphicFrame>
        <p:nvGraphicFramePr>
          <p:cNvPr id="7" name="Tableau 6"/>
          <p:cNvGraphicFramePr>
            <a:graphicFrameLocks noGrp="1"/>
          </p:cNvGraphicFramePr>
          <p:nvPr>
            <p:extLst>
              <p:ext uri="{D42A27DB-BD31-4B8C-83A1-F6EECF244321}">
                <p14:modId xmlns:p14="http://schemas.microsoft.com/office/powerpoint/2010/main" val="1829920372"/>
              </p:ext>
            </p:extLst>
          </p:nvPr>
        </p:nvGraphicFramePr>
        <p:xfrm>
          <a:off x="611560" y="3291830"/>
          <a:ext cx="8136904" cy="1144533"/>
        </p:xfrm>
        <a:graphic>
          <a:graphicData uri="http://schemas.openxmlformats.org/drawingml/2006/table">
            <a:tbl>
              <a:tblPr>
                <a:tableStyleId>{3B4B98B0-60AC-42C2-AFA5-B58CD77FA1E5}</a:tableStyleId>
              </a:tblPr>
              <a:tblGrid>
                <a:gridCol w="2300306"/>
                <a:gridCol w="3021298"/>
                <a:gridCol w="2815300"/>
              </a:tblGrid>
              <a:tr h="288032">
                <a:tc>
                  <a:txBody>
                    <a:bodyPr/>
                    <a:lstStyle/>
                    <a:p>
                      <a:pPr algn="ctr" fontAlgn="ctr"/>
                      <a:r>
                        <a:rPr lang="fr-FR" sz="1400" b="1" u="none" strike="noStrike" dirty="0">
                          <a:solidFill>
                            <a:schemeClr val="bg1">
                              <a:lumMod val="50000"/>
                            </a:schemeClr>
                          </a:solidFill>
                          <a:effectLst/>
                        </a:rPr>
                        <a:t>Ordre des clés</a:t>
                      </a:r>
                      <a:endParaRPr lang="fr-FR" sz="1400" b="1" i="0" u="none" strike="noStrike" dirty="0">
                        <a:solidFill>
                          <a:schemeClr val="bg1">
                            <a:lumMod val="50000"/>
                          </a:schemeClr>
                        </a:solidFill>
                        <a:effectLst/>
                        <a:latin typeface="Comic Sans MS"/>
                      </a:endParaRPr>
                    </a:p>
                  </a:txBody>
                  <a:tcPr marL="9525" marR="9525" marT="9525" marB="0" anchor="ctr"/>
                </a:tc>
                <a:tc>
                  <a:txBody>
                    <a:bodyPr/>
                    <a:lstStyle/>
                    <a:p>
                      <a:pPr algn="ctr" fontAlgn="ctr"/>
                      <a:r>
                        <a:rPr lang="fr-FR" sz="1400" b="1" u="none" strike="noStrike" dirty="0">
                          <a:solidFill>
                            <a:schemeClr val="bg1">
                              <a:lumMod val="50000"/>
                            </a:schemeClr>
                          </a:solidFill>
                          <a:effectLst/>
                        </a:rPr>
                        <a:t>Pas d'accès concurrent</a:t>
                      </a:r>
                      <a:endParaRPr lang="fr-FR" sz="1400" b="1" i="0" u="none" strike="noStrike" dirty="0">
                        <a:solidFill>
                          <a:schemeClr val="bg1">
                            <a:lumMod val="50000"/>
                          </a:schemeClr>
                        </a:solidFill>
                        <a:effectLst/>
                        <a:latin typeface="Comic Sans MS"/>
                      </a:endParaRPr>
                    </a:p>
                  </a:txBody>
                  <a:tcPr marL="9525" marR="9525" marT="9525" marB="0" anchor="ctr"/>
                </a:tc>
                <a:tc>
                  <a:txBody>
                    <a:bodyPr/>
                    <a:lstStyle/>
                    <a:p>
                      <a:pPr algn="ctr" fontAlgn="ctr"/>
                      <a:r>
                        <a:rPr lang="fr-FR" sz="1400" b="1" u="none" strike="noStrike" dirty="0">
                          <a:solidFill>
                            <a:schemeClr val="bg1">
                              <a:lumMod val="50000"/>
                            </a:schemeClr>
                          </a:solidFill>
                          <a:effectLst/>
                        </a:rPr>
                        <a:t>Gestion des accès concurrents</a:t>
                      </a:r>
                      <a:endParaRPr lang="fr-FR" sz="1400" b="1" i="0" u="none" strike="noStrike" dirty="0">
                        <a:solidFill>
                          <a:schemeClr val="bg1">
                            <a:lumMod val="50000"/>
                          </a:schemeClr>
                        </a:solidFill>
                        <a:effectLst/>
                        <a:latin typeface="Comic Sans MS"/>
                      </a:endParaRPr>
                    </a:p>
                  </a:txBody>
                  <a:tcPr marL="9525" marR="9525" marT="9525" marB="0" anchor="ctr"/>
                </a:tc>
              </a:tr>
              <a:tr h="214280">
                <a:tc>
                  <a:txBody>
                    <a:bodyPr/>
                    <a:lstStyle/>
                    <a:p>
                      <a:pPr algn="ctr" fontAlgn="ctr"/>
                      <a:r>
                        <a:rPr lang="fr-FR" sz="1200" u="none" strike="noStrike" kern="1200" dirty="0">
                          <a:solidFill>
                            <a:schemeClr val="bg1">
                              <a:lumMod val="50000"/>
                            </a:schemeClr>
                          </a:solidFill>
                          <a:effectLst/>
                          <a:latin typeface="+mn-lt"/>
                          <a:ea typeface="+mn-ea"/>
                          <a:cs typeface="+mn-cs"/>
                        </a:rPr>
                        <a:t>Aucun</a:t>
                      </a:r>
                    </a:p>
                  </a:txBody>
                  <a:tcPr marL="9525" marR="9525" marT="9525" marB="0" anchor="ctr"/>
                </a:tc>
                <a:tc>
                  <a:txBody>
                    <a:bodyPr/>
                    <a:lstStyle/>
                    <a:p>
                      <a:pPr algn="ctr" fontAlgn="ctr"/>
                      <a:r>
                        <a:rPr lang="fr-FR" sz="1200" u="none" strike="noStrike" kern="1200" dirty="0" err="1" smtClean="0">
                          <a:solidFill>
                            <a:schemeClr val="bg1">
                              <a:lumMod val="50000"/>
                            </a:schemeClr>
                          </a:solidFill>
                          <a:effectLst/>
                          <a:latin typeface="+mn-lt"/>
                          <a:ea typeface="+mn-ea"/>
                          <a:cs typeface="+mn-cs"/>
                        </a:rPr>
                        <a:t>HashMap</a:t>
                      </a:r>
                      <a:endParaRPr lang="fr-FR" sz="1200" u="none" strike="noStrike" kern="1200" dirty="0">
                        <a:solidFill>
                          <a:schemeClr val="bg1">
                            <a:lumMod val="50000"/>
                          </a:schemeClr>
                        </a:solidFill>
                        <a:effectLst/>
                        <a:latin typeface="+mn-lt"/>
                        <a:ea typeface="+mn-ea"/>
                        <a:cs typeface="+mn-cs"/>
                      </a:endParaRPr>
                    </a:p>
                  </a:txBody>
                  <a:tcPr marL="9525" marR="9525" marT="9525" marB="0" anchor="ctr"/>
                </a:tc>
                <a:tc>
                  <a:txBody>
                    <a:bodyPr/>
                    <a:lstStyle/>
                    <a:p>
                      <a:pPr algn="ctr" fontAlgn="b"/>
                      <a:r>
                        <a:rPr lang="fr-FR" sz="1200" u="none" strike="noStrike" kern="1200" dirty="0" err="1" smtClean="0">
                          <a:solidFill>
                            <a:schemeClr val="bg1">
                              <a:lumMod val="50000"/>
                            </a:schemeClr>
                          </a:solidFill>
                          <a:effectLst/>
                          <a:latin typeface="+mn-lt"/>
                          <a:ea typeface="+mn-ea"/>
                          <a:cs typeface="+mn-cs"/>
                        </a:rPr>
                        <a:t>Hashtable</a:t>
                      </a:r>
                      <a:endParaRPr lang="fr-FR" sz="1200" u="none" strike="noStrike" kern="1200" dirty="0" smtClean="0">
                        <a:solidFill>
                          <a:schemeClr val="bg1">
                            <a:lumMod val="50000"/>
                          </a:schemeClr>
                        </a:solidFill>
                        <a:effectLst/>
                        <a:latin typeface="+mn-lt"/>
                        <a:ea typeface="+mn-ea"/>
                        <a:cs typeface="+mn-cs"/>
                      </a:endParaRPr>
                    </a:p>
                    <a:p>
                      <a:pPr algn="ctr" fontAlgn="b"/>
                      <a:r>
                        <a:rPr lang="fr-FR" sz="1200" u="none" strike="noStrike" kern="1200" dirty="0" err="1" smtClean="0">
                          <a:solidFill>
                            <a:schemeClr val="bg1">
                              <a:lumMod val="50000"/>
                            </a:schemeClr>
                          </a:solidFill>
                          <a:effectLst/>
                          <a:latin typeface="+mn-lt"/>
                          <a:ea typeface="+mn-ea"/>
                          <a:cs typeface="+mn-cs"/>
                        </a:rPr>
                        <a:t>ConcurrentHashMap</a:t>
                      </a:r>
                      <a:endParaRPr lang="fr-FR" sz="1200" u="none" strike="noStrike" kern="1200" dirty="0">
                        <a:solidFill>
                          <a:schemeClr val="bg1">
                            <a:lumMod val="50000"/>
                          </a:schemeClr>
                        </a:solidFill>
                        <a:effectLst/>
                        <a:latin typeface="+mn-lt"/>
                        <a:ea typeface="+mn-ea"/>
                        <a:cs typeface="+mn-cs"/>
                      </a:endParaRPr>
                    </a:p>
                  </a:txBody>
                  <a:tcPr marL="9525" marR="9525" marT="9525" marB="0" anchor="b"/>
                </a:tc>
              </a:tr>
              <a:tr h="240608">
                <a:tc>
                  <a:txBody>
                    <a:bodyPr/>
                    <a:lstStyle/>
                    <a:p>
                      <a:pPr algn="ctr" fontAlgn="ctr"/>
                      <a:r>
                        <a:rPr lang="fr-FR" sz="1200" u="none" strike="noStrike" kern="1200" dirty="0">
                          <a:solidFill>
                            <a:schemeClr val="bg1">
                              <a:lumMod val="50000"/>
                            </a:schemeClr>
                          </a:solidFill>
                          <a:effectLst/>
                          <a:latin typeface="+mn-lt"/>
                          <a:ea typeface="+mn-ea"/>
                          <a:cs typeface="+mn-cs"/>
                        </a:rPr>
                        <a:t>Trié</a:t>
                      </a:r>
                    </a:p>
                  </a:txBody>
                  <a:tcPr marL="9525" marR="9525" marT="9525" marB="0" anchor="ctr"/>
                </a:tc>
                <a:tc>
                  <a:txBody>
                    <a:bodyPr/>
                    <a:lstStyle/>
                    <a:p>
                      <a:pPr algn="ctr" fontAlgn="ctr"/>
                      <a:r>
                        <a:rPr lang="fr-FR" sz="1200" u="none" strike="noStrike" kern="1200" dirty="0" err="1" smtClean="0">
                          <a:solidFill>
                            <a:schemeClr val="bg1">
                              <a:lumMod val="50000"/>
                            </a:schemeClr>
                          </a:solidFill>
                          <a:effectLst/>
                          <a:latin typeface="+mn-lt"/>
                          <a:ea typeface="+mn-ea"/>
                          <a:cs typeface="+mn-cs"/>
                        </a:rPr>
                        <a:t>TreeMap</a:t>
                      </a:r>
                      <a:endParaRPr lang="fr-FR" sz="1200" u="none" strike="noStrike" kern="1200" dirty="0">
                        <a:solidFill>
                          <a:schemeClr val="bg1">
                            <a:lumMod val="50000"/>
                          </a:schemeClr>
                        </a:solidFill>
                        <a:effectLst/>
                        <a:latin typeface="+mn-lt"/>
                        <a:ea typeface="+mn-ea"/>
                        <a:cs typeface="+mn-cs"/>
                      </a:endParaRPr>
                    </a:p>
                  </a:txBody>
                  <a:tcPr marL="9525" marR="9525" marT="9525" marB="0" anchor="ctr"/>
                </a:tc>
                <a:tc>
                  <a:txBody>
                    <a:bodyPr/>
                    <a:lstStyle/>
                    <a:p>
                      <a:pPr algn="ctr" fontAlgn="ctr"/>
                      <a:r>
                        <a:rPr lang="fr-FR" sz="1200" u="none" strike="noStrike" kern="1200" dirty="0" err="1">
                          <a:solidFill>
                            <a:schemeClr val="bg1">
                              <a:lumMod val="50000"/>
                            </a:schemeClr>
                          </a:solidFill>
                          <a:effectLst/>
                          <a:latin typeface="+mn-lt"/>
                          <a:ea typeface="+mn-ea"/>
                          <a:cs typeface="+mn-cs"/>
                        </a:rPr>
                        <a:t>ConcurrentSkipListMap</a:t>
                      </a:r>
                      <a:endParaRPr lang="fr-FR" sz="1200" u="none" strike="noStrike" kern="1200" dirty="0">
                        <a:solidFill>
                          <a:schemeClr val="bg1">
                            <a:lumMod val="50000"/>
                          </a:schemeClr>
                        </a:solidFill>
                        <a:effectLst/>
                        <a:latin typeface="+mn-lt"/>
                        <a:ea typeface="+mn-ea"/>
                        <a:cs typeface="+mn-cs"/>
                      </a:endParaRPr>
                    </a:p>
                  </a:txBody>
                  <a:tcPr marL="9525" marR="9525" marT="9525" marB="0" anchor="ctr"/>
                </a:tc>
              </a:tr>
              <a:tr h="240608">
                <a:tc>
                  <a:txBody>
                    <a:bodyPr/>
                    <a:lstStyle/>
                    <a:p>
                      <a:pPr algn="ctr" fontAlgn="ctr"/>
                      <a:r>
                        <a:rPr lang="fr-FR" sz="1200" u="none" strike="noStrike" kern="1200" dirty="0">
                          <a:solidFill>
                            <a:schemeClr val="bg1">
                              <a:lumMod val="50000"/>
                            </a:schemeClr>
                          </a:solidFill>
                          <a:effectLst/>
                          <a:latin typeface="+mn-lt"/>
                          <a:ea typeface="+mn-ea"/>
                          <a:cs typeface="+mn-cs"/>
                        </a:rPr>
                        <a:t>Fixe</a:t>
                      </a:r>
                    </a:p>
                  </a:txBody>
                  <a:tcPr marL="9525" marR="9525" marT="9525" marB="0" anchor="ctr"/>
                </a:tc>
                <a:tc>
                  <a:txBody>
                    <a:bodyPr/>
                    <a:lstStyle/>
                    <a:p>
                      <a:pPr algn="ctr" fontAlgn="ctr"/>
                      <a:r>
                        <a:rPr lang="fr-FR" sz="1200" u="none" strike="noStrike" kern="1200" dirty="0" err="1" smtClean="0">
                          <a:solidFill>
                            <a:schemeClr val="bg1">
                              <a:lumMod val="50000"/>
                            </a:schemeClr>
                          </a:solidFill>
                          <a:effectLst/>
                          <a:latin typeface="+mn-lt"/>
                          <a:ea typeface="+mn-ea"/>
                          <a:cs typeface="+mn-cs"/>
                        </a:rPr>
                        <a:t>LinkedHashMap</a:t>
                      </a:r>
                      <a:endParaRPr lang="fr-FR" sz="1200" u="none" strike="noStrike" kern="1200" dirty="0">
                        <a:solidFill>
                          <a:schemeClr val="bg1">
                            <a:lumMod val="50000"/>
                          </a:schemeClr>
                        </a:solidFill>
                        <a:effectLst/>
                        <a:latin typeface="+mn-lt"/>
                        <a:ea typeface="+mn-ea"/>
                        <a:cs typeface="+mn-cs"/>
                      </a:endParaRPr>
                    </a:p>
                  </a:txBody>
                  <a:tcPr marL="9525" marR="9525" marT="9525" marB="0" anchor="ctr"/>
                </a:tc>
                <a:tc>
                  <a:txBody>
                    <a:bodyPr/>
                    <a:lstStyle/>
                    <a:p>
                      <a:pPr algn="ctr" fontAlgn="ctr"/>
                      <a:endParaRPr lang="fr-FR" sz="1200" u="none" strike="noStrike" kern="1200" dirty="0">
                        <a:solidFill>
                          <a:schemeClr val="bg1">
                            <a:lumMod val="50000"/>
                          </a:schemeClr>
                        </a:solidFill>
                        <a:effectLst/>
                        <a:latin typeface="+mn-lt"/>
                        <a:ea typeface="+mn-ea"/>
                        <a:cs typeface="+mn-cs"/>
                      </a:endParaRPr>
                    </a:p>
                  </a:txBody>
                  <a:tcPr marL="9525" marR="9525" marT="9525" marB="0" anchor="ctr"/>
                </a:tc>
              </a:tr>
            </a:tbl>
          </a:graphicData>
        </a:graphic>
      </p:graphicFrame>
    </p:spTree>
    <p:extLst>
      <p:ext uri="{BB962C8B-B14F-4D97-AF65-F5344CB8AC3E}">
        <p14:creationId xmlns:p14="http://schemas.microsoft.com/office/powerpoint/2010/main" val="391579205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a:t>Les APIs</a:t>
            </a:r>
            <a:r>
              <a:rPr lang="fr-FR" dirty="0" smtClean="0"/>
              <a:t>: les collections (</a:t>
            </a:r>
            <a:r>
              <a:rPr lang="fr-FR" dirty="0" err="1" smtClean="0"/>
              <a:t>java.util</a:t>
            </a:r>
            <a:r>
              <a:rPr lang="fr-FR" dirty="0" smtClean="0"/>
              <a:t>)</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83</a:t>
            </a:fld>
            <a:endParaRPr lang="fr-FR" dirty="0"/>
          </a:p>
        </p:txBody>
      </p:sp>
      <p:sp>
        <p:nvSpPr>
          <p:cNvPr id="3" name="Espace réservé du contenu 2"/>
          <p:cNvSpPr>
            <a:spLocks noGrp="1"/>
          </p:cNvSpPr>
          <p:nvPr>
            <p:ph idx="1"/>
          </p:nvPr>
        </p:nvSpPr>
        <p:spPr/>
        <p:txBody>
          <a:bodyPr/>
          <a:lstStyle/>
          <a:p>
            <a:r>
              <a:rPr lang="fr-FR" dirty="0" smtClean="0"/>
              <a:t>Pour pouvoir trier des objets, ils doivent être Comparable</a:t>
            </a:r>
          </a:p>
          <a:p>
            <a:endParaRPr lang="fr-FR" dirty="0" smtClean="0"/>
          </a:p>
          <a:p>
            <a:r>
              <a:rPr lang="fr-FR" dirty="0" smtClean="0"/>
              <a:t>Cette interface défini une unique méthode </a:t>
            </a:r>
            <a:r>
              <a:rPr lang="fr-FR" dirty="0" err="1" smtClean="0"/>
              <a:t>compareTo</a:t>
            </a:r>
            <a:r>
              <a:rPr lang="fr-FR" dirty="0" smtClean="0"/>
              <a:t>() qui permet de comparer 2 objets (2 objets comparables bien sûr)</a:t>
            </a:r>
          </a:p>
          <a:p>
            <a:endParaRPr lang="fr-FR" dirty="0" smtClean="0"/>
          </a:p>
          <a:p>
            <a:r>
              <a:rPr lang="fr-FR" dirty="0" smtClean="0"/>
              <a:t>La méthode à la signature suivante: </a:t>
            </a:r>
            <a:r>
              <a:rPr lang="fr-FR" dirty="0"/>
              <a:t> </a:t>
            </a:r>
            <a:r>
              <a:rPr lang="fr-FR" dirty="0" err="1"/>
              <a:t>int</a:t>
            </a:r>
            <a:r>
              <a:rPr lang="fr-FR" dirty="0"/>
              <a:t> </a:t>
            </a:r>
            <a:r>
              <a:rPr lang="fr-FR" dirty="0" err="1"/>
              <a:t>compareTo</a:t>
            </a:r>
            <a:r>
              <a:rPr lang="fr-FR" dirty="0"/>
              <a:t>(Object</a:t>
            </a:r>
            <a:r>
              <a:rPr lang="fr-FR" dirty="0" smtClean="0"/>
              <a:t>) et elle renvoi</a:t>
            </a:r>
          </a:p>
          <a:p>
            <a:pPr lvl="1"/>
            <a:r>
              <a:rPr lang="fr-FR" dirty="0"/>
              <a:t>une valeur entière négative si l'objet courant est inférieur à l'objet fourni</a:t>
            </a:r>
          </a:p>
          <a:p>
            <a:pPr lvl="1"/>
            <a:r>
              <a:rPr lang="fr-FR" dirty="0"/>
              <a:t>une valeur entière positive si l'objet courant est supérieur à l'objet fourni</a:t>
            </a:r>
          </a:p>
          <a:p>
            <a:pPr lvl="1"/>
            <a:r>
              <a:rPr lang="fr-FR" dirty="0"/>
              <a:t>une valeur nulle si l'objet courant est égal à l'objet fourni</a:t>
            </a:r>
          </a:p>
          <a:p>
            <a:pPr lvl="1"/>
            <a:endParaRPr lang="fr-FR" dirty="0" smtClean="0"/>
          </a:p>
        </p:txBody>
      </p:sp>
    </p:spTree>
    <p:extLst>
      <p:ext uri="{BB962C8B-B14F-4D97-AF65-F5344CB8AC3E}">
        <p14:creationId xmlns:p14="http://schemas.microsoft.com/office/powerpoint/2010/main" val="420708923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a:t>Les APIs</a:t>
            </a:r>
            <a:r>
              <a:rPr lang="fr-FR" dirty="0" smtClean="0"/>
              <a:t>: les collections (</a:t>
            </a:r>
            <a:r>
              <a:rPr lang="fr-FR" dirty="0" err="1" smtClean="0"/>
              <a:t>java.util</a:t>
            </a:r>
            <a:r>
              <a:rPr lang="fr-FR" dirty="0" smtClean="0"/>
              <a:t>)</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84</a:t>
            </a:fld>
            <a:endParaRPr lang="fr-FR" dirty="0"/>
          </a:p>
        </p:txBody>
      </p:sp>
      <p:sp>
        <p:nvSpPr>
          <p:cNvPr id="3" name="Espace réservé du contenu 2"/>
          <p:cNvSpPr>
            <a:spLocks noGrp="1"/>
          </p:cNvSpPr>
          <p:nvPr>
            <p:ph idx="1"/>
          </p:nvPr>
        </p:nvSpPr>
        <p:spPr/>
        <p:txBody>
          <a:bodyPr/>
          <a:lstStyle/>
          <a:p>
            <a:r>
              <a:rPr lang="fr-FR" dirty="0" smtClean="0"/>
              <a:t>Il est tout de même possible de trier des objets qui n’implémente pas l’interface Comparable: on utilise un </a:t>
            </a:r>
            <a:r>
              <a:rPr lang="fr-FR" dirty="0" err="1" smtClean="0"/>
              <a:t>Comparator</a:t>
            </a:r>
            <a:endParaRPr lang="fr-FR" dirty="0" smtClean="0"/>
          </a:p>
          <a:p>
            <a:endParaRPr lang="fr-FR" dirty="0" smtClean="0"/>
          </a:p>
          <a:p>
            <a:r>
              <a:rPr lang="fr-FR" dirty="0" smtClean="0"/>
              <a:t>Un </a:t>
            </a:r>
            <a:r>
              <a:rPr lang="fr-FR" dirty="0" err="1" smtClean="0"/>
              <a:t>comparator</a:t>
            </a:r>
            <a:r>
              <a:rPr lang="fr-FR" dirty="0" smtClean="0"/>
              <a:t> est un objet tiers qui va assurer la comparaison de 2 objets</a:t>
            </a:r>
          </a:p>
          <a:p>
            <a:endParaRPr lang="fr-FR" dirty="0" smtClean="0"/>
          </a:p>
          <a:p>
            <a:r>
              <a:rPr lang="fr-FR" dirty="0" smtClean="0"/>
              <a:t>Le fonctionnement de la méthode </a:t>
            </a:r>
            <a:r>
              <a:rPr lang="fr-FR" dirty="0" err="1" smtClean="0"/>
              <a:t>compareTo</a:t>
            </a:r>
            <a:r>
              <a:rPr lang="fr-FR" dirty="0" smtClean="0"/>
              <a:t> de </a:t>
            </a:r>
            <a:r>
              <a:rPr lang="fr-FR" dirty="0" err="1" smtClean="0"/>
              <a:t>comparator</a:t>
            </a:r>
            <a:r>
              <a:rPr lang="fr-FR" dirty="0" smtClean="0"/>
              <a:t> est le même que celui de comparable</a:t>
            </a:r>
          </a:p>
          <a:p>
            <a:endParaRPr lang="fr-FR" dirty="0"/>
          </a:p>
          <a:p>
            <a:pPr marL="0" indent="0">
              <a:buNone/>
            </a:pPr>
            <a:r>
              <a:rPr lang="fr-FR" dirty="0" smtClean="0"/>
              <a:t>Note: on peut aussi utiliser un </a:t>
            </a:r>
            <a:r>
              <a:rPr lang="fr-FR" dirty="0" err="1" smtClean="0"/>
              <a:t>comparator</a:t>
            </a:r>
            <a:r>
              <a:rPr lang="fr-FR" dirty="0" smtClean="0"/>
              <a:t> pour propose un autre ordre de tri que celui donné par l’implémentation de Comparable</a:t>
            </a:r>
          </a:p>
        </p:txBody>
      </p:sp>
    </p:spTree>
    <p:extLst>
      <p:ext uri="{BB962C8B-B14F-4D97-AF65-F5344CB8AC3E}">
        <p14:creationId xmlns:p14="http://schemas.microsoft.com/office/powerpoint/2010/main" val="115352999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a:t>Les APIs</a:t>
            </a:r>
            <a:r>
              <a:rPr lang="fr-FR" dirty="0" smtClean="0"/>
              <a:t>: les collections (</a:t>
            </a:r>
            <a:r>
              <a:rPr lang="fr-FR" dirty="0" err="1" smtClean="0"/>
              <a:t>java.util</a:t>
            </a:r>
            <a:r>
              <a:rPr lang="fr-FR" dirty="0" smtClean="0"/>
              <a:t>)</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85</a:t>
            </a:fld>
            <a:endParaRPr lang="fr-FR" dirty="0"/>
          </a:p>
        </p:txBody>
      </p:sp>
      <p:sp>
        <p:nvSpPr>
          <p:cNvPr id="3" name="Espace réservé du contenu 2"/>
          <p:cNvSpPr>
            <a:spLocks noGrp="1"/>
          </p:cNvSpPr>
          <p:nvPr>
            <p:ph idx="1"/>
          </p:nvPr>
        </p:nvSpPr>
        <p:spPr/>
        <p:txBody>
          <a:bodyPr>
            <a:normAutofit fontScale="92500"/>
          </a:bodyPr>
          <a:lstStyle/>
          <a:p>
            <a:r>
              <a:rPr lang="fr-FR" dirty="0" smtClean="0"/>
              <a:t>Et qu’est-ce qu’il y a dans ma collection ?</a:t>
            </a:r>
          </a:p>
          <a:p>
            <a:pPr lvl="1"/>
            <a:r>
              <a:rPr lang="fr-FR" dirty="0" smtClean="0"/>
              <a:t>Des </a:t>
            </a:r>
            <a:r>
              <a:rPr lang="fr-FR" dirty="0" err="1" smtClean="0"/>
              <a:t>Objects</a:t>
            </a:r>
            <a:r>
              <a:rPr lang="fr-FR" dirty="0" smtClean="0"/>
              <a:t> ?</a:t>
            </a:r>
          </a:p>
          <a:p>
            <a:pPr lvl="1"/>
            <a:r>
              <a:rPr lang="fr-FR" dirty="0" smtClean="0"/>
              <a:t>Des Ornithorynque?</a:t>
            </a:r>
          </a:p>
          <a:p>
            <a:pPr lvl="1"/>
            <a:r>
              <a:rPr lang="fr-FR" dirty="0" smtClean="0"/>
              <a:t>Des carottes ?</a:t>
            </a:r>
          </a:p>
          <a:p>
            <a:r>
              <a:rPr lang="fr-FR" dirty="0" smtClean="0"/>
              <a:t>C’est la que les types génériques (</a:t>
            </a:r>
            <a:r>
              <a:rPr lang="fr-FR" dirty="0" err="1" smtClean="0"/>
              <a:t>Generics</a:t>
            </a:r>
            <a:r>
              <a:rPr lang="fr-FR" dirty="0" smtClean="0"/>
              <a:t>) font leurs apparition (depuis JDK 5)</a:t>
            </a:r>
          </a:p>
          <a:p>
            <a:pPr lvl="1"/>
            <a:r>
              <a:rPr lang="fr-FR" dirty="0" smtClean="0"/>
              <a:t>Les types génériques permettent de typer le contenu des collections</a:t>
            </a:r>
          </a:p>
          <a:p>
            <a:pPr lvl="1"/>
            <a:r>
              <a:rPr lang="fr-FR" dirty="0" smtClean="0"/>
              <a:t>Cela évite de faire un </a:t>
            </a:r>
            <a:r>
              <a:rPr lang="fr-FR" dirty="0" err="1" smtClean="0"/>
              <a:t>cast</a:t>
            </a:r>
            <a:r>
              <a:rPr lang="fr-FR" dirty="0" smtClean="0"/>
              <a:t> explicite pour récupérer la bonne valeur (Object </a:t>
            </a:r>
            <a:r>
              <a:rPr lang="fr-FR" dirty="0" smtClean="0">
                <a:sym typeface="Wingdings" panose="05000000000000000000" pitchFamily="2" charset="2"/>
              </a:rPr>
              <a:t> mon type)</a:t>
            </a:r>
          </a:p>
          <a:p>
            <a:pPr lvl="1"/>
            <a:r>
              <a:rPr lang="fr-FR" dirty="0" smtClean="0">
                <a:sym typeface="Wingdings" panose="05000000000000000000" pitchFamily="2" charset="2"/>
              </a:rPr>
              <a:t>Cela amène beaucoup de lisibilité dans le code</a:t>
            </a:r>
          </a:p>
          <a:p>
            <a:pPr marL="179387" lvl="1" indent="0">
              <a:buNone/>
            </a:pPr>
            <a:r>
              <a:rPr lang="fr-FR" dirty="0" smtClean="0">
                <a:sym typeface="Wingdings" panose="05000000000000000000" pitchFamily="2" charset="2"/>
              </a:rPr>
              <a:t>Exemple :	une liste de String = List&lt;String&gt;</a:t>
            </a:r>
          </a:p>
          <a:p>
            <a:pPr marL="179387" lvl="1" indent="0">
              <a:buNone/>
            </a:pPr>
            <a:r>
              <a:rPr lang="fr-FR" dirty="0">
                <a:sym typeface="Wingdings" panose="05000000000000000000" pitchFamily="2" charset="2"/>
              </a:rPr>
              <a:t>	</a:t>
            </a:r>
            <a:r>
              <a:rPr lang="fr-FR" dirty="0" smtClean="0">
                <a:sym typeface="Wingdings" panose="05000000000000000000" pitchFamily="2" charset="2"/>
              </a:rPr>
              <a:t>	un ensemble de Chien = Set&lt;Dog&gt;</a:t>
            </a:r>
          </a:p>
          <a:p>
            <a:pPr marL="179387" lvl="1" indent="0">
              <a:buNone/>
            </a:pPr>
            <a:r>
              <a:rPr lang="fr-FR" dirty="0">
                <a:sym typeface="Wingdings" panose="05000000000000000000" pitchFamily="2" charset="2"/>
              </a:rPr>
              <a:t>	</a:t>
            </a:r>
            <a:r>
              <a:rPr lang="fr-FR" dirty="0" smtClean="0">
                <a:sym typeface="Wingdings" panose="05000000000000000000" pitchFamily="2" charset="2"/>
              </a:rPr>
              <a:t>	une </a:t>
            </a:r>
            <a:r>
              <a:rPr lang="fr-FR" dirty="0" err="1" smtClean="0">
                <a:sym typeface="Wingdings" panose="05000000000000000000" pitchFamily="2" charset="2"/>
              </a:rPr>
              <a:t>map</a:t>
            </a:r>
            <a:r>
              <a:rPr lang="fr-FR" dirty="0" smtClean="0">
                <a:sym typeface="Wingdings" panose="05000000000000000000" pitchFamily="2" charset="2"/>
              </a:rPr>
              <a:t> de String et Dog = </a:t>
            </a:r>
            <a:r>
              <a:rPr lang="fr-FR" dirty="0" err="1" smtClean="0">
                <a:sym typeface="Wingdings" panose="05000000000000000000" pitchFamily="2" charset="2"/>
              </a:rPr>
              <a:t>Map</a:t>
            </a:r>
            <a:r>
              <a:rPr lang="fr-FR" dirty="0" smtClean="0">
                <a:sym typeface="Wingdings" panose="05000000000000000000" pitchFamily="2" charset="2"/>
              </a:rPr>
              <a:t>&lt;String, Dog&gt;</a:t>
            </a:r>
          </a:p>
          <a:p>
            <a:pPr marL="179387" lvl="1" indent="0">
              <a:buNone/>
            </a:pPr>
            <a:r>
              <a:rPr lang="fr-FR" dirty="0" smtClean="0">
                <a:sym typeface="Wingdings" panose="05000000000000000000" pitchFamily="2" charset="2"/>
              </a:rPr>
              <a:t>		une </a:t>
            </a:r>
            <a:r>
              <a:rPr lang="fr-FR" dirty="0" err="1" smtClean="0">
                <a:sym typeface="Wingdings" panose="05000000000000000000" pitchFamily="2" charset="2"/>
              </a:rPr>
              <a:t>map</a:t>
            </a:r>
            <a:r>
              <a:rPr lang="fr-FR" dirty="0" smtClean="0">
                <a:sym typeface="Wingdings" panose="05000000000000000000" pitchFamily="2" charset="2"/>
              </a:rPr>
              <a:t> de String et List de String = </a:t>
            </a:r>
            <a:r>
              <a:rPr lang="fr-FR" dirty="0" err="1" smtClean="0">
                <a:sym typeface="Wingdings" panose="05000000000000000000" pitchFamily="2" charset="2"/>
              </a:rPr>
              <a:t>Map</a:t>
            </a:r>
            <a:r>
              <a:rPr lang="fr-FR" dirty="0" smtClean="0">
                <a:sym typeface="Wingdings" panose="05000000000000000000" pitchFamily="2" charset="2"/>
              </a:rPr>
              <a:t>&lt;String, List&lt;String&gt; &gt;</a:t>
            </a:r>
            <a:br>
              <a:rPr lang="fr-FR" dirty="0" smtClean="0">
                <a:sym typeface="Wingdings" panose="05000000000000000000" pitchFamily="2" charset="2"/>
              </a:rPr>
            </a:br>
            <a:r>
              <a:rPr lang="fr-FR" dirty="0" smtClean="0">
                <a:sym typeface="Wingdings" panose="05000000000000000000" pitchFamily="2" charset="2"/>
              </a:rPr>
              <a:t>		</a:t>
            </a:r>
            <a:endParaRPr lang="fr-FR" dirty="0" smtClean="0"/>
          </a:p>
        </p:txBody>
      </p:sp>
    </p:spTree>
    <p:extLst>
      <p:ext uri="{BB962C8B-B14F-4D97-AF65-F5344CB8AC3E}">
        <p14:creationId xmlns:p14="http://schemas.microsoft.com/office/powerpoint/2010/main" val="220797976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7000">
              <a:schemeClr val="tx1"/>
            </a:gs>
          </a:gsLst>
          <a:lin ang="5400000" scaled="1"/>
          <a:tileRect/>
        </a:gradFill>
        <a:effectLst/>
      </p:bgPr>
    </p:bg>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20000"/>
          </a:bodyPr>
          <a:lstStyle/>
          <a:p>
            <a:r>
              <a:rPr lang="fr-FR" dirty="0" smtClean="0"/>
              <a:t>Général</a:t>
            </a:r>
          </a:p>
          <a:p>
            <a:pPr lvl="1"/>
            <a:r>
              <a:rPr lang="fr-FR" dirty="0" smtClean="0"/>
              <a:t>Ecrire une fonction qui prend en argument un Set de String et qui le transforme en List trié par ordre alphabétique inverse.</a:t>
            </a:r>
          </a:p>
          <a:p>
            <a:pPr lvl="1"/>
            <a:r>
              <a:rPr lang="fr-FR" dirty="0" smtClean="0"/>
              <a:t>Imaginons un calendrier </a:t>
            </a:r>
            <a:r>
              <a:rPr lang="fr-FR" dirty="0" err="1" smtClean="0"/>
              <a:t>Grolandais</a:t>
            </a:r>
            <a:r>
              <a:rPr lang="fr-FR" dirty="0"/>
              <a:t> (</a:t>
            </a:r>
            <a:r>
              <a:rPr lang="fr-FR" dirty="0">
                <a:hlinkClick r:id="rId3"/>
              </a:rPr>
              <a:t>https://</a:t>
            </a:r>
            <a:r>
              <a:rPr lang="fr-FR" dirty="0" smtClean="0">
                <a:hlinkClick r:id="rId3"/>
              </a:rPr>
              <a:t>fr.wikipedia.org/wiki/Wikip%C3%A9dia:Pastiches/Groland</a:t>
            </a:r>
            <a:r>
              <a:rPr lang="fr-FR" dirty="0" smtClean="0"/>
              <a:t>)</a:t>
            </a:r>
            <a:br>
              <a:rPr lang="fr-FR" dirty="0" smtClean="0"/>
            </a:br>
            <a:r>
              <a:rPr lang="fr-FR" dirty="0" smtClean="0"/>
              <a:t>Ecrire une fonction qui charge le calendrier </a:t>
            </a:r>
            <a:r>
              <a:rPr lang="fr-FR" dirty="0" err="1" smtClean="0"/>
              <a:t>Grolandais</a:t>
            </a:r>
            <a:r>
              <a:rPr lang="fr-FR" dirty="0" smtClean="0"/>
              <a:t> en associant le nombre du mois de l’année (en commençant à 1 pour </a:t>
            </a:r>
            <a:r>
              <a:rPr lang="fr-FR" dirty="0" err="1" smtClean="0"/>
              <a:t>Janbier</a:t>
            </a:r>
            <a:r>
              <a:rPr lang="fr-FR" dirty="0" smtClean="0"/>
              <a:t>) au nom du mois</a:t>
            </a:r>
          </a:p>
          <a:p>
            <a:pPr lvl="1"/>
            <a:r>
              <a:rPr lang="fr-FR" dirty="0" smtClean="0"/>
              <a:t>Ecrire ensuite une fonction qui converti une date normale (au format dd/MM/</a:t>
            </a:r>
            <a:r>
              <a:rPr lang="fr-FR" dirty="0" err="1" smtClean="0"/>
              <a:t>yyyy</a:t>
            </a:r>
            <a:r>
              <a:rPr lang="fr-FR" dirty="0" smtClean="0"/>
              <a:t>) au format </a:t>
            </a:r>
            <a:r>
              <a:rPr lang="fr-FR" dirty="0" err="1" smtClean="0"/>
              <a:t>grolandais</a:t>
            </a:r>
            <a:endParaRPr lang="fr-FR" dirty="0" smtClean="0"/>
          </a:p>
          <a:p>
            <a:pPr lvl="1"/>
            <a:r>
              <a:rPr lang="fr-FR" dirty="0" smtClean="0"/>
              <a:t>Ecrire une fonction qui renvoi la liste des mois triée par ordre alphabétique, puis une autre fonction qui renvoi la liste des mois trié par le nombre de lettre dans le mot</a:t>
            </a:r>
          </a:p>
          <a:p>
            <a:pPr lvl="1"/>
            <a:endParaRPr lang="fr-FR" dirty="0" smtClean="0"/>
          </a:p>
          <a:p>
            <a:pPr marL="179387" lvl="1" indent="0">
              <a:buNone/>
            </a:pPr>
            <a:r>
              <a:rPr lang="fr-FR" dirty="0"/>
              <a:t>Mois de l'année: </a:t>
            </a:r>
            <a:r>
              <a:rPr lang="fr-FR" dirty="0" err="1"/>
              <a:t>Janbier</a:t>
            </a:r>
            <a:r>
              <a:rPr lang="fr-FR" dirty="0"/>
              <a:t>, </a:t>
            </a:r>
            <a:r>
              <a:rPr lang="fr-FR" dirty="0" err="1"/>
              <a:t>Fébrier</a:t>
            </a:r>
            <a:r>
              <a:rPr lang="fr-FR" dirty="0"/>
              <a:t>, </a:t>
            </a:r>
            <a:r>
              <a:rPr lang="fr-FR" dirty="0" err="1"/>
              <a:t>Môrs</a:t>
            </a:r>
            <a:r>
              <a:rPr lang="fr-FR" dirty="0"/>
              <a:t>, </a:t>
            </a:r>
            <a:r>
              <a:rPr lang="fr-FR" dirty="0" err="1"/>
              <a:t>Averile</a:t>
            </a:r>
            <a:r>
              <a:rPr lang="fr-FR" dirty="0"/>
              <a:t>, </a:t>
            </a:r>
            <a:r>
              <a:rPr lang="fr-FR" dirty="0" err="1"/>
              <a:t>Mê</a:t>
            </a:r>
            <a:r>
              <a:rPr lang="fr-FR" dirty="0"/>
              <a:t>, </a:t>
            </a:r>
            <a:r>
              <a:rPr lang="fr-FR" dirty="0" err="1"/>
              <a:t>Jouin</a:t>
            </a:r>
            <a:r>
              <a:rPr lang="fr-FR" dirty="0"/>
              <a:t>, </a:t>
            </a:r>
            <a:r>
              <a:rPr lang="fr-FR" dirty="0" err="1"/>
              <a:t>Jouilléoù</a:t>
            </a:r>
            <a:r>
              <a:rPr lang="fr-FR" dirty="0"/>
              <a:t>, </a:t>
            </a:r>
            <a:r>
              <a:rPr lang="fr-FR" dirty="0" err="1"/>
              <a:t>Oût</a:t>
            </a:r>
            <a:r>
              <a:rPr lang="fr-FR" dirty="0"/>
              <a:t>, </a:t>
            </a:r>
            <a:r>
              <a:rPr lang="fr-FR" dirty="0" err="1"/>
              <a:t>Septemb</a:t>
            </a:r>
            <a:r>
              <a:rPr lang="fr-FR" dirty="0"/>
              <a:t>', </a:t>
            </a:r>
            <a:r>
              <a:rPr lang="fr-FR" dirty="0" err="1"/>
              <a:t>Octob</a:t>
            </a:r>
            <a:r>
              <a:rPr lang="fr-FR" dirty="0"/>
              <a:t>', </a:t>
            </a:r>
            <a:r>
              <a:rPr lang="fr-FR" dirty="0" err="1"/>
              <a:t>Novemb</a:t>
            </a:r>
            <a:r>
              <a:rPr lang="fr-FR" dirty="0"/>
              <a:t>', </a:t>
            </a:r>
            <a:r>
              <a:rPr lang="fr-FR" dirty="0" err="1"/>
              <a:t>Décemb</a:t>
            </a:r>
            <a:r>
              <a:rPr lang="fr-FR" dirty="0"/>
              <a:t>'.</a:t>
            </a:r>
          </a:p>
          <a:p>
            <a:pPr lvl="1"/>
            <a:endParaRPr lang="fr-FR" dirty="0"/>
          </a:p>
          <a:p>
            <a:r>
              <a:rPr lang="fr-FR" dirty="0" smtClean="0"/>
              <a:t>Katas</a:t>
            </a:r>
          </a:p>
        </p:txBody>
      </p:sp>
      <p:sp>
        <p:nvSpPr>
          <p:cNvPr id="6" name="Titre 5"/>
          <p:cNvSpPr>
            <a:spLocks noGrp="1"/>
          </p:cNvSpPr>
          <p:nvPr>
            <p:ph type="title"/>
          </p:nvPr>
        </p:nvSpPr>
        <p:spPr/>
        <p:txBody>
          <a:bodyPr/>
          <a:lstStyle/>
          <a:p>
            <a:r>
              <a:rPr lang="fr-FR" dirty="0"/>
              <a:t>Travaux dirigés</a:t>
            </a:r>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86</a:t>
            </a:fld>
            <a:endParaRPr lang="fr-FR" dirty="0"/>
          </a:p>
        </p:txBody>
      </p:sp>
    </p:spTree>
    <p:extLst>
      <p:ext uri="{BB962C8B-B14F-4D97-AF65-F5344CB8AC3E}">
        <p14:creationId xmlns:p14="http://schemas.microsoft.com/office/powerpoint/2010/main" val="260460104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10000"/>
          </a:bodyPr>
          <a:lstStyle/>
          <a:p>
            <a:r>
              <a:rPr lang="fr-FR" dirty="0" smtClean="0"/>
              <a:t>Les applications ont très souvent besoin d’échanger des informations entre une source et une destination</a:t>
            </a:r>
          </a:p>
          <a:p>
            <a:r>
              <a:rPr lang="fr-FR" dirty="0" smtClean="0"/>
              <a:t>Les sources/destinations peuvent être de type très différents:</a:t>
            </a:r>
          </a:p>
          <a:p>
            <a:pPr lvl="1"/>
            <a:r>
              <a:rPr lang="fr-FR" dirty="0" smtClean="0"/>
              <a:t>Fichiers</a:t>
            </a:r>
          </a:p>
          <a:p>
            <a:pPr lvl="1"/>
            <a:r>
              <a:rPr lang="fr-FR" dirty="0" smtClean="0"/>
              <a:t>Média (son, image..)</a:t>
            </a:r>
          </a:p>
          <a:p>
            <a:pPr lvl="1"/>
            <a:r>
              <a:rPr lang="fr-FR" dirty="0" smtClean="0"/>
              <a:t>Flux de Byte (octet)</a:t>
            </a:r>
          </a:p>
          <a:p>
            <a:r>
              <a:rPr lang="fr-FR" dirty="0" smtClean="0"/>
              <a:t>Les flux (</a:t>
            </a:r>
            <a:r>
              <a:rPr lang="fr-FR" dirty="0" err="1" smtClean="0"/>
              <a:t>stream</a:t>
            </a:r>
            <a:r>
              <a:rPr lang="fr-FR" dirty="0" smtClean="0"/>
              <a:t>) permettent d’encapsuler (encapsulation !) l’utilisation des différents flux</a:t>
            </a:r>
            <a:endParaRPr lang="fr-FR" dirty="0"/>
          </a:p>
          <a:p>
            <a:r>
              <a:rPr lang="fr-FR" dirty="0" smtClean="0"/>
              <a:t>L’interface flux va fournir le contrat (ce qu’un flux </a:t>
            </a:r>
            <a:r>
              <a:rPr lang="fr-FR" b="1" dirty="0" smtClean="0"/>
              <a:t>doit</a:t>
            </a:r>
            <a:r>
              <a:rPr lang="fr-FR" dirty="0" smtClean="0"/>
              <a:t> faire pour être utilisable) </a:t>
            </a:r>
          </a:p>
          <a:p>
            <a:r>
              <a:rPr lang="fr-FR" dirty="0" smtClean="0"/>
              <a:t>Les implémentations vont fournir le détail d’utilisation des flux (lecture du fichier etc…)</a:t>
            </a:r>
          </a:p>
          <a:p>
            <a:r>
              <a:rPr lang="fr-FR" dirty="0" smtClean="0"/>
              <a:t>Les flux peuvent-être découpés en 2 parties</a:t>
            </a:r>
          </a:p>
          <a:p>
            <a:pPr lvl="1"/>
            <a:r>
              <a:rPr lang="fr-FR" dirty="0" smtClean="0"/>
              <a:t>Les flux d’entrée et de sortie (</a:t>
            </a:r>
            <a:r>
              <a:rPr lang="fr-FR" dirty="0" err="1" smtClean="0"/>
              <a:t>InputStream</a:t>
            </a:r>
            <a:r>
              <a:rPr lang="fr-FR" dirty="0" smtClean="0"/>
              <a:t> et </a:t>
            </a:r>
            <a:r>
              <a:rPr lang="fr-FR" dirty="0" err="1" smtClean="0"/>
              <a:t>OutputStream</a:t>
            </a:r>
            <a:r>
              <a:rPr lang="fr-FR" dirty="0" smtClean="0"/>
              <a:t>)</a:t>
            </a:r>
          </a:p>
          <a:p>
            <a:pPr lvl="1"/>
            <a:r>
              <a:rPr lang="fr-FR" dirty="0" smtClean="0"/>
              <a:t>Les flux de caractères et de traitements d’octets</a:t>
            </a:r>
          </a:p>
        </p:txBody>
      </p:sp>
      <p:sp>
        <p:nvSpPr>
          <p:cNvPr id="6" name="Titre 5"/>
          <p:cNvSpPr>
            <a:spLocks noGrp="1"/>
          </p:cNvSpPr>
          <p:nvPr>
            <p:ph type="title"/>
          </p:nvPr>
        </p:nvSpPr>
        <p:spPr/>
        <p:txBody>
          <a:bodyPr/>
          <a:lstStyle/>
          <a:p>
            <a:r>
              <a:rPr lang="fr-FR" dirty="0"/>
              <a:t>Les </a:t>
            </a:r>
            <a:r>
              <a:rPr lang="fr-FR" dirty="0" smtClean="0"/>
              <a:t>APIs: les entrées/sorties (java.io)</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87</a:t>
            </a:fld>
            <a:endParaRPr lang="fr-FR" dirty="0"/>
          </a:p>
        </p:txBody>
      </p:sp>
      <p:pic>
        <p:nvPicPr>
          <p:cNvPr id="7" name="Picture 4" descr="Résultat de recherche d'images pour &quot;logo java&qu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96336" y="36576"/>
            <a:ext cx="560353" cy="560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16477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1600" dirty="0" smtClean="0"/>
              <a:t>Il existe beaucoup de classes pour gérer les flux, ce qui rend le choix difficile</a:t>
            </a:r>
          </a:p>
          <a:p>
            <a:r>
              <a:rPr lang="fr-FR" sz="1600" dirty="0" smtClean="0"/>
              <a:t>Toutes les classes sont composées d’un préfixe et d’un suffixe</a:t>
            </a:r>
          </a:p>
          <a:p>
            <a:r>
              <a:rPr lang="fr-FR" sz="1600" dirty="0" smtClean="0"/>
              <a:t>Commençons par le suffixe, il va indiquer si la clases traite des octets ou des caractères et également s’il s’agit d’un flux d’entrée ou un flux de sortie</a:t>
            </a:r>
          </a:p>
          <a:p>
            <a:endParaRPr lang="fr-FR" sz="1600" dirty="0" smtClean="0"/>
          </a:p>
          <a:p>
            <a:endParaRPr lang="fr-FR" dirty="0"/>
          </a:p>
          <a:p>
            <a:endParaRPr lang="fr-FR" dirty="0" smtClean="0"/>
          </a:p>
          <a:p>
            <a:endParaRPr lang="fr-FR" dirty="0"/>
          </a:p>
          <a:p>
            <a:endParaRPr lang="fr-FR" dirty="0" smtClean="0"/>
          </a:p>
          <a:p>
            <a:pPr lvl="2"/>
            <a:r>
              <a:rPr lang="fr-FR" dirty="0"/>
              <a:t>les sous-classes de </a:t>
            </a:r>
            <a:r>
              <a:rPr lang="fr-FR" b="1" dirty="0"/>
              <a:t>Reader</a:t>
            </a:r>
            <a:r>
              <a:rPr lang="fr-FR" dirty="0"/>
              <a:t> sont des types de flux en lecture sur des ensembles de caractères</a:t>
            </a:r>
          </a:p>
          <a:p>
            <a:pPr lvl="2"/>
            <a:r>
              <a:rPr lang="fr-FR" dirty="0"/>
              <a:t>les sous-classes de </a:t>
            </a:r>
            <a:r>
              <a:rPr lang="fr-FR" b="1" dirty="0" err="1"/>
              <a:t>Writer</a:t>
            </a:r>
            <a:r>
              <a:rPr lang="fr-FR" dirty="0"/>
              <a:t> sont des types de flux en écriture sur des ensembles de caractères</a:t>
            </a:r>
          </a:p>
          <a:p>
            <a:pPr lvl="2"/>
            <a:r>
              <a:rPr lang="fr-FR" dirty="0"/>
              <a:t>les sous-classes de </a:t>
            </a:r>
            <a:r>
              <a:rPr lang="fr-FR" b="1" dirty="0" err="1"/>
              <a:t>InputStream</a:t>
            </a:r>
            <a:r>
              <a:rPr lang="fr-FR" dirty="0"/>
              <a:t> sont des types de flux en lecture sur des ensembles d'octets</a:t>
            </a:r>
          </a:p>
          <a:p>
            <a:pPr lvl="2"/>
            <a:r>
              <a:rPr lang="fr-FR" dirty="0"/>
              <a:t>les sous-classes de </a:t>
            </a:r>
            <a:r>
              <a:rPr lang="fr-FR" b="1" dirty="0" err="1"/>
              <a:t>OutputStream</a:t>
            </a:r>
            <a:r>
              <a:rPr lang="fr-FR" dirty="0"/>
              <a:t> sont des types de flux en écriture sur des ensembles d'octets</a:t>
            </a:r>
          </a:p>
          <a:p>
            <a:endParaRPr lang="fr-FR" dirty="0" smtClean="0"/>
          </a:p>
        </p:txBody>
      </p:sp>
      <p:sp>
        <p:nvSpPr>
          <p:cNvPr id="6" name="Titre 5"/>
          <p:cNvSpPr>
            <a:spLocks noGrp="1"/>
          </p:cNvSpPr>
          <p:nvPr>
            <p:ph type="title"/>
          </p:nvPr>
        </p:nvSpPr>
        <p:spPr/>
        <p:txBody>
          <a:bodyPr/>
          <a:lstStyle/>
          <a:p>
            <a:r>
              <a:rPr lang="fr-FR" dirty="0"/>
              <a:t>Les </a:t>
            </a:r>
            <a:r>
              <a:rPr lang="fr-FR" dirty="0" smtClean="0"/>
              <a:t>APIs: les entrées/sorties (java.io)</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88</a:t>
            </a:fld>
            <a:endParaRPr lang="fr-FR" dirty="0"/>
          </a:p>
        </p:txBody>
      </p:sp>
      <p:pic>
        <p:nvPicPr>
          <p:cNvPr id="7" name="Picture 4" descr="Résultat de recherche d'images pour &quot;logo java&qu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96336" y="36576"/>
            <a:ext cx="560353" cy="56035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au 2"/>
          <p:cNvGraphicFramePr>
            <a:graphicFrameLocks noGrp="1"/>
          </p:cNvGraphicFramePr>
          <p:nvPr>
            <p:extLst>
              <p:ext uri="{D42A27DB-BD31-4B8C-83A1-F6EECF244321}">
                <p14:modId xmlns:p14="http://schemas.microsoft.com/office/powerpoint/2010/main" val="661473772"/>
              </p:ext>
            </p:extLst>
          </p:nvPr>
        </p:nvGraphicFramePr>
        <p:xfrm>
          <a:off x="539552" y="2139702"/>
          <a:ext cx="7416825" cy="1112520"/>
        </p:xfrm>
        <a:graphic>
          <a:graphicData uri="http://schemas.openxmlformats.org/drawingml/2006/table">
            <a:tbl>
              <a:tblPr firstRow="1" bandRow="1">
                <a:tableStyleId>{93296810-A885-4BE3-A3E7-6D5BEEA58F35}</a:tableStyleId>
              </a:tblPr>
              <a:tblGrid>
                <a:gridCol w="2472275"/>
                <a:gridCol w="2472275"/>
                <a:gridCol w="2472275"/>
              </a:tblGrid>
              <a:tr h="370840">
                <a:tc>
                  <a:txBody>
                    <a:bodyPr/>
                    <a:lstStyle/>
                    <a:p>
                      <a:r>
                        <a:rPr lang="fr-FR" dirty="0" smtClean="0"/>
                        <a:t>IO</a:t>
                      </a:r>
                      <a:r>
                        <a:rPr lang="fr-FR" baseline="0" dirty="0" smtClean="0"/>
                        <a:t> / type</a:t>
                      </a:r>
                      <a:endParaRPr lang="fr-FR" dirty="0"/>
                    </a:p>
                  </a:txBody>
                  <a:tcPr anchor="ctr"/>
                </a:tc>
                <a:tc>
                  <a:txBody>
                    <a:bodyPr/>
                    <a:lstStyle/>
                    <a:p>
                      <a:pPr algn="ctr"/>
                      <a:r>
                        <a:rPr lang="fr-FR" dirty="0" smtClean="0"/>
                        <a:t>Flux</a:t>
                      </a:r>
                      <a:r>
                        <a:rPr lang="fr-FR" baseline="0" dirty="0" smtClean="0"/>
                        <a:t> d’octet</a:t>
                      </a:r>
                      <a:endParaRPr lang="fr-FR" dirty="0"/>
                    </a:p>
                  </a:txBody>
                  <a:tcPr anchor="ctr"/>
                </a:tc>
                <a:tc>
                  <a:txBody>
                    <a:bodyPr/>
                    <a:lstStyle/>
                    <a:p>
                      <a:pPr algn="ctr"/>
                      <a:r>
                        <a:rPr lang="fr-FR" dirty="0" smtClean="0"/>
                        <a:t>Flux de caractères</a:t>
                      </a:r>
                      <a:endParaRPr lang="fr-FR" dirty="0"/>
                    </a:p>
                  </a:txBody>
                  <a:tcPr anchor="ctr"/>
                </a:tc>
              </a:tr>
              <a:tr h="370840">
                <a:tc>
                  <a:txBody>
                    <a:bodyPr/>
                    <a:lstStyle/>
                    <a:p>
                      <a:r>
                        <a:rPr lang="fr-FR" dirty="0" smtClean="0"/>
                        <a:t>Entrée</a:t>
                      </a:r>
                      <a:endParaRPr lang="fr-FR" dirty="0"/>
                    </a:p>
                  </a:txBody>
                  <a:tcPr anchor="ctr"/>
                </a:tc>
                <a:tc>
                  <a:txBody>
                    <a:bodyPr/>
                    <a:lstStyle/>
                    <a:p>
                      <a:pPr algn="ctr"/>
                      <a:r>
                        <a:rPr lang="fr-FR" dirty="0" err="1" smtClean="0"/>
                        <a:t>InputStream</a:t>
                      </a:r>
                      <a:endParaRPr lang="fr-FR" dirty="0"/>
                    </a:p>
                  </a:txBody>
                  <a:tcPr anchor="ctr"/>
                </a:tc>
                <a:tc>
                  <a:txBody>
                    <a:bodyPr/>
                    <a:lstStyle/>
                    <a:p>
                      <a:pPr algn="ctr"/>
                      <a:r>
                        <a:rPr lang="fr-FR" dirty="0" smtClean="0"/>
                        <a:t>Reader</a:t>
                      </a:r>
                      <a:endParaRPr lang="fr-FR" dirty="0"/>
                    </a:p>
                  </a:txBody>
                  <a:tcPr anchor="ctr"/>
                </a:tc>
              </a:tr>
              <a:tr h="370840">
                <a:tc>
                  <a:txBody>
                    <a:bodyPr/>
                    <a:lstStyle/>
                    <a:p>
                      <a:r>
                        <a:rPr lang="fr-FR" dirty="0" smtClean="0"/>
                        <a:t>Sortie</a:t>
                      </a:r>
                      <a:endParaRPr lang="fr-FR" dirty="0"/>
                    </a:p>
                  </a:txBody>
                  <a:tcPr anchor="ctr"/>
                </a:tc>
                <a:tc>
                  <a:txBody>
                    <a:bodyPr/>
                    <a:lstStyle/>
                    <a:p>
                      <a:pPr algn="ctr"/>
                      <a:r>
                        <a:rPr lang="fr-FR" dirty="0" err="1" smtClean="0"/>
                        <a:t>OutputStream</a:t>
                      </a:r>
                      <a:endParaRPr lang="fr-FR" dirty="0"/>
                    </a:p>
                  </a:txBody>
                  <a:tcPr anchor="ctr"/>
                </a:tc>
                <a:tc>
                  <a:txBody>
                    <a:bodyPr/>
                    <a:lstStyle/>
                    <a:p>
                      <a:pPr algn="ctr"/>
                      <a:r>
                        <a:rPr lang="fr-FR" dirty="0" err="1" smtClean="0"/>
                        <a:t>Writer</a:t>
                      </a:r>
                      <a:endParaRPr lang="fr-FR" dirty="0"/>
                    </a:p>
                  </a:txBody>
                  <a:tcPr anchor="ctr"/>
                </a:tc>
              </a:tr>
            </a:tbl>
          </a:graphicData>
        </a:graphic>
      </p:graphicFrame>
    </p:spTree>
    <p:extLst>
      <p:ext uri="{BB962C8B-B14F-4D97-AF65-F5344CB8AC3E}">
        <p14:creationId xmlns:p14="http://schemas.microsoft.com/office/powerpoint/2010/main" val="132341909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1400" dirty="0" smtClean="0"/>
              <a:t>Le suffixe nous donne donc une première information</a:t>
            </a:r>
          </a:p>
          <a:p>
            <a:r>
              <a:rPr lang="fr-FR" sz="1400" dirty="0" smtClean="0"/>
              <a:t>Maintenant le préfixe, on trouve 2 types de préfixes: </a:t>
            </a:r>
            <a:r>
              <a:rPr lang="fr-FR" sz="1400" b="1" dirty="0" smtClean="0"/>
              <a:t>Les flux </a:t>
            </a:r>
            <a:r>
              <a:rPr lang="fr-FR" sz="1400" dirty="0" smtClean="0"/>
              <a:t>et </a:t>
            </a:r>
            <a:r>
              <a:rPr lang="fr-FR" sz="1400" b="1" dirty="0" smtClean="0"/>
              <a:t>les filtres</a:t>
            </a:r>
          </a:p>
          <a:p>
            <a:r>
              <a:rPr lang="fr-FR" sz="1600" dirty="0" smtClean="0"/>
              <a:t>Les flux traitent les données, les filtres ajoutant un traitement supplémentaire avant un flux (pattern </a:t>
            </a:r>
            <a:r>
              <a:rPr lang="fr-FR" sz="1600" dirty="0" err="1" smtClean="0"/>
              <a:t>Décorator</a:t>
            </a:r>
            <a:r>
              <a:rPr lang="fr-FR" sz="1600" dirty="0" smtClean="0"/>
              <a:t>)</a:t>
            </a:r>
          </a:p>
          <a:p>
            <a:r>
              <a:rPr lang="fr-FR" sz="1600" dirty="0" smtClean="0"/>
              <a:t>Voici les flux qui existent </a:t>
            </a:r>
          </a:p>
        </p:txBody>
      </p:sp>
      <p:sp>
        <p:nvSpPr>
          <p:cNvPr id="6" name="Titre 5"/>
          <p:cNvSpPr>
            <a:spLocks noGrp="1"/>
          </p:cNvSpPr>
          <p:nvPr>
            <p:ph type="title"/>
          </p:nvPr>
        </p:nvSpPr>
        <p:spPr/>
        <p:txBody>
          <a:bodyPr/>
          <a:lstStyle/>
          <a:p>
            <a:r>
              <a:rPr lang="fr-FR" dirty="0"/>
              <a:t>Les </a:t>
            </a:r>
            <a:r>
              <a:rPr lang="fr-FR" dirty="0" smtClean="0"/>
              <a:t>APIs: les entrées/sorties (java.io)</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89</a:t>
            </a:fld>
            <a:endParaRPr lang="fr-FR" dirty="0"/>
          </a:p>
        </p:txBody>
      </p:sp>
      <p:pic>
        <p:nvPicPr>
          <p:cNvPr id="7" name="Picture 4" descr="Résultat de recherche d'images pour &quot;logo java&qu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96336" y="36576"/>
            <a:ext cx="560353" cy="56035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au 2"/>
          <p:cNvGraphicFramePr>
            <a:graphicFrameLocks noGrp="1"/>
          </p:cNvGraphicFramePr>
          <p:nvPr>
            <p:extLst>
              <p:ext uri="{D42A27DB-BD31-4B8C-83A1-F6EECF244321}">
                <p14:modId xmlns:p14="http://schemas.microsoft.com/office/powerpoint/2010/main" val="2910375564"/>
              </p:ext>
            </p:extLst>
          </p:nvPr>
        </p:nvGraphicFramePr>
        <p:xfrm>
          <a:off x="467544" y="2211710"/>
          <a:ext cx="8288778" cy="2171700"/>
        </p:xfrm>
        <a:graphic>
          <a:graphicData uri="http://schemas.openxmlformats.org/drawingml/2006/table">
            <a:tbl>
              <a:tblPr firstRow="1" bandRow="1">
                <a:tableStyleId>{93296810-A885-4BE3-A3E7-6D5BEEA58F35}</a:tableStyleId>
              </a:tblPr>
              <a:tblGrid>
                <a:gridCol w="4144389"/>
                <a:gridCol w="4144389"/>
              </a:tblGrid>
              <a:tr h="174267">
                <a:tc>
                  <a:txBody>
                    <a:bodyPr/>
                    <a:lstStyle/>
                    <a:p>
                      <a:pPr algn="ctr"/>
                      <a:r>
                        <a:rPr lang="fr-FR" sz="1200" dirty="0" smtClean="0"/>
                        <a:t>Préfixe</a:t>
                      </a:r>
                      <a:endParaRPr lang="fr-FR" sz="1200" dirty="0"/>
                    </a:p>
                  </a:txBody>
                  <a:tcPr anchor="ctr"/>
                </a:tc>
                <a:tc>
                  <a:txBody>
                    <a:bodyPr/>
                    <a:lstStyle/>
                    <a:p>
                      <a:pPr algn="ctr"/>
                      <a:r>
                        <a:rPr lang="fr-FR" sz="1200" dirty="0" smtClean="0"/>
                        <a:t>Source/destination</a:t>
                      </a:r>
                      <a:endParaRPr lang="fr-FR" sz="1200" dirty="0"/>
                    </a:p>
                  </a:txBody>
                  <a:tcPr anchor="ctr"/>
                </a:tc>
              </a:tr>
              <a:tr h="200891">
                <a:tc>
                  <a:txBody>
                    <a:bodyPr/>
                    <a:lstStyle/>
                    <a:p>
                      <a:pPr algn="ctr"/>
                      <a:r>
                        <a:rPr lang="fr-FR" sz="1200" dirty="0" err="1"/>
                        <a:t>ByteArray</a:t>
                      </a:r>
                      <a:endParaRPr lang="fr-FR" sz="1200" dirty="0"/>
                    </a:p>
                  </a:txBody>
                  <a:tcPr marL="66675" marR="66675" marT="66675" marB="66675" anchor="ctr"/>
                </a:tc>
                <a:tc>
                  <a:txBody>
                    <a:bodyPr/>
                    <a:lstStyle/>
                    <a:p>
                      <a:pPr algn="ctr"/>
                      <a:r>
                        <a:rPr lang="fr-FR" sz="1200" dirty="0"/>
                        <a:t>tableau d'octets en mémoire</a:t>
                      </a:r>
                    </a:p>
                  </a:txBody>
                  <a:tcPr marL="66675" marR="66675" marT="66675" marB="66675" anchor="ctr"/>
                </a:tc>
              </a:tr>
              <a:tr h="200891">
                <a:tc>
                  <a:txBody>
                    <a:bodyPr/>
                    <a:lstStyle/>
                    <a:p>
                      <a:pPr algn="ctr"/>
                      <a:r>
                        <a:rPr lang="fr-FR" sz="1200" dirty="0" err="1"/>
                        <a:t>CharArray</a:t>
                      </a:r>
                      <a:endParaRPr lang="fr-FR" sz="1200" dirty="0"/>
                    </a:p>
                  </a:txBody>
                  <a:tcPr marL="66675" marR="66675" marT="66675" marB="66675" anchor="ctr"/>
                </a:tc>
                <a:tc>
                  <a:txBody>
                    <a:bodyPr/>
                    <a:lstStyle/>
                    <a:p>
                      <a:pPr algn="ctr"/>
                      <a:r>
                        <a:rPr lang="fr-FR" sz="1200" dirty="0"/>
                        <a:t>tableau de caractères en mémoire</a:t>
                      </a:r>
                    </a:p>
                  </a:txBody>
                  <a:tcPr marL="66675" marR="66675" marT="66675" marB="66675" anchor="ctr"/>
                </a:tc>
              </a:tr>
              <a:tr h="200891">
                <a:tc>
                  <a:txBody>
                    <a:bodyPr/>
                    <a:lstStyle/>
                    <a:p>
                      <a:pPr algn="ctr"/>
                      <a:r>
                        <a:rPr lang="fr-FR" sz="1200"/>
                        <a:t>File</a:t>
                      </a:r>
                    </a:p>
                  </a:txBody>
                  <a:tcPr marL="66675" marR="66675" marT="66675" marB="66675" anchor="ctr"/>
                </a:tc>
                <a:tc>
                  <a:txBody>
                    <a:bodyPr/>
                    <a:lstStyle/>
                    <a:p>
                      <a:pPr algn="ctr"/>
                      <a:r>
                        <a:rPr lang="fr-FR" sz="1200" dirty="0"/>
                        <a:t>fichier</a:t>
                      </a:r>
                    </a:p>
                  </a:txBody>
                  <a:tcPr marL="66675" marR="66675" marT="66675" marB="66675" anchor="ctr"/>
                </a:tc>
              </a:tr>
              <a:tr h="200891">
                <a:tc>
                  <a:txBody>
                    <a:bodyPr/>
                    <a:lstStyle/>
                    <a:p>
                      <a:pPr algn="ctr"/>
                      <a:r>
                        <a:rPr lang="fr-FR" sz="1200"/>
                        <a:t>Object</a:t>
                      </a:r>
                    </a:p>
                  </a:txBody>
                  <a:tcPr marL="66675" marR="66675" marT="66675" marB="66675" anchor="ctr"/>
                </a:tc>
                <a:tc>
                  <a:txBody>
                    <a:bodyPr/>
                    <a:lstStyle/>
                    <a:p>
                      <a:pPr algn="ctr"/>
                      <a:r>
                        <a:rPr lang="fr-FR" sz="1200" dirty="0" smtClean="0"/>
                        <a:t>Objet (Sérialisation)</a:t>
                      </a:r>
                      <a:endParaRPr lang="fr-FR" sz="1200" dirty="0"/>
                    </a:p>
                  </a:txBody>
                  <a:tcPr marL="66675" marR="66675" marT="66675" marB="66675" anchor="ctr"/>
                </a:tc>
              </a:tr>
              <a:tr h="200891">
                <a:tc>
                  <a:txBody>
                    <a:bodyPr/>
                    <a:lstStyle/>
                    <a:p>
                      <a:pPr algn="ctr"/>
                      <a:r>
                        <a:rPr lang="fr-FR" sz="1200"/>
                        <a:t>Pipe</a:t>
                      </a:r>
                    </a:p>
                  </a:txBody>
                  <a:tcPr marL="66675" marR="66675" marT="66675" marB="66675" anchor="ctr"/>
                </a:tc>
                <a:tc>
                  <a:txBody>
                    <a:bodyPr/>
                    <a:lstStyle/>
                    <a:p>
                      <a:pPr algn="ctr"/>
                      <a:r>
                        <a:rPr lang="fr-FR" sz="1200" dirty="0"/>
                        <a:t>pipeline entre deux threads</a:t>
                      </a:r>
                    </a:p>
                  </a:txBody>
                  <a:tcPr marL="66675" marR="66675" marT="66675" marB="66675" anchor="ctr"/>
                </a:tc>
              </a:tr>
              <a:tr h="200891">
                <a:tc>
                  <a:txBody>
                    <a:bodyPr/>
                    <a:lstStyle/>
                    <a:p>
                      <a:pPr algn="ctr"/>
                      <a:r>
                        <a:rPr lang="fr-FR" sz="1200"/>
                        <a:t>String</a:t>
                      </a:r>
                    </a:p>
                  </a:txBody>
                  <a:tcPr marL="66675" marR="66675" marT="66675" marB="66675" anchor="ctr"/>
                </a:tc>
                <a:tc>
                  <a:txBody>
                    <a:bodyPr/>
                    <a:lstStyle/>
                    <a:p>
                      <a:pPr algn="ctr"/>
                      <a:r>
                        <a:rPr lang="fr-FR" sz="1200" dirty="0"/>
                        <a:t>chaîne de caractères</a:t>
                      </a:r>
                    </a:p>
                  </a:txBody>
                  <a:tcPr marL="66675" marR="66675" marT="66675" marB="66675" anchor="ctr"/>
                </a:tc>
              </a:tr>
            </a:tbl>
          </a:graphicData>
        </a:graphic>
      </p:graphicFrame>
    </p:spTree>
    <p:extLst>
      <p:ext uri="{BB962C8B-B14F-4D97-AF65-F5344CB8AC3E}">
        <p14:creationId xmlns:p14="http://schemas.microsoft.com/office/powerpoint/2010/main" val="11619268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Un peu de vocabulaire</a:t>
            </a:r>
          </a:p>
          <a:p>
            <a:pPr lvl="1"/>
            <a:r>
              <a:rPr lang="fr-FR" b="1" dirty="0" smtClean="0"/>
              <a:t>JVM</a:t>
            </a:r>
            <a:r>
              <a:rPr lang="fr-FR" dirty="0" smtClean="0"/>
              <a:t> : Java Virtual Machine</a:t>
            </a:r>
          </a:p>
          <a:p>
            <a:pPr lvl="1"/>
            <a:r>
              <a:rPr lang="fr-FR" b="1" dirty="0" smtClean="0"/>
              <a:t>Byte code</a:t>
            </a:r>
            <a:r>
              <a:rPr lang="fr-FR" dirty="0" smtClean="0"/>
              <a:t> : le code qui est compilé puis interprété par la JVM</a:t>
            </a:r>
          </a:p>
          <a:p>
            <a:pPr lvl="1"/>
            <a:r>
              <a:rPr lang="fr-FR" b="1" dirty="0" smtClean="0"/>
              <a:t>JDK</a:t>
            </a:r>
            <a:r>
              <a:rPr lang="fr-FR" dirty="0" smtClean="0"/>
              <a:t>: Java </a:t>
            </a:r>
            <a:r>
              <a:rPr lang="fr-FR" dirty="0" err="1" smtClean="0"/>
              <a:t>Developpement</a:t>
            </a:r>
            <a:r>
              <a:rPr lang="fr-FR" dirty="0" smtClean="0"/>
              <a:t> Kit</a:t>
            </a:r>
          </a:p>
          <a:p>
            <a:pPr lvl="1"/>
            <a:r>
              <a:rPr lang="fr-FR" b="1" dirty="0" err="1" smtClean="0"/>
              <a:t>Javadoc</a:t>
            </a:r>
            <a:r>
              <a:rPr lang="fr-FR" dirty="0" smtClean="0"/>
              <a:t>: </a:t>
            </a:r>
          </a:p>
          <a:p>
            <a:pPr lvl="1"/>
            <a:endParaRPr lang="fr-FR" dirty="0"/>
          </a:p>
        </p:txBody>
      </p:sp>
      <p:sp>
        <p:nvSpPr>
          <p:cNvPr id="6" name="Titre 5"/>
          <p:cNvSpPr>
            <a:spLocks noGrp="1"/>
          </p:cNvSpPr>
          <p:nvPr>
            <p:ph type="title"/>
          </p:nvPr>
        </p:nvSpPr>
        <p:spPr/>
        <p:txBody>
          <a:bodyPr/>
          <a:lstStyle/>
          <a:p>
            <a:r>
              <a:rPr lang="fr-FR" dirty="0" smtClean="0"/>
              <a:t>Le langage</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9</a:t>
            </a:fld>
            <a:endParaRPr lang="fr-FR" dirty="0"/>
          </a:p>
        </p:txBody>
      </p:sp>
    </p:spTree>
    <p:extLst>
      <p:ext uri="{BB962C8B-B14F-4D97-AF65-F5344CB8AC3E}">
        <p14:creationId xmlns:p14="http://schemas.microsoft.com/office/powerpoint/2010/main" val="170087134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1400" dirty="0" smtClean="0"/>
              <a:t>Les filtres rajoutent une fonctionnalité « autour » d’un flux</a:t>
            </a:r>
            <a:endParaRPr lang="fr-FR" sz="1600" dirty="0" smtClean="0"/>
          </a:p>
        </p:txBody>
      </p:sp>
      <p:sp>
        <p:nvSpPr>
          <p:cNvPr id="6" name="Titre 5"/>
          <p:cNvSpPr>
            <a:spLocks noGrp="1"/>
          </p:cNvSpPr>
          <p:nvPr>
            <p:ph type="title"/>
          </p:nvPr>
        </p:nvSpPr>
        <p:spPr/>
        <p:txBody>
          <a:bodyPr/>
          <a:lstStyle/>
          <a:p>
            <a:r>
              <a:rPr lang="fr-FR" dirty="0"/>
              <a:t>Les </a:t>
            </a:r>
            <a:r>
              <a:rPr lang="fr-FR" dirty="0" smtClean="0"/>
              <a:t>APIs: les entrées/sorties (java.io)</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90</a:t>
            </a:fld>
            <a:endParaRPr lang="fr-FR" dirty="0"/>
          </a:p>
        </p:txBody>
      </p:sp>
      <p:pic>
        <p:nvPicPr>
          <p:cNvPr id="7" name="Picture 4" descr="Résultat de recherche d'images pour &quot;logo java&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96336" y="36576"/>
            <a:ext cx="560353" cy="56035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au 2"/>
          <p:cNvGraphicFramePr>
            <a:graphicFrameLocks noGrp="1"/>
          </p:cNvGraphicFramePr>
          <p:nvPr>
            <p:extLst>
              <p:ext uri="{D42A27DB-BD31-4B8C-83A1-F6EECF244321}">
                <p14:modId xmlns:p14="http://schemas.microsoft.com/office/powerpoint/2010/main" val="3079183800"/>
              </p:ext>
            </p:extLst>
          </p:nvPr>
        </p:nvGraphicFramePr>
        <p:xfrm>
          <a:off x="467544" y="1131590"/>
          <a:ext cx="8288780" cy="3394710"/>
        </p:xfrm>
        <a:graphic>
          <a:graphicData uri="http://schemas.openxmlformats.org/drawingml/2006/table">
            <a:tbl>
              <a:tblPr firstRow="1" bandRow="1">
                <a:tableStyleId>{93296810-A885-4BE3-A3E7-6D5BEEA58F35}</a:tableStyleId>
              </a:tblPr>
              <a:tblGrid>
                <a:gridCol w="2592288"/>
                <a:gridCol w="1728192"/>
                <a:gridCol w="2088232"/>
                <a:gridCol w="1880068"/>
              </a:tblGrid>
              <a:tr h="248189">
                <a:tc>
                  <a:txBody>
                    <a:bodyPr/>
                    <a:lstStyle/>
                    <a:p>
                      <a:r>
                        <a:rPr lang="fr-FR" sz="1200" dirty="0"/>
                        <a:t>Type de traitement</a:t>
                      </a:r>
                    </a:p>
                  </a:txBody>
                  <a:tcPr marL="66675" marR="66675" marT="66675" marB="66675" anchor="ctr"/>
                </a:tc>
                <a:tc>
                  <a:txBody>
                    <a:bodyPr/>
                    <a:lstStyle/>
                    <a:p>
                      <a:pPr algn="ctr"/>
                      <a:r>
                        <a:rPr lang="fr-FR" sz="1200"/>
                        <a:t>Préfixe de la classe</a:t>
                      </a:r>
                    </a:p>
                  </a:txBody>
                  <a:tcPr marL="66675" marR="66675" marT="66675" marB="66675" anchor="ctr"/>
                </a:tc>
                <a:tc>
                  <a:txBody>
                    <a:bodyPr/>
                    <a:lstStyle/>
                    <a:p>
                      <a:pPr algn="ctr"/>
                      <a:r>
                        <a:rPr lang="fr-FR" sz="1200"/>
                        <a:t>En entrée</a:t>
                      </a:r>
                    </a:p>
                  </a:txBody>
                  <a:tcPr marL="66675" marR="66675" marT="66675" marB="66675" anchor="ctr"/>
                </a:tc>
                <a:tc>
                  <a:txBody>
                    <a:bodyPr/>
                    <a:lstStyle/>
                    <a:p>
                      <a:pPr algn="ctr"/>
                      <a:r>
                        <a:rPr lang="fr-FR" sz="1200"/>
                        <a:t>En sortie</a:t>
                      </a:r>
                    </a:p>
                  </a:txBody>
                  <a:tcPr marL="66675" marR="66675" marT="66675" marB="66675" anchor="ctr"/>
                </a:tc>
              </a:tr>
              <a:tr h="248189">
                <a:tc>
                  <a:txBody>
                    <a:bodyPr/>
                    <a:lstStyle/>
                    <a:p>
                      <a:r>
                        <a:rPr lang="fr-FR" sz="1200" dirty="0"/>
                        <a:t>Mise en tampon</a:t>
                      </a:r>
                    </a:p>
                  </a:txBody>
                  <a:tcPr marL="66675" marR="66675" marT="66675" marB="66675" anchor="ctr"/>
                </a:tc>
                <a:tc>
                  <a:txBody>
                    <a:bodyPr/>
                    <a:lstStyle/>
                    <a:p>
                      <a:pPr algn="ctr"/>
                      <a:r>
                        <a:rPr lang="fr-FR" sz="1200" b="1" dirty="0" err="1"/>
                        <a:t>Buffered</a:t>
                      </a:r>
                      <a:endParaRPr lang="fr-FR" sz="1200" b="1" dirty="0"/>
                    </a:p>
                  </a:txBody>
                  <a:tcPr marL="66675" marR="66675" marT="66675" marB="66675" anchor="ctr"/>
                </a:tc>
                <a:tc>
                  <a:txBody>
                    <a:bodyPr/>
                    <a:lstStyle/>
                    <a:p>
                      <a:pPr algn="ctr"/>
                      <a:r>
                        <a:rPr lang="fr-FR" sz="1200"/>
                        <a:t>Oui</a:t>
                      </a:r>
                    </a:p>
                  </a:txBody>
                  <a:tcPr marL="66675" marR="66675" marT="66675" marB="66675" anchor="ctr"/>
                </a:tc>
                <a:tc>
                  <a:txBody>
                    <a:bodyPr/>
                    <a:lstStyle/>
                    <a:p>
                      <a:pPr algn="ctr"/>
                      <a:r>
                        <a:rPr lang="fr-FR" sz="1200"/>
                        <a:t>Oui</a:t>
                      </a:r>
                    </a:p>
                  </a:txBody>
                  <a:tcPr marL="66675" marR="66675" marT="66675" marB="66675" anchor="ctr"/>
                </a:tc>
              </a:tr>
              <a:tr h="248189">
                <a:tc>
                  <a:txBody>
                    <a:bodyPr/>
                    <a:lstStyle/>
                    <a:p>
                      <a:r>
                        <a:rPr lang="fr-FR" sz="1200" dirty="0" smtClean="0"/>
                        <a:t>Concaténation/fusion de </a:t>
                      </a:r>
                      <a:r>
                        <a:rPr lang="fr-FR" sz="1200" dirty="0"/>
                        <a:t>flux</a:t>
                      </a:r>
                    </a:p>
                  </a:txBody>
                  <a:tcPr marL="66675" marR="66675" marT="66675" marB="66675" anchor="ctr"/>
                </a:tc>
                <a:tc>
                  <a:txBody>
                    <a:bodyPr/>
                    <a:lstStyle/>
                    <a:p>
                      <a:pPr algn="ctr"/>
                      <a:r>
                        <a:rPr lang="fr-FR" sz="1200"/>
                        <a:t>Sequence</a:t>
                      </a:r>
                    </a:p>
                  </a:txBody>
                  <a:tcPr marL="66675" marR="66675" marT="66675" marB="66675" anchor="ctr"/>
                </a:tc>
                <a:tc>
                  <a:txBody>
                    <a:bodyPr/>
                    <a:lstStyle/>
                    <a:p>
                      <a:pPr algn="ctr"/>
                      <a:r>
                        <a:rPr lang="fr-FR" sz="1200"/>
                        <a:t>Oui pour flux d'octets</a:t>
                      </a:r>
                    </a:p>
                  </a:txBody>
                  <a:tcPr marL="66675" marR="66675" marT="66675" marB="66675" anchor="ctr"/>
                </a:tc>
                <a:tc>
                  <a:txBody>
                    <a:bodyPr/>
                    <a:lstStyle/>
                    <a:p>
                      <a:pPr algn="ctr"/>
                      <a:r>
                        <a:rPr lang="fr-FR" sz="1200"/>
                        <a:t>Non</a:t>
                      </a:r>
                    </a:p>
                  </a:txBody>
                  <a:tcPr marL="66675" marR="66675" marT="66675" marB="66675" anchor="ctr"/>
                </a:tc>
              </a:tr>
              <a:tr h="248189">
                <a:tc>
                  <a:txBody>
                    <a:bodyPr/>
                    <a:lstStyle/>
                    <a:p>
                      <a:r>
                        <a:rPr lang="fr-FR" sz="1200"/>
                        <a:t>Conversion de données</a:t>
                      </a:r>
                    </a:p>
                  </a:txBody>
                  <a:tcPr marL="66675" marR="66675" marT="66675" marB="66675" anchor="ctr"/>
                </a:tc>
                <a:tc>
                  <a:txBody>
                    <a:bodyPr/>
                    <a:lstStyle/>
                    <a:p>
                      <a:pPr algn="ctr"/>
                      <a:r>
                        <a:rPr lang="fr-FR" sz="1200" dirty="0"/>
                        <a:t>Data</a:t>
                      </a:r>
                    </a:p>
                  </a:txBody>
                  <a:tcPr marL="66675" marR="66675" marT="66675" marB="66675" anchor="ctr"/>
                </a:tc>
                <a:tc>
                  <a:txBody>
                    <a:bodyPr/>
                    <a:lstStyle/>
                    <a:p>
                      <a:pPr algn="ctr"/>
                      <a:r>
                        <a:rPr lang="fr-FR" sz="1200"/>
                        <a:t>Oui pour flux d'octets</a:t>
                      </a:r>
                    </a:p>
                  </a:txBody>
                  <a:tcPr marL="66675" marR="66675" marT="66675" marB="66675" anchor="ctr"/>
                </a:tc>
                <a:tc>
                  <a:txBody>
                    <a:bodyPr/>
                    <a:lstStyle/>
                    <a:p>
                      <a:pPr algn="ctr"/>
                      <a:r>
                        <a:rPr lang="fr-FR" sz="1200"/>
                        <a:t>Oui pour flux d'octets</a:t>
                      </a:r>
                    </a:p>
                  </a:txBody>
                  <a:tcPr marL="66675" marR="66675" marT="66675" marB="66675" anchor="ctr"/>
                </a:tc>
              </a:tr>
              <a:tr h="391720">
                <a:tc>
                  <a:txBody>
                    <a:bodyPr/>
                    <a:lstStyle/>
                    <a:p>
                      <a:r>
                        <a:rPr lang="fr-FR" sz="1200"/>
                        <a:t>Numérotation des lignes</a:t>
                      </a:r>
                    </a:p>
                  </a:txBody>
                  <a:tcPr marL="66675" marR="66675" marT="66675" marB="66675" anchor="ctr"/>
                </a:tc>
                <a:tc>
                  <a:txBody>
                    <a:bodyPr/>
                    <a:lstStyle/>
                    <a:p>
                      <a:pPr algn="ctr"/>
                      <a:r>
                        <a:rPr lang="fr-FR" sz="1200"/>
                        <a:t>LineNumber</a:t>
                      </a:r>
                    </a:p>
                  </a:txBody>
                  <a:tcPr marL="66675" marR="66675" marT="66675" marB="66675" anchor="ctr"/>
                </a:tc>
                <a:tc>
                  <a:txBody>
                    <a:bodyPr/>
                    <a:lstStyle/>
                    <a:p>
                      <a:pPr algn="ctr"/>
                      <a:r>
                        <a:rPr lang="fr-FR" sz="1200"/>
                        <a:t>Oui pour les flux de caractères</a:t>
                      </a:r>
                    </a:p>
                  </a:txBody>
                  <a:tcPr marL="66675" marR="66675" marT="66675" marB="66675" anchor="ctr"/>
                </a:tc>
                <a:tc>
                  <a:txBody>
                    <a:bodyPr/>
                    <a:lstStyle/>
                    <a:p>
                      <a:pPr algn="ctr"/>
                      <a:r>
                        <a:rPr lang="fr-FR" sz="1200"/>
                        <a:t>Non</a:t>
                      </a:r>
                    </a:p>
                  </a:txBody>
                  <a:tcPr marL="66675" marR="66675" marT="66675" marB="66675" anchor="ctr"/>
                </a:tc>
              </a:tr>
              <a:tr h="391720">
                <a:tc>
                  <a:txBody>
                    <a:bodyPr/>
                    <a:lstStyle/>
                    <a:p>
                      <a:r>
                        <a:rPr lang="fr-FR" sz="1200"/>
                        <a:t>Lecture avec remise dans le flux des données</a:t>
                      </a:r>
                    </a:p>
                  </a:txBody>
                  <a:tcPr marL="66675" marR="66675" marT="66675" marB="66675" anchor="ctr"/>
                </a:tc>
                <a:tc>
                  <a:txBody>
                    <a:bodyPr/>
                    <a:lstStyle/>
                    <a:p>
                      <a:pPr algn="ctr"/>
                      <a:r>
                        <a:rPr lang="fr-FR" sz="1200"/>
                        <a:t>PushBack</a:t>
                      </a:r>
                    </a:p>
                  </a:txBody>
                  <a:tcPr marL="66675" marR="66675" marT="66675" marB="66675" anchor="ctr"/>
                </a:tc>
                <a:tc>
                  <a:txBody>
                    <a:bodyPr/>
                    <a:lstStyle/>
                    <a:p>
                      <a:pPr algn="ctr"/>
                      <a:r>
                        <a:rPr lang="fr-FR" sz="1200"/>
                        <a:t>Oui</a:t>
                      </a:r>
                    </a:p>
                  </a:txBody>
                  <a:tcPr marL="66675" marR="66675" marT="66675" marB="66675" anchor="ctr"/>
                </a:tc>
                <a:tc>
                  <a:txBody>
                    <a:bodyPr/>
                    <a:lstStyle/>
                    <a:p>
                      <a:pPr algn="ctr"/>
                      <a:r>
                        <a:rPr lang="fr-FR" sz="1200"/>
                        <a:t>Non</a:t>
                      </a:r>
                    </a:p>
                  </a:txBody>
                  <a:tcPr marL="66675" marR="66675" marT="66675" marB="66675" anchor="ctr"/>
                </a:tc>
              </a:tr>
              <a:tr h="248189">
                <a:tc>
                  <a:txBody>
                    <a:bodyPr/>
                    <a:lstStyle/>
                    <a:p>
                      <a:r>
                        <a:rPr lang="fr-FR" sz="1200"/>
                        <a:t>Impression</a:t>
                      </a:r>
                    </a:p>
                  </a:txBody>
                  <a:tcPr marL="66675" marR="66675" marT="66675" marB="66675" anchor="ctr"/>
                </a:tc>
                <a:tc>
                  <a:txBody>
                    <a:bodyPr/>
                    <a:lstStyle/>
                    <a:p>
                      <a:pPr algn="ctr"/>
                      <a:r>
                        <a:rPr lang="fr-FR" sz="1200"/>
                        <a:t>Print</a:t>
                      </a:r>
                    </a:p>
                  </a:txBody>
                  <a:tcPr marL="66675" marR="66675" marT="66675" marB="66675" anchor="ctr"/>
                </a:tc>
                <a:tc>
                  <a:txBody>
                    <a:bodyPr/>
                    <a:lstStyle/>
                    <a:p>
                      <a:pPr algn="ctr"/>
                      <a:r>
                        <a:rPr lang="fr-FR" sz="1200"/>
                        <a:t>Non</a:t>
                      </a:r>
                    </a:p>
                  </a:txBody>
                  <a:tcPr marL="66675" marR="66675" marT="66675" marB="66675" anchor="ctr"/>
                </a:tc>
                <a:tc>
                  <a:txBody>
                    <a:bodyPr/>
                    <a:lstStyle/>
                    <a:p>
                      <a:pPr algn="ctr"/>
                      <a:r>
                        <a:rPr lang="fr-FR" sz="1200"/>
                        <a:t>Oui</a:t>
                      </a:r>
                    </a:p>
                  </a:txBody>
                  <a:tcPr marL="66675" marR="66675" marT="66675" marB="66675" anchor="ctr"/>
                </a:tc>
              </a:tr>
              <a:tr h="248189">
                <a:tc>
                  <a:txBody>
                    <a:bodyPr/>
                    <a:lstStyle/>
                    <a:p>
                      <a:r>
                        <a:rPr lang="fr-FR" sz="1200"/>
                        <a:t>Sérialisation</a:t>
                      </a:r>
                    </a:p>
                  </a:txBody>
                  <a:tcPr marL="66675" marR="66675" marT="66675" marB="66675" anchor="ctr"/>
                </a:tc>
                <a:tc>
                  <a:txBody>
                    <a:bodyPr/>
                    <a:lstStyle/>
                    <a:p>
                      <a:pPr algn="ctr"/>
                      <a:r>
                        <a:rPr lang="fr-FR" sz="1200"/>
                        <a:t>Object</a:t>
                      </a:r>
                    </a:p>
                  </a:txBody>
                  <a:tcPr marL="66675" marR="66675" marT="66675" marB="66675" anchor="ctr"/>
                </a:tc>
                <a:tc>
                  <a:txBody>
                    <a:bodyPr/>
                    <a:lstStyle/>
                    <a:p>
                      <a:pPr algn="ctr"/>
                      <a:r>
                        <a:rPr lang="fr-FR" sz="1200"/>
                        <a:t>Oui pour flux d'octets</a:t>
                      </a:r>
                    </a:p>
                  </a:txBody>
                  <a:tcPr marL="66675" marR="66675" marT="66675" marB="66675" anchor="ctr"/>
                </a:tc>
                <a:tc>
                  <a:txBody>
                    <a:bodyPr/>
                    <a:lstStyle/>
                    <a:p>
                      <a:pPr algn="ctr"/>
                      <a:r>
                        <a:rPr lang="fr-FR" sz="1200"/>
                        <a:t>Oui pour flux d'octets</a:t>
                      </a:r>
                    </a:p>
                  </a:txBody>
                  <a:tcPr marL="66675" marR="66675" marT="66675" marB="66675" anchor="ctr"/>
                </a:tc>
              </a:tr>
              <a:tr h="391720">
                <a:tc>
                  <a:txBody>
                    <a:bodyPr/>
                    <a:lstStyle/>
                    <a:p>
                      <a:r>
                        <a:rPr lang="fr-FR" sz="1200"/>
                        <a:t>Conversion octets/caractères</a:t>
                      </a:r>
                    </a:p>
                  </a:txBody>
                  <a:tcPr marL="66675" marR="66675" marT="66675" marB="66675" anchor="ctr"/>
                </a:tc>
                <a:tc>
                  <a:txBody>
                    <a:bodyPr/>
                    <a:lstStyle/>
                    <a:p>
                      <a:pPr algn="ctr"/>
                      <a:r>
                        <a:rPr lang="fr-FR" sz="1200"/>
                        <a:t>InputStream / OutputStream</a:t>
                      </a:r>
                    </a:p>
                  </a:txBody>
                  <a:tcPr marL="66675" marR="66675" marT="66675" marB="66675" anchor="ctr"/>
                </a:tc>
                <a:tc>
                  <a:txBody>
                    <a:bodyPr/>
                    <a:lstStyle/>
                    <a:p>
                      <a:pPr algn="ctr"/>
                      <a:r>
                        <a:rPr lang="fr-FR" sz="1200"/>
                        <a:t>Oui pour flux d'octets</a:t>
                      </a:r>
                    </a:p>
                  </a:txBody>
                  <a:tcPr marL="66675" marR="66675" marT="66675" marB="66675" anchor="ctr"/>
                </a:tc>
                <a:tc>
                  <a:txBody>
                    <a:bodyPr/>
                    <a:lstStyle/>
                    <a:p>
                      <a:pPr algn="ctr"/>
                      <a:r>
                        <a:rPr lang="fr-FR" sz="1200" dirty="0"/>
                        <a:t>Oui pour flux d'octets</a:t>
                      </a:r>
                    </a:p>
                  </a:txBody>
                  <a:tcPr marL="66675" marR="66675" marT="66675" marB="66675" anchor="ctr"/>
                </a:tc>
              </a:tr>
            </a:tbl>
          </a:graphicData>
        </a:graphic>
      </p:graphicFrame>
    </p:spTree>
    <p:extLst>
      <p:ext uri="{BB962C8B-B14F-4D97-AF65-F5344CB8AC3E}">
        <p14:creationId xmlns:p14="http://schemas.microsoft.com/office/powerpoint/2010/main" val="13388764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1400" dirty="0" smtClean="0"/>
              <a:t>Ce qui donne au final, pas mal de classes!</a:t>
            </a:r>
            <a:endParaRPr lang="fr-FR" sz="1600" dirty="0" smtClean="0"/>
          </a:p>
        </p:txBody>
      </p:sp>
      <p:sp>
        <p:nvSpPr>
          <p:cNvPr id="6" name="Titre 5"/>
          <p:cNvSpPr>
            <a:spLocks noGrp="1"/>
          </p:cNvSpPr>
          <p:nvPr>
            <p:ph type="title"/>
          </p:nvPr>
        </p:nvSpPr>
        <p:spPr/>
        <p:txBody>
          <a:bodyPr/>
          <a:lstStyle/>
          <a:p>
            <a:r>
              <a:rPr lang="fr-FR" dirty="0"/>
              <a:t>Les </a:t>
            </a:r>
            <a:r>
              <a:rPr lang="fr-FR" dirty="0" smtClean="0"/>
              <a:t>APIs: les entrées/sorties (java.io)</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91</a:t>
            </a:fld>
            <a:endParaRPr lang="fr-FR" dirty="0"/>
          </a:p>
        </p:txBody>
      </p:sp>
      <p:pic>
        <p:nvPicPr>
          <p:cNvPr id="7" name="Picture 4" descr="Résultat de recherche d'images pour &quot;logo java&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96336" y="36576"/>
            <a:ext cx="560353" cy="56035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au 2"/>
          <p:cNvGraphicFramePr>
            <a:graphicFrameLocks noGrp="1"/>
          </p:cNvGraphicFramePr>
          <p:nvPr>
            <p:extLst>
              <p:ext uri="{D42A27DB-BD31-4B8C-83A1-F6EECF244321}">
                <p14:modId xmlns:p14="http://schemas.microsoft.com/office/powerpoint/2010/main" val="1161367960"/>
              </p:ext>
            </p:extLst>
          </p:nvPr>
        </p:nvGraphicFramePr>
        <p:xfrm>
          <a:off x="467544" y="1131590"/>
          <a:ext cx="8352928" cy="3417570"/>
        </p:xfrm>
        <a:graphic>
          <a:graphicData uri="http://schemas.openxmlformats.org/drawingml/2006/table">
            <a:tbl>
              <a:tblPr firstRow="1" bandRow="1">
                <a:tableStyleId>{93296810-A885-4BE3-A3E7-6D5BEEA58F35}</a:tableStyleId>
              </a:tblPr>
              <a:tblGrid>
                <a:gridCol w="3378712"/>
                <a:gridCol w="2252475"/>
                <a:gridCol w="2721741"/>
              </a:tblGrid>
              <a:tr h="389565">
                <a:tc>
                  <a:txBody>
                    <a:bodyPr/>
                    <a:lstStyle/>
                    <a:p>
                      <a:r>
                        <a:rPr lang="fr-FR" sz="1100" dirty="0"/>
                        <a:t/>
                      </a:r>
                      <a:br>
                        <a:rPr lang="fr-FR" sz="1100" dirty="0"/>
                      </a:br>
                      <a:r>
                        <a:rPr lang="fr-FR" sz="1100" dirty="0"/>
                        <a:t>Flux en lecture</a:t>
                      </a:r>
                    </a:p>
                  </a:txBody>
                  <a:tcPr marL="66675" marR="66675" marT="66675" marB="66675" anchor="ctr"/>
                </a:tc>
                <a:tc>
                  <a:txBody>
                    <a:bodyPr/>
                    <a:lstStyle/>
                    <a:p>
                      <a:r>
                        <a:rPr lang="fr-FR" sz="1100"/>
                        <a:t>Flux en sortie</a:t>
                      </a:r>
                    </a:p>
                  </a:txBody>
                  <a:tcPr marL="66675" marR="66675" marT="66675" marB="66675" anchor="ctr"/>
                </a:tc>
                <a:tc>
                  <a:txBody>
                    <a:bodyPr/>
                    <a:lstStyle/>
                    <a:p>
                      <a:endParaRPr lang="fr-FR" sz="1100"/>
                    </a:p>
                  </a:txBody>
                  <a:tcPr/>
                </a:tc>
              </a:tr>
              <a:tr h="1246015">
                <a:tc>
                  <a:txBody>
                    <a:bodyPr/>
                    <a:lstStyle/>
                    <a:p>
                      <a:r>
                        <a:rPr lang="fr-FR" sz="1100" dirty="0"/>
                        <a:t>Flux de caractères</a:t>
                      </a:r>
                    </a:p>
                  </a:txBody>
                  <a:tcPr marL="66675" marR="66675" marT="66675" marB="66675" anchor="ctr"/>
                </a:tc>
                <a:tc>
                  <a:txBody>
                    <a:bodyPr/>
                    <a:lstStyle/>
                    <a:p>
                      <a:r>
                        <a:rPr lang="fr-FR" sz="1100" dirty="0" err="1"/>
                        <a:t>BufferedReader</a:t>
                      </a:r>
                      <a:endParaRPr lang="fr-FR" sz="1100" dirty="0"/>
                    </a:p>
                    <a:p>
                      <a:r>
                        <a:rPr lang="fr-FR" sz="1100" dirty="0" err="1"/>
                        <a:t>CharArrayReader</a:t>
                      </a:r>
                      <a:endParaRPr lang="fr-FR" sz="1100" dirty="0"/>
                    </a:p>
                    <a:p>
                      <a:r>
                        <a:rPr lang="fr-FR" sz="1100" dirty="0" err="1"/>
                        <a:t>FileReader</a:t>
                      </a:r>
                      <a:endParaRPr lang="fr-FR" sz="1100" dirty="0"/>
                    </a:p>
                    <a:p>
                      <a:r>
                        <a:rPr lang="fr-FR" sz="1100" dirty="0" err="1"/>
                        <a:t>InputStreamReader</a:t>
                      </a:r>
                      <a:endParaRPr lang="fr-FR" sz="1100" dirty="0"/>
                    </a:p>
                    <a:p>
                      <a:r>
                        <a:rPr lang="fr-FR" sz="1100" dirty="0" err="1"/>
                        <a:t>LineNumberReader</a:t>
                      </a:r>
                      <a:endParaRPr lang="fr-FR" sz="1100" dirty="0"/>
                    </a:p>
                    <a:p>
                      <a:r>
                        <a:rPr lang="fr-FR" sz="1100" dirty="0" err="1"/>
                        <a:t>PipedReader</a:t>
                      </a:r>
                      <a:endParaRPr lang="fr-FR" sz="1100" dirty="0"/>
                    </a:p>
                    <a:p>
                      <a:r>
                        <a:rPr lang="fr-FR" sz="1100" dirty="0" err="1"/>
                        <a:t>PushbackReader</a:t>
                      </a:r>
                      <a:endParaRPr lang="fr-FR" sz="1100" dirty="0"/>
                    </a:p>
                    <a:p>
                      <a:r>
                        <a:rPr lang="fr-FR" sz="1100" dirty="0" err="1"/>
                        <a:t>StringReader</a:t>
                      </a:r>
                      <a:endParaRPr lang="fr-FR" sz="1100" dirty="0"/>
                    </a:p>
                  </a:txBody>
                  <a:tcPr marL="66675" marR="66675" marT="66675" marB="66675"/>
                </a:tc>
                <a:tc>
                  <a:txBody>
                    <a:bodyPr/>
                    <a:lstStyle/>
                    <a:p>
                      <a:r>
                        <a:rPr lang="fr-FR" sz="1100"/>
                        <a:t>BufferedWriter</a:t>
                      </a:r>
                    </a:p>
                    <a:p>
                      <a:r>
                        <a:rPr lang="fr-FR" sz="1100"/>
                        <a:t>CharArrayWriter</a:t>
                      </a:r>
                    </a:p>
                    <a:p>
                      <a:r>
                        <a:rPr lang="fr-FR" sz="1100"/>
                        <a:t>FileWriter</a:t>
                      </a:r>
                    </a:p>
                    <a:p>
                      <a:r>
                        <a:rPr lang="fr-FR" sz="1100"/>
                        <a:t>OutputStreamWriter</a:t>
                      </a:r>
                    </a:p>
                    <a:p>
                      <a:r>
                        <a:rPr lang="fr-FR" sz="1100"/>
                        <a:t> </a:t>
                      </a:r>
                    </a:p>
                    <a:p>
                      <a:r>
                        <a:rPr lang="fr-FR" sz="1100"/>
                        <a:t>PipedWriter</a:t>
                      </a:r>
                    </a:p>
                    <a:p>
                      <a:r>
                        <a:rPr lang="fr-FR" sz="1100"/>
                        <a:t> </a:t>
                      </a:r>
                    </a:p>
                    <a:p>
                      <a:r>
                        <a:rPr lang="fr-FR" sz="1100"/>
                        <a:t>StringWriter</a:t>
                      </a:r>
                    </a:p>
                  </a:txBody>
                  <a:tcPr marL="66675" marR="66675" marT="66675" marB="66675"/>
                </a:tc>
              </a:tr>
              <a:tr h="1388756">
                <a:tc>
                  <a:txBody>
                    <a:bodyPr/>
                    <a:lstStyle/>
                    <a:p>
                      <a:r>
                        <a:rPr lang="fr-FR" sz="1100"/>
                        <a:t>Flux d'octets</a:t>
                      </a:r>
                    </a:p>
                  </a:txBody>
                  <a:tcPr marL="66675" marR="66675" marT="66675" marB="66675" anchor="ctr"/>
                </a:tc>
                <a:tc>
                  <a:txBody>
                    <a:bodyPr/>
                    <a:lstStyle/>
                    <a:p>
                      <a:r>
                        <a:rPr lang="fr-FR" sz="1100" dirty="0" err="1"/>
                        <a:t>BufferedInputStream</a:t>
                      </a:r>
                      <a:endParaRPr lang="fr-FR" sz="1100" dirty="0"/>
                    </a:p>
                    <a:p>
                      <a:r>
                        <a:rPr lang="fr-FR" sz="1100" dirty="0" err="1"/>
                        <a:t>ByteArrayInputStream</a:t>
                      </a:r>
                      <a:endParaRPr lang="fr-FR" sz="1100" dirty="0"/>
                    </a:p>
                    <a:p>
                      <a:r>
                        <a:rPr lang="fr-FR" sz="1100" dirty="0" err="1"/>
                        <a:t>DataInputStream</a:t>
                      </a:r>
                      <a:endParaRPr lang="fr-FR" sz="1100" dirty="0"/>
                    </a:p>
                    <a:p>
                      <a:r>
                        <a:rPr lang="fr-FR" sz="1100" dirty="0" err="1"/>
                        <a:t>FileInputStream</a:t>
                      </a:r>
                      <a:endParaRPr lang="fr-FR" sz="1100" dirty="0"/>
                    </a:p>
                    <a:p>
                      <a:r>
                        <a:rPr lang="fr-FR" sz="1100" dirty="0" err="1"/>
                        <a:t>ObjectInputStream</a:t>
                      </a:r>
                      <a:endParaRPr lang="fr-FR" sz="1100" dirty="0"/>
                    </a:p>
                    <a:p>
                      <a:r>
                        <a:rPr lang="fr-FR" sz="1100" dirty="0" err="1" smtClean="0"/>
                        <a:t>PipedInputStream</a:t>
                      </a:r>
                      <a:r>
                        <a:rPr lang="fr-FR" sz="1100" dirty="0"/>
                        <a:t> </a:t>
                      </a:r>
                    </a:p>
                    <a:p>
                      <a:r>
                        <a:rPr lang="fr-FR" sz="1100" dirty="0" err="1"/>
                        <a:t>PushbackInputStream</a:t>
                      </a:r>
                      <a:endParaRPr lang="fr-FR" sz="1100" dirty="0"/>
                    </a:p>
                    <a:p>
                      <a:r>
                        <a:rPr lang="fr-FR" sz="1100" dirty="0" err="1"/>
                        <a:t>SequenceInputStream</a:t>
                      </a:r>
                      <a:endParaRPr lang="fr-FR" sz="1100" dirty="0"/>
                    </a:p>
                  </a:txBody>
                  <a:tcPr marL="66675" marR="66675" marT="66675" marB="66675"/>
                </a:tc>
                <a:tc>
                  <a:txBody>
                    <a:bodyPr/>
                    <a:lstStyle/>
                    <a:p>
                      <a:r>
                        <a:rPr lang="fr-FR" sz="1100" dirty="0" err="1"/>
                        <a:t>BufferedOutputStream</a:t>
                      </a:r>
                      <a:endParaRPr lang="fr-FR" sz="1100" dirty="0"/>
                    </a:p>
                    <a:p>
                      <a:r>
                        <a:rPr lang="fr-FR" sz="1100" dirty="0" err="1"/>
                        <a:t>ByteArrayOutputStream</a:t>
                      </a:r>
                      <a:endParaRPr lang="fr-FR" sz="1100" dirty="0"/>
                    </a:p>
                    <a:p>
                      <a:r>
                        <a:rPr lang="fr-FR" sz="1100" dirty="0" err="1"/>
                        <a:t>DataOuputStream</a:t>
                      </a:r>
                      <a:endParaRPr lang="fr-FR" sz="1100" dirty="0"/>
                    </a:p>
                    <a:p>
                      <a:r>
                        <a:rPr lang="fr-FR" sz="1100" dirty="0" err="1"/>
                        <a:t>FileOutputStream</a:t>
                      </a:r>
                      <a:endParaRPr lang="fr-FR" sz="1100" dirty="0"/>
                    </a:p>
                    <a:p>
                      <a:r>
                        <a:rPr lang="fr-FR" sz="1100" dirty="0" err="1"/>
                        <a:t>ObjetOutputStream</a:t>
                      </a:r>
                      <a:endParaRPr lang="fr-FR" sz="1100" dirty="0"/>
                    </a:p>
                    <a:p>
                      <a:r>
                        <a:rPr lang="fr-FR" sz="1100" dirty="0" err="1"/>
                        <a:t>PipedOutputStream</a:t>
                      </a:r>
                      <a:endParaRPr lang="fr-FR" sz="1100" dirty="0"/>
                    </a:p>
                    <a:p>
                      <a:r>
                        <a:rPr lang="fr-FR" sz="1100" dirty="0" err="1"/>
                        <a:t>PrintStream</a:t>
                      </a:r>
                      <a:endParaRPr lang="fr-FR" sz="1100" dirty="0"/>
                    </a:p>
                  </a:txBody>
                  <a:tcPr marL="66675" marR="66675" marT="66675" marB="66675"/>
                </a:tc>
              </a:tr>
            </a:tbl>
          </a:graphicData>
        </a:graphic>
      </p:graphicFrame>
    </p:spTree>
    <p:extLst>
      <p:ext uri="{BB962C8B-B14F-4D97-AF65-F5344CB8AC3E}">
        <p14:creationId xmlns:p14="http://schemas.microsoft.com/office/powerpoint/2010/main" val="85716197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1400" dirty="0" smtClean="0"/>
              <a:t>Les flux de caractères ils héritent tous</a:t>
            </a:r>
          </a:p>
          <a:p>
            <a:pPr lvl="1"/>
            <a:r>
              <a:rPr lang="fr-FR" sz="1400" dirty="0" smtClean="0"/>
              <a:t>De Reader pour lire dans le flux</a:t>
            </a:r>
          </a:p>
          <a:p>
            <a:pPr lvl="1"/>
            <a:r>
              <a:rPr lang="fr-FR" sz="1400" dirty="0" smtClean="0"/>
              <a:t>De </a:t>
            </a:r>
            <a:r>
              <a:rPr lang="fr-FR" sz="1400" dirty="0" err="1" smtClean="0"/>
              <a:t>Writer</a:t>
            </a:r>
            <a:r>
              <a:rPr lang="fr-FR" sz="1400" dirty="0" smtClean="0"/>
              <a:t> pour écrire dans le flux</a:t>
            </a:r>
          </a:p>
          <a:p>
            <a:r>
              <a:rPr lang="fr-FR" dirty="0" smtClean="0"/>
              <a:t>Ces classes doivent être utilisées </a:t>
            </a:r>
            <a:br>
              <a:rPr lang="fr-FR" dirty="0" smtClean="0"/>
            </a:br>
            <a:r>
              <a:rPr lang="fr-FR" dirty="0" smtClean="0"/>
              <a:t>lorsqu’on à besoin de traiter des </a:t>
            </a:r>
            <a:br>
              <a:rPr lang="fr-FR" dirty="0" smtClean="0"/>
            </a:br>
            <a:r>
              <a:rPr lang="fr-FR" dirty="0" smtClean="0"/>
              <a:t>données sous formes de caractère</a:t>
            </a:r>
            <a:br>
              <a:rPr lang="fr-FR" dirty="0" smtClean="0"/>
            </a:br>
            <a:r>
              <a:rPr lang="fr-FR" dirty="0" smtClean="0"/>
              <a:t>(char, String, </a:t>
            </a:r>
            <a:r>
              <a:rPr lang="fr-FR" dirty="0" err="1" smtClean="0"/>
              <a:t>CharSequence</a:t>
            </a:r>
            <a:r>
              <a:rPr lang="fr-FR" dirty="0" smtClean="0"/>
              <a:t>…)</a:t>
            </a:r>
          </a:p>
          <a:p>
            <a:r>
              <a:rPr lang="fr-FR" dirty="0" smtClean="0"/>
              <a:t>Les plus utilisées</a:t>
            </a:r>
          </a:p>
          <a:p>
            <a:pPr lvl="1"/>
            <a:r>
              <a:rPr lang="fr-FR" dirty="0" err="1" smtClean="0"/>
              <a:t>FileReader</a:t>
            </a:r>
            <a:r>
              <a:rPr lang="fr-FR" dirty="0" smtClean="0"/>
              <a:t> &amp; </a:t>
            </a:r>
            <a:r>
              <a:rPr lang="fr-FR" dirty="0" err="1" smtClean="0"/>
              <a:t>FileWriter</a:t>
            </a:r>
            <a:endParaRPr lang="fr-FR" dirty="0" smtClean="0"/>
          </a:p>
          <a:p>
            <a:pPr lvl="1"/>
            <a:r>
              <a:rPr lang="fr-FR" dirty="0" err="1" smtClean="0"/>
              <a:t>PrintWriter</a:t>
            </a:r>
            <a:endParaRPr lang="fr-FR" dirty="0" smtClean="0"/>
          </a:p>
          <a:p>
            <a:pPr lvl="1"/>
            <a:r>
              <a:rPr lang="fr-FR" dirty="0" err="1" smtClean="0"/>
              <a:t>InputStreamReader</a:t>
            </a:r>
            <a:r>
              <a:rPr lang="fr-FR" dirty="0" smtClean="0"/>
              <a:t> &amp; </a:t>
            </a:r>
            <a:r>
              <a:rPr lang="fr-FR" dirty="0" err="1" smtClean="0"/>
              <a:t>OutputStreamWriter</a:t>
            </a:r>
            <a:endParaRPr lang="fr-FR" dirty="0" smtClean="0"/>
          </a:p>
          <a:p>
            <a:pPr lvl="1"/>
            <a:r>
              <a:rPr lang="fr-FR" dirty="0" err="1" smtClean="0"/>
              <a:t>LineNumberReader</a:t>
            </a:r>
            <a:endParaRPr lang="fr-FR" dirty="0" smtClean="0"/>
          </a:p>
          <a:p>
            <a:pPr lvl="1"/>
            <a:endParaRPr lang="fr-FR" dirty="0" smtClean="0"/>
          </a:p>
        </p:txBody>
      </p:sp>
      <p:sp>
        <p:nvSpPr>
          <p:cNvPr id="6" name="Titre 5"/>
          <p:cNvSpPr>
            <a:spLocks noGrp="1"/>
          </p:cNvSpPr>
          <p:nvPr>
            <p:ph type="title"/>
          </p:nvPr>
        </p:nvSpPr>
        <p:spPr/>
        <p:txBody>
          <a:bodyPr/>
          <a:lstStyle/>
          <a:p>
            <a:r>
              <a:rPr lang="fr-FR" dirty="0"/>
              <a:t>Les </a:t>
            </a:r>
            <a:r>
              <a:rPr lang="fr-FR" dirty="0" smtClean="0"/>
              <a:t>APIs: les entrées/sorties (java.io)</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92</a:t>
            </a:fld>
            <a:endParaRPr lang="fr-FR" dirty="0"/>
          </a:p>
        </p:txBody>
      </p:sp>
      <p:pic>
        <p:nvPicPr>
          <p:cNvPr id="7" name="Picture 4" descr="Résultat de recherche d'images pour &quot;logo java&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96336" y="36576"/>
            <a:ext cx="560353" cy="56035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915566"/>
            <a:ext cx="1669835" cy="342141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6257" y="915566"/>
            <a:ext cx="1665226" cy="3421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97250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Les flux, le </a:t>
            </a:r>
            <a:r>
              <a:rPr lang="fr-FR" dirty="0" err="1" smtClean="0"/>
              <a:t>logging</a:t>
            </a:r>
            <a:endParaRPr lang="fr-FR" dirty="0" smtClean="0"/>
          </a:p>
          <a:p>
            <a:r>
              <a:rPr lang="fr-FR" dirty="0" smtClean="0"/>
              <a:t>Gestion </a:t>
            </a:r>
            <a:r>
              <a:rPr lang="fr-FR" dirty="0" err="1" smtClean="0"/>
              <a:t>properties</a:t>
            </a:r>
            <a:r>
              <a:rPr lang="fr-FR" dirty="0" smtClean="0"/>
              <a:t>, XML</a:t>
            </a:r>
          </a:p>
        </p:txBody>
      </p:sp>
      <p:sp>
        <p:nvSpPr>
          <p:cNvPr id="6" name="Titre 5"/>
          <p:cNvSpPr>
            <a:spLocks noGrp="1"/>
          </p:cNvSpPr>
          <p:nvPr>
            <p:ph type="title"/>
          </p:nvPr>
        </p:nvSpPr>
        <p:spPr/>
        <p:txBody>
          <a:bodyPr/>
          <a:lstStyle/>
          <a:p>
            <a:r>
              <a:rPr lang="fr-FR" dirty="0" smtClean="0"/>
              <a:t>Le langage</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93</a:t>
            </a:fld>
            <a:endParaRPr lang="fr-FR" dirty="0"/>
          </a:p>
        </p:txBody>
      </p:sp>
    </p:spTree>
    <p:extLst>
      <p:ext uri="{BB962C8B-B14F-4D97-AF65-F5344CB8AC3E}">
        <p14:creationId xmlns:p14="http://schemas.microsoft.com/office/powerpoint/2010/main" val="216254859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Expressions régulière</a:t>
            </a:r>
          </a:p>
          <a:p>
            <a:r>
              <a:rPr lang="fr-FR" dirty="0" smtClean="0"/>
              <a:t>Stream</a:t>
            </a:r>
          </a:p>
          <a:p>
            <a:endParaRPr lang="fr-FR" dirty="0" smtClean="0"/>
          </a:p>
        </p:txBody>
      </p:sp>
      <p:sp>
        <p:nvSpPr>
          <p:cNvPr id="6" name="Titre 5"/>
          <p:cNvSpPr>
            <a:spLocks noGrp="1"/>
          </p:cNvSpPr>
          <p:nvPr>
            <p:ph type="title"/>
          </p:nvPr>
        </p:nvSpPr>
        <p:spPr/>
        <p:txBody>
          <a:bodyPr/>
          <a:lstStyle/>
          <a:p>
            <a:r>
              <a:rPr lang="fr-FR" dirty="0"/>
              <a:t>Les APIs: </a:t>
            </a:r>
            <a:r>
              <a:rPr lang="fr-FR" dirty="0" smtClean="0"/>
              <a:t>tout le reste</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94</a:t>
            </a:fld>
            <a:endParaRPr lang="fr-FR" dirty="0"/>
          </a:p>
        </p:txBody>
      </p:sp>
    </p:spTree>
    <p:extLst>
      <p:ext uri="{BB962C8B-B14F-4D97-AF65-F5344CB8AC3E}">
        <p14:creationId xmlns:p14="http://schemas.microsoft.com/office/powerpoint/2010/main" val="124475251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Les classes internes</a:t>
            </a:r>
          </a:p>
          <a:p>
            <a:r>
              <a:rPr lang="fr-FR" dirty="0" smtClean="0"/>
              <a:t>Les annotations</a:t>
            </a:r>
          </a:p>
        </p:txBody>
      </p:sp>
      <p:sp>
        <p:nvSpPr>
          <p:cNvPr id="6" name="Titre 5"/>
          <p:cNvSpPr>
            <a:spLocks noGrp="1"/>
          </p:cNvSpPr>
          <p:nvPr>
            <p:ph type="title"/>
          </p:nvPr>
        </p:nvSpPr>
        <p:spPr/>
        <p:txBody>
          <a:bodyPr/>
          <a:lstStyle/>
          <a:p>
            <a:r>
              <a:rPr lang="fr-FR" dirty="0" smtClean="0"/>
              <a:t>Le langage avancé</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95</a:t>
            </a:fld>
            <a:endParaRPr lang="fr-FR" dirty="0"/>
          </a:p>
        </p:txBody>
      </p:sp>
    </p:spTree>
    <p:extLst>
      <p:ext uri="{BB962C8B-B14F-4D97-AF65-F5344CB8AC3E}">
        <p14:creationId xmlns:p14="http://schemas.microsoft.com/office/powerpoint/2010/main" val="91359092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Les </a:t>
            </a:r>
            <a:r>
              <a:rPr lang="fr-FR" dirty="0" err="1" smtClean="0"/>
              <a:t>Koans</a:t>
            </a:r>
            <a:r>
              <a:rPr lang="fr-FR" dirty="0" smtClean="0"/>
              <a:t> intéressant</a:t>
            </a:r>
          </a:p>
          <a:p>
            <a:pPr lvl="1"/>
            <a:r>
              <a:rPr lang="fr-FR" dirty="0" err="1" smtClean="0"/>
              <a:t>AboutEquality</a:t>
            </a:r>
            <a:endParaRPr lang="fr-FR" dirty="0" smtClean="0"/>
          </a:p>
          <a:p>
            <a:pPr lvl="1"/>
            <a:r>
              <a:rPr lang="fr-FR" dirty="0" err="1" smtClean="0"/>
              <a:t>StringEquality</a:t>
            </a:r>
            <a:endParaRPr lang="fr-FR" dirty="0" smtClean="0"/>
          </a:p>
          <a:p>
            <a:pPr lvl="1"/>
            <a:r>
              <a:rPr lang="fr-FR" dirty="0" err="1" smtClean="0"/>
              <a:t>ArithmeticOperator</a:t>
            </a:r>
            <a:endParaRPr lang="fr-FR" dirty="0" smtClean="0"/>
          </a:p>
          <a:p>
            <a:pPr lvl="1"/>
            <a:r>
              <a:rPr lang="fr-FR" dirty="0" err="1" smtClean="0"/>
              <a:t>AboutConditionals</a:t>
            </a:r>
            <a:endParaRPr lang="fr-FR" dirty="0"/>
          </a:p>
          <a:p>
            <a:pPr lvl="1"/>
            <a:endParaRPr lang="fr-FR" dirty="0"/>
          </a:p>
          <a:p>
            <a:r>
              <a:rPr lang="fr-FR" dirty="0" smtClean="0"/>
              <a:t>Un peu moins</a:t>
            </a:r>
          </a:p>
          <a:p>
            <a:pPr lvl="1"/>
            <a:r>
              <a:rPr lang="fr-FR" dirty="0" err="1" smtClean="0"/>
              <a:t>AboutLoops</a:t>
            </a:r>
            <a:endParaRPr lang="fr-FR" dirty="0" smtClean="0"/>
          </a:p>
          <a:p>
            <a:pPr lvl="1"/>
            <a:r>
              <a:rPr lang="fr-FR" dirty="0" err="1" smtClean="0"/>
              <a:t>AboutPrimitive</a:t>
            </a:r>
            <a:endParaRPr lang="fr-FR" dirty="0" smtClean="0"/>
          </a:p>
        </p:txBody>
      </p:sp>
      <p:sp>
        <p:nvSpPr>
          <p:cNvPr id="6" name="Titre 5"/>
          <p:cNvSpPr>
            <a:spLocks noGrp="1"/>
          </p:cNvSpPr>
          <p:nvPr>
            <p:ph type="title"/>
          </p:nvPr>
        </p:nvSpPr>
        <p:spPr/>
        <p:txBody>
          <a:bodyPr/>
          <a:lstStyle/>
          <a:p>
            <a:r>
              <a:rPr lang="fr-FR" dirty="0" err="1" smtClean="0"/>
              <a:t>Koans</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96</a:t>
            </a:fld>
            <a:endParaRPr lang="fr-FR" dirty="0"/>
          </a:p>
        </p:txBody>
      </p:sp>
    </p:spTree>
    <p:extLst>
      <p:ext uri="{BB962C8B-B14F-4D97-AF65-F5344CB8AC3E}">
        <p14:creationId xmlns:p14="http://schemas.microsoft.com/office/powerpoint/2010/main" val="227080118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String</a:t>
            </a:r>
          </a:p>
          <a:p>
            <a:pPr lvl="1"/>
            <a:r>
              <a:rPr lang="fr-FR" dirty="0">
                <a:hlinkClick r:id="rId2"/>
              </a:rPr>
              <a:t>https://</a:t>
            </a:r>
            <a:r>
              <a:rPr lang="fr-FR" dirty="0" smtClean="0">
                <a:hlinkClick r:id="rId2"/>
              </a:rPr>
              <a:t>www.codewars.com/kata/remove-string-spaces/train/java</a:t>
            </a:r>
            <a:endParaRPr lang="fr-FR" dirty="0" smtClean="0"/>
          </a:p>
          <a:p>
            <a:pPr lvl="1"/>
            <a:r>
              <a:rPr lang="fr-FR" dirty="0">
                <a:hlinkClick r:id="rId3"/>
              </a:rPr>
              <a:t>http://</a:t>
            </a:r>
            <a:r>
              <a:rPr lang="fr-FR" dirty="0" smtClean="0">
                <a:hlinkClick r:id="rId3"/>
              </a:rPr>
              <a:t>www.codewars.com/kata/remove-first-and-last-character/train/java</a:t>
            </a:r>
            <a:endParaRPr lang="fr-FR" dirty="0" smtClean="0"/>
          </a:p>
          <a:p>
            <a:pPr lvl="1"/>
            <a:r>
              <a:rPr lang="fr-FR" dirty="0">
                <a:hlinkClick r:id="rId4"/>
              </a:rPr>
              <a:t>https://</a:t>
            </a:r>
            <a:r>
              <a:rPr lang="fr-FR" dirty="0" smtClean="0">
                <a:hlinkClick r:id="rId4"/>
              </a:rPr>
              <a:t>www.codewars.com/kata/highest-and-lowest/java</a:t>
            </a:r>
            <a:endParaRPr lang="fr-FR" dirty="0"/>
          </a:p>
          <a:p>
            <a:pPr lvl="1"/>
            <a:r>
              <a:rPr lang="fr-FR" dirty="0">
                <a:hlinkClick r:id="rId5"/>
              </a:rPr>
              <a:t>https://</a:t>
            </a:r>
            <a:r>
              <a:rPr lang="fr-FR" dirty="0" smtClean="0">
                <a:hlinkClick r:id="rId5"/>
              </a:rPr>
              <a:t>www.codewars.com/kata/greet-me/train/java</a:t>
            </a:r>
            <a:endParaRPr lang="fr-FR" dirty="0" smtClean="0"/>
          </a:p>
          <a:p>
            <a:pPr lvl="1"/>
            <a:r>
              <a:rPr lang="fr-FR" dirty="0">
                <a:hlinkClick r:id="rId6"/>
              </a:rPr>
              <a:t>https://</a:t>
            </a:r>
            <a:r>
              <a:rPr lang="fr-FR" dirty="0" smtClean="0">
                <a:hlinkClick r:id="rId6"/>
              </a:rPr>
              <a:t>www.codewars.com/kata/convert-a-number-to-a-string/train/java</a:t>
            </a:r>
            <a:r>
              <a:rPr lang="fr-FR" dirty="0" smtClean="0"/>
              <a:t> </a:t>
            </a:r>
          </a:p>
          <a:p>
            <a:r>
              <a:rPr lang="fr-FR" dirty="0" smtClean="0"/>
              <a:t>Date / Time </a:t>
            </a:r>
          </a:p>
          <a:p>
            <a:pPr lvl="1"/>
            <a:r>
              <a:rPr lang="fr-FR" dirty="0">
                <a:hlinkClick r:id="rId7"/>
              </a:rPr>
              <a:t>https://</a:t>
            </a:r>
            <a:r>
              <a:rPr lang="fr-FR" dirty="0" smtClean="0">
                <a:hlinkClick r:id="rId7"/>
              </a:rPr>
              <a:t>www.codewars.com/kata/fizz-buzz-cuckoo-clock/train/java</a:t>
            </a:r>
            <a:endParaRPr lang="fr-FR" dirty="0"/>
          </a:p>
          <a:p>
            <a:r>
              <a:rPr lang="fr-FR" dirty="0" smtClean="0"/>
              <a:t>List</a:t>
            </a:r>
          </a:p>
          <a:p>
            <a:pPr lvl="1"/>
            <a:r>
              <a:rPr lang="fr-FR" dirty="0">
                <a:hlinkClick r:id="rId8"/>
              </a:rPr>
              <a:t>https://</a:t>
            </a:r>
            <a:r>
              <a:rPr lang="fr-FR" dirty="0" smtClean="0">
                <a:hlinkClick r:id="rId8"/>
              </a:rPr>
              <a:t>www.codewars.com/kata/santas-naughty-list</a:t>
            </a:r>
            <a:endParaRPr lang="fr-FR" dirty="0" smtClean="0"/>
          </a:p>
          <a:p>
            <a:pPr lvl="1"/>
            <a:endParaRPr lang="fr-FR" dirty="0" smtClean="0"/>
          </a:p>
        </p:txBody>
      </p:sp>
      <p:sp>
        <p:nvSpPr>
          <p:cNvPr id="6" name="Titre 5"/>
          <p:cNvSpPr>
            <a:spLocks noGrp="1"/>
          </p:cNvSpPr>
          <p:nvPr>
            <p:ph type="title"/>
          </p:nvPr>
        </p:nvSpPr>
        <p:spPr/>
        <p:txBody>
          <a:bodyPr/>
          <a:lstStyle/>
          <a:p>
            <a:r>
              <a:rPr lang="fr-FR" dirty="0" smtClean="0"/>
              <a:t>Katas</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97</a:t>
            </a:fld>
            <a:endParaRPr lang="fr-FR" dirty="0"/>
          </a:p>
        </p:txBody>
      </p:sp>
    </p:spTree>
    <p:extLst>
      <p:ext uri="{BB962C8B-B14F-4D97-AF65-F5344CB8AC3E}">
        <p14:creationId xmlns:p14="http://schemas.microsoft.com/office/powerpoint/2010/main" val="357350625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Structure de données</a:t>
            </a:r>
          </a:p>
          <a:p>
            <a:pPr lvl="2"/>
            <a:r>
              <a:rPr lang="fr-FR" dirty="0">
                <a:hlinkClick r:id="rId2"/>
              </a:rPr>
              <a:t>https://</a:t>
            </a:r>
            <a:r>
              <a:rPr lang="fr-FR" dirty="0" smtClean="0">
                <a:hlinkClick r:id="rId2"/>
              </a:rPr>
              <a:t>www.codewars.com/kata/interactive-dictionary/train/java</a:t>
            </a:r>
            <a:endParaRPr lang="fr-FR" dirty="0" smtClean="0"/>
          </a:p>
          <a:p>
            <a:pPr lvl="2"/>
            <a:r>
              <a:rPr lang="fr-FR" dirty="0" smtClean="0"/>
              <a:t>Implémenter une pile ou une file</a:t>
            </a:r>
          </a:p>
        </p:txBody>
      </p:sp>
      <p:sp>
        <p:nvSpPr>
          <p:cNvPr id="6" name="Titre 5"/>
          <p:cNvSpPr>
            <a:spLocks noGrp="1"/>
          </p:cNvSpPr>
          <p:nvPr>
            <p:ph type="title"/>
          </p:nvPr>
        </p:nvSpPr>
        <p:spPr/>
        <p:txBody>
          <a:bodyPr/>
          <a:lstStyle/>
          <a:p>
            <a:r>
              <a:rPr lang="fr-FR" dirty="0" smtClean="0"/>
              <a:t>Katas</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98</a:t>
            </a:fld>
            <a:endParaRPr lang="fr-FR" dirty="0"/>
          </a:p>
        </p:txBody>
      </p:sp>
    </p:spTree>
    <p:extLst>
      <p:ext uri="{BB962C8B-B14F-4D97-AF65-F5344CB8AC3E}">
        <p14:creationId xmlns:p14="http://schemas.microsoft.com/office/powerpoint/2010/main" val="413445013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Toujours respecter les conventions de nommages</a:t>
            </a:r>
          </a:p>
          <a:p>
            <a:r>
              <a:rPr lang="fr-FR" dirty="0" smtClean="0"/>
              <a:t>Toujours documenter son code</a:t>
            </a:r>
          </a:p>
          <a:p>
            <a:r>
              <a:rPr lang="fr-FR" dirty="0" smtClean="0"/>
              <a:t>Déclarer les variables au plus proche de leur utilisation</a:t>
            </a:r>
            <a:endParaRPr lang="fr-FR" dirty="0"/>
          </a:p>
        </p:txBody>
      </p:sp>
      <p:sp>
        <p:nvSpPr>
          <p:cNvPr id="6" name="Titre 5"/>
          <p:cNvSpPr>
            <a:spLocks noGrp="1"/>
          </p:cNvSpPr>
          <p:nvPr>
            <p:ph type="title"/>
          </p:nvPr>
        </p:nvSpPr>
        <p:spPr/>
        <p:txBody>
          <a:bodyPr/>
          <a:lstStyle/>
          <a:p>
            <a:r>
              <a:rPr lang="fr-FR" dirty="0" smtClean="0"/>
              <a:t>Best practices</a:t>
            </a:r>
            <a:endParaRPr lang="fr-FR" dirty="0"/>
          </a:p>
        </p:txBody>
      </p:sp>
      <p:sp>
        <p:nvSpPr>
          <p:cNvPr id="4" name="Espace réservé du pied de page 3"/>
          <p:cNvSpPr>
            <a:spLocks noGrp="1"/>
          </p:cNvSpPr>
          <p:nvPr>
            <p:ph type="ftr" sz="quarter" idx="11"/>
          </p:nvPr>
        </p:nvSpPr>
        <p:spPr/>
        <p:txBody>
          <a:bodyPr/>
          <a:lstStyle/>
          <a:p>
            <a:pPr>
              <a:defRPr/>
            </a:pPr>
            <a:r>
              <a:rPr lang="fr-FR" dirty="0" smtClean="0"/>
              <a:t>Les fondamentaux de la POO</a:t>
            </a:r>
            <a:endParaRPr lang="fr-FR"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99</a:t>
            </a:fld>
            <a:endParaRPr lang="fr-FR" dirty="0"/>
          </a:p>
        </p:txBody>
      </p:sp>
    </p:spTree>
    <p:extLst>
      <p:ext uri="{BB962C8B-B14F-4D97-AF65-F5344CB8AC3E}">
        <p14:creationId xmlns:p14="http://schemas.microsoft.com/office/powerpoint/2010/main" val="1651632954"/>
      </p:ext>
    </p:extLst>
  </p:cSld>
  <p:clrMapOvr>
    <a:masterClrMapping/>
  </p:clrMapOvr>
  <p:timing>
    <p:tnLst>
      <p:par>
        <p:cTn id="1" dur="indefinite" restart="never" nodeType="tmRoot"/>
      </p:par>
    </p:tnLst>
  </p:timing>
</p:sld>
</file>

<file path=ppt/theme/theme1.xml><?xml version="1.0" encoding="utf-8"?>
<a:theme xmlns:a="http://schemas.openxmlformats.org/drawingml/2006/main" name="160105-ITG-charte-169-FR">
  <a:themeElements>
    <a:clrScheme name="151222_ITG">
      <a:dk1>
        <a:srgbClr val="646567"/>
      </a:dk1>
      <a:lt1>
        <a:srgbClr val="FFFFFF"/>
      </a:lt1>
      <a:dk2>
        <a:srgbClr val="00925B"/>
      </a:dk2>
      <a:lt2>
        <a:srgbClr val="00B1B7"/>
      </a:lt2>
      <a:accent1>
        <a:srgbClr val="4FAF6C"/>
      </a:accent1>
      <a:accent2>
        <a:srgbClr val="1B9195"/>
      </a:accent2>
      <a:accent3>
        <a:srgbClr val="97BF0D"/>
      </a:accent3>
      <a:accent4>
        <a:srgbClr val="82368C"/>
      </a:accent4>
      <a:accent5>
        <a:srgbClr val="EE7203"/>
      </a:accent5>
      <a:accent6>
        <a:srgbClr val="1D71B8"/>
      </a:accent6>
      <a:hlink>
        <a:srgbClr val="E8527C"/>
      </a:hlink>
      <a:folHlink>
        <a:srgbClr val="D4D700"/>
      </a:folHlink>
    </a:clrScheme>
    <a:fontScheme name="BNPP">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a:noFill/>
        </a:ln>
      </a:spPr>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sz="1400" dirty="0" smtClean="0">
            <a:solidFill>
              <a:schemeClr val="accent4"/>
            </a:solidFill>
          </a:defRPr>
        </a:defPPr>
      </a:lstStyle>
    </a:txDef>
  </a:objectDefaults>
  <a:extraClrSchemeLst/>
</a:theme>
</file>

<file path=ppt/theme/theme2.xml><?xml version="1.0" encoding="utf-8"?>
<a:theme xmlns:a="http://schemas.openxmlformats.org/drawingml/2006/main" name="1_160105-ITG-charte-169-FR">
  <a:themeElements>
    <a:clrScheme name="151222_ITG">
      <a:dk1>
        <a:srgbClr val="646567"/>
      </a:dk1>
      <a:lt1>
        <a:srgbClr val="FFFFFF"/>
      </a:lt1>
      <a:dk2>
        <a:srgbClr val="00925B"/>
      </a:dk2>
      <a:lt2>
        <a:srgbClr val="00B1B7"/>
      </a:lt2>
      <a:accent1>
        <a:srgbClr val="4FAF6C"/>
      </a:accent1>
      <a:accent2>
        <a:srgbClr val="1B9195"/>
      </a:accent2>
      <a:accent3>
        <a:srgbClr val="97BF0D"/>
      </a:accent3>
      <a:accent4>
        <a:srgbClr val="82368C"/>
      </a:accent4>
      <a:accent5>
        <a:srgbClr val="EE7203"/>
      </a:accent5>
      <a:accent6>
        <a:srgbClr val="1D71B8"/>
      </a:accent6>
      <a:hlink>
        <a:srgbClr val="E8527C"/>
      </a:hlink>
      <a:folHlink>
        <a:srgbClr val="D4D700"/>
      </a:folHlink>
    </a:clrScheme>
    <a:fontScheme name="BNPP">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a:noFill/>
        </a:ln>
      </a:spPr>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sz="1400" dirty="0" smtClean="0">
            <a:solidFill>
              <a:schemeClr val="accent4"/>
            </a:solidFill>
          </a:defRPr>
        </a:defPPr>
      </a:lstStyle>
    </a:txDef>
  </a:objectDefaults>
  <a:extraClrSchemeLst/>
</a:theme>
</file>

<file path=ppt/theme/theme3.xml><?xml version="1.0" encoding="utf-8"?>
<a:theme xmlns:a="http://schemas.openxmlformats.org/drawingml/2006/main" name="2_160105-ITG-charte-169-FR">
  <a:themeElements>
    <a:clrScheme name="151222_ITG">
      <a:dk1>
        <a:srgbClr val="646567"/>
      </a:dk1>
      <a:lt1>
        <a:srgbClr val="FFFFFF"/>
      </a:lt1>
      <a:dk2>
        <a:srgbClr val="00925B"/>
      </a:dk2>
      <a:lt2>
        <a:srgbClr val="00B1B7"/>
      </a:lt2>
      <a:accent1>
        <a:srgbClr val="4FAF6C"/>
      </a:accent1>
      <a:accent2>
        <a:srgbClr val="1B9195"/>
      </a:accent2>
      <a:accent3>
        <a:srgbClr val="97BF0D"/>
      </a:accent3>
      <a:accent4>
        <a:srgbClr val="82368C"/>
      </a:accent4>
      <a:accent5>
        <a:srgbClr val="EE7203"/>
      </a:accent5>
      <a:accent6>
        <a:srgbClr val="1D71B8"/>
      </a:accent6>
      <a:hlink>
        <a:srgbClr val="E8527C"/>
      </a:hlink>
      <a:folHlink>
        <a:srgbClr val="D4D700"/>
      </a:folHlink>
    </a:clrScheme>
    <a:fontScheme name="BNPP">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a:noFill/>
        </a:ln>
      </a:spPr>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sz="1400" dirty="0" smtClean="0">
            <a:solidFill>
              <a:schemeClr val="accent4"/>
            </a:solidFill>
          </a:defRPr>
        </a:defPPr>
      </a:lstStyle>
    </a:txDef>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151222_ITG">
    <a:dk1>
      <a:srgbClr val="646567"/>
    </a:dk1>
    <a:lt1>
      <a:srgbClr val="FFFFFF"/>
    </a:lt1>
    <a:dk2>
      <a:srgbClr val="00925B"/>
    </a:dk2>
    <a:lt2>
      <a:srgbClr val="00B1B7"/>
    </a:lt2>
    <a:accent1>
      <a:srgbClr val="4FAF6C"/>
    </a:accent1>
    <a:accent2>
      <a:srgbClr val="1B9195"/>
    </a:accent2>
    <a:accent3>
      <a:srgbClr val="97BF0D"/>
    </a:accent3>
    <a:accent4>
      <a:srgbClr val="82368C"/>
    </a:accent4>
    <a:accent5>
      <a:srgbClr val="EE7203"/>
    </a:accent5>
    <a:accent6>
      <a:srgbClr val="1D71B8"/>
    </a:accent6>
    <a:hlink>
      <a:srgbClr val="E8527C"/>
    </a:hlink>
    <a:folHlink>
      <a:srgbClr val="D4D700"/>
    </a:folHlink>
  </a:clrScheme>
</a:themeOverride>
</file>

<file path=ppt/theme/themeOverride10.xml><?xml version="1.0" encoding="utf-8"?>
<a:themeOverride xmlns:a="http://schemas.openxmlformats.org/drawingml/2006/main">
  <a:clrScheme name="151222_ITG">
    <a:dk1>
      <a:srgbClr val="646567"/>
    </a:dk1>
    <a:lt1>
      <a:srgbClr val="FFFFFF"/>
    </a:lt1>
    <a:dk2>
      <a:srgbClr val="00925B"/>
    </a:dk2>
    <a:lt2>
      <a:srgbClr val="00B1B7"/>
    </a:lt2>
    <a:accent1>
      <a:srgbClr val="4FAF6C"/>
    </a:accent1>
    <a:accent2>
      <a:srgbClr val="1B9195"/>
    </a:accent2>
    <a:accent3>
      <a:srgbClr val="97BF0D"/>
    </a:accent3>
    <a:accent4>
      <a:srgbClr val="82368C"/>
    </a:accent4>
    <a:accent5>
      <a:srgbClr val="EE7203"/>
    </a:accent5>
    <a:accent6>
      <a:srgbClr val="1D71B8"/>
    </a:accent6>
    <a:hlink>
      <a:srgbClr val="E8527C"/>
    </a:hlink>
    <a:folHlink>
      <a:srgbClr val="D4D700"/>
    </a:folHlink>
  </a:clrScheme>
</a:themeOverride>
</file>

<file path=ppt/theme/themeOverride11.xml><?xml version="1.0" encoding="utf-8"?>
<a:themeOverride xmlns:a="http://schemas.openxmlformats.org/drawingml/2006/main">
  <a:clrScheme name="151222_ITG">
    <a:dk1>
      <a:srgbClr val="646567"/>
    </a:dk1>
    <a:lt1>
      <a:srgbClr val="FFFFFF"/>
    </a:lt1>
    <a:dk2>
      <a:srgbClr val="00925B"/>
    </a:dk2>
    <a:lt2>
      <a:srgbClr val="00B1B7"/>
    </a:lt2>
    <a:accent1>
      <a:srgbClr val="4FAF6C"/>
    </a:accent1>
    <a:accent2>
      <a:srgbClr val="1B9195"/>
    </a:accent2>
    <a:accent3>
      <a:srgbClr val="97BF0D"/>
    </a:accent3>
    <a:accent4>
      <a:srgbClr val="82368C"/>
    </a:accent4>
    <a:accent5>
      <a:srgbClr val="EE7203"/>
    </a:accent5>
    <a:accent6>
      <a:srgbClr val="1D71B8"/>
    </a:accent6>
    <a:hlink>
      <a:srgbClr val="E8527C"/>
    </a:hlink>
    <a:folHlink>
      <a:srgbClr val="D4D700"/>
    </a:folHlink>
  </a:clrScheme>
</a:themeOverride>
</file>

<file path=ppt/theme/themeOverride12.xml><?xml version="1.0" encoding="utf-8"?>
<a:themeOverride xmlns:a="http://schemas.openxmlformats.org/drawingml/2006/main">
  <a:clrScheme name="151222_ITG">
    <a:dk1>
      <a:srgbClr val="646567"/>
    </a:dk1>
    <a:lt1>
      <a:srgbClr val="FFFFFF"/>
    </a:lt1>
    <a:dk2>
      <a:srgbClr val="00925B"/>
    </a:dk2>
    <a:lt2>
      <a:srgbClr val="00B1B7"/>
    </a:lt2>
    <a:accent1>
      <a:srgbClr val="4FAF6C"/>
    </a:accent1>
    <a:accent2>
      <a:srgbClr val="1B9195"/>
    </a:accent2>
    <a:accent3>
      <a:srgbClr val="97BF0D"/>
    </a:accent3>
    <a:accent4>
      <a:srgbClr val="82368C"/>
    </a:accent4>
    <a:accent5>
      <a:srgbClr val="EE7203"/>
    </a:accent5>
    <a:accent6>
      <a:srgbClr val="1D71B8"/>
    </a:accent6>
    <a:hlink>
      <a:srgbClr val="E8527C"/>
    </a:hlink>
    <a:folHlink>
      <a:srgbClr val="D4D700"/>
    </a:folHlink>
  </a:clrScheme>
</a:themeOverride>
</file>

<file path=ppt/theme/themeOverride13.xml><?xml version="1.0" encoding="utf-8"?>
<a:themeOverride xmlns:a="http://schemas.openxmlformats.org/drawingml/2006/main">
  <a:clrScheme name="151222_ITG">
    <a:dk1>
      <a:srgbClr val="646567"/>
    </a:dk1>
    <a:lt1>
      <a:srgbClr val="FFFFFF"/>
    </a:lt1>
    <a:dk2>
      <a:srgbClr val="00925B"/>
    </a:dk2>
    <a:lt2>
      <a:srgbClr val="00B1B7"/>
    </a:lt2>
    <a:accent1>
      <a:srgbClr val="4FAF6C"/>
    </a:accent1>
    <a:accent2>
      <a:srgbClr val="1B9195"/>
    </a:accent2>
    <a:accent3>
      <a:srgbClr val="97BF0D"/>
    </a:accent3>
    <a:accent4>
      <a:srgbClr val="82368C"/>
    </a:accent4>
    <a:accent5>
      <a:srgbClr val="EE7203"/>
    </a:accent5>
    <a:accent6>
      <a:srgbClr val="1D71B8"/>
    </a:accent6>
    <a:hlink>
      <a:srgbClr val="E8527C"/>
    </a:hlink>
    <a:folHlink>
      <a:srgbClr val="D4D700"/>
    </a:folHlink>
  </a:clrScheme>
</a:themeOverride>
</file>

<file path=ppt/theme/themeOverride14.xml><?xml version="1.0" encoding="utf-8"?>
<a:themeOverride xmlns:a="http://schemas.openxmlformats.org/drawingml/2006/main">
  <a:clrScheme name="151222_ITG">
    <a:dk1>
      <a:srgbClr val="646567"/>
    </a:dk1>
    <a:lt1>
      <a:srgbClr val="FFFFFF"/>
    </a:lt1>
    <a:dk2>
      <a:srgbClr val="00925B"/>
    </a:dk2>
    <a:lt2>
      <a:srgbClr val="00B1B7"/>
    </a:lt2>
    <a:accent1>
      <a:srgbClr val="4FAF6C"/>
    </a:accent1>
    <a:accent2>
      <a:srgbClr val="1B9195"/>
    </a:accent2>
    <a:accent3>
      <a:srgbClr val="97BF0D"/>
    </a:accent3>
    <a:accent4>
      <a:srgbClr val="82368C"/>
    </a:accent4>
    <a:accent5>
      <a:srgbClr val="EE7203"/>
    </a:accent5>
    <a:accent6>
      <a:srgbClr val="1D71B8"/>
    </a:accent6>
    <a:hlink>
      <a:srgbClr val="E8527C"/>
    </a:hlink>
    <a:folHlink>
      <a:srgbClr val="D4D700"/>
    </a:folHlink>
  </a:clrScheme>
</a:themeOverride>
</file>

<file path=ppt/theme/themeOverride15.xml><?xml version="1.0" encoding="utf-8"?>
<a:themeOverride xmlns:a="http://schemas.openxmlformats.org/drawingml/2006/main">
  <a:clrScheme name="151222_ITG">
    <a:dk1>
      <a:srgbClr val="646567"/>
    </a:dk1>
    <a:lt1>
      <a:srgbClr val="FFFFFF"/>
    </a:lt1>
    <a:dk2>
      <a:srgbClr val="00925B"/>
    </a:dk2>
    <a:lt2>
      <a:srgbClr val="00B1B7"/>
    </a:lt2>
    <a:accent1>
      <a:srgbClr val="4FAF6C"/>
    </a:accent1>
    <a:accent2>
      <a:srgbClr val="1B9195"/>
    </a:accent2>
    <a:accent3>
      <a:srgbClr val="97BF0D"/>
    </a:accent3>
    <a:accent4>
      <a:srgbClr val="82368C"/>
    </a:accent4>
    <a:accent5>
      <a:srgbClr val="EE7203"/>
    </a:accent5>
    <a:accent6>
      <a:srgbClr val="1D71B8"/>
    </a:accent6>
    <a:hlink>
      <a:srgbClr val="E8527C"/>
    </a:hlink>
    <a:folHlink>
      <a:srgbClr val="D4D700"/>
    </a:folHlink>
  </a:clrScheme>
</a:themeOverride>
</file>

<file path=ppt/theme/themeOverride2.xml><?xml version="1.0" encoding="utf-8"?>
<a:themeOverride xmlns:a="http://schemas.openxmlformats.org/drawingml/2006/main">
  <a:clrScheme name="151222_ITG">
    <a:dk1>
      <a:srgbClr val="646567"/>
    </a:dk1>
    <a:lt1>
      <a:srgbClr val="FFFFFF"/>
    </a:lt1>
    <a:dk2>
      <a:srgbClr val="00925B"/>
    </a:dk2>
    <a:lt2>
      <a:srgbClr val="00B1B7"/>
    </a:lt2>
    <a:accent1>
      <a:srgbClr val="4FAF6C"/>
    </a:accent1>
    <a:accent2>
      <a:srgbClr val="1B9195"/>
    </a:accent2>
    <a:accent3>
      <a:srgbClr val="97BF0D"/>
    </a:accent3>
    <a:accent4>
      <a:srgbClr val="82368C"/>
    </a:accent4>
    <a:accent5>
      <a:srgbClr val="EE7203"/>
    </a:accent5>
    <a:accent6>
      <a:srgbClr val="1D71B8"/>
    </a:accent6>
    <a:hlink>
      <a:srgbClr val="E8527C"/>
    </a:hlink>
    <a:folHlink>
      <a:srgbClr val="D4D700"/>
    </a:folHlink>
  </a:clrScheme>
</a:themeOverride>
</file>

<file path=ppt/theme/themeOverride3.xml><?xml version="1.0" encoding="utf-8"?>
<a:themeOverride xmlns:a="http://schemas.openxmlformats.org/drawingml/2006/main">
  <a:clrScheme name="151222_ITG">
    <a:dk1>
      <a:srgbClr val="646567"/>
    </a:dk1>
    <a:lt1>
      <a:srgbClr val="FFFFFF"/>
    </a:lt1>
    <a:dk2>
      <a:srgbClr val="00925B"/>
    </a:dk2>
    <a:lt2>
      <a:srgbClr val="00B1B7"/>
    </a:lt2>
    <a:accent1>
      <a:srgbClr val="4FAF6C"/>
    </a:accent1>
    <a:accent2>
      <a:srgbClr val="1B9195"/>
    </a:accent2>
    <a:accent3>
      <a:srgbClr val="97BF0D"/>
    </a:accent3>
    <a:accent4>
      <a:srgbClr val="82368C"/>
    </a:accent4>
    <a:accent5>
      <a:srgbClr val="EE7203"/>
    </a:accent5>
    <a:accent6>
      <a:srgbClr val="1D71B8"/>
    </a:accent6>
    <a:hlink>
      <a:srgbClr val="E8527C"/>
    </a:hlink>
    <a:folHlink>
      <a:srgbClr val="D4D700"/>
    </a:folHlink>
  </a:clrScheme>
</a:themeOverride>
</file>

<file path=ppt/theme/themeOverride4.xml><?xml version="1.0" encoding="utf-8"?>
<a:themeOverride xmlns:a="http://schemas.openxmlformats.org/drawingml/2006/main">
  <a:clrScheme name="151222_ITG">
    <a:dk1>
      <a:srgbClr val="646567"/>
    </a:dk1>
    <a:lt1>
      <a:srgbClr val="FFFFFF"/>
    </a:lt1>
    <a:dk2>
      <a:srgbClr val="00925B"/>
    </a:dk2>
    <a:lt2>
      <a:srgbClr val="00B1B7"/>
    </a:lt2>
    <a:accent1>
      <a:srgbClr val="4FAF6C"/>
    </a:accent1>
    <a:accent2>
      <a:srgbClr val="1B9195"/>
    </a:accent2>
    <a:accent3>
      <a:srgbClr val="97BF0D"/>
    </a:accent3>
    <a:accent4>
      <a:srgbClr val="82368C"/>
    </a:accent4>
    <a:accent5>
      <a:srgbClr val="EE7203"/>
    </a:accent5>
    <a:accent6>
      <a:srgbClr val="1D71B8"/>
    </a:accent6>
    <a:hlink>
      <a:srgbClr val="E8527C"/>
    </a:hlink>
    <a:folHlink>
      <a:srgbClr val="D4D700"/>
    </a:folHlink>
  </a:clrScheme>
</a:themeOverride>
</file>

<file path=ppt/theme/themeOverride5.xml><?xml version="1.0" encoding="utf-8"?>
<a:themeOverride xmlns:a="http://schemas.openxmlformats.org/drawingml/2006/main">
  <a:clrScheme name="151222_ITG">
    <a:dk1>
      <a:srgbClr val="646567"/>
    </a:dk1>
    <a:lt1>
      <a:srgbClr val="FFFFFF"/>
    </a:lt1>
    <a:dk2>
      <a:srgbClr val="00925B"/>
    </a:dk2>
    <a:lt2>
      <a:srgbClr val="00B1B7"/>
    </a:lt2>
    <a:accent1>
      <a:srgbClr val="4FAF6C"/>
    </a:accent1>
    <a:accent2>
      <a:srgbClr val="1B9195"/>
    </a:accent2>
    <a:accent3>
      <a:srgbClr val="97BF0D"/>
    </a:accent3>
    <a:accent4>
      <a:srgbClr val="82368C"/>
    </a:accent4>
    <a:accent5>
      <a:srgbClr val="EE7203"/>
    </a:accent5>
    <a:accent6>
      <a:srgbClr val="1D71B8"/>
    </a:accent6>
    <a:hlink>
      <a:srgbClr val="E8527C"/>
    </a:hlink>
    <a:folHlink>
      <a:srgbClr val="D4D700"/>
    </a:folHlink>
  </a:clrScheme>
</a:themeOverride>
</file>

<file path=ppt/theme/themeOverride6.xml><?xml version="1.0" encoding="utf-8"?>
<a:themeOverride xmlns:a="http://schemas.openxmlformats.org/drawingml/2006/main">
  <a:clrScheme name="151222_ITG">
    <a:dk1>
      <a:srgbClr val="646567"/>
    </a:dk1>
    <a:lt1>
      <a:srgbClr val="FFFFFF"/>
    </a:lt1>
    <a:dk2>
      <a:srgbClr val="00925B"/>
    </a:dk2>
    <a:lt2>
      <a:srgbClr val="00B1B7"/>
    </a:lt2>
    <a:accent1>
      <a:srgbClr val="4FAF6C"/>
    </a:accent1>
    <a:accent2>
      <a:srgbClr val="1B9195"/>
    </a:accent2>
    <a:accent3>
      <a:srgbClr val="97BF0D"/>
    </a:accent3>
    <a:accent4>
      <a:srgbClr val="82368C"/>
    </a:accent4>
    <a:accent5>
      <a:srgbClr val="EE7203"/>
    </a:accent5>
    <a:accent6>
      <a:srgbClr val="1D71B8"/>
    </a:accent6>
    <a:hlink>
      <a:srgbClr val="E8527C"/>
    </a:hlink>
    <a:folHlink>
      <a:srgbClr val="D4D700"/>
    </a:folHlink>
  </a:clrScheme>
</a:themeOverride>
</file>

<file path=ppt/theme/themeOverride7.xml><?xml version="1.0" encoding="utf-8"?>
<a:themeOverride xmlns:a="http://schemas.openxmlformats.org/drawingml/2006/main">
  <a:clrScheme name="151222_ITG">
    <a:dk1>
      <a:srgbClr val="646567"/>
    </a:dk1>
    <a:lt1>
      <a:srgbClr val="FFFFFF"/>
    </a:lt1>
    <a:dk2>
      <a:srgbClr val="00925B"/>
    </a:dk2>
    <a:lt2>
      <a:srgbClr val="00B1B7"/>
    </a:lt2>
    <a:accent1>
      <a:srgbClr val="4FAF6C"/>
    </a:accent1>
    <a:accent2>
      <a:srgbClr val="1B9195"/>
    </a:accent2>
    <a:accent3>
      <a:srgbClr val="97BF0D"/>
    </a:accent3>
    <a:accent4>
      <a:srgbClr val="82368C"/>
    </a:accent4>
    <a:accent5>
      <a:srgbClr val="EE7203"/>
    </a:accent5>
    <a:accent6>
      <a:srgbClr val="1D71B8"/>
    </a:accent6>
    <a:hlink>
      <a:srgbClr val="E8527C"/>
    </a:hlink>
    <a:folHlink>
      <a:srgbClr val="D4D700"/>
    </a:folHlink>
  </a:clrScheme>
</a:themeOverride>
</file>

<file path=ppt/theme/themeOverride8.xml><?xml version="1.0" encoding="utf-8"?>
<a:themeOverride xmlns:a="http://schemas.openxmlformats.org/drawingml/2006/main">
  <a:clrScheme name="151222_ITG">
    <a:dk1>
      <a:srgbClr val="646567"/>
    </a:dk1>
    <a:lt1>
      <a:srgbClr val="FFFFFF"/>
    </a:lt1>
    <a:dk2>
      <a:srgbClr val="00925B"/>
    </a:dk2>
    <a:lt2>
      <a:srgbClr val="00B1B7"/>
    </a:lt2>
    <a:accent1>
      <a:srgbClr val="4FAF6C"/>
    </a:accent1>
    <a:accent2>
      <a:srgbClr val="1B9195"/>
    </a:accent2>
    <a:accent3>
      <a:srgbClr val="97BF0D"/>
    </a:accent3>
    <a:accent4>
      <a:srgbClr val="82368C"/>
    </a:accent4>
    <a:accent5>
      <a:srgbClr val="EE7203"/>
    </a:accent5>
    <a:accent6>
      <a:srgbClr val="1D71B8"/>
    </a:accent6>
    <a:hlink>
      <a:srgbClr val="E8527C"/>
    </a:hlink>
    <a:folHlink>
      <a:srgbClr val="D4D700"/>
    </a:folHlink>
  </a:clrScheme>
</a:themeOverride>
</file>

<file path=ppt/theme/themeOverride9.xml><?xml version="1.0" encoding="utf-8"?>
<a:themeOverride xmlns:a="http://schemas.openxmlformats.org/drawingml/2006/main">
  <a:clrScheme name="151222_ITG">
    <a:dk1>
      <a:srgbClr val="646567"/>
    </a:dk1>
    <a:lt1>
      <a:srgbClr val="FFFFFF"/>
    </a:lt1>
    <a:dk2>
      <a:srgbClr val="00925B"/>
    </a:dk2>
    <a:lt2>
      <a:srgbClr val="00B1B7"/>
    </a:lt2>
    <a:accent1>
      <a:srgbClr val="4FAF6C"/>
    </a:accent1>
    <a:accent2>
      <a:srgbClr val="1B9195"/>
    </a:accent2>
    <a:accent3>
      <a:srgbClr val="97BF0D"/>
    </a:accent3>
    <a:accent4>
      <a:srgbClr val="82368C"/>
    </a:accent4>
    <a:accent5>
      <a:srgbClr val="EE7203"/>
    </a:accent5>
    <a:accent6>
      <a:srgbClr val="1D71B8"/>
    </a:accent6>
    <a:hlink>
      <a:srgbClr val="E8527C"/>
    </a:hlink>
    <a:folHlink>
      <a:srgbClr val="D4D700"/>
    </a:folHlink>
  </a:clrScheme>
</a:themeOverride>
</file>

<file path=docProps/app.xml><?xml version="1.0" encoding="utf-8"?>
<Properties xmlns="http://schemas.openxmlformats.org/officeDocument/2006/extended-properties" xmlns:vt="http://schemas.openxmlformats.org/officeDocument/2006/docPropsVTypes">
  <Template/>
  <TotalTime>9186</TotalTime>
  <Words>6207</Words>
  <Application>Microsoft Office PowerPoint</Application>
  <PresentationFormat>Affichage à l'écran (16:9)</PresentationFormat>
  <Paragraphs>1230</Paragraphs>
  <Slides>100</Slides>
  <Notes>8</Notes>
  <HiddenSlides>0</HiddenSlides>
  <MMClips>0</MMClips>
  <ScaleCrop>false</ScaleCrop>
  <HeadingPairs>
    <vt:vector size="4" baseType="variant">
      <vt:variant>
        <vt:lpstr>Thème</vt:lpstr>
      </vt:variant>
      <vt:variant>
        <vt:i4>3</vt:i4>
      </vt:variant>
      <vt:variant>
        <vt:lpstr>Titres des diapositives</vt:lpstr>
      </vt:variant>
      <vt:variant>
        <vt:i4>100</vt:i4>
      </vt:variant>
    </vt:vector>
  </HeadingPairs>
  <TitlesOfParts>
    <vt:vector size="103" baseType="lpstr">
      <vt:lpstr>160105-ITG-charte-169-FR</vt:lpstr>
      <vt:lpstr>1_160105-ITG-charte-169-FR</vt:lpstr>
      <vt:lpstr>2_160105-ITG-charte-169-FR</vt:lpstr>
      <vt:lpstr>Formations pépinière  Java / JEE Fondamentaux</vt:lpstr>
      <vt:lpstr>Les Formations au dojo  道場</vt:lpstr>
      <vt:lpstr>Sommaire &amp; Organiastion</vt:lpstr>
      <vt:lpstr>introduction</vt:lpstr>
      <vt:lpstr>Introduction</vt:lpstr>
      <vt:lpstr>Introduction</vt:lpstr>
      <vt:lpstr>Introduction</vt:lpstr>
      <vt:lpstr>Le langage</vt:lpstr>
      <vt:lpstr>Le langage</vt:lpstr>
      <vt:lpstr>Le langage</vt:lpstr>
      <vt:lpstr>Travaux dirigés</vt:lpstr>
      <vt:lpstr>Le langage: classe, interface…</vt:lpstr>
      <vt:lpstr>Le langage: classe, interface…</vt:lpstr>
      <vt:lpstr>Le langage: les packages</vt:lpstr>
      <vt:lpstr>Le langage: un exemple de classe</vt:lpstr>
      <vt:lpstr>Le langage: un exemple d’interface</vt:lpstr>
      <vt:lpstr>Le langage: héritage et implémentation</vt:lpstr>
      <vt:lpstr>Le langage: héritage et implémentation</vt:lpstr>
      <vt:lpstr>Travaux dirigés</vt:lpstr>
      <vt:lpstr>Travaux dirigés</vt:lpstr>
      <vt:lpstr>Travaux dirigés</vt:lpstr>
      <vt:lpstr>Le langage: les conventions </vt:lpstr>
      <vt:lpstr>Le langage: les conventions </vt:lpstr>
      <vt:lpstr>Le langage: les conventions </vt:lpstr>
      <vt:lpstr>Travaux dirigés</vt:lpstr>
      <vt:lpstr>Le langage: les visibilités</vt:lpstr>
      <vt:lpstr>Le langage: Visibilité et Encapsulation</vt:lpstr>
      <vt:lpstr>Le langage: Visibilité et Encapsulation</vt:lpstr>
      <vt:lpstr>Le langage: Visibilité et Encapsulation</vt:lpstr>
      <vt:lpstr>Travaux dirigés</vt:lpstr>
      <vt:lpstr>Travaux dirigés</vt:lpstr>
      <vt:lpstr>Le langage: les modificateurs</vt:lpstr>
      <vt:lpstr>Le langage: la classe Object</vt:lpstr>
      <vt:lpstr>Le langage: la classe Object et toString</vt:lpstr>
      <vt:lpstr>Le langage: la classe Object et toString</vt:lpstr>
      <vt:lpstr>Le langage: les objets implicites this &amp; super</vt:lpstr>
      <vt:lpstr>Le langage: les types primitifs</vt:lpstr>
      <vt:lpstr>Le langage: les types primitifs</vt:lpstr>
      <vt:lpstr>Le langage: les structures de contrôles</vt:lpstr>
      <vt:lpstr>Le langage: les tableaux</vt:lpstr>
      <vt:lpstr>Travaux dirigés</vt:lpstr>
      <vt:lpstr>Le langage: la gestion des exceptions</vt:lpstr>
      <vt:lpstr>Le langage: la gestion des exceptions</vt:lpstr>
      <vt:lpstr>Le langage: la gestion des exceptions</vt:lpstr>
      <vt:lpstr>Le langage: la gestion des exceptions</vt:lpstr>
      <vt:lpstr>Le langage: la gestion des exceptions</vt:lpstr>
      <vt:lpstr>Travaux dirigés</vt:lpstr>
      <vt:lpstr>Les api</vt:lpstr>
      <vt:lpstr>Le langage: les chaîne de caractères</vt:lpstr>
      <vt:lpstr>Le langage: les chaîne de caractères</vt:lpstr>
      <vt:lpstr>Travaux dirigés</vt:lpstr>
      <vt:lpstr>Les APIs: parseXXX et valueOf</vt:lpstr>
      <vt:lpstr>Le langage: java.lang.Math</vt:lpstr>
      <vt:lpstr>Les APIs: hashCode et equals</vt:lpstr>
      <vt:lpstr>Les APIs: hashCode et equals</vt:lpstr>
      <vt:lpstr>Les APIs: les dates</vt:lpstr>
      <vt:lpstr>Les APIs: les dates</vt:lpstr>
      <vt:lpstr>Travaux dirigés</vt:lpstr>
      <vt:lpstr>Les APIs: les collections (java.util)</vt:lpstr>
      <vt:lpstr>Les APIs: les collections (java.util)</vt:lpstr>
      <vt:lpstr>Les APIs: les collections (java.util)</vt:lpstr>
      <vt:lpstr>Les APIs: les collections (java.util)</vt:lpstr>
      <vt:lpstr>Les APIs: les collections (java.util)</vt:lpstr>
      <vt:lpstr>Les APIs: les collections (java.util)</vt:lpstr>
      <vt:lpstr>Les APIs: les collections (java.util)</vt:lpstr>
      <vt:lpstr>Les APIs: les collections (java.util)</vt:lpstr>
      <vt:lpstr>Les APIs: les collections (java.util)</vt:lpstr>
      <vt:lpstr>Les APIs: les collections (java.util)</vt:lpstr>
      <vt:lpstr>Les APIs: les collections (java.util)</vt:lpstr>
      <vt:lpstr>Les APIs: les collections (java.util)</vt:lpstr>
      <vt:lpstr>Travaux dirigés</vt:lpstr>
      <vt:lpstr>Les APIs: les collections (java.util)</vt:lpstr>
      <vt:lpstr>Les APIs: les collections (java.util)</vt:lpstr>
      <vt:lpstr>Les APIs: les collections (java.util)</vt:lpstr>
      <vt:lpstr>Les APIs: les collections (java.util)</vt:lpstr>
      <vt:lpstr>Les APIs: les collections (java.util)</vt:lpstr>
      <vt:lpstr>Travaux dirigés</vt:lpstr>
      <vt:lpstr>Les APIs: les collections (java.util)</vt:lpstr>
      <vt:lpstr>Les APIs: les collections (java.util)</vt:lpstr>
      <vt:lpstr>Les APIs: les collections (java.util)</vt:lpstr>
      <vt:lpstr>Les APIs: les collections (java.util)</vt:lpstr>
      <vt:lpstr>Les APIs: les collections (java.util)</vt:lpstr>
      <vt:lpstr>Les APIs: les collections (java.util)</vt:lpstr>
      <vt:lpstr>Les APIs: les collections (java.util)</vt:lpstr>
      <vt:lpstr>Les APIs: les collections (java.util)</vt:lpstr>
      <vt:lpstr>Travaux dirigés</vt:lpstr>
      <vt:lpstr>Les APIs: les entrées/sorties (java.io)</vt:lpstr>
      <vt:lpstr>Les APIs: les entrées/sorties (java.io)</vt:lpstr>
      <vt:lpstr>Les APIs: les entrées/sorties (java.io)</vt:lpstr>
      <vt:lpstr>Les APIs: les entrées/sorties (java.io)</vt:lpstr>
      <vt:lpstr>Les APIs: les entrées/sorties (java.io)</vt:lpstr>
      <vt:lpstr>Les APIs: les entrées/sorties (java.io)</vt:lpstr>
      <vt:lpstr>Le langage</vt:lpstr>
      <vt:lpstr>Les APIs: tout le reste</vt:lpstr>
      <vt:lpstr>Le langage avancé</vt:lpstr>
      <vt:lpstr>Koans</vt:lpstr>
      <vt:lpstr>Katas</vt:lpstr>
      <vt:lpstr>Katas</vt:lpstr>
      <vt:lpstr>Best practices</vt:lpstr>
      <vt:lpstr>Ressources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ChristineB</dc:creator>
  <cp:lastModifiedBy>995388</cp:lastModifiedBy>
  <cp:revision>464</cp:revision>
  <cp:lastPrinted>2015-12-23T10:24:34Z</cp:lastPrinted>
  <dcterms:created xsi:type="dcterms:W3CDTF">2015-02-23T17:08:44Z</dcterms:created>
  <dcterms:modified xsi:type="dcterms:W3CDTF">2018-02-09T15:43:46Z</dcterms:modified>
</cp:coreProperties>
</file>