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6" r:id="rId2"/>
  </p:sldMasterIdLst>
  <p:notesMasterIdLst>
    <p:notesMasterId r:id="rId28"/>
  </p:notesMasterIdLst>
  <p:sldIdLst>
    <p:sldId id="259" r:id="rId3"/>
    <p:sldId id="284" r:id="rId4"/>
    <p:sldId id="285" r:id="rId5"/>
    <p:sldId id="291" r:id="rId6"/>
    <p:sldId id="300" r:id="rId7"/>
    <p:sldId id="305" r:id="rId8"/>
    <p:sldId id="306" r:id="rId9"/>
    <p:sldId id="307" r:id="rId10"/>
    <p:sldId id="308" r:id="rId11"/>
    <p:sldId id="319" r:id="rId12"/>
    <p:sldId id="314" r:id="rId13"/>
    <p:sldId id="313" r:id="rId14"/>
    <p:sldId id="309" r:id="rId15"/>
    <p:sldId id="316" r:id="rId16"/>
    <p:sldId id="317" r:id="rId17"/>
    <p:sldId id="315" r:id="rId18"/>
    <p:sldId id="318" r:id="rId19"/>
    <p:sldId id="320" r:id="rId20"/>
    <p:sldId id="321" r:id="rId21"/>
    <p:sldId id="310" r:id="rId22"/>
    <p:sldId id="311" r:id="rId23"/>
    <p:sldId id="322" r:id="rId24"/>
    <p:sldId id="323" r:id="rId25"/>
    <p:sldId id="324" r:id="rId26"/>
    <p:sldId id="312" r:id="rId27"/>
  </p:sldIdLst>
  <p:sldSz cx="9144000" cy="6858000" type="screen4x3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5186" autoAdjust="0"/>
  </p:normalViewPr>
  <p:slideViewPr>
    <p:cSldViewPr showGuides="1">
      <p:cViewPr varScale="1">
        <p:scale>
          <a:sx n="86" d="100"/>
          <a:sy n="86" d="100"/>
        </p:scale>
        <p:origin x="129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870AD-BE1A-469F-8290-E120F06F9B5B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7F461-12BE-4418-AEE5-4FA711CDC2B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5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7F461-12BE-4418-AEE5-4FA711CDC2B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7F461-12BE-4418-AEE5-4FA711CDC2B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6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ahmy_dot_tk_07_B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96092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EE720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50" y="4144206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8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2" y="2161430"/>
            <a:ext cx="5544615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6F329-E50D-445B-890D-2D2348CADB93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Obsolescence SIT à fin Octobre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2" name="Image 1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935" y="1955079"/>
            <a:ext cx="764935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Obsolescence SIT à fin Octobre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D1A7EAB-6E21-41C4-919F-423CBD867EFD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5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2"/>
            <a:ext cx="8460000" cy="4785129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1000"/>
              </a:spcBef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spcBef>
                <a:spcPts val="600"/>
              </a:spcBef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42578" y="115488"/>
            <a:ext cx="7829822" cy="7456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09/11/2016  |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Comité de pilotage de novembre 2016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2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2" y="2161430"/>
            <a:ext cx="5544615" cy="2851745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09/11/2016  |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Comité de pilotage de novembre 2016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2" name="Image 1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935" y="1955079"/>
            <a:ext cx="764935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2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Comité de pilotage de novembre 2016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09/11/2016  |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2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mpole.com/wp-content/uploads/2013/08/battery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38" y="-25401"/>
            <a:ext cx="9140262" cy="688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EE720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7975" y="260648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50" y="4144206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Fotolia_83882602_XL_B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EE720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50" y="4144206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ahmy_dot_tk_07_B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96092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EE720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50" y="4144206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hutterstock_101172925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 b="-35"/>
          <a:stretch/>
        </p:blipFill>
        <p:spPr>
          <a:xfrm>
            <a:off x="0" y="0"/>
            <a:ext cx="9144000" cy="534994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2183" y="5022701"/>
            <a:ext cx="3492000" cy="603328"/>
          </a:xfrm>
          <a:prstGeom prst="rect">
            <a:avLst/>
          </a:prstGeom>
          <a:solidFill>
            <a:srgbClr val="0097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EE720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255589"/>
            <a:ext cx="5328592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143794"/>
            <a:ext cx="5328000" cy="43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0587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650" y="4144206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137312"/>
            <a:ext cx="8460000" cy="4785129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87900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Obsolescence SIT à fin Octobre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5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file://localhost/Users/carolinedargein/Documents/BLEND/BLEND_Clients/CLIENTS_OK-2014/BNP%20PARIBAS/ITG/PRESE_ITG/donut-orange.png" TargetMode="Externa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25" y="6415101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Comité de pilotage de novembre 2016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09/11/2016  |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4" name="Image 3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005" y="261380"/>
            <a:ext cx="589467" cy="43951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496622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444208" y="6207115"/>
            <a:ext cx="1188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000" dirty="0">
                <a:solidFill>
                  <a:srgbClr val="646567"/>
                </a:solidFill>
              </a:rPr>
              <a:t>NDC Move FGAT</a:t>
            </a:r>
          </a:p>
        </p:txBody>
      </p:sp>
    </p:spTree>
    <p:extLst>
      <p:ext uri="{BB962C8B-B14F-4D97-AF65-F5344CB8AC3E}">
        <p14:creationId xmlns:p14="http://schemas.microsoft.com/office/powerpoint/2010/main" val="85591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115488"/>
            <a:ext cx="8460000" cy="74566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135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25" y="6415101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646567"/>
                </a:solidFill>
              </a:rPr>
              <a:t>Obsolescence SIT à fin Octobre</a:t>
            </a:r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BDA41EF-648C-43CF-A888-4EB0EFBA5EAF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‹N°›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4" name="Image 3" descr="label-quadri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005" y="261380"/>
            <a:ext cx="589467" cy="43951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496622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8967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12" r:link="rId13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SIT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09/01/2019</a:t>
            </a:r>
          </a:p>
        </p:txBody>
      </p:sp>
      <p:pic>
        <p:nvPicPr>
          <p:cNvPr id="7" name="Image 6" descr="junit5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943108"/>
            <a:ext cx="34563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5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10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316849" cy="288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 b="1" dirty="0"/>
              <a:t>Assumptions</a:t>
            </a:r>
            <a:endParaRPr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3A85FAB-E5F3-4FEF-BBE4-E2FAD547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34149" y="1124744"/>
            <a:ext cx="4115619" cy="4786313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37C2736-2D00-4A04-A1F7-99B742F7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tests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2DF5-553A-4EEC-BE93-BBF0A8DD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8A945-BC6A-4FAC-A26F-DE4AA4D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11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F940E6-B608-4907-9281-59D8CC711FB7}"/>
              </a:ext>
            </a:extLst>
          </p:cNvPr>
          <p:cNvSpPr txBox="1"/>
          <p:nvPr/>
        </p:nvSpPr>
        <p:spPr>
          <a:xfrm>
            <a:off x="342578" y="981810"/>
            <a:ext cx="4013398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Plus de granularités dans les tests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Permet d’ajouter des contrôles sur un aspect en particulier </a:t>
            </a:r>
          </a:p>
          <a:p>
            <a:pPr marL="742950" lvl="1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Désactivé</a:t>
            </a:r>
          </a:p>
          <a:p>
            <a:pPr marL="742950" lvl="1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Run sur un environnement X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Pas de méthodes statiques dans une </a:t>
            </a:r>
            <a:r>
              <a:rPr lang="fr-FR" sz="1400" dirty="0" err="1">
                <a:solidFill>
                  <a:schemeClr val="bg1"/>
                </a:solidFill>
              </a:rPr>
              <a:t>Nested</a:t>
            </a:r>
            <a:r>
              <a:rPr lang="fr-FR" sz="1400" dirty="0">
                <a:solidFill>
                  <a:schemeClr val="bg1"/>
                </a:solidFill>
              </a:rPr>
              <a:t> Class par défaut. (</a:t>
            </a:r>
            <a:r>
              <a:rPr lang="fr-FR" sz="1400" dirty="0" err="1">
                <a:solidFill>
                  <a:schemeClr val="bg1"/>
                </a:solidFill>
              </a:rPr>
              <a:t>BeforeAll</a:t>
            </a:r>
            <a:r>
              <a:rPr lang="fr-FR" sz="1400" dirty="0">
                <a:solidFill>
                  <a:schemeClr val="bg1"/>
                </a:solidFill>
              </a:rPr>
              <a:t>/</a:t>
            </a:r>
            <a:r>
              <a:rPr lang="fr-FR" sz="1400" dirty="0" err="1">
                <a:solidFill>
                  <a:schemeClr val="bg1"/>
                </a:solidFill>
              </a:rPr>
              <a:t>AfterAll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413575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CE17F9F-4B9C-4B24-8982-DF87DEEE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Nested</a:t>
            </a:r>
            <a:r>
              <a:rPr lang="fr-FR" dirty="0"/>
              <a:t> Tests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6BA52-6086-456B-BB9D-1E6E0AF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BDE29-4FAA-4B94-9FD1-E4E4C307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err="1">
                <a:solidFill>
                  <a:srgbClr val="646567"/>
                </a:solidFill>
              </a:rPr>
              <a:t>Junit</a:t>
            </a:r>
            <a:r>
              <a:rPr lang="fr-FR" dirty="0">
                <a:solidFill>
                  <a:srgbClr val="646567"/>
                </a:solidFill>
              </a:rPr>
              <a:t> 4 vs </a:t>
            </a:r>
            <a:r>
              <a:rPr lang="fr-FR" dirty="0" err="1">
                <a:solidFill>
                  <a:srgbClr val="646567"/>
                </a:solidFill>
              </a:rPr>
              <a:t>Junit</a:t>
            </a:r>
            <a:r>
              <a:rPr lang="fr-FR" dirty="0">
                <a:solidFill>
                  <a:srgbClr val="646567"/>
                </a:solidFill>
              </a:rPr>
              <a:t> 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CB687-1E74-40AF-81EB-257CDE8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12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5B8CE5-565E-4BCF-8C24-C1449E0BED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0293" y="1700808"/>
            <a:ext cx="3419475" cy="32289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2FB5367-234A-4B90-81F7-7AEFB3D8BD81}"/>
              </a:ext>
            </a:extLst>
          </p:cNvPr>
          <p:cNvSpPr txBox="1"/>
          <p:nvPr/>
        </p:nvSpPr>
        <p:spPr>
          <a:xfrm>
            <a:off x="342578" y="1761431"/>
            <a:ext cx="4445446" cy="3240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fr-FR" sz="1400" dirty="0">
                <a:solidFill>
                  <a:schemeClr val="bg1"/>
                </a:solidFill>
              </a:rPr>
              <a:t>Méthode de la classe mère</a:t>
            </a: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fr-FR" sz="1400" dirty="0">
                <a:solidFill>
                  <a:schemeClr val="bg1"/>
                </a:solidFill>
              </a:rPr>
              <a:t>Méthode de la classe fille</a:t>
            </a: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fr-FR" sz="1400" dirty="0">
                <a:solidFill>
                  <a:schemeClr val="bg1"/>
                </a:solidFill>
              </a:rPr>
              <a:t>Méthode de la classe fille de la fille</a:t>
            </a: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fr-FR" sz="1400" dirty="0">
                <a:solidFill>
                  <a:schemeClr val="bg1"/>
                </a:solidFill>
              </a:rPr>
              <a:t>Les méthodes « globalisés » sont transmises aux classes filles</a:t>
            </a:r>
          </a:p>
          <a:p>
            <a:pPr marL="342900" indent="-342900">
              <a:buAutoNum type="arabicPeriod"/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11C7C3-9753-4028-A215-1177EFEA0C12}"/>
              </a:ext>
            </a:extLst>
          </p:cNvPr>
          <p:cNvSpPr txBox="1"/>
          <p:nvPr/>
        </p:nvSpPr>
        <p:spPr>
          <a:xfrm>
            <a:off x="712479" y="1034645"/>
            <a:ext cx="5976664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2000" u="sng" dirty="0">
                <a:solidFill>
                  <a:schemeClr val="bg1"/>
                </a:solidFill>
              </a:rPr>
              <a:t>Exécution</a:t>
            </a:r>
            <a:endParaRPr lang="fr-FR" sz="1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7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13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Extensions</a:t>
            </a:r>
            <a:endParaRPr dirty="0"/>
          </a:p>
        </p:txBody>
      </p:sp>
      <p:sp>
        <p:nvSpPr>
          <p:cNvPr id="8" name="Google Shape;118;p23"/>
          <p:cNvSpPr txBox="1">
            <a:spLocks noGrp="1"/>
          </p:cNvSpPr>
          <p:nvPr>
            <p:ph idx="1"/>
          </p:nvPr>
        </p:nvSpPr>
        <p:spPr>
          <a:xfrm>
            <a:off x="342578" y="1124744"/>
            <a:ext cx="4373438" cy="49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@ExtendWith(xxxxx.class)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5A1029-7A8A-4493-96C8-B793E5C7B211}"/>
              </a:ext>
            </a:extLst>
          </p:cNvPr>
          <p:cNvSpPr txBox="1"/>
          <p:nvPr/>
        </p:nvSpPr>
        <p:spPr>
          <a:xfrm>
            <a:off x="342578" y="2216613"/>
            <a:ext cx="3077294" cy="3516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 Instance post processor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Template invocation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Execution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Parameter resolution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Before test execution callback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After test execution callback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Exception handling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@</a:t>
            </a:r>
            <a:r>
              <a:rPr lang="en-US" sz="1400" dirty="0" err="1">
                <a:solidFill>
                  <a:schemeClr val="bg1"/>
                </a:solidFill>
              </a:rPr>
              <a:t>BeforeAll</a:t>
            </a:r>
            <a:r>
              <a:rPr lang="en-US" sz="1400" dirty="0">
                <a:solidFill>
                  <a:schemeClr val="bg1"/>
                </a:solidFill>
              </a:rPr>
              <a:t> callback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@</a:t>
            </a:r>
            <a:r>
              <a:rPr lang="en-US" sz="1400" dirty="0" err="1">
                <a:solidFill>
                  <a:schemeClr val="bg1"/>
                </a:solidFill>
              </a:rPr>
              <a:t>BeforeEach</a:t>
            </a:r>
            <a:r>
              <a:rPr lang="en-US" sz="1400" dirty="0">
                <a:solidFill>
                  <a:schemeClr val="bg1"/>
                </a:solidFill>
              </a:rPr>
              <a:t> callback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@</a:t>
            </a:r>
            <a:r>
              <a:rPr lang="en-US" sz="1400" dirty="0" err="1">
                <a:solidFill>
                  <a:schemeClr val="bg1"/>
                </a:solidFill>
              </a:rPr>
              <a:t>AfterEach</a:t>
            </a:r>
            <a:r>
              <a:rPr lang="en-US" sz="1400" dirty="0">
                <a:solidFill>
                  <a:schemeClr val="bg1"/>
                </a:solidFill>
              </a:rPr>
              <a:t> callback</a:t>
            </a:r>
          </a:p>
          <a:p>
            <a:r>
              <a:rPr lang="en-US" sz="1400" dirty="0">
                <a:solidFill>
                  <a:schemeClr val="bg1"/>
                </a:solidFill>
              </a:rPr>
              <a:t>- @</a:t>
            </a:r>
            <a:r>
              <a:rPr lang="en-US" sz="1400" dirty="0" err="1">
                <a:solidFill>
                  <a:schemeClr val="bg1"/>
                </a:solidFill>
              </a:rPr>
              <a:t>AfterAll</a:t>
            </a:r>
            <a:r>
              <a:rPr lang="en-US" sz="1400" dirty="0">
                <a:solidFill>
                  <a:schemeClr val="bg1"/>
                </a:solidFill>
              </a:rPr>
              <a:t> callback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4130C4-0F54-4452-8880-02709E0DDECB}"/>
              </a:ext>
            </a:extLst>
          </p:cNvPr>
          <p:cNvSpPr txBox="1"/>
          <p:nvPr/>
        </p:nvSpPr>
        <p:spPr>
          <a:xfrm>
            <a:off x="4427984" y="1772816"/>
            <a:ext cx="4265800" cy="34933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i="1" u="sng" dirty="0">
                <a:solidFill>
                  <a:schemeClr val="bg1"/>
                </a:solidFill>
              </a:rPr>
              <a:t>« Les extensions ne sont limités que par le code »</a:t>
            </a:r>
          </a:p>
          <a:p>
            <a:r>
              <a:rPr lang="fr-FR" sz="1400" dirty="0">
                <a:solidFill>
                  <a:schemeClr val="bg1"/>
                </a:solidFill>
              </a:rPr>
              <a:t>			NJU, 2019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ABF688-97E5-41B6-A463-3B15548DD5E2}"/>
              </a:ext>
            </a:extLst>
          </p:cNvPr>
          <p:cNvSpPr txBox="1"/>
          <p:nvPr/>
        </p:nvSpPr>
        <p:spPr>
          <a:xfrm>
            <a:off x="3779912" y="2996952"/>
            <a:ext cx="4824536" cy="27363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Chaque extension peut implémenter une ou plusieurs interfaces cités dans la liste (</a:t>
            </a:r>
            <a:r>
              <a:rPr lang="fr-FR" sz="1400" dirty="0" err="1">
                <a:solidFill>
                  <a:schemeClr val="bg1"/>
                </a:solidFill>
              </a:rPr>
              <a:t>override</a:t>
            </a:r>
            <a:r>
              <a:rPr lang="fr-FR" sz="1400" dirty="0">
                <a:solidFill>
                  <a:schemeClr val="bg1"/>
                </a:solidFill>
              </a:rPr>
              <a:t> des méthodes)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bg1"/>
                </a:solidFill>
              </a:rPr>
              <a:t>De cette façon, les extensions peuvent récupérer une instance du test en cours ou bien une </a:t>
            </a:r>
            <a:r>
              <a:rPr lang="fr-FR" sz="1400" dirty="0" err="1">
                <a:solidFill>
                  <a:schemeClr val="bg1"/>
                </a:solidFill>
              </a:rPr>
              <a:t>ExtensionContext</a:t>
            </a: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 err="1">
                <a:solidFill>
                  <a:schemeClr val="bg1"/>
                </a:solidFill>
              </a:rPr>
              <a:t>ExtensionContext</a:t>
            </a:r>
            <a:r>
              <a:rPr lang="fr-FR" sz="1400" dirty="0">
                <a:solidFill>
                  <a:schemeClr val="bg1"/>
                </a:solidFill>
              </a:rPr>
              <a:t> encapsules le contexte dans lequel le test/container courant est exécuté,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18BE70-FD34-48AF-85DA-52487167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1137313"/>
            <a:ext cx="8460000" cy="646423"/>
          </a:xfrm>
        </p:spPr>
        <p:txBody>
          <a:bodyPr>
            <a:normAutofit/>
          </a:bodyPr>
          <a:lstStyle/>
          <a:p>
            <a:r>
              <a:rPr lang="fr-FR" dirty="0"/>
              <a:t>Ici on va indiquer que tout test étendant cette class sera « </a:t>
            </a:r>
            <a:r>
              <a:rPr lang="fr-FR" dirty="0" err="1"/>
              <a:t>Disabled</a:t>
            </a:r>
            <a:r>
              <a:rPr lang="fr-FR" dirty="0"/>
              <a:t> »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0682FFC-BE56-42E6-B867-DDD4E95C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DAD6C-FC1E-419E-A838-CFE6045B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79555-AC79-4E58-B0A9-F1740B69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14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B7E822-082B-4497-A0F7-A1753B90E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2230" y="1713377"/>
            <a:ext cx="7648575" cy="1657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14C80A-19BA-49BB-A3A4-748EECC9566F}"/>
              </a:ext>
            </a:extLst>
          </p:cNvPr>
          <p:cNvSpPr txBox="1"/>
          <p:nvPr/>
        </p:nvSpPr>
        <p:spPr>
          <a:xfrm>
            <a:off x="342578" y="1034412"/>
            <a:ext cx="8082224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5A82441-C3DA-49F1-A4DF-2B669833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Ici on va utiliser une classe « </a:t>
            </a:r>
            <a:r>
              <a:rPr lang="fr-FR" dirty="0" err="1"/>
              <a:t>StopWatch</a:t>
            </a:r>
            <a:r>
              <a:rPr lang="fr-FR" dirty="0"/>
              <a:t> » pour mesurer le temps d’exécution de nos méthodes en utilisant 2 Callback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31DED99-6D58-46F9-8215-FC4E7AD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13AD8-0A94-45D7-8E47-790748BD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65944-3F01-4A3E-9DD3-A762195F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15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DEB2C2-46E8-4E78-A3C5-BCC08610B7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685" y="2060848"/>
            <a:ext cx="7939967" cy="38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2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22CE3B3-C899-419E-8E4B-9FC6415CC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2852936"/>
            <a:ext cx="7239000" cy="307657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8F8A106C-23EA-4CCE-9D7F-E5E2AFCD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Extensions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FAAC5-0B45-4E8E-8FAD-E553294B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5E6F2-A4BB-41D7-A9A7-EC89EF60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16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3807A7-9BD7-4974-A90F-3D4D374D057F}"/>
              </a:ext>
            </a:extLst>
          </p:cNvPr>
          <p:cNvSpPr txBox="1"/>
          <p:nvPr/>
        </p:nvSpPr>
        <p:spPr>
          <a:xfrm>
            <a:off x="342578" y="1052736"/>
            <a:ext cx="8460000" cy="648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Custom Annotations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F37DDB-E845-43C8-87A2-04E338D6DCB1}"/>
              </a:ext>
            </a:extLst>
          </p:cNvPr>
          <p:cNvSpPr txBox="1"/>
          <p:nvPr/>
        </p:nvSpPr>
        <p:spPr>
          <a:xfrm>
            <a:off x="342578" y="1484784"/>
            <a:ext cx="8372078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Permet de créer des annotations qui redirige vers une Extension, et de les lier à un type (Classe, Méthode, Variable, </a:t>
            </a:r>
            <a:r>
              <a:rPr lang="fr-FR" sz="1400" dirty="0" err="1">
                <a:solidFill>
                  <a:schemeClr val="bg1"/>
                </a:solidFill>
              </a:rPr>
              <a:t>etc</a:t>
            </a:r>
            <a:r>
              <a:rPr lang="fr-FR" sz="1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EE4AC36-388F-4B16-A4DE-1628EE6A13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1556" y="1892392"/>
            <a:ext cx="5753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0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80FBD1-BA9F-4B43-934D-5D1B8ABF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7" y="1124744"/>
            <a:ext cx="8460000" cy="4785129"/>
          </a:xfrm>
        </p:spPr>
        <p:txBody>
          <a:bodyPr/>
          <a:lstStyle/>
          <a:p>
            <a:r>
              <a:rPr lang="fr-FR" dirty="0"/>
              <a:t>Il est aussi possible d’ajouter des annotations custom contenant des variables</a:t>
            </a:r>
          </a:p>
          <a:p>
            <a:r>
              <a:rPr lang="fr-FR" dirty="0"/>
              <a:t>On peut aussi gérer le fait que l’annotation soit répétable ou non.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Ces paramètres sont définis dans la classe de l’annotation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C07D5F5-6F16-41D9-8928-3B35C783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E680C-F905-4604-B8F8-297CB1A3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5BA7DF-6BDC-4C96-9183-B7ADF80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17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48BADE-FB69-460C-BC7D-9FC88BD7CF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1492" y="1844824"/>
            <a:ext cx="8696325" cy="1457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C27C8C-8971-40D2-91AB-6E1ABF2AF4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4022229"/>
            <a:ext cx="5734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9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nouvelle version introduit également l'annotation @</a:t>
            </a:r>
            <a:r>
              <a:rPr lang="fr-FR" dirty="0" err="1"/>
              <a:t>RepeatedTest</a:t>
            </a:r>
            <a:r>
              <a:rPr lang="fr-FR" dirty="0"/>
              <a:t> pour marquer un test qui doit être exécuté plusieurs fois. </a:t>
            </a:r>
          </a:p>
          <a:p>
            <a:endParaRPr lang="fr-FR" dirty="0"/>
          </a:p>
          <a:p>
            <a:r>
              <a:rPr lang="fr-FR" dirty="0"/>
              <a:t>L'annotation doit spécifier le nombre de fois que vous voulez qu'un test soit exécuté.</a:t>
            </a:r>
          </a:p>
          <a:p>
            <a:endParaRPr lang="fr-FR" dirty="0"/>
          </a:p>
          <a:p>
            <a:r>
              <a:rPr lang="fr-FR" dirty="0"/>
              <a:t>Le @</a:t>
            </a:r>
            <a:r>
              <a:rPr lang="fr-FR" dirty="0" err="1"/>
              <a:t>RepeatedTest</a:t>
            </a:r>
            <a:r>
              <a:rPr lang="fr-FR" dirty="0"/>
              <a:t> bénéficie du support complet du cycle de vie de </a:t>
            </a:r>
            <a:r>
              <a:rPr lang="fr-FR" dirty="0" err="1"/>
              <a:t>JUnit</a:t>
            </a:r>
            <a:r>
              <a:rPr lang="fr-FR" dirty="0"/>
              <a:t>. Cela signifie que si vous définissez une méthode @</a:t>
            </a:r>
            <a:r>
              <a:rPr lang="fr-FR" dirty="0" err="1"/>
              <a:t>BeforeEach</a:t>
            </a:r>
            <a:r>
              <a:rPr lang="fr-FR" dirty="0"/>
              <a:t> ou @</a:t>
            </a:r>
            <a:r>
              <a:rPr lang="fr-FR" dirty="0" err="1"/>
              <a:t>AfterEach</a:t>
            </a:r>
            <a:r>
              <a:rPr lang="fr-FR" dirty="0"/>
              <a:t>, elle sera exécutée avant chaque exécution du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18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Repeated tests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19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800850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Repeated tests</a:t>
            </a: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251520" y="3789040"/>
            <a:ext cx="122413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4365104"/>
            <a:ext cx="136815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The output</a:t>
            </a:r>
          </a:p>
        </p:txBody>
      </p:sp>
      <p:pic>
        <p:nvPicPr>
          <p:cNvPr id="11" name="Image 10" descr="hihih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4869160"/>
            <a:ext cx="6106378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5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1. Architecture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2. Annotations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3. Assertions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4. Assumptions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5. Parameterized &amp; Repeated Tests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6. Factory tests &amp; Dynamic Tests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2691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20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Parameterized tests </a:t>
            </a:r>
            <a:endParaRPr dirty="0"/>
          </a:p>
        </p:txBody>
      </p:sp>
      <p:sp>
        <p:nvSpPr>
          <p:cNvPr id="8" name="Google Shape;125;p24"/>
          <p:cNvSpPr txBox="1">
            <a:spLocks/>
          </p:cNvSpPr>
          <p:nvPr/>
        </p:nvSpPr>
        <p:spPr>
          <a:xfrm>
            <a:off x="311700" y="1152474"/>
            <a:ext cx="8520600" cy="45087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prend en charge les tests paramétrés par défaut. Cette fonction nous permet d'exécuter un test plusieurs fois avec différents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Grande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ValueSource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Grande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CsvSource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Grande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EnumSource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Grande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MethodSource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(Doit renvoyer un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ucida Grande"/>
              <a:buAutoNum type="arabicPeriod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ArgumentSource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75819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L'exemple suivant montre un test paramétré qui utilise l'annotation @</a:t>
            </a:r>
            <a:r>
              <a:rPr lang="fr-FR" dirty="0" err="1"/>
              <a:t>ValueSource</a:t>
            </a:r>
            <a:r>
              <a:rPr lang="fr-FR" dirty="0"/>
              <a:t> pour spécifier un tableau de String comme source des arguments.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21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Parameterized</a:t>
            </a:r>
            <a:endParaRPr dirty="0"/>
          </a:p>
        </p:txBody>
      </p:sp>
      <p:pic>
        <p:nvPicPr>
          <p:cNvPr id="8" name="Image 7" descr="He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564904"/>
            <a:ext cx="8748464" cy="13511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En plus des tests statiques standard, définis avec les annotations @Test, </a:t>
            </a:r>
            <a:r>
              <a:rPr lang="fr-FR" sz="1400" dirty="0" err="1"/>
              <a:t>JUnit</a:t>
            </a:r>
            <a:r>
              <a:rPr lang="fr-FR" sz="1400" dirty="0"/>
              <a:t> 5 introduit la possibilité de définir des tests au moment de l'exécution. Ces tests dynamiques peuvent être générés à l'aide d'une méthode usine annotée avec @</a:t>
            </a:r>
            <a:r>
              <a:rPr lang="fr-FR" sz="1400" dirty="0" err="1"/>
              <a:t>TestFactory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En termes plus simples, cette test </a:t>
            </a:r>
            <a:r>
              <a:rPr lang="fr-FR" sz="1400" dirty="0" err="1"/>
              <a:t>factory</a:t>
            </a:r>
            <a:r>
              <a:rPr lang="fr-FR" sz="1400" dirty="0"/>
              <a:t> doit retourner un Stream, Collection, </a:t>
            </a:r>
            <a:r>
              <a:rPr lang="fr-FR" sz="1400" dirty="0" err="1"/>
              <a:t>Iterable</a:t>
            </a:r>
            <a:r>
              <a:rPr lang="fr-FR" sz="1400" dirty="0"/>
              <a:t> ou </a:t>
            </a:r>
            <a:r>
              <a:rPr lang="fr-FR" sz="1400" dirty="0" err="1"/>
              <a:t>Iterator</a:t>
            </a:r>
            <a:r>
              <a:rPr lang="fr-FR" sz="1400" dirty="0"/>
              <a:t> de </a:t>
            </a:r>
            <a:r>
              <a:rPr lang="fr-FR" sz="1400" dirty="0" err="1"/>
              <a:t>DynamicTest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Notez que les tests dynamiques ne prennent pas en charge les rappels du cycle de vie. Par  les méthodes annotées avec @</a:t>
            </a:r>
            <a:r>
              <a:rPr lang="fr-FR" sz="1400" dirty="0" err="1"/>
              <a:t>BeforeEach</a:t>
            </a:r>
            <a:r>
              <a:rPr lang="fr-FR" sz="1400" dirty="0"/>
              <a:t> ou @</a:t>
            </a:r>
            <a:r>
              <a:rPr lang="fr-FR" sz="1400" dirty="0" err="1"/>
              <a:t>AfterEach</a:t>
            </a:r>
            <a:r>
              <a:rPr lang="fr-FR" sz="1400" dirty="0"/>
              <a:t> ne seront pas exécutées.</a:t>
            </a:r>
          </a:p>
          <a:p>
            <a:pPr>
              <a:buNone/>
            </a:pPr>
            <a:endParaRPr lang="fr-FR" sz="1400" dirty="0"/>
          </a:p>
          <a:p>
            <a:r>
              <a:rPr lang="fr-FR" sz="1400" dirty="0"/>
              <a:t>Voyons un exemple simple d'une méthode de test en usine renvoyant une collection avec un objet </a:t>
            </a:r>
            <a:r>
              <a:rPr lang="fr-FR" sz="1400" dirty="0" err="1"/>
              <a:t>DynamicTest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Tests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22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829329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23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Tests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391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5" y="2924944"/>
            <a:ext cx="8748465" cy="292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95536" y="908720"/>
            <a:ext cx="1296144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51520" y="980728"/>
            <a:ext cx="165618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Other Exemple :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Tests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24</a:t>
            </a:fld>
            <a:endParaRPr lang="fr-FR" dirty="0">
              <a:solidFill>
                <a:srgbClr val="646567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620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755576" y="3789040"/>
            <a:ext cx="5760640" cy="1872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WHY JUNIT5 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25</a:t>
            </a:fld>
            <a:endParaRPr lang="fr-FR" dirty="0">
              <a:solidFill>
                <a:srgbClr val="64656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74019" y="6093296"/>
            <a:ext cx="708555" cy="180000"/>
          </a:xfrm>
        </p:spPr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385736" y="6093296"/>
            <a:ext cx="180000" cy="180000"/>
          </a:xfrm>
        </p:spPr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3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65572" y="-2179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99994" y="1772816"/>
            <a:ext cx="154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b="1" dirty="0"/>
              <a:t>Architecture</a:t>
            </a:r>
            <a:endParaRPr lang="fr-FR" dirty="0"/>
          </a:p>
        </p:txBody>
      </p:sp>
      <p:sp>
        <p:nvSpPr>
          <p:cNvPr id="93" name="Google Shape;67;p15"/>
          <p:cNvSpPr txBox="1">
            <a:spLocks/>
          </p:cNvSpPr>
          <p:nvPr/>
        </p:nvSpPr>
        <p:spPr>
          <a:xfrm>
            <a:off x="251520" y="1340768"/>
            <a:ext cx="8580780" cy="45365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: Une seule dépendance à intégré ( All in One 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: Composé de 3 sous-projets :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Platform,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Jupiter et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Vintage. (Support Java8+ et Lambda)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Il définit l'API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TestEngine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pour le développement de nouveaux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frameworks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test qui s'exécutent sur la plate-forme.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Jupiter: Définit toutes les nouvelles annotations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l'implémentation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TestEngine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pour exécuter des tests écrits avec ces annotations.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Vintage : Pour prendre en charge l'exécution des tests écrits JUnit 3 et JUnit 4 sur la plate-forme JUnit 5.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endParaRPr lang="fr-FR" sz="1400" dirty="0">
              <a:solidFill>
                <a:srgbClr val="323334"/>
              </a:solidFill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lvl="1" indent="-317500">
              <a:buClr>
                <a:schemeClr val="accent2"/>
              </a:buClr>
              <a:buSzPts val="1400"/>
              <a:buFont typeface="Lucida Grande"/>
              <a:buChar char="-"/>
              <a:defRPr/>
            </a:pPr>
            <a:endParaRPr lang="fr-FR" sz="1400" dirty="0">
              <a:solidFill>
                <a:srgbClr val="323334"/>
              </a:solidFill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lang="fr-FR" sz="1400" dirty="0">
                <a:solidFill>
                  <a:srgbClr val="323334"/>
                </a:solidFill>
              </a:rPr>
              <a:t>1 seule dépendance pour API + Engine + Params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lang="fr-FR" sz="1400" dirty="0">
                <a:solidFill>
                  <a:srgbClr val="323334"/>
                </a:solidFill>
              </a:rPr>
              <a:t>Compatibilité avec Maven </a:t>
            </a:r>
            <a:r>
              <a:rPr lang="fr-FR" sz="1400" dirty="0" err="1">
                <a:solidFill>
                  <a:srgbClr val="323334"/>
                </a:solidFill>
              </a:rPr>
              <a:t>Surefire</a:t>
            </a:r>
            <a:r>
              <a:rPr lang="fr-FR" sz="1400" dirty="0">
                <a:solidFill>
                  <a:srgbClr val="323334"/>
                </a:solidFill>
              </a:rPr>
              <a:t> + Compiler à surveiller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ucida Grande"/>
              <a:buChar char="-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(Il faut avoir la dernière </a:t>
            </a:r>
            <a:r>
              <a:rPr lang="fr-FR" sz="1400" dirty="0">
                <a:solidFill>
                  <a:srgbClr val="323334"/>
                </a:solidFill>
              </a:rPr>
              <a:t>version pour assurer compatibilité)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 b="1" dirty="0"/>
              <a:t>Architecture</a:t>
            </a:r>
            <a:endParaRPr sz="3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2FD6DA3-D981-4B5F-AF65-FF2744653C35}"/>
              </a:ext>
            </a:extLst>
          </p:cNvPr>
          <p:cNvSpPr txBox="1"/>
          <p:nvPr/>
        </p:nvSpPr>
        <p:spPr>
          <a:xfrm>
            <a:off x="5546311" y="4403136"/>
            <a:ext cx="2592288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accent4"/>
                </a:solidFill>
              </a:rPr>
              <a:t>Depuis la 5.4.0-M1</a:t>
            </a:r>
          </a:p>
          <a:p>
            <a:endParaRPr lang="fr-FR" sz="1400" dirty="0">
              <a:solidFill>
                <a:schemeClr val="accent4"/>
              </a:solidFill>
            </a:endParaRPr>
          </a:p>
          <a:p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5C3977-2A51-419D-B7EB-F35EBED483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6311" y="4679860"/>
            <a:ext cx="3019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4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11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Annotations</a:t>
            </a:r>
            <a:endParaRPr dirty="0"/>
          </a:p>
        </p:txBody>
      </p:sp>
      <p:sp>
        <p:nvSpPr>
          <p:cNvPr id="12" name="Google Shape;8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JUnit 5 apporte des changements importants dans ses annotations. Le plus important est que nous ne pouvons plus utiliser l'annotation @Test pour spécifier les exceptions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dirty="0"/>
              <a:t>Le paramètre attendu dans JUnit 4 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@Test(expected = Exception.class)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public void shouldRaiseAnException() throws Exception {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    // …      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13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space réservé de la date 3"/>
          <p:cNvSpPr txBox="1">
            <a:spLocks/>
          </p:cNvSpPr>
          <p:nvPr/>
        </p:nvSpPr>
        <p:spPr bwMode="auto">
          <a:xfrm>
            <a:off x="7906072" y="630932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1" name="Espace réservé du numéro de diapositive 5"/>
          <p:cNvSpPr txBox="1">
            <a:spLocks/>
          </p:cNvSpPr>
          <p:nvPr/>
        </p:nvSpPr>
        <p:spPr bwMode="auto">
          <a:xfrm>
            <a:off x="8605496" y="630932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r" defTabSz="914400" rtl="0" eaLnBrk="1" latinLnBrk="0" hangingPunct="1">
              <a:defRPr sz="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5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38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Annotations</a:t>
            </a:r>
            <a:endParaRPr dirty="0"/>
          </a:p>
        </p:txBody>
      </p:sp>
      <p:sp>
        <p:nvSpPr>
          <p:cNvPr id="39" name="Google Shape;86;p18"/>
          <p:cNvSpPr txBox="1">
            <a:spLocks/>
          </p:cNvSpPr>
          <p:nvPr/>
        </p:nvSpPr>
        <p:spPr>
          <a:xfrm>
            <a:off x="311700" y="1152474"/>
            <a:ext cx="8520600" cy="42927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Maintenant, nous pouvons utiliser une méthode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assertThrows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endParaRPr lang="fr-FR" dirty="0">
              <a:solidFill>
                <a:srgbClr val="32333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shouldRaiseAnException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Exception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Assertions.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assertThrows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Exception.class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() -&gt;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//...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233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ct val="150000"/>
              <a:buFont typeface="Lucida Grande"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32333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2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6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Annotations</a:t>
            </a:r>
            <a:endParaRPr dirty="0"/>
          </a:p>
        </p:txBody>
      </p:sp>
      <p:sp>
        <p:nvSpPr>
          <p:cNvPr id="8" name="Google Shape;9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Autres annotations qui ont été modifiées dans JUnit 5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2000" i="1" dirty="0">
                <a:solidFill>
                  <a:schemeClr val="dk1"/>
                </a:solidFill>
              </a:rPr>
              <a:t>@Before</a:t>
            </a:r>
            <a:r>
              <a:rPr lang="fr" sz="2000" dirty="0">
                <a:solidFill>
                  <a:schemeClr val="dk1"/>
                </a:solidFill>
              </a:rPr>
              <a:t> annotation is renamed to </a:t>
            </a:r>
            <a:r>
              <a:rPr lang="fr" sz="2000" i="1" dirty="0">
                <a:solidFill>
                  <a:schemeClr val="dk1"/>
                </a:solidFill>
              </a:rPr>
              <a:t>@BeforeEach</a:t>
            </a:r>
            <a:endParaRPr sz="2000"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2000" i="1" dirty="0">
                <a:solidFill>
                  <a:schemeClr val="dk1"/>
                </a:solidFill>
              </a:rPr>
              <a:t>@After</a:t>
            </a:r>
            <a:r>
              <a:rPr lang="fr" sz="2000" dirty="0">
                <a:solidFill>
                  <a:schemeClr val="dk1"/>
                </a:solidFill>
              </a:rPr>
              <a:t> annotation is renamed to </a:t>
            </a:r>
            <a:r>
              <a:rPr lang="fr" sz="2000" i="1" dirty="0">
                <a:solidFill>
                  <a:schemeClr val="dk1"/>
                </a:solidFill>
              </a:rPr>
              <a:t>@AfterEach</a:t>
            </a:r>
            <a:endParaRPr sz="2000"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2000" i="1" dirty="0">
                <a:solidFill>
                  <a:schemeClr val="dk1"/>
                </a:solidFill>
              </a:rPr>
              <a:t>@BeforeClass</a:t>
            </a:r>
            <a:r>
              <a:rPr lang="fr" sz="2000" dirty="0">
                <a:solidFill>
                  <a:schemeClr val="dk1"/>
                </a:solidFill>
              </a:rPr>
              <a:t> annotation is renamed to </a:t>
            </a:r>
            <a:r>
              <a:rPr lang="fr" sz="2000" i="1" dirty="0">
                <a:solidFill>
                  <a:schemeClr val="dk1"/>
                </a:solidFill>
              </a:rPr>
              <a:t>@BeforeAll</a:t>
            </a:r>
            <a:endParaRPr sz="2000"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2000" i="1" dirty="0">
                <a:solidFill>
                  <a:schemeClr val="dk1"/>
                </a:solidFill>
              </a:rPr>
              <a:t>@AfterClass</a:t>
            </a:r>
            <a:r>
              <a:rPr lang="fr" sz="2000" dirty="0">
                <a:solidFill>
                  <a:schemeClr val="dk1"/>
                </a:solidFill>
              </a:rPr>
              <a:t> annotation is renamed to </a:t>
            </a:r>
            <a:r>
              <a:rPr lang="fr" sz="2000" i="1" dirty="0">
                <a:solidFill>
                  <a:schemeClr val="dk1"/>
                </a:solidFill>
              </a:rPr>
              <a:t>@AfterAll</a:t>
            </a:r>
            <a:endParaRPr sz="2000" i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2000" i="1" dirty="0">
                <a:solidFill>
                  <a:schemeClr val="dk1"/>
                </a:solidFill>
              </a:rPr>
              <a:t>@Ignore</a:t>
            </a:r>
            <a:r>
              <a:rPr lang="fr" sz="2000" dirty="0">
                <a:solidFill>
                  <a:schemeClr val="dk1"/>
                </a:solidFill>
              </a:rPr>
              <a:t> annotation is renamed to </a:t>
            </a:r>
            <a:r>
              <a:rPr lang="fr" sz="2000" i="1" dirty="0">
                <a:solidFill>
                  <a:schemeClr val="dk1"/>
                </a:solidFill>
              </a:rPr>
              <a:t>@Disabled</a:t>
            </a:r>
            <a:endParaRPr sz="2000" i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dirty="0"/>
              <a:t>Assertions J4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7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98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Dans Junit 4, org.junit.Assert a toutes les méthodes d'affirmation pour valider les résultats attendus et obtenus.Ils acceptent un paramètre supplémentaire pour le message d'erreur comme PREMIER argument dans la signature de la méthode, par exemple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Google Shape;99;p20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331640" y="2636913"/>
            <a:ext cx="6784243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8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0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Assertions J5</a:t>
            </a:r>
            <a:endParaRPr dirty="0"/>
          </a:p>
        </p:txBody>
      </p:sp>
      <p:sp>
        <p:nvSpPr>
          <p:cNvPr id="8" name="Google Shape;10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f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 dirty="0"/>
              <a:t>Dans JUnit 5, org.junit.jupiter.Assertions contient la plupart des méthodes d'affirmation, y compris les méthodes assertThrows() et assertAll()  est utilisé pour les assertions groupées.</a:t>
            </a:r>
            <a:endParaRPr dirty="0"/>
          </a:p>
        </p:txBody>
      </p:sp>
      <p:pic>
        <p:nvPicPr>
          <p:cNvPr id="9" name="Google Shape;106;p21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86300" y="2673975"/>
            <a:ext cx="8971400" cy="13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C79A6-C549-4D33-81F3-67E8827B34E5}" type="datetime1">
              <a:rPr lang="fr-FR" smtClean="0">
                <a:solidFill>
                  <a:srgbClr val="646567"/>
                </a:solidFill>
              </a:rPr>
              <a:pPr>
                <a:defRPr/>
              </a:pPr>
              <a:t>09/01/2019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>
                <a:solidFill>
                  <a:srgbClr val="646567"/>
                </a:solidFill>
              </a:rPr>
              <a:pPr>
                <a:defRPr/>
              </a:pPr>
              <a:t>9</a:t>
            </a:fld>
            <a:endParaRPr lang="fr-FR" dirty="0">
              <a:solidFill>
                <a:srgbClr val="646567"/>
              </a:solidFill>
            </a:endParaRPr>
          </a:p>
        </p:txBody>
      </p:sp>
      <p:sp>
        <p:nvSpPr>
          <p:cNvPr id="7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 b="1" dirty="0"/>
              <a:t>Assumptions</a:t>
            </a:r>
            <a:endParaRPr sz="3000" dirty="0"/>
          </a:p>
        </p:txBody>
      </p:sp>
      <p:sp>
        <p:nvSpPr>
          <p:cNvPr id="8" name="Google Shape;112;p22"/>
          <p:cNvSpPr txBox="1">
            <a:spLocks noGrp="1"/>
          </p:cNvSpPr>
          <p:nvPr>
            <p:ph idx="1"/>
          </p:nvPr>
        </p:nvSpPr>
        <p:spPr>
          <a:xfrm>
            <a:off x="323528" y="908720"/>
            <a:ext cx="8460000" cy="4785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Constable Brown asserted that the young man was a thief. I assumed that he was telling the truth, because he is a policeman." 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Dans Junit 4, org.junit.Assume contient des méthodes pour formuler des hypothèses sur les conditions dans lesquelles un test est significatif. Il suit cinq méthodes :</a:t>
            </a:r>
            <a:endParaRPr dirty="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assumeFalse()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assumeNoException()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assumeNotNull()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assumeThat()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assumeTrue()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Dans Junit 5, org.junit.Assumptions contient des méthodes pour formuler des hypothèses sur les conditions dans lesquelles un test est significatif. Il suit trois méthodes :</a:t>
            </a:r>
            <a:endParaRPr dirty="0"/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assumeFalse()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assumeThat()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" sz="1400" dirty="0"/>
              <a:t>assumeTrue()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PLATE ITG_paysage visuels_4-3_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PLATE ITG_paysage visuels_4-3_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17165</TotalTime>
  <Words>1055</Words>
  <Application>Microsoft Office PowerPoint</Application>
  <PresentationFormat>Affichage à l'écran (4:3)</PresentationFormat>
  <Paragraphs>210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Calibri</vt:lpstr>
      <vt:lpstr>Lucida Grande</vt:lpstr>
      <vt:lpstr>1_TEMPLATE ITG_paysage visuels_4-3_FR</vt:lpstr>
      <vt:lpstr>TEMPLATE ITG_paysage visuels_4-3_FR</vt:lpstr>
      <vt:lpstr>Présentation PowerPoint</vt:lpstr>
      <vt:lpstr>Plan</vt:lpstr>
      <vt:lpstr>Architecture</vt:lpstr>
      <vt:lpstr>Annotations</vt:lpstr>
      <vt:lpstr>Annotations</vt:lpstr>
      <vt:lpstr>Annotations</vt:lpstr>
      <vt:lpstr>Assertions J4</vt:lpstr>
      <vt:lpstr>Assertions J5</vt:lpstr>
      <vt:lpstr>Assumptions</vt:lpstr>
      <vt:lpstr>Assumptions</vt:lpstr>
      <vt:lpstr>Nested tests</vt:lpstr>
      <vt:lpstr>Nested Tests</vt:lpstr>
      <vt:lpstr>Extensions</vt:lpstr>
      <vt:lpstr>Extensions</vt:lpstr>
      <vt:lpstr>Extensions</vt:lpstr>
      <vt:lpstr>Extensions</vt:lpstr>
      <vt:lpstr>Extensions</vt:lpstr>
      <vt:lpstr>Repeated tests</vt:lpstr>
      <vt:lpstr>Repeated tests</vt:lpstr>
      <vt:lpstr>Parameterized tests </vt:lpstr>
      <vt:lpstr>Parameterized</vt:lpstr>
      <vt:lpstr>Dynamic Tests</vt:lpstr>
      <vt:lpstr>Dynamic Tests</vt:lpstr>
      <vt:lpstr>Dynamic Tests</vt:lpstr>
      <vt:lpstr>WHY JUNIT5 ?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a28619</dc:creator>
  <cp:lastModifiedBy>Nicolas JUILLIEN</cp:lastModifiedBy>
  <cp:revision>329</cp:revision>
  <cp:lastPrinted>2018-03-21T10:01:17Z</cp:lastPrinted>
  <dcterms:created xsi:type="dcterms:W3CDTF">2017-02-14T10:09:09Z</dcterms:created>
  <dcterms:modified xsi:type="dcterms:W3CDTF">2019-01-09T15:57:22Z</dcterms:modified>
</cp:coreProperties>
</file>