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88" r:id="rId4"/>
    <p:sldId id="581" r:id="rId5"/>
    <p:sldId id="582" r:id="rId6"/>
    <p:sldId id="289" r:id="rId7"/>
    <p:sldId id="382" r:id="rId8"/>
    <p:sldId id="580" r:id="rId9"/>
    <p:sldId id="387" r:id="rId10"/>
    <p:sldId id="389" r:id="rId11"/>
    <p:sldId id="28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78" d="100"/>
          <a:sy n="78" d="100"/>
        </p:scale>
        <p:origin x="778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CC296-504A-4E30-883A-04FAB33B450B}" type="datetimeFigureOut">
              <a:rPr lang="zh-CN" altLang="en-US" smtClean="0"/>
              <a:t>2023/10/19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FAB83-EE3A-4C89-BF61-46764F188E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5948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CC296-504A-4E30-883A-04FAB33B450B}" type="datetimeFigureOut">
              <a:rPr lang="zh-CN" altLang="en-US" smtClean="0"/>
              <a:t>2023/10/19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FAB83-EE3A-4C89-BF61-46764F188E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8195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CC296-504A-4E30-883A-04FAB33B450B}" type="datetimeFigureOut">
              <a:rPr lang="zh-CN" altLang="en-US" smtClean="0"/>
              <a:t>2023/10/19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FAB83-EE3A-4C89-BF61-46764F188E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58464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CC296-504A-4E30-883A-04FAB33B450B}" type="datetimeFigureOut">
              <a:rPr lang="zh-CN" altLang="en-US" smtClean="0"/>
              <a:t>2023/10/19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FAB83-EE3A-4C89-BF61-46764F188EA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234650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CC296-504A-4E30-883A-04FAB33B450B}" type="datetimeFigureOut">
              <a:rPr lang="zh-CN" altLang="en-US" smtClean="0"/>
              <a:t>2023/10/19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FAB83-EE3A-4C89-BF61-46764F188E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62659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CC296-504A-4E30-883A-04FAB33B450B}" type="datetimeFigureOut">
              <a:rPr lang="zh-CN" altLang="en-US" smtClean="0"/>
              <a:t>2023/10/19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FAB83-EE3A-4C89-BF61-46764F188E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73815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CC296-504A-4E30-883A-04FAB33B450B}" type="datetimeFigureOut">
              <a:rPr lang="zh-CN" altLang="en-US" smtClean="0"/>
              <a:t>2023/10/19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FAB83-EE3A-4C89-BF61-46764F188E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5440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CC296-504A-4E30-883A-04FAB33B450B}" type="datetimeFigureOut">
              <a:rPr lang="zh-CN" altLang="en-US" smtClean="0"/>
              <a:t>2023/10/19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FAB83-EE3A-4C89-BF61-46764F188E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13088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CC296-504A-4E30-883A-04FAB33B450B}" type="datetimeFigureOut">
              <a:rPr lang="zh-CN" altLang="en-US" smtClean="0"/>
              <a:t>2023/10/19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FAB83-EE3A-4C89-BF61-46764F188E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033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CC296-504A-4E30-883A-04FAB33B450B}" type="datetimeFigureOut">
              <a:rPr lang="zh-CN" altLang="en-US" smtClean="0"/>
              <a:t>2023/10/19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FAB83-EE3A-4C89-BF61-46764F188E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2715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CC296-504A-4E30-883A-04FAB33B450B}" type="datetimeFigureOut">
              <a:rPr lang="zh-CN" altLang="en-US" smtClean="0"/>
              <a:t>2023/10/19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FAB83-EE3A-4C89-BF61-46764F188E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9811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CC296-504A-4E30-883A-04FAB33B450B}" type="datetimeFigureOut">
              <a:rPr lang="zh-CN" altLang="en-US" smtClean="0"/>
              <a:t>2023/10/19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FAB83-EE3A-4C89-BF61-46764F188E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8914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CC296-504A-4E30-883A-04FAB33B450B}" type="datetimeFigureOut">
              <a:rPr lang="zh-CN" altLang="en-US" smtClean="0"/>
              <a:t>2023/10/19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FAB83-EE3A-4C89-BF61-46764F188E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0738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CC296-504A-4E30-883A-04FAB33B450B}" type="datetimeFigureOut">
              <a:rPr lang="zh-CN" altLang="en-US" smtClean="0"/>
              <a:t>2023/10/19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FAB83-EE3A-4C89-BF61-46764F188E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6260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CC296-504A-4E30-883A-04FAB33B450B}" type="datetimeFigureOut">
              <a:rPr lang="zh-CN" altLang="en-US" smtClean="0"/>
              <a:t>2023/10/19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FAB83-EE3A-4C89-BF61-46764F188E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4912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CC296-504A-4E30-883A-04FAB33B450B}" type="datetimeFigureOut">
              <a:rPr lang="zh-CN" altLang="en-US" smtClean="0"/>
              <a:t>2023/10/19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FAB83-EE3A-4C89-BF61-46764F188E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6907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CC296-504A-4E30-883A-04FAB33B450B}" type="datetimeFigureOut">
              <a:rPr lang="zh-CN" altLang="en-US" smtClean="0"/>
              <a:t>2023/10/19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FAB83-EE3A-4C89-BF61-46764F188E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0508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999CC296-504A-4E30-883A-04FAB33B450B}" type="datetimeFigureOut">
              <a:rPr lang="zh-CN" altLang="en-US" smtClean="0"/>
              <a:t>2023/10/19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0C5FAB83-EE3A-4C89-BF61-46764F188E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4362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85C081-523B-4B56-866A-1F9D02E3BF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数据结构与算法</a:t>
            </a:r>
            <a:br>
              <a:rPr lang="en-US" altLang="zh-CN" dirty="0"/>
            </a:br>
            <a:r>
              <a:rPr lang="zh-CN" altLang="en-US" dirty="0"/>
              <a:t>实验</a:t>
            </a:r>
            <a:r>
              <a:rPr lang="en-US" altLang="zh-CN" dirty="0"/>
              <a:t>2-2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198400B-B47F-4BE3-961D-376A5BE122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苏淑文 </a:t>
            </a:r>
            <a:r>
              <a:rPr lang="en-US" altLang="zh-CN" dirty="0"/>
              <a:t>2023.10.7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30284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标题 4"/>
          <p:cNvSpPr>
            <a:spLocks noGrp="1"/>
          </p:cNvSpPr>
          <p:nvPr>
            <p:ph type="title"/>
          </p:nvPr>
        </p:nvSpPr>
        <p:spPr>
          <a:xfrm>
            <a:off x="2524125" y="274638"/>
            <a:ext cx="7215188" cy="1143000"/>
          </a:xfrm>
        </p:spPr>
        <p:txBody>
          <a:bodyPr/>
          <a:lstStyle/>
          <a:p>
            <a:r>
              <a:rPr lang="zh-CN" altLang="en-US"/>
              <a:t>哈夫曼编码</a:t>
            </a:r>
            <a:endParaRPr lang="zh-CN" altLang="en-US" sz="1600">
              <a:solidFill>
                <a:srgbClr val="008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2524125" y="1600201"/>
            <a:ext cx="7286651" cy="4525963"/>
          </a:xfrm>
        </p:spPr>
        <p:txBody>
          <a:bodyPr/>
          <a:lstStyle/>
          <a:p>
            <a:pPr marL="3175" algn="l">
              <a:lnSpc>
                <a:spcPct val="100000"/>
              </a:lnSpc>
              <a:spcBef>
                <a:spcPts val="0"/>
              </a:spcBef>
              <a:defRPr/>
            </a:pPr>
            <a:r>
              <a:rPr lang="en-US" altLang="zh-CN" sz="2000" dirty="0">
                <a:solidFill>
                  <a:srgbClr val="008000"/>
                </a:solidFill>
                <a:ea typeface="楷体_GB2312" pitchFamily="49" charset="-122"/>
              </a:rPr>
              <a:t>//</a:t>
            </a:r>
            <a:r>
              <a:rPr lang="zh-CN" altLang="en-US" sz="2000" dirty="0">
                <a:solidFill>
                  <a:srgbClr val="008000"/>
                </a:solidFill>
                <a:latin typeface="楷体" pitchFamily="49" charset="-122"/>
              </a:rPr>
              <a:t>从叶子结点到根，逆向求每个叶子结点的哈夫曼编码</a:t>
            </a:r>
          </a:p>
          <a:p>
            <a:pPr marL="3175" algn="l">
              <a:lnSpc>
                <a:spcPct val="100000"/>
              </a:lnSpc>
              <a:spcBef>
                <a:spcPts val="0"/>
              </a:spcBef>
              <a:defRPr/>
            </a:pPr>
            <a:r>
              <a:rPr lang="en-US" altLang="zh-CN" sz="2000" dirty="0">
                <a:ea typeface="楷体_GB2312" pitchFamily="49" charset="-122"/>
              </a:rPr>
              <a:t>void </a:t>
            </a:r>
            <a:r>
              <a:rPr lang="en-US" altLang="zh-CN" sz="2000" dirty="0" err="1">
                <a:ea typeface="楷体_GB2312" pitchFamily="49" charset="-122"/>
              </a:rPr>
              <a:t>C_HuffCode</a:t>
            </a:r>
            <a:r>
              <a:rPr lang="en-US" altLang="zh-CN" sz="2000" dirty="0">
                <a:ea typeface="楷体_GB2312" pitchFamily="49" charset="-122"/>
              </a:rPr>
              <a:t>(</a:t>
            </a:r>
            <a:r>
              <a:rPr lang="en-US" altLang="zh-CN" sz="2000" dirty="0" err="1">
                <a:ea typeface="楷体_GB2312" pitchFamily="49" charset="-122"/>
              </a:rPr>
              <a:t>int</a:t>
            </a:r>
            <a:r>
              <a:rPr lang="en-US" altLang="zh-CN" sz="2000" dirty="0">
                <a:ea typeface="楷体_GB2312" pitchFamily="49" charset="-122"/>
              </a:rPr>
              <a:t> n)</a:t>
            </a:r>
          </a:p>
          <a:p>
            <a:pPr marL="3175" algn="l">
              <a:lnSpc>
                <a:spcPct val="100000"/>
              </a:lnSpc>
              <a:spcBef>
                <a:spcPts val="0"/>
              </a:spcBef>
              <a:defRPr/>
            </a:pPr>
            <a:r>
              <a:rPr lang="en-US" altLang="zh-CN" sz="2000" dirty="0">
                <a:ea typeface="楷体_GB2312" pitchFamily="49" charset="-122"/>
              </a:rPr>
              <a:t>{	char code[N];	</a:t>
            </a:r>
            <a:r>
              <a:rPr lang="en-US" altLang="zh-CN" sz="2000" dirty="0">
                <a:solidFill>
                  <a:srgbClr val="008000"/>
                </a:solidFill>
                <a:ea typeface="楷体_GB2312" pitchFamily="49" charset="-122"/>
              </a:rPr>
              <a:t>//</a:t>
            </a:r>
            <a:r>
              <a:rPr lang="zh-CN" altLang="en-US" sz="2000" dirty="0">
                <a:solidFill>
                  <a:srgbClr val="008000"/>
                </a:solidFill>
                <a:latin typeface="楷体" pitchFamily="49" charset="-122"/>
              </a:rPr>
              <a:t>存放当前叶子结点的哈夫曼编码</a:t>
            </a:r>
          </a:p>
          <a:p>
            <a:pPr marL="3175" algn="l">
              <a:lnSpc>
                <a:spcPct val="100000"/>
              </a:lnSpc>
              <a:spcBef>
                <a:spcPts val="0"/>
              </a:spcBef>
              <a:defRPr/>
            </a:pPr>
            <a:r>
              <a:rPr lang="zh-CN" altLang="en-US" sz="2000" dirty="0">
                <a:ea typeface="楷体_GB2312" pitchFamily="49" charset="-122"/>
              </a:rPr>
              <a:t>	</a:t>
            </a:r>
            <a:r>
              <a:rPr lang="en-US" altLang="zh-CN" sz="2000" dirty="0">
                <a:ea typeface="楷体_GB2312" pitchFamily="49" charset="-122"/>
              </a:rPr>
              <a:t>for(</a:t>
            </a:r>
            <a:r>
              <a:rPr lang="en-US" altLang="zh-CN" sz="2000" dirty="0" err="1">
                <a:ea typeface="楷体_GB2312" pitchFamily="49" charset="-122"/>
              </a:rPr>
              <a:t>i</a:t>
            </a:r>
            <a:r>
              <a:rPr lang="en-US" altLang="zh-CN" sz="2000" dirty="0">
                <a:ea typeface="楷体_GB2312" pitchFamily="49" charset="-122"/>
              </a:rPr>
              <a:t>=1;i&lt;=</a:t>
            </a:r>
            <a:r>
              <a:rPr lang="en-US" altLang="zh-CN" sz="2000" dirty="0" err="1">
                <a:ea typeface="楷体_GB2312" pitchFamily="49" charset="-122"/>
              </a:rPr>
              <a:t>n;i</a:t>
            </a:r>
            <a:r>
              <a:rPr lang="en-US" altLang="zh-CN" sz="2000" dirty="0">
                <a:ea typeface="楷体_GB2312" pitchFamily="49" charset="-122"/>
              </a:rPr>
              <a:t>++)</a:t>
            </a:r>
          </a:p>
          <a:p>
            <a:pPr marL="3175" algn="l">
              <a:lnSpc>
                <a:spcPct val="100000"/>
              </a:lnSpc>
              <a:spcBef>
                <a:spcPts val="0"/>
              </a:spcBef>
              <a:defRPr/>
            </a:pPr>
            <a:r>
              <a:rPr lang="en-US" altLang="zh-CN" sz="2000" dirty="0">
                <a:ea typeface="楷体_GB2312" pitchFamily="49" charset="-122"/>
              </a:rPr>
              <a:t>	{	j=</a:t>
            </a:r>
            <a:r>
              <a:rPr lang="en-US" altLang="zh-CN" sz="2000" dirty="0" err="1">
                <a:ea typeface="楷体_GB2312" pitchFamily="49" charset="-122"/>
              </a:rPr>
              <a:t>i,k</a:t>
            </a:r>
            <a:r>
              <a:rPr lang="en-US" altLang="zh-CN" sz="2000" dirty="0">
                <a:ea typeface="楷体_GB2312" pitchFamily="49" charset="-122"/>
              </a:rPr>
              <a:t>=0;   </a:t>
            </a:r>
            <a:r>
              <a:rPr lang="en-US" altLang="zh-CN" sz="2000" dirty="0">
                <a:solidFill>
                  <a:srgbClr val="008000"/>
                </a:solidFill>
                <a:ea typeface="楷体_GB2312" pitchFamily="49" charset="-122"/>
              </a:rPr>
              <a:t>//</a:t>
            </a:r>
            <a:r>
              <a:rPr lang="zh-CN" altLang="en-US" sz="2000" dirty="0">
                <a:solidFill>
                  <a:srgbClr val="008000"/>
                </a:solidFill>
                <a:latin typeface="楷体" pitchFamily="49" charset="-122"/>
              </a:rPr>
              <a:t>从当前叶子结点开始标示</a:t>
            </a:r>
          </a:p>
          <a:p>
            <a:pPr marL="3175" algn="l">
              <a:lnSpc>
                <a:spcPct val="100000"/>
              </a:lnSpc>
              <a:spcBef>
                <a:spcPts val="0"/>
              </a:spcBef>
              <a:defRPr/>
            </a:pPr>
            <a:r>
              <a:rPr lang="zh-CN" altLang="en-US" sz="2000" dirty="0">
                <a:ea typeface="楷体_GB2312" pitchFamily="49" charset="-122"/>
              </a:rPr>
              <a:t>		</a:t>
            </a:r>
            <a:r>
              <a:rPr lang="en-US" altLang="zh-CN" sz="2000" dirty="0">
                <a:ea typeface="楷体_GB2312" pitchFamily="49" charset="-122"/>
              </a:rPr>
              <a:t>while(</a:t>
            </a:r>
            <a:r>
              <a:rPr lang="en-US" altLang="zh-CN" sz="2000" dirty="0" err="1">
                <a:ea typeface="楷体_GB2312" pitchFamily="49" charset="-122"/>
              </a:rPr>
              <a:t>Ht</a:t>
            </a:r>
            <a:r>
              <a:rPr lang="en-US" altLang="zh-CN" sz="2000" dirty="0">
                <a:ea typeface="楷体_GB2312" pitchFamily="49" charset="-122"/>
              </a:rPr>
              <a:t>[j].Np&gt;0)</a:t>
            </a:r>
          </a:p>
          <a:p>
            <a:pPr marL="3175" algn="l">
              <a:lnSpc>
                <a:spcPct val="100000"/>
              </a:lnSpc>
              <a:spcBef>
                <a:spcPts val="0"/>
              </a:spcBef>
              <a:defRPr/>
            </a:pPr>
            <a:r>
              <a:rPr lang="en-US" altLang="zh-CN" sz="2000" dirty="0">
                <a:ea typeface="楷体_GB2312" pitchFamily="49" charset="-122"/>
              </a:rPr>
              <a:t>		{	if(</a:t>
            </a:r>
            <a:r>
              <a:rPr lang="en-US" altLang="zh-CN" sz="2000" dirty="0" err="1">
                <a:ea typeface="楷体_GB2312" pitchFamily="49" charset="-122"/>
              </a:rPr>
              <a:t>Ht</a:t>
            </a:r>
            <a:r>
              <a:rPr lang="en-US" altLang="zh-CN" sz="2000" dirty="0">
                <a:ea typeface="楷体_GB2312" pitchFamily="49" charset="-122"/>
              </a:rPr>
              <a:t>[</a:t>
            </a:r>
            <a:r>
              <a:rPr lang="en-US" altLang="zh-CN" sz="2000" dirty="0" err="1">
                <a:ea typeface="楷体_GB2312" pitchFamily="49" charset="-122"/>
              </a:rPr>
              <a:t>Ht</a:t>
            </a:r>
            <a:r>
              <a:rPr lang="en-US" altLang="zh-CN" sz="2000" dirty="0">
                <a:ea typeface="楷体_GB2312" pitchFamily="49" charset="-122"/>
              </a:rPr>
              <a:t>[j].Np].</a:t>
            </a:r>
            <a:r>
              <a:rPr lang="en-US" altLang="zh-CN" sz="2000" dirty="0" err="1">
                <a:ea typeface="楷体_GB2312" pitchFamily="49" charset="-122"/>
              </a:rPr>
              <a:t>Nl</a:t>
            </a:r>
            <a:r>
              <a:rPr lang="en-US" altLang="zh-CN" sz="2000" dirty="0">
                <a:ea typeface="楷体_GB2312" pitchFamily="49" charset="-122"/>
              </a:rPr>
              <a:t>==j) code[k++]='0'; </a:t>
            </a:r>
          </a:p>
          <a:p>
            <a:pPr marL="3175" algn="l">
              <a:lnSpc>
                <a:spcPct val="100000"/>
              </a:lnSpc>
              <a:spcBef>
                <a:spcPts val="0"/>
              </a:spcBef>
              <a:defRPr/>
            </a:pPr>
            <a:r>
              <a:rPr lang="en-US" altLang="zh-CN" sz="2000" dirty="0">
                <a:ea typeface="楷体_GB2312" pitchFamily="49" charset="-122"/>
              </a:rPr>
              <a:t>			else code[k++]=‘1’;	//</a:t>
            </a:r>
            <a:r>
              <a:rPr lang="zh-CN" altLang="en-US" sz="2000" dirty="0">
                <a:latin typeface="楷体" pitchFamily="49" charset="-122"/>
              </a:rPr>
              <a:t>右支为</a:t>
            </a:r>
            <a:r>
              <a:rPr lang="en-US" altLang="zh-CN" sz="2000" dirty="0">
                <a:latin typeface="楷体" pitchFamily="49" charset="-122"/>
              </a:rPr>
              <a:t>1</a:t>
            </a:r>
          </a:p>
          <a:p>
            <a:pPr marL="3175" algn="l">
              <a:lnSpc>
                <a:spcPct val="100000"/>
              </a:lnSpc>
              <a:spcBef>
                <a:spcPts val="0"/>
              </a:spcBef>
              <a:defRPr/>
            </a:pPr>
            <a:r>
              <a:rPr lang="en-US" altLang="zh-CN" sz="2000" dirty="0">
                <a:ea typeface="楷体_GB2312" pitchFamily="49" charset="-122"/>
              </a:rPr>
              <a:t>			j=</a:t>
            </a:r>
            <a:r>
              <a:rPr lang="en-US" altLang="zh-CN" sz="2000" dirty="0" err="1">
                <a:ea typeface="楷体_GB2312" pitchFamily="49" charset="-122"/>
              </a:rPr>
              <a:t>Ht</a:t>
            </a:r>
            <a:r>
              <a:rPr lang="en-US" altLang="zh-CN" sz="2000" dirty="0">
                <a:ea typeface="楷体_GB2312" pitchFamily="49" charset="-122"/>
              </a:rPr>
              <a:t>[j].Np;</a:t>
            </a:r>
          </a:p>
          <a:p>
            <a:pPr marL="3175" algn="l">
              <a:lnSpc>
                <a:spcPct val="100000"/>
              </a:lnSpc>
              <a:spcBef>
                <a:spcPts val="0"/>
              </a:spcBef>
              <a:defRPr/>
            </a:pPr>
            <a:r>
              <a:rPr lang="en-US" altLang="zh-CN" sz="2000" dirty="0">
                <a:ea typeface="楷体_GB2312" pitchFamily="49" charset="-122"/>
              </a:rPr>
              <a:t>		}</a:t>
            </a:r>
          </a:p>
          <a:p>
            <a:pPr marL="3175" algn="l">
              <a:lnSpc>
                <a:spcPct val="100000"/>
              </a:lnSpc>
              <a:spcBef>
                <a:spcPts val="0"/>
              </a:spcBef>
              <a:defRPr/>
            </a:pPr>
            <a:r>
              <a:rPr lang="en-US" altLang="zh-CN" sz="2000" dirty="0">
                <a:ea typeface="楷体_GB2312" pitchFamily="49" charset="-122"/>
              </a:rPr>
              <a:t>		</a:t>
            </a:r>
            <a:r>
              <a:rPr lang="en-US" altLang="zh-CN" sz="2000" dirty="0" err="1">
                <a:ea typeface="楷体_GB2312" pitchFamily="49" charset="-122"/>
              </a:rPr>
              <a:t>printf</a:t>
            </a:r>
            <a:r>
              <a:rPr lang="en-US" altLang="zh-CN" sz="2000" dirty="0">
                <a:ea typeface="楷体_GB2312" pitchFamily="49" charset="-122"/>
              </a:rPr>
              <a:t>(“\</a:t>
            </a:r>
            <a:r>
              <a:rPr lang="en-US" altLang="zh-CN" sz="2000" dirty="0" err="1">
                <a:ea typeface="楷体_GB2312" pitchFamily="49" charset="-122"/>
              </a:rPr>
              <a:t>n%c</a:t>
            </a:r>
            <a:r>
              <a:rPr lang="en-US" altLang="zh-CN" sz="2000" dirty="0">
                <a:ea typeface="楷体_GB2312" pitchFamily="49" charset="-122"/>
              </a:rPr>
              <a:t>: ”,</a:t>
            </a:r>
            <a:r>
              <a:rPr lang="en-US" altLang="zh-CN" sz="2000" dirty="0" err="1">
                <a:ea typeface="楷体_GB2312" pitchFamily="49" charset="-122"/>
              </a:rPr>
              <a:t>Ht</a:t>
            </a:r>
            <a:r>
              <a:rPr lang="en-US" altLang="zh-CN" sz="2000" dirty="0">
                <a:ea typeface="楷体_GB2312" pitchFamily="49" charset="-122"/>
              </a:rPr>
              <a:t>[</a:t>
            </a:r>
            <a:r>
              <a:rPr lang="en-US" altLang="zh-CN" sz="2000" dirty="0" err="1">
                <a:ea typeface="楷体_GB2312" pitchFamily="49" charset="-122"/>
              </a:rPr>
              <a:t>i</a:t>
            </a:r>
            <a:r>
              <a:rPr lang="en-US" altLang="zh-CN" sz="2000" dirty="0">
                <a:ea typeface="楷体_GB2312" pitchFamily="49" charset="-122"/>
              </a:rPr>
              <a:t>].data);    </a:t>
            </a:r>
            <a:r>
              <a:rPr lang="en-US" altLang="zh-CN" sz="2000" dirty="0">
                <a:solidFill>
                  <a:srgbClr val="008000"/>
                </a:solidFill>
                <a:ea typeface="楷体_GB2312" pitchFamily="49" charset="-122"/>
              </a:rPr>
              <a:t>//</a:t>
            </a:r>
            <a:r>
              <a:rPr lang="zh-CN" altLang="en-US" sz="2000" dirty="0">
                <a:solidFill>
                  <a:srgbClr val="008000"/>
                </a:solidFill>
                <a:latin typeface="楷体" pitchFamily="49" charset="-122"/>
              </a:rPr>
              <a:t>逆向输出编码</a:t>
            </a:r>
            <a:endParaRPr lang="en-US" altLang="zh-CN" sz="2000" dirty="0">
              <a:solidFill>
                <a:srgbClr val="008000"/>
              </a:solidFill>
              <a:latin typeface="楷体" pitchFamily="49" charset="-122"/>
            </a:endParaRPr>
          </a:p>
          <a:p>
            <a:pPr marL="3175" algn="l">
              <a:lnSpc>
                <a:spcPct val="100000"/>
              </a:lnSpc>
              <a:spcBef>
                <a:spcPts val="0"/>
              </a:spcBef>
              <a:defRPr/>
            </a:pPr>
            <a:r>
              <a:rPr lang="en-US" altLang="zh-CN" sz="2000" dirty="0">
                <a:ea typeface="楷体_GB2312" pitchFamily="49" charset="-122"/>
              </a:rPr>
              <a:t>		for(j=k-1;j&gt;=0;j--) </a:t>
            </a:r>
            <a:r>
              <a:rPr lang="en-US" altLang="zh-CN" sz="2000" dirty="0" err="1">
                <a:ea typeface="楷体_GB2312" pitchFamily="49" charset="-122"/>
              </a:rPr>
              <a:t>printf</a:t>
            </a:r>
            <a:r>
              <a:rPr lang="en-US" altLang="zh-CN" sz="2000" dirty="0">
                <a:ea typeface="楷体_GB2312" pitchFamily="49" charset="-122"/>
              </a:rPr>
              <a:t>("%</a:t>
            </a:r>
            <a:r>
              <a:rPr lang="en-US" altLang="zh-CN" sz="2000" dirty="0" err="1">
                <a:ea typeface="楷体_GB2312" pitchFamily="49" charset="-122"/>
              </a:rPr>
              <a:t>c",code</a:t>
            </a:r>
            <a:r>
              <a:rPr lang="en-US" altLang="zh-CN" sz="2000" dirty="0">
                <a:ea typeface="楷体_GB2312" pitchFamily="49" charset="-122"/>
              </a:rPr>
              <a:t>[j]);</a:t>
            </a:r>
          </a:p>
          <a:p>
            <a:pPr marL="3175" algn="l">
              <a:lnSpc>
                <a:spcPct val="100000"/>
              </a:lnSpc>
              <a:spcBef>
                <a:spcPts val="0"/>
              </a:spcBef>
              <a:defRPr/>
            </a:pPr>
            <a:r>
              <a:rPr lang="en-US" altLang="zh-CN" sz="2000" dirty="0">
                <a:ea typeface="楷体_GB2312" pitchFamily="49" charset="-122"/>
              </a:rPr>
              <a:t>	}</a:t>
            </a:r>
          </a:p>
          <a:p>
            <a:pPr marL="3175" algn="l">
              <a:lnSpc>
                <a:spcPct val="100000"/>
              </a:lnSpc>
              <a:spcBef>
                <a:spcPts val="0"/>
              </a:spcBef>
              <a:defRPr/>
            </a:pPr>
            <a:r>
              <a:rPr lang="en-US" altLang="zh-CN" sz="2000" dirty="0">
                <a:ea typeface="楷体_GB2312" pitchFamily="49" charset="-122"/>
              </a:rPr>
              <a:t>}</a:t>
            </a:r>
          </a:p>
        </p:txBody>
      </p:sp>
      <p:sp>
        <p:nvSpPr>
          <p:cNvPr id="114692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D23E1916-92C9-4FE0-B5C2-B044A2E6BEC2}" type="slidenum">
              <a:rPr lang="zh-CN" altLang="en-US" smtClean="0"/>
              <a:pPr/>
              <a:t>10</a:t>
            </a:fld>
            <a:endParaRPr lang="en-US" altLang="zh-C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B8A827-43F2-4FEF-BA9E-FD87238AB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提交说明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B6DD96-2254-43F9-87B5-F2F8E929F34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lnSpc>
                <a:spcPct val="150000"/>
              </a:lnSpc>
              <a:buBlip>
                <a:blip r:embed="rId2"/>
              </a:buBlip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2-1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与实验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2-2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合并打包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提交至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FTP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对应班级的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目录下，注意不要选错班级和实验目录</a:t>
            </a:r>
          </a:p>
          <a:p>
            <a:pPr>
              <a:lnSpc>
                <a:spcPct val="150000"/>
              </a:lnSpc>
              <a:buBlip>
                <a:blip r:embed="rId2"/>
              </a:buBlip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实验报告打包文件名统一格式为“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十四位学号_姓名_类型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”，其中，类型形如“习题一”、“实验二”等</a:t>
            </a:r>
          </a:p>
          <a:p>
            <a:pPr>
              <a:lnSpc>
                <a:spcPct val="150000"/>
              </a:lnSpc>
              <a:buBlip>
                <a:blip r:embed="rId2"/>
              </a:buBlip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提交截止日期为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15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Blip>
                <a:blip r:embed="rId2"/>
              </a:buBlip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相关要求详见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QQ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群文件《数据结构与算法实验与作业相关通知.docx》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37314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6B0FEA-F46A-45E2-9FD8-AD3925983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实验要求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D664BC-B9F0-4D9E-A6E0-9C48B297FF1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855815"/>
            <a:ext cx="10363826" cy="3424107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2-2 </a:t>
            </a:r>
            <a:r>
              <a:rPr lang="zh-CN" altLang="zh-CN" sz="3200" dirty="0"/>
              <a:t>设计算法实现：</a:t>
            </a:r>
          </a:p>
          <a:p>
            <a:r>
              <a:rPr lang="en-US" altLang="zh-CN" sz="3200" dirty="0"/>
              <a:t>(1) </a:t>
            </a:r>
            <a:r>
              <a:rPr lang="zh-CN" altLang="zh-CN" sz="3200" dirty="0"/>
              <a:t>构造哈夫曼树；</a:t>
            </a:r>
          </a:p>
          <a:p>
            <a:r>
              <a:rPr lang="en-US" altLang="zh-CN" sz="3200" dirty="0"/>
              <a:t>(2) </a:t>
            </a:r>
            <a:r>
              <a:rPr lang="zh-CN" altLang="zh-CN" sz="3200" dirty="0"/>
              <a:t>求解哈夫曼编码。</a:t>
            </a:r>
          </a:p>
        </p:txBody>
      </p:sp>
    </p:spTree>
    <p:extLst>
      <p:ext uri="{BB962C8B-B14F-4D97-AF65-F5344CB8AC3E}">
        <p14:creationId xmlns:p14="http://schemas.microsoft.com/office/powerpoint/2010/main" val="3047242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559642-4894-4334-8C20-F4E9176DD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42EB2E-F4DA-4EA6-A246-188F8BEB5FF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FF"/>
                </a:solidFill>
              </a:rPr>
              <a:t>树的带权路径长度，</a:t>
            </a:r>
            <a:r>
              <a:rPr lang="en-US" altLang="zh-CN" dirty="0">
                <a:solidFill>
                  <a:srgbClr val="0000FF"/>
                </a:solidFill>
              </a:rPr>
              <a:t>WPL =∑</a:t>
            </a:r>
            <a:r>
              <a:rPr lang="en-US" altLang="zh-CN" dirty="0" err="1">
                <a:solidFill>
                  <a:srgbClr val="0000FF"/>
                </a:solidFill>
              </a:rPr>
              <a:t>w</a:t>
            </a:r>
            <a:r>
              <a:rPr lang="en-US" altLang="zh-CN" baseline="-25000" dirty="0" err="1">
                <a:solidFill>
                  <a:srgbClr val="0000FF"/>
                </a:solidFill>
              </a:rPr>
              <a:t>i</a:t>
            </a:r>
            <a:r>
              <a:rPr lang="en-US" altLang="zh-CN" baseline="-25000" dirty="0">
                <a:solidFill>
                  <a:srgbClr val="0000FF"/>
                </a:solidFill>
              </a:rPr>
              <a:t> </a:t>
            </a:r>
            <a:r>
              <a:rPr lang="en-US" altLang="zh-CN" i="1" dirty="0">
                <a:solidFill>
                  <a:srgbClr val="0000FF"/>
                </a:solidFill>
              </a:rPr>
              <a:t>l</a:t>
            </a:r>
            <a:r>
              <a:rPr lang="en-US" altLang="zh-CN" baseline="-25000" dirty="0">
                <a:solidFill>
                  <a:srgbClr val="0000FF"/>
                </a:solidFill>
              </a:rPr>
              <a:t>i</a:t>
            </a:r>
            <a:r>
              <a:rPr lang="en-US" altLang="zh-CN" dirty="0"/>
              <a:t> </a:t>
            </a:r>
            <a:r>
              <a:rPr lang="zh-CN" altLang="en-US" dirty="0"/>
              <a:t>，</a:t>
            </a:r>
            <a:r>
              <a:rPr lang="en-US" altLang="zh-CN" dirty="0" err="1"/>
              <a:t>i</a:t>
            </a:r>
            <a:r>
              <a:rPr lang="en-US" altLang="zh-CN" dirty="0"/>
              <a:t>=1, …, n</a:t>
            </a:r>
          </a:p>
          <a:p>
            <a:r>
              <a:rPr lang="zh-CN" altLang="en-US" dirty="0"/>
              <a:t>哈夫曼树是</a:t>
            </a:r>
            <a:r>
              <a:rPr lang="en-US" altLang="zh-CN" dirty="0"/>
              <a:t>WPL</a:t>
            </a:r>
            <a:r>
              <a:rPr lang="zh-CN" altLang="en-US" dirty="0"/>
              <a:t>最小的二叉树</a:t>
            </a:r>
            <a:endParaRPr lang="en-US" altLang="zh-CN" dirty="0"/>
          </a:p>
          <a:p>
            <a:r>
              <a:rPr lang="zh-CN" altLang="en-US" dirty="0"/>
              <a:t>在哈夫曼树中，权值越大的叶子结点离根结点越近</a:t>
            </a:r>
            <a:r>
              <a:rPr lang="en-US" altLang="zh-CN" dirty="0">
                <a:solidFill>
                  <a:srgbClr val="006600"/>
                </a:solidFill>
              </a:rPr>
              <a:t>——</a:t>
            </a:r>
            <a:r>
              <a:rPr lang="zh-CN" altLang="en-US" dirty="0">
                <a:solidFill>
                  <a:srgbClr val="0000FF"/>
                </a:solidFill>
              </a:rPr>
              <a:t>哈夫曼树的应用依据</a:t>
            </a:r>
            <a:r>
              <a:rPr lang="en-US" altLang="zh-CN" dirty="0"/>
              <a:t>;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96283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C1DE1B-BF96-48A5-841C-061E3D221F1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84566" y="160605"/>
            <a:ext cx="10363826" cy="3424107"/>
          </a:xfrm>
        </p:spPr>
        <p:txBody>
          <a:bodyPr/>
          <a:lstStyle/>
          <a:p>
            <a:r>
              <a:rPr lang="zh-CN" altLang="en-US" dirty="0"/>
              <a:t>课堂练习</a:t>
            </a:r>
            <a:endParaRPr lang="en-US" altLang="zh-CN" dirty="0"/>
          </a:p>
          <a:p>
            <a:r>
              <a:rPr lang="zh-CN" altLang="en-US" dirty="0"/>
              <a:t>请画出以下权值的八个结点的哈夫曼树</a:t>
            </a:r>
            <a:endParaRPr lang="en-US" altLang="zh-CN" dirty="0"/>
          </a:p>
          <a:p>
            <a:r>
              <a:rPr lang="zh-CN" altLang="en-US" dirty="0"/>
              <a:t>根据哈夫曼树，写出字符</a:t>
            </a:r>
            <a:r>
              <a:rPr lang="en-US" altLang="zh-CN" dirty="0"/>
              <a:t>A D H</a:t>
            </a:r>
            <a:r>
              <a:rPr lang="zh-CN" altLang="en-US" dirty="0"/>
              <a:t>结点的编码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9D4DD99-2D30-4CCE-835D-B3A2229006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9181" y="2792896"/>
            <a:ext cx="9573638" cy="4065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5396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5D0448-4C25-4AE3-A658-E8E991492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9EC7E9-274D-4AD6-8B15-624BE7927B3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972D8AD-0EA0-470B-8E7D-C3CDAED908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5786" y="0"/>
            <a:ext cx="914042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063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7E3529-F503-4625-BD06-0CEF7780E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871310-446A-4ED7-9AB9-E1F473A7398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9CBF3B7-C604-4F4D-A3E7-79EB0769F4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5844" y="900152"/>
            <a:ext cx="7905902" cy="4605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7037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标题 4"/>
          <p:cNvSpPr>
            <a:spLocks noGrp="1"/>
          </p:cNvSpPr>
          <p:nvPr>
            <p:ph type="title"/>
          </p:nvPr>
        </p:nvSpPr>
        <p:spPr>
          <a:xfrm>
            <a:off x="2524125" y="274638"/>
            <a:ext cx="7215188" cy="1143000"/>
          </a:xfrm>
        </p:spPr>
        <p:txBody>
          <a:bodyPr/>
          <a:lstStyle/>
          <a:p>
            <a:r>
              <a:rPr lang="zh-CN" altLang="en-US" dirty="0"/>
              <a:t>构造哈夫曼树算法</a:t>
            </a:r>
            <a:endParaRPr lang="zh-CN" altLang="en-US" sz="1600" dirty="0">
              <a:solidFill>
                <a:srgbClr val="008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7523" name="内容占位符 16"/>
          <p:cNvSpPr>
            <a:spLocks noGrp="1"/>
          </p:cNvSpPr>
          <p:nvPr>
            <p:ph idx="1"/>
          </p:nvPr>
        </p:nvSpPr>
        <p:spPr>
          <a:xfrm>
            <a:off x="2524125" y="1600201"/>
            <a:ext cx="7215188" cy="4525963"/>
          </a:xfrm>
        </p:spPr>
        <p:txBody>
          <a:bodyPr/>
          <a:lstStyle/>
          <a:p>
            <a:pPr algn="l">
              <a:buNone/>
            </a:pPr>
            <a:r>
              <a:rPr lang="en-US" altLang="zh-CN" dirty="0">
                <a:solidFill>
                  <a:srgbClr val="008000"/>
                </a:solidFill>
                <a:sym typeface="Wingdings"/>
              </a:rPr>
              <a:t></a:t>
            </a:r>
            <a:r>
              <a:rPr lang="en-US" altLang="zh-CN" dirty="0" err="1">
                <a:solidFill>
                  <a:srgbClr val="3333FF"/>
                </a:solidFill>
              </a:rPr>
              <a:t>haffman</a:t>
            </a:r>
            <a:r>
              <a:rPr lang="zh-CN" altLang="en-US" dirty="0">
                <a:solidFill>
                  <a:srgbClr val="3333FF"/>
                </a:solidFill>
              </a:rPr>
              <a:t>树的存储结构</a:t>
            </a:r>
            <a:endParaRPr lang="en-US" altLang="zh-CN" dirty="0">
              <a:solidFill>
                <a:srgbClr val="3333FF"/>
              </a:solidFill>
            </a:endParaRPr>
          </a:p>
          <a:p>
            <a:pPr algn="l">
              <a:buNone/>
            </a:pPr>
            <a:r>
              <a:rPr lang="en-US" altLang="zh-CN" dirty="0" err="1"/>
              <a:t>typedef</a:t>
            </a:r>
            <a:r>
              <a:rPr lang="en-US" altLang="zh-CN" dirty="0"/>
              <a:t> </a:t>
            </a:r>
            <a:r>
              <a:rPr lang="en-US" altLang="zh-CN" dirty="0" err="1"/>
              <a:t>struct</a:t>
            </a:r>
            <a:endParaRPr lang="en-US" altLang="zh-CN" dirty="0"/>
          </a:p>
          <a:p>
            <a:pPr algn="l">
              <a:buNone/>
            </a:pPr>
            <a:r>
              <a:rPr lang="en-US" altLang="zh-CN" dirty="0"/>
              <a:t>{	char data;	</a:t>
            </a:r>
            <a:r>
              <a:rPr lang="en-US" altLang="zh-CN" dirty="0">
                <a:solidFill>
                  <a:srgbClr val="008000"/>
                </a:solidFill>
              </a:rPr>
              <a:t>//</a:t>
            </a:r>
            <a:r>
              <a:rPr lang="zh-CN" altLang="en-US" dirty="0">
                <a:solidFill>
                  <a:srgbClr val="008000"/>
                </a:solidFill>
              </a:rPr>
              <a:t>存放结点的元素值</a:t>
            </a:r>
          </a:p>
          <a:p>
            <a:pPr algn="l">
              <a:buNone/>
            </a:pPr>
            <a:r>
              <a:rPr lang="zh-CN" altLang="en-US" dirty="0"/>
              <a:t>	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Wt</a:t>
            </a:r>
            <a:r>
              <a:rPr lang="en-US" altLang="zh-CN" dirty="0"/>
              <a:t>;	</a:t>
            </a:r>
            <a:r>
              <a:rPr lang="en-US" altLang="zh-CN" dirty="0">
                <a:solidFill>
                  <a:srgbClr val="008000"/>
                </a:solidFill>
              </a:rPr>
              <a:t>//</a:t>
            </a:r>
            <a:r>
              <a:rPr lang="zh-CN" altLang="en-US" dirty="0">
                <a:solidFill>
                  <a:srgbClr val="008000"/>
                </a:solidFill>
              </a:rPr>
              <a:t>存放结点的权值</a:t>
            </a:r>
          </a:p>
          <a:p>
            <a:pPr algn="l">
              <a:buNone/>
            </a:pPr>
            <a:r>
              <a:rPr lang="zh-CN" altLang="en-US" dirty="0"/>
              <a:t>	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Np,Nl,Nr</a:t>
            </a:r>
            <a:r>
              <a:rPr lang="en-US" altLang="zh-CN" dirty="0"/>
              <a:t>; </a:t>
            </a:r>
            <a:r>
              <a:rPr lang="en-US" altLang="zh-CN" dirty="0">
                <a:solidFill>
                  <a:srgbClr val="008000"/>
                </a:solidFill>
              </a:rPr>
              <a:t>//</a:t>
            </a:r>
            <a:r>
              <a:rPr lang="zh-CN" altLang="en-US" dirty="0">
                <a:solidFill>
                  <a:srgbClr val="008000"/>
                </a:solidFill>
              </a:rPr>
              <a:t>指向双亲、孩子结点指针</a:t>
            </a:r>
          </a:p>
          <a:p>
            <a:pPr algn="l">
              <a:buNone/>
            </a:pPr>
            <a:r>
              <a:rPr lang="en-US" altLang="zh-CN" dirty="0"/>
              <a:t>} </a:t>
            </a:r>
            <a:r>
              <a:rPr lang="en-US" altLang="zh-CN" dirty="0" err="1"/>
              <a:t>HTree</a:t>
            </a:r>
            <a:r>
              <a:rPr lang="en-US" altLang="zh-CN" dirty="0"/>
              <a:t>;</a:t>
            </a:r>
          </a:p>
          <a:p>
            <a:pPr algn="l">
              <a:buNone/>
            </a:pPr>
            <a:r>
              <a:rPr lang="en-US" altLang="zh-CN" dirty="0" err="1">
                <a:solidFill>
                  <a:srgbClr val="3333FF"/>
                </a:solidFill>
              </a:rPr>
              <a:t>HTree</a:t>
            </a:r>
            <a:r>
              <a:rPr lang="en-US" altLang="zh-CN" dirty="0">
                <a:solidFill>
                  <a:srgbClr val="3333FF"/>
                </a:solidFill>
              </a:rPr>
              <a:t> </a:t>
            </a:r>
            <a:r>
              <a:rPr lang="en-US" altLang="zh-CN" dirty="0" err="1">
                <a:solidFill>
                  <a:srgbClr val="3333FF"/>
                </a:solidFill>
              </a:rPr>
              <a:t>Ht</a:t>
            </a:r>
            <a:r>
              <a:rPr lang="en-US" altLang="zh-CN" dirty="0">
                <a:solidFill>
                  <a:srgbClr val="3333FF"/>
                </a:solidFill>
              </a:rPr>
              <a:t>[2*N];</a:t>
            </a:r>
          </a:p>
        </p:txBody>
      </p:sp>
      <p:sp>
        <p:nvSpPr>
          <p:cNvPr id="107524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E598DBF1-3796-4099-B5E1-D7BB5E507065}" type="slidenum">
              <a:rPr lang="zh-CN" altLang="en-US" smtClean="0"/>
              <a:pPr/>
              <a:t>7</a:t>
            </a:fld>
            <a:endParaRPr lang="en-US" altLang="zh-C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标题 4"/>
          <p:cNvSpPr>
            <a:spLocks noGrp="1"/>
          </p:cNvSpPr>
          <p:nvPr>
            <p:ph type="title"/>
          </p:nvPr>
        </p:nvSpPr>
        <p:spPr>
          <a:xfrm>
            <a:off x="2524125" y="274638"/>
            <a:ext cx="7215188" cy="1143000"/>
          </a:xfrm>
        </p:spPr>
        <p:txBody>
          <a:bodyPr/>
          <a:lstStyle/>
          <a:p>
            <a:r>
              <a:rPr lang="zh-CN" altLang="en-US" dirty="0"/>
              <a:t>构造哈夫曼树算法</a:t>
            </a:r>
            <a:endParaRPr lang="zh-CN" altLang="en-US" sz="1600" dirty="0">
              <a:solidFill>
                <a:srgbClr val="008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7523" name="内容占位符 16"/>
          <p:cNvSpPr>
            <a:spLocks noGrp="1"/>
          </p:cNvSpPr>
          <p:nvPr>
            <p:ph idx="1"/>
          </p:nvPr>
        </p:nvSpPr>
        <p:spPr>
          <a:xfrm>
            <a:off x="1770063" y="1539874"/>
            <a:ext cx="8438843" cy="4525963"/>
          </a:xfrm>
        </p:spPr>
        <p:txBody>
          <a:bodyPr>
            <a:normAutofit/>
          </a:bodyPr>
          <a:lstStyle/>
          <a:p>
            <a:pPr algn="l">
              <a:lnSpc>
                <a:spcPct val="100000"/>
              </a:lnSpc>
              <a:spcBef>
                <a:spcPts val="600"/>
              </a:spcBef>
            </a:pPr>
            <a:r>
              <a:rPr lang="en-US" altLang="zh-CN" sz="2400" dirty="0">
                <a:solidFill>
                  <a:srgbClr val="008000"/>
                </a:solidFill>
              </a:rPr>
              <a:t>//</a:t>
            </a:r>
            <a:r>
              <a:rPr lang="zh-CN" altLang="en-US" sz="2400" dirty="0">
                <a:solidFill>
                  <a:srgbClr val="008000"/>
                </a:solidFill>
              </a:rPr>
              <a:t>构造哈夫曼树</a:t>
            </a:r>
          </a:p>
          <a:p>
            <a:pPr algn="l">
              <a:lnSpc>
                <a:spcPct val="100000"/>
              </a:lnSpc>
              <a:spcBef>
                <a:spcPts val="600"/>
              </a:spcBef>
            </a:pPr>
            <a:r>
              <a:rPr lang="en-US" altLang="zh-CN" sz="2400" dirty="0"/>
              <a:t>void </a:t>
            </a:r>
            <a:r>
              <a:rPr lang="en-US" altLang="zh-CN" sz="2400" dirty="0" err="1"/>
              <a:t>C_HTree</a:t>
            </a:r>
            <a:r>
              <a:rPr lang="en-US" altLang="zh-CN" sz="2400" dirty="0"/>
              <a:t>(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n)</a:t>
            </a:r>
          </a:p>
          <a:p>
            <a:pPr algn="l">
              <a:lnSpc>
                <a:spcPct val="100000"/>
              </a:lnSpc>
              <a:spcBef>
                <a:spcPts val="600"/>
              </a:spcBef>
            </a:pPr>
            <a:r>
              <a:rPr lang="en-US" altLang="zh-CN" sz="2400" dirty="0"/>
              <a:t>{	s1=0,s2=0;</a:t>
            </a:r>
          </a:p>
          <a:p>
            <a:pPr algn="l">
              <a:lnSpc>
                <a:spcPct val="100000"/>
              </a:lnSpc>
              <a:spcBef>
                <a:spcPts val="600"/>
              </a:spcBef>
            </a:pPr>
            <a:r>
              <a:rPr lang="en-US" altLang="zh-CN" sz="2400" dirty="0"/>
              <a:t>	for(</a:t>
            </a:r>
            <a:r>
              <a:rPr lang="en-US" altLang="zh-CN" sz="2400" dirty="0" err="1"/>
              <a:t>i</a:t>
            </a:r>
            <a:r>
              <a:rPr lang="en-US" altLang="zh-CN" sz="2400" dirty="0"/>
              <a:t>=n+1;i&lt;=2*n-1;i++)</a:t>
            </a:r>
          </a:p>
          <a:p>
            <a:pPr algn="l">
              <a:lnSpc>
                <a:spcPct val="100000"/>
              </a:lnSpc>
              <a:spcBef>
                <a:spcPts val="600"/>
              </a:spcBef>
            </a:pPr>
            <a:r>
              <a:rPr lang="en-US" altLang="zh-CN" sz="2400" dirty="0"/>
              <a:t>	{	Select(i,&amp;s1,&amp;s2);  </a:t>
            </a:r>
            <a:r>
              <a:rPr lang="en-US" altLang="zh-CN" sz="2000" dirty="0">
                <a:solidFill>
                  <a:srgbClr val="008000"/>
                </a:solidFill>
              </a:rPr>
              <a:t>//</a:t>
            </a:r>
            <a:r>
              <a:rPr lang="zh-CN" altLang="en-US" sz="2000" dirty="0">
                <a:solidFill>
                  <a:srgbClr val="008000"/>
                </a:solidFill>
              </a:rPr>
              <a:t>选择</a:t>
            </a:r>
            <a:r>
              <a:rPr lang="en-US" altLang="zh-CN" sz="2000" dirty="0">
                <a:solidFill>
                  <a:srgbClr val="008000"/>
                </a:solidFill>
              </a:rPr>
              <a:t>2</a:t>
            </a:r>
            <a:r>
              <a:rPr lang="zh-CN" altLang="en-US" sz="2000" dirty="0">
                <a:solidFill>
                  <a:srgbClr val="008000"/>
                </a:solidFill>
              </a:rPr>
              <a:t>个权值最小的结点</a:t>
            </a:r>
          </a:p>
          <a:p>
            <a:pPr algn="l">
              <a:lnSpc>
                <a:spcPct val="100000"/>
              </a:lnSpc>
              <a:spcBef>
                <a:spcPts val="600"/>
              </a:spcBef>
            </a:pPr>
            <a:r>
              <a:rPr lang="zh-CN" altLang="en-US" sz="2400" dirty="0"/>
              <a:t>		</a:t>
            </a:r>
            <a:r>
              <a:rPr lang="en-US" altLang="zh-CN" sz="2400" dirty="0" err="1"/>
              <a:t>Ht</a:t>
            </a:r>
            <a:r>
              <a:rPr lang="en-US" altLang="zh-CN" sz="2400" dirty="0"/>
              <a:t>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].</a:t>
            </a:r>
            <a:r>
              <a:rPr lang="en-US" altLang="zh-CN" sz="2400" dirty="0" err="1"/>
              <a:t>Wt</a:t>
            </a:r>
            <a:r>
              <a:rPr lang="en-US" altLang="zh-CN" sz="2400" dirty="0"/>
              <a:t>=</a:t>
            </a:r>
            <a:r>
              <a:rPr lang="en-US" altLang="zh-CN" sz="2400" dirty="0" err="1"/>
              <a:t>Ht</a:t>
            </a:r>
            <a:r>
              <a:rPr lang="en-US" altLang="zh-CN" sz="2400" dirty="0"/>
              <a:t>[s1].</a:t>
            </a:r>
            <a:r>
              <a:rPr lang="en-US" altLang="zh-CN" sz="2400" dirty="0" err="1"/>
              <a:t>Wt+Ht</a:t>
            </a:r>
            <a:r>
              <a:rPr lang="en-US" altLang="zh-CN" sz="2400" dirty="0"/>
              <a:t>[s2].</a:t>
            </a:r>
            <a:r>
              <a:rPr lang="en-US" altLang="zh-CN" sz="2400" dirty="0" err="1"/>
              <a:t>Wt</a:t>
            </a:r>
            <a:r>
              <a:rPr lang="en-US" altLang="zh-CN" sz="2400" dirty="0"/>
              <a:t>;</a:t>
            </a:r>
          </a:p>
          <a:p>
            <a:pPr algn="l">
              <a:lnSpc>
                <a:spcPct val="100000"/>
              </a:lnSpc>
              <a:spcBef>
                <a:spcPts val="600"/>
              </a:spcBef>
            </a:pPr>
            <a:r>
              <a:rPr lang="en-US" altLang="zh-CN" sz="2400" dirty="0"/>
              <a:t>		</a:t>
            </a:r>
            <a:r>
              <a:rPr lang="en-US" altLang="zh-CN" sz="2400" dirty="0" err="1"/>
              <a:t>Ht</a:t>
            </a:r>
            <a:r>
              <a:rPr lang="en-US" altLang="zh-CN" sz="2400" dirty="0"/>
              <a:t>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].</a:t>
            </a:r>
            <a:r>
              <a:rPr lang="en-US" altLang="zh-CN" sz="2400" dirty="0" err="1"/>
              <a:t>Nl</a:t>
            </a:r>
            <a:r>
              <a:rPr lang="en-US" altLang="zh-CN" sz="2400" dirty="0"/>
              <a:t>=s1;  </a:t>
            </a:r>
            <a:r>
              <a:rPr lang="en-US" altLang="zh-CN" sz="2400" dirty="0" err="1"/>
              <a:t>Ht</a:t>
            </a:r>
            <a:r>
              <a:rPr lang="en-US" altLang="zh-CN" sz="2400" dirty="0"/>
              <a:t>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].</a:t>
            </a:r>
            <a:r>
              <a:rPr lang="en-US" altLang="zh-CN" sz="2400" dirty="0" err="1"/>
              <a:t>Nr</a:t>
            </a:r>
            <a:r>
              <a:rPr lang="en-US" altLang="zh-CN" sz="2400" dirty="0"/>
              <a:t>=s2;</a:t>
            </a:r>
          </a:p>
          <a:p>
            <a:pPr algn="l">
              <a:lnSpc>
                <a:spcPct val="100000"/>
              </a:lnSpc>
              <a:spcBef>
                <a:spcPts val="600"/>
              </a:spcBef>
            </a:pPr>
            <a:r>
              <a:rPr lang="en-US" altLang="zh-CN" sz="2400" dirty="0"/>
              <a:t>		</a:t>
            </a:r>
            <a:r>
              <a:rPr lang="en-US" altLang="zh-CN" sz="2400" dirty="0" err="1"/>
              <a:t>Ht</a:t>
            </a:r>
            <a:r>
              <a:rPr lang="en-US" altLang="zh-CN" sz="2400" dirty="0"/>
              <a:t>[s1].Np=</a:t>
            </a:r>
            <a:r>
              <a:rPr lang="en-US" altLang="zh-CN" sz="2400" dirty="0" err="1"/>
              <a:t>Ht</a:t>
            </a:r>
            <a:r>
              <a:rPr lang="en-US" altLang="zh-CN" sz="2400" dirty="0"/>
              <a:t>[s2].Np=</a:t>
            </a:r>
            <a:r>
              <a:rPr lang="en-US" altLang="zh-CN" sz="2400" dirty="0" err="1"/>
              <a:t>i</a:t>
            </a:r>
            <a:r>
              <a:rPr lang="en-US" altLang="zh-CN" sz="2400" dirty="0"/>
              <a:t>;</a:t>
            </a:r>
          </a:p>
          <a:p>
            <a:pPr algn="l">
              <a:lnSpc>
                <a:spcPct val="100000"/>
              </a:lnSpc>
              <a:spcBef>
                <a:spcPts val="600"/>
              </a:spcBef>
            </a:pPr>
            <a:r>
              <a:rPr lang="en-US" altLang="zh-CN" sz="2400" dirty="0"/>
              <a:t>	}</a:t>
            </a:r>
          </a:p>
          <a:p>
            <a:pPr algn="l">
              <a:lnSpc>
                <a:spcPct val="100000"/>
              </a:lnSpc>
              <a:spcBef>
                <a:spcPts val="600"/>
              </a:spcBef>
            </a:pPr>
            <a:r>
              <a:rPr lang="en-US" altLang="zh-CN" sz="2400" dirty="0"/>
              <a:t>}</a:t>
            </a:r>
          </a:p>
        </p:txBody>
      </p:sp>
      <p:sp>
        <p:nvSpPr>
          <p:cNvPr id="107524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E598DBF1-3796-4099-B5E1-D7BB5E507065}" type="slidenum">
              <a:rPr lang="zh-CN" altLang="en-US" smtClean="0"/>
              <a:pPr/>
              <a:t>8</a:t>
            </a:fld>
            <a:endParaRPr lang="en-US" altLang="zh-C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标题 4"/>
          <p:cNvSpPr>
            <a:spLocks noGrp="1"/>
          </p:cNvSpPr>
          <p:nvPr>
            <p:ph type="title"/>
          </p:nvPr>
        </p:nvSpPr>
        <p:spPr>
          <a:xfrm>
            <a:off x="2524125" y="274638"/>
            <a:ext cx="7215188" cy="1143000"/>
          </a:xfrm>
        </p:spPr>
        <p:txBody>
          <a:bodyPr/>
          <a:lstStyle/>
          <a:p>
            <a:r>
              <a:rPr lang="zh-CN" altLang="en-US"/>
              <a:t>哈夫曼编码</a:t>
            </a:r>
            <a:endParaRPr lang="zh-CN" altLang="en-US" sz="1600">
              <a:solidFill>
                <a:srgbClr val="008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2643" name="内容占位符 34"/>
          <p:cNvSpPr>
            <a:spLocks noGrp="1"/>
          </p:cNvSpPr>
          <p:nvPr>
            <p:ph idx="1"/>
          </p:nvPr>
        </p:nvSpPr>
        <p:spPr>
          <a:xfrm>
            <a:off x="2524125" y="1600201"/>
            <a:ext cx="7215188" cy="4525963"/>
          </a:xfrm>
        </p:spPr>
        <p:txBody>
          <a:bodyPr/>
          <a:lstStyle/>
          <a:p>
            <a:r>
              <a:rPr lang="en-US" altLang="zh-CN">
                <a:solidFill>
                  <a:srgbClr val="0000FF"/>
                </a:solidFill>
              </a:rPr>
              <a:t>i = 1</a:t>
            </a:r>
            <a:endParaRPr lang="zh-CN" altLang="en-US">
              <a:solidFill>
                <a:srgbClr val="0000FF"/>
              </a:solidFill>
            </a:endParaRPr>
          </a:p>
          <a:p>
            <a:endParaRPr lang="zh-CN" altLang="en-US"/>
          </a:p>
        </p:txBody>
      </p:sp>
      <p:sp>
        <p:nvSpPr>
          <p:cNvPr id="112644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C1EF4F53-99EF-4ED8-B663-BEC9803647E9}" type="slidenum">
              <a:rPr lang="zh-CN" altLang="en-US" smtClean="0"/>
              <a:pPr/>
              <a:t>9</a:t>
            </a:fld>
            <a:endParaRPr lang="en-US" altLang="zh-CN"/>
          </a:p>
        </p:txBody>
      </p:sp>
      <p:pic>
        <p:nvPicPr>
          <p:cNvPr id="112645" name="Picture 4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708" t="27124" r="4213" b="11562"/>
          <a:stretch>
            <a:fillRect/>
          </a:stretch>
        </p:blipFill>
        <p:spPr bwMode="auto">
          <a:xfrm>
            <a:off x="2841625" y="2076451"/>
            <a:ext cx="6611938" cy="3281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椭圆 7"/>
          <p:cNvSpPr>
            <a:spLocks noChangeArrowheads="1"/>
          </p:cNvSpPr>
          <p:nvPr/>
        </p:nvSpPr>
        <p:spPr bwMode="auto">
          <a:xfrm>
            <a:off x="3752851" y="2714625"/>
            <a:ext cx="428625" cy="1428750"/>
          </a:xfrm>
          <a:prstGeom prst="ellipse">
            <a:avLst/>
          </a:prstGeom>
          <a:noFill/>
          <a:ln w="38100" algn="ctr">
            <a:solidFill>
              <a:srgbClr val="C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" name="椭圆 8"/>
          <p:cNvSpPr>
            <a:spLocks noChangeArrowheads="1"/>
          </p:cNvSpPr>
          <p:nvPr/>
        </p:nvSpPr>
        <p:spPr bwMode="auto">
          <a:xfrm>
            <a:off x="6710364" y="2087564"/>
            <a:ext cx="428625" cy="642937"/>
          </a:xfrm>
          <a:prstGeom prst="ellipse">
            <a:avLst/>
          </a:prstGeom>
          <a:noFill/>
          <a:ln w="38100" algn="ctr">
            <a:solidFill>
              <a:srgbClr val="C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cxnSp>
        <p:nvCxnSpPr>
          <p:cNvPr id="10" name="直接箭头连接符 9"/>
          <p:cNvCxnSpPr>
            <a:cxnSpLocks noChangeShapeType="1"/>
            <a:stCxn id="8" idx="6"/>
            <a:endCxn id="9" idx="2"/>
          </p:cNvCxnSpPr>
          <p:nvPr/>
        </p:nvCxnSpPr>
        <p:spPr bwMode="auto">
          <a:xfrm flipV="1">
            <a:off x="4181475" y="2408238"/>
            <a:ext cx="2528888" cy="1020762"/>
          </a:xfrm>
          <a:prstGeom prst="straightConnector1">
            <a:avLst/>
          </a:prstGeom>
          <a:noFill/>
          <a:ln w="19050" algn="ctr">
            <a:solidFill>
              <a:srgbClr val="C00000"/>
            </a:solidFill>
            <a:round/>
            <a:headEnd/>
            <a:tailEnd type="arrow" w="med" len="med"/>
          </a:ln>
        </p:spPr>
      </p:cxnSp>
      <p:sp>
        <p:nvSpPr>
          <p:cNvPr id="11" name="椭圆 10"/>
          <p:cNvSpPr>
            <a:spLocks noChangeArrowheads="1"/>
          </p:cNvSpPr>
          <p:nvPr/>
        </p:nvSpPr>
        <p:spPr bwMode="auto">
          <a:xfrm>
            <a:off x="6710364" y="4129089"/>
            <a:ext cx="428625" cy="642937"/>
          </a:xfrm>
          <a:prstGeom prst="ellipse">
            <a:avLst/>
          </a:prstGeom>
          <a:noFill/>
          <a:ln w="38100" algn="ctr">
            <a:solidFill>
              <a:srgbClr val="C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738563" y="5357814"/>
            <a:ext cx="1428750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 b="1" dirty="0">
                <a:solidFill>
                  <a:srgbClr val="0000FF"/>
                </a:solidFill>
              </a:rPr>
              <a:t>Ａ：</a:t>
            </a:r>
            <a:r>
              <a:rPr lang="en-US" altLang="zh-CN" sz="2800" b="1" dirty="0">
                <a:solidFill>
                  <a:srgbClr val="0000FF"/>
                </a:solidFill>
              </a:rPr>
              <a:t>0</a:t>
            </a:r>
            <a:endParaRPr lang="zh-CN" altLang="en-US" sz="4000" b="1" dirty="0">
              <a:solidFill>
                <a:srgbClr val="0000FF"/>
              </a:solidFill>
              <a:ea typeface="华文琥珀" pitchFamily="2" charset="-122"/>
            </a:endParaRPr>
          </a:p>
        </p:txBody>
      </p:sp>
      <p:sp>
        <p:nvSpPr>
          <p:cNvPr id="13" name="椭圆 12"/>
          <p:cNvSpPr>
            <a:spLocks noChangeArrowheads="1"/>
          </p:cNvSpPr>
          <p:nvPr/>
        </p:nvSpPr>
        <p:spPr bwMode="auto">
          <a:xfrm>
            <a:off x="7481889" y="2100264"/>
            <a:ext cx="428625" cy="642937"/>
          </a:xfrm>
          <a:prstGeom prst="ellips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cxnSp>
        <p:nvCxnSpPr>
          <p:cNvPr id="14" name="直接箭头连接符 13"/>
          <p:cNvCxnSpPr>
            <a:cxnSpLocks noChangeShapeType="1"/>
            <a:stCxn id="16" idx="7"/>
            <a:endCxn id="13" idx="3"/>
          </p:cNvCxnSpPr>
          <p:nvPr/>
        </p:nvCxnSpPr>
        <p:spPr bwMode="auto">
          <a:xfrm rot="5400000" flipH="1" flipV="1">
            <a:off x="6825457" y="2886870"/>
            <a:ext cx="955675" cy="481012"/>
          </a:xfrm>
          <a:prstGeom prst="straightConnector1">
            <a:avLst/>
          </a:prstGeom>
          <a:noFill/>
          <a:ln w="19050" algn="ctr">
            <a:solidFill>
              <a:srgbClr val="0000FF"/>
            </a:solidFill>
            <a:round/>
            <a:headEnd/>
            <a:tailEnd type="arrow" w="med" len="med"/>
          </a:ln>
        </p:spPr>
      </p:cxnSp>
      <p:sp>
        <p:nvSpPr>
          <p:cNvPr id="15" name="椭圆 14"/>
          <p:cNvSpPr>
            <a:spLocks noChangeArrowheads="1"/>
          </p:cNvSpPr>
          <p:nvPr/>
        </p:nvSpPr>
        <p:spPr bwMode="auto">
          <a:xfrm>
            <a:off x="7467601" y="4672014"/>
            <a:ext cx="428625" cy="642937"/>
          </a:xfrm>
          <a:prstGeom prst="ellips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" name="椭圆 15"/>
          <p:cNvSpPr>
            <a:spLocks noChangeArrowheads="1"/>
          </p:cNvSpPr>
          <p:nvPr/>
        </p:nvSpPr>
        <p:spPr bwMode="auto">
          <a:xfrm>
            <a:off x="6696076" y="3500439"/>
            <a:ext cx="428625" cy="714375"/>
          </a:xfrm>
          <a:prstGeom prst="ellips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cxnSp>
        <p:nvCxnSpPr>
          <p:cNvPr id="17" name="直接连接符 16"/>
          <p:cNvCxnSpPr>
            <a:cxnSpLocks noChangeShapeType="1"/>
          </p:cNvCxnSpPr>
          <p:nvPr/>
        </p:nvCxnSpPr>
        <p:spPr bwMode="auto">
          <a:xfrm>
            <a:off x="4024314" y="2500314"/>
            <a:ext cx="2714625" cy="1785937"/>
          </a:xfrm>
          <a:prstGeom prst="line">
            <a:avLst/>
          </a:prstGeom>
          <a:noFill/>
          <a:ln w="38100" algn="ctr">
            <a:solidFill>
              <a:srgbClr val="C00000"/>
            </a:solidFill>
            <a:round/>
            <a:headEnd/>
            <a:tailEnd/>
          </a:ln>
        </p:spPr>
      </p:cxnSp>
      <p:cxnSp>
        <p:nvCxnSpPr>
          <p:cNvPr id="18" name="直接连接符 17"/>
          <p:cNvCxnSpPr>
            <a:cxnSpLocks noChangeShapeType="1"/>
          </p:cNvCxnSpPr>
          <p:nvPr/>
        </p:nvCxnSpPr>
        <p:spPr bwMode="auto">
          <a:xfrm rot="16200000" flipH="1">
            <a:off x="6381751" y="3357564"/>
            <a:ext cx="1928813" cy="642937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</p:spPr>
      </p:cxn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5095875" y="5372101"/>
            <a:ext cx="8572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 dirty="0">
                <a:solidFill>
                  <a:srgbClr val="0000FF"/>
                </a:solidFill>
                <a:ea typeface="华文琥珀" pitchFamily="2" charset="-122"/>
              </a:rPr>
              <a:t>1</a:t>
            </a:r>
            <a:endParaRPr lang="zh-CN" altLang="en-US" sz="2800" b="1" dirty="0">
              <a:solidFill>
                <a:srgbClr val="0000FF"/>
              </a:solidFill>
              <a:ea typeface="华文琥珀" pitchFamily="2" charset="-122"/>
            </a:endParaRPr>
          </a:p>
        </p:txBody>
      </p:sp>
      <p:sp>
        <p:nvSpPr>
          <p:cNvPr id="20" name="椭圆 19"/>
          <p:cNvSpPr>
            <a:spLocks noChangeArrowheads="1"/>
          </p:cNvSpPr>
          <p:nvPr/>
        </p:nvSpPr>
        <p:spPr bwMode="auto">
          <a:xfrm>
            <a:off x="8239126" y="2100264"/>
            <a:ext cx="428625" cy="642937"/>
          </a:xfrm>
          <a:prstGeom prst="ellipse">
            <a:avLst/>
          </a:prstGeom>
          <a:noFill/>
          <a:ln w="38100" algn="ctr">
            <a:solidFill>
              <a:srgbClr val="FF66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cxnSp>
        <p:nvCxnSpPr>
          <p:cNvPr id="21" name="直接箭头连接符 20"/>
          <p:cNvCxnSpPr>
            <a:cxnSpLocks noChangeShapeType="1"/>
            <a:stCxn id="23" idx="7"/>
            <a:endCxn id="20" idx="3"/>
          </p:cNvCxnSpPr>
          <p:nvPr/>
        </p:nvCxnSpPr>
        <p:spPr bwMode="auto">
          <a:xfrm rot="5400000" flipH="1" flipV="1">
            <a:off x="7590632" y="2891632"/>
            <a:ext cx="955675" cy="468312"/>
          </a:xfrm>
          <a:prstGeom prst="straightConnector1">
            <a:avLst/>
          </a:prstGeom>
          <a:noFill/>
          <a:ln w="19050" algn="ctr">
            <a:solidFill>
              <a:srgbClr val="FF6600"/>
            </a:solidFill>
            <a:round/>
            <a:headEnd/>
            <a:tailEnd type="arrow" w="med" len="med"/>
          </a:ln>
        </p:spPr>
      </p:cxnSp>
      <p:sp>
        <p:nvSpPr>
          <p:cNvPr id="22" name="椭圆 21"/>
          <p:cNvSpPr>
            <a:spLocks noChangeArrowheads="1"/>
          </p:cNvSpPr>
          <p:nvPr/>
        </p:nvSpPr>
        <p:spPr bwMode="auto">
          <a:xfrm>
            <a:off x="8239126" y="4670425"/>
            <a:ext cx="428625" cy="642938"/>
          </a:xfrm>
          <a:prstGeom prst="ellipse">
            <a:avLst/>
          </a:prstGeom>
          <a:noFill/>
          <a:ln w="38100" algn="ctr">
            <a:solidFill>
              <a:srgbClr val="FF66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" name="椭圆 22"/>
          <p:cNvSpPr>
            <a:spLocks noChangeArrowheads="1"/>
          </p:cNvSpPr>
          <p:nvPr/>
        </p:nvSpPr>
        <p:spPr bwMode="auto">
          <a:xfrm>
            <a:off x="7469189" y="3498851"/>
            <a:ext cx="428625" cy="714375"/>
          </a:xfrm>
          <a:prstGeom prst="ellipse">
            <a:avLst/>
          </a:prstGeom>
          <a:noFill/>
          <a:ln w="38100" algn="ctr">
            <a:solidFill>
              <a:srgbClr val="FF66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cxnSp>
        <p:nvCxnSpPr>
          <p:cNvPr id="24" name="直接连接符 23"/>
          <p:cNvCxnSpPr>
            <a:cxnSpLocks noChangeShapeType="1"/>
          </p:cNvCxnSpPr>
          <p:nvPr/>
        </p:nvCxnSpPr>
        <p:spPr bwMode="auto">
          <a:xfrm rot="16200000" flipH="1">
            <a:off x="7153276" y="3355976"/>
            <a:ext cx="1928812" cy="642937"/>
          </a:xfrm>
          <a:prstGeom prst="line">
            <a:avLst/>
          </a:prstGeom>
          <a:noFill/>
          <a:ln w="38100" algn="ctr">
            <a:solidFill>
              <a:srgbClr val="FF6600"/>
            </a:solidFill>
            <a:round/>
            <a:headEnd/>
            <a:tailEnd/>
          </a:ln>
        </p:spPr>
      </p:cxn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5810250" y="5372101"/>
            <a:ext cx="8572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 dirty="0">
                <a:solidFill>
                  <a:srgbClr val="0000FF"/>
                </a:solidFill>
                <a:ea typeface="华文琥珀" pitchFamily="2" charset="-122"/>
              </a:rPr>
              <a:t>1</a:t>
            </a:r>
            <a:endParaRPr lang="zh-CN" altLang="en-US" sz="2800" b="1" dirty="0">
              <a:solidFill>
                <a:srgbClr val="0000FF"/>
              </a:solidFill>
              <a:ea typeface="华文琥珀" pitchFamily="2" charset="-122"/>
            </a:endParaRPr>
          </a:p>
        </p:txBody>
      </p:sp>
      <p:sp>
        <p:nvSpPr>
          <p:cNvPr id="26" name="椭圆 25"/>
          <p:cNvSpPr>
            <a:spLocks noChangeArrowheads="1"/>
          </p:cNvSpPr>
          <p:nvPr/>
        </p:nvSpPr>
        <p:spPr bwMode="auto">
          <a:xfrm>
            <a:off x="9010651" y="2114550"/>
            <a:ext cx="428625" cy="642938"/>
          </a:xfrm>
          <a:prstGeom prst="ellipse">
            <a:avLst/>
          </a:prstGeom>
          <a:noFill/>
          <a:ln w="38100" algn="ctr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cxnSp>
        <p:nvCxnSpPr>
          <p:cNvPr id="27" name="直接箭头连接符 26"/>
          <p:cNvCxnSpPr>
            <a:cxnSpLocks noChangeShapeType="1"/>
            <a:stCxn id="29" idx="7"/>
            <a:endCxn id="26" idx="3"/>
          </p:cNvCxnSpPr>
          <p:nvPr/>
        </p:nvCxnSpPr>
        <p:spPr bwMode="auto">
          <a:xfrm rot="5400000" flipH="1" flipV="1">
            <a:off x="8361364" y="2908301"/>
            <a:ext cx="955675" cy="466725"/>
          </a:xfrm>
          <a:prstGeom prst="straightConnector1">
            <a:avLst/>
          </a:prstGeom>
          <a:noFill/>
          <a:ln w="19050" algn="ctr">
            <a:solidFill>
              <a:srgbClr val="008000"/>
            </a:solidFill>
            <a:round/>
            <a:headEnd/>
            <a:tailEnd type="arrow" w="med" len="med"/>
          </a:ln>
        </p:spPr>
      </p:cxnSp>
      <p:sp>
        <p:nvSpPr>
          <p:cNvPr id="28" name="椭圆 27"/>
          <p:cNvSpPr>
            <a:spLocks noChangeArrowheads="1"/>
          </p:cNvSpPr>
          <p:nvPr/>
        </p:nvSpPr>
        <p:spPr bwMode="auto">
          <a:xfrm>
            <a:off x="9009064" y="4686300"/>
            <a:ext cx="428625" cy="642938"/>
          </a:xfrm>
          <a:prstGeom prst="ellipse">
            <a:avLst/>
          </a:prstGeom>
          <a:noFill/>
          <a:ln w="38100" algn="ctr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9" name="椭圆 28"/>
          <p:cNvSpPr>
            <a:spLocks noChangeArrowheads="1"/>
          </p:cNvSpPr>
          <p:nvPr/>
        </p:nvSpPr>
        <p:spPr bwMode="auto">
          <a:xfrm>
            <a:off x="8240714" y="3514726"/>
            <a:ext cx="428625" cy="714375"/>
          </a:xfrm>
          <a:prstGeom prst="ellipse">
            <a:avLst/>
          </a:prstGeom>
          <a:noFill/>
          <a:ln w="38100" algn="ctr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cxnSp>
        <p:nvCxnSpPr>
          <p:cNvPr id="30" name="直接连接符 29"/>
          <p:cNvCxnSpPr>
            <a:cxnSpLocks noChangeShapeType="1"/>
          </p:cNvCxnSpPr>
          <p:nvPr/>
        </p:nvCxnSpPr>
        <p:spPr bwMode="auto">
          <a:xfrm rot="16200000" flipH="1">
            <a:off x="7939088" y="3371850"/>
            <a:ext cx="1928812" cy="642938"/>
          </a:xfrm>
          <a:prstGeom prst="line">
            <a:avLst/>
          </a:prstGeom>
          <a:noFill/>
          <a:ln w="38100" algn="ctr">
            <a:solidFill>
              <a:srgbClr val="008000"/>
            </a:solidFill>
            <a:round/>
            <a:headEnd/>
            <a:tailEnd/>
          </a:ln>
        </p:spPr>
      </p:cxnSp>
      <p:sp>
        <p:nvSpPr>
          <p:cNvPr id="31" name="TextBox 30"/>
          <p:cNvSpPr txBox="1">
            <a:spLocks noChangeArrowheads="1"/>
          </p:cNvSpPr>
          <p:nvPr/>
        </p:nvSpPr>
        <p:spPr bwMode="auto">
          <a:xfrm>
            <a:off x="6524625" y="5372101"/>
            <a:ext cx="8572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 dirty="0">
                <a:solidFill>
                  <a:srgbClr val="0000FF"/>
                </a:solidFill>
                <a:ea typeface="华文琥珀" pitchFamily="2" charset="-122"/>
              </a:rPr>
              <a:t>1</a:t>
            </a:r>
            <a:endParaRPr lang="zh-CN" altLang="en-US" sz="2800" b="1" dirty="0">
              <a:solidFill>
                <a:srgbClr val="0000FF"/>
              </a:solidFill>
              <a:ea typeface="华文琥珀" pitchFamily="2" charset="-122"/>
            </a:endParaRPr>
          </a:p>
        </p:txBody>
      </p:sp>
      <p:cxnSp>
        <p:nvCxnSpPr>
          <p:cNvPr id="32" name="直接连接符 31"/>
          <p:cNvCxnSpPr>
            <a:cxnSpLocks noChangeShapeType="1"/>
          </p:cNvCxnSpPr>
          <p:nvPr/>
        </p:nvCxnSpPr>
        <p:spPr bwMode="auto">
          <a:xfrm>
            <a:off x="4381501" y="5872164"/>
            <a:ext cx="2600325" cy="1587"/>
          </a:xfrm>
          <a:prstGeom prst="line">
            <a:avLst/>
          </a:prstGeom>
          <a:noFill/>
          <a:ln w="38100" algn="ctr">
            <a:solidFill>
              <a:srgbClr val="C00000"/>
            </a:solidFill>
            <a:round/>
            <a:headEnd type="arrow" w="med" len="med"/>
            <a:tailEnd/>
          </a:ln>
        </p:spPr>
      </p:cxnSp>
      <p:sp>
        <p:nvSpPr>
          <p:cNvPr id="33" name="TextBox 32"/>
          <p:cNvSpPr txBox="1">
            <a:spLocks noChangeArrowheads="1"/>
          </p:cNvSpPr>
          <p:nvPr/>
        </p:nvSpPr>
        <p:spPr bwMode="auto">
          <a:xfrm>
            <a:off x="3595689" y="1643064"/>
            <a:ext cx="1285875" cy="52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800" b="1" dirty="0">
                <a:solidFill>
                  <a:srgbClr val="0000FF"/>
                </a:solidFill>
              </a:rPr>
              <a:t>...... n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60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70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80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9000"/>
                            </p:stCondLst>
                            <p:childTnLst>
                              <p:par>
                                <p:cTn id="6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0000"/>
                            </p:stCondLst>
                            <p:childTnLst>
                              <p:par>
                                <p:cTn id="7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100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2000"/>
                            </p:stCondLst>
                            <p:childTnLst>
                              <p:par>
                                <p:cTn id="7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3000"/>
                            </p:stCondLst>
                            <p:childTnLst>
                              <p:par>
                                <p:cTn id="8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4000"/>
                            </p:stCondLst>
                            <p:childTnLst>
                              <p:par>
                                <p:cTn id="8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5000"/>
                            </p:stCondLst>
                            <p:childTnLst>
                              <p:par>
                                <p:cTn id="9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6000"/>
                            </p:stCondLst>
                            <p:childTnLst>
                              <p:par>
                                <p:cTn id="9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7000"/>
                            </p:stCondLst>
                            <p:childTnLst>
                              <p:par>
                                <p:cTn id="9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8000"/>
                            </p:stCondLst>
                            <p:childTnLst>
                              <p:par>
                                <p:cTn id="10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4" dur="5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23000"/>
                            </p:stCondLst>
                            <p:childTnLst>
                              <p:par>
                                <p:cTn id="10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  <p:bldP spid="12" grpId="0"/>
      <p:bldP spid="13" grpId="0" animBg="1"/>
      <p:bldP spid="15" grpId="0" animBg="1"/>
      <p:bldP spid="16" grpId="0" animBg="1"/>
      <p:bldP spid="19" grpId="0"/>
      <p:bldP spid="20" grpId="0" animBg="1"/>
      <p:bldP spid="22" grpId="0" animBg="1"/>
      <p:bldP spid="23" grpId="0" animBg="1"/>
      <p:bldP spid="25" grpId="0"/>
      <p:bldP spid="26" grpId="0" animBg="1"/>
      <p:bldP spid="28" grpId="0" animBg="1"/>
      <p:bldP spid="29" grpId="0" animBg="1"/>
      <p:bldP spid="31" grpId="0"/>
      <p:bldP spid="33" grpId="0"/>
    </p:bldLst>
  </p:timing>
</p:sld>
</file>

<file path=ppt/theme/theme1.xml><?xml version="1.0" encoding="utf-8"?>
<a:theme xmlns:a="http://schemas.openxmlformats.org/drawingml/2006/main" name="水滴">
  <a:themeElements>
    <a:clrScheme name="水滴">
      <a:dk1>
        <a:sysClr val="windowText" lastClr="000000"/>
      </a:dk1>
      <a:lt1>
        <a:sysClr val="window" lastClr="FFFFFF"/>
      </a:lt1>
      <a:dk2>
        <a:srgbClr val="1C647B"/>
      </a:dk2>
      <a:lt2>
        <a:srgbClr val="98B7D3"/>
      </a:lt2>
      <a:accent1>
        <a:srgbClr val="274FA4"/>
      </a:accent1>
      <a:accent2>
        <a:srgbClr val="48A8D0"/>
      </a:accent2>
      <a:accent3>
        <a:srgbClr val="53B18F"/>
      </a:accent3>
      <a:accent4>
        <a:srgbClr val="D78D38"/>
      </a:accent4>
      <a:accent5>
        <a:srgbClr val="BA3F51"/>
      </a:accent5>
      <a:accent6>
        <a:srgbClr val="AE52D9"/>
      </a:accent6>
      <a:hlink>
        <a:srgbClr val="2AA2DA"/>
      </a:hlink>
      <a:folHlink>
        <a:srgbClr val="76A3B8"/>
      </a:folHlink>
    </a:clrScheme>
    <a:fontScheme name="水滴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水滴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DEB094D4-7FD8-4F86-93D5-B0F1341EF58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TM04033925[[fn=水滴]]</Template>
  <TotalTime>94</TotalTime>
  <Words>249</Words>
  <Application>Microsoft Office PowerPoint</Application>
  <PresentationFormat>宽屏</PresentationFormat>
  <Paragraphs>62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1" baseType="lpstr">
      <vt:lpstr>华文琥珀</vt:lpstr>
      <vt:lpstr>楷体</vt:lpstr>
      <vt:lpstr>楷体_GB2312</vt:lpstr>
      <vt:lpstr>宋体</vt:lpstr>
      <vt:lpstr>微软雅黑</vt:lpstr>
      <vt:lpstr>Arial</vt:lpstr>
      <vt:lpstr>Times New Roman</vt:lpstr>
      <vt:lpstr>Tw Cen MT</vt:lpstr>
      <vt:lpstr>Wingdings</vt:lpstr>
      <vt:lpstr>水滴</vt:lpstr>
      <vt:lpstr>数据结构与算法 实验2-2</vt:lpstr>
      <vt:lpstr>实验要求</vt:lpstr>
      <vt:lpstr>PowerPoint 演示文稿</vt:lpstr>
      <vt:lpstr>PowerPoint 演示文稿</vt:lpstr>
      <vt:lpstr>PowerPoint 演示文稿</vt:lpstr>
      <vt:lpstr>PowerPoint 演示文稿</vt:lpstr>
      <vt:lpstr>构造哈夫曼树算法</vt:lpstr>
      <vt:lpstr>构造哈夫曼树算法</vt:lpstr>
      <vt:lpstr>哈夫曼编码</vt:lpstr>
      <vt:lpstr>哈夫曼编码</vt:lpstr>
      <vt:lpstr>提交说明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数据结构与算法 实验1-2</dc:title>
  <dc:creator>shuwen su</dc:creator>
  <cp:lastModifiedBy>shuwen su</cp:lastModifiedBy>
  <cp:revision>10</cp:revision>
  <dcterms:created xsi:type="dcterms:W3CDTF">2023-09-26T07:33:25Z</dcterms:created>
  <dcterms:modified xsi:type="dcterms:W3CDTF">2023-10-19T01:10:23Z</dcterms:modified>
</cp:coreProperties>
</file>