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57" r:id="rId5"/>
    <p:sldId id="288" r:id="rId6"/>
    <p:sldId id="291" r:id="rId7"/>
    <p:sldId id="258" r:id="rId8"/>
    <p:sldId id="290" r:id="rId9"/>
    <p:sldId id="287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罗斌 </a:t>
            </a:r>
            <a:r>
              <a:rPr lang="en-US" altLang="zh-CN" dirty="0"/>
              <a:t>2023.11.16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altLang="zh-CN" sz="2800" dirty="0"/>
              <a:t>3-1 根据</a:t>
            </a:r>
            <a:r>
              <a:rPr altLang="zh-CN" sz="2800" b="1" dirty="0">
                <a:solidFill>
                  <a:srgbClr val="FF0000"/>
                </a:solidFill>
              </a:rPr>
              <a:t>邻接矩阵</a:t>
            </a:r>
            <a:r>
              <a:rPr altLang="zh-CN" sz="2800" dirty="0"/>
              <a:t>实现图的基本操作，并设计图的</a:t>
            </a:r>
            <a:r>
              <a:rPr altLang="zh-CN" sz="2800" dirty="0">
                <a:solidFill>
                  <a:srgbClr val="FF0000"/>
                </a:solidFill>
              </a:rPr>
              <a:t>深度优先</a:t>
            </a:r>
            <a:r>
              <a:rPr altLang="zh-CN" sz="2800" dirty="0"/>
              <a:t>搜索遍历算法和</a:t>
            </a:r>
            <a:r>
              <a:rPr altLang="zh-CN" sz="2800" dirty="0">
                <a:solidFill>
                  <a:srgbClr val="FF0000"/>
                </a:solidFill>
              </a:rPr>
              <a:t>广度优先</a:t>
            </a:r>
            <a:r>
              <a:rPr altLang="zh-CN" sz="2800" dirty="0"/>
              <a:t>搜索遍历算法。</a:t>
            </a:r>
            <a:endParaRPr altLang="zh-CN" sz="2800" dirty="0"/>
          </a:p>
          <a:p>
            <a:pPr marL="0" indent="0">
              <a:buNone/>
            </a:pP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3-2 根据</a:t>
            </a:r>
            <a:r>
              <a:rPr altLang="zh-CN" sz="2800" b="1" dirty="0">
                <a:solidFill>
                  <a:srgbClr val="FF0000"/>
                </a:solidFill>
              </a:rPr>
              <a:t>邻接表</a:t>
            </a:r>
            <a:r>
              <a:rPr altLang="zh-CN" sz="2800" dirty="0"/>
              <a:t>实现图的基本操作，并设计图的</a:t>
            </a:r>
            <a:r>
              <a:rPr altLang="zh-CN" sz="2800" dirty="0">
                <a:solidFill>
                  <a:srgbClr val="FF0000"/>
                </a:solidFill>
              </a:rPr>
              <a:t>深度优先</a:t>
            </a:r>
            <a:r>
              <a:rPr altLang="zh-CN" sz="2800" dirty="0"/>
              <a:t>搜索遍历算法和</a:t>
            </a:r>
            <a:r>
              <a:rPr altLang="zh-CN" sz="2800" dirty="0">
                <a:solidFill>
                  <a:srgbClr val="FF0000"/>
                </a:solidFill>
              </a:rPr>
              <a:t>广度优先</a:t>
            </a:r>
            <a:r>
              <a:rPr altLang="zh-CN" sz="2800" dirty="0"/>
              <a:t>搜索遍历算法。</a:t>
            </a:r>
            <a:endParaRPr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6990" y="613410"/>
            <a:ext cx="93560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ADT Graph{</a:t>
            </a:r>
            <a:endParaRPr lang="zh-CN" altLang="en-US"/>
          </a:p>
          <a:p>
            <a:pPr lvl="1"/>
            <a:r>
              <a:rPr lang="zh-CN" altLang="en-US"/>
              <a:t>数据对象V:V是具有相同特性的数据元素的集合，称为顶点集。</a:t>
            </a:r>
            <a:endParaRPr lang="zh-CN" altLang="en-US"/>
          </a:p>
          <a:p>
            <a:pPr lvl="1"/>
            <a:r>
              <a:rPr lang="zh-CN" altLang="en-US"/>
              <a:t>数据关系R:</a:t>
            </a:r>
            <a:endParaRPr lang="zh-CN" altLang="en-US"/>
          </a:p>
          <a:p>
            <a:pPr lvl="2"/>
            <a:r>
              <a:rPr lang="zh-CN" altLang="en-US"/>
              <a:t>R={VR}</a:t>
            </a:r>
            <a:endParaRPr lang="zh-CN" altLang="en-US"/>
          </a:p>
          <a:p>
            <a:pPr lvl="2"/>
            <a:r>
              <a:rPr lang="zh-CN" altLang="en-US"/>
              <a:t>VR={&lt;v,w&gt; | v,w∈V且P(v,w),&lt;v,w&gt;表示从v到W的弧，</a:t>
            </a:r>
            <a:endParaRPr lang="zh-CN" altLang="en-US"/>
          </a:p>
          <a:p>
            <a:pPr lvl="2" indent="457200"/>
            <a:r>
              <a:rPr lang="zh-CN" altLang="en-US"/>
              <a:t> </a:t>
            </a:r>
            <a:r>
              <a:rPr lang="en-US" altLang="zh-CN"/>
              <a:t>           </a:t>
            </a:r>
            <a:r>
              <a:rPr lang="zh-CN" altLang="en-US"/>
              <a:t>谓词P(v,w)定义了弧&lt;v,w&gt;的意义或信息}</a:t>
            </a:r>
            <a:endParaRPr lang="zh-CN" altLang="en-US"/>
          </a:p>
          <a:p>
            <a:pPr lvl="1"/>
            <a:r>
              <a:rPr lang="zh-CN" altLang="en-US"/>
              <a:t>基本操作P:</a:t>
            </a:r>
            <a:endParaRPr lang="zh-CN" altLang="en-US"/>
          </a:p>
          <a:p>
            <a:pPr lvl="2"/>
            <a:r>
              <a:rPr lang="zh-CN" altLang="en-US"/>
              <a:t>CreateGraph(&amp;G,V,VR);</a:t>
            </a:r>
            <a:endParaRPr lang="zh-CN" altLang="en-US"/>
          </a:p>
          <a:p>
            <a:pPr lvl="3"/>
            <a:r>
              <a:rPr lang="zh-CN" altLang="en-US"/>
              <a:t>初始条件：V是图的顶点集，VR是图中弧的集合。</a:t>
            </a:r>
            <a:endParaRPr lang="zh-CN" altLang="en-US"/>
          </a:p>
          <a:p>
            <a:pPr lvl="3"/>
            <a:r>
              <a:rPr lang="zh-CN" altLang="en-US"/>
              <a:t>操作结果：按V和VR的定义构造图G。</a:t>
            </a:r>
            <a:endParaRPr lang="zh-CN" altLang="en-US"/>
          </a:p>
          <a:p>
            <a:pPr lvl="2"/>
            <a:r>
              <a:rPr lang="zh-CN" altLang="en-US"/>
              <a:t>DestroyGraph(&amp;G);</a:t>
            </a:r>
            <a:endParaRPr lang="zh-CN" altLang="en-US"/>
          </a:p>
          <a:p>
            <a:pPr lvl="3"/>
            <a:r>
              <a:rPr lang="zh-CN" altLang="en-US"/>
              <a:t>初始条件：图G存在。</a:t>
            </a:r>
            <a:endParaRPr lang="zh-CN" altLang="en-US"/>
          </a:p>
          <a:p>
            <a:pPr lvl="3"/>
            <a:r>
              <a:rPr lang="zh-CN" altLang="en-US"/>
              <a:t>操作结果：销毁图G。</a:t>
            </a:r>
            <a:endParaRPr lang="zh-CN" altLang="en-US"/>
          </a:p>
          <a:p>
            <a:pPr lvl="2"/>
            <a:r>
              <a:rPr lang="zh-CN" altLang="en-US"/>
              <a:t>LocateVex(G,u);</a:t>
            </a:r>
            <a:endParaRPr lang="zh-CN" altLang="en-US"/>
          </a:p>
          <a:p>
            <a:pPr lvl="3"/>
            <a:r>
              <a:rPr lang="zh-CN" altLang="en-US"/>
              <a:t>初始条件：图G存在，u和G中顶点有相同特征。</a:t>
            </a:r>
            <a:endParaRPr lang="zh-CN" altLang="en-US"/>
          </a:p>
          <a:p>
            <a:pPr lvl="3"/>
            <a:r>
              <a:rPr lang="zh-CN" altLang="en-US"/>
              <a:t>操作结果：若G中存在顶点u,则返回该顶点在图中位置；否则返回其他信息。</a:t>
            </a:r>
            <a:endParaRPr lang="zh-CN" altLang="en-US"/>
          </a:p>
          <a:p>
            <a:pPr lvl="2"/>
            <a:r>
              <a:rPr lang="zh-CN" altLang="en-US"/>
              <a:t>GetVex(G,v);</a:t>
            </a:r>
            <a:endParaRPr lang="zh-CN" altLang="en-US"/>
          </a:p>
          <a:p>
            <a:pPr lvl="3"/>
            <a:r>
              <a:rPr lang="zh-CN" altLang="en-US"/>
              <a:t>初始条件：图G存在，v是G中某个顶点。</a:t>
            </a:r>
            <a:endParaRPr lang="zh-CN" altLang="en-US"/>
          </a:p>
          <a:p>
            <a:pPr lvl="3"/>
            <a:r>
              <a:rPr lang="zh-CN" altLang="en-US"/>
              <a:t>操作结果：返回v的值。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0140" y="652780"/>
            <a:ext cx="95745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PutVex(&amp;G,v,value);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操作结果：对v赋值value。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FirstAdjVex(G,v);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操作结果：返回v的第一个邻接顶点。若顶点在G中没有邻接顶点，则返回“空”。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NextAdjVex(G,v,w);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初始条件：图G存在，v是G中某个顶点，w是v的邻接顶点。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操作结果：返回v的(相对于w的)下一个邻接顶点。若w是v的最后一个邻接点，则返回“空”。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InsertVex(&amp;G,v,w);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初始条件：图G存在，v和图中顶点有相同特征。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操作结果：在图G中增添新顶点v。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DeleteVex(&amp;G,v);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操作结果：删除G中顶点v及其相关的弧。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InsertArc(&amp;G,v,w);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初始条件：图G存在，v和w是G中两个顶点。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操作结果：在G中增添弧&lt;v,w&gt;,若G是无向的，则还增添对称弧&lt;w,v&gt;。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1029335"/>
            <a:ext cx="106400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/>
            <a:r>
              <a:rPr lang="zh-CN" altLang="en-US">
                <a:sym typeface="+mn-ea"/>
              </a:rPr>
              <a:t>DeleteArc(&amp;G,v,w);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初始条件：图G存在，v和w是G中两个顶点。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操作结果：在G中删除弧&lt;v,w&gt;,若G是无向的，则还删除对称弧&lt;w,v&gt;。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DFSTraverse(G,Visit());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初始条件：图G存在，Visit是顶点的应用函数。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操作结果：对图进行深度优先遍历。在遍历过程中对每个顶点调用函数Visit一次且仅一次。</a:t>
            </a:r>
            <a:r>
              <a:rPr lang="en-US" altLang="zh-CN">
                <a:sym typeface="+mn-ea"/>
              </a:rPr>
              <a:t>		    </a:t>
            </a:r>
            <a:r>
              <a:rPr lang="zh-CN" altLang="en-US">
                <a:sym typeface="+mn-ea"/>
              </a:rPr>
              <a:t>一旦visit()失败，则操作失败。</a:t>
            </a:r>
            <a:endParaRPr lang="zh-CN" altLang="en-US">
              <a:sym typeface="+mn-ea"/>
            </a:endParaRPr>
          </a:p>
          <a:p>
            <a:pPr marL="914400" lvl="2"/>
            <a:r>
              <a:rPr lang="zh-CN" altLang="en-US">
                <a:sym typeface="+mn-ea"/>
              </a:rPr>
              <a:t>BFSTraverse(G,Visit());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初始条件：图G存在，Visit是顶点的应用函数。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操作结果：对图进行广度优先遍历。在遍历过程中对每个顶点调用函数Visit一次且仅一次。</a:t>
            </a:r>
            <a:r>
              <a:rPr lang="en-US" altLang="zh-CN">
                <a:sym typeface="+mn-ea"/>
              </a:rPr>
              <a:t>		    </a:t>
            </a:r>
            <a:r>
              <a:rPr lang="zh-CN" altLang="en-US">
                <a:sym typeface="+mn-ea"/>
              </a:rPr>
              <a:t>一旦visit()失败，则操作失败。</a:t>
            </a:r>
            <a:endParaRPr lang="zh-CN" altLang="en-US"/>
          </a:p>
          <a:p>
            <a:r>
              <a:rPr lang="zh-CN" altLang="en-US">
                <a:sym typeface="+mn-ea"/>
              </a:rPr>
              <a:t>}ADT Graph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VmZmRmMjE1MzQ5YjVmZDZkOWM2MzY0Y2IzM2RjODAifQ==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1340</Words>
  <Application>WPS 演示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Tw Cen MT</vt:lpstr>
      <vt:lpstr>Arial Unicode MS</vt:lpstr>
      <vt:lpstr>Calibri</vt:lpstr>
      <vt:lpstr>微软雅黑 Light</vt:lpstr>
      <vt:lpstr>水滴</vt:lpstr>
      <vt:lpstr>数据结构与算法 实验3 图</vt:lpstr>
      <vt:lpstr>PowerPoint 演示文稿</vt:lpstr>
      <vt:lpstr>实验要求</vt:lpstr>
      <vt:lpstr>PowerPoint 演示文稿</vt:lpstr>
      <vt:lpstr>PowerPoint 演示文稿</vt:lpstr>
      <vt:lpstr>PowerPoint 演示文稿</vt:lpstr>
      <vt:lpstr>PowerPoint 演示文稿</vt:lpstr>
      <vt:lpstr>提交说明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罗斌</cp:lastModifiedBy>
  <cp:revision>7</cp:revision>
  <dcterms:created xsi:type="dcterms:W3CDTF">2023-09-26T07:33:00Z</dcterms:created>
  <dcterms:modified xsi:type="dcterms:W3CDTF">2023-11-15T06:01:26Z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2489EFEB118E47269A9CAFB8A27FD758_13</vt:lpwstr>
  </property>
  <property fmtid="{D5CDD505-2E9C-101B-9397-08002B2CF9AE}" pid="3" name="KSOProductBuildVer">
    <vt:lpwstr>2052-12.1.0.15712</vt:lpwstr>
  </property>
</Properties>
</file>