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89" r:id="rId4"/>
    <p:sldId id="257" r:id="rId5"/>
    <p:sldId id="288" r:id="rId6"/>
    <p:sldId id="305" r:id="rId7"/>
    <p:sldId id="291" r:id="rId8"/>
    <p:sldId id="306" r:id="rId9"/>
    <p:sldId id="258" r:id="rId10"/>
    <p:sldId id="290" r:id="rId11"/>
    <p:sldId id="297" r:id="rId12"/>
    <p:sldId id="296" r:id="rId13"/>
    <p:sldId id="298" r:id="rId14"/>
    <p:sldId id="307" r:id="rId15"/>
    <p:sldId id="299" r:id="rId16"/>
    <p:sldId id="300" r:id="rId17"/>
    <p:sldId id="302" r:id="rId18"/>
    <p:sldId id="287" r:id="rId19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endParaRPr lang="en-US" sz="8000" dirty="0">
              <a:solidFill>
                <a:schemeClr val="tx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sz="8000" dirty="0">
              <a:solidFill>
                <a:schemeClr val="tx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9.png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2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b="1" dirty="0"/>
              <a:t>实验</a:t>
            </a:r>
            <a:r>
              <a:rPr lang="en-US" altLang="zh-CN" b="1" dirty="0"/>
              <a:t>5</a:t>
            </a:r>
            <a:r>
              <a:rPr lang="en-US" altLang="zh-CN" dirty="0"/>
              <a:t>  </a:t>
            </a:r>
            <a:r>
              <a:rPr lang="zh-CN" altLang="en-US" b="1" dirty="0"/>
              <a:t>查找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罗斌 </a:t>
            </a:r>
            <a:r>
              <a:rPr lang="en-US" altLang="zh-CN" dirty="0"/>
              <a:t>2023.12.14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270" y="322580"/>
            <a:ext cx="10504805" cy="62363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286" r="2061"/>
          <a:stretch>
            <a:fillRect/>
          </a:stretch>
        </p:blipFill>
        <p:spPr>
          <a:xfrm>
            <a:off x="0" y="934720"/>
            <a:ext cx="5850255" cy="487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64" r="1325" b="-433"/>
          <a:stretch>
            <a:fillRect/>
          </a:stretch>
        </p:blipFill>
        <p:spPr>
          <a:xfrm>
            <a:off x="6096000" y="934720"/>
            <a:ext cx="6096000" cy="48774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270" y="408305"/>
            <a:ext cx="10411460" cy="61493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523875" indent="-523875">
              <a:buNone/>
            </a:pP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5-3</a:t>
            </a:r>
            <a:r>
              <a:rPr lang="en-US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哈希表设计。为班级30个人的姓氏(单字姓)设计一个哈希表，假设姓氏用汉语拼音表示。要求用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除留余</a:t>
            </a:r>
            <a:r>
              <a:rPr lang="zh-CN" b="1" cap="none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数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法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构造哈希函数，用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线性探测再散列法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处理冲突，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平均查找长度的上限为2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0555" y="0"/>
            <a:ext cx="10713085" cy="68586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5-3 </a:t>
            </a:r>
            <a:r>
              <a:rPr lang="zh-CN" altLang="en-US" sz="2000" b="1">
                <a:cs typeface="微软雅黑" panose="020B0503020204020204" pitchFamily="34" charset="-122"/>
              </a:rPr>
              <a:t>哈希表设计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2930" y="0"/>
            <a:ext cx="10834370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5-3 </a:t>
            </a:r>
            <a:r>
              <a:rPr lang="zh-CN" altLang="en-US" sz="2000" b="1">
                <a:cs typeface="微软雅黑" panose="020B0503020204020204" pitchFamily="34" charset="-122"/>
              </a:rPr>
              <a:t>哈希表设计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5-3 </a:t>
            </a:r>
            <a:r>
              <a:rPr lang="zh-CN" altLang="en-US" sz="2000" b="1">
                <a:cs typeface="微软雅黑" panose="020B0503020204020204" pitchFamily="34" charset="-122"/>
              </a:rPr>
              <a:t>哈希表设计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b="1" cap="none" dirty="0">
                <a:latin typeface="+mn-ea"/>
                <a:cs typeface="+mn-ea"/>
                <a:sym typeface="+mn-ea"/>
              </a:rPr>
              <a:t>如何保证</a:t>
            </a:r>
            <a:r>
              <a:rPr b="1" cap="none" dirty="0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平均查找长度的上限为2</a:t>
            </a:r>
            <a:r>
              <a:rPr lang="zh-CN" b="1" cap="none" dirty="0">
                <a:latin typeface="+mn-ea"/>
                <a:cs typeface="+mn-ea"/>
                <a:sym typeface="+mn-ea"/>
              </a:rPr>
              <a:t>？</a:t>
            </a:r>
            <a:endParaRPr lang="zh-CN" b="1" cap="none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日（请注意，实验七的提交时间也是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实验要求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30" y="259715"/>
            <a:ext cx="10364470" cy="995045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实验要求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947420"/>
            <a:ext cx="10363835" cy="5646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b="1" cap="none" dirty="0">
                <a:latin typeface="微软雅黑" panose="020B0503020204020204" pitchFamily="34" charset="-122"/>
              </a:rPr>
              <a:t>5-1 </a:t>
            </a:r>
            <a:r>
              <a:rPr b="1" cap="none" dirty="0">
                <a:latin typeface="微软雅黑" panose="020B0503020204020204" pitchFamily="34" charset="-122"/>
              </a:rPr>
              <a:t>给定有序整型数组A[n]和整数x，试设计一个在A中查找x的折半查找算法。</a:t>
            </a:r>
            <a:endParaRPr b="1" cap="none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b="1" cap="none" dirty="0">
                <a:latin typeface="微软雅黑" panose="020B0503020204020204" pitchFamily="34" charset="-122"/>
              </a:rPr>
              <a:t>5-2</a:t>
            </a:r>
            <a:r>
              <a:rPr b="1" cap="none" dirty="0">
                <a:latin typeface="微软雅黑" panose="020B0503020204020204" pitchFamily="34" charset="-122"/>
              </a:rPr>
              <a:t> 设二叉排序树采用二叉链表存储结构：</a:t>
            </a:r>
            <a:endParaRPr b="1" cap="none" dirty="0">
              <a:latin typeface="微软雅黑" panose="020B0503020204020204" pitchFamily="34" charset="-122"/>
            </a:endParaRPr>
          </a:p>
          <a:p>
            <a:pPr marL="601980" lvl="1" indent="0">
              <a:buNone/>
            </a:pPr>
            <a:r>
              <a:rPr b="1" cap="none" dirty="0">
                <a:latin typeface="微软雅黑" panose="020B0503020204020204" pitchFamily="34" charset="-122"/>
              </a:rPr>
              <a:t>typedef struct BiTnode</a:t>
            </a:r>
            <a:endParaRPr b="1" cap="none" dirty="0">
              <a:latin typeface="微软雅黑" panose="020B0503020204020204" pitchFamily="34" charset="-122"/>
            </a:endParaRPr>
          </a:p>
          <a:p>
            <a:pPr marL="601980" lvl="1" indent="0">
              <a:buNone/>
            </a:pPr>
            <a:r>
              <a:rPr b="1" cap="none" dirty="0">
                <a:latin typeface="微软雅黑" panose="020B0503020204020204" pitchFamily="34" charset="-122"/>
              </a:rPr>
              <a:t>{</a:t>
            </a:r>
            <a:endParaRPr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KeyType key;  //关键字域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ElemType *otherinfo;  //其它数据项(可以忽略)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struct BiTnode *Lchild;  //左指针域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struct BiTnode *Rchild;  //右指针域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601980" lvl="1" indent="0">
              <a:buNone/>
            </a:pPr>
            <a:r>
              <a:rPr b="1" cap="none" dirty="0">
                <a:latin typeface="微软雅黑" panose="020B0503020204020204" pitchFamily="34" charset="-122"/>
              </a:rPr>
              <a:t>} BiTnode, *BiTree;</a:t>
            </a:r>
            <a:endParaRPr b="1" cap="none" dirty="0">
              <a:latin typeface="微软雅黑" panose="020B0503020204020204" pitchFamily="34" charset="-122"/>
            </a:endParaRPr>
          </a:p>
          <a:p>
            <a:pPr marL="582295" lvl="1" indent="0">
              <a:buNone/>
            </a:pPr>
            <a:r>
              <a:rPr sz="2000" b="1" cap="none" dirty="0">
                <a:latin typeface="微软雅黑" panose="020B0503020204020204" pitchFamily="34" charset="-122"/>
              </a:rPr>
              <a:t>试设计二叉排序树的</a:t>
            </a:r>
            <a:r>
              <a:rPr sz="2000"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查找算法</a:t>
            </a:r>
            <a:r>
              <a:rPr sz="2000" b="1" cap="none" dirty="0">
                <a:latin typeface="微软雅黑" panose="020B0503020204020204" pitchFamily="34" charset="-122"/>
              </a:rPr>
              <a:t>、</a:t>
            </a:r>
            <a:r>
              <a:rPr sz="2000"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插入算法</a:t>
            </a:r>
            <a:r>
              <a:rPr sz="2000" b="1" cap="none" dirty="0">
                <a:latin typeface="微软雅黑" panose="020B0503020204020204" pitchFamily="34" charset="-122"/>
              </a:rPr>
              <a:t>和</a:t>
            </a:r>
            <a:r>
              <a:rPr sz="2000"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删除算法</a:t>
            </a:r>
            <a:r>
              <a:rPr sz="2000" b="1" cap="none" dirty="0">
                <a:latin typeface="微软雅黑" panose="020B0503020204020204" pitchFamily="34" charset="-122"/>
              </a:rPr>
              <a:t>。</a:t>
            </a:r>
            <a:endParaRPr b="1" cap="none" dirty="0">
              <a:latin typeface="微软雅黑" panose="020B0503020204020204" pitchFamily="34" charset="-122"/>
            </a:endParaRPr>
          </a:p>
          <a:p>
            <a:pPr marL="592455" indent="-592455" fontAlgn="auto">
              <a:buNone/>
            </a:pPr>
            <a:r>
              <a:rPr sz="2400" b="1" cap="none" dirty="0">
                <a:latin typeface="微软雅黑" panose="020B0503020204020204" pitchFamily="34" charset="-122"/>
              </a:rPr>
              <a:t>5-3</a:t>
            </a:r>
            <a:r>
              <a:rPr lang="en-US" sz="2400" b="1" cap="none" dirty="0">
                <a:latin typeface="微软雅黑" panose="020B0503020204020204" pitchFamily="34" charset="-122"/>
              </a:rPr>
              <a:t> </a:t>
            </a:r>
            <a:r>
              <a:rPr b="1" cap="none" dirty="0">
                <a:latin typeface="微软雅黑" panose="020B0503020204020204" pitchFamily="34" charset="-122"/>
              </a:rPr>
              <a:t>哈希表设计。为班级30个人的姓氏(单字姓)设计一个哈希表，假设姓氏用汉语拼音表示。要求用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除留余</a:t>
            </a:r>
            <a:r>
              <a:rPr lang="zh-CN" b="1" cap="none" dirty="0">
                <a:solidFill>
                  <a:srgbClr val="FF0000"/>
                </a:solidFill>
                <a:latin typeface="+mn-ea"/>
                <a:cs typeface="+mn-ea"/>
              </a:rPr>
              <a:t>数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法</a:t>
            </a:r>
            <a:r>
              <a:rPr b="1" cap="none" dirty="0">
                <a:latin typeface="微软雅黑" panose="020B0503020204020204" pitchFamily="34" charset="-122"/>
              </a:rPr>
              <a:t>构造哈希函数，用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线性探测再散列法</a:t>
            </a:r>
            <a:r>
              <a:rPr b="1" cap="none" dirty="0">
                <a:latin typeface="微软雅黑" panose="020B0503020204020204" pitchFamily="34" charset="-122"/>
              </a:rPr>
              <a:t>处理冲突，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平均查找长度的上限为2</a:t>
            </a:r>
            <a:r>
              <a:rPr b="1" cap="none" dirty="0">
                <a:latin typeface="微软雅黑" panose="020B0503020204020204" pitchFamily="34" charset="-122"/>
              </a:rPr>
              <a:t>。</a:t>
            </a:r>
            <a:endParaRPr b="1" cap="none" dirty="0">
              <a:latin typeface="微软雅黑" panose="020B0503020204020204" pitchFamily="34" charset="-122"/>
            </a:endParaRPr>
          </a:p>
          <a:p>
            <a:pPr marL="0" indent="-457200" fontAlgn="auto">
              <a:buNone/>
            </a:pPr>
            <a:endParaRPr b="1" cap="none" dirty="0">
              <a:latin typeface="微软雅黑" panose="020B0503020204020204" pitchFamily="34" charset="-122"/>
            </a:endParaRPr>
          </a:p>
          <a:p>
            <a:pPr marL="0" indent="-457200" fontAlgn="auto">
              <a:buNone/>
            </a:pPr>
            <a:endParaRPr b="1" cap="none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参考资料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5-1 给定有序整型数组A[n]和整数x，试设计一个在A中查找x的折半查找算法。</a:t>
            </a:r>
            <a:endParaRPr b="1" cap="none" dirty="0">
              <a:latin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6715" y="-23495"/>
            <a:ext cx="8905875" cy="6905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885" y="322580"/>
            <a:ext cx="1783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5-1 </a:t>
            </a:r>
            <a:r>
              <a:rPr lang="zh-CN" altLang="en-US" sz="2000" b="1">
                <a:cs typeface="微软雅黑" panose="020B0503020204020204" pitchFamily="34" charset="-122"/>
              </a:rPr>
              <a:t>折半查找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5-2 设二叉排序树采用二叉链表存储结构：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typedef struct BiTnode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KeyType key;  //关键字域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ElemType *otherinfo;  //其它数据项(可以忽略)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struct BiTnode *Lchild;  //左指针域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struct BiTnode *Rchild;  //右指针域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} BiTnode, *BiTree;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试设计二叉排序树的查找算法、插入算法和删除算法。</a:t>
            </a:r>
            <a:endParaRPr sz="2000" b="1" cap="none" dirty="0">
              <a:latin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7965" y="0"/>
            <a:ext cx="919099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2233930" y="0"/>
          <a:ext cx="715518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448300" imgH="6067425" progId="Paint.Picture">
                  <p:embed/>
                </p:oleObj>
              </mc:Choice>
              <mc:Fallback>
                <p:oleObj name="" r:id="rId2" imgW="5448300" imgH="6067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rcRect t="2407" b="2046"/>
                      <a:stretch>
                        <a:fillRect/>
                      </a:stretch>
                    </p:blipFill>
                    <p:spPr>
                      <a:xfrm>
                        <a:off x="2233930" y="0"/>
                        <a:ext cx="715518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Y2VmYTJhNjhlMzczYjFkYmRjYjg2MmRmYzRhNDYxOD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974</Words>
  <Application>WPS 演示</Application>
  <PresentationFormat>宽屏</PresentationFormat>
  <Paragraphs>74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Tw Cen MT</vt:lpstr>
      <vt:lpstr>Segoe Print</vt:lpstr>
      <vt:lpstr>Arial Unicode MS</vt:lpstr>
      <vt:lpstr>Calibri</vt:lpstr>
      <vt:lpstr>水滴</vt:lpstr>
      <vt:lpstr>Paint.Picture</vt:lpstr>
      <vt:lpstr>数据结构与算法 实验5 查找</vt:lpstr>
      <vt:lpstr>PowerPoint 演示文稿</vt:lpstr>
      <vt:lpstr>实验要求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提交说明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罗斌</cp:lastModifiedBy>
  <cp:revision>12</cp:revision>
  <dcterms:created xsi:type="dcterms:W3CDTF">2023-09-26T07:33:00Z</dcterms:created>
  <dcterms:modified xsi:type="dcterms:W3CDTF">2023-12-13T07:47:51Z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9C3B6DCF1C5643DA8AAC95A29CF54BD7_13</vt:lpwstr>
  </property>
  <property fmtid="{D5CDD505-2E9C-101B-9397-08002B2CF9AE}" pid="3" name="KSOProductBuildVer">
    <vt:lpwstr>2052-12.1.0.15990</vt:lpwstr>
  </property>
</Properties>
</file>