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57" r:id="rId5"/>
    <p:sldId id="290" r:id="rId6"/>
    <p:sldId id="849" r:id="rId7"/>
    <p:sldId id="850" r:id="rId8"/>
    <p:sldId id="851" r:id="rId9"/>
    <p:sldId id="291" r:id="rId10"/>
    <p:sldId id="848" r:id="rId11"/>
    <p:sldId id="839" r:id="rId12"/>
    <p:sldId id="817" r:id="rId13"/>
    <p:sldId id="818" r:id="rId14"/>
    <p:sldId id="819" r:id="rId15"/>
    <p:sldId id="820" r:id="rId16"/>
    <p:sldId id="821" r:id="rId17"/>
    <p:sldId id="822" r:id="rId18"/>
    <p:sldId id="28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5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2023/12/27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333467" y="274638"/>
            <a:ext cx="95250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333467" y="1600201"/>
            <a:ext cx="95250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411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428717" y="274638"/>
            <a:ext cx="94298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428717" y="1600201"/>
            <a:ext cx="9429816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08268" y="6350001"/>
            <a:ext cx="512233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999CC296-504A-4E30-883A-04FAB33B450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333500" y="274638"/>
            <a:ext cx="952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333500" y="1600201"/>
            <a:ext cx="9525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4252" y="6357939"/>
            <a:ext cx="51223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1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b="1" dirty="0"/>
              <a:t>实验</a:t>
            </a:r>
            <a:r>
              <a:rPr lang="en-US" altLang="zh-CN" b="1" dirty="0"/>
              <a:t>6</a:t>
            </a:r>
            <a:r>
              <a:rPr lang="en-US" altLang="zh-CN" dirty="0"/>
              <a:t>  </a:t>
            </a:r>
            <a:r>
              <a:rPr lang="zh-CN" altLang="en-US" b="1" dirty="0"/>
              <a:t>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</a:t>
            </a:r>
            <a:endParaRPr lang="en-US" altLang="zh-CN" dirty="0"/>
          </a:p>
          <a:p>
            <a:r>
              <a:rPr lang="en-US" altLang="zh-CN" dirty="0"/>
              <a:t>12.28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5641" y="3788818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FFFF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3333FF"/>
                  </a:solidFill>
                  <a:latin typeface="Times New Roman"/>
                  <a:ea typeface="宋体" charset="-122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ea typeface="宋体" charset="-122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360363" indent="-360363">
              <a:spcBef>
                <a:spcPts val="0"/>
              </a:spcBef>
            </a:pPr>
            <a:r>
              <a:rPr lang="zh-CN" altLang="en-US" dirty="0">
                <a:solidFill>
                  <a:srgbClr val="008000"/>
                </a:solidFill>
              </a:rPr>
              <a:t>例  </a:t>
            </a:r>
            <a:r>
              <a:rPr lang="zh-CN" altLang="en-US" dirty="0"/>
              <a:t>找出</a:t>
            </a:r>
            <a:r>
              <a:rPr lang="en-US" altLang="zh-CN" dirty="0"/>
              <a:t>{70, 73, 69, 23, 93, 18, 11}</a:t>
            </a:r>
            <a:r>
              <a:rPr lang="zh-CN" altLang="en-US" dirty="0"/>
              <a:t>序列中的最小值 </a:t>
            </a:r>
            <a:r>
              <a:rPr lang="en-US" altLang="zh-CN" dirty="0">
                <a:solidFill>
                  <a:srgbClr val="008000"/>
                </a:solidFill>
              </a:rPr>
              <a:t>(n=7) 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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zh-CN" altLang="en-US" dirty="0">
                <a:sym typeface="Wingdings"/>
              </a:rPr>
              <a:t>形成一棵</a:t>
            </a:r>
            <a:r>
              <a:rPr lang="zh-CN" altLang="en-US" dirty="0">
                <a:solidFill>
                  <a:srgbClr val="0000FF"/>
                </a:solidFill>
                <a:sym typeface="Wingdings"/>
              </a:rPr>
              <a:t>完全二叉树。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ym typeface="Wingdings"/>
              </a:rPr>
              <a:t>完全二叉树的前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h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层是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棵满二叉树，共有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个结点。</a:t>
            </a:r>
            <a:r>
              <a:rPr lang="en-US" altLang="zh-CN" dirty="0"/>
              <a:t>n</a:t>
            </a:r>
            <a:r>
              <a:rPr lang="zh-CN" altLang="en-US" dirty="0"/>
              <a:t>个数据存放在</a:t>
            </a:r>
            <a:r>
              <a:rPr lang="zh-CN" altLang="en-US" dirty="0">
                <a:sym typeface="Wingdings"/>
              </a:rPr>
              <a:t>完全二叉树的底层，编号从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zh-CN" altLang="en-US" dirty="0">
                <a:sym typeface="Wingdings"/>
              </a:rPr>
              <a:t>到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+n-1</a:t>
            </a:r>
            <a:r>
              <a:rPr lang="zh-CN" altLang="en-US" dirty="0">
                <a:sym typeface="Wingdings"/>
              </a:rPr>
              <a:t>。</a:t>
            </a:r>
            <a:endParaRPr lang="en-US" altLang="zh-CN" dirty="0">
              <a:sym typeface="Wingdings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Wingdings"/>
              </a:rPr>
              <a:t>n</a:t>
            </a:r>
            <a:r>
              <a:rPr lang="zh-CN" altLang="en-US" dirty="0"/>
              <a:t>个数据需要多高的</a:t>
            </a:r>
            <a:r>
              <a:rPr lang="zh-CN" altLang="en-US" dirty="0">
                <a:sym typeface="Wingdings"/>
              </a:rPr>
              <a:t>完全二叉树</a:t>
            </a:r>
            <a:r>
              <a:rPr lang="en-US" altLang="zh-CN" dirty="0">
                <a:sym typeface="Wingdings"/>
              </a:rPr>
              <a:t>?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(h=log</a:t>
            </a:r>
            <a:r>
              <a:rPr lang="en-US" altLang="zh-CN" baseline="-25000" dirty="0">
                <a:solidFill>
                  <a:srgbClr val="008000"/>
                </a:solidFill>
                <a:sym typeface="Wingdings"/>
              </a:rPr>
              <a:t>2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n)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5641" y="3788818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FFFF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3333FF"/>
                  </a:solidFill>
                  <a:latin typeface="Times New Roman"/>
                  <a:ea typeface="宋体" charset="-122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ea typeface="宋体" charset="-122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424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3333FF"/>
                </a:solidFill>
                <a:latin typeface="+mn-ea"/>
              </a:rPr>
              <a:t>算法基本框架</a:t>
            </a:r>
          </a:p>
        </p:txBody>
      </p:sp>
      <p:sp>
        <p:nvSpPr>
          <p:cNvPr id="18330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A04E3B2-6A2D-40B9-B61E-9DCAB4190A85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grpSp>
        <p:nvGrpSpPr>
          <p:cNvPr id="183301" name="组合 46"/>
          <p:cNvGrpSpPr>
            <a:grpSpLocks/>
          </p:cNvGrpSpPr>
          <p:nvPr/>
        </p:nvGrpSpPr>
        <p:grpSpPr bwMode="auto">
          <a:xfrm>
            <a:off x="4024314" y="2357437"/>
            <a:ext cx="4429125" cy="3500438"/>
            <a:chOff x="2500298" y="2357429"/>
            <a:chExt cx="4429156" cy="3500463"/>
          </a:xfrm>
        </p:grpSpPr>
        <p:sp>
          <p:nvSpPr>
            <p:cNvPr id="36" name="矩形 35"/>
            <p:cNvSpPr/>
            <p:nvPr/>
          </p:nvSpPr>
          <p:spPr>
            <a:xfrm>
              <a:off x="2500298" y="2714620"/>
              <a:ext cx="4429156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初始化：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计算满二叉树高度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，将满二叉树结点值都置成∞，</a:t>
              </a:r>
              <a:endParaRPr lang="en-US" altLang="zh-CN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个值存在完全二叉树底层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初始化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O(n))</a:t>
            </a:r>
          </a:p>
          <a:p>
            <a:pPr>
              <a:defRPr/>
            </a:pPr>
            <a:r>
              <a:rPr lang="zh-CN" altLang="en-US" dirty="0"/>
              <a:t>计算</a:t>
            </a:r>
            <a:r>
              <a:rPr lang="zh-CN" altLang="en-US" dirty="0">
                <a:solidFill>
                  <a:srgbClr val="C00000"/>
                </a:solidFill>
              </a:rPr>
              <a:t>满二叉树</a:t>
            </a:r>
            <a:r>
              <a:rPr lang="zh-CN" altLang="en-US" dirty="0"/>
              <a:t>的高度 </a:t>
            </a:r>
            <a:r>
              <a:rPr lang="en-US" altLang="zh-CN" dirty="0"/>
              <a:t>h = </a:t>
            </a:r>
            <a:r>
              <a:rPr lang="en-US" altLang="zh-CN" dirty="0">
                <a:sym typeface="Symbol"/>
              </a:rPr>
              <a:t>log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n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defRPr/>
            </a:pPr>
            <a:r>
              <a:rPr lang="zh-CN" altLang="en-US" dirty="0"/>
              <a:t>满二叉树的结点值都置成 ∞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令</a:t>
            </a:r>
            <a:r>
              <a:rPr lang="en-US" altLang="zh-CN" dirty="0">
                <a:solidFill>
                  <a:srgbClr val="C00000"/>
                </a:solidFill>
              </a:rPr>
              <a:t>k=</a:t>
            </a:r>
            <a:r>
              <a:rPr lang="nn-NO" altLang="zh-CN" dirty="0">
                <a:solidFill>
                  <a:srgbClr val="C00000"/>
                </a:solidFill>
              </a:rPr>
              <a:t>2</a:t>
            </a:r>
            <a:r>
              <a:rPr lang="nn-NO" altLang="zh-CN" baseline="30000" dirty="0">
                <a:solidFill>
                  <a:srgbClr val="C00000"/>
                </a:solidFill>
              </a:rPr>
              <a:t>h</a:t>
            </a:r>
            <a:r>
              <a:rPr lang="nn-NO" altLang="zh-CN" dirty="0">
                <a:solidFill>
                  <a:srgbClr val="C00000"/>
                </a:solidFill>
              </a:rPr>
              <a:t>-1)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nn-NO" altLang="zh-CN" dirty="0"/>
              <a:t>	for (i=1; i&lt;=k; i++) L[i]=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∞</a:t>
            </a:r>
            <a:r>
              <a:rPr lang="nn-NO" altLang="zh-CN" dirty="0"/>
              <a:t>;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个数据存放在底层：</a:t>
            </a:r>
            <a:r>
              <a:rPr lang="en-US" altLang="zh-CN" dirty="0"/>
              <a:t>L[k+1..k+n]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注意，还需设置</a:t>
            </a:r>
            <a:r>
              <a:rPr lang="nn-NO" altLang="zh-CN" dirty="0">
                <a:solidFill>
                  <a:srgbClr val="C00000"/>
                </a:solidFill>
              </a:rPr>
              <a:t>L[k+n+1]=</a:t>
            </a:r>
            <a:r>
              <a:rPr lang="zh-CN" altLang="en-US" dirty="0">
                <a:solidFill>
                  <a:srgbClr val="C00000"/>
                </a:solidFill>
              </a:rPr>
              <a:t> ∞。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18432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44CB523-4B8B-4F84-9C94-FDF88B07B60C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311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2.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构建完全二叉树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</a:t>
            </a:r>
            <a:r>
              <a:rPr lang="en-US" altLang="zh-CN" dirty="0" err="1">
                <a:solidFill>
                  <a:srgbClr val="008000"/>
                </a:solidFill>
              </a:rPr>
              <a:t>h·n</a:t>
            </a:r>
            <a:r>
              <a:rPr lang="en-US" altLang="zh-CN" dirty="0">
                <a:solidFill>
                  <a:srgbClr val="008000"/>
                </a:solidFill>
              </a:rPr>
              <a:t>))</a:t>
            </a:r>
            <a:endParaRPr lang="zh-CN" altLang="en-US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5348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DBF385A-0CF3-4B9C-98B6-2A1DD61F65F8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grpSp>
        <p:nvGrpSpPr>
          <p:cNvPr id="185349" name="组合 23"/>
          <p:cNvGrpSpPr>
            <a:grpSpLocks/>
          </p:cNvGrpSpPr>
          <p:nvPr/>
        </p:nvGrpSpPr>
        <p:grpSpPr bwMode="auto">
          <a:xfrm>
            <a:off x="1919537" y="2624139"/>
            <a:ext cx="8352927" cy="2876564"/>
            <a:chOff x="1571604" y="2500306"/>
            <a:chExt cx="6572319" cy="2876997"/>
          </a:xfrm>
        </p:grpSpPr>
        <p:sp>
          <p:nvSpPr>
            <p:cNvPr id="41" name="矩形 40"/>
            <p:cNvSpPr/>
            <p:nvPr/>
          </p:nvSpPr>
          <p:spPr>
            <a:xfrm>
              <a:off x="1571604" y="2500306"/>
              <a:ext cx="6572296" cy="2876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= h, …, 1</a:t>
              </a:r>
              <a:endParaRPr lang="zh-CN" altLang="en-US" sz="24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5984" y="3305287"/>
              <a:ext cx="5857916" cy="2072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j = 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, …, 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i+1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-1 (j+=2)   //</a:t>
              </a:r>
              <a:r>
                <a:rPr lang="zh-CN" altLang="en-US" sz="28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最底层到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+n-1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/>
                  <a:cs typeface="Times New Roman" pitchFamily="18" charset="0"/>
                </a:rPr>
                <a:t>]</a:t>
              </a:r>
              <a:endParaRPr lang="zh-CN" altLang="en-US" sz="2400" dirty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85531" y="3962592"/>
              <a:ext cx="5158392" cy="1414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L[(j+1)/2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]=L[j]&lt;L[j+1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]?</a:t>
              </a: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		L[j] : L[j+1];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353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3.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基于完全二叉树的选择排序</a:t>
            </a:r>
            <a:endParaRPr lang="en-US" altLang="zh-CN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953626" y="6412964"/>
            <a:ext cx="385763" cy="175699"/>
          </a:xfrm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C34884C-652D-4FCD-BF81-0539E9E78DE1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grpSp>
        <p:nvGrpSpPr>
          <p:cNvPr id="186373" name="组合 25"/>
          <p:cNvGrpSpPr>
            <a:grpSpLocks/>
          </p:cNvGrpSpPr>
          <p:nvPr/>
        </p:nvGrpSpPr>
        <p:grpSpPr bwMode="auto">
          <a:xfrm>
            <a:off x="3287689" y="2708921"/>
            <a:ext cx="5430837" cy="3151187"/>
            <a:chOff x="3499636" y="2214553"/>
            <a:chExt cx="5430082" cy="3150579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6283739" y="2501835"/>
              <a:ext cx="5761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428194" y="3574778"/>
              <a:ext cx="4285654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小的数据元素设置成∞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6391669" y="3393837"/>
              <a:ext cx="36029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09377" y="4360439"/>
              <a:ext cx="5020341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i+1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小的数据元素调整到根结点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6391668" y="4179499"/>
              <a:ext cx="36029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6285327" y="5076263"/>
              <a:ext cx="57615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4057" y="2785943"/>
              <a:ext cx="2857103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输出根结点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14803" y="3785081"/>
              <a:ext cx="257125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1223" y="5071502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1223" y="2500248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2651" y="2527419"/>
              <a:ext cx="569833" cy="15693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循环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4487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void Sorting(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{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{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("%5d",L[1]);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 err="1">
                <a:solidFill>
                  <a:srgbClr val="008000"/>
                </a:solidFill>
              </a:rPr>
              <a:t>i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小的数据元素设置成“∞”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j=1; while(L[2*j]==L[1]||L[2*j+1]==L[1])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        { j*=2;  if(L[j]!=L[1]) j++; } L[j]=</a:t>
            </a:r>
            <a:r>
              <a:rPr lang="zh-CN" altLang="en-US" sz="2000">
                <a:solidFill>
                  <a:srgbClr val="008000"/>
                </a:solidFill>
              </a:rPr>
              <a:t>∞</a:t>
            </a:r>
            <a:r>
              <a:rPr lang="en-US" altLang="zh-CN" sz="200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>
                <a:solidFill>
                  <a:srgbClr val="008000"/>
                </a:solidFill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小的数据元素调整到根结点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for(k=</a:t>
            </a:r>
            <a:r>
              <a:rPr lang="en-US" altLang="zh-CN" sz="2000" dirty="0" err="1"/>
              <a:t>j;k</a:t>
            </a:r>
            <a:r>
              <a:rPr lang="en-US" altLang="zh-CN" sz="2000" dirty="0"/>
              <a:t>&gt;0;k/=2)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{	if(k%2) j=L[k-1];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j=L[k+1];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if(j&lt;L[k]) L[k/2]=j;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L[k/2]=L[k];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sz="2000" dirty="0">
                <a:solidFill>
                  <a:srgbClr val="008000"/>
                </a:solidFill>
              </a:rPr>
              <a:t>O(</a:t>
            </a:r>
            <a:r>
              <a:rPr lang="en-US" altLang="zh-CN" sz="2000" dirty="0" err="1">
                <a:solidFill>
                  <a:srgbClr val="008000"/>
                </a:solidFill>
              </a:rPr>
              <a:t>n·h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953626" y="6412964"/>
            <a:ext cx="385763" cy="175699"/>
          </a:xfrm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C34884C-652D-4FCD-BF81-0539E9E78DE1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73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6-3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</a:rPr>
              <a:t>2024.1.3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30" y="259715"/>
            <a:ext cx="10364470" cy="995045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47420"/>
            <a:ext cx="10363835" cy="56464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6-1 </a:t>
            </a:r>
            <a:r>
              <a:rPr lang="zh-CN" altLang="zh-CN" sz="2400" dirty="0"/>
              <a:t>荷兰国旗问题：设有一个仅由</a:t>
            </a:r>
            <a:r>
              <a:rPr lang="zh-CN" altLang="zh-CN" sz="2400" dirty="0">
                <a:solidFill>
                  <a:srgbClr val="FF0000"/>
                </a:solidFill>
              </a:rPr>
              <a:t>红、白、蓝</a:t>
            </a:r>
            <a:r>
              <a:rPr lang="zh-CN" altLang="zh-CN" sz="2400" dirty="0"/>
              <a:t>三种颜色的条块组成的</a:t>
            </a:r>
            <a:r>
              <a:rPr lang="zh-CN" altLang="zh-CN" sz="2400" dirty="0">
                <a:solidFill>
                  <a:srgbClr val="FF0000"/>
                </a:solidFill>
              </a:rPr>
              <a:t>序列</a:t>
            </a:r>
            <a:r>
              <a:rPr lang="zh-CN" altLang="zh-CN" sz="2400" dirty="0"/>
              <a:t>。试设计一个时间复杂度为</a:t>
            </a:r>
            <a:r>
              <a:rPr lang="en-US" altLang="zh-CN" sz="2400" dirty="0">
                <a:solidFill>
                  <a:srgbClr val="FF0000"/>
                </a:solidFill>
              </a:rPr>
              <a:t>O(n)</a:t>
            </a:r>
            <a:r>
              <a:rPr lang="zh-CN" altLang="zh-CN" sz="2400" dirty="0"/>
              <a:t>的算法，使得这些条块</a:t>
            </a:r>
            <a:r>
              <a:rPr lang="zh-CN" altLang="zh-CN" sz="2400" dirty="0">
                <a:solidFill>
                  <a:srgbClr val="FF0000"/>
                </a:solidFill>
              </a:rPr>
              <a:t>按红、白、蓝</a:t>
            </a:r>
            <a:r>
              <a:rPr lang="zh-CN" altLang="zh-CN" sz="2400" dirty="0"/>
              <a:t>的顺序排好，即排成荷兰国旗图案。</a:t>
            </a: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r>
              <a:rPr lang="zh-CN" altLang="en-US" dirty="0"/>
              <a:t>** </a:t>
            </a:r>
            <a:r>
              <a:rPr lang="zh-CN" altLang="en-US" sz="2400" dirty="0">
                <a:solidFill>
                  <a:srgbClr val="FF0000"/>
                </a:solidFill>
              </a:rPr>
              <a:t>计数排序</a:t>
            </a:r>
            <a:r>
              <a:rPr lang="zh-CN" altLang="en-US" sz="2400" dirty="0"/>
              <a:t>适用于小范围的整数型元素的数组排序</a:t>
            </a:r>
            <a:endParaRPr sz="2400" b="1" cap="none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B93392-9BA0-4E55-8938-3BDCC5472CF2}"/>
              </a:ext>
            </a:extLst>
          </p:cNvPr>
          <p:cNvSpPr txBox="1"/>
          <p:nvPr/>
        </p:nvSpPr>
        <p:spPr>
          <a:xfrm>
            <a:off x="1165069" y="452283"/>
            <a:ext cx="8873666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6-2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个部门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名称的基本数据存储在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name[N][25]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5≤n≤N≤20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。试设计一个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起泡排序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算法，将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个部门名称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按字典序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重新排列顺序。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F5F80-D594-4186-AAE7-EC00FF4F7C48}"/>
              </a:ext>
            </a:extLst>
          </p:cNvPr>
          <p:cNvSpPr txBox="1"/>
          <p:nvPr/>
        </p:nvSpPr>
        <p:spPr>
          <a:xfrm>
            <a:off x="5275035" y="1700981"/>
            <a:ext cx="5751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附：随机产生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个部门名称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void Names(char A[][25],int n)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srand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(time(0));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=0;i&lt;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k=2*(rand()%10+3);	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部门字数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for(j=0;j&lt;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k;j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A[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][j]=rand()%30+176; 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汉字区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A[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][j]='\0';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E413F4-00A6-422A-BEAA-0F67A13C4BC6}"/>
              </a:ext>
            </a:extLst>
          </p:cNvPr>
          <p:cNvSpPr txBox="1"/>
          <p:nvPr/>
        </p:nvSpPr>
        <p:spPr>
          <a:xfrm>
            <a:off x="138545" y="3013501"/>
            <a:ext cx="471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24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** 建议大家在程序中直接输入若干部门名称（汉字）即可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1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F8AB-4EB6-4895-A72E-5DBA6C32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5F8C-E68A-46A8-9506-1A6BBF4407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第一个汉字编码标准</a:t>
            </a:r>
            <a:r>
              <a:rPr lang="en-US" altLang="zh-CN" dirty="0"/>
              <a:t>GB2312 </a:t>
            </a:r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r>
              <a:rPr lang="en-US" altLang="zh-CN" dirty="0"/>
              <a:t>6763 </a:t>
            </a:r>
            <a:r>
              <a:rPr lang="zh-CN" altLang="en-US" dirty="0"/>
              <a:t>个常用的汉字和字符</a:t>
            </a:r>
            <a:r>
              <a:rPr lang="en-US" altLang="zh-CN" dirty="0"/>
              <a:t>(</a:t>
            </a:r>
            <a:r>
              <a:rPr lang="zh-CN" altLang="en-US" dirty="0"/>
              <a:t>占常用</a:t>
            </a:r>
            <a:r>
              <a:rPr lang="en-US" altLang="zh-CN" dirty="0"/>
              <a:t>99%)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两万多个汉字和字符，完全兼容 </a:t>
            </a:r>
            <a:r>
              <a:rPr lang="en-US" altLang="zh-CN" dirty="0"/>
              <a:t>GB2312</a:t>
            </a:r>
            <a:r>
              <a:rPr lang="zh-CN" altLang="en-US" dirty="0"/>
              <a:t>，属于技术规范指导性文件</a:t>
            </a:r>
            <a:endParaRPr lang="en-US" altLang="zh-CN" dirty="0"/>
          </a:p>
          <a:p>
            <a:r>
              <a:rPr lang="en-US" altLang="zh-CN" dirty="0"/>
              <a:t>GB18030 </a:t>
            </a:r>
            <a:r>
              <a:rPr lang="zh-CN" altLang="en-US" dirty="0"/>
              <a:t>：七万多个汉字和字符， 在 </a:t>
            </a:r>
            <a:r>
              <a:rPr lang="en-US" altLang="zh-CN" dirty="0"/>
              <a:t>GBK </a:t>
            </a:r>
            <a:r>
              <a:rPr lang="zh-CN" altLang="en-US" dirty="0"/>
              <a:t>的基础上增加了中日韩语中的汉字和少数名族的文字及字符，完全兼容 </a:t>
            </a:r>
            <a:r>
              <a:rPr lang="en-US" altLang="zh-CN" dirty="0"/>
              <a:t>GB2312</a:t>
            </a:r>
            <a:r>
              <a:rPr lang="zh-CN" altLang="en-US" dirty="0"/>
              <a:t>，基本兼容 </a:t>
            </a:r>
            <a:r>
              <a:rPr lang="en-US" altLang="zh-CN" dirty="0"/>
              <a:t>GBK</a:t>
            </a:r>
            <a:r>
              <a:rPr lang="zh-CN" altLang="en-US" dirty="0"/>
              <a:t>；变长多字节字符集，每个字或字符可以由一个，两个或四个字节组成</a:t>
            </a:r>
            <a:endParaRPr lang="en-US" altLang="zh-CN" dirty="0"/>
          </a:p>
          <a:p>
            <a:r>
              <a:rPr lang="en-US" altLang="zh-CN" dirty="0"/>
              <a:t>GB2312 </a:t>
            </a:r>
            <a:r>
              <a:rPr lang="zh-CN" altLang="en-US" dirty="0"/>
              <a:t>把每个汉字都编码成两个字节，第一个字节是高位字节，第二个字节是低位字节</a:t>
            </a:r>
          </a:p>
        </p:txBody>
      </p:sp>
    </p:spTree>
    <p:extLst>
      <p:ext uri="{BB962C8B-B14F-4D97-AF65-F5344CB8AC3E}">
        <p14:creationId xmlns:p14="http://schemas.microsoft.com/office/powerpoint/2010/main" val="21689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2183-3A08-4708-A0A0-AAEE1E9C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35" y="183066"/>
            <a:ext cx="10364451" cy="883734"/>
          </a:xfrm>
        </p:spPr>
        <p:txBody>
          <a:bodyPr/>
          <a:lstStyle/>
          <a:p>
            <a:r>
              <a:rPr lang="en-US" altLang="zh-CN" dirty="0"/>
              <a:t>GB2312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E9E5A-CAF2-40D0-AB82-754437DE47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5535" y="1247819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区位码：每个区含有 </a:t>
            </a:r>
            <a:r>
              <a:rPr lang="en-US" altLang="zh-CN" dirty="0"/>
              <a:t>94 </a:t>
            </a:r>
            <a:r>
              <a:rPr lang="zh-CN" altLang="en-US" dirty="0"/>
              <a:t>个汉字或者字符，总共有 </a:t>
            </a:r>
            <a:r>
              <a:rPr lang="en-US" altLang="zh-CN" dirty="0"/>
              <a:t>94 </a:t>
            </a:r>
            <a:r>
              <a:rPr lang="zh-CN" altLang="en-US" dirty="0"/>
              <a:t>个区，每个汉字或者字符都对应一个 </a:t>
            </a:r>
            <a:r>
              <a:rPr lang="zh-CN" altLang="en-US" dirty="0">
                <a:solidFill>
                  <a:srgbClr val="FF0000"/>
                </a:solidFill>
              </a:rPr>
              <a:t>分区编号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分区内的位置编号</a:t>
            </a:r>
            <a:r>
              <a:rPr lang="zh-CN" altLang="en-US" dirty="0"/>
              <a:t>，称为区位码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"</a:t>
            </a:r>
            <a:r>
              <a:rPr lang="zh-CN" altLang="en-US" dirty="0"/>
              <a:t>中</a:t>
            </a:r>
            <a:r>
              <a:rPr lang="en-US" altLang="zh-CN" dirty="0"/>
              <a:t>" </a:t>
            </a:r>
            <a:r>
              <a:rPr lang="zh-CN" altLang="en-US" dirty="0"/>
              <a:t>分区编号是 </a:t>
            </a:r>
            <a:r>
              <a:rPr lang="en-US" altLang="zh-CN" dirty="0"/>
              <a:t>54</a:t>
            </a:r>
            <a:r>
              <a:rPr lang="zh-CN" altLang="en-US" dirty="0"/>
              <a:t>，分区内位置编号是 </a:t>
            </a:r>
            <a:r>
              <a:rPr lang="en-US" altLang="zh-CN" dirty="0"/>
              <a:t>48——"</a:t>
            </a:r>
            <a:r>
              <a:rPr lang="zh-CN" altLang="en-US" dirty="0"/>
              <a:t>中</a:t>
            </a:r>
            <a:r>
              <a:rPr lang="en-US" altLang="zh-CN" dirty="0"/>
              <a:t>" </a:t>
            </a:r>
            <a:r>
              <a:rPr lang="zh-CN" altLang="en-US" dirty="0"/>
              <a:t>字的区位码是 </a:t>
            </a:r>
            <a:r>
              <a:rPr lang="en-US" altLang="zh-CN" dirty="0"/>
              <a:t>54 48</a:t>
            </a:r>
          </a:p>
          <a:p>
            <a:r>
              <a:rPr lang="zh-CN" altLang="en-US" dirty="0"/>
              <a:t>国标码：又称交换码，用于交换文件所使用的编码，在早期，不同的操作系统可能使用不同的内码，如果它们之间要交换文件，则会发生乱码的现象，当时的解决方法是交换文件之前先转成交换码再交换，接收者收到之后再转成内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ASICII</a:t>
            </a:r>
            <a:r>
              <a:rPr lang="en-US" altLang="zh-CN" dirty="0"/>
              <a:t> </a:t>
            </a:r>
            <a:r>
              <a:rPr lang="zh-CN" altLang="en-US" dirty="0"/>
              <a:t>码为 </a:t>
            </a:r>
            <a:r>
              <a:rPr lang="en-US" altLang="zh-CN" dirty="0"/>
              <a:t>0- 31 </a:t>
            </a:r>
            <a:r>
              <a:rPr lang="zh-CN" altLang="en-US" dirty="0"/>
              <a:t>的这 </a:t>
            </a:r>
            <a:r>
              <a:rPr lang="en-US" altLang="zh-CN" dirty="0">
                <a:solidFill>
                  <a:srgbClr val="FF0000"/>
                </a:solidFill>
              </a:rPr>
              <a:t>32 </a:t>
            </a:r>
            <a:r>
              <a:rPr lang="zh-CN" altLang="en-US" dirty="0">
                <a:solidFill>
                  <a:srgbClr val="FF0000"/>
                </a:solidFill>
              </a:rPr>
              <a:t>个字符是不可显示的字符</a:t>
            </a:r>
            <a:r>
              <a:rPr lang="zh-CN" altLang="en-US" dirty="0"/>
              <a:t>，为了避免和这些字符的码点冲突，将 分区编号和分区内位置编号都加上 </a:t>
            </a:r>
            <a:r>
              <a:rPr lang="en-US" altLang="zh-CN" dirty="0"/>
              <a:t>32 </a:t>
            </a:r>
            <a:r>
              <a:rPr lang="zh-CN" altLang="en-US" dirty="0"/>
              <a:t>，把这个转换的结果称为 </a:t>
            </a:r>
            <a:r>
              <a:rPr lang="zh-CN" altLang="en-US" dirty="0">
                <a:solidFill>
                  <a:srgbClr val="FF0000"/>
                </a:solidFill>
              </a:rPr>
              <a:t>国标码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中</a:t>
            </a:r>
            <a:r>
              <a:rPr lang="en-US" altLang="zh-CN" dirty="0"/>
              <a:t>”</a:t>
            </a:r>
            <a:r>
              <a:rPr lang="zh-CN" altLang="en-US" dirty="0"/>
              <a:t> 的国标码是 </a:t>
            </a:r>
            <a:r>
              <a:rPr lang="en-US" altLang="zh-CN" dirty="0"/>
              <a:t>86 80</a:t>
            </a:r>
            <a:r>
              <a:rPr lang="zh-CN" altLang="en-US" dirty="0"/>
              <a:t>（</a:t>
            </a:r>
            <a:r>
              <a:rPr lang="en-US" altLang="zh-CN" dirty="0"/>
              <a:t>54+32</a:t>
            </a:r>
            <a:r>
              <a:rPr lang="zh-CN" altLang="en-US" dirty="0"/>
              <a:t> </a:t>
            </a:r>
            <a:r>
              <a:rPr lang="en-US" altLang="zh-CN" dirty="0"/>
              <a:t>48+32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36851-FD7F-4893-8F9B-3D37E12C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4852945"/>
            <a:ext cx="12192000" cy="1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7CF4-48CC-4FD5-B7E8-BF02EFD6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FE2C0-FD59-4F10-A8D4-37ED9F7889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国标码的机内码，简称 内码</a:t>
            </a:r>
            <a:r>
              <a:rPr lang="zh-CN" altLang="en-US" dirty="0"/>
              <a:t>：国标码 和 </a:t>
            </a:r>
            <a:r>
              <a:rPr lang="en-US" altLang="zh-CN" dirty="0"/>
              <a:t>ASICII </a:t>
            </a:r>
            <a:r>
              <a:rPr lang="zh-CN" altLang="en-US" dirty="0"/>
              <a:t>码存在一定的重复，无法区分它们到底是一个汉字，还是两个字母。把国标码中的每个字节的最高位置为 </a:t>
            </a:r>
            <a:r>
              <a:rPr lang="en-US" altLang="zh-CN" b="1" dirty="0"/>
              <a:t>1</a:t>
            </a:r>
            <a:r>
              <a:rPr lang="zh-CN" altLang="en-US" dirty="0"/>
              <a:t>，即每字节加上 </a:t>
            </a:r>
            <a:r>
              <a:rPr lang="en-US" altLang="zh-CN" dirty="0"/>
              <a:t>128 ( 2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中</a:t>
            </a:r>
            <a:r>
              <a:rPr lang="en-US" altLang="zh-CN" dirty="0"/>
              <a:t>” </a:t>
            </a:r>
            <a:r>
              <a:rPr lang="zh-CN" altLang="en-US" dirty="0"/>
              <a:t>的内码：</a:t>
            </a:r>
            <a:r>
              <a:rPr lang="en-US" altLang="zh-CN" dirty="0"/>
              <a:t>214 208 (86 + 128 </a:t>
            </a:r>
            <a:r>
              <a:rPr lang="zh-CN" altLang="en-US" dirty="0"/>
              <a:t>，</a:t>
            </a:r>
            <a:r>
              <a:rPr lang="en-US" altLang="zh-CN" dirty="0"/>
              <a:t>80 + 128 = 208</a:t>
            </a:r>
            <a:r>
              <a:rPr lang="zh-CN" altLang="en-US" dirty="0"/>
              <a:t>；对应十六进制 </a:t>
            </a:r>
            <a:r>
              <a:rPr lang="en-US" altLang="zh-CN" dirty="0"/>
              <a:t>0xD6 0xD0</a:t>
            </a:r>
          </a:p>
          <a:p>
            <a:pPr lvl="1"/>
            <a:r>
              <a:rPr lang="zh-CN" altLang="en-US" dirty="0"/>
              <a:t>第一字节 </a:t>
            </a:r>
            <a:r>
              <a:rPr lang="en-US" altLang="zh-CN" dirty="0"/>
              <a:t>0xA1-0xA9  </a:t>
            </a:r>
            <a:r>
              <a:rPr lang="zh-CN" altLang="en-US" dirty="0"/>
              <a:t>第二字节</a:t>
            </a:r>
            <a:r>
              <a:rPr lang="en-US" altLang="zh-CN" dirty="0"/>
              <a:t>0xa1-0xfe   846</a:t>
            </a:r>
            <a:r>
              <a:rPr lang="zh-CN" altLang="en-US"/>
              <a:t>个（</a:t>
            </a:r>
            <a:r>
              <a:rPr lang="zh-CN" altLang="en-US" dirty="0"/>
              <a:t>符号、数字区）</a:t>
            </a:r>
            <a:endParaRPr lang="en-US" altLang="zh-CN" dirty="0"/>
          </a:p>
          <a:p>
            <a:pPr lvl="1"/>
            <a:r>
              <a:rPr lang="zh-CN" altLang="en-US" dirty="0"/>
              <a:t>第一字节  </a:t>
            </a:r>
            <a:r>
              <a:rPr lang="en-US" altLang="zh-CN" dirty="0"/>
              <a:t>0xb0-0xf7 </a:t>
            </a:r>
            <a:r>
              <a:rPr lang="zh-CN" altLang="en-US" dirty="0"/>
              <a:t>（</a:t>
            </a:r>
            <a:r>
              <a:rPr lang="en-US" altLang="zh-CN" dirty="0"/>
              <a:t> 176-247 </a:t>
            </a:r>
            <a:r>
              <a:rPr lang="zh-CN" altLang="en-US" dirty="0"/>
              <a:t>）</a:t>
            </a:r>
            <a:r>
              <a:rPr lang="en-US" altLang="zh-CN" dirty="0"/>
              <a:t>  </a:t>
            </a:r>
            <a:r>
              <a:rPr lang="zh-CN" altLang="en-US" dirty="0"/>
              <a:t>第二字节</a:t>
            </a:r>
            <a:r>
              <a:rPr lang="en-US" altLang="zh-CN" dirty="0"/>
              <a:t>0xa1-0xfe (160-254)  </a:t>
            </a:r>
            <a:r>
              <a:rPr lang="zh-CN" altLang="en-US" dirty="0"/>
              <a:t>（汉字区）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0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DD08-9AED-4E41-87DE-DE5FF00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30EE-035C-47AD-9971-C501F1252C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6-3 </a:t>
            </a:r>
            <a:r>
              <a:rPr lang="zh-CN" altLang="zh-CN" dirty="0"/>
              <a:t>设计基于</a:t>
            </a:r>
            <a:r>
              <a:rPr lang="zh-CN" altLang="zh-CN" dirty="0">
                <a:solidFill>
                  <a:srgbClr val="FF0000"/>
                </a:solidFill>
              </a:rPr>
              <a:t>顺序表</a:t>
            </a:r>
            <a:r>
              <a:rPr lang="zh-CN" altLang="zh-CN" dirty="0"/>
              <a:t>存储结构的</a:t>
            </a:r>
            <a:r>
              <a:rPr lang="zh-CN" altLang="zh-CN" dirty="0">
                <a:solidFill>
                  <a:srgbClr val="FF0000"/>
                </a:solidFill>
              </a:rPr>
              <a:t>树形选择</a:t>
            </a:r>
            <a:r>
              <a:rPr lang="zh-CN" altLang="zh-CN" dirty="0"/>
              <a:t>排序算法。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/>
              <a:t>树形选择排序又称锦标赛排序，是一种按照锦标赛的思想进行选择排序的方法。首先对</a:t>
            </a:r>
            <a:r>
              <a:rPr lang="en-US" altLang="zh-CN" dirty="0"/>
              <a:t>n</a:t>
            </a:r>
            <a:r>
              <a:rPr lang="zh-CN" altLang="en-US" dirty="0"/>
              <a:t>个记录的关键字进行两两比较，然后在</a:t>
            </a:r>
            <a:r>
              <a:rPr lang="en-US" altLang="zh-CN" dirty="0"/>
              <a:t>n/2</a:t>
            </a:r>
            <a:r>
              <a:rPr lang="zh-CN" altLang="en-US" dirty="0"/>
              <a:t>个较小者之间再进行两两比较，如此重复，直至选出最小的记录为止。</a:t>
            </a:r>
            <a:endParaRPr lang="en-US" altLang="zh-CN" dirty="0"/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一种在“完全二叉树”上完成的排序算法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2622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VmYTJhNjhlMzczYjFkYmRjYjg2MmRmYzRhNDYxODQifQ==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279</TotalTime>
  <Words>889</Words>
  <Application>Microsoft Office PowerPoint</Application>
  <PresentationFormat>宽屏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华文新魏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水滴</vt:lpstr>
      <vt:lpstr>2_Office 主题</vt:lpstr>
      <vt:lpstr>数据结构与算法 实验6  排序</vt:lpstr>
      <vt:lpstr>PowerPoint 演示文稿</vt:lpstr>
      <vt:lpstr>实验要求</vt:lpstr>
      <vt:lpstr>PowerPoint 演示文稿</vt:lpstr>
      <vt:lpstr>PowerPoint 演示文稿</vt:lpstr>
      <vt:lpstr>GB2312</vt:lpstr>
      <vt:lpstr>PowerPoint 演示文稿</vt:lpstr>
      <vt:lpstr>PowerPoint 演示文稿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28</cp:revision>
  <dcterms:created xsi:type="dcterms:W3CDTF">2023-09-26T07:33:00Z</dcterms:created>
  <dcterms:modified xsi:type="dcterms:W3CDTF">2023-12-27T12:28:04Z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9C3B6DCF1C5643DA8AAC95A29CF54BD7_13</vt:lpwstr>
  </property>
  <property fmtid="{D5CDD505-2E9C-101B-9397-08002B2CF9AE}" pid="3" name="KSOProductBuildVer">
    <vt:lpwstr>2052-12.1.0.15990</vt:lpwstr>
  </property>
</Properties>
</file>