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416" r:id="rId2"/>
    <p:sldId id="660" r:id="rId3"/>
    <p:sldId id="661" r:id="rId4"/>
    <p:sldId id="662" r:id="rId5"/>
    <p:sldId id="66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3333FF"/>
    <a:srgbClr val="008000"/>
    <a:srgbClr val="009900"/>
    <a:srgbClr val="FFFF00"/>
    <a:srgbClr val="33CC33"/>
    <a:srgbClr val="FFFF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 autoAdjust="0"/>
    <p:restoredTop sz="94714" autoAdjust="0"/>
  </p:normalViewPr>
  <p:slideViewPr>
    <p:cSldViewPr>
      <p:cViewPr varScale="1">
        <p:scale>
          <a:sx n="104" d="100"/>
          <a:sy n="104" d="100"/>
        </p:scale>
        <p:origin x="14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8FB9EE3-0D1F-40DC-A1BA-2AC01AC06EA4}" type="datetimeFigureOut">
              <a:rPr lang="zh-CN" altLang="en-US"/>
              <a:pPr>
                <a:defRPr/>
              </a:pPr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5C9E909-DCC6-45F6-B5E2-9EEFD42D84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68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994807-4934-40CC-AED9-B1D66D48777A}" type="slidenum">
              <a:rPr lang="zh-CN" altLang="en-US" sz="1200">
                <a:latin typeface="Arial" charset="0"/>
              </a:rPr>
              <a:pPr algn="r"/>
              <a:t>1</a:t>
            </a:fld>
            <a:endParaRPr lang="en-US" altLang="zh-CN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4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994807-4934-40CC-AED9-B1D66D48777A}" type="slidenum">
              <a:rPr lang="zh-CN" altLang="en-US" sz="1200">
                <a:latin typeface="Arial" charset="0"/>
              </a:rPr>
              <a:pPr algn="r"/>
              <a:t>2</a:t>
            </a:fld>
            <a:endParaRPr lang="en-US" altLang="zh-CN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4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994807-4934-40CC-AED9-B1D66D48777A}" type="slidenum">
              <a:rPr lang="zh-CN" altLang="en-US" sz="1200">
                <a:latin typeface="Arial" charset="0"/>
              </a:rPr>
              <a:pPr algn="r"/>
              <a:t>3</a:t>
            </a:fld>
            <a:endParaRPr lang="en-US" altLang="zh-CN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5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994807-4934-40CC-AED9-B1D66D48777A}" type="slidenum">
              <a:rPr lang="zh-CN" altLang="en-US" sz="1200">
                <a:latin typeface="Arial" charset="0"/>
              </a:rPr>
              <a:pPr algn="r"/>
              <a:t>4</a:t>
            </a:fld>
            <a:endParaRPr lang="en-US" altLang="zh-CN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45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994807-4934-40CC-AED9-B1D66D48777A}" type="slidenum">
              <a:rPr lang="zh-CN" altLang="en-US" sz="1200">
                <a:latin typeface="Arial" charset="0"/>
              </a:rPr>
              <a:pPr algn="r"/>
              <a:t>5</a:t>
            </a:fld>
            <a:endParaRPr lang="en-US" altLang="zh-CN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0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071538" y="274638"/>
            <a:ext cx="70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071538" y="1600200"/>
            <a:ext cx="7072362" cy="454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31200" y="6350000"/>
            <a:ext cx="384175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B8EA8-FEF4-478D-ABA8-4C209810F16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23" name="标题占位符 1"/>
          <p:cNvSpPr>
            <a:spLocks noGrp="1"/>
          </p:cNvSpPr>
          <p:nvPr>
            <p:ph type="title"/>
          </p:nvPr>
        </p:nvSpPr>
        <p:spPr bwMode="auto">
          <a:xfrm>
            <a:off x="1071563" y="274638"/>
            <a:ext cx="7072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71563" y="1600200"/>
            <a:ext cx="70723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6286500"/>
            <a:ext cx="3841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0800" rIns="91440" bIns="1080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defRPr sz="1000">
                <a:solidFill>
                  <a:srgbClr val="008000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F412C1C-C041-4356-94F8-472E8C50C8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703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期末考试题型与复习</a:t>
            </a:r>
            <a:r>
              <a:rPr lang="zh-CN" altLang="zh-CN" dirty="0" smtClean="0"/>
              <a:t>范围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（数据结构与算法）</a:t>
            </a:r>
            <a:endParaRPr lang="zh-CN" altLang="zh-CN" dirty="0"/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>
          <a:xfrm>
            <a:off x="899592" y="1556792"/>
            <a:ext cx="7244878" cy="4853136"/>
          </a:xfrm>
        </p:spPr>
        <p:txBody>
          <a:bodyPr/>
          <a:lstStyle/>
          <a:p>
            <a:r>
              <a:rPr lang="zh-CN" altLang="zh-CN" dirty="0"/>
              <a:t>期末考试</a:t>
            </a:r>
            <a:r>
              <a:rPr lang="zh-CN" altLang="zh-CN" dirty="0" smtClean="0"/>
              <a:t>形式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pPr>
              <a:buNone/>
            </a:pPr>
            <a:r>
              <a:rPr lang="en-US" altLang="zh-CN" sz="2400" dirty="0" smtClean="0"/>
              <a:t>            </a:t>
            </a:r>
            <a:r>
              <a:rPr lang="zh-CN" altLang="zh-CN" sz="2400" dirty="0" smtClean="0"/>
              <a:t>笔试</a:t>
            </a:r>
            <a:r>
              <a:rPr lang="zh-CN" altLang="zh-CN" sz="2400" dirty="0"/>
              <a:t>＋闭卷，</a:t>
            </a:r>
            <a:r>
              <a:rPr lang="zh-CN" altLang="zh-CN" sz="2400" dirty="0" smtClean="0"/>
              <a:t>百分制</a:t>
            </a:r>
            <a:endParaRPr lang="zh-CN" altLang="zh-CN" sz="2400" dirty="0"/>
          </a:p>
          <a:p>
            <a:r>
              <a:rPr lang="zh-CN" altLang="zh-CN" dirty="0" smtClean="0"/>
              <a:t>总成绩构成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zh-CN" sz="2400" dirty="0" smtClean="0"/>
              <a:t>平时</a:t>
            </a:r>
            <a:r>
              <a:rPr lang="zh-CN" altLang="zh-CN" sz="2400" dirty="0" smtClean="0"/>
              <a:t>成绩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0</a:t>
            </a:r>
            <a:r>
              <a:rPr lang="en-US" altLang="zh-CN" sz="2400" dirty="0"/>
              <a:t>% + </a:t>
            </a:r>
            <a:r>
              <a:rPr lang="zh-CN" altLang="zh-CN" sz="2400" dirty="0" smtClean="0"/>
              <a:t>期中考试</a:t>
            </a:r>
            <a:r>
              <a:rPr lang="en-US" altLang="zh-CN" sz="2400" dirty="0"/>
              <a:t>1</a:t>
            </a:r>
            <a:r>
              <a:rPr lang="en-US" altLang="zh-CN" sz="2400" dirty="0" smtClean="0"/>
              <a:t>0</a:t>
            </a:r>
            <a:r>
              <a:rPr lang="en-US" altLang="zh-CN" sz="2400" dirty="0"/>
              <a:t>% + </a:t>
            </a:r>
            <a:r>
              <a:rPr lang="zh-CN" altLang="zh-CN" sz="2400" dirty="0" smtClean="0"/>
              <a:t>期末</a:t>
            </a:r>
            <a:r>
              <a:rPr lang="zh-CN" altLang="zh-CN" sz="2400" dirty="0"/>
              <a:t>成绩</a:t>
            </a:r>
            <a:r>
              <a:rPr lang="en-US" altLang="zh-CN" sz="2400" dirty="0"/>
              <a:t>50</a:t>
            </a:r>
            <a:r>
              <a:rPr lang="en-US" altLang="zh-CN" sz="2400" dirty="0" smtClean="0"/>
              <a:t>%</a:t>
            </a:r>
            <a:endParaRPr lang="zh-CN" altLang="zh-CN" sz="2400" dirty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zh-CN" sz="2400" dirty="0" smtClean="0"/>
              <a:t>其中，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zh-CN" sz="2400" dirty="0" smtClean="0"/>
              <a:t>平时</a:t>
            </a:r>
            <a:r>
              <a:rPr lang="zh-CN" altLang="zh-CN" sz="2400" dirty="0"/>
              <a:t>成绩包括考勤、作业和实验成绩</a:t>
            </a:r>
            <a:r>
              <a:rPr lang="zh-CN" altLang="zh-CN" sz="2400" dirty="0" smtClean="0"/>
              <a:t>等</a:t>
            </a:r>
            <a:endParaRPr lang="zh-CN" altLang="en-US" sz="2400" dirty="0" smtClean="0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90B7DD-5561-412A-9983-AC586FC26D16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期末考试题型</a:t>
            </a:r>
            <a:endParaRPr lang="zh-CN" altLang="en-US" sz="1600" b="0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>
          <a:xfrm>
            <a:off x="683568" y="1617418"/>
            <a:ext cx="7316886" cy="4757758"/>
          </a:xfrm>
        </p:spPr>
        <p:txBody>
          <a:bodyPr/>
          <a:lstStyle/>
          <a:p>
            <a:pPr>
              <a:buNone/>
            </a:pPr>
            <a:r>
              <a:rPr lang="zh-CN" altLang="zh-CN" dirty="0"/>
              <a:t>一．单选题</a:t>
            </a:r>
            <a:r>
              <a:rPr lang="en-US" altLang="zh-CN" dirty="0"/>
              <a:t> (</a:t>
            </a:r>
            <a:r>
              <a:rPr lang="zh-CN" altLang="zh-CN" dirty="0"/>
              <a:t>含</a:t>
            </a:r>
            <a:r>
              <a:rPr lang="en-US" altLang="zh-CN" dirty="0"/>
              <a:t>20</a:t>
            </a:r>
            <a:r>
              <a:rPr lang="zh-CN" altLang="zh-CN" dirty="0"/>
              <a:t>个小题，每小题</a:t>
            </a:r>
            <a:r>
              <a:rPr lang="en-US" altLang="zh-CN" dirty="0"/>
              <a:t>2</a:t>
            </a:r>
            <a:r>
              <a:rPr lang="zh-CN" altLang="zh-CN" dirty="0"/>
              <a:t>分，计</a:t>
            </a:r>
            <a:r>
              <a:rPr lang="en-US" altLang="zh-CN" dirty="0"/>
              <a:t>40</a:t>
            </a:r>
            <a:r>
              <a:rPr lang="zh-CN" altLang="zh-CN" dirty="0"/>
              <a:t>分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sz="2400" dirty="0" smtClean="0"/>
              <a:t>绪论、</a:t>
            </a:r>
            <a:r>
              <a:rPr lang="zh-CN" altLang="zh-CN" sz="2400" dirty="0" smtClean="0"/>
              <a:t>表结构</a:t>
            </a:r>
            <a:r>
              <a:rPr lang="zh-CN" altLang="en-US" sz="2400" dirty="0"/>
              <a:t>、</a:t>
            </a:r>
            <a:r>
              <a:rPr lang="zh-CN" altLang="zh-CN" sz="2400" dirty="0"/>
              <a:t>树结构</a:t>
            </a:r>
            <a:r>
              <a:rPr lang="zh-CN" altLang="en-US" sz="2400" dirty="0"/>
              <a:t>、</a:t>
            </a:r>
            <a:r>
              <a:rPr lang="zh-CN" altLang="zh-CN" sz="2400" dirty="0"/>
              <a:t>图结构</a:t>
            </a:r>
            <a:r>
              <a:rPr lang="zh-CN" altLang="en-US" sz="2400" dirty="0"/>
              <a:t>、</a:t>
            </a:r>
            <a:r>
              <a:rPr lang="zh-CN" altLang="zh-CN" sz="2400" dirty="0"/>
              <a:t>查找</a:t>
            </a:r>
            <a:r>
              <a:rPr lang="zh-CN" altLang="en-US" sz="2400" dirty="0"/>
              <a:t>、</a:t>
            </a:r>
            <a:r>
              <a:rPr lang="zh-CN" altLang="zh-CN" sz="2400" dirty="0" smtClean="0"/>
              <a:t>排序</a:t>
            </a: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二</a:t>
            </a:r>
            <a:r>
              <a:rPr lang="zh-CN" altLang="zh-CN" dirty="0"/>
              <a:t>．简答题</a:t>
            </a:r>
            <a:r>
              <a:rPr lang="en-US" altLang="zh-CN" dirty="0"/>
              <a:t> (</a:t>
            </a:r>
            <a:r>
              <a:rPr lang="zh-CN" altLang="zh-CN" dirty="0"/>
              <a:t>含</a:t>
            </a:r>
            <a:r>
              <a:rPr lang="en-US" altLang="zh-CN" dirty="0"/>
              <a:t>5</a:t>
            </a:r>
            <a:r>
              <a:rPr lang="zh-CN" altLang="zh-CN" dirty="0"/>
              <a:t>个小题，每小题</a:t>
            </a:r>
            <a:r>
              <a:rPr lang="en-US" altLang="zh-CN" dirty="0"/>
              <a:t>6</a:t>
            </a:r>
            <a:r>
              <a:rPr lang="zh-CN" altLang="zh-CN" dirty="0"/>
              <a:t>分，计</a:t>
            </a:r>
            <a:r>
              <a:rPr lang="en-US" altLang="zh-CN" dirty="0"/>
              <a:t>30</a:t>
            </a:r>
            <a:r>
              <a:rPr lang="zh-CN" altLang="zh-CN" dirty="0"/>
              <a:t>分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buNone/>
            </a:pPr>
            <a:r>
              <a:rPr lang="zh-CN" altLang="en-US" sz="2400" dirty="0" smtClean="0"/>
              <a:t>        绪论</a:t>
            </a:r>
            <a:r>
              <a:rPr lang="zh-CN" altLang="en-US" sz="2400" dirty="0"/>
              <a:t>、</a:t>
            </a:r>
            <a:r>
              <a:rPr lang="zh-CN" altLang="zh-CN" sz="2400" dirty="0" smtClean="0"/>
              <a:t>表结构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树结构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图结构</a:t>
            </a:r>
            <a:r>
              <a:rPr lang="zh-CN" altLang="en-US" sz="2400" dirty="0"/>
              <a:t>、</a:t>
            </a:r>
            <a:r>
              <a:rPr lang="zh-CN" altLang="zh-CN" sz="2400" dirty="0" smtClean="0"/>
              <a:t>查找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排序</a:t>
            </a: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三</a:t>
            </a:r>
            <a:r>
              <a:rPr lang="zh-CN" altLang="zh-CN" dirty="0"/>
              <a:t>．设计题</a:t>
            </a:r>
            <a:r>
              <a:rPr lang="en-US" altLang="zh-CN" dirty="0"/>
              <a:t> (</a:t>
            </a:r>
            <a:r>
              <a:rPr lang="zh-CN" altLang="zh-CN" dirty="0"/>
              <a:t>含</a:t>
            </a:r>
            <a:r>
              <a:rPr lang="en-US" altLang="zh-CN" dirty="0"/>
              <a:t>3</a:t>
            </a:r>
            <a:r>
              <a:rPr lang="zh-CN" altLang="zh-CN" dirty="0"/>
              <a:t>个小题，每小题</a:t>
            </a:r>
            <a:r>
              <a:rPr lang="en-US" altLang="zh-CN" dirty="0"/>
              <a:t>10</a:t>
            </a:r>
            <a:r>
              <a:rPr lang="zh-CN" altLang="zh-CN" dirty="0"/>
              <a:t>分，计</a:t>
            </a:r>
            <a:r>
              <a:rPr lang="en-US" altLang="zh-CN" dirty="0"/>
              <a:t>30</a:t>
            </a:r>
            <a:r>
              <a:rPr lang="zh-CN" altLang="zh-CN" dirty="0"/>
              <a:t>分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zh-CN" sz="2400" dirty="0" smtClean="0"/>
              <a:t>表算法</a:t>
            </a:r>
            <a:r>
              <a:rPr lang="zh-CN" altLang="en-US" sz="2400" dirty="0"/>
              <a:t>、</a:t>
            </a:r>
            <a:r>
              <a:rPr lang="zh-CN" altLang="zh-CN" sz="2400" dirty="0" smtClean="0"/>
              <a:t>树算法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图算法</a:t>
            </a:r>
            <a:endParaRPr lang="zh-CN" altLang="zh-CN" sz="2400" dirty="0"/>
          </a:p>
          <a:p>
            <a:pPr marL="446088" indent="-357188">
              <a:defRPr/>
            </a:pPr>
            <a:endParaRPr lang="en-US" altLang="zh-CN" dirty="0" smtClean="0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90B7DD-5561-412A-9983-AC586FC26D16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4"/>
          <p:cNvSpPr>
            <a:spLocks noGrp="1"/>
          </p:cNvSpPr>
          <p:nvPr>
            <p:ph type="title"/>
          </p:nvPr>
        </p:nvSpPr>
        <p:spPr>
          <a:xfrm>
            <a:off x="1071538" y="274638"/>
            <a:ext cx="7072362" cy="634082"/>
          </a:xfrm>
        </p:spPr>
        <p:txBody>
          <a:bodyPr/>
          <a:lstStyle/>
          <a:p>
            <a:r>
              <a:rPr lang="zh-CN" altLang="zh-CN" dirty="0"/>
              <a:t>期末复习范围</a:t>
            </a:r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>
          <a:xfrm>
            <a:off x="799590" y="1124744"/>
            <a:ext cx="7316886" cy="4757758"/>
          </a:xfrm>
        </p:spPr>
        <p:txBody>
          <a:bodyPr/>
          <a:lstStyle/>
          <a:p>
            <a:r>
              <a:rPr lang="zh-CN" altLang="en-US" sz="2400" dirty="0" smtClean="0"/>
              <a:t>绪论：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数据结构</a:t>
            </a:r>
            <a:r>
              <a:rPr lang="zh-CN" altLang="zh-CN" sz="2000" dirty="0"/>
              <a:t>基本</a:t>
            </a:r>
            <a:r>
              <a:rPr lang="zh-CN" altLang="zh-CN" sz="2000" dirty="0" smtClean="0"/>
              <a:t>概念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算法</a:t>
            </a:r>
            <a:r>
              <a:rPr lang="zh-CN" altLang="zh-CN" sz="2000" dirty="0"/>
              <a:t>及其复杂性</a:t>
            </a:r>
          </a:p>
          <a:p>
            <a:r>
              <a:rPr lang="zh-CN" altLang="zh-CN" sz="2400" dirty="0" smtClean="0"/>
              <a:t>线性表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顺序表</a:t>
            </a:r>
            <a:r>
              <a:rPr lang="zh-CN" altLang="en-US" sz="2000" dirty="0"/>
              <a:t>；</a:t>
            </a:r>
            <a:r>
              <a:rPr lang="zh-CN" altLang="zh-CN" sz="2000" dirty="0" smtClean="0"/>
              <a:t>链表</a:t>
            </a:r>
            <a:r>
              <a:rPr lang="zh-CN" altLang="zh-CN" sz="2000" dirty="0"/>
              <a:t>；循环链表；双向</a:t>
            </a:r>
            <a:r>
              <a:rPr lang="zh-CN" altLang="zh-CN" sz="2000" dirty="0" smtClean="0"/>
              <a:t>链表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栈</a:t>
            </a:r>
            <a:r>
              <a:rPr lang="zh-CN" altLang="zh-CN" sz="2000" dirty="0"/>
              <a:t>；队列；循环队列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括号</a:t>
            </a:r>
            <a:r>
              <a:rPr lang="zh-CN" altLang="zh-CN" sz="2000" dirty="0"/>
              <a:t>匹配检验；算术表达式求</a:t>
            </a:r>
            <a:r>
              <a:rPr lang="zh-CN" altLang="zh-CN" sz="2000" dirty="0" smtClean="0"/>
              <a:t>值</a:t>
            </a:r>
            <a:r>
              <a:rPr lang="zh-CN" altLang="en-US" sz="2000" dirty="0" smtClean="0"/>
              <a:t>；串；数组；广义表</a:t>
            </a:r>
            <a:endParaRPr lang="zh-CN" altLang="zh-CN" sz="2000" dirty="0"/>
          </a:p>
          <a:p>
            <a:r>
              <a:rPr lang="zh-CN" altLang="en-US" sz="2400" dirty="0" smtClean="0"/>
              <a:t>树：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树</a:t>
            </a:r>
            <a:r>
              <a:rPr lang="zh-CN" altLang="zh-CN" sz="2000" dirty="0"/>
              <a:t>的基本概念；二叉树的性质与存储</a:t>
            </a:r>
            <a:r>
              <a:rPr lang="zh-CN" altLang="zh-CN" sz="2000" dirty="0" smtClean="0"/>
              <a:t>结构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二叉树</a:t>
            </a:r>
            <a:r>
              <a:rPr lang="zh-CN" altLang="zh-CN" sz="2000" dirty="0"/>
              <a:t>遍历的递归</a:t>
            </a:r>
            <a:r>
              <a:rPr lang="zh-CN" altLang="zh-CN" sz="2000" dirty="0" smtClean="0"/>
              <a:t>算法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线索</a:t>
            </a:r>
            <a:r>
              <a:rPr lang="zh-CN" altLang="zh-CN" sz="2000" dirty="0"/>
              <a:t>化</a:t>
            </a:r>
            <a:r>
              <a:rPr lang="zh-CN" altLang="zh-CN" sz="2000" dirty="0" smtClean="0"/>
              <a:t>二叉树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哈夫曼</a:t>
            </a:r>
            <a:r>
              <a:rPr lang="zh-CN" altLang="zh-CN" sz="2000" dirty="0"/>
              <a:t>树；哈夫曼</a:t>
            </a:r>
            <a:r>
              <a:rPr lang="zh-CN" altLang="zh-CN" sz="2000" dirty="0" smtClean="0"/>
              <a:t>编码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树</a:t>
            </a:r>
            <a:r>
              <a:rPr lang="zh-CN" altLang="zh-CN" sz="2000" dirty="0"/>
              <a:t>的存储结构</a:t>
            </a:r>
            <a:r>
              <a:rPr lang="en-US" altLang="zh-CN" sz="2000" dirty="0"/>
              <a:t>(</a:t>
            </a:r>
            <a:r>
              <a:rPr lang="zh-CN" altLang="zh-CN" sz="2000" dirty="0"/>
              <a:t>三种基本存储结构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446088" indent="-357188">
              <a:defRPr/>
            </a:pPr>
            <a:endParaRPr lang="en-US" altLang="zh-CN" sz="2400" dirty="0" smtClean="0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90B7DD-5561-412A-9983-AC586FC26D16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37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4"/>
          <p:cNvSpPr>
            <a:spLocks noGrp="1"/>
          </p:cNvSpPr>
          <p:nvPr>
            <p:ph type="title"/>
          </p:nvPr>
        </p:nvSpPr>
        <p:spPr>
          <a:xfrm>
            <a:off x="1071538" y="274638"/>
            <a:ext cx="7072362" cy="634082"/>
          </a:xfrm>
        </p:spPr>
        <p:txBody>
          <a:bodyPr/>
          <a:lstStyle/>
          <a:p>
            <a:r>
              <a:rPr lang="zh-CN" altLang="zh-CN" dirty="0"/>
              <a:t>期末复习范围</a:t>
            </a:r>
          </a:p>
        </p:txBody>
      </p:sp>
      <p:sp>
        <p:nvSpPr>
          <p:cNvPr id="5123" name="内容占位符 4"/>
          <p:cNvSpPr>
            <a:spLocks noGrp="1"/>
          </p:cNvSpPr>
          <p:nvPr>
            <p:ph idx="1"/>
          </p:nvPr>
        </p:nvSpPr>
        <p:spPr>
          <a:xfrm>
            <a:off x="648072" y="1052736"/>
            <a:ext cx="7704856" cy="5297264"/>
          </a:xfrm>
        </p:spPr>
        <p:txBody>
          <a:bodyPr/>
          <a:lstStyle/>
          <a:p>
            <a:r>
              <a:rPr lang="zh-CN" altLang="en-US" sz="2400" dirty="0" smtClean="0"/>
              <a:t>图：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图</a:t>
            </a:r>
            <a:r>
              <a:rPr lang="zh-CN" altLang="zh-CN" sz="2000" dirty="0"/>
              <a:t>的基本概念与存储结构</a:t>
            </a:r>
            <a:r>
              <a:rPr lang="en-US" altLang="zh-CN" sz="2000" dirty="0"/>
              <a:t>(</a:t>
            </a:r>
            <a:r>
              <a:rPr lang="zh-CN" altLang="zh-CN" sz="2000" dirty="0"/>
              <a:t>邻接矩阵、邻接表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深度优先搜索</a:t>
            </a:r>
            <a:r>
              <a:rPr lang="zh-CN" altLang="zh-CN" sz="2000" dirty="0"/>
              <a:t>遍历；广度优先搜索遍历；简单路径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最小生成树</a:t>
            </a:r>
            <a:r>
              <a:rPr lang="zh-CN" altLang="zh-CN" sz="2000" dirty="0"/>
              <a:t>；</a:t>
            </a:r>
            <a:r>
              <a:rPr lang="en-US" altLang="zh-CN" sz="2000" dirty="0"/>
              <a:t>Prim</a:t>
            </a:r>
            <a:r>
              <a:rPr lang="zh-CN" altLang="zh-CN" sz="2000" dirty="0"/>
              <a:t>算法；</a:t>
            </a:r>
            <a:r>
              <a:rPr lang="en-US" altLang="zh-CN" sz="2000" dirty="0" err="1"/>
              <a:t>Kruskal</a:t>
            </a:r>
            <a:r>
              <a:rPr lang="zh-CN" altLang="zh-CN" sz="2000" dirty="0" smtClean="0"/>
              <a:t>算法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最</a:t>
            </a:r>
            <a:r>
              <a:rPr lang="zh-CN" altLang="zh-CN" sz="2000" dirty="0"/>
              <a:t>短路径；</a:t>
            </a:r>
            <a:r>
              <a:rPr lang="en-US" altLang="zh-CN" sz="2000" dirty="0" err="1"/>
              <a:t>Dijkstra</a:t>
            </a:r>
            <a:r>
              <a:rPr lang="zh-CN" altLang="zh-CN" sz="2000" dirty="0" smtClean="0"/>
              <a:t>算法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Floyd </a:t>
            </a:r>
            <a:r>
              <a:rPr lang="zh-CN" altLang="en-US" sz="2000" dirty="0" smtClean="0"/>
              <a:t>算法；</a:t>
            </a:r>
            <a:r>
              <a:rPr lang="zh-CN" altLang="zh-CN" sz="2000" dirty="0" smtClean="0"/>
              <a:t>有</a:t>
            </a:r>
            <a:r>
              <a:rPr lang="zh-CN" altLang="zh-CN" sz="2000" dirty="0"/>
              <a:t>向无环图；拓扑排序；关键路径</a:t>
            </a:r>
          </a:p>
          <a:p>
            <a:r>
              <a:rPr lang="zh-CN" altLang="en-US" sz="2400" dirty="0" smtClean="0"/>
              <a:t>查找：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顺序</a:t>
            </a:r>
            <a:r>
              <a:rPr lang="zh-CN" altLang="zh-CN" sz="2000" dirty="0"/>
              <a:t>查找；折半查找；二叉排序树；平衡二叉树</a:t>
            </a:r>
            <a:r>
              <a:rPr lang="zh-CN" altLang="zh-CN" sz="2000" dirty="0" smtClean="0"/>
              <a:t>；</a:t>
            </a:r>
            <a:r>
              <a:rPr lang="en-US" altLang="zh-CN" sz="2000" dirty="0" smtClean="0"/>
              <a:t>B_</a:t>
            </a:r>
            <a:r>
              <a:rPr lang="zh-CN" altLang="en-US" sz="2000" dirty="0" smtClean="0"/>
              <a:t>树与</a:t>
            </a:r>
            <a:r>
              <a:rPr lang="en-US" altLang="zh-CN" sz="2000" dirty="0" smtClean="0"/>
              <a:t>B</a:t>
            </a:r>
            <a:r>
              <a:rPr lang="en-US" altLang="zh-CN" sz="2000" baseline="30000" dirty="0" smtClean="0"/>
              <a:t>+</a:t>
            </a:r>
            <a:r>
              <a:rPr lang="zh-CN" altLang="en-US" sz="2000" dirty="0" smtClean="0"/>
              <a:t>树；</a:t>
            </a:r>
            <a:endParaRPr lang="zh-CN" altLang="zh-CN" sz="2000" dirty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哈</a:t>
            </a:r>
            <a:r>
              <a:rPr lang="zh-CN" altLang="zh-CN" sz="2000" dirty="0"/>
              <a:t>希表基本概念；哈希函数；处理冲突</a:t>
            </a:r>
            <a:r>
              <a:rPr lang="zh-CN" altLang="zh-CN" sz="2000" dirty="0" smtClean="0"/>
              <a:t>方法</a:t>
            </a:r>
            <a:endParaRPr lang="zh-CN" altLang="zh-CN" sz="2000" dirty="0"/>
          </a:p>
          <a:p>
            <a:r>
              <a:rPr lang="zh-CN" altLang="en-US" sz="2400" dirty="0" smtClean="0"/>
              <a:t>排序</a:t>
            </a:r>
            <a:r>
              <a:rPr lang="zh-CN" altLang="en-US" sz="2400" dirty="0"/>
              <a:t>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插入排序</a:t>
            </a:r>
            <a:r>
              <a:rPr lang="zh-CN" altLang="zh-CN" sz="2000" dirty="0"/>
              <a:t>；选择排序</a:t>
            </a:r>
            <a:r>
              <a:rPr lang="zh-CN" altLang="zh-CN" sz="2000" dirty="0" smtClean="0"/>
              <a:t>；</a:t>
            </a:r>
            <a:r>
              <a:rPr lang="zh-CN" altLang="en-US" sz="2000" dirty="0" smtClean="0"/>
              <a:t>冒</a:t>
            </a:r>
            <a:r>
              <a:rPr lang="zh-CN" altLang="zh-CN" sz="2000" dirty="0" smtClean="0"/>
              <a:t>泡排序</a:t>
            </a:r>
            <a:r>
              <a:rPr lang="zh-CN" altLang="zh-CN" sz="2000" dirty="0"/>
              <a:t>；归并排序</a:t>
            </a:r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快速</a:t>
            </a:r>
            <a:r>
              <a:rPr lang="zh-CN" altLang="zh-CN" sz="2000" dirty="0"/>
              <a:t>排序；堆排序；树形选择排序；基数排序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90B7DD-5561-412A-9983-AC586FC26D16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572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4"/>
          <p:cNvSpPr>
            <a:spLocks noGrp="1"/>
          </p:cNvSpPr>
          <p:nvPr>
            <p:ph type="title"/>
          </p:nvPr>
        </p:nvSpPr>
        <p:spPr>
          <a:xfrm>
            <a:off x="1043608" y="3068960"/>
            <a:ext cx="7072362" cy="634082"/>
          </a:xfrm>
        </p:spPr>
        <p:txBody>
          <a:bodyPr/>
          <a:lstStyle/>
          <a:p>
            <a:r>
              <a:rPr lang="zh-CN" altLang="en-US" dirty="0" smtClean="0"/>
              <a:t>预祝大家考试顺利！</a:t>
            </a:r>
            <a:endParaRPr lang="zh-CN" altLang="zh-CN" dirty="0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90B7DD-5561-412A-9983-AC586FC26D16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696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主题">
      <a:majorFont>
        <a:latin typeface="华文新魏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Introduction" id="{26C06E20-9DF8-4D80-94EF-EA3DDB75E999}" vid="{D844E48E-ED25-45C1-A8C1-28DE40C949B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5278</TotalTime>
  <Words>283</Words>
  <Application>Microsoft Office PowerPoint</Application>
  <PresentationFormat>全屏显示(4:3)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华文新魏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2_Office 主题</vt:lpstr>
      <vt:lpstr>期末考试题型与复习范围 （数据结构与算法）</vt:lpstr>
      <vt:lpstr>期末考试题型</vt:lpstr>
      <vt:lpstr>期末复习范围</vt:lpstr>
      <vt:lpstr>期末复习范围</vt:lpstr>
      <vt:lpstr>预祝大家考试顺利！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chs</dc:creator>
  <cp:lastModifiedBy>liao</cp:lastModifiedBy>
  <cp:revision>498</cp:revision>
  <dcterms:created xsi:type="dcterms:W3CDTF">2012-05-18T09:12:50Z</dcterms:created>
  <dcterms:modified xsi:type="dcterms:W3CDTF">2023-12-12T06:16:38Z</dcterms:modified>
</cp:coreProperties>
</file>