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3"/>
  </p:notesMasterIdLst>
  <p:sldIdLst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E99E-62AA-49A8-A921-0914CE05827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CAA66-6DAB-44C3-8A96-19162AA0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9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AA66-6DAB-44C3-8A96-19162AA0EF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6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46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0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6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56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4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83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10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01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467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75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151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730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315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46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03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568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147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674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12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10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2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672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870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512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1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26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30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4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2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39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26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1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555D8-F13F-481C-AC78-893F5FCD6416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1AFDE8-D77C-4F2A-B173-208F67E9A76F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9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微积分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82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课程简介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577" y="1761681"/>
            <a:ext cx="10515600" cy="1866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/>
              <a:t>微积分</a:t>
            </a:r>
            <a:r>
              <a:rPr lang="en-US" altLang="zh-CN" sz="2400" dirty="0"/>
              <a:t>I-2</a:t>
            </a:r>
            <a:r>
              <a:rPr lang="zh-CN" altLang="en-US" sz="2400" dirty="0"/>
              <a:t>是理工类本科各专业学生的一门必修的重要基础课，是课程微积分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/>
              <a:t>I-1</a:t>
            </a:r>
            <a:r>
              <a:rPr lang="zh-CN" altLang="en-US" sz="2400" dirty="0"/>
              <a:t>的延续。</a:t>
            </a:r>
            <a:r>
              <a:rPr lang="zh-CN" altLang="en-US" sz="2400" dirty="0">
                <a:solidFill>
                  <a:srgbClr val="000000"/>
                </a:solidFill>
              </a:rPr>
              <a:t>主要内容包括：微分方程，空间解析几何，无穷级数，多元函数微积分学的基本概念、基本理论和基本运算技能。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97280" y="3582815"/>
            <a:ext cx="10515600" cy="2390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通过本课程的学习，掌握多元微积分学的基本概念，基本理论以及基本运算。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本课程目的是培养学生的抽象思维能力、逻辑推理能力、空间想象能力和自学能力。提升学生的运算能力，分析问题和解决实际问题的能力 ，为学习后继课程奠定必要的数学基础</a:t>
            </a:r>
            <a:r>
              <a:rPr lang="zh-CN" altLang="zh-CN" sz="2400" dirty="0">
                <a:solidFill>
                  <a:srgbClr val="000000"/>
                </a:solidFill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03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教学内容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152" y="2210377"/>
            <a:ext cx="10515600" cy="62201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第七章 微分方程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49032" y="2758502"/>
            <a:ext cx="10515600" cy="62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第八章 向量代数与空间解析几何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9032" y="3321920"/>
            <a:ext cx="10515600" cy="62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第九章 多元函数微分法及其应用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76740" y="3912556"/>
            <a:ext cx="10515600" cy="62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第十章 重积分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67504" y="4485454"/>
            <a:ext cx="10515600" cy="62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第十一章 曲线积分与曲面积分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79512" y="5015757"/>
            <a:ext cx="10515600" cy="62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第十二章 无穷级数</a:t>
            </a:r>
          </a:p>
        </p:txBody>
      </p:sp>
    </p:spTree>
    <p:extLst>
      <p:ext uri="{BB962C8B-B14F-4D97-AF65-F5344CB8AC3E}">
        <p14:creationId xmlns:p14="http://schemas.microsoft.com/office/powerpoint/2010/main" val="114395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844" y="286603"/>
            <a:ext cx="10058400" cy="1450757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任课教师和联系方式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774" y="1873409"/>
            <a:ext cx="10515600" cy="8991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主讲教师</a:t>
            </a:r>
            <a:r>
              <a:rPr lang="zh-CN" altLang="en-US" sz="2800" dirty="0" smtClean="0"/>
              <a:t>：庄平辉</a:t>
            </a:r>
            <a:endParaRPr lang="zh-CN" altLang="zh-CN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84774" y="4966841"/>
            <a:ext cx="11307226" cy="126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70000"/>
              </a:lnSpc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助教答疑时间和地点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：线上答疑，线下答疑（待定）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65841" y="2711658"/>
            <a:ext cx="10515600" cy="1389442"/>
          </a:xfrm>
          <a:prstGeom prst="rect">
            <a:avLst/>
          </a:prstGeom>
        </p:spPr>
        <p:txBody>
          <a:bodyPr vert="horz" lIns="0" tIns="45720" rIns="0" bIns="45720" rtlCol="0">
            <a:normAutofit fontScale="4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zh-CN" alt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联系方式</a:t>
            </a:r>
            <a:r>
              <a:rPr kumimoji="0" lang="zh-CN" alt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825389427</a:t>
            </a:r>
            <a:r>
              <a:rPr kumimoji="0" lang="zh-CN" alt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，邮箱</a:t>
            </a:r>
            <a:r>
              <a:rPr kumimoji="0" lang="zh-CN" alt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zxy1104@xmu.edu.cn</a:t>
            </a:r>
            <a:r>
              <a:rPr kumimoji="0" lang="en-US" altLang="zh-CN" sz="7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zh-CN" sz="7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电话：</a:t>
            </a:r>
            <a:r>
              <a:rPr kumimoji="0" lang="en-US" altLang="zh-CN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2580659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65841" y="4189445"/>
            <a:ext cx="10515600" cy="8991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助教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张一</a:t>
            </a:r>
            <a:r>
              <a:rPr lang="zh-CN" alt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帆，陈雨欣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2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教学方法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255" y="2019587"/>
            <a:ext cx="10515600" cy="25780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1. </a:t>
            </a:r>
            <a:r>
              <a:rPr lang="zh-CN" altLang="zh-CN" sz="2800" dirty="0"/>
              <a:t>安排教学时注意由浅入深，循序渐进的原则，强调基础知识教学和基本技能训练。在课堂讲授的同时，辅以课堂练习</a:t>
            </a:r>
            <a:r>
              <a:rPr lang="zh-CN" altLang="en-US" sz="2800" dirty="0"/>
              <a:t>、小测</a:t>
            </a:r>
            <a:r>
              <a:rPr lang="zh-CN" altLang="zh-CN" sz="2800" dirty="0"/>
              <a:t>与讨论</a:t>
            </a:r>
            <a:r>
              <a:rPr lang="zh-CN" altLang="en-US" sz="2800" dirty="0"/>
              <a:t>（习题课） </a:t>
            </a:r>
            <a:r>
              <a:rPr lang="zh-CN" altLang="zh-CN" sz="2800" dirty="0"/>
              <a:t>，引导学生认真阅读教材</a:t>
            </a:r>
            <a:r>
              <a:rPr lang="zh-CN" altLang="en-US" sz="2800" dirty="0"/>
              <a:t>和适量的科普知识</a:t>
            </a:r>
            <a:r>
              <a:rPr lang="zh-CN" altLang="zh-CN" sz="2800" dirty="0"/>
              <a:t>，独立完成作业</a:t>
            </a:r>
            <a:r>
              <a:rPr lang="zh-CN" altLang="en-US" sz="2800" dirty="0"/>
              <a:t>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27364" y="4597675"/>
            <a:ext cx="10515600" cy="138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2. </a:t>
            </a:r>
            <a:r>
              <a:rPr lang="zh-CN" altLang="zh-CN" dirty="0"/>
              <a:t>灵活运用多媒体改进教学手段，增加课堂信息量，</a:t>
            </a:r>
            <a:r>
              <a:rPr lang="zh-CN" altLang="en-US" dirty="0"/>
              <a:t>培养学生的兴趣，</a:t>
            </a:r>
            <a:r>
              <a:rPr lang="zh-CN" altLang="zh-CN" dirty="0"/>
              <a:t>开阔学生的视野。 </a:t>
            </a:r>
          </a:p>
        </p:txBody>
      </p:sp>
    </p:spTree>
    <p:extLst>
      <p:ext uri="{BB962C8B-B14F-4D97-AF65-F5344CB8AC3E}">
        <p14:creationId xmlns:p14="http://schemas.microsoft.com/office/powerpoint/2010/main" val="244986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教材与参考书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4888" y="2658051"/>
            <a:ext cx="10515600" cy="12039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《高等数学》，第七版，上</a:t>
            </a:r>
            <a:r>
              <a:rPr lang="zh-CN" altLang="en-US" sz="2400" dirty="0"/>
              <a:t>、下</a:t>
            </a:r>
            <a:r>
              <a:rPr lang="zh-CN" altLang="zh-CN" sz="2400" dirty="0"/>
              <a:t>册，同济大学数学系</a:t>
            </a:r>
            <a:r>
              <a:rPr lang="zh-CN" altLang="en-US" sz="2400" dirty="0"/>
              <a:t>，高等教育出版社</a:t>
            </a:r>
            <a:endParaRPr lang="zh-CN" altLang="zh-CN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13626" y="4379190"/>
            <a:ext cx="10515600" cy="138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7280" y="21336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教材：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0407" y="37220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参考书：</a:t>
            </a:r>
          </a:p>
        </p:txBody>
      </p:sp>
    </p:spTree>
    <p:extLst>
      <p:ext uri="{BB962C8B-B14F-4D97-AF65-F5344CB8AC3E}">
        <p14:creationId xmlns:p14="http://schemas.microsoft.com/office/powerpoint/2010/main" val="343968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学习注意事项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7784" y="1876310"/>
            <a:ext cx="10515600" cy="43573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把握三个环节，提高学习效率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一、课前预习：了解老师即将讲什么内容，相应地复习与之相关内容。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二、认真上课：注意老师的讲解方法和思路，其分析问题和解决问题的过程，适当地做好课堂笔记，听课是一个全身心投入</a:t>
            </a:r>
            <a:r>
              <a:rPr lang="en-US" altLang="zh-CN" sz="2400" dirty="0"/>
              <a:t>----</a:t>
            </a:r>
            <a:r>
              <a:rPr lang="zh-CN" altLang="en-US" sz="2400" dirty="0"/>
              <a:t>听，记，思相结合的过程。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三、课后复习：课后应及时复习当天的内容，对相关定理、命题、推论的证明以及解题的思路进一步分析，多问为什么，完善笔记，和之前已学的一些相关知识一并消化，形成系统的认知；最后完成作业。</a:t>
            </a:r>
          </a:p>
        </p:txBody>
      </p:sp>
    </p:spTree>
    <p:extLst>
      <p:ext uri="{BB962C8B-B14F-4D97-AF65-F5344CB8AC3E}">
        <p14:creationId xmlns:p14="http://schemas.microsoft.com/office/powerpoint/2010/main" val="22055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考试和成绩构成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362" y="2028824"/>
            <a:ext cx="10515600" cy="8991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考试形式：闭卷，分期中考试和期末考试</a:t>
            </a:r>
            <a:endParaRPr lang="zh-CN" altLang="zh-CN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194" y="3039920"/>
            <a:ext cx="10515600" cy="1388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成绩构成：平时成绩</a:t>
            </a:r>
            <a:r>
              <a:rPr lang="en-US" altLang="zh-CN" dirty="0"/>
              <a:t>50%</a:t>
            </a:r>
            <a:r>
              <a:rPr lang="zh-CN" altLang="en-US" dirty="0"/>
              <a:t>（期中考试成绩</a:t>
            </a:r>
            <a:r>
              <a:rPr lang="en-US" altLang="zh-CN" dirty="0"/>
              <a:t>35%</a:t>
            </a:r>
            <a:r>
              <a:rPr lang="zh-CN" altLang="en-US" dirty="0"/>
              <a:t>，平时考勤和作业</a:t>
            </a:r>
            <a:r>
              <a:rPr lang="en-US" altLang="zh-CN" dirty="0"/>
              <a:t>15%</a:t>
            </a:r>
            <a:r>
              <a:rPr lang="zh-CN" altLang="en-US" dirty="0"/>
              <a:t>），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</a:t>
            </a:r>
            <a:r>
              <a:rPr lang="zh-CN" altLang="en-US" dirty="0"/>
              <a:t>期末考试成绩</a:t>
            </a:r>
            <a:r>
              <a:rPr lang="en-US" altLang="zh-CN" dirty="0"/>
              <a:t>50%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733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附录</a:t>
            </a:r>
            <a:r>
              <a:rPr lang="en-US" altLang="zh-CN" dirty="0"/>
              <a:t>—</a:t>
            </a:r>
            <a:r>
              <a:rPr lang="zh-CN" altLang="en-US" sz="3600" dirty="0"/>
              <a:t>教学大纲和教学进度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45699" y="2383935"/>
            <a:ext cx="5880658" cy="138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具体请查阅教务系统。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73720919"/>
      </p:ext>
    </p:extLst>
  </p:cSld>
  <p:clrMapOvr>
    <a:masterClrMapping/>
  </p:clrMapOvr>
</p:sld>
</file>

<file path=ppt/theme/theme1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2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486</Words>
  <Application>Microsoft Office PowerPoint</Application>
  <PresentationFormat>宽屏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宋体</vt:lpstr>
      <vt:lpstr>Arial</vt:lpstr>
      <vt:lpstr>Calibri</vt:lpstr>
      <vt:lpstr>Calibri Light</vt:lpstr>
      <vt:lpstr>Times New Roman</vt:lpstr>
      <vt:lpstr>1_回顾</vt:lpstr>
      <vt:lpstr>回顾</vt:lpstr>
      <vt:lpstr>2_回顾</vt:lpstr>
      <vt:lpstr>《微积分I-2》</vt:lpstr>
      <vt:lpstr>课程简介</vt:lpstr>
      <vt:lpstr>教学内容</vt:lpstr>
      <vt:lpstr>任课教师和联系方式</vt:lpstr>
      <vt:lpstr>教学方法</vt:lpstr>
      <vt:lpstr>教材与参考书</vt:lpstr>
      <vt:lpstr>学习注意事项</vt:lpstr>
      <vt:lpstr>考试和成绩构成</vt:lpstr>
      <vt:lpstr>附录—教学大纲和教学进度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《微积分I-1》</dc:title>
  <dc:creator>Cai Guocai</dc:creator>
  <cp:lastModifiedBy>xiaoyu zhuang</cp:lastModifiedBy>
  <cp:revision>14</cp:revision>
  <dcterms:created xsi:type="dcterms:W3CDTF">2018-09-14T04:04:58Z</dcterms:created>
  <dcterms:modified xsi:type="dcterms:W3CDTF">2023-02-26T23:38:07Z</dcterms:modified>
</cp:coreProperties>
</file>