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3"/>
  </p:notesMasterIdLst>
  <p:handoutMasterIdLst>
    <p:handoutMasterId r:id="rId44"/>
  </p:handoutMasterIdLst>
  <p:sldIdLst>
    <p:sldId id="344" r:id="rId2"/>
    <p:sldId id="345" r:id="rId3"/>
    <p:sldId id="358" r:id="rId4"/>
    <p:sldId id="359" r:id="rId5"/>
    <p:sldId id="360" r:id="rId6"/>
    <p:sldId id="361" r:id="rId7"/>
    <p:sldId id="362" r:id="rId8"/>
    <p:sldId id="363" r:id="rId9"/>
    <p:sldId id="364" r:id="rId10"/>
    <p:sldId id="365" r:id="rId11"/>
    <p:sldId id="366" r:id="rId12"/>
    <p:sldId id="367" r:id="rId13"/>
    <p:sldId id="349" r:id="rId14"/>
    <p:sldId id="353" r:id="rId15"/>
    <p:sldId id="368" r:id="rId16"/>
    <p:sldId id="369" r:id="rId17"/>
    <p:sldId id="370" r:id="rId18"/>
    <p:sldId id="371" r:id="rId19"/>
    <p:sldId id="372" r:id="rId20"/>
    <p:sldId id="373" r:id="rId21"/>
    <p:sldId id="374" r:id="rId22"/>
    <p:sldId id="380" r:id="rId23"/>
    <p:sldId id="285" r:id="rId24"/>
    <p:sldId id="348"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81" r:id="rId38"/>
    <p:sldId id="395" r:id="rId39"/>
    <p:sldId id="289" r:id="rId40"/>
    <p:sldId id="356" r:id="rId41"/>
    <p:sldId id="357"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2C7"/>
    <a:srgbClr val="CC9900"/>
    <a:srgbClr val="A3C167"/>
    <a:srgbClr val="800040"/>
    <a:srgbClr val="FFF5DB"/>
    <a:srgbClr val="E9DEA7"/>
    <a:srgbClr val="CCFF66"/>
    <a:srgbClr val="FAC200"/>
    <a:srgbClr val="C99C00"/>
    <a:srgbClr val="C9A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2" autoAdjust="0"/>
    <p:restoredTop sz="84722" autoAdjust="0"/>
  </p:normalViewPr>
  <p:slideViewPr>
    <p:cSldViewPr snapToGrid="0">
      <p:cViewPr>
        <p:scale>
          <a:sx n="79" d="100"/>
          <a:sy n="79" d="100"/>
        </p:scale>
        <p:origin x="993" y="60"/>
      </p:cViewPr>
      <p:guideLst>
        <p:guide orient="horz"/>
        <p:guide/>
      </p:guideLst>
    </p:cSldViewPr>
  </p:slideViewPr>
  <p:notesTextViewPr>
    <p:cViewPr>
      <p:scale>
        <a:sx n="100" d="100"/>
        <a:sy n="100" d="100"/>
      </p:scale>
      <p:origin x="0" y="0"/>
    </p:cViewPr>
  </p:notesTextViewPr>
  <p:sorterViewPr>
    <p:cViewPr>
      <p:scale>
        <a:sx n="102" d="100"/>
        <a:sy n="102" d="100"/>
      </p:scale>
      <p:origin x="0" y="4528"/>
    </p:cViewPr>
  </p:sorterViewPr>
  <p:notesViewPr>
    <p:cSldViewPr>
      <p:cViewPr>
        <p:scale>
          <a:sx n="120" d="100"/>
          <a:sy n="120" d="100"/>
        </p:scale>
        <p:origin x="-1992" y="1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DF15FA-6B4E-4FED-9D12-E83FDD547227}"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1pPr>
    <a:lvl2pPr marL="2349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2pPr>
    <a:lvl3pPr marL="4572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3pPr>
    <a:lvl4pPr marL="6921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4pPr>
    <a:lvl5pPr marL="9144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epa.gov/airmarke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dirty="0"/>
              <a:t>This chapter is slightly below average in length and, for most students, in difficulty. </a:t>
            </a:r>
          </a:p>
          <a:p>
            <a:endParaRPr lang="en-US" sz="1100" dirty="0"/>
          </a:p>
          <a:p>
            <a:r>
              <a:rPr lang="en-US" sz="1100" dirty="0"/>
              <a:t>For variety, this PowerPoint presentation uses different examples from the textbook in its analysis of externalities.  </a:t>
            </a:r>
          </a:p>
          <a:p>
            <a:endParaRPr lang="en-US" sz="1100" dirty="0"/>
          </a:p>
          <a:p>
            <a:pPr eaLnBrk="1" hangingPunct="1">
              <a:lnSpc>
                <a:spcPct val="90000"/>
              </a:lnSpc>
              <a:spcBef>
                <a:spcPct val="0"/>
              </a:spcBef>
            </a:pPr>
            <a:endParaRPr lang="en-US" sz="1100" dirty="0"/>
          </a:p>
        </p:txBody>
      </p:sp>
      <p:sp>
        <p:nvSpPr>
          <p:cNvPr id="4" name="Slide Number Placeholder 3"/>
          <p:cNvSpPr>
            <a:spLocks noGrp="1"/>
          </p:cNvSpPr>
          <p:nvPr>
            <p:ph type="sldNum" sz="quarter" idx="10"/>
          </p:nvPr>
        </p:nvSpPr>
        <p:spPr/>
        <p:txBody>
          <a:bodyPr/>
          <a:lstStyle/>
          <a:p>
            <a:fld id="{4EAA24F5-E131-4EBA-BC25-A81BE41A1852}" type="slidenum">
              <a:rPr lang="en-US" smtClean="0"/>
              <a:t>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5F38F0F-7F6C-449A-9906-B9C4FCF3BFD2}" type="slidenum">
              <a:rPr lang="en-US" smtClean="0"/>
              <a:t>9</a:t>
            </a:fld>
            <a:endParaRPr lang="en-US"/>
          </a:p>
        </p:txBody>
      </p:sp>
      <p:sp>
        <p:nvSpPr>
          <p:cNvPr id="59395"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C94578C9-F723-43F8-A7CF-6356E852CABC}" type="slidenum">
              <a:rPr lang="en-US" sz="1200">
                <a:cs typeface="Arial" panose="020B0604020202020204" pitchFamily="34" charset="0"/>
              </a:rPr>
              <a:t>9</a:t>
            </a:fld>
            <a:endParaRPr lang="en-US" sz="1200">
              <a:cs typeface="Arial" panose="020B0604020202020204" pitchFamily="34" charset="0"/>
            </a:endParaRPr>
          </a:p>
        </p:txBody>
      </p:sp>
      <p:sp>
        <p:nvSpPr>
          <p:cNvPr id="59396" name="Rectangle 2"/>
          <p:cNvSpPr>
            <a:spLocks noGrp="1" noRot="1" noChangeAspect="1" noChangeArrowheads="1" noTextEdit="1"/>
          </p:cNvSpPr>
          <p:nvPr>
            <p:ph type="sldImg"/>
          </p:nvPr>
        </p:nvSpPr>
        <p:spPr>
          <a:xfrm>
            <a:off x="1143000" y="534988"/>
            <a:ext cx="4572000" cy="3429000"/>
          </a:xfrm>
        </p:spPr>
      </p:sp>
      <p:sp>
        <p:nvSpPr>
          <p:cNvPr id="59397" name="Rectangle 3"/>
          <p:cNvSpPr>
            <a:spLocks noGrp="1" noChangeArrowheads="1"/>
          </p:cNvSpPr>
          <p:nvPr>
            <p:ph type="body" idx="1"/>
          </p:nvPr>
        </p:nvSpPr>
        <p:spPr>
          <a:xfrm>
            <a:off x="685800" y="4248775"/>
            <a:ext cx="5486400" cy="4209738"/>
          </a:xfrm>
          <a:noFill/>
        </p:spPr>
        <p:txBody>
          <a:bodyPr/>
          <a:lstStyle/>
          <a:p>
            <a:pPr eaLnBrk="1" hangingPunct="1"/>
            <a:r>
              <a:rPr lang="en-US" dirty="0"/>
              <a:t>The parenthetical remark at the bottom of the slide follows from a lesson in Chapter 6:  tax incidence and the allocation of resources is the same whether a tax is imposed on buyers or sellers.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93C00BD-CAAC-4C0A-8967-2744234BC880}" type="slidenum">
              <a:rPr lang="en-US" smtClean="0"/>
              <a:t>10</a:t>
            </a:fld>
            <a:endParaRPr lang="en-US"/>
          </a:p>
        </p:txBody>
      </p:sp>
      <p:sp>
        <p:nvSpPr>
          <p:cNvPr id="60419"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06BBD1AF-C957-4420-9075-A18429AFBA28}" type="slidenum">
              <a:rPr lang="en-US" sz="1200">
                <a:cs typeface="Arial" panose="020B0604020202020204" pitchFamily="34" charset="0"/>
              </a:rPr>
              <a:t>10</a:t>
            </a:fld>
            <a:endParaRPr lang="en-US" sz="1200">
              <a:cs typeface="Arial" panose="020B0604020202020204" pitchFamily="34" charset="0"/>
            </a:endParaRPr>
          </a:p>
        </p:txBody>
      </p:sp>
      <p:sp>
        <p:nvSpPr>
          <p:cNvPr id="60420" name="Rectangle 2"/>
          <p:cNvSpPr>
            <a:spLocks noGrp="1" noRot="1" noChangeAspect="1" noChangeArrowheads="1" noTextEdit="1"/>
          </p:cNvSpPr>
          <p:nvPr>
            <p:ph type="sldImg"/>
          </p:nvPr>
        </p:nvSpPr>
        <p:spPr>
          <a:xfrm>
            <a:off x="1143000" y="534988"/>
            <a:ext cx="4572000" cy="3429000"/>
          </a:xfrm>
        </p:spPr>
      </p:sp>
      <p:sp>
        <p:nvSpPr>
          <p:cNvPr id="60421" name="Rectangle 3"/>
          <p:cNvSpPr>
            <a:spLocks noGrp="1" noChangeArrowheads="1"/>
          </p:cNvSpPr>
          <p:nvPr>
            <p:ph type="body" idx="1"/>
          </p:nvPr>
        </p:nvSpPr>
        <p:spPr>
          <a:xfrm>
            <a:off x="685800" y="4248775"/>
            <a:ext cx="5486400" cy="4209738"/>
          </a:xfrm>
          <a:noFill/>
        </p:spPr>
        <p:txBody>
          <a:bodyPr/>
          <a:lstStyle/>
          <a:p>
            <a:pPr eaLnBrk="1" hangingPunct="1"/>
            <a:r>
              <a:rPr lang="en-US" dirty="0"/>
              <a:t>The textbook explains that a better educated population makes more informed voting decisions and elects higher quality lawmakers and leaders.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EDACD4B-A14B-4906-A9CD-F7AD4BDC6FE8}" type="slidenum">
              <a:rPr lang="en-US" smtClean="0"/>
              <a:t>11</a:t>
            </a:fld>
            <a:endParaRPr lang="en-US"/>
          </a:p>
        </p:txBody>
      </p:sp>
      <p:sp>
        <p:nvSpPr>
          <p:cNvPr id="61443"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D2452503-3BE4-4B78-9500-750E3DE966D0}" type="slidenum">
              <a:rPr lang="en-US" sz="1200">
                <a:cs typeface="Arial" panose="020B0604020202020204" pitchFamily="34" charset="0"/>
              </a:rPr>
              <a:t>11</a:t>
            </a:fld>
            <a:endParaRPr lang="en-US" sz="1200">
              <a:cs typeface="Arial" panose="020B0604020202020204" pitchFamily="34" charset="0"/>
            </a:endParaRPr>
          </a:p>
        </p:txBody>
      </p:sp>
      <p:sp>
        <p:nvSpPr>
          <p:cNvPr id="61444" name="Rectangle 2"/>
          <p:cNvSpPr>
            <a:spLocks noGrp="1" noRot="1" noChangeAspect="1" noChangeArrowheads="1" noTextEdit="1"/>
          </p:cNvSpPr>
          <p:nvPr>
            <p:ph type="sldImg"/>
          </p:nvPr>
        </p:nvSpPr>
        <p:spPr>
          <a:xfrm>
            <a:off x="1143000" y="534988"/>
            <a:ext cx="4572000" cy="3429000"/>
          </a:xfrm>
        </p:spPr>
      </p:sp>
      <p:sp>
        <p:nvSpPr>
          <p:cNvPr id="61445" name="Rectangle 3"/>
          <p:cNvSpPr>
            <a:spLocks noGrp="1" noChangeArrowheads="1"/>
          </p:cNvSpPr>
          <p:nvPr>
            <p:ph type="body" idx="1"/>
          </p:nvPr>
        </p:nvSpPr>
        <p:spPr>
          <a:xfrm>
            <a:off x="685800" y="4248775"/>
            <a:ext cx="5486400" cy="4209738"/>
          </a:xfrm>
          <a:noFill/>
        </p:spPr>
        <p:txBody>
          <a:bodyPr/>
          <a:lstStyle/>
          <a:p>
            <a:pPr eaLnBrk="1" hangingPunct="1"/>
            <a:r>
              <a:rPr lang="en-US"/>
              <a:t>Since you have just walked students through the analysis of a negative externality, let’s see if they can do the analysis of a positive externality. </a:t>
            </a:r>
          </a:p>
          <a:p>
            <a:pPr eaLnBrk="1" hangingPunct="1"/>
            <a:endParaRPr lang="en-US"/>
          </a:p>
          <a:p>
            <a:pPr eaLnBrk="1" hangingPunct="1"/>
            <a:r>
              <a:rPr lang="en-US"/>
              <a:t>This slide provides the introductory information they will need to do the analysis.  The following slide provides the exercise.  </a:t>
            </a:r>
          </a:p>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12</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13</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E2C8D1A-15BD-405D-8E0C-72E7FD444892}" type="slidenum">
              <a:rPr lang="en-US" smtClean="0"/>
              <a:t>14</a:t>
            </a:fld>
            <a:endParaRPr lang="en-US"/>
          </a:p>
        </p:txBody>
      </p:sp>
      <p:sp>
        <p:nvSpPr>
          <p:cNvPr id="64515"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7E5CBA8A-B02B-410A-A162-E96218742392}" type="slidenum">
              <a:rPr lang="en-US" sz="1200">
                <a:cs typeface="Arial" panose="020B0604020202020204" pitchFamily="34" charset="0"/>
              </a:rPr>
              <a:t>14</a:t>
            </a:fld>
            <a:endParaRPr lang="en-US" sz="1200">
              <a:cs typeface="Arial" panose="020B0604020202020204" pitchFamily="34" charset="0"/>
            </a:endParaRPr>
          </a:p>
        </p:txBody>
      </p:sp>
      <p:sp>
        <p:nvSpPr>
          <p:cNvPr id="64516" name="Rectangle 2"/>
          <p:cNvSpPr>
            <a:spLocks noGrp="1" noRot="1" noChangeAspect="1" noChangeArrowheads="1" noTextEdit="1"/>
          </p:cNvSpPr>
          <p:nvPr>
            <p:ph type="sldImg"/>
          </p:nvPr>
        </p:nvSpPr>
        <p:spPr>
          <a:xfrm>
            <a:off x="1143000" y="534988"/>
            <a:ext cx="4572000" cy="3429000"/>
          </a:xfrm>
        </p:spPr>
      </p:sp>
      <p:sp>
        <p:nvSpPr>
          <p:cNvPr id="64517"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D38CF2C-1616-4BEC-9AC9-0B6A77E6A1A9}" type="slidenum">
              <a:rPr lang="en-US" smtClean="0"/>
              <a:t>15</a:t>
            </a:fld>
            <a:endParaRPr lang="en-US"/>
          </a:p>
        </p:txBody>
      </p:sp>
      <p:sp>
        <p:nvSpPr>
          <p:cNvPr id="65539"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A34F5A64-A7F2-41A7-8A2D-8161244EEC98}" type="slidenum">
              <a:rPr lang="en-US" sz="1200">
                <a:cs typeface="Arial" panose="020B0604020202020204" pitchFamily="34" charset="0"/>
              </a:rPr>
              <a:t>15</a:t>
            </a:fld>
            <a:endParaRPr lang="en-US" sz="1200">
              <a:cs typeface="Arial" panose="020B0604020202020204" pitchFamily="34" charset="0"/>
            </a:endParaRPr>
          </a:p>
        </p:txBody>
      </p:sp>
      <p:sp>
        <p:nvSpPr>
          <p:cNvPr id="65540" name="Rectangle 2"/>
          <p:cNvSpPr>
            <a:spLocks noGrp="1" noRot="1" noChangeAspect="1" noChangeArrowheads="1" noTextEdit="1"/>
          </p:cNvSpPr>
          <p:nvPr>
            <p:ph type="sldImg"/>
          </p:nvPr>
        </p:nvSpPr>
        <p:spPr>
          <a:xfrm>
            <a:off x="1143000" y="534988"/>
            <a:ext cx="4572000" cy="3429000"/>
          </a:xfrm>
        </p:spPr>
      </p:sp>
      <p:sp>
        <p:nvSpPr>
          <p:cNvPr id="65541"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926E934-87A7-457C-97D7-A84E9E4B695D}" type="slidenum">
              <a:rPr lang="en-US" smtClean="0"/>
              <a:t>16</a:t>
            </a:fld>
            <a:endParaRPr lang="en-US"/>
          </a:p>
        </p:txBody>
      </p:sp>
      <p:sp>
        <p:nvSpPr>
          <p:cNvPr id="66563"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EB0682C5-8203-4FDF-AA7E-91FBC99CAA0D}" type="slidenum">
              <a:rPr lang="en-US" sz="1200">
                <a:cs typeface="Arial" panose="020B0604020202020204" pitchFamily="34" charset="0"/>
              </a:rPr>
              <a:t>16</a:t>
            </a:fld>
            <a:endParaRPr lang="en-US" sz="1200">
              <a:cs typeface="Arial" panose="020B0604020202020204" pitchFamily="34" charset="0"/>
            </a:endParaRPr>
          </a:p>
        </p:txBody>
      </p:sp>
      <p:sp>
        <p:nvSpPr>
          <p:cNvPr id="66564" name="Rectangle 2"/>
          <p:cNvSpPr>
            <a:spLocks noGrp="1" noRot="1" noChangeAspect="1" noChangeArrowheads="1" noTextEdit="1"/>
          </p:cNvSpPr>
          <p:nvPr>
            <p:ph type="sldImg"/>
          </p:nvPr>
        </p:nvSpPr>
        <p:spPr>
          <a:xfrm>
            <a:off x="1143000" y="534988"/>
            <a:ext cx="4572000" cy="3429000"/>
          </a:xfrm>
        </p:spPr>
      </p:sp>
      <p:sp>
        <p:nvSpPr>
          <p:cNvPr id="66565" name="Rectangle 3"/>
          <p:cNvSpPr>
            <a:spLocks noGrp="1" noChangeArrowheads="1"/>
          </p:cNvSpPr>
          <p:nvPr>
            <p:ph type="body" idx="1"/>
          </p:nvPr>
        </p:nvSpPr>
        <p:spPr>
          <a:xfrm>
            <a:off x="685800" y="4248775"/>
            <a:ext cx="5486400" cy="4209738"/>
          </a:xfrm>
          <a:noFill/>
        </p:spPr>
        <p:txBody>
          <a:bodyPr/>
          <a:lstStyle/>
          <a:p>
            <a:pPr eaLnBrk="1" hangingPunct="1"/>
            <a:r>
              <a:rPr lang="en-US" dirty="0"/>
              <a:t>Greg </a:t>
            </a:r>
            <a:r>
              <a:rPr lang="en-US" dirty="0" err="1"/>
              <a:t>Mankiw’s</a:t>
            </a:r>
            <a:r>
              <a:rPr lang="en-US" dirty="0"/>
              <a:t> blog (http://gregmankiw.blogspot.com) has semi-regular posts on </a:t>
            </a:r>
            <a:r>
              <a:rPr lang="en-US" dirty="0" err="1"/>
              <a:t>Pigouvian</a:t>
            </a:r>
            <a:r>
              <a:rPr lang="en-US" dirty="0"/>
              <a:t> taxes, some of which are worth using in class (either as assigned or recommended reading or fodder for class discussion).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29DAF54-8380-49D7-8EAB-01D5E59B7F5D}" type="slidenum">
              <a:rPr lang="en-US" smtClean="0"/>
              <a:t>17</a:t>
            </a:fld>
            <a:endParaRPr lang="en-US"/>
          </a:p>
        </p:txBody>
      </p:sp>
      <p:sp>
        <p:nvSpPr>
          <p:cNvPr id="67587"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B1D1D0AF-EE55-4D7A-B5C7-4425981C5CFC}" type="slidenum">
              <a:rPr lang="en-US" sz="1200">
                <a:cs typeface="Arial" panose="020B0604020202020204" pitchFamily="34" charset="0"/>
              </a:rPr>
              <a:t>17</a:t>
            </a:fld>
            <a:endParaRPr lang="en-US" sz="1200">
              <a:cs typeface="Arial" panose="020B0604020202020204" pitchFamily="34" charset="0"/>
            </a:endParaRPr>
          </a:p>
        </p:txBody>
      </p:sp>
      <p:sp>
        <p:nvSpPr>
          <p:cNvPr id="67588" name="Rectangle 2"/>
          <p:cNvSpPr>
            <a:spLocks noGrp="1" noRot="1" noChangeAspect="1" noChangeArrowheads="1" noTextEdit="1"/>
          </p:cNvSpPr>
          <p:nvPr>
            <p:ph type="sldImg"/>
          </p:nvPr>
        </p:nvSpPr>
        <p:spPr>
          <a:xfrm>
            <a:off x="1143000" y="534988"/>
            <a:ext cx="4572000" cy="3429000"/>
          </a:xfrm>
        </p:spPr>
      </p:sp>
      <p:sp>
        <p:nvSpPr>
          <p:cNvPr id="67589"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8E0B5B0-859D-46FC-A44E-DC43BB7387CB}" type="slidenum">
              <a:rPr lang="en-US" smtClean="0"/>
              <a:t>18</a:t>
            </a:fld>
            <a:endParaRPr lang="en-US"/>
          </a:p>
        </p:txBody>
      </p:sp>
      <p:sp>
        <p:nvSpPr>
          <p:cNvPr id="68611"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168D47D8-224D-49F4-8C99-AACD2C459906}" type="slidenum">
              <a:rPr lang="en-US" sz="1200">
                <a:cs typeface="Arial" panose="020B0604020202020204" pitchFamily="34" charset="0"/>
              </a:rPr>
              <a:t>18</a:t>
            </a:fld>
            <a:endParaRPr lang="en-US" sz="1200">
              <a:cs typeface="Arial" panose="020B0604020202020204" pitchFamily="34" charset="0"/>
            </a:endParaRPr>
          </a:p>
        </p:txBody>
      </p:sp>
      <p:sp>
        <p:nvSpPr>
          <p:cNvPr id="68612" name="Rectangle 2"/>
          <p:cNvSpPr>
            <a:spLocks noGrp="1" noRot="1" noChangeAspect="1" noChangeArrowheads="1" noTextEdit="1"/>
          </p:cNvSpPr>
          <p:nvPr>
            <p:ph type="sldImg"/>
          </p:nvPr>
        </p:nvSpPr>
        <p:spPr>
          <a:xfrm>
            <a:off x="1143000" y="534988"/>
            <a:ext cx="4572000" cy="3429000"/>
          </a:xfrm>
        </p:spPr>
      </p:sp>
      <p:sp>
        <p:nvSpPr>
          <p:cNvPr id="68613" name="Rectangle 3"/>
          <p:cNvSpPr>
            <a:spLocks noGrp="1" noChangeArrowheads="1"/>
          </p:cNvSpPr>
          <p:nvPr>
            <p:ph type="body" idx="1"/>
          </p:nvPr>
        </p:nvSpPr>
        <p:spPr>
          <a:xfrm>
            <a:off x="685800" y="4248775"/>
            <a:ext cx="5486400" cy="4209738"/>
          </a:xfrm>
          <a:noFill/>
        </p:spPr>
        <p:txBody>
          <a:bodyPr/>
          <a:lstStyle/>
          <a:p>
            <a:pPr eaLnBrk="1" hangingPunct="1"/>
            <a:r>
              <a:rPr lang="en-US" dirty="0"/>
              <a:t>Some of your students may not know that pollution “abatement” simply means taking measures to cut pollution.  </a:t>
            </a:r>
          </a:p>
          <a:p>
            <a:pPr eaLnBrk="1" hangingPunct="1"/>
            <a:endParaRPr lang="en-US" dirty="0"/>
          </a:p>
          <a:p>
            <a:pPr eaLnBrk="1" hangingPunct="1"/>
            <a:r>
              <a:rPr lang="en-US" dirty="0"/>
              <a:t>Regarding the last bullet point:  If all firms must reduce emissions by a fixed amount (or fixed percentage), then abatement is NOT concentrated among firms with the lowest abatement costs, and so the total cost of abatement will be higher.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latin typeface="Calibri" panose="020F0502020204030204"/>
              </a:rPr>
              <a:t>1</a:t>
            </a:fld>
            <a:endParaRPr lang="en-US">
              <a:solidFill>
                <a:prstClr val="black"/>
              </a:solidFill>
              <a:latin typeface="Calibri" panose="020F0502020204030204"/>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37146BE-4388-4AD2-988A-5B88A6C6B978}" type="slidenum">
              <a:rPr lang="en-US" smtClean="0"/>
              <a:t>19</a:t>
            </a:fld>
            <a:endParaRPr lang="en-US"/>
          </a:p>
        </p:txBody>
      </p:sp>
      <p:sp>
        <p:nvSpPr>
          <p:cNvPr id="69635"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2383B757-947B-4D0B-AE37-5E2E8FDDE97B}" type="slidenum">
              <a:rPr lang="en-US" sz="1200">
                <a:cs typeface="Arial" panose="020B0604020202020204" pitchFamily="34" charset="0"/>
              </a:rPr>
              <a:t>19</a:t>
            </a:fld>
            <a:endParaRPr lang="en-US" sz="1200">
              <a:cs typeface="Arial" panose="020B0604020202020204" pitchFamily="34" charset="0"/>
            </a:endParaRPr>
          </a:p>
        </p:txBody>
      </p:sp>
      <p:sp>
        <p:nvSpPr>
          <p:cNvPr id="69636" name="Rectangle 2"/>
          <p:cNvSpPr>
            <a:spLocks noGrp="1" noRot="1" noChangeAspect="1" noChangeArrowheads="1" noTextEdit="1"/>
          </p:cNvSpPr>
          <p:nvPr>
            <p:ph type="sldImg"/>
          </p:nvPr>
        </p:nvSpPr>
        <p:spPr>
          <a:xfrm>
            <a:off x="1143000" y="534988"/>
            <a:ext cx="4572000" cy="3429000"/>
          </a:xfrm>
        </p:spPr>
      </p:sp>
      <p:sp>
        <p:nvSpPr>
          <p:cNvPr id="69637"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FE0B11A-9B08-43E5-9963-0BFF977104D5}" type="slidenum">
              <a:rPr lang="en-US" smtClean="0"/>
              <a:t>20</a:t>
            </a:fld>
            <a:endParaRPr lang="en-US"/>
          </a:p>
        </p:txBody>
      </p:sp>
      <p:sp>
        <p:nvSpPr>
          <p:cNvPr id="70659"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C616AAD4-B064-4616-B446-44595FCD3890}" type="slidenum">
              <a:rPr lang="en-US" sz="1200">
                <a:cs typeface="Arial" panose="020B0604020202020204" pitchFamily="34" charset="0"/>
              </a:rPr>
              <a:t>20</a:t>
            </a:fld>
            <a:endParaRPr lang="en-US" sz="1200">
              <a:cs typeface="Arial" panose="020B0604020202020204" pitchFamily="34" charset="0"/>
            </a:endParaRPr>
          </a:p>
        </p:txBody>
      </p:sp>
      <p:sp>
        <p:nvSpPr>
          <p:cNvPr id="70660" name="Rectangle 2"/>
          <p:cNvSpPr>
            <a:spLocks noGrp="1" noRot="1" noChangeAspect="1" noChangeArrowheads="1" noTextEdit="1"/>
          </p:cNvSpPr>
          <p:nvPr>
            <p:ph type="sldImg"/>
          </p:nvPr>
        </p:nvSpPr>
        <p:spPr>
          <a:xfrm>
            <a:off x="1143000" y="534988"/>
            <a:ext cx="4572000" cy="3429000"/>
          </a:xfrm>
        </p:spPr>
      </p:sp>
      <p:sp>
        <p:nvSpPr>
          <p:cNvPr id="70661" name="Rectangle 3"/>
          <p:cNvSpPr>
            <a:spLocks noGrp="1" noChangeArrowheads="1"/>
          </p:cNvSpPr>
          <p:nvPr>
            <p:ph type="body" idx="1"/>
          </p:nvPr>
        </p:nvSpPr>
        <p:spPr>
          <a:xfrm>
            <a:off x="685800" y="4248775"/>
            <a:ext cx="5486400" cy="4209738"/>
          </a:xfrm>
          <a:noFill/>
        </p:spPr>
        <p:txBody>
          <a:bodyPr/>
          <a:lstStyle/>
          <a:p>
            <a:pPr eaLnBrk="1" hangingPunct="1"/>
            <a:r>
              <a:rPr lang="en-US"/>
              <a:t>Again, see Mankiw’s blog for more well-argued opinion pieces by him and others in favor of gas or carbon taxes.  http://gregmankiw.blogspot.com.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t>21</a:t>
            </a:fld>
            <a:endParaRPr lang="en-US"/>
          </a:p>
        </p:txBody>
      </p:sp>
      <p:sp>
        <p:nvSpPr>
          <p:cNvPr id="87044" name="Rectangle 3"/>
          <p:cNvSpPr>
            <a:spLocks noGrp="1" noChangeArrowheads="1"/>
          </p:cNvSpPr>
          <p:nvPr>
            <p:ph type="body" idx="1"/>
          </p:nvPr>
        </p:nvSpPr>
        <p:spPr>
          <a:xfrm>
            <a:off x="533400" y="3962400"/>
            <a:ext cx="6019800" cy="4876800"/>
          </a:xfrm>
        </p:spPr>
        <p:txBody>
          <a:bodyPr>
            <a:noAutofit/>
          </a:bodyPr>
          <a:lstStyle/>
          <a:p>
            <a:pPr marL="0" marR="0" indent="0" algn="l" defTabSz="914400" rtl="0" eaLnBrk="1" fontAlgn="auto" latinLnBrk="0" hangingPunct="1">
              <a:lnSpc>
                <a:spcPct val="105000"/>
              </a:lnSpc>
              <a:spcBef>
                <a:spcPts val="0"/>
              </a:spcBef>
              <a:spcAft>
                <a:spcPts val="0"/>
              </a:spcAft>
              <a:buClrTx/>
              <a:buSzTx/>
              <a:buFontTx/>
              <a:buNone/>
              <a:defRPr/>
            </a:pPr>
            <a:r>
              <a:rPr lang="en-US" sz="1100" dirty="0"/>
              <a:t>This first exercise is simple. </a:t>
            </a:r>
          </a:p>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t>22</a:t>
            </a:fld>
            <a:endParaRPr lang="en-US"/>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23</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t>24</a:t>
            </a:fld>
            <a:endParaRPr lang="en-US"/>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t>25</a:t>
            </a:fld>
            <a:endParaRPr lang="en-US"/>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1107F2E-3AEF-4A54-A7F6-C2359ADBB13F}" type="slidenum">
              <a:rPr lang="en-US" smtClean="0"/>
              <a:t>26</a:t>
            </a:fld>
            <a:endParaRPr lang="en-US"/>
          </a:p>
        </p:txBody>
      </p:sp>
      <p:sp>
        <p:nvSpPr>
          <p:cNvPr id="76803"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1CD7CCC3-9166-47FA-BD5B-71AA3D65B7BB}" type="slidenum">
              <a:rPr lang="en-US" sz="1200">
                <a:cs typeface="Arial" panose="020B0604020202020204" pitchFamily="34" charset="0"/>
              </a:rPr>
              <a:t>26</a:t>
            </a:fld>
            <a:endParaRPr lang="en-US" sz="1200">
              <a:cs typeface="Arial" panose="020B0604020202020204" pitchFamily="34" charset="0"/>
            </a:endParaRPr>
          </a:p>
        </p:txBody>
      </p:sp>
      <p:sp>
        <p:nvSpPr>
          <p:cNvPr id="76804" name="Rectangle 2"/>
          <p:cNvSpPr>
            <a:spLocks noGrp="1" noRot="1" noChangeAspect="1" noChangeArrowheads="1" noTextEdit="1"/>
          </p:cNvSpPr>
          <p:nvPr>
            <p:ph type="sldImg"/>
          </p:nvPr>
        </p:nvSpPr>
        <p:spPr>
          <a:xfrm>
            <a:off x="1143000" y="534988"/>
            <a:ext cx="4572000" cy="3429000"/>
          </a:xfrm>
        </p:spPr>
      </p:sp>
      <p:sp>
        <p:nvSpPr>
          <p:cNvPr id="76805"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2CDC19F-0930-4EF5-8D1D-3664DF5A4DCE}" type="slidenum">
              <a:rPr lang="en-US" smtClean="0"/>
              <a:t>27</a:t>
            </a:fld>
            <a:endParaRPr lang="en-US"/>
          </a:p>
        </p:txBody>
      </p:sp>
      <p:sp>
        <p:nvSpPr>
          <p:cNvPr id="77827"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4956C459-A987-4D4B-B52D-E1A96B76A612}" type="slidenum">
              <a:rPr lang="en-US" sz="1200">
                <a:cs typeface="Arial" panose="020B0604020202020204" pitchFamily="34" charset="0"/>
              </a:rPr>
              <a:t>27</a:t>
            </a:fld>
            <a:endParaRPr lang="en-US" sz="1200">
              <a:cs typeface="Arial" panose="020B0604020202020204" pitchFamily="34" charset="0"/>
            </a:endParaRPr>
          </a:p>
        </p:txBody>
      </p:sp>
      <p:sp>
        <p:nvSpPr>
          <p:cNvPr id="77828" name="Rectangle 2"/>
          <p:cNvSpPr>
            <a:spLocks noGrp="1" noRot="1" noChangeAspect="1" noChangeArrowheads="1" noTextEdit="1"/>
          </p:cNvSpPr>
          <p:nvPr>
            <p:ph type="sldImg"/>
          </p:nvPr>
        </p:nvSpPr>
        <p:spPr>
          <a:xfrm>
            <a:off x="1143000" y="534988"/>
            <a:ext cx="4572000" cy="3429000"/>
          </a:xfrm>
        </p:spPr>
      </p:sp>
      <p:sp>
        <p:nvSpPr>
          <p:cNvPr id="77829" name="Rectangle 3"/>
          <p:cNvSpPr>
            <a:spLocks noGrp="1" noChangeArrowheads="1"/>
          </p:cNvSpPr>
          <p:nvPr>
            <p:ph type="body" idx="1"/>
          </p:nvPr>
        </p:nvSpPr>
        <p:spPr>
          <a:xfrm>
            <a:off x="685800" y="4248775"/>
            <a:ext cx="5486400" cy="4209738"/>
          </a:xfrm>
          <a:noFill/>
        </p:spPr>
        <p:txBody>
          <a:bodyPr/>
          <a:lstStyle/>
          <a:p>
            <a:pPr eaLnBrk="1" hangingPunct="1"/>
            <a:r>
              <a:rPr lang="en-US" dirty="0"/>
              <a:t>Nitrogen oxides increase ground-level ozone, which has adverse health effects.  </a:t>
            </a:r>
          </a:p>
          <a:p>
            <a:pPr eaLnBrk="1" hangingPunct="1"/>
            <a:endParaRPr lang="en-US" dirty="0"/>
          </a:p>
          <a:p>
            <a:pPr eaLnBrk="1" hangingPunct="1"/>
            <a:r>
              <a:rPr lang="en-US" dirty="0"/>
              <a:t>For more information, see</a:t>
            </a:r>
          </a:p>
          <a:p>
            <a:pPr eaLnBrk="1" hangingPunct="1"/>
            <a:r>
              <a:rPr lang="en-US" dirty="0">
                <a:hlinkClick r:id="rId3"/>
              </a:rPr>
              <a:t>http://</a:t>
            </a:r>
            <a:r>
              <a:rPr lang="en-US" dirty="0" err="1">
                <a:hlinkClick r:id="rId3"/>
              </a:rPr>
              <a:t>www.epa.gov</a:t>
            </a:r>
            <a:r>
              <a:rPr lang="en-US" dirty="0">
                <a:hlinkClick r:id="rId3"/>
              </a:rPr>
              <a:t>/</a:t>
            </a:r>
            <a:r>
              <a:rPr lang="en-US" dirty="0" err="1">
                <a:hlinkClick r:id="rId3"/>
              </a:rPr>
              <a:t>airmarkets</a:t>
            </a:r>
            <a:r>
              <a:rPr lang="en-US" dirty="0">
                <a:hlinkClick r:id="rId3"/>
              </a:rPr>
              <a:t>/</a:t>
            </a:r>
            <a:endParaRPr lang="en-US" dirty="0"/>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451B098-425B-4413-A4FD-4B74C886753F}" type="slidenum">
              <a:rPr lang="en-US" smtClean="0"/>
              <a:t>28</a:t>
            </a:fld>
            <a:endParaRPr lang="en-US"/>
          </a:p>
        </p:txBody>
      </p:sp>
      <p:sp>
        <p:nvSpPr>
          <p:cNvPr id="78851"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AC979712-94A8-4139-BE79-38CA554F627C}" type="slidenum">
              <a:rPr lang="en-US" sz="1200">
                <a:cs typeface="Arial" panose="020B0604020202020204" pitchFamily="34" charset="0"/>
              </a:rPr>
              <a:t>28</a:t>
            </a:fld>
            <a:endParaRPr lang="en-US" sz="1200">
              <a:cs typeface="Arial" panose="020B0604020202020204" pitchFamily="34" charset="0"/>
            </a:endParaRPr>
          </a:p>
        </p:txBody>
      </p:sp>
      <p:sp>
        <p:nvSpPr>
          <p:cNvPr id="78852" name="Rectangle 2"/>
          <p:cNvSpPr>
            <a:spLocks noGrp="1" noRot="1" noChangeAspect="1" noChangeArrowheads="1" noTextEdit="1"/>
          </p:cNvSpPr>
          <p:nvPr>
            <p:ph type="sldImg"/>
          </p:nvPr>
        </p:nvSpPr>
        <p:spPr>
          <a:xfrm>
            <a:off x="1143000" y="534988"/>
            <a:ext cx="4572000" cy="3429000"/>
          </a:xfrm>
        </p:spPr>
      </p:sp>
      <p:sp>
        <p:nvSpPr>
          <p:cNvPr id="78853"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BE30DF3-1A1B-4EEE-AD4D-2A6693E00241}" type="slidenum">
              <a:rPr lang="en-US" smtClean="0"/>
              <a:t>2</a:t>
            </a:fld>
            <a:endParaRPr lang="en-US"/>
          </a:p>
        </p:txBody>
      </p:sp>
      <p:sp>
        <p:nvSpPr>
          <p:cNvPr id="52227"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3567ECE0-CC06-4122-9030-A16EFF3A2B87}" type="slidenum">
              <a:rPr lang="en-US" sz="1200">
                <a:cs typeface="Arial" panose="020B0604020202020204" pitchFamily="34" charset="0"/>
              </a:rPr>
              <a:t>2</a:t>
            </a:fld>
            <a:endParaRPr lang="en-US" sz="1200">
              <a:cs typeface="Arial" panose="020B0604020202020204" pitchFamily="34" charset="0"/>
            </a:endParaRPr>
          </a:p>
        </p:txBody>
      </p:sp>
      <p:sp>
        <p:nvSpPr>
          <p:cNvPr id="52228" name="Rectangle 2"/>
          <p:cNvSpPr>
            <a:spLocks noGrp="1" noRot="1" noChangeAspect="1" noChangeArrowheads="1" noTextEdit="1"/>
          </p:cNvSpPr>
          <p:nvPr>
            <p:ph type="sldImg"/>
          </p:nvPr>
        </p:nvSpPr>
        <p:spPr>
          <a:xfrm>
            <a:off x="1143000" y="534988"/>
            <a:ext cx="4572000" cy="3429000"/>
          </a:xfrm>
        </p:spPr>
      </p:sp>
      <p:sp>
        <p:nvSpPr>
          <p:cNvPr id="52229"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4999B81-F661-4A26-8218-E1218BF91CA0}" type="slidenum">
              <a:rPr lang="en-US" smtClean="0"/>
              <a:t>29</a:t>
            </a:fld>
            <a:endParaRPr lang="en-US"/>
          </a:p>
        </p:txBody>
      </p:sp>
      <p:sp>
        <p:nvSpPr>
          <p:cNvPr id="79875"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8E4AA194-0FE1-41D7-B6EC-C686A9D86FCE}" type="slidenum">
              <a:rPr lang="en-US" sz="1200">
                <a:cs typeface="Arial" panose="020B0604020202020204" pitchFamily="34" charset="0"/>
              </a:rPr>
              <a:t>29</a:t>
            </a:fld>
            <a:endParaRPr lang="en-US" sz="1200">
              <a:cs typeface="Arial" panose="020B0604020202020204" pitchFamily="34" charset="0"/>
            </a:endParaRPr>
          </a:p>
        </p:txBody>
      </p:sp>
      <p:sp>
        <p:nvSpPr>
          <p:cNvPr id="79876" name="Rectangle 2"/>
          <p:cNvSpPr>
            <a:spLocks noGrp="1" noRot="1" noChangeAspect="1" noChangeArrowheads="1" noTextEdit="1"/>
          </p:cNvSpPr>
          <p:nvPr>
            <p:ph type="sldImg"/>
          </p:nvPr>
        </p:nvSpPr>
        <p:spPr>
          <a:xfrm>
            <a:off x="1143000" y="534988"/>
            <a:ext cx="4572000" cy="3429000"/>
          </a:xfrm>
        </p:spPr>
      </p:sp>
      <p:sp>
        <p:nvSpPr>
          <p:cNvPr id="79877"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27E94B2-5423-45E3-A88B-0DBCF9AC76B5}" type="slidenum">
              <a:rPr lang="en-US" smtClean="0"/>
              <a:t>30</a:t>
            </a:fld>
            <a:endParaRPr lang="en-US"/>
          </a:p>
        </p:txBody>
      </p:sp>
      <p:sp>
        <p:nvSpPr>
          <p:cNvPr id="80899"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A2D125F5-D59C-4031-BF1A-D8AE302ABFF4}" type="slidenum">
              <a:rPr lang="en-US" sz="1200">
                <a:cs typeface="Arial" panose="020B0604020202020204" pitchFamily="34" charset="0"/>
              </a:rPr>
              <a:t>30</a:t>
            </a:fld>
            <a:endParaRPr lang="en-US" sz="1200">
              <a:cs typeface="Arial" panose="020B0604020202020204" pitchFamily="34" charset="0"/>
            </a:endParaRPr>
          </a:p>
        </p:txBody>
      </p:sp>
      <p:sp>
        <p:nvSpPr>
          <p:cNvPr id="80900" name="Rectangle 2"/>
          <p:cNvSpPr>
            <a:spLocks noGrp="1" noRot="1" noChangeAspect="1" noChangeArrowheads="1" noTextEdit="1"/>
          </p:cNvSpPr>
          <p:nvPr>
            <p:ph type="sldImg"/>
          </p:nvPr>
        </p:nvSpPr>
        <p:spPr>
          <a:xfrm>
            <a:off x="1143000" y="534988"/>
            <a:ext cx="4572000" cy="3429000"/>
          </a:xfrm>
        </p:spPr>
      </p:sp>
      <p:sp>
        <p:nvSpPr>
          <p:cNvPr id="80901" name="Rectangle 3"/>
          <p:cNvSpPr>
            <a:spLocks noGrp="1" noChangeArrowheads="1"/>
          </p:cNvSpPr>
          <p:nvPr>
            <p:ph type="body" idx="1"/>
          </p:nvPr>
        </p:nvSpPr>
        <p:spPr>
          <a:xfrm>
            <a:off x="685800" y="4248775"/>
            <a:ext cx="5486400" cy="4209738"/>
          </a:xfrm>
          <a:noFill/>
        </p:spPr>
        <p:txBody>
          <a:bodyPr/>
          <a:lstStyle/>
          <a:p>
            <a:pPr eaLnBrk="1" hangingPunct="1"/>
            <a:r>
              <a:rPr lang="en-US"/>
              <a:t>The textbook gives a nice example of a contract in which a beekeeper and apple orchard manager each agree to boost production, as each producer’s activity confers an external benefit on the other.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AEFBBD5-B7D9-4180-9A83-EFB3763DCE17}" type="slidenum">
              <a:rPr lang="en-US" smtClean="0"/>
              <a:t>31</a:t>
            </a:fld>
            <a:endParaRPr lang="en-US"/>
          </a:p>
        </p:txBody>
      </p:sp>
      <p:sp>
        <p:nvSpPr>
          <p:cNvPr id="81923"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A449E60E-7B82-4378-9F30-36DE3D7D8AE5}" type="slidenum">
              <a:rPr lang="en-US" sz="1200">
                <a:cs typeface="Arial" panose="020B0604020202020204" pitchFamily="34" charset="0"/>
              </a:rPr>
              <a:t>31</a:t>
            </a:fld>
            <a:endParaRPr lang="en-US" sz="1200">
              <a:cs typeface="Arial" panose="020B0604020202020204" pitchFamily="34" charset="0"/>
            </a:endParaRPr>
          </a:p>
        </p:txBody>
      </p:sp>
      <p:sp>
        <p:nvSpPr>
          <p:cNvPr id="81924" name="Rectangle 2"/>
          <p:cNvSpPr>
            <a:spLocks noGrp="1" noRot="1" noChangeAspect="1" noChangeArrowheads="1" noTextEdit="1"/>
          </p:cNvSpPr>
          <p:nvPr>
            <p:ph type="sldImg"/>
          </p:nvPr>
        </p:nvSpPr>
        <p:spPr>
          <a:xfrm>
            <a:off x="1143000" y="534988"/>
            <a:ext cx="4572000" cy="3429000"/>
          </a:xfrm>
        </p:spPr>
      </p:sp>
      <p:sp>
        <p:nvSpPr>
          <p:cNvPr id="81925"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68743F2-C85A-4364-AC32-F537873EF312}" type="slidenum">
              <a:rPr lang="en-US" smtClean="0"/>
              <a:t>32</a:t>
            </a:fld>
            <a:endParaRPr lang="en-US"/>
          </a:p>
        </p:txBody>
      </p:sp>
      <p:sp>
        <p:nvSpPr>
          <p:cNvPr id="82947"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7BB22D32-34A1-4C77-9B85-BBF899504833}" type="slidenum">
              <a:rPr lang="en-US" sz="1200">
                <a:cs typeface="Arial" panose="020B0604020202020204" pitchFamily="34" charset="0"/>
              </a:rPr>
              <a:t>32</a:t>
            </a:fld>
            <a:endParaRPr lang="en-US" sz="1200">
              <a:cs typeface="Arial" panose="020B0604020202020204" pitchFamily="34" charset="0"/>
            </a:endParaRPr>
          </a:p>
        </p:txBody>
      </p:sp>
      <p:sp>
        <p:nvSpPr>
          <p:cNvPr id="82948" name="Rectangle 2"/>
          <p:cNvSpPr>
            <a:spLocks noGrp="1" noRot="1" noChangeAspect="1" noChangeArrowheads="1" noTextEdit="1"/>
          </p:cNvSpPr>
          <p:nvPr>
            <p:ph type="sldImg"/>
          </p:nvPr>
        </p:nvSpPr>
        <p:spPr>
          <a:xfrm>
            <a:off x="1143000" y="534988"/>
            <a:ext cx="4572000" cy="3429000"/>
          </a:xfrm>
        </p:spPr>
      </p:sp>
      <p:sp>
        <p:nvSpPr>
          <p:cNvPr id="82949"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5AA1A17-EE7F-45A8-B578-6C9F653D377A}" type="slidenum">
              <a:rPr lang="en-US" smtClean="0"/>
              <a:t>33</a:t>
            </a:fld>
            <a:endParaRPr lang="en-US"/>
          </a:p>
        </p:txBody>
      </p:sp>
      <p:sp>
        <p:nvSpPr>
          <p:cNvPr id="83971"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9D641FF1-1870-471E-A904-4851C4F5FA55}" type="slidenum">
              <a:rPr lang="en-US" sz="1200">
                <a:cs typeface="Arial" panose="020B0604020202020204" pitchFamily="34" charset="0"/>
              </a:rPr>
              <a:t>33</a:t>
            </a:fld>
            <a:endParaRPr lang="en-US" sz="1200">
              <a:cs typeface="Arial" panose="020B0604020202020204" pitchFamily="34" charset="0"/>
            </a:endParaRPr>
          </a:p>
        </p:txBody>
      </p:sp>
      <p:sp>
        <p:nvSpPr>
          <p:cNvPr id="83972" name="Rectangle 2"/>
          <p:cNvSpPr>
            <a:spLocks noGrp="1" noRot="1" noChangeAspect="1" noChangeArrowheads="1" noTextEdit="1"/>
          </p:cNvSpPr>
          <p:nvPr>
            <p:ph type="sldImg"/>
          </p:nvPr>
        </p:nvSpPr>
        <p:spPr>
          <a:xfrm>
            <a:off x="1143000" y="534988"/>
            <a:ext cx="4572000" cy="3429000"/>
          </a:xfrm>
        </p:spPr>
      </p:sp>
      <p:sp>
        <p:nvSpPr>
          <p:cNvPr id="83973" name="Rectangle 3"/>
          <p:cNvSpPr>
            <a:spLocks noGrp="1" noChangeArrowheads="1"/>
          </p:cNvSpPr>
          <p:nvPr>
            <p:ph type="body" idx="1"/>
          </p:nvPr>
        </p:nvSpPr>
        <p:spPr>
          <a:xfrm>
            <a:off x="685800" y="4248775"/>
            <a:ext cx="5486400" cy="4209738"/>
          </a:xfrm>
          <a:noFill/>
        </p:spPr>
        <p:txBody>
          <a:bodyPr/>
          <a:lstStyle/>
          <a:p>
            <a:pPr eaLnBrk="1" hangingPunct="1"/>
            <a:r>
              <a:rPr lang="en-US"/>
              <a:t>Both Jane and Dick are better off.  (What about Spot?  Doesn’t anyone care about Spot???)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F9140C1-E07E-4FCD-93EC-5ABCBFF44246}" type="slidenum">
              <a:rPr lang="en-US" smtClean="0"/>
              <a:t>34</a:t>
            </a:fld>
            <a:endParaRPr lang="en-US"/>
          </a:p>
        </p:txBody>
      </p:sp>
      <p:sp>
        <p:nvSpPr>
          <p:cNvPr id="84995"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B944AA01-5F62-46EA-8500-83264E65CC85}" type="slidenum">
              <a:rPr lang="en-US" sz="1200">
                <a:cs typeface="Arial" panose="020B0604020202020204" pitchFamily="34" charset="0"/>
              </a:rPr>
              <a:t>34</a:t>
            </a:fld>
            <a:endParaRPr lang="en-US" sz="1200">
              <a:cs typeface="Arial" panose="020B0604020202020204" pitchFamily="34" charset="0"/>
            </a:endParaRPr>
          </a:p>
        </p:txBody>
      </p:sp>
      <p:sp>
        <p:nvSpPr>
          <p:cNvPr id="84996" name="Rectangle 2"/>
          <p:cNvSpPr>
            <a:spLocks noGrp="1" noRot="1" noChangeAspect="1" noChangeArrowheads="1" noTextEdit="1"/>
          </p:cNvSpPr>
          <p:nvPr>
            <p:ph type="sldImg"/>
          </p:nvPr>
        </p:nvSpPr>
        <p:spPr>
          <a:xfrm>
            <a:off x="1143000" y="534988"/>
            <a:ext cx="4572000" cy="3429000"/>
          </a:xfrm>
        </p:spPr>
      </p:sp>
      <p:sp>
        <p:nvSpPr>
          <p:cNvPr id="84997"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96D3D2E-766E-4ECB-8876-2A1D4D0967EE}" type="slidenum">
              <a:rPr lang="en-US" smtClean="0"/>
              <a:t>35</a:t>
            </a:fld>
            <a:endParaRPr lang="en-US"/>
          </a:p>
        </p:txBody>
      </p:sp>
      <p:sp>
        <p:nvSpPr>
          <p:cNvPr id="86019"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1FEDD4A2-167B-4539-A83E-8A87BF2EE64D}" type="slidenum">
              <a:rPr lang="en-US" sz="1200">
                <a:cs typeface="Arial" panose="020B0604020202020204" pitchFamily="34" charset="0"/>
              </a:rPr>
              <a:t>35</a:t>
            </a:fld>
            <a:endParaRPr lang="en-US" sz="1200">
              <a:cs typeface="Arial" panose="020B0604020202020204" pitchFamily="34" charset="0"/>
            </a:endParaRPr>
          </a:p>
        </p:txBody>
      </p:sp>
      <p:sp>
        <p:nvSpPr>
          <p:cNvPr id="86020" name="Rectangle 2"/>
          <p:cNvSpPr>
            <a:spLocks noGrp="1" noRot="1" noChangeAspect="1" noChangeArrowheads="1" noTextEdit="1"/>
          </p:cNvSpPr>
          <p:nvPr>
            <p:ph type="sldImg"/>
          </p:nvPr>
        </p:nvSpPr>
        <p:spPr>
          <a:xfrm>
            <a:off x="1143000" y="534988"/>
            <a:ext cx="4572000" cy="3429000"/>
          </a:xfrm>
        </p:spPr>
      </p:sp>
      <p:sp>
        <p:nvSpPr>
          <p:cNvPr id="86021" name="Rectangle 3"/>
          <p:cNvSpPr>
            <a:spLocks noGrp="1" noChangeArrowheads="1"/>
          </p:cNvSpPr>
          <p:nvPr>
            <p:ph type="body" idx="1"/>
          </p:nvPr>
        </p:nvSpPr>
        <p:spPr>
          <a:xfrm>
            <a:off x="685800" y="4248775"/>
            <a:ext cx="5486400" cy="4209738"/>
          </a:xfrm>
          <a:noFill/>
        </p:spPr>
        <p:txBody>
          <a:bodyPr/>
          <a:lstStyle/>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36</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pPr eaLnBrk="1" hangingPunct="1">
              <a:spcBef>
                <a:spcPct val="0"/>
              </a:spcBef>
            </a:pPr>
            <a:r>
              <a:rPr lang="en-US" sz="1100" dirty="0"/>
              <a:t>Have students work together in small groups, or as a class (with you as moderator).  If working in groups, allow 5 minutes, then solicit responses from the class.  </a:t>
            </a:r>
          </a:p>
          <a:p>
            <a:pPr eaLnBrk="1" hangingPunct="1">
              <a:spcBef>
                <a:spcPct val="0"/>
              </a:spcBef>
            </a:pPr>
            <a:endParaRPr lang="en-US" sz="1100" dirty="0"/>
          </a:p>
          <a:p>
            <a:pPr eaLnBrk="1" hangingPunct="1">
              <a:spcBef>
                <a:spcPct val="0"/>
              </a:spcBef>
            </a:pPr>
            <a:r>
              <a:rPr lang="en-US" sz="1100" dirty="0"/>
              <a:t>If you wish, insert a blank slide after this one and use it to type students’ responses as they share them.  </a:t>
            </a:r>
          </a:p>
          <a:p>
            <a:pPr eaLnBrk="1" hangingPunct="1">
              <a:spcBef>
                <a:spcPct val="0"/>
              </a:spcBef>
            </a:pPr>
            <a:endParaRPr lang="en-US" sz="1100" dirty="0"/>
          </a:p>
          <a:p>
            <a:pPr eaLnBrk="1" hangingPunct="1">
              <a:spcBef>
                <a:spcPct val="0"/>
              </a:spcBef>
            </a:pPr>
            <a:r>
              <a:rPr lang="en-US" sz="1100" dirty="0"/>
              <a:t>Most students should find part A very straightforward.  A good </a:t>
            </a:r>
            <a:r>
              <a:rPr lang="en-US" sz="1100" dirty="0" err="1"/>
              <a:t>Coasian</a:t>
            </a:r>
            <a:r>
              <a:rPr lang="en-US" sz="1100" dirty="0"/>
              <a:t> solution would be for each of the 1000 residents to chip in $75, so the town can offer $75,000 to the factory to stop polluting.  </a:t>
            </a:r>
          </a:p>
          <a:p>
            <a:pPr eaLnBrk="1" hangingPunct="1">
              <a:spcBef>
                <a:spcPct val="0"/>
              </a:spcBef>
            </a:pPr>
            <a:endParaRPr lang="en-US" sz="1100" dirty="0"/>
          </a:p>
          <a:p>
            <a:pPr eaLnBrk="1" hangingPunct="1">
              <a:spcBef>
                <a:spcPct val="0"/>
              </a:spcBef>
            </a:pPr>
            <a:r>
              <a:rPr lang="en-US" sz="1100" dirty="0"/>
              <a:t>The second part involves brainstorming:  students try to come up with a list of reasons why it might be difficult to implement </a:t>
            </a:r>
            <a:r>
              <a:rPr lang="en-US" sz="1100" dirty="0" err="1"/>
              <a:t>Coase</a:t>
            </a:r>
            <a:r>
              <a:rPr lang="en-US" sz="1100" dirty="0"/>
              <a:t>-like solutions in the real world.  Brainstorming engages students and is shown to increase learning outcomes and student satisfaction.  And it provides a break from what otherwise would be a long stretch of lecture. </a:t>
            </a:r>
          </a:p>
          <a:p>
            <a:pPr eaLnBrk="1" hangingPunct="1">
              <a:spcBef>
                <a:spcPct val="0"/>
              </a:spcBef>
            </a:pPr>
            <a:endParaRPr lang="en-US" sz="1100" dirty="0"/>
          </a:p>
          <a:p>
            <a:pPr eaLnBrk="1" hangingPunct="1">
              <a:spcBef>
                <a:spcPct val="0"/>
              </a:spcBef>
            </a:pPr>
            <a:r>
              <a:rPr lang="en-US" sz="1100" dirty="0"/>
              <a:t>I have not provided a slide with answers.  Instead, the following slide lists the reasons why private solutions don’t always work, and the “notes” section (what you’re reading right now) gives some examples of each in the context of this scenario.</a:t>
            </a:r>
          </a:p>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41EF986-FF98-403D-A8EA-5388CE437851}" type="slidenum">
              <a:rPr lang="en-US" smtClean="0"/>
              <a:t>37</a:t>
            </a:fld>
            <a:endParaRPr lang="en-US"/>
          </a:p>
        </p:txBody>
      </p:sp>
      <p:sp>
        <p:nvSpPr>
          <p:cNvPr id="88067"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5ADE66B9-8129-4BDA-84D5-C307C9E11ABD}" type="slidenum">
              <a:rPr lang="en-US" sz="1200">
                <a:cs typeface="Arial" panose="020B0604020202020204" pitchFamily="34" charset="0"/>
              </a:rPr>
              <a:t>37</a:t>
            </a:fld>
            <a:endParaRPr lang="en-US" sz="1200">
              <a:cs typeface="Arial" panose="020B0604020202020204" pitchFamily="34" charset="0"/>
            </a:endParaRPr>
          </a:p>
        </p:txBody>
      </p:sp>
      <p:sp>
        <p:nvSpPr>
          <p:cNvPr id="88068" name="Rectangle 2"/>
          <p:cNvSpPr>
            <a:spLocks noGrp="1" noRot="1" noChangeAspect="1" noChangeArrowheads="1" noTextEdit="1"/>
          </p:cNvSpPr>
          <p:nvPr>
            <p:ph type="sldImg"/>
          </p:nvPr>
        </p:nvSpPr>
        <p:spPr>
          <a:xfrm>
            <a:off x="1143000" y="534988"/>
            <a:ext cx="4572000" cy="3429000"/>
          </a:xfrm>
        </p:spPr>
      </p:sp>
      <p:sp>
        <p:nvSpPr>
          <p:cNvPr id="88069" name="Rectangle 3"/>
          <p:cNvSpPr>
            <a:spLocks noGrp="1" noChangeArrowheads="1"/>
          </p:cNvSpPr>
          <p:nvPr>
            <p:ph type="body" idx="1"/>
          </p:nvPr>
        </p:nvSpPr>
        <p:spPr>
          <a:xfrm>
            <a:off x="685800" y="4248775"/>
            <a:ext cx="5486400" cy="4209738"/>
          </a:xfrm>
          <a:noFill/>
        </p:spPr>
        <p:txBody>
          <a:bodyPr/>
          <a:lstStyle/>
          <a:p>
            <a:pPr eaLnBrk="1" hangingPunct="1"/>
            <a:r>
              <a:rPr lang="en-US" dirty="0"/>
              <a:t>An example for each bullet point in the context of the brainstorming activity on the previous slide:</a:t>
            </a:r>
          </a:p>
          <a:p>
            <a:pPr eaLnBrk="1" hangingPunct="1"/>
            <a:endParaRPr lang="en-US" dirty="0"/>
          </a:p>
          <a:p>
            <a:pPr eaLnBrk="1" hangingPunct="1"/>
            <a:r>
              <a:rPr lang="en-US" dirty="0"/>
              <a:t>1.  Transactions costs:  </a:t>
            </a:r>
            <a:br>
              <a:rPr lang="en-US" dirty="0"/>
            </a:br>
            <a:r>
              <a:rPr lang="en-US" dirty="0"/>
              <a:t>Suppose lawyers charge $60,000 to represent the two parties and draw up a contract that is enforceable in a court.  Then it will be impossible for both parties to come to a mutually beneficial agreement, and the factory will continue polluting the lake.  </a:t>
            </a:r>
          </a:p>
          <a:p>
            <a:pPr eaLnBrk="1" hangingPunct="1"/>
            <a:endParaRPr lang="en-US" dirty="0"/>
          </a:p>
          <a:p>
            <a:pPr eaLnBrk="1" hangingPunct="1"/>
            <a:r>
              <a:rPr lang="en-US" dirty="0"/>
              <a:t>2.  Stubbornness:</a:t>
            </a:r>
            <a:br>
              <a:rPr lang="en-US" dirty="0"/>
            </a:br>
            <a:r>
              <a:rPr lang="en-US" dirty="0"/>
              <a:t>Suppose the town offers $55,000 to the factory.  The factory would be better off taking this offer than nothing at all, but the factory may counter with a $95,000 price.  Both parties hold out in hopes that the other will cede, but neither does.  The factory keeps polluting, and the residents of Green Valley continue to be denied the joy of swimming in the lake. </a:t>
            </a:r>
          </a:p>
          <a:p>
            <a:pPr eaLnBrk="1" hangingPunct="1"/>
            <a:endParaRPr lang="en-US" dirty="0"/>
          </a:p>
          <a:p>
            <a:pPr eaLnBrk="1" hangingPunct="1"/>
            <a:r>
              <a:rPr lang="en-US" dirty="0"/>
              <a:t>3.  Coordination problems:</a:t>
            </a:r>
            <a:br>
              <a:rPr lang="en-US" dirty="0"/>
            </a:br>
            <a:r>
              <a:rPr lang="en-US" dirty="0"/>
              <a:t>Getting all 1000 residents to agree to a specific offer will be difficult.  Moreover, each resident has an incentive to free-ride off his neighbors.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38</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59542C8-0F40-4124-8751-CB553F745796}" type="slidenum">
              <a:rPr lang="en-US" smtClean="0"/>
              <a:t>3</a:t>
            </a:fld>
            <a:endParaRPr lang="en-US"/>
          </a:p>
        </p:txBody>
      </p:sp>
      <p:sp>
        <p:nvSpPr>
          <p:cNvPr id="53251"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636FE02F-1C39-4DC4-97A0-9298C1544DA1}" type="slidenum">
              <a:rPr lang="en-US" sz="1200">
                <a:cs typeface="Arial" panose="020B0604020202020204" pitchFamily="34" charset="0"/>
              </a:rPr>
              <a:t>3</a:t>
            </a:fld>
            <a:endParaRPr lang="en-US" sz="1200">
              <a:cs typeface="Arial" panose="020B0604020202020204" pitchFamily="34" charset="0"/>
            </a:endParaRPr>
          </a:p>
        </p:txBody>
      </p:sp>
      <p:sp>
        <p:nvSpPr>
          <p:cNvPr id="53252" name="Rectangle 2"/>
          <p:cNvSpPr>
            <a:spLocks noGrp="1" noRot="1" noChangeAspect="1" noChangeArrowheads="1" noTextEdit="1"/>
          </p:cNvSpPr>
          <p:nvPr>
            <p:ph type="sldImg"/>
          </p:nvPr>
        </p:nvSpPr>
        <p:spPr>
          <a:xfrm>
            <a:off x="1143000" y="534988"/>
            <a:ext cx="4572000" cy="3429000"/>
          </a:xfrm>
        </p:spPr>
      </p:sp>
      <p:sp>
        <p:nvSpPr>
          <p:cNvPr id="53253"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39</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7A3F6BA-F70D-469C-A304-42B3B2F7B24F}" type="slidenum">
              <a:rPr lang="en-US">
                <a:solidFill>
                  <a:prstClr val="black"/>
                </a:solidFill>
              </a:rPr>
              <a:t>40</a:t>
            </a:fld>
            <a:endParaRPr lang="en-US">
              <a:solidFill>
                <a:prstClr val="black"/>
              </a:solidFill>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36F28DA-207C-4D72-9862-7A784DE7A1CF}" type="slidenum">
              <a:rPr lang="en-US" smtClean="0"/>
              <a:t>4</a:t>
            </a:fld>
            <a:endParaRPr lang="en-US"/>
          </a:p>
        </p:txBody>
      </p:sp>
      <p:sp>
        <p:nvSpPr>
          <p:cNvPr id="54275"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B5BA4C86-7D12-4F10-8F1D-F9DDA55C5DBD}" type="slidenum">
              <a:rPr lang="en-US" sz="1200">
                <a:cs typeface="Arial" panose="020B0604020202020204" pitchFamily="34" charset="0"/>
              </a:rPr>
              <a:t>4</a:t>
            </a:fld>
            <a:endParaRPr lang="en-US" sz="1200">
              <a:cs typeface="Arial" panose="020B0604020202020204" pitchFamily="34" charset="0"/>
            </a:endParaRPr>
          </a:p>
        </p:txBody>
      </p:sp>
      <p:sp>
        <p:nvSpPr>
          <p:cNvPr id="54276" name="Rectangle 2"/>
          <p:cNvSpPr>
            <a:spLocks noGrp="1" noRot="1" noChangeAspect="1" noChangeArrowheads="1" noTextEdit="1"/>
          </p:cNvSpPr>
          <p:nvPr>
            <p:ph type="sldImg"/>
          </p:nvPr>
        </p:nvSpPr>
        <p:spPr>
          <a:xfrm>
            <a:off x="1143000" y="534988"/>
            <a:ext cx="4572000" cy="3429000"/>
          </a:xfrm>
        </p:spPr>
      </p:sp>
      <p:sp>
        <p:nvSpPr>
          <p:cNvPr id="54277"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E965F9A-8613-40F1-A9D7-B91C321C8B2B}" type="slidenum">
              <a:rPr lang="en-US" smtClean="0"/>
              <a:t>5</a:t>
            </a:fld>
            <a:endParaRPr lang="en-US"/>
          </a:p>
        </p:txBody>
      </p:sp>
      <p:sp>
        <p:nvSpPr>
          <p:cNvPr id="55299"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8E9AA94A-4832-4644-989D-C82D4D8AC8AA}" type="slidenum">
              <a:rPr lang="en-US" sz="1200">
                <a:cs typeface="Arial" panose="020B0604020202020204" pitchFamily="34" charset="0"/>
              </a:rPr>
              <a:t>5</a:t>
            </a:fld>
            <a:endParaRPr lang="en-US" sz="1200">
              <a:cs typeface="Arial" panose="020B0604020202020204" pitchFamily="34" charset="0"/>
            </a:endParaRPr>
          </a:p>
        </p:txBody>
      </p:sp>
      <p:sp>
        <p:nvSpPr>
          <p:cNvPr id="55300" name="Rectangle 2"/>
          <p:cNvSpPr>
            <a:spLocks noGrp="1" noRot="1" noChangeAspect="1" noChangeArrowheads="1" noTextEdit="1"/>
          </p:cNvSpPr>
          <p:nvPr>
            <p:ph type="sldImg"/>
          </p:nvPr>
        </p:nvSpPr>
        <p:spPr>
          <a:xfrm>
            <a:off x="1143000" y="534988"/>
            <a:ext cx="4572000" cy="3429000"/>
          </a:xfrm>
        </p:spPr>
      </p:sp>
      <p:sp>
        <p:nvSpPr>
          <p:cNvPr id="55301" name="Rectangle 3"/>
          <p:cNvSpPr>
            <a:spLocks noGrp="1" noChangeArrowheads="1"/>
          </p:cNvSpPr>
          <p:nvPr>
            <p:ph type="body" idx="1"/>
          </p:nvPr>
        </p:nvSpPr>
        <p:spPr>
          <a:xfrm>
            <a:off x="685800" y="4248775"/>
            <a:ext cx="5486400" cy="4209738"/>
          </a:xfrm>
          <a:noFill/>
        </p:spPr>
        <p:txBody>
          <a:bodyPr/>
          <a:lstStyle/>
          <a:p>
            <a:pPr eaLnBrk="1" hangingPunct="1"/>
            <a:r>
              <a:rPr lang="en-US" dirty="0"/>
              <a:t>For many students, the concepts are easier to learn in the context of a specific example with numerical values.  </a:t>
            </a:r>
          </a:p>
          <a:p>
            <a:pPr eaLnBrk="1" hangingPunct="1"/>
            <a:endParaRPr lang="en-US" dirty="0"/>
          </a:p>
          <a:p>
            <a:pPr eaLnBrk="1" hangingPunct="1"/>
            <a:r>
              <a:rPr lang="en-US" dirty="0"/>
              <a:t>Note that maximizing consumer + producer surplus is NOT the same as maximizing TOTAL surplus in the presence of externalities (whether positive OR negative).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3DFCBCD-2442-42FC-9F2B-9B3A8F78E1CD}" type="slidenum">
              <a:rPr lang="en-US" smtClean="0"/>
              <a:t>6</a:t>
            </a:fld>
            <a:endParaRPr lang="en-US"/>
          </a:p>
        </p:txBody>
      </p:sp>
      <p:sp>
        <p:nvSpPr>
          <p:cNvPr id="56323"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017B0C15-4E6F-4980-BDB6-78DBDFC218DC}" type="slidenum">
              <a:rPr lang="en-US" sz="1200">
                <a:cs typeface="Arial" panose="020B0604020202020204" pitchFamily="34" charset="0"/>
              </a:rPr>
              <a:t>6</a:t>
            </a:fld>
            <a:endParaRPr lang="en-US" sz="1200">
              <a:cs typeface="Arial" panose="020B0604020202020204" pitchFamily="34" charset="0"/>
            </a:endParaRPr>
          </a:p>
        </p:txBody>
      </p:sp>
      <p:sp>
        <p:nvSpPr>
          <p:cNvPr id="56324" name="Rectangle 2"/>
          <p:cNvSpPr>
            <a:spLocks noGrp="1" noRot="1" noChangeAspect="1" noChangeArrowheads="1" noTextEdit="1"/>
          </p:cNvSpPr>
          <p:nvPr>
            <p:ph type="sldImg"/>
          </p:nvPr>
        </p:nvSpPr>
        <p:spPr>
          <a:xfrm>
            <a:off x="1143000" y="534988"/>
            <a:ext cx="4572000" cy="3429000"/>
          </a:xfrm>
        </p:spPr>
      </p:sp>
      <p:sp>
        <p:nvSpPr>
          <p:cNvPr id="56325"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D4FEE7-F560-495B-8350-ED377D97AEFA}" type="slidenum">
              <a:rPr lang="en-US" smtClean="0"/>
              <a:t>7</a:t>
            </a:fld>
            <a:endParaRPr lang="en-US"/>
          </a:p>
        </p:txBody>
      </p:sp>
      <p:sp>
        <p:nvSpPr>
          <p:cNvPr id="57347"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7468B5DB-5F28-4CEE-AABE-6DF62F75B48B}" type="slidenum">
              <a:rPr lang="en-US" sz="1200">
                <a:cs typeface="Arial" panose="020B0604020202020204" pitchFamily="34" charset="0"/>
              </a:rPr>
              <a:t>7</a:t>
            </a:fld>
            <a:endParaRPr lang="en-US" sz="1200">
              <a:cs typeface="Arial" panose="020B0604020202020204" pitchFamily="34" charset="0"/>
            </a:endParaRPr>
          </a:p>
        </p:txBody>
      </p:sp>
      <p:sp>
        <p:nvSpPr>
          <p:cNvPr id="57348" name="Rectangle 2"/>
          <p:cNvSpPr>
            <a:spLocks noGrp="1" noRot="1" noChangeAspect="1" noChangeArrowheads="1" noTextEdit="1"/>
          </p:cNvSpPr>
          <p:nvPr>
            <p:ph type="sldImg"/>
          </p:nvPr>
        </p:nvSpPr>
        <p:spPr>
          <a:xfrm>
            <a:off x="1143000" y="534988"/>
            <a:ext cx="4572000" cy="3429000"/>
          </a:xfrm>
        </p:spPr>
      </p:sp>
      <p:sp>
        <p:nvSpPr>
          <p:cNvPr id="57349" name="Rectangle 3"/>
          <p:cNvSpPr>
            <a:spLocks noGrp="1" noChangeArrowheads="1"/>
          </p:cNvSpPr>
          <p:nvPr>
            <p:ph type="body" idx="1"/>
          </p:nvPr>
        </p:nvSpPr>
        <p:spPr>
          <a:xfrm>
            <a:off x="685800" y="4248775"/>
            <a:ext cx="5486400" cy="4209738"/>
          </a:xfrm>
          <a:noFill/>
        </p:spPr>
        <p:txBody>
          <a:bodyPr/>
          <a:lstStyle/>
          <a:p>
            <a:pPr eaLnBrk="1" hangingPunct="1"/>
            <a:r>
              <a:rPr lang="en-US" dirty="0"/>
              <a:t>“At any Q &lt; 20, value of additional gas exceeds social cost.” </a:t>
            </a:r>
          </a:p>
          <a:p>
            <a:pPr eaLnBrk="1" hangingPunct="1"/>
            <a:endParaRPr lang="en-US" dirty="0"/>
          </a:p>
          <a:p>
            <a:pPr eaLnBrk="1" hangingPunct="1"/>
            <a:r>
              <a:rPr lang="en-US" dirty="0"/>
              <a:t>For example, at Q = 10, the value to buyers of an additional gallon equals $4, while the social cost is only $2.  Therefore, total surplus (society’s well-being) would increase with a larger quantity of gas.  </a:t>
            </a:r>
          </a:p>
          <a:p>
            <a:pPr eaLnBrk="1" hangingPunct="1"/>
            <a:endParaRPr lang="en-US" dirty="0"/>
          </a:p>
          <a:p>
            <a:pPr eaLnBrk="1" hangingPunct="1"/>
            <a:r>
              <a:rPr lang="en-US" dirty="0"/>
              <a:t>“At any Q &gt; 20, social cost of the last gallon is greater than its value.” </a:t>
            </a:r>
          </a:p>
          <a:p>
            <a:pPr eaLnBrk="1" hangingPunct="1"/>
            <a:endParaRPr lang="en-US" dirty="0"/>
          </a:p>
          <a:p>
            <a:pPr eaLnBrk="1" hangingPunct="1"/>
            <a:r>
              <a:rPr lang="en-US" dirty="0"/>
              <a:t>For example, at Q = 25 (the market equilibrium) the last gallon cost $3.50 (including the external cost) but the value of it to buyers was only $2.50.  Hence, total surplus would be higher if Q were lower.  </a:t>
            </a:r>
          </a:p>
          <a:p>
            <a:pPr eaLnBrk="1" hangingPunct="1"/>
            <a:endParaRPr lang="en-US" dirty="0"/>
          </a:p>
          <a:p>
            <a:pPr eaLnBrk="1" hangingPunct="1"/>
            <a:r>
              <a:rPr lang="en-US" dirty="0"/>
              <a:t>Only at Q = 20 is society’s welfare maximized.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846299C-8C83-478F-AAFE-D757DD5A6898}" type="slidenum">
              <a:rPr lang="en-US" smtClean="0"/>
              <a:t>8</a:t>
            </a:fld>
            <a:endParaRPr lang="en-US"/>
          </a:p>
        </p:txBody>
      </p:sp>
      <p:sp>
        <p:nvSpPr>
          <p:cNvPr id="58371" name="Rectangle 7"/>
          <p:cNvSpPr txBox="1">
            <a:spLocks noGrp="1" noChangeArrowheads="1"/>
          </p:cNvSpPr>
          <p:nvPr/>
        </p:nvSpPr>
        <p:spPr bwMode="auto">
          <a:xfrm>
            <a:off x="3884613" y="8684926"/>
            <a:ext cx="2971800" cy="457513"/>
          </a:xfrm>
          <a:prstGeom prst="rect">
            <a:avLst/>
          </a:prstGeom>
          <a:noFill/>
          <a:ln w="9525">
            <a:noFill/>
            <a:miter lim="800000"/>
          </a:ln>
        </p:spPr>
        <p:txBody>
          <a:bodyPr anchor="b"/>
          <a:lstStyle/>
          <a:p>
            <a:pPr algn="r"/>
            <a:fld id="{CE4BE3CA-1A39-4CFC-80BF-30780235B266}" type="slidenum">
              <a:rPr lang="en-US" sz="1200">
                <a:cs typeface="Arial" panose="020B0604020202020204" pitchFamily="34" charset="0"/>
              </a:rPr>
              <a:t>8</a:t>
            </a:fld>
            <a:endParaRPr lang="en-US" sz="1200">
              <a:cs typeface="Arial" panose="020B0604020202020204" pitchFamily="34" charset="0"/>
            </a:endParaRPr>
          </a:p>
        </p:txBody>
      </p:sp>
      <p:sp>
        <p:nvSpPr>
          <p:cNvPr id="58372" name="Rectangle 2"/>
          <p:cNvSpPr>
            <a:spLocks noGrp="1" noRot="1" noChangeAspect="1" noChangeArrowheads="1" noTextEdit="1"/>
          </p:cNvSpPr>
          <p:nvPr>
            <p:ph type="sldImg"/>
          </p:nvPr>
        </p:nvSpPr>
        <p:spPr>
          <a:xfrm>
            <a:off x="1143000" y="534988"/>
            <a:ext cx="4572000" cy="3429000"/>
          </a:xfrm>
        </p:spPr>
      </p:sp>
      <p:sp>
        <p:nvSpPr>
          <p:cNvPr id="58373" name="Rectangle 3"/>
          <p:cNvSpPr>
            <a:spLocks noGrp="1" noChangeArrowheads="1"/>
          </p:cNvSpPr>
          <p:nvPr>
            <p:ph type="body" idx="1"/>
          </p:nvPr>
        </p:nvSpPr>
        <p:spPr>
          <a:xfrm>
            <a:off x="685800" y="4248775"/>
            <a:ext cx="5486400" cy="4209738"/>
          </a:xfrm>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lvl1pPr algn="l">
              <a:defRPr sz="3600" b="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0"/>
            <a:ext cx="8229600" cy="4979581"/>
          </a:xfrm>
        </p:spPr>
        <p:txBody>
          <a:bodyPr/>
          <a:lstStyle>
            <a:lvl1pPr>
              <a:lnSpc>
                <a:spcPct val="105000"/>
              </a:lnSpc>
              <a:spcBef>
                <a:spcPts val="1200"/>
              </a:spcBef>
              <a:buClr>
                <a:srgbClr val="A3C167"/>
              </a:buClr>
              <a:buFont typeface="Wingdings" panose="05000000000000000000" pitchFamily="2" charset="2"/>
              <a:buChar char="§"/>
              <a:defRPr sz="2800">
                <a:latin typeface="Arial" panose="020B0604020202020204" pitchFamily="34" charset="0"/>
                <a:cs typeface="Arial" panose="020B0604020202020204" pitchFamily="34" charset="0"/>
              </a:defRPr>
            </a:lvl1pPr>
            <a:lvl2pPr>
              <a:lnSpc>
                <a:spcPct val="105000"/>
              </a:lnSpc>
              <a:spcBef>
                <a:spcPts val="300"/>
              </a:spcBef>
              <a:buClr>
                <a:srgbClr val="CC9900"/>
              </a:buClr>
              <a:buFont typeface="Wingdings" panose="05000000000000000000" pitchFamily="2" charset="2"/>
              <a:buChar char="§"/>
              <a:defRPr sz="2700">
                <a:latin typeface="Arial" panose="020B0604020202020204" pitchFamily="34" charset="0"/>
                <a:cs typeface="Arial" panose="020B0604020202020204" pitchFamily="34" charset="0"/>
              </a:defRPr>
            </a:lvl2pPr>
            <a:lvl3pPr>
              <a:lnSpc>
                <a:spcPct val="105000"/>
              </a:lnSpc>
              <a:spcBef>
                <a:spcPts val="300"/>
              </a:spcBef>
              <a:buClr>
                <a:srgbClr val="B3A2C7"/>
              </a:buClr>
              <a:buFont typeface="Wingdings" panose="05000000000000000000" pitchFamily="2" charset="2"/>
              <a:buChar char="§"/>
              <a:defRPr sz="2400">
                <a:latin typeface="Arial" panose="020B0604020202020204" pitchFamily="34" charset="0"/>
                <a:cs typeface="Arial" panose="020B0604020202020204" pitchFamily="34" charset="0"/>
              </a:defRPr>
            </a:lvl3pPr>
            <a:lvl4pPr>
              <a:lnSpc>
                <a:spcPct val="105000"/>
              </a:lnSpc>
              <a:spcBef>
                <a:spcPts val="300"/>
              </a:spcBef>
              <a:defRPr>
                <a:latin typeface="Arial" panose="020B0604020202020204" pitchFamily="34" charset="0"/>
                <a:cs typeface="Arial" panose="020B0604020202020204" pitchFamily="34" charset="0"/>
              </a:defRPr>
            </a:lvl4pPr>
            <a:lvl5pPr>
              <a:lnSpc>
                <a:spcPct val="105000"/>
              </a:lnSpc>
              <a:spcBef>
                <a:spcPts val="3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22222"/>
        </a:solidFill>
        <a:effectLst/>
      </p:bgPr>
    </p:bg>
    <p:spTree>
      <p:nvGrpSpPr>
        <p:cNvPr id="1" name=""/>
        <p:cNvGrpSpPr/>
        <p:nvPr/>
      </p:nvGrpSpPr>
      <p:grpSpPr>
        <a:xfrm>
          <a:off x="0" y="0"/>
          <a:ext cx="0" cy="0"/>
          <a:chOff x="0" y="0"/>
          <a:chExt cx="0" cy="0"/>
        </a:xfrm>
      </p:grpSpPr>
      <p:sp>
        <p:nvSpPr>
          <p:cNvPr id="8" name="TextBox 7"/>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t>‹#›</a:t>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8145"/>
            <a:ext cx="8229600" cy="8845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47424"/>
            <a:ext cx="8229600" cy="48787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t>‹#›</a:t>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p:titleStyle>
    <p:body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
          </a:xfrm>
          <a:prstGeom prst="rect">
            <a:avLst/>
          </a:prstGeom>
          <a:solidFill>
            <a:srgbClr val="59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76200" y="240268"/>
            <a:ext cx="2362200" cy="369332"/>
          </a:xfrm>
          <a:prstGeom prst="rect">
            <a:avLst/>
          </a:prstGeom>
          <a:noFill/>
        </p:spPr>
        <p:txBody>
          <a:bodyPr wrap="square">
            <a:spAutoFit/>
          </a:bodyPr>
          <a:lstStyle/>
          <a:p>
            <a:pPr algn="ctr">
              <a:defRPr/>
            </a:pPr>
            <a:r>
              <a:rPr lang="en-US"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Seventh Edition</a:t>
            </a:r>
          </a:p>
        </p:txBody>
      </p:sp>
      <p:grpSp>
        <p:nvGrpSpPr>
          <p:cNvPr id="17" name="Group 16"/>
          <p:cNvGrpSpPr/>
          <p:nvPr/>
        </p:nvGrpSpPr>
        <p:grpSpPr>
          <a:xfrm>
            <a:off x="233285" y="1046136"/>
            <a:ext cx="4519550" cy="1001403"/>
            <a:chOff x="336337" y="1949660"/>
            <a:chExt cx="5012677" cy="1001403"/>
          </a:xfrm>
        </p:grpSpPr>
        <p:sp>
          <p:nvSpPr>
            <p:cNvPr id="18" name="TextBox 9"/>
            <p:cNvSpPr txBox="1">
              <a:spLocks noChangeArrowheads="1"/>
            </p:cNvSpPr>
            <p:nvPr/>
          </p:nvSpPr>
          <p:spPr bwMode="auto">
            <a:xfrm>
              <a:off x="336337" y="2120066"/>
              <a:ext cx="5012677" cy="830997"/>
            </a:xfrm>
            <a:prstGeom prst="rect">
              <a:avLst/>
            </a:prstGeom>
            <a:noFill/>
            <a:ln w="9525">
              <a:noFill/>
              <a:miter lim="800000"/>
            </a:ln>
          </p:spPr>
          <p:txBody>
            <a:bodyPr wrap="square">
              <a:spAutoFit/>
            </a:bodyPr>
            <a:lstStyle/>
            <a:p>
              <a:r>
                <a:rPr lang="en-US" sz="4600" dirty="0">
                  <a:solidFill>
                    <a:srgbClr val="FFFFFF"/>
                  </a:solidFill>
                  <a:effectLst>
                    <a:outerShdw blurRad="38100" dist="38100" dir="2700000" algn="tl">
                      <a:srgbClr val="000000">
                        <a:alpha val="43137"/>
                      </a:srgbClr>
                    </a:outerShdw>
                  </a:effectLst>
                  <a:latin typeface="Book Antiqua" panose="02040602050305030304" pitchFamily="18" charset="0"/>
                  <a:cs typeface="Arial" panose="020B0604020202020204" pitchFamily="34" charset="0"/>
                </a:rPr>
                <a:t>M</a:t>
              </a:r>
              <a:r>
                <a:rPr lang="en-US" sz="4400" dirty="0">
                  <a:solidFill>
                    <a:srgbClr val="FFFFFF"/>
                  </a:solidFill>
                  <a:effectLst>
                    <a:outerShdw blurRad="38100" dist="38100" dir="2700000" algn="tl">
                      <a:srgbClr val="000000">
                        <a:alpha val="43137"/>
                      </a:srgbClr>
                    </a:outerShdw>
                  </a:effectLst>
                  <a:latin typeface="Book Antiqua" panose="02040602050305030304" pitchFamily="18" charset="0"/>
                  <a:cs typeface="Arial" panose="020B0604020202020204" pitchFamily="34" charset="0"/>
                </a:rPr>
                <a:t>icroeconomics</a:t>
              </a:r>
            </a:p>
          </p:txBody>
        </p:sp>
        <p:sp>
          <p:nvSpPr>
            <p:cNvPr id="19" name="TextBox 18"/>
            <p:cNvSpPr txBox="1"/>
            <p:nvPr/>
          </p:nvSpPr>
          <p:spPr>
            <a:xfrm>
              <a:off x="1133405" y="1949660"/>
              <a:ext cx="3254416" cy="461665"/>
            </a:xfrm>
            <a:prstGeom prst="rect">
              <a:avLst/>
            </a:prstGeom>
            <a:noFill/>
          </p:spPr>
          <p:txBody>
            <a:bodyPr wrap="square">
              <a:spAutoFit/>
            </a:bodyPr>
            <a:lstStyle/>
            <a:p>
              <a:pPr>
                <a:defRPr/>
              </a:pPr>
              <a:r>
                <a:rPr lang="en-US" sz="2400" dirty="0">
                  <a:solidFill>
                    <a:srgbClr val="FFFFFF"/>
                  </a:solidFill>
                  <a:latin typeface="Times New Roman" panose="02020603050405020304" pitchFamily="18" charset="0"/>
                  <a:cs typeface="Times New Roman" panose="02020603050405020304" pitchFamily="18" charset="0"/>
                </a:rPr>
                <a:t>Principles of</a:t>
              </a:r>
            </a:p>
          </p:txBody>
        </p:sp>
      </p:grpSp>
      <p:sp>
        <p:nvSpPr>
          <p:cNvPr id="23" name="TextBox 22"/>
          <p:cNvSpPr txBox="1"/>
          <p:nvPr/>
        </p:nvSpPr>
        <p:spPr>
          <a:xfrm>
            <a:off x="0" y="2038446"/>
            <a:ext cx="4648200" cy="523220"/>
          </a:xfrm>
          <a:prstGeom prst="rect">
            <a:avLst/>
          </a:prstGeom>
          <a:noFill/>
        </p:spPr>
        <p:txBody>
          <a:bodyPr wrap="square" rtlCol="0">
            <a:spAutoFit/>
          </a:bodyPr>
          <a:lstStyle/>
          <a:p>
            <a:pPr algn="ctr"/>
            <a:r>
              <a:rPr lang="en-US" sz="280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Gregory </a:t>
            </a:r>
            <a:r>
              <a:rPr lang="en-US" sz="2800" dirty="0" err="1">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Mankiw</a:t>
            </a:r>
            <a:endParaRPr lang="en-US" sz="2800" dirty="0">
              <a:solidFill>
                <a:prstClr val="whit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383652" y="4063425"/>
            <a:ext cx="2207148" cy="584775"/>
          </a:xfrm>
          <a:prstGeom prst="rect">
            <a:avLst/>
          </a:prstGeom>
          <a:noFill/>
        </p:spPr>
        <p:txBody>
          <a:bodyPr wrap="square" rtlCol="0">
            <a:spAutoFit/>
          </a:bodyPr>
          <a:lstStyle/>
          <a:p>
            <a:pPr algn="ctr"/>
            <a:r>
              <a:rPr lang="en-US" sz="3200" dirty="0">
                <a:solidFill>
                  <a:srgbClr val="FFCD74"/>
                </a:solidFill>
                <a:effectLst>
                  <a:outerShdw blurRad="50800" dist="38100" dir="2700000" algn="tl" rotWithShape="0">
                    <a:prstClr val="black">
                      <a:alpha val="40000"/>
                    </a:prstClr>
                  </a:outerShdw>
                </a:effectLst>
                <a:latin typeface="Arial Narrow" panose="020B0606020202030204" pitchFamily="34" charset="0"/>
                <a:ea typeface="Cambria Math" panose="02040503050406030204" pitchFamily="18" charset="0"/>
                <a:cs typeface="Arial" panose="020B0604020202020204" pitchFamily="34" charset="0"/>
              </a:rPr>
              <a:t>CHAPTER</a:t>
            </a:r>
          </a:p>
        </p:txBody>
      </p:sp>
      <p:sp>
        <p:nvSpPr>
          <p:cNvPr id="20" name="TextBox 19"/>
          <p:cNvSpPr txBox="1"/>
          <p:nvPr/>
        </p:nvSpPr>
        <p:spPr>
          <a:xfrm>
            <a:off x="782480" y="4495800"/>
            <a:ext cx="1445148" cy="1077218"/>
          </a:xfrm>
          <a:prstGeom prst="rect">
            <a:avLst/>
          </a:prstGeom>
          <a:noFill/>
        </p:spPr>
        <p:txBody>
          <a:bodyPr wrap="square" rtlCol="0">
            <a:spAutoFit/>
          </a:bodyPr>
          <a:lstStyle/>
          <a:p>
            <a:pPr algn="ctr"/>
            <a:r>
              <a:rPr lang="en-US" sz="6400" b="1" dirty="0">
                <a:solidFill>
                  <a:srgbClr val="FFCD74"/>
                </a:solidFill>
                <a:effectLst>
                  <a:outerShdw blurRad="38100" dist="38100" dir="2700000" algn="tl">
                    <a:schemeClr val="tx1">
                      <a:alpha val="43000"/>
                    </a:schemeClr>
                  </a:outerShdw>
                </a:effectLst>
                <a:latin typeface="Cambria Math" panose="02040503050406030204" pitchFamily="18" charset="0"/>
                <a:ea typeface="Cambria Math" panose="02040503050406030204" pitchFamily="18" charset="0"/>
                <a:cs typeface="Tahoma" panose="020B0604030504040204" pitchFamily="34" charset="0"/>
              </a:rPr>
              <a:t>10</a:t>
            </a:r>
          </a:p>
        </p:txBody>
      </p:sp>
      <p:pic>
        <p:nvPicPr>
          <p:cNvPr id="21" name="Picture 20"/>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10000"/>
                    </a14:imgEffect>
                    <a14:imgEffect>
                      <a14:colorTemperature colorTemp="6000"/>
                    </a14:imgEffect>
                    <a14:imgEffect>
                      <a14:saturation sat="85000"/>
                    </a14:imgEffect>
                  </a14:imgLayer>
                </a14:imgProps>
              </a:ext>
              <a:ext uri="{28A0092B-C50C-407E-A947-70E740481C1C}">
                <a14:useLocalDpi xmlns:a14="http://schemas.microsoft.com/office/drawing/2010/main" val="0"/>
              </a:ext>
            </a:extLst>
          </a:blip>
          <a:srcRect l="8827" t="13217" r="3175" b="5984"/>
          <a:stretch>
            <a:fillRect/>
          </a:stretch>
        </p:blipFill>
        <p:spPr>
          <a:xfrm>
            <a:off x="4694609" y="389977"/>
            <a:ext cx="4212112" cy="2697675"/>
          </a:xfrm>
          <a:prstGeom prst="rect">
            <a:avLst/>
          </a:prstGeom>
          <a:effectLst>
            <a:outerShdw blurRad="50800" dist="38100" dir="2700000" algn="tl" rotWithShape="0">
              <a:prstClr val="black">
                <a:alpha val="40000"/>
              </a:prstClr>
            </a:outerShdw>
            <a:reflection stA="35000" endPos="40000" dist="12700" dir="5400000" sy="-100000" algn="bl" rotWithShape="0"/>
          </a:effectLst>
        </p:spPr>
      </p:pic>
      <p:sp>
        <p:nvSpPr>
          <p:cNvPr id="12" name="TextBox 11"/>
          <p:cNvSpPr txBox="1"/>
          <p:nvPr/>
        </p:nvSpPr>
        <p:spPr>
          <a:xfrm>
            <a:off x="2709332" y="4096400"/>
            <a:ext cx="6124835" cy="1092607"/>
          </a:xfrm>
          <a:prstGeom prst="rect">
            <a:avLst/>
          </a:prstGeom>
          <a:noFill/>
        </p:spPr>
        <p:txBody>
          <a:bodyPr wrap="square" rtlCol="0">
            <a:spAutoFit/>
          </a:bodyPr>
          <a:lstStyle/>
          <a:p>
            <a:pPr algn="ctr">
              <a:lnSpc>
                <a:spcPct val="110000"/>
              </a:lnSpc>
            </a:pPr>
            <a:r>
              <a:rPr lang="en-US" sz="6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Externalities</a:t>
            </a:r>
          </a:p>
        </p:txBody>
      </p:sp>
      <p:sp>
        <p:nvSpPr>
          <p:cNvPr id="13" name="Rectangle 12"/>
          <p:cNvSpPr/>
          <p:nvPr/>
        </p:nvSpPr>
        <p:spPr>
          <a:xfrm rot="16200000">
            <a:off x="8251789" y="2351214"/>
            <a:ext cx="1418978" cy="215444"/>
          </a:xfrm>
          <a:prstGeom prst="rect">
            <a:avLst/>
          </a:prstGeom>
        </p:spPr>
        <p:txBody>
          <a:bodyPr wrap="none">
            <a:spAutoFit/>
          </a:bodyPr>
          <a:lstStyle/>
          <a:p>
            <a:r>
              <a:rPr lang="en-US" sz="800" dirty="0">
                <a:solidFill>
                  <a:schemeClr val="bg1">
                    <a:lumMod val="50000"/>
                  </a:schemeClr>
                </a:solidFill>
              </a:rPr>
              <a:t>Wojciech Gerson (1831-1901)</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idx="4294967295"/>
          </p:nvPr>
        </p:nvSpPr>
        <p:spPr/>
        <p:txBody>
          <a:bodyPr/>
          <a:lstStyle/>
          <a:p>
            <a:pPr eaLnBrk="1" hangingPunct="1"/>
            <a:r>
              <a:rPr lang="en-US" sz="3600"/>
              <a:t>“Internalizing the Externality”</a:t>
            </a:r>
          </a:p>
        </p:txBody>
      </p:sp>
      <p:sp>
        <p:nvSpPr>
          <p:cNvPr id="14341" name="Rectangle 3"/>
          <p:cNvSpPr>
            <a:spLocks noGrp="1" noChangeArrowheads="1"/>
          </p:cNvSpPr>
          <p:nvPr>
            <p:ph type="body" idx="4294967295"/>
          </p:nvPr>
        </p:nvSpPr>
        <p:spPr/>
        <p:txBody>
          <a:bodyPr/>
          <a:lstStyle/>
          <a:p>
            <a:pPr eaLnBrk="1" hangingPunct="1"/>
            <a:r>
              <a:rPr lang="en-US" sz="2700" b="1" dirty="0">
                <a:solidFill>
                  <a:srgbClr val="CC0000"/>
                </a:solidFill>
              </a:rPr>
              <a:t>Internalizing the externality</a:t>
            </a:r>
            <a:r>
              <a:rPr lang="en-US" sz="2700" dirty="0"/>
              <a:t>:  altering incentives so that people take account of the external effects of their actions</a:t>
            </a:r>
          </a:p>
          <a:p>
            <a:pPr eaLnBrk="1" hangingPunct="1"/>
            <a:r>
              <a:rPr lang="en-US" sz="2700" dirty="0"/>
              <a:t>In our example, the $1/gallon tax on sellers makes sellers’ costs = social costs.</a:t>
            </a:r>
          </a:p>
          <a:p>
            <a:pPr eaLnBrk="1" hangingPunct="1"/>
            <a:r>
              <a:rPr lang="en-US" sz="2700" dirty="0"/>
              <a:t>When market participants must pay social costs, market </a:t>
            </a:r>
            <a:r>
              <a:rPr lang="en-US" sz="2700" dirty="0" err="1"/>
              <a:t>eq’m</a:t>
            </a:r>
            <a:r>
              <a:rPr lang="en-US" sz="2700" dirty="0"/>
              <a:t> = social optimum.  </a:t>
            </a:r>
          </a:p>
          <a:p>
            <a:pPr eaLnBrk="1" hangingPunct="1">
              <a:buFont typeface="Wingdings" panose="05000000000000000000" pitchFamily="2" charset="2"/>
              <a:buNone/>
            </a:pPr>
            <a:r>
              <a:rPr lang="en-US" sz="2700" dirty="0"/>
              <a:t>	(Imposing the tax on buyers would achieve the same outcome; market </a:t>
            </a:r>
            <a:r>
              <a:rPr lang="en-US" sz="2700" b="1" i="1" dirty="0"/>
              <a:t>Q</a:t>
            </a:r>
            <a:r>
              <a:rPr lang="en-US" sz="2700" dirty="0"/>
              <a:t> would equal optimal </a:t>
            </a:r>
            <a:r>
              <a:rPr lang="en-US" sz="2700" b="1" i="1" dirty="0"/>
              <a:t>Q</a:t>
            </a:r>
            <a:r>
              <a:rPr lang="en-US" sz="2700" dirty="0"/>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xEl>
                                              <p:pRg st="2" end="2"/>
                                            </p:txEl>
                                          </p:spTgt>
                                        </p:tgtEl>
                                        <p:attrNameLst>
                                          <p:attrName>style.visibility</p:attrName>
                                        </p:attrNameLst>
                                      </p:cBhvr>
                                      <p:to>
                                        <p:strVal val="visible"/>
                                      </p:to>
                                    </p:set>
                                    <p:animEffect transition="in" filter="wipe(left)">
                                      <p:cBhvr>
                                        <p:cTn id="17" dur="500"/>
                                        <p:tgtEl>
                                          <p:spTgt spid="143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1">
                                            <p:txEl>
                                              <p:pRg st="3" end="3"/>
                                            </p:txEl>
                                          </p:spTgt>
                                        </p:tgtEl>
                                        <p:attrNameLst>
                                          <p:attrName>style.visibility</p:attrName>
                                        </p:attrNameLst>
                                      </p:cBhvr>
                                      <p:to>
                                        <p:strVal val="visible"/>
                                      </p:to>
                                    </p:set>
                                    <p:animEffect transition="in" filter="wipe(left)">
                                      <p:cBhvr>
                                        <p:cTn id="22" dur="500"/>
                                        <p:tgtEl>
                                          <p:spTgt spid="143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p:txBody>
          <a:bodyPr/>
          <a:lstStyle/>
          <a:p>
            <a:pPr eaLnBrk="1" hangingPunct="1"/>
            <a:r>
              <a:rPr lang="en-US"/>
              <a:t>Examples of Positive Externalities</a:t>
            </a:r>
          </a:p>
        </p:txBody>
      </p:sp>
      <p:sp>
        <p:nvSpPr>
          <p:cNvPr id="129027" name="Rectangle 3"/>
          <p:cNvSpPr>
            <a:spLocks noGrp="1" noChangeArrowheads="1"/>
          </p:cNvSpPr>
          <p:nvPr>
            <p:ph type="body" idx="4294967295"/>
          </p:nvPr>
        </p:nvSpPr>
        <p:spPr>
          <a:xfrm>
            <a:off x="468313" y="1035050"/>
            <a:ext cx="5178425" cy="5373688"/>
          </a:xfrm>
        </p:spPr>
        <p:txBody>
          <a:bodyPr/>
          <a:lstStyle/>
          <a:p>
            <a:pPr eaLnBrk="1" hangingPunct="1"/>
            <a:r>
              <a:rPr lang="en-US" sz="2700" dirty="0"/>
              <a:t>Being vaccinated against </a:t>
            </a:r>
            <a:br>
              <a:rPr lang="en-US" sz="2700" dirty="0"/>
            </a:br>
            <a:r>
              <a:rPr lang="en-US" sz="2700" dirty="0"/>
              <a:t>contagious diseases protects </a:t>
            </a:r>
            <a:br>
              <a:rPr lang="en-US" sz="2700" dirty="0"/>
            </a:br>
            <a:r>
              <a:rPr lang="en-US" sz="2700" dirty="0"/>
              <a:t>not only you, but people who </a:t>
            </a:r>
            <a:br>
              <a:rPr lang="en-US" sz="2700" dirty="0"/>
            </a:br>
            <a:r>
              <a:rPr lang="en-US" sz="2700" dirty="0"/>
              <a:t>visit the salad bar or produce </a:t>
            </a:r>
            <a:br>
              <a:rPr lang="en-US" sz="2700" dirty="0"/>
            </a:br>
            <a:r>
              <a:rPr lang="en-US" sz="2700" dirty="0"/>
              <a:t>section after you. </a:t>
            </a:r>
          </a:p>
          <a:p>
            <a:pPr eaLnBrk="1" hangingPunct="1"/>
            <a:r>
              <a:rPr lang="en-US" sz="2700" dirty="0"/>
              <a:t>R&amp;D creates knowledge </a:t>
            </a:r>
            <a:br>
              <a:rPr lang="en-US" sz="2700" dirty="0"/>
            </a:br>
            <a:r>
              <a:rPr lang="en-US" sz="2700" dirty="0"/>
              <a:t>others can use.</a:t>
            </a:r>
          </a:p>
          <a:p>
            <a:pPr eaLnBrk="1" hangingPunct="1"/>
            <a:r>
              <a:rPr lang="en-US" sz="2700" dirty="0"/>
              <a:t>People going to college raise the population’s education level, which reduces crime and improves government.</a:t>
            </a:r>
          </a:p>
        </p:txBody>
      </p:sp>
      <p:pic>
        <p:nvPicPr>
          <p:cNvPr id="129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56144" y="2026079"/>
            <a:ext cx="3165347" cy="2109983"/>
          </a:xfrm>
          <a:prstGeom prst="rect">
            <a:avLst/>
          </a:prstGeom>
          <a:noFill/>
          <a:ln w="9525">
            <a:solidFill>
              <a:schemeClr val="tx1"/>
            </a:solidFill>
            <a:miter lim="800000"/>
            <a:headEnd/>
            <a:tailEnd/>
          </a:ln>
        </p:spPr>
      </p:pic>
      <p:sp>
        <p:nvSpPr>
          <p:cNvPr id="129029" name="Text Box 5"/>
          <p:cNvSpPr txBox="1">
            <a:spLocks noChangeArrowheads="1"/>
          </p:cNvSpPr>
          <p:nvPr/>
        </p:nvSpPr>
        <p:spPr bwMode="auto">
          <a:xfrm>
            <a:off x="5816600" y="4702175"/>
            <a:ext cx="2851150" cy="1235075"/>
          </a:xfrm>
          <a:prstGeom prst="rect">
            <a:avLst/>
          </a:prstGeom>
          <a:noFill/>
          <a:ln w="9525">
            <a:noFill/>
            <a:miter lim="800000"/>
          </a:ln>
        </p:spPr>
        <p:txBody>
          <a:bodyPr>
            <a:spAutoFit/>
          </a:bodyPr>
          <a:lstStyle/>
          <a:p>
            <a:pPr algn="ctr">
              <a:spcBef>
                <a:spcPct val="50000"/>
              </a:spcBef>
            </a:pPr>
            <a:r>
              <a:rPr lang="en-US" sz="2500" i="1" dirty="0">
                <a:solidFill>
                  <a:srgbClr val="CC0000"/>
                </a:solidFill>
                <a:latin typeface="Arial" panose="020B0604020202020204"/>
                <a:cs typeface="Arial" panose="020B0604020202020204"/>
              </a:rPr>
              <a:t>Thank you for </a:t>
            </a:r>
            <a:br>
              <a:rPr lang="en-US" sz="2500" i="1" dirty="0">
                <a:solidFill>
                  <a:srgbClr val="CC0000"/>
                </a:solidFill>
                <a:latin typeface="Arial" panose="020B0604020202020204"/>
                <a:cs typeface="Arial" panose="020B0604020202020204"/>
              </a:rPr>
            </a:br>
            <a:r>
              <a:rPr lang="en-US" sz="2500" i="1" dirty="0">
                <a:solidFill>
                  <a:srgbClr val="CC0000"/>
                </a:solidFill>
                <a:latin typeface="Arial" panose="020B0604020202020204"/>
                <a:cs typeface="Arial" panose="020B0604020202020204"/>
              </a:rPr>
              <a:t>not contaminating the fruit supply!</a:t>
            </a:r>
          </a:p>
        </p:txBody>
      </p:sp>
      <p:sp>
        <p:nvSpPr>
          <p:cNvPr id="6" name="Rectangle 5"/>
          <p:cNvSpPr/>
          <p:nvPr/>
        </p:nvSpPr>
        <p:spPr>
          <a:xfrm>
            <a:off x="7331929" y="4100288"/>
            <a:ext cx="1579278" cy="215444"/>
          </a:xfrm>
          <a:prstGeom prst="rect">
            <a:avLst/>
          </a:prstGeom>
        </p:spPr>
        <p:txBody>
          <a:bodyPr wrap="none">
            <a:spAutoFit/>
          </a:bodyPr>
          <a:lstStyle/>
          <a:p>
            <a:r>
              <a:rPr lang="en-US" sz="800" dirty="0">
                <a:solidFill>
                  <a:schemeClr val="bg1">
                    <a:lumMod val="50000"/>
                  </a:schemeClr>
                </a:solidFill>
              </a:rPr>
              <a:t>© Peter Bernik/Shutterstock.com</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9028"/>
                                        </p:tgtEl>
                                        <p:attrNameLst>
                                          <p:attrName>style.visibility</p:attrName>
                                        </p:attrNameLst>
                                      </p:cBhvr>
                                      <p:to>
                                        <p:strVal val="visible"/>
                                      </p:to>
                                    </p:set>
                                    <p:animEffect transition="in" filter="fade">
                                      <p:cBhvr>
                                        <p:cTn id="11" dur="500"/>
                                        <p:tgtEl>
                                          <p:spTgt spid="1290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9029"/>
                                        </p:tgtEl>
                                        <p:attrNameLst>
                                          <p:attrName>style.visibility</p:attrName>
                                        </p:attrNameLst>
                                      </p:cBhvr>
                                      <p:to>
                                        <p:strVal val="visible"/>
                                      </p:to>
                                    </p:set>
                                    <p:animEffect transition="in" filter="fade">
                                      <p:cBhvr>
                                        <p:cTn id="14" dur="500"/>
                                        <p:tgtEl>
                                          <p:spTgt spid="12902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9027">
                                            <p:txEl>
                                              <p:pRg st="1" end="1"/>
                                            </p:txEl>
                                          </p:spTgt>
                                        </p:tgtEl>
                                        <p:attrNameLst>
                                          <p:attrName>style.visibility</p:attrName>
                                        </p:attrNameLst>
                                      </p:cBhvr>
                                      <p:to>
                                        <p:strVal val="visible"/>
                                      </p:to>
                                    </p:set>
                                    <p:animEffect transition="in" filter="wipe(left)">
                                      <p:cBhvr>
                                        <p:cTn id="19" dur="500"/>
                                        <p:tgtEl>
                                          <p:spTgt spid="12902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9027">
                                            <p:txEl>
                                              <p:pRg st="2" end="2"/>
                                            </p:txEl>
                                          </p:spTgt>
                                        </p:tgtEl>
                                        <p:attrNameLst>
                                          <p:attrName>style.visibility</p:attrName>
                                        </p:attrNameLst>
                                      </p:cBhvr>
                                      <p:to>
                                        <p:strVal val="visible"/>
                                      </p:to>
                                    </p:set>
                                    <p:animEffect transition="in" filter="wipe(left)">
                                      <p:cBhvr>
                                        <p:cTn id="24" dur="500"/>
                                        <p:tgtEl>
                                          <p:spTgt spid="129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5"/>
      <p:bldP spid="12902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t>Positive Externalities</a:t>
            </a:r>
          </a:p>
        </p:txBody>
      </p:sp>
      <p:sp>
        <p:nvSpPr>
          <p:cNvPr id="16389" name="Rectangle 3"/>
          <p:cNvSpPr>
            <a:spLocks noGrp="1" noChangeArrowheads="1"/>
          </p:cNvSpPr>
          <p:nvPr>
            <p:ph idx="1"/>
          </p:nvPr>
        </p:nvSpPr>
        <p:spPr/>
        <p:txBody>
          <a:bodyPr/>
          <a:lstStyle/>
          <a:p>
            <a:pPr eaLnBrk="1" hangingPunct="1"/>
            <a:r>
              <a:rPr lang="en-US" dirty="0"/>
              <a:t>In the presence of a positive externality, </a:t>
            </a:r>
            <a:br>
              <a:rPr lang="en-US" dirty="0"/>
            </a:br>
            <a:r>
              <a:rPr lang="en-US" dirty="0"/>
              <a:t>the </a:t>
            </a:r>
            <a:r>
              <a:rPr lang="en-US" b="1" dirty="0">
                <a:solidFill>
                  <a:srgbClr val="800080"/>
                </a:solidFill>
              </a:rPr>
              <a:t>social value</a:t>
            </a:r>
            <a:r>
              <a:rPr lang="en-US" dirty="0"/>
              <a:t> of a good includes</a:t>
            </a:r>
          </a:p>
          <a:p>
            <a:pPr lvl="1" eaLnBrk="1" hangingPunct="1"/>
            <a:r>
              <a:rPr lang="en-US" b="1" dirty="0">
                <a:solidFill>
                  <a:srgbClr val="800080"/>
                </a:solidFill>
              </a:rPr>
              <a:t>private value</a:t>
            </a:r>
            <a:r>
              <a:rPr lang="en-US" dirty="0"/>
              <a:t> – the direct value to buyers</a:t>
            </a:r>
          </a:p>
          <a:p>
            <a:pPr lvl="1" eaLnBrk="1" hangingPunct="1"/>
            <a:r>
              <a:rPr lang="en-US" b="1" dirty="0">
                <a:solidFill>
                  <a:srgbClr val="800080"/>
                </a:solidFill>
              </a:rPr>
              <a:t>external benefit</a:t>
            </a:r>
            <a:r>
              <a:rPr lang="en-US" dirty="0"/>
              <a:t> – the value of the </a:t>
            </a:r>
            <a:br>
              <a:rPr lang="en-US" dirty="0"/>
            </a:br>
            <a:r>
              <a:rPr lang="en-US" dirty="0"/>
              <a:t>positive impact on bystanders</a:t>
            </a:r>
          </a:p>
          <a:p>
            <a:pPr eaLnBrk="1" hangingPunct="1">
              <a:spcBef>
                <a:spcPct val="60000"/>
              </a:spcBef>
            </a:pPr>
            <a:r>
              <a:rPr lang="en-US" dirty="0"/>
              <a:t>The socially optimal </a:t>
            </a:r>
            <a:r>
              <a:rPr lang="en-US" b="1" i="1" dirty="0"/>
              <a:t>Q</a:t>
            </a:r>
            <a:r>
              <a:rPr lang="en-US" dirty="0"/>
              <a:t> maximizes welfare:</a:t>
            </a:r>
          </a:p>
          <a:p>
            <a:pPr lvl="1" eaLnBrk="1" hangingPunct="1"/>
            <a:r>
              <a:rPr lang="en-US" dirty="0"/>
              <a:t>At any lower </a:t>
            </a:r>
            <a:r>
              <a:rPr lang="en-US" b="1" i="1" dirty="0"/>
              <a:t>Q</a:t>
            </a:r>
            <a:r>
              <a:rPr lang="en-US" dirty="0"/>
              <a:t>, the social value of </a:t>
            </a:r>
            <a:br>
              <a:rPr lang="en-US" dirty="0"/>
            </a:br>
            <a:r>
              <a:rPr lang="en-US" dirty="0"/>
              <a:t>additional units exceeds their cost.</a:t>
            </a:r>
          </a:p>
          <a:p>
            <a:pPr lvl="1" eaLnBrk="1" hangingPunct="1"/>
            <a:r>
              <a:rPr lang="en-US" dirty="0"/>
              <a:t>At any higher </a:t>
            </a:r>
            <a:r>
              <a:rPr lang="en-US" b="1" i="1" dirty="0"/>
              <a:t>Q</a:t>
            </a:r>
            <a:r>
              <a:rPr lang="en-US" dirty="0"/>
              <a:t>, the cost of the last unit exceeds its social value.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left)">
                                      <p:cBhvr>
                                        <p:cTn id="7" dur="500"/>
                                        <p:tgtEl>
                                          <p:spTgt spid="163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wipe(left)">
                                      <p:cBhvr>
                                        <p:cTn id="12" dur="500"/>
                                        <p:tgtEl>
                                          <p:spTgt spid="163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wipe(left)">
                                      <p:cBhvr>
                                        <p:cTn id="17" dur="500"/>
                                        <p:tgtEl>
                                          <p:spTgt spid="163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xEl>
                                              <p:pRg st="3" end="3"/>
                                            </p:txEl>
                                          </p:spTgt>
                                        </p:tgtEl>
                                        <p:attrNameLst>
                                          <p:attrName>style.visibility</p:attrName>
                                        </p:attrNameLst>
                                      </p:cBhvr>
                                      <p:to>
                                        <p:strVal val="visible"/>
                                      </p:to>
                                    </p:set>
                                    <p:animEffect transition="in" filter="wipe(left)">
                                      <p:cBhvr>
                                        <p:cTn id="22" dur="500"/>
                                        <p:tgtEl>
                                          <p:spTgt spid="163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9">
                                            <p:txEl>
                                              <p:pRg st="4" end="4"/>
                                            </p:txEl>
                                          </p:spTgt>
                                        </p:tgtEl>
                                        <p:attrNameLst>
                                          <p:attrName>style.visibility</p:attrName>
                                        </p:attrNameLst>
                                      </p:cBhvr>
                                      <p:to>
                                        <p:strVal val="visible"/>
                                      </p:to>
                                    </p:set>
                                    <p:animEffect transition="in" filter="wipe(left)">
                                      <p:cBhvr>
                                        <p:cTn id="27" dur="500"/>
                                        <p:tgtEl>
                                          <p:spTgt spid="163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9">
                                            <p:txEl>
                                              <p:pRg st="5" end="5"/>
                                            </p:txEl>
                                          </p:spTgt>
                                        </p:tgtEl>
                                        <p:attrNameLst>
                                          <p:attrName>style.visibility</p:attrName>
                                        </p:attrNameLst>
                                      </p:cBhvr>
                                      <p:to>
                                        <p:strVal val="visible"/>
                                      </p:to>
                                    </p:set>
                                    <p:animEffect transition="in" filter="wipe(left)">
                                      <p:cBhvr>
                                        <p:cTn id="32" dur="500"/>
                                        <p:tgtEl>
                                          <p:spTgt spid="163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1</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sz="3800" dirty="0">
                <a:solidFill>
                  <a:srgbClr val="CC9900"/>
                </a:solidFill>
                <a:cs typeface="Arial" panose="020B0604020202020204" pitchFamily="34" charset="0"/>
              </a:rPr>
              <a:t>Analysis of a positive externality</a:t>
            </a: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
        <p:nvSpPr>
          <p:cNvPr id="6" name="AutoShape 2"/>
          <p:cNvSpPr>
            <a:spLocks noChangeAspect="1" noChangeArrowheads="1" noTextEdit="1"/>
          </p:cNvSpPr>
          <p:nvPr/>
        </p:nvSpPr>
        <p:spPr bwMode="auto">
          <a:xfrm>
            <a:off x="463550" y="1169988"/>
            <a:ext cx="4860925" cy="5873750"/>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7" name="Rectangle 9"/>
          <p:cNvSpPr>
            <a:spLocks noChangeArrowheads="1"/>
          </p:cNvSpPr>
          <p:nvPr/>
        </p:nvSpPr>
        <p:spPr bwMode="auto">
          <a:xfrm>
            <a:off x="1206500" y="1520825"/>
            <a:ext cx="3821113" cy="4659313"/>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8" name="Line 10"/>
          <p:cNvSpPr>
            <a:spLocks noChangeShapeType="1"/>
          </p:cNvSpPr>
          <p:nvPr/>
        </p:nvSpPr>
        <p:spPr bwMode="auto">
          <a:xfrm>
            <a:off x="1125538" y="6180138"/>
            <a:ext cx="80962" cy="1587"/>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9" name="Line 11"/>
          <p:cNvSpPr>
            <a:spLocks noChangeShapeType="1"/>
          </p:cNvSpPr>
          <p:nvPr/>
        </p:nvSpPr>
        <p:spPr bwMode="auto">
          <a:xfrm>
            <a:off x="1125538" y="5314950"/>
            <a:ext cx="80962" cy="158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0" name="Line 12"/>
          <p:cNvSpPr>
            <a:spLocks noChangeShapeType="1"/>
          </p:cNvSpPr>
          <p:nvPr/>
        </p:nvSpPr>
        <p:spPr bwMode="auto">
          <a:xfrm>
            <a:off x="1125538" y="4451350"/>
            <a:ext cx="80962" cy="158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1" name="Line 13"/>
          <p:cNvSpPr>
            <a:spLocks noChangeShapeType="1"/>
          </p:cNvSpPr>
          <p:nvPr/>
        </p:nvSpPr>
        <p:spPr bwMode="auto">
          <a:xfrm>
            <a:off x="1125538" y="3587750"/>
            <a:ext cx="80962" cy="158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2" name="Line 14"/>
          <p:cNvSpPr>
            <a:spLocks noChangeShapeType="1"/>
          </p:cNvSpPr>
          <p:nvPr/>
        </p:nvSpPr>
        <p:spPr bwMode="auto">
          <a:xfrm>
            <a:off x="1125538" y="2722563"/>
            <a:ext cx="80962" cy="1587"/>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3" name="Line 15"/>
          <p:cNvSpPr>
            <a:spLocks noChangeShapeType="1"/>
          </p:cNvSpPr>
          <p:nvPr/>
        </p:nvSpPr>
        <p:spPr bwMode="auto">
          <a:xfrm>
            <a:off x="1125538" y="1871663"/>
            <a:ext cx="80962" cy="1587"/>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4" name="Line 16"/>
          <p:cNvSpPr>
            <a:spLocks noChangeShapeType="1"/>
          </p:cNvSpPr>
          <p:nvPr/>
        </p:nvSpPr>
        <p:spPr bwMode="auto">
          <a:xfrm flipV="1">
            <a:off x="1206500"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5" name="Line 17"/>
          <p:cNvSpPr>
            <a:spLocks noChangeShapeType="1"/>
          </p:cNvSpPr>
          <p:nvPr/>
        </p:nvSpPr>
        <p:spPr bwMode="auto">
          <a:xfrm flipV="1">
            <a:off x="2327275"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6" name="Line 18"/>
          <p:cNvSpPr>
            <a:spLocks noChangeShapeType="1"/>
          </p:cNvSpPr>
          <p:nvPr/>
        </p:nvSpPr>
        <p:spPr bwMode="auto">
          <a:xfrm flipV="1">
            <a:off x="3448050"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7" name="Line 19"/>
          <p:cNvSpPr>
            <a:spLocks noChangeShapeType="1"/>
          </p:cNvSpPr>
          <p:nvPr/>
        </p:nvSpPr>
        <p:spPr bwMode="auto">
          <a:xfrm flipV="1">
            <a:off x="4581525"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8" name="Rectangle 20"/>
          <p:cNvSpPr>
            <a:spLocks noChangeArrowheads="1"/>
          </p:cNvSpPr>
          <p:nvPr/>
        </p:nvSpPr>
        <p:spPr bwMode="auto">
          <a:xfrm>
            <a:off x="1376363" y="1268413"/>
            <a:ext cx="3522662" cy="473075"/>
          </a:xfrm>
          <a:prstGeom prst="rect">
            <a:avLst/>
          </a:prstGeom>
          <a:noFill/>
          <a:ln w="9525">
            <a:noFill/>
            <a:miter lim="800000"/>
          </a:ln>
        </p:spPr>
        <p:txBody>
          <a:bodyPr wrap="none">
            <a:spAutoFit/>
          </a:bodyPr>
          <a:lstStyle/>
          <a:p>
            <a:pPr>
              <a:spcBef>
                <a:spcPct val="50000"/>
              </a:spcBef>
            </a:pPr>
            <a:r>
              <a:rPr lang="en-US" sz="2500">
                <a:latin typeface="Arial" panose="020B0604020202020204"/>
                <a:cs typeface="Arial" panose="020B0604020202020204"/>
              </a:rPr>
              <a:t>The market for flu shots</a:t>
            </a:r>
          </a:p>
        </p:txBody>
      </p:sp>
      <p:sp>
        <p:nvSpPr>
          <p:cNvPr id="19" name="Line 21"/>
          <p:cNvSpPr>
            <a:spLocks noChangeShapeType="1"/>
          </p:cNvSpPr>
          <p:nvPr/>
        </p:nvSpPr>
        <p:spPr bwMode="auto">
          <a:xfrm>
            <a:off x="1206500" y="2725738"/>
            <a:ext cx="3521075" cy="2689225"/>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20" name="Line 22"/>
          <p:cNvSpPr>
            <a:spLocks noChangeShapeType="1"/>
          </p:cNvSpPr>
          <p:nvPr/>
        </p:nvSpPr>
        <p:spPr bwMode="auto">
          <a:xfrm flipV="1">
            <a:off x="1206500" y="3479800"/>
            <a:ext cx="3503613" cy="2695575"/>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21" name="Rectangle 23"/>
          <p:cNvSpPr>
            <a:spLocks noChangeArrowheads="1"/>
          </p:cNvSpPr>
          <p:nvPr/>
        </p:nvSpPr>
        <p:spPr bwMode="auto">
          <a:xfrm>
            <a:off x="4668838" y="5291138"/>
            <a:ext cx="412750" cy="457200"/>
          </a:xfrm>
          <a:prstGeom prst="rect">
            <a:avLst/>
          </a:prstGeom>
          <a:noFill/>
          <a:ln w="9525">
            <a:noFill/>
            <a:miter lim="800000"/>
          </a:ln>
        </p:spPr>
        <p:txBody>
          <a:bodyPr>
            <a:spAutoFit/>
          </a:bodyPr>
          <a:lstStyle/>
          <a:p>
            <a:r>
              <a:rPr lang="en-US" sz="2400">
                <a:latin typeface="Arial" panose="020B0604020202020204"/>
                <a:cs typeface="Arial" panose="020B0604020202020204"/>
              </a:rPr>
              <a:t>D</a:t>
            </a:r>
          </a:p>
        </p:txBody>
      </p:sp>
      <p:sp>
        <p:nvSpPr>
          <p:cNvPr id="22" name="Rectangle 24"/>
          <p:cNvSpPr>
            <a:spLocks noChangeArrowheads="1"/>
          </p:cNvSpPr>
          <p:nvPr/>
        </p:nvSpPr>
        <p:spPr bwMode="auto">
          <a:xfrm>
            <a:off x="4656138" y="3128963"/>
            <a:ext cx="388937" cy="457200"/>
          </a:xfrm>
          <a:prstGeom prst="rect">
            <a:avLst/>
          </a:prstGeom>
          <a:noFill/>
          <a:ln w="9525">
            <a:noFill/>
            <a:miter lim="800000"/>
          </a:ln>
        </p:spPr>
        <p:txBody>
          <a:bodyPr>
            <a:spAutoFit/>
          </a:bodyPr>
          <a:lstStyle/>
          <a:p>
            <a:r>
              <a:rPr lang="en-US" sz="2400">
                <a:latin typeface="Arial" panose="020B0604020202020204"/>
                <a:cs typeface="Arial" panose="020B0604020202020204"/>
              </a:rPr>
              <a:t>S</a:t>
            </a:r>
          </a:p>
        </p:txBody>
      </p:sp>
      <p:grpSp>
        <p:nvGrpSpPr>
          <p:cNvPr id="23" name="Group 26"/>
          <p:cNvGrpSpPr/>
          <p:nvPr/>
        </p:nvGrpSpPr>
        <p:grpSpPr bwMode="auto">
          <a:xfrm>
            <a:off x="514350" y="1123950"/>
            <a:ext cx="4981576" cy="5573713"/>
            <a:chOff x="2459" y="491"/>
            <a:chExt cx="3138" cy="3511"/>
          </a:xfrm>
        </p:grpSpPr>
        <p:grpSp>
          <p:nvGrpSpPr>
            <p:cNvPr id="24" name="Group 27"/>
            <p:cNvGrpSpPr/>
            <p:nvPr/>
          </p:nvGrpSpPr>
          <p:grpSpPr bwMode="auto">
            <a:xfrm>
              <a:off x="2567" y="491"/>
              <a:ext cx="3030" cy="3511"/>
              <a:chOff x="2567" y="491"/>
              <a:chExt cx="3030" cy="3511"/>
            </a:xfrm>
          </p:grpSpPr>
          <p:grpSp>
            <p:nvGrpSpPr>
              <p:cNvPr id="26" name="Group 28"/>
              <p:cNvGrpSpPr/>
              <p:nvPr/>
            </p:nvGrpSpPr>
            <p:grpSpPr bwMode="auto">
              <a:xfrm>
                <a:off x="2895" y="962"/>
                <a:ext cx="2122" cy="2442"/>
                <a:chOff x="2895" y="962"/>
                <a:chExt cx="2407" cy="2442"/>
              </a:xfrm>
            </p:grpSpPr>
            <p:sp>
              <p:nvSpPr>
                <p:cNvPr id="66" name="Line 29"/>
                <p:cNvSpPr>
                  <a:spLocks noChangeShapeType="1"/>
                </p:cNvSpPr>
                <p:nvPr/>
              </p:nvSpPr>
              <p:spPr bwMode="auto">
                <a:xfrm>
                  <a:off x="2895" y="3403"/>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7" name="Line 30"/>
                <p:cNvSpPr>
                  <a:spLocks noChangeShapeType="1"/>
                </p:cNvSpPr>
                <p:nvPr/>
              </p:nvSpPr>
              <p:spPr bwMode="auto">
                <a:xfrm>
                  <a:off x="2895" y="2859"/>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8" name="Line 31"/>
                <p:cNvSpPr>
                  <a:spLocks noChangeShapeType="1"/>
                </p:cNvSpPr>
                <p:nvPr/>
              </p:nvSpPr>
              <p:spPr bwMode="auto">
                <a:xfrm>
                  <a:off x="2895" y="2315"/>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9" name="Line 32"/>
                <p:cNvSpPr>
                  <a:spLocks noChangeShapeType="1"/>
                </p:cNvSpPr>
                <p:nvPr/>
              </p:nvSpPr>
              <p:spPr bwMode="auto">
                <a:xfrm>
                  <a:off x="2895" y="1770"/>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0" name="Line 33"/>
                <p:cNvSpPr>
                  <a:spLocks noChangeShapeType="1"/>
                </p:cNvSpPr>
                <p:nvPr/>
              </p:nvSpPr>
              <p:spPr bwMode="auto">
                <a:xfrm>
                  <a:off x="2895" y="1226"/>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1" name="Line 34"/>
                <p:cNvSpPr>
                  <a:spLocks noChangeShapeType="1"/>
                </p:cNvSpPr>
                <p:nvPr/>
              </p:nvSpPr>
              <p:spPr bwMode="auto">
                <a:xfrm>
                  <a:off x="2895" y="3131"/>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2" name="Line 35"/>
                <p:cNvSpPr>
                  <a:spLocks noChangeShapeType="1"/>
                </p:cNvSpPr>
                <p:nvPr/>
              </p:nvSpPr>
              <p:spPr bwMode="auto">
                <a:xfrm>
                  <a:off x="2895" y="2587"/>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3" name="Line 36"/>
                <p:cNvSpPr>
                  <a:spLocks noChangeShapeType="1"/>
                </p:cNvSpPr>
                <p:nvPr/>
              </p:nvSpPr>
              <p:spPr bwMode="auto">
                <a:xfrm>
                  <a:off x="2895" y="2043"/>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4" name="Line 37"/>
                <p:cNvSpPr>
                  <a:spLocks noChangeShapeType="1"/>
                </p:cNvSpPr>
                <p:nvPr/>
              </p:nvSpPr>
              <p:spPr bwMode="auto">
                <a:xfrm>
                  <a:off x="2895" y="1498"/>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5" name="Line 38"/>
                <p:cNvSpPr>
                  <a:spLocks noChangeShapeType="1"/>
                </p:cNvSpPr>
                <p:nvPr/>
              </p:nvSpPr>
              <p:spPr bwMode="auto">
                <a:xfrm>
                  <a:off x="2895" y="962"/>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grpSp>
          <p:grpSp>
            <p:nvGrpSpPr>
              <p:cNvPr id="27" name="Group 39"/>
              <p:cNvGrpSpPr/>
              <p:nvPr/>
            </p:nvGrpSpPr>
            <p:grpSpPr bwMode="auto">
              <a:xfrm>
                <a:off x="3252" y="961"/>
                <a:ext cx="1770" cy="2715"/>
                <a:chOff x="3252" y="741"/>
                <a:chExt cx="1770" cy="2935"/>
              </a:xfrm>
            </p:grpSpPr>
            <p:sp>
              <p:nvSpPr>
                <p:cNvPr id="60" name="Line 40"/>
                <p:cNvSpPr>
                  <a:spLocks noChangeShapeType="1"/>
                </p:cNvSpPr>
                <p:nvPr/>
              </p:nvSpPr>
              <p:spPr bwMode="auto">
                <a:xfrm>
                  <a:off x="3252"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1" name="Line 41"/>
                <p:cNvSpPr>
                  <a:spLocks noChangeShapeType="1"/>
                </p:cNvSpPr>
                <p:nvPr/>
              </p:nvSpPr>
              <p:spPr bwMode="auto">
                <a:xfrm>
                  <a:off x="3958"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2" name="Line 42"/>
                <p:cNvSpPr>
                  <a:spLocks noChangeShapeType="1"/>
                </p:cNvSpPr>
                <p:nvPr/>
              </p:nvSpPr>
              <p:spPr bwMode="auto">
                <a:xfrm>
                  <a:off x="4664"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3" name="Line 43"/>
                <p:cNvSpPr>
                  <a:spLocks noChangeShapeType="1"/>
                </p:cNvSpPr>
                <p:nvPr/>
              </p:nvSpPr>
              <p:spPr bwMode="auto">
                <a:xfrm>
                  <a:off x="3601"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4" name="Line 44"/>
                <p:cNvSpPr>
                  <a:spLocks noChangeShapeType="1"/>
                </p:cNvSpPr>
                <p:nvPr/>
              </p:nvSpPr>
              <p:spPr bwMode="auto">
                <a:xfrm>
                  <a:off x="4307"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5" name="Line 45"/>
                <p:cNvSpPr>
                  <a:spLocks noChangeShapeType="1"/>
                </p:cNvSpPr>
                <p:nvPr/>
              </p:nvSpPr>
              <p:spPr bwMode="auto">
                <a:xfrm>
                  <a:off x="5021"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grpSp>
          <p:sp>
            <p:nvSpPr>
              <p:cNvPr id="28" name="Line 46"/>
              <p:cNvSpPr>
                <a:spLocks noChangeShapeType="1"/>
              </p:cNvSpPr>
              <p:nvPr/>
            </p:nvSpPr>
            <p:spPr bwMode="auto">
              <a:xfrm>
                <a:off x="2895" y="741"/>
                <a:ext cx="1" cy="2935"/>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29" name="Line 47"/>
              <p:cNvSpPr>
                <a:spLocks noChangeShapeType="1"/>
              </p:cNvSpPr>
              <p:nvPr/>
            </p:nvSpPr>
            <p:spPr bwMode="auto">
              <a:xfrm>
                <a:off x="2844" y="3403"/>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0" name="Line 48"/>
              <p:cNvSpPr>
                <a:spLocks noChangeShapeType="1"/>
              </p:cNvSpPr>
              <p:nvPr/>
            </p:nvSpPr>
            <p:spPr bwMode="auto">
              <a:xfrm>
                <a:off x="2844" y="2859"/>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1" name="Line 49"/>
              <p:cNvSpPr>
                <a:spLocks noChangeShapeType="1"/>
              </p:cNvSpPr>
              <p:nvPr/>
            </p:nvSpPr>
            <p:spPr bwMode="auto">
              <a:xfrm>
                <a:off x="2844" y="2315"/>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2" name="Line 50"/>
              <p:cNvSpPr>
                <a:spLocks noChangeShapeType="1"/>
              </p:cNvSpPr>
              <p:nvPr/>
            </p:nvSpPr>
            <p:spPr bwMode="auto">
              <a:xfrm>
                <a:off x="2844" y="1770"/>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3" name="Line 51"/>
              <p:cNvSpPr>
                <a:spLocks noChangeShapeType="1"/>
              </p:cNvSpPr>
              <p:nvPr/>
            </p:nvSpPr>
            <p:spPr bwMode="auto">
              <a:xfrm>
                <a:off x="2844" y="1226"/>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4" name="Line 52"/>
              <p:cNvSpPr>
                <a:spLocks noChangeShapeType="1"/>
              </p:cNvSpPr>
              <p:nvPr/>
            </p:nvSpPr>
            <p:spPr bwMode="auto">
              <a:xfrm>
                <a:off x="2827" y="3676"/>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5" name="Line 53"/>
              <p:cNvSpPr>
                <a:spLocks noChangeShapeType="1"/>
              </p:cNvSpPr>
              <p:nvPr/>
            </p:nvSpPr>
            <p:spPr bwMode="auto">
              <a:xfrm>
                <a:off x="2827" y="3131"/>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6" name="Line 54"/>
              <p:cNvSpPr>
                <a:spLocks noChangeShapeType="1"/>
              </p:cNvSpPr>
              <p:nvPr/>
            </p:nvSpPr>
            <p:spPr bwMode="auto">
              <a:xfrm>
                <a:off x="2827" y="2587"/>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7" name="Line 55"/>
              <p:cNvSpPr>
                <a:spLocks noChangeShapeType="1"/>
              </p:cNvSpPr>
              <p:nvPr/>
            </p:nvSpPr>
            <p:spPr bwMode="auto">
              <a:xfrm>
                <a:off x="2827" y="2043"/>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8" name="Line 56"/>
              <p:cNvSpPr>
                <a:spLocks noChangeShapeType="1"/>
              </p:cNvSpPr>
              <p:nvPr/>
            </p:nvSpPr>
            <p:spPr bwMode="auto">
              <a:xfrm>
                <a:off x="2827" y="1498"/>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9" name="Line 57"/>
              <p:cNvSpPr>
                <a:spLocks noChangeShapeType="1"/>
              </p:cNvSpPr>
              <p:nvPr/>
            </p:nvSpPr>
            <p:spPr bwMode="auto">
              <a:xfrm>
                <a:off x="2827" y="962"/>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0" name="Line 58"/>
              <p:cNvSpPr>
                <a:spLocks noChangeShapeType="1"/>
              </p:cNvSpPr>
              <p:nvPr/>
            </p:nvSpPr>
            <p:spPr bwMode="auto">
              <a:xfrm>
                <a:off x="2895" y="3676"/>
                <a:ext cx="2407"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1" name="Line 59"/>
              <p:cNvSpPr>
                <a:spLocks noChangeShapeType="1"/>
              </p:cNvSpPr>
              <p:nvPr/>
            </p:nvSpPr>
            <p:spPr bwMode="auto">
              <a:xfrm flipV="1">
                <a:off x="3252" y="3676"/>
                <a:ext cx="1" cy="5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2" name="Line 60"/>
              <p:cNvSpPr>
                <a:spLocks noChangeShapeType="1"/>
              </p:cNvSpPr>
              <p:nvPr/>
            </p:nvSpPr>
            <p:spPr bwMode="auto">
              <a:xfrm flipV="1">
                <a:off x="3958" y="3676"/>
                <a:ext cx="1" cy="5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3" name="Line 61"/>
              <p:cNvSpPr>
                <a:spLocks noChangeShapeType="1"/>
              </p:cNvSpPr>
              <p:nvPr/>
            </p:nvSpPr>
            <p:spPr bwMode="auto">
              <a:xfrm flipV="1">
                <a:off x="4664" y="3676"/>
                <a:ext cx="1" cy="5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4" name="Line 62"/>
              <p:cNvSpPr>
                <a:spLocks noChangeShapeType="1"/>
              </p:cNvSpPr>
              <p:nvPr/>
            </p:nvSpPr>
            <p:spPr bwMode="auto">
              <a:xfrm flipV="1">
                <a:off x="2895"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5" name="Line 63"/>
              <p:cNvSpPr>
                <a:spLocks noChangeShapeType="1"/>
              </p:cNvSpPr>
              <p:nvPr/>
            </p:nvSpPr>
            <p:spPr bwMode="auto">
              <a:xfrm flipV="1">
                <a:off x="3601"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6" name="Line 64"/>
              <p:cNvSpPr>
                <a:spLocks noChangeShapeType="1"/>
              </p:cNvSpPr>
              <p:nvPr/>
            </p:nvSpPr>
            <p:spPr bwMode="auto">
              <a:xfrm flipV="1">
                <a:off x="4307"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7" name="Line 65"/>
              <p:cNvSpPr>
                <a:spLocks noChangeShapeType="1"/>
              </p:cNvSpPr>
              <p:nvPr/>
            </p:nvSpPr>
            <p:spPr bwMode="auto">
              <a:xfrm flipV="1">
                <a:off x="5021"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8" name="Rectangle 66"/>
              <p:cNvSpPr>
                <a:spLocks noChangeArrowheads="1"/>
              </p:cNvSpPr>
              <p:nvPr/>
            </p:nvSpPr>
            <p:spPr bwMode="auto">
              <a:xfrm>
                <a:off x="2677" y="3553"/>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49" name="Rectangle 67"/>
              <p:cNvSpPr>
                <a:spLocks noChangeArrowheads="1"/>
              </p:cNvSpPr>
              <p:nvPr/>
            </p:nvSpPr>
            <p:spPr bwMode="auto">
              <a:xfrm>
                <a:off x="2567" y="3008"/>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50" name="Rectangle 68"/>
              <p:cNvSpPr>
                <a:spLocks noChangeArrowheads="1"/>
              </p:cNvSpPr>
              <p:nvPr/>
            </p:nvSpPr>
            <p:spPr bwMode="auto">
              <a:xfrm>
                <a:off x="2567" y="2464"/>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51" name="Rectangle 69"/>
              <p:cNvSpPr>
                <a:spLocks noChangeArrowheads="1"/>
              </p:cNvSpPr>
              <p:nvPr/>
            </p:nvSpPr>
            <p:spPr bwMode="auto">
              <a:xfrm>
                <a:off x="2567" y="191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sp>
            <p:nvSpPr>
              <p:cNvPr id="52" name="Rectangle 70"/>
              <p:cNvSpPr>
                <a:spLocks noChangeArrowheads="1"/>
              </p:cNvSpPr>
              <p:nvPr/>
            </p:nvSpPr>
            <p:spPr bwMode="auto">
              <a:xfrm>
                <a:off x="2567" y="1375"/>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40</a:t>
                </a:r>
                <a:endParaRPr lang="en-US" sz="2400">
                  <a:latin typeface="Arial" panose="020B0604020202020204"/>
                  <a:cs typeface="Arial" panose="020B0604020202020204"/>
                </a:endParaRPr>
              </a:p>
            </p:txBody>
          </p:sp>
          <p:sp>
            <p:nvSpPr>
              <p:cNvPr id="53" name="Rectangle 71"/>
              <p:cNvSpPr>
                <a:spLocks noChangeArrowheads="1"/>
              </p:cNvSpPr>
              <p:nvPr/>
            </p:nvSpPr>
            <p:spPr bwMode="auto">
              <a:xfrm>
                <a:off x="2567" y="83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50</a:t>
                </a:r>
                <a:endParaRPr lang="en-US" sz="2400">
                  <a:latin typeface="Arial" panose="020B0604020202020204"/>
                  <a:cs typeface="Arial" panose="020B0604020202020204"/>
                </a:endParaRPr>
              </a:p>
            </p:txBody>
          </p:sp>
          <p:sp>
            <p:nvSpPr>
              <p:cNvPr id="54" name="Rectangle 72"/>
              <p:cNvSpPr>
                <a:spLocks noChangeArrowheads="1"/>
              </p:cNvSpPr>
              <p:nvPr/>
            </p:nvSpPr>
            <p:spPr bwMode="auto">
              <a:xfrm>
                <a:off x="2844" y="3769"/>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55" name="Rectangle 73"/>
              <p:cNvSpPr>
                <a:spLocks noChangeArrowheads="1"/>
              </p:cNvSpPr>
              <p:nvPr/>
            </p:nvSpPr>
            <p:spPr bwMode="auto">
              <a:xfrm>
                <a:off x="3490" y="376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56" name="Rectangle 74"/>
              <p:cNvSpPr>
                <a:spLocks noChangeArrowheads="1"/>
              </p:cNvSpPr>
              <p:nvPr/>
            </p:nvSpPr>
            <p:spPr bwMode="auto">
              <a:xfrm>
                <a:off x="4196" y="376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57" name="Rectangle 75"/>
              <p:cNvSpPr>
                <a:spLocks noChangeArrowheads="1"/>
              </p:cNvSpPr>
              <p:nvPr/>
            </p:nvSpPr>
            <p:spPr bwMode="auto">
              <a:xfrm>
                <a:off x="4910" y="376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sp>
            <p:nvSpPr>
              <p:cNvPr id="58" name="Rectangle 76"/>
              <p:cNvSpPr>
                <a:spLocks noChangeArrowheads="1"/>
              </p:cNvSpPr>
              <p:nvPr/>
            </p:nvSpPr>
            <p:spPr bwMode="auto">
              <a:xfrm>
                <a:off x="2762" y="491"/>
                <a:ext cx="293" cy="301"/>
              </a:xfrm>
              <a:prstGeom prst="rect">
                <a:avLst/>
              </a:prstGeom>
              <a:noFill/>
              <a:ln w="9525">
                <a:noFill/>
                <a:miter lim="800000"/>
              </a:ln>
            </p:spPr>
            <p:txBody>
              <a:bodyPr wrap="none">
                <a:spAutoFit/>
              </a:bodyPr>
              <a:lstStyle/>
              <a:p>
                <a:r>
                  <a:rPr lang="en-US" sz="2500" b="1" i="1">
                    <a:latin typeface="Arial" panose="020B0604020202020204"/>
                    <a:cs typeface="Arial" panose="020B0604020202020204"/>
                  </a:rPr>
                  <a:t>P</a:t>
                </a:r>
              </a:p>
            </p:txBody>
          </p:sp>
          <p:sp>
            <p:nvSpPr>
              <p:cNvPr id="59" name="Rectangle 77"/>
              <p:cNvSpPr>
                <a:spLocks noChangeArrowheads="1"/>
              </p:cNvSpPr>
              <p:nvPr/>
            </p:nvSpPr>
            <p:spPr bwMode="auto">
              <a:xfrm>
                <a:off x="5274" y="3533"/>
                <a:ext cx="323" cy="301"/>
              </a:xfrm>
              <a:prstGeom prst="rect">
                <a:avLst/>
              </a:prstGeom>
              <a:noFill/>
              <a:ln w="9525">
                <a:noFill/>
                <a:miter lim="800000"/>
              </a:ln>
            </p:spPr>
            <p:txBody>
              <a:bodyPr wrap="none">
                <a:spAutoFit/>
              </a:bodyPr>
              <a:lstStyle/>
              <a:p>
                <a:r>
                  <a:rPr lang="en-US" sz="2500" b="1" i="1">
                    <a:latin typeface="Arial" panose="020B0604020202020204"/>
                    <a:cs typeface="Arial" panose="020B0604020202020204"/>
                  </a:rPr>
                  <a:t>Q</a:t>
                </a:r>
              </a:p>
            </p:txBody>
          </p:sp>
        </p:grpSp>
        <p:sp>
          <p:nvSpPr>
            <p:cNvPr id="25" name="Rectangle 78"/>
            <p:cNvSpPr>
              <a:spLocks noChangeArrowheads="1"/>
            </p:cNvSpPr>
            <p:nvPr/>
          </p:nvSpPr>
          <p:spPr bwMode="auto">
            <a:xfrm>
              <a:off x="2459" y="842"/>
              <a:ext cx="107" cy="233"/>
            </a:xfrm>
            <a:prstGeom prst="rect">
              <a:avLst/>
            </a:prstGeom>
            <a:noFill/>
            <a:ln w="9525">
              <a:noFill/>
              <a:miter lim="800000"/>
            </a:ln>
          </p:spPr>
          <p:txBody>
            <a:bodyPr lIns="0" tIns="0" rIns="0" bIns="0">
              <a:spAutoFit/>
            </a:bodyPr>
            <a:lstStyle/>
            <a:p>
              <a:r>
                <a:rPr lang="en-US" sz="2400">
                  <a:latin typeface="Arial" panose="020B0604020202020204"/>
                  <a:cs typeface="Arial" panose="020B0604020202020204"/>
                </a:rPr>
                <a:t>$</a:t>
              </a:r>
            </a:p>
          </p:txBody>
        </p:sp>
      </p:grpSp>
      <p:sp>
        <p:nvSpPr>
          <p:cNvPr id="76" name="Rectangle 93"/>
          <p:cNvSpPr>
            <a:spLocks noChangeArrowheads="1"/>
          </p:cNvSpPr>
          <p:nvPr/>
        </p:nvSpPr>
        <p:spPr bwMode="auto">
          <a:xfrm>
            <a:off x="5580063" y="1350963"/>
            <a:ext cx="3138487" cy="4543425"/>
          </a:xfrm>
          <a:prstGeom prst="rect">
            <a:avLst/>
          </a:prstGeom>
          <a:solidFill>
            <a:schemeClr val="bg1"/>
          </a:solidFill>
          <a:ln w="9525">
            <a:solidFill>
              <a:schemeClr val="tx1"/>
            </a:solidFill>
            <a:miter lim="800000"/>
          </a:ln>
        </p:spPr>
        <p:txBody>
          <a:bodyPr/>
          <a:lstStyle/>
          <a:p>
            <a:pPr marL="339725" indent="-339725">
              <a:lnSpc>
                <a:spcPct val="105000"/>
              </a:lnSpc>
              <a:spcBef>
                <a:spcPct val="45000"/>
              </a:spcBef>
              <a:buClr>
                <a:srgbClr val="669900"/>
              </a:buClr>
              <a:buSzPct val="120000"/>
              <a:buFont typeface="Wingdings" panose="05000000000000000000" pitchFamily="2" charset="2"/>
              <a:buNone/>
            </a:pPr>
            <a:r>
              <a:rPr lang="en-US" sz="2500" dirty="0">
                <a:latin typeface="Arial" panose="020B0604020202020204"/>
                <a:cs typeface="Arial" panose="020B0604020202020204"/>
              </a:rPr>
              <a:t>External benefit </a:t>
            </a:r>
            <a:br>
              <a:rPr lang="en-US" sz="2500" dirty="0">
                <a:latin typeface="Arial" panose="020B0604020202020204"/>
                <a:cs typeface="Arial" panose="020B0604020202020204"/>
              </a:rPr>
            </a:br>
            <a:r>
              <a:rPr lang="en-US" sz="2500" dirty="0">
                <a:latin typeface="Arial" panose="020B0604020202020204"/>
                <a:cs typeface="Arial" panose="020B0604020202020204"/>
              </a:rPr>
              <a:t>= $10/shot</a:t>
            </a:r>
          </a:p>
          <a:p>
            <a:pPr marL="339725" indent="-339725">
              <a:lnSpc>
                <a:spcPct val="105000"/>
              </a:lnSpc>
              <a:spcBef>
                <a:spcPct val="45000"/>
              </a:spcBef>
              <a:buClr>
                <a:srgbClr val="800000"/>
              </a:buClr>
              <a:buSzPct val="115000"/>
              <a:buFont typeface="Wingdings" panose="05000000000000000000" pitchFamily="2" charset="2"/>
              <a:buChar char="§"/>
            </a:pPr>
            <a:r>
              <a:rPr lang="en-US" sz="2500" dirty="0">
                <a:latin typeface="Arial" panose="020B0604020202020204"/>
                <a:cs typeface="Arial" panose="020B0604020202020204"/>
              </a:rPr>
              <a:t>Draw the social value curve.</a:t>
            </a:r>
          </a:p>
          <a:p>
            <a:pPr marL="339725" indent="-339725">
              <a:lnSpc>
                <a:spcPct val="105000"/>
              </a:lnSpc>
              <a:spcBef>
                <a:spcPct val="45000"/>
              </a:spcBef>
              <a:buClr>
                <a:srgbClr val="800000"/>
              </a:buClr>
              <a:buSzPct val="115000"/>
              <a:buFont typeface="Wingdings" panose="05000000000000000000" pitchFamily="2" charset="2"/>
              <a:buChar char="§"/>
            </a:pPr>
            <a:r>
              <a:rPr lang="en-US" sz="2500" dirty="0">
                <a:latin typeface="Arial" panose="020B0604020202020204"/>
                <a:cs typeface="Arial" panose="020B0604020202020204"/>
              </a:rPr>
              <a:t>Find the socially optimal </a:t>
            </a:r>
            <a:r>
              <a:rPr lang="en-US" sz="2500" b="1" i="1" dirty="0">
                <a:latin typeface="Arial" panose="020B0604020202020204"/>
                <a:cs typeface="Arial" panose="020B0604020202020204"/>
              </a:rPr>
              <a:t>Q</a:t>
            </a:r>
            <a:r>
              <a:rPr lang="en-US" sz="2500" dirty="0">
                <a:latin typeface="Arial" panose="020B0604020202020204"/>
                <a:cs typeface="Arial" panose="020B0604020202020204"/>
              </a:rPr>
              <a:t>. </a:t>
            </a:r>
          </a:p>
          <a:p>
            <a:pPr marL="339725" indent="-339725">
              <a:lnSpc>
                <a:spcPct val="105000"/>
              </a:lnSpc>
              <a:spcBef>
                <a:spcPct val="45000"/>
              </a:spcBef>
              <a:buClr>
                <a:srgbClr val="800000"/>
              </a:buClr>
              <a:buSzPct val="115000"/>
              <a:buFont typeface="Wingdings" panose="05000000000000000000" pitchFamily="2" charset="2"/>
              <a:buChar char="§"/>
            </a:pPr>
            <a:r>
              <a:rPr lang="en-US" sz="2500" dirty="0">
                <a:latin typeface="Arial" panose="020B0604020202020204"/>
                <a:cs typeface="Arial" panose="020B0604020202020204"/>
              </a:rPr>
              <a:t>What policy would internalize this externality?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
                                            <p:txEl>
                                              <p:pRg st="1" end="1"/>
                                            </p:txEl>
                                          </p:spTgt>
                                        </p:tgtEl>
                                        <p:attrNameLst>
                                          <p:attrName>style.visibility</p:attrName>
                                        </p:attrNameLst>
                                      </p:cBhvr>
                                      <p:to>
                                        <p:strVal val="visible"/>
                                      </p:to>
                                    </p:set>
                                    <p:animEffect transition="in" filter="wipe(left)">
                                      <p:cBhvr>
                                        <p:cTn id="7" dur="500"/>
                                        <p:tgtEl>
                                          <p:spTgt spid="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
                                            <p:txEl>
                                              <p:pRg st="2" end="2"/>
                                            </p:txEl>
                                          </p:spTgt>
                                        </p:tgtEl>
                                        <p:attrNameLst>
                                          <p:attrName>style.visibility</p:attrName>
                                        </p:attrNameLst>
                                      </p:cBhvr>
                                      <p:to>
                                        <p:strVal val="visible"/>
                                      </p:to>
                                    </p:set>
                                    <p:animEffect transition="in" filter="wipe(left)">
                                      <p:cBhvr>
                                        <p:cTn id="12" dur="500"/>
                                        <p:tgtEl>
                                          <p:spTgt spid="7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
                                            <p:txEl>
                                              <p:pRg st="3" end="3"/>
                                            </p:txEl>
                                          </p:spTgt>
                                        </p:tgtEl>
                                        <p:attrNameLst>
                                          <p:attrName>style.visibility</p:attrName>
                                        </p:attrNameLst>
                                      </p:cBhvr>
                                      <p:to>
                                        <p:strVal val="visible"/>
                                      </p:to>
                                    </p:set>
                                    <p:animEffect transition="in" filter="wipe(left)">
                                      <p:cBhvr>
                                        <p:cTn id="17" dur="500"/>
                                        <p:tgtEl>
                                          <p:spTgt spid="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1</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sz="3800" dirty="0">
                <a:solidFill>
                  <a:srgbClr val="CC9900"/>
                </a:solidFill>
                <a:cs typeface="Arial" panose="020B0604020202020204" pitchFamily="34" charset="0"/>
              </a:rPr>
              <a:t>Answers</a:t>
            </a: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
        <p:nvSpPr>
          <p:cNvPr id="6" name="AutoShape 8"/>
          <p:cNvSpPr>
            <a:spLocks noChangeAspect="1" noChangeArrowheads="1" noTextEdit="1"/>
          </p:cNvSpPr>
          <p:nvPr/>
        </p:nvSpPr>
        <p:spPr bwMode="auto">
          <a:xfrm>
            <a:off x="463550" y="1169988"/>
            <a:ext cx="4860925" cy="5873750"/>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7" name="Rectangle 6"/>
          <p:cNvSpPr>
            <a:spLocks noChangeArrowheads="1"/>
          </p:cNvSpPr>
          <p:nvPr/>
        </p:nvSpPr>
        <p:spPr bwMode="auto">
          <a:xfrm>
            <a:off x="5578475" y="922338"/>
            <a:ext cx="3063875" cy="2427287"/>
          </a:xfrm>
          <a:prstGeom prst="rect">
            <a:avLst/>
          </a:prstGeom>
          <a:solidFill>
            <a:schemeClr val="bg1"/>
          </a:solidFill>
          <a:ln w="9525">
            <a:solidFill>
              <a:schemeClr val="tx1"/>
            </a:solidFill>
            <a:miter lim="800000"/>
          </a:ln>
        </p:spPr>
        <p:txBody>
          <a:bodyPr/>
          <a:lstStyle/>
          <a:p>
            <a:pPr>
              <a:lnSpc>
                <a:spcPct val="105000"/>
              </a:lnSpc>
              <a:spcBef>
                <a:spcPct val="45000"/>
              </a:spcBef>
              <a:buClr>
                <a:srgbClr val="669900"/>
              </a:buClr>
              <a:buSzPct val="120000"/>
              <a:buFont typeface="Wingdings" panose="05000000000000000000" pitchFamily="2" charset="2"/>
              <a:buNone/>
            </a:pPr>
            <a:r>
              <a:rPr lang="en-US" sz="2600">
                <a:latin typeface="Arial" panose="020B0604020202020204"/>
                <a:cs typeface="Arial" panose="020B0604020202020204"/>
              </a:rPr>
              <a:t>Socially optimal </a:t>
            </a:r>
            <a:r>
              <a:rPr lang="en-US" sz="2600" b="1" i="1">
                <a:latin typeface="Arial" panose="020B0604020202020204"/>
                <a:cs typeface="Arial" panose="020B0604020202020204"/>
              </a:rPr>
              <a:t>Q</a:t>
            </a:r>
            <a:r>
              <a:rPr lang="en-US" sz="2600">
                <a:latin typeface="Arial" panose="020B0604020202020204"/>
                <a:cs typeface="Arial" panose="020B0604020202020204"/>
              </a:rPr>
              <a:t> </a:t>
            </a:r>
            <a:br>
              <a:rPr lang="en-US" sz="2600">
                <a:latin typeface="Arial" panose="020B0604020202020204"/>
                <a:cs typeface="Arial" panose="020B0604020202020204"/>
              </a:rPr>
            </a:br>
            <a:r>
              <a:rPr lang="en-US" sz="2600">
                <a:latin typeface="Arial" panose="020B0604020202020204"/>
                <a:cs typeface="Arial" panose="020B0604020202020204"/>
              </a:rPr>
              <a:t>   = 25 shots.</a:t>
            </a:r>
          </a:p>
          <a:p>
            <a:pPr>
              <a:lnSpc>
                <a:spcPct val="105000"/>
              </a:lnSpc>
              <a:spcBef>
                <a:spcPct val="45000"/>
              </a:spcBef>
              <a:buClr>
                <a:srgbClr val="669900"/>
              </a:buClr>
              <a:buSzPct val="120000"/>
              <a:buFont typeface="Wingdings" panose="05000000000000000000" pitchFamily="2" charset="2"/>
              <a:buNone/>
            </a:pPr>
            <a:r>
              <a:rPr lang="en-US" sz="2600">
                <a:latin typeface="Arial" panose="020B0604020202020204"/>
                <a:cs typeface="Arial" panose="020B0604020202020204"/>
              </a:rPr>
              <a:t>To internalize the externality, use subsidy = $10/shot.</a:t>
            </a:r>
          </a:p>
        </p:txBody>
      </p:sp>
      <p:sp>
        <p:nvSpPr>
          <p:cNvPr id="8" name="Rectangle 9"/>
          <p:cNvSpPr>
            <a:spLocks noChangeArrowheads="1"/>
          </p:cNvSpPr>
          <p:nvPr/>
        </p:nvSpPr>
        <p:spPr bwMode="auto">
          <a:xfrm>
            <a:off x="1206500" y="1520825"/>
            <a:ext cx="3821113" cy="4659313"/>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9" name="Line 10"/>
          <p:cNvSpPr>
            <a:spLocks noChangeShapeType="1"/>
          </p:cNvSpPr>
          <p:nvPr/>
        </p:nvSpPr>
        <p:spPr bwMode="auto">
          <a:xfrm>
            <a:off x="1125538" y="6180138"/>
            <a:ext cx="80962" cy="1587"/>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0" name="Line 11"/>
          <p:cNvSpPr>
            <a:spLocks noChangeShapeType="1"/>
          </p:cNvSpPr>
          <p:nvPr/>
        </p:nvSpPr>
        <p:spPr bwMode="auto">
          <a:xfrm>
            <a:off x="1125538" y="5314950"/>
            <a:ext cx="80962" cy="158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1" name="Line 12"/>
          <p:cNvSpPr>
            <a:spLocks noChangeShapeType="1"/>
          </p:cNvSpPr>
          <p:nvPr/>
        </p:nvSpPr>
        <p:spPr bwMode="auto">
          <a:xfrm>
            <a:off x="1125538" y="4451350"/>
            <a:ext cx="80962" cy="158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2" name="Line 13"/>
          <p:cNvSpPr>
            <a:spLocks noChangeShapeType="1"/>
          </p:cNvSpPr>
          <p:nvPr/>
        </p:nvSpPr>
        <p:spPr bwMode="auto">
          <a:xfrm>
            <a:off x="1125538" y="3587750"/>
            <a:ext cx="80962" cy="158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3" name="Line 14"/>
          <p:cNvSpPr>
            <a:spLocks noChangeShapeType="1"/>
          </p:cNvSpPr>
          <p:nvPr/>
        </p:nvSpPr>
        <p:spPr bwMode="auto">
          <a:xfrm>
            <a:off x="1125538" y="2722563"/>
            <a:ext cx="80962" cy="1587"/>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4" name="Line 15"/>
          <p:cNvSpPr>
            <a:spLocks noChangeShapeType="1"/>
          </p:cNvSpPr>
          <p:nvPr/>
        </p:nvSpPr>
        <p:spPr bwMode="auto">
          <a:xfrm>
            <a:off x="1125538" y="1871663"/>
            <a:ext cx="80962" cy="1587"/>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5" name="Line 16"/>
          <p:cNvSpPr>
            <a:spLocks noChangeShapeType="1"/>
          </p:cNvSpPr>
          <p:nvPr/>
        </p:nvSpPr>
        <p:spPr bwMode="auto">
          <a:xfrm flipV="1">
            <a:off x="1206500"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6" name="Line 17"/>
          <p:cNvSpPr>
            <a:spLocks noChangeShapeType="1"/>
          </p:cNvSpPr>
          <p:nvPr/>
        </p:nvSpPr>
        <p:spPr bwMode="auto">
          <a:xfrm flipV="1">
            <a:off x="2327275"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7" name="Line 18"/>
          <p:cNvSpPr>
            <a:spLocks noChangeShapeType="1"/>
          </p:cNvSpPr>
          <p:nvPr/>
        </p:nvSpPr>
        <p:spPr bwMode="auto">
          <a:xfrm flipV="1">
            <a:off x="3448050"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8" name="Line 19"/>
          <p:cNvSpPr>
            <a:spLocks noChangeShapeType="1"/>
          </p:cNvSpPr>
          <p:nvPr/>
        </p:nvSpPr>
        <p:spPr bwMode="auto">
          <a:xfrm flipV="1">
            <a:off x="4581525" y="6180138"/>
            <a:ext cx="1588" cy="80962"/>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19" name="Rectangle 20"/>
          <p:cNvSpPr>
            <a:spLocks noChangeArrowheads="1"/>
          </p:cNvSpPr>
          <p:nvPr/>
        </p:nvSpPr>
        <p:spPr bwMode="auto">
          <a:xfrm>
            <a:off x="1376363" y="1268413"/>
            <a:ext cx="3522662" cy="473075"/>
          </a:xfrm>
          <a:prstGeom prst="rect">
            <a:avLst/>
          </a:prstGeom>
          <a:noFill/>
          <a:ln w="9525">
            <a:noFill/>
            <a:miter lim="800000"/>
          </a:ln>
        </p:spPr>
        <p:txBody>
          <a:bodyPr wrap="none">
            <a:spAutoFit/>
          </a:bodyPr>
          <a:lstStyle/>
          <a:p>
            <a:pPr>
              <a:spcBef>
                <a:spcPct val="50000"/>
              </a:spcBef>
            </a:pPr>
            <a:r>
              <a:rPr lang="en-US" sz="2500">
                <a:latin typeface="Arial" panose="020B0604020202020204"/>
                <a:cs typeface="Arial" panose="020B0604020202020204"/>
              </a:rPr>
              <a:t>The market for flu shots</a:t>
            </a:r>
          </a:p>
        </p:txBody>
      </p:sp>
      <p:sp>
        <p:nvSpPr>
          <p:cNvPr id="20" name="Line 21"/>
          <p:cNvSpPr>
            <a:spLocks noChangeShapeType="1"/>
          </p:cNvSpPr>
          <p:nvPr/>
        </p:nvSpPr>
        <p:spPr bwMode="auto">
          <a:xfrm>
            <a:off x="1206500" y="2725738"/>
            <a:ext cx="3521075" cy="2689225"/>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21" name="Line 22"/>
          <p:cNvSpPr>
            <a:spLocks noChangeShapeType="1"/>
          </p:cNvSpPr>
          <p:nvPr/>
        </p:nvSpPr>
        <p:spPr bwMode="auto">
          <a:xfrm flipV="1">
            <a:off x="1206500" y="3479800"/>
            <a:ext cx="3503613" cy="2695575"/>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22" name="Rectangle 24"/>
          <p:cNvSpPr>
            <a:spLocks noChangeArrowheads="1"/>
          </p:cNvSpPr>
          <p:nvPr/>
        </p:nvSpPr>
        <p:spPr bwMode="auto">
          <a:xfrm>
            <a:off x="4668838" y="5291138"/>
            <a:ext cx="412750" cy="457200"/>
          </a:xfrm>
          <a:prstGeom prst="rect">
            <a:avLst/>
          </a:prstGeom>
          <a:noFill/>
          <a:ln w="9525">
            <a:noFill/>
            <a:miter lim="800000"/>
          </a:ln>
        </p:spPr>
        <p:txBody>
          <a:bodyPr>
            <a:spAutoFit/>
          </a:bodyPr>
          <a:lstStyle/>
          <a:p>
            <a:r>
              <a:rPr lang="en-US" sz="2400">
                <a:latin typeface="Arial" panose="020B0604020202020204"/>
                <a:cs typeface="Arial" panose="020B0604020202020204"/>
              </a:rPr>
              <a:t>D</a:t>
            </a:r>
          </a:p>
        </p:txBody>
      </p:sp>
      <p:sp>
        <p:nvSpPr>
          <p:cNvPr id="23" name="Rectangle 25"/>
          <p:cNvSpPr>
            <a:spLocks noChangeArrowheads="1"/>
          </p:cNvSpPr>
          <p:nvPr/>
        </p:nvSpPr>
        <p:spPr bwMode="auto">
          <a:xfrm>
            <a:off x="4656138" y="3128963"/>
            <a:ext cx="388937" cy="457200"/>
          </a:xfrm>
          <a:prstGeom prst="rect">
            <a:avLst/>
          </a:prstGeom>
          <a:noFill/>
          <a:ln w="9525">
            <a:noFill/>
            <a:miter lim="800000"/>
          </a:ln>
        </p:spPr>
        <p:txBody>
          <a:bodyPr>
            <a:spAutoFit/>
          </a:bodyPr>
          <a:lstStyle/>
          <a:p>
            <a:r>
              <a:rPr lang="en-US" sz="2400">
                <a:latin typeface="Arial" panose="020B0604020202020204"/>
                <a:cs typeface="Arial" panose="020B0604020202020204"/>
              </a:rPr>
              <a:t>S</a:t>
            </a:r>
          </a:p>
        </p:txBody>
      </p:sp>
      <p:sp>
        <p:nvSpPr>
          <p:cNvPr id="24" name="Rectangle 26"/>
          <p:cNvSpPr>
            <a:spLocks noChangeArrowheads="1"/>
          </p:cNvSpPr>
          <p:nvPr/>
        </p:nvSpPr>
        <p:spPr bwMode="auto">
          <a:xfrm>
            <a:off x="5059363" y="4003675"/>
            <a:ext cx="3336925" cy="1143000"/>
          </a:xfrm>
          <a:prstGeom prst="rect">
            <a:avLst/>
          </a:prstGeom>
          <a:noFill/>
          <a:ln w="9525">
            <a:noFill/>
            <a:miter lim="800000"/>
          </a:ln>
        </p:spPr>
        <p:txBody>
          <a:bodyPr lIns="0" tIns="0" rIns="0" bIns="0">
            <a:spAutoFit/>
          </a:bodyPr>
          <a:lstStyle/>
          <a:p>
            <a:r>
              <a:rPr lang="en-US" sz="2500">
                <a:latin typeface="Arial" panose="020B0604020202020204"/>
                <a:cs typeface="Arial" panose="020B0604020202020204"/>
              </a:rPr>
              <a:t>Social value </a:t>
            </a:r>
            <a:br>
              <a:rPr lang="en-US" sz="2500">
                <a:latin typeface="Arial" panose="020B0604020202020204"/>
                <a:cs typeface="Arial" panose="020B0604020202020204"/>
              </a:rPr>
            </a:br>
            <a:r>
              <a:rPr lang="en-US" sz="2500">
                <a:latin typeface="Arial" panose="020B0604020202020204"/>
                <a:cs typeface="Arial" panose="020B0604020202020204"/>
              </a:rPr>
              <a:t>= private value </a:t>
            </a:r>
            <a:br>
              <a:rPr lang="en-US" sz="2500">
                <a:latin typeface="Arial" panose="020B0604020202020204"/>
                <a:cs typeface="Arial" panose="020B0604020202020204"/>
              </a:rPr>
            </a:br>
            <a:r>
              <a:rPr lang="en-US" sz="2500">
                <a:latin typeface="Arial" panose="020B0604020202020204"/>
                <a:cs typeface="Arial" panose="020B0604020202020204"/>
              </a:rPr>
              <a:t>+ $10 external benefit</a:t>
            </a:r>
          </a:p>
        </p:txBody>
      </p:sp>
      <p:grpSp>
        <p:nvGrpSpPr>
          <p:cNvPr id="25" name="Group 27"/>
          <p:cNvGrpSpPr/>
          <p:nvPr/>
        </p:nvGrpSpPr>
        <p:grpSpPr bwMode="auto">
          <a:xfrm>
            <a:off x="514350" y="1123950"/>
            <a:ext cx="4981576" cy="5573713"/>
            <a:chOff x="2459" y="491"/>
            <a:chExt cx="3138" cy="3511"/>
          </a:xfrm>
        </p:grpSpPr>
        <p:grpSp>
          <p:nvGrpSpPr>
            <p:cNvPr id="26" name="Group 28"/>
            <p:cNvGrpSpPr/>
            <p:nvPr/>
          </p:nvGrpSpPr>
          <p:grpSpPr bwMode="auto">
            <a:xfrm>
              <a:off x="2567" y="491"/>
              <a:ext cx="3030" cy="3511"/>
              <a:chOff x="2567" y="491"/>
              <a:chExt cx="3030" cy="3511"/>
            </a:xfrm>
          </p:grpSpPr>
          <p:grpSp>
            <p:nvGrpSpPr>
              <p:cNvPr id="28" name="Group 29"/>
              <p:cNvGrpSpPr/>
              <p:nvPr/>
            </p:nvGrpSpPr>
            <p:grpSpPr bwMode="auto">
              <a:xfrm>
                <a:off x="2895" y="962"/>
                <a:ext cx="2122" cy="2442"/>
                <a:chOff x="2895" y="962"/>
                <a:chExt cx="2407" cy="2442"/>
              </a:xfrm>
            </p:grpSpPr>
            <p:sp>
              <p:nvSpPr>
                <p:cNvPr id="68" name="Line 30"/>
                <p:cNvSpPr>
                  <a:spLocks noChangeShapeType="1"/>
                </p:cNvSpPr>
                <p:nvPr/>
              </p:nvSpPr>
              <p:spPr bwMode="auto">
                <a:xfrm>
                  <a:off x="2895" y="3403"/>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9" name="Line 31"/>
                <p:cNvSpPr>
                  <a:spLocks noChangeShapeType="1"/>
                </p:cNvSpPr>
                <p:nvPr/>
              </p:nvSpPr>
              <p:spPr bwMode="auto">
                <a:xfrm>
                  <a:off x="2895" y="2859"/>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0" name="Line 32"/>
                <p:cNvSpPr>
                  <a:spLocks noChangeShapeType="1"/>
                </p:cNvSpPr>
                <p:nvPr/>
              </p:nvSpPr>
              <p:spPr bwMode="auto">
                <a:xfrm>
                  <a:off x="2895" y="2315"/>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1" name="Line 33"/>
                <p:cNvSpPr>
                  <a:spLocks noChangeShapeType="1"/>
                </p:cNvSpPr>
                <p:nvPr/>
              </p:nvSpPr>
              <p:spPr bwMode="auto">
                <a:xfrm>
                  <a:off x="2895" y="1770"/>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2" name="Line 34"/>
                <p:cNvSpPr>
                  <a:spLocks noChangeShapeType="1"/>
                </p:cNvSpPr>
                <p:nvPr/>
              </p:nvSpPr>
              <p:spPr bwMode="auto">
                <a:xfrm>
                  <a:off x="2895" y="1226"/>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3" name="Line 35"/>
                <p:cNvSpPr>
                  <a:spLocks noChangeShapeType="1"/>
                </p:cNvSpPr>
                <p:nvPr/>
              </p:nvSpPr>
              <p:spPr bwMode="auto">
                <a:xfrm>
                  <a:off x="2895" y="3131"/>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4" name="Line 36"/>
                <p:cNvSpPr>
                  <a:spLocks noChangeShapeType="1"/>
                </p:cNvSpPr>
                <p:nvPr/>
              </p:nvSpPr>
              <p:spPr bwMode="auto">
                <a:xfrm>
                  <a:off x="2895" y="2587"/>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5" name="Line 37"/>
                <p:cNvSpPr>
                  <a:spLocks noChangeShapeType="1"/>
                </p:cNvSpPr>
                <p:nvPr/>
              </p:nvSpPr>
              <p:spPr bwMode="auto">
                <a:xfrm>
                  <a:off x="2895" y="2043"/>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6" name="Line 38"/>
                <p:cNvSpPr>
                  <a:spLocks noChangeShapeType="1"/>
                </p:cNvSpPr>
                <p:nvPr/>
              </p:nvSpPr>
              <p:spPr bwMode="auto">
                <a:xfrm>
                  <a:off x="2895" y="1498"/>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77" name="Line 39"/>
                <p:cNvSpPr>
                  <a:spLocks noChangeShapeType="1"/>
                </p:cNvSpPr>
                <p:nvPr/>
              </p:nvSpPr>
              <p:spPr bwMode="auto">
                <a:xfrm>
                  <a:off x="2895" y="962"/>
                  <a:ext cx="2407" cy="1"/>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grpSp>
          <p:grpSp>
            <p:nvGrpSpPr>
              <p:cNvPr id="29" name="Group 40"/>
              <p:cNvGrpSpPr/>
              <p:nvPr/>
            </p:nvGrpSpPr>
            <p:grpSpPr bwMode="auto">
              <a:xfrm>
                <a:off x="3252" y="961"/>
                <a:ext cx="1770" cy="2715"/>
                <a:chOff x="3252" y="741"/>
                <a:chExt cx="1770" cy="2935"/>
              </a:xfrm>
            </p:grpSpPr>
            <p:sp>
              <p:nvSpPr>
                <p:cNvPr id="62" name="Line 41"/>
                <p:cNvSpPr>
                  <a:spLocks noChangeShapeType="1"/>
                </p:cNvSpPr>
                <p:nvPr/>
              </p:nvSpPr>
              <p:spPr bwMode="auto">
                <a:xfrm>
                  <a:off x="3252"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3" name="Line 42"/>
                <p:cNvSpPr>
                  <a:spLocks noChangeShapeType="1"/>
                </p:cNvSpPr>
                <p:nvPr/>
              </p:nvSpPr>
              <p:spPr bwMode="auto">
                <a:xfrm>
                  <a:off x="3958"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4" name="Line 43"/>
                <p:cNvSpPr>
                  <a:spLocks noChangeShapeType="1"/>
                </p:cNvSpPr>
                <p:nvPr/>
              </p:nvSpPr>
              <p:spPr bwMode="auto">
                <a:xfrm>
                  <a:off x="4664"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5" name="Line 44"/>
                <p:cNvSpPr>
                  <a:spLocks noChangeShapeType="1"/>
                </p:cNvSpPr>
                <p:nvPr/>
              </p:nvSpPr>
              <p:spPr bwMode="auto">
                <a:xfrm>
                  <a:off x="3601"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6" name="Line 45"/>
                <p:cNvSpPr>
                  <a:spLocks noChangeShapeType="1"/>
                </p:cNvSpPr>
                <p:nvPr/>
              </p:nvSpPr>
              <p:spPr bwMode="auto">
                <a:xfrm>
                  <a:off x="4307"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sp>
              <p:nvSpPr>
                <p:cNvPr id="67" name="Line 46"/>
                <p:cNvSpPr>
                  <a:spLocks noChangeShapeType="1"/>
                </p:cNvSpPr>
                <p:nvPr/>
              </p:nvSpPr>
              <p:spPr bwMode="auto">
                <a:xfrm>
                  <a:off x="5021" y="741"/>
                  <a:ext cx="1" cy="2935"/>
                </a:xfrm>
                <a:prstGeom prst="line">
                  <a:avLst/>
                </a:prstGeom>
                <a:noFill/>
                <a:ln w="9525">
                  <a:solidFill>
                    <a:srgbClr val="000000"/>
                  </a:solidFill>
                  <a:round/>
                </a:ln>
              </p:spPr>
              <p:txBody>
                <a:bodyPr/>
                <a:lstStyle/>
                <a:p>
                  <a:endParaRPr lang="en-US">
                    <a:latin typeface="Arial" panose="020B0604020202020204"/>
                    <a:cs typeface="Arial" panose="020B0604020202020204"/>
                  </a:endParaRPr>
                </a:p>
              </p:txBody>
            </p:sp>
          </p:grpSp>
          <p:sp>
            <p:nvSpPr>
              <p:cNvPr id="30" name="Line 47"/>
              <p:cNvSpPr>
                <a:spLocks noChangeShapeType="1"/>
              </p:cNvSpPr>
              <p:nvPr/>
            </p:nvSpPr>
            <p:spPr bwMode="auto">
              <a:xfrm>
                <a:off x="2895" y="741"/>
                <a:ext cx="1" cy="2935"/>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1" name="Line 48"/>
              <p:cNvSpPr>
                <a:spLocks noChangeShapeType="1"/>
              </p:cNvSpPr>
              <p:nvPr/>
            </p:nvSpPr>
            <p:spPr bwMode="auto">
              <a:xfrm>
                <a:off x="2844" y="3403"/>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2" name="Line 49"/>
              <p:cNvSpPr>
                <a:spLocks noChangeShapeType="1"/>
              </p:cNvSpPr>
              <p:nvPr/>
            </p:nvSpPr>
            <p:spPr bwMode="auto">
              <a:xfrm>
                <a:off x="2844" y="2859"/>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3" name="Line 50"/>
              <p:cNvSpPr>
                <a:spLocks noChangeShapeType="1"/>
              </p:cNvSpPr>
              <p:nvPr/>
            </p:nvSpPr>
            <p:spPr bwMode="auto">
              <a:xfrm>
                <a:off x="2844" y="2315"/>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4" name="Line 51"/>
              <p:cNvSpPr>
                <a:spLocks noChangeShapeType="1"/>
              </p:cNvSpPr>
              <p:nvPr/>
            </p:nvSpPr>
            <p:spPr bwMode="auto">
              <a:xfrm>
                <a:off x="2844" y="1770"/>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5" name="Line 52"/>
              <p:cNvSpPr>
                <a:spLocks noChangeShapeType="1"/>
              </p:cNvSpPr>
              <p:nvPr/>
            </p:nvSpPr>
            <p:spPr bwMode="auto">
              <a:xfrm>
                <a:off x="2844" y="1226"/>
                <a:ext cx="51"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6" name="Line 53"/>
              <p:cNvSpPr>
                <a:spLocks noChangeShapeType="1"/>
              </p:cNvSpPr>
              <p:nvPr/>
            </p:nvSpPr>
            <p:spPr bwMode="auto">
              <a:xfrm>
                <a:off x="2827" y="3676"/>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7" name="Line 54"/>
              <p:cNvSpPr>
                <a:spLocks noChangeShapeType="1"/>
              </p:cNvSpPr>
              <p:nvPr/>
            </p:nvSpPr>
            <p:spPr bwMode="auto">
              <a:xfrm>
                <a:off x="2827" y="3131"/>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8" name="Line 55"/>
              <p:cNvSpPr>
                <a:spLocks noChangeShapeType="1"/>
              </p:cNvSpPr>
              <p:nvPr/>
            </p:nvSpPr>
            <p:spPr bwMode="auto">
              <a:xfrm>
                <a:off x="2827" y="2587"/>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39" name="Line 56"/>
              <p:cNvSpPr>
                <a:spLocks noChangeShapeType="1"/>
              </p:cNvSpPr>
              <p:nvPr/>
            </p:nvSpPr>
            <p:spPr bwMode="auto">
              <a:xfrm>
                <a:off x="2827" y="2043"/>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0" name="Line 57"/>
              <p:cNvSpPr>
                <a:spLocks noChangeShapeType="1"/>
              </p:cNvSpPr>
              <p:nvPr/>
            </p:nvSpPr>
            <p:spPr bwMode="auto">
              <a:xfrm>
                <a:off x="2827" y="1498"/>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1" name="Line 58"/>
              <p:cNvSpPr>
                <a:spLocks noChangeShapeType="1"/>
              </p:cNvSpPr>
              <p:nvPr/>
            </p:nvSpPr>
            <p:spPr bwMode="auto">
              <a:xfrm>
                <a:off x="2827" y="962"/>
                <a:ext cx="68"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2" name="Line 59"/>
              <p:cNvSpPr>
                <a:spLocks noChangeShapeType="1"/>
              </p:cNvSpPr>
              <p:nvPr/>
            </p:nvSpPr>
            <p:spPr bwMode="auto">
              <a:xfrm>
                <a:off x="2895" y="3676"/>
                <a:ext cx="2407" cy="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3" name="Line 60"/>
              <p:cNvSpPr>
                <a:spLocks noChangeShapeType="1"/>
              </p:cNvSpPr>
              <p:nvPr/>
            </p:nvSpPr>
            <p:spPr bwMode="auto">
              <a:xfrm flipV="1">
                <a:off x="3252" y="3676"/>
                <a:ext cx="1" cy="5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4" name="Line 61"/>
              <p:cNvSpPr>
                <a:spLocks noChangeShapeType="1"/>
              </p:cNvSpPr>
              <p:nvPr/>
            </p:nvSpPr>
            <p:spPr bwMode="auto">
              <a:xfrm flipV="1">
                <a:off x="3958" y="3676"/>
                <a:ext cx="1" cy="5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5" name="Line 62"/>
              <p:cNvSpPr>
                <a:spLocks noChangeShapeType="1"/>
              </p:cNvSpPr>
              <p:nvPr/>
            </p:nvSpPr>
            <p:spPr bwMode="auto">
              <a:xfrm flipV="1">
                <a:off x="4664" y="3676"/>
                <a:ext cx="1" cy="51"/>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6" name="Line 63"/>
              <p:cNvSpPr>
                <a:spLocks noChangeShapeType="1"/>
              </p:cNvSpPr>
              <p:nvPr/>
            </p:nvSpPr>
            <p:spPr bwMode="auto">
              <a:xfrm flipV="1">
                <a:off x="2895"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7" name="Line 64"/>
              <p:cNvSpPr>
                <a:spLocks noChangeShapeType="1"/>
              </p:cNvSpPr>
              <p:nvPr/>
            </p:nvSpPr>
            <p:spPr bwMode="auto">
              <a:xfrm flipV="1">
                <a:off x="3601"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8" name="Line 65"/>
              <p:cNvSpPr>
                <a:spLocks noChangeShapeType="1"/>
              </p:cNvSpPr>
              <p:nvPr/>
            </p:nvSpPr>
            <p:spPr bwMode="auto">
              <a:xfrm flipV="1">
                <a:off x="4307"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49" name="Line 66"/>
              <p:cNvSpPr>
                <a:spLocks noChangeShapeType="1"/>
              </p:cNvSpPr>
              <p:nvPr/>
            </p:nvSpPr>
            <p:spPr bwMode="auto">
              <a:xfrm flipV="1">
                <a:off x="5021" y="3676"/>
                <a:ext cx="1" cy="68"/>
              </a:xfrm>
              <a:prstGeom prst="line">
                <a:avLst/>
              </a:prstGeom>
              <a:noFill/>
              <a:ln w="26988">
                <a:solidFill>
                  <a:srgbClr val="000000"/>
                </a:solidFill>
                <a:round/>
              </a:ln>
            </p:spPr>
            <p:txBody>
              <a:bodyPr/>
              <a:lstStyle/>
              <a:p>
                <a:endParaRPr lang="en-US">
                  <a:latin typeface="Arial" panose="020B0604020202020204"/>
                  <a:cs typeface="Arial" panose="020B0604020202020204"/>
                </a:endParaRPr>
              </a:p>
            </p:txBody>
          </p:sp>
          <p:sp>
            <p:nvSpPr>
              <p:cNvPr id="50" name="Rectangle 67"/>
              <p:cNvSpPr>
                <a:spLocks noChangeArrowheads="1"/>
              </p:cNvSpPr>
              <p:nvPr/>
            </p:nvSpPr>
            <p:spPr bwMode="auto">
              <a:xfrm>
                <a:off x="2677" y="3553"/>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51" name="Rectangle 68"/>
              <p:cNvSpPr>
                <a:spLocks noChangeArrowheads="1"/>
              </p:cNvSpPr>
              <p:nvPr/>
            </p:nvSpPr>
            <p:spPr bwMode="auto">
              <a:xfrm>
                <a:off x="2567" y="3008"/>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52" name="Rectangle 69"/>
              <p:cNvSpPr>
                <a:spLocks noChangeArrowheads="1"/>
              </p:cNvSpPr>
              <p:nvPr/>
            </p:nvSpPr>
            <p:spPr bwMode="auto">
              <a:xfrm>
                <a:off x="2567" y="2464"/>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53" name="Rectangle 70"/>
              <p:cNvSpPr>
                <a:spLocks noChangeArrowheads="1"/>
              </p:cNvSpPr>
              <p:nvPr/>
            </p:nvSpPr>
            <p:spPr bwMode="auto">
              <a:xfrm>
                <a:off x="2567" y="191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sp>
            <p:nvSpPr>
              <p:cNvPr id="54" name="Rectangle 71"/>
              <p:cNvSpPr>
                <a:spLocks noChangeArrowheads="1"/>
              </p:cNvSpPr>
              <p:nvPr/>
            </p:nvSpPr>
            <p:spPr bwMode="auto">
              <a:xfrm>
                <a:off x="2567" y="1375"/>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40</a:t>
                </a:r>
                <a:endParaRPr lang="en-US" sz="2400">
                  <a:latin typeface="Arial" panose="020B0604020202020204"/>
                  <a:cs typeface="Arial" panose="020B0604020202020204"/>
                </a:endParaRPr>
              </a:p>
            </p:txBody>
          </p:sp>
          <p:sp>
            <p:nvSpPr>
              <p:cNvPr id="55" name="Rectangle 72"/>
              <p:cNvSpPr>
                <a:spLocks noChangeArrowheads="1"/>
              </p:cNvSpPr>
              <p:nvPr/>
            </p:nvSpPr>
            <p:spPr bwMode="auto">
              <a:xfrm>
                <a:off x="2567" y="83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50</a:t>
                </a:r>
                <a:endParaRPr lang="en-US" sz="2400">
                  <a:latin typeface="Arial" panose="020B0604020202020204"/>
                  <a:cs typeface="Arial" panose="020B0604020202020204"/>
                </a:endParaRPr>
              </a:p>
            </p:txBody>
          </p:sp>
          <p:sp>
            <p:nvSpPr>
              <p:cNvPr id="56" name="Rectangle 73"/>
              <p:cNvSpPr>
                <a:spLocks noChangeArrowheads="1"/>
              </p:cNvSpPr>
              <p:nvPr/>
            </p:nvSpPr>
            <p:spPr bwMode="auto">
              <a:xfrm>
                <a:off x="2844" y="3769"/>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57" name="Rectangle 74"/>
              <p:cNvSpPr>
                <a:spLocks noChangeArrowheads="1"/>
              </p:cNvSpPr>
              <p:nvPr/>
            </p:nvSpPr>
            <p:spPr bwMode="auto">
              <a:xfrm>
                <a:off x="3490" y="376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58" name="Rectangle 75"/>
              <p:cNvSpPr>
                <a:spLocks noChangeArrowheads="1"/>
              </p:cNvSpPr>
              <p:nvPr/>
            </p:nvSpPr>
            <p:spPr bwMode="auto">
              <a:xfrm>
                <a:off x="4196" y="376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59" name="Rectangle 76"/>
              <p:cNvSpPr>
                <a:spLocks noChangeArrowheads="1"/>
              </p:cNvSpPr>
              <p:nvPr/>
            </p:nvSpPr>
            <p:spPr bwMode="auto">
              <a:xfrm>
                <a:off x="4910" y="3769"/>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sp>
            <p:nvSpPr>
              <p:cNvPr id="60" name="Rectangle 77"/>
              <p:cNvSpPr>
                <a:spLocks noChangeArrowheads="1"/>
              </p:cNvSpPr>
              <p:nvPr/>
            </p:nvSpPr>
            <p:spPr bwMode="auto">
              <a:xfrm>
                <a:off x="2762" y="491"/>
                <a:ext cx="293" cy="301"/>
              </a:xfrm>
              <a:prstGeom prst="rect">
                <a:avLst/>
              </a:prstGeom>
              <a:noFill/>
              <a:ln w="9525">
                <a:noFill/>
                <a:miter lim="800000"/>
              </a:ln>
            </p:spPr>
            <p:txBody>
              <a:bodyPr wrap="none">
                <a:spAutoFit/>
              </a:bodyPr>
              <a:lstStyle/>
              <a:p>
                <a:r>
                  <a:rPr lang="en-US" sz="2500" b="1" i="1">
                    <a:latin typeface="Arial" panose="020B0604020202020204"/>
                    <a:cs typeface="Arial" panose="020B0604020202020204"/>
                  </a:rPr>
                  <a:t>P</a:t>
                </a:r>
              </a:p>
            </p:txBody>
          </p:sp>
          <p:sp>
            <p:nvSpPr>
              <p:cNvPr id="61" name="Rectangle 78"/>
              <p:cNvSpPr>
                <a:spLocks noChangeArrowheads="1"/>
              </p:cNvSpPr>
              <p:nvPr/>
            </p:nvSpPr>
            <p:spPr bwMode="auto">
              <a:xfrm>
                <a:off x="5274" y="3533"/>
                <a:ext cx="323" cy="301"/>
              </a:xfrm>
              <a:prstGeom prst="rect">
                <a:avLst/>
              </a:prstGeom>
              <a:noFill/>
              <a:ln w="9525">
                <a:noFill/>
                <a:miter lim="800000"/>
              </a:ln>
            </p:spPr>
            <p:txBody>
              <a:bodyPr wrap="none">
                <a:spAutoFit/>
              </a:bodyPr>
              <a:lstStyle/>
              <a:p>
                <a:r>
                  <a:rPr lang="en-US" sz="2500" b="1" i="1">
                    <a:latin typeface="Arial" panose="020B0604020202020204"/>
                    <a:cs typeface="Arial" panose="020B0604020202020204"/>
                  </a:rPr>
                  <a:t>Q</a:t>
                </a:r>
              </a:p>
            </p:txBody>
          </p:sp>
        </p:grpSp>
        <p:sp>
          <p:nvSpPr>
            <p:cNvPr id="27" name="Rectangle 79"/>
            <p:cNvSpPr>
              <a:spLocks noChangeArrowheads="1"/>
            </p:cNvSpPr>
            <p:nvPr/>
          </p:nvSpPr>
          <p:spPr bwMode="auto">
            <a:xfrm>
              <a:off x="2459" y="842"/>
              <a:ext cx="107" cy="233"/>
            </a:xfrm>
            <a:prstGeom prst="rect">
              <a:avLst/>
            </a:prstGeom>
            <a:noFill/>
            <a:ln w="9525">
              <a:noFill/>
              <a:miter lim="800000"/>
            </a:ln>
          </p:spPr>
          <p:txBody>
            <a:bodyPr lIns="0" tIns="0" rIns="0" bIns="0">
              <a:spAutoFit/>
            </a:bodyPr>
            <a:lstStyle/>
            <a:p>
              <a:r>
                <a:rPr lang="en-US" sz="2400">
                  <a:latin typeface="Arial" panose="020B0604020202020204"/>
                  <a:cs typeface="Arial" panose="020B0604020202020204"/>
                </a:rPr>
                <a:t>$</a:t>
              </a:r>
            </a:p>
          </p:txBody>
        </p:sp>
      </p:grpSp>
      <p:grpSp>
        <p:nvGrpSpPr>
          <p:cNvPr id="78" name="Group 86"/>
          <p:cNvGrpSpPr/>
          <p:nvPr/>
        </p:nvGrpSpPr>
        <p:grpSpPr bwMode="auto">
          <a:xfrm>
            <a:off x="1208088" y="1873250"/>
            <a:ext cx="3856037" cy="3265488"/>
            <a:chOff x="768" y="1124"/>
            <a:chExt cx="2429" cy="2057"/>
          </a:xfrm>
        </p:grpSpPr>
        <p:sp>
          <p:nvSpPr>
            <p:cNvPr id="79" name="Line 23"/>
            <p:cNvSpPr>
              <a:spLocks noChangeShapeType="1"/>
            </p:cNvSpPr>
            <p:nvPr/>
          </p:nvSpPr>
          <p:spPr bwMode="auto">
            <a:xfrm>
              <a:off x="768" y="1124"/>
              <a:ext cx="2218" cy="1694"/>
            </a:xfrm>
            <a:prstGeom prst="line">
              <a:avLst/>
            </a:prstGeom>
            <a:noFill/>
            <a:ln w="44450">
              <a:solidFill>
                <a:srgbClr val="00CC66"/>
              </a:solidFill>
              <a:round/>
            </a:ln>
          </p:spPr>
          <p:txBody>
            <a:bodyPr/>
            <a:lstStyle/>
            <a:p>
              <a:endParaRPr lang="en-US">
                <a:latin typeface="Arial" panose="020B0604020202020204"/>
                <a:cs typeface="Arial" panose="020B0604020202020204"/>
              </a:endParaRPr>
            </a:p>
          </p:txBody>
        </p:sp>
        <p:sp>
          <p:nvSpPr>
            <p:cNvPr id="80" name="AutoShape 80"/>
            <p:cNvSpPr/>
            <p:nvPr/>
          </p:nvSpPr>
          <p:spPr bwMode="auto">
            <a:xfrm>
              <a:off x="3010" y="2463"/>
              <a:ext cx="187" cy="718"/>
            </a:xfrm>
            <a:prstGeom prst="leftBrace">
              <a:avLst>
                <a:gd name="adj1" fmla="val 48137"/>
                <a:gd name="adj2" fmla="val 50000"/>
              </a:avLst>
            </a:prstGeom>
            <a:noFill/>
            <a:ln w="12700">
              <a:solidFill>
                <a:schemeClr val="tx1"/>
              </a:solidFill>
              <a:round/>
            </a:ln>
          </p:spPr>
          <p:txBody>
            <a:bodyPr wrap="none" anchor="ctr"/>
            <a:lstStyle/>
            <a:p>
              <a:endParaRPr lang="en-US">
                <a:latin typeface="Arial" panose="020B0604020202020204"/>
                <a:cs typeface="Arial" panose="020B0604020202020204"/>
              </a:endParaRPr>
            </a:p>
          </p:txBody>
        </p:sp>
      </p:grpSp>
      <p:sp>
        <p:nvSpPr>
          <p:cNvPr id="81" name="Line 81"/>
          <p:cNvSpPr>
            <a:spLocks noChangeShapeType="1"/>
          </p:cNvSpPr>
          <p:nvPr/>
        </p:nvSpPr>
        <p:spPr bwMode="auto">
          <a:xfrm flipV="1">
            <a:off x="1773238" y="2324100"/>
            <a:ext cx="1587" cy="800100"/>
          </a:xfrm>
          <a:prstGeom prst="line">
            <a:avLst/>
          </a:prstGeom>
          <a:noFill/>
          <a:ln w="31750">
            <a:solidFill>
              <a:srgbClr val="FF0000"/>
            </a:solidFill>
            <a:round/>
            <a:tailEnd type="stealth" w="lg" len="lg"/>
          </a:ln>
        </p:spPr>
        <p:txBody>
          <a:bodyPr/>
          <a:lstStyle/>
          <a:p>
            <a:endParaRPr lang="en-US">
              <a:latin typeface="Arial" panose="020B0604020202020204"/>
              <a:cs typeface="Arial" panose="020B0604020202020204"/>
            </a:endParaRPr>
          </a:p>
        </p:txBody>
      </p:sp>
      <p:grpSp>
        <p:nvGrpSpPr>
          <p:cNvPr id="82" name="Group 85"/>
          <p:cNvGrpSpPr/>
          <p:nvPr/>
        </p:nvGrpSpPr>
        <p:grpSpPr bwMode="auto">
          <a:xfrm>
            <a:off x="1870075" y="2041525"/>
            <a:ext cx="2255838" cy="869950"/>
            <a:chOff x="1185" y="1230"/>
            <a:chExt cx="1421" cy="548"/>
          </a:xfrm>
        </p:grpSpPr>
        <p:sp>
          <p:nvSpPr>
            <p:cNvPr id="83" name="Line 83"/>
            <p:cNvSpPr>
              <a:spLocks noChangeShapeType="1"/>
            </p:cNvSpPr>
            <p:nvPr/>
          </p:nvSpPr>
          <p:spPr bwMode="auto">
            <a:xfrm flipV="1">
              <a:off x="1185" y="1567"/>
              <a:ext cx="642" cy="162"/>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84" name="Rectangle 84"/>
            <p:cNvSpPr>
              <a:spLocks noChangeArrowheads="1"/>
            </p:cNvSpPr>
            <p:nvPr/>
          </p:nvSpPr>
          <p:spPr bwMode="auto">
            <a:xfrm>
              <a:off x="1744" y="1230"/>
              <a:ext cx="862" cy="548"/>
            </a:xfrm>
            <a:prstGeom prst="rect">
              <a:avLst/>
            </a:prstGeom>
            <a:solidFill>
              <a:schemeClr val="bg1"/>
            </a:solidFill>
            <a:ln w="9525">
              <a:solidFill>
                <a:schemeClr val="tx1"/>
              </a:solidFill>
              <a:miter lim="800000"/>
            </a:ln>
          </p:spPr>
          <p:txBody>
            <a:bodyPr>
              <a:spAutoFit/>
            </a:bodyPr>
            <a:lstStyle/>
            <a:p>
              <a:pPr algn="ctr">
                <a:lnSpc>
                  <a:spcPct val="105000"/>
                </a:lnSpc>
              </a:pPr>
              <a:r>
                <a:rPr lang="en-US" sz="2400">
                  <a:latin typeface="Arial" panose="020B0604020202020204"/>
                  <a:cs typeface="Arial" panose="020B0604020202020204"/>
                </a:rPr>
                <a:t>external benefit</a:t>
              </a:r>
            </a:p>
          </p:txBody>
        </p:sp>
      </p:grpSp>
      <p:grpSp>
        <p:nvGrpSpPr>
          <p:cNvPr id="85" name="Group 92"/>
          <p:cNvGrpSpPr/>
          <p:nvPr/>
        </p:nvGrpSpPr>
        <p:grpSpPr bwMode="auto">
          <a:xfrm>
            <a:off x="3752850" y="3948113"/>
            <a:ext cx="523875" cy="2800350"/>
            <a:chOff x="2371" y="2431"/>
            <a:chExt cx="330" cy="1764"/>
          </a:xfrm>
        </p:grpSpPr>
        <p:sp>
          <p:nvSpPr>
            <p:cNvPr id="86" name="Line 87"/>
            <p:cNvSpPr>
              <a:spLocks noChangeShapeType="1"/>
            </p:cNvSpPr>
            <p:nvPr/>
          </p:nvSpPr>
          <p:spPr bwMode="auto">
            <a:xfrm flipV="1">
              <a:off x="2537" y="2499"/>
              <a:ext cx="0" cy="1433"/>
            </a:xfrm>
            <a:prstGeom prst="line">
              <a:avLst/>
            </a:prstGeom>
            <a:noFill/>
            <a:ln w="19050">
              <a:solidFill>
                <a:srgbClr val="0099FF"/>
              </a:solidFill>
              <a:round/>
            </a:ln>
          </p:spPr>
          <p:txBody>
            <a:bodyPr/>
            <a:lstStyle/>
            <a:p>
              <a:endParaRPr lang="en-US">
                <a:latin typeface="Arial" panose="020B0604020202020204"/>
                <a:cs typeface="Arial" panose="020B0604020202020204"/>
              </a:endParaRPr>
            </a:p>
          </p:txBody>
        </p:sp>
        <p:sp>
          <p:nvSpPr>
            <p:cNvPr id="87" name="Oval 88"/>
            <p:cNvSpPr>
              <a:spLocks noChangeArrowheads="1"/>
            </p:cNvSpPr>
            <p:nvPr/>
          </p:nvSpPr>
          <p:spPr bwMode="auto">
            <a:xfrm>
              <a:off x="2493" y="2431"/>
              <a:ext cx="88" cy="87"/>
            </a:xfrm>
            <a:prstGeom prst="ellipse">
              <a:avLst/>
            </a:prstGeom>
            <a:solidFill>
              <a:srgbClr val="0099FF"/>
            </a:solidFill>
            <a:ln w="9525">
              <a:noFill/>
              <a:prstDash val="dash"/>
              <a:round/>
            </a:ln>
          </p:spPr>
          <p:txBody>
            <a:bodyPr wrap="none" anchor="ctr"/>
            <a:lstStyle/>
            <a:p>
              <a:endParaRPr lang="en-US">
                <a:latin typeface="Arial" panose="020B0604020202020204"/>
                <a:cs typeface="Arial" panose="020B0604020202020204"/>
              </a:endParaRPr>
            </a:p>
          </p:txBody>
        </p:sp>
        <p:sp>
          <p:nvSpPr>
            <p:cNvPr id="88" name="Rectangle 89"/>
            <p:cNvSpPr>
              <a:spLocks noChangeArrowheads="1"/>
            </p:cNvSpPr>
            <p:nvPr/>
          </p:nvSpPr>
          <p:spPr bwMode="auto">
            <a:xfrm>
              <a:off x="2391" y="3935"/>
              <a:ext cx="294" cy="228"/>
            </a:xfrm>
            <a:prstGeom prst="rect">
              <a:avLst/>
            </a:prstGeom>
            <a:noFill/>
            <a:ln w="9525">
              <a:solidFill>
                <a:srgbClr val="0099FF"/>
              </a:solidFill>
              <a:miter lim="800000"/>
            </a:ln>
          </p:spPr>
          <p:txBody>
            <a:bodyPr wrap="none" anchor="ctr"/>
            <a:lstStyle/>
            <a:p>
              <a:endParaRPr lang="en-US">
                <a:latin typeface="Arial" panose="020B0604020202020204"/>
                <a:cs typeface="Arial" panose="020B0604020202020204"/>
              </a:endParaRPr>
            </a:p>
          </p:txBody>
        </p:sp>
        <p:sp>
          <p:nvSpPr>
            <p:cNvPr id="89" name="Rectangle 91"/>
            <p:cNvSpPr>
              <a:spLocks noChangeArrowheads="1"/>
            </p:cNvSpPr>
            <p:nvPr/>
          </p:nvSpPr>
          <p:spPr bwMode="auto">
            <a:xfrm>
              <a:off x="2371" y="3907"/>
              <a:ext cx="330" cy="288"/>
            </a:xfrm>
            <a:prstGeom prst="rect">
              <a:avLst/>
            </a:prstGeom>
            <a:noFill/>
            <a:ln w="9525">
              <a:noFill/>
              <a:miter lim="800000"/>
            </a:ln>
          </p:spPr>
          <p:txBody>
            <a:bodyPr wrap="none">
              <a:spAutoFit/>
            </a:bodyPr>
            <a:lstStyle/>
            <a:p>
              <a:r>
                <a:rPr lang="en-US" sz="2400">
                  <a:solidFill>
                    <a:srgbClr val="000000"/>
                  </a:solidFill>
                  <a:latin typeface="Arial" panose="020B0604020202020204"/>
                  <a:cs typeface="Arial" panose="020B0604020202020204"/>
                </a:rPr>
                <a:t>25</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strips(downLeft)">
                                      <p:cBhvr>
                                        <p:cTn id="12" dur="500"/>
                                        <p:tgtEl>
                                          <p:spTgt spid="82"/>
                                        </p:tgtEl>
                                      </p:cBhvr>
                                    </p:animEffect>
                                  </p:childTnLst>
                                </p:cTn>
                              </p:par>
                            </p:childTnLst>
                          </p:cTn>
                        </p:par>
                        <p:par>
                          <p:cTn id="13" fill="hold">
                            <p:stCondLst>
                              <p:cond delay="500"/>
                            </p:stCondLst>
                            <p:childTnLst>
                              <p:par>
                                <p:cTn id="14" presetID="17" presetClass="entr" presetSubtype="4"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p:cTn id="16" dur="500" fill="hold"/>
                                        <p:tgtEl>
                                          <p:spTgt spid="81"/>
                                        </p:tgtEl>
                                        <p:attrNameLst>
                                          <p:attrName>ppt_x</p:attrName>
                                        </p:attrNameLst>
                                      </p:cBhvr>
                                      <p:tavLst>
                                        <p:tav tm="0">
                                          <p:val>
                                            <p:strVal val="#ppt_x"/>
                                          </p:val>
                                        </p:tav>
                                        <p:tav tm="100000">
                                          <p:val>
                                            <p:strVal val="#ppt_x"/>
                                          </p:val>
                                        </p:tav>
                                      </p:tavLst>
                                    </p:anim>
                                    <p:anim calcmode="lin" valueType="num">
                                      <p:cBhvr>
                                        <p:cTn id="17" dur="500" fill="hold"/>
                                        <p:tgtEl>
                                          <p:spTgt spid="81"/>
                                        </p:tgtEl>
                                        <p:attrNameLst>
                                          <p:attrName>ppt_y</p:attrName>
                                        </p:attrNameLst>
                                      </p:cBhvr>
                                      <p:tavLst>
                                        <p:tav tm="0">
                                          <p:val>
                                            <p:strVal val="#ppt_y+#ppt_h/2"/>
                                          </p:val>
                                        </p:tav>
                                        <p:tav tm="100000">
                                          <p:val>
                                            <p:strVal val="#ppt_y"/>
                                          </p:val>
                                        </p:tav>
                                      </p:tavLst>
                                    </p:anim>
                                    <p:anim calcmode="lin" valueType="num">
                                      <p:cBhvr>
                                        <p:cTn id="18" dur="500" fill="hold"/>
                                        <p:tgtEl>
                                          <p:spTgt spid="81"/>
                                        </p:tgtEl>
                                        <p:attrNameLst>
                                          <p:attrName>ppt_w</p:attrName>
                                        </p:attrNameLst>
                                      </p:cBhvr>
                                      <p:tavLst>
                                        <p:tav tm="0">
                                          <p:val>
                                            <p:strVal val="#ppt_w"/>
                                          </p:val>
                                        </p:tav>
                                        <p:tav tm="100000">
                                          <p:val>
                                            <p:strVal val="#ppt_w"/>
                                          </p:val>
                                        </p:tav>
                                      </p:tavLst>
                                    </p:anim>
                                    <p:anim calcmode="lin" valueType="num">
                                      <p:cBhvr>
                                        <p:cTn id="19" dur="500" fill="hold"/>
                                        <p:tgtEl>
                                          <p:spTgt spid="81"/>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strips(downRight)">
                                      <p:cBhvr>
                                        <p:cTn id="23" dur="500"/>
                                        <p:tgtEl>
                                          <p:spTgt spid="7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bg/>
                                          </p:spTgt>
                                        </p:tgtEl>
                                        <p:attrNameLst>
                                          <p:attrName>style.visibility</p:attrName>
                                        </p:attrNameLst>
                                      </p:cBhvr>
                                      <p:to>
                                        <p:strVal val="visible"/>
                                      </p:to>
                                    </p:set>
                                    <p:animEffect transition="in" filter="fade">
                                      <p:cBhvr>
                                        <p:cTn id="28" dur="500"/>
                                        <p:tgtEl>
                                          <p:spTgt spid="7">
                                            <p:bg/>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left)">
                                      <p:cBhvr>
                                        <p:cTn id="31" dur="500"/>
                                        <p:tgtEl>
                                          <p:spTgt spid="7">
                                            <p:txEl>
                                              <p:pRg st="0" end="0"/>
                                            </p:txEl>
                                          </p:spTgt>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wipe(up)">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wipe(left)">
                                      <p:cBhvr>
                                        <p:cTn id="4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nimBg="1" autoUpdateAnimBg="0"/>
      <p:bldP spid="24" grpId="0"/>
      <p:bldP spid="8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9" name="Rectangle 3"/>
          <p:cNvSpPr>
            <a:spLocks noGrp="1" noChangeArrowheads="1"/>
          </p:cNvSpPr>
          <p:nvPr>
            <p:ph type="body" idx="4294967295"/>
          </p:nvPr>
        </p:nvSpPr>
        <p:spPr>
          <a:xfrm>
            <a:off x="557213" y="334963"/>
            <a:ext cx="7967662" cy="5694362"/>
          </a:xfrm>
          <a:solidFill>
            <a:srgbClr val="CCFFCC"/>
          </a:solidFill>
          <a:effectLst>
            <a:outerShdw blurRad="50800" dist="76200" dir="2700000" algn="tl" rotWithShape="0">
              <a:prstClr val="black">
                <a:alpha val="40000"/>
              </a:prstClr>
            </a:outerShdw>
          </a:effectLst>
        </p:spPr>
        <p:txBody>
          <a:bodyPr/>
          <a:lstStyle/>
          <a:p>
            <a:pPr marL="59055" indent="0" eaLnBrk="1" hangingPunct="1">
              <a:spcBef>
                <a:spcPct val="75000"/>
              </a:spcBef>
              <a:buFont typeface="Wingdings" panose="05000000000000000000" pitchFamily="2" charset="2"/>
              <a:buNone/>
              <a:defRPr/>
            </a:pPr>
            <a:r>
              <a:rPr lang="en-US" sz="2700" dirty="0"/>
              <a:t> </a:t>
            </a:r>
            <a:br>
              <a:rPr lang="en-US" sz="2700" dirty="0"/>
            </a:br>
            <a:br>
              <a:rPr lang="en-US" sz="2700" dirty="0"/>
            </a:br>
            <a:r>
              <a:rPr lang="en-US" sz="2700" dirty="0"/>
              <a:t>If negative externality</a:t>
            </a:r>
          </a:p>
          <a:p>
            <a:pPr marL="571500" lvl="1" indent="-349250" eaLnBrk="1" hangingPunct="1">
              <a:buClr>
                <a:srgbClr val="006666"/>
              </a:buClr>
              <a:buSzPct val="115000"/>
              <a:defRPr/>
            </a:pPr>
            <a:r>
              <a:rPr lang="en-US" dirty="0"/>
              <a:t>market quantity larger than socially desirable</a:t>
            </a:r>
          </a:p>
          <a:p>
            <a:pPr marL="59055" indent="0" eaLnBrk="1" hangingPunct="1">
              <a:buFont typeface="Wingdings" panose="05000000000000000000" pitchFamily="2" charset="2"/>
              <a:buNone/>
              <a:defRPr/>
            </a:pPr>
            <a:r>
              <a:rPr lang="en-US" sz="2700" dirty="0"/>
              <a:t>If positive externality</a:t>
            </a:r>
          </a:p>
          <a:p>
            <a:pPr marL="571500" lvl="1" indent="-349250" eaLnBrk="1" hangingPunct="1">
              <a:buClr>
                <a:srgbClr val="006666"/>
              </a:buClr>
              <a:buSzPct val="115000"/>
              <a:defRPr/>
            </a:pPr>
            <a:r>
              <a:rPr lang="en-US" dirty="0"/>
              <a:t>market quantity smaller than socially desirable</a:t>
            </a:r>
          </a:p>
          <a:p>
            <a:pPr marL="59055" indent="0" eaLnBrk="1" hangingPunct="1">
              <a:buFont typeface="Wingdings" panose="05000000000000000000" pitchFamily="2" charset="2"/>
              <a:buNone/>
              <a:defRPr/>
            </a:pPr>
            <a:r>
              <a:rPr lang="en-US" sz="2700" dirty="0"/>
              <a:t>To remedy the problem, </a:t>
            </a:r>
            <a:br>
              <a:rPr lang="en-US" sz="2700" dirty="0"/>
            </a:br>
            <a:r>
              <a:rPr lang="en-US" sz="2700" dirty="0"/>
              <a:t>  “internalize the externality”</a:t>
            </a:r>
          </a:p>
          <a:p>
            <a:pPr marL="571500" lvl="1" indent="-349250" eaLnBrk="1" hangingPunct="1">
              <a:buClr>
                <a:srgbClr val="006666"/>
              </a:buClr>
              <a:buSzPct val="115000"/>
              <a:defRPr/>
            </a:pPr>
            <a:r>
              <a:rPr lang="en-US" dirty="0"/>
              <a:t>tax goods with negative externalities</a:t>
            </a:r>
          </a:p>
          <a:p>
            <a:pPr marL="571500" lvl="1" indent="-349250" eaLnBrk="1" hangingPunct="1">
              <a:buClr>
                <a:srgbClr val="006666"/>
              </a:buClr>
              <a:buSzPct val="115000"/>
              <a:defRPr/>
            </a:pPr>
            <a:r>
              <a:rPr lang="en-US" dirty="0"/>
              <a:t>subsidize goods with positive externalities</a:t>
            </a:r>
          </a:p>
        </p:txBody>
      </p:sp>
      <p:sp>
        <p:nvSpPr>
          <p:cNvPr id="183298" name="Rectangle 2"/>
          <p:cNvSpPr>
            <a:spLocks noGrp="1" noChangeArrowheads="1"/>
          </p:cNvSpPr>
          <p:nvPr>
            <p:ph type="title" idx="4294967295"/>
          </p:nvPr>
        </p:nvSpPr>
        <p:spPr>
          <a:xfrm>
            <a:off x="457200" y="430213"/>
            <a:ext cx="8229600" cy="649287"/>
          </a:xfrm>
        </p:spPr>
        <p:txBody>
          <a:bodyPr>
            <a:normAutofit/>
          </a:bodyPr>
          <a:lstStyle/>
          <a:p>
            <a:pPr algn="ctr" eaLnBrk="1" hangingPunct="1">
              <a:defRPr/>
            </a:pPr>
            <a:r>
              <a:rPr lang="en-US" dirty="0">
                <a:solidFill>
                  <a:schemeClr val="tx1"/>
                </a:solidFill>
              </a:rPr>
              <a:t>Effects of Externalities:  Summary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wipe(left)">
                                      <p:cBhvr>
                                        <p:cTn id="7" dur="500"/>
                                        <p:tgtEl>
                                          <p:spTgt spid="183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wipe(left)">
                                      <p:cBhvr>
                                        <p:cTn id="12" dur="500"/>
                                        <p:tgtEl>
                                          <p:spTgt spid="183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wipe(left)">
                                      <p:cBhvr>
                                        <p:cTn id="17" dur="500"/>
                                        <p:tgtEl>
                                          <p:spTgt spid="183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wipe(left)">
                                      <p:cBhvr>
                                        <p:cTn id="22" dur="500"/>
                                        <p:tgtEl>
                                          <p:spTgt spid="183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wipe(left)">
                                      <p:cBhvr>
                                        <p:cTn id="27" dur="500"/>
                                        <p:tgtEl>
                                          <p:spTgt spid="183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3299">
                                            <p:txEl>
                                              <p:pRg st="5" end="5"/>
                                            </p:txEl>
                                          </p:spTgt>
                                        </p:tgtEl>
                                        <p:attrNameLst>
                                          <p:attrName>style.visibility</p:attrName>
                                        </p:attrNameLst>
                                      </p:cBhvr>
                                      <p:to>
                                        <p:strVal val="visible"/>
                                      </p:to>
                                    </p:set>
                                    <p:animEffect transition="in" filter="wipe(left)">
                                      <p:cBhvr>
                                        <p:cTn id="32" dur="500"/>
                                        <p:tgtEl>
                                          <p:spTgt spid="183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3299">
                                            <p:txEl>
                                              <p:pRg st="6" end="6"/>
                                            </p:txEl>
                                          </p:spTgt>
                                        </p:tgtEl>
                                        <p:attrNameLst>
                                          <p:attrName>style.visibility</p:attrName>
                                        </p:attrNameLst>
                                      </p:cBhvr>
                                      <p:to>
                                        <p:strVal val="visible"/>
                                      </p:to>
                                    </p:set>
                                    <p:animEffect transition="in" filter="wipe(left)">
                                      <p:cBhvr>
                                        <p:cTn id="37" dur="500"/>
                                        <p:tgtEl>
                                          <p:spTgt spid="183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p:txBody>
          <a:bodyPr/>
          <a:lstStyle/>
          <a:p>
            <a:pPr eaLnBrk="1" hangingPunct="1"/>
            <a:r>
              <a:rPr lang="en-US"/>
              <a:t>Public Policies Toward Externalities</a:t>
            </a:r>
          </a:p>
        </p:txBody>
      </p:sp>
      <p:sp>
        <p:nvSpPr>
          <p:cNvPr id="20485" name="Rectangle 3"/>
          <p:cNvSpPr>
            <a:spLocks noGrp="1" noChangeArrowheads="1"/>
          </p:cNvSpPr>
          <p:nvPr>
            <p:ph type="body" idx="4294967295"/>
          </p:nvPr>
        </p:nvSpPr>
        <p:spPr>
          <a:xfrm>
            <a:off x="417513" y="1008063"/>
            <a:ext cx="8255000" cy="5332412"/>
          </a:xfrm>
        </p:spPr>
        <p:txBody>
          <a:bodyPr/>
          <a:lstStyle/>
          <a:p>
            <a:pPr eaLnBrk="1" hangingPunct="1">
              <a:buFont typeface="Wingdings" panose="05000000000000000000" pitchFamily="2" charset="2"/>
              <a:buNone/>
            </a:pPr>
            <a:r>
              <a:rPr lang="en-US" sz="2700" dirty="0"/>
              <a:t>Two approaches:</a:t>
            </a:r>
          </a:p>
          <a:p>
            <a:pPr eaLnBrk="1" hangingPunct="1">
              <a:spcBef>
                <a:spcPct val="35000"/>
              </a:spcBef>
            </a:pPr>
            <a:r>
              <a:rPr lang="en-US" sz="2700" b="1" dirty="0">
                <a:solidFill>
                  <a:srgbClr val="800080"/>
                </a:solidFill>
              </a:rPr>
              <a:t>Command-and-control policies</a:t>
            </a:r>
            <a:r>
              <a:rPr lang="en-US" sz="2700" dirty="0"/>
              <a:t> regulate behavior directly.  Examples:</a:t>
            </a:r>
          </a:p>
          <a:p>
            <a:pPr lvl="1" eaLnBrk="1" hangingPunct="1"/>
            <a:r>
              <a:rPr lang="en-US" dirty="0"/>
              <a:t>limits on quantity of pollution emitted</a:t>
            </a:r>
          </a:p>
          <a:p>
            <a:pPr lvl="1" eaLnBrk="1" hangingPunct="1"/>
            <a:r>
              <a:rPr lang="en-US" dirty="0"/>
              <a:t>requirements that firms adopt a particular technology to reduce emissions</a:t>
            </a:r>
          </a:p>
          <a:p>
            <a:pPr eaLnBrk="1" hangingPunct="1">
              <a:spcBef>
                <a:spcPct val="35000"/>
              </a:spcBef>
            </a:pPr>
            <a:r>
              <a:rPr lang="en-US" sz="2700" b="1" dirty="0">
                <a:solidFill>
                  <a:srgbClr val="800080"/>
                </a:solidFill>
              </a:rPr>
              <a:t>Market-based policies</a:t>
            </a:r>
            <a:r>
              <a:rPr lang="en-US" sz="2700" dirty="0"/>
              <a:t> provide incentives so that private decision-makers will choose to solve the problem on their own.  Examples:</a:t>
            </a:r>
          </a:p>
          <a:p>
            <a:pPr lvl="1" eaLnBrk="1" hangingPunct="1"/>
            <a:r>
              <a:rPr lang="en-US" dirty="0"/>
              <a:t>corrective taxes and subsidies</a:t>
            </a:r>
          </a:p>
          <a:p>
            <a:pPr lvl="1" eaLnBrk="1" hangingPunct="1"/>
            <a:r>
              <a:rPr lang="en-US" dirty="0"/>
              <a:t>tradable pollution permits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wipe(left)">
                                      <p:cBhvr>
                                        <p:cTn id="12" dur="500"/>
                                        <p:tgtEl>
                                          <p:spTgt spid="204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wipe(left)">
                                      <p:cBhvr>
                                        <p:cTn id="17" dur="500"/>
                                        <p:tgtEl>
                                          <p:spTgt spid="204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wipe(left)">
                                      <p:cBhvr>
                                        <p:cTn id="22" dur="500"/>
                                        <p:tgtEl>
                                          <p:spTgt spid="204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5">
                                            <p:txEl>
                                              <p:pRg st="4" end="4"/>
                                            </p:txEl>
                                          </p:spTgt>
                                        </p:tgtEl>
                                        <p:attrNameLst>
                                          <p:attrName>style.visibility</p:attrName>
                                        </p:attrNameLst>
                                      </p:cBhvr>
                                      <p:to>
                                        <p:strVal val="visible"/>
                                      </p:to>
                                    </p:set>
                                    <p:animEffect transition="in" filter="wipe(left)">
                                      <p:cBhvr>
                                        <p:cTn id="27" dur="500"/>
                                        <p:tgtEl>
                                          <p:spTgt spid="204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5">
                                            <p:txEl>
                                              <p:pRg st="5" end="5"/>
                                            </p:txEl>
                                          </p:spTgt>
                                        </p:tgtEl>
                                        <p:attrNameLst>
                                          <p:attrName>style.visibility</p:attrName>
                                        </p:attrNameLst>
                                      </p:cBhvr>
                                      <p:to>
                                        <p:strVal val="visible"/>
                                      </p:to>
                                    </p:set>
                                    <p:animEffect transition="in" filter="wipe(left)">
                                      <p:cBhvr>
                                        <p:cTn id="32" dur="500"/>
                                        <p:tgtEl>
                                          <p:spTgt spid="204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5">
                                            <p:txEl>
                                              <p:pRg st="6" end="6"/>
                                            </p:txEl>
                                          </p:spTgt>
                                        </p:tgtEl>
                                        <p:attrNameLst>
                                          <p:attrName>style.visibility</p:attrName>
                                        </p:attrNameLst>
                                      </p:cBhvr>
                                      <p:to>
                                        <p:strVal val="visible"/>
                                      </p:to>
                                    </p:set>
                                    <p:animEffect transition="in" filter="wipe(left)">
                                      <p:cBhvr>
                                        <p:cTn id="37" dur="5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p:txBody>
          <a:bodyPr/>
          <a:lstStyle/>
          <a:p>
            <a:pPr eaLnBrk="1" hangingPunct="1"/>
            <a:r>
              <a:rPr lang="en-US" sz="3400"/>
              <a:t>Corrective Taxes &amp; Subsidies</a:t>
            </a:r>
          </a:p>
        </p:txBody>
      </p:sp>
      <p:sp>
        <p:nvSpPr>
          <p:cNvPr id="21509" name="Rectangle 3"/>
          <p:cNvSpPr>
            <a:spLocks noGrp="1" noChangeArrowheads="1"/>
          </p:cNvSpPr>
          <p:nvPr>
            <p:ph type="body" idx="4294967295"/>
          </p:nvPr>
        </p:nvSpPr>
        <p:spPr>
          <a:xfrm>
            <a:off x="373063" y="1114425"/>
            <a:ext cx="8313737" cy="5367338"/>
          </a:xfrm>
        </p:spPr>
        <p:txBody>
          <a:bodyPr/>
          <a:lstStyle/>
          <a:p>
            <a:pPr eaLnBrk="1" hangingPunct="1"/>
            <a:r>
              <a:rPr lang="en-US" b="1" dirty="0">
                <a:solidFill>
                  <a:srgbClr val="CC0000"/>
                </a:solidFill>
              </a:rPr>
              <a:t>Corrective tax</a:t>
            </a:r>
            <a:r>
              <a:rPr lang="en-US" dirty="0"/>
              <a:t>:  a tax designed to induce private decision-makers to take account of the social costs that arise from a negative externality</a:t>
            </a:r>
          </a:p>
          <a:p>
            <a:pPr eaLnBrk="1" hangingPunct="1"/>
            <a:r>
              <a:rPr lang="en-US" dirty="0"/>
              <a:t>Also called </a:t>
            </a:r>
            <a:r>
              <a:rPr lang="en-US" b="1" dirty="0" err="1">
                <a:solidFill>
                  <a:srgbClr val="800080"/>
                </a:solidFill>
              </a:rPr>
              <a:t>Pigouvian</a:t>
            </a:r>
            <a:r>
              <a:rPr lang="en-US" b="1" dirty="0">
                <a:solidFill>
                  <a:srgbClr val="800080"/>
                </a:solidFill>
              </a:rPr>
              <a:t> taxes</a:t>
            </a:r>
            <a:r>
              <a:rPr lang="en-US" dirty="0"/>
              <a:t> after Arthur </a:t>
            </a:r>
            <a:r>
              <a:rPr lang="en-US" dirty="0" err="1"/>
              <a:t>Pigou</a:t>
            </a:r>
            <a:r>
              <a:rPr lang="en-US" dirty="0"/>
              <a:t> (1877-1959).  </a:t>
            </a:r>
          </a:p>
          <a:p>
            <a:pPr eaLnBrk="1" hangingPunct="1"/>
            <a:r>
              <a:rPr lang="en-US" dirty="0"/>
              <a:t>The ideal corrective tax = external cost.</a:t>
            </a:r>
          </a:p>
          <a:p>
            <a:pPr eaLnBrk="1" hangingPunct="1"/>
            <a:r>
              <a:rPr lang="en-US" dirty="0"/>
              <a:t>For activities with positive externalities, </a:t>
            </a:r>
            <a:br>
              <a:rPr lang="en-US" dirty="0"/>
            </a:br>
            <a:r>
              <a:rPr lang="en-US" dirty="0"/>
              <a:t>ideal corrective subsidy = external benefit.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p:txBody>
          <a:bodyPr/>
          <a:lstStyle/>
          <a:p>
            <a:pPr eaLnBrk="1" hangingPunct="1"/>
            <a:r>
              <a:rPr lang="en-US" sz="3400"/>
              <a:t>Corrective Taxes &amp; Subsidies</a:t>
            </a:r>
          </a:p>
        </p:txBody>
      </p:sp>
      <p:sp>
        <p:nvSpPr>
          <p:cNvPr id="22533" name="Rectangle 3"/>
          <p:cNvSpPr>
            <a:spLocks noGrp="1" noChangeArrowheads="1"/>
          </p:cNvSpPr>
          <p:nvPr>
            <p:ph type="body" idx="4294967295"/>
          </p:nvPr>
        </p:nvSpPr>
        <p:spPr>
          <a:xfrm>
            <a:off x="373063" y="1114425"/>
            <a:ext cx="8313737" cy="5011738"/>
          </a:xfrm>
        </p:spPr>
        <p:txBody>
          <a:bodyPr/>
          <a:lstStyle/>
          <a:p>
            <a:pPr eaLnBrk="1" hangingPunct="1"/>
            <a:r>
              <a:rPr lang="en-US" dirty="0"/>
              <a:t>Other taxes and subsidies distort incentives and move economy </a:t>
            </a:r>
            <a:r>
              <a:rPr lang="en-US" dirty="0">
                <a:solidFill>
                  <a:srgbClr val="FF0000"/>
                </a:solidFill>
              </a:rPr>
              <a:t>away</a:t>
            </a:r>
            <a:r>
              <a:rPr lang="en-US" dirty="0"/>
              <a:t> from the social optimum.</a:t>
            </a:r>
          </a:p>
          <a:p>
            <a:pPr eaLnBrk="1" hangingPunct="1"/>
            <a:r>
              <a:rPr lang="en-US" dirty="0"/>
              <a:t>Corrective taxes &amp; subsidies </a:t>
            </a:r>
          </a:p>
          <a:p>
            <a:pPr lvl="1" eaLnBrk="1" hangingPunct="1">
              <a:lnSpc>
                <a:spcPct val="105000"/>
              </a:lnSpc>
            </a:pPr>
            <a:r>
              <a:rPr lang="en-US" dirty="0"/>
              <a:t>align private incentives with society’s interests</a:t>
            </a:r>
          </a:p>
          <a:p>
            <a:pPr lvl="1" eaLnBrk="1" hangingPunct="1">
              <a:lnSpc>
                <a:spcPct val="105000"/>
              </a:lnSpc>
            </a:pPr>
            <a:r>
              <a:rPr lang="en-US" dirty="0"/>
              <a:t>make private decision-makers take into account the external costs and benefits of their actions</a:t>
            </a:r>
          </a:p>
          <a:p>
            <a:pPr lvl="1" eaLnBrk="1" hangingPunct="1">
              <a:lnSpc>
                <a:spcPct val="105000"/>
              </a:lnSpc>
            </a:pPr>
            <a:r>
              <a:rPr lang="en-US" dirty="0"/>
              <a:t>move economy </a:t>
            </a:r>
            <a:r>
              <a:rPr lang="en-US" dirty="0">
                <a:solidFill>
                  <a:srgbClr val="FF0000"/>
                </a:solidFill>
              </a:rPr>
              <a:t>toward</a:t>
            </a:r>
            <a:r>
              <a:rPr lang="en-US" dirty="0"/>
              <a:t> a more efficient allocation of resources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1" end="1"/>
                                            </p:txEl>
                                          </p:spTgt>
                                        </p:tgtEl>
                                        <p:attrNameLst>
                                          <p:attrName>style.visibility</p:attrName>
                                        </p:attrNameLst>
                                      </p:cBhvr>
                                      <p:to>
                                        <p:strVal val="visible"/>
                                      </p:to>
                                    </p:set>
                                    <p:animEffect transition="in" filter="wipe(left)">
                                      <p:cBhvr>
                                        <p:cTn id="12" dur="500"/>
                                        <p:tgtEl>
                                          <p:spTgt spid="225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2" end="2"/>
                                            </p:txEl>
                                          </p:spTgt>
                                        </p:tgtEl>
                                        <p:attrNameLst>
                                          <p:attrName>style.visibility</p:attrName>
                                        </p:attrNameLst>
                                      </p:cBhvr>
                                      <p:to>
                                        <p:strVal val="visible"/>
                                      </p:to>
                                    </p:set>
                                    <p:animEffect transition="in" filter="wipe(left)">
                                      <p:cBhvr>
                                        <p:cTn id="17" dur="500"/>
                                        <p:tgtEl>
                                          <p:spTgt spid="225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xEl>
                                              <p:pRg st="3" end="3"/>
                                            </p:txEl>
                                          </p:spTgt>
                                        </p:tgtEl>
                                        <p:attrNameLst>
                                          <p:attrName>style.visibility</p:attrName>
                                        </p:attrNameLst>
                                      </p:cBhvr>
                                      <p:to>
                                        <p:strVal val="visible"/>
                                      </p:to>
                                    </p:set>
                                    <p:animEffect transition="in" filter="wipe(left)">
                                      <p:cBhvr>
                                        <p:cTn id="22" dur="500"/>
                                        <p:tgtEl>
                                          <p:spTgt spid="225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3">
                                            <p:txEl>
                                              <p:pRg st="4" end="4"/>
                                            </p:txEl>
                                          </p:spTgt>
                                        </p:tgtEl>
                                        <p:attrNameLst>
                                          <p:attrName>style.visibility</p:attrName>
                                        </p:attrNameLst>
                                      </p:cBhvr>
                                      <p:to>
                                        <p:strVal val="visible"/>
                                      </p:to>
                                    </p:set>
                                    <p:animEffect transition="in" filter="wipe(left)">
                                      <p:cBhvr>
                                        <p:cTn id="27" dur="500"/>
                                        <p:tgtEl>
                                          <p:spTgt spid="22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p:txBody>
          <a:bodyPr/>
          <a:lstStyle/>
          <a:p>
            <a:pPr eaLnBrk="1" hangingPunct="1"/>
            <a:r>
              <a:rPr lang="en-US" sz="3400"/>
              <a:t>Corrective Taxes vs. Regulations</a:t>
            </a:r>
          </a:p>
        </p:txBody>
      </p:sp>
      <p:sp>
        <p:nvSpPr>
          <p:cNvPr id="23557" name="Rectangle 3"/>
          <p:cNvSpPr>
            <a:spLocks noGrp="1" noChangeArrowheads="1"/>
          </p:cNvSpPr>
          <p:nvPr>
            <p:ph type="body" idx="4294967295"/>
          </p:nvPr>
        </p:nvSpPr>
        <p:spPr>
          <a:xfrm>
            <a:off x="457200" y="1041400"/>
            <a:ext cx="8229600" cy="5446713"/>
          </a:xfrm>
        </p:spPr>
        <p:txBody>
          <a:bodyPr/>
          <a:lstStyle/>
          <a:p>
            <a:pPr eaLnBrk="1" hangingPunct="1"/>
            <a:r>
              <a:rPr lang="en-US" sz="2700" dirty="0"/>
              <a:t>Different firms have different costs of pollution abatement.  </a:t>
            </a:r>
          </a:p>
          <a:p>
            <a:pPr eaLnBrk="1" hangingPunct="1">
              <a:spcBef>
                <a:spcPct val="35000"/>
              </a:spcBef>
            </a:pPr>
            <a:r>
              <a:rPr lang="en-US" sz="2700" dirty="0"/>
              <a:t>Efficient outcome:  Firms with the lowest abatement costs reduce pollution the most.    </a:t>
            </a:r>
          </a:p>
          <a:p>
            <a:pPr eaLnBrk="1" hangingPunct="1">
              <a:spcBef>
                <a:spcPct val="35000"/>
              </a:spcBef>
            </a:pPr>
            <a:r>
              <a:rPr lang="en-US" sz="2700" dirty="0"/>
              <a:t>A pollution tax is efficient:</a:t>
            </a:r>
          </a:p>
          <a:p>
            <a:pPr lvl="1" eaLnBrk="1" hangingPunct="1">
              <a:lnSpc>
                <a:spcPct val="105000"/>
              </a:lnSpc>
            </a:pPr>
            <a:r>
              <a:rPr lang="en-US" dirty="0"/>
              <a:t>Firms with low abatement costs will reduce pollution to reduce their tax burden.</a:t>
            </a:r>
          </a:p>
          <a:p>
            <a:pPr lvl="1" eaLnBrk="1" hangingPunct="1">
              <a:lnSpc>
                <a:spcPct val="105000"/>
              </a:lnSpc>
            </a:pPr>
            <a:r>
              <a:rPr lang="en-US" dirty="0"/>
              <a:t>Firms with high abatement costs have greater willingness to pay tax.</a:t>
            </a:r>
          </a:p>
          <a:p>
            <a:pPr eaLnBrk="1" hangingPunct="1">
              <a:spcBef>
                <a:spcPct val="35000"/>
              </a:spcBef>
            </a:pPr>
            <a:r>
              <a:rPr lang="en-US" sz="2700" dirty="0"/>
              <a:t>In contrast, a regulation requiring all firms to reduce pollution by a specific amount not efficient.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wipe(left)">
                                      <p:cBhvr>
                                        <p:cTn id="7" dur="500"/>
                                        <p:tgtEl>
                                          <p:spTgt spid="23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wipe(left)">
                                      <p:cBhvr>
                                        <p:cTn id="12" dur="500"/>
                                        <p:tgtEl>
                                          <p:spTgt spid="235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wipe(left)">
                                      <p:cBhvr>
                                        <p:cTn id="17" dur="500"/>
                                        <p:tgtEl>
                                          <p:spTgt spid="235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xEl>
                                              <p:pRg st="3" end="3"/>
                                            </p:txEl>
                                          </p:spTgt>
                                        </p:tgtEl>
                                        <p:attrNameLst>
                                          <p:attrName>style.visibility</p:attrName>
                                        </p:attrNameLst>
                                      </p:cBhvr>
                                      <p:to>
                                        <p:strVal val="visible"/>
                                      </p:to>
                                    </p:set>
                                    <p:animEffect transition="in" filter="wipe(left)">
                                      <p:cBhvr>
                                        <p:cTn id="22" dur="500"/>
                                        <p:tgtEl>
                                          <p:spTgt spid="235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7">
                                            <p:txEl>
                                              <p:pRg st="4" end="4"/>
                                            </p:txEl>
                                          </p:spTgt>
                                        </p:tgtEl>
                                        <p:attrNameLst>
                                          <p:attrName>style.visibility</p:attrName>
                                        </p:attrNameLst>
                                      </p:cBhvr>
                                      <p:to>
                                        <p:strVal val="visible"/>
                                      </p:to>
                                    </p:set>
                                    <p:animEffect transition="in" filter="wipe(left)">
                                      <p:cBhvr>
                                        <p:cTn id="27" dur="500"/>
                                        <p:tgtEl>
                                          <p:spTgt spid="235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7">
                                            <p:txEl>
                                              <p:pRg st="5" end="5"/>
                                            </p:txEl>
                                          </p:spTgt>
                                        </p:tgtEl>
                                        <p:attrNameLst>
                                          <p:attrName>style.visibility</p:attrName>
                                        </p:attrNameLst>
                                      </p:cBhvr>
                                      <p:to>
                                        <p:strVal val="visible"/>
                                      </p:to>
                                    </p:set>
                                    <p:animEffect transition="in" filter="wipe(left)">
                                      <p:cBhvr>
                                        <p:cTn id="32" dur="5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1081044"/>
          </a:xfrm>
          <a:noFill/>
        </p:spPr>
        <p:txBody>
          <a:bodyPr bIns="0" anchor="b">
            <a:noAutofit/>
          </a:bodyPr>
          <a:lstStyle/>
          <a:p>
            <a:pPr algn="l" eaLnBrk="1" hangingPunct="1">
              <a:lnSpc>
                <a:spcPct val="105000"/>
              </a:lnSpc>
              <a:defRPr/>
            </a:pPr>
            <a:r>
              <a:rPr lang="en-US" sz="3300" kern="0" spc="200" dirty="0">
                <a:solidFill>
                  <a:srgbClr val="008000"/>
                </a:solidFill>
                <a:latin typeface="Arial" panose="020B0604020202020204" pitchFamily="34" charset="0"/>
                <a:cs typeface="Arial" panose="020B0604020202020204" pitchFamily="34" charset="0"/>
              </a:rPr>
              <a:t>In this chapter, </a:t>
            </a:r>
            <a:br>
              <a:rPr lang="en-US" sz="3300" kern="0" spc="200" dirty="0">
                <a:solidFill>
                  <a:srgbClr val="008000"/>
                </a:solidFill>
                <a:latin typeface="Arial" panose="020B0604020202020204" pitchFamily="34" charset="0"/>
                <a:cs typeface="Arial" panose="020B0604020202020204" pitchFamily="34" charset="0"/>
              </a:rPr>
            </a:br>
            <a:r>
              <a:rPr lang="en-US" sz="3300" kern="0" spc="200" dirty="0">
                <a:solidFill>
                  <a:srgbClr val="008000"/>
                </a:solidFill>
                <a:latin typeface="Arial" panose="020B0604020202020204" pitchFamily="34" charset="0"/>
                <a:cs typeface="Arial" panose="020B0604020202020204" pitchFamily="34" charset="0"/>
              </a:rPr>
              <a:t>look for the answers to these questions</a:t>
            </a:r>
          </a:p>
        </p:txBody>
      </p:sp>
      <p:sp>
        <p:nvSpPr>
          <p:cNvPr id="36" name="Content Placeholder 2"/>
          <p:cNvSpPr>
            <a:spLocks noGrp="1"/>
          </p:cNvSpPr>
          <p:nvPr>
            <p:ph idx="1"/>
          </p:nvPr>
        </p:nvSpPr>
        <p:spPr>
          <a:xfrm>
            <a:off x="457200" y="1668002"/>
            <a:ext cx="8229600" cy="4808998"/>
          </a:xfrm>
        </p:spPr>
        <p:txBody>
          <a:bodyPr>
            <a:normAutofit/>
          </a:bodyPr>
          <a:lstStyle/>
          <a:p>
            <a:pPr marL="285750" indent="-285750">
              <a:buClr>
                <a:schemeClr val="accent1">
                  <a:lumMod val="75000"/>
                </a:schemeClr>
              </a:buClr>
              <a:buSzPct val="120000"/>
              <a:buFont typeface="Arial" panose="020B0604020202020204" pitchFamily="34" charset="0"/>
              <a:buChar char="•"/>
            </a:pPr>
            <a:r>
              <a:rPr lang="en-US" dirty="0"/>
              <a:t>What is an externality?</a:t>
            </a:r>
          </a:p>
          <a:p>
            <a:pPr marL="285750" indent="-285750">
              <a:buClr>
                <a:schemeClr val="accent1">
                  <a:lumMod val="75000"/>
                </a:schemeClr>
              </a:buClr>
              <a:buSzPct val="120000"/>
              <a:buFont typeface="Arial" panose="020B0604020202020204" pitchFamily="34" charset="0"/>
              <a:buChar char="•"/>
            </a:pPr>
            <a:r>
              <a:rPr lang="en-US" dirty="0"/>
              <a:t>Why do externalities make market outcomes inefficient? </a:t>
            </a:r>
          </a:p>
          <a:p>
            <a:pPr marL="285750" indent="-285750">
              <a:buClr>
                <a:schemeClr val="accent1">
                  <a:lumMod val="75000"/>
                </a:schemeClr>
              </a:buClr>
              <a:buSzPct val="120000"/>
              <a:buFont typeface="Arial" panose="020B0604020202020204" pitchFamily="34" charset="0"/>
              <a:buChar char="•"/>
            </a:pPr>
            <a:r>
              <a:rPr lang="en-US" dirty="0"/>
              <a:t>What public policies aim to solve the problem of externalities?</a:t>
            </a:r>
          </a:p>
          <a:p>
            <a:pPr marL="285750" indent="-285750">
              <a:buClr>
                <a:schemeClr val="accent1">
                  <a:lumMod val="75000"/>
                </a:schemeClr>
              </a:buClr>
              <a:buSzPct val="120000"/>
              <a:buFont typeface="Arial" panose="020B0604020202020204" pitchFamily="34" charset="0"/>
              <a:buChar char="•"/>
            </a:pPr>
            <a:r>
              <a:rPr lang="en-US" dirty="0"/>
              <a:t>How can people sometimes solve the problem of externalities on their own?  Why do such private solutions not always work?  </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a:solidFill>
                  <a:srgbClr val="777777"/>
                </a:solidFill>
                <a:latin typeface="Times New Roman" panose="02020603050405020304" pitchFamily="18" charset="0"/>
                <a:cs typeface="Times New Roman" panose="02020603050405020304" pitchFamily="18" charset="0"/>
              </a:rPr>
              <a:t>© 2015 </a:t>
            </a:r>
            <a:r>
              <a:rPr lang="en-US" sz="800" i="1" dirty="0" err="1">
                <a:solidFill>
                  <a:srgbClr val="777777"/>
                </a:solidFill>
                <a:latin typeface="Times New Roman" panose="02020603050405020304" pitchFamily="18" charset="0"/>
                <a:cs typeface="Times New Roman" panose="02020603050405020304" pitchFamily="18" charset="0"/>
              </a:rPr>
              <a:t>Cengage</a:t>
            </a:r>
            <a:r>
              <a:rPr lang="en-US" sz="80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z="3400"/>
              <a:t>Corrective Taxes vs. Regulations</a:t>
            </a:r>
          </a:p>
        </p:txBody>
      </p:sp>
      <p:sp>
        <p:nvSpPr>
          <p:cNvPr id="24581" name="Rectangle 3"/>
          <p:cNvSpPr>
            <a:spLocks noGrp="1" noChangeArrowheads="1"/>
          </p:cNvSpPr>
          <p:nvPr>
            <p:ph idx="1"/>
          </p:nvPr>
        </p:nvSpPr>
        <p:spPr/>
        <p:txBody>
          <a:bodyPr/>
          <a:lstStyle/>
          <a:p>
            <a:pPr eaLnBrk="1" hangingPunct="1">
              <a:buFont typeface="Wingdings" panose="05000000000000000000" pitchFamily="2" charset="2"/>
              <a:buNone/>
            </a:pPr>
            <a:r>
              <a:rPr lang="en-US" dirty="0"/>
              <a:t>Corrective taxes are better for the environment:</a:t>
            </a:r>
          </a:p>
          <a:p>
            <a:pPr eaLnBrk="1" hangingPunct="1"/>
            <a:r>
              <a:rPr lang="en-US" sz="2700" dirty="0"/>
              <a:t>The corrective tax gives firms incentive to continue reducing pollution as long as the cost of doing so is less than the tax. </a:t>
            </a:r>
          </a:p>
          <a:p>
            <a:pPr eaLnBrk="1" hangingPunct="1"/>
            <a:r>
              <a:rPr lang="en-US" sz="2700" dirty="0"/>
              <a:t>If a cleaner technology becomes available, </a:t>
            </a:r>
            <a:br>
              <a:rPr lang="en-US" sz="2700" dirty="0"/>
            </a:br>
            <a:r>
              <a:rPr lang="en-US" sz="2700" dirty="0"/>
              <a:t>the tax gives firms an incentive to adopt it.</a:t>
            </a:r>
          </a:p>
          <a:p>
            <a:pPr eaLnBrk="1" hangingPunct="1"/>
            <a:r>
              <a:rPr lang="en-US" sz="2700" dirty="0"/>
              <a:t>In contrast, firms have no incentive for further reduction beyond the level specified in a regulation.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1">
                                            <p:txEl>
                                              <p:pRg st="3" end="3"/>
                                            </p:txEl>
                                          </p:spTgt>
                                        </p:tgtEl>
                                        <p:attrNameLst>
                                          <p:attrName>style.visibility</p:attrName>
                                        </p:attrNameLst>
                                      </p:cBhvr>
                                      <p:to>
                                        <p:strVal val="visible"/>
                                      </p:to>
                                    </p:set>
                                    <p:animEffect transition="in" filter="wipe(left)">
                                      <p:cBhvr>
                                        <p:cTn id="22" dur="500"/>
                                        <p:tgtEl>
                                          <p:spTgt spid="245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0" y="360183"/>
            <a:ext cx="9144000" cy="649288"/>
          </a:xfrm>
        </p:spPr>
        <p:txBody>
          <a:bodyPr>
            <a:normAutofit/>
          </a:bodyPr>
          <a:lstStyle/>
          <a:p>
            <a:pPr algn="ctr" eaLnBrk="1" hangingPunct="1"/>
            <a:r>
              <a:rPr lang="en-US" sz="3400" dirty="0"/>
              <a:t>Example of a Corrective Tax:  The Gas Tax</a:t>
            </a:r>
          </a:p>
        </p:txBody>
      </p:sp>
      <p:sp>
        <p:nvSpPr>
          <p:cNvPr id="25605" name="Rectangle 3"/>
          <p:cNvSpPr>
            <a:spLocks noGrp="1" noChangeArrowheads="1"/>
          </p:cNvSpPr>
          <p:nvPr>
            <p:ph type="body" idx="4294967295"/>
          </p:nvPr>
        </p:nvSpPr>
        <p:spPr>
          <a:xfrm>
            <a:off x="457200" y="1179973"/>
            <a:ext cx="8229600" cy="4991100"/>
          </a:xfrm>
        </p:spPr>
        <p:txBody>
          <a:bodyPr/>
          <a:lstStyle/>
          <a:p>
            <a:pPr marL="0" indent="0" eaLnBrk="1" hangingPunct="1">
              <a:spcBef>
                <a:spcPct val="35000"/>
              </a:spcBef>
              <a:buFont typeface="Wingdings" panose="05000000000000000000" pitchFamily="2" charset="2"/>
              <a:buNone/>
            </a:pPr>
            <a:r>
              <a:rPr lang="en-US" dirty="0"/>
              <a:t>The gas tax targets three negative externalities:</a:t>
            </a:r>
          </a:p>
          <a:p>
            <a:pPr marL="463550" lvl="1" indent="-349250" eaLnBrk="1" hangingPunct="1">
              <a:spcBef>
                <a:spcPct val="35000"/>
              </a:spcBef>
            </a:pPr>
            <a:r>
              <a:rPr lang="en-US" u="sng" dirty="0"/>
              <a:t>Congestion</a:t>
            </a:r>
            <a:br>
              <a:rPr lang="en-US" dirty="0"/>
            </a:br>
            <a:r>
              <a:rPr lang="en-US" dirty="0"/>
              <a:t>The more you drive, the more you contribute to congestion.</a:t>
            </a:r>
          </a:p>
          <a:p>
            <a:pPr marL="463550" lvl="1" indent="-349250" eaLnBrk="1" hangingPunct="1">
              <a:spcBef>
                <a:spcPct val="35000"/>
              </a:spcBef>
            </a:pPr>
            <a:r>
              <a:rPr lang="en-US" u="sng" dirty="0"/>
              <a:t>Accidents</a:t>
            </a:r>
            <a:br>
              <a:rPr lang="en-US" dirty="0"/>
            </a:br>
            <a:r>
              <a:rPr lang="en-US" dirty="0"/>
              <a:t>Larger vehicles cause more damage in an accident.</a:t>
            </a:r>
          </a:p>
          <a:p>
            <a:pPr marL="463550" lvl="1" indent="-349250" eaLnBrk="1" hangingPunct="1">
              <a:spcBef>
                <a:spcPct val="35000"/>
              </a:spcBef>
            </a:pPr>
            <a:r>
              <a:rPr lang="en-US" u="sng" dirty="0"/>
              <a:t>Pollution</a:t>
            </a:r>
            <a:br>
              <a:rPr lang="en-US" dirty="0"/>
            </a:br>
            <a:r>
              <a:rPr lang="en-US" dirty="0"/>
              <a:t>Burning fossil fuels produces greenhouse gases.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wipe(left)">
                                      <p:cBhvr>
                                        <p:cTn id="17" dur="500"/>
                                        <p:tgtEl>
                                          <p:spTgt spid="256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5">
                                            <p:txEl>
                                              <p:pRg st="3" end="3"/>
                                            </p:txEl>
                                          </p:spTgt>
                                        </p:tgtEl>
                                        <p:attrNameLst>
                                          <p:attrName>style.visibility</p:attrName>
                                        </p:attrNameLst>
                                      </p:cBhvr>
                                      <p:to>
                                        <p:strVal val="visible"/>
                                      </p:to>
                                    </p:set>
                                    <p:animEffect transition="in" filter="wipe(left)">
                                      <p:cBhvr>
                                        <p:cTn id="22" dur="500"/>
                                        <p:tgtEl>
                                          <p:spTgt spid="256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2</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dirty="0">
                <a:solidFill>
                  <a:srgbClr val="CC9900"/>
                </a:solidFill>
                <a:cs typeface="Arial" panose="020B0604020202020204" pitchFamily="34" charset="0"/>
              </a:rPr>
              <a:t>A. </a:t>
            </a:r>
            <a:r>
              <a:rPr lang="en-US" sz="4000" dirty="0">
                <a:solidFill>
                  <a:srgbClr val="CC9900"/>
                </a:solidFill>
                <a:cs typeface="Arial" panose="020B0604020202020204" pitchFamily="34" charset="0"/>
              </a:rPr>
              <a:t>Regulating lower SO</a:t>
            </a:r>
            <a:r>
              <a:rPr lang="en-US" sz="4000" baseline="-25000" dirty="0">
                <a:solidFill>
                  <a:srgbClr val="CC9900"/>
                </a:solidFill>
                <a:cs typeface="Arial" panose="020B0604020202020204" pitchFamily="34" charset="0"/>
              </a:rPr>
              <a:t>2</a:t>
            </a:r>
            <a:r>
              <a:rPr lang="en-US" sz="4000" dirty="0">
                <a:solidFill>
                  <a:srgbClr val="CC9900"/>
                </a:solidFill>
                <a:cs typeface="Arial" panose="020B0604020202020204" pitchFamily="34" charset="0"/>
              </a:rPr>
              <a:t> emissions</a:t>
            </a:r>
          </a:p>
        </p:txBody>
      </p:sp>
      <p:sp>
        <p:nvSpPr>
          <p:cNvPr id="36" name="Content Placeholder 2"/>
          <p:cNvSpPr>
            <a:spLocks noGrp="1"/>
          </p:cNvSpPr>
          <p:nvPr>
            <p:ph idx="1"/>
          </p:nvPr>
        </p:nvSpPr>
        <p:spPr>
          <a:xfrm>
            <a:off x="457200" y="1371600"/>
            <a:ext cx="8382000" cy="5105400"/>
          </a:xfrm>
        </p:spPr>
        <p:txBody>
          <a:bodyPr>
            <a:normAutofit/>
          </a:bodyPr>
          <a:lstStyle/>
          <a:p>
            <a:pPr lvl="0">
              <a:spcBef>
                <a:spcPct val="40000"/>
              </a:spcBef>
              <a:buClr>
                <a:srgbClr val="800000"/>
              </a:buClr>
              <a:buSzPct val="115000"/>
            </a:pPr>
            <a:r>
              <a:rPr lang="en-US" sz="2600" dirty="0">
                <a:solidFill>
                  <a:prstClr val="black"/>
                </a:solidFill>
              </a:rPr>
              <a:t>Acme and US Electric run coal-burning power plants.  Each emits 40 tons of sulfur dioxide per month, </a:t>
            </a:r>
            <a:br>
              <a:rPr lang="en-US" sz="2600" dirty="0">
                <a:solidFill>
                  <a:prstClr val="black"/>
                </a:solidFill>
              </a:rPr>
            </a:br>
            <a:r>
              <a:rPr lang="en-US" sz="2600" dirty="0">
                <a:solidFill>
                  <a:prstClr val="black"/>
                </a:solidFill>
              </a:rPr>
              <a:t>total emissions = 80 tons/month.    </a:t>
            </a:r>
          </a:p>
          <a:p>
            <a:pPr lvl="0">
              <a:spcBef>
                <a:spcPct val="40000"/>
              </a:spcBef>
              <a:buClr>
                <a:srgbClr val="800000"/>
              </a:buClr>
              <a:buSzPct val="115000"/>
            </a:pPr>
            <a:r>
              <a:rPr lang="en-US" sz="2600" dirty="0">
                <a:solidFill>
                  <a:prstClr val="black"/>
                </a:solidFill>
              </a:rPr>
              <a:t>Goal:  Reduce SO</a:t>
            </a:r>
            <a:r>
              <a:rPr lang="en-US" sz="2600" baseline="-25000" dirty="0">
                <a:solidFill>
                  <a:prstClr val="black"/>
                </a:solidFill>
              </a:rPr>
              <a:t>2</a:t>
            </a:r>
            <a:r>
              <a:rPr lang="en-US" sz="2600" dirty="0">
                <a:solidFill>
                  <a:prstClr val="black"/>
                </a:solidFill>
              </a:rPr>
              <a:t> emissions 25%, to 60 tons/month</a:t>
            </a:r>
          </a:p>
          <a:p>
            <a:pPr lvl="0">
              <a:spcBef>
                <a:spcPct val="40000"/>
              </a:spcBef>
              <a:buClr>
                <a:srgbClr val="800000"/>
              </a:buClr>
              <a:buSzPct val="115000"/>
            </a:pPr>
            <a:r>
              <a:rPr lang="en-US" sz="2600" dirty="0">
                <a:solidFill>
                  <a:prstClr val="black"/>
                </a:solidFill>
              </a:rPr>
              <a:t>Cost of reducing emissions:</a:t>
            </a:r>
            <a:br>
              <a:rPr lang="en-US" sz="2600" dirty="0">
                <a:solidFill>
                  <a:prstClr val="black"/>
                </a:solidFill>
              </a:rPr>
            </a:br>
            <a:r>
              <a:rPr lang="en-US" sz="2600" dirty="0">
                <a:solidFill>
                  <a:prstClr val="black"/>
                </a:solidFill>
              </a:rPr>
              <a:t>   $100/ton for Acme, $200/ton for USE</a:t>
            </a:r>
          </a:p>
          <a:p>
            <a:pPr lvl="0">
              <a:spcBef>
                <a:spcPct val="40000"/>
              </a:spcBef>
              <a:buSzPct val="115000"/>
              <a:buNone/>
            </a:pPr>
            <a:r>
              <a:rPr lang="en-US" sz="2600" u="sng" dirty="0">
                <a:solidFill>
                  <a:prstClr val="black"/>
                </a:solidFill>
              </a:rPr>
              <a:t>Policy option 1:  Regulation</a:t>
            </a:r>
            <a:br>
              <a:rPr lang="en-US" sz="2600" dirty="0">
                <a:solidFill>
                  <a:prstClr val="black"/>
                </a:solidFill>
              </a:rPr>
            </a:br>
            <a:r>
              <a:rPr lang="en-US" sz="2600" dirty="0">
                <a:solidFill>
                  <a:prstClr val="black"/>
                </a:solidFill>
              </a:rPr>
              <a:t>Every firm must cut its emissions 25% (10 tons).</a:t>
            </a:r>
          </a:p>
          <a:p>
            <a:pPr lvl="0">
              <a:spcBef>
                <a:spcPct val="40000"/>
              </a:spcBef>
              <a:buSzPct val="115000"/>
              <a:buNone/>
            </a:pPr>
            <a:r>
              <a:rPr lang="en-US" sz="2600" dirty="0">
                <a:solidFill>
                  <a:srgbClr val="0000FF"/>
                </a:solidFill>
              </a:rPr>
              <a:t>Your task:  </a:t>
            </a:r>
            <a:r>
              <a:rPr lang="en-US" sz="2600" dirty="0">
                <a:solidFill>
                  <a:prstClr val="black"/>
                </a:solidFill>
              </a:rPr>
              <a:t>Compute the cost to each firm and </a:t>
            </a:r>
            <a:br>
              <a:rPr lang="en-US" sz="2600" dirty="0">
                <a:solidFill>
                  <a:prstClr val="black"/>
                </a:solidFill>
              </a:rPr>
            </a:br>
            <a:r>
              <a:rPr lang="en-US" sz="2600" dirty="0">
                <a:solidFill>
                  <a:prstClr val="black"/>
                </a:solidFill>
              </a:rPr>
              <a:t>total cost of achieving goal using this policy.  </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2</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dirty="0">
                <a:solidFill>
                  <a:srgbClr val="CC9900"/>
                </a:solidFill>
                <a:cs typeface="Arial" panose="020B0604020202020204" pitchFamily="34" charset="0"/>
              </a:rPr>
              <a:t>A. </a:t>
            </a:r>
            <a:r>
              <a:rPr lang="en-US" sz="4000" dirty="0">
                <a:solidFill>
                  <a:srgbClr val="CC9900"/>
                </a:solidFill>
                <a:cs typeface="Arial" panose="020B0604020202020204" pitchFamily="34" charset="0"/>
              </a:rPr>
              <a:t>Answers</a:t>
            </a:r>
          </a:p>
        </p:txBody>
      </p:sp>
      <p:sp>
        <p:nvSpPr>
          <p:cNvPr id="36" name="Content Placeholder 2"/>
          <p:cNvSpPr>
            <a:spLocks noGrp="1"/>
          </p:cNvSpPr>
          <p:nvPr>
            <p:ph idx="1"/>
          </p:nvPr>
        </p:nvSpPr>
        <p:spPr>
          <a:xfrm>
            <a:off x="457200" y="1371600"/>
            <a:ext cx="8382000" cy="5105400"/>
          </a:xfrm>
        </p:spPr>
        <p:txBody>
          <a:bodyPr>
            <a:normAutofit/>
          </a:bodyPr>
          <a:lstStyle/>
          <a:p>
            <a:pPr lvl="0" defTabSz="0">
              <a:buClr>
                <a:srgbClr val="800000"/>
              </a:buClr>
              <a:buSzPct val="115000"/>
              <a:tabLst>
                <a:tab pos="7089775" algn="r"/>
              </a:tabLst>
            </a:pPr>
            <a:r>
              <a:rPr lang="en-US" dirty="0">
                <a:solidFill>
                  <a:prstClr val="black"/>
                </a:solidFill>
              </a:rPr>
              <a:t>Each firm must reduce emissions by 10 tons.  </a:t>
            </a:r>
          </a:p>
          <a:p>
            <a:pPr lvl="0" defTabSz="0">
              <a:buClr>
                <a:srgbClr val="800000"/>
              </a:buClr>
              <a:buSzPct val="115000"/>
              <a:tabLst>
                <a:tab pos="7089775" algn="r"/>
              </a:tabLst>
            </a:pPr>
            <a:r>
              <a:rPr lang="en-US" dirty="0">
                <a:solidFill>
                  <a:prstClr val="black"/>
                </a:solidFill>
              </a:rPr>
              <a:t>Cost of reducing emissions:</a:t>
            </a:r>
            <a:br>
              <a:rPr lang="en-US" dirty="0">
                <a:solidFill>
                  <a:prstClr val="black"/>
                </a:solidFill>
              </a:rPr>
            </a:br>
            <a:r>
              <a:rPr lang="en-US" dirty="0">
                <a:solidFill>
                  <a:prstClr val="black"/>
                </a:solidFill>
              </a:rPr>
              <a:t>   $100/ton for Acme, $200/ton for USE.</a:t>
            </a:r>
          </a:p>
          <a:p>
            <a:pPr lvl="0" defTabSz="0">
              <a:buClr>
                <a:srgbClr val="800000"/>
              </a:buClr>
              <a:buSzPct val="115000"/>
              <a:tabLst>
                <a:tab pos="7089775" algn="r"/>
              </a:tabLst>
            </a:pPr>
            <a:r>
              <a:rPr lang="en-US" dirty="0">
                <a:solidFill>
                  <a:prstClr val="black"/>
                </a:solidFill>
              </a:rPr>
              <a:t>Compute cost of achieving goal with this policy:</a:t>
            </a:r>
          </a:p>
          <a:p>
            <a:pPr lvl="0" defTabSz="0">
              <a:spcBef>
                <a:spcPct val="30000"/>
              </a:spcBef>
              <a:buSzPct val="115000"/>
              <a:buNone/>
              <a:tabLst>
                <a:tab pos="7089775" algn="r"/>
              </a:tabLst>
            </a:pPr>
            <a:r>
              <a:rPr lang="en-US" dirty="0">
                <a:solidFill>
                  <a:prstClr val="black"/>
                </a:solidFill>
              </a:rPr>
              <a:t>		Cost to Acme:  (10 tons) x ($100/ton) = $1000</a:t>
            </a:r>
          </a:p>
          <a:p>
            <a:pPr lvl="0" defTabSz="0">
              <a:spcBef>
                <a:spcPct val="30000"/>
              </a:spcBef>
              <a:buSzPct val="115000"/>
              <a:buNone/>
              <a:tabLst>
                <a:tab pos="7089775" algn="r"/>
              </a:tabLst>
            </a:pPr>
            <a:r>
              <a:rPr lang="en-US" dirty="0">
                <a:solidFill>
                  <a:prstClr val="black"/>
                </a:solidFill>
              </a:rPr>
              <a:t>		Cost to USE:  (10 tons) x ($200/ton) = $2000</a:t>
            </a:r>
          </a:p>
          <a:p>
            <a:pPr lvl="0" defTabSz="0">
              <a:spcBef>
                <a:spcPct val="30000"/>
              </a:spcBef>
              <a:buSzPct val="115000"/>
              <a:buNone/>
              <a:tabLst>
                <a:tab pos="7089775" algn="r"/>
              </a:tabLst>
            </a:pPr>
            <a:r>
              <a:rPr lang="en-US" dirty="0">
                <a:solidFill>
                  <a:prstClr val="black"/>
                </a:solidFill>
              </a:rPr>
              <a:t>		Total cost of achieving goal = </a:t>
            </a:r>
            <a:r>
              <a:rPr lang="en-US" b="1" dirty="0">
                <a:solidFill>
                  <a:srgbClr val="FF0000"/>
                </a:solidFill>
              </a:rPr>
              <a:t>$3000</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2</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dirty="0">
                <a:solidFill>
                  <a:srgbClr val="CC9900"/>
                </a:solidFill>
                <a:cs typeface="Arial" panose="020B0604020202020204" pitchFamily="34" charset="0"/>
              </a:rPr>
              <a:t>B.</a:t>
            </a:r>
            <a:r>
              <a:rPr lang="en-US" sz="4000" dirty="0">
                <a:solidFill>
                  <a:srgbClr val="CC9900"/>
                </a:solidFill>
                <a:cs typeface="Arial" panose="020B0604020202020204" pitchFamily="34" charset="0"/>
              </a:rPr>
              <a:t> Tradable pollution permits</a:t>
            </a:r>
          </a:p>
        </p:txBody>
      </p:sp>
      <p:sp>
        <p:nvSpPr>
          <p:cNvPr id="36" name="Content Placeholder 2"/>
          <p:cNvSpPr>
            <a:spLocks noGrp="1"/>
          </p:cNvSpPr>
          <p:nvPr>
            <p:ph idx="1"/>
          </p:nvPr>
        </p:nvSpPr>
        <p:spPr>
          <a:xfrm>
            <a:off x="457199" y="1358772"/>
            <a:ext cx="8510399" cy="5247484"/>
          </a:xfrm>
        </p:spPr>
        <p:txBody>
          <a:bodyPr>
            <a:normAutofit/>
          </a:bodyPr>
          <a:lstStyle/>
          <a:p>
            <a:pPr lvl="0">
              <a:spcBef>
                <a:spcPct val="40000"/>
              </a:spcBef>
              <a:buClr>
                <a:srgbClr val="800000"/>
              </a:buClr>
              <a:buSzPct val="115000"/>
            </a:pPr>
            <a:r>
              <a:rPr lang="en-US" sz="2600" dirty="0">
                <a:solidFill>
                  <a:prstClr val="black"/>
                </a:solidFill>
              </a:rPr>
              <a:t>Initially, Acme and USE each emit 40 tons SO</a:t>
            </a:r>
            <a:r>
              <a:rPr lang="en-US" sz="2600" baseline="-25000" dirty="0">
                <a:solidFill>
                  <a:prstClr val="black"/>
                </a:solidFill>
              </a:rPr>
              <a:t>2</a:t>
            </a:r>
            <a:r>
              <a:rPr lang="en-US" sz="2600" dirty="0">
                <a:solidFill>
                  <a:prstClr val="black"/>
                </a:solidFill>
              </a:rPr>
              <a:t>/month.</a:t>
            </a:r>
          </a:p>
          <a:p>
            <a:pPr lvl="0">
              <a:spcBef>
                <a:spcPct val="20000"/>
              </a:spcBef>
              <a:buClr>
                <a:srgbClr val="800000"/>
              </a:buClr>
              <a:buSzPct val="115000"/>
            </a:pPr>
            <a:r>
              <a:rPr lang="en-US" sz="2600" dirty="0">
                <a:solidFill>
                  <a:prstClr val="black"/>
                </a:solidFill>
              </a:rPr>
              <a:t>Goal:  reduce SO</a:t>
            </a:r>
            <a:r>
              <a:rPr lang="en-US" sz="2600" baseline="-25000" dirty="0">
                <a:solidFill>
                  <a:prstClr val="black"/>
                </a:solidFill>
              </a:rPr>
              <a:t>2</a:t>
            </a:r>
            <a:r>
              <a:rPr lang="en-US" sz="2600" dirty="0">
                <a:solidFill>
                  <a:prstClr val="black"/>
                </a:solidFill>
              </a:rPr>
              <a:t> emissions to 60 tons/month total.</a:t>
            </a:r>
          </a:p>
          <a:p>
            <a:pPr lvl="0">
              <a:spcBef>
                <a:spcPct val="30000"/>
              </a:spcBef>
              <a:buSzPct val="115000"/>
              <a:buNone/>
            </a:pPr>
            <a:r>
              <a:rPr lang="en-US" sz="2600" u="sng" dirty="0">
                <a:solidFill>
                  <a:prstClr val="black"/>
                </a:solidFill>
              </a:rPr>
              <a:t>Policy option 2:  Tradable pollution permits</a:t>
            </a:r>
          </a:p>
          <a:p>
            <a:pPr lvl="0">
              <a:spcBef>
                <a:spcPct val="25000"/>
              </a:spcBef>
              <a:buClr>
                <a:srgbClr val="800000"/>
              </a:buClr>
              <a:buSzPct val="115000"/>
            </a:pPr>
            <a:r>
              <a:rPr lang="en-US" sz="2600" dirty="0">
                <a:solidFill>
                  <a:prstClr val="black"/>
                </a:solidFill>
              </a:rPr>
              <a:t>Issue 60 permits, each allows one ton SO</a:t>
            </a:r>
            <a:r>
              <a:rPr lang="en-US" sz="2600" baseline="-25000" dirty="0">
                <a:solidFill>
                  <a:prstClr val="black"/>
                </a:solidFill>
              </a:rPr>
              <a:t>2</a:t>
            </a:r>
            <a:r>
              <a:rPr lang="en-US" sz="2600" dirty="0">
                <a:solidFill>
                  <a:prstClr val="black"/>
                </a:solidFill>
              </a:rPr>
              <a:t> emissions.  Give 30 permits to each firm.  </a:t>
            </a:r>
            <a:br>
              <a:rPr lang="en-US" sz="2600" dirty="0">
                <a:solidFill>
                  <a:prstClr val="black"/>
                </a:solidFill>
              </a:rPr>
            </a:br>
            <a:r>
              <a:rPr lang="en-US" sz="2600" dirty="0">
                <a:solidFill>
                  <a:prstClr val="black"/>
                </a:solidFill>
              </a:rPr>
              <a:t>Establish market for trading permits. </a:t>
            </a:r>
          </a:p>
          <a:p>
            <a:pPr lvl="0">
              <a:spcBef>
                <a:spcPct val="25000"/>
              </a:spcBef>
              <a:buClr>
                <a:srgbClr val="800000"/>
              </a:buClr>
              <a:buSzPct val="115000"/>
            </a:pPr>
            <a:r>
              <a:rPr lang="en-US" sz="2600" dirty="0">
                <a:solidFill>
                  <a:prstClr val="black"/>
                </a:solidFill>
              </a:rPr>
              <a:t>Each firm may use all its permits to emit 30 tons, </a:t>
            </a:r>
            <a:br>
              <a:rPr lang="en-US" sz="2600" dirty="0">
                <a:solidFill>
                  <a:prstClr val="black"/>
                </a:solidFill>
              </a:rPr>
            </a:br>
            <a:r>
              <a:rPr lang="en-US" sz="2600" dirty="0">
                <a:solidFill>
                  <a:prstClr val="black"/>
                </a:solidFill>
              </a:rPr>
              <a:t>may emit &lt; 30 tons and sell leftover permits, </a:t>
            </a:r>
            <a:br>
              <a:rPr lang="en-US" sz="2600" dirty="0">
                <a:solidFill>
                  <a:prstClr val="black"/>
                </a:solidFill>
              </a:rPr>
            </a:br>
            <a:r>
              <a:rPr lang="en-US" sz="2600" dirty="0">
                <a:solidFill>
                  <a:prstClr val="black"/>
                </a:solidFill>
              </a:rPr>
              <a:t>or may purchase extra permits to emit &gt; 30 tons. </a:t>
            </a:r>
          </a:p>
          <a:p>
            <a:pPr lvl="0">
              <a:spcBef>
                <a:spcPct val="30000"/>
              </a:spcBef>
              <a:buSzPct val="115000"/>
              <a:buNone/>
            </a:pPr>
            <a:r>
              <a:rPr lang="en-US" sz="2600" dirty="0">
                <a:solidFill>
                  <a:srgbClr val="0000FF"/>
                </a:solidFill>
              </a:rPr>
              <a:t>Your task:  </a:t>
            </a:r>
            <a:r>
              <a:rPr lang="en-US" sz="2600" dirty="0">
                <a:solidFill>
                  <a:prstClr val="black"/>
                </a:solidFill>
              </a:rPr>
              <a:t>Compute cost of achieving goal if Acme </a:t>
            </a:r>
            <a:br>
              <a:rPr lang="en-US" sz="2600" dirty="0">
                <a:solidFill>
                  <a:prstClr val="black"/>
                </a:solidFill>
              </a:rPr>
            </a:br>
            <a:r>
              <a:rPr lang="en-US" sz="2600" dirty="0">
                <a:solidFill>
                  <a:prstClr val="black"/>
                </a:solidFill>
              </a:rPr>
              <a:t>uses 20 permits and sells 10 to USE for $150 each. </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a:solidFill>
                  <a:srgbClr val="777777"/>
                </a:solidFill>
                <a:latin typeface="Times New Roman" panose="02020603050405020304" pitchFamily="18" charset="0"/>
                <a:cs typeface="Times New Roman" panose="02020603050405020304" pitchFamily="18" charset="0"/>
              </a:rPr>
              <a:t>© 2015 </a:t>
            </a:r>
            <a:r>
              <a:rPr lang="en-US" sz="800" i="1" dirty="0" err="1">
                <a:solidFill>
                  <a:srgbClr val="777777"/>
                </a:solidFill>
                <a:latin typeface="Times New Roman" panose="02020603050405020304" pitchFamily="18" charset="0"/>
                <a:cs typeface="Times New Roman" panose="02020603050405020304" pitchFamily="18" charset="0"/>
              </a:rPr>
              <a:t>Cengage</a:t>
            </a:r>
            <a:r>
              <a:rPr lang="en-US" sz="80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2</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dirty="0">
                <a:solidFill>
                  <a:srgbClr val="CC9900"/>
                </a:solidFill>
                <a:cs typeface="Arial" panose="020B0604020202020204" pitchFamily="34" charset="0"/>
              </a:rPr>
              <a:t>B. </a:t>
            </a:r>
            <a:r>
              <a:rPr lang="en-US" sz="4000" dirty="0">
                <a:solidFill>
                  <a:srgbClr val="CC9900"/>
                </a:solidFill>
                <a:cs typeface="Arial" panose="020B0604020202020204" pitchFamily="34" charset="0"/>
              </a:rPr>
              <a:t>Answers</a:t>
            </a:r>
          </a:p>
        </p:txBody>
      </p:sp>
      <p:sp>
        <p:nvSpPr>
          <p:cNvPr id="36" name="Content Placeholder 2"/>
          <p:cNvSpPr>
            <a:spLocks noGrp="1"/>
          </p:cNvSpPr>
          <p:nvPr>
            <p:ph idx="1"/>
          </p:nvPr>
        </p:nvSpPr>
        <p:spPr>
          <a:xfrm>
            <a:off x="457200" y="1371600"/>
            <a:ext cx="8382000" cy="5105400"/>
          </a:xfrm>
        </p:spPr>
        <p:txBody>
          <a:bodyPr>
            <a:normAutofit/>
          </a:bodyPr>
          <a:lstStyle/>
          <a:p>
            <a:pPr>
              <a:buClr>
                <a:srgbClr val="800000"/>
              </a:buClr>
              <a:buSzPct val="115000"/>
            </a:pPr>
            <a:r>
              <a:rPr lang="en-US" sz="2600" dirty="0"/>
              <a:t>Goal:  reduce emissions from 80 to 60 tons</a:t>
            </a:r>
          </a:p>
          <a:p>
            <a:pPr>
              <a:spcBef>
                <a:spcPct val="20000"/>
              </a:spcBef>
              <a:buClr>
                <a:srgbClr val="800000"/>
              </a:buClr>
              <a:buSzPct val="115000"/>
            </a:pPr>
            <a:r>
              <a:rPr lang="en-US" sz="2600" dirty="0"/>
              <a:t>Cost of reducing emissions:</a:t>
            </a:r>
            <a:br>
              <a:rPr lang="en-US" sz="2600" dirty="0"/>
            </a:br>
            <a:r>
              <a:rPr lang="en-US" sz="2600" dirty="0"/>
              <a:t>   $100/ton for Acme, $200/ton for USE.</a:t>
            </a:r>
          </a:p>
          <a:p>
            <a:pPr>
              <a:buSzPct val="115000"/>
              <a:buNone/>
            </a:pPr>
            <a:r>
              <a:rPr lang="en-US" sz="2600" dirty="0"/>
              <a:t>Compute cost of achieving goal:</a:t>
            </a:r>
          </a:p>
          <a:p>
            <a:pPr>
              <a:spcBef>
                <a:spcPct val="35000"/>
              </a:spcBef>
              <a:buSzPct val="115000"/>
              <a:buNone/>
            </a:pPr>
            <a:r>
              <a:rPr lang="en-US" sz="2600" dirty="0"/>
              <a:t>	</a:t>
            </a:r>
            <a:r>
              <a:rPr lang="en-US" sz="2600" u="sng" dirty="0"/>
              <a:t>Acme</a:t>
            </a:r>
          </a:p>
          <a:p>
            <a:pPr lvl="1">
              <a:spcBef>
                <a:spcPts val="400"/>
              </a:spcBef>
              <a:buSzPct val="115000"/>
            </a:pPr>
            <a:r>
              <a:rPr lang="en-US" sz="2500" dirty="0"/>
              <a:t>sells 10 permits to USE for $150 each, gets $1500</a:t>
            </a:r>
          </a:p>
          <a:p>
            <a:pPr lvl="1">
              <a:spcBef>
                <a:spcPts val="400"/>
              </a:spcBef>
              <a:buSzPct val="115000"/>
            </a:pPr>
            <a:r>
              <a:rPr lang="en-US" sz="2500" dirty="0"/>
              <a:t>uses 20 permits, emits 20 tons SO</a:t>
            </a:r>
            <a:r>
              <a:rPr lang="en-US" sz="2500" baseline="-25000" dirty="0"/>
              <a:t>2</a:t>
            </a:r>
          </a:p>
          <a:p>
            <a:pPr lvl="1">
              <a:spcBef>
                <a:spcPts val="400"/>
              </a:spcBef>
              <a:buSzPct val="115000"/>
            </a:pPr>
            <a:r>
              <a:rPr lang="en-US" sz="2500" dirty="0"/>
              <a:t>spends $2000 to reduce emissions by 20 tons</a:t>
            </a:r>
          </a:p>
          <a:p>
            <a:pPr lvl="1">
              <a:spcBef>
                <a:spcPts val="400"/>
              </a:spcBef>
              <a:buSzPct val="115000"/>
            </a:pPr>
            <a:r>
              <a:rPr lang="en-US" sz="2500" dirty="0"/>
              <a:t>net cost to Acme:  $2000 − $1500 = </a:t>
            </a:r>
            <a:r>
              <a:rPr lang="en-US" sz="2500" b="1" dirty="0"/>
              <a:t>$500</a:t>
            </a:r>
          </a:p>
          <a:p>
            <a:pPr algn="ctr">
              <a:spcBef>
                <a:spcPct val="65000"/>
              </a:spcBef>
              <a:buSzPct val="115000"/>
              <a:buNone/>
            </a:pPr>
            <a:r>
              <a:rPr lang="en-US" sz="2500" i="1" dirty="0"/>
              <a:t>continued…</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2</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dirty="0">
                <a:solidFill>
                  <a:srgbClr val="CC9900"/>
                </a:solidFill>
                <a:cs typeface="Arial" panose="020B0604020202020204" pitchFamily="34" charset="0"/>
              </a:rPr>
              <a:t>B. </a:t>
            </a:r>
            <a:r>
              <a:rPr lang="en-US" sz="4000" dirty="0">
                <a:solidFill>
                  <a:srgbClr val="CC9900"/>
                </a:solidFill>
                <a:cs typeface="Arial" panose="020B0604020202020204" pitchFamily="34" charset="0"/>
              </a:rPr>
              <a:t>Answers, </a:t>
            </a:r>
            <a:r>
              <a:rPr lang="en-US" sz="3300" i="1" dirty="0">
                <a:solidFill>
                  <a:srgbClr val="CC9900"/>
                </a:solidFill>
                <a:cs typeface="Arial" panose="020B0604020202020204" pitchFamily="34" charset="0"/>
              </a:rPr>
              <a:t>continued</a:t>
            </a:r>
          </a:p>
        </p:txBody>
      </p:sp>
      <p:sp>
        <p:nvSpPr>
          <p:cNvPr id="36" name="Content Placeholder 2"/>
          <p:cNvSpPr>
            <a:spLocks noGrp="1"/>
          </p:cNvSpPr>
          <p:nvPr>
            <p:ph idx="1"/>
          </p:nvPr>
        </p:nvSpPr>
        <p:spPr>
          <a:xfrm>
            <a:off x="457200" y="1371599"/>
            <a:ext cx="8382000" cy="5298796"/>
          </a:xfrm>
        </p:spPr>
        <p:txBody>
          <a:bodyPr>
            <a:normAutofit/>
          </a:bodyPr>
          <a:lstStyle/>
          <a:p>
            <a:pPr>
              <a:buClr>
                <a:srgbClr val="800000"/>
              </a:buClr>
              <a:buSzPct val="115000"/>
            </a:pPr>
            <a:r>
              <a:rPr lang="en-US" sz="2600" dirty="0"/>
              <a:t>Goal:  reduce emissions from 80 to 60 tons</a:t>
            </a:r>
          </a:p>
          <a:p>
            <a:pPr>
              <a:spcBef>
                <a:spcPct val="20000"/>
              </a:spcBef>
              <a:buClr>
                <a:srgbClr val="800000"/>
              </a:buClr>
              <a:buSzPct val="115000"/>
            </a:pPr>
            <a:r>
              <a:rPr lang="en-US" sz="2600" dirty="0"/>
              <a:t>Cost of reducing emissions:</a:t>
            </a:r>
            <a:br>
              <a:rPr lang="en-US" sz="2600" dirty="0"/>
            </a:br>
            <a:r>
              <a:rPr lang="en-US" sz="2600" dirty="0"/>
              <a:t>   $100/ton for Acme, $200/ton for USE.</a:t>
            </a:r>
          </a:p>
          <a:p>
            <a:pPr>
              <a:buSzPct val="115000"/>
              <a:buNone/>
            </a:pPr>
            <a:r>
              <a:rPr lang="en-US" sz="2600" dirty="0"/>
              <a:t>	</a:t>
            </a:r>
            <a:r>
              <a:rPr lang="en-US" sz="2500" u="sng" dirty="0"/>
              <a:t>USE</a:t>
            </a:r>
          </a:p>
          <a:p>
            <a:pPr lvl="1">
              <a:buSzPct val="115000"/>
            </a:pPr>
            <a:r>
              <a:rPr lang="en-US" sz="2500" dirty="0"/>
              <a:t>buys 10 permits from Acme, spends $1500</a:t>
            </a:r>
          </a:p>
          <a:p>
            <a:pPr lvl="1">
              <a:buSzPct val="115000"/>
            </a:pPr>
            <a:r>
              <a:rPr lang="en-US" sz="2500" dirty="0"/>
              <a:t>uses these 10 plus original 30 permits, emits 40 tons</a:t>
            </a:r>
          </a:p>
          <a:p>
            <a:pPr lvl="1">
              <a:buSzPct val="115000"/>
            </a:pPr>
            <a:r>
              <a:rPr lang="en-US" sz="2500" dirty="0"/>
              <a:t>spends nothing on abatement</a:t>
            </a:r>
          </a:p>
          <a:p>
            <a:pPr lvl="1">
              <a:buSzPct val="115000"/>
            </a:pPr>
            <a:r>
              <a:rPr lang="en-US" sz="2500" dirty="0"/>
              <a:t>net cost to USE = </a:t>
            </a:r>
            <a:r>
              <a:rPr lang="en-US" sz="2500" b="1" dirty="0"/>
              <a:t>$1500</a:t>
            </a:r>
          </a:p>
          <a:p>
            <a:pPr>
              <a:buSzPct val="115000"/>
              <a:buNone/>
            </a:pPr>
            <a:r>
              <a:rPr lang="en-US" sz="2500" dirty="0"/>
              <a:t>	Total cost of achieving goal = $500 + $1500 = </a:t>
            </a:r>
            <a:r>
              <a:rPr lang="en-US" sz="2500" b="1" dirty="0">
                <a:solidFill>
                  <a:srgbClr val="FF0000"/>
                </a:solidFill>
              </a:rPr>
              <a:t>$2000</a:t>
            </a:r>
          </a:p>
          <a:p>
            <a:pPr>
              <a:spcBef>
                <a:spcPct val="35000"/>
              </a:spcBef>
              <a:buSzPct val="115000"/>
              <a:buNone/>
            </a:pPr>
            <a:r>
              <a:rPr lang="en-US" sz="2500" i="1" dirty="0"/>
              <a:t>	</a:t>
            </a:r>
            <a:r>
              <a:rPr lang="en-US" sz="2500" i="1" dirty="0">
                <a:solidFill>
                  <a:srgbClr val="0000FF"/>
                </a:solidFill>
              </a:rPr>
              <a:t>Using tradable permits, goal is achieved at lower total cost and lower cost to each firm than using regulation.</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pPr eaLnBrk="1" hangingPunct="1"/>
            <a:r>
              <a:rPr lang="en-US"/>
              <a:t>Tradable Pollution Permits</a:t>
            </a:r>
          </a:p>
        </p:txBody>
      </p:sp>
      <p:sp>
        <p:nvSpPr>
          <p:cNvPr id="31749" name="Rectangle 5"/>
          <p:cNvSpPr>
            <a:spLocks noGrp="1" noChangeArrowheads="1"/>
          </p:cNvSpPr>
          <p:nvPr>
            <p:ph type="body" idx="1"/>
          </p:nvPr>
        </p:nvSpPr>
        <p:spPr/>
        <p:txBody>
          <a:bodyPr/>
          <a:lstStyle/>
          <a:p>
            <a:pPr eaLnBrk="1" hangingPunct="1"/>
            <a:r>
              <a:rPr lang="en-US" dirty="0"/>
              <a:t>A tradable pollution permits system reduces pollution at lower cost than regulation.   </a:t>
            </a:r>
          </a:p>
          <a:p>
            <a:pPr lvl="1" eaLnBrk="1" hangingPunct="1"/>
            <a:r>
              <a:rPr lang="en-US" dirty="0"/>
              <a:t>Firms with low cost of reducing pollution </a:t>
            </a:r>
            <a:br>
              <a:rPr lang="en-US" dirty="0"/>
            </a:br>
            <a:r>
              <a:rPr lang="en-US" dirty="0"/>
              <a:t>do so and sell their unused permits.</a:t>
            </a:r>
          </a:p>
          <a:p>
            <a:pPr lvl="1" eaLnBrk="1" hangingPunct="1"/>
            <a:r>
              <a:rPr lang="en-US" dirty="0"/>
              <a:t>Firms with high cost of reducing pollution </a:t>
            </a:r>
            <a:br>
              <a:rPr lang="en-US" dirty="0"/>
            </a:br>
            <a:r>
              <a:rPr lang="en-US" dirty="0"/>
              <a:t>buy permits.  </a:t>
            </a:r>
          </a:p>
          <a:p>
            <a:pPr eaLnBrk="1" hangingPunct="1"/>
            <a:r>
              <a:rPr lang="en-US" dirty="0"/>
              <a:t>Result:  Pollution reduction is concentrated among those firms with lowest costs.  </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457200" y="230188"/>
            <a:ext cx="8229600" cy="1133475"/>
          </a:xfrm>
        </p:spPr>
        <p:txBody>
          <a:bodyPr>
            <a:normAutofit fontScale="90000"/>
          </a:bodyPr>
          <a:lstStyle/>
          <a:p>
            <a:pPr eaLnBrk="1" hangingPunct="1"/>
            <a:r>
              <a:rPr lang="en-US" sz="3500"/>
              <a:t>Tradable Pollution Permits </a:t>
            </a:r>
            <a:br>
              <a:rPr lang="en-US" sz="3500"/>
            </a:br>
            <a:r>
              <a:rPr lang="en-US" sz="3500"/>
              <a:t>in the Real World</a:t>
            </a:r>
          </a:p>
        </p:txBody>
      </p:sp>
      <p:sp>
        <p:nvSpPr>
          <p:cNvPr id="32773" name="Rectangle 3"/>
          <p:cNvSpPr>
            <a:spLocks noGrp="1" noChangeArrowheads="1"/>
          </p:cNvSpPr>
          <p:nvPr>
            <p:ph type="body" idx="4294967295"/>
          </p:nvPr>
        </p:nvSpPr>
        <p:spPr>
          <a:xfrm>
            <a:off x="444500" y="1484313"/>
            <a:ext cx="8369300" cy="4637087"/>
          </a:xfrm>
        </p:spPr>
        <p:txBody>
          <a:bodyPr/>
          <a:lstStyle/>
          <a:p>
            <a:pPr eaLnBrk="1" hangingPunct="1"/>
            <a:r>
              <a:rPr lang="en-US" sz="2700"/>
              <a:t>SO</a:t>
            </a:r>
            <a:r>
              <a:rPr lang="en-US" sz="2700" baseline="-25000"/>
              <a:t>2</a:t>
            </a:r>
            <a:r>
              <a:rPr lang="en-US" sz="2700"/>
              <a:t> permits traded in the U.S. since 1995.</a:t>
            </a:r>
          </a:p>
          <a:p>
            <a:pPr eaLnBrk="1" hangingPunct="1"/>
            <a:r>
              <a:rPr lang="en-US" sz="2700"/>
              <a:t>Nitrogen oxide permits traded in the northeastern U.S. since 1999.</a:t>
            </a:r>
          </a:p>
          <a:p>
            <a:pPr eaLnBrk="1" hangingPunct="1"/>
            <a:r>
              <a:rPr lang="en-US" sz="2700"/>
              <a:t>Carbon emissions permits traded in Europe since January 1, 2005.</a:t>
            </a:r>
          </a:p>
          <a:p>
            <a:pPr eaLnBrk="1" hangingPunct="1"/>
            <a:endParaRPr lang="en-US" sz="27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bldLvl="4"/>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p:cNvSpPr>
            <a:spLocks noGrp="1" noChangeArrowheads="1"/>
          </p:cNvSpPr>
          <p:nvPr>
            <p:ph type="title" idx="4294967295"/>
          </p:nvPr>
        </p:nvSpPr>
        <p:spPr>
          <a:xfrm>
            <a:off x="342900" y="354013"/>
            <a:ext cx="8410575" cy="681037"/>
          </a:xfrm>
        </p:spPr>
        <p:txBody>
          <a:bodyPr>
            <a:normAutofit fontScale="90000"/>
          </a:bodyPr>
          <a:lstStyle/>
          <a:p>
            <a:pPr eaLnBrk="1" hangingPunct="1"/>
            <a:r>
              <a:rPr lang="en-US" sz="3400"/>
              <a:t>Corrective Taxes vs. </a:t>
            </a:r>
            <a:br>
              <a:rPr lang="en-US" sz="3400"/>
            </a:br>
            <a:r>
              <a:rPr lang="en-US" sz="3400"/>
              <a:t>Tradable Pollution Permits</a:t>
            </a:r>
          </a:p>
        </p:txBody>
      </p:sp>
      <p:sp>
        <p:nvSpPr>
          <p:cNvPr id="33797" name="Rectangle 3"/>
          <p:cNvSpPr>
            <a:spLocks noGrp="1" noChangeArrowheads="1"/>
          </p:cNvSpPr>
          <p:nvPr>
            <p:ph type="body" idx="4294967295"/>
          </p:nvPr>
        </p:nvSpPr>
        <p:spPr>
          <a:xfrm>
            <a:off x="457200" y="1247775"/>
            <a:ext cx="8229600" cy="5089525"/>
          </a:xfrm>
        </p:spPr>
        <p:txBody>
          <a:bodyPr/>
          <a:lstStyle/>
          <a:p>
            <a:pPr eaLnBrk="1" hangingPunct="1"/>
            <a:r>
              <a:rPr lang="en-US" sz="2700"/>
              <a:t>Like most demand curves, firms’ demand for the ability to pollute is a downward-sloping function of the “price” of polluting.  </a:t>
            </a:r>
          </a:p>
          <a:p>
            <a:pPr lvl="1" eaLnBrk="1" hangingPunct="1">
              <a:spcBef>
                <a:spcPct val="30000"/>
              </a:spcBef>
            </a:pPr>
            <a:r>
              <a:rPr lang="en-US"/>
              <a:t>A corrective tax raises this price and thus reduces the quantity of pollution firms demand.</a:t>
            </a:r>
          </a:p>
          <a:p>
            <a:pPr lvl="1" eaLnBrk="1" hangingPunct="1">
              <a:spcBef>
                <a:spcPct val="30000"/>
              </a:spcBef>
            </a:pPr>
            <a:r>
              <a:rPr lang="en-US"/>
              <a:t>A tradable permits system restricts the supply of pollution rights, has the same effect as the tax.  </a:t>
            </a:r>
          </a:p>
          <a:p>
            <a:pPr eaLnBrk="1" hangingPunct="1">
              <a:spcBef>
                <a:spcPct val="55000"/>
              </a:spcBef>
            </a:pPr>
            <a:r>
              <a:rPr lang="en-US" sz="2700"/>
              <a:t>When policymakers do not know the position of this demand curve, the permits system achieves pollution reduction targets more precisely.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wipe(left)">
                                      <p:cBhvr>
                                        <p:cTn id="7" dur="500"/>
                                        <p:tgtEl>
                                          <p:spTgt spid="33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7">
                                            <p:txEl>
                                              <p:pRg st="1" end="1"/>
                                            </p:txEl>
                                          </p:spTgt>
                                        </p:tgtEl>
                                        <p:attrNameLst>
                                          <p:attrName>style.visibility</p:attrName>
                                        </p:attrNameLst>
                                      </p:cBhvr>
                                      <p:to>
                                        <p:strVal val="visible"/>
                                      </p:to>
                                    </p:set>
                                    <p:animEffect transition="in" filter="wipe(left)">
                                      <p:cBhvr>
                                        <p:cTn id="12" dur="500"/>
                                        <p:tgtEl>
                                          <p:spTgt spid="33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7">
                                            <p:txEl>
                                              <p:pRg st="2" end="2"/>
                                            </p:txEl>
                                          </p:spTgt>
                                        </p:tgtEl>
                                        <p:attrNameLst>
                                          <p:attrName>style.visibility</p:attrName>
                                        </p:attrNameLst>
                                      </p:cBhvr>
                                      <p:to>
                                        <p:strVal val="visible"/>
                                      </p:to>
                                    </p:set>
                                    <p:animEffect transition="in" filter="wipe(left)">
                                      <p:cBhvr>
                                        <p:cTn id="17" dur="500"/>
                                        <p:tgtEl>
                                          <p:spTgt spid="337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7">
                                            <p:txEl>
                                              <p:pRg st="3" end="3"/>
                                            </p:txEl>
                                          </p:spTgt>
                                        </p:tgtEl>
                                        <p:attrNameLst>
                                          <p:attrName>style.visibility</p:attrName>
                                        </p:attrNameLst>
                                      </p:cBhvr>
                                      <p:to>
                                        <p:strVal val="visible"/>
                                      </p:to>
                                    </p:set>
                                    <p:animEffect transition="in" filter="wipe(left)">
                                      <p:cBhvr>
                                        <p:cTn id="22" dur="500"/>
                                        <p:tgtEl>
                                          <p:spTgt spid="337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3"/>
          <p:cNvSpPr>
            <a:spLocks noGrp="1" noChangeArrowheads="1"/>
          </p:cNvSpPr>
          <p:nvPr>
            <p:ph type="title" idx="4294967295"/>
          </p:nvPr>
        </p:nvSpPr>
        <p:spPr/>
        <p:txBody>
          <a:bodyPr/>
          <a:lstStyle/>
          <a:p>
            <a:pPr eaLnBrk="1" hangingPunct="1"/>
            <a:r>
              <a:rPr lang="en-US"/>
              <a:t>Introduction</a:t>
            </a:r>
          </a:p>
        </p:txBody>
      </p:sp>
      <p:sp>
        <p:nvSpPr>
          <p:cNvPr id="120846" name="Rectangle 14"/>
          <p:cNvSpPr>
            <a:spLocks noGrp="1" noChangeArrowheads="1"/>
          </p:cNvSpPr>
          <p:nvPr>
            <p:ph type="body" idx="4294967295"/>
          </p:nvPr>
        </p:nvSpPr>
        <p:spPr>
          <a:xfrm>
            <a:off x="287338" y="979488"/>
            <a:ext cx="8770937" cy="5568950"/>
          </a:xfrm>
        </p:spPr>
        <p:txBody>
          <a:bodyPr/>
          <a:lstStyle/>
          <a:p>
            <a:pPr eaLnBrk="1" hangingPunct="1"/>
            <a:r>
              <a:rPr lang="en-US" dirty="0"/>
              <a:t>One of the Ten Principles from Chapter 1:  </a:t>
            </a:r>
            <a:br>
              <a:rPr lang="en-US" dirty="0"/>
            </a:br>
            <a:r>
              <a:rPr lang="en-US" dirty="0"/>
              <a:t>    </a:t>
            </a:r>
            <a:r>
              <a:rPr lang="en-US" dirty="0">
                <a:solidFill>
                  <a:srgbClr val="996633"/>
                </a:solidFill>
              </a:rPr>
              <a:t> </a:t>
            </a:r>
            <a:r>
              <a:rPr lang="en-US" b="1" i="1" dirty="0">
                <a:solidFill>
                  <a:srgbClr val="996633"/>
                </a:solidFill>
              </a:rPr>
              <a:t>Markets are usually a good way </a:t>
            </a:r>
            <a:br>
              <a:rPr lang="en-US" b="1" i="1" dirty="0">
                <a:solidFill>
                  <a:srgbClr val="996633"/>
                </a:solidFill>
              </a:rPr>
            </a:br>
            <a:r>
              <a:rPr lang="en-US" b="1" i="1" dirty="0">
                <a:solidFill>
                  <a:srgbClr val="996633"/>
                </a:solidFill>
              </a:rPr>
              <a:t>     to organize economy activity.</a:t>
            </a:r>
            <a:r>
              <a:rPr lang="en-US" dirty="0">
                <a:solidFill>
                  <a:srgbClr val="996633"/>
                </a:solidFill>
              </a:rPr>
              <a:t>  </a:t>
            </a:r>
            <a:br>
              <a:rPr lang="en-US" dirty="0">
                <a:solidFill>
                  <a:srgbClr val="996633"/>
                </a:solidFill>
              </a:rPr>
            </a:br>
            <a:r>
              <a:rPr lang="en-US" dirty="0"/>
              <a:t>In absence of market failures, the competitive market outcome is efficient, maximizes total surplus. </a:t>
            </a:r>
          </a:p>
          <a:p>
            <a:pPr eaLnBrk="1" hangingPunct="1"/>
            <a:r>
              <a:rPr lang="en-US" dirty="0"/>
              <a:t>One type of market failure:  </a:t>
            </a:r>
            <a:br>
              <a:rPr lang="en-US" dirty="0"/>
            </a:br>
            <a:r>
              <a:rPr lang="en-US" b="1" dirty="0">
                <a:solidFill>
                  <a:srgbClr val="CC0000"/>
                </a:solidFill>
              </a:rPr>
              <a:t>externality</a:t>
            </a:r>
            <a:r>
              <a:rPr lang="en-US" dirty="0"/>
              <a:t>, the uncompensated impact of one person’s actions on the well-being of a bystander.</a:t>
            </a:r>
          </a:p>
          <a:p>
            <a:pPr eaLnBrk="1" hangingPunct="1"/>
            <a:r>
              <a:rPr lang="en-US" dirty="0"/>
              <a:t>Externalities can be </a:t>
            </a:r>
            <a:r>
              <a:rPr lang="en-US" b="1" dirty="0">
                <a:solidFill>
                  <a:srgbClr val="993366"/>
                </a:solidFill>
              </a:rPr>
              <a:t>negative</a:t>
            </a:r>
            <a:r>
              <a:rPr lang="en-US" dirty="0"/>
              <a:t> or </a:t>
            </a:r>
            <a:r>
              <a:rPr lang="en-US" b="1" dirty="0">
                <a:solidFill>
                  <a:srgbClr val="993366"/>
                </a:solidFill>
              </a:rPr>
              <a:t>positive</a:t>
            </a:r>
            <a:r>
              <a:rPr lang="en-US" dirty="0"/>
              <a:t>, </a:t>
            </a:r>
            <a:br>
              <a:rPr lang="en-US" dirty="0"/>
            </a:br>
            <a:r>
              <a:rPr lang="en-US" dirty="0"/>
              <a:t>depending on whether impact on bystander is adverse or beneficial.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46">
                                            <p:txEl>
                                              <p:pRg st="0" end="0"/>
                                            </p:txEl>
                                          </p:spTgt>
                                        </p:tgtEl>
                                        <p:attrNameLst>
                                          <p:attrName>style.visibility</p:attrName>
                                        </p:attrNameLst>
                                      </p:cBhvr>
                                      <p:to>
                                        <p:strVal val="visible"/>
                                      </p:to>
                                    </p:set>
                                    <p:animEffect transition="in" filter="wipe(left)">
                                      <p:cBhvr>
                                        <p:cTn id="7" dur="500"/>
                                        <p:tgtEl>
                                          <p:spTgt spid="120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46">
                                            <p:txEl>
                                              <p:pRg st="1" end="1"/>
                                            </p:txEl>
                                          </p:spTgt>
                                        </p:tgtEl>
                                        <p:attrNameLst>
                                          <p:attrName>style.visibility</p:attrName>
                                        </p:attrNameLst>
                                      </p:cBhvr>
                                      <p:to>
                                        <p:strVal val="visible"/>
                                      </p:to>
                                    </p:set>
                                    <p:animEffect transition="in" filter="wipe(left)">
                                      <p:cBhvr>
                                        <p:cTn id="12" dur="500"/>
                                        <p:tgtEl>
                                          <p:spTgt spid="1208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46">
                                            <p:txEl>
                                              <p:pRg st="2" end="2"/>
                                            </p:txEl>
                                          </p:spTgt>
                                        </p:tgtEl>
                                        <p:attrNameLst>
                                          <p:attrName>style.visibility</p:attrName>
                                        </p:attrNameLst>
                                      </p:cBhvr>
                                      <p:to>
                                        <p:strVal val="visible"/>
                                      </p:to>
                                    </p:set>
                                    <p:animEffect transition="in" filter="wipe(left)">
                                      <p:cBhvr>
                                        <p:cTn id="17" dur="500"/>
                                        <p:tgtEl>
                                          <p:spTgt spid="1208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6" grpId="0" build="p" bldLvl="5"/>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342900" y="354013"/>
            <a:ext cx="8410575" cy="681037"/>
          </a:xfrm>
        </p:spPr>
        <p:txBody>
          <a:bodyPr>
            <a:normAutofit fontScale="90000"/>
          </a:bodyPr>
          <a:lstStyle/>
          <a:p>
            <a:pPr eaLnBrk="1" hangingPunct="1"/>
            <a:r>
              <a:rPr lang="en-US" sz="3400"/>
              <a:t>Objections to the </a:t>
            </a:r>
            <a:br>
              <a:rPr lang="en-US" sz="3400"/>
            </a:br>
            <a:r>
              <a:rPr lang="en-US" sz="3400"/>
              <a:t>Economic Analysis of Pollution</a:t>
            </a:r>
          </a:p>
        </p:txBody>
      </p:sp>
      <p:sp>
        <p:nvSpPr>
          <p:cNvPr id="262147" name="Rectangle 3"/>
          <p:cNvSpPr>
            <a:spLocks noGrp="1" noChangeArrowheads="1"/>
          </p:cNvSpPr>
          <p:nvPr>
            <p:ph type="body" idx="4294967295"/>
          </p:nvPr>
        </p:nvSpPr>
        <p:spPr>
          <a:xfrm>
            <a:off x="457200" y="1281113"/>
            <a:ext cx="8229600" cy="4649787"/>
          </a:xfrm>
        </p:spPr>
        <p:txBody>
          <a:bodyPr/>
          <a:lstStyle/>
          <a:p>
            <a:pPr eaLnBrk="1" hangingPunct="1"/>
            <a:r>
              <a:rPr lang="en-US" sz="2700" dirty="0"/>
              <a:t>Some politicians, many environmentalists argue that no one should be able to “buy” the right to pollute, cannot put a price on the environment.</a:t>
            </a:r>
          </a:p>
          <a:p>
            <a:pPr eaLnBrk="1" hangingPunct="1"/>
            <a:r>
              <a:rPr lang="en-US" sz="2700" dirty="0"/>
              <a:t>However, people face tradeoffs.  The value of clean air and water must be compared to their cost. </a:t>
            </a:r>
          </a:p>
          <a:p>
            <a:pPr eaLnBrk="1" hangingPunct="1"/>
            <a:r>
              <a:rPr lang="en-US" sz="2700" dirty="0"/>
              <a:t>The market-based approach reduces the cost of environmental protection, so it should increase the public’s demand for a clean environment.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left)">
                                      <p:cBhvr>
                                        <p:cTn id="12" dur="500"/>
                                        <p:tgtEl>
                                          <p:spTgt spid="262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7">
                                            <p:txEl>
                                              <p:pRg st="2" end="2"/>
                                            </p:txEl>
                                          </p:spTgt>
                                        </p:tgtEl>
                                        <p:attrNameLst>
                                          <p:attrName>style.visibility</p:attrName>
                                        </p:attrNameLst>
                                      </p:cBhvr>
                                      <p:to>
                                        <p:strVal val="visible"/>
                                      </p:to>
                                    </p:set>
                                    <p:animEffect transition="in" filter="wipe(left)">
                                      <p:cBhvr>
                                        <p:cTn id="17" dur="500"/>
                                        <p:tgtEl>
                                          <p:spTgt spid="262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p:cNvSpPr>
            <a:spLocks noGrp="1" noChangeArrowheads="1"/>
          </p:cNvSpPr>
          <p:nvPr>
            <p:ph type="title" idx="4294967295"/>
          </p:nvPr>
        </p:nvSpPr>
        <p:spPr/>
        <p:txBody>
          <a:bodyPr/>
          <a:lstStyle/>
          <a:p>
            <a:pPr eaLnBrk="1" hangingPunct="1"/>
            <a:r>
              <a:rPr lang="en-US"/>
              <a:t>Private Solutions to Externalities</a:t>
            </a:r>
          </a:p>
        </p:txBody>
      </p:sp>
      <p:sp>
        <p:nvSpPr>
          <p:cNvPr id="35845"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dirty="0"/>
              <a:t>Types of private solutions:</a:t>
            </a:r>
          </a:p>
          <a:p>
            <a:pPr eaLnBrk="1" hangingPunct="1"/>
            <a:r>
              <a:rPr lang="en-US" dirty="0"/>
              <a:t>Moral codes and social sanctions, </a:t>
            </a:r>
            <a:br>
              <a:rPr lang="en-US" dirty="0"/>
            </a:br>
            <a:r>
              <a:rPr lang="en-US" dirty="0"/>
              <a:t>e.g.</a:t>
            </a:r>
            <a:r>
              <a:rPr lang="en-US" i="1" dirty="0"/>
              <a:t>,</a:t>
            </a:r>
            <a:r>
              <a:rPr lang="en-US" dirty="0"/>
              <a:t> the “Golden Rule”</a:t>
            </a:r>
          </a:p>
          <a:p>
            <a:pPr eaLnBrk="1" hangingPunct="1"/>
            <a:r>
              <a:rPr lang="en-US" dirty="0"/>
              <a:t>Charities, e.g.</a:t>
            </a:r>
            <a:r>
              <a:rPr lang="en-US" i="1" dirty="0"/>
              <a:t>,</a:t>
            </a:r>
            <a:r>
              <a:rPr lang="en-US" dirty="0"/>
              <a:t> the Sierra Club</a:t>
            </a:r>
          </a:p>
          <a:p>
            <a:pPr eaLnBrk="1" hangingPunct="1"/>
            <a:r>
              <a:rPr lang="en-US" dirty="0"/>
              <a:t>Contracts between market participants and the affected bystanders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xEl>
                                              <p:pRg st="0" end="0"/>
                                            </p:txEl>
                                          </p:spTgt>
                                        </p:tgtEl>
                                        <p:attrNameLst>
                                          <p:attrName>style.visibility</p:attrName>
                                        </p:attrNameLst>
                                      </p:cBhvr>
                                      <p:to>
                                        <p:strVal val="visible"/>
                                      </p:to>
                                    </p:set>
                                    <p:animEffect transition="in" filter="wipe(left)">
                                      <p:cBhvr>
                                        <p:cTn id="7" dur="500"/>
                                        <p:tgtEl>
                                          <p:spTgt spid="358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5">
                                            <p:txEl>
                                              <p:pRg st="1" end="1"/>
                                            </p:txEl>
                                          </p:spTgt>
                                        </p:tgtEl>
                                        <p:attrNameLst>
                                          <p:attrName>style.visibility</p:attrName>
                                        </p:attrNameLst>
                                      </p:cBhvr>
                                      <p:to>
                                        <p:strVal val="visible"/>
                                      </p:to>
                                    </p:set>
                                    <p:animEffect transition="in" filter="wipe(left)">
                                      <p:cBhvr>
                                        <p:cTn id="12" dur="500"/>
                                        <p:tgtEl>
                                          <p:spTgt spid="358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xEl>
                                              <p:pRg st="2" end="2"/>
                                            </p:txEl>
                                          </p:spTgt>
                                        </p:tgtEl>
                                        <p:attrNameLst>
                                          <p:attrName>style.visibility</p:attrName>
                                        </p:attrNameLst>
                                      </p:cBhvr>
                                      <p:to>
                                        <p:strVal val="visible"/>
                                      </p:to>
                                    </p:set>
                                    <p:animEffect transition="in" filter="wipe(left)">
                                      <p:cBhvr>
                                        <p:cTn id="17" dur="500"/>
                                        <p:tgtEl>
                                          <p:spTgt spid="358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
                                            <p:txEl>
                                              <p:pRg st="3" end="3"/>
                                            </p:txEl>
                                          </p:spTgt>
                                        </p:tgtEl>
                                        <p:attrNameLst>
                                          <p:attrName>style.visibility</p:attrName>
                                        </p:attrNameLst>
                                      </p:cBhvr>
                                      <p:to>
                                        <p:strVal val="visible"/>
                                      </p:to>
                                    </p:set>
                                    <p:animEffect transition="in" filter="wipe(left)">
                                      <p:cBhvr>
                                        <p:cTn id="22" dur="500"/>
                                        <p:tgtEl>
                                          <p:spTgt spid="358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idx="4294967295"/>
          </p:nvPr>
        </p:nvSpPr>
        <p:spPr/>
        <p:txBody>
          <a:bodyPr/>
          <a:lstStyle/>
          <a:p>
            <a:pPr eaLnBrk="1" hangingPunct="1"/>
            <a:r>
              <a:rPr lang="en-US"/>
              <a:t>Private Solutions to Externalities</a:t>
            </a:r>
          </a:p>
        </p:txBody>
      </p:sp>
      <p:sp>
        <p:nvSpPr>
          <p:cNvPr id="36869" name="Rectangle 3"/>
          <p:cNvSpPr>
            <a:spLocks noGrp="1" noChangeArrowheads="1"/>
          </p:cNvSpPr>
          <p:nvPr>
            <p:ph type="body" idx="4294967295"/>
          </p:nvPr>
        </p:nvSpPr>
        <p:spPr/>
        <p:txBody>
          <a:bodyPr/>
          <a:lstStyle/>
          <a:p>
            <a:pPr eaLnBrk="1" hangingPunct="1"/>
            <a:r>
              <a:rPr lang="en-US" b="1">
                <a:solidFill>
                  <a:srgbClr val="CC0000"/>
                </a:solidFill>
              </a:rPr>
              <a:t>The Coase theorem</a:t>
            </a:r>
            <a:r>
              <a:rPr lang="en-US"/>
              <a:t>: </a:t>
            </a:r>
            <a:br>
              <a:rPr lang="en-US"/>
            </a:br>
            <a:r>
              <a:rPr lang="en-US"/>
              <a:t>If private parties can costlessly bargain over the allocation of resources, they can solve the externalities problem on their own.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left)">
                                      <p:cBhvr>
                                        <p:cTn id="7" dur="500"/>
                                        <p:tgtEl>
                                          <p:spTgt spid="368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idx="4294967295"/>
          </p:nvPr>
        </p:nvSpPr>
        <p:spPr>
          <a:xfrm>
            <a:off x="457200" y="219075"/>
            <a:ext cx="8229600" cy="649288"/>
          </a:xfrm>
        </p:spPr>
        <p:txBody>
          <a:bodyPr/>
          <a:lstStyle/>
          <a:p>
            <a:pPr eaLnBrk="1" hangingPunct="1"/>
            <a:r>
              <a:rPr lang="en-US" sz="3600"/>
              <a:t>The Coase Theorem:  An Example</a:t>
            </a:r>
          </a:p>
        </p:txBody>
      </p:sp>
      <p:sp>
        <p:nvSpPr>
          <p:cNvPr id="214019" name="Rectangle 3"/>
          <p:cNvSpPr>
            <a:spLocks noGrp="1" noChangeArrowheads="1"/>
          </p:cNvSpPr>
          <p:nvPr>
            <p:ph type="body" idx="4294967295"/>
          </p:nvPr>
        </p:nvSpPr>
        <p:spPr>
          <a:xfrm>
            <a:off x="401638" y="874713"/>
            <a:ext cx="8229600" cy="5480050"/>
          </a:xfrm>
        </p:spPr>
        <p:txBody>
          <a:bodyPr/>
          <a:lstStyle/>
          <a:p>
            <a:pPr marL="0" indent="0" eaLnBrk="1" hangingPunct="1">
              <a:spcBef>
                <a:spcPct val="30000"/>
              </a:spcBef>
              <a:buFont typeface="Wingdings" panose="05000000000000000000" pitchFamily="2" charset="2"/>
              <a:buNone/>
            </a:pPr>
            <a:r>
              <a:rPr lang="en-US" sz="2700" dirty="0"/>
              <a:t>Dick owns a dog named Spot.  </a:t>
            </a:r>
          </a:p>
          <a:p>
            <a:pPr marL="0" indent="0" eaLnBrk="1" hangingPunct="1">
              <a:spcBef>
                <a:spcPct val="30000"/>
              </a:spcBef>
              <a:buFont typeface="Wingdings" panose="05000000000000000000" pitchFamily="2" charset="2"/>
              <a:buNone/>
            </a:pPr>
            <a:r>
              <a:rPr lang="en-US" sz="2700" dirty="0"/>
              <a:t>Negative externality:  </a:t>
            </a:r>
            <a:br>
              <a:rPr lang="en-US" sz="2700" dirty="0"/>
            </a:br>
            <a:r>
              <a:rPr lang="en-US" sz="2700" dirty="0"/>
              <a:t>Spot’s barking disturbs Jane, </a:t>
            </a:r>
            <a:br>
              <a:rPr lang="en-US" sz="2700" dirty="0"/>
            </a:br>
            <a:r>
              <a:rPr lang="en-US" sz="2700" dirty="0"/>
              <a:t>Dick’s neighbor.  </a:t>
            </a:r>
          </a:p>
          <a:p>
            <a:pPr marL="0" indent="0" eaLnBrk="1" hangingPunct="1">
              <a:spcBef>
                <a:spcPct val="30000"/>
              </a:spcBef>
              <a:buFont typeface="Wingdings" panose="05000000000000000000" pitchFamily="2" charset="2"/>
              <a:buNone/>
            </a:pPr>
            <a:r>
              <a:rPr lang="en-US" sz="2700" dirty="0"/>
              <a:t>The socially efficient outcome </a:t>
            </a:r>
            <a:br>
              <a:rPr lang="en-US" sz="2700" dirty="0"/>
            </a:br>
            <a:r>
              <a:rPr lang="en-US" sz="2700" dirty="0"/>
              <a:t>maximizes Dick’s + Jane’s well-being.  </a:t>
            </a:r>
          </a:p>
          <a:p>
            <a:pPr marL="459105" lvl="1" eaLnBrk="1" hangingPunct="1">
              <a:spcBef>
                <a:spcPct val="10000"/>
              </a:spcBef>
            </a:pPr>
            <a:r>
              <a:rPr lang="en-US" dirty="0"/>
              <a:t>If Dick values having Spot more </a:t>
            </a:r>
            <a:br>
              <a:rPr lang="en-US" dirty="0"/>
            </a:br>
            <a:r>
              <a:rPr lang="en-US" dirty="0"/>
              <a:t>than Jane values peace and quiet, </a:t>
            </a:r>
            <a:br>
              <a:rPr lang="en-US" dirty="0"/>
            </a:br>
            <a:r>
              <a:rPr lang="en-US" dirty="0"/>
              <a:t>the dog should stay.  </a:t>
            </a:r>
          </a:p>
          <a:p>
            <a:pPr marL="0" indent="0" eaLnBrk="1" hangingPunct="1">
              <a:spcBef>
                <a:spcPct val="30000"/>
              </a:spcBef>
              <a:buFont typeface="Wingdings" panose="05000000000000000000" pitchFamily="2" charset="2"/>
              <a:buNone/>
            </a:pPr>
            <a:r>
              <a:rPr lang="en-US" sz="2700" i="1" dirty="0" err="1">
                <a:solidFill>
                  <a:srgbClr val="0000FF"/>
                </a:solidFill>
              </a:rPr>
              <a:t>Coase</a:t>
            </a:r>
            <a:r>
              <a:rPr lang="en-US" sz="2700" i="1" dirty="0">
                <a:solidFill>
                  <a:srgbClr val="0000FF"/>
                </a:solidFill>
              </a:rPr>
              <a:t> theorem:  The private market will reach the efficient outcome on its own…  </a:t>
            </a:r>
          </a:p>
        </p:txBody>
      </p:sp>
      <p:grpSp>
        <p:nvGrpSpPr>
          <p:cNvPr id="2" name="Group 6"/>
          <p:cNvGrpSpPr/>
          <p:nvPr/>
        </p:nvGrpSpPr>
        <p:grpSpPr bwMode="auto">
          <a:xfrm>
            <a:off x="6381223" y="1743727"/>
            <a:ext cx="2551113" cy="2341188"/>
            <a:chOff x="3946" y="1190"/>
            <a:chExt cx="1814" cy="1565"/>
          </a:xfrm>
        </p:grpSpPr>
        <p:pic>
          <p:nvPicPr>
            <p:cNvPr id="378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46" y="1190"/>
              <a:ext cx="1814" cy="1308"/>
            </a:xfrm>
            <a:prstGeom prst="rect">
              <a:avLst/>
            </a:prstGeom>
            <a:noFill/>
            <a:ln w="9525">
              <a:solidFill>
                <a:schemeClr val="tx1"/>
              </a:solidFill>
              <a:miter lim="800000"/>
              <a:headEnd/>
              <a:tailEnd/>
            </a:ln>
          </p:spPr>
        </p:pic>
        <p:sp>
          <p:nvSpPr>
            <p:cNvPr id="37896" name="Text Box 5"/>
            <p:cNvSpPr txBox="1">
              <a:spLocks noChangeArrowheads="1"/>
            </p:cNvSpPr>
            <p:nvPr/>
          </p:nvSpPr>
          <p:spPr bwMode="auto">
            <a:xfrm>
              <a:off x="4097" y="2498"/>
              <a:ext cx="1599" cy="257"/>
            </a:xfrm>
            <a:prstGeom prst="rect">
              <a:avLst/>
            </a:prstGeom>
            <a:noFill/>
            <a:ln w="9525">
              <a:noFill/>
              <a:miter lim="800000"/>
            </a:ln>
          </p:spPr>
          <p:txBody>
            <a:bodyPr wrap="square" lIns="0" tIns="0" rIns="0" bIns="0">
              <a:spAutoFit/>
            </a:bodyPr>
            <a:lstStyle/>
            <a:p>
              <a:pPr algn="ctr">
                <a:spcBef>
                  <a:spcPct val="50000"/>
                </a:spcBef>
              </a:pPr>
              <a:r>
                <a:rPr lang="en-US" sz="2500" i="1" dirty="0">
                  <a:solidFill>
                    <a:srgbClr val="0066CC"/>
                  </a:solidFill>
                  <a:latin typeface="Arial" panose="020B0604020202020204"/>
                  <a:cs typeface="Arial" panose="020B0604020202020204"/>
                </a:rPr>
                <a:t>See Spot bark.</a:t>
              </a:r>
            </a:p>
          </p:txBody>
        </p:sp>
      </p:grpSp>
      <p:sp>
        <p:nvSpPr>
          <p:cNvPr id="7" name="Rectangle 6"/>
          <p:cNvSpPr/>
          <p:nvPr/>
        </p:nvSpPr>
        <p:spPr>
          <a:xfrm rot="16200000">
            <a:off x="8240748" y="2941320"/>
            <a:ext cx="1513556" cy="215444"/>
          </a:xfrm>
          <a:prstGeom prst="rect">
            <a:avLst/>
          </a:prstGeom>
        </p:spPr>
        <p:txBody>
          <a:bodyPr wrap="none">
            <a:spAutoFit/>
          </a:bodyPr>
          <a:lstStyle/>
          <a:p>
            <a:r>
              <a:rPr lang="en-US" sz="800" dirty="0">
                <a:solidFill>
                  <a:schemeClr val="bg1">
                    <a:lumMod val="50000"/>
                  </a:schemeClr>
                </a:solidFill>
              </a:rPr>
              <a:t>©</a:t>
            </a:r>
            <a:r>
              <a:rPr lang="en-US" sz="800" dirty="0" err="1">
                <a:solidFill>
                  <a:schemeClr val="bg1">
                    <a:lumMod val="50000"/>
                  </a:schemeClr>
                </a:solidFill>
              </a:rPr>
              <a:t>Viorel</a:t>
            </a:r>
            <a:r>
              <a:rPr lang="en-US" sz="800" dirty="0">
                <a:solidFill>
                  <a:schemeClr val="bg1">
                    <a:lumMod val="50000"/>
                  </a:schemeClr>
                </a:solidFill>
              </a:rPr>
              <a:t> Sima/Shutterstock.com</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wipe(left)">
                                      <p:cBhvr>
                                        <p:cTn id="7" dur="500"/>
                                        <p:tgtEl>
                                          <p:spTgt spid="21401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4019">
                                            <p:txEl>
                                              <p:pRg st="1" end="1"/>
                                            </p:txEl>
                                          </p:spTgt>
                                        </p:tgtEl>
                                        <p:attrNameLst>
                                          <p:attrName>style.visibility</p:attrName>
                                        </p:attrNameLst>
                                      </p:cBhvr>
                                      <p:to>
                                        <p:strVal val="visible"/>
                                      </p:to>
                                    </p:set>
                                    <p:animEffect transition="in" filter="wipe(left)">
                                      <p:cBhvr>
                                        <p:cTn id="16" dur="500"/>
                                        <p:tgtEl>
                                          <p:spTgt spid="2140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4019">
                                            <p:txEl>
                                              <p:pRg st="2" end="2"/>
                                            </p:txEl>
                                          </p:spTgt>
                                        </p:tgtEl>
                                        <p:attrNameLst>
                                          <p:attrName>style.visibility</p:attrName>
                                        </p:attrNameLst>
                                      </p:cBhvr>
                                      <p:to>
                                        <p:strVal val="visible"/>
                                      </p:to>
                                    </p:set>
                                    <p:animEffect transition="in" filter="wipe(left)">
                                      <p:cBhvr>
                                        <p:cTn id="21" dur="500"/>
                                        <p:tgtEl>
                                          <p:spTgt spid="2140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4019">
                                            <p:txEl>
                                              <p:pRg st="3" end="3"/>
                                            </p:txEl>
                                          </p:spTgt>
                                        </p:tgtEl>
                                        <p:attrNameLst>
                                          <p:attrName>style.visibility</p:attrName>
                                        </p:attrNameLst>
                                      </p:cBhvr>
                                      <p:to>
                                        <p:strVal val="visible"/>
                                      </p:to>
                                    </p:set>
                                    <p:animEffect transition="in" filter="wipe(left)">
                                      <p:cBhvr>
                                        <p:cTn id="26" dur="500"/>
                                        <p:tgtEl>
                                          <p:spTgt spid="21401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4019">
                                            <p:txEl>
                                              <p:pRg st="4" end="4"/>
                                            </p:txEl>
                                          </p:spTgt>
                                        </p:tgtEl>
                                        <p:attrNameLst>
                                          <p:attrName>style.visibility</p:attrName>
                                        </p:attrNameLst>
                                      </p:cBhvr>
                                      <p:to>
                                        <p:strVal val="visible"/>
                                      </p:to>
                                    </p:set>
                                    <p:animEffect transition="in" filter="wipe(left)">
                                      <p:cBhvr>
                                        <p:cTn id="31" dur="500"/>
                                        <p:tgtEl>
                                          <p:spTgt spid="214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a:xfrm>
            <a:off x="457200" y="219075"/>
            <a:ext cx="8229600" cy="649288"/>
          </a:xfrm>
        </p:spPr>
        <p:txBody>
          <a:bodyPr/>
          <a:lstStyle/>
          <a:p>
            <a:pPr eaLnBrk="1" hangingPunct="1"/>
            <a:r>
              <a:rPr lang="en-US" sz="3600"/>
              <a:t>The Coase Theorem:  An Example</a:t>
            </a:r>
          </a:p>
        </p:txBody>
      </p:sp>
      <p:sp>
        <p:nvSpPr>
          <p:cNvPr id="38917" name="Rectangle 3"/>
          <p:cNvSpPr>
            <a:spLocks noGrp="1" noChangeArrowheads="1"/>
          </p:cNvSpPr>
          <p:nvPr>
            <p:ph type="body" idx="4294967295"/>
          </p:nvPr>
        </p:nvSpPr>
        <p:spPr>
          <a:xfrm>
            <a:off x="468313" y="957263"/>
            <a:ext cx="8229600" cy="5434012"/>
          </a:xfrm>
        </p:spPr>
        <p:txBody>
          <a:bodyPr/>
          <a:lstStyle/>
          <a:p>
            <a:pPr eaLnBrk="1" hangingPunct="1">
              <a:spcBef>
                <a:spcPct val="40000"/>
              </a:spcBef>
            </a:pPr>
            <a:r>
              <a:rPr lang="en-US" sz="2700"/>
              <a:t>CASE 1:   </a:t>
            </a:r>
            <a:br>
              <a:rPr lang="en-US" sz="2700"/>
            </a:br>
            <a:r>
              <a:rPr lang="en-US" sz="2700"/>
              <a:t>Dick has the right to keep Spot.  </a:t>
            </a:r>
            <a:br>
              <a:rPr lang="en-US" sz="2700"/>
            </a:br>
            <a:r>
              <a:rPr lang="en-US" sz="2700"/>
              <a:t>Benefit to Dick of having Spot = $500</a:t>
            </a:r>
            <a:br>
              <a:rPr lang="en-US" sz="2700"/>
            </a:br>
            <a:r>
              <a:rPr lang="en-US" sz="2700"/>
              <a:t>Cost to Jane of Spot’s barking = $800</a:t>
            </a:r>
          </a:p>
          <a:p>
            <a:pPr eaLnBrk="1" hangingPunct="1">
              <a:spcBef>
                <a:spcPct val="40000"/>
              </a:spcBef>
            </a:pPr>
            <a:r>
              <a:rPr lang="en-US" sz="2700"/>
              <a:t>Socially efficient outcome:  </a:t>
            </a:r>
            <a:br>
              <a:rPr lang="en-US" sz="2700"/>
            </a:br>
            <a:r>
              <a:rPr lang="en-US" sz="2700"/>
              <a:t>Spot goes bye-bye.</a:t>
            </a:r>
          </a:p>
          <a:p>
            <a:pPr eaLnBrk="1" hangingPunct="1">
              <a:spcBef>
                <a:spcPct val="40000"/>
              </a:spcBef>
            </a:pPr>
            <a:r>
              <a:rPr lang="en-US" sz="2700"/>
              <a:t>Private outcome:  </a:t>
            </a:r>
            <a:br>
              <a:rPr lang="en-US" sz="2700"/>
            </a:br>
            <a:r>
              <a:rPr lang="en-US" sz="2700"/>
              <a:t>Jane pays Dick $600 to get rid of Spot, </a:t>
            </a:r>
            <a:br>
              <a:rPr lang="en-US" sz="2700"/>
            </a:br>
            <a:r>
              <a:rPr lang="en-US" sz="2700"/>
              <a:t>both Jane and Dick are better off. </a:t>
            </a:r>
          </a:p>
          <a:p>
            <a:pPr eaLnBrk="1" hangingPunct="1">
              <a:spcBef>
                <a:spcPct val="40000"/>
              </a:spcBef>
            </a:pPr>
            <a:r>
              <a:rPr lang="en-US" sz="2700"/>
              <a:t>Private outcome = efficient outcome.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wipe(left)">
                                      <p:cBhvr>
                                        <p:cTn id="7" dur="500"/>
                                        <p:tgtEl>
                                          <p:spTgt spid="38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wipe(left)">
                                      <p:cBhvr>
                                        <p:cTn id="12" dur="500"/>
                                        <p:tgtEl>
                                          <p:spTgt spid="38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wipe(left)">
                                      <p:cBhvr>
                                        <p:cTn id="17" dur="500"/>
                                        <p:tgtEl>
                                          <p:spTgt spid="389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wipe(left)">
                                      <p:cBhvr>
                                        <p:cTn id="22" dur="500"/>
                                        <p:tgtEl>
                                          <p:spTgt spid="389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bldLvl="4"/>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p:cNvSpPr>
            <a:spLocks noGrp="1" noChangeArrowheads="1"/>
          </p:cNvSpPr>
          <p:nvPr>
            <p:ph type="title" idx="4294967295"/>
          </p:nvPr>
        </p:nvSpPr>
        <p:spPr>
          <a:xfrm>
            <a:off x="457200" y="219075"/>
            <a:ext cx="8229600" cy="649288"/>
          </a:xfrm>
        </p:spPr>
        <p:txBody>
          <a:bodyPr/>
          <a:lstStyle/>
          <a:p>
            <a:pPr eaLnBrk="1" hangingPunct="1"/>
            <a:r>
              <a:rPr lang="en-US" sz="3600"/>
              <a:t>The Coase Theorem:  An Example</a:t>
            </a:r>
          </a:p>
        </p:txBody>
      </p:sp>
      <p:sp>
        <p:nvSpPr>
          <p:cNvPr id="39941" name="Rectangle 3"/>
          <p:cNvSpPr>
            <a:spLocks noGrp="1" noChangeArrowheads="1"/>
          </p:cNvSpPr>
          <p:nvPr>
            <p:ph type="body" idx="4294967295"/>
          </p:nvPr>
        </p:nvSpPr>
        <p:spPr>
          <a:xfrm>
            <a:off x="468313" y="957263"/>
            <a:ext cx="8229600" cy="5505450"/>
          </a:xfrm>
        </p:spPr>
        <p:txBody>
          <a:bodyPr/>
          <a:lstStyle/>
          <a:p>
            <a:pPr eaLnBrk="1" hangingPunct="1">
              <a:spcBef>
                <a:spcPct val="40000"/>
              </a:spcBef>
            </a:pPr>
            <a:r>
              <a:rPr lang="en-US" sz="2700"/>
              <a:t>CASE 2:  </a:t>
            </a:r>
            <a:br>
              <a:rPr lang="en-US" sz="2700"/>
            </a:br>
            <a:r>
              <a:rPr lang="en-US" sz="2700"/>
              <a:t>Dick has the right to keep Spot.  </a:t>
            </a:r>
            <a:br>
              <a:rPr lang="en-US" sz="2700"/>
            </a:br>
            <a:r>
              <a:rPr lang="en-US" sz="2700"/>
              <a:t>Benefit to Dick of having Spot = $1000</a:t>
            </a:r>
            <a:br>
              <a:rPr lang="en-US" sz="2700"/>
            </a:br>
            <a:r>
              <a:rPr lang="en-US" sz="2700"/>
              <a:t>Cost to Jane of Spot’s barking = $800</a:t>
            </a:r>
          </a:p>
          <a:p>
            <a:pPr eaLnBrk="1" hangingPunct="1">
              <a:spcBef>
                <a:spcPct val="40000"/>
              </a:spcBef>
            </a:pPr>
            <a:r>
              <a:rPr lang="en-US" sz="2700"/>
              <a:t>Socially efficient outcome:  </a:t>
            </a:r>
            <a:br>
              <a:rPr lang="en-US" sz="2700"/>
            </a:br>
            <a:r>
              <a:rPr lang="en-US" sz="2700"/>
              <a:t>See Spot stay.</a:t>
            </a:r>
          </a:p>
          <a:p>
            <a:pPr eaLnBrk="1" hangingPunct="1">
              <a:spcBef>
                <a:spcPct val="40000"/>
              </a:spcBef>
            </a:pPr>
            <a:r>
              <a:rPr lang="en-US" sz="2700"/>
              <a:t>Private outcome:  </a:t>
            </a:r>
            <a:br>
              <a:rPr lang="en-US" sz="2700"/>
            </a:br>
            <a:r>
              <a:rPr lang="en-US" sz="2700"/>
              <a:t>Jane not willing to pay more than $800, </a:t>
            </a:r>
            <a:br>
              <a:rPr lang="en-US" sz="2700"/>
            </a:br>
            <a:r>
              <a:rPr lang="en-US" sz="2700"/>
              <a:t>Dick not willing to accept less than $1000, </a:t>
            </a:r>
            <a:br>
              <a:rPr lang="en-US" sz="2700"/>
            </a:br>
            <a:r>
              <a:rPr lang="en-US" sz="2700"/>
              <a:t>so Spot stays.  </a:t>
            </a:r>
          </a:p>
          <a:p>
            <a:pPr eaLnBrk="1" hangingPunct="1">
              <a:spcBef>
                <a:spcPct val="40000"/>
              </a:spcBef>
            </a:pPr>
            <a:r>
              <a:rPr lang="en-US" sz="2700"/>
              <a:t>Private outcome = efficient outcome.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left)">
                                      <p:cBhvr>
                                        <p:cTn id="7" dur="500"/>
                                        <p:tgtEl>
                                          <p:spTgt spid="39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xEl>
                                              <p:pRg st="1" end="1"/>
                                            </p:txEl>
                                          </p:spTgt>
                                        </p:tgtEl>
                                        <p:attrNameLst>
                                          <p:attrName>style.visibility</p:attrName>
                                        </p:attrNameLst>
                                      </p:cBhvr>
                                      <p:to>
                                        <p:strVal val="visible"/>
                                      </p:to>
                                    </p:set>
                                    <p:animEffect transition="in" filter="wipe(left)">
                                      <p:cBhvr>
                                        <p:cTn id="12" dur="500"/>
                                        <p:tgtEl>
                                          <p:spTgt spid="39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1">
                                            <p:txEl>
                                              <p:pRg st="2" end="2"/>
                                            </p:txEl>
                                          </p:spTgt>
                                        </p:tgtEl>
                                        <p:attrNameLst>
                                          <p:attrName>style.visibility</p:attrName>
                                        </p:attrNameLst>
                                      </p:cBhvr>
                                      <p:to>
                                        <p:strVal val="visible"/>
                                      </p:to>
                                    </p:set>
                                    <p:animEffect transition="in" filter="wipe(left)">
                                      <p:cBhvr>
                                        <p:cTn id="17" dur="500"/>
                                        <p:tgtEl>
                                          <p:spTgt spid="39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1">
                                            <p:txEl>
                                              <p:pRg st="3" end="3"/>
                                            </p:txEl>
                                          </p:spTgt>
                                        </p:tgtEl>
                                        <p:attrNameLst>
                                          <p:attrName>style.visibility</p:attrName>
                                        </p:attrNameLst>
                                      </p:cBhvr>
                                      <p:to>
                                        <p:strVal val="visible"/>
                                      </p:to>
                                    </p:set>
                                    <p:animEffect transition="in" filter="wipe(left)">
                                      <p:cBhvr>
                                        <p:cTn id="22" dur="500"/>
                                        <p:tgtEl>
                                          <p:spTgt spid="399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idx="4294967295"/>
          </p:nvPr>
        </p:nvSpPr>
        <p:spPr>
          <a:xfrm>
            <a:off x="457200" y="219075"/>
            <a:ext cx="8229600" cy="649288"/>
          </a:xfrm>
        </p:spPr>
        <p:txBody>
          <a:bodyPr/>
          <a:lstStyle/>
          <a:p>
            <a:pPr eaLnBrk="1" hangingPunct="1"/>
            <a:r>
              <a:rPr lang="en-US" sz="3600"/>
              <a:t>The Coase Theorem:  An Example</a:t>
            </a:r>
          </a:p>
        </p:txBody>
      </p:sp>
      <p:sp>
        <p:nvSpPr>
          <p:cNvPr id="40965" name="Rectangle 3"/>
          <p:cNvSpPr>
            <a:spLocks noGrp="1" noChangeArrowheads="1"/>
          </p:cNvSpPr>
          <p:nvPr>
            <p:ph type="body" idx="4294967295"/>
          </p:nvPr>
        </p:nvSpPr>
        <p:spPr>
          <a:xfrm>
            <a:off x="468313" y="957263"/>
            <a:ext cx="8229600" cy="4343400"/>
          </a:xfrm>
        </p:spPr>
        <p:txBody>
          <a:bodyPr/>
          <a:lstStyle/>
          <a:p>
            <a:pPr eaLnBrk="1" hangingPunct="1">
              <a:spcBef>
                <a:spcPct val="40000"/>
              </a:spcBef>
            </a:pPr>
            <a:r>
              <a:rPr lang="en-US" sz="2700" dirty="0"/>
              <a:t>CASE 3:  </a:t>
            </a:r>
            <a:br>
              <a:rPr lang="en-US" sz="2700" dirty="0"/>
            </a:br>
            <a:r>
              <a:rPr lang="en-US" sz="2700" dirty="0"/>
              <a:t>Jane has the legal right to peace and quiet. </a:t>
            </a:r>
            <a:br>
              <a:rPr lang="en-US" sz="2700" dirty="0"/>
            </a:br>
            <a:r>
              <a:rPr lang="en-US" sz="2700" dirty="0"/>
              <a:t>Benefit to Dick of having Spot = $800</a:t>
            </a:r>
            <a:br>
              <a:rPr lang="en-US" sz="2700" dirty="0"/>
            </a:br>
            <a:r>
              <a:rPr lang="en-US" sz="2700" dirty="0"/>
              <a:t>Cost to Jane of Spot’s barking = $500</a:t>
            </a:r>
          </a:p>
          <a:p>
            <a:pPr eaLnBrk="1" hangingPunct="1">
              <a:spcBef>
                <a:spcPct val="40000"/>
              </a:spcBef>
            </a:pPr>
            <a:r>
              <a:rPr lang="en-US" sz="2700" dirty="0"/>
              <a:t>Socially efficient outcome:  Dick keeps Spot.</a:t>
            </a:r>
          </a:p>
          <a:p>
            <a:pPr eaLnBrk="1" hangingPunct="1">
              <a:spcBef>
                <a:spcPct val="40000"/>
              </a:spcBef>
            </a:pPr>
            <a:r>
              <a:rPr lang="en-US" sz="2700" dirty="0"/>
              <a:t>Private outcome:  Dick pays Jane $600 to put up with Spot’s barking.</a:t>
            </a:r>
          </a:p>
          <a:p>
            <a:pPr eaLnBrk="1" hangingPunct="1">
              <a:spcBef>
                <a:spcPct val="40000"/>
              </a:spcBef>
            </a:pPr>
            <a:r>
              <a:rPr lang="en-US" sz="2700" dirty="0"/>
              <a:t>Private outcome = efficient outcome.</a:t>
            </a:r>
          </a:p>
        </p:txBody>
      </p:sp>
      <p:sp>
        <p:nvSpPr>
          <p:cNvPr id="222212" name="Rectangle 4"/>
          <p:cNvSpPr>
            <a:spLocks noChangeArrowheads="1"/>
          </p:cNvSpPr>
          <p:nvPr/>
        </p:nvSpPr>
        <p:spPr bwMode="auto">
          <a:xfrm>
            <a:off x="419358" y="5230941"/>
            <a:ext cx="8264525" cy="961417"/>
          </a:xfrm>
          <a:prstGeom prst="rect">
            <a:avLst/>
          </a:prstGeom>
          <a:solidFill>
            <a:srgbClr val="99CCFF"/>
          </a:solidFill>
          <a:ln w="9525">
            <a:noFill/>
            <a:miter lim="800000"/>
          </a:ln>
          <a:effectLst>
            <a:outerShdw blurRad="50800" dist="38100" dir="2700000" algn="tl" rotWithShape="0">
              <a:prstClr val="black">
                <a:alpha val="40000"/>
              </a:prstClr>
            </a:outerShdw>
          </a:effectLst>
        </p:spPr>
        <p:txBody>
          <a:bodyPr>
            <a:spAutoFit/>
          </a:bodyPr>
          <a:lstStyle/>
          <a:p>
            <a:pPr algn="ctr">
              <a:lnSpc>
                <a:spcPct val="105000"/>
              </a:lnSpc>
              <a:spcBef>
                <a:spcPct val="40000"/>
              </a:spcBef>
              <a:buClr>
                <a:srgbClr val="00B85C"/>
              </a:buClr>
              <a:buSzPct val="120000"/>
              <a:buFont typeface="Wingdings" panose="05000000000000000000" pitchFamily="2" charset="2"/>
              <a:buNone/>
              <a:defRPr/>
            </a:pPr>
            <a:r>
              <a:rPr lang="en-US" sz="2700" i="1" dirty="0">
                <a:latin typeface="Arial" panose="020B0604020202020204"/>
                <a:cs typeface="Arial" panose="020B0604020202020204"/>
              </a:rPr>
              <a:t>The private market achieves the efficient outcome regardless of the initial distribution of rights.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Effect transition="in" filter="wipe(left)">
                                      <p:cBhvr>
                                        <p:cTn id="17" dur="500"/>
                                        <p:tgtEl>
                                          <p:spTgt spid="409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5">
                                            <p:txEl>
                                              <p:pRg st="3" end="3"/>
                                            </p:txEl>
                                          </p:spTgt>
                                        </p:tgtEl>
                                        <p:attrNameLst>
                                          <p:attrName>style.visibility</p:attrName>
                                        </p:attrNameLst>
                                      </p:cBhvr>
                                      <p:to>
                                        <p:strVal val="visible"/>
                                      </p:to>
                                    </p:set>
                                    <p:animEffect transition="in" filter="wipe(left)">
                                      <p:cBhvr>
                                        <p:cTn id="22" dur="500"/>
                                        <p:tgtEl>
                                          <p:spTgt spid="409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2212"/>
                                        </p:tgtEl>
                                        <p:attrNameLst>
                                          <p:attrName>style.visibility</p:attrName>
                                        </p:attrNameLst>
                                      </p:cBhvr>
                                      <p:to>
                                        <p:strVal val="visible"/>
                                      </p:to>
                                    </p:set>
                                    <p:animEffect transition="in" filter="fade">
                                      <p:cBhvr>
                                        <p:cTn id="27" dur="500"/>
                                        <p:tgtEl>
                                          <p:spTgt spid="22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4"/>
      <p:bldP spid="22221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rgbClr val="FFF5DB"/>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52400"/>
            <a:ext cx="8208963" cy="954088"/>
          </a:xfrm>
        </p:spPr>
        <p:txBody>
          <a:bodyPr>
            <a:normAutofit fontScale="90000"/>
          </a:bodyPr>
          <a:lstStyle/>
          <a:p>
            <a:pPr algn="l" eaLnBrk="1" hangingPunct="1">
              <a:defRPr/>
            </a:pPr>
            <a:r>
              <a:rPr lang="en-US" sz="2400" b="0" spc="400" dirty="0">
                <a:solidFill>
                  <a:srgbClr val="E27D0E"/>
                </a:solidFill>
                <a:latin typeface="Tahoma" panose="020B0604030504040204" pitchFamily="34" charset="0"/>
                <a:cs typeface="Arial" panose="020B0604020202020204" pitchFamily="34" charset="0"/>
              </a:rPr>
              <a:t>ACTIVE LEARNING</a:t>
            </a:r>
            <a:r>
              <a:rPr lang="en-US" sz="2400" b="0" dirty="0">
                <a:solidFill>
                  <a:srgbClr val="E27D0E"/>
                </a:solidFill>
                <a:latin typeface="Tahoma" panose="020B0604030504040204" pitchFamily="34" charset="0"/>
                <a:cs typeface="Arial" panose="020B0604020202020204" pitchFamily="34" charset="0"/>
              </a:rPr>
              <a:t>   </a:t>
            </a:r>
            <a:r>
              <a:rPr lang="en-US" sz="7100" baseline="-10000" dirty="0">
                <a:solidFill>
                  <a:srgbClr val="E27D0E"/>
                </a:solidFill>
                <a:latin typeface="Cambria Math" panose="02040503050406030204"/>
                <a:cs typeface="Cambria Math" panose="02040503050406030204"/>
              </a:rPr>
              <a:t>3</a:t>
            </a:r>
            <a:r>
              <a:rPr lang="en-US" sz="2400" b="0" dirty="0">
                <a:solidFill>
                  <a:srgbClr val="E27D0E"/>
                </a:solidFill>
                <a:latin typeface="Tahoma" panose="020B0604030504040204" pitchFamily="34" charset="0"/>
                <a:cs typeface="Arial" panose="020B0604020202020204" pitchFamily="34" charset="0"/>
              </a:rPr>
              <a:t>   </a:t>
            </a:r>
            <a:br>
              <a:rPr lang="en-US" sz="2400" b="0" dirty="0">
                <a:solidFill>
                  <a:srgbClr val="E27D0E"/>
                </a:solidFill>
                <a:latin typeface="Tahoma" panose="020B0604030504040204" pitchFamily="34" charset="0"/>
                <a:cs typeface="Arial" panose="020B0604020202020204" pitchFamily="34" charset="0"/>
              </a:rPr>
            </a:br>
            <a:r>
              <a:rPr lang="en-US" sz="4000" dirty="0">
                <a:solidFill>
                  <a:srgbClr val="CC9900"/>
                </a:solidFill>
                <a:cs typeface="Arial" panose="020B0604020202020204" pitchFamily="34" charset="0"/>
              </a:rPr>
              <a:t>Applying </a:t>
            </a:r>
            <a:r>
              <a:rPr lang="en-US" sz="4000" dirty="0" err="1">
                <a:solidFill>
                  <a:srgbClr val="CC9900"/>
                </a:solidFill>
                <a:cs typeface="Arial" panose="020B0604020202020204" pitchFamily="34" charset="0"/>
              </a:rPr>
              <a:t>Coase</a:t>
            </a:r>
            <a:endParaRPr lang="en-US" sz="4000" dirty="0">
              <a:solidFill>
                <a:srgbClr val="CC9900"/>
              </a:solidFill>
              <a:cs typeface="Arial" panose="020B0604020202020204" pitchFamily="34" charset="0"/>
            </a:endParaRPr>
          </a:p>
        </p:txBody>
      </p:sp>
      <p:sp>
        <p:nvSpPr>
          <p:cNvPr id="36" name="Content Placeholder 2"/>
          <p:cNvSpPr>
            <a:spLocks noGrp="1"/>
          </p:cNvSpPr>
          <p:nvPr>
            <p:ph idx="1"/>
          </p:nvPr>
        </p:nvSpPr>
        <p:spPr>
          <a:xfrm>
            <a:off x="457200" y="1371600"/>
            <a:ext cx="8382000" cy="5105400"/>
          </a:xfrm>
        </p:spPr>
        <p:txBody>
          <a:bodyPr>
            <a:normAutofit/>
          </a:bodyPr>
          <a:lstStyle/>
          <a:p>
            <a:pPr marL="0" indent="0">
              <a:spcBef>
                <a:spcPct val="50000"/>
              </a:spcBef>
              <a:buClr>
                <a:srgbClr val="669900"/>
              </a:buClr>
              <a:buNone/>
            </a:pPr>
            <a:r>
              <a:rPr lang="en-US" dirty="0"/>
              <a:t>Collectively, the 1000 residents of Green Valley value swimming in Blue Lake at $100,000. </a:t>
            </a:r>
          </a:p>
          <a:p>
            <a:pPr marL="0" indent="0">
              <a:spcBef>
                <a:spcPct val="50000"/>
              </a:spcBef>
              <a:buClr>
                <a:srgbClr val="669900"/>
              </a:buClr>
              <a:buNone/>
            </a:pPr>
            <a:r>
              <a:rPr lang="en-US" dirty="0"/>
              <a:t>A nearby factory pollutes the lake water, and would have to pay $50,000 for non-polluting equipment. </a:t>
            </a:r>
          </a:p>
          <a:p>
            <a:pPr marL="690880" lvl="1" indent="-576580">
              <a:spcBef>
                <a:spcPct val="50000"/>
              </a:spcBef>
              <a:buClr>
                <a:srgbClr val="669900"/>
              </a:buClr>
              <a:buNone/>
            </a:pPr>
            <a:r>
              <a:rPr lang="en-US" sz="2600" b="1" dirty="0">
                <a:solidFill>
                  <a:srgbClr val="800000"/>
                </a:solidFill>
              </a:rPr>
              <a:t>A.	</a:t>
            </a:r>
            <a:r>
              <a:rPr lang="en-US" sz="2900" dirty="0"/>
              <a:t>Describe a </a:t>
            </a:r>
            <a:r>
              <a:rPr lang="en-US" sz="2900" dirty="0" err="1"/>
              <a:t>Coase</a:t>
            </a:r>
            <a:r>
              <a:rPr lang="en-US" sz="2900" dirty="0"/>
              <a:t>-like private solution.  </a:t>
            </a:r>
          </a:p>
          <a:p>
            <a:pPr marL="690880" lvl="1" indent="-576580">
              <a:spcBef>
                <a:spcPct val="50000"/>
              </a:spcBef>
              <a:buClr>
                <a:srgbClr val="669900"/>
              </a:buClr>
              <a:buNone/>
            </a:pPr>
            <a:r>
              <a:rPr lang="en-US" sz="2600" b="1" dirty="0">
                <a:solidFill>
                  <a:srgbClr val="800000"/>
                </a:solidFill>
              </a:rPr>
              <a:t>B.</a:t>
            </a:r>
            <a:r>
              <a:rPr lang="en-US" sz="2600" b="1" dirty="0">
                <a:solidFill>
                  <a:srgbClr val="C00000"/>
                </a:solidFill>
              </a:rPr>
              <a:t>	</a:t>
            </a:r>
            <a:r>
              <a:rPr lang="en-US" sz="2900" dirty="0"/>
              <a:t>Can you think of any reasons why this solution might not work in the real world?</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i="1" dirty="0">
                <a:solidFill>
                  <a:srgbClr val="777777"/>
                </a:solidFill>
                <a:latin typeface="Times New Roman" panose="02020603050405020304" pitchFamily="18" charset="0"/>
                <a:cs typeface="Times New Roman" panose="02020603050405020304" pitchFamily="18" charset="0"/>
              </a:rPr>
              <a:t>© 2015 </a:t>
            </a:r>
            <a:r>
              <a:rPr lang="en-US" sz="800" i="1" dirty="0" err="1">
                <a:solidFill>
                  <a:srgbClr val="777777"/>
                </a:solidFill>
                <a:latin typeface="Times New Roman" panose="02020603050405020304" pitchFamily="18" charset="0"/>
                <a:cs typeface="Times New Roman" panose="02020603050405020304" pitchFamily="18" charset="0"/>
              </a:rPr>
              <a:t>Cengage</a:t>
            </a:r>
            <a:r>
              <a:rPr lang="en-US" sz="80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idebar-yellow copy.png"/>
          <p:cNvPicPr>
            <a:picLocks noChangeAspect="1"/>
          </p:cNvPicPr>
          <p:nvPr/>
        </p:nvPicPr>
        <p:blipFill>
          <a:blip r:embed="rId3">
            <a:extLst>
              <a:ext uri="{BEBA8EAE-BF5A-486C-A8C5-ECC9F3942E4B}">
                <a14:imgProps xmlns:a14="http://schemas.microsoft.com/office/drawing/2010/main">
                  <a14:imgLayer r:embed="rId4">
                    <a14:imgEffect>
                      <a14:brightnessContrast bright="7000" contrast="25000"/>
                    </a14:imgEffect>
                  </a14:imgLayer>
                </a14:imgProps>
              </a:ext>
              <a:ext uri="{28A0092B-C50C-407E-A947-70E740481C1C}">
                <a14:useLocalDpi xmlns:a14="http://schemas.microsoft.com/office/drawing/2010/main" val="0"/>
              </a:ext>
            </a:extLst>
          </a:blip>
          <a:stretch>
            <a:fillRect/>
          </a:stretch>
        </p:blipFill>
        <p:spPr>
          <a:xfrm>
            <a:off x="1" y="0"/>
            <a:ext cx="304799" cy="6858000"/>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381000" y="228600"/>
            <a:ext cx="8686800" cy="914400"/>
          </a:xfrm>
        </p:spPr>
        <p:txBody>
          <a:bodyPr>
            <a:normAutofit/>
          </a:bodyPr>
          <a:lstStyle/>
          <a:p>
            <a:pPr eaLnBrk="1" hangingPunct="1"/>
            <a:r>
              <a:rPr lang="en-US" sz="3300" dirty="0"/>
              <a:t>Why Private Solutions Do Not Always Work</a:t>
            </a:r>
          </a:p>
        </p:txBody>
      </p:sp>
      <p:sp>
        <p:nvSpPr>
          <p:cNvPr id="43013" name="Rectangle 3"/>
          <p:cNvSpPr>
            <a:spLocks noGrp="1" noChangeArrowheads="1"/>
          </p:cNvSpPr>
          <p:nvPr>
            <p:ph idx="1"/>
          </p:nvPr>
        </p:nvSpPr>
        <p:spPr>
          <a:xfrm>
            <a:off x="457200" y="1110419"/>
            <a:ext cx="8229600" cy="5486400"/>
          </a:xfrm>
        </p:spPr>
        <p:txBody>
          <a:bodyPr>
            <a:normAutofit/>
          </a:bodyPr>
          <a:lstStyle/>
          <a:p>
            <a:pPr marL="457200" indent="-457200" eaLnBrk="1" hangingPunct="1">
              <a:buFont typeface="Wingdings" panose="05000000000000000000" pitchFamily="2" charset="2"/>
              <a:buNone/>
            </a:pPr>
            <a:r>
              <a:rPr lang="en-US" sz="2600" b="1" dirty="0">
                <a:solidFill>
                  <a:srgbClr val="800000"/>
                </a:solidFill>
              </a:rPr>
              <a:t>1.</a:t>
            </a:r>
            <a:r>
              <a:rPr lang="en-US" sz="2600" b="1" dirty="0">
                <a:solidFill>
                  <a:srgbClr val="339966"/>
                </a:solidFill>
              </a:rPr>
              <a:t>	</a:t>
            </a:r>
            <a:r>
              <a:rPr lang="en-US" b="1" dirty="0">
                <a:solidFill>
                  <a:srgbClr val="CC0000"/>
                </a:solidFill>
              </a:rPr>
              <a:t>Transaction costs</a:t>
            </a:r>
            <a:r>
              <a:rPr lang="en-US" dirty="0"/>
              <a:t>:  </a:t>
            </a:r>
            <a:br>
              <a:rPr lang="en-US" dirty="0"/>
            </a:br>
            <a:r>
              <a:rPr lang="en-US" dirty="0"/>
              <a:t>The costs parties incur in the process of </a:t>
            </a:r>
            <a:br>
              <a:rPr lang="en-US" dirty="0"/>
            </a:br>
            <a:r>
              <a:rPr lang="en-US" dirty="0"/>
              <a:t>agreeing to and following through on a bargain.</a:t>
            </a:r>
          </a:p>
          <a:p>
            <a:pPr marL="457200" indent="-457200" eaLnBrk="1" hangingPunct="1">
              <a:spcBef>
                <a:spcPct val="10000"/>
              </a:spcBef>
              <a:buFont typeface="Wingdings" panose="05000000000000000000" pitchFamily="2" charset="2"/>
              <a:buNone/>
            </a:pPr>
            <a:r>
              <a:rPr lang="en-US" dirty="0"/>
              <a:t>	These costs may make it impossible to reach a mutually beneficial agreement. </a:t>
            </a:r>
          </a:p>
          <a:p>
            <a:pPr marL="457200" indent="-457200" eaLnBrk="1" hangingPunct="1">
              <a:buFont typeface="Wingdings" panose="05000000000000000000" pitchFamily="2" charset="2"/>
              <a:buNone/>
            </a:pPr>
            <a:r>
              <a:rPr lang="en-US" sz="2600" b="1" dirty="0">
                <a:solidFill>
                  <a:srgbClr val="800000"/>
                </a:solidFill>
              </a:rPr>
              <a:t>2.</a:t>
            </a:r>
            <a:r>
              <a:rPr lang="en-US" sz="2600" b="1" dirty="0">
                <a:solidFill>
                  <a:srgbClr val="339966"/>
                </a:solidFill>
              </a:rPr>
              <a:t>	</a:t>
            </a:r>
            <a:r>
              <a:rPr lang="en-US" dirty="0"/>
              <a:t>Stubbornness:  </a:t>
            </a:r>
            <a:br>
              <a:rPr lang="en-US" dirty="0"/>
            </a:br>
            <a:r>
              <a:rPr lang="en-US" dirty="0"/>
              <a:t>Even if a beneficial agreement is possible, </a:t>
            </a:r>
            <a:br>
              <a:rPr lang="en-US" dirty="0"/>
            </a:br>
            <a:r>
              <a:rPr lang="en-US" dirty="0"/>
              <a:t>each party may hold out for a better deal.</a:t>
            </a:r>
          </a:p>
          <a:p>
            <a:pPr marL="457200" indent="-457200" eaLnBrk="1" hangingPunct="1">
              <a:buFont typeface="Wingdings" panose="05000000000000000000" pitchFamily="2" charset="2"/>
              <a:buNone/>
            </a:pPr>
            <a:r>
              <a:rPr lang="en-US" sz="2600" b="1" dirty="0">
                <a:solidFill>
                  <a:srgbClr val="800000"/>
                </a:solidFill>
              </a:rPr>
              <a:t>3.</a:t>
            </a:r>
            <a:r>
              <a:rPr lang="en-US" sz="2600" b="1" dirty="0">
                <a:solidFill>
                  <a:srgbClr val="339966"/>
                </a:solidFill>
              </a:rPr>
              <a:t>	</a:t>
            </a:r>
            <a:r>
              <a:rPr lang="en-US" dirty="0"/>
              <a:t>Coordination problems:</a:t>
            </a:r>
            <a:br>
              <a:rPr lang="en-US" dirty="0"/>
            </a:br>
            <a:r>
              <a:rPr lang="en-US" dirty="0"/>
              <a:t>If # of parties is very large, coordinating them may be costly, difficult, or impossible.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1" end="1"/>
                                            </p:txEl>
                                          </p:spTgt>
                                        </p:tgtEl>
                                        <p:attrNameLst>
                                          <p:attrName>style.visibility</p:attrName>
                                        </p:attrNameLst>
                                      </p:cBhvr>
                                      <p:to>
                                        <p:strVal val="visible"/>
                                      </p:to>
                                    </p:set>
                                    <p:animEffect transition="in" filter="wipe(left)">
                                      <p:cBhvr>
                                        <p:cTn id="12" dur="500"/>
                                        <p:tgtEl>
                                          <p:spTgt spid="430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3">
                                            <p:txEl>
                                              <p:pRg st="2" end="2"/>
                                            </p:txEl>
                                          </p:spTgt>
                                        </p:tgtEl>
                                        <p:attrNameLst>
                                          <p:attrName>style.visibility</p:attrName>
                                        </p:attrNameLst>
                                      </p:cBhvr>
                                      <p:to>
                                        <p:strVal val="visible"/>
                                      </p:to>
                                    </p:set>
                                    <p:animEffect transition="in" filter="wipe(left)">
                                      <p:cBhvr>
                                        <p:cTn id="17" dur="500"/>
                                        <p:tgtEl>
                                          <p:spTgt spid="430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3">
                                            <p:txEl>
                                              <p:pRg st="3" end="3"/>
                                            </p:txEl>
                                          </p:spTgt>
                                        </p:tgtEl>
                                        <p:attrNameLst>
                                          <p:attrName>style.visibility</p:attrName>
                                        </p:attrNameLst>
                                      </p:cBhvr>
                                      <p:to>
                                        <p:strVal val="visible"/>
                                      </p:to>
                                    </p:set>
                                    <p:animEffect transition="in" filter="wipe(left)">
                                      <p:cBhvr>
                                        <p:cTn id="22" dur="500"/>
                                        <p:tgtEl>
                                          <p:spTgt spid="430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725488"/>
          </a:xfrm>
          <a:noFill/>
        </p:spPr>
        <p:txBody>
          <a:bodyPr bIns="0" anchor="b">
            <a:noAutofit/>
          </a:bodyPr>
          <a:lstStyle/>
          <a:p>
            <a:pPr algn="l" eaLnBrk="1" hangingPunct="1">
              <a:lnSpc>
                <a:spcPct val="105000"/>
              </a:lnSpc>
              <a:defRPr/>
            </a:pPr>
            <a:r>
              <a:rPr lang="en-US" sz="3600" kern="0" spc="200" dirty="0">
                <a:solidFill>
                  <a:srgbClr val="008000"/>
                </a:solidFill>
                <a:latin typeface="Arial" panose="020B0604020202020204" pitchFamily="34" charset="0"/>
                <a:cs typeface="Arial" panose="020B0604020202020204" pitchFamily="34" charset="0"/>
              </a:rPr>
              <a:t>Summary</a:t>
            </a:r>
          </a:p>
        </p:txBody>
      </p:sp>
      <p:sp>
        <p:nvSpPr>
          <p:cNvPr id="36" name="Content Placeholder 2"/>
          <p:cNvSpPr>
            <a:spLocks noGrp="1"/>
          </p:cNvSpPr>
          <p:nvPr>
            <p:ph idx="1"/>
          </p:nvPr>
        </p:nvSpPr>
        <p:spPr>
          <a:xfrm>
            <a:off x="457200" y="1295400"/>
            <a:ext cx="8229600" cy="5181600"/>
          </a:xfrm>
        </p:spPr>
        <p:txBody>
          <a:bodyPr>
            <a:normAutofit/>
          </a:bodyPr>
          <a:lstStyle/>
          <a:p>
            <a:pPr>
              <a:buClr>
                <a:schemeClr val="accent1">
                  <a:lumMod val="75000"/>
                </a:schemeClr>
              </a:buClr>
              <a:buSzPct val="120000"/>
              <a:buFont typeface="Arial" panose="020B0604020202020204" pitchFamily="34" charset="0"/>
              <a:buChar char="•"/>
            </a:pPr>
            <a:r>
              <a:rPr lang="en-US" dirty="0"/>
              <a:t>An externality occurs when a market transaction affects a third party.  If the transaction yields negative externalities (e.g., pollution), the market quantity exceeds the socially optimal quantity.  </a:t>
            </a:r>
            <a:br>
              <a:rPr lang="en-US" dirty="0"/>
            </a:br>
            <a:r>
              <a:rPr lang="en-US" dirty="0"/>
              <a:t>If the externality is positive (e.g., technology spillovers), the market quantity falls short of the social optimum.</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6"/>
          <p:cNvSpPr>
            <a:spLocks noGrp="1" noChangeArrowheads="1"/>
          </p:cNvSpPr>
          <p:nvPr>
            <p:ph type="title" idx="4294967295"/>
          </p:nvPr>
        </p:nvSpPr>
        <p:spPr/>
        <p:txBody>
          <a:bodyPr/>
          <a:lstStyle/>
          <a:p>
            <a:pPr eaLnBrk="1" hangingPunct="1"/>
            <a:r>
              <a:rPr lang="en-US"/>
              <a:t>Introduction</a:t>
            </a:r>
          </a:p>
        </p:txBody>
      </p:sp>
      <p:sp>
        <p:nvSpPr>
          <p:cNvPr id="124935" name="Rectangle 7"/>
          <p:cNvSpPr>
            <a:spLocks noGrp="1" noChangeArrowheads="1"/>
          </p:cNvSpPr>
          <p:nvPr>
            <p:ph type="body" idx="4294967295"/>
          </p:nvPr>
        </p:nvSpPr>
        <p:spPr>
          <a:xfrm>
            <a:off x="379413" y="1001713"/>
            <a:ext cx="8229600" cy="5124450"/>
          </a:xfrm>
        </p:spPr>
        <p:txBody>
          <a:bodyPr/>
          <a:lstStyle/>
          <a:p>
            <a:pPr eaLnBrk="1" hangingPunct="1"/>
            <a:r>
              <a:rPr lang="en-US"/>
              <a:t>Self-interested buyers and sellers neglect the external costs or benefits of their actions, </a:t>
            </a:r>
            <a:br>
              <a:rPr lang="en-US"/>
            </a:br>
            <a:r>
              <a:rPr lang="en-US"/>
              <a:t>so the market outcome is not efficient.  </a:t>
            </a:r>
          </a:p>
          <a:p>
            <a:pPr eaLnBrk="1" hangingPunct="1"/>
            <a:r>
              <a:rPr lang="en-US"/>
              <a:t>Another principle from Chapter 1:  </a:t>
            </a:r>
            <a:br>
              <a:rPr lang="en-US"/>
            </a:br>
            <a:r>
              <a:rPr lang="en-US"/>
              <a:t>     </a:t>
            </a:r>
            <a:r>
              <a:rPr lang="en-US" b="1" i="1">
                <a:solidFill>
                  <a:srgbClr val="996633"/>
                </a:solidFill>
              </a:rPr>
              <a:t>Governments can sometimes </a:t>
            </a:r>
            <a:br>
              <a:rPr lang="en-US" b="1" i="1">
                <a:solidFill>
                  <a:srgbClr val="996633"/>
                </a:solidFill>
              </a:rPr>
            </a:br>
            <a:r>
              <a:rPr lang="en-US" b="1" i="1">
                <a:solidFill>
                  <a:srgbClr val="996633"/>
                </a:solidFill>
              </a:rPr>
              <a:t>     improve market outcomes. </a:t>
            </a:r>
            <a:br>
              <a:rPr lang="en-US" b="1" i="1">
                <a:solidFill>
                  <a:srgbClr val="996633"/>
                </a:solidFill>
              </a:rPr>
            </a:br>
            <a:r>
              <a:rPr lang="en-US"/>
              <a:t>In presence of externalities, public policy can improve efficiency.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5">
                                            <p:txEl>
                                              <p:pRg st="0" end="0"/>
                                            </p:txEl>
                                          </p:spTgt>
                                        </p:tgtEl>
                                        <p:attrNameLst>
                                          <p:attrName>style.visibility</p:attrName>
                                        </p:attrNameLst>
                                      </p:cBhvr>
                                      <p:to>
                                        <p:strVal val="visible"/>
                                      </p:to>
                                    </p:set>
                                    <p:animEffect transition="in" filter="wipe(left)">
                                      <p:cBhvr>
                                        <p:cTn id="7" dur="500"/>
                                        <p:tgtEl>
                                          <p:spTgt spid="1249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5">
                                            <p:txEl>
                                              <p:pRg st="1" end="1"/>
                                            </p:txEl>
                                          </p:spTgt>
                                        </p:tgtEl>
                                        <p:attrNameLst>
                                          <p:attrName>style.visibility</p:attrName>
                                        </p:attrNameLst>
                                      </p:cBhvr>
                                      <p:to>
                                        <p:strVal val="visible"/>
                                      </p:to>
                                    </p:set>
                                    <p:animEffect transition="in" filter="wipe(left)">
                                      <p:cBhvr>
                                        <p:cTn id="12" dur="500"/>
                                        <p:tgtEl>
                                          <p:spTgt spid="1249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725488"/>
          </a:xfrm>
          <a:noFill/>
        </p:spPr>
        <p:txBody>
          <a:bodyPr bIns="0" anchor="b">
            <a:noAutofit/>
          </a:bodyPr>
          <a:lstStyle/>
          <a:p>
            <a:pPr algn="l" eaLnBrk="1" hangingPunct="1">
              <a:lnSpc>
                <a:spcPct val="105000"/>
              </a:lnSpc>
              <a:defRPr/>
            </a:pPr>
            <a:r>
              <a:rPr lang="en-US" sz="3600" kern="0" spc="200" dirty="0">
                <a:solidFill>
                  <a:srgbClr val="008000"/>
                </a:solidFill>
                <a:latin typeface="Arial" panose="020B0604020202020204" pitchFamily="34" charset="0"/>
                <a:cs typeface="Arial" panose="020B0604020202020204" pitchFamily="34" charset="0"/>
              </a:rPr>
              <a:t>Summary</a:t>
            </a:r>
          </a:p>
        </p:txBody>
      </p:sp>
      <p:sp>
        <p:nvSpPr>
          <p:cNvPr id="36" name="Content Placeholder 2"/>
          <p:cNvSpPr>
            <a:spLocks noGrp="1"/>
          </p:cNvSpPr>
          <p:nvPr>
            <p:ph idx="1"/>
          </p:nvPr>
        </p:nvSpPr>
        <p:spPr>
          <a:xfrm>
            <a:off x="457200" y="1295400"/>
            <a:ext cx="8229600" cy="5181600"/>
          </a:xfrm>
        </p:spPr>
        <p:txBody>
          <a:bodyPr>
            <a:normAutofit/>
          </a:bodyPr>
          <a:lstStyle/>
          <a:p>
            <a:pPr>
              <a:buClr>
                <a:schemeClr val="accent1">
                  <a:lumMod val="75000"/>
                </a:schemeClr>
              </a:buClr>
              <a:buSzPct val="120000"/>
              <a:buFont typeface="Arial" panose="020B0604020202020204" pitchFamily="34" charset="0"/>
              <a:buChar char="•"/>
            </a:pPr>
            <a:r>
              <a:rPr lang="en-US" dirty="0"/>
              <a:t>Sometimes, people can solve externalities on their own.  The </a:t>
            </a:r>
            <a:r>
              <a:rPr lang="en-US" dirty="0" err="1"/>
              <a:t>Coase</a:t>
            </a:r>
            <a:r>
              <a:rPr lang="en-US" dirty="0"/>
              <a:t> theorem states that the private market can reach the socially optimal allocation of resources as long as people can bargain without cost.  In practice, bargaining is often costly or difficult, and the </a:t>
            </a:r>
            <a:r>
              <a:rPr lang="en-US" dirty="0" err="1"/>
              <a:t>Coase</a:t>
            </a:r>
            <a:r>
              <a:rPr lang="en-US" dirty="0"/>
              <a:t> theorem does not apply.</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33400" y="188912"/>
            <a:ext cx="8458200" cy="725488"/>
          </a:xfrm>
          <a:noFill/>
        </p:spPr>
        <p:txBody>
          <a:bodyPr bIns="0" anchor="b">
            <a:noAutofit/>
          </a:bodyPr>
          <a:lstStyle/>
          <a:p>
            <a:pPr algn="l" eaLnBrk="1" hangingPunct="1">
              <a:lnSpc>
                <a:spcPct val="105000"/>
              </a:lnSpc>
              <a:defRPr/>
            </a:pPr>
            <a:r>
              <a:rPr lang="en-US" sz="3600" kern="0" spc="200" dirty="0">
                <a:solidFill>
                  <a:srgbClr val="008000"/>
                </a:solidFill>
                <a:latin typeface="Arial" panose="020B0604020202020204" pitchFamily="34" charset="0"/>
                <a:cs typeface="Arial" panose="020B0604020202020204" pitchFamily="34" charset="0"/>
              </a:rPr>
              <a:t>Summary</a:t>
            </a:r>
          </a:p>
        </p:txBody>
      </p:sp>
      <p:sp>
        <p:nvSpPr>
          <p:cNvPr id="36" name="Content Placeholder 2"/>
          <p:cNvSpPr>
            <a:spLocks noGrp="1"/>
          </p:cNvSpPr>
          <p:nvPr>
            <p:ph idx="1"/>
          </p:nvPr>
        </p:nvSpPr>
        <p:spPr>
          <a:xfrm>
            <a:off x="457200" y="1295400"/>
            <a:ext cx="8229600" cy="5181600"/>
          </a:xfrm>
        </p:spPr>
        <p:txBody>
          <a:bodyPr>
            <a:normAutofit/>
          </a:bodyPr>
          <a:lstStyle/>
          <a:p>
            <a:pPr>
              <a:buClr>
                <a:schemeClr val="accent1">
                  <a:lumMod val="75000"/>
                </a:schemeClr>
              </a:buClr>
              <a:buSzPct val="120000"/>
              <a:buFont typeface="Arial" panose="020B0604020202020204" pitchFamily="34" charset="0"/>
              <a:buChar char="•"/>
            </a:pPr>
            <a:r>
              <a:rPr lang="en-US" dirty="0"/>
              <a:t>The government can attempt to remedy the problem.  It can internalize the externality using corrective taxes.  It can issue permits to polluters and establish a market where permits can be traded.  Such policies often protect the environment at a lower cost to society than direct regulation.</a:t>
            </a:r>
          </a:p>
        </p:txBody>
      </p:sp>
      <p:sp>
        <p:nvSpPr>
          <p:cNvPr id="5" name="TextBox 4"/>
          <p:cNvSpPr txBox="1"/>
          <p:nvPr/>
        </p:nvSpPr>
        <p:spPr>
          <a:xfrm>
            <a:off x="304800"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descr="Screen Shot 2013-09-29 at 9.5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700"/>
            <a:ext cx="304800" cy="68707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8"/>
          <p:cNvSpPr>
            <a:spLocks noGrp="1" noChangeArrowheads="1"/>
          </p:cNvSpPr>
          <p:nvPr>
            <p:ph type="title" idx="4294967295"/>
          </p:nvPr>
        </p:nvSpPr>
        <p:spPr/>
        <p:txBody>
          <a:bodyPr/>
          <a:lstStyle/>
          <a:p>
            <a:pPr eaLnBrk="1" hangingPunct="1"/>
            <a:r>
              <a:rPr lang="en-US"/>
              <a:t>Examples of Negative Externalities</a:t>
            </a:r>
          </a:p>
        </p:txBody>
      </p:sp>
      <p:sp>
        <p:nvSpPr>
          <p:cNvPr id="128009" name="Rectangle 9"/>
          <p:cNvSpPr>
            <a:spLocks noGrp="1" noChangeArrowheads="1"/>
          </p:cNvSpPr>
          <p:nvPr>
            <p:ph type="body" idx="4294967295"/>
          </p:nvPr>
        </p:nvSpPr>
        <p:spPr>
          <a:xfrm>
            <a:off x="373063" y="996950"/>
            <a:ext cx="8313737" cy="5380038"/>
          </a:xfrm>
        </p:spPr>
        <p:txBody>
          <a:bodyPr/>
          <a:lstStyle/>
          <a:p>
            <a:pPr eaLnBrk="1" hangingPunct="1"/>
            <a:r>
              <a:rPr lang="en-US" sz="2700" dirty="0"/>
              <a:t>Air pollution from a factory</a:t>
            </a:r>
          </a:p>
          <a:p>
            <a:pPr eaLnBrk="1" hangingPunct="1"/>
            <a:r>
              <a:rPr lang="en-US" sz="2700" dirty="0"/>
              <a:t>The neighbor’s barking dog</a:t>
            </a:r>
          </a:p>
          <a:p>
            <a:pPr eaLnBrk="1" hangingPunct="1"/>
            <a:r>
              <a:rPr lang="en-US" sz="2700" dirty="0"/>
              <a:t>Late-night stereo blasting from </a:t>
            </a:r>
            <a:br>
              <a:rPr lang="en-US" sz="2700" dirty="0"/>
            </a:br>
            <a:r>
              <a:rPr lang="en-US" sz="2700" dirty="0"/>
              <a:t>the dorm room next to yours</a:t>
            </a:r>
          </a:p>
          <a:p>
            <a:pPr eaLnBrk="1" hangingPunct="1"/>
            <a:r>
              <a:rPr lang="en-US" sz="2700" dirty="0"/>
              <a:t>Noise pollution from </a:t>
            </a:r>
            <a:br>
              <a:rPr lang="en-US" sz="2700" dirty="0"/>
            </a:br>
            <a:r>
              <a:rPr lang="en-US" sz="2700" dirty="0"/>
              <a:t>construction projects</a:t>
            </a:r>
          </a:p>
          <a:p>
            <a:pPr eaLnBrk="1" hangingPunct="1"/>
            <a:r>
              <a:rPr lang="en-US" sz="2700" dirty="0"/>
              <a:t>Health risk to others from </a:t>
            </a:r>
            <a:br>
              <a:rPr lang="en-US" sz="2700" dirty="0"/>
            </a:br>
            <a:r>
              <a:rPr lang="en-US" sz="2700" dirty="0"/>
              <a:t>second-hand smoke</a:t>
            </a:r>
          </a:p>
          <a:p>
            <a:pPr eaLnBrk="1" hangingPunct="1"/>
            <a:r>
              <a:rPr lang="en-US" sz="2700" dirty="0"/>
              <a:t>Talking on cell phone while driving makes the roads less safe for others</a:t>
            </a:r>
          </a:p>
        </p:txBody>
      </p:sp>
      <p:pic>
        <p:nvPicPr>
          <p:cNvPr id="604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837238" y="1714914"/>
            <a:ext cx="2773362" cy="2683635"/>
          </a:xfrm>
          <a:prstGeom prst="rect">
            <a:avLst/>
          </a:prstGeom>
          <a:noFill/>
          <a:ln w="9525">
            <a:solidFill>
              <a:srgbClr val="000000"/>
            </a:solidFill>
            <a:miter lim="800000"/>
            <a:headEnd/>
            <a:tailEnd/>
          </a:ln>
        </p:spPr>
      </p:pic>
      <p:sp>
        <p:nvSpPr>
          <p:cNvPr id="2" name="Rectangle 1"/>
          <p:cNvSpPr/>
          <p:nvPr/>
        </p:nvSpPr>
        <p:spPr>
          <a:xfrm>
            <a:off x="7012939" y="4366113"/>
            <a:ext cx="1691489" cy="215444"/>
          </a:xfrm>
          <a:prstGeom prst="rect">
            <a:avLst/>
          </a:prstGeom>
        </p:spPr>
        <p:txBody>
          <a:bodyPr wrap="none">
            <a:spAutoFit/>
          </a:bodyPr>
          <a:lstStyle/>
          <a:p>
            <a:r>
              <a:rPr lang="en-US" sz="800" dirty="0">
                <a:solidFill>
                  <a:schemeClr val="bg1">
                    <a:lumMod val="50000"/>
                  </a:schemeClr>
                </a:solidFill>
              </a:rPr>
              <a:t>© M. Shcherbyna/Shutterstock.com</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9">
                                            <p:txEl>
                                              <p:pRg st="0" end="0"/>
                                            </p:txEl>
                                          </p:spTgt>
                                        </p:tgtEl>
                                        <p:attrNameLst>
                                          <p:attrName>style.visibility</p:attrName>
                                        </p:attrNameLst>
                                      </p:cBhvr>
                                      <p:to>
                                        <p:strVal val="visible"/>
                                      </p:to>
                                    </p:set>
                                    <p:animEffect transition="in" filter="wipe(left)">
                                      <p:cBhvr>
                                        <p:cTn id="7" dur="500"/>
                                        <p:tgtEl>
                                          <p:spTgt spid="12800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420"/>
                                        </p:tgtEl>
                                        <p:attrNameLst>
                                          <p:attrName>style.visibility</p:attrName>
                                        </p:attrNameLst>
                                      </p:cBhvr>
                                      <p:to>
                                        <p:strVal val="visible"/>
                                      </p:to>
                                    </p:set>
                                    <p:animEffect transition="in" filter="fade">
                                      <p:cBhvr>
                                        <p:cTn id="10" dur="500"/>
                                        <p:tgtEl>
                                          <p:spTgt spid="604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8009">
                                            <p:txEl>
                                              <p:pRg st="1" end="1"/>
                                            </p:txEl>
                                          </p:spTgt>
                                        </p:tgtEl>
                                        <p:attrNameLst>
                                          <p:attrName>style.visibility</p:attrName>
                                        </p:attrNameLst>
                                      </p:cBhvr>
                                      <p:to>
                                        <p:strVal val="visible"/>
                                      </p:to>
                                    </p:set>
                                    <p:animEffect transition="in" filter="wipe(left)">
                                      <p:cBhvr>
                                        <p:cTn id="15" dur="500"/>
                                        <p:tgtEl>
                                          <p:spTgt spid="12800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8009">
                                            <p:txEl>
                                              <p:pRg st="2" end="2"/>
                                            </p:txEl>
                                          </p:spTgt>
                                        </p:tgtEl>
                                        <p:attrNameLst>
                                          <p:attrName>style.visibility</p:attrName>
                                        </p:attrNameLst>
                                      </p:cBhvr>
                                      <p:to>
                                        <p:strVal val="visible"/>
                                      </p:to>
                                    </p:set>
                                    <p:animEffect transition="in" filter="wipe(left)">
                                      <p:cBhvr>
                                        <p:cTn id="20" dur="500"/>
                                        <p:tgtEl>
                                          <p:spTgt spid="12800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8009">
                                            <p:txEl>
                                              <p:pRg st="3" end="3"/>
                                            </p:txEl>
                                          </p:spTgt>
                                        </p:tgtEl>
                                        <p:attrNameLst>
                                          <p:attrName>style.visibility</p:attrName>
                                        </p:attrNameLst>
                                      </p:cBhvr>
                                      <p:to>
                                        <p:strVal val="visible"/>
                                      </p:to>
                                    </p:set>
                                    <p:animEffect transition="in" filter="wipe(left)">
                                      <p:cBhvr>
                                        <p:cTn id="25" dur="500"/>
                                        <p:tgtEl>
                                          <p:spTgt spid="12800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8009">
                                            <p:txEl>
                                              <p:pRg st="4" end="4"/>
                                            </p:txEl>
                                          </p:spTgt>
                                        </p:tgtEl>
                                        <p:attrNameLst>
                                          <p:attrName>style.visibility</p:attrName>
                                        </p:attrNameLst>
                                      </p:cBhvr>
                                      <p:to>
                                        <p:strVal val="visible"/>
                                      </p:to>
                                    </p:set>
                                    <p:animEffect transition="in" filter="wipe(left)">
                                      <p:cBhvr>
                                        <p:cTn id="30" dur="500"/>
                                        <p:tgtEl>
                                          <p:spTgt spid="12800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8009">
                                            <p:txEl>
                                              <p:pRg st="5" end="5"/>
                                            </p:txEl>
                                          </p:spTgt>
                                        </p:tgtEl>
                                        <p:attrNameLst>
                                          <p:attrName>style.visibility</p:attrName>
                                        </p:attrNameLst>
                                      </p:cBhvr>
                                      <p:to>
                                        <p:strVal val="visible"/>
                                      </p:to>
                                    </p:set>
                                    <p:animEffect transition="in" filter="wipe(left)">
                                      <p:cBhvr>
                                        <p:cTn id="35" dur="500"/>
                                        <p:tgtEl>
                                          <p:spTgt spid="1280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p:nvPr/>
        </p:nvGrpSpPr>
        <p:grpSpPr bwMode="auto">
          <a:xfrm>
            <a:off x="423863" y="673100"/>
            <a:ext cx="4867275" cy="5870575"/>
            <a:chOff x="190" y="389"/>
            <a:chExt cx="3066" cy="3698"/>
          </a:xfrm>
        </p:grpSpPr>
        <p:grpSp>
          <p:nvGrpSpPr>
            <p:cNvPr id="3" name="Group 4"/>
            <p:cNvGrpSpPr/>
            <p:nvPr/>
          </p:nvGrpSpPr>
          <p:grpSpPr bwMode="auto">
            <a:xfrm>
              <a:off x="190" y="389"/>
              <a:ext cx="3066" cy="3698"/>
              <a:chOff x="2535" y="389"/>
              <a:chExt cx="3066" cy="3698"/>
            </a:xfrm>
          </p:grpSpPr>
          <p:grpSp>
            <p:nvGrpSpPr>
              <p:cNvPr id="4" name="Group 5"/>
              <p:cNvGrpSpPr/>
              <p:nvPr/>
            </p:nvGrpSpPr>
            <p:grpSpPr bwMode="auto">
              <a:xfrm>
                <a:off x="2550" y="389"/>
                <a:ext cx="3022" cy="3650"/>
                <a:chOff x="2550" y="389"/>
                <a:chExt cx="3022" cy="3650"/>
              </a:xfrm>
            </p:grpSpPr>
            <p:sp>
              <p:nvSpPr>
                <p:cNvPr id="10265" name="AutoShape 6"/>
                <p:cNvSpPr>
                  <a:spLocks noChangeAspect="1" noChangeArrowheads="1" noTextEdit="1"/>
                </p:cNvSpPr>
                <p:nvPr/>
              </p:nvSpPr>
              <p:spPr bwMode="auto">
                <a:xfrm>
                  <a:off x="2550" y="389"/>
                  <a:ext cx="3022" cy="3650"/>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10266" name="Rectangle 7"/>
                <p:cNvSpPr>
                  <a:spLocks noChangeArrowheads="1"/>
                </p:cNvSpPr>
                <p:nvPr/>
              </p:nvSpPr>
              <p:spPr bwMode="auto">
                <a:xfrm>
                  <a:off x="2959" y="603"/>
                  <a:ext cx="2440" cy="2910"/>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sp>
              <p:nvSpPr>
                <p:cNvPr id="10267" name="Line 8"/>
                <p:cNvSpPr>
                  <a:spLocks noChangeShapeType="1"/>
                </p:cNvSpPr>
                <p:nvPr/>
              </p:nvSpPr>
              <p:spPr bwMode="auto">
                <a:xfrm>
                  <a:off x="2959" y="325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68" name="Line 9"/>
                <p:cNvSpPr>
                  <a:spLocks noChangeShapeType="1"/>
                </p:cNvSpPr>
                <p:nvPr/>
              </p:nvSpPr>
              <p:spPr bwMode="auto">
                <a:xfrm>
                  <a:off x="2959" y="2715"/>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69" name="Line 10"/>
                <p:cNvSpPr>
                  <a:spLocks noChangeShapeType="1"/>
                </p:cNvSpPr>
                <p:nvPr/>
              </p:nvSpPr>
              <p:spPr bwMode="auto">
                <a:xfrm>
                  <a:off x="2959" y="218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0" name="Line 11"/>
                <p:cNvSpPr>
                  <a:spLocks noChangeShapeType="1"/>
                </p:cNvSpPr>
                <p:nvPr/>
              </p:nvSpPr>
              <p:spPr bwMode="auto">
                <a:xfrm>
                  <a:off x="2959" y="166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1" name="Line 12"/>
                <p:cNvSpPr>
                  <a:spLocks noChangeShapeType="1"/>
                </p:cNvSpPr>
                <p:nvPr/>
              </p:nvSpPr>
              <p:spPr bwMode="auto">
                <a:xfrm>
                  <a:off x="2959" y="112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2" name="Line 13"/>
                <p:cNvSpPr>
                  <a:spLocks noChangeShapeType="1"/>
                </p:cNvSpPr>
                <p:nvPr/>
              </p:nvSpPr>
              <p:spPr bwMode="auto">
                <a:xfrm>
                  <a:off x="2959" y="60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3" name="Line 14"/>
                <p:cNvSpPr>
                  <a:spLocks noChangeShapeType="1"/>
                </p:cNvSpPr>
                <p:nvPr/>
              </p:nvSpPr>
              <p:spPr bwMode="auto">
                <a:xfrm>
                  <a:off x="2959" y="2987"/>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4" name="Line 15"/>
                <p:cNvSpPr>
                  <a:spLocks noChangeShapeType="1"/>
                </p:cNvSpPr>
                <p:nvPr/>
              </p:nvSpPr>
              <p:spPr bwMode="auto">
                <a:xfrm>
                  <a:off x="2959" y="2452"/>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5" name="Line 16"/>
                <p:cNvSpPr>
                  <a:spLocks noChangeShapeType="1"/>
                </p:cNvSpPr>
                <p:nvPr/>
              </p:nvSpPr>
              <p:spPr bwMode="auto">
                <a:xfrm>
                  <a:off x="2959" y="192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6" name="Line 17"/>
                <p:cNvSpPr>
                  <a:spLocks noChangeShapeType="1"/>
                </p:cNvSpPr>
                <p:nvPr/>
              </p:nvSpPr>
              <p:spPr bwMode="auto">
                <a:xfrm>
                  <a:off x="2959" y="140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7" name="Line 18"/>
                <p:cNvSpPr>
                  <a:spLocks noChangeShapeType="1"/>
                </p:cNvSpPr>
                <p:nvPr/>
              </p:nvSpPr>
              <p:spPr bwMode="auto">
                <a:xfrm>
                  <a:off x="2959" y="86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8" name="Line 19"/>
                <p:cNvSpPr>
                  <a:spLocks noChangeShapeType="1"/>
                </p:cNvSpPr>
                <p:nvPr/>
              </p:nvSpPr>
              <p:spPr bwMode="auto">
                <a:xfrm>
                  <a:off x="33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79" name="Line 20"/>
                <p:cNvSpPr>
                  <a:spLocks noChangeShapeType="1"/>
                </p:cNvSpPr>
                <p:nvPr/>
              </p:nvSpPr>
              <p:spPr bwMode="auto">
                <a:xfrm>
                  <a:off x="40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80" name="Line 21"/>
                <p:cNvSpPr>
                  <a:spLocks noChangeShapeType="1"/>
                </p:cNvSpPr>
                <p:nvPr/>
              </p:nvSpPr>
              <p:spPr bwMode="auto">
                <a:xfrm>
                  <a:off x="4698"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81" name="Line 22"/>
                <p:cNvSpPr>
                  <a:spLocks noChangeShapeType="1"/>
                </p:cNvSpPr>
                <p:nvPr/>
              </p:nvSpPr>
              <p:spPr bwMode="auto">
                <a:xfrm>
                  <a:off x="5399"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82" name="Line 23"/>
                <p:cNvSpPr>
                  <a:spLocks noChangeShapeType="1"/>
                </p:cNvSpPr>
                <p:nvPr/>
              </p:nvSpPr>
              <p:spPr bwMode="auto">
                <a:xfrm>
                  <a:off x="3660"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83" name="Line 24"/>
                <p:cNvSpPr>
                  <a:spLocks noChangeShapeType="1"/>
                </p:cNvSpPr>
                <p:nvPr/>
              </p:nvSpPr>
              <p:spPr bwMode="auto">
                <a:xfrm>
                  <a:off x="4352"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84" name="Line 25"/>
                <p:cNvSpPr>
                  <a:spLocks noChangeShapeType="1"/>
                </p:cNvSpPr>
                <p:nvPr/>
              </p:nvSpPr>
              <p:spPr bwMode="auto">
                <a:xfrm>
                  <a:off x="5053"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0285" name="Rectangle 26"/>
                <p:cNvSpPr>
                  <a:spLocks noChangeArrowheads="1"/>
                </p:cNvSpPr>
                <p:nvPr/>
              </p:nvSpPr>
              <p:spPr bwMode="auto">
                <a:xfrm>
                  <a:off x="2959" y="603"/>
                  <a:ext cx="2440" cy="2910"/>
                </a:xfrm>
                <a:prstGeom prst="rect">
                  <a:avLst/>
                </a:prstGeom>
                <a:noFill/>
                <a:ln w="12700">
                  <a:solidFill>
                    <a:schemeClr val="tx1"/>
                  </a:solidFill>
                  <a:miter lim="800000"/>
                </a:ln>
              </p:spPr>
              <p:txBody>
                <a:bodyPr/>
                <a:lstStyle/>
                <a:p>
                  <a:endParaRPr lang="en-US">
                    <a:latin typeface="Arial" panose="020B0604020202020204"/>
                    <a:cs typeface="Arial" panose="020B0604020202020204"/>
                  </a:endParaRPr>
                </a:p>
              </p:txBody>
            </p:sp>
            <p:sp>
              <p:nvSpPr>
                <p:cNvPr id="10286" name="Line 27"/>
                <p:cNvSpPr>
                  <a:spLocks noChangeShapeType="1"/>
                </p:cNvSpPr>
                <p:nvPr/>
              </p:nvSpPr>
              <p:spPr bwMode="auto">
                <a:xfrm>
                  <a:off x="2959" y="603"/>
                  <a:ext cx="1" cy="2910"/>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87" name="Line 28"/>
                <p:cNvSpPr>
                  <a:spLocks noChangeShapeType="1"/>
                </p:cNvSpPr>
                <p:nvPr/>
              </p:nvSpPr>
              <p:spPr bwMode="auto">
                <a:xfrm>
                  <a:off x="2912" y="351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88" name="Line 29"/>
                <p:cNvSpPr>
                  <a:spLocks noChangeShapeType="1"/>
                </p:cNvSpPr>
                <p:nvPr/>
              </p:nvSpPr>
              <p:spPr bwMode="auto">
                <a:xfrm>
                  <a:off x="2912" y="325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89" name="Line 30"/>
                <p:cNvSpPr>
                  <a:spLocks noChangeShapeType="1"/>
                </p:cNvSpPr>
                <p:nvPr/>
              </p:nvSpPr>
              <p:spPr bwMode="auto">
                <a:xfrm>
                  <a:off x="2912" y="2987"/>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0" name="Line 31"/>
                <p:cNvSpPr>
                  <a:spLocks noChangeShapeType="1"/>
                </p:cNvSpPr>
                <p:nvPr/>
              </p:nvSpPr>
              <p:spPr bwMode="auto">
                <a:xfrm>
                  <a:off x="2912" y="2715"/>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1" name="Line 32"/>
                <p:cNvSpPr>
                  <a:spLocks noChangeShapeType="1"/>
                </p:cNvSpPr>
                <p:nvPr/>
              </p:nvSpPr>
              <p:spPr bwMode="auto">
                <a:xfrm>
                  <a:off x="2912" y="2452"/>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2" name="Line 33"/>
                <p:cNvSpPr>
                  <a:spLocks noChangeShapeType="1"/>
                </p:cNvSpPr>
                <p:nvPr/>
              </p:nvSpPr>
              <p:spPr bwMode="auto">
                <a:xfrm>
                  <a:off x="2912" y="218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3" name="Line 34"/>
                <p:cNvSpPr>
                  <a:spLocks noChangeShapeType="1"/>
                </p:cNvSpPr>
                <p:nvPr/>
              </p:nvSpPr>
              <p:spPr bwMode="auto">
                <a:xfrm>
                  <a:off x="2912" y="192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4" name="Line 35"/>
                <p:cNvSpPr>
                  <a:spLocks noChangeShapeType="1"/>
                </p:cNvSpPr>
                <p:nvPr/>
              </p:nvSpPr>
              <p:spPr bwMode="auto">
                <a:xfrm>
                  <a:off x="2912" y="166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5" name="Line 36"/>
                <p:cNvSpPr>
                  <a:spLocks noChangeShapeType="1"/>
                </p:cNvSpPr>
                <p:nvPr/>
              </p:nvSpPr>
              <p:spPr bwMode="auto">
                <a:xfrm>
                  <a:off x="2912" y="140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6" name="Line 37"/>
                <p:cNvSpPr>
                  <a:spLocks noChangeShapeType="1"/>
                </p:cNvSpPr>
                <p:nvPr/>
              </p:nvSpPr>
              <p:spPr bwMode="auto">
                <a:xfrm>
                  <a:off x="2912" y="112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7" name="Line 38"/>
                <p:cNvSpPr>
                  <a:spLocks noChangeShapeType="1"/>
                </p:cNvSpPr>
                <p:nvPr/>
              </p:nvSpPr>
              <p:spPr bwMode="auto">
                <a:xfrm>
                  <a:off x="2912" y="86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8" name="Line 39"/>
                <p:cNvSpPr>
                  <a:spLocks noChangeShapeType="1"/>
                </p:cNvSpPr>
                <p:nvPr/>
              </p:nvSpPr>
              <p:spPr bwMode="auto">
                <a:xfrm>
                  <a:off x="2912" y="60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299" name="Line 40"/>
                <p:cNvSpPr>
                  <a:spLocks noChangeShapeType="1"/>
                </p:cNvSpPr>
                <p:nvPr/>
              </p:nvSpPr>
              <p:spPr bwMode="auto">
                <a:xfrm>
                  <a:off x="2896" y="3513"/>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0" name="Line 41"/>
                <p:cNvSpPr>
                  <a:spLocks noChangeShapeType="1"/>
                </p:cNvSpPr>
                <p:nvPr/>
              </p:nvSpPr>
              <p:spPr bwMode="auto">
                <a:xfrm>
                  <a:off x="2896" y="2987"/>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1" name="Line 42"/>
                <p:cNvSpPr>
                  <a:spLocks noChangeShapeType="1"/>
                </p:cNvSpPr>
                <p:nvPr/>
              </p:nvSpPr>
              <p:spPr bwMode="auto">
                <a:xfrm>
                  <a:off x="2896" y="2452"/>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2" name="Line 43"/>
                <p:cNvSpPr>
                  <a:spLocks noChangeShapeType="1"/>
                </p:cNvSpPr>
                <p:nvPr/>
              </p:nvSpPr>
              <p:spPr bwMode="auto">
                <a:xfrm>
                  <a:off x="2896" y="192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3" name="Line 44"/>
                <p:cNvSpPr>
                  <a:spLocks noChangeShapeType="1"/>
                </p:cNvSpPr>
                <p:nvPr/>
              </p:nvSpPr>
              <p:spPr bwMode="auto">
                <a:xfrm>
                  <a:off x="2896" y="1400"/>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4" name="Line 45"/>
                <p:cNvSpPr>
                  <a:spLocks noChangeShapeType="1"/>
                </p:cNvSpPr>
                <p:nvPr/>
              </p:nvSpPr>
              <p:spPr bwMode="auto">
                <a:xfrm>
                  <a:off x="2896" y="86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5" name="Line 46"/>
                <p:cNvSpPr>
                  <a:spLocks noChangeShapeType="1"/>
                </p:cNvSpPr>
                <p:nvPr/>
              </p:nvSpPr>
              <p:spPr bwMode="auto">
                <a:xfrm>
                  <a:off x="2959" y="3513"/>
                  <a:ext cx="2440"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6" name="Line 47"/>
                <p:cNvSpPr>
                  <a:spLocks noChangeShapeType="1"/>
                </p:cNvSpPr>
                <p:nvPr/>
              </p:nvSpPr>
              <p:spPr bwMode="auto">
                <a:xfrm flipV="1">
                  <a:off x="295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7" name="Line 48"/>
                <p:cNvSpPr>
                  <a:spLocks noChangeShapeType="1"/>
                </p:cNvSpPr>
                <p:nvPr/>
              </p:nvSpPr>
              <p:spPr bwMode="auto">
                <a:xfrm flipV="1">
                  <a:off x="33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8" name="Line 49"/>
                <p:cNvSpPr>
                  <a:spLocks noChangeShapeType="1"/>
                </p:cNvSpPr>
                <p:nvPr/>
              </p:nvSpPr>
              <p:spPr bwMode="auto">
                <a:xfrm flipV="1">
                  <a:off x="3660"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09" name="Line 50"/>
                <p:cNvSpPr>
                  <a:spLocks noChangeShapeType="1"/>
                </p:cNvSpPr>
                <p:nvPr/>
              </p:nvSpPr>
              <p:spPr bwMode="auto">
                <a:xfrm flipV="1">
                  <a:off x="40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0" name="Line 51"/>
                <p:cNvSpPr>
                  <a:spLocks noChangeShapeType="1"/>
                </p:cNvSpPr>
                <p:nvPr/>
              </p:nvSpPr>
              <p:spPr bwMode="auto">
                <a:xfrm flipV="1">
                  <a:off x="4352"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1" name="Line 52"/>
                <p:cNvSpPr>
                  <a:spLocks noChangeShapeType="1"/>
                </p:cNvSpPr>
                <p:nvPr/>
              </p:nvSpPr>
              <p:spPr bwMode="auto">
                <a:xfrm flipV="1">
                  <a:off x="4698"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2" name="Line 53"/>
                <p:cNvSpPr>
                  <a:spLocks noChangeShapeType="1"/>
                </p:cNvSpPr>
                <p:nvPr/>
              </p:nvSpPr>
              <p:spPr bwMode="auto">
                <a:xfrm flipV="1">
                  <a:off x="5053"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3" name="Line 54"/>
                <p:cNvSpPr>
                  <a:spLocks noChangeShapeType="1"/>
                </p:cNvSpPr>
                <p:nvPr/>
              </p:nvSpPr>
              <p:spPr bwMode="auto">
                <a:xfrm flipV="1">
                  <a:off x="539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4" name="Line 55"/>
                <p:cNvSpPr>
                  <a:spLocks noChangeShapeType="1"/>
                </p:cNvSpPr>
                <p:nvPr/>
              </p:nvSpPr>
              <p:spPr bwMode="auto">
                <a:xfrm flipV="1">
                  <a:off x="2959"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5" name="Line 56"/>
                <p:cNvSpPr>
                  <a:spLocks noChangeShapeType="1"/>
                </p:cNvSpPr>
                <p:nvPr/>
              </p:nvSpPr>
              <p:spPr bwMode="auto">
                <a:xfrm flipV="1">
                  <a:off x="3660"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6" name="Line 57"/>
                <p:cNvSpPr>
                  <a:spLocks noChangeShapeType="1"/>
                </p:cNvSpPr>
                <p:nvPr/>
              </p:nvSpPr>
              <p:spPr bwMode="auto">
                <a:xfrm flipV="1">
                  <a:off x="4352"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7" name="Line 58"/>
                <p:cNvSpPr>
                  <a:spLocks noChangeShapeType="1"/>
                </p:cNvSpPr>
                <p:nvPr/>
              </p:nvSpPr>
              <p:spPr bwMode="auto">
                <a:xfrm flipV="1">
                  <a:off x="5053"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0318" name="Rectangle 59"/>
                <p:cNvSpPr>
                  <a:spLocks noChangeArrowheads="1"/>
                </p:cNvSpPr>
                <p:nvPr/>
              </p:nvSpPr>
              <p:spPr bwMode="auto">
                <a:xfrm>
                  <a:off x="2721" y="341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0319" name="Rectangle 60"/>
                <p:cNvSpPr>
                  <a:spLocks noChangeArrowheads="1"/>
                </p:cNvSpPr>
                <p:nvPr/>
              </p:nvSpPr>
              <p:spPr bwMode="auto">
                <a:xfrm>
                  <a:off x="2721" y="288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a:t>
                  </a:r>
                  <a:endParaRPr lang="en-US" sz="2400">
                    <a:latin typeface="Arial" panose="020B0604020202020204"/>
                    <a:cs typeface="Arial" panose="020B0604020202020204"/>
                  </a:endParaRPr>
                </a:p>
              </p:txBody>
            </p:sp>
            <p:sp>
              <p:nvSpPr>
                <p:cNvPr id="10320" name="Rectangle 61"/>
                <p:cNvSpPr>
                  <a:spLocks noChangeArrowheads="1"/>
                </p:cNvSpPr>
                <p:nvPr/>
              </p:nvSpPr>
              <p:spPr bwMode="auto">
                <a:xfrm>
                  <a:off x="2721" y="235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a:t>
                  </a:r>
                  <a:endParaRPr lang="en-US" sz="2400">
                    <a:latin typeface="Arial" panose="020B0604020202020204"/>
                    <a:cs typeface="Arial" panose="020B0604020202020204"/>
                  </a:endParaRPr>
                </a:p>
              </p:txBody>
            </p:sp>
            <p:sp>
              <p:nvSpPr>
                <p:cNvPr id="10321" name="Rectangle 62"/>
                <p:cNvSpPr>
                  <a:spLocks noChangeArrowheads="1"/>
                </p:cNvSpPr>
                <p:nvPr/>
              </p:nvSpPr>
              <p:spPr bwMode="auto">
                <a:xfrm>
                  <a:off x="2721" y="182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a:t>
                  </a:r>
                  <a:endParaRPr lang="en-US" sz="2400">
                    <a:latin typeface="Arial" panose="020B0604020202020204"/>
                    <a:cs typeface="Arial" panose="020B0604020202020204"/>
                  </a:endParaRPr>
                </a:p>
              </p:txBody>
            </p:sp>
            <p:sp>
              <p:nvSpPr>
                <p:cNvPr id="10322" name="Rectangle 63"/>
                <p:cNvSpPr>
                  <a:spLocks noChangeArrowheads="1"/>
                </p:cNvSpPr>
                <p:nvPr/>
              </p:nvSpPr>
              <p:spPr bwMode="auto">
                <a:xfrm>
                  <a:off x="2721" y="1301"/>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4</a:t>
                  </a:r>
                  <a:endParaRPr lang="en-US" sz="2400">
                    <a:latin typeface="Arial" panose="020B0604020202020204"/>
                    <a:cs typeface="Arial" panose="020B0604020202020204"/>
                  </a:endParaRPr>
                </a:p>
              </p:txBody>
            </p:sp>
            <p:sp>
              <p:nvSpPr>
                <p:cNvPr id="10323" name="Rectangle 64"/>
                <p:cNvSpPr>
                  <a:spLocks noChangeArrowheads="1"/>
                </p:cNvSpPr>
                <p:nvPr/>
              </p:nvSpPr>
              <p:spPr bwMode="auto">
                <a:xfrm>
                  <a:off x="2721" y="767"/>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5</a:t>
                  </a:r>
                  <a:endParaRPr lang="en-US" sz="2400">
                    <a:latin typeface="Arial" panose="020B0604020202020204"/>
                    <a:cs typeface="Arial" panose="020B0604020202020204"/>
                  </a:endParaRPr>
                </a:p>
              </p:txBody>
            </p:sp>
            <p:sp>
              <p:nvSpPr>
                <p:cNvPr id="10324" name="Rectangle 65"/>
                <p:cNvSpPr>
                  <a:spLocks noChangeArrowheads="1"/>
                </p:cNvSpPr>
                <p:nvPr/>
              </p:nvSpPr>
              <p:spPr bwMode="auto">
                <a:xfrm>
                  <a:off x="2912" y="3592"/>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0325" name="Rectangle 66"/>
                <p:cNvSpPr>
                  <a:spLocks noChangeArrowheads="1"/>
                </p:cNvSpPr>
                <p:nvPr/>
              </p:nvSpPr>
              <p:spPr bwMode="auto">
                <a:xfrm>
                  <a:off x="3557"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10326" name="Rectangle 67"/>
                <p:cNvSpPr>
                  <a:spLocks noChangeArrowheads="1"/>
                </p:cNvSpPr>
                <p:nvPr/>
              </p:nvSpPr>
              <p:spPr bwMode="auto">
                <a:xfrm>
                  <a:off x="42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10327" name="Rectangle 68"/>
                <p:cNvSpPr>
                  <a:spLocks noChangeArrowheads="1"/>
                </p:cNvSpPr>
                <p:nvPr/>
              </p:nvSpPr>
              <p:spPr bwMode="auto">
                <a:xfrm>
                  <a:off x="49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grpSp>
          <p:sp>
            <p:nvSpPr>
              <p:cNvPr id="10262" name="Text Box 69"/>
              <p:cNvSpPr txBox="1">
                <a:spLocks noChangeArrowheads="1"/>
              </p:cNvSpPr>
              <p:nvPr/>
            </p:nvSpPr>
            <p:spPr bwMode="auto">
              <a:xfrm>
                <a:off x="4658" y="3559"/>
                <a:ext cx="943" cy="52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Q</a:t>
                </a:r>
                <a:r>
                  <a:rPr lang="en-US" sz="2500">
                    <a:latin typeface="Arial" panose="020B0604020202020204"/>
                    <a:cs typeface="Arial" panose="020B0604020202020204"/>
                  </a:rPr>
                  <a:t> </a:t>
                </a:r>
                <a:br>
                  <a:rPr lang="en-US" sz="2500">
                    <a:latin typeface="Arial" panose="020B0604020202020204"/>
                    <a:cs typeface="Arial" panose="020B0604020202020204"/>
                  </a:rPr>
                </a:br>
                <a:r>
                  <a:rPr lang="en-US" sz="2400">
                    <a:latin typeface="Arial" panose="020B0604020202020204"/>
                    <a:cs typeface="Arial" panose="020B0604020202020204"/>
                  </a:rPr>
                  <a:t>(gallons)</a:t>
                </a:r>
              </a:p>
            </p:txBody>
          </p:sp>
          <p:sp>
            <p:nvSpPr>
              <p:cNvPr id="10263" name="Text Box 70"/>
              <p:cNvSpPr txBox="1">
                <a:spLocks noChangeArrowheads="1"/>
              </p:cNvSpPr>
              <p:nvPr/>
            </p:nvSpPr>
            <p:spPr bwMode="auto">
              <a:xfrm>
                <a:off x="2644" y="461"/>
                <a:ext cx="263" cy="29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P</a:t>
                </a:r>
                <a:r>
                  <a:rPr lang="en-US" sz="2500">
                    <a:latin typeface="Arial" panose="020B0604020202020204"/>
                    <a:cs typeface="Arial" panose="020B0604020202020204"/>
                  </a:rPr>
                  <a:t> </a:t>
                </a:r>
                <a:endParaRPr lang="en-US" sz="2400">
                  <a:latin typeface="Arial" panose="020B0604020202020204"/>
                  <a:cs typeface="Arial" panose="020B0604020202020204"/>
                </a:endParaRPr>
              </a:p>
            </p:txBody>
          </p:sp>
          <p:sp>
            <p:nvSpPr>
              <p:cNvPr id="10264" name="Text Box 71"/>
              <p:cNvSpPr txBox="1">
                <a:spLocks noChangeArrowheads="1"/>
              </p:cNvSpPr>
              <p:nvPr/>
            </p:nvSpPr>
            <p:spPr bwMode="auto">
              <a:xfrm>
                <a:off x="2535" y="737"/>
                <a:ext cx="233" cy="288"/>
              </a:xfrm>
              <a:prstGeom prst="rect">
                <a:avLst/>
              </a:prstGeom>
              <a:noFill/>
              <a:ln w="9525">
                <a:noFill/>
                <a:miter lim="800000"/>
              </a:ln>
            </p:spPr>
            <p:txBody>
              <a:bodyPr>
                <a:spAutoFit/>
              </a:bodyPr>
              <a:lstStyle/>
              <a:p>
                <a:pPr algn="r">
                  <a:spcBef>
                    <a:spcPct val="50000"/>
                  </a:spcBef>
                </a:pPr>
                <a:r>
                  <a:rPr lang="en-US" sz="2400">
                    <a:latin typeface="Arial" panose="020B0604020202020204"/>
                    <a:cs typeface="Arial" panose="020B0604020202020204"/>
                  </a:rPr>
                  <a:t>$</a:t>
                </a:r>
              </a:p>
            </p:txBody>
          </p:sp>
        </p:grpSp>
        <p:sp>
          <p:nvSpPr>
            <p:cNvPr id="10260" name="Text Box 75"/>
            <p:cNvSpPr txBox="1">
              <a:spLocks noChangeArrowheads="1"/>
            </p:cNvSpPr>
            <p:nvPr/>
          </p:nvSpPr>
          <p:spPr bwMode="auto">
            <a:xfrm>
              <a:off x="625" y="457"/>
              <a:ext cx="2460" cy="406"/>
            </a:xfrm>
            <a:prstGeom prst="rect">
              <a:avLst/>
            </a:prstGeom>
            <a:solidFill>
              <a:schemeClr val="bg1"/>
            </a:solidFill>
            <a:ln w="9525">
              <a:noFill/>
              <a:miter lim="800000"/>
            </a:ln>
          </p:spPr>
          <p:txBody>
            <a:bodyPr/>
            <a:lstStyle/>
            <a:p>
              <a:pPr algn="ctr">
                <a:spcBef>
                  <a:spcPct val="50000"/>
                </a:spcBef>
              </a:pPr>
              <a:r>
                <a:rPr lang="en-US" sz="2500" u="sng">
                  <a:latin typeface="Arial" panose="020B0604020202020204"/>
                  <a:cs typeface="Arial" panose="020B0604020202020204"/>
                </a:rPr>
                <a:t>The market for gasoline</a:t>
              </a:r>
            </a:p>
          </p:txBody>
        </p:sp>
      </p:grpSp>
      <p:sp>
        <p:nvSpPr>
          <p:cNvPr id="10245" name="Rectangle 2"/>
          <p:cNvSpPr>
            <a:spLocks noGrp="1" noChangeArrowheads="1"/>
          </p:cNvSpPr>
          <p:nvPr>
            <p:ph type="title" idx="4294967295"/>
          </p:nvPr>
        </p:nvSpPr>
        <p:spPr>
          <a:xfrm>
            <a:off x="457200" y="130175"/>
            <a:ext cx="8229600" cy="649288"/>
          </a:xfrm>
        </p:spPr>
        <p:txBody>
          <a:bodyPr>
            <a:normAutofit/>
          </a:bodyPr>
          <a:lstStyle/>
          <a:p>
            <a:pPr eaLnBrk="1" hangingPunct="1"/>
            <a:r>
              <a:rPr lang="en-US" sz="3100" dirty="0"/>
              <a:t>Recap of Welfare Economics</a:t>
            </a:r>
          </a:p>
        </p:txBody>
      </p:sp>
      <p:sp>
        <p:nvSpPr>
          <p:cNvPr id="148556" name="Rectangle 76"/>
          <p:cNvSpPr>
            <a:spLocks noChangeArrowheads="1"/>
          </p:cNvSpPr>
          <p:nvPr/>
        </p:nvSpPr>
        <p:spPr bwMode="auto">
          <a:xfrm>
            <a:off x="5056188" y="3995738"/>
            <a:ext cx="3914775" cy="1692275"/>
          </a:xfrm>
          <a:prstGeom prst="rect">
            <a:avLst/>
          </a:prstGeom>
          <a:noFill/>
          <a:ln w="9525">
            <a:noFill/>
            <a:miter lim="800000"/>
          </a:ln>
        </p:spPr>
        <p:txBody>
          <a:bodyPr>
            <a:spAutoFit/>
          </a:bodyPr>
          <a:lstStyle/>
          <a:p>
            <a:pPr>
              <a:lnSpc>
                <a:spcPct val="105000"/>
              </a:lnSpc>
            </a:pPr>
            <a:r>
              <a:rPr lang="en-US" sz="2500">
                <a:latin typeface="Arial" panose="020B0604020202020204"/>
                <a:cs typeface="Arial" panose="020B0604020202020204"/>
              </a:rPr>
              <a:t>Demand curve shows </a:t>
            </a:r>
            <a:r>
              <a:rPr lang="en-US" sz="2500" b="1">
                <a:solidFill>
                  <a:srgbClr val="800080"/>
                </a:solidFill>
                <a:latin typeface="Arial" panose="020B0604020202020204"/>
                <a:cs typeface="Arial" panose="020B0604020202020204"/>
              </a:rPr>
              <a:t>private value</a:t>
            </a:r>
            <a:r>
              <a:rPr lang="en-US" sz="2500">
                <a:latin typeface="Arial" panose="020B0604020202020204"/>
                <a:cs typeface="Arial" panose="020B0604020202020204"/>
              </a:rPr>
              <a:t>, the value to buyers (the prices they are willing to pay).</a:t>
            </a:r>
          </a:p>
        </p:txBody>
      </p:sp>
      <p:sp>
        <p:nvSpPr>
          <p:cNvPr id="148559" name="Rectangle 79"/>
          <p:cNvSpPr>
            <a:spLocks noChangeArrowheads="1"/>
          </p:cNvSpPr>
          <p:nvPr/>
        </p:nvSpPr>
        <p:spPr bwMode="auto">
          <a:xfrm>
            <a:off x="5083175" y="2401888"/>
            <a:ext cx="3962400" cy="1292225"/>
          </a:xfrm>
          <a:prstGeom prst="rect">
            <a:avLst/>
          </a:prstGeom>
          <a:noFill/>
          <a:ln w="9525">
            <a:noFill/>
            <a:miter lim="800000"/>
          </a:ln>
        </p:spPr>
        <p:txBody>
          <a:bodyPr>
            <a:spAutoFit/>
          </a:bodyPr>
          <a:lstStyle/>
          <a:p>
            <a:pPr>
              <a:lnSpc>
                <a:spcPct val="105000"/>
              </a:lnSpc>
            </a:pPr>
            <a:r>
              <a:rPr lang="en-US" sz="2500" dirty="0">
                <a:latin typeface="Arial" panose="020B0604020202020204"/>
                <a:cs typeface="Arial" panose="020B0604020202020204"/>
              </a:rPr>
              <a:t>Supply curve shows </a:t>
            </a:r>
            <a:r>
              <a:rPr lang="en-US" sz="2500" b="1" dirty="0">
                <a:solidFill>
                  <a:srgbClr val="800080"/>
                </a:solidFill>
                <a:latin typeface="Arial" panose="020B0604020202020204"/>
                <a:cs typeface="Arial" panose="020B0604020202020204"/>
              </a:rPr>
              <a:t>private cost</a:t>
            </a:r>
            <a:r>
              <a:rPr lang="en-US" sz="2500" dirty="0">
                <a:latin typeface="Arial" panose="020B0604020202020204"/>
                <a:cs typeface="Arial" panose="020B0604020202020204"/>
              </a:rPr>
              <a:t>, the costs directly incurred by sellers.</a:t>
            </a:r>
          </a:p>
        </p:txBody>
      </p:sp>
      <p:sp>
        <p:nvSpPr>
          <p:cNvPr id="148565" name="Rectangle 85"/>
          <p:cNvSpPr>
            <a:spLocks noChangeArrowheads="1"/>
          </p:cNvSpPr>
          <p:nvPr/>
        </p:nvSpPr>
        <p:spPr bwMode="auto">
          <a:xfrm>
            <a:off x="5070475" y="1066800"/>
            <a:ext cx="3262313" cy="1292225"/>
          </a:xfrm>
          <a:prstGeom prst="rect">
            <a:avLst/>
          </a:prstGeom>
          <a:noFill/>
          <a:ln w="9525">
            <a:noFill/>
            <a:miter lim="800000"/>
          </a:ln>
        </p:spPr>
        <p:txBody>
          <a:bodyPr>
            <a:spAutoFit/>
          </a:bodyPr>
          <a:lstStyle/>
          <a:p>
            <a:pPr>
              <a:lnSpc>
                <a:spcPct val="105000"/>
              </a:lnSpc>
            </a:pPr>
            <a:r>
              <a:rPr lang="en-US" sz="2500">
                <a:latin typeface="Arial" panose="020B0604020202020204"/>
                <a:cs typeface="Arial" panose="020B0604020202020204"/>
              </a:rPr>
              <a:t>The market eq’m maximizes consumer </a:t>
            </a:r>
            <a:br>
              <a:rPr lang="en-US" sz="2500">
                <a:latin typeface="Arial" panose="020B0604020202020204"/>
                <a:cs typeface="Arial" panose="020B0604020202020204"/>
              </a:rPr>
            </a:br>
            <a:r>
              <a:rPr lang="en-US" sz="2500">
                <a:latin typeface="Arial" panose="020B0604020202020204"/>
                <a:cs typeface="Arial" panose="020B0604020202020204"/>
              </a:rPr>
              <a:t>+ producer surplus.</a:t>
            </a:r>
          </a:p>
        </p:txBody>
      </p:sp>
      <p:sp>
        <p:nvSpPr>
          <p:cNvPr id="148552" name="Line 72"/>
          <p:cNvSpPr>
            <a:spLocks noChangeShapeType="1"/>
          </p:cNvSpPr>
          <p:nvPr/>
        </p:nvSpPr>
        <p:spPr bwMode="auto">
          <a:xfrm flipV="1">
            <a:off x="1090613" y="2692400"/>
            <a:ext cx="3870325" cy="2932113"/>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148553" name="Line 73"/>
          <p:cNvSpPr>
            <a:spLocks noChangeShapeType="1"/>
          </p:cNvSpPr>
          <p:nvPr/>
        </p:nvSpPr>
        <p:spPr bwMode="auto">
          <a:xfrm>
            <a:off x="1100138" y="1430338"/>
            <a:ext cx="3870325" cy="2928937"/>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grpSp>
        <p:nvGrpSpPr>
          <p:cNvPr id="5" name="Group 94"/>
          <p:cNvGrpSpPr/>
          <p:nvPr/>
        </p:nvGrpSpPr>
        <p:grpSpPr bwMode="auto">
          <a:xfrm>
            <a:off x="131763" y="3321050"/>
            <a:ext cx="4016375" cy="2808288"/>
            <a:chOff x="83" y="2057"/>
            <a:chExt cx="2530" cy="1769"/>
          </a:xfrm>
        </p:grpSpPr>
        <p:grpSp>
          <p:nvGrpSpPr>
            <p:cNvPr id="6" name="Group 93"/>
            <p:cNvGrpSpPr/>
            <p:nvPr/>
          </p:nvGrpSpPr>
          <p:grpSpPr bwMode="auto">
            <a:xfrm>
              <a:off x="83" y="2057"/>
              <a:ext cx="2530" cy="1769"/>
              <a:chOff x="83" y="2057"/>
              <a:chExt cx="2530" cy="1769"/>
            </a:xfrm>
          </p:grpSpPr>
          <p:sp>
            <p:nvSpPr>
              <p:cNvPr id="10254" name="Text Box 82"/>
              <p:cNvSpPr txBox="1">
                <a:spLocks noChangeArrowheads="1"/>
              </p:cNvSpPr>
              <p:nvPr/>
            </p:nvSpPr>
            <p:spPr bwMode="auto">
              <a:xfrm>
                <a:off x="83" y="2057"/>
                <a:ext cx="553" cy="246"/>
              </a:xfrm>
              <a:prstGeom prst="rect">
                <a:avLst/>
              </a:prstGeom>
              <a:noFill/>
              <a:ln w="9525">
                <a:solidFill>
                  <a:srgbClr val="FF0000"/>
                </a:solidFill>
                <a:miter lim="800000"/>
              </a:ln>
            </p:spPr>
            <p:txBody>
              <a:bodyPr lIns="0" tIns="0" rIns="0" bIns="0">
                <a:spAutoFit/>
              </a:bodyPr>
              <a:lstStyle/>
              <a:p>
                <a:pPr algn="r">
                  <a:spcBef>
                    <a:spcPct val="50000"/>
                  </a:spcBef>
                </a:pPr>
                <a:r>
                  <a:rPr lang="en-US" sz="2500">
                    <a:latin typeface="Arial" panose="020B0604020202020204"/>
                    <a:cs typeface="Arial" panose="020B0604020202020204"/>
                  </a:rPr>
                  <a:t>$2.50</a:t>
                </a:r>
              </a:p>
            </p:txBody>
          </p:sp>
          <p:sp>
            <p:nvSpPr>
              <p:cNvPr id="10255" name="Text Box 87"/>
              <p:cNvSpPr txBox="1">
                <a:spLocks noChangeArrowheads="1"/>
              </p:cNvSpPr>
              <p:nvPr/>
            </p:nvSpPr>
            <p:spPr bwMode="auto">
              <a:xfrm>
                <a:off x="2248" y="3580"/>
                <a:ext cx="365" cy="246"/>
              </a:xfrm>
              <a:prstGeom prst="rect">
                <a:avLst/>
              </a:prstGeom>
              <a:noFill/>
              <a:ln w="9525">
                <a:solidFill>
                  <a:srgbClr val="FF0000"/>
                </a:solidFill>
                <a:miter lim="800000"/>
              </a:ln>
            </p:spPr>
            <p:txBody>
              <a:bodyPr lIns="0" tIns="0" rIns="0" bIns="0">
                <a:spAutoFit/>
              </a:bodyPr>
              <a:lstStyle/>
              <a:p>
                <a:pPr algn="ctr">
                  <a:spcBef>
                    <a:spcPct val="50000"/>
                  </a:spcBef>
                </a:pPr>
                <a:r>
                  <a:rPr lang="en-US" sz="2500">
                    <a:latin typeface="Arial" panose="020B0604020202020204"/>
                    <a:cs typeface="Arial" panose="020B0604020202020204"/>
                  </a:rPr>
                  <a:t>25</a:t>
                </a:r>
              </a:p>
            </p:txBody>
          </p:sp>
          <p:grpSp>
            <p:nvGrpSpPr>
              <p:cNvPr id="7" name="Group 88"/>
              <p:cNvGrpSpPr/>
              <p:nvPr/>
            </p:nvGrpSpPr>
            <p:grpSpPr bwMode="auto">
              <a:xfrm>
                <a:off x="687" y="2188"/>
                <a:ext cx="1743" cy="1318"/>
                <a:chOff x="357" y="2450"/>
                <a:chExt cx="795" cy="646"/>
              </a:xfrm>
            </p:grpSpPr>
            <p:sp>
              <p:nvSpPr>
                <p:cNvPr id="10257" name="Line 89"/>
                <p:cNvSpPr>
                  <a:spLocks noChangeShapeType="1"/>
                </p:cNvSpPr>
                <p:nvPr/>
              </p:nvSpPr>
              <p:spPr bwMode="auto">
                <a:xfrm>
                  <a:off x="357" y="2450"/>
                  <a:ext cx="795" cy="0"/>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sp>
              <p:nvSpPr>
                <p:cNvPr id="10258" name="Line 90"/>
                <p:cNvSpPr>
                  <a:spLocks noChangeShapeType="1"/>
                </p:cNvSpPr>
                <p:nvPr/>
              </p:nvSpPr>
              <p:spPr bwMode="auto">
                <a:xfrm>
                  <a:off x="1152" y="2451"/>
                  <a:ext cx="0" cy="645"/>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grpSp>
        </p:grpSp>
        <p:sp>
          <p:nvSpPr>
            <p:cNvPr id="10253" name="Oval 74"/>
            <p:cNvSpPr>
              <a:spLocks noChangeArrowheads="1"/>
            </p:cNvSpPr>
            <p:nvPr/>
          </p:nvSpPr>
          <p:spPr bwMode="auto">
            <a:xfrm>
              <a:off x="2387" y="2145"/>
              <a:ext cx="88" cy="87"/>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553"/>
                                        </p:tgtEl>
                                        <p:attrNameLst>
                                          <p:attrName>style.visibility</p:attrName>
                                        </p:attrNameLst>
                                      </p:cBhvr>
                                      <p:to>
                                        <p:strVal val="visible"/>
                                      </p:to>
                                    </p:set>
                                    <p:animEffect transition="in" filter="strips(downRight)">
                                      <p:cBhvr>
                                        <p:cTn id="7" dur="500"/>
                                        <p:tgtEl>
                                          <p:spTgt spid="1485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8556"/>
                                        </p:tgtEl>
                                        <p:attrNameLst>
                                          <p:attrName>style.visibility</p:attrName>
                                        </p:attrNameLst>
                                      </p:cBhvr>
                                      <p:to>
                                        <p:strVal val="visible"/>
                                      </p:to>
                                    </p:set>
                                    <p:animEffect transition="in" filter="wipe(left)">
                                      <p:cBhvr>
                                        <p:cTn id="11" dur="500"/>
                                        <p:tgtEl>
                                          <p:spTgt spid="148556"/>
                                        </p:tgtEl>
                                      </p:cBhvr>
                                    </p:animEffect>
                                  </p:childTnLst>
                                  <p:subTnLst>
                                    <p:animClr clrSpc="rgb" dir="cw">
                                      <p:cBhvr override="childStyle">
                                        <p:cTn dur="1" fill="hold" display="0" masterRel="nextClick" afterEffect="1"/>
                                        <p:tgtEl>
                                          <p:spTgt spid="148556"/>
                                        </p:tgtEl>
                                        <p:attrNameLst>
                                          <p:attrName>ppt_c</p:attrName>
                                        </p:attrNameLst>
                                      </p:cBhvr>
                                      <p:to>
                                        <a:srgbClr val="B2B2B2"/>
                                      </p:to>
                                    </p:animClr>
                                  </p:sub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48552"/>
                                        </p:tgtEl>
                                        <p:attrNameLst>
                                          <p:attrName>style.visibility</p:attrName>
                                        </p:attrNameLst>
                                      </p:cBhvr>
                                      <p:to>
                                        <p:strVal val="visible"/>
                                      </p:to>
                                    </p:set>
                                    <p:animEffect transition="in" filter="strips(upRight)">
                                      <p:cBhvr>
                                        <p:cTn id="16" dur="500"/>
                                        <p:tgtEl>
                                          <p:spTgt spid="14855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8559"/>
                                        </p:tgtEl>
                                        <p:attrNameLst>
                                          <p:attrName>style.visibility</p:attrName>
                                        </p:attrNameLst>
                                      </p:cBhvr>
                                      <p:to>
                                        <p:strVal val="visible"/>
                                      </p:to>
                                    </p:set>
                                    <p:animEffect transition="in" filter="wipe(left)">
                                      <p:cBhvr>
                                        <p:cTn id="20" dur="500"/>
                                        <p:tgtEl>
                                          <p:spTgt spid="148559"/>
                                        </p:tgtEl>
                                      </p:cBhvr>
                                    </p:animEffect>
                                  </p:childTnLst>
                                  <p:subTnLst>
                                    <p:animClr clrSpc="rgb" dir="cw">
                                      <p:cBhvr override="childStyle">
                                        <p:cTn dur="1" fill="hold" display="0" masterRel="nextClick" afterEffect="1"/>
                                        <p:tgtEl>
                                          <p:spTgt spid="148559"/>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Left)">
                                      <p:cBhvr>
                                        <p:cTn id="25" dur="10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8565"/>
                                        </p:tgtEl>
                                        <p:attrNameLst>
                                          <p:attrName>style.visibility</p:attrName>
                                        </p:attrNameLst>
                                      </p:cBhvr>
                                      <p:to>
                                        <p:strVal val="visible"/>
                                      </p:to>
                                    </p:set>
                                    <p:animEffect transition="in" filter="wipe(left)">
                                      <p:cBhvr>
                                        <p:cTn id="28" dur="500"/>
                                        <p:tgtEl>
                                          <p:spTgt spid="14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56" grpId="0"/>
      <p:bldP spid="148559" grpId="0"/>
      <p:bldP spid="148565" grpId="0"/>
      <p:bldP spid="148552" grpId="0" animBg="1"/>
      <p:bldP spid="1485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23863" y="673100"/>
            <a:ext cx="4867275" cy="5870575"/>
            <a:chOff x="190" y="389"/>
            <a:chExt cx="3066" cy="3698"/>
          </a:xfrm>
        </p:grpSpPr>
        <p:grpSp>
          <p:nvGrpSpPr>
            <p:cNvPr id="3" name="Group 3"/>
            <p:cNvGrpSpPr/>
            <p:nvPr/>
          </p:nvGrpSpPr>
          <p:grpSpPr bwMode="auto">
            <a:xfrm>
              <a:off x="190" y="389"/>
              <a:ext cx="3066" cy="3698"/>
              <a:chOff x="2535" y="389"/>
              <a:chExt cx="3066" cy="3698"/>
            </a:xfrm>
          </p:grpSpPr>
          <p:grpSp>
            <p:nvGrpSpPr>
              <p:cNvPr id="4" name="Group 4"/>
              <p:cNvGrpSpPr/>
              <p:nvPr/>
            </p:nvGrpSpPr>
            <p:grpSpPr bwMode="auto">
              <a:xfrm>
                <a:off x="2550" y="389"/>
                <a:ext cx="3022" cy="3650"/>
                <a:chOff x="2550" y="389"/>
                <a:chExt cx="3022" cy="3650"/>
              </a:xfrm>
            </p:grpSpPr>
            <p:sp>
              <p:nvSpPr>
                <p:cNvPr id="11288" name="AutoShape 5"/>
                <p:cNvSpPr>
                  <a:spLocks noChangeAspect="1" noChangeArrowheads="1" noTextEdit="1"/>
                </p:cNvSpPr>
                <p:nvPr/>
              </p:nvSpPr>
              <p:spPr bwMode="auto">
                <a:xfrm>
                  <a:off x="2550" y="389"/>
                  <a:ext cx="3022" cy="3650"/>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11289" name="Rectangle 6"/>
                <p:cNvSpPr>
                  <a:spLocks noChangeArrowheads="1"/>
                </p:cNvSpPr>
                <p:nvPr/>
              </p:nvSpPr>
              <p:spPr bwMode="auto">
                <a:xfrm>
                  <a:off x="2959" y="603"/>
                  <a:ext cx="2440" cy="2910"/>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sp>
              <p:nvSpPr>
                <p:cNvPr id="11290" name="Line 7"/>
                <p:cNvSpPr>
                  <a:spLocks noChangeShapeType="1"/>
                </p:cNvSpPr>
                <p:nvPr/>
              </p:nvSpPr>
              <p:spPr bwMode="auto">
                <a:xfrm>
                  <a:off x="2959" y="325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1" name="Line 8"/>
                <p:cNvSpPr>
                  <a:spLocks noChangeShapeType="1"/>
                </p:cNvSpPr>
                <p:nvPr/>
              </p:nvSpPr>
              <p:spPr bwMode="auto">
                <a:xfrm>
                  <a:off x="2959" y="2715"/>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2" name="Line 9"/>
                <p:cNvSpPr>
                  <a:spLocks noChangeShapeType="1"/>
                </p:cNvSpPr>
                <p:nvPr/>
              </p:nvSpPr>
              <p:spPr bwMode="auto">
                <a:xfrm>
                  <a:off x="2959" y="218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3" name="Line 10"/>
                <p:cNvSpPr>
                  <a:spLocks noChangeShapeType="1"/>
                </p:cNvSpPr>
                <p:nvPr/>
              </p:nvSpPr>
              <p:spPr bwMode="auto">
                <a:xfrm>
                  <a:off x="2959" y="166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4" name="Line 11"/>
                <p:cNvSpPr>
                  <a:spLocks noChangeShapeType="1"/>
                </p:cNvSpPr>
                <p:nvPr/>
              </p:nvSpPr>
              <p:spPr bwMode="auto">
                <a:xfrm>
                  <a:off x="2959" y="112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5" name="Line 12"/>
                <p:cNvSpPr>
                  <a:spLocks noChangeShapeType="1"/>
                </p:cNvSpPr>
                <p:nvPr/>
              </p:nvSpPr>
              <p:spPr bwMode="auto">
                <a:xfrm>
                  <a:off x="2959" y="60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6" name="Line 13"/>
                <p:cNvSpPr>
                  <a:spLocks noChangeShapeType="1"/>
                </p:cNvSpPr>
                <p:nvPr/>
              </p:nvSpPr>
              <p:spPr bwMode="auto">
                <a:xfrm>
                  <a:off x="2959" y="2987"/>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7" name="Line 14"/>
                <p:cNvSpPr>
                  <a:spLocks noChangeShapeType="1"/>
                </p:cNvSpPr>
                <p:nvPr/>
              </p:nvSpPr>
              <p:spPr bwMode="auto">
                <a:xfrm>
                  <a:off x="2959" y="2452"/>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8" name="Line 15"/>
                <p:cNvSpPr>
                  <a:spLocks noChangeShapeType="1"/>
                </p:cNvSpPr>
                <p:nvPr/>
              </p:nvSpPr>
              <p:spPr bwMode="auto">
                <a:xfrm>
                  <a:off x="2959" y="192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299" name="Line 16"/>
                <p:cNvSpPr>
                  <a:spLocks noChangeShapeType="1"/>
                </p:cNvSpPr>
                <p:nvPr/>
              </p:nvSpPr>
              <p:spPr bwMode="auto">
                <a:xfrm>
                  <a:off x="2959" y="140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0" name="Line 17"/>
                <p:cNvSpPr>
                  <a:spLocks noChangeShapeType="1"/>
                </p:cNvSpPr>
                <p:nvPr/>
              </p:nvSpPr>
              <p:spPr bwMode="auto">
                <a:xfrm>
                  <a:off x="2959" y="86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1" name="Line 18"/>
                <p:cNvSpPr>
                  <a:spLocks noChangeShapeType="1"/>
                </p:cNvSpPr>
                <p:nvPr/>
              </p:nvSpPr>
              <p:spPr bwMode="auto">
                <a:xfrm>
                  <a:off x="33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2" name="Line 19"/>
                <p:cNvSpPr>
                  <a:spLocks noChangeShapeType="1"/>
                </p:cNvSpPr>
                <p:nvPr/>
              </p:nvSpPr>
              <p:spPr bwMode="auto">
                <a:xfrm>
                  <a:off x="40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3" name="Line 20"/>
                <p:cNvSpPr>
                  <a:spLocks noChangeShapeType="1"/>
                </p:cNvSpPr>
                <p:nvPr/>
              </p:nvSpPr>
              <p:spPr bwMode="auto">
                <a:xfrm>
                  <a:off x="4698"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4" name="Line 21"/>
                <p:cNvSpPr>
                  <a:spLocks noChangeShapeType="1"/>
                </p:cNvSpPr>
                <p:nvPr/>
              </p:nvSpPr>
              <p:spPr bwMode="auto">
                <a:xfrm>
                  <a:off x="5399"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5" name="Line 22"/>
                <p:cNvSpPr>
                  <a:spLocks noChangeShapeType="1"/>
                </p:cNvSpPr>
                <p:nvPr/>
              </p:nvSpPr>
              <p:spPr bwMode="auto">
                <a:xfrm>
                  <a:off x="3660"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6" name="Line 23"/>
                <p:cNvSpPr>
                  <a:spLocks noChangeShapeType="1"/>
                </p:cNvSpPr>
                <p:nvPr/>
              </p:nvSpPr>
              <p:spPr bwMode="auto">
                <a:xfrm>
                  <a:off x="4352"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7" name="Line 24"/>
                <p:cNvSpPr>
                  <a:spLocks noChangeShapeType="1"/>
                </p:cNvSpPr>
                <p:nvPr/>
              </p:nvSpPr>
              <p:spPr bwMode="auto">
                <a:xfrm>
                  <a:off x="5053"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1308" name="Rectangle 25"/>
                <p:cNvSpPr>
                  <a:spLocks noChangeArrowheads="1"/>
                </p:cNvSpPr>
                <p:nvPr/>
              </p:nvSpPr>
              <p:spPr bwMode="auto">
                <a:xfrm>
                  <a:off x="2959" y="603"/>
                  <a:ext cx="2440" cy="2910"/>
                </a:xfrm>
                <a:prstGeom prst="rect">
                  <a:avLst/>
                </a:prstGeom>
                <a:noFill/>
                <a:ln w="12700">
                  <a:solidFill>
                    <a:schemeClr val="tx1"/>
                  </a:solidFill>
                  <a:miter lim="800000"/>
                </a:ln>
              </p:spPr>
              <p:txBody>
                <a:bodyPr/>
                <a:lstStyle/>
                <a:p>
                  <a:endParaRPr lang="en-US">
                    <a:latin typeface="Arial" panose="020B0604020202020204"/>
                    <a:cs typeface="Arial" panose="020B0604020202020204"/>
                  </a:endParaRPr>
                </a:p>
              </p:txBody>
            </p:sp>
            <p:sp>
              <p:nvSpPr>
                <p:cNvPr id="11309" name="Line 26"/>
                <p:cNvSpPr>
                  <a:spLocks noChangeShapeType="1"/>
                </p:cNvSpPr>
                <p:nvPr/>
              </p:nvSpPr>
              <p:spPr bwMode="auto">
                <a:xfrm>
                  <a:off x="2959" y="603"/>
                  <a:ext cx="1" cy="2910"/>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0" name="Line 27"/>
                <p:cNvSpPr>
                  <a:spLocks noChangeShapeType="1"/>
                </p:cNvSpPr>
                <p:nvPr/>
              </p:nvSpPr>
              <p:spPr bwMode="auto">
                <a:xfrm>
                  <a:off x="2912" y="351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1" name="Line 28"/>
                <p:cNvSpPr>
                  <a:spLocks noChangeShapeType="1"/>
                </p:cNvSpPr>
                <p:nvPr/>
              </p:nvSpPr>
              <p:spPr bwMode="auto">
                <a:xfrm>
                  <a:off x="2912" y="325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2" name="Line 29"/>
                <p:cNvSpPr>
                  <a:spLocks noChangeShapeType="1"/>
                </p:cNvSpPr>
                <p:nvPr/>
              </p:nvSpPr>
              <p:spPr bwMode="auto">
                <a:xfrm>
                  <a:off x="2912" y="2987"/>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3" name="Line 30"/>
                <p:cNvSpPr>
                  <a:spLocks noChangeShapeType="1"/>
                </p:cNvSpPr>
                <p:nvPr/>
              </p:nvSpPr>
              <p:spPr bwMode="auto">
                <a:xfrm>
                  <a:off x="2912" y="2715"/>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4" name="Line 31"/>
                <p:cNvSpPr>
                  <a:spLocks noChangeShapeType="1"/>
                </p:cNvSpPr>
                <p:nvPr/>
              </p:nvSpPr>
              <p:spPr bwMode="auto">
                <a:xfrm>
                  <a:off x="2912" y="2452"/>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5" name="Line 32"/>
                <p:cNvSpPr>
                  <a:spLocks noChangeShapeType="1"/>
                </p:cNvSpPr>
                <p:nvPr/>
              </p:nvSpPr>
              <p:spPr bwMode="auto">
                <a:xfrm>
                  <a:off x="2912" y="218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6" name="Line 33"/>
                <p:cNvSpPr>
                  <a:spLocks noChangeShapeType="1"/>
                </p:cNvSpPr>
                <p:nvPr/>
              </p:nvSpPr>
              <p:spPr bwMode="auto">
                <a:xfrm>
                  <a:off x="2912" y="192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7" name="Line 34"/>
                <p:cNvSpPr>
                  <a:spLocks noChangeShapeType="1"/>
                </p:cNvSpPr>
                <p:nvPr/>
              </p:nvSpPr>
              <p:spPr bwMode="auto">
                <a:xfrm>
                  <a:off x="2912" y="166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8" name="Line 35"/>
                <p:cNvSpPr>
                  <a:spLocks noChangeShapeType="1"/>
                </p:cNvSpPr>
                <p:nvPr/>
              </p:nvSpPr>
              <p:spPr bwMode="auto">
                <a:xfrm>
                  <a:off x="2912" y="140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19" name="Line 36"/>
                <p:cNvSpPr>
                  <a:spLocks noChangeShapeType="1"/>
                </p:cNvSpPr>
                <p:nvPr/>
              </p:nvSpPr>
              <p:spPr bwMode="auto">
                <a:xfrm>
                  <a:off x="2912" y="112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0" name="Line 37"/>
                <p:cNvSpPr>
                  <a:spLocks noChangeShapeType="1"/>
                </p:cNvSpPr>
                <p:nvPr/>
              </p:nvSpPr>
              <p:spPr bwMode="auto">
                <a:xfrm>
                  <a:off x="2912" y="86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1" name="Line 38"/>
                <p:cNvSpPr>
                  <a:spLocks noChangeShapeType="1"/>
                </p:cNvSpPr>
                <p:nvPr/>
              </p:nvSpPr>
              <p:spPr bwMode="auto">
                <a:xfrm>
                  <a:off x="2912" y="60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2" name="Line 39"/>
                <p:cNvSpPr>
                  <a:spLocks noChangeShapeType="1"/>
                </p:cNvSpPr>
                <p:nvPr/>
              </p:nvSpPr>
              <p:spPr bwMode="auto">
                <a:xfrm>
                  <a:off x="2896" y="3513"/>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3" name="Line 40"/>
                <p:cNvSpPr>
                  <a:spLocks noChangeShapeType="1"/>
                </p:cNvSpPr>
                <p:nvPr/>
              </p:nvSpPr>
              <p:spPr bwMode="auto">
                <a:xfrm>
                  <a:off x="2896" y="2987"/>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4" name="Line 41"/>
                <p:cNvSpPr>
                  <a:spLocks noChangeShapeType="1"/>
                </p:cNvSpPr>
                <p:nvPr/>
              </p:nvSpPr>
              <p:spPr bwMode="auto">
                <a:xfrm>
                  <a:off x="2896" y="2452"/>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5" name="Line 42"/>
                <p:cNvSpPr>
                  <a:spLocks noChangeShapeType="1"/>
                </p:cNvSpPr>
                <p:nvPr/>
              </p:nvSpPr>
              <p:spPr bwMode="auto">
                <a:xfrm>
                  <a:off x="2896" y="192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6" name="Line 43"/>
                <p:cNvSpPr>
                  <a:spLocks noChangeShapeType="1"/>
                </p:cNvSpPr>
                <p:nvPr/>
              </p:nvSpPr>
              <p:spPr bwMode="auto">
                <a:xfrm>
                  <a:off x="2896" y="1400"/>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7" name="Line 44"/>
                <p:cNvSpPr>
                  <a:spLocks noChangeShapeType="1"/>
                </p:cNvSpPr>
                <p:nvPr/>
              </p:nvSpPr>
              <p:spPr bwMode="auto">
                <a:xfrm>
                  <a:off x="2896" y="86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8" name="Line 45"/>
                <p:cNvSpPr>
                  <a:spLocks noChangeShapeType="1"/>
                </p:cNvSpPr>
                <p:nvPr/>
              </p:nvSpPr>
              <p:spPr bwMode="auto">
                <a:xfrm>
                  <a:off x="2959" y="3513"/>
                  <a:ext cx="2440"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29" name="Line 46"/>
                <p:cNvSpPr>
                  <a:spLocks noChangeShapeType="1"/>
                </p:cNvSpPr>
                <p:nvPr/>
              </p:nvSpPr>
              <p:spPr bwMode="auto">
                <a:xfrm flipV="1">
                  <a:off x="295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0" name="Line 47"/>
                <p:cNvSpPr>
                  <a:spLocks noChangeShapeType="1"/>
                </p:cNvSpPr>
                <p:nvPr/>
              </p:nvSpPr>
              <p:spPr bwMode="auto">
                <a:xfrm flipV="1">
                  <a:off x="33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1" name="Line 48"/>
                <p:cNvSpPr>
                  <a:spLocks noChangeShapeType="1"/>
                </p:cNvSpPr>
                <p:nvPr/>
              </p:nvSpPr>
              <p:spPr bwMode="auto">
                <a:xfrm flipV="1">
                  <a:off x="3660"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2" name="Line 49"/>
                <p:cNvSpPr>
                  <a:spLocks noChangeShapeType="1"/>
                </p:cNvSpPr>
                <p:nvPr/>
              </p:nvSpPr>
              <p:spPr bwMode="auto">
                <a:xfrm flipV="1">
                  <a:off x="40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3" name="Line 50"/>
                <p:cNvSpPr>
                  <a:spLocks noChangeShapeType="1"/>
                </p:cNvSpPr>
                <p:nvPr/>
              </p:nvSpPr>
              <p:spPr bwMode="auto">
                <a:xfrm flipV="1">
                  <a:off x="4352"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4" name="Line 51"/>
                <p:cNvSpPr>
                  <a:spLocks noChangeShapeType="1"/>
                </p:cNvSpPr>
                <p:nvPr/>
              </p:nvSpPr>
              <p:spPr bwMode="auto">
                <a:xfrm flipV="1">
                  <a:off x="4698"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5" name="Line 52"/>
                <p:cNvSpPr>
                  <a:spLocks noChangeShapeType="1"/>
                </p:cNvSpPr>
                <p:nvPr/>
              </p:nvSpPr>
              <p:spPr bwMode="auto">
                <a:xfrm flipV="1">
                  <a:off x="5053"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6" name="Line 53"/>
                <p:cNvSpPr>
                  <a:spLocks noChangeShapeType="1"/>
                </p:cNvSpPr>
                <p:nvPr/>
              </p:nvSpPr>
              <p:spPr bwMode="auto">
                <a:xfrm flipV="1">
                  <a:off x="539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7" name="Line 54"/>
                <p:cNvSpPr>
                  <a:spLocks noChangeShapeType="1"/>
                </p:cNvSpPr>
                <p:nvPr/>
              </p:nvSpPr>
              <p:spPr bwMode="auto">
                <a:xfrm flipV="1">
                  <a:off x="2959"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8" name="Line 55"/>
                <p:cNvSpPr>
                  <a:spLocks noChangeShapeType="1"/>
                </p:cNvSpPr>
                <p:nvPr/>
              </p:nvSpPr>
              <p:spPr bwMode="auto">
                <a:xfrm flipV="1">
                  <a:off x="3660"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39" name="Line 56"/>
                <p:cNvSpPr>
                  <a:spLocks noChangeShapeType="1"/>
                </p:cNvSpPr>
                <p:nvPr/>
              </p:nvSpPr>
              <p:spPr bwMode="auto">
                <a:xfrm flipV="1">
                  <a:off x="4352"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40" name="Line 57"/>
                <p:cNvSpPr>
                  <a:spLocks noChangeShapeType="1"/>
                </p:cNvSpPr>
                <p:nvPr/>
              </p:nvSpPr>
              <p:spPr bwMode="auto">
                <a:xfrm flipV="1">
                  <a:off x="5053"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1341" name="Rectangle 58"/>
                <p:cNvSpPr>
                  <a:spLocks noChangeArrowheads="1"/>
                </p:cNvSpPr>
                <p:nvPr/>
              </p:nvSpPr>
              <p:spPr bwMode="auto">
                <a:xfrm>
                  <a:off x="2721" y="341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1342" name="Rectangle 59"/>
                <p:cNvSpPr>
                  <a:spLocks noChangeArrowheads="1"/>
                </p:cNvSpPr>
                <p:nvPr/>
              </p:nvSpPr>
              <p:spPr bwMode="auto">
                <a:xfrm>
                  <a:off x="2721" y="288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a:t>
                  </a:r>
                  <a:endParaRPr lang="en-US" sz="2400">
                    <a:latin typeface="Arial" panose="020B0604020202020204"/>
                    <a:cs typeface="Arial" panose="020B0604020202020204"/>
                  </a:endParaRPr>
                </a:p>
              </p:txBody>
            </p:sp>
            <p:sp>
              <p:nvSpPr>
                <p:cNvPr id="11343" name="Rectangle 60"/>
                <p:cNvSpPr>
                  <a:spLocks noChangeArrowheads="1"/>
                </p:cNvSpPr>
                <p:nvPr/>
              </p:nvSpPr>
              <p:spPr bwMode="auto">
                <a:xfrm>
                  <a:off x="2721" y="235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a:t>
                  </a:r>
                  <a:endParaRPr lang="en-US" sz="2400">
                    <a:latin typeface="Arial" panose="020B0604020202020204"/>
                    <a:cs typeface="Arial" panose="020B0604020202020204"/>
                  </a:endParaRPr>
                </a:p>
              </p:txBody>
            </p:sp>
            <p:sp>
              <p:nvSpPr>
                <p:cNvPr id="11344" name="Rectangle 61"/>
                <p:cNvSpPr>
                  <a:spLocks noChangeArrowheads="1"/>
                </p:cNvSpPr>
                <p:nvPr/>
              </p:nvSpPr>
              <p:spPr bwMode="auto">
                <a:xfrm>
                  <a:off x="2721" y="182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a:t>
                  </a:r>
                  <a:endParaRPr lang="en-US" sz="2400">
                    <a:latin typeface="Arial" panose="020B0604020202020204"/>
                    <a:cs typeface="Arial" panose="020B0604020202020204"/>
                  </a:endParaRPr>
                </a:p>
              </p:txBody>
            </p:sp>
            <p:sp>
              <p:nvSpPr>
                <p:cNvPr id="11345" name="Rectangle 62"/>
                <p:cNvSpPr>
                  <a:spLocks noChangeArrowheads="1"/>
                </p:cNvSpPr>
                <p:nvPr/>
              </p:nvSpPr>
              <p:spPr bwMode="auto">
                <a:xfrm>
                  <a:off x="2721" y="1301"/>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4</a:t>
                  </a:r>
                  <a:endParaRPr lang="en-US" sz="2400">
                    <a:latin typeface="Arial" panose="020B0604020202020204"/>
                    <a:cs typeface="Arial" panose="020B0604020202020204"/>
                  </a:endParaRPr>
                </a:p>
              </p:txBody>
            </p:sp>
            <p:sp>
              <p:nvSpPr>
                <p:cNvPr id="11346" name="Rectangle 63"/>
                <p:cNvSpPr>
                  <a:spLocks noChangeArrowheads="1"/>
                </p:cNvSpPr>
                <p:nvPr/>
              </p:nvSpPr>
              <p:spPr bwMode="auto">
                <a:xfrm>
                  <a:off x="2721" y="767"/>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5</a:t>
                  </a:r>
                  <a:endParaRPr lang="en-US" sz="2400">
                    <a:latin typeface="Arial" panose="020B0604020202020204"/>
                    <a:cs typeface="Arial" panose="020B0604020202020204"/>
                  </a:endParaRPr>
                </a:p>
              </p:txBody>
            </p:sp>
            <p:sp>
              <p:nvSpPr>
                <p:cNvPr id="11347" name="Rectangle 64"/>
                <p:cNvSpPr>
                  <a:spLocks noChangeArrowheads="1"/>
                </p:cNvSpPr>
                <p:nvPr/>
              </p:nvSpPr>
              <p:spPr bwMode="auto">
                <a:xfrm>
                  <a:off x="2912" y="3592"/>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1348" name="Rectangle 65"/>
                <p:cNvSpPr>
                  <a:spLocks noChangeArrowheads="1"/>
                </p:cNvSpPr>
                <p:nvPr/>
              </p:nvSpPr>
              <p:spPr bwMode="auto">
                <a:xfrm>
                  <a:off x="3557"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11349" name="Rectangle 66"/>
                <p:cNvSpPr>
                  <a:spLocks noChangeArrowheads="1"/>
                </p:cNvSpPr>
                <p:nvPr/>
              </p:nvSpPr>
              <p:spPr bwMode="auto">
                <a:xfrm>
                  <a:off x="42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11350" name="Rectangle 67"/>
                <p:cNvSpPr>
                  <a:spLocks noChangeArrowheads="1"/>
                </p:cNvSpPr>
                <p:nvPr/>
              </p:nvSpPr>
              <p:spPr bwMode="auto">
                <a:xfrm>
                  <a:off x="49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grpSp>
          <p:sp>
            <p:nvSpPr>
              <p:cNvPr id="11285" name="Text Box 68"/>
              <p:cNvSpPr txBox="1">
                <a:spLocks noChangeArrowheads="1"/>
              </p:cNvSpPr>
              <p:nvPr/>
            </p:nvSpPr>
            <p:spPr bwMode="auto">
              <a:xfrm>
                <a:off x="4658" y="3559"/>
                <a:ext cx="943" cy="52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Q</a:t>
                </a:r>
                <a:r>
                  <a:rPr lang="en-US" sz="2500">
                    <a:latin typeface="Arial" panose="020B0604020202020204"/>
                    <a:cs typeface="Arial" panose="020B0604020202020204"/>
                  </a:rPr>
                  <a:t> </a:t>
                </a:r>
                <a:br>
                  <a:rPr lang="en-US" sz="2500">
                    <a:latin typeface="Arial" panose="020B0604020202020204"/>
                    <a:cs typeface="Arial" panose="020B0604020202020204"/>
                  </a:rPr>
                </a:br>
                <a:r>
                  <a:rPr lang="en-US" sz="2400">
                    <a:latin typeface="Arial" panose="020B0604020202020204"/>
                    <a:cs typeface="Arial" panose="020B0604020202020204"/>
                  </a:rPr>
                  <a:t>(gallons)</a:t>
                </a:r>
              </a:p>
            </p:txBody>
          </p:sp>
          <p:sp>
            <p:nvSpPr>
              <p:cNvPr id="11286" name="Text Box 69"/>
              <p:cNvSpPr txBox="1">
                <a:spLocks noChangeArrowheads="1"/>
              </p:cNvSpPr>
              <p:nvPr/>
            </p:nvSpPr>
            <p:spPr bwMode="auto">
              <a:xfrm>
                <a:off x="2644" y="461"/>
                <a:ext cx="263" cy="29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P</a:t>
                </a:r>
                <a:r>
                  <a:rPr lang="en-US" sz="2500">
                    <a:latin typeface="Arial" panose="020B0604020202020204"/>
                    <a:cs typeface="Arial" panose="020B0604020202020204"/>
                  </a:rPr>
                  <a:t> </a:t>
                </a:r>
                <a:endParaRPr lang="en-US" sz="2400">
                  <a:latin typeface="Arial" panose="020B0604020202020204"/>
                  <a:cs typeface="Arial" panose="020B0604020202020204"/>
                </a:endParaRPr>
              </a:p>
            </p:txBody>
          </p:sp>
          <p:sp>
            <p:nvSpPr>
              <p:cNvPr id="11287" name="Text Box 70"/>
              <p:cNvSpPr txBox="1">
                <a:spLocks noChangeArrowheads="1"/>
              </p:cNvSpPr>
              <p:nvPr/>
            </p:nvSpPr>
            <p:spPr bwMode="auto">
              <a:xfrm>
                <a:off x="2535" y="737"/>
                <a:ext cx="233" cy="288"/>
              </a:xfrm>
              <a:prstGeom prst="rect">
                <a:avLst/>
              </a:prstGeom>
              <a:noFill/>
              <a:ln w="9525">
                <a:noFill/>
                <a:miter lim="800000"/>
              </a:ln>
            </p:spPr>
            <p:txBody>
              <a:bodyPr>
                <a:spAutoFit/>
              </a:bodyPr>
              <a:lstStyle/>
              <a:p>
                <a:pPr algn="r">
                  <a:spcBef>
                    <a:spcPct val="50000"/>
                  </a:spcBef>
                </a:pPr>
                <a:r>
                  <a:rPr lang="en-US" sz="2400">
                    <a:latin typeface="Arial" panose="020B0604020202020204"/>
                    <a:cs typeface="Arial" panose="020B0604020202020204"/>
                  </a:rPr>
                  <a:t>$</a:t>
                </a:r>
              </a:p>
            </p:txBody>
          </p:sp>
        </p:grpSp>
        <p:sp>
          <p:nvSpPr>
            <p:cNvPr id="11283" name="Text Box 71"/>
            <p:cNvSpPr txBox="1">
              <a:spLocks noChangeArrowheads="1"/>
            </p:cNvSpPr>
            <p:nvPr/>
          </p:nvSpPr>
          <p:spPr bwMode="auto">
            <a:xfrm>
              <a:off x="625" y="457"/>
              <a:ext cx="2460" cy="406"/>
            </a:xfrm>
            <a:prstGeom prst="rect">
              <a:avLst/>
            </a:prstGeom>
            <a:solidFill>
              <a:schemeClr val="bg1"/>
            </a:solidFill>
            <a:ln w="9525">
              <a:noFill/>
              <a:miter lim="800000"/>
            </a:ln>
          </p:spPr>
          <p:txBody>
            <a:bodyPr/>
            <a:lstStyle/>
            <a:p>
              <a:pPr algn="ctr">
                <a:spcBef>
                  <a:spcPct val="50000"/>
                </a:spcBef>
              </a:pPr>
              <a:r>
                <a:rPr lang="en-US" sz="2500" u="sng">
                  <a:latin typeface="Arial" panose="020B0604020202020204"/>
                  <a:cs typeface="Arial" panose="020B0604020202020204"/>
                </a:rPr>
                <a:t>The market for gasoline</a:t>
              </a:r>
            </a:p>
          </p:txBody>
        </p:sp>
      </p:grpSp>
      <p:sp>
        <p:nvSpPr>
          <p:cNvPr id="11269" name="Rectangle 73"/>
          <p:cNvSpPr>
            <a:spLocks noGrp="1" noChangeArrowheads="1"/>
          </p:cNvSpPr>
          <p:nvPr>
            <p:ph type="title" idx="4294967295"/>
          </p:nvPr>
        </p:nvSpPr>
        <p:spPr>
          <a:xfrm>
            <a:off x="457200" y="119063"/>
            <a:ext cx="8229600" cy="649287"/>
          </a:xfrm>
        </p:spPr>
        <p:txBody>
          <a:bodyPr>
            <a:normAutofit/>
          </a:bodyPr>
          <a:lstStyle/>
          <a:p>
            <a:pPr eaLnBrk="1" hangingPunct="1"/>
            <a:r>
              <a:rPr lang="en-US" sz="3100" dirty="0"/>
              <a:t>Analysis of a Negative Externality</a:t>
            </a:r>
          </a:p>
        </p:txBody>
      </p:sp>
      <p:sp>
        <p:nvSpPr>
          <p:cNvPr id="11270" name="Line 74"/>
          <p:cNvSpPr>
            <a:spLocks noChangeShapeType="1"/>
          </p:cNvSpPr>
          <p:nvPr/>
        </p:nvSpPr>
        <p:spPr bwMode="auto">
          <a:xfrm flipV="1">
            <a:off x="1090613" y="2692400"/>
            <a:ext cx="3870325" cy="2932113"/>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11271" name="Rectangle 78"/>
          <p:cNvSpPr>
            <a:spLocks noChangeArrowheads="1"/>
          </p:cNvSpPr>
          <p:nvPr/>
        </p:nvSpPr>
        <p:spPr bwMode="auto">
          <a:xfrm>
            <a:off x="4960938" y="2335213"/>
            <a:ext cx="2984500" cy="457200"/>
          </a:xfrm>
          <a:prstGeom prst="rect">
            <a:avLst/>
          </a:prstGeom>
          <a:noFill/>
          <a:ln w="9525">
            <a:noFill/>
            <a:miter lim="800000"/>
          </a:ln>
        </p:spPr>
        <p:txBody>
          <a:bodyPr>
            <a:spAutoFit/>
          </a:bodyPr>
          <a:lstStyle/>
          <a:p>
            <a:r>
              <a:rPr lang="en-US" sz="2400">
                <a:latin typeface="Arial" panose="020B0604020202020204"/>
                <a:cs typeface="Arial" panose="020B0604020202020204"/>
              </a:rPr>
              <a:t>Supply (private cost)</a:t>
            </a:r>
          </a:p>
        </p:txBody>
      </p:sp>
      <p:sp>
        <p:nvSpPr>
          <p:cNvPr id="157779" name="Rectangle 83"/>
          <p:cNvSpPr>
            <a:spLocks noChangeArrowheads="1"/>
          </p:cNvSpPr>
          <p:nvPr/>
        </p:nvSpPr>
        <p:spPr bwMode="auto">
          <a:xfrm>
            <a:off x="5443538" y="2943225"/>
            <a:ext cx="3303587" cy="3406775"/>
          </a:xfrm>
          <a:prstGeom prst="rect">
            <a:avLst/>
          </a:prstGeom>
          <a:noFill/>
          <a:ln w="9525">
            <a:noFill/>
            <a:miter lim="800000"/>
          </a:ln>
        </p:spPr>
        <p:txBody>
          <a:bodyPr>
            <a:spAutoFit/>
          </a:bodyPr>
          <a:lstStyle/>
          <a:p>
            <a:pPr marL="287655" indent="-287655">
              <a:lnSpc>
                <a:spcPct val="105000"/>
              </a:lnSpc>
              <a:spcBef>
                <a:spcPct val="20000"/>
              </a:spcBef>
            </a:pPr>
            <a:r>
              <a:rPr lang="en-US" sz="2500" b="1">
                <a:solidFill>
                  <a:srgbClr val="800080"/>
                </a:solidFill>
                <a:latin typeface="Arial" panose="020B0604020202020204"/>
                <a:cs typeface="Arial" panose="020B0604020202020204"/>
              </a:rPr>
              <a:t>External cost</a:t>
            </a:r>
            <a:r>
              <a:rPr lang="en-US" sz="2500">
                <a:latin typeface="Arial" panose="020B0604020202020204"/>
                <a:cs typeface="Arial" panose="020B0604020202020204"/>
              </a:rPr>
              <a:t> </a:t>
            </a:r>
          </a:p>
          <a:p>
            <a:pPr marL="287655" indent="-287655">
              <a:lnSpc>
                <a:spcPct val="105000"/>
              </a:lnSpc>
              <a:spcBef>
                <a:spcPct val="10000"/>
              </a:spcBef>
            </a:pPr>
            <a:r>
              <a:rPr lang="en-US" sz="2500">
                <a:latin typeface="Arial" panose="020B0604020202020204"/>
                <a:cs typeface="Arial" panose="020B0604020202020204"/>
              </a:rPr>
              <a:t>= value of the negative impact </a:t>
            </a:r>
            <a:br>
              <a:rPr lang="en-US" sz="2500">
                <a:latin typeface="Arial" panose="020B0604020202020204"/>
                <a:cs typeface="Arial" panose="020B0604020202020204"/>
              </a:rPr>
            </a:br>
            <a:r>
              <a:rPr lang="en-US" sz="2500">
                <a:latin typeface="Arial" panose="020B0604020202020204"/>
                <a:cs typeface="Arial" panose="020B0604020202020204"/>
              </a:rPr>
              <a:t>on bystanders </a:t>
            </a:r>
          </a:p>
          <a:p>
            <a:pPr marL="287655" indent="-287655">
              <a:lnSpc>
                <a:spcPct val="105000"/>
              </a:lnSpc>
              <a:spcBef>
                <a:spcPct val="20000"/>
              </a:spcBef>
            </a:pPr>
            <a:r>
              <a:rPr lang="en-US" sz="2500">
                <a:latin typeface="Arial" panose="020B0604020202020204"/>
                <a:cs typeface="Arial" panose="020B0604020202020204"/>
              </a:rPr>
              <a:t>= $1 per gallon</a:t>
            </a:r>
            <a:br>
              <a:rPr lang="en-US" sz="2500">
                <a:latin typeface="Arial" panose="020B0604020202020204"/>
                <a:cs typeface="Arial" panose="020B0604020202020204"/>
              </a:rPr>
            </a:br>
            <a:r>
              <a:rPr lang="en-US" sz="2500">
                <a:latin typeface="Arial" panose="020B0604020202020204"/>
                <a:cs typeface="Arial" panose="020B0604020202020204"/>
              </a:rPr>
              <a:t>(value of harm </a:t>
            </a:r>
            <a:br>
              <a:rPr lang="en-US" sz="2500">
                <a:latin typeface="Arial" panose="020B0604020202020204"/>
                <a:cs typeface="Arial" panose="020B0604020202020204"/>
              </a:rPr>
            </a:br>
            <a:r>
              <a:rPr lang="en-US" sz="2500">
                <a:latin typeface="Arial" panose="020B0604020202020204"/>
                <a:cs typeface="Arial" panose="020B0604020202020204"/>
              </a:rPr>
              <a:t>from smog, greenhouse gases)</a:t>
            </a:r>
          </a:p>
        </p:txBody>
      </p:sp>
      <p:sp>
        <p:nvSpPr>
          <p:cNvPr id="157782" name="Line 86"/>
          <p:cNvSpPr>
            <a:spLocks noChangeShapeType="1"/>
          </p:cNvSpPr>
          <p:nvPr/>
        </p:nvSpPr>
        <p:spPr bwMode="auto">
          <a:xfrm flipV="1">
            <a:off x="3857625" y="2713038"/>
            <a:ext cx="0" cy="800100"/>
          </a:xfrm>
          <a:prstGeom prst="line">
            <a:avLst/>
          </a:prstGeom>
          <a:noFill/>
          <a:ln w="31750">
            <a:solidFill>
              <a:srgbClr val="CC00CC"/>
            </a:solidFill>
            <a:round/>
            <a:tailEnd type="stealth" w="lg" len="lg"/>
          </a:ln>
        </p:spPr>
        <p:txBody>
          <a:bodyPr/>
          <a:lstStyle/>
          <a:p>
            <a:endParaRPr lang="en-US">
              <a:latin typeface="Arial" panose="020B0604020202020204"/>
              <a:cs typeface="Arial" panose="020B0604020202020204"/>
            </a:endParaRPr>
          </a:p>
        </p:txBody>
      </p:sp>
      <p:sp>
        <p:nvSpPr>
          <p:cNvPr id="157778" name="Rectangle 82"/>
          <p:cNvSpPr>
            <a:spLocks noChangeArrowheads="1"/>
          </p:cNvSpPr>
          <p:nvPr/>
        </p:nvSpPr>
        <p:spPr bwMode="auto">
          <a:xfrm>
            <a:off x="5441950" y="1314450"/>
            <a:ext cx="3684588" cy="854075"/>
          </a:xfrm>
          <a:prstGeom prst="rect">
            <a:avLst/>
          </a:prstGeom>
          <a:noFill/>
          <a:ln w="9525">
            <a:noFill/>
            <a:miter lim="800000"/>
          </a:ln>
        </p:spPr>
        <p:txBody>
          <a:bodyPr>
            <a:spAutoFit/>
          </a:bodyPr>
          <a:lstStyle/>
          <a:p>
            <a:r>
              <a:rPr lang="en-US" sz="2500" b="1">
                <a:solidFill>
                  <a:srgbClr val="800080"/>
                </a:solidFill>
                <a:latin typeface="Arial" panose="020B0604020202020204"/>
                <a:cs typeface="Arial" panose="020B0604020202020204"/>
              </a:rPr>
              <a:t>Social cost</a:t>
            </a:r>
            <a:r>
              <a:rPr lang="en-US" sz="2500">
                <a:latin typeface="Arial" panose="020B0604020202020204"/>
                <a:cs typeface="Arial" panose="020B0604020202020204"/>
              </a:rPr>
              <a:t> </a:t>
            </a:r>
            <a:br>
              <a:rPr lang="en-US" sz="2500">
                <a:latin typeface="Arial" panose="020B0604020202020204"/>
                <a:cs typeface="Arial" panose="020B0604020202020204"/>
              </a:rPr>
            </a:br>
            <a:r>
              <a:rPr lang="en-US" sz="2500">
                <a:latin typeface="Arial" panose="020B0604020202020204"/>
                <a:cs typeface="Arial" panose="020B0604020202020204"/>
              </a:rPr>
              <a:t>= private + external cost</a:t>
            </a:r>
          </a:p>
        </p:txBody>
      </p:sp>
      <p:grpSp>
        <p:nvGrpSpPr>
          <p:cNvPr id="5" name="Group 100"/>
          <p:cNvGrpSpPr/>
          <p:nvPr/>
        </p:nvGrpSpPr>
        <p:grpSpPr bwMode="auto">
          <a:xfrm>
            <a:off x="1095375" y="1325563"/>
            <a:ext cx="4437063" cy="3465512"/>
            <a:chOff x="690" y="800"/>
            <a:chExt cx="2795" cy="2183"/>
          </a:xfrm>
        </p:grpSpPr>
        <p:sp>
          <p:nvSpPr>
            <p:cNvPr id="11279" name="Line 80"/>
            <p:cNvSpPr>
              <a:spLocks noChangeShapeType="1"/>
            </p:cNvSpPr>
            <p:nvPr/>
          </p:nvSpPr>
          <p:spPr bwMode="auto">
            <a:xfrm flipV="1">
              <a:off x="690" y="1136"/>
              <a:ext cx="2438" cy="1847"/>
            </a:xfrm>
            <a:prstGeom prst="line">
              <a:avLst/>
            </a:prstGeom>
            <a:noFill/>
            <a:ln w="44450">
              <a:solidFill>
                <a:srgbClr val="00CC66"/>
              </a:solidFill>
              <a:round/>
            </a:ln>
          </p:spPr>
          <p:txBody>
            <a:bodyPr/>
            <a:lstStyle/>
            <a:p>
              <a:endParaRPr lang="en-US">
                <a:latin typeface="Arial" panose="020B0604020202020204"/>
                <a:cs typeface="Arial" panose="020B0604020202020204"/>
              </a:endParaRPr>
            </a:p>
          </p:txBody>
        </p:sp>
        <p:sp>
          <p:nvSpPr>
            <p:cNvPr id="11280" name="AutoShape 93"/>
            <p:cNvSpPr/>
            <p:nvPr/>
          </p:nvSpPr>
          <p:spPr bwMode="auto">
            <a:xfrm>
              <a:off x="3325" y="800"/>
              <a:ext cx="160" cy="517"/>
            </a:xfrm>
            <a:prstGeom prst="leftBrace">
              <a:avLst>
                <a:gd name="adj1" fmla="val 40510"/>
                <a:gd name="adj2" fmla="val 50000"/>
              </a:avLst>
            </a:prstGeom>
            <a:noFill/>
            <a:ln w="12700">
              <a:solidFill>
                <a:schemeClr val="tx1"/>
              </a:solidFill>
              <a:round/>
            </a:ln>
          </p:spPr>
          <p:txBody>
            <a:bodyPr wrap="none" anchor="ctr"/>
            <a:lstStyle/>
            <a:p>
              <a:endParaRPr lang="en-US">
                <a:latin typeface="Arial" panose="020B0604020202020204"/>
                <a:cs typeface="Arial" panose="020B0604020202020204"/>
              </a:endParaRPr>
            </a:p>
          </p:txBody>
        </p:sp>
        <p:sp>
          <p:nvSpPr>
            <p:cNvPr id="11281" name="Line 98"/>
            <p:cNvSpPr>
              <a:spLocks noChangeShapeType="1"/>
            </p:cNvSpPr>
            <p:nvPr/>
          </p:nvSpPr>
          <p:spPr bwMode="auto">
            <a:xfrm flipH="1">
              <a:off x="3156" y="1061"/>
              <a:ext cx="145" cy="66"/>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nvGrpSpPr>
          <p:cNvPr id="6" name="Group 89"/>
          <p:cNvGrpSpPr/>
          <p:nvPr/>
        </p:nvGrpSpPr>
        <p:grpSpPr bwMode="auto">
          <a:xfrm>
            <a:off x="1746250" y="2087563"/>
            <a:ext cx="2006600" cy="1073150"/>
            <a:chOff x="1100" y="1280"/>
            <a:chExt cx="1264" cy="676"/>
          </a:xfrm>
        </p:grpSpPr>
        <p:sp>
          <p:nvSpPr>
            <p:cNvPr id="11277" name="Line 88"/>
            <p:cNvSpPr>
              <a:spLocks noChangeShapeType="1"/>
            </p:cNvSpPr>
            <p:nvPr/>
          </p:nvSpPr>
          <p:spPr bwMode="auto">
            <a:xfrm>
              <a:off x="1775" y="1708"/>
              <a:ext cx="589" cy="248"/>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11278" name="Rectangle 87"/>
            <p:cNvSpPr>
              <a:spLocks noChangeArrowheads="1"/>
            </p:cNvSpPr>
            <p:nvPr/>
          </p:nvSpPr>
          <p:spPr bwMode="auto">
            <a:xfrm>
              <a:off x="1100" y="1280"/>
              <a:ext cx="862" cy="548"/>
            </a:xfrm>
            <a:prstGeom prst="rect">
              <a:avLst/>
            </a:prstGeom>
            <a:solidFill>
              <a:srgbClr val="FFCCFF"/>
            </a:solidFill>
            <a:ln w="9525">
              <a:solidFill>
                <a:schemeClr val="tx1"/>
              </a:solidFill>
              <a:miter lim="800000"/>
            </a:ln>
          </p:spPr>
          <p:txBody>
            <a:bodyPr>
              <a:spAutoFit/>
            </a:bodyPr>
            <a:lstStyle/>
            <a:p>
              <a:pPr algn="ctr">
                <a:lnSpc>
                  <a:spcPct val="105000"/>
                </a:lnSpc>
              </a:pPr>
              <a:r>
                <a:rPr lang="en-US" sz="2400">
                  <a:latin typeface="Arial" panose="020B0604020202020204"/>
                  <a:cs typeface="Arial" panose="020B0604020202020204"/>
                </a:rPr>
                <a:t>external cost </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779">
                                            <p:txEl>
                                              <p:pRg st="0" end="0"/>
                                            </p:txEl>
                                          </p:spTgt>
                                        </p:tgtEl>
                                        <p:attrNameLst>
                                          <p:attrName>style.visibility</p:attrName>
                                        </p:attrNameLst>
                                      </p:cBhvr>
                                      <p:to>
                                        <p:strVal val="visible"/>
                                      </p:to>
                                    </p:set>
                                    <p:animEffect transition="in" filter="wipe(left)">
                                      <p:cBhvr>
                                        <p:cTn id="7" dur="500"/>
                                        <p:tgtEl>
                                          <p:spTgt spid="1577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7779">
                                            <p:txEl>
                                              <p:pRg st="1" end="1"/>
                                            </p:txEl>
                                          </p:spTgt>
                                        </p:tgtEl>
                                        <p:attrNameLst>
                                          <p:attrName>style.visibility</p:attrName>
                                        </p:attrNameLst>
                                      </p:cBhvr>
                                      <p:to>
                                        <p:strVal val="visible"/>
                                      </p:to>
                                    </p:set>
                                    <p:animEffect transition="in" filter="wipe(left)">
                                      <p:cBhvr>
                                        <p:cTn id="10" dur="500"/>
                                        <p:tgtEl>
                                          <p:spTgt spid="1577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7779">
                                            <p:txEl>
                                              <p:pRg st="2" end="2"/>
                                            </p:txEl>
                                          </p:spTgt>
                                        </p:tgtEl>
                                        <p:attrNameLst>
                                          <p:attrName>style.visibility</p:attrName>
                                        </p:attrNameLst>
                                      </p:cBhvr>
                                      <p:to>
                                        <p:strVal val="visible"/>
                                      </p:to>
                                    </p:set>
                                    <p:animEffect transition="in" filter="wipe(left)">
                                      <p:cBhvr>
                                        <p:cTn id="15" dur="500"/>
                                        <p:tgtEl>
                                          <p:spTgt spid="1577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7778"/>
                                        </p:tgtEl>
                                        <p:attrNameLst>
                                          <p:attrName>style.visibility</p:attrName>
                                        </p:attrNameLst>
                                      </p:cBhvr>
                                      <p:to>
                                        <p:strVal val="visible"/>
                                      </p:to>
                                    </p:set>
                                    <p:animEffect transition="in" filter="wipe(left)">
                                      <p:cBhvr>
                                        <p:cTn id="20" dur="500"/>
                                        <p:tgtEl>
                                          <p:spTgt spid="157778"/>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4" fill="hold" grpId="0" nodeType="clickEffect">
                                  <p:stCondLst>
                                    <p:cond delay="0"/>
                                  </p:stCondLst>
                                  <p:childTnLst>
                                    <p:set>
                                      <p:cBhvr>
                                        <p:cTn id="24" dur="1" fill="hold">
                                          <p:stCondLst>
                                            <p:cond delay="0"/>
                                          </p:stCondLst>
                                        </p:cTn>
                                        <p:tgtEl>
                                          <p:spTgt spid="157782"/>
                                        </p:tgtEl>
                                        <p:attrNameLst>
                                          <p:attrName>style.visibility</p:attrName>
                                        </p:attrNameLst>
                                      </p:cBhvr>
                                      <p:to>
                                        <p:strVal val="visible"/>
                                      </p:to>
                                    </p:set>
                                    <p:anim calcmode="lin" valueType="num">
                                      <p:cBhvr>
                                        <p:cTn id="25" dur="500" fill="hold"/>
                                        <p:tgtEl>
                                          <p:spTgt spid="157782"/>
                                        </p:tgtEl>
                                        <p:attrNameLst>
                                          <p:attrName>ppt_x</p:attrName>
                                        </p:attrNameLst>
                                      </p:cBhvr>
                                      <p:tavLst>
                                        <p:tav tm="0">
                                          <p:val>
                                            <p:strVal val="#ppt_x"/>
                                          </p:val>
                                        </p:tav>
                                        <p:tav tm="100000">
                                          <p:val>
                                            <p:strVal val="#ppt_x"/>
                                          </p:val>
                                        </p:tav>
                                      </p:tavLst>
                                    </p:anim>
                                    <p:anim calcmode="lin" valueType="num">
                                      <p:cBhvr>
                                        <p:cTn id="26" dur="500" fill="hold"/>
                                        <p:tgtEl>
                                          <p:spTgt spid="157782"/>
                                        </p:tgtEl>
                                        <p:attrNameLst>
                                          <p:attrName>ppt_y</p:attrName>
                                        </p:attrNameLst>
                                      </p:cBhvr>
                                      <p:tavLst>
                                        <p:tav tm="0">
                                          <p:val>
                                            <p:strVal val="#ppt_y+#ppt_h/2"/>
                                          </p:val>
                                        </p:tav>
                                        <p:tav tm="100000">
                                          <p:val>
                                            <p:strVal val="#ppt_y"/>
                                          </p:val>
                                        </p:tav>
                                      </p:tavLst>
                                    </p:anim>
                                    <p:anim calcmode="lin" valueType="num">
                                      <p:cBhvr>
                                        <p:cTn id="27" dur="500" fill="hold"/>
                                        <p:tgtEl>
                                          <p:spTgt spid="157782"/>
                                        </p:tgtEl>
                                        <p:attrNameLst>
                                          <p:attrName>ppt_w</p:attrName>
                                        </p:attrNameLst>
                                      </p:cBhvr>
                                      <p:tavLst>
                                        <p:tav tm="0">
                                          <p:val>
                                            <p:strVal val="#ppt_w"/>
                                          </p:val>
                                        </p:tav>
                                        <p:tav tm="100000">
                                          <p:val>
                                            <p:strVal val="#ppt_w"/>
                                          </p:val>
                                        </p:tav>
                                      </p:tavLst>
                                    </p:anim>
                                    <p:anim calcmode="lin" valueType="num">
                                      <p:cBhvr>
                                        <p:cTn id="28" dur="500" fill="hold"/>
                                        <p:tgtEl>
                                          <p:spTgt spid="157782"/>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18" presetClass="entr" presetSubtype="9"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upRigh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79" grpId="0" build="p"/>
      <p:bldP spid="157782" grpId="0" animBg="1"/>
      <p:bldP spid="1577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23863" y="673100"/>
            <a:ext cx="4867275" cy="5870575"/>
            <a:chOff x="190" y="389"/>
            <a:chExt cx="3066" cy="3698"/>
          </a:xfrm>
        </p:grpSpPr>
        <p:grpSp>
          <p:nvGrpSpPr>
            <p:cNvPr id="3" name="Group 3"/>
            <p:cNvGrpSpPr/>
            <p:nvPr/>
          </p:nvGrpSpPr>
          <p:grpSpPr bwMode="auto">
            <a:xfrm>
              <a:off x="190" y="389"/>
              <a:ext cx="3066" cy="3698"/>
              <a:chOff x="2535" y="389"/>
              <a:chExt cx="3066" cy="3698"/>
            </a:xfrm>
          </p:grpSpPr>
          <p:grpSp>
            <p:nvGrpSpPr>
              <p:cNvPr id="4" name="Group 4"/>
              <p:cNvGrpSpPr/>
              <p:nvPr/>
            </p:nvGrpSpPr>
            <p:grpSpPr bwMode="auto">
              <a:xfrm>
                <a:off x="2550" y="389"/>
                <a:ext cx="3022" cy="3650"/>
                <a:chOff x="2550" y="389"/>
                <a:chExt cx="3022" cy="3650"/>
              </a:xfrm>
            </p:grpSpPr>
            <p:sp>
              <p:nvSpPr>
                <p:cNvPr id="12324" name="AutoShape 5"/>
                <p:cNvSpPr>
                  <a:spLocks noChangeAspect="1" noChangeArrowheads="1" noTextEdit="1"/>
                </p:cNvSpPr>
                <p:nvPr/>
              </p:nvSpPr>
              <p:spPr bwMode="auto">
                <a:xfrm>
                  <a:off x="2550" y="389"/>
                  <a:ext cx="3022" cy="3650"/>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12325" name="Rectangle 6"/>
                <p:cNvSpPr>
                  <a:spLocks noChangeArrowheads="1"/>
                </p:cNvSpPr>
                <p:nvPr/>
              </p:nvSpPr>
              <p:spPr bwMode="auto">
                <a:xfrm>
                  <a:off x="2959" y="603"/>
                  <a:ext cx="2440" cy="2910"/>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sp>
              <p:nvSpPr>
                <p:cNvPr id="12326" name="Line 7"/>
                <p:cNvSpPr>
                  <a:spLocks noChangeShapeType="1"/>
                </p:cNvSpPr>
                <p:nvPr/>
              </p:nvSpPr>
              <p:spPr bwMode="auto">
                <a:xfrm>
                  <a:off x="2959" y="325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27" name="Line 8"/>
                <p:cNvSpPr>
                  <a:spLocks noChangeShapeType="1"/>
                </p:cNvSpPr>
                <p:nvPr/>
              </p:nvSpPr>
              <p:spPr bwMode="auto">
                <a:xfrm>
                  <a:off x="2959" y="2715"/>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28" name="Line 9"/>
                <p:cNvSpPr>
                  <a:spLocks noChangeShapeType="1"/>
                </p:cNvSpPr>
                <p:nvPr/>
              </p:nvSpPr>
              <p:spPr bwMode="auto">
                <a:xfrm>
                  <a:off x="2959" y="218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29" name="Line 10"/>
                <p:cNvSpPr>
                  <a:spLocks noChangeShapeType="1"/>
                </p:cNvSpPr>
                <p:nvPr/>
              </p:nvSpPr>
              <p:spPr bwMode="auto">
                <a:xfrm>
                  <a:off x="2959" y="166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0" name="Line 11"/>
                <p:cNvSpPr>
                  <a:spLocks noChangeShapeType="1"/>
                </p:cNvSpPr>
                <p:nvPr/>
              </p:nvSpPr>
              <p:spPr bwMode="auto">
                <a:xfrm>
                  <a:off x="2959" y="112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1" name="Line 12"/>
                <p:cNvSpPr>
                  <a:spLocks noChangeShapeType="1"/>
                </p:cNvSpPr>
                <p:nvPr/>
              </p:nvSpPr>
              <p:spPr bwMode="auto">
                <a:xfrm>
                  <a:off x="2959" y="60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2" name="Line 13"/>
                <p:cNvSpPr>
                  <a:spLocks noChangeShapeType="1"/>
                </p:cNvSpPr>
                <p:nvPr/>
              </p:nvSpPr>
              <p:spPr bwMode="auto">
                <a:xfrm>
                  <a:off x="2959" y="2987"/>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3" name="Line 14"/>
                <p:cNvSpPr>
                  <a:spLocks noChangeShapeType="1"/>
                </p:cNvSpPr>
                <p:nvPr/>
              </p:nvSpPr>
              <p:spPr bwMode="auto">
                <a:xfrm>
                  <a:off x="2959" y="2452"/>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4" name="Line 15"/>
                <p:cNvSpPr>
                  <a:spLocks noChangeShapeType="1"/>
                </p:cNvSpPr>
                <p:nvPr/>
              </p:nvSpPr>
              <p:spPr bwMode="auto">
                <a:xfrm>
                  <a:off x="2959" y="192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5" name="Line 16"/>
                <p:cNvSpPr>
                  <a:spLocks noChangeShapeType="1"/>
                </p:cNvSpPr>
                <p:nvPr/>
              </p:nvSpPr>
              <p:spPr bwMode="auto">
                <a:xfrm>
                  <a:off x="2959" y="140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6" name="Line 17"/>
                <p:cNvSpPr>
                  <a:spLocks noChangeShapeType="1"/>
                </p:cNvSpPr>
                <p:nvPr/>
              </p:nvSpPr>
              <p:spPr bwMode="auto">
                <a:xfrm>
                  <a:off x="2959" y="86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7" name="Line 18"/>
                <p:cNvSpPr>
                  <a:spLocks noChangeShapeType="1"/>
                </p:cNvSpPr>
                <p:nvPr/>
              </p:nvSpPr>
              <p:spPr bwMode="auto">
                <a:xfrm>
                  <a:off x="33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8" name="Line 19"/>
                <p:cNvSpPr>
                  <a:spLocks noChangeShapeType="1"/>
                </p:cNvSpPr>
                <p:nvPr/>
              </p:nvSpPr>
              <p:spPr bwMode="auto">
                <a:xfrm>
                  <a:off x="40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39" name="Line 20"/>
                <p:cNvSpPr>
                  <a:spLocks noChangeShapeType="1"/>
                </p:cNvSpPr>
                <p:nvPr/>
              </p:nvSpPr>
              <p:spPr bwMode="auto">
                <a:xfrm>
                  <a:off x="4698"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40" name="Line 21"/>
                <p:cNvSpPr>
                  <a:spLocks noChangeShapeType="1"/>
                </p:cNvSpPr>
                <p:nvPr/>
              </p:nvSpPr>
              <p:spPr bwMode="auto">
                <a:xfrm>
                  <a:off x="5399"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41" name="Line 22"/>
                <p:cNvSpPr>
                  <a:spLocks noChangeShapeType="1"/>
                </p:cNvSpPr>
                <p:nvPr/>
              </p:nvSpPr>
              <p:spPr bwMode="auto">
                <a:xfrm>
                  <a:off x="3660"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42" name="Line 23"/>
                <p:cNvSpPr>
                  <a:spLocks noChangeShapeType="1"/>
                </p:cNvSpPr>
                <p:nvPr/>
              </p:nvSpPr>
              <p:spPr bwMode="auto">
                <a:xfrm>
                  <a:off x="4352"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43" name="Line 24"/>
                <p:cNvSpPr>
                  <a:spLocks noChangeShapeType="1"/>
                </p:cNvSpPr>
                <p:nvPr/>
              </p:nvSpPr>
              <p:spPr bwMode="auto">
                <a:xfrm>
                  <a:off x="5053"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2344" name="Rectangle 25"/>
                <p:cNvSpPr>
                  <a:spLocks noChangeArrowheads="1"/>
                </p:cNvSpPr>
                <p:nvPr/>
              </p:nvSpPr>
              <p:spPr bwMode="auto">
                <a:xfrm>
                  <a:off x="2959" y="603"/>
                  <a:ext cx="2440" cy="2910"/>
                </a:xfrm>
                <a:prstGeom prst="rect">
                  <a:avLst/>
                </a:prstGeom>
                <a:noFill/>
                <a:ln w="12700">
                  <a:solidFill>
                    <a:schemeClr val="tx1"/>
                  </a:solidFill>
                  <a:miter lim="800000"/>
                </a:ln>
              </p:spPr>
              <p:txBody>
                <a:bodyPr/>
                <a:lstStyle/>
                <a:p>
                  <a:endParaRPr lang="en-US">
                    <a:latin typeface="Arial" panose="020B0604020202020204"/>
                    <a:cs typeface="Arial" panose="020B0604020202020204"/>
                  </a:endParaRPr>
                </a:p>
              </p:txBody>
            </p:sp>
            <p:sp>
              <p:nvSpPr>
                <p:cNvPr id="12345" name="Line 26"/>
                <p:cNvSpPr>
                  <a:spLocks noChangeShapeType="1"/>
                </p:cNvSpPr>
                <p:nvPr/>
              </p:nvSpPr>
              <p:spPr bwMode="auto">
                <a:xfrm>
                  <a:off x="2959" y="603"/>
                  <a:ext cx="1" cy="2910"/>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46" name="Line 27"/>
                <p:cNvSpPr>
                  <a:spLocks noChangeShapeType="1"/>
                </p:cNvSpPr>
                <p:nvPr/>
              </p:nvSpPr>
              <p:spPr bwMode="auto">
                <a:xfrm>
                  <a:off x="2912" y="351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47" name="Line 28"/>
                <p:cNvSpPr>
                  <a:spLocks noChangeShapeType="1"/>
                </p:cNvSpPr>
                <p:nvPr/>
              </p:nvSpPr>
              <p:spPr bwMode="auto">
                <a:xfrm>
                  <a:off x="2912" y="325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48" name="Line 29"/>
                <p:cNvSpPr>
                  <a:spLocks noChangeShapeType="1"/>
                </p:cNvSpPr>
                <p:nvPr/>
              </p:nvSpPr>
              <p:spPr bwMode="auto">
                <a:xfrm>
                  <a:off x="2912" y="2987"/>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49" name="Line 30"/>
                <p:cNvSpPr>
                  <a:spLocks noChangeShapeType="1"/>
                </p:cNvSpPr>
                <p:nvPr/>
              </p:nvSpPr>
              <p:spPr bwMode="auto">
                <a:xfrm>
                  <a:off x="2912" y="2715"/>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0" name="Line 31"/>
                <p:cNvSpPr>
                  <a:spLocks noChangeShapeType="1"/>
                </p:cNvSpPr>
                <p:nvPr/>
              </p:nvSpPr>
              <p:spPr bwMode="auto">
                <a:xfrm>
                  <a:off x="2912" y="2452"/>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1" name="Line 32"/>
                <p:cNvSpPr>
                  <a:spLocks noChangeShapeType="1"/>
                </p:cNvSpPr>
                <p:nvPr/>
              </p:nvSpPr>
              <p:spPr bwMode="auto">
                <a:xfrm>
                  <a:off x="2912" y="218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2" name="Line 33"/>
                <p:cNvSpPr>
                  <a:spLocks noChangeShapeType="1"/>
                </p:cNvSpPr>
                <p:nvPr/>
              </p:nvSpPr>
              <p:spPr bwMode="auto">
                <a:xfrm>
                  <a:off x="2912" y="192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3" name="Line 34"/>
                <p:cNvSpPr>
                  <a:spLocks noChangeShapeType="1"/>
                </p:cNvSpPr>
                <p:nvPr/>
              </p:nvSpPr>
              <p:spPr bwMode="auto">
                <a:xfrm>
                  <a:off x="2912" y="166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4" name="Line 35"/>
                <p:cNvSpPr>
                  <a:spLocks noChangeShapeType="1"/>
                </p:cNvSpPr>
                <p:nvPr/>
              </p:nvSpPr>
              <p:spPr bwMode="auto">
                <a:xfrm>
                  <a:off x="2912" y="140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5" name="Line 36"/>
                <p:cNvSpPr>
                  <a:spLocks noChangeShapeType="1"/>
                </p:cNvSpPr>
                <p:nvPr/>
              </p:nvSpPr>
              <p:spPr bwMode="auto">
                <a:xfrm>
                  <a:off x="2912" y="112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6" name="Line 37"/>
                <p:cNvSpPr>
                  <a:spLocks noChangeShapeType="1"/>
                </p:cNvSpPr>
                <p:nvPr/>
              </p:nvSpPr>
              <p:spPr bwMode="auto">
                <a:xfrm>
                  <a:off x="2912" y="86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7" name="Line 38"/>
                <p:cNvSpPr>
                  <a:spLocks noChangeShapeType="1"/>
                </p:cNvSpPr>
                <p:nvPr/>
              </p:nvSpPr>
              <p:spPr bwMode="auto">
                <a:xfrm>
                  <a:off x="2912" y="60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8" name="Line 39"/>
                <p:cNvSpPr>
                  <a:spLocks noChangeShapeType="1"/>
                </p:cNvSpPr>
                <p:nvPr/>
              </p:nvSpPr>
              <p:spPr bwMode="auto">
                <a:xfrm>
                  <a:off x="2896" y="3513"/>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59" name="Line 40"/>
                <p:cNvSpPr>
                  <a:spLocks noChangeShapeType="1"/>
                </p:cNvSpPr>
                <p:nvPr/>
              </p:nvSpPr>
              <p:spPr bwMode="auto">
                <a:xfrm>
                  <a:off x="2896" y="2987"/>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0" name="Line 41"/>
                <p:cNvSpPr>
                  <a:spLocks noChangeShapeType="1"/>
                </p:cNvSpPr>
                <p:nvPr/>
              </p:nvSpPr>
              <p:spPr bwMode="auto">
                <a:xfrm>
                  <a:off x="2896" y="2452"/>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1" name="Line 42"/>
                <p:cNvSpPr>
                  <a:spLocks noChangeShapeType="1"/>
                </p:cNvSpPr>
                <p:nvPr/>
              </p:nvSpPr>
              <p:spPr bwMode="auto">
                <a:xfrm>
                  <a:off x="2896" y="192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2" name="Line 43"/>
                <p:cNvSpPr>
                  <a:spLocks noChangeShapeType="1"/>
                </p:cNvSpPr>
                <p:nvPr/>
              </p:nvSpPr>
              <p:spPr bwMode="auto">
                <a:xfrm>
                  <a:off x="2896" y="1400"/>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3" name="Line 44"/>
                <p:cNvSpPr>
                  <a:spLocks noChangeShapeType="1"/>
                </p:cNvSpPr>
                <p:nvPr/>
              </p:nvSpPr>
              <p:spPr bwMode="auto">
                <a:xfrm>
                  <a:off x="2896" y="86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4" name="Line 45"/>
                <p:cNvSpPr>
                  <a:spLocks noChangeShapeType="1"/>
                </p:cNvSpPr>
                <p:nvPr/>
              </p:nvSpPr>
              <p:spPr bwMode="auto">
                <a:xfrm>
                  <a:off x="2959" y="3513"/>
                  <a:ext cx="2440"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5" name="Line 46"/>
                <p:cNvSpPr>
                  <a:spLocks noChangeShapeType="1"/>
                </p:cNvSpPr>
                <p:nvPr/>
              </p:nvSpPr>
              <p:spPr bwMode="auto">
                <a:xfrm flipV="1">
                  <a:off x="295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6" name="Line 47"/>
                <p:cNvSpPr>
                  <a:spLocks noChangeShapeType="1"/>
                </p:cNvSpPr>
                <p:nvPr/>
              </p:nvSpPr>
              <p:spPr bwMode="auto">
                <a:xfrm flipV="1">
                  <a:off x="33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7" name="Line 48"/>
                <p:cNvSpPr>
                  <a:spLocks noChangeShapeType="1"/>
                </p:cNvSpPr>
                <p:nvPr/>
              </p:nvSpPr>
              <p:spPr bwMode="auto">
                <a:xfrm flipV="1">
                  <a:off x="3660"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8" name="Line 49"/>
                <p:cNvSpPr>
                  <a:spLocks noChangeShapeType="1"/>
                </p:cNvSpPr>
                <p:nvPr/>
              </p:nvSpPr>
              <p:spPr bwMode="auto">
                <a:xfrm flipV="1">
                  <a:off x="40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69" name="Line 50"/>
                <p:cNvSpPr>
                  <a:spLocks noChangeShapeType="1"/>
                </p:cNvSpPr>
                <p:nvPr/>
              </p:nvSpPr>
              <p:spPr bwMode="auto">
                <a:xfrm flipV="1">
                  <a:off x="4352"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0" name="Line 51"/>
                <p:cNvSpPr>
                  <a:spLocks noChangeShapeType="1"/>
                </p:cNvSpPr>
                <p:nvPr/>
              </p:nvSpPr>
              <p:spPr bwMode="auto">
                <a:xfrm flipV="1">
                  <a:off x="4698"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1" name="Line 52"/>
                <p:cNvSpPr>
                  <a:spLocks noChangeShapeType="1"/>
                </p:cNvSpPr>
                <p:nvPr/>
              </p:nvSpPr>
              <p:spPr bwMode="auto">
                <a:xfrm flipV="1">
                  <a:off x="5053"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2" name="Line 53"/>
                <p:cNvSpPr>
                  <a:spLocks noChangeShapeType="1"/>
                </p:cNvSpPr>
                <p:nvPr/>
              </p:nvSpPr>
              <p:spPr bwMode="auto">
                <a:xfrm flipV="1">
                  <a:off x="539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3" name="Line 54"/>
                <p:cNvSpPr>
                  <a:spLocks noChangeShapeType="1"/>
                </p:cNvSpPr>
                <p:nvPr/>
              </p:nvSpPr>
              <p:spPr bwMode="auto">
                <a:xfrm flipV="1">
                  <a:off x="2959"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4" name="Line 55"/>
                <p:cNvSpPr>
                  <a:spLocks noChangeShapeType="1"/>
                </p:cNvSpPr>
                <p:nvPr/>
              </p:nvSpPr>
              <p:spPr bwMode="auto">
                <a:xfrm flipV="1">
                  <a:off x="3660"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5" name="Line 56"/>
                <p:cNvSpPr>
                  <a:spLocks noChangeShapeType="1"/>
                </p:cNvSpPr>
                <p:nvPr/>
              </p:nvSpPr>
              <p:spPr bwMode="auto">
                <a:xfrm flipV="1">
                  <a:off x="4352"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6" name="Line 57"/>
                <p:cNvSpPr>
                  <a:spLocks noChangeShapeType="1"/>
                </p:cNvSpPr>
                <p:nvPr/>
              </p:nvSpPr>
              <p:spPr bwMode="auto">
                <a:xfrm flipV="1">
                  <a:off x="5053"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2377" name="Rectangle 58"/>
                <p:cNvSpPr>
                  <a:spLocks noChangeArrowheads="1"/>
                </p:cNvSpPr>
                <p:nvPr/>
              </p:nvSpPr>
              <p:spPr bwMode="auto">
                <a:xfrm>
                  <a:off x="2721" y="341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2378" name="Rectangle 59"/>
                <p:cNvSpPr>
                  <a:spLocks noChangeArrowheads="1"/>
                </p:cNvSpPr>
                <p:nvPr/>
              </p:nvSpPr>
              <p:spPr bwMode="auto">
                <a:xfrm>
                  <a:off x="2721" y="288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a:t>
                  </a:r>
                  <a:endParaRPr lang="en-US" sz="2400">
                    <a:latin typeface="Arial" panose="020B0604020202020204"/>
                    <a:cs typeface="Arial" panose="020B0604020202020204"/>
                  </a:endParaRPr>
                </a:p>
              </p:txBody>
            </p:sp>
            <p:sp>
              <p:nvSpPr>
                <p:cNvPr id="12379" name="Rectangle 60"/>
                <p:cNvSpPr>
                  <a:spLocks noChangeArrowheads="1"/>
                </p:cNvSpPr>
                <p:nvPr/>
              </p:nvSpPr>
              <p:spPr bwMode="auto">
                <a:xfrm>
                  <a:off x="2721" y="235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a:t>
                  </a:r>
                  <a:endParaRPr lang="en-US" sz="2400">
                    <a:latin typeface="Arial" panose="020B0604020202020204"/>
                    <a:cs typeface="Arial" panose="020B0604020202020204"/>
                  </a:endParaRPr>
                </a:p>
              </p:txBody>
            </p:sp>
            <p:sp>
              <p:nvSpPr>
                <p:cNvPr id="12380" name="Rectangle 61"/>
                <p:cNvSpPr>
                  <a:spLocks noChangeArrowheads="1"/>
                </p:cNvSpPr>
                <p:nvPr/>
              </p:nvSpPr>
              <p:spPr bwMode="auto">
                <a:xfrm>
                  <a:off x="2721" y="182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a:t>
                  </a:r>
                  <a:endParaRPr lang="en-US" sz="2400">
                    <a:latin typeface="Arial" panose="020B0604020202020204"/>
                    <a:cs typeface="Arial" panose="020B0604020202020204"/>
                  </a:endParaRPr>
                </a:p>
              </p:txBody>
            </p:sp>
            <p:sp>
              <p:nvSpPr>
                <p:cNvPr id="12381" name="Rectangle 62"/>
                <p:cNvSpPr>
                  <a:spLocks noChangeArrowheads="1"/>
                </p:cNvSpPr>
                <p:nvPr/>
              </p:nvSpPr>
              <p:spPr bwMode="auto">
                <a:xfrm>
                  <a:off x="2721" y="1301"/>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4</a:t>
                  </a:r>
                  <a:endParaRPr lang="en-US" sz="2400">
                    <a:latin typeface="Arial" panose="020B0604020202020204"/>
                    <a:cs typeface="Arial" panose="020B0604020202020204"/>
                  </a:endParaRPr>
                </a:p>
              </p:txBody>
            </p:sp>
            <p:sp>
              <p:nvSpPr>
                <p:cNvPr id="12382" name="Rectangle 63"/>
                <p:cNvSpPr>
                  <a:spLocks noChangeArrowheads="1"/>
                </p:cNvSpPr>
                <p:nvPr/>
              </p:nvSpPr>
              <p:spPr bwMode="auto">
                <a:xfrm>
                  <a:off x="2721" y="767"/>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5</a:t>
                  </a:r>
                  <a:endParaRPr lang="en-US" sz="2400">
                    <a:latin typeface="Arial" panose="020B0604020202020204"/>
                    <a:cs typeface="Arial" panose="020B0604020202020204"/>
                  </a:endParaRPr>
                </a:p>
              </p:txBody>
            </p:sp>
            <p:sp>
              <p:nvSpPr>
                <p:cNvPr id="12383" name="Rectangle 64"/>
                <p:cNvSpPr>
                  <a:spLocks noChangeArrowheads="1"/>
                </p:cNvSpPr>
                <p:nvPr/>
              </p:nvSpPr>
              <p:spPr bwMode="auto">
                <a:xfrm>
                  <a:off x="2912" y="3592"/>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2384" name="Rectangle 65"/>
                <p:cNvSpPr>
                  <a:spLocks noChangeArrowheads="1"/>
                </p:cNvSpPr>
                <p:nvPr/>
              </p:nvSpPr>
              <p:spPr bwMode="auto">
                <a:xfrm>
                  <a:off x="3557"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12385" name="Rectangle 66"/>
                <p:cNvSpPr>
                  <a:spLocks noChangeArrowheads="1"/>
                </p:cNvSpPr>
                <p:nvPr/>
              </p:nvSpPr>
              <p:spPr bwMode="auto">
                <a:xfrm>
                  <a:off x="42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12386" name="Rectangle 67"/>
                <p:cNvSpPr>
                  <a:spLocks noChangeArrowheads="1"/>
                </p:cNvSpPr>
                <p:nvPr/>
              </p:nvSpPr>
              <p:spPr bwMode="auto">
                <a:xfrm>
                  <a:off x="49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grpSp>
          <p:sp>
            <p:nvSpPr>
              <p:cNvPr id="12321" name="Text Box 68"/>
              <p:cNvSpPr txBox="1">
                <a:spLocks noChangeArrowheads="1"/>
              </p:cNvSpPr>
              <p:nvPr/>
            </p:nvSpPr>
            <p:spPr bwMode="auto">
              <a:xfrm>
                <a:off x="4658" y="3559"/>
                <a:ext cx="943" cy="52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Q</a:t>
                </a:r>
                <a:r>
                  <a:rPr lang="en-US" sz="2500">
                    <a:latin typeface="Arial" panose="020B0604020202020204"/>
                    <a:cs typeface="Arial" panose="020B0604020202020204"/>
                  </a:rPr>
                  <a:t> </a:t>
                </a:r>
                <a:br>
                  <a:rPr lang="en-US" sz="2500">
                    <a:latin typeface="Arial" panose="020B0604020202020204"/>
                    <a:cs typeface="Arial" panose="020B0604020202020204"/>
                  </a:rPr>
                </a:br>
                <a:r>
                  <a:rPr lang="en-US" sz="2400">
                    <a:latin typeface="Arial" panose="020B0604020202020204"/>
                    <a:cs typeface="Arial" panose="020B0604020202020204"/>
                  </a:rPr>
                  <a:t>(gallons)</a:t>
                </a:r>
              </a:p>
            </p:txBody>
          </p:sp>
          <p:sp>
            <p:nvSpPr>
              <p:cNvPr id="12322" name="Text Box 69"/>
              <p:cNvSpPr txBox="1">
                <a:spLocks noChangeArrowheads="1"/>
              </p:cNvSpPr>
              <p:nvPr/>
            </p:nvSpPr>
            <p:spPr bwMode="auto">
              <a:xfrm>
                <a:off x="2644" y="461"/>
                <a:ext cx="263" cy="29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P</a:t>
                </a:r>
                <a:r>
                  <a:rPr lang="en-US" sz="2500">
                    <a:latin typeface="Arial" panose="020B0604020202020204"/>
                    <a:cs typeface="Arial" panose="020B0604020202020204"/>
                  </a:rPr>
                  <a:t> </a:t>
                </a:r>
                <a:endParaRPr lang="en-US" sz="2400">
                  <a:latin typeface="Arial" panose="020B0604020202020204"/>
                  <a:cs typeface="Arial" panose="020B0604020202020204"/>
                </a:endParaRPr>
              </a:p>
            </p:txBody>
          </p:sp>
          <p:sp>
            <p:nvSpPr>
              <p:cNvPr id="12323" name="Text Box 70"/>
              <p:cNvSpPr txBox="1">
                <a:spLocks noChangeArrowheads="1"/>
              </p:cNvSpPr>
              <p:nvPr/>
            </p:nvSpPr>
            <p:spPr bwMode="auto">
              <a:xfrm>
                <a:off x="2535" y="737"/>
                <a:ext cx="233" cy="288"/>
              </a:xfrm>
              <a:prstGeom prst="rect">
                <a:avLst/>
              </a:prstGeom>
              <a:noFill/>
              <a:ln w="9525">
                <a:noFill/>
                <a:miter lim="800000"/>
              </a:ln>
            </p:spPr>
            <p:txBody>
              <a:bodyPr>
                <a:spAutoFit/>
              </a:bodyPr>
              <a:lstStyle/>
              <a:p>
                <a:pPr algn="r">
                  <a:spcBef>
                    <a:spcPct val="50000"/>
                  </a:spcBef>
                </a:pPr>
                <a:r>
                  <a:rPr lang="en-US" sz="2400">
                    <a:latin typeface="Arial" panose="020B0604020202020204"/>
                    <a:cs typeface="Arial" panose="020B0604020202020204"/>
                  </a:rPr>
                  <a:t>$</a:t>
                </a:r>
              </a:p>
            </p:txBody>
          </p:sp>
        </p:grpSp>
        <p:sp>
          <p:nvSpPr>
            <p:cNvPr id="12319" name="Text Box 71"/>
            <p:cNvSpPr txBox="1">
              <a:spLocks noChangeArrowheads="1"/>
            </p:cNvSpPr>
            <p:nvPr/>
          </p:nvSpPr>
          <p:spPr bwMode="auto">
            <a:xfrm>
              <a:off x="625" y="457"/>
              <a:ext cx="2460" cy="406"/>
            </a:xfrm>
            <a:prstGeom prst="rect">
              <a:avLst/>
            </a:prstGeom>
            <a:solidFill>
              <a:schemeClr val="bg1"/>
            </a:solidFill>
            <a:ln w="9525">
              <a:noFill/>
              <a:miter lim="800000"/>
            </a:ln>
          </p:spPr>
          <p:txBody>
            <a:bodyPr/>
            <a:lstStyle/>
            <a:p>
              <a:pPr algn="ctr">
                <a:spcBef>
                  <a:spcPct val="50000"/>
                </a:spcBef>
              </a:pPr>
              <a:r>
                <a:rPr lang="en-US" sz="2500" u="sng">
                  <a:latin typeface="Arial" panose="020B0604020202020204"/>
                  <a:cs typeface="Arial" panose="020B0604020202020204"/>
                </a:rPr>
                <a:t>The market for gasoline</a:t>
              </a:r>
            </a:p>
          </p:txBody>
        </p:sp>
      </p:grpSp>
      <p:sp>
        <p:nvSpPr>
          <p:cNvPr id="12293" name="Line 75"/>
          <p:cNvSpPr>
            <a:spLocks noChangeShapeType="1"/>
          </p:cNvSpPr>
          <p:nvPr/>
        </p:nvSpPr>
        <p:spPr bwMode="auto">
          <a:xfrm>
            <a:off x="1100138" y="1430338"/>
            <a:ext cx="3870325" cy="2928937"/>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12294" name="Rectangle 73"/>
          <p:cNvSpPr>
            <a:spLocks noGrp="1" noChangeArrowheads="1"/>
          </p:cNvSpPr>
          <p:nvPr>
            <p:ph type="title" idx="4294967295"/>
          </p:nvPr>
        </p:nvSpPr>
        <p:spPr>
          <a:xfrm>
            <a:off x="457200" y="119063"/>
            <a:ext cx="8229600" cy="649287"/>
          </a:xfrm>
        </p:spPr>
        <p:txBody>
          <a:bodyPr>
            <a:normAutofit/>
          </a:bodyPr>
          <a:lstStyle/>
          <a:p>
            <a:pPr eaLnBrk="1" hangingPunct="1"/>
            <a:r>
              <a:rPr lang="en-US" sz="3100" dirty="0"/>
              <a:t>Analysis of a Negative Externality</a:t>
            </a:r>
          </a:p>
        </p:txBody>
      </p:sp>
      <p:sp>
        <p:nvSpPr>
          <p:cNvPr id="12295" name="Line 80"/>
          <p:cNvSpPr>
            <a:spLocks noChangeShapeType="1"/>
          </p:cNvSpPr>
          <p:nvPr/>
        </p:nvSpPr>
        <p:spPr bwMode="auto">
          <a:xfrm flipV="1">
            <a:off x="1095375" y="1858963"/>
            <a:ext cx="3870325" cy="2932112"/>
          </a:xfrm>
          <a:prstGeom prst="line">
            <a:avLst/>
          </a:prstGeom>
          <a:noFill/>
          <a:ln w="44450">
            <a:solidFill>
              <a:srgbClr val="00CC66"/>
            </a:solidFill>
            <a:round/>
          </a:ln>
        </p:spPr>
        <p:txBody>
          <a:bodyPr/>
          <a:lstStyle/>
          <a:p>
            <a:endParaRPr lang="en-US">
              <a:latin typeface="Arial" panose="020B0604020202020204"/>
              <a:cs typeface="Arial" panose="020B0604020202020204"/>
            </a:endParaRPr>
          </a:p>
        </p:txBody>
      </p:sp>
      <p:sp>
        <p:nvSpPr>
          <p:cNvPr id="12296" name="Line 74"/>
          <p:cNvSpPr>
            <a:spLocks noChangeShapeType="1"/>
          </p:cNvSpPr>
          <p:nvPr/>
        </p:nvSpPr>
        <p:spPr bwMode="auto">
          <a:xfrm flipV="1">
            <a:off x="1090613" y="2692400"/>
            <a:ext cx="3870325" cy="2932113"/>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12297" name="Rectangle 77"/>
          <p:cNvSpPr>
            <a:spLocks noChangeArrowheads="1"/>
          </p:cNvSpPr>
          <p:nvPr/>
        </p:nvSpPr>
        <p:spPr bwMode="auto">
          <a:xfrm>
            <a:off x="4956175" y="4240213"/>
            <a:ext cx="412750" cy="457200"/>
          </a:xfrm>
          <a:prstGeom prst="rect">
            <a:avLst/>
          </a:prstGeom>
          <a:noFill/>
          <a:ln w="9525">
            <a:noFill/>
            <a:miter lim="800000"/>
          </a:ln>
        </p:spPr>
        <p:txBody>
          <a:bodyPr>
            <a:spAutoFit/>
          </a:bodyPr>
          <a:lstStyle/>
          <a:p>
            <a:r>
              <a:rPr lang="en-US" sz="2400">
                <a:latin typeface="Arial" panose="020B0604020202020204"/>
                <a:cs typeface="Arial" panose="020B0604020202020204"/>
              </a:rPr>
              <a:t>D</a:t>
            </a:r>
          </a:p>
        </p:txBody>
      </p:sp>
      <p:sp>
        <p:nvSpPr>
          <p:cNvPr id="12298" name="Rectangle 78"/>
          <p:cNvSpPr>
            <a:spLocks noChangeArrowheads="1"/>
          </p:cNvSpPr>
          <p:nvPr/>
        </p:nvSpPr>
        <p:spPr bwMode="auto">
          <a:xfrm>
            <a:off x="4949825" y="2390775"/>
            <a:ext cx="388938" cy="457200"/>
          </a:xfrm>
          <a:prstGeom prst="rect">
            <a:avLst/>
          </a:prstGeom>
          <a:noFill/>
          <a:ln w="9525">
            <a:noFill/>
            <a:miter lim="800000"/>
          </a:ln>
        </p:spPr>
        <p:txBody>
          <a:bodyPr>
            <a:spAutoFit/>
          </a:bodyPr>
          <a:lstStyle/>
          <a:p>
            <a:r>
              <a:rPr lang="en-US" sz="2400">
                <a:latin typeface="Arial" panose="020B0604020202020204"/>
                <a:cs typeface="Arial" panose="020B0604020202020204"/>
              </a:rPr>
              <a:t>S</a:t>
            </a:r>
          </a:p>
        </p:txBody>
      </p:sp>
      <p:sp>
        <p:nvSpPr>
          <p:cNvPr id="12299" name="Rectangle 82"/>
          <p:cNvSpPr>
            <a:spLocks noChangeArrowheads="1"/>
          </p:cNvSpPr>
          <p:nvPr/>
        </p:nvSpPr>
        <p:spPr bwMode="auto">
          <a:xfrm>
            <a:off x="4941888" y="1514475"/>
            <a:ext cx="1103312" cy="729430"/>
          </a:xfrm>
          <a:prstGeom prst="rect">
            <a:avLst/>
          </a:prstGeom>
          <a:noFill/>
          <a:ln w="9525">
            <a:noFill/>
            <a:miter lim="800000"/>
          </a:ln>
        </p:spPr>
        <p:txBody>
          <a:bodyPr>
            <a:spAutoFit/>
          </a:bodyPr>
          <a:lstStyle/>
          <a:p>
            <a:pPr>
              <a:lnSpc>
                <a:spcPct val="85000"/>
              </a:lnSpc>
            </a:pPr>
            <a:r>
              <a:rPr lang="en-US" sz="2400">
                <a:latin typeface="Arial" panose="020B0604020202020204"/>
                <a:cs typeface="Arial" panose="020B0604020202020204"/>
              </a:rPr>
              <a:t>Social </a:t>
            </a:r>
            <a:br>
              <a:rPr lang="en-US" sz="2400">
                <a:latin typeface="Arial" panose="020B0604020202020204"/>
                <a:cs typeface="Arial" panose="020B0604020202020204"/>
              </a:rPr>
            </a:br>
            <a:r>
              <a:rPr lang="en-US" sz="2400">
                <a:latin typeface="Arial" panose="020B0604020202020204"/>
                <a:cs typeface="Arial" panose="020B0604020202020204"/>
              </a:rPr>
              <a:t>cost</a:t>
            </a:r>
          </a:p>
        </p:txBody>
      </p:sp>
      <p:sp>
        <p:nvSpPr>
          <p:cNvPr id="158819" name="Rectangle 99"/>
          <p:cNvSpPr>
            <a:spLocks noChangeArrowheads="1"/>
          </p:cNvSpPr>
          <p:nvPr/>
        </p:nvSpPr>
        <p:spPr bwMode="auto">
          <a:xfrm>
            <a:off x="6226175" y="965200"/>
            <a:ext cx="2468563" cy="1292225"/>
          </a:xfrm>
          <a:prstGeom prst="rect">
            <a:avLst/>
          </a:prstGeom>
          <a:solidFill>
            <a:srgbClr val="66CCFF"/>
          </a:solidFill>
          <a:ln w="9525">
            <a:noFill/>
            <a:miter lim="800000"/>
          </a:ln>
          <a:effectLst>
            <a:outerShdw blurRad="50800" dist="38100" dir="2700000" algn="tl" rotWithShape="0">
              <a:prstClr val="black">
                <a:alpha val="40000"/>
              </a:prstClr>
            </a:outerShdw>
          </a:effectLst>
        </p:spPr>
        <p:txBody>
          <a:bodyPr>
            <a:spAutoFit/>
          </a:bodyPr>
          <a:lstStyle/>
          <a:p>
            <a:pPr>
              <a:lnSpc>
                <a:spcPct val="105000"/>
              </a:lnSpc>
              <a:defRPr/>
            </a:pPr>
            <a:r>
              <a:rPr lang="en-US" sz="2500" dirty="0">
                <a:latin typeface="Arial" panose="020B0604020202020204"/>
                <a:cs typeface="Arial" panose="020B0604020202020204"/>
              </a:rPr>
              <a:t>The socially optimal quantity is 20 gallons.</a:t>
            </a:r>
          </a:p>
        </p:txBody>
      </p:sp>
      <p:grpSp>
        <p:nvGrpSpPr>
          <p:cNvPr id="5" name="Group 122"/>
          <p:cNvGrpSpPr/>
          <p:nvPr/>
        </p:nvGrpSpPr>
        <p:grpSpPr bwMode="auto">
          <a:xfrm>
            <a:off x="3074988" y="3036888"/>
            <a:ext cx="466725" cy="3084512"/>
            <a:chOff x="1937" y="1878"/>
            <a:chExt cx="294" cy="1943"/>
          </a:xfrm>
        </p:grpSpPr>
        <p:sp>
          <p:nvSpPr>
            <p:cNvPr id="12315" name="Line 106"/>
            <p:cNvSpPr>
              <a:spLocks noChangeShapeType="1"/>
            </p:cNvSpPr>
            <p:nvPr/>
          </p:nvSpPr>
          <p:spPr bwMode="auto">
            <a:xfrm>
              <a:off x="2086" y="1929"/>
              <a:ext cx="0" cy="1587"/>
            </a:xfrm>
            <a:prstGeom prst="line">
              <a:avLst/>
            </a:prstGeom>
            <a:noFill/>
            <a:ln w="19050">
              <a:solidFill>
                <a:srgbClr val="0099FF"/>
              </a:solidFill>
              <a:round/>
            </a:ln>
          </p:spPr>
          <p:txBody>
            <a:bodyPr/>
            <a:lstStyle/>
            <a:p>
              <a:endParaRPr lang="en-US">
                <a:latin typeface="Arial" panose="020B0604020202020204"/>
                <a:cs typeface="Arial" panose="020B0604020202020204"/>
              </a:endParaRPr>
            </a:p>
          </p:txBody>
        </p:sp>
        <p:sp>
          <p:nvSpPr>
            <p:cNvPr id="12316" name="Oval 81"/>
            <p:cNvSpPr>
              <a:spLocks noChangeArrowheads="1"/>
            </p:cNvSpPr>
            <p:nvPr/>
          </p:nvSpPr>
          <p:spPr bwMode="auto">
            <a:xfrm>
              <a:off x="2042" y="1878"/>
              <a:ext cx="88" cy="87"/>
            </a:xfrm>
            <a:prstGeom prst="ellipse">
              <a:avLst/>
            </a:prstGeom>
            <a:solidFill>
              <a:srgbClr val="0099FF"/>
            </a:solidFill>
            <a:ln w="9525">
              <a:noFill/>
              <a:prstDash val="dash"/>
              <a:round/>
            </a:ln>
          </p:spPr>
          <p:txBody>
            <a:bodyPr wrap="none" anchor="ctr"/>
            <a:lstStyle/>
            <a:p>
              <a:endParaRPr lang="en-US">
                <a:latin typeface="Arial" panose="020B0604020202020204"/>
                <a:cs typeface="Arial" panose="020B0604020202020204"/>
              </a:endParaRPr>
            </a:p>
          </p:txBody>
        </p:sp>
        <p:sp>
          <p:nvSpPr>
            <p:cNvPr id="12317" name="Rectangle 109"/>
            <p:cNvSpPr>
              <a:spLocks noChangeArrowheads="1"/>
            </p:cNvSpPr>
            <p:nvPr/>
          </p:nvSpPr>
          <p:spPr bwMode="auto">
            <a:xfrm>
              <a:off x="1937" y="3593"/>
              <a:ext cx="294" cy="228"/>
            </a:xfrm>
            <a:prstGeom prst="rect">
              <a:avLst/>
            </a:prstGeom>
            <a:noFill/>
            <a:ln w="9525">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158831" name="Rectangle 111"/>
          <p:cNvSpPr>
            <a:spLocks noChangeArrowheads="1"/>
          </p:cNvSpPr>
          <p:nvPr/>
        </p:nvSpPr>
        <p:spPr bwMode="auto">
          <a:xfrm>
            <a:off x="5449888" y="2846388"/>
            <a:ext cx="3443287" cy="1292225"/>
          </a:xfrm>
          <a:prstGeom prst="rect">
            <a:avLst/>
          </a:prstGeom>
          <a:solidFill>
            <a:srgbClr val="FFCC99"/>
          </a:solidFill>
          <a:ln w="9525">
            <a:noFill/>
            <a:miter lim="800000"/>
          </a:ln>
          <a:effectLst>
            <a:outerShdw blurRad="50800" dist="38100" dir="2700000" algn="tl" rotWithShape="0">
              <a:prstClr val="black">
                <a:alpha val="40000"/>
              </a:prstClr>
            </a:outerShdw>
          </a:effectLst>
        </p:spPr>
        <p:txBody>
          <a:bodyPr>
            <a:spAutoFit/>
          </a:bodyPr>
          <a:lstStyle/>
          <a:p>
            <a:pPr>
              <a:lnSpc>
                <a:spcPct val="105000"/>
              </a:lnSpc>
              <a:defRPr/>
            </a:pPr>
            <a:r>
              <a:rPr lang="en-US" sz="2500" dirty="0">
                <a:latin typeface="Arial" panose="020B0604020202020204"/>
                <a:cs typeface="Arial" panose="020B0604020202020204"/>
              </a:rPr>
              <a:t>At any </a:t>
            </a:r>
            <a:r>
              <a:rPr lang="en-US" sz="2500" b="1" i="1" dirty="0">
                <a:latin typeface="Arial" panose="020B0604020202020204"/>
                <a:cs typeface="Arial" panose="020B0604020202020204"/>
              </a:rPr>
              <a:t>Q</a:t>
            </a:r>
            <a:r>
              <a:rPr lang="en-US" sz="2500" dirty="0">
                <a:latin typeface="Arial" panose="020B0604020202020204"/>
                <a:cs typeface="Arial" panose="020B0604020202020204"/>
              </a:rPr>
              <a:t> &lt; 20, </a:t>
            </a:r>
          </a:p>
          <a:p>
            <a:pPr>
              <a:lnSpc>
                <a:spcPct val="105000"/>
              </a:lnSpc>
              <a:defRPr/>
            </a:pPr>
            <a:r>
              <a:rPr lang="en-US" sz="2500" dirty="0">
                <a:latin typeface="Arial" panose="020B0604020202020204"/>
                <a:cs typeface="Arial" panose="020B0604020202020204"/>
              </a:rPr>
              <a:t>value of additional gas exceeds social cost. </a:t>
            </a:r>
          </a:p>
        </p:txBody>
      </p:sp>
      <p:sp>
        <p:nvSpPr>
          <p:cNvPr id="158834" name="Rectangle 114"/>
          <p:cNvSpPr>
            <a:spLocks noChangeArrowheads="1"/>
          </p:cNvSpPr>
          <p:nvPr/>
        </p:nvSpPr>
        <p:spPr bwMode="auto">
          <a:xfrm>
            <a:off x="5503861" y="4306613"/>
            <a:ext cx="3205162" cy="2092325"/>
          </a:xfrm>
          <a:prstGeom prst="rect">
            <a:avLst/>
          </a:prstGeom>
          <a:solidFill>
            <a:srgbClr val="FFCC99"/>
          </a:solidFill>
          <a:ln w="9525">
            <a:noFill/>
            <a:miter lim="800000"/>
          </a:ln>
          <a:effectLst>
            <a:outerShdw blurRad="50800" dist="38100" dir="2700000" algn="tl" rotWithShape="0">
              <a:prstClr val="black">
                <a:alpha val="40000"/>
              </a:prstClr>
            </a:outerShdw>
          </a:effectLst>
        </p:spPr>
        <p:txBody>
          <a:bodyPr>
            <a:spAutoFit/>
          </a:bodyPr>
          <a:lstStyle/>
          <a:p>
            <a:pPr>
              <a:lnSpc>
                <a:spcPct val="105000"/>
              </a:lnSpc>
              <a:defRPr/>
            </a:pPr>
            <a:r>
              <a:rPr lang="en-US" sz="2500" dirty="0">
                <a:latin typeface="Arial" panose="020B0604020202020204"/>
                <a:cs typeface="Arial" panose="020B0604020202020204"/>
              </a:rPr>
              <a:t>At any </a:t>
            </a:r>
            <a:r>
              <a:rPr lang="en-US" sz="2500" b="1" i="1" dirty="0">
                <a:latin typeface="Arial" panose="020B0604020202020204"/>
                <a:cs typeface="Arial" panose="020B0604020202020204"/>
              </a:rPr>
              <a:t>Q</a:t>
            </a:r>
            <a:r>
              <a:rPr lang="en-US" sz="2500" dirty="0">
                <a:latin typeface="Arial" panose="020B0604020202020204"/>
                <a:cs typeface="Arial" panose="020B0604020202020204"/>
              </a:rPr>
              <a:t> &gt; 20, </a:t>
            </a:r>
          </a:p>
          <a:p>
            <a:pPr>
              <a:lnSpc>
                <a:spcPct val="105000"/>
              </a:lnSpc>
              <a:defRPr/>
            </a:pPr>
            <a:r>
              <a:rPr lang="en-US" sz="2500" dirty="0">
                <a:latin typeface="Arial" panose="020B0604020202020204"/>
                <a:cs typeface="Arial" panose="020B0604020202020204"/>
              </a:rPr>
              <a:t>social cost of the </a:t>
            </a:r>
            <a:br>
              <a:rPr lang="en-US" sz="2500" dirty="0">
                <a:latin typeface="Arial" panose="020B0604020202020204"/>
                <a:cs typeface="Arial" panose="020B0604020202020204"/>
              </a:rPr>
            </a:br>
            <a:r>
              <a:rPr lang="en-US" sz="2500" dirty="0">
                <a:latin typeface="Arial" panose="020B0604020202020204"/>
                <a:cs typeface="Arial" panose="020B0604020202020204"/>
              </a:rPr>
              <a:t>last gallon is</a:t>
            </a:r>
            <a:br>
              <a:rPr lang="en-US" sz="2500" dirty="0">
                <a:latin typeface="Arial" panose="020B0604020202020204"/>
                <a:cs typeface="Arial" panose="020B0604020202020204"/>
              </a:rPr>
            </a:br>
            <a:r>
              <a:rPr lang="en-US" sz="2500" dirty="0">
                <a:latin typeface="Arial" panose="020B0604020202020204"/>
                <a:cs typeface="Arial" panose="020B0604020202020204"/>
              </a:rPr>
              <a:t>greater than its value to society.</a:t>
            </a:r>
          </a:p>
        </p:txBody>
      </p:sp>
      <p:grpSp>
        <p:nvGrpSpPr>
          <p:cNvPr id="6" name="Group 124"/>
          <p:cNvGrpSpPr/>
          <p:nvPr/>
        </p:nvGrpSpPr>
        <p:grpSpPr bwMode="auto">
          <a:xfrm>
            <a:off x="1976438" y="2206625"/>
            <a:ext cx="466725" cy="3906838"/>
            <a:chOff x="1245" y="1355"/>
            <a:chExt cx="294" cy="2461"/>
          </a:xfrm>
        </p:grpSpPr>
        <p:sp>
          <p:nvSpPr>
            <p:cNvPr id="12311" name="Line 115"/>
            <p:cNvSpPr>
              <a:spLocks noChangeShapeType="1"/>
            </p:cNvSpPr>
            <p:nvPr/>
          </p:nvSpPr>
          <p:spPr bwMode="auto">
            <a:xfrm flipV="1">
              <a:off x="1394" y="1392"/>
              <a:ext cx="0" cy="2119"/>
            </a:xfrm>
            <a:prstGeom prst="line">
              <a:avLst/>
            </a:prstGeom>
            <a:noFill/>
            <a:ln w="19050">
              <a:solidFill>
                <a:srgbClr val="FFCC00"/>
              </a:solidFill>
              <a:round/>
            </a:ln>
          </p:spPr>
          <p:txBody>
            <a:bodyPr/>
            <a:lstStyle/>
            <a:p>
              <a:endParaRPr lang="en-US">
                <a:latin typeface="Arial" panose="020B0604020202020204"/>
                <a:cs typeface="Arial" panose="020B0604020202020204"/>
              </a:endParaRPr>
            </a:p>
          </p:txBody>
        </p:sp>
        <p:sp>
          <p:nvSpPr>
            <p:cNvPr id="12312" name="Oval 117"/>
            <p:cNvSpPr>
              <a:spLocks noChangeArrowheads="1"/>
            </p:cNvSpPr>
            <p:nvPr/>
          </p:nvSpPr>
          <p:spPr bwMode="auto">
            <a:xfrm>
              <a:off x="1347" y="1355"/>
              <a:ext cx="88" cy="87"/>
            </a:xfrm>
            <a:prstGeom prst="ellipse">
              <a:avLst/>
            </a:prstGeom>
            <a:solidFill>
              <a:srgbClr val="FF9900"/>
            </a:solidFill>
            <a:ln w="9525">
              <a:noFill/>
              <a:prstDash val="dash"/>
              <a:round/>
            </a:ln>
          </p:spPr>
          <p:txBody>
            <a:bodyPr wrap="none" anchor="ctr"/>
            <a:lstStyle/>
            <a:p>
              <a:endParaRPr lang="en-US">
                <a:latin typeface="Arial" panose="020B0604020202020204"/>
                <a:cs typeface="Arial" panose="020B0604020202020204"/>
              </a:endParaRPr>
            </a:p>
          </p:txBody>
        </p:sp>
        <p:sp>
          <p:nvSpPr>
            <p:cNvPr id="12313" name="Oval 118"/>
            <p:cNvSpPr>
              <a:spLocks noChangeArrowheads="1"/>
            </p:cNvSpPr>
            <p:nvPr/>
          </p:nvSpPr>
          <p:spPr bwMode="auto">
            <a:xfrm>
              <a:off x="1350" y="2407"/>
              <a:ext cx="88" cy="87"/>
            </a:xfrm>
            <a:prstGeom prst="ellipse">
              <a:avLst/>
            </a:prstGeom>
            <a:solidFill>
              <a:srgbClr val="FF9900"/>
            </a:solidFill>
            <a:ln w="9525">
              <a:noFill/>
              <a:prstDash val="dash"/>
              <a:round/>
            </a:ln>
          </p:spPr>
          <p:txBody>
            <a:bodyPr wrap="none" anchor="ctr"/>
            <a:lstStyle/>
            <a:p>
              <a:endParaRPr lang="en-US">
                <a:latin typeface="Arial" panose="020B0604020202020204"/>
                <a:cs typeface="Arial" panose="020B0604020202020204"/>
              </a:endParaRPr>
            </a:p>
          </p:txBody>
        </p:sp>
        <p:sp>
          <p:nvSpPr>
            <p:cNvPr id="12314" name="Rectangle 121"/>
            <p:cNvSpPr>
              <a:spLocks noChangeArrowheads="1"/>
            </p:cNvSpPr>
            <p:nvPr/>
          </p:nvSpPr>
          <p:spPr bwMode="auto">
            <a:xfrm>
              <a:off x="1245" y="3588"/>
              <a:ext cx="294" cy="228"/>
            </a:xfrm>
            <a:prstGeom prst="rect">
              <a:avLst/>
            </a:prstGeom>
            <a:noFill/>
            <a:ln w="9525">
              <a:solidFill>
                <a:srgbClr val="FFCC00"/>
              </a:solidFill>
              <a:miter lim="800000"/>
            </a:ln>
          </p:spPr>
          <p:txBody>
            <a:bodyPr wrap="none" anchor="ctr"/>
            <a:lstStyle/>
            <a:p>
              <a:endParaRPr lang="en-US">
                <a:latin typeface="Arial" panose="020B0604020202020204"/>
                <a:cs typeface="Arial" panose="020B0604020202020204"/>
              </a:endParaRPr>
            </a:p>
          </p:txBody>
        </p:sp>
      </p:grpSp>
      <p:sp>
        <p:nvSpPr>
          <p:cNvPr id="12305" name="Text Box 94"/>
          <p:cNvSpPr txBox="1">
            <a:spLocks noChangeArrowheads="1"/>
          </p:cNvSpPr>
          <p:nvPr/>
        </p:nvSpPr>
        <p:spPr bwMode="auto">
          <a:xfrm>
            <a:off x="3568700" y="5738813"/>
            <a:ext cx="579438" cy="381000"/>
          </a:xfrm>
          <a:prstGeom prst="rect">
            <a:avLst/>
          </a:prstGeom>
          <a:noFill/>
          <a:ln w="9525">
            <a:noFill/>
            <a:miter lim="800000"/>
          </a:ln>
        </p:spPr>
        <p:txBody>
          <a:bodyPr lIns="0" tIns="0" rIns="0" bIns="0">
            <a:spAutoFit/>
          </a:bodyPr>
          <a:lstStyle/>
          <a:p>
            <a:pPr algn="ctr">
              <a:spcBef>
                <a:spcPct val="50000"/>
              </a:spcBef>
            </a:pPr>
            <a:r>
              <a:rPr lang="en-US" sz="2500">
                <a:latin typeface="Arial" panose="020B0604020202020204"/>
                <a:cs typeface="Arial" panose="020B0604020202020204"/>
              </a:rPr>
              <a:t>25</a:t>
            </a:r>
          </a:p>
        </p:txBody>
      </p:sp>
      <p:grpSp>
        <p:nvGrpSpPr>
          <p:cNvPr id="7" name="Group 125"/>
          <p:cNvGrpSpPr/>
          <p:nvPr/>
        </p:nvGrpSpPr>
        <p:grpSpPr bwMode="auto">
          <a:xfrm>
            <a:off x="3625850" y="2627313"/>
            <a:ext cx="466725" cy="3484562"/>
            <a:chOff x="2284" y="1620"/>
            <a:chExt cx="294" cy="2195"/>
          </a:xfrm>
        </p:grpSpPr>
        <p:sp>
          <p:nvSpPr>
            <p:cNvPr id="12307" name="Line 116"/>
            <p:cNvSpPr>
              <a:spLocks noChangeShapeType="1"/>
            </p:cNvSpPr>
            <p:nvPr/>
          </p:nvSpPr>
          <p:spPr bwMode="auto">
            <a:xfrm flipV="1">
              <a:off x="2430" y="1659"/>
              <a:ext cx="0" cy="1847"/>
            </a:xfrm>
            <a:prstGeom prst="line">
              <a:avLst/>
            </a:prstGeom>
            <a:noFill/>
            <a:ln w="19050">
              <a:solidFill>
                <a:srgbClr val="FFCC00"/>
              </a:solidFill>
              <a:round/>
            </a:ln>
          </p:spPr>
          <p:txBody>
            <a:bodyPr/>
            <a:lstStyle/>
            <a:p>
              <a:endParaRPr lang="en-US">
                <a:latin typeface="Arial" panose="020B0604020202020204"/>
                <a:cs typeface="Arial" panose="020B0604020202020204"/>
              </a:endParaRPr>
            </a:p>
          </p:txBody>
        </p:sp>
        <p:sp>
          <p:nvSpPr>
            <p:cNvPr id="12308" name="Oval 119"/>
            <p:cNvSpPr>
              <a:spLocks noChangeArrowheads="1"/>
            </p:cNvSpPr>
            <p:nvPr/>
          </p:nvSpPr>
          <p:spPr bwMode="auto">
            <a:xfrm>
              <a:off x="2382" y="1620"/>
              <a:ext cx="88" cy="87"/>
            </a:xfrm>
            <a:prstGeom prst="ellipse">
              <a:avLst/>
            </a:prstGeom>
            <a:solidFill>
              <a:srgbClr val="FF9900"/>
            </a:solidFill>
            <a:ln w="9525">
              <a:noFill/>
              <a:prstDash val="dash"/>
              <a:round/>
            </a:ln>
          </p:spPr>
          <p:txBody>
            <a:bodyPr wrap="none" anchor="ctr"/>
            <a:lstStyle/>
            <a:p>
              <a:endParaRPr lang="en-US">
                <a:latin typeface="Arial" panose="020B0604020202020204"/>
                <a:cs typeface="Arial" panose="020B0604020202020204"/>
              </a:endParaRPr>
            </a:p>
          </p:txBody>
        </p:sp>
        <p:sp>
          <p:nvSpPr>
            <p:cNvPr id="12309" name="Oval 120"/>
            <p:cNvSpPr>
              <a:spLocks noChangeArrowheads="1"/>
            </p:cNvSpPr>
            <p:nvPr/>
          </p:nvSpPr>
          <p:spPr bwMode="auto">
            <a:xfrm>
              <a:off x="2386" y="2143"/>
              <a:ext cx="88" cy="87"/>
            </a:xfrm>
            <a:prstGeom prst="ellipse">
              <a:avLst/>
            </a:prstGeom>
            <a:solidFill>
              <a:srgbClr val="FF9900"/>
            </a:solidFill>
            <a:ln w="9525">
              <a:noFill/>
              <a:prstDash val="dash"/>
              <a:round/>
            </a:ln>
          </p:spPr>
          <p:txBody>
            <a:bodyPr wrap="none" anchor="ctr"/>
            <a:lstStyle/>
            <a:p>
              <a:endParaRPr lang="en-US">
                <a:latin typeface="Arial" panose="020B0604020202020204"/>
                <a:cs typeface="Arial" panose="020B0604020202020204"/>
              </a:endParaRPr>
            </a:p>
          </p:txBody>
        </p:sp>
        <p:sp>
          <p:nvSpPr>
            <p:cNvPr id="12310" name="Rectangle 123"/>
            <p:cNvSpPr>
              <a:spLocks noChangeArrowheads="1"/>
            </p:cNvSpPr>
            <p:nvPr/>
          </p:nvSpPr>
          <p:spPr bwMode="auto">
            <a:xfrm>
              <a:off x="2284" y="3587"/>
              <a:ext cx="294" cy="228"/>
            </a:xfrm>
            <a:prstGeom prst="rect">
              <a:avLst/>
            </a:prstGeom>
            <a:noFill/>
            <a:ln w="9525">
              <a:solidFill>
                <a:srgbClr val="FFCC00"/>
              </a:solidFill>
              <a:miter lim="800000"/>
            </a:ln>
          </p:spPr>
          <p:txBody>
            <a:bodyPr wrap="none" anchor="ctr"/>
            <a:lstStyle/>
            <a:p>
              <a:endParaRPr lang="en-US">
                <a:latin typeface="Arial" panose="020B0604020202020204"/>
                <a:cs typeface="Arial" panose="020B0604020202020204"/>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819"/>
                                        </p:tgtEl>
                                        <p:attrNameLst>
                                          <p:attrName>style.visibility</p:attrName>
                                        </p:attrNameLst>
                                      </p:cBhvr>
                                      <p:to>
                                        <p:strVal val="visible"/>
                                      </p:to>
                                    </p:set>
                                    <p:animEffect transition="in" filter="fade">
                                      <p:cBhvr>
                                        <p:cTn id="7" dur="500"/>
                                        <p:tgtEl>
                                          <p:spTgt spid="1588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8831"/>
                                        </p:tgtEl>
                                        <p:attrNameLst>
                                          <p:attrName>style.visibility</p:attrName>
                                        </p:attrNameLst>
                                      </p:cBhvr>
                                      <p:to>
                                        <p:strVal val="visible"/>
                                      </p:to>
                                    </p:set>
                                    <p:animEffect transition="in" filter="fade">
                                      <p:cBhvr>
                                        <p:cTn id="16" dur="500"/>
                                        <p:tgtEl>
                                          <p:spTgt spid="158831"/>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58831"/>
                                        </p:tgtEl>
                                      </p:cBhvr>
                                    </p:animEffect>
                                    <p:set>
                                      <p:cBhvr>
                                        <p:cTn id="27" dur="1" fill="hold">
                                          <p:stCondLst>
                                            <p:cond delay="499"/>
                                          </p:stCondLst>
                                        </p:cTn>
                                        <p:tgtEl>
                                          <p:spTgt spid="15883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8834"/>
                                        </p:tgtEl>
                                        <p:attrNameLst>
                                          <p:attrName>style.visibility</p:attrName>
                                        </p:attrNameLst>
                                      </p:cBhvr>
                                      <p:to>
                                        <p:strVal val="visible"/>
                                      </p:to>
                                    </p:set>
                                    <p:animEffect transition="in" filter="fade">
                                      <p:cBhvr>
                                        <p:cTn id="32" dur="500"/>
                                        <p:tgtEl>
                                          <p:spTgt spid="158834"/>
                                        </p:tgtEl>
                                      </p:cBhvr>
                                    </p:animEffect>
                                  </p:childTnLst>
                                </p:cTn>
                              </p:par>
                              <p:par>
                                <p:cTn id="33" presetID="2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19" grpId="0" animBg="1"/>
      <p:bldP spid="158831" grpId="0" animBg="1"/>
      <p:bldP spid="158831" grpId="1" animBg="1"/>
      <p:bldP spid="1588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23863" y="673100"/>
            <a:ext cx="4867275" cy="5870575"/>
            <a:chOff x="190" y="389"/>
            <a:chExt cx="3066" cy="3698"/>
          </a:xfrm>
        </p:grpSpPr>
        <p:grpSp>
          <p:nvGrpSpPr>
            <p:cNvPr id="3" name="Group 3"/>
            <p:cNvGrpSpPr/>
            <p:nvPr/>
          </p:nvGrpSpPr>
          <p:grpSpPr bwMode="auto">
            <a:xfrm>
              <a:off x="190" y="389"/>
              <a:ext cx="3066" cy="3698"/>
              <a:chOff x="2535" y="389"/>
              <a:chExt cx="3066" cy="3698"/>
            </a:xfrm>
          </p:grpSpPr>
          <p:grpSp>
            <p:nvGrpSpPr>
              <p:cNvPr id="4" name="Group 4"/>
              <p:cNvGrpSpPr/>
              <p:nvPr/>
            </p:nvGrpSpPr>
            <p:grpSpPr bwMode="auto">
              <a:xfrm>
                <a:off x="2550" y="389"/>
                <a:ext cx="3022" cy="3650"/>
                <a:chOff x="2550" y="389"/>
                <a:chExt cx="3022" cy="3650"/>
              </a:xfrm>
            </p:grpSpPr>
            <p:sp>
              <p:nvSpPr>
                <p:cNvPr id="13341" name="AutoShape 5"/>
                <p:cNvSpPr>
                  <a:spLocks noChangeAspect="1" noChangeArrowheads="1" noTextEdit="1"/>
                </p:cNvSpPr>
                <p:nvPr/>
              </p:nvSpPr>
              <p:spPr bwMode="auto">
                <a:xfrm>
                  <a:off x="2550" y="389"/>
                  <a:ext cx="3022" cy="3650"/>
                </a:xfrm>
                <a:prstGeom prst="rect">
                  <a:avLst/>
                </a:prstGeom>
                <a:noFill/>
                <a:ln w="9525">
                  <a:noFill/>
                  <a:miter lim="800000"/>
                </a:ln>
              </p:spPr>
              <p:txBody>
                <a:bodyPr/>
                <a:lstStyle/>
                <a:p>
                  <a:endParaRPr lang="en-US">
                    <a:latin typeface="Arial" panose="020B0604020202020204"/>
                    <a:cs typeface="Arial" panose="020B0604020202020204"/>
                  </a:endParaRPr>
                </a:p>
              </p:txBody>
            </p:sp>
            <p:sp>
              <p:nvSpPr>
                <p:cNvPr id="13342" name="Rectangle 6"/>
                <p:cNvSpPr>
                  <a:spLocks noChangeArrowheads="1"/>
                </p:cNvSpPr>
                <p:nvPr/>
              </p:nvSpPr>
              <p:spPr bwMode="auto">
                <a:xfrm>
                  <a:off x="2959" y="603"/>
                  <a:ext cx="2440" cy="2910"/>
                </a:xfrm>
                <a:prstGeom prst="rect">
                  <a:avLst/>
                </a:prstGeom>
                <a:solidFill>
                  <a:srgbClr val="FFFFFF"/>
                </a:solidFill>
                <a:ln w="9525">
                  <a:noFill/>
                  <a:miter lim="800000"/>
                </a:ln>
              </p:spPr>
              <p:txBody>
                <a:bodyPr/>
                <a:lstStyle/>
                <a:p>
                  <a:endParaRPr lang="en-US">
                    <a:latin typeface="Arial" panose="020B0604020202020204"/>
                    <a:cs typeface="Arial" panose="020B0604020202020204"/>
                  </a:endParaRPr>
                </a:p>
              </p:txBody>
            </p:sp>
            <p:sp>
              <p:nvSpPr>
                <p:cNvPr id="13343" name="Line 7"/>
                <p:cNvSpPr>
                  <a:spLocks noChangeShapeType="1"/>
                </p:cNvSpPr>
                <p:nvPr/>
              </p:nvSpPr>
              <p:spPr bwMode="auto">
                <a:xfrm>
                  <a:off x="2959" y="325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44" name="Line 8"/>
                <p:cNvSpPr>
                  <a:spLocks noChangeShapeType="1"/>
                </p:cNvSpPr>
                <p:nvPr/>
              </p:nvSpPr>
              <p:spPr bwMode="auto">
                <a:xfrm>
                  <a:off x="2959" y="2715"/>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45" name="Line 9"/>
                <p:cNvSpPr>
                  <a:spLocks noChangeShapeType="1"/>
                </p:cNvSpPr>
                <p:nvPr/>
              </p:nvSpPr>
              <p:spPr bwMode="auto">
                <a:xfrm>
                  <a:off x="2959" y="218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46" name="Line 10"/>
                <p:cNvSpPr>
                  <a:spLocks noChangeShapeType="1"/>
                </p:cNvSpPr>
                <p:nvPr/>
              </p:nvSpPr>
              <p:spPr bwMode="auto">
                <a:xfrm>
                  <a:off x="2959" y="166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47" name="Line 11"/>
                <p:cNvSpPr>
                  <a:spLocks noChangeShapeType="1"/>
                </p:cNvSpPr>
                <p:nvPr/>
              </p:nvSpPr>
              <p:spPr bwMode="auto">
                <a:xfrm>
                  <a:off x="2959" y="1129"/>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48" name="Line 12"/>
                <p:cNvSpPr>
                  <a:spLocks noChangeShapeType="1"/>
                </p:cNvSpPr>
                <p:nvPr/>
              </p:nvSpPr>
              <p:spPr bwMode="auto">
                <a:xfrm>
                  <a:off x="2959" y="603"/>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49" name="Line 13"/>
                <p:cNvSpPr>
                  <a:spLocks noChangeShapeType="1"/>
                </p:cNvSpPr>
                <p:nvPr/>
              </p:nvSpPr>
              <p:spPr bwMode="auto">
                <a:xfrm>
                  <a:off x="2959" y="2987"/>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0" name="Line 14"/>
                <p:cNvSpPr>
                  <a:spLocks noChangeShapeType="1"/>
                </p:cNvSpPr>
                <p:nvPr/>
              </p:nvSpPr>
              <p:spPr bwMode="auto">
                <a:xfrm>
                  <a:off x="2959" y="2452"/>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1" name="Line 15"/>
                <p:cNvSpPr>
                  <a:spLocks noChangeShapeType="1"/>
                </p:cNvSpPr>
                <p:nvPr/>
              </p:nvSpPr>
              <p:spPr bwMode="auto">
                <a:xfrm>
                  <a:off x="2959" y="192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2" name="Line 16"/>
                <p:cNvSpPr>
                  <a:spLocks noChangeShapeType="1"/>
                </p:cNvSpPr>
                <p:nvPr/>
              </p:nvSpPr>
              <p:spPr bwMode="auto">
                <a:xfrm>
                  <a:off x="2959" y="1400"/>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3" name="Line 17"/>
                <p:cNvSpPr>
                  <a:spLocks noChangeShapeType="1"/>
                </p:cNvSpPr>
                <p:nvPr/>
              </p:nvSpPr>
              <p:spPr bwMode="auto">
                <a:xfrm>
                  <a:off x="2959" y="866"/>
                  <a:ext cx="2440" cy="1"/>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4" name="Line 18"/>
                <p:cNvSpPr>
                  <a:spLocks noChangeShapeType="1"/>
                </p:cNvSpPr>
                <p:nvPr/>
              </p:nvSpPr>
              <p:spPr bwMode="auto">
                <a:xfrm>
                  <a:off x="33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5" name="Line 19"/>
                <p:cNvSpPr>
                  <a:spLocks noChangeShapeType="1"/>
                </p:cNvSpPr>
                <p:nvPr/>
              </p:nvSpPr>
              <p:spPr bwMode="auto">
                <a:xfrm>
                  <a:off x="4006"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6" name="Line 20"/>
                <p:cNvSpPr>
                  <a:spLocks noChangeShapeType="1"/>
                </p:cNvSpPr>
                <p:nvPr/>
              </p:nvSpPr>
              <p:spPr bwMode="auto">
                <a:xfrm>
                  <a:off x="4698"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7" name="Line 21"/>
                <p:cNvSpPr>
                  <a:spLocks noChangeShapeType="1"/>
                </p:cNvSpPr>
                <p:nvPr/>
              </p:nvSpPr>
              <p:spPr bwMode="auto">
                <a:xfrm>
                  <a:off x="5399"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8" name="Line 22"/>
                <p:cNvSpPr>
                  <a:spLocks noChangeShapeType="1"/>
                </p:cNvSpPr>
                <p:nvPr/>
              </p:nvSpPr>
              <p:spPr bwMode="auto">
                <a:xfrm>
                  <a:off x="3660"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59" name="Line 23"/>
                <p:cNvSpPr>
                  <a:spLocks noChangeShapeType="1"/>
                </p:cNvSpPr>
                <p:nvPr/>
              </p:nvSpPr>
              <p:spPr bwMode="auto">
                <a:xfrm>
                  <a:off x="4352"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60" name="Line 24"/>
                <p:cNvSpPr>
                  <a:spLocks noChangeShapeType="1"/>
                </p:cNvSpPr>
                <p:nvPr/>
              </p:nvSpPr>
              <p:spPr bwMode="auto">
                <a:xfrm>
                  <a:off x="5053" y="603"/>
                  <a:ext cx="1" cy="2910"/>
                </a:xfrm>
                <a:prstGeom prst="line">
                  <a:avLst/>
                </a:prstGeom>
                <a:noFill/>
                <a:ln w="0">
                  <a:solidFill>
                    <a:srgbClr val="000000"/>
                  </a:solidFill>
                  <a:round/>
                </a:ln>
              </p:spPr>
              <p:txBody>
                <a:bodyPr/>
                <a:lstStyle/>
                <a:p>
                  <a:endParaRPr lang="en-US">
                    <a:latin typeface="Arial" panose="020B0604020202020204"/>
                    <a:cs typeface="Arial" panose="020B0604020202020204"/>
                  </a:endParaRPr>
                </a:p>
              </p:txBody>
            </p:sp>
            <p:sp>
              <p:nvSpPr>
                <p:cNvPr id="13361" name="Rectangle 25"/>
                <p:cNvSpPr>
                  <a:spLocks noChangeArrowheads="1"/>
                </p:cNvSpPr>
                <p:nvPr/>
              </p:nvSpPr>
              <p:spPr bwMode="auto">
                <a:xfrm>
                  <a:off x="2959" y="603"/>
                  <a:ext cx="2440" cy="2910"/>
                </a:xfrm>
                <a:prstGeom prst="rect">
                  <a:avLst/>
                </a:prstGeom>
                <a:noFill/>
                <a:ln w="12700">
                  <a:solidFill>
                    <a:schemeClr val="tx1"/>
                  </a:solidFill>
                  <a:miter lim="800000"/>
                </a:ln>
              </p:spPr>
              <p:txBody>
                <a:bodyPr/>
                <a:lstStyle/>
                <a:p>
                  <a:endParaRPr lang="en-US">
                    <a:latin typeface="Arial" panose="020B0604020202020204"/>
                    <a:cs typeface="Arial" panose="020B0604020202020204"/>
                  </a:endParaRPr>
                </a:p>
              </p:txBody>
            </p:sp>
            <p:sp>
              <p:nvSpPr>
                <p:cNvPr id="13362" name="Line 26"/>
                <p:cNvSpPr>
                  <a:spLocks noChangeShapeType="1"/>
                </p:cNvSpPr>
                <p:nvPr/>
              </p:nvSpPr>
              <p:spPr bwMode="auto">
                <a:xfrm>
                  <a:off x="2959" y="603"/>
                  <a:ext cx="1" cy="2910"/>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63" name="Line 27"/>
                <p:cNvSpPr>
                  <a:spLocks noChangeShapeType="1"/>
                </p:cNvSpPr>
                <p:nvPr/>
              </p:nvSpPr>
              <p:spPr bwMode="auto">
                <a:xfrm>
                  <a:off x="2912" y="351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64" name="Line 28"/>
                <p:cNvSpPr>
                  <a:spLocks noChangeShapeType="1"/>
                </p:cNvSpPr>
                <p:nvPr/>
              </p:nvSpPr>
              <p:spPr bwMode="auto">
                <a:xfrm>
                  <a:off x="2912" y="325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65" name="Line 29"/>
                <p:cNvSpPr>
                  <a:spLocks noChangeShapeType="1"/>
                </p:cNvSpPr>
                <p:nvPr/>
              </p:nvSpPr>
              <p:spPr bwMode="auto">
                <a:xfrm>
                  <a:off x="2912" y="2987"/>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66" name="Line 30"/>
                <p:cNvSpPr>
                  <a:spLocks noChangeShapeType="1"/>
                </p:cNvSpPr>
                <p:nvPr/>
              </p:nvSpPr>
              <p:spPr bwMode="auto">
                <a:xfrm>
                  <a:off x="2912" y="2715"/>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67" name="Line 31"/>
                <p:cNvSpPr>
                  <a:spLocks noChangeShapeType="1"/>
                </p:cNvSpPr>
                <p:nvPr/>
              </p:nvSpPr>
              <p:spPr bwMode="auto">
                <a:xfrm>
                  <a:off x="2912" y="2452"/>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68" name="Line 32"/>
                <p:cNvSpPr>
                  <a:spLocks noChangeShapeType="1"/>
                </p:cNvSpPr>
                <p:nvPr/>
              </p:nvSpPr>
              <p:spPr bwMode="auto">
                <a:xfrm>
                  <a:off x="2912" y="218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69" name="Line 33"/>
                <p:cNvSpPr>
                  <a:spLocks noChangeShapeType="1"/>
                </p:cNvSpPr>
                <p:nvPr/>
              </p:nvSpPr>
              <p:spPr bwMode="auto">
                <a:xfrm>
                  <a:off x="2912" y="192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0" name="Line 34"/>
                <p:cNvSpPr>
                  <a:spLocks noChangeShapeType="1"/>
                </p:cNvSpPr>
                <p:nvPr/>
              </p:nvSpPr>
              <p:spPr bwMode="auto">
                <a:xfrm>
                  <a:off x="2912" y="166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1" name="Line 35"/>
                <p:cNvSpPr>
                  <a:spLocks noChangeShapeType="1"/>
                </p:cNvSpPr>
                <p:nvPr/>
              </p:nvSpPr>
              <p:spPr bwMode="auto">
                <a:xfrm>
                  <a:off x="2912" y="1400"/>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2" name="Line 36"/>
                <p:cNvSpPr>
                  <a:spLocks noChangeShapeType="1"/>
                </p:cNvSpPr>
                <p:nvPr/>
              </p:nvSpPr>
              <p:spPr bwMode="auto">
                <a:xfrm>
                  <a:off x="2912" y="1129"/>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3" name="Line 37"/>
                <p:cNvSpPr>
                  <a:spLocks noChangeShapeType="1"/>
                </p:cNvSpPr>
                <p:nvPr/>
              </p:nvSpPr>
              <p:spPr bwMode="auto">
                <a:xfrm>
                  <a:off x="2912" y="866"/>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4" name="Line 38"/>
                <p:cNvSpPr>
                  <a:spLocks noChangeShapeType="1"/>
                </p:cNvSpPr>
                <p:nvPr/>
              </p:nvSpPr>
              <p:spPr bwMode="auto">
                <a:xfrm>
                  <a:off x="2912" y="603"/>
                  <a:ext cx="47"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5" name="Line 39"/>
                <p:cNvSpPr>
                  <a:spLocks noChangeShapeType="1"/>
                </p:cNvSpPr>
                <p:nvPr/>
              </p:nvSpPr>
              <p:spPr bwMode="auto">
                <a:xfrm>
                  <a:off x="2896" y="3513"/>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6" name="Line 40"/>
                <p:cNvSpPr>
                  <a:spLocks noChangeShapeType="1"/>
                </p:cNvSpPr>
                <p:nvPr/>
              </p:nvSpPr>
              <p:spPr bwMode="auto">
                <a:xfrm>
                  <a:off x="2896" y="2987"/>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7" name="Line 41"/>
                <p:cNvSpPr>
                  <a:spLocks noChangeShapeType="1"/>
                </p:cNvSpPr>
                <p:nvPr/>
              </p:nvSpPr>
              <p:spPr bwMode="auto">
                <a:xfrm>
                  <a:off x="2896" y="2452"/>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8" name="Line 42"/>
                <p:cNvSpPr>
                  <a:spLocks noChangeShapeType="1"/>
                </p:cNvSpPr>
                <p:nvPr/>
              </p:nvSpPr>
              <p:spPr bwMode="auto">
                <a:xfrm>
                  <a:off x="2896" y="192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79" name="Line 43"/>
                <p:cNvSpPr>
                  <a:spLocks noChangeShapeType="1"/>
                </p:cNvSpPr>
                <p:nvPr/>
              </p:nvSpPr>
              <p:spPr bwMode="auto">
                <a:xfrm>
                  <a:off x="2896" y="1400"/>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0" name="Line 44"/>
                <p:cNvSpPr>
                  <a:spLocks noChangeShapeType="1"/>
                </p:cNvSpPr>
                <p:nvPr/>
              </p:nvSpPr>
              <p:spPr bwMode="auto">
                <a:xfrm>
                  <a:off x="2896" y="866"/>
                  <a:ext cx="63"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1" name="Line 45"/>
                <p:cNvSpPr>
                  <a:spLocks noChangeShapeType="1"/>
                </p:cNvSpPr>
                <p:nvPr/>
              </p:nvSpPr>
              <p:spPr bwMode="auto">
                <a:xfrm>
                  <a:off x="2959" y="3513"/>
                  <a:ext cx="2440" cy="1"/>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2" name="Line 46"/>
                <p:cNvSpPr>
                  <a:spLocks noChangeShapeType="1"/>
                </p:cNvSpPr>
                <p:nvPr/>
              </p:nvSpPr>
              <p:spPr bwMode="auto">
                <a:xfrm flipV="1">
                  <a:off x="295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3" name="Line 47"/>
                <p:cNvSpPr>
                  <a:spLocks noChangeShapeType="1"/>
                </p:cNvSpPr>
                <p:nvPr/>
              </p:nvSpPr>
              <p:spPr bwMode="auto">
                <a:xfrm flipV="1">
                  <a:off x="33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4" name="Line 48"/>
                <p:cNvSpPr>
                  <a:spLocks noChangeShapeType="1"/>
                </p:cNvSpPr>
                <p:nvPr/>
              </p:nvSpPr>
              <p:spPr bwMode="auto">
                <a:xfrm flipV="1">
                  <a:off x="3660"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5" name="Line 49"/>
                <p:cNvSpPr>
                  <a:spLocks noChangeShapeType="1"/>
                </p:cNvSpPr>
                <p:nvPr/>
              </p:nvSpPr>
              <p:spPr bwMode="auto">
                <a:xfrm flipV="1">
                  <a:off x="4006"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6" name="Line 50"/>
                <p:cNvSpPr>
                  <a:spLocks noChangeShapeType="1"/>
                </p:cNvSpPr>
                <p:nvPr/>
              </p:nvSpPr>
              <p:spPr bwMode="auto">
                <a:xfrm flipV="1">
                  <a:off x="4352"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7" name="Line 51"/>
                <p:cNvSpPr>
                  <a:spLocks noChangeShapeType="1"/>
                </p:cNvSpPr>
                <p:nvPr/>
              </p:nvSpPr>
              <p:spPr bwMode="auto">
                <a:xfrm flipV="1">
                  <a:off x="4698"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8" name="Line 52"/>
                <p:cNvSpPr>
                  <a:spLocks noChangeShapeType="1"/>
                </p:cNvSpPr>
                <p:nvPr/>
              </p:nvSpPr>
              <p:spPr bwMode="auto">
                <a:xfrm flipV="1">
                  <a:off x="5053"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89" name="Line 53"/>
                <p:cNvSpPr>
                  <a:spLocks noChangeShapeType="1"/>
                </p:cNvSpPr>
                <p:nvPr/>
              </p:nvSpPr>
              <p:spPr bwMode="auto">
                <a:xfrm flipV="1">
                  <a:off x="5399" y="3513"/>
                  <a:ext cx="1" cy="49"/>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90" name="Line 54"/>
                <p:cNvSpPr>
                  <a:spLocks noChangeShapeType="1"/>
                </p:cNvSpPr>
                <p:nvPr/>
              </p:nvSpPr>
              <p:spPr bwMode="auto">
                <a:xfrm flipV="1">
                  <a:off x="2959"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91" name="Line 55"/>
                <p:cNvSpPr>
                  <a:spLocks noChangeShapeType="1"/>
                </p:cNvSpPr>
                <p:nvPr/>
              </p:nvSpPr>
              <p:spPr bwMode="auto">
                <a:xfrm flipV="1">
                  <a:off x="3660"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92" name="Line 56"/>
                <p:cNvSpPr>
                  <a:spLocks noChangeShapeType="1"/>
                </p:cNvSpPr>
                <p:nvPr/>
              </p:nvSpPr>
              <p:spPr bwMode="auto">
                <a:xfrm flipV="1">
                  <a:off x="4352"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93" name="Line 57"/>
                <p:cNvSpPr>
                  <a:spLocks noChangeShapeType="1"/>
                </p:cNvSpPr>
                <p:nvPr/>
              </p:nvSpPr>
              <p:spPr bwMode="auto">
                <a:xfrm flipV="1">
                  <a:off x="5053" y="3513"/>
                  <a:ext cx="1" cy="66"/>
                </a:xfrm>
                <a:prstGeom prst="line">
                  <a:avLst/>
                </a:prstGeom>
                <a:noFill/>
                <a:ln w="25400">
                  <a:solidFill>
                    <a:srgbClr val="000000"/>
                  </a:solidFill>
                  <a:round/>
                </a:ln>
              </p:spPr>
              <p:txBody>
                <a:bodyPr/>
                <a:lstStyle/>
                <a:p>
                  <a:endParaRPr lang="en-US">
                    <a:latin typeface="Arial" panose="020B0604020202020204"/>
                    <a:cs typeface="Arial" panose="020B0604020202020204"/>
                  </a:endParaRPr>
                </a:p>
              </p:txBody>
            </p:sp>
            <p:sp>
              <p:nvSpPr>
                <p:cNvPr id="13394" name="Rectangle 58"/>
                <p:cNvSpPr>
                  <a:spLocks noChangeArrowheads="1"/>
                </p:cNvSpPr>
                <p:nvPr/>
              </p:nvSpPr>
              <p:spPr bwMode="auto">
                <a:xfrm>
                  <a:off x="2721" y="341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3395" name="Rectangle 59"/>
                <p:cNvSpPr>
                  <a:spLocks noChangeArrowheads="1"/>
                </p:cNvSpPr>
                <p:nvPr/>
              </p:nvSpPr>
              <p:spPr bwMode="auto">
                <a:xfrm>
                  <a:off x="2721" y="288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a:t>
                  </a:r>
                  <a:endParaRPr lang="en-US" sz="2400">
                    <a:latin typeface="Arial" panose="020B0604020202020204"/>
                    <a:cs typeface="Arial" panose="020B0604020202020204"/>
                  </a:endParaRPr>
                </a:p>
              </p:txBody>
            </p:sp>
            <p:sp>
              <p:nvSpPr>
                <p:cNvPr id="13396" name="Rectangle 60"/>
                <p:cNvSpPr>
                  <a:spLocks noChangeArrowheads="1"/>
                </p:cNvSpPr>
                <p:nvPr/>
              </p:nvSpPr>
              <p:spPr bwMode="auto">
                <a:xfrm>
                  <a:off x="2721" y="2354"/>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a:t>
                  </a:r>
                  <a:endParaRPr lang="en-US" sz="2400">
                    <a:latin typeface="Arial" panose="020B0604020202020204"/>
                    <a:cs typeface="Arial" panose="020B0604020202020204"/>
                  </a:endParaRPr>
                </a:p>
              </p:txBody>
            </p:sp>
            <p:sp>
              <p:nvSpPr>
                <p:cNvPr id="13397" name="Rectangle 61"/>
                <p:cNvSpPr>
                  <a:spLocks noChangeArrowheads="1"/>
                </p:cNvSpPr>
                <p:nvPr/>
              </p:nvSpPr>
              <p:spPr bwMode="auto">
                <a:xfrm>
                  <a:off x="2721" y="1828"/>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a:t>
                  </a:r>
                  <a:endParaRPr lang="en-US" sz="2400">
                    <a:latin typeface="Arial" panose="020B0604020202020204"/>
                    <a:cs typeface="Arial" panose="020B0604020202020204"/>
                  </a:endParaRPr>
                </a:p>
              </p:txBody>
            </p:sp>
            <p:sp>
              <p:nvSpPr>
                <p:cNvPr id="13398" name="Rectangle 62"/>
                <p:cNvSpPr>
                  <a:spLocks noChangeArrowheads="1"/>
                </p:cNvSpPr>
                <p:nvPr/>
              </p:nvSpPr>
              <p:spPr bwMode="auto">
                <a:xfrm>
                  <a:off x="2721" y="1301"/>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4</a:t>
                  </a:r>
                  <a:endParaRPr lang="en-US" sz="2400">
                    <a:latin typeface="Arial" panose="020B0604020202020204"/>
                    <a:cs typeface="Arial" panose="020B0604020202020204"/>
                  </a:endParaRPr>
                </a:p>
              </p:txBody>
            </p:sp>
            <p:sp>
              <p:nvSpPr>
                <p:cNvPr id="13399" name="Rectangle 63"/>
                <p:cNvSpPr>
                  <a:spLocks noChangeArrowheads="1"/>
                </p:cNvSpPr>
                <p:nvPr/>
              </p:nvSpPr>
              <p:spPr bwMode="auto">
                <a:xfrm>
                  <a:off x="2721" y="767"/>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5</a:t>
                  </a:r>
                  <a:endParaRPr lang="en-US" sz="2400">
                    <a:latin typeface="Arial" panose="020B0604020202020204"/>
                    <a:cs typeface="Arial" panose="020B0604020202020204"/>
                  </a:endParaRPr>
                </a:p>
              </p:txBody>
            </p:sp>
            <p:sp>
              <p:nvSpPr>
                <p:cNvPr id="13400" name="Rectangle 64"/>
                <p:cNvSpPr>
                  <a:spLocks noChangeArrowheads="1"/>
                </p:cNvSpPr>
                <p:nvPr/>
              </p:nvSpPr>
              <p:spPr bwMode="auto">
                <a:xfrm>
                  <a:off x="2912" y="3592"/>
                  <a:ext cx="108"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0</a:t>
                  </a:r>
                  <a:endParaRPr lang="en-US" sz="2400">
                    <a:latin typeface="Arial" panose="020B0604020202020204"/>
                    <a:cs typeface="Arial" panose="020B0604020202020204"/>
                  </a:endParaRPr>
                </a:p>
              </p:txBody>
            </p:sp>
            <p:sp>
              <p:nvSpPr>
                <p:cNvPr id="13401" name="Rectangle 65"/>
                <p:cNvSpPr>
                  <a:spLocks noChangeArrowheads="1"/>
                </p:cNvSpPr>
                <p:nvPr/>
              </p:nvSpPr>
              <p:spPr bwMode="auto">
                <a:xfrm>
                  <a:off x="3557"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10</a:t>
                  </a:r>
                  <a:endParaRPr lang="en-US" sz="2400">
                    <a:latin typeface="Arial" panose="020B0604020202020204"/>
                    <a:cs typeface="Arial" panose="020B0604020202020204"/>
                  </a:endParaRPr>
                </a:p>
              </p:txBody>
            </p:sp>
            <p:sp>
              <p:nvSpPr>
                <p:cNvPr id="13402" name="Rectangle 66"/>
                <p:cNvSpPr>
                  <a:spLocks noChangeArrowheads="1"/>
                </p:cNvSpPr>
                <p:nvPr/>
              </p:nvSpPr>
              <p:spPr bwMode="auto">
                <a:xfrm>
                  <a:off x="42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20</a:t>
                  </a:r>
                  <a:endParaRPr lang="en-US" sz="2400">
                    <a:latin typeface="Arial" panose="020B0604020202020204"/>
                    <a:cs typeface="Arial" panose="020B0604020202020204"/>
                  </a:endParaRPr>
                </a:p>
              </p:txBody>
            </p:sp>
            <p:sp>
              <p:nvSpPr>
                <p:cNvPr id="13403" name="Rectangle 67"/>
                <p:cNvSpPr>
                  <a:spLocks noChangeArrowheads="1"/>
                </p:cNvSpPr>
                <p:nvPr/>
              </p:nvSpPr>
              <p:spPr bwMode="auto">
                <a:xfrm>
                  <a:off x="4950" y="3592"/>
                  <a:ext cx="216" cy="233"/>
                </a:xfrm>
                <a:prstGeom prst="rect">
                  <a:avLst/>
                </a:prstGeom>
                <a:noFill/>
                <a:ln w="9525">
                  <a:noFill/>
                  <a:miter lim="800000"/>
                </a:ln>
              </p:spPr>
              <p:txBody>
                <a:bodyPr wrap="none" lIns="0" tIns="0" rIns="0" bIns="0">
                  <a:spAutoFit/>
                </a:bodyPr>
                <a:lstStyle/>
                <a:p>
                  <a:r>
                    <a:rPr lang="en-US" sz="2400">
                      <a:solidFill>
                        <a:srgbClr val="000000"/>
                      </a:solidFill>
                      <a:latin typeface="Arial" panose="020B0604020202020204"/>
                      <a:cs typeface="Arial" panose="020B0604020202020204"/>
                    </a:rPr>
                    <a:t>30</a:t>
                  </a:r>
                  <a:endParaRPr lang="en-US" sz="2400">
                    <a:latin typeface="Arial" panose="020B0604020202020204"/>
                    <a:cs typeface="Arial" panose="020B0604020202020204"/>
                  </a:endParaRPr>
                </a:p>
              </p:txBody>
            </p:sp>
          </p:grpSp>
          <p:sp>
            <p:nvSpPr>
              <p:cNvPr id="13338" name="Text Box 68"/>
              <p:cNvSpPr txBox="1">
                <a:spLocks noChangeArrowheads="1"/>
              </p:cNvSpPr>
              <p:nvPr/>
            </p:nvSpPr>
            <p:spPr bwMode="auto">
              <a:xfrm>
                <a:off x="4658" y="3559"/>
                <a:ext cx="943" cy="52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Q</a:t>
                </a:r>
                <a:r>
                  <a:rPr lang="en-US" sz="2500">
                    <a:latin typeface="Arial" panose="020B0604020202020204"/>
                    <a:cs typeface="Arial" panose="020B0604020202020204"/>
                  </a:rPr>
                  <a:t> </a:t>
                </a:r>
                <a:br>
                  <a:rPr lang="en-US" sz="2500">
                    <a:latin typeface="Arial" panose="020B0604020202020204"/>
                    <a:cs typeface="Arial" panose="020B0604020202020204"/>
                  </a:rPr>
                </a:br>
                <a:r>
                  <a:rPr lang="en-US" sz="2400">
                    <a:latin typeface="Arial" panose="020B0604020202020204"/>
                    <a:cs typeface="Arial" panose="020B0604020202020204"/>
                  </a:rPr>
                  <a:t>(gallons)</a:t>
                </a:r>
              </a:p>
            </p:txBody>
          </p:sp>
          <p:sp>
            <p:nvSpPr>
              <p:cNvPr id="13339" name="Text Box 69"/>
              <p:cNvSpPr txBox="1">
                <a:spLocks noChangeArrowheads="1"/>
              </p:cNvSpPr>
              <p:nvPr/>
            </p:nvSpPr>
            <p:spPr bwMode="auto">
              <a:xfrm>
                <a:off x="2644" y="461"/>
                <a:ext cx="263" cy="298"/>
              </a:xfrm>
              <a:prstGeom prst="rect">
                <a:avLst/>
              </a:prstGeom>
              <a:noFill/>
              <a:ln w="9525">
                <a:noFill/>
                <a:miter lim="800000"/>
              </a:ln>
            </p:spPr>
            <p:txBody>
              <a:bodyPr>
                <a:spAutoFit/>
              </a:bodyPr>
              <a:lstStyle/>
              <a:p>
                <a:pPr algn="r">
                  <a:spcBef>
                    <a:spcPct val="50000"/>
                  </a:spcBef>
                </a:pPr>
                <a:r>
                  <a:rPr lang="en-US" sz="2500" b="1" i="1">
                    <a:latin typeface="Arial" panose="020B0604020202020204"/>
                    <a:cs typeface="Arial" panose="020B0604020202020204"/>
                  </a:rPr>
                  <a:t>P</a:t>
                </a:r>
                <a:r>
                  <a:rPr lang="en-US" sz="2500">
                    <a:latin typeface="Arial" panose="020B0604020202020204"/>
                    <a:cs typeface="Arial" panose="020B0604020202020204"/>
                  </a:rPr>
                  <a:t> </a:t>
                </a:r>
                <a:endParaRPr lang="en-US" sz="2400">
                  <a:latin typeface="Arial" panose="020B0604020202020204"/>
                  <a:cs typeface="Arial" panose="020B0604020202020204"/>
                </a:endParaRPr>
              </a:p>
            </p:txBody>
          </p:sp>
          <p:sp>
            <p:nvSpPr>
              <p:cNvPr id="13340" name="Text Box 70"/>
              <p:cNvSpPr txBox="1">
                <a:spLocks noChangeArrowheads="1"/>
              </p:cNvSpPr>
              <p:nvPr/>
            </p:nvSpPr>
            <p:spPr bwMode="auto">
              <a:xfrm>
                <a:off x="2535" y="737"/>
                <a:ext cx="233" cy="288"/>
              </a:xfrm>
              <a:prstGeom prst="rect">
                <a:avLst/>
              </a:prstGeom>
              <a:noFill/>
              <a:ln w="9525">
                <a:noFill/>
                <a:miter lim="800000"/>
              </a:ln>
            </p:spPr>
            <p:txBody>
              <a:bodyPr>
                <a:spAutoFit/>
              </a:bodyPr>
              <a:lstStyle/>
              <a:p>
                <a:pPr algn="r">
                  <a:spcBef>
                    <a:spcPct val="50000"/>
                  </a:spcBef>
                </a:pPr>
                <a:r>
                  <a:rPr lang="en-US" sz="2400">
                    <a:latin typeface="Arial" panose="020B0604020202020204"/>
                    <a:cs typeface="Arial" panose="020B0604020202020204"/>
                  </a:rPr>
                  <a:t>$</a:t>
                </a:r>
              </a:p>
            </p:txBody>
          </p:sp>
        </p:grpSp>
        <p:sp>
          <p:nvSpPr>
            <p:cNvPr id="13336" name="Text Box 71"/>
            <p:cNvSpPr txBox="1">
              <a:spLocks noChangeArrowheads="1"/>
            </p:cNvSpPr>
            <p:nvPr/>
          </p:nvSpPr>
          <p:spPr bwMode="auto">
            <a:xfrm>
              <a:off x="625" y="457"/>
              <a:ext cx="2460" cy="406"/>
            </a:xfrm>
            <a:prstGeom prst="rect">
              <a:avLst/>
            </a:prstGeom>
            <a:solidFill>
              <a:schemeClr val="bg1"/>
            </a:solidFill>
            <a:ln w="9525">
              <a:noFill/>
              <a:miter lim="800000"/>
            </a:ln>
          </p:spPr>
          <p:txBody>
            <a:bodyPr/>
            <a:lstStyle/>
            <a:p>
              <a:pPr algn="ctr">
                <a:spcBef>
                  <a:spcPct val="50000"/>
                </a:spcBef>
              </a:pPr>
              <a:r>
                <a:rPr lang="en-US" sz="2500" u="sng">
                  <a:latin typeface="Arial" panose="020B0604020202020204"/>
                  <a:cs typeface="Arial" panose="020B0604020202020204"/>
                </a:rPr>
                <a:t>The market for gasoline</a:t>
              </a:r>
            </a:p>
          </p:txBody>
        </p:sp>
      </p:grpSp>
      <p:sp>
        <p:nvSpPr>
          <p:cNvPr id="13317" name="Line 72"/>
          <p:cNvSpPr>
            <a:spLocks noChangeShapeType="1"/>
          </p:cNvSpPr>
          <p:nvPr/>
        </p:nvSpPr>
        <p:spPr bwMode="auto">
          <a:xfrm flipV="1">
            <a:off x="1095375" y="1858963"/>
            <a:ext cx="3870325" cy="2932112"/>
          </a:xfrm>
          <a:prstGeom prst="line">
            <a:avLst/>
          </a:prstGeom>
          <a:noFill/>
          <a:ln w="44450">
            <a:solidFill>
              <a:srgbClr val="00CC66"/>
            </a:solidFill>
            <a:round/>
          </a:ln>
        </p:spPr>
        <p:txBody>
          <a:bodyPr/>
          <a:lstStyle/>
          <a:p>
            <a:endParaRPr lang="en-US">
              <a:latin typeface="Arial" panose="020B0604020202020204"/>
              <a:cs typeface="Arial" panose="020B0604020202020204"/>
            </a:endParaRPr>
          </a:p>
        </p:txBody>
      </p:sp>
      <p:sp>
        <p:nvSpPr>
          <p:cNvPr id="13318" name="Rectangle 73"/>
          <p:cNvSpPr>
            <a:spLocks noGrp="1" noChangeArrowheads="1"/>
          </p:cNvSpPr>
          <p:nvPr>
            <p:ph type="title" idx="4294967295"/>
          </p:nvPr>
        </p:nvSpPr>
        <p:spPr>
          <a:xfrm>
            <a:off x="457200" y="119063"/>
            <a:ext cx="8229600" cy="649287"/>
          </a:xfrm>
        </p:spPr>
        <p:txBody>
          <a:bodyPr>
            <a:normAutofit/>
          </a:bodyPr>
          <a:lstStyle/>
          <a:p>
            <a:pPr eaLnBrk="1" hangingPunct="1"/>
            <a:r>
              <a:rPr lang="en-US" sz="3100" dirty="0"/>
              <a:t>Analysis of a Negative Externality</a:t>
            </a:r>
          </a:p>
        </p:txBody>
      </p:sp>
      <p:sp>
        <p:nvSpPr>
          <p:cNvPr id="13319" name="Line 74"/>
          <p:cNvSpPr>
            <a:spLocks noChangeShapeType="1"/>
          </p:cNvSpPr>
          <p:nvPr/>
        </p:nvSpPr>
        <p:spPr bwMode="auto">
          <a:xfrm flipV="1">
            <a:off x="1090613" y="2692400"/>
            <a:ext cx="3870325" cy="2932113"/>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13320" name="Line 75"/>
          <p:cNvSpPr>
            <a:spLocks noChangeShapeType="1"/>
          </p:cNvSpPr>
          <p:nvPr/>
        </p:nvSpPr>
        <p:spPr bwMode="auto">
          <a:xfrm>
            <a:off x="1100138" y="1430338"/>
            <a:ext cx="3870325" cy="2928937"/>
          </a:xfrm>
          <a:prstGeom prst="line">
            <a:avLst/>
          </a:prstGeom>
          <a:noFill/>
          <a:ln w="44450">
            <a:solidFill>
              <a:srgbClr val="333399"/>
            </a:solidFill>
            <a:round/>
          </a:ln>
        </p:spPr>
        <p:txBody>
          <a:bodyPr/>
          <a:lstStyle/>
          <a:p>
            <a:endParaRPr lang="en-US">
              <a:latin typeface="Arial" panose="020B0604020202020204"/>
              <a:cs typeface="Arial" panose="020B0604020202020204"/>
            </a:endParaRPr>
          </a:p>
        </p:txBody>
      </p:sp>
      <p:sp>
        <p:nvSpPr>
          <p:cNvPr id="13321" name="Rectangle 76"/>
          <p:cNvSpPr>
            <a:spLocks noChangeArrowheads="1"/>
          </p:cNvSpPr>
          <p:nvPr/>
        </p:nvSpPr>
        <p:spPr bwMode="auto">
          <a:xfrm>
            <a:off x="4956175" y="4240213"/>
            <a:ext cx="412750" cy="457200"/>
          </a:xfrm>
          <a:prstGeom prst="rect">
            <a:avLst/>
          </a:prstGeom>
          <a:noFill/>
          <a:ln w="9525">
            <a:noFill/>
            <a:miter lim="800000"/>
          </a:ln>
        </p:spPr>
        <p:txBody>
          <a:bodyPr>
            <a:spAutoFit/>
          </a:bodyPr>
          <a:lstStyle/>
          <a:p>
            <a:r>
              <a:rPr lang="en-US" sz="2400">
                <a:latin typeface="Arial" panose="020B0604020202020204"/>
                <a:cs typeface="Arial" panose="020B0604020202020204"/>
              </a:rPr>
              <a:t>D</a:t>
            </a:r>
          </a:p>
        </p:txBody>
      </p:sp>
      <p:sp>
        <p:nvSpPr>
          <p:cNvPr id="13322" name="Rectangle 77"/>
          <p:cNvSpPr>
            <a:spLocks noChangeArrowheads="1"/>
          </p:cNvSpPr>
          <p:nvPr/>
        </p:nvSpPr>
        <p:spPr bwMode="auto">
          <a:xfrm>
            <a:off x="4949825" y="2390775"/>
            <a:ext cx="388938" cy="457200"/>
          </a:xfrm>
          <a:prstGeom prst="rect">
            <a:avLst/>
          </a:prstGeom>
          <a:noFill/>
          <a:ln w="9525">
            <a:noFill/>
            <a:miter lim="800000"/>
          </a:ln>
        </p:spPr>
        <p:txBody>
          <a:bodyPr>
            <a:spAutoFit/>
          </a:bodyPr>
          <a:lstStyle/>
          <a:p>
            <a:r>
              <a:rPr lang="en-US" sz="2400">
                <a:latin typeface="Arial" panose="020B0604020202020204"/>
                <a:cs typeface="Arial" panose="020B0604020202020204"/>
              </a:rPr>
              <a:t>S</a:t>
            </a:r>
          </a:p>
        </p:txBody>
      </p:sp>
      <p:sp>
        <p:nvSpPr>
          <p:cNvPr id="13323" name="Rectangle 78"/>
          <p:cNvSpPr>
            <a:spLocks noChangeArrowheads="1"/>
          </p:cNvSpPr>
          <p:nvPr/>
        </p:nvSpPr>
        <p:spPr bwMode="auto">
          <a:xfrm>
            <a:off x="4941888" y="1514475"/>
            <a:ext cx="1103312" cy="729430"/>
          </a:xfrm>
          <a:prstGeom prst="rect">
            <a:avLst/>
          </a:prstGeom>
          <a:noFill/>
          <a:ln w="9525">
            <a:noFill/>
            <a:miter lim="800000"/>
          </a:ln>
        </p:spPr>
        <p:txBody>
          <a:bodyPr>
            <a:spAutoFit/>
          </a:bodyPr>
          <a:lstStyle/>
          <a:p>
            <a:pPr>
              <a:lnSpc>
                <a:spcPct val="85000"/>
              </a:lnSpc>
            </a:pPr>
            <a:r>
              <a:rPr lang="en-US" sz="2400">
                <a:latin typeface="Arial" panose="020B0604020202020204"/>
                <a:cs typeface="Arial" panose="020B0604020202020204"/>
              </a:rPr>
              <a:t>Social </a:t>
            </a:r>
            <a:br>
              <a:rPr lang="en-US" sz="2400">
                <a:latin typeface="Arial" panose="020B0604020202020204"/>
                <a:cs typeface="Arial" panose="020B0604020202020204"/>
              </a:rPr>
            </a:br>
            <a:r>
              <a:rPr lang="en-US" sz="2400">
                <a:latin typeface="Arial" panose="020B0604020202020204"/>
                <a:cs typeface="Arial" panose="020B0604020202020204"/>
              </a:rPr>
              <a:t>cost</a:t>
            </a:r>
          </a:p>
        </p:txBody>
      </p:sp>
      <p:grpSp>
        <p:nvGrpSpPr>
          <p:cNvPr id="5" name="Group 80"/>
          <p:cNvGrpSpPr/>
          <p:nvPr/>
        </p:nvGrpSpPr>
        <p:grpSpPr bwMode="auto">
          <a:xfrm>
            <a:off x="3074988" y="3036888"/>
            <a:ext cx="466725" cy="3084512"/>
            <a:chOff x="1937" y="1878"/>
            <a:chExt cx="294" cy="1943"/>
          </a:xfrm>
        </p:grpSpPr>
        <p:sp>
          <p:nvSpPr>
            <p:cNvPr id="13332" name="Line 81"/>
            <p:cNvSpPr>
              <a:spLocks noChangeShapeType="1"/>
            </p:cNvSpPr>
            <p:nvPr/>
          </p:nvSpPr>
          <p:spPr bwMode="auto">
            <a:xfrm>
              <a:off x="2086" y="1929"/>
              <a:ext cx="0" cy="1587"/>
            </a:xfrm>
            <a:prstGeom prst="line">
              <a:avLst/>
            </a:prstGeom>
            <a:noFill/>
            <a:ln w="19050">
              <a:solidFill>
                <a:srgbClr val="0099FF"/>
              </a:solidFill>
              <a:round/>
            </a:ln>
          </p:spPr>
          <p:txBody>
            <a:bodyPr/>
            <a:lstStyle/>
            <a:p>
              <a:endParaRPr lang="en-US">
                <a:latin typeface="Arial" panose="020B0604020202020204"/>
                <a:cs typeface="Arial" panose="020B0604020202020204"/>
              </a:endParaRPr>
            </a:p>
          </p:txBody>
        </p:sp>
        <p:sp>
          <p:nvSpPr>
            <p:cNvPr id="13333" name="Oval 82"/>
            <p:cNvSpPr>
              <a:spLocks noChangeArrowheads="1"/>
            </p:cNvSpPr>
            <p:nvPr/>
          </p:nvSpPr>
          <p:spPr bwMode="auto">
            <a:xfrm>
              <a:off x="2042" y="1878"/>
              <a:ext cx="88" cy="87"/>
            </a:xfrm>
            <a:prstGeom prst="ellipse">
              <a:avLst/>
            </a:prstGeom>
            <a:solidFill>
              <a:srgbClr val="0099FF"/>
            </a:solidFill>
            <a:ln w="9525">
              <a:noFill/>
              <a:prstDash val="dash"/>
              <a:round/>
            </a:ln>
          </p:spPr>
          <p:txBody>
            <a:bodyPr wrap="none" anchor="ctr"/>
            <a:lstStyle/>
            <a:p>
              <a:endParaRPr lang="en-US">
                <a:latin typeface="Arial" panose="020B0604020202020204"/>
                <a:cs typeface="Arial" panose="020B0604020202020204"/>
              </a:endParaRPr>
            </a:p>
          </p:txBody>
        </p:sp>
        <p:sp>
          <p:nvSpPr>
            <p:cNvPr id="13334" name="Rectangle 83"/>
            <p:cNvSpPr>
              <a:spLocks noChangeArrowheads="1"/>
            </p:cNvSpPr>
            <p:nvPr/>
          </p:nvSpPr>
          <p:spPr bwMode="auto">
            <a:xfrm>
              <a:off x="1937" y="3593"/>
              <a:ext cx="294" cy="228"/>
            </a:xfrm>
            <a:prstGeom prst="rect">
              <a:avLst/>
            </a:prstGeom>
            <a:noFill/>
            <a:ln w="9525">
              <a:solidFill>
                <a:srgbClr val="0000FF"/>
              </a:solidFill>
              <a:miter lim="800000"/>
            </a:ln>
          </p:spPr>
          <p:txBody>
            <a:bodyPr wrap="none" anchor="ctr"/>
            <a:lstStyle/>
            <a:p>
              <a:endParaRPr lang="en-US">
                <a:latin typeface="Arial" panose="020B0604020202020204"/>
                <a:cs typeface="Arial" panose="020B0604020202020204"/>
              </a:endParaRPr>
            </a:p>
          </p:txBody>
        </p:sp>
      </p:grpSp>
      <p:sp>
        <p:nvSpPr>
          <p:cNvPr id="173140" name="Rectangle 84"/>
          <p:cNvSpPr>
            <a:spLocks noChangeArrowheads="1"/>
          </p:cNvSpPr>
          <p:nvPr/>
        </p:nvSpPr>
        <p:spPr bwMode="auto">
          <a:xfrm>
            <a:off x="6189663" y="1454150"/>
            <a:ext cx="2433637" cy="2092325"/>
          </a:xfrm>
          <a:prstGeom prst="rect">
            <a:avLst/>
          </a:prstGeom>
          <a:noFill/>
          <a:ln w="9525">
            <a:noFill/>
            <a:miter lim="800000"/>
          </a:ln>
        </p:spPr>
        <p:txBody>
          <a:bodyPr>
            <a:spAutoFit/>
          </a:bodyPr>
          <a:lstStyle/>
          <a:p>
            <a:pPr>
              <a:lnSpc>
                <a:spcPct val="105000"/>
              </a:lnSpc>
            </a:pPr>
            <a:r>
              <a:rPr lang="en-US" sz="2500">
                <a:latin typeface="Arial" panose="020B0604020202020204"/>
                <a:cs typeface="Arial" panose="020B0604020202020204"/>
              </a:rPr>
              <a:t>Market eq’m </a:t>
            </a:r>
            <a:br>
              <a:rPr lang="en-US" sz="2500">
                <a:latin typeface="Arial" panose="020B0604020202020204"/>
                <a:cs typeface="Arial" panose="020B0604020202020204"/>
              </a:rPr>
            </a:br>
            <a:r>
              <a:rPr lang="en-US" sz="2500">
                <a:latin typeface="Arial" panose="020B0604020202020204"/>
                <a:cs typeface="Arial" panose="020B0604020202020204"/>
              </a:rPr>
              <a:t>  (</a:t>
            </a:r>
            <a:r>
              <a:rPr lang="en-US" sz="2500" b="1" i="1">
                <a:latin typeface="Arial" panose="020B0604020202020204"/>
                <a:cs typeface="Arial" panose="020B0604020202020204"/>
              </a:rPr>
              <a:t>Q</a:t>
            </a:r>
            <a:r>
              <a:rPr lang="en-US" sz="2500">
                <a:latin typeface="Arial" panose="020B0604020202020204"/>
                <a:cs typeface="Arial" panose="020B0604020202020204"/>
              </a:rPr>
              <a:t> = 25)</a:t>
            </a:r>
          </a:p>
          <a:p>
            <a:pPr>
              <a:lnSpc>
                <a:spcPct val="105000"/>
              </a:lnSpc>
            </a:pPr>
            <a:r>
              <a:rPr lang="en-US" sz="2500">
                <a:latin typeface="Arial" panose="020B0604020202020204"/>
                <a:cs typeface="Arial" panose="020B0604020202020204"/>
              </a:rPr>
              <a:t>is greater than </a:t>
            </a:r>
          </a:p>
          <a:p>
            <a:pPr>
              <a:lnSpc>
                <a:spcPct val="105000"/>
              </a:lnSpc>
            </a:pPr>
            <a:r>
              <a:rPr lang="en-US" sz="2500">
                <a:latin typeface="Arial" panose="020B0604020202020204"/>
                <a:cs typeface="Arial" panose="020B0604020202020204"/>
              </a:rPr>
              <a:t>social optimum </a:t>
            </a:r>
            <a:br>
              <a:rPr lang="en-US" sz="2500">
                <a:latin typeface="Arial" panose="020B0604020202020204"/>
                <a:cs typeface="Arial" panose="020B0604020202020204"/>
              </a:rPr>
            </a:br>
            <a:r>
              <a:rPr lang="en-US" sz="2500">
                <a:latin typeface="Arial" panose="020B0604020202020204"/>
                <a:cs typeface="Arial" panose="020B0604020202020204"/>
              </a:rPr>
              <a:t>  (</a:t>
            </a:r>
            <a:r>
              <a:rPr lang="en-US" sz="2500" b="1" i="1">
                <a:latin typeface="Arial" panose="020B0604020202020204"/>
                <a:cs typeface="Arial" panose="020B0604020202020204"/>
              </a:rPr>
              <a:t>Q</a:t>
            </a:r>
            <a:r>
              <a:rPr lang="en-US" sz="2500">
                <a:latin typeface="Arial" panose="020B0604020202020204"/>
                <a:cs typeface="Arial" panose="020B0604020202020204"/>
              </a:rPr>
              <a:t> = 20).</a:t>
            </a:r>
          </a:p>
        </p:txBody>
      </p:sp>
      <p:sp>
        <p:nvSpPr>
          <p:cNvPr id="13326" name="Text Box 91"/>
          <p:cNvSpPr txBox="1">
            <a:spLocks noChangeArrowheads="1"/>
          </p:cNvSpPr>
          <p:nvPr/>
        </p:nvSpPr>
        <p:spPr bwMode="auto">
          <a:xfrm>
            <a:off x="3568700" y="5738813"/>
            <a:ext cx="579438" cy="381000"/>
          </a:xfrm>
          <a:prstGeom prst="rect">
            <a:avLst/>
          </a:prstGeom>
          <a:noFill/>
          <a:ln w="9525">
            <a:noFill/>
            <a:miter lim="800000"/>
          </a:ln>
        </p:spPr>
        <p:txBody>
          <a:bodyPr lIns="0" tIns="0" rIns="0" bIns="0">
            <a:spAutoFit/>
          </a:bodyPr>
          <a:lstStyle/>
          <a:p>
            <a:pPr algn="ctr">
              <a:spcBef>
                <a:spcPct val="50000"/>
              </a:spcBef>
            </a:pPr>
            <a:r>
              <a:rPr lang="en-US" sz="2500">
                <a:latin typeface="Arial" panose="020B0604020202020204"/>
                <a:cs typeface="Arial" panose="020B0604020202020204"/>
              </a:rPr>
              <a:t>25</a:t>
            </a:r>
          </a:p>
        </p:txBody>
      </p:sp>
      <p:sp>
        <p:nvSpPr>
          <p:cNvPr id="13327" name="Oval 97"/>
          <p:cNvSpPr>
            <a:spLocks noChangeArrowheads="1"/>
          </p:cNvSpPr>
          <p:nvPr/>
        </p:nvSpPr>
        <p:spPr bwMode="auto">
          <a:xfrm>
            <a:off x="3786188" y="3457575"/>
            <a:ext cx="139700" cy="138113"/>
          </a:xfrm>
          <a:prstGeom prst="ellipse">
            <a:avLst/>
          </a:prstGeom>
          <a:solidFill>
            <a:srgbClr val="000000"/>
          </a:solidFill>
          <a:ln w="9525">
            <a:noFill/>
            <a:prstDash val="dash"/>
            <a:round/>
          </a:ln>
        </p:spPr>
        <p:txBody>
          <a:bodyPr wrap="none" anchor="ctr"/>
          <a:lstStyle/>
          <a:p>
            <a:endParaRPr lang="en-US">
              <a:latin typeface="Arial" panose="020B0604020202020204"/>
              <a:cs typeface="Arial" panose="020B0604020202020204"/>
            </a:endParaRPr>
          </a:p>
        </p:txBody>
      </p:sp>
      <p:sp>
        <p:nvSpPr>
          <p:cNvPr id="173154" name="Rectangle 98"/>
          <p:cNvSpPr>
            <a:spLocks noChangeArrowheads="1"/>
          </p:cNvSpPr>
          <p:nvPr/>
        </p:nvSpPr>
        <p:spPr bwMode="auto">
          <a:xfrm>
            <a:off x="6210300" y="3746500"/>
            <a:ext cx="2473325" cy="2092325"/>
          </a:xfrm>
          <a:prstGeom prst="rect">
            <a:avLst/>
          </a:prstGeom>
          <a:noFill/>
          <a:ln w="9525">
            <a:noFill/>
            <a:miter lim="800000"/>
          </a:ln>
        </p:spPr>
        <p:txBody>
          <a:bodyPr>
            <a:spAutoFit/>
          </a:bodyPr>
          <a:lstStyle/>
          <a:p>
            <a:pPr>
              <a:lnSpc>
                <a:spcPct val="105000"/>
              </a:lnSpc>
            </a:pPr>
            <a:r>
              <a:rPr lang="en-US" sz="2500">
                <a:latin typeface="Arial" panose="020B0604020202020204"/>
                <a:cs typeface="Arial" panose="020B0604020202020204"/>
              </a:rPr>
              <a:t>One solution:  </a:t>
            </a:r>
            <a:br>
              <a:rPr lang="en-US" sz="2500">
                <a:latin typeface="Arial" panose="020B0604020202020204"/>
                <a:cs typeface="Arial" panose="020B0604020202020204"/>
              </a:rPr>
            </a:br>
            <a:r>
              <a:rPr lang="en-US" sz="2500">
                <a:latin typeface="Arial" panose="020B0604020202020204"/>
                <a:cs typeface="Arial" panose="020B0604020202020204"/>
              </a:rPr>
              <a:t>tax sellers </a:t>
            </a:r>
            <a:br>
              <a:rPr lang="en-US" sz="2500">
                <a:latin typeface="Arial" panose="020B0604020202020204"/>
                <a:cs typeface="Arial" panose="020B0604020202020204"/>
              </a:rPr>
            </a:br>
            <a:r>
              <a:rPr lang="en-US" sz="2500">
                <a:latin typeface="Arial" panose="020B0604020202020204"/>
                <a:cs typeface="Arial" panose="020B0604020202020204"/>
              </a:rPr>
              <a:t>$1/gallon,</a:t>
            </a:r>
          </a:p>
          <a:p>
            <a:pPr>
              <a:lnSpc>
                <a:spcPct val="105000"/>
              </a:lnSpc>
            </a:pPr>
            <a:r>
              <a:rPr lang="en-US" sz="2500">
                <a:latin typeface="Arial" panose="020B0604020202020204"/>
                <a:cs typeface="Arial" panose="020B0604020202020204"/>
              </a:rPr>
              <a:t>would shift </a:t>
            </a:r>
            <a:br>
              <a:rPr lang="en-US" sz="2500">
                <a:latin typeface="Arial" panose="020B0604020202020204"/>
                <a:cs typeface="Arial" panose="020B0604020202020204"/>
              </a:rPr>
            </a:br>
            <a:r>
              <a:rPr lang="en-US" sz="2500" b="1" i="1">
                <a:latin typeface="Arial" panose="020B0604020202020204"/>
                <a:cs typeface="Arial" panose="020B0604020202020204"/>
              </a:rPr>
              <a:t>S</a:t>
            </a:r>
            <a:r>
              <a:rPr lang="en-US" sz="2500">
                <a:latin typeface="Arial" panose="020B0604020202020204"/>
                <a:cs typeface="Arial" panose="020B0604020202020204"/>
              </a:rPr>
              <a:t> curve up $1.</a:t>
            </a:r>
          </a:p>
        </p:txBody>
      </p:sp>
      <p:sp>
        <p:nvSpPr>
          <p:cNvPr id="13329" name="Line 100"/>
          <p:cNvSpPr>
            <a:spLocks noChangeShapeType="1"/>
          </p:cNvSpPr>
          <p:nvPr/>
        </p:nvSpPr>
        <p:spPr bwMode="auto">
          <a:xfrm flipV="1">
            <a:off x="3857625" y="3541713"/>
            <a:ext cx="0" cy="2079625"/>
          </a:xfrm>
          <a:prstGeom prst="line">
            <a:avLst/>
          </a:prstGeom>
          <a:noFill/>
          <a:ln w="19050">
            <a:solidFill>
              <a:srgbClr val="FFCC00"/>
            </a:solidFill>
            <a:round/>
          </a:ln>
        </p:spPr>
        <p:txBody>
          <a:bodyPr/>
          <a:lstStyle/>
          <a:p>
            <a:endParaRPr lang="en-US">
              <a:latin typeface="Arial" panose="020B0604020202020204"/>
              <a:cs typeface="Arial" panose="020B0604020202020204"/>
            </a:endParaRPr>
          </a:p>
        </p:txBody>
      </p:sp>
      <p:sp>
        <p:nvSpPr>
          <p:cNvPr id="13330" name="Oval 102"/>
          <p:cNvSpPr>
            <a:spLocks noChangeArrowheads="1"/>
          </p:cNvSpPr>
          <p:nvPr/>
        </p:nvSpPr>
        <p:spPr bwMode="auto">
          <a:xfrm>
            <a:off x="3787775" y="3457575"/>
            <a:ext cx="139700" cy="138113"/>
          </a:xfrm>
          <a:prstGeom prst="ellipse">
            <a:avLst/>
          </a:prstGeom>
          <a:solidFill>
            <a:srgbClr val="FF9900"/>
          </a:solidFill>
          <a:ln w="9525">
            <a:noFill/>
            <a:prstDash val="dash"/>
            <a:round/>
          </a:ln>
        </p:spPr>
        <p:txBody>
          <a:bodyPr wrap="none" anchor="ctr"/>
          <a:lstStyle/>
          <a:p>
            <a:endParaRPr lang="en-US">
              <a:latin typeface="Arial" panose="020B0604020202020204"/>
              <a:cs typeface="Arial" panose="020B0604020202020204"/>
            </a:endParaRPr>
          </a:p>
        </p:txBody>
      </p:sp>
      <p:sp>
        <p:nvSpPr>
          <p:cNvPr id="13331" name="Rectangle 103"/>
          <p:cNvSpPr>
            <a:spLocks noChangeArrowheads="1"/>
          </p:cNvSpPr>
          <p:nvPr/>
        </p:nvSpPr>
        <p:spPr bwMode="auto">
          <a:xfrm>
            <a:off x="3625850" y="5749925"/>
            <a:ext cx="466725" cy="361950"/>
          </a:xfrm>
          <a:prstGeom prst="rect">
            <a:avLst/>
          </a:prstGeom>
          <a:noFill/>
          <a:ln w="9525">
            <a:solidFill>
              <a:srgbClr val="FFCC00"/>
            </a:solidFill>
            <a:miter lim="800000"/>
          </a:ln>
        </p:spPr>
        <p:txBody>
          <a:bodyPr wrap="none" anchor="ctr"/>
          <a:lstStyle/>
          <a:p>
            <a:endParaRPr lang="en-US">
              <a:latin typeface="Arial" panose="020B0604020202020204"/>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140"/>
                                        </p:tgtEl>
                                        <p:attrNameLst>
                                          <p:attrName>style.visibility</p:attrName>
                                        </p:attrNameLst>
                                      </p:cBhvr>
                                      <p:to>
                                        <p:strVal val="visible"/>
                                      </p:to>
                                    </p:set>
                                    <p:animEffect transition="in" filter="wipe(left)">
                                      <p:cBhvr>
                                        <p:cTn id="7" dur="500"/>
                                        <p:tgtEl>
                                          <p:spTgt spid="173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3154"/>
                                        </p:tgtEl>
                                        <p:attrNameLst>
                                          <p:attrName>style.visibility</p:attrName>
                                        </p:attrNameLst>
                                      </p:cBhvr>
                                      <p:to>
                                        <p:strVal val="visible"/>
                                      </p:to>
                                    </p:set>
                                    <p:animEffect transition="in" filter="wipe(left)">
                                      <p:cBhvr>
                                        <p:cTn id="12" dur="500"/>
                                        <p:tgtEl>
                                          <p:spTgt spid="173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40" grpId="0"/>
      <p:bldP spid="17315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17bd837-5a33-4b8c-9c65-33028bcec44d"/>
  <p:tag name="COMMONDATA" val="eyJoZGlkIjoiYTIyMWE0MTUzMGIxMDRiNzgwY2MwNDgyMGU5ZDE4MD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4364</Words>
  <Application>Microsoft Office PowerPoint</Application>
  <PresentationFormat>On-screen Show (4:3)</PresentationFormat>
  <Paragraphs>454</Paragraphs>
  <Slides>41</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Narrow</vt:lpstr>
      <vt:lpstr>Book Antiqua</vt:lpstr>
      <vt:lpstr>Calibri</vt:lpstr>
      <vt:lpstr>Cambria Math</vt:lpstr>
      <vt:lpstr>Tahoma</vt:lpstr>
      <vt:lpstr>Times New Roman</vt:lpstr>
      <vt:lpstr>Verdana</vt:lpstr>
      <vt:lpstr>Wingdings</vt:lpstr>
      <vt:lpstr>Office Theme</vt:lpstr>
      <vt:lpstr>PowerPoint Presentation</vt:lpstr>
      <vt:lpstr>In this chapter,  look for the answers to these questions</vt:lpstr>
      <vt:lpstr>Introduction</vt:lpstr>
      <vt:lpstr>Introduction</vt:lpstr>
      <vt:lpstr>Examples of Negative Externalities</vt:lpstr>
      <vt:lpstr>Recap of Welfare Economics</vt:lpstr>
      <vt:lpstr>Analysis of a Negative Externality</vt:lpstr>
      <vt:lpstr>Analysis of a Negative Externality</vt:lpstr>
      <vt:lpstr>Analysis of a Negative Externality</vt:lpstr>
      <vt:lpstr>“Internalizing the Externality”</vt:lpstr>
      <vt:lpstr>Examples of Positive Externalities</vt:lpstr>
      <vt:lpstr>Positive Externalities</vt:lpstr>
      <vt:lpstr>ACTIVE LEARNING   1    Analysis of a positive externality</vt:lpstr>
      <vt:lpstr>ACTIVE LEARNING   1    Answers</vt:lpstr>
      <vt:lpstr>Effects of Externalities:  Summary</vt:lpstr>
      <vt:lpstr>Public Policies Toward Externalities</vt:lpstr>
      <vt:lpstr>Corrective Taxes &amp; Subsidies</vt:lpstr>
      <vt:lpstr>Corrective Taxes &amp; Subsidies</vt:lpstr>
      <vt:lpstr>Corrective Taxes vs. Regulations</vt:lpstr>
      <vt:lpstr>Corrective Taxes vs. Regulations</vt:lpstr>
      <vt:lpstr>Example of a Corrective Tax:  The Gas Tax</vt:lpstr>
      <vt:lpstr>ACTIVE LEARNING   2    A. Regulating lower SO2 emissions</vt:lpstr>
      <vt:lpstr>ACTIVE LEARNING   2    A. Answers</vt:lpstr>
      <vt:lpstr>ACTIVE LEARNING   2    B. Tradable pollution permits</vt:lpstr>
      <vt:lpstr>ACTIVE LEARNING   2    B. Answers</vt:lpstr>
      <vt:lpstr>ACTIVE LEARNING   2    B. Answers, continued</vt:lpstr>
      <vt:lpstr>Tradable Pollution Permits</vt:lpstr>
      <vt:lpstr>Tradable Pollution Permits  in the Real World</vt:lpstr>
      <vt:lpstr>Corrective Taxes vs.  Tradable Pollution Permits</vt:lpstr>
      <vt:lpstr>Objections to the  Economic Analysis of Pollution</vt:lpstr>
      <vt:lpstr>Private Solutions to Externalities</vt:lpstr>
      <vt:lpstr>Private Solutions to Externalities</vt:lpstr>
      <vt:lpstr>The Coase Theorem:  An Example</vt:lpstr>
      <vt:lpstr>The Coase Theorem:  An Example</vt:lpstr>
      <vt:lpstr>The Coase Theorem:  An Example</vt:lpstr>
      <vt:lpstr>The Coase Theorem:  An Example</vt:lpstr>
      <vt:lpstr>ACTIVE LEARNING   3    Applying Coase</vt:lpstr>
      <vt:lpstr>Why Private Solutions Do Not Always Work</vt:lpstr>
      <vt:lpstr>Summary</vt:lpstr>
      <vt:lpstr>Summary</vt:lpstr>
      <vt:lpstr>Summary</vt:lpstr>
    </vt:vector>
  </TitlesOfParts>
  <Company>Carthage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Liyang Hong</cp:lastModifiedBy>
  <cp:revision>246</cp:revision>
  <dcterms:created xsi:type="dcterms:W3CDTF">2010-12-25T14:19:00Z</dcterms:created>
  <dcterms:modified xsi:type="dcterms:W3CDTF">2023-05-26T13:50:05Z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5FB6C6967E704849AEA8E2047F7E4AFB</vt:lpwstr>
  </property>
</Properties>
</file>