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24"/>
  </p:notesMasterIdLst>
  <p:handoutMasterIdLst>
    <p:handoutMasterId r:id="rId25"/>
  </p:handoutMasterIdLst>
  <p:sldIdLst>
    <p:sldId id="344" r:id="rId2"/>
    <p:sldId id="345" r:id="rId3"/>
    <p:sldId id="358" r:id="rId4"/>
    <p:sldId id="359" r:id="rId5"/>
    <p:sldId id="360" r:id="rId6"/>
    <p:sldId id="285" r:id="rId7"/>
    <p:sldId id="348" r:id="rId8"/>
    <p:sldId id="363" r:id="rId9"/>
    <p:sldId id="364" r:id="rId10"/>
    <p:sldId id="365" r:id="rId11"/>
    <p:sldId id="366" r:id="rId12"/>
    <p:sldId id="367" r:id="rId13"/>
    <p:sldId id="368" r:id="rId14"/>
    <p:sldId id="369" r:id="rId15"/>
    <p:sldId id="351" r:id="rId16"/>
    <p:sldId id="352" r:id="rId17"/>
    <p:sldId id="372" r:id="rId18"/>
    <p:sldId id="373" r:id="rId19"/>
    <p:sldId id="375" r:id="rId20"/>
    <p:sldId id="289" r:id="rId21"/>
    <p:sldId id="356" r:id="rId22"/>
    <p:sldId id="35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A2C7"/>
    <a:srgbClr val="CC9900"/>
    <a:srgbClr val="A3C167"/>
    <a:srgbClr val="800040"/>
    <a:srgbClr val="FFF5DB"/>
    <a:srgbClr val="E9DEA7"/>
    <a:srgbClr val="CCFF66"/>
    <a:srgbClr val="FAC200"/>
    <a:srgbClr val="C99C00"/>
    <a:srgbClr val="C9AB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12" autoAdjust="0"/>
    <p:restoredTop sz="84307" autoAdjust="0"/>
  </p:normalViewPr>
  <p:slideViewPr>
    <p:cSldViewPr snapToGrid="0">
      <p:cViewPr varScale="1">
        <p:scale>
          <a:sx n="96" d="100"/>
          <a:sy n="96" d="100"/>
        </p:scale>
        <p:origin x="1884" y="90"/>
      </p:cViewPr>
      <p:guideLst>
        <p:guide orient="horz"/>
        <p:guide/>
      </p:guideLst>
    </p:cSldViewPr>
  </p:slideViewPr>
  <p:notesTextViewPr>
    <p:cViewPr>
      <p:scale>
        <a:sx n="100" d="100"/>
        <a:sy n="100" d="100"/>
      </p:scale>
      <p:origin x="0" y="0"/>
    </p:cViewPr>
  </p:notesTextViewPr>
  <p:sorterViewPr>
    <p:cViewPr>
      <p:scale>
        <a:sx n="80" d="100"/>
        <a:sy n="80" d="100"/>
      </p:scale>
      <p:origin x="0" y="0"/>
    </p:cViewPr>
  </p:sorterViewPr>
  <p:notesViewPr>
    <p:cSldViewPr>
      <p:cViewPr>
        <p:scale>
          <a:sx n="120" d="100"/>
          <a:sy n="120" d="100"/>
        </p:scale>
        <p:origin x="-232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DF15FA-6B4E-4FED-9D12-E83FDD547227}"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A24F5-E131-4EBA-BC25-A81BE41A1852}"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1pPr>
    <a:lvl2pPr marL="234950" indent="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2pPr>
    <a:lvl3pPr marL="457200" indent="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3pPr>
    <a:lvl4pPr marL="692150" indent="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4pPr>
    <a:lvl5pPr marL="914400" indent="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eaLnBrk="1" hangingPunct="1"/>
            <a:r>
              <a:rPr lang="en-US" sz="1100" dirty="0" smtClean="0"/>
              <a:t>This chapter is shorter than average.  (In many other textbooks, a single chapter combines this material with externalities.)</a:t>
            </a:r>
          </a:p>
          <a:p>
            <a:pPr eaLnBrk="1" hangingPunct="1"/>
            <a:endParaRPr lang="en-US" sz="1100" dirty="0" smtClean="0"/>
          </a:p>
          <a:p>
            <a:pPr eaLnBrk="1" hangingPunct="1"/>
            <a:r>
              <a:rPr lang="en-US" sz="1100" dirty="0" smtClean="0"/>
              <a:t>It’s also less analytically challenging than average, so most students find it less difficult—especially when covered immediately after the externalities chapter.  </a:t>
            </a:r>
          </a:p>
          <a:p>
            <a:pPr eaLnBrk="1" hangingPunct="1"/>
            <a:endParaRPr lang="en-US" sz="1100" dirty="0" smtClean="0"/>
          </a:p>
          <a:p>
            <a:pPr eaLnBrk="1" hangingPunct="1"/>
            <a:r>
              <a:rPr lang="en-US" sz="1100" dirty="0" smtClean="0"/>
              <a:t>Most instructors are able to cover this chapter in a single class session.  </a:t>
            </a:r>
          </a:p>
          <a:p>
            <a:pPr eaLnBrk="1" hangingPunct="1"/>
            <a:endParaRPr lang="en-US" sz="1100" dirty="0" smtClean="0"/>
          </a:p>
          <a:p>
            <a:pPr eaLnBrk="1" hangingPunct="1"/>
            <a:r>
              <a:rPr lang="en-US" sz="1100" dirty="0" smtClean="0"/>
              <a:t>This PowerPoint presentation includes a case study on spam email.  This case study does not appear in the textbook.</a:t>
            </a:r>
          </a:p>
          <a:p>
            <a:pPr eaLnBrk="1" hangingPunct="1">
              <a:lnSpc>
                <a:spcPct val="90000"/>
              </a:lnSpc>
              <a:spcBef>
                <a:spcPct val="0"/>
              </a:spcBef>
            </a:pPr>
            <a:endParaRPr lang="en-US" sz="1100" dirty="0" smtClean="0"/>
          </a:p>
        </p:txBody>
      </p:sp>
      <p:sp>
        <p:nvSpPr>
          <p:cNvPr id="4" name="Slide Number Placeholder 3"/>
          <p:cNvSpPr>
            <a:spLocks noGrp="1"/>
          </p:cNvSpPr>
          <p:nvPr>
            <p:ph type="sldNum" sz="quarter" idx="10"/>
          </p:nvPr>
        </p:nvSpPr>
        <p:spPr/>
        <p:txBody>
          <a:bodyPr/>
          <a:lstStyle/>
          <a:p>
            <a:fld id="{4EAA24F5-E131-4EBA-BC25-A81BE41A1852}" type="slidenum">
              <a:rPr lang="en-US" smtClean="0"/>
              <a:t>0</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59A7359-B8D6-4198-B72D-CBADE988DC1A}" type="slidenum">
              <a:rPr lang="en-US" smtClean="0"/>
              <a:t>9</a:t>
            </a:fld>
            <a:endParaRPr lang="en-US" smtClean="0"/>
          </a:p>
        </p:txBody>
      </p:sp>
      <p:sp>
        <p:nvSpPr>
          <p:cNvPr id="4096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C34BF88C-D540-4E7F-851E-5934FC5C7713}" type="slidenum">
              <a:rPr lang="en-US" sz="1200">
                <a:cs typeface="Arial" panose="020B0604020202020204" pitchFamily="34" charset="0"/>
              </a:rPr>
              <a:t>9</a:t>
            </a:fld>
            <a:endParaRPr lang="en-US" sz="1200">
              <a:cs typeface="Arial" panose="020B0604020202020204" pitchFamily="34" charset="0"/>
            </a:endParaRPr>
          </a:p>
        </p:txBody>
      </p:sp>
      <p:sp>
        <p:nvSpPr>
          <p:cNvPr id="40964" name="Rectangle 2"/>
          <p:cNvSpPr>
            <a:spLocks noGrp="1" noRot="1" noChangeAspect="1" noChangeArrowheads="1" noTextEdit="1"/>
          </p:cNvSpPr>
          <p:nvPr>
            <p:ph type="sldImg"/>
          </p:nvPr>
        </p:nvSpPr>
        <p:spPr>
          <a:xfrm>
            <a:off x="1143000" y="534988"/>
            <a:ext cx="4572000" cy="3429000"/>
          </a:xfrm>
        </p:spPr>
      </p:sp>
      <p:sp>
        <p:nvSpPr>
          <p:cNvPr id="40965" name="Rectangle 3"/>
          <p:cNvSpPr>
            <a:spLocks noGrp="1" noChangeArrowheads="1"/>
          </p:cNvSpPr>
          <p:nvPr>
            <p:ph type="body" idx="1"/>
          </p:nvPr>
        </p:nvSpPr>
        <p:spPr>
          <a:xfrm>
            <a:off x="685800" y="4248150"/>
            <a:ext cx="5486400" cy="4210050"/>
          </a:xfrm>
          <a:noFill/>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314B592-CED2-4369-952E-CC6F6841A022}" type="slidenum">
              <a:rPr lang="en-US" smtClean="0"/>
              <a:t>10</a:t>
            </a:fld>
            <a:endParaRPr lang="en-US" smtClean="0"/>
          </a:p>
        </p:txBody>
      </p:sp>
      <p:sp>
        <p:nvSpPr>
          <p:cNvPr id="4198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C6A5402B-BD60-406E-8CD9-82F8425B72BF}" type="slidenum">
              <a:rPr lang="en-US" sz="1200">
                <a:cs typeface="Arial" panose="020B0604020202020204" pitchFamily="34" charset="0"/>
              </a:rPr>
              <a:t>10</a:t>
            </a:fld>
            <a:endParaRPr lang="en-US" sz="1200">
              <a:cs typeface="Arial" panose="020B0604020202020204" pitchFamily="34" charset="0"/>
            </a:endParaRPr>
          </a:p>
        </p:txBody>
      </p:sp>
      <p:sp>
        <p:nvSpPr>
          <p:cNvPr id="41988" name="Rectangle 2"/>
          <p:cNvSpPr>
            <a:spLocks noGrp="1" noRot="1" noChangeAspect="1" noChangeArrowheads="1" noTextEdit="1"/>
          </p:cNvSpPr>
          <p:nvPr>
            <p:ph type="sldImg"/>
          </p:nvPr>
        </p:nvSpPr>
        <p:spPr>
          <a:xfrm>
            <a:off x="1143000" y="534988"/>
            <a:ext cx="4572000" cy="3429000"/>
          </a:xfrm>
        </p:spPr>
      </p:sp>
      <p:sp>
        <p:nvSpPr>
          <p:cNvPr id="41989" name="Rectangle 3"/>
          <p:cNvSpPr>
            <a:spLocks noGrp="1" noChangeArrowheads="1"/>
          </p:cNvSpPr>
          <p:nvPr>
            <p:ph type="body" idx="1"/>
          </p:nvPr>
        </p:nvSpPr>
        <p:spPr>
          <a:xfrm>
            <a:off x="685800" y="4248150"/>
            <a:ext cx="5486400" cy="4210050"/>
          </a:xfrm>
          <a:noFill/>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A29B3C73-72A2-4E24-B74B-90E299317DD2}" type="slidenum">
              <a:rPr lang="en-US" smtClean="0"/>
              <a:t>11</a:t>
            </a:fld>
            <a:endParaRPr lang="en-US" smtClean="0"/>
          </a:p>
        </p:txBody>
      </p:sp>
      <p:sp>
        <p:nvSpPr>
          <p:cNvPr id="4301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0DCF1980-AF34-4D3A-8C56-21C7A4DC2918}" type="slidenum">
              <a:rPr lang="en-US" sz="1200">
                <a:cs typeface="Arial" panose="020B0604020202020204" pitchFamily="34" charset="0"/>
              </a:rPr>
              <a:t>11</a:t>
            </a:fld>
            <a:endParaRPr lang="en-US" sz="1200">
              <a:cs typeface="Arial" panose="020B0604020202020204" pitchFamily="34" charset="0"/>
            </a:endParaRPr>
          </a:p>
        </p:txBody>
      </p:sp>
      <p:sp>
        <p:nvSpPr>
          <p:cNvPr id="43012" name="Rectangle 2"/>
          <p:cNvSpPr>
            <a:spLocks noGrp="1" noRot="1" noChangeAspect="1" noChangeArrowheads="1" noTextEdit="1"/>
          </p:cNvSpPr>
          <p:nvPr>
            <p:ph type="sldImg"/>
          </p:nvPr>
        </p:nvSpPr>
        <p:spPr>
          <a:xfrm>
            <a:off x="1143000" y="534988"/>
            <a:ext cx="4572000" cy="3429000"/>
          </a:xfrm>
        </p:spPr>
      </p:sp>
      <p:sp>
        <p:nvSpPr>
          <p:cNvPr id="43013" name="Rectangle 3"/>
          <p:cNvSpPr>
            <a:spLocks noGrp="1" noChangeArrowheads="1"/>
          </p:cNvSpPr>
          <p:nvPr>
            <p:ph type="body" idx="1"/>
          </p:nvPr>
        </p:nvSpPr>
        <p:spPr>
          <a:xfrm>
            <a:off x="685800" y="4248150"/>
            <a:ext cx="5486400" cy="4210050"/>
          </a:xfrm>
          <a:noFill/>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683186B-80BB-428A-BE97-1B481F3B976E}" type="slidenum">
              <a:rPr lang="en-US" smtClean="0"/>
              <a:t>12</a:t>
            </a:fld>
            <a:endParaRPr lang="en-US" smtClean="0"/>
          </a:p>
        </p:txBody>
      </p:sp>
      <p:sp>
        <p:nvSpPr>
          <p:cNvPr id="44035"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ACFA7C93-4C54-4A32-82E4-92911035CADC}" type="slidenum">
              <a:rPr lang="en-US" sz="1200">
                <a:cs typeface="Arial" panose="020B0604020202020204" pitchFamily="34" charset="0"/>
              </a:rPr>
              <a:t>12</a:t>
            </a:fld>
            <a:endParaRPr lang="en-US" sz="1200">
              <a:cs typeface="Arial" panose="020B0604020202020204" pitchFamily="34" charset="0"/>
            </a:endParaRPr>
          </a:p>
        </p:txBody>
      </p:sp>
      <p:sp>
        <p:nvSpPr>
          <p:cNvPr id="44036" name="Rectangle 2"/>
          <p:cNvSpPr>
            <a:spLocks noGrp="1" noRot="1" noChangeAspect="1" noChangeArrowheads="1" noTextEdit="1"/>
          </p:cNvSpPr>
          <p:nvPr>
            <p:ph type="sldImg"/>
          </p:nvPr>
        </p:nvSpPr>
        <p:spPr>
          <a:xfrm>
            <a:off x="1143000" y="534988"/>
            <a:ext cx="4572000" cy="3429000"/>
          </a:xfrm>
        </p:spPr>
      </p:sp>
      <p:sp>
        <p:nvSpPr>
          <p:cNvPr id="44037" name="Rectangle 3"/>
          <p:cNvSpPr>
            <a:spLocks noGrp="1" noChangeArrowheads="1"/>
          </p:cNvSpPr>
          <p:nvPr>
            <p:ph type="body" idx="1"/>
          </p:nvPr>
        </p:nvSpPr>
        <p:spPr>
          <a:xfrm>
            <a:off x="685800" y="4248150"/>
            <a:ext cx="5486400" cy="4210050"/>
          </a:xfrm>
          <a:noFill/>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9BE86108-A6A8-4888-A211-94B62B629437}" type="slidenum">
              <a:rPr lang="en-US" smtClean="0"/>
              <a:t>13</a:t>
            </a:fld>
            <a:endParaRPr lang="en-US" smtClean="0"/>
          </a:p>
        </p:txBody>
      </p:sp>
      <p:sp>
        <p:nvSpPr>
          <p:cNvPr id="4505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72EC4D33-D62F-4C0F-A490-B29FFF70159B}" type="slidenum">
              <a:rPr lang="en-US" sz="1200">
                <a:cs typeface="Arial" panose="020B0604020202020204" pitchFamily="34" charset="0"/>
              </a:rPr>
              <a:t>13</a:t>
            </a:fld>
            <a:endParaRPr lang="en-US" sz="1200">
              <a:cs typeface="Arial" panose="020B0604020202020204" pitchFamily="34" charset="0"/>
            </a:endParaRPr>
          </a:p>
        </p:txBody>
      </p:sp>
      <p:sp>
        <p:nvSpPr>
          <p:cNvPr id="45060" name="Rectangle 2"/>
          <p:cNvSpPr>
            <a:spLocks noGrp="1" noRot="1" noChangeAspect="1" noChangeArrowheads="1" noTextEdit="1"/>
          </p:cNvSpPr>
          <p:nvPr>
            <p:ph type="sldImg"/>
          </p:nvPr>
        </p:nvSpPr>
        <p:spPr>
          <a:xfrm>
            <a:off x="1143000" y="534988"/>
            <a:ext cx="4572000" cy="3429000"/>
          </a:xfrm>
        </p:spPr>
      </p:sp>
      <p:sp>
        <p:nvSpPr>
          <p:cNvPr id="45061" name="Rectangle 3"/>
          <p:cNvSpPr>
            <a:spLocks noGrp="1" noChangeArrowheads="1"/>
          </p:cNvSpPr>
          <p:nvPr>
            <p:ph type="body" idx="1"/>
          </p:nvPr>
        </p:nvSpPr>
        <p:spPr>
          <a:xfrm>
            <a:off x="685800" y="4248150"/>
            <a:ext cx="5486400" cy="4210050"/>
          </a:xfrm>
          <a:noFill/>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14</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pPr eaLnBrk="1" hangingPunct="1"/>
            <a:r>
              <a:rPr lang="en-US" sz="1100" dirty="0" smtClean="0"/>
              <a:t>If you’re pressed for time, you can safely omit this exercise.  Its contents will be covered in a subsequent slide, and students can learn this material from a careful reading of the chapter. </a:t>
            </a:r>
          </a:p>
          <a:p>
            <a:pPr eaLnBrk="1" hangingPunct="1"/>
            <a:endParaRPr lang="en-US" sz="1100" dirty="0" smtClean="0"/>
          </a:p>
          <a:p>
            <a:pPr eaLnBrk="1" hangingPunct="1"/>
            <a:r>
              <a:rPr lang="en-US" sz="1100" dirty="0" smtClean="0"/>
              <a:t>This exercise has several objectives:</a:t>
            </a:r>
          </a:p>
          <a:p>
            <a:pPr eaLnBrk="1" hangingPunct="1"/>
            <a:endParaRPr lang="en-US" sz="1100" dirty="0" smtClean="0"/>
          </a:p>
          <a:p>
            <a:pPr eaLnBrk="1" hangingPunct="1"/>
            <a:r>
              <a:rPr lang="en-US" sz="1100" dirty="0" smtClean="0"/>
              <a:t>1) It gets students to anticipate the policy solutions to the common resource problem based on what they have just learned about the problem.</a:t>
            </a:r>
          </a:p>
          <a:p>
            <a:pPr eaLnBrk="1" hangingPunct="1"/>
            <a:endParaRPr lang="en-US" sz="1100" dirty="0" smtClean="0"/>
          </a:p>
          <a:p>
            <a:pPr eaLnBrk="1" hangingPunct="1"/>
            <a:r>
              <a:rPr lang="en-US" sz="1100" dirty="0" smtClean="0"/>
              <a:t>2) After giving students a big hint on the preceding slide, it tests to see whether they make the connection between the common resource problem and the policies to deal with negative externalities they learned in the preceding chapter.</a:t>
            </a:r>
          </a:p>
          <a:p>
            <a:pPr eaLnBrk="1" hangingPunct="1"/>
            <a:endParaRPr lang="en-US" sz="1100" dirty="0" smtClean="0"/>
          </a:p>
          <a:p>
            <a:pPr eaLnBrk="1" hangingPunct="1"/>
            <a:r>
              <a:rPr lang="en-US" sz="1100" dirty="0" smtClean="0"/>
              <a:t>To get through this activity quickly, display the question, give students a quiet moment to formulate their responses, then ask for students to share their answers.  </a:t>
            </a:r>
          </a:p>
          <a:p>
            <a:pPr eaLnBrk="1" hangingPunct="1"/>
            <a:endParaRPr lang="en-US" sz="1100" dirty="0" smtClean="0"/>
          </a:p>
          <a:p>
            <a:pPr eaLnBrk="1" hangingPunct="1"/>
            <a:r>
              <a:rPr lang="en-US" sz="1100" dirty="0" smtClean="0"/>
              <a:t>If you can spare an extra couple of minutes, have them work in pairs—two minutes should suffice—and then ask students to share their answers with the class.</a:t>
            </a:r>
          </a:p>
          <a:p>
            <a:endParaRPr lang="en-US" sz="1100" b="0" i="0" dirty="0" smtClean="0"/>
          </a:p>
        </p:txBody>
      </p:sp>
      <p:sp>
        <p:nvSpPr>
          <p:cNvPr id="7" name="Slide Image Placeholder 6"/>
          <p:cNvSpPr>
            <a:spLocks noGrp="1" noRot="1" noChangeAspect="1"/>
          </p:cNvSpPr>
          <p:nvPr>
            <p:ph type="sldImg"/>
          </p:nvPr>
        </p:nvSpPr>
        <p:spPr>
          <a:xfrm>
            <a:off x="1295400" y="609600"/>
            <a:ext cx="4191000" cy="31432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15</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pPr marL="0" marR="0" indent="0" algn="l" defTabSz="914400" rtl="0" eaLnBrk="1" fontAlgn="auto" latinLnBrk="0" hangingPunct="1">
              <a:lnSpc>
                <a:spcPct val="105000"/>
              </a:lnSpc>
              <a:spcBef>
                <a:spcPts val="0"/>
              </a:spcBef>
              <a:spcAft>
                <a:spcPts val="0"/>
              </a:spcAft>
              <a:buClrTx/>
              <a:buSzTx/>
              <a:buFontTx/>
              <a:buNone/>
              <a:defRPr/>
            </a:pPr>
            <a:r>
              <a:rPr lang="en-US" sz="1100" dirty="0" smtClean="0"/>
              <a:t>All of these policy options have been used in modern times to deal with the common resource problem.  The following slide shows a few examples.</a:t>
            </a:r>
          </a:p>
          <a:p>
            <a:endParaRPr lang="en-US" sz="1100" b="0" i="0" dirty="0" smtClean="0"/>
          </a:p>
        </p:txBody>
      </p:sp>
      <p:sp>
        <p:nvSpPr>
          <p:cNvPr id="7" name="Slide Image Placeholder 6"/>
          <p:cNvSpPr>
            <a:spLocks noGrp="1" noRot="1" noChangeAspect="1"/>
          </p:cNvSpPr>
          <p:nvPr>
            <p:ph type="sldImg"/>
          </p:nvPr>
        </p:nvSpPr>
        <p:spPr>
          <a:xfrm>
            <a:off x="1295400" y="609600"/>
            <a:ext cx="4191000" cy="31432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FAC9F85-2CDB-42A1-9A9A-5631BB9F5083}" type="slidenum">
              <a:rPr lang="en-US" smtClean="0"/>
              <a:t>16</a:t>
            </a:fld>
            <a:endParaRPr lang="en-US" smtClean="0"/>
          </a:p>
        </p:txBody>
      </p:sp>
      <p:sp>
        <p:nvSpPr>
          <p:cNvPr id="4813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15E9DEDD-6F4B-4395-8B1A-6AE4B665BC04}" type="slidenum">
              <a:rPr lang="en-US" sz="1200">
                <a:cs typeface="Arial" panose="020B0604020202020204" pitchFamily="34" charset="0"/>
              </a:rPr>
              <a:t>16</a:t>
            </a:fld>
            <a:endParaRPr lang="en-US" sz="1200">
              <a:cs typeface="Arial" panose="020B0604020202020204" pitchFamily="34" charset="0"/>
            </a:endParaRPr>
          </a:p>
        </p:txBody>
      </p:sp>
      <p:sp>
        <p:nvSpPr>
          <p:cNvPr id="48132" name="Rectangle 2"/>
          <p:cNvSpPr>
            <a:spLocks noGrp="1" noRot="1" noChangeAspect="1" noChangeArrowheads="1" noTextEdit="1"/>
          </p:cNvSpPr>
          <p:nvPr>
            <p:ph type="sldImg"/>
          </p:nvPr>
        </p:nvSpPr>
        <p:spPr>
          <a:xfrm>
            <a:off x="1143000" y="534988"/>
            <a:ext cx="4572000" cy="3429000"/>
          </a:xfrm>
        </p:spPr>
      </p:sp>
      <p:sp>
        <p:nvSpPr>
          <p:cNvPr id="48133" name="Rectangle 3"/>
          <p:cNvSpPr>
            <a:spLocks noGrp="1" noChangeArrowheads="1"/>
          </p:cNvSpPr>
          <p:nvPr>
            <p:ph type="body" idx="1"/>
          </p:nvPr>
        </p:nvSpPr>
        <p:spPr>
          <a:xfrm>
            <a:off x="685800" y="4248150"/>
            <a:ext cx="5486400" cy="4210050"/>
          </a:xfrm>
          <a:noFill/>
        </p:spPr>
        <p:txBody>
          <a:bodyPr/>
          <a:lstStyle/>
          <a:p>
            <a:pPr eaLnBrk="1" hangingPunct="1"/>
            <a:r>
              <a:rPr lang="en-US" dirty="0" smtClean="0"/>
              <a:t>The electromagnetic frequency spectrum is a common resource.  </a:t>
            </a:r>
          </a:p>
          <a:p>
            <a:pPr eaLnBrk="1" hangingPunct="1"/>
            <a:endParaRPr lang="en-US" dirty="0" smtClean="0"/>
          </a:p>
          <a:p>
            <a:pPr eaLnBrk="1" hangingPunct="1"/>
            <a:r>
              <a:rPr lang="en-US" dirty="0" smtClean="0"/>
              <a:t>It is not excludable:  anyone with the right equipment can use it.  </a:t>
            </a:r>
          </a:p>
          <a:p>
            <a:pPr eaLnBrk="1" hangingPunct="1"/>
            <a:endParaRPr lang="en-US" dirty="0" smtClean="0"/>
          </a:p>
          <a:p>
            <a:pPr eaLnBrk="1" hangingPunct="1"/>
            <a:r>
              <a:rPr lang="en-US" dirty="0" smtClean="0"/>
              <a:t>It is rival in consumption:  there’s a limited amount of spectrum available.  </a:t>
            </a:r>
          </a:p>
          <a:p>
            <a:pPr eaLnBrk="1" hangingPunct="1"/>
            <a:endParaRPr lang="en-US" dirty="0" smtClean="0"/>
          </a:p>
          <a:p>
            <a:pPr eaLnBrk="1" hangingPunct="1"/>
            <a:r>
              <a:rPr lang="en-US" dirty="0" smtClean="0"/>
              <a:t>The U.S. FCC has been auctioning licenses to use parts of the spectrum since 1994.  These auctions raise substantial revenue for the federal government and help allocate spectrum efficiently (firms that can use it most productively bid the most in the auctions).  </a:t>
            </a:r>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E42BF18-D6CC-4300-AD97-3E5567FE105C}" type="slidenum">
              <a:rPr lang="en-US" smtClean="0"/>
              <a:t>17</a:t>
            </a:fld>
            <a:endParaRPr lang="en-US" smtClean="0"/>
          </a:p>
        </p:txBody>
      </p:sp>
      <p:sp>
        <p:nvSpPr>
          <p:cNvPr id="49155"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DB9FD2CE-3B01-43AE-8548-8E85042DD3C3}" type="slidenum">
              <a:rPr lang="en-US" sz="1200">
                <a:cs typeface="Arial" panose="020B0604020202020204" pitchFamily="34" charset="0"/>
              </a:rPr>
              <a:t>17</a:t>
            </a:fld>
            <a:endParaRPr lang="en-US" sz="1200">
              <a:cs typeface="Arial" panose="020B0604020202020204" pitchFamily="34" charset="0"/>
            </a:endParaRPr>
          </a:p>
        </p:txBody>
      </p:sp>
      <p:sp>
        <p:nvSpPr>
          <p:cNvPr id="49156" name="Rectangle 2"/>
          <p:cNvSpPr>
            <a:spLocks noGrp="1" noRot="1" noChangeAspect="1" noChangeArrowheads="1" noTextEdit="1"/>
          </p:cNvSpPr>
          <p:nvPr>
            <p:ph type="sldImg"/>
          </p:nvPr>
        </p:nvSpPr>
        <p:spPr>
          <a:xfrm>
            <a:off x="1143000" y="534988"/>
            <a:ext cx="4572000" cy="3429000"/>
          </a:xfrm>
        </p:spPr>
      </p:sp>
      <p:sp>
        <p:nvSpPr>
          <p:cNvPr id="49157" name="Rectangle 3"/>
          <p:cNvSpPr>
            <a:spLocks noGrp="1" noChangeArrowheads="1"/>
          </p:cNvSpPr>
          <p:nvPr>
            <p:ph type="body" idx="1"/>
          </p:nvPr>
        </p:nvSpPr>
        <p:spPr>
          <a:xfrm>
            <a:off x="685800" y="4248150"/>
            <a:ext cx="5486400" cy="4210050"/>
          </a:xfrm>
          <a:noFill/>
        </p:spPr>
        <p:txBody>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EA56F4-B23D-4BAA-9D50-D750E3386845}" type="slidenum">
              <a:rPr lang="en-US" smtClean="0"/>
              <a:t>18</a:t>
            </a:fld>
            <a:endParaRPr lang="en-US" smtClean="0"/>
          </a:p>
        </p:txBody>
      </p:sp>
      <p:sp>
        <p:nvSpPr>
          <p:cNvPr id="5120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8CEB916D-1122-4553-8D65-CFEA27986FA2}" type="slidenum">
              <a:rPr lang="en-US" sz="1200">
                <a:cs typeface="Arial" panose="020B0604020202020204" pitchFamily="34" charset="0"/>
              </a:rPr>
              <a:t>18</a:t>
            </a:fld>
            <a:endParaRPr lang="en-US" sz="1200">
              <a:cs typeface="Arial" panose="020B0604020202020204" pitchFamily="34" charset="0"/>
            </a:endParaRPr>
          </a:p>
        </p:txBody>
      </p:sp>
      <p:sp>
        <p:nvSpPr>
          <p:cNvPr id="51204" name="Rectangle 2"/>
          <p:cNvSpPr>
            <a:spLocks noGrp="1" noRot="1" noChangeAspect="1" noChangeArrowheads="1" noTextEdit="1"/>
          </p:cNvSpPr>
          <p:nvPr>
            <p:ph type="sldImg"/>
          </p:nvPr>
        </p:nvSpPr>
        <p:spPr>
          <a:xfrm>
            <a:off x="1143000" y="534988"/>
            <a:ext cx="4572000" cy="3429000"/>
          </a:xfrm>
        </p:spPr>
      </p:sp>
      <p:sp>
        <p:nvSpPr>
          <p:cNvPr id="51205" name="Rectangle 3"/>
          <p:cNvSpPr>
            <a:spLocks noGrp="1" noChangeArrowheads="1"/>
          </p:cNvSpPr>
          <p:nvPr>
            <p:ph type="body" idx="1"/>
          </p:nvPr>
        </p:nvSpPr>
        <p:spPr>
          <a:xfrm>
            <a:off x="685800" y="4248150"/>
            <a:ext cx="5486400" cy="4210050"/>
          </a:xfrm>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latin typeface="Calibri" panose="020F0502020204030204"/>
              </a:rPr>
              <a:t>1</a:t>
            </a:fld>
            <a:endParaRPr lang="en-US">
              <a:solidFill>
                <a:prstClr val="black"/>
              </a:solidFill>
              <a:latin typeface="Calibri" panose="020F0502020204030204"/>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t>19</a:t>
            </a:fld>
            <a:endParaRPr lang="en-US">
              <a:solidFill>
                <a:prstClr val="black"/>
              </a:solidFill>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t>20</a:t>
            </a:fld>
            <a:endParaRPr lang="en-US">
              <a:solidFill>
                <a:prstClr val="black"/>
              </a:solidFill>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t>21</a:t>
            </a:fld>
            <a:endParaRPr lang="en-US">
              <a:solidFill>
                <a:prstClr val="black"/>
              </a:solidFill>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CAB04C0-9090-4CF6-B9CF-7B790453639B}" type="slidenum">
              <a:rPr lang="en-US" smtClean="0"/>
              <a:t>2</a:t>
            </a:fld>
            <a:endParaRPr lang="en-US" smtClean="0"/>
          </a:p>
        </p:txBody>
      </p:sp>
      <p:sp>
        <p:nvSpPr>
          <p:cNvPr id="33795"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DB053F37-B26D-4C0F-8C4D-B64599CFE084}" type="slidenum">
              <a:rPr lang="en-US" sz="1200">
                <a:cs typeface="Arial" panose="020B0604020202020204" pitchFamily="34" charset="0"/>
              </a:rPr>
              <a:t>2</a:t>
            </a:fld>
            <a:endParaRPr lang="en-US" sz="1200">
              <a:cs typeface="Arial" panose="020B0604020202020204" pitchFamily="34" charset="0"/>
            </a:endParaRPr>
          </a:p>
        </p:txBody>
      </p:sp>
      <p:sp>
        <p:nvSpPr>
          <p:cNvPr id="33796" name="Rectangle 2"/>
          <p:cNvSpPr>
            <a:spLocks noGrp="1" noRot="1" noChangeAspect="1" noChangeArrowheads="1" noTextEdit="1"/>
          </p:cNvSpPr>
          <p:nvPr>
            <p:ph type="sldImg"/>
          </p:nvPr>
        </p:nvSpPr>
        <p:spPr>
          <a:xfrm>
            <a:off x="1143000" y="534988"/>
            <a:ext cx="4572000" cy="3429000"/>
          </a:xfrm>
        </p:spPr>
      </p:sp>
      <p:sp>
        <p:nvSpPr>
          <p:cNvPr id="33797" name="Rectangle 3"/>
          <p:cNvSpPr>
            <a:spLocks noGrp="1" noChangeArrowheads="1"/>
          </p:cNvSpPr>
          <p:nvPr>
            <p:ph type="body" idx="1"/>
          </p:nvPr>
        </p:nvSpPr>
        <p:spPr>
          <a:xfrm>
            <a:off x="685800" y="4248150"/>
            <a:ext cx="5486400" cy="4210050"/>
          </a:xfrm>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181F3CE-B3D1-43C1-AFBE-6B5F519D761B}" type="slidenum">
              <a:rPr lang="en-US" smtClean="0"/>
              <a:t>3</a:t>
            </a:fld>
            <a:endParaRPr lang="en-US" smtClean="0"/>
          </a:p>
        </p:txBody>
      </p:sp>
      <p:sp>
        <p:nvSpPr>
          <p:cNvPr id="3481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25DD88A4-C208-4128-8141-EAD61293F253}" type="slidenum">
              <a:rPr lang="en-US" sz="1200">
                <a:cs typeface="Arial" panose="020B0604020202020204" pitchFamily="34" charset="0"/>
              </a:rPr>
              <a:t>3</a:t>
            </a:fld>
            <a:endParaRPr lang="en-US" sz="1200">
              <a:cs typeface="Arial" panose="020B0604020202020204" pitchFamily="34" charset="0"/>
            </a:endParaRPr>
          </a:p>
        </p:txBody>
      </p:sp>
      <p:sp>
        <p:nvSpPr>
          <p:cNvPr id="34820" name="Rectangle 2"/>
          <p:cNvSpPr>
            <a:spLocks noGrp="1" noRot="1" noChangeAspect="1" noChangeArrowheads="1" noTextEdit="1"/>
          </p:cNvSpPr>
          <p:nvPr>
            <p:ph type="sldImg"/>
          </p:nvPr>
        </p:nvSpPr>
        <p:spPr>
          <a:xfrm>
            <a:off x="1143000" y="534988"/>
            <a:ext cx="4572000" cy="3429000"/>
          </a:xfrm>
        </p:spPr>
      </p:sp>
      <p:sp>
        <p:nvSpPr>
          <p:cNvPr id="34821" name="Rectangle 3"/>
          <p:cNvSpPr>
            <a:spLocks noGrp="1" noChangeArrowheads="1"/>
          </p:cNvSpPr>
          <p:nvPr>
            <p:ph type="body" idx="1"/>
          </p:nvPr>
        </p:nvSpPr>
        <p:spPr>
          <a:xfrm>
            <a:off x="685800" y="4248150"/>
            <a:ext cx="5486400" cy="4210050"/>
          </a:xfrm>
          <a:noFill/>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F66E306-D934-4488-90FF-58A066393B01}" type="slidenum">
              <a:rPr lang="en-US" smtClean="0"/>
              <a:t>4</a:t>
            </a:fld>
            <a:endParaRPr lang="en-US" smtClean="0"/>
          </a:p>
        </p:txBody>
      </p:sp>
      <p:sp>
        <p:nvSpPr>
          <p:cNvPr id="3584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DE7F80A6-8CB3-4BD7-84B9-86F9532256DF}" type="slidenum">
              <a:rPr lang="en-US" sz="1200">
                <a:cs typeface="Arial" panose="020B0604020202020204" pitchFamily="34" charset="0"/>
              </a:rPr>
              <a:t>4</a:t>
            </a:fld>
            <a:endParaRPr lang="en-US" sz="1200">
              <a:cs typeface="Arial" panose="020B0604020202020204" pitchFamily="34" charset="0"/>
            </a:endParaRPr>
          </a:p>
        </p:txBody>
      </p:sp>
      <p:sp>
        <p:nvSpPr>
          <p:cNvPr id="35844" name="Rectangle 2"/>
          <p:cNvSpPr>
            <a:spLocks noGrp="1" noRot="1" noChangeAspect="1" noChangeArrowheads="1" noTextEdit="1"/>
          </p:cNvSpPr>
          <p:nvPr>
            <p:ph type="sldImg"/>
          </p:nvPr>
        </p:nvSpPr>
        <p:spPr>
          <a:xfrm>
            <a:off x="1143000" y="534988"/>
            <a:ext cx="4572000" cy="3429000"/>
          </a:xfrm>
        </p:spPr>
      </p:sp>
      <p:sp>
        <p:nvSpPr>
          <p:cNvPr id="35845" name="Rectangle 3"/>
          <p:cNvSpPr>
            <a:spLocks noGrp="1" noChangeArrowheads="1"/>
          </p:cNvSpPr>
          <p:nvPr>
            <p:ph type="body" idx="1"/>
          </p:nvPr>
        </p:nvSpPr>
        <p:spPr>
          <a:xfrm>
            <a:off x="685800" y="4248150"/>
            <a:ext cx="5486400" cy="4210050"/>
          </a:xfrm>
          <a:noFill/>
        </p:spPr>
        <p:txBody>
          <a:bodyPr/>
          <a:lstStyle/>
          <a:p>
            <a:pPr eaLnBrk="1" hangingPunct="1"/>
            <a:r>
              <a:rPr lang="en-US" dirty="0" smtClean="0"/>
              <a:t>Using the two characteristics on the preceding slide, we can classify most goods in one of the four categories on this slide.  </a:t>
            </a:r>
          </a:p>
          <a:p>
            <a:pPr eaLnBrk="1" hangingPunct="1"/>
            <a:endParaRPr lang="en-US" dirty="0" smtClean="0"/>
          </a:p>
          <a:p>
            <a:pPr eaLnBrk="1" hangingPunct="1"/>
            <a:r>
              <a:rPr lang="en-US" dirty="0" smtClean="0"/>
              <a:t>As each example displays, explain why it belongs to its category/classification.  </a:t>
            </a:r>
          </a:p>
          <a:p>
            <a:pPr eaLnBrk="1" hangingPunct="1"/>
            <a:endParaRPr lang="en-US" dirty="0" smtClean="0"/>
          </a:p>
          <a:p>
            <a:pPr eaLnBrk="1" hangingPunct="1"/>
            <a:r>
              <a:rPr lang="en-US" dirty="0" smtClean="0"/>
              <a:t>E.g., food is a private good because: </a:t>
            </a:r>
          </a:p>
          <a:p>
            <a:pPr eaLnBrk="1" hangingPunct="1"/>
            <a:endParaRPr lang="en-US" dirty="0" smtClean="0"/>
          </a:p>
          <a:p>
            <a:pPr eaLnBrk="1" hangingPunct="1"/>
            <a:r>
              <a:rPr lang="en-US" dirty="0" smtClean="0"/>
              <a:t>1) It is excludable:  you cannot have any unless you buy it.</a:t>
            </a:r>
          </a:p>
          <a:p>
            <a:pPr eaLnBrk="1" hangingPunct="1"/>
            <a:endParaRPr lang="en-US" dirty="0" smtClean="0"/>
          </a:p>
          <a:p>
            <a:pPr eaLnBrk="1" hangingPunct="1"/>
            <a:r>
              <a:rPr lang="en-US" dirty="0" smtClean="0"/>
              <a:t>2) It is rival in consumption:  if you eat that fish taco, I won’t be able to eat it.</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t>5</a:t>
            </a:fld>
            <a:endParaRPr lang="en-US"/>
          </a:p>
        </p:txBody>
      </p:sp>
      <p:sp>
        <p:nvSpPr>
          <p:cNvPr id="87044" name="Rectangle 3"/>
          <p:cNvSpPr>
            <a:spLocks noGrp="1" noChangeArrowheads="1"/>
          </p:cNvSpPr>
          <p:nvPr>
            <p:ph type="body" idx="1"/>
          </p:nvPr>
        </p:nvSpPr>
        <p:spPr>
          <a:xfrm>
            <a:off x="533400" y="3962400"/>
            <a:ext cx="6019800" cy="4876800"/>
          </a:xfrm>
        </p:spPr>
        <p:txBody>
          <a:bodyPr>
            <a:noAutofit/>
          </a:bodyPr>
          <a:lstStyle/>
          <a:p>
            <a:pPr marL="0" marR="0" indent="0" algn="l" defTabSz="914400" rtl="0" eaLnBrk="1" fontAlgn="auto" latinLnBrk="0" hangingPunct="1">
              <a:lnSpc>
                <a:spcPct val="105000"/>
              </a:lnSpc>
              <a:spcBef>
                <a:spcPts val="0"/>
              </a:spcBef>
              <a:spcAft>
                <a:spcPts val="0"/>
              </a:spcAft>
              <a:buClrTx/>
              <a:buSzTx/>
              <a:buFontTx/>
              <a:buNone/>
              <a:defRPr/>
            </a:pPr>
            <a:r>
              <a:rPr lang="en-US" sz="1100" dirty="0" smtClean="0"/>
              <a:t>This brief exercise gives students practice applying the definitions of rival and excludable and the four different types of goods.  You can</a:t>
            </a:r>
            <a:r>
              <a:rPr lang="en-US" sz="1100" baseline="0" dirty="0" smtClean="0"/>
              <a:t> omit it if you’re pressed for time, but it’s a good way to break up the lecture and engage students</a:t>
            </a:r>
            <a:r>
              <a:rPr lang="en-US" sz="1100" dirty="0" smtClean="0"/>
              <a:t>.</a:t>
            </a:r>
          </a:p>
          <a:p>
            <a:pPr eaLnBrk="1" hangingPunct="1"/>
            <a:endParaRPr lang="en-US" sz="1100" dirty="0" smtClean="0"/>
          </a:p>
          <a:p>
            <a:pPr eaLnBrk="1" hangingPunct="1"/>
            <a:r>
              <a:rPr lang="en-US" sz="1100" dirty="0" smtClean="0"/>
              <a:t>Suggestions:  </a:t>
            </a:r>
          </a:p>
          <a:p>
            <a:pPr eaLnBrk="1" hangingPunct="1"/>
            <a:endParaRPr lang="en-US" sz="1100" dirty="0" smtClean="0"/>
          </a:p>
          <a:p>
            <a:pPr eaLnBrk="1" hangingPunct="1"/>
            <a:r>
              <a:rPr lang="en-US" sz="1100" dirty="0" smtClean="0"/>
              <a:t>0. Hint:  The answer depends on whether the road is congested or not, and whether it’s a toll road or not.  Consider the different cases.</a:t>
            </a:r>
          </a:p>
          <a:p>
            <a:pPr eaLnBrk="1" hangingPunct="1"/>
            <a:endParaRPr lang="en-US" sz="1100" dirty="0" smtClean="0"/>
          </a:p>
          <a:p>
            <a:pPr eaLnBrk="1" hangingPunct="1"/>
            <a:r>
              <a:rPr lang="en-US" sz="1100" dirty="0" smtClean="0"/>
              <a:t>1.  Delete</a:t>
            </a:r>
            <a:r>
              <a:rPr lang="en-US" sz="1100" baseline="0" dirty="0" smtClean="0"/>
              <a:t> the hint.  If students need a hint, give it to them orally.  </a:t>
            </a:r>
            <a:endParaRPr lang="en-US" sz="1100" dirty="0" smtClean="0"/>
          </a:p>
          <a:p>
            <a:pPr eaLnBrk="1" hangingPunct="1"/>
            <a:endParaRPr lang="en-US" sz="1100" dirty="0" smtClean="0"/>
          </a:p>
          <a:p>
            <a:pPr eaLnBrk="1" hangingPunct="1"/>
            <a:r>
              <a:rPr lang="en-US" sz="1100" dirty="0" smtClean="0"/>
              <a:t>2.  If</a:t>
            </a:r>
            <a:r>
              <a:rPr lang="en-US" sz="1100" baseline="0" dirty="0" smtClean="0"/>
              <a:t> you can spare 4 minutes of class time, give students 1-2 minutes to formulate their answer, then 1-2 minutes to compare their answer with their neighbor’s.  Then ask for volunteers to share their answers.  </a:t>
            </a:r>
            <a:endParaRPr lang="en-US" sz="1100" dirty="0" smtClean="0"/>
          </a:p>
          <a:p>
            <a:pPr eaLnBrk="1" hangingPunct="1"/>
            <a:endParaRPr lang="en-US" sz="1100" dirty="0" smtClean="0"/>
          </a:p>
        </p:txBody>
      </p:sp>
      <p:sp>
        <p:nvSpPr>
          <p:cNvPr id="7" name="Slide Image Placeholder 6"/>
          <p:cNvSpPr>
            <a:spLocks noGrp="1" noRot="1" noChangeAspect="1"/>
          </p:cNvSpPr>
          <p:nvPr>
            <p:ph type="sldImg"/>
          </p:nvPr>
        </p:nvSpPr>
        <p:spPr>
          <a:xfrm>
            <a:off x="1295400" y="609600"/>
            <a:ext cx="4191000" cy="31432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6</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smtClean="0"/>
          </a:p>
        </p:txBody>
      </p:sp>
      <p:sp>
        <p:nvSpPr>
          <p:cNvPr id="7" name="Slide Image Placeholder 6"/>
          <p:cNvSpPr>
            <a:spLocks noGrp="1" noRot="1" noChangeAspect="1"/>
          </p:cNvSpPr>
          <p:nvPr>
            <p:ph type="sldImg"/>
          </p:nvPr>
        </p:nvSpPr>
        <p:spPr>
          <a:xfrm>
            <a:off x="1295400" y="609600"/>
            <a:ext cx="4191000" cy="31432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C9FAD38-7511-4BD3-B432-2D6A1C5C4126}" type="slidenum">
              <a:rPr lang="en-US" smtClean="0"/>
              <a:t>7</a:t>
            </a:fld>
            <a:endParaRPr lang="en-US" smtClean="0"/>
          </a:p>
        </p:txBody>
      </p:sp>
      <p:sp>
        <p:nvSpPr>
          <p:cNvPr id="38915"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E9D6BD7E-E7D2-41E7-B510-C92FBBF5E549}" type="slidenum">
              <a:rPr lang="en-US" sz="1200">
                <a:cs typeface="Arial" panose="020B0604020202020204" pitchFamily="34" charset="0"/>
              </a:rPr>
              <a:t>7</a:t>
            </a:fld>
            <a:endParaRPr lang="en-US" sz="1200">
              <a:cs typeface="Arial" panose="020B0604020202020204" pitchFamily="34" charset="0"/>
            </a:endParaRPr>
          </a:p>
        </p:txBody>
      </p:sp>
      <p:sp>
        <p:nvSpPr>
          <p:cNvPr id="38916" name="Rectangle 2"/>
          <p:cNvSpPr>
            <a:spLocks noGrp="1" noRot="1" noChangeAspect="1" noChangeArrowheads="1" noTextEdit="1"/>
          </p:cNvSpPr>
          <p:nvPr>
            <p:ph type="sldImg"/>
          </p:nvPr>
        </p:nvSpPr>
        <p:spPr>
          <a:xfrm>
            <a:off x="1143000" y="534988"/>
            <a:ext cx="4572000" cy="3429000"/>
          </a:xfrm>
        </p:spPr>
      </p:sp>
      <p:sp>
        <p:nvSpPr>
          <p:cNvPr id="38917" name="Rectangle 3"/>
          <p:cNvSpPr>
            <a:spLocks noGrp="1" noChangeArrowheads="1"/>
          </p:cNvSpPr>
          <p:nvPr>
            <p:ph type="body" idx="1"/>
          </p:nvPr>
        </p:nvSpPr>
        <p:spPr>
          <a:xfrm>
            <a:off x="685800" y="4248150"/>
            <a:ext cx="5486400" cy="4210050"/>
          </a:xfrm>
          <a:noFill/>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29A858B9-F7C9-43A4-A909-95E14CD8AE5F}" type="slidenum">
              <a:rPr lang="en-US" smtClean="0"/>
              <a:t>8</a:t>
            </a:fld>
            <a:endParaRPr lang="en-US" smtClean="0"/>
          </a:p>
        </p:txBody>
      </p:sp>
      <p:sp>
        <p:nvSpPr>
          <p:cNvPr id="3993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2B58F1EF-5391-46DA-B525-1A412D7715F8}" type="slidenum">
              <a:rPr lang="en-US" sz="1200">
                <a:cs typeface="Arial" panose="020B0604020202020204" pitchFamily="34" charset="0"/>
              </a:rPr>
              <a:t>8</a:t>
            </a:fld>
            <a:endParaRPr lang="en-US" sz="1200">
              <a:cs typeface="Arial" panose="020B0604020202020204" pitchFamily="34" charset="0"/>
            </a:endParaRPr>
          </a:p>
        </p:txBody>
      </p:sp>
      <p:sp>
        <p:nvSpPr>
          <p:cNvPr id="39940" name="Rectangle 2"/>
          <p:cNvSpPr>
            <a:spLocks noGrp="1" noRot="1" noChangeAspect="1" noChangeArrowheads="1" noTextEdit="1"/>
          </p:cNvSpPr>
          <p:nvPr>
            <p:ph type="sldImg"/>
          </p:nvPr>
        </p:nvSpPr>
        <p:spPr>
          <a:xfrm>
            <a:off x="1143000" y="534988"/>
            <a:ext cx="4572000" cy="3429000"/>
          </a:xfrm>
        </p:spPr>
      </p:sp>
      <p:sp>
        <p:nvSpPr>
          <p:cNvPr id="39941" name="Rectangle 3"/>
          <p:cNvSpPr>
            <a:spLocks noGrp="1" noChangeArrowheads="1"/>
          </p:cNvSpPr>
          <p:nvPr>
            <p:ph type="body" idx="1"/>
          </p:nvPr>
        </p:nvSpPr>
        <p:spPr>
          <a:xfrm>
            <a:off x="685800" y="4248150"/>
            <a:ext cx="5486400" cy="4210050"/>
          </a:xfrm>
          <a:noFill/>
        </p:spPr>
        <p:txBody>
          <a:bodyPr/>
          <a:lstStyle/>
          <a:p>
            <a:pPr eaLnBrk="1" hangingPunct="1"/>
            <a:r>
              <a:rPr lang="en-US" dirty="0" smtClean="0"/>
              <a:t>The textbook exposits these ideas using a simple example—a fireworks display in </a:t>
            </a:r>
            <a:r>
              <a:rPr lang="en-US" dirty="0" err="1" smtClean="0"/>
              <a:t>Smalltown</a:t>
            </a:r>
            <a:r>
              <a:rPr lang="en-US" dirty="0" smtClean="0"/>
              <a:t>, U.S.A.   </a:t>
            </a:r>
          </a:p>
          <a:p>
            <a:pPr eaLnBrk="1" hangingPunct="1"/>
            <a:endParaRPr lang="en-US" dirty="0" smtClean="0"/>
          </a:p>
          <a:p>
            <a:pPr eaLnBrk="1" hangingPunct="1"/>
            <a:r>
              <a:rPr lang="en-US" dirty="0" smtClean="0"/>
              <a:t>The Study Guide offers another example, in which the cost of installing a streetlight in a neighborhood is less than the collective benefits of the people who live on that street—yet, no one takes the initiative to provide it.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lvl1pPr algn="l">
              <a:defRPr sz="3600" b="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19200"/>
            <a:ext cx="8229600" cy="4979581"/>
          </a:xfrm>
        </p:spPr>
        <p:txBody>
          <a:bodyPr/>
          <a:lstStyle>
            <a:lvl1pPr>
              <a:lnSpc>
                <a:spcPct val="105000"/>
              </a:lnSpc>
              <a:spcBef>
                <a:spcPts val="1200"/>
              </a:spcBef>
              <a:buClr>
                <a:srgbClr val="A3C167"/>
              </a:buClr>
              <a:buFont typeface="Wingdings" panose="05000000000000000000" pitchFamily="2" charset="2"/>
              <a:buChar char="§"/>
              <a:defRPr sz="2800">
                <a:latin typeface="Arial" panose="020B0604020202020204" pitchFamily="34" charset="0"/>
                <a:cs typeface="Arial" panose="020B0604020202020204" pitchFamily="34" charset="0"/>
              </a:defRPr>
            </a:lvl1pPr>
            <a:lvl2pPr>
              <a:lnSpc>
                <a:spcPct val="105000"/>
              </a:lnSpc>
              <a:spcBef>
                <a:spcPts val="300"/>
              </a:spcBef>
              <a:buClr>
                <a:srgbClr val="CC9900"/>
              </a:buClr>
              <a:buFont typeface="Wingdings" panose="05000000000000000000" pitchFamily="2" charset="2"/>
              <a:buChar char="§"/>
              <a:defRPr sz="2700">
                <a:latin typeface="Arial" panose="020B0604020202020204" pitchFamily="34" charset="0"/>
                <a:cs typeface="Arial" panose="020B0604020202020204" pitchFamily="34" charset="0"/>
              </a:defRPr>
            </a:lvl2pPr>
            <a:lvl3pPr>
              <a:lnSpc>
                <a:spcPct val="105000"/>
              </a:lnSpc>
              <a:spcBef>
                <a:spcPts val="300"/>
              </a:spcBef>
              <a:buClr>
                <a:srgbClr val="B3A2C7"/>
              </a:buClr>
              <a:buFont typeface="Wingdings" panose="05000000000000000000" pitchFamily="2" charset="2"/>
              <a:buChar char="§"/>
              <a:defRPr sz="2400">
                <a:latin typeface="Arial" panose="020B0604020202020204" pitchFamily="34" charset="0"/>
                <a:cs typeface="Arial" panose="020B0604020202020204" pitchFamily="34" charset="0"/>
              </a:defRPr>
            </a:lvl3pPr>
            <a:lvl4pPr>
              <a:lnSpc>
                <a:spcPct val="105000"/>
              </a:lnSpc>
              <a:spcBef>
                <a:spcPts val="300"/>
              </a:spcBef>
              <a:defRPr>
                <a:latin typeface="Arial" panose="020B0604020202020204" pitchFamily="34" charset="0"/>
                <a:cs typeface="Arial" panose="020B0604020202020204" pitchFamily="34" charset="0"/>
              </a:defRPr>
            </a:lvl4pPr>
            <a:lvl5pPr>
              <a:lnSpc>
                <a:spcPct val="105000"/>
              </a:lnSpc>
              <a:spcBef>
                <a:spcPts val="300"/>
              </a:spcBef>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222222"/>
        </a:solidFill>
        <a:effectLst/>
      </p:bgPr>
    </p:bg>
    <p:spTree>
      <p:nvGrpSpPr>
        <p:cNvPr id="1" name=""/>
        <p:cNvGrpSpPr/>
        <p:nvPr/>
      </p:nvGrpSpPr>
      <p:grpSpPr>
        <a:xfrm>
          <a:off x="0" y="0"/>
          <a:ext cx="0" cy="0"/>
          <a:chOff x="0" y="0"/>
          <a:chExt cx="0" cy="0"/>
        </a:xfrm>
      </p:grpSpPr>
      <p:sp>
        <p:nvSpPr>
          <p:cNvPr id="8" name="TextBox 7"/>
          <p:cNvSpPr txBox="1"/>
          <p:nvPr userDrawn="1"/>
        </p:nvSpPr>
        <p:spPr>
          <a:xfrm>
            <a:off x="-10633" y="6500422"/>
            <a:ext cx="5649433" cy="338554"/>
          </a:xfrm>
          <a:prstGeom prst="rect">
            <a:avLst/>
          </a:prstGeom>
          <a:noFill/>
        </p:spPr>
        <p:txBody>
          <a:bodyPr wrap="square" rtlCol="0">
            <a:spAutoFit/>
          </a:bodyPr>
          <a:lstStyle/>
          <a:p>
            <a:r>
              <a:rPr lang="en-US" sz="800" b="0" i="1" dirty="0" smtClean="0">
                <a:solidFill>
                  <a:srgbClr val="777777"/>
                </a:solidFill>
                <a:latin typeface="Times New Roman" panose="02020603050405020304" pitchFamily="18" charset="0"/>
                <a:cs typeface="Times New Roman" panose="02020603050405020304" pitchFamily="18" charset="0"/>
              </a:rPr>
              <a:t>© 2015 </a:t>
            </a:r>
            <a:r>
              <a:rPr lang="en-US" sz="800" b="0" i="1" dirty="0" err="1" smtClean="0">
                <a:solidFill>
                  <a:srgbClr val="777777"/>
                </a:solidFill>
                <a:latin typeface="Times New Roman" panose="02020603050405020304" pitchFamily="18" charset="0"/>
                <a:cs typeface="Times New Roman" panose="02020603050405020304" pitchFamily="18" charset="0"/>
              </a:rPr>
              <a:t>Cengage</a:t>
            </a:r>
            <a:r>
              <a:rPr lang="en-US" sz="800" b="0" i="1" dirty="0" smtClean="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TextBox 4"/>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anose="02020603050405020304" pitchFamily="18" charset="0"/>
                <a:ea typeface="Verdana" panose="020B0604030504040204" pitchFamily="34" charset="0"/>
                <a:cs typeface="Times New Roman" panose="02020603050405020304" pitchFamily="18" charset="0"/>
              </a:rPr>
              <a:t>‹#›</a:t>
            </a:fld>
            <a:endParaRPr lang="en-US" sz="1700" i="0" dirty="0">
              <a:solidFill>
                <a:srgbClr val="B2B2B2"/>
              </a:solidFill>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38145"/>
            <a:ext cx="8229600" cy="8845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47424"/>
            <a:ext cx="8229600" cy="48787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anose="02020603050405020304" pitchFamily="18" charset="0"/>
                <a:ea typeface="Verdana" panose="020B0604030504040204" pitchFamily="34" charset="0"/>
                <a:cs typeface="Times New Roman" panose="02020603050405020304" pitchFamily="18" charset="0"/>
              </a:rPr>
              <a:t>‹#›</a:t>
            </a:fld>
            <a:endParaRPr lang="en-US" sz="1700" i="0" dirty="0">
              <a:solidFill>
                <a:srgbClr val="B2B2B2"/>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7" name="TextBox 6"/>
          <p:cNvSpPr txBox="1"/>
          <p:nvPr userDrawn="1"/>
        </p:nvSpPr>
        <p:spPr>
          <a:xfrm>
            <a:off x="-10633" y="6500422"/>
            <a:ext cx="5649433" cy="338554"/>
          </a:xfrm>
          <a:prstGeom prst="rect">
            <a:avLst/>
          </a:prstGeom>
          <a:noFill/>
        </p:spPr>
        <p:txBody>
          <a:bodyPr wrap="square" rtlCol="0">
            <a:spAutoFit/>
          </a:bodyPr>
          <a:lstStyle/>
          <a:p>
            <a:r>
              <a:rPr lang="en-US" sz="800" b="0" i="1" dirty="0" smtClean="0">
                <a:solidFill>
                  <a:srgbClr val="777777"/>
                </a:solidFill>
                <a:latin typeface="Times New Roman" panose="02020603050405020304" pitchFamily="18" charset="0"/>
                <a:cs typeface="Times New Roman" panose="02020603050405020304" pitchFamily="18" charset="0"/>
              </a:rPr>
              <a:t>© 2015 </a:t>
            </a:r>
            <a:r>
              <a:rPr lang="en-US" sz="800" b="0" i="1" dirty="0" err="1" smtClean="0">
                <a:solidFill>
                  <a:srgbClr val="777777"/>
                </a:solidFill>
                <a:latin typeface="Times New Roman" panose="02020603050405020304" pitchFamily="18" charset="0"/>
                <a:cs typeface="Times New Roman" panose="02020603050405020304" pitchFamily="18" charset="0"/>
              </a:rPr>
              <a:t>Cengage</a:t>
            </a:r>
            <a:r>
              <a:rPr lang="en-US" sz="800" b="0" i="1" dirty="0" smtClean="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spcBef>
          <a:spcPct val="0"/>
        </a:spcBef>
        <a:buNone/>
        <a:defRPr sz="3600" kern="1200">
          <a:solidFill>
            <a:srgbClr val="006699"/>
          </a:solidFill>
          <a:latin typeface="Arial" panose="020B0604020202020204"/>
          <a:ea typeface="+mj-ea"/>
          <a:cs typeface="Arial" panose="020B0604020202020204"/>
        </a:defRPr>
      </a:lvl1pPr>
    </p:titleStyle>
    <p:body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rgbClr val="59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extBox 15"/>
          <p:cNvSpPr txBox="1"/>
          <p:nvPr/>
        </p:nvSpPr>
        <p:spPr>
          <a:xfrm>
            <a:off x="76200" y="240268"/>
            <a:ext cx="2362200" cy="369332"/>
          </a:xfrm>
          <a:prstGeom prst="rect">
            <a:avLst/>
          </a:prstGeom>
          <a:noFill/>
        </p:spPr>
        <p:txBody>
          <a:bodyPr wrap="square">
            <a:spAutoFit/>
          </a:bodyPr>
          <a:lstStyle/>
          <a:p>
            <a:pPr algn="ctr">
              <a:defRPr/>
            </a:pPr>
            <a:r>
              <a:rPr lang="en-US" i="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Seventh </a:t>
            </a:r>
            <a:r>
              <a:rPr lang="en-US"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Edition</a:t>
            </a:r>
          </a:p>
        </p:txBody>
      </p:sp>
      <p:grpSp>
        <p:nvGrpSpPr>
          <p:cNvPr id="17" name="Group 16"/>
          <p:cNvGrpSpPr/>
          <p:nvPr/>
        </p:nvGrpSpPr>
        <p:grpSpPr>
          <a:xfrm>
            <a:off x="233285" y="1046136"/>
            <a:ext cx="4519550" cy="1001403"/>
            <a:chOff x="336337" y="1949660"/>
            <a:chExt cx="5012677" cy="1001403"/>
          </a:xfrm>
        </p:grpSpPr>
        <p:sp>
          <p:nvSpPr>
            <p:cNvPr id="18" name="TextBox 9"/>
            <p:cNvSpPr txBox="1">
              <a:spLocks noChangeArrowheads="1"/>
            </p:cNvSpPr>
            <p:nvPr/>
          </p:nvSpPr>
          <p:spPr bwMode="auto">
            <a:xfrm>
              <a:off x="336337" y="2120066"/>
              <a:ext cx="5012677" cy="830997"/>
            </a:xfrm>
            <a:prstGeom prst="rect">
              <a:avLst/>
            </a:prstGeom>
            <a:noFill/>
            <a:ln w="9525">
              <a:noFill/>
              <a:miter lim="800000"/>
            </a:ln>
          </p:spPr>
          <p:txBody>
            <a:bodyPr wrap="square">
              <a:spAutoFit/>
            </a:bodyPr>
            <a:lstStyle/>
            <a:p>
              <a:r>
                <a:rPr lang="en-US" sz="4600" dirty="0" smtClean="0">
                  <a:solidFill>
                    <a:srgbClr val="FFFFFF"/>
                  </a:solidFill>
                  <a:effectLst>
                    <a:outerShdw blurRad="38100" dist="38100" dir="2700000" algn="tl">
                      <a:srgbClr val="000000">
                        <a:alpha val="43137"/>
                      </a:srgbClr>
                    </a:outerShdw>
                  </a:effectLst>
                  <a:latin typeface="Book Antiqua" panose="02040602050305030304" pitchFamily="18" charset="0"/>
                  <a:cs typeface="Arial" panose="020B0604020202020204" pitchFamily="34" charset="0"/>
                </a:rPr>
                <a:t>M</a:t>
              </a:r>
              <a:r>
                <a:rPr lang="en-US" sz="4400" dirty="0" smtClean="0">
                  <a:solidFill>
                    <a:srgbClr val="FFFFFF"/>
                  </a:solidFill>
                  <a:effectLst>
                    <a:outerShdw blurRad="38100" dist="38100" dir="2700000" algn="tl">
                      <a:srgbClr val="000000">
                        <a:alpha val="43137"/>
                      </a:srgbClr>
                    </a:outerShdw>
                  </a:effectLst>
                  <a:latin typeface="Book Antiqua" panose="02040602050305030304" pitchFamily="18" charset="0"/>
                  <a:cs typeface="Arial" panose="020B0604020202020204" pitchFamily="34" charset="0"/>
                </a:rPr>
                <a:t>icroeconomics</a:t>
              </a:r>
              <a:endParaRPr lang="en-US" sz="4400" dirty="0">
                <a:solidFill>
                  <a:srgbClr val="FFFFFF"/>
                </a:solidFill>
                <a:effectLst>
                  <a:outerShdw blurRad="38100" dist="38100" dir="2700000" algn="tl">
                    <a:srgbClr val="000000">
                      <a:alpha val="43137"/>
                    </a:srgbClr>
                  </a:outerShdw>
                </a:effectLst>
                <a:latin typeface="Book Antiqua" panose="02040602050305030304" pitchFamily="18" charset="0"/>
                <a:cs typeface="Arial" panose="020B0604020202020204" pitchFamily="34" charset="0"/>
              </a:endParaRPr>
            </a:p>
          </p:txBody>
        </p:sp>
        <p:sp>
          <p:nvSpPr>
            <p:cNvPr id="19" name="TextBox 18"/>
            <p:cNvSpPr txBox="1"/>
            <p:nvPr/>
          </p:nvSpPr>
          <p:spPr>
            <a:xfrm>
              <a:off x="1133405" y="1949660"/>
              <a:ext cx="3254416" cy="461665"/>
            </a:xfrm>
            <a:prstGeom prst="rect">
              <a:avLst/>
            </a:prstGeom>
            <a:noFill/>
          </p:spPr>
          <p:txBody>
            <a:bodyPr wrap="square">
              <a:spAutoFit/>
            </a:bodyPr>
            <a:lstStyle/>
            <a:p>
              <a:pPr>
                <a:defRPr/>
              </a:pPr>
              <a:r>
                <a:rPr lang="en-US" sz="2400" dirty="0" smtClean="0">
                  <a:solidFill>
                    <a:srgbClr val="FFFFFF"/>
                  </a:solidFill>
                  <a:latin typeface="Times New Roman" panose="02020603050405020304" pitchFamily="18" charset="0"/>
                  <a:cs typeface="Times New Roman" panose="02020603050405020304" pitchFamily="18" charset="0"/>
                </a:rPr>
                <a:t>Principles </a:t>
              </a:r>
              <a:r>
                <a:rPr lang="en-US" sz="2400" dirty="0">
                  <a:solidFill>
                    <a:srgbClr val="FFFFFF"/>
                  </a:solidFill>
                  <a:latin typeface="Times New Roman" panose="02020603050405020304" pitchFamily="18" charset="0"/>
                  <a:cs typeface="Times New Roman" panose="02020603050405020304" pitchFamily="18" charset="0"/>
                </a:rPr>
                <a:t>of</a:t>
              </a:r>
            </a:p>
          </p:txBody>
        </p:sp>
      </p:grpSp>
      <p:sp>
        <p:nvSpPr>
          <p:cNvPr id="23" name="TextBox 22"/>
          <p:cNvSpPr txBox="1"/>
          <p:nvPr/>
        </p:nvSpPr>
        <p:spPr>
          <a:xfrm>
            <a:off x="0" y="2038446"/>
            <a:ext cx="4648200" cy="523220"/>
          </a:xfrm>
          <a:prstGeom prst="rect">
            <a:avLst/>
          </a:prstGeom>
          <a:noFill/>
        </p:spPr>
        <p:txBody>
          <a:bodyPr wrap="square" rtlCol="0">
            <a:spAutoFit/>
          </a:bodyPr>
          <a:lstStyle/>
          <a:p>
            <a:pPr algn="ctr"/>
            <a:r>
              <a:rPr lang="en-US" sz="2800"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Gregory </a:t>
            </a:r>
            <a:r>
              <a:rPr lang="en-US" sz="2800"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Mankiw</a:t>
            </a:r>
            <a:endParaRPr lang="en-US" sz="2800"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10000"/>
                    </a14:imgEffect>
                    <a14:imgEffect>
                      <a14:colorTemperature colorTemp="6000"/>
                    </a14:imgEffect>
                    <a14:imgEffect>
                      <a14:saturation sat="85000"/>
                    </a14:imgEffect>
                  </a14:imgLayer>
                </a14:imgProps>
              </a:ext>
              <a:ext uri="{28A0092B-C50C-407E-A947-70E740481C1C}">
                <a14:useLocalDpi xmlns:a14="http://schemas.microsoft.com/office/drawing/2010/main" val="0"/>
              </a:ext>
            </a:extLst>
          </a:blip>
          <a:srcRect l="8827" t="13217" r="3175" b="5984"/>
          <a:stretch>
            <a:fillRect/>
          </a:stretch>
        </p:blipFill>
        <p:spPr>
          <a:xfrm>
            <a:off x="4694609" y="389977"/>
            <a:ext cx="4212112" cy="2697675"/>
          </a:xfrm>
          <a:prstGeom prst="rect">
            <a:avLst/>
          </a:prstGeom>
          <a:effectLst>
            <a:outerShdw blurRad="50800" dist="38100" dir="2700000" algn="tl" rotWithShape="0">
              <a:prstClr val="black">
                <a:alpha val="40000"/>
              </a:prstClr>
            </a:outerShdw>
            <a:reflection stA="35000" endPos="40000" dist="12700" dir="5400000" sy="-100000" algn="bl" rotWithShape="0"/>
          </a:effectLst>
        </p:spPr>
      </p:pic>
      <p:sp>
        <p:nvSpPr>
          <p:cNvPr id="12" name="TextBox 11"/>
          <p:cNvSpPr txBox="1"/>
          <p:nvPr/>
        </p:nvSpPr>
        <p:spPr>
          <a:xfrm>
            <a:off x="2758274" y="3766734"/>
            <a:ext cx="6158008" cy="1973874"/>
          </a:xfrm>
          <a:prstGeom prst="rect">
            <a:avLst/>
          </a:prstGeom>
          <a:noFill/>
        </p:spPr>
        <p:txBody>
          <a:bodyPr wrap="square" rtlCol="0">
            <a:spAutoFit/>
          </a:bodyPr>
          <a:lstStyle/>
          <a:p>
            <a:pPr algn="ctr">
              <a:lnSpc>
                <a:spcPct val="110000"/>
              </a:lnSpc>
            </a:pPr>
            <a:r>
              <a:rPr lang="en-US" sz="5600"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 Goods and Common Resources</a:t>
            </a:r>
            <a:endParaRPr lang="en-US" sz="5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 name="TextBox 12"/>
          <p:cNvSpPr txBox="1"/>
          <p:nvPr/>
        </p:nvSpPr>
        <p:spPr>
          <a:xfrm>
            <a:off x="370823" y="4063425"/>
            <a:ext cx="2207148" cy="584775"/>
          </a:xfrm>
          <a:prstGeom prst="rect">
            <a:avLst/>
          </a:prstGeom>
          <a:noFill/>
        </p:spPr>
        <p:txBody>
          <a:bodyPr wrap="square" rtlCol="0">
            <a:spAutoFit/>
          </a:bodyPr>
          <a:lstStyle/>
          <a:p>
            <a:pPr algn="ctr"/>
            <a:r>
              <a:rPr lang="en-US" sz="3200" dirty="0" smtClean="0">
                <a:solidFill>
                  <a:srgbClr val="FFCD74"/>
                </a:solidFill>
                <a:effectLst>
                  <a:outerShdw blurRad="50800" dist="38100" dir="2700000" algn="tl" rotWithShape="0">
                    <a:prstClr val="black">
                      <a:alpha val="40000"/>
                    </a:prstClr>
                  </a:outerShdw>
                </a:effectLst>
                <a:latin typeface="Arial Narrow" panose="020B0606020202030204" pitchFamily="34" charset="0"/>
                <a:ea typeface="Cambria Math" panose="02040503050406030204" pitchFamily="18" charset="0"/>
                <a:cs typeface="Arial" panose="020B0604020202020204" pitchFamily="34" charset="0"/>
              </a:rPr>
              <a:t>CHAPTER</a:t>
            </a:r>
            <a:endParaRPr lang="en-US" sz="3200" dirty="0">
              <a:solidFill>
                <a:srgbClr val="FFCD74"/>
              </a:solidFill>
              <a:effectLst>
                <a:outerShdw blurRad="50800" dist="38100" dir="2700000" algn="tl" rotWithShape="0">
                  <a:prstClr val="black">
                    <a:alpha val="40000"/>
                  </a:prstClr>
                </a:outerShdw>
              </a:effectLst>
              <a:latin typeface="Arial Narrow" panose="020B0606020202030204" pitchFamily="34" charset="0"/>
              <a:ea typeface="Cambria Math" panose="02040503050406030204" pitchFamily="18" charset="0"/>
              <a:cs typeface="Arial" panose="020B0604020202020204" pitchFamily="34" charset="0"/>
            </a:endParaRPr>
          </a:p>
        </p:txBody>
      </p:sp>
      <p:sp>
        <p:nvSpPr>
          <p:cNvPr id="15" name="TextBox 14"/>
          <p:cNvSpPr txBox="1"/>
          <p:nvPr/>
        </p:nvSpPr>
        <p:spPr>
          <a:xfrm>
            <a:off x="769651" y="4495800"/>
            <a:ext cx="1445148" cy="1077218"/>
          </a:xfrm>
          <a:prstGeom prst="rect">
            <a:avLst/>
          </a:prstGeom>
          <a:noFill/>
        </p:spPr>
        <p:txBody>
          <a:bodyPr wrap="square" rtlCol="0">
            <a:spAutoFit/>
          </a:bodyPr>
          <a:lstStyle/>
          <a:p>
            <a:pPr algn="ctr"/>
            <a:r>
              <a:rPr lang="en-US" sz="6400" b="1" dirty="0" smtClean="0">
                <a:solidFill>
                  <a:srgbClr val="FFCD74"/>
                </a:solidFill>
                <a:effectLst>
                  <a:outerShdw blurRad="38100" dist="38100" dir="2700000" algn="tl">
                    <a:schemeClr val="tx1">
                      <a:alpha val="43000"/>
                    </a:schemeClr>
                  </a:outerShdw>
                </a:effectLst>
                <a:latin typeface="Cambria Math" panose="02040503050406030204" pitchFamily="18" charset="0"/>
                <a:ea typeface="Cambria Math" panose="02040503050406030204" pitchFamily="18" charset="0"/>
                <a:cs typeface="Tahoma" panose="020B0604030504040204" pitchFamily="34" charset="0"/>
              </a:rPr>
              <a:t>11</a:t>
            </a:r>
            <a:endParaRPr lang="en-US" sz="6400" b="1" dirty="0">
              <a:solidFill>
                <a:srgbClr val="FFCD74"/>
              </a:solidFill>
              <a:effectLst>
                <a:outerShdw blurRad="38100" dist="38100" dir="2700000" algn="tl">
                  <a:schemeClr val="tx1">
                    <a:alpha val="43000"/>
                  </a:schemeClr>
                </a:outerShdw>
              </a:effectLst>
              <a:latin typeface="Cambria Math" panose="02040503050406030204" pitchFamily="18" charset="0"/>
              <a:ea typeface="Cambria Math" panose="02040503050406030204" pitchFamily="18" charset="0"/>
              <a:cs typeface="Tahoma" panose="020B0604030504040204" pitchFamily="34" charset="0"/>
            </a:endParaRPr>
          </a:p>
        </p:txBody>
      </p:sp>
      <p:sp>
        <p:nvSpPr>
          <p:cNvPr id="14" name="Rectangle 13"/>
          <p:cNvSpPr/>
          <p:nvPr/>
        </p:nvSpPr>
        <p:spPr>
          <a:xfrm rot="16200000">
            <a:off x="8251789" y="2351214"/>
            <a:ext cx="1418978" cy="215444"/>
          </a:xfrm>
          <a:prstGeom prst="rect">
            <a:avLst/>
          </a:prstGeom>
        </p:spPr>
        <p:txBody>
          <a:bodyPr wrap="none">
            <a:spAutoFit/>
          </a:bodyPr>
          <a:lstStyle/>
          <a:p>
            <a:r>
              <a:rPr lang="en-US" sz="800" dirty="0">
                <a:solidFill>
                  <a:schemeClr val="bg1">
                    <a:lumMod val="50000"/>
                  </a:schemeClr>
                </a:solidFill>
              </a:rPr>
              <a:t>Wojciech Gerson (1831-1901)</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mtClean="0"/>
              <a:t>Public Goods</a:t>
            </a:r>
          </a:p>
        </p:txBody>
      </p:sp>
      <p:sp>
        <p:nvSpPr>
          <p:cNvPr id="14341" name="Rectangle 3"/>
          <p:cNvSpPr>
            <a:spLocks noGrp="1" noChangeArrowheads="1"/>
          </p:cNvSpPr>
          <p:nvPr>
            <p:ph idx="1"/>
          </p:nvPr>
        </p:nvSpPr>
        <p:spPr/>
        <p:txBody>
          <a:bodyPr/>
          <a:lstStyle/>
          <a:p>
            <a:pPr eaLnBrk="1" hangingPunct="1"/>
            <a:r>
              <a:rPr lang="en-US" sz="2700" smtClean="0"/>
              <a:t>If the benefit of a public good exceeds the cost of providing it, govt should provide the good and pay for it with a tax on people who benefit. </a:t>
            </a:r>
          </a:p>
          <a:p>
            <a:pPr eaLnBrk="1" hangingPunct="1"/>
            <a:r>
              <a:rPr lang="en-US" sz="2700" smtClean="0"/>
              <a:t>Problem:  Measuring the benefit is usually difficult. </a:t>
            </a:r>
          </a:p>
          <a:p>
            <a:pPr eaLnBrk="1" hangingPunct="1"/>
            <a:r>
              <a:rPr lang="en-US" sz="2700" b="1" smtClean="0">
                <a:solidFill>
                  <a:srgbClr val="CC0000"/>
                </a:solidFill>
              </a:rPr>
              <a:t>Cost-benefit analysis</a:t>
            </a:r>
            <a:r>
              <a:rPr lang="en-US" sz="2700" smtClean="0"/>
              <a:t>:  a study that compares </a:t>
            </a:r>
            <a:br>
              <a:rPr lang="en-US" sz="2700" smtClean="0"/>
            </a:br>
            <a:r>
              <a:rPr lang="en-US" sz="2700" smtClean="0"/>
              <a:t>the costs and benefits of providing a public good  </a:t>
            </a:r>
          </a:p>
          <a:p>
            <a:pPr eaLnBrk="1" hangingPunct="1"/>
            <a:r>
              <a:rPr lang="en-US" sz="2700" smtClean="0"/>
              <a:t>Cost-benefit analyses are imprecise, so the efficient provision of public goods is more difficult than that of private goods.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wipe(left)">
                                      <p:cBhvr>
                                        <p:cTn id="7" dur="500"/>
                                        <p:tgtEl>
                                          <p:spTgt spid="143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1">
                                            <p:txEl>
                                              <p:pRg st="1" end="1"/>
                                            </p:txEl>
                                          </p:spTgt>
                                        </p:tgtEl>
                                        <p:attrNameLst>
                                          <p:attrName>style.visibility</p:attrName>
                                        </p:attrNameLst>
                                      </p:cBhvr>
                                      <p:to>
                                        <p:strVal val="visible"/>
                                      </p:to>
                                    </p:set>
                                    <p:animEffect transition="in" filter="wipe(left)">
                                      <p:cBhvr>
                                        <p:cTn id="12" dur="500"/>
                                        <p:tgtEl>
                                          <p:spTgt spid="143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1">
                                            <p:txEl>
                                              <p:pRg st="2" end="2"/>
                                            </p:txEl>
                                          </p:spTgt>
                                        </p:tgtEl>
                                        <p:attrNameLst>
                                          <p:attrName>style.visibility</p:attrName>
                                        </p:attrNameLst>
                                      </p:cBhvr>
                                      <p:to>
                                        <p:strVal val="visible"/>
                                      </p:to>
                                    </p:set>
                                    <p:animEffect transition="in" filter="wipe(left)">
                                      <p:cBhvr>
                                        <p:cTn id="17" dur="500"/>
                                        <p:tgtEl>
                                          <p:spTgt spid="143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41">
                                            <p:txEl>
                                              <p:pRg st="3" end="3"/>
                                            </p:txEl>
                                          </p:spTgt>
                                        </p:tgtEl>
                                        <p:attrNameLst>
                                          <p:attrName>style.visibility</p:attrName>
                                        </p:attrNameLst>
                                      </p:cBhvr>
                                      <p:to>
                                        <p:strVal val="visible"/>
                                      </p:to>
                                    </p:set>
                                    <p:animEffect transition="in" filter="wipe(left)">
                                      <p:cBhvr>
                                        <p:cTn id="22" dur="500"/>
                                        <p:tgtEl>
                                          <p:spTgt spid="143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bldLvl="4"/>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mtClean="0"/>
              <a:t>Some Important Public Goods</a:t>
            </a:r>
          </a:p>
        </p:txBody>
      </p:sp>
      <p:sp>
        <p:nvSpPr>
          <p:cNvPr id="15365" name="Rectangle 3"/>
          <p:cNvSpPr>
            <a:spLocks noGrp="1" noChangeArrowheads="1"/>
          </p:cNvSpPr>
          <p:nvPr>
            <p:ph idx="1"/>
          </p:nvPr>
        </p:nvSpPr>
        <p:spPr/>
        <p:txBody>
          <a:bodyPr/>
          <a:lstStyle/>
          <a:p>
            <a:pPr eaLnBrk="1" hangingPunct="1"/>
            <a:r>
              <a:rPr lang="en-US" dirty="0" smtClean="0"/>
              <a:t>National defense </a:t>
            </a:r>
          </a:p>
          <a:p>
            <a:pPr eaLnBrk="1" hangingPunct="1"/>
            <a:r>
              <a:rPr lang="en-US" dirty="0" smtClean="0"/>
              <a:t>Knowledge created through basic research</a:t>
            </a:r>
          </a:p>
          <a:p>
            <a:pPr eaLnBrk="1" hangingPunct="1"/>
            <a:r>
              <a:rPr lang="en-US" dirty="0" smtClean="0"/>
              <a:t>Fighting </a:t>
            </a:r>
            <a:r>
              <a:rPr lang="en-US" dirty="0" smtClean="0"/>
              <a:t>poverty : </a:t>
            </a:r>
            <a:r>
              <a:rPr lang="en-US" dirty="0" err="1" smtClean="0"/>
              <a:t>Guizhou</a:t>
            </a:r>
            <a:r>
              <a:rPr lang="en-US" dirty="0" smtClean="0"/>
              <a:t>, China, 2020,</a:t>
            </a:r>
            <a:endParaRPr lang="en-US" dirty="0"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Effect transition="in" filter="wipe(left)">
                                      <p:cBhvr>
                                        <p:cTn id="7" dur="500"/>
                                        <p:tgtEl>
                                          <p:spTgt spid="153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5">
                                            <p:txEl>
                                              <p:pRg st="1" end="1"/>
                                            </p:txEl>
                                          </p:spTgt>
                                        </p:tgtEl>
                                        <p:attrNameLst>
                                          <p:attrName>style.visibility</p:attrName>
                                        </p:attrNameLst>
                                      </p:cBhvr>
                                      <p:to>
                                        <p:strVal val="visible"/>
                                      </p:to>
                                    </p:set>
                                    <p:animEffect transition="in" filter="wipe(left)">
                                      <p:cBhvr>
                                        <p:cTn id="12" dur="500"/>
                                        <p:tgtEl>
                                          <p:spTgt spid="153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5">
                                            <p:txEl>
                                              <p:pRg st="2" end="2"/>
                                            </p:txEl>
                                          </p:spTgt>
                                        </p:tgtEl>
                                        <p:attrNameLst>
                                          <p:attrName>style.visibility</p:attrName>
                                        </p:attrNameLst>
                                      </p:cBhvr>
                                      <p:to>
                                        <p:strVal val="visible"/>
                                      </p:to>
                                    </p:set>
                                    <p:animEffect transition="in" filter="wipe(left)">
                                      <p:cBhvr>
                                        <p:cTn id="17" dur="500"/>
                                        <p:tgtEl>
                                          <p:spTgt spid="153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bldLvl="4"/>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p:cNvSpPr>
            <a:spLocks noGrp="1" noChangeArrowheads="1"/>
          </p:cNvSpPr>
          <p:nvPr>
            <p:ph type="title" idx="4294967295"/>
          </p:nvPr>
        </p:nvSpPr>
        <p:spPr/>
        <p:txBody>
          <a:bodyPr/>
          <a:lstStyle/>
          <a:p>
            <a:pPr eaLnBrk="1" hangingPunct="1"/>
            <a:r>
              <a:rPr lang="en-US" smtClean="0"/>
              <a:t>Common Resources</a:t>
            </a:r>
          </a:p>
        </p:txBody>
      </p:sp>
      <p:sp>
        <p:nvSpPr>
          <p:cNvPr id="16389" name="Rectangle 3"/>
          <p:cNvSpPr>
            <a:spLocks noGrp="1" noChangeArrowheads="1"/>
          </p:cNvSpPr>
          <p:nvPr>
            <p:ph type="body" idx="4294967295"/>
          </p:nvPr>
        </p:nvSpPr>
        <p:spPr/>
        <p:txBody>
          <a:bodyPr/>
          <a:lstStyle/>
          <a:p>
            <a:pPr eaLnBrk="1" hangingPunct="1"/>
            <a:r>
              <a:rPr lang="en-US" dirty="0" smtClean="0"/>
              <a:t>Like public goods, common resources are not excludable.</a:t>
            </a:r>
          </a:p>
          <a:p>
            <a:pPr lvl="1" eaLnBrk="1" hangingPunct="1"/>
            <a:r>
              <a:rPr lang="en-US" dirty="0" smtClean="0"/>
              <a:t>Cannot prevent free riders from using</a:t>
            </a:r>
          </a:p>
          <a:p>
            <a:pPr lvl="1" eaLnBrk="1" hangingPunct="1"/>
            <a:r>
              <a:rPr lang="en-US" dirty="0" smtClean="0"/>
              <a:t>Little incentive for firms to provide</a:t>
            </a:r>
          </a:p>
          <a:p>
            <a:pPr lvl="1" eaLnBrk="1" hangingPunct="1"/>
            <a:r>
              <a:rPr lang="en-US" dirty="0" smtClean="0"/>
              <a:t>Role for </a:t>
            </a:r>
            <a:r>
              <a:rPr lang="en-US" dirty="0" err="1" smtClean="0"/>
              <a:t>govt</a:t>
            </a:r>
            <a:r>
              <a:rPr lang="en-US" dirty="0" smtClean="0"/>
              <a:t>:  providing if cost </a:t>
            </a:r>
            <a:r>
              <a:rPr lang="en-US" smtClean="0"/>
              <a:t>&lt; benefit</a:t>
            </a:r>
            <a:endParaRPr lang="en-US" dirty="0" smtClean="0"/>
          </a:p>
          <a:p>
            <a:pPr eaLnBrk="1" hangingPunct="1"/>
            <a:r>
              <a:rPr lang="en-US" dirty="0" smtClean="0"/>
              <a:t>Additional problem with common resources:</a:t>
            </a:r>
            <a:br>
              <a:rPr lang="en-US" dirty="0" smtClean="0"/>
            </a:br>
            <a:r>
              <a:rPr lang="en-US" dirty="0" smtClean="0"/>
              <a:t>rival in consumption.</a:t>
            </a:r>
          </a:p>
          <a:p>
            <a:pPr lvl="1" eaLnBrk="1" hangingPunct="1"/>
            <a:r>
              <a:rPr lang="en-US" dirty="0" smtClean="0"/>
              <a:t>Each person’s use reduces others’ ability </a:t>
            </a:r>
            <a:br>
              <a:rPr lang="en-US" dirty="0" smtClean="0"/>
            </a:br>
            <a:r>
              <a:rPr lang="en-US" dirty="0" smtClean="0"/>
              <a:t>to use</a:t>
            </a:r>
          </a:p>
          <a:p>
            <a:pPr lvl="1" eaLnBrk="1" hangingPunct="1"/>
            <a:r>
              <a:rPr lang="en-US" dirty="0" smtClean="0"/>
              <a:t>Role for </a:t>
            </a:r>
            <a:r>
              <a:rPr lang="en-US" dirty="0" err="1" smtClean="0"/>
              <a:t>govt</a:t>
            </a:r>
            <a:r>
              <a:rPr lang="en-US" dirty="0" smtClean="0"/>
              <a:t>:  ensuring they are not overused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Effect transition="in" filter="wipe(left)">
                                      <p:cBhvr>
                                        <p:cTn id="7" dur="500"/>
                                        <p:tgtEl>
                                          <p:spTgt spid="163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9">
                                            <p:txEl>
                                              <p:pRg st="1" end="1"/>
                                            </p:txEl>
                                          </p:spTgt>
                                        </p:tgtEl>
                                        <p:attrNameLst>
                                          <p:attrName>style.visibility</p:attrName>
                                        </p:attrNameLst>
                                      </p:cBhvr>
                                      <p:to>
                                        <p:strVal val="visible"/>
                                      </p:to>
                                    </p:set>
                                    <p:animEffect transition="in" filter="wipe(left)">
                                      <p:cBhvr>
                                        <p:cTn id="12" dur="500"/>
                                        <p:tgtEl>
                                          <p:spTgt spid="163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9">
                                            <p:txEl>
                                              <p:pRg st="2" end="2"/>
                                            </p:txEl>
                                          </p:spTgt>
                                        </p:tgtEl>
                                        <p:attrNameLst>
                                          <p:attrName>style.visibility</p:attrName>
                                        </p:attrNameLst>
                                      </p:cBhvr>
                                      <p:to>
                                        <p:strVal val="visible"/>
                                      </p:to>
                                    </p:set>
                                    <p:animEffect transition="in" filter="wipe(left)">
                                      <p:cBhvr>
                                        <p:cTn id="17" dur="500"/>
                                        <p:tgtEl>
                                          <p:spTgt spid="163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9">
                                            <p:txEl>
                                              <p:pRg st="3" end="3"/>
                                            </p:txEl>
                                          </p:spTgt>
                                        </p:tgtEl>
                                        <p:attrNameLst>
                                          <p:attrName>style.visibility</p:attrName>
                                        </p:attrNameLst>
                                      </p:cBhvr>
                                      <p:to>
                                        <p:strVal val="visible"/>
                                      </p:to>
                                    </p:set>
                                    <p:animEffect transition="in" filter="wipe(left)">
                                      <p:cBhvr>
                                        <p:cTn id="22" dur="500"/>
                                        <p:tgtEl>
                                          <p:spTgt spid="1638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89">
                                            <p:txEl>
                                              <p:pRg st="4" end="4"/>
                                            </p:txEl>
                                          </p:spTgt>
                                        </p:tgtEl>
                                        <p:attrNameLst>
                                          <p:attrName>style.visibility</p:attrName>
                                        </p:attrNameLst>
                                      </p:cBhvr>
                                      <p:to>
                                        <p:strVal val="visible"/>
                                      </p:to>
                                    </p:set>
                                    <p:animEffect transition="in" filter="wipe(left)">
                                      <p:cBhvr>
                                        <p:cTn id="27" dur="500"/>
                                        <p:tgtEl>
                                          <p:spTgt spid="1638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389">
                                            <p:txEl>
                                              <p:pRg st="5" end="5"/>
                                            </p:txEl>
                                          </p:spTgt>
                                        </p:tgtEl>
                                        <p:attrNameLst>
                                          <p:attrName>style.visibility</p:attrName>
                                        </p:attrNameLst>
                                      </p:cBhvr>
                                      <p:to>
                                        <p:strVal val="visible"/>
                                      </p:to>
                                    </p:set>
                                    <p:animEffect transition="in" filter="wipe(left)">
                                      <p:cBhvr>
                                        <p:cTn id="32" dur="500"/>
                                        <p:tgtEl>
                                          <p:spTgt spid="1638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389">
                                            <p:txEl>
                                              <p:pRg st="6" end="6"/>
                                            </p:txEl>
                                          </p:spTgt>
                                        </p:tgtEl>
                                        <p:attrNameLst>
                                          <p:attrName>style.visibility</p:attrName>
                                        </p:attrNameLst>
                                      </p:cBhvr>
                                      <p:to>
                                        <p:strVal val="visible"/>
                                      </p:to>
                                    </p:set>
                                    <p:animEffect transition="in" filter="wipe(left)">
                                      <p:cBhvr>
                                        <p:cTn id="37" dur="500"/>
                                        <p:tgtEl>
                                          <p:spTgt spid="1638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bldLvl="4"/>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sz="3400" smtClean="0"/>
              <a:t>The Tragedy of the Commons</a:t>
            </a:r>
          </a:p>
        </p:txBody>
      </p:sp>
      <p:sp>
        <p:nvSpPr>
          <p:cNvPr id="17413" name="Rectangle 3"/>
          <p:cNvSpPr>
            <a:spLocks noGrp="1" noChangeArrowheads="1"/>
          </p:cNvSpPr>
          <p:nvPr>
            <p:ph idx="1"/>
          </p:nvPr>
        </p:nvSpPr>
        <p:spPr>
          <a:xfrm>
            <a:off x="457200" y="1155402"/>
            <a:ext cx="8229600" cy="5257800"/>
          </a:xfrm>
        </p:spPr>
        <p:txBody>
          <a:bodyPr>
            <a:normAutofit/>
          </a:bodyPr>
          <a:lstStyle/>
          <a:p>
            <a:pPr eaLnBrk="1" hangingPunct="1">
              <a:spcBef>
                <a:spcPct val="40000"/>
              </a:spcBef>
            </a:pPr>
            <a:r>
              <a:rPr lang="en-US" sz="2700" dirty="0" smtClean="0"/>
              <a:t>A parable that illustrates why common resources get used more than is socially desirable.  </a:t>
            </a:r>
          </a:p>
          <a:p>
            <a:pPr eaLnBrk="1" hangingPunct="1">
              <a:spcBef>
                <a:spcPct val="40000"/>
              </a:spcBef>
            </a:pPr>
            <a:r>
              <a:rPr lang="en-US" sz="2700" dirty="0" smtClean="0"/>
              <a:t>Setting:  a medieval town where sheep graze on common land.  </a:t>
            </a:r>
          </a:p>
          <a:p>
            <a:pPr eaLnBrk="1" hangingPunct="1">
              <a:spcBef>
                <a:spcPct val="40000"/>
              </a:spcBef>
            </a:pPr>
            <a:r>
              <a:rPr lang="en-US" sz="2700" dirty="0" smtClean="0"/>
              <a:t>As the population grows, the # of sheep grows.  </a:t>
            </a:r>
          </a:p>
          <a:p>
            <a:pPr eaLnBrk="1" hangingPunct="1">
              <a:spcBef>
                <a:spcPct val="40000"/>
              </a:spcBef>
            </a:pPr>
            <a:r>
              <a:rPr lang="en-US" sz="2700" dirty="0" smtClean="0"/>
              <a:t>The amount of land is fixed, </a:t>
            </a:r>
            <a:br>
              <a:rPr lang="en-US" sz="2700" dirty="0" smtClean="0"/>
            </a:br>
            <a:r>
              <a:rPr lang="en-US" sz="2700" dirty="0" smtClean="0"/>
              <a:t>the grass begins to disappear from overgrazing.  </a:t>
            </a:r>
          </a:p>
          <a:p>
            <a:pPr eaLnBrk="1" hangingPunct="1">
              <a:spcBef>
                <a:spcPct val="40000"/>
              </a:spcBef>
            </a:pPr>
            <a:r>
              <a:rPr lang="en-US" sz="2700" dirty="0" smtClean="0"/>
              <a:t>The private incentives (using the land for free) outweigh the social incentives (using it carefully).</a:t>
            </a:r>
          </a:p>
          <a:p>
            <a:pPr eaLnBrk="1" hangingPunct="1">
              <a:spcBef>
                <a:spcPct val="40000"/>
              </a:spcBef>
            </a:pPr>
            <a:r>
              <a:rPr lang="en-US" sz="2700" dirty="0" smtClean="0"/>
              <a:t>Result:  People can no longer raise sheep.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animEffect transition="in" filter="wipe(left)">
                                      <p:cBhvr>
                                        <p:cTn id="7" dur="500"/>
                                        <p:tgtEl>
                                          <p:spTgt spid="174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3">
                                            <p:txEl>
                                              <p:pRg st="1" end="1"/>
                                            </p:txEl>
                                          </p:spTgt>
                                        </p:tgtEl>
                                        <p:attrNameLst>
                                          <p:attrName>style.visibility</p:attrName>
                                        </p:attrNameLst>
                                      </p:cBhvr>
                                      <p:to>
                                        <p:strVal val="visible"/>
                                      </p:to>
                                    </p:set>
                                    <p:animEffect transition="in" filter="wipe(left)">
                                      <p:cBhvr>
                                        <p:cTn id="12" dur="500"/>
                                        <p:tgtEl>
                                          <p:spTgt spid="174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3">
                                            <p:txEl>
                                              <p:pRg st="2" end="2"/>
                                            </p:txEl>
                                          </p:spTgt>
                                        </p:tgtEl>
                                        <p:attrNameLst>
                                          <p:attrName>style.visibility</p:attrName>
                                        </p:attrNameLst>
                                      </p:cBhvr>
                                      <p:to>
                                        <p:strVal val="visible"/>
                                      </p:to>
                                    </p:set>
                                    <p:animEffect transition="in" filter="wipe(left)">
                                      <p:cBhvr>
                                        <p:cTn id="17" dur="500"/>
                                        <p:tgtEl>
                                          <p:spTgt spid="174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3">
                                            <p:txEl>
                                              <p:pRg st="3" end="3"/>
                                            </p:txEl>
                                          </p:spTgt>
                                        </p:tgtEl>
                                        <p:attrNameLst>
                                          <p:attrName>style.visibility</p:attrName>
                                        </p:attrNameLst>
                                      </p:cBhvr>
                                      <p:to>
                                        <p:strVal val="visible"/>
                                      </p:to>
                                    </p:set>
                                    <p:animEffect transition="in" filter="wipe(left)">
                                      <p:cBhvr>
                                        <p:cTn id="22" dur="500"/>
                                        <p:tgtEl>
                                          <p:spTgt spid="174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13">
                                            <p:txEl>
                                              <p:pRg st="4" end="4"/>
                                            </p:txEl>
                                          </p:spTgt>
                                        </p:tgtEl>
                                        <p:attrNameLst>
                                          <p:attrName>style.visibility</p:attrName>
                                        </p:attrNameLst>
                                      </p:cBhvr>
                                      <p:to>
                                        <p:strVal val="visible"/>
                                      </p:to>
                                    </p:set>
                                    <p:animEffect transition="in" filter="wipe(left)">
                                      <p:cBhvr>
                                        <p:cTn id="27" dur="500"/>
                                        <p:tgtEl>
                                          <p:spTgt spid="174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413">
                                            <p:txEl>
                                              <p:pRg st="5" end="5"/>
                                            </p:txEl>
                                          </p:spTgt>
                                        </p:tgtEl>
                                        <p:attrNameLst>
                                          <p:attrName>style.visibility</p:attrName>
                                        </p:attrNameLst>
                                      </p:cBhvr>
                                      <p:to>
                                        <p:strVal val="visible"/>
                                      </p:to>
                                    </p:set>
                                    <p:animEffect transition="in" filter="wipe(left)">
                                      <p:cBhvr>
                                        <p:cTn id="32" dur="500"/>
                                        <p:tgtEl>
                                          <p:spTgt spid="174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uild="p" bldLvl="4"/>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sz="3400" smtClean="0"/>
              <a:t>The Tragedy of the Commons</a:t>
            </a:r>
          </a:p>
        </p:txBody>
      </p:sp>
      <p:sp>
        <p:nvSpPr>
          <p:cNvPr id="18437" name="Rectangle 3"/>
          <p:cNvSpPr>
            <a:spLocks noGrp="1" noChangeArrowheads="1"/>
          </p:cNvSpPr>
          <p:nvPr>
            <p:ph idx="1"/>
          </p:nvPr>
        </p:nvSpPr>
        <p:spPr/>
        <p:txBody>
          <a:bodyPr/>
          <a:lstStyle/>
          <a:p>
            <a:pPr eaLnBrk="1" hangingPunct="1"/>
            <a:r>
              <a:rPr lang="en-US" sz="2700" smtClean="0"/>
              <a:t>The tragedy is due to an externality:  </a:t>
            </a:r>
            <a:br>
              <a:rPr lang="en-US" sz="2700" smtClean="0"/>
            </a:br>
            <a:r>
              <a:rPr lang="en-US" sz="2700" smtClean="0"/>
              <a:t>Allowing one’s flock to graze on the common land reduces its quality for other families.  </a:t>
            </a:r>
          </a:p>
          <a:p>
            <a:pPr eaLnBrk="1" hangingPunct="1"/>
            <a:r>
              <a:rPr lang="en-US" sz="2700" smtClean="0"/>
              <a:t>People neglect this external cost, resulting in overuse of the land.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animEffect transition="in" filter="wipe(left)">
                                      <p:cBhvr>
                                        <p:cTn id="7" dur="500"/>
                                        <p:tgtEl>
                                          <p:spTgt spid="184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7">
                                            <p:txEl>
                                              <p:pRg st="1" end="1"/>
                                            </p:txEl>
                                          </p:spTgt>
                                        </p:tgtEl>
                                        <p:attrNameLst>
                                          <p:attrName>style.visibility</p:attrName>
                                        </p:attrNameLst>
                                      </p:cBhvr>
                                      <p:to>
                                        <p:strVal val="visible"/>
                                      </p:to>
                                    </p:set>
                                    <p:animEffect transition="in" filter="wipe(left)">
                                      <p:cBhvr>
                                        <p:cTn id="12" dur="500"/>
                                        <p:tgtEl>
                                          <p:spTgt spid="184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bldLvl="4"/>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FFF5DB"/>
        </a:solidFill>
        <a:effectLst/>
      </p:bgPr>
    </p:bg>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smtClean="0">
                <a:solidFill>
                  <a:srgbClr val="E27D0E"/>
                </a:solidFill>
                <a:latin typeface="Tahoma" panose="020B0604030504040204" pitchFamily="34" charset="0"/>
                <a:cs typeface="Arial" panose="020B0604020202020204" pitchFamily="34" charset="0"/>
              </a:rPr>
              <a:t>ACTIVE LEARNING</a:t>
            </a:r>
            <a:r>
              <a:rPr lang="en-US" sz="2400" b="0" dirty="0" smtClean="0">
                <a:solidFill>
                  <a:srgbClr val="E27D0E"/>
                </a:solidFill>
                <a:latin typeface="Tahoma" panose="020B0604030504040204" pitchFamily="34" charset="0"/>
                <a:cs typeface="Arial" panose="020B0604020202020204" pitchFamily="34" charset="0"/>
              </a:rPr>
              <a:t>   </a:t>
            </a:r>
            <a:r>
              <a:rPr lang="en-US" sz="7100" baseline="-10000" dirty="0" smtClean="0">
                <a:solidFill>
                  <a:srgbClr val="E27D0E"/>
                </a:solidFill>
                <a:latin typeface="Cambria Math" panose="02040503050406030204"/>
                <a:cs typeface="Cambria Math" panose="02040503050406030204"/>
              </a:rPr>
              <a:t>2</a:t>
            </a:r>
            <a:r>
              <a:rPr lang="en-US" sz="2400" b="0" dirty="0" smtClean="0">
                <a:solidFill>
                  <a:srgbClr val="E27D0E"/>
                </a:solidFill>
                <a:latin typeface="Tahoma" panose="020B0604030504040204" pitchFamily="34" charset="0"/>
                <a:cs typeface="Arial" panose="020B0604020202020204" pitchFamily="34" charset="0"/>
              </a:rPr>
              <a:t>   </a:t>
            </a:r>
            <a:br>
              <a:rPr lang="en-US" sz="2400" b="0" dirty="0" smtClean="0">
                <a:solidFill>
                  <a:srgbClr val="E27D0E"/>
                </a:solidFill>
                <a:latin typeface="Tahoma" panose="020B0604030504040204" pitchFamily="34" charset="0"/>
                <a:cs typeface="Arial" panose="020B0604020202020204" pitchFamily="34" charset="0"/>
              </a:rPr>
            </a:br>
            <a:r>
              <a:rPr lang="en-US" sz="4000" dirty="0" smtClean="0">
                <a:solidFill>
                  <a:srgbClr val="CC9900"/>
                </a:solidFill>
                <a:cs typeface="Arial" panose="020B0604020202020204" pitchFamily="34" charset="0"/>
              </a:rPr>
              <a:t>Policy options for common resources</a:t>
            </a:r>
          </a:p>
        </p:txBody>
      </p:sp>
      <p:sp>
        <p:nvSpPr>
          <p:cNvPr id="36" name="Content Placeholder 2"/>
          <p:cNvSpPr>
            <a:spLocks noGrp="1"/>
          </p:cNvSpPr>
          <p:nvPr>
            <p:ph idx="1"/>
          </p:nvPr>
        </p:nvSpPr>
        <p:spPr>
          <a:xfrm>
            <a:off x="457200" y="1371600"/>
            <a:ext cx="8382000" cy="5105400"/>
          </a:xfrm>
        </p:spPr>
        <p:txBody>
          <a:bodyPr>
            <a:normAutofit/>
          </a:bodyPr>
          <a:lstStyle/>
          <a:p>
            <a:pPr lvl="0">
              <a:buClr>
                <a:srgbClr val="800000"/>
              </a:buClr>
            </a:pPr>
            <a:r>
              <a:rPr lang="en-US" dirty="0">
                <a:solidFill>
                  <a:prstClr val="black"/>
                </a:solidFill>
              </a:rPr>
              <a:t>What could the </a:t>
            </a:r>
            <a:r>
              <a:rPr lang="en-US" dirty="0" smtClean="0">
                <a:solidFill>
                  <a:prstClr val="black"/>
                </a:solidFill>
              </a:rPr>
              <a:t>town’s people </a:t>
            </a:r>
            <a:r>
              <a:rPr lang="en-US" dirty="0">
                <a:solidFill>
                  <a:prstClr val="black"/>
                </a:solidFill>
              </a:rPr>
              <a:t/>
            </a:r>
            <a:br>
              <a:rPr lang="en-US" dirty="0">
                <a:solidFill>
                  <a:prstClr val="black"/>
                </a:solidFill>
              </a:rPr>
            </a:br>
            <a:r>
              <a:rPr lang="en-US" dirty="0">
                <a:solidFill>
                  <a:prstClr val="black"/>
                </a:solidFill>
              </a:rPr>
              <a:t>(or their government) </a:t>
            </a:r>
            <a:r>
              <a:rPr lang="en-US" dirty="0" smtClean="0">
                <a:solidFill>
                  <a:prstClr val="black"/>
                </a:solidFill>
              </a:rPr>
              <a:t>have </a:t>
            </a:r>
            <a:r>
              <a:rPr lang="en-US" dirty="0">
                <a:solidFill>
                  <a:prstClr val="black"/>
                </a:solidFill>
              </a:rPr>
              <a:t>done to prevent the tragedy?  </a:t>
            </a:r>
          </a:p>
          <a:p>
            <a:pPr lvl="0">
              <a:buClr>
                <a:srgbClr val="800000"/>
              </a:buClr>
            </a:pPr>
            <a:r>
              <a:rPr lang="en-US" dirty="0">
                <a:solidFill>
                  <a:prstClr val="black"/>
                </a:solidFill>
              </a:rPr>
              <a:t>Try to think of two or three options.</a:t>
            </a:r>
          </a:p>
        </p:txBody>
      </p:sp>
      <p:sp>
        <p:nvSpPr>
          <p:cNvPr id="5" name="TextBox 4"/>
          <p:cNvSpPr txBox="1"/>
          <p:nvPr/>
        </p:nvSpPr>
        <p:spPr>
          <a:xfrm>
            <a:off x="304800" y="6500422"/>
            <a:ext cx="5649433" cy="338554"/>
          </a:xfrm>
          <a:prstGeom prst="rect">
            <a:avLst/>
          </a:prstGeom>
          <a:noFill/>
        </p:spPr>
        <p:txBody>
          <a:bodyPr wrap="square" rtlCol="0">
            <a:spAutoFit/>
          </a:bodyPr>
          <a:lstStyle/>
          <a:p>
            <a:r>
              <a:rPr lang="en-US" sz="800" i="1" dirty="0" smtClean="0">
                <a:solidFill>
                  <a:srgbClr val="777777"/>
                </a:solidFill>
                <a:latin typeface="Times New Roman" panose="02020603050405020304" pitchFamily="18" charset="0"/>
                <a:cs typeface="Times New Roman" panose="02020603050405020304" pitchFamily="18" charset="0"/>
              </a:rPr>
              <a:t>© 2015 </a:t>
            </a:r>
            <a:r>
              <a:rPr lang="en-US" sz="800" i="1" dirty="0" err="1" smtClean="0">
                <a:solidFill>
                  <a:srgbClr val="777777"/>
                </a:solidFill>
                <a:latin typeface="Times New Roman" panose="02020603050405020304" pitchFamily="18" charset="0"/>
                <a:cs typeface="Times New Roman" panose="02020603050405020304" pitchFamily="18" charset="0"/>
              </a:rPr>
              <a:t>Cengage</a:t>
            </a:r>
            <a:r>
              <a:rPr lang="en-US" sz="800" i="1" dirty="0" smtClean="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 name="Picture 1" descr="sidebar-yellow copy.png"/>
          <p:cNvPicPr>
            <a:picLocks noChangeAspect="1"/>
          </p:cNvPicPr>
          <p:nvPr/>
        </p:nvPicPr>
        <p:blipFill>
          <a:blip r:embed="rId3">
            <a:extLst>
              <a:ext uri="{BEBA8EAE-BF5A-486C-A8C5-ECC9F3942E4B}">
                <a14:imgProps xmlns:a14="http://schemas.microsoft.com/office/drawing/2010/main">
                  <a14:imgLayer r:embed="rId4">
                    <a14:imgEffect>
                      <a14:brightnessContrast bright="7000" contrast="25000"/>
                    </a14:imgEffect>
                  </a14:imgLayer>
                </a14:imgProps>
              </a:ext>
              <a:ext uri="{28A0092B-C50C-407E-A947-70E740481C1C}">
                <a14:useLocalDpi xmlns:a14="http://schemas.microsoft.com/office/drawing/2010/main" val="0"/>
              </a:ext>
            </a:extLst>
          </a:blip>
          <a:stretch>
            <a:fillRect/>
          </a:stretch>
        </p:blipFill>
        <p:spPr>
          <a:xfrm>
            <a:off x="1" y="0"/>
            <a:ext cx="304799" cy="6858000"/>
          </a:xfrm>
          <a:prstGeom prst="rect">
            <a:avLst/>
          </a:prstGeom>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FFF5DB"/>
        </a:solidFill>
        <a:effectLst/>
      </p:bgPr>
    </p:bg>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smtClean="0">
                <a:solidFill>
                  <a:srgbClr val="E27D0E"/>
                </a:solidFill>
                <a:latin typeface="Tahoma" panose="020B0604030504040204" pitchFamily="34" charset="0"/>
                <a:cs typeface="Arial" panose="020B0604020202020204" pitchFamily="34" charset="0"/>
              </a:rPr>
              <a:t>ACTIVE LEARNING</a:t>
            </a:r>
            <a:r>
              <a:rPr lang="en-US" sz="2400" b="0" dirty="0" smtClean="0">
                <a:solidFill>
                  <a:srgbClr val="E27D0E"/>
                </a:solidFill>
                <a:latin typeface="Tahoma" panose="020B0604030504040204" pitchFamily="34" charset="0"/>
                <a:cs typeface="Arial" panose="020B0604020202020204" pitchFamily="34" charset="0"/>
              </a:rPr>
              <a:t>   </a:t>
            </a:r>
            <a:r>
              <a:rPr lang="en-US" sz="7100" baseline="-10000" dirty="0" smtClean="0">
                <a:solidFill>
                  <a:srgbClr val="E27D0E"/>
                </a:solidFill>
                <a:latin typeface="Cambria Math" panose="02040503050406030204"/>
                <a:cs typeface="Cambria Math" panose="02040503050406030204"/>
              </a:rPr>
              <a:t>2</a:t>
            </a:r>
            <a:r>
              <a:rPr lang="en-US" sz="2400" b="0" dirty="0" smtClean="0">
                <a:solidFill>
                  <a:srgbClr val="E27D0E"/>
                </a:solidFill>
                <a:latin typeface="Tahoma" panose="020B0604030504040204" pitchFamily="34" charset="0"/>
                <a:cs typeface="Arial" panose="020B0604020202020204" pitchFamily="34" charset="0"/>
              </a:rPr>
              <a:t>   </a:t>
            </a:r>
            <a:br>
              <a:rPr lang="en-US" sz="2400" b="0" dirty="0" smtClean="0">
                <a:solidFill>
                  <a:srgbClr val="E27D0E"/>
                </a:solidFill>
                <a:latin typeface="Tahoma" panose="020B0604030504040204" pitchFamily="34" charset="0"/>
                <a:cs typeface="Arial" panose="020B0604020202020204" pitchFamily="34" charset="0"/>
              </a:rPr>
            </a:br>
            <a:r>
              <a:rPr lang="en-US" sz="4000" dirty="0" smtClean="0">
                <a:solidFill>
                  <a:srgbClr val="CC9900"/>
                </a:solidFill>
                <a:cs typeface="Arial" panose="020B0604020202020204" pitchFamily="34" charset="0"/>
              </a:rPr>
              <a:t>Answers</a:t>
            </a:r>
          </a:p>
        </p:txBody>
      </p:sp>
      <p:sp>
        <p:nvSpPr>
          <p:cNvPr id="36" name="Content Placeholder 2"/>
          <p:cNvSpPr>
            <a:spLocks noGrp="1"/>
          </p:cNvSpPr>
          <p:nvPr>
            <p:ph idx="1"/>
          </p:nvPr>
        </p:nvSpPr>
        <p:spPr>
          <a:xfrm>
            <a:off x="457200" y="1371600"/>
            <a:ext cx="8382000" cy="5105400"/>
          </a:xfrm>
        </p:spPr>
        <p:txBody>
          <a:bodyPr>
            <a:normAutofit/>
          </a:bodyPr>
          <a:lstStyle/>
          <a:p>
            <a:pPr lvl="0">
              <a:buClr>
                <a:srgbClr val="800000"/>
              </a:buClr>
            </a:pPr>
            <a:r>
              <a:rPr lang="en-US" dirty="0">
                <a:solidFill>
                  <a:prstClr val="black"/>
                </a:solidFill>
              </a:rPr>
              <a:t>Impose a corrective tax on the use of the land </a:t>
            </a:r>
            <a:br>
              <a:rPr lang="en-US" dirty="0">
                <a:solidFill>
                  <a:prstClr val="black"/>
                </a:solidFill>
              </a:rPr>
            </a:br>
            <a:r>
              <a:rPr lang="en-US" dirty="0">
                <a:solidFill>
                  <a:prstClr val="black"/>
                </a:solidFill>
              </a:rPr>
              <a:t>to “internalize the externality.”</a:t>
            </a:r>
          </a:p>
          <a:p>
            <a:pPr lvl="0">
              <a:buClr>
                <a:srgbClr val="800000"/>
              </a:buClr>
            </a:pPr>
            <a:r>
              <a:rPr lang="en-US" dirty="0">
                <a:solidFill>
                  <a:prstClr val="black"/>
                </a:solidFill>
              </a:rPr>
              <a:t>Regulate use of the land (the “command-and-control” approach).</a:t>
            </a:r>
          </a:p>
          <a:p>
            <a:pPr lvl="0">
              <a:buClr>
                <a:srgbClr val="800000"/>
              </a:buClr>
            </a:pPr>
            <a:r>
              <a:rPr lang="en-US" dirty="0">
                <a:solidFill>
                  <a:prstClr val="black"/>
                </a:solidFill>
              </a:rPr>
              <a:t>Auction off permits allowing use of the land.</a:t>
            </a:r>
          </a:p>
          <a:p>
            <a:pPr lvl="0">
              <a:buClr>
                <a:srgbClr val="800000"/>
              </a:buClr>
            </a:pPr>
            <a:r>
              <a:rPr lang="en-US" dirty="0">
                <a:solidFill>
                  <a:prstClr val="black"/>
                </a:solidFill>
              </a:rPr>
              <a:t>Divide the land, sell lots to individual families; each family will have incentive not to overgraze its own land.</a:t>
            </a:r>
          </a:p>
        </p:txBody>
      </p:sp>
      <p:sp>
        <p:nvSpPr>
          <p:cNvPr id="5" name="TextBox 4"/>
          <p:cNvSpPr txBox="1"/>
          <p:nvPr/>
        </p:nvSpPr>
        <p:spPr>
          <a:xfrm>
            <a:off x="304800" y="6500422"/>
            <a:ext cx="5649433" cy="338554"/>
          </a:xfrm>
          <a:prstGeom prst="rect">
            <a:avLst/>
          </a:prstGeom>
          <a:noFill/>
        </p:spPr>
        <p:txBody>
          <a:bodyPr wrap="square" rtlCol="0">
            <a:spAutoFit/>
          </a:bodyPr>
          <a:lstStyle/>
          <a:p>
            <a:r>
              <a:rPr lang="en-US" sz="800" i="1" dirty="0" smtClean="0">
                <a:solidFill>
                  <a:srgbClr val="777777"/>
                </a:solidFill>
                <a:latin typeface="Times New Roman" panose="02020603050405020304" pitchFamily="18" charset="0"/>
                <a:cs typeface="Times New Roman" panose="02020603050405020304" pitchFamily="18" charset="0"/>
              </a:rPr>
              <a:t>© 2015 </a:t>
            </a:r>
            <a:r>
              <a:rPr lang="en-US" sz="800" i="1" dirty="0" err="1" smtClean="0">
                <a:solidFill>
                  <a:srgbClr val="777777"/>
                </a:solidFill>
                <a:latin typeface="Times New Roman" panose="02020603050405020304" pitchFamily="18" charset="0"/>
                <a:cs typeface="Times New Roman" panose="02020603050405020304" pitchFamily="18" charset="0"/>
              </a:rPr>
              <a:t>Cengage</a:t>
            </a:r>
            <a:r>
              <a:rPr lang="en-US" sz="800" i="1" dirty="0" smtClean="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 name="Picture 1" descr="sidebar-yellow copy.png"/>
          <p:cNvPicPr>
            <a:picLocks noChangeAspect="1"/>
          </p:cNvPicPr>
          <p:nvPr/>
        </p:nvPicPr>
        <p:blipFill>
          <a:blip r:embed="rId3">
            <a:extLst>
              <a:ext uri="{BEBA8EAE-BF5A-486C-A8C5-ECC9F3942E4B}">
                <a14:imgProps xmlns:a14="http://schemas.microsoft.com/office/drawing/2010/main">
                  <a14:imgLayer r:embed="rId4">
                    <a14:imgEffect>
                      <a14:brightnessContrast bright="7000" contrast="25000"/>
                    </a14:imgEffect>
                  </a14:imgLayer>
                </a14:imgProps>
              </a:ext>
              <a:ext uri="{28A0092B-C50C-407E-A947-70E740481C1C}">
                <a14:useLocalDpi xmlns:a14="http://schemas.microsoft.com/office/drawing/2010/main" val="0"/>
              </a:ext>
            </a:extLst>
          </a:blip>
          <a:stretch>
            <a:fillRect/>
          </a:stretch>
        </p:blipFill>
        <p:spPr>
          <a:xfrm>
            <a:off x="1" y="0"/>
            <a:ext cx="304799" cy="6858000"/>
          </a:xfrm>
          <a:prstGeom prst="rect">
            <a:avLst/>
          </a:prstGeom>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normAutofit fontScale="90000"/>
          </a:bodyPr>
          <a:lstStyle/>
          <a:p>
            <a:pPr eaLnBrk="1" hangingPunct="1"/>
            <a:r>
              <a:rPr lang="en-US" sz="3200" smtClean="0"/>
              <a:t>Policy Options to Prevent </a:t>
            </a:r>
            <a:br>
              <a:rPr lang="en-US" sz="3200" smtClean="0"/>
            </a:br>
            <a:r>
              <a:rPr lang="en-US" sz="3200" smtClean="0"/>
              <a:t>Overconsumption of Common Resources</a:t>
            </a:r>
          </a:p>
        </p:txBody>
      </p:sp>
      <p:sp>
        <p:nvSpPr>
          <p:cNvPr id="21509" name="Rectangle 3"/>
          <p:cNvSpPr>
            <a:spLocks noGrp="1" noChangeArrowheads="1"/>
          </p:cNvSpPr>
          <p:nvPr>
            <p:ph idx="1"/>
          </p:nvPr>
        </p:nvSpPr>
        <p:spPr>
          <a:xfrm>
            <a:off x="457200" y="1219200"/>
            <a:ext cx="8229600" cy="5257800"/>
          </a:xfrm>
        </p:spPr>
        <p:txBody>
          <a:bodyPr>
            <a:normAutofit/>
          </a:bodyPr>
          <a:lstStyle/>
          <a:p>
            <a:pPr eaLnBrk="1" hangingPunct="1"/>
            <a:r>
              <a:rPr lang="en-US" sz="2700" dirty="0" smtClean="0"/>
              <a:t>Regulate use of the resource.</a:t>
            </a:r>
          </a:p>
          <a:p>
            <a:pPr eaLnBrk="1" hangingPunct="1"/>
            <a:r>
              <a:rPr lang="en-US" sz="2700" dirty="0" smtClean="0"/>
              <a:t>Impose a corrective tax to internalize the externality.</a:t>
            </a:r>
          </a:p>
          <a:p>
            <a:pPr lvl="1" eaLnBrk="1" hangingPunct="1">
              <a:lnSpc>
                <a:spcPct val="105000"/>
              </a:lnSpc>
            </a:pPr>
            <a:r>
              <a:rPr lang="en-US" dirty="0" smtClean="0"/>
              <a:t>Example:  hunting &amp; fishing licenses, </a:t>
            </a:r>
            <a:br>
              <a:rPr lang="en-US" dirty="0" smtClean="0"/>
            </a:br>
            <a:r>
              <a:rPr lang="en-US" dirty="0" smtClean="0"/>
              <a:t>entrance fees for congested national parks</a:t>
            </a:r>
          </a:p>
          <a:p>
            <a:pPr eaLnBrk="1" hangingPunct="1"/>
            <a:r>
              <a:rPr lang="en-US" sz="2700" dirty="0" smtClean="0"/>
              <a:t>Auction off permits allowing use of the resource.</a:t>
            </a:r>
          </a:p>
          <a:p>
            <a:pPr lvl="1" eaLnBrk="1" hangingPunct="1">
              <a:lnSpc>
                <a:spcPct val="105000"/>
              </a:lnSpc>
            </a:pPr>
            <a:r>
              <a:rPr lang="en-US" dirty="0" smtClean="0"/>
              <a:t>Example:  spectrum auctions by the </a:t>
            </a:r>
            <a:br>
              <a:rPr lang="en-US" dirty="0" smtClean="0"/>
            </a:br>
            <a:r>
              <a:rPr lang="en-US" dirty="0" smtClean="0"/>
              <a:t>U.S. Federal Communications Commission</a:t>
            </a:r>
          </a:p>
          <a:p>
            <a:pPr eaLnBrk="1" hangingPunct="1"/>
            <a:r>
              <a:rPr lang="en-US" sz="2700" dirty="0" smtClean="0"/>
              <a:t>If the resource is land, convert to a private good </a:t>
            </a:r>
            <a:br>
              <a:rPr lang="en-US" sz="2700" dirty="0" smtClean="0"/>
            </a:br>
            <a:r>
              <a:rPr lang="en-US" sz="2700" dirty="0" smtClean="0"/>
              <a:t>by dividing and selling parcels to individuals.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wipe(left)">
                                      <p:cBhvr>
                                        <p:cTn id="7" dur="500"/>
                                        <p:tgtEl>
                                          <p:spTgt spid="215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9">
                                            <p:txEl>
                                              <p:pRg st="1" end="1"/>
                                            </p:txEl>
                                          </p:spTgt>
                                        </p:tgtEl>
                                        <p:attrNameLst>
                                          <p:attrName>style.visibility</p:attrName>
                                        </p:attrNameLst>
                                      </p:cBhvr>
                                      <p:to>
                                        <p:strVal val="visible"/>
                                      </p:to>
                                    </p:set>
                                    <p:animEffect transition="in" filter="wipe(left)">
                                      <p:cBhvr>
                                        <p:cTn id="12" dur="500"/>
                                        <p:tgtEl>
                                          <p:spTgt spid="215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9">
                                            <p:txEl>
                                              <p:pRg st="2" end="2"/>
                                            </p:txEl>
                                          </p:spTgt>
                                        </p:tgtEl>
                                        <p:attrNameLst>
                                          <p:attrName>style.visibility</p:attrName>
                                        </p:attrNameLst>
                                      </p:cBhvr>
                                      <p:to>
                                        <p:strVal val="visible"/>
                                      </p:to>
                                    </p:set>
                                    <p:animEffect transition="in" filter="wipe(left)">
                                      <p:cBhvr>
                                        <p:cTn id="17" dur="500"/>
                                        <p:tgtEl>
                                          <p:spTgt spid="215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9">
                                            <p:txEl>
                                              <p:pRg st="3" end="3"/>
                                            </p:txEl>
                                          </p:spTgt>
                                        </p:tgtEl>
                                        <p:attrNameLst>
                                          <p:attrName>style.visibility</p:attrName>
                                        </p:attrNameLst>
                                      </p:cBhvr>
                                      <p:to>
                                        <p:strVal val="visible"/>
                                      </p:to>
                                    </p:set>
                                    <p:animEffect transition="in" filter="wipe(left)">
                                      <p:cBhvr>
                                        <p:cTn id="22" dur="500"/>
                                        <p:tgtEl>
                                          <p:spTgt spid="215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9">
                                            <p:txEl>
                                              <p:pRg st="4" end="4"/>
                                            </p:txEl>
                                          </p:spTgt>
                                        </p:tgtEl>
                                        <p:attrNameLst>
                                          <p:attrName>style.visibility</p:attrName>
                                        </p:attrNameLst>
                                      </p:cBhvr>
                                      <p:to>
                                        <p:strVal val="visible"/>
                                      </p:to>
                                    </p:set>
                                    <p:animEffect transition="in" filter="wipe(left)">
                                      <p:cBhvr>
                                        <p:cTn id="27" dur="500"/>
                                        <p:tgtEl>
                                          <p:spTgt spid="2150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509">
                                            <p:txEl>
                                              <p:pRg st="5" end="5"/>
                                            </p:txEl>
                                          </p:spTgt>
                                        </p:tgtEl>
                                        <p:attrNameLst>
                                          <p:attrName>style.visibility</p:attrName>
                                        </p:attrNameLst>
                                      </p:cBhvr>
                                      <p:to>
                                        <p:strVal val="visible"/>
                                      </p:to>
                                    </p:set>
                                    <p:animEffect transition="in" filter="wipe(left)">
                                      <p:cBhvr>
                                        <p:cTn id="32" dur="500"/>
                                        <p:tgtEl>
                                          <p:spTgt spid="2150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bldLvl="4"/>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smtClean="0"/>
              <a:t>Some Important Common Resources</a:t>
            </a:r>
          </a:p>
        </p:txBody>
      </p:sp>
      <p:sp>
        <p:nvSpPr>
          <p:cNvPr id="22533" name="Rectangle 3"/>
          <p:cNvSpPr>
            <a:spLocks noGrp="1" noChangeArrowheads="1"/>
          </p:cNvSpPr>
          <p:nvPr>
            <p:ph idx="1"/>
          </p:nvPr>
        </p:nvSpPr>
        <p:spPr/>
        <p:txBody>
          <a:bodyPr/>
          <a:lstStyle/>
          <a:p>
            <a:pPr eaLnBrk="1" hangingPunct="1"/>
            <a:r>
              <a:rPr lang="en-US" smtClean="0"/>
              <a:t>Clean air and water</a:t>
            </a:r>
          </a:p>
          <a:p>
            <a:pPr eaLnBrk="1" hangingPunct="1"/>
            <a:r>
              <a:rPr lang="en-US" smtClean="0"/>
              <a:t>Congested roads</a:t>
            </a:r>
          </a:p>
          <a:p>
            <a:pPr eaLnBrk="1" hangingPunct="1"/>
            <a:r>
              <a:rPr lang="en-US" smtClean="0"/>
              <a:t>Fish, whales, and other wildlife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animEffect transition="in" filter="wipe(left)">
                                      <p:cBhvr>
                                        <p:cTn id="7" dur="500"/>
                                        <p:tgtEl>
                                          <p:spTgt spid="225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3">
                                            <p:txEl>
                                              <p:pRg st="1" end="1"/>
                                            </p:txEl>
                                          </p:spTgt>
                                        </p:tgtEl>
                                        <p:attrNameLst>
                                          <p:attrName>style.visibility</p:attrName>
                                        </p:attrNameLst>
                                      </p:cBhvr>
                                      <p:to>
                                        <p:strVal val="visible"/>
                                      </p:to>
                                    </p:set>
                                    <p:animEffect transition="in" filter="wipe(left)">
                                      <p:cBhvr>
                                        <p:cTn id="12" dur="500"/>
                                        <p:tgtEl>
                                          <p:spTgt spid="225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3">
                                            <p:txEl>
                                              <p:pRg st="2" end="2"/>
                                            </p:txEl>
                                          </p:spTgt>
                                        </p:tgtEl>
                                        <p:attrNameLst>
                                          <p:attrName>style.visibility</p:attrName>
                                        </p:attrNameLst>
                                      </p:cBhvr>
                                      <p:to>
                                        <p:strVal val="visible"/>
                                      </p:to>
                                    </p:set>
                                    <p:animEffect transition="in" filter="wipe(left)">
                                      <p:cBhvr>
                                        <p:cTn id="17" dur="500"/>
                                        <p:tgtEl>
                                          <p:spTgt spid="225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uild="p" bldLvl="4"/>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p:cNvSpPr>
            <a:spLocks noGrp="1" noChangeArrowheads="1"/>
          </p:cNvSpPr>
          <p:nvPr>
            <p:ph type="title" idx="4294967295"/>
          </p:nvPr>
        </p:nvSpPr>
        <p:spPr/>
        <p:txBody>
          <a:bodyPr/>
          <a:lstStyle/>
          <a:p>
            <a:pPr eaLnBrk="1" hangingPunct="1"/>
            <a:r>
              <a:rPr lang="en-US" smtClean="0"/>
              <a:t>CONCLUSION</a:t>
            </a:r>
          </a:p>
        </p:txBody>
      </p:sp>
      <p:sp>
        <p:nvSpPr>
          <p:cNvPr id="24581" name="Rectangle 3"/>
          <p:cNvSpPr>
            <a:spLocks noGrp="1" noChangeArrowheads="1"/>
          </p:cNvSpPr>
          <p:nvPr>
            <p:ph type="body" idx="4294967295"/>
          </p:nvPr>
        </p:nvSpPr>
        <p:spPr/>
        <p:txBody>
          <a:bodyPr/>
          <a:lstStyle/>
          <a:p>
            <a:pPr eaLnBrk="1" hangingPunct="1"/>
            <a:r>
              <a:rPr lang="en-US" sz="2700" smtClean="0"/>
              <a:t>Public goods tend to be under-provided, while common resources tend to be over-consumed. </a:t>
            </a:r>
          </a:p>
          <a:p>
            <a:pPr eaLnBrk="1" hangingPunct="1"/>
            <a:r>
              <a:rPr lang="en-US" sz="2700" smtClean="0"/>
              <a:t>These problems arise because property rights </a:t>
            </a:r>
            <a:br>
              <a:rPr lang="en-US" sz="2700" smtClean="0"/>
            </a:br>
            <a:r>
              <a:rPr lang="en-US" sz="2700" smtClean="0"/>
              <a:t>are not well-established:</a:t>
            </a:r>
          </a:p>
          <a:p>
            <a:pPr lvl="1" eaLnBrk="1" hangingPunct="1"/>
            <a:r>
              <a:rPr lang="en-US" smtClean="0"/>
              <a:t>Nobody owns the air, so no one can charge polluters.  Result:  too much pollution.</a:t>
            </a:r>
          </a:p>
          <a:p>
            <a:pPr lvl="1" eaLnBrk="1" hangingPunct="1"/>
            <a:r>
              <a:rPr lang="en-US" smtClean="0"/>
              <a:t>Nobody can charge people who benefit from national defense.  Result:  too little defense. </a:t>
            </a:r>
          </a:p>
          <a:p>
            <a:pPr eaLnBrk="1" hangingPunct="1"/>
            <a:r>
              <a:rPr lang="en-US" sz="2700" smtClean="0"/>
              <a:t>The govt can potentially solve these problems </a:t>
            </a:r>
            <a:br>
              <a:rPr lang="en-US" sz="2700" smtClean="0"/>
            </a:br>
            <a:r>
              <a:rPr lang="en-US" sz="2700" smtClean="0"/>
              <a:t>with appropriate policies.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animEffect transition="in" filter="wipe(left)">
                                      <p:cBhvr>
                                        <p:cTn id="7" dur="500"/>
                                        <p:tgtEl>
                                          <p:spTgt spid="24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1">
                                            <p:txEl>
                                              <p:pRg st="1" end="1"/>
                                            </p:txEl>
                                          </p:spTgt>
                                        </p:tgtEl>
                                        <p:attrNameLst>
                                          <p:attrName>style.visibility</p:attrName>
                                        </p:attrNameLst>
                                      </p:cBhvr>
                                      <p:to>
                                        <p:strVal val="visible"/>
                                      </p:to>
                                    </p:set>
                                    <p:animEffect transition="in" filter="wipe(left)">
                                      <p:cBhvr>
                                        <p:cTn id="12" dur="500"/>
                                        <p:tgtEl>
                                          <p:spTgt spid="24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1">
                                            <p:txEl>
                                              <p:pRg st="2" end="2"/>
                                            </p:txEl>
                                          </p:spTgt>
                                        </p:tgtEl>
                                        <p:attrNameLst>
                                          <p:attrName>style.visibility</p:attrName>
                                        </p:attrNameLst>
                                      </p:cBhvr>
                                      <p:to>
                                        <p:strVal val="visible"/>
                                      </p:to>
                                    </p:set>
                                    <p:animEffect transition="in" filter="wipe(left)">
                                      <p:cBhvr>
                                        <p:cTn id="17" dur="500"/>
                                        <p:tgtEl>
                                          <p:spTgt spid="245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81">
                                            <p:txEl>
                                              <p:pRg st="3" end="3"/>
                                            </p:txEl>
                                          </p:spTgt>
                                        </p:tgtEl>
                                        <p:attrNameLst>
                                          <p:attrName>style.visibility</p:attrName>
                                        </p:attrNameLst>
                                      </p:cBhvr>
                                      <p:to>
                                        <p:strVal val="visible"/>
                                      </p:to>
                                    </p:set>
                                    <p:animEffect transition="in" filter="wipe(left)">
                                      <p:cBhvr>
                                        <p:cTn id="22" dur="500"/>
                                        <p:tgtEl>
                                          <p:spTgt spid="245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581">
                                            <p:txEl>
                                              <p:pRg st="4" end="4"/>
                                            </p:txEl>
                                          </p:spTgt>
                                        </p:tgtEl>
                                        <p:attrNameLst>
                                          <p:attrName>style.visibility</p:attrName>
                                        </p:attrNameLst>
                                      </p:cBhvr>
                                      <p:to>
                                        <p:strVal val="visible"/>
                                      </p:to>
                                    </p:set>
                                    <p:animEffect transition="in" filter="wipe(left)">
                                      <p:cBhvr>
                                        <p:cTn id="27" dur="500"/>
                                        <p:tgtEl>
                                          <p:spTgt spid="245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bldLvl="4"/>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alpha val="80000"/>
          </a:schemeClr>
        </a:solidFill>
        <a:effectLst/>
      </p:bgPr>
    </p:bg>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33400" y="188912"/>
            <a:ext cx="8458200" cy="1081044"/>
          </a:xfrm>
          <a:noFill/>
        </p:spPr>
        <p:txBody>
          <a:bodyPr bIns="0" anchor="b">
            <a:noAutofit/>
          </a:bodyPr>
          <a:lstStyle/>
          <a:p>
            <a:pPr algn="l" eaLnBrk="1" hangingPunct="1">
              <a:lnSpc>
                <a:spcPct val="105000"/>
              </a:lnSpc>
              <a:defRPr/>
            </a:pPr>
            <a:r>
              <a:rPr lang="en-US" sz="3300" kern="0" spc="200" dirty="0" smtClean="0">
                <a:solidFill>
                  <a:srgbClr val="008000"/>
                </a:solidFill>
                <a:latin typeface="Arial" panose="020B0604020202020204" pitchFamily="34" charset="0"/>
                <a:cs typeface="Arial" panose="020B0604020202020204" pitchFamily="34" charset="0"/>
              </a:rPr>
              <a:t>In this chapter, </a:t>
            </a:r>
            <a:br>
              <a:rPr lang="en-US" sz="3300" kern="0" spc="200" dirty="0" smtClean="0">
                <a:solidFill>
                  <a:srgbClr val="008000"/>
                </a:solidFill>
                <a:latin typeface="Arial" panose="020B0604020202020204" pitchFamily="34" charset="0"/>
                <a:cs typeface="Arial" panose="020B0604020202020204" pitchFamily="34" charset="0"/>
              </a:rPr>
            </a:br>
            <a:r>
              <a:rPr lang="en-US" sz="3300" kern="0" spc="200" dirty="0" smtClean="0">
                <a:solidFill>
                  <a:srgbClr val="008000"/>
                </a:solidFill>
                <a:latin typeface="Arial" panose="020B0604020202020204" pitchFamily="34" charset="0"/>
                <a:cs typeface="Arial" panose="020B0604020202020204" pitchFamily="34" charset="0"/>
              </a:rPr>
              <a:t>look for the answers to these questions</a:t>
            </a:r>
          </a:p>
        </p:txBody>
      </p:sp>
      <p:sp>
        <p:nvSpPr>
          <p:cNvPr id="36" name="Content Placeholder 2"/>
          <p:cNvSpPr>
            <a:spLocks noGrp="1"/>
          </p:cNvSpPr>
          <p:nvPr>
            <p:ph idx="1"/>
          </p:nvPr>
        </p:nvSpPr>
        <p:spPr>
          <a:xfrm>
            <a:off x="457200" y="1668002"/>
            <a:ext cx="8229600" cy="4808998"/>
          </a:xfrm>
        </p:spPr>
        <p:txBody>
          <a:bodyPr>
            <a:normAutofit/>
          </a:bodyPr>
          <a:lstStyle/>
          <a:p>
            <a:pPr marL="285750" indent="-285750">
              <a:buClr>
                <a:schemeClr val="accent1">
                  <a:lumMod val="75000"/>
                </a:schemeClr>
              </a:buClr>
              <a:buSzPct val="120000"/>
              <a:buFont typeface="Arial" panose="020B0604020202020204" pitchFamily="34" charset="0"/>
              <a:buChar char="•"/>
            </a:pPr>
            <a:r>
              <a:rPr lang="en-US" dirty="0"/>
              <a:t>What are public goods?  </a:t>
            </a:r>
            <a:br>
              <a:rPr lang="en-US" dirty="0"/>
            </a:br>
            <a:r>
              <a:rPr lang="en-US" dirty="0"/>
              <a:t>What are common resources?  </a:t>
            </a:r>
            <a:br>
              <a:rPr lang="en-US" dirty="0"/>
            </a:br>
            <a:r>
              <a:rPr lang="en-US" dirty="0"/>
              <a:t>Give examples of each.  </a:t>
            </a:r>
          </a:p>
          <a:p>
            <a:pPr marL="285750" indent="-285750">
              <a:buClr>
                <a:schemeClr val="accent1">
                  <a:lumMod val="75000"/>
                </a:schemeClr>
              </a:buClr>
              <a:buSzPct val="120000"/>
              <a:buFont typeface="Arial" panose="020B0604020202020204" pitchFamily="34" charset="0"/>
              <a:buChar char="•"/>
            </a:pPr>
            <a:r>
              <a:rPr lang="en-US" dirty="0"/>
              <a:t>Why do markets generally fail to provide the efficient amounts of these goods?</a:t>
            </a:r>
          </a:p>
          <a:p>
            <a:pPr marL="285750" indent="-285750">
              <a:buClr>
                <a:schemeClr val="accent1">
                  <a:lumMod val="75000"/>
                </a:schemeClr>
              </a:buClr>
              <a:buSzPct val="120000"/>
              <a:buFont typeface="Arial" panose="020B0604020202020204" pitchFamily="34" charset="0"/>
              <a:buChar char="•"/>
            </a:pPr>
            <a:r>
              <a:rPr lang="en-US" dirty="0"/>
              <a:t>How might the government improve market outcomes in the case of public goods or common resources?</a:t>
            </a:r>
          </a:p>
        </p:txBody>
      </p:sp>
      <p:sp>
        <p:nvSpPr>
          <p:cNvPr id="5" name="TextBox 4"/>
          <p:cNvSpPr txBox="1"/>
          <p:nvPr/>
        </p:nvSpPr>
        <p:spPr>
          <a:xfrm>
            <a:off x="304800" y="6500422"/>
            <a:ext cx="5649433" cy="338554"/>
          </a:xfrm>
          <a:prstGeom prst="rect">
            <a:avLst/>
          </a:prstGeom>
          <a:noFill/>
        </p:spPr>
        <p:txBody>
          <a:bodyPr wrap="square" rtlCol="0">
            <a:spAutoFit/>
          </a:bodyPr>
          <a:lstStyle/>
          <a:p>
            <a:r>
              <a:rPr lang="en-US" sz="800" i="1" dirty="0" smtClean="0">
                <a:solidFill>
                  <a:srgbClr val="777777"/>
                </a:solidFill>
                <a:latin typeface="Times New Roman" panose="02020603050405020304" pitchFamily="18" charset="0"/>
                <a:cs typeface="Times New Roman" panose="02020603050405020304" pitchFamily="18" charset="0"/>
              </a:rPr>
              <a:t>© 2015 </a:t>
            </a:r>
            <a:r>
              <a:rPr lang="en-US" sz="800" i="1" dirty="0" err="1" smtClean="0">
                <a:solidFill>
                  <a:srgbClr val="777777"/>
                </a:solidFill>
                <a:latin typeface="Times New Roman" panose="02020603050405020304" pitchFamily="18" charset="0"/>
                <a:cs typeface="Times New Roman" panose="02020603050405020304" pitchFamily="18" charset="0"/>
              </a:rPr>
              <a:t>Cengage</a:t>
            </a:r>
            <a:r>
              <a:rPr lang="en-US" sz="800" i="1" dirty="0" smtClean="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 name="Picture 1" descr="Screen Shot 2013-09-29 at 9.52.0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700"/>
            <a:ext cx="304800" cy="6870700"/>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alpha val="80000"/>
          </a:schemeClr>
        </a:solidFill>
        <a:effectLst/>
      </p:bgPr>
    </p:bg>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33400" y="188912"/>
            <a:ext cx="8458200" cy="725488"/>
          </a:xfrm>
          <a:noFill/>
        </p:spPr>
        <p:txBody>
          <a:bodyPr bIns="0" anchor="b">
            <a:noAutofit/>
          </a:bodyPr>
          <a:lstStyle/>
          <a:p>
            <a:pPr algn="l" eaLnBrk="1" hangingPunct="1">
              <a:lnSpc>
                <a:spcPct val="105000"/>
              </a:lnSpc>
              <a:defRPr/>
            </a:pPr>
            <a:r>
              <a:rPr lang="en-US" sz="3600" kern="0" spc="200" dirty="0" smtClean="0">
                <a:solidFill>
                  <a:srgbClr val="008000"/>
                </a:solidFill>
                <a:latin typeface="Arial" panose="020B0604020202020204" pitchFamily="34" charset="0"/>
                <a:cs typeface="Arial" panose="020B0604020202020204" pitchFamily="34" charset="0"/>
              </a:rPr>
              <a:t>Summary</a:t>
            </a:r>
          </a:p>
        </p:txBody>
      </p:sp>
      <p:sp>
        <p:nvSpPr>
          <p:cNvPr id="36" name="Content Placeholder 2"/>
          <p:cNvSpPr>
            <a:spLocks noGrp="1"/>
          </p:cNvSpPr>
          <p:nvPr>
            <p:ph idx="1"/>
          </p:nvPr>
        </p:nvSpPr>
        <p:spPr>
          <a:xfrm>
            <a:off x="457200" y="1295400"/>
            <a:ext cx="8229600" cy="5181600"/>
          </a:xfrm>
        </p:spPr>
        <p:txBody>
          <a:bodyPr>
            <a:normAutofit/>
          </a:bodyPr>
          <a:lstStyle/>
          <a:p>
            <a:pPr>
              <a:buClr>
                <a:schemeClr val="accent1">
                  <a:lumMod val="75000"/>
                </a:schemeClr>
              </a:buClr>
              <a:buSzPct val="120000"/>
              <a:buFont typeface="Arial" panose="020B0604020202020204" pitchFamily="34" charset="0"/>
              <a:buChar char="•"/>
            </a:pPr>
            <a:r>
              <a:rPr lang="en-US" dirty="0"/>
              <a:t>A good is excludable if someone can be prevented from using it.  A good is rival in consumption if one person’s use reduces others’ ability to use the same unit of the good.  </a:t>
            </a:r>
          </a:p>
          <a:p>
            <a:pPr>
              <a:buClr>
                <a:schemeClr val="accent1">
                  <a:lumMod val="75000"/>
                </a:schemeClr>
              </a:buClr>
              <a:buSzPct val="120000"/>
              <a:buFont typeface="Arial" panose="020B0604020202020204" pitchFamily="34" charset="0"/>
              <a:buChar char="•"/>
            </a:pPr>
            <a:r>
              <a:rPr lang="en-US" dirty="0"/>
              <a:t>Markets work best for private goods, </a:t>
            </a:r>
            <a:br>
              <a:rPr lang="en-US" dirty="0"/>
            </a:br>
            <a:r>
              <a:rPr lang="en-US" dirty="0"/>
              <a:t>which are excludable and rival in consumption.  Markets do not work well for other types of goods.</a:t>
            </a:r>
          </a:p>
        </p:txBody>
      </p:sp>
      <p:sp>
        <p:nvSpPr>
          <p:cNvPr id="5" name="TextBox 4"/>
          <p:cNvSpPr txBox="1"/>
          <p:nvPr/>
        </p:nvSpPr>
        <p:spPr>
          <a:xfrm>
            <a:off x="304800" y="6500422"/>
            <a:ext cx="5649433" cy="338554"/>
          </a:xfrm>
          <a:prstGeom prst="rect">
            <a:avLst/>
          </a:prstGeom>
          <a:noFill/>
        </p:spPr>
        <p:txBody>
          <a:bodyPr wrap="square" rtlCol="0">
            <a:spAutoFit/>
          </a:bodyPr>
          <a:lstStyle/>
          <a:p>
            <a:r>
              <a:rPr lang="en-US" sz="800" b="0" i="1" dirty="0" smtClean="0">
                <a:solidFill>
                  <a:srgbClr val="777777"/>
                </a:solidFill>
                <a:latin typeface="Times New Roman" panose="02020603050405020304" pitchFamily="18" charset="0"/>
                <a:cs typeface="Times New Roman" panose="02020603050405020304" pitchFamily="18" charset="0"/>
              </a:rPr>
              <a:t>© 2015 </a:t>
            </a:r>
            <a:r>
              <a:rPr lang="en-US" sz="800" b="0" i="1" dirty="0" err="1" smtClean="0">
                <a:solidFill>
                  <a:srgbClr val="777777"/>
                </a:solidFill>
                <a:latin typeface="Times New Roman" panose="02020603050405020304" pitchFamily="18" charset="0"/>
                <a:cs typeface="Times New Roman" panose="02020603050405020304" pitchFamily="18" charset="0"/>
              </a:rPr>
              <a:t>Cengage</a:t>
            </a:r>
            <a:r>
              <a:rPr lang="en-US" sz="800" b="0" i="1" dirty="0" smtClean="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 name="Picture 1" descr="Screen Shot 2013-09-29 at 9.52.0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700"/>
            <a:ext cx="304800" cy="6870700"/>
          </a:xfrm>
          <a:prstGeom prst="rect">
            <a:avLst/>
          </a:prstGeom>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alpha val="80000"/>
          </a:schemeClr>
        </a:solidFill>
        <a:effectLst/>
      </p:bgPr>
    </p:bg>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33400" y="188912"/>
            <a:ext cx="8458200" cy="725488"/>
          </a:xfrm>
          <a:noFill/>
        </p:spPr>
        <p:txBody>
          <a:bodyPr bIns="0" anchor="b">
            <a:noAutofit/>
          </a:bodyPr>
          <a:lstStyle/>
          <a:p>
            <a:pPr algn="l" eaLnBrk="1" hangingPunct="1">
              <a:lnSpc>
                <a:spcPct val="105000"/>
              </a:lnSpc>
              <a:defRPr/>
            </a:pPr>
            <a:r>
              <a:rPr lang="en-US" sz="3600" kern="0" spc="200" dirty="0" smtClean="0">
                <a:solidFill>
                  <a:srgbClr val="008000"/>
                </a:solidFill>
                <a:latin typeface="Arial" panose="020B0604020202020204" pitchFamily="34" charset="0"/>
                <a:cs typeface="Arial" panose="020B0604020202020204" pitchFamily="34" charset="0"/>
              </a:rPr>
              <a:t>Summary</a:t>
            </a:r>
          </a:p>
        </p:txBody>
      </p:sp>
      <p:sp>
        <p:nvSpPr>
          <p:cNvPr id="36" name="Content Placeholder 2"/>
          <p:cNvSpPr>
            <a:spLocks noGrp="1"/>
          </p:cNvSpPr>
          <p:nvPr>
            <p:ph idx="1"/>
          </p:nvPr>
        </p:nvSpPr>
        <p:spPr>
          <a:xfrm>
            <a:off x="457200" y="1295400"/>
            <a:ext cx="8229600" cy="5181600"/>
          </a:xfrm>
        </p:spPr>
        <p:txBody>
          <a:bodyPr>
            <a:normAutofit/>
          </a:bodyPr>
          <a:lstStyle/>
          <a:p>
            <a:pPr>
              <a:buClr>
                <a:schemeClr val="accent1">
                  <a:lumMod val="75000"/>
                </a:schemeClr>
              </a:buClr>
              <a:buSzPct val="120000"/>
              <a:buFont typeface="Arial" panose="020B0604020202020204" pitchFamily="34" charset="0"/>
              <a:buChar char="•"/>
            </a:pPr>
            <a:r>
              <a:rPr lang="en-US" dirty="0"/>
              <a:t>Public goods, such as national defense and fundamental knowledge, are neither excludable nor rival in consumption.  </a:t>
            </a:r>
          </a:p>
          <a:p>
            <a:pPr>
              <a:buClr>
                <a:schemeClr val="accent1">
                  <a:lumMod val="75000"/>
                </a:schemeClr>
              </a:buClr>
              <a:buSzPct val="120000"/>
              <a:buFont typeface="Arial" panose="020B0604020202020204" pitchFamily="34" charset="0"/>
              <a:buChar char="•"/>
            </a:pPr>
            <a:r>
              <a:rPr lang="en-US" dirty="0"/>
              <a:t>Because people do not have to pay to use them, they have an incentive to free ride, and firms have no incentive to provide them.  </a:t>
            </a:r>
          </a:p>
          <a:p>
            <a:pPr>
              <a:buClr>
                <a:schemeClr val="accent1">
                  <a:lumMod val="75000"/>
                </a:schemeClr>
              </a:buClr>
              <a:buSzPct val="120000"/>
              <a:buFont typeface="Arial" panose="020B0604020202020204" pitchFamily="34" charset="0"/>
              <a:buChar char="•"/>
            </a:pPr>
            <a:r>
              <a:rPr lang="en-US" dirty="0"/>
              <a:t>Therefore, the government provides public goods, using cost-benefit analysis to determine how much to provide.</a:t>
            </a:r>
          </a:p>
        </p:txBody>
      </p:sp>
      <p:sp>
        <p:nvSpPr>
          <p:cNvPr id="5" name="TextBox 4"/>
          <p:cNvSpPr txBox="1"/>
          <p:nvPr/>
        </p:nvSpPr>
        <p:spPr>
          <a:xfrm>
            <a:off x="304800" y="6500422"/>
            <a:ext cx="5649433" cy="338554"/>
          </a:xfrm>
          <a:prstGeom prst="rect">
            <a:avLst/>
          </a:prstGeom>
          <a:noFill/>
        </p:spPr>
        <p:txBody>
          <a:bodyPr wrap="square" rtlCol="0">
            <a:spAutoFit/>
          </a:bodyPr>
          <a:lstStyle/>
          <a:p>
            <a:r>
              <a:rPr lang="en-US" sz="800" b="0" i="1" dirty="0" smtClean="0">
                <a:solidFill>
                  <a:srgbClr val="777777"/>
                </a:solidFill>
                <a:latin typeface="Times New Roman" panose="02020603050405020304" pitchFamily="18" charset="0"/>
                <a:cs typeface="Times New Roman" panose="02020603050405020304" pitchFamily="18" charset="0"/>
              </a:rPr>
              <a:t>© 2015 </a:t>
            </a:r>
            <a:r>
              <a:rPr lang="en-US" sz="800" b="0" i="1" dirty="0" err="1" smtClean="0">
                <a:solidFill>
                  <a:srgbClr val="777777"/>
                </a:solidFill>
                <a:latin typeface="Times New Roman" panose="02020603050405020304" pitchFamily="18" charset="0"/>
                <a:cs typeface="Times New Roman" panose="02020603050405020304" pitchFamily="18" charset="0"/>
              </a:rPr>
              <a:t>Cengage</a:t>
            </a:r>
            <a:r>
              <a:rPr lang="en-US" sz="800" b="0" i="1" dirty="0" smtClean="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 name="Picture 1" descr="Screen Shot 2013-09-29 at 9.52.0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700"/>
            <a:ext cx="304800" cy="6870700"/>
          </a:xfrm>
          <a:prstGeom prst="rect">
            <a:avLst/>
          </a:prstGeom>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alpha val="80000"/>
          </a:schemeClr>
        </a:solidFill>
        <a:effectLst/>
      </p:bgPr>
    </p:bg>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33400" y="188912"/>
            <a:ext cx="8458200" cy="725488"/>
          </a:xfrm>
          <a:noFill/>
        </p:spPr>
        <p:txBody>
          <a:bodyPr bIns="0" anchor="b">
            <a:noAutofit/>
          </a:bodyPr>
          <a:lstStyle/>
          <a:p>
            <a:pPr algn="l" eaLnBrk="1" hangingPunct="1">
              <a:lnSpc>
                <a:spcPct val="105000"/>
              </a:lnSpc>
              <a:defRPr/>
            </a:pPr>
            <a:r>
              <a:rPr lang="en-US" sz="3600" kern="0" spc="200" dirty="0" smtClean="0">
                <a:solidFill>
                  <a:srgbClr val="008000"/>
                </a:solidFill>
                <a:latin typeface="Arial" panose="020B0604020202020204" pitchFamily="34" charset="0"/>
                <a:cs typeface="Arial" panose="020B0604020202020204" pitchFamily="34" charset="0"/>
              </a:rPr>
              <a:t>Summary</a:t>
            </a:r>
          </a:p>
        </p:txBody>
      </p:sp>
      <p:sp>
        <p:nvSpPr>
          <p:cNvPr id="36" name="Content Placeholder 2"/>
          <p:cNvSpPr>
            <a:spLocks noGrp="1"/>
          </p:cNvSpPr>
          <p:nvPr>
            <p:ph idx="1"/>
          </p:nvPr>
        </p:nvSpPr>
        <p:spPr>
          <a:xfrm>
            <a:off x="457200" y="1295400"/>
            <a:ext cx="8229600" cy="5181600"/>
          </a:xfrm>
        </p:spPr>
        <p:txBody>
          <a:bodyPr>
            <a:normAutofit/>
          </a:bodyPr>
          <a:lstStyle/>
          <a:p>
            <a:pPr>
              <a:buClr>
                <a:schemeClr val="accent1">
                  <a:lumMod val="75000"/>
                </a:schemeClr>
              </a:buClr>
              <a:buSzPct val="120000"/>
              <a:buFont typeface="Arial" panose="020B0604020202020204" pitchFamily="34" charset="0"/>
              <a:buChar char="•"/>
            </a:pPr>
            <a:r>
              <a:rPr lang="en-US" dirty="0"/>
              <a:t>Common resources are rival in consumption but not excludable.  Examples include common grazing land, clean air, and congested roads. </a:t>
            </a:r>
          </a:p>
          <a:p>
            <a:pPr>
              <a:buClr>
                <a:schemeClr val="accent1">
                  <a:lumMod val="75000"/>
                </a:schemeClr>
              </a:buClr>
              <a:buSzPct val="120000"/>
              <a:buFont typeface="Arial" panose="020B0604020202020204" pitchFamily="34" charset="0"/>
              <a:buChar char="•"/>
            </a:pPr>
            <a:r>
              <a:rPr lang="en-US" dirty="0"/>
              <a:t>People can use common resources without paying, so they tend to overuse them.  </a:t>
            </a:r>
            <a:br>
              <a:rPr lang="en-US" dirty="0"/>
            </a:br>
            <a:r>
              <a:rPr lang="en-US" dirty="0"/>
              <a:t>Therefore, governments try to limit the use of common resources. </a:t>
            </a:r>
          </a:p>
        </p:txBody>
      </p:sp>
      <p:sp>
        <p:nvSpPr>
          <p:cNvPr id="5" name="TextBox 4"/>
          <p:cNvSpPr txBox="1"/>
          <p:nvPr/>
        </p:nvSpPr>
        <p:spPr>
          <a:xfrm>
            <a:off x="304800" y="6500422"/>
            <a:ext cx="5649433" cy="338554"/>
          </a:xfrm>
          <a:prstGeom prst="rect">
            <a:avLst/>
          </a:prstGeom>
          <a:noFill/>
        </p:spPr>
        <p:txBody>
          <a:bodyPr wrap="square" rtlCol="0">
            <a:spAutoFit/>
          </a:bodyPr>
          <a:lstStyle/>
          <a:p>
            <a:r>
              <a:rPr lang="en-US" sz="800" b="0" i="1" dirty="0" smtClean="0">
                <a:solidFill>
                  <a:srgbClr val="777777"/>
                </a:solidFill>
                <a:latin typeface="Times New Roman" panose="02020603050405020304" pitchFamily="18" charset="0"/>
                <a:cs typeface="Times New Roman" panose="02020603050405020304" pitchFamily="18" charset="0"/>
              </a:rPr>
              <a:t>© 2015 </a:t>
            </a:r>
            <a:r>
              <a:rPr lang="en-US" sz="800" b="0" i="1" dirty="0" err="1" smtClean="0">
                <a:solidFill>
                  <a:srgbClr val="777777"/>
                </a:solidFill>
                <a:latin typeface="Times New Roman" panose="02020603050405020304" pitchFamily="18" charset="0"/>
                <a:cs typeface="Times New Roman" panose="02020603050405020304" pitchFamily="18" charset="0"/>
              </a:rPr>
              <a:t>Cengage</a:t>
            </a:r>
            <a:r>
              <a:rPr lang="en-US" sz="800" b="0" i="1" dirty="0" smtClean="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 name="Picture 1" descr="Screen Shot 2013-09-29 at 9.52.0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700"/>
            <a:ext cx="304800" cy="6870700"/>
          </a:xfrm>
          <a:prstGeom prst="rect">
            <a:avLst/>
          </a:prstGeom>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2"/>
          <p:cNvSpPr>
            <a:spLocks noGrp="1" noChangeArrowheads="1"/>
          </p:cNvSpPr>
          <p:nvPr>
            <p:ph type="title" idx="4294967295"/>
          </p:nvPr>
        </p:nvSpPr>
        <p:spPr/>
        <p:txBody>
          <a:bodyPr/>
          <a:lstStyle/>
          <a:p>
            <a:pPr eaLnBrk="1" hangingPunct="1"/>
            <a:r>
              <a:rPr lang="en-US" smtClean="0"/>
              <a:t>Introduction</a:t>
            </a:r>
          </a:p>
        </p:txBody>
      </p:sp>
      <p:sp>
        <p:nvSpPr>
          <p:cNvPr id="7173" name="Rectangle 3"/>
          <p:cNvSpPr>
            <a:spLocks noGrp="1" noChangeArrowheads="1"/>
          </p:cNvSpPr>
          <p:nvPr>
            <p:ph type="body" idx="4294967295"/>
          </p:nvPr>
        </p:nvSpPr>
        <p:spPr/>
        <p:txBody>
          <a:bodyPr/>
          <a:lstStyle/>
          <a:p>
            <a:pPr eaLnBrk="1" hangingPunct="1"/>
            <a:r>
              <a:rPr lang="en-US" dirty="0" smtClean="0"/>
              <a:t>We consume many goods without paying:  </a:t>
            </a:r>
            <a:br>
              <a:rPr lang="en-US" dirty="0" smtClean="0"/>
            </a:br>
            <a:r>
              <a:rPr lang="en-US" dirty="0" smtClean="0"/>
              <a:t>parks, national defense, clean air &amp; water.  </a:t>
            </a:r>
          </a:p>
          <a:p>
            <a:pPr eaLnBrk="1" hangingPunct="1"/>
            <a:r>
              <a:rPr lang="en-US" dirty="0" smtClean="0"/>
              <a:t>When goods have no prices, the market forces that normally allocate resources are absent. </a:t>
            </a:r>
          </a:p>
          <a:p>
            <a:pPr eaLnBrk="1" hangingPunct="1"/>
            <a:r>
              <a:rPr lang="en-US" dirty="0" smtClean="0"/>
              <a:t>The private market may fail to provide the socially efficient quantity of such goods.  </a:t>
            </a:r>
          </a:p>
          <a:p>
            <a:pPr eaLnBrk="1" hangingPunct="1"/>
            <a:r>
              <a:rPr lang="en-US" dirty="0" smtClean="0"/>
              <a:t>One of the Ten Principles from Chapter 1:  </a:t>
            </a:r>
            <a:br>
              <a:rPr lang="en-US" dirty="0" smtClean="0"/>
            </a:br>
            <a:r>
              <a:rPr lang="en-US" dirty="0" smtClean="0"/>
              <a:t>     </a:t>
            </a:r>
            <a:r>
              <a:rPr lang="en-US" b="1" i="1" dirty="0" smtClean="0">
                <a:solidFill>
                  <a:srgbClr val="996633"/>
                </a:solidFill>
              </a:rPr>
              <a:t>Governments can sometimes </a:t>
            </a:r>
            <a:br>
              <a:rPr lang="en-US" b="1" i="1" dirty="0" smtClean="0">
                <a:solidFill>
                  <a:srgbClr val="996633"/>
                </a:solidFill>
              </a:rPr>
            </a:br>
            <a:r>
              <a:rPr lang="en-US" b="1" i="1" dirty="0" smtClean="0">
                <a:solidFill>
                  <a:srgbClr val="996633"/>
                </a:solidFill>
              </a:rPr>
              <a:t>     improve market outcomes.</a:t>
            </a:r>
            <a:r>
              <a:rPr lang="en-US" b="1" dirty="0" smtClean="0">
                <a:solidFill>
                  <a:srgbClr val="996633"/>
                </a:solidFill>
              </a:rPr>
              <a:t> </a:t>
            </a:r>
            <a:r>
              <a:rPr lang="en-US" b="1" dirty="0" smtClean="0"/>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animEffect transition="in" filter="wipe(left)">
                                      <p:cBhvr>
                                        <p:cTn id="7" dur="500"/>
                                        <p:tgtEl>
                                          <p:spTgt spid="71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3">
                                            <p:txEl>
                                              <p:pRg st="1" end="1"/>
                                            </p:txEl>
                                          </p:spTgt>
                                        </p:tgtEl>
                                        <p:attrNameLst>
                                          <p:attrName>style.visibility</p:attrName>
                                        </p:attrNameLst>
                                      </p:cBhvr>
                                      <p:to>
                                        <p:strVal val="visible"/>
                                      </p:to>
                                    </p:set>
                                    <p:animEffect transition="in" filter="wipe(left)">
                                      <p:cBhvr>
                                        <p:cTn id="12" dur="500"/>
                                        <p:tgtEl>
                                          <p:spTgt spid="71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3">
                                            <p:txEl>
                                              <p:pRg st="2" end="2"/>
                                            </p:txEl>
                                          </p:spTgt>
                                        </p:tgtEl>
                                        <p:attrNameLst>
                                          <p:attrName>style.visibility</p:attrName>
                                        </p:attrNameLst>
                                      </p:cBhvr>
                                      <p:to>
                                        <p:strVal val="visible"/>
                                      </p:to>
                                    </p:set>
                                    <p:animEffect transition="in" filter="wipe(left)">
                                      <p:cBhvr>
                                        <p:cTn id="17" dur="500"/>
                                        <p:tgtEl>
                                          <p:spTgt spid="71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3">
                                            <p:txEl>
                                              <p:pRg st="3" end="3"/>
                                            </p:txEl>
                                          </p:spTgt>
                                        </p:tgtEl>
                                        <p:attrNameLst>
                                          <p:attrName>style.visibility</p:attrName>
                                        </p:attrNameLst>
                                      </p:cBhvr>
                                      <p:to>
                                        <p:strVal val="visible"/>
                                      </p:to>
                                    </p:set>
                                    <p:animEffect transition="in" filter="wipe(left)">
                                      <p:cBhvr>
                                        <p:cTn id="22" dur="500"/>
                                        <p:tgtEl>
                                          <p:spTgt spid="71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bldLvl="4"/>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smtClean="0"/>
              <a:t>Important Characteristics of Goods</a:t>
            </a:r>
          </a:p>
        </p:txBody>
      </p:sp>
      <p:sp>
        <p:nvSpPr>
          <p:cNvPr id="8197" name="Rectangle 3"/>
          <p:cNvSpPr>
            <a:spLocks noGrp="1" noChangeArrowheads="1"/>
          </p:cNvSpPr>
          <p:nvPr>
            <p:ph idx="1"/>
          </p:nvPr>
        </p:nvSpPr>
        <p:spPr/>
        <p:txBody>
          <a:bodyPr>
            <a:normAutofit/>
          </a:bodyPr>
          <a:lstStyle/>
          <a:p>
            <a:pPr eaLnBrk="1" hangingPunct="1"/>
            <a:r>
              <a:rPr lang="en-US" sz="2700" dirty="0" smtClean="0"/>
              <a:t>A good is </a:t>
            </a:r>
            <a:r>
              <a:rPr lang="en-US" sz="2700" b="1" dirty="0" smtClean="0">
                <a:solidFill>
                  <a:srgbClr val="CC0000"/>
                </a:solidFill>
              </a:rPr>
              <a:t>excludable </a:t>
            </a:r>
            <a:r>
              <a:rPr lang="zh-CN" altLang="en-US" sz="2700" b="1" dirty="0" smtClean="0">
                <a:solidFill>
                  <a:srgbClr val="CC0000"/>
                </a:solidFill>
              </a:rPr>
              <a:t>（排他性）</a:t>
            </a:r>
            <a:r>
              <a:rPr lang="en-US" sz="2700" dirty="0" smtClean="0"/>
              <a:t> if a person can be prevented from using it.  </a:t>
            </a:r>
          </a:p>
          <a:p>
            <a:pPr lvl="1" eaLnBrk="1" hangingPunct="1">
              <a:lnSpc>
                <a:spcPct val="105000"/>
              </a:lnSpc>
            </a:pPr>
            <a:r>
              <a:rPr lang="en-US" sz="2600" i="1" dirty="0" smtClean="0"/>
              <a:t>Excludable</a:t>
            </a:r>
            <a:r>
              <a:rPr lang="en-US" sz="2600" dirty="0" smtClean="0"/>
              <a:t>:  fish tacos, wireless Internet access</a:t>
            </a:r>
          </a:p>
          <a:p>
            <a:pPr lvl="1" eaLnBrk="1" hangingPunct="1">
              <a:lnSpc>
                <a:spcPct val="105000"/>
              </a:lnSpc>
            </a:pPr>
            <a:r>
              <a:rPr lang="en-US" sz="2600" i="1" dirty="0" smtClean="0"/>
              <a:t>Not excludable</a:t>
            </a:r>
            <a:r>
              <a:rPr lang="en-US" sz="2600" dirty="0" smtClean="0"/>
              <a:t>:  AM/FM radio signals, national defense</a:t>
            </a:r>
          </a:p>
          <a:p>
            <a:pPr eaLnBrk="1" hangingPunct="1">
              <a:spcBef>
                <a:spcPct val="60000"/>
              </a:spcBef>
            </a:pPr>
            <a:r>
              <a:rPr lang="en-US" sz="2700" dirty="0" smtClean="0"/>
              <a:t>A good is </a:t>
            </a:r>
            <a:r>
              <a:rPr lang="en-US" sz="2700" b="1" dirty="0" smtClean="0">
                <a:solidFill>
                  <a:srgbClr val="CC0000"/>
                </a:solidFill>
              </a:rPr>
              <a:t>rival in consumption </a:t>
            </a:r>
            <a:r>
              <a:rPr lang="zh-CN" altLang="en-US" sz="2700" b="1" dirty="0" smtClean="0">
                <a:solidFill>
                  <a:srgbClr val="CC0000"/>
                </a:solidFill>
              </a:rPr>
              <a:t>（竞争性）</a:t>
            </a:r>
            <a:r>
              <a:rPr lang="en-US" sz="2700" dirty="0" smtClean="0"/>
              <a:t> if one person’s use of it diminishes others’ use.  </a:t>
            </a:r>
          </a:p>
          <a:p>
            <a:pPr lvl="1" eaLnBrk="1" hangingPunct="1">
              <a:lnSpc>
                <a:spcPct val="105000"/>
              </a:lnSpc>
            </a:pPr>
            <a:r>
              <a:rPr lang="en-US" sz="2600" i="1" dirty="0" smtClean="0"/>
              <a:t>Rival</a:t>
            </a:r>
            <a:r>
              <a:rPr lang="en-US" sz="2600" dirty="0" smtClean="0"/>
              <a:t>:  fish tacos</a:t>
            </a:r>
          </a:p>
          <a:p>
            <a:pPr lvl="1" eaLnBrk="1" hangingPunct="1">
              <a:lnSpc>
                <a:spcPct val="105000"/>
              </a:lnSpc>
            </a:pPr>
            <a:r>
              <a:rPr lang="en-US" sz="2600" i="1" dirty="0" smtClean="0"/>
              <a:t>Not rival</a:t>
            </a:r>
            <a:r>
              <a:rPr lang="en-US" sz="2600" dirty="0" smtClean="0"/>
              <a:t>:  </a:t>
            </a:r>
            <a:br>
              <a:rPr lang="en-US" sz="2600" dirty="0" smtClean="0"/>
            </a:br>
            <a:r>
              <a:rPr lang="en-US" sz="2600" dirty="0" smtClean="0"/>
              <a:t>An MP3 file of Lady </a:t>
            </a:r>
            <a:r>
              <a:rPr lang="en-US" sz="2600" dirty="0" err="1" smtClean="0"/>
              <a:t>Gaga’s</a:t>
            </a:r>
            <a:r>
              <a:rPr lang="en-US" sz="2600" dirty="0" smtClean="0"/>
              <a:t> </a:t>
            </a:r>
            <a:r>
              <a:rPr lang="en-US" sz="2600" dirty="0" smtClean="0"/>
              <a:t>song</a:t>
            </a:r>
            <a:endParaRPr lang="en-US" sz="2600" dirty="0"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wipe(left)">
                                      <p:cBhvr>
                                        <p:cTn id="7" dur="500"/>
                                        <p:tgtEl>
                                          <p:spTgt spid="81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7">
                                            <p:txEl>
                                              <p:pRg st="1" end="1"/>
                                            </p:txEl>
                                          </p:spTgt>
                                        </p:tgtEl>
                                        <p:attrNameLst>
                                          <p:attrName>style.visibility</p:attrName>
                                        </p:attrNameLst>
                                      </p:cBhvr>
                                      <p:to>
                                        <p:strVal val="visible"/>
                                      </p:to>
                                    </p:set>
                                    <p:animEffect transition="in" filter="wipe(left)">
                                      <p:cBhvr>
                                        <p:cTn id="12" dur="500"/>
                                        <p:tgtEl>
                                          <p:spTgt spid="81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7">
                                            <p:txEl>
                                              <p:pRg st="2" end="2"/>
                                            </p:txEl>
                                          </p:spTgt>
                                        </p:tgtEl>
                                        <p:attrNameLst>
                                          <p:attrName>style.visibility</p:attrName>
                                        </p:attrNameLst>
                                      </p:cBhvr>
                                      <p:to>
                                        <p:strVal val="visible"/>
                                      </p:to>
                                    </p:set>
                                    <p:animEffect transition="in" filter="wipe(left)">
                                      <p:cBhvr>
                                        <p:cTn id="17" dur="500"/>
                                        <p:tgtEl>
                                          <p:spTgt spid="81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7">
                                            <p:txEl>
                                              <p:pRg st="3" end="3"/>
                                            </p:txEl>
                                          </p:spTgt>
                                        </p:tgtEl>
                                        <p:attrNameLst>
                                          <p:attrName>style.visibility</p:attrName>
                                        </p:attrNameLst>
                                      </p:cBhvr>
                                      <p:to>
                                        <p:strVal val="visible"/>
                                      </p:to>
                                    </p:set>
                                    <p:animEffect transition="in" filter="wipe(left)">
                                      <p:cBhvr>
                                        <p:cTn id="22" dur="500"/>
                                        <p:tgtEl>
                                          <p:spTgt spid="81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7">
                                            <p:txEl>
                                              <p:pRg st="4" end="4"/>
                                            </p:txEl>
                                          </p:spTgt>
                                        </p:tgtEl>
                                        <p:attrNameLst>
                                          <p:attrName>style.visibility</p:attrName>
                                        </p:attrNameLst>
                                      </p:cBhvr>
                                      <p:to>
                                        <p:strVal val="visible"/>
                                      </p:to>
                                    </p:set>
                                    <p:animEffect transition="in" filter="wipe(left)">
                                      <p:cBhvr>
                                        <p:cTn id="27" dur="500"/>
                                        <p:tgtEl>
                                          <p:spTgt spid="819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197">
                                            <p:txEl>
                                              <p:pRg st="5" end="5"/>
                                            </p:txEl>
                                          </p:spTgt>
                                        </p:tgtEl>
                                        <p:attrNameLst>
                                          <p:attrName>style.visibility</p:attrName>
                                        </p:attrNameLst>
                                      </p:cBhvr>
                                      <p:to>
                                        <p:strVal val="visible"/>
                                      </p:to>
                                    </p:set>
                                    <p:animEffect transition="in" filter="wipe(left)">
                                      <p:cBhvr>
                                        <p:cTn id="32" dur="500"/>
                                        <p:tgtEl>
                                          <p:spTgt spid="819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bldLvl="4"/>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mtClean="0"/>
              <a:t>The Different Kinds of Goods</a:t>
            </a:r>
          </a:p>
        </p:txBody>
      </p:sp>
      <p:sp>
        <p:nvSpPr>
          <p:cNvPr id="9221" name="Rectangle 3"/>
          <p:cNvSpPr>
            <a:spLocks noGrp="1" noChangeArrowheads="1"/>
          </p:cNvSpPr>
          <p:nvPr>
            <p:ph idx="1"/>
          </p:nvPr>
        </p:nvSpPr>
        <p:spPr/>
        <p:txBody>
          <a:bodyPr/>
          <a:lstStyle/>
          <a:p>
            <a:pPr marL="0" indent="0" eaLnBrk="1" hangingPunct="1">
              <a:spcBef>
                <a:spcPct val="10000"/>
              </a:spcBef>
              <a:buFont typeface="Wingdings" panose="05000000000000000000" pitchFamily="2" charset="2"/>
              <a:buNone/>
            </a:pPr>
            <a:r>
              <a:rPr lang="en-US" sz="2700" b="1" dirty="0" smtClean="0">
                <a:solidFill>
                  <a:srgbClr val="CC0000"/>
                </a:solidFill>
              </a:rPr>
              <a:t>Private goods</a:t>
            </a:r>
            <a:r>
              <a:rPr lang="en-US" sz="2700" dirty="0" smtClean="0"/>
              <a:t>:  excludable, rival in consumption</a:t>
            </a:r>
          </a:p>
          <a:p>
            <a:pPr marL="919480" lvl="1" eaLnBrk="1" hangingPunct="1">
              <a:spcBef>
                <a:spcPct val="10000"/>
              </a:spcBef>
              <a:buFont typeface="Wingdings" panose="05000000000000000000" pitchFamily="2" charset="2"/>
              <a:buNone/>
            </a:pPr>
            <a:r>
              <a:rPr lang="en-US" dirty="0" smtClean="0"/>
              <a:t>Example:  food</a:t>
            </a:r>
          </a:p>
          <a:p>
            <a:pPr marL="0" indent="0" eaLnBrk="1" hangingPunct="1">
              <a:buFont typeface="Wingdings" panose="05000000000000000000" pitchFamily="2" charset="2"/>
              <a:buNone/>
            </a:pPr>
            <a:r>
              <a:rPr lang="en-US" sz="2700" b="1" dirty="0" smtClean="0">
                <a:solidFill>
                  <a:srgbClr val="CC0000"/>
                </a:solidFill>
              </a:rPr>
              <a:t>Public goods</a:t>
            </a:r>
            <a:r>
              <a:rPr lang="en-US" sz="2700" dirty="0" smtClean="0"/>
              <a:t>:  not excludable, not rival</a:t>
            </a:r>
          </a:p>
          <a:p>
            <a:pPr marL="919480" lvl="1" eaLnBrk="1" hangingPunct="1">
              <a:spcBef>
                <a:spcPct val="10000"/>
              </a:spcBef>
              <a:buFont typeface="Wingdings" panose="05000000000000000000" pitchFamily="2" charset="2"/>
              <a:buNone/>
            </a:pPr>
            <a:r>
              <a:rPr lang="en-US" dirty="0" smtClean="0"/>
              <a:t>Example:  national defense</a:t>
            </a:r>
          </a:p>
          <a:p>
            <a:pPr marL="0" indent="0" eaLnBrk="1" hangingPunct="1">
              <a:buFont typeface="Wingdings" panose="05000000000000000000" pitchFamily="2" charset="2"/>
              <a:buNone/>
            </a:pPr>
            <a:r>
              <a:rPr lang="en-US" sz="2700" b="1" dirty="0" smtClean="0">
                <a:solidFill>
                  <a:srgbClr val="CC0000"/>
                </a:solidFill>
              </a:rPr>
              <a:t>Common resources</a:t>
            </a:r>
            <a:r>
              <a:rPr lang="en-US" sz="2700" dirty="0" smtClean="0"/>
              <a:t>:  rival but not excludable</a:t>
            </a:r>
          </a:p>
          <a:p>
            <a:pPr marL="919480" lvl="1" eaLnBrk="1" hangingPunct="1">
              <a:spcBef>
                <a:spcPct val="10000"/>
              </a:spcBef>
              <a:buFont typeface="Wingdings" panose="05000000000000000000" pitchFamily="2" charset="2"/>
              <a:buNone/>
            </a:pPr>
            <a:r>
              <a:rPr lang="en-US" dirty="0" smtClean="0"/>
              <a:t>Example:  fish in the ocean</a:t>
            </a:r>
          </a:p>
          <a:p>
            <a:pPr marL="0" indent="0" eaLnBrk="1" hangingPunct="1">
              <a:buFont typeface="Wingdings" panose="05000000000000000000" pitchFamily="2" charset="2"/>
              <a:buNone/>
            </a:pPr>
            <a:r>
              <a:rPr lang="en-US" sz="2700" b="1" dirty="0" smtClean="0">
                <a:solidFill>
                  <a:srgbClr val="CC0000"/>
                </a:solidFill>
              </a:rPr>
              <a:t>Club goods</a:t>
            </a:r>
            <a:r>
              <a:rPr lang="en-US" sz="2700" dirty="0" smtClean="0"/>
              <a:t>:  excludable but not rival</a:t>
            </a:r>
          </a:p>
          <a:p>
            <a:pPr marL="919480" lvl="1" eaLnBrk="1" hangingPunct="1">
              <a:spcBef>
                <a:spcPct val="10000"/>
              </a:spcBef>
              <a:buFont typeface="Wingdings" panose="05000000000000000000" pitchFamily="2" charset="2"/>
              <a:buNone/>
            </a:pPr>
            <a:r>
              <a:rPr lang="en-US" dirty="0" smtClean="0"/>
              <a:t>Example:  cable TV</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animEffect transition="in" filter="wipe(left)">
                                      <p:cBhvr>
                                        <p:cTn id="7" dur="500"/>
                                        <p:tgtEl>
                                          <p:spTgt spid="92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1">
                                            <p:txEl>
                                              <p:pRg st="1" end="1"/>
                                            </p:txEl>
                                          </p:spTgt>
                                        </p:tgtEl>
                                        <p:attrNameLst>
                                          <p:attrName>style.visibility</p:attrName>
                                        </p:attrNameLst>
                                      </p:cBhvr>
                                      <p:to>
                                        <p:strVal val="visible"/>
                                      </p:to>
                                    </p:set>
                                    <p:animEffect transition="in" filter="wipe(left)">
                                      <p:cBhvr>
                                        <p:cTn id="12" dur="500"/>
                                        <p:tgtEl>
                                          <p:spTgt spid="92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1">
                                            <p:txEl>
                                              <p:pRg st="2" end="2"/>
                                            </p:txEl>
                                          </p:spTgt>
                                        </p:tgtEl>
                                        <p:attrNameLst>
                                          <p:attrName>style.visibility</p:attrName>
                                        </p:attrNameLst>
                                      </p:cBhvr>
                                      <p:to>
                                        <p:strVal val="visible"/>
                                      </p:to>
                                    </p:set>
                                    <p:animEffect transition="in" filter="wipe(left)">
                                      <p:cBhvr>
                                        <p:cTn id="17" dur="500"/>
                                        <p:tgtEl>
                                          <p:spTgt spid="92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21">
                                            <p:txEl>
                                              <p:pRg st="3" end="3"/>
                                            </p:txEl>
                                          </p:spTgt>
                                        </p:tgtEl>
                                        <p:attrNameLst>
                                          <p:attrName>style.visibility</p:attrName>
                                        </p:attrNameLst>
                                      </p:cBhvr>
                                      <p:to>
                                        <p:strVal val="visible"/>
                                      </p:to>
                                    </p:set>
                                    <p:animEffect transition="in" filter="wipe(left)">
                                      <p:cBhvr>
                                        <p:cTn id="22" dur="500"/>
                                        <p:tgtEl>
                                          <p:spTgt spid="92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21">
                                            <p:txEl>
                                              <p:pRg st="4" end="4"/>
                                            </p:txEl>
                                          </p:spTgt>
                                        </p:tgtEl>
                                        <p:attrNameLst>
                                          <p:attrName>style.visibility</p:attrName>
                                        </p:attrNameLst>
                                      </p:cBhvr>
                                      <p:to>
                                        <p:strVal val="visible"/>
                                      </p:to>
                                    </p:set>
                                    <p:animEffect transition="in" filter="wipe(left)">
                                      <p:cBhvr>
                                        <p:cTn id="27" dur="500"/>
                                        <p:tgtEl>
                                          <p:spTgt spid="92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21">
                                            <p:txEl>
                                              <p:pRg st="5" end="5"/>
                                            </p:txEl>
                                          </p:spTgt>
                                        </p:tgtEl>
                                        <p:attrNameLst>
                                          <p:attrName>style.visibility</p:attrName>
                                        </p:attrNameLst>
                                      </p:cBhvr>
                                      <p:to>
                                        <p:strVal val="visible"/>
                                      </p:to>
                                    </p:set>
                                    <p:animEffect transition="in" filter="wipe(left)">
                                      <p:cBhvr>
                                        <p:cTn id="32" dur="500"/>
                                        <p:tgtEl>
                                          <p:spTgt spid="92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221">
                                            <p:txEl>
                                              <p:pRg st="6" end="6"/>
                                            </p:txEl>
                                          </p:spTgt>
                                        </p:tgtEl>
                                        <p:attrNameLst>
                                          <p:attrName>style.visibility</p:attrName>
                                        </p:attrNameLst>
                                      </p:cBhvr>
                                      <p:to>
                                        <p:strVal val="visible"/>
                                      </p:to>
                                    </p:set>
                                    <p:animEffect transition="in" filter="wipe(left)">
                                      <p:cBhvr>
                                        <p:cTn id="37" dur="500"/>
                                        <p:tgtEl>
                                          <p:spTgt spid="922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221">
                                            <p:txEl>
                                              <p:pRg st="7" end="7"/>
                                            </p:txEl>
                                          </p:spTgt>
                                        </p:tgtEl>
                                        <p:attrNameLst>
                                          <p:attrName>style.visibility</p:attrName>
                                        </p:attrNameLst>
                                      </p:cBhvr>
                                      <p:to>
                                        <p:strVal val="visible"/>
                                      </p:to>
                                    </p:set>
                                    <p:animEffect transition="in" filter="wipe(left)">
                                      <p:cBhvr>
                                        <p:cTn id="42" dur="500"/>
                                        <p:tgtEl>
                                          <p:spTgt spid="92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bldLvl="4"/>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FFF5DB"/>
        </a:solidFill>
        <a:effectLst/>
      </p:bgPr>
    </p:bg>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smtClean="0">
                <a:solidFill>
                  <a:srgbClr val="E27D0E"/>
                </a:solidFill>
                <a:latin typeface="Tahoma" panose="020B0604030504040204" pitchFamily="34" charset="0"/>
                <a:cs typeface="Arial" panose="020B0604020202020204" pitchFamily="34" charset="0"/>
              </a:rPr>
              <a:t>ACTIVE LEARNING</a:t>
            </a:r>
            <a:r>
              <a:rPr lang="en-US" sz="2400" b="0" dirty="0" smtClean="0">
                <a:solidFill>
                  <a:srgbClr val="E27D0E"/>
                </a:solidFill>
                <a:latin typeface="Tahoma" panose="020B0604030504040204" pitchFamily="34" charset="0"/>
                <a:cs typeface="Arial" panose="020B0604020202020204" pitchFamily="34" charset="0"/>
              </a:rPr>
              <a:t>   </a:t>
            </a:r>
            <a:r>
              <a:rPr lang="en-US" sz="7100" baseline="-10000" dirty="0" smtClean="0">
                <a:solidFill>
                  <a:srgbClr val="E27D0E"/>
                </a:solidFill>
                <a:latin typeface="Cambria Math" panose="02040503050406030204"/>
                <a:cs typeface="Cambria Math" panose="02040503050406030204"/>
              </a:rPr>
              <a:t>1</a:t>
            </a:r>
            <a:r>
              <a:rPr lang="en-US" sz="2400" b="0" dirty="0" smtClean="0">
                <a:solidFill>
                  <a:srgbClr val="E27D0E"/>
                </a:solidFill>
                <a:latin typeface="Tahoma" panose="020B0604030504040204" pitchFamily="34" charset="0"/>
                <a:cs typeface="Arial" panose="020B0604020202020204" pitchFamily="34" charset="0"/>
              </a:rPr>
              <a:t>   </a:t>
            </a:r>
            <a:br>
              <a:rPr lang="en-US" sz="2400" b="0" dirty="0" smtClean="0">
                <a:solidFill>
                  <a:srgbClr val="E27D0E"/>
                </a:solidFill>
                <a:latin typeface="Tahoma" panose="020B0604030504040204" pitchFamily="34" charset="0"/>
                <a:cs typeface="Arial" panose="020B0604020202020204" pitchFamily="34" charset="0"/>
              </a:rPr>
            </a:br>
            <a:r>
              <a:rPr lang="en-US" sz="4000" dirty="0" smtClean="0">
                <a:solidFill>
                  <a:srgbClr val="CC9900"/>
                </a:solidFill>
                <a:cs typeface="Arial" panose="020B0604020202020204" pitchFamily="34" charset="0"/>
              </a:rPr>
              <a:t>Categorizing roads</a:t>
            </a:r>
          </a:p>
        </p:txBody>
      </p:sp>
      <p:sp>
        <p:nvSpPr>
          <p:cNvPr id="36" name="Content Placeholder 2"/>
          <p:cNvSpPr>
            <a:spLocks noGrp="1"/>
          </p:cNvSpPr>
          <p:nvPr>
            <p:ph idx="1"/>
          </p:nvPr>
        </p:nvSpPr>
        <p:spPr>
          <a:xfrm>
            <a:off x="457200" y="1371600"/>
            <a:ext cx="8189669" cy="5105400"/>
          </a:xfrm>
        </p:spPr>
        <p:txBody>
          <a:bodyPr>
            <a:normAutofit/>
          </a:bodyPr>
          <a:lstStyle/>
          <a:p>
            <a:pPr>
              <a:buClr>
                <a:srgbClr val="800000"/>
              </a:buClr>
            </a:pPr>
            <a:r>
              <a:rPr lang="en-US" dirty="0"/>
              <a:t>A road is </a:t>
            </a:r>
            <a:r>
              <a:rPr lang="en-US" u="sng" dirty="0"/>
              <a:t>which</a:t>
            </a:r>
            <a:r>
              <a:rPr lang="en-US" dirty="0"/>
              <a:t> of the four kinds of goods</a:t>
            </a:r>
            <a:r>
              <a:rPr lang="en-US" dirty="0" smtClean="0"/>
              <a:t>?</a:t>
            </a:r>
            <a:endParaRPr lang="en-US" dirty="0"/>
          </a:p>
        </p:txBody>
      </p:sp>
      <p:sp>
        <p:nvSpPr>
          <p:cNvPr id="5" name="TextBox 4"/>
          <p:cNvSpPr txBox="1"/>
          <p:nvPr/>
        </p:nvSpPr>
        <p:spPr>
          <a:xfrm>
            <a:off x="304800" y="6500422"/>
            <a:ext cx="5649433" cy="338554"/>
          </a:xfrm>
          <a:prstGeom prst="rect">
            <a:avLst/>
          </a:prstGeom>
          <a:noFill/>
        </p:spPr>
        <p:txBody>
          <a:bodyPr wrap="square" rtlCol="0">
            <a:spAutoFit/>
          </a:bodyPr>
          <a:lstStyle/>
          <a:p>
            <a:r>
              <a:rPr lang="en-US" sz="800" b="0" i="1" dirty="0" smtClean="0">
                <a:solidFill>
                  <a:srgbClr val="777777"/>
                </a:solidFill>
                <a:latin typeface="Times New Roman" panose="02020603050405020304" pitchFamily="18" charset="0"/>
                <a:cs typeface="Times New Roman" panose="02020603050405020304" pitchFamily="18" charset="0"/>
              </a:rPr>
              <a:t>© 2015 </a:t>
            </a:r>
            <a:r>
              <a:rPr lang="en-US" sz="800" b="0" i="1" dirty="0" err="1" smtClean="0">
                <a:solidFill>
                  <a:srgbClr val="777777"/>
                </a:solidFill>
                <a:latin typeface="Times New Roman" panose="02020603050405020304" pitchFamily="18" charset="0"/>
                <a:cs typeface="Times New Roman" panose="02020603050405020304" pitchFamily="18" charset="0"/>
              </a:rPr>
              <a:t>Cengage</a:t>
            </a:r>
            <a:r>
              <a:rPr lang="en-US" sz="800" b="0" i="1" dirty="0" smtClean="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 name="Picture 1" descr="sidebar-yellow copy.png"/>
          <p:cNvPicPr>
            <a:picLocks noChangeAspect="1"/>
          </p:cNvPicPr>
          <p:nvPr/>
        </p:nvPicPr>
        <p:blipFill>
          <a:blip r:embed="rId3">
            <a:extLst>
              <a:ext uri="{BEBA8EAE-BF5A-486C-A8C5-ECC9F3942E4B}">
                <a14:imgProps xmlns:a14="http://schemas.microsoft.com/office/drawing/2010/main">
                  <a14:imgLayer r:embed="rId4">
                    <a14:imgEffect>
                      <a14:brightnessContrast bright="7000" contrast="25000"/>
                    </a14:imgEffect>
                  </a14:imgLayer>
                </a14:imgProps>
              </a:ext>
              <a:ext uri="{28A0092B-C50C-407E-A947-70E740481C1C}">
                <a14:useLocalDpi xmlns:a14="http://schemas.microsoft.com/office/drawing/2010/main" val="0"/>
              </a:ext>
            </a:extLst>
          </a:blip>
          <a:stretch>
            <a:fillRect/>
          </a:stretch>
        </p:blipFill>
        <p:spPr>
          <a:xfrm>
            <a:off x="1" y="0"/>
            <a:ext cx="304799" cy="6858000"/>
          </a:xfrm>
          <a:prstGeom prst="rect">
            <a:avLst/>
          </a:prstGeom>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FFF5DB"/>
        </a:solidFill>
        <a:effectLst/>
      </p:bgPr>
    </p:bg>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smtClean="0">
                <a:solidFill>
                  <a:srgbClr val="E27D0E"/>
                </a:solidFill>
                <a:latin typeface="Tahoma" panose="020B0604030504040204" pitchFamily="34" charset="0"/>
                <a:cs typeface="Arial" panose="020B0604020202020204" pitchFamily="34" charset="0"/>
              </a:rPr>
              <a:t>ACTIVE LEARNING</a:t>
            </a:r>
            <a:r>
              <a:rPr lang="en-US" sz="2400" b="0" dirty="0" smtClean="0">
                <a:solidFill>
                  <a:srgbClr val="E27D0E"/>
                </a:solidFill>
                <a:latin typeface="Tahoma" panose="020B0604030504040204" pitchFamily="34" charset="0"/>
                <a:cs typeface="Arial" panose="020B0604020202020204" pitchFamily="34" charset="0"/>
              </a:rPr>
              <a:t>   </a:t>
            </a:r>
            <a:r>
              <a:rPr lang="en-US" sz="7100" baseline="-10000" dirty="0" smtClean="0">
                <a:solidFill>
                  <a:srgbClr val="E27D0E"/>
                </a:solidFill>
                <a:latin typeface="Cambria Math" panose="02040503050406030204"/>
                <a:cs typeface="Cambria Math" panose="02040503050406030204"/>
              </a:rPr>
              <a:t>1</a:t>
            </a:r>
            <a:r>
              <a:rPr lang="en-US" sz="2400" b="0" dirty="0" smtClean="0">
                <a:solidFill>
                  <a:srgbClr val="E27D0E"/>
                </a:solidFill>
                <a:latin typeface="Tahoma" panose="020B0604030504040204" pitchFamily="34" charset="0"/>
                <a:cs typeface="Arial" panose="020B0604020202020204" pitchFamily="34" charset="0"/>
              </a:rPr>
              <a:t>   </a:t>
            </a:r>
            <a:br>
              <a:rPr lang="en-US" sz="2400" b="0" dirty="0" smtClean="0">
                <a:solidFill>
                  <a:srgbClr val="E27D0E"/>
                </a:solidFill>
                <a:latin typeface="Tahoma" panose="020B0604030504040204" pitchFamily="34" charset="0"/>
                <a:cs typeface="Arial" panose="020B0604020202020204" pitchFamily="34" charset="0"/>
              </a:rPr>
            </a:br>
            <a:r>
              <a:rPr lang="en-US" sz="4000" dirty="0" smtClean="0">
                <a:solidFill>
                  <a:srgbClr val="CC9900"/>
                </a:solidFill>
                <a:cs typeface="Arial" panose="020B0604020202020204" pitchFamily="34" charset="0"/>
              </a:rPr>
              <a:t>Answers</a:t>
            </a:r>
          </a:p>
        </p:txBody>
      </p:sp>
      <p:sp>
        <p:nvSpPr>
          <p:cNvPr id="36" name="Content Placeholder 2"/>
          <p:cNvSpPr>
            <a:spLocks noGrp="1"/>
          </p:cNvSpPr>
          <p:nvPr>
            <p:ph idx="1"/>
          </p:nvPr>
        </p:nvSpPr>
        <p:spPr>
          <a:xfrm>
            <a:off x="457200" y="1371600"/>
            <a:ext cx="8382000" cy="5105400"/>
          </a:xfrm>
        </p:spPr>
        <p:txBody>
          <a:bodyPr>
            <a:normAutofit/>
          </a:bodyPr>
          <a:lstStyle/>
          <a:p>
            <a:pPr lvl="0">
              <a:buClr>
                <a:srgbClr val="800000"/>
              </a:buClr>
            </a:pPr>
            <a:r>
              <a:rPr lang="en-US" dirty="0">
                <a:solidFill>
                  <a:prstClr val="black"/>
                </a:solidFill>
              </a:rPr>
              <a:t>Rival in consumption?  Only if congested. </a:t>
            </a:r>
          </a:p>
          <a:p>
            <a:pPr lvl="0">
              <a:buClr>
                <a:srgbClr val="800000"/>
              </a:buClr>
            </a:pPr>
            <a:r>
              <a:rPr lang="en-US" dirty="0">
                <a:solidFill>
                  <a:prstClr val="black"/>
                </a:solidFill>
              </a:rPr>
              <a:t>Excludable?  Only if a toll road.  </a:t>
            </a:r>
          </a:p>
          <a:p>
            <a:pPr lvl="0">
              <a:spcBef>
                <a:spcPct val="65000"/>
              </a:spcBef>
              <a:buNone/>
            </a:pPr>
            <a:r>
              <a:rPr lang="en-US" u="sng" dirty="0">
                <a:solidFill>
                  <a:prstClr val="black"/>
                </a:solidFill>
              </a:rPr>
              <a:t>Four possibilities:</a:t>
            </a:r>
          </a:p>
          <a:p>
            <a:pPr lvl="0">
              <a:spcBef>
                <a:spcPct val="40000"/>
              </a:spcBef>
              <a:buClr>
                <a:srgbClr val="669900"/>
              </a:buClr>
              <a:buNone/>
            </a:pPr>
            <a:r>
              <a:rPr lang="en-US" dirty="0">
                <a:solidFill>
                  <a:prstClr val="black"/>
                </a:solidFill>
              </a:rPr>
              <a:t>	Uncongested non-toll road:  public good</a:t>
            </a:r>
          </a:p>
          <a:p>
            <a:pPr lvl="0">
              <a:spcBef>
                <a:spcPct val="60000"/>
              </a:spcBef>
              <a:buClr>
                <a:srgbClr val="669900"/>
              </a:buClr>
              <a:buNone/>
            </a:pPr>
            <a:r>
              <a:rPr lang="en-US" dirty="0">
                <a:solidFill>
                  <a:prstClr val="black"/>
                </a:solidFill>
              </a:rPr>
              <a:t>	Uncongested toll road:  club good</a:t>
            </a:r>
          </a:p>
          <a:p>
            <a:pPr lvl="0">
              <a:spcBef>
                <a:spcPct val="60000"/>
              </a:spcBef>
              <a:buClr>
                <a:srgbClr val="669900"/>
              </a:buClr>
              <a:buNone/>
            </a:pPr>
            <a:r>
              <a:rPr lang="en-US" dirty="0">
                <a:solidFill>
                  <a:prstClr val="black"/>
                </a:solidFill>
              </a:rPr>
              <a:t>	Congested non-toll road:  common resource</a:t>
            </a:r>
          </a:p>
          <a:p>
            <a:pPr lvl="0">
              <a:spcBef>
                <a:spcPct val="60000"/>
              </a:spcBef>
              <a:buClr>
                <a:srgbClr val="669900"/>
              </a:buClr>
              <a:buNone/>
            </a:pPr>
            <a:r>
              <a:rPr lang="en-US" dirty="0">
                <a:solidFill>
                  <a:prstClr val="black"/>
                </a:solidFill>
              </a:rPr>
              <a:t>	Congested toll road:  private good</a:t>
            </a:r>
          </a:p>
        </p:txBody>
      </p:sp>
      <p:sp>
        <p:nvSpPr>
          <p:cNvPr id="5" name="TextBox 4"/>
          <p:cNvSpPr txBox="1"/>
          <p:nvPr/>
        </p:nvSpPr>
        <p:spPr>
          <a:xfrm>
            <a:off x="304800" y="6500422"/>
            <a:ext cx="5649433" cy="338554"/>
          </a:xfrm>
          <a:prstGeom prst="rect">
            <a:avLst/>
          </a:prstGeom>
          <a:noFill/>
        </p:spPr>
        <p:txBody>
          <a:bodyPr wrap="square" rtlCol="0">
            <a:spAutoFit/>
          </a:bodyPr>
          <a:lstStyle/>
          <a:p>
            <a:r>
              <a:rPr lang="en-US" sz="800" i="1" dirty="0" smtClean="0">
                <a:solidFill>
                  <a:srgbClr val="777777"/>
                </a:solidFill>
                <a:latin typeface="Times New Roman" panose="02020603050405020304" pitchFamily="18" charset="0"/>
                <a:cs typeface="Times New Roman" panose="02020603050405020304" pitchFamily="18" charset="0"/>
              </a:rPr>
              <a:t>© 2015 </a:t>
            </a:r>
            <a:r>
              <a:rPr lang="en-US" sz="800" i="1" dirty="0" err="1" smtClean="0">
                <a:solidFill>
                  <a:srgbClr val="777777"/>
                </a:solidFill>
                <a:latin typeface="Times New Roman" panose="02020603050405020304" pitchFamily="18" charset="0"/>
                <a:cs typeface="Times New Roman" panose="02020603050405020304" pitchFamily="18" charset="0"/>
              </a:rPr>
              <a:t>Cengage</a:t>
            </a:r>
            <a:r>
              <a:rPr lang="en-US" sz="800" i="1" dirty="0" smtClean="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 name="Picture 1" descr="sidebar-yellow copy.png"/>
          <p:cNvPicPr>
            <a:picLocks noChangeAspect="1"/>
          </p:cNvPicPr>
          <p:nvPr/>
        </p:nvPicPr>
        <p:blipFill>
          <a:blip r:embed="rId3">
            <a:extLst>
              <a:ext uri="{BEBA8EAE-BF5A-486C-A8C5-ECC9F3942E4B}">
                <a14:imgProps xmlns:a14="http://schemas.microsoft.com/office/drawing/2010/main">
                  <a14:imgLayer r:embed="rId4">
                    <a14:imgEffect>
                      <a14:brightnessContrast bright="7000" contrast="25000"/>
                    </a14:imgEffect>
                  </a14:imgLayer>
                </a14:imgProps>
              </a:ext>
              <a:ext uri="{28A0092B-C50C-407E-A947-70E740481C1C}">
                <a14:useLocalDpi xmlns:a14="http://schemas.microsoft.com/office/drawing/2010/main" val="0"/>
              </a:ext>
            </a:extLst>
          </a:blip>
          <a:stretch>
            <a:fillRect/>
          </a:stretch>
        </p:blipFill>
        <p:spPr>
          <a:xfrm>
            <a:off x="1" y="0"/>
            <a:ext cx="304799" cy="6858000"/>
          </a:xfrm>
          <a:prstGeom prst="rect">
            <a:avLst/>
          </a:prstGeo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smtClean="0"/>
              <a:t>The Different Kinds of Goods</a:t>
            </a:r>
          </a:p>
        </p:txBody>
      </p:sp>
      <p:sp>
        <p:nvSpPr>
          <p:cNvPr id="12293" name="Rectangle 3"/>
          <p:cNvSpPr>
            <a:spLocks noGrp="1" noChangeArrowheads="1"/>
          </p:cNvSpPr>
          <p:nvPr>
            <p:ph idx="1"/>
          </p:nvPr>
        </p:nvSpPr>
        <p:spPr/>
        <p:txBody>
          <a:bodyPr/>
          <a:lstStyle/>
          <a:p>
            <a:pPr marL="338455" indent="-338455" eaLnBrk="1" hangingPunct="1"/>
            <a:r>
              <a:rPr lang="en-US" dirty="0" smtClean="0"/>
              <a:t>This chapter focuses on public goods and common resources.  </a:t>
            </a:r>
          </a:p>
          <a:p>
            <a:pPr marL="338455" indent="-338455" eaLnBrk="1" hangingPunct="1"/>
            <a:r>
              <a:rPr lang="en-US" dirty="0" smtClean="0"/>
              <a:t>For both, externalities arise because something of value has no price attached to its </a:t>
            </a:r>
            <a:r>
              <a:rPr lang="en-US" dirty="0" smtClean="0"/>
              <a:t>production/consumption</a:t>
            </a:r>
            <a:r>
              <a:rPr lang="en-US" dirty="0" smtClean="0"/>
              <a:t>.  </a:t>
            </a:r>
          </a:p>
          <a:p>
            <a:pPr marL="338455" indent="-338455" eaLnBrk="1" hangingPunct="1"/>
            <a:r>
              <a:rPr lang="en-US" dirty="0" smtClean="0"/>
              <a:t>So, private decisions about consumption and production can lead to an inefficient outcome.</a:t>
            </a:r>
          </a:p>
          <a:p>
            <a:pPr marL="338455" indent="-338455" eaLnBrk="1" hangingPunct="1"/>
            <a:r>
              <a:rPr lang="en-US" dirty="0" smtClean="0"/>
              <a:t>Public policy can potentially raise economic </a:t>
            </a:r>
            <a:br>
              <a:rPr lang="en-US" dirty="0" smtClean="0"/>
            </a:br>
            <a:r>
              <a:rPr lang="en-US" dirty="0" smtClean="0"/>
              <a:t>well-being.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wipe(left)">
                                      <p:cBhvr>
                                        <p:cTn id="7" dur="500"/>
                                        <p:tgtEl>
                                          <p:spTgt spid="12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3">
                                            <p:txEl>
                                              <p:pRg st="1" end="1"/>
                                            </p:txEl>
                                          </p:spTgt>
                                        </p:tgtEl>
                                        <p:attrNameLst>
                                          <p:attrName>style.visibility</p:attrName>
                                        </p:attrNameLst>
                                      </p:cBhvr>
                                      <p:to>
                                        <p:strVal val="visible"/>
                                      </p:to>
                                    </p:set>
                                    <p:animEffect transition="in" filter="wipe(left)">
                                      <p:cBhvr>
                                        <p:cTn id="12" dur="500"/>
                                        <p:tgtEl>
                                          <p:spTgt spid="122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3">
                                            <p:txEl>
                                              <p:pRg st="2" end="2"/>
                                            </p:txEl>
                                          </p:spTgt>
                                        </p:tgtEl>
                                        <p:attrNameLst>
                                          <p:attrName>style.visibility</p:attrName>
                                        </p:attrNameLst>
                                      </p:cBhvr>
                                      <p:to>
                                        <p:strVal val="visible"/>
                                      </p:to>
                                    </p:set>
                                    <p:animEffect transition="in" filter="wipe(left)">
                                      <p:cBhvr>
                                        <p:cTn id="17" dur="500"/>
                                        <p:tgtEl>
                                          <p:spTgt spid="122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3">
                                            <p:txEl>
                                              <p:pRg st="3" end="3"/>
                                            </p:txEl>
                                          </p:spTgt>
                                        </p:tgtEl>
                                        <p:attrNameLst>
                                          <p:attrName>style.visibility</p:attrName>
                                        </p:attrNameLst>
                                      </p:cBhvr>
                                      <p:to>
                                        <p:strVal val="visible"/>
                                      </p:to>
                                    </p:set>
                                    <p:animEffect transition="in" filter="wipe(left)">
                                      <p:cBhvr>
                                        <p:cTn id="22" dur="500"/>
                                        <p:tgtEl>
                                          <p:spTgt spid="1229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bldLvl="4"/>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mtClean="0"/>
              <a:t>Public Goods</a:t>
            </a:r>
          </a:p>
        </p:txBody>
      </p:sp>
      <p:sp>
        <p:nvSpPr>
          <p:cNvPr id="13317" name="Rectangle 3"/>
          <p:cNvSpPr>
            <a:spLocks noGrp="1" noChangeArrowheads="1"/>
          </p:cNvSpPr>
          <p:nvPr>
            <p:ph idx="1"/>
          </p:nvPr>
        </p:nvSpPr>
        <p:spPr/>
        <p:txBody>
          <a:bodyPr/>
          <a:lstStyle/>
          <a:p>
            <a:pPr eaLnBrk="1" hangingPunct="1"/>
            <a:r>
              <a:rPr lang="en-US" dirty="0" smtClean="0"/>
              <a:t>Public goods are difficult for private markets to provide because of the </a:t>
            </a:r>
            <a:r>
              <a:rPr lang="en-US" i="1" dirty="0" smtClean="0"/>
              <a:t>free-rider problem</a:t>
            </a:r>
            <a:r>
              <a:rPr lang="en-US" dirty="0" smtClean="0"/>
              <a:t>. </a:t>
            </a:r>
          </a:p>
          <a:p>
            <a:pPr eaLnBrk="1" hangingPunct="1"/>
            <a:r>
              <a:rPr lang="en-US" b="1" dirty="0" smtClean="0">
                <a:solidFill>
                  <a:srgbClr val="CC0000"/>
                </a:solidFill>
              </a:rPr>
              <a:t>Free rider</a:t>
            </a:r>
            <a:r>
              <a:rPr lang="en-US" dirty="0" smtClean="0"/>
              <a:t>:  a person who receives the benefit of a good but avoids paying for it </a:t>
            </a:r>
          </a:p>
          <a:p>
            <a:pPr lvl="1" eaLnBrk="1" hangingPunct="1"/>
            <a:r>
              <a:rPr lang="en-US" dirty="0" smtClean="0"/>
              <a:t>If good is not excludable, people have incentive to be free riders, because firms cannot prevent non-payers from consuming the good.  </a:t>
            </a:r>
          </a:p>
          <a:p>
            <a:pPr eaLnBrk="1" hangingPunct="1"/>
            <a:r>
              <a:rPr lang="en-US" dirty="0" smtClean="0"/>
              <a:t>Result:  The good is not produced, even if buyers collectively value the good higher than the cost of providing it.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animEffect transition="in" filter="wipe(left)">
                                      <p:cBhvr>
                                        <p:cTn id="7" dur="500"/>
                                        <p:tgtEl>
                                          <p:spTgt spid="133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7">
                                            <p:txEl>
                                              <p:pRg st="1" end="1"/>
                                            </p:txEl>
                                          </p:spTgt>
                                        </p:tgtEl>
                                        <p:attrNameLst>
                                          <p:attrName>style.visibility</p:attrName>
                                        </p:attrNameLst>
                                      </p:cBhvr>
                                      <p:to>
                                        <p:strVal val="visible"/>
                                      </p:to>
                                    </p:set>
                                    <p:animEffect transition="in" filter="wipe(left)">
                                      <p:cBhvr>
                                        <p:cTn id="12" dur="500"/>
                                        <p:tgtEl>
                                          <p:spTgt spid="133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7">
                                            <p:txEl>
                                              <p:pRg st="2" end="2"/>
                                            </p:txEl>
                                          </p:spTgt>
                                        </p:tgtEl>
                                        <p:attrNameLst>
                                          <p:attrName>style.visibility</p:attrName>
                                        </p:attrNameLst>
                                      </p:cBhvr>
                                      <p:to>
                                        <p:strVal val="visible"/>
                                      </p:to>
                                    </p:set>
                                    <p:animEffect transition="in" filter="wipe(left)">
                                      <p:cBhvr>
                                        <p:cTn id="17" dur="500"/>
                                        <p:tgtEl>
                                          <p:spTgt spid="133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7">
                                            <p:txEl>
                                              <p:pRg st="3" end="3"/>
                                            </p:txEl>
                                          </p:spTgt>
                                        </p:tgtEl>
                                        <p:attrNameLst>
                                          <p:attrName>style.visibility</p:attrName>
                                        </p:attrNameLst>
                                      </p:cBhvr>
                                      <p:to>
                                        <p:strVal val="visible"/>
                                      </p:to>
                                    </p:set>
                                    <p:animEffect transition="in" filter="wipe(left)">
                                      <p:cBhvr>
                                        <p:cTn id="22" dur="500"/>
                                        <p:tgtEl>
                                          <p:spTgt spid="133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bldLvl="4"/>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1804</Words>
  <Application>Microsoft Office PowerPoint</Application>
  <PresentationFormat>全屏显示(4:3)</PresentationFormat>
  <Paragraphs>205</Paragraphs>
  <Slides>22</Slides>
  <Notes>22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宋体</vt:lpstr>
      <vt:lpstr>Arial</vt:lpstr>
      <vt:lpstr>Arial Narrow</vt:lpstr>
      <vt:lpstr>Book Antiqua</vt:lpstr>
      <vt:lpstr>Calibri</vt:lpstr>
      <vt:lpstr>Cambria Math</vt:lpstr>
      <vt:lpstr>Tahoma</vt:lpstr>
      <vt:lpstr>Times New Roman</vt:lpstr>
      <vt:lpstr>Verdana</vt:lpstr>
      <vt:lpstr>Wingdings</vt:lpstr>
      <vt:lpstr>Office Theme</vt:lpstr>
      <vt:lpstr>PowerPoint 演示文稿</vt:lpstr>
      <vt:lpstr>In this chapter,  look for the answers to these questions</vt:lpstr>
      <vt:lpstr>Introduction</vt:lpstr>
      <vt:lpstr>Important Characteristics of Goods</vt:lpstr>
      <vt:lpstr>The Different Kinds of Goods</vt:lpstr>
      <vt:lpstr>ACTIVE LEARNING   1    Categorizing roads</vt:lpstr>
      <vt:lpstr>ACTIVE LEARNING   1    Answers</vt:lpstr>
      <vt:lpstr>The Different Kinds of Goods</vt:lpstr>
      <vt:lpstr>Public Goods</vt:lpstr>
      <vt:lpstr>Public Goods</vt:lpstr>
      <vt:lpstr>Some Important Public Goods</vt:lpstr>
      <vt:lpstr>Common Resources</vt:lpstr>
      <vt:lpstr>The Tragedy of the Commons</vt:lpstr>
      <vt:lpstr>The Tragedy of the Commons</vt:lpstr>
      <vt:lpstr>ACTIVE LEARNING   2    Policy options for common resources</vt:lpstr>
      <vt:lpstr>ACTIVE LEARNING   2    Answers</vt:lpstr>
      <vt:lpstr>Policy Options to Prevent  Overconsumption of Common Resources</vt:lpstr>
      <vt:lpstr>Some Important Common Resources</vt:lpstr>
      <vt:lpstr>CONCLUSION</vt:lpstr>
      <vt:lpstr>Summary</vt:lpstr>
      <vt:lpstr>Summary</vt:lpstr>
      <vt:lpstr>Summary</vt:lpstr>
    </vt:vector>
  </TitlesOfParts>
  <Company>Carthage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c:title>
  <dc:creator>Ron</dc:creator>
  <cp:lastModifiedBy>Dell</cp:lastModifiedBy>
  <cp:revision>242</cp:revision>
  <dcterms:created xsi:type="dcterms:W3CDTF">2010-12-25T14:19:00Z</dcterms:created>
  <dcterms:modified xsi:type="dcterms:W3CDTF">2023-06-30T07:11:54Z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