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7"/>
  </p:notesMasterIdLst>
  <p:sldIdLst>
    <p:sldId id="256" r:id="rId3"/>
    <p:sldId id="257" r:id="rId4"/>
    <p:sldId id="267" r:id="rId5"/>
    <p:sldId id="422" r:id="rId6"/>
    <p:sldId id="423" r:id="rId7"/>
    <p:sldId id="424" r:id="rId8"/>
    <p:sldId id="425" r:id="rId9"/>
    <p:sldId id="272" r:id="rId10"/>
    <p:sldId id="273" r:id="rId11"/>
    <p:sldId id="268" r:id="rId12"/>
    <p:sldId id="270" r:id="rId13"/>
    <p:sldId id="258" r:id="rId14"/>
    <p:sldId id="274" r:id="rId15"/>
    <p:sldId id="278" r:id="rId16"/>
    <p:sldId id="276" r:id="rId17"/>
    <p:sldId id="275" r:id="rId18"/>
    <p:sldId id="277" r:id="rId19"/>
    <p:sldId id="279" r:id="rId20"/>
    <p:sldId id="280" r:id="rId21"/>
    <p:sldId id="281" r:id="rId22"/>
    <p:sldId id="282" r:id="rId23"/>
    <p:sldId id="293" r:id="rId24"/>
    <p:sldId id="283" r:id="rId25"/>
    <p:sldId id="294" r:id="rId26"/>
    <p:sldId id="288" r:id="rId27"/>
    <p:sldId id="295" r:id="rId28"/>
    <p:sldId id="296" r:id="rId29"/>
    <p:sldId id="290" r:id="rId30"/>
    <p:sldId id="297" r:id="rId31"/>
    <p:sldId id="299" r:id="rId32"/>
    <p:sldId id="298" r:id="rId33"/>
    <p:sldId id="284" r:id="rId34"/>
    <p:sldId id="300" r:id="rId35"/>
    <p:sldId id="291" r:id="rId36"/>
    <p:sldId id="301" r:id="rId37"/>
    <p:sldId id="302" r:id="rId38"/>
    <p:sldId id="303" r:id="rId39"/>
    <p:sldId id="304" r:id="rId40"/>
    <p:sldId id="428" r:id="rId41"/>
    <p:sldId id="306" r:id="rId42"/>
    <p:sldId id="307" r:id="rId43"/>
    <p:sldId id="308" r:id="rId44"/>
    <p:sldId id="309" r:id="rId45"/>
    <p:sldId id="310" r:id="rId46"/>
    <p:sldId id="269" r:id="rId47"/>
    <p:sldId id="271" r:id="rId48"/>
    <p:sldId id="490" r:id="rId49"/>
    <p:sldId id="491" r:id="rId50"/>
    <p:sldId id="492" r:id="rId51"/>
    <p:sldId id="493" r:id="rId52"/>
    <p:sldId id="494" r:id="rId53"/>
    <p:sldId id="495" r:id="rId54"/>
    <p:sldId id="496" r:id="rId55"/>
    <p:sldId id="497" r:id="rId56"/>
    <p:sldId id="498" r:id="rId57"/>
    <p:sldId id="499" r:id="rId58"/>
    <p:sldId id="500" r:id="rId59"/>
    <p:sldId id="501" r:id="rId60"/>
    <p:sldId id="502" r:id="rId61"/>
    <p:sldId id="503" r:id="rId62"/>
    <p:sldId id="504" r:id="rId63"/>
    <p:sldId id="505" r:id="rId64"/>
    <p:sldId id="506" r:id="rId65"/>
    <p:sldId id="507" r:id="rId66"/>
    <p:sldId id="508" r:id="rId67"/>
    <p:sldId id="509" r:id="rId68"/>
    <p:sldId id="510" r:id="rId69"/>
    <p:sldId id="511" r:id="rId70"/>
    <p:sldId id="512" r:id="rId71"/>
    <p:sldId id="513" r:id="rId72"/>
    <p:sldId id="514" r:id="rId73"/>
    <p:sldId id="515" r:id="rId74"/>
    <p:sldId id="516" r:id="rId75"/>
    <p:sldId id="517" r:id="rId76"/>
    <p:sldId id="518" r:id="rId77"/>
    <p:sldId id="432" r:id="rId78"/>
    <p:sldId id="433" r:id="rId79"/>
    <p:sldId id="434" r:id="rId80"/>
    <p:sldId id="435" r:id="rId81"/>
    <p:sldId id="436" r:id="rId82"/>
    <p:sldId id="437" r:id="rId83"/>
    <p:sldId id="438" r:id="rId84"/>
    <p:sldId id="439" r:id="rId85"/>
    <p:sldId id="440" r:id="rId86"/>
    <p:sldId id="441" r:id="rId87"/>
    <p:sldId id="442" r:id="rId88"/>
    <p:sldId id="443" r:id="rId89"/>
    <p:sldId id="444" r:id="rId90"/>
    <p:sldId id="445" r:id="rId91"/>
    <p:sldId id="446" r:id="rId92"/>
    <p:sldId id="447" r:id="rId93"/>
    <p:sldId id="448" r:id="rId94"/>
    <p:sldId id="449" r:id="rId95"/>
    <p:sldId id="450" r:id="rId96"/>
    <p:sldId id="451" r:id="rId97"/>
    <p:sldId id="452" r:id="rId98"/>
    <p:sldId id="453" r:id="rId99"/>
    <p:sldId id="454" r:id="rId100"/>
    <p:sldId id="455" r:id="rId101"/>
    <p:sldId id="456" r:id="rId102"/>
    <p:sldId id="457" r:id="rId103"/>
    <p:sldId id="458" r:id="rId104"/>
    <p:sldId id="459" r:id="rId105"/>
    <p:sldId id="460" r:id="rId106"/>
    <p:sldId id="461" r:id="rId107"/>
    <p:sldId id="462" r:id="rId108"/>
    <p:sldId id="463" r:id="rId109"/>
    <p:sldId id="464" r:id="rId110"/>
    <p:sldId id="465" r:id="rId111"/>
    <p:sldId id="519" r:id="rId112"/>
    <p:sldId id="520" r:id="rId113"/>
    <p:sldId id="521" r:id="rId114"/>
    <p:sldId id="522" r:id="rId115"/>
    <p:sldId id="523" r:id="rId116"/>
    <p:sldId id="524" r:id="rId117"/>
    <p:sldId id="525" r:id="rId118"/>
    <p:sldId id="526" r:id="rId119"/>
    <p:sldId id="527" r:id="rId120"/>
    <p:sldId id="466" r:id="rId121"/>
    <p:sldId id="468" r:id="rId122"/>
    <p:sldId id="469" r:id="rId123"/>
    <p:sldId id="470" r:id="rId124"/>
    <p:sldId id="471" r:id="rId125"/>
    <p:sldId id="528" r:id="rId126"/>
    <p:sldId id="473" r:id="rId127"/>
    <p:sldId id="474" r:id="rId128"/>
    <p:sldId id="377" r:id="rId129"/>
    <p:sldId id="378" r:id="rId130"/>
    <p:sldId id="379" r:id="rId131"/>
    <p:sldId id="418" r:id="rId132"/>
    <p:sldId id="529" r:id="rId133"/>
    <p:sldId id="382" r:id="rId134"/>
    <p:sldId id="383" r:id="rId135"/>
    <p:sldId id="384" r:id="rId136"/>
    <p:sldId id="385" r:id="rId137"/>
    <p:sldId id="386" r:id="rId138"/>
    <p:sldId id="387" r:id="rId139"/>
    <p:sldId id="388" r:id="rId140"/>
    <p:sldId id="389" r:id="rId141"/>
    <p:sldId id="419" r:id="rId142"/>
    <p:sldId id="391" r:id="rId143"/>
    <p:sldId id="392" r:id="rId144"/>
    <p:sldId id="393" r:id="rId145"/>
    <p:sldId id="394" r:id="rId146"/>
    <p:sldId id="430" r:id="rId147"/>
    <p:sldId id="431" r:id="rId148"/>
    <p:sldId id="397" r:id="rId149"/>
    <p:sldId id="398" r:id="rId150"/>
    <p:sldId id="399" r:id="rId151"/>
    <p:sldId id="414" r:id="rId152"/>
    <p:sldId id="410" r:id="rId153"/>
    <p:sldId id="411" r:id="rId154"/>
    <p:sldId id="530" r:id="rId155"/>
    <p:sldId id="413" r:id="rId15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0033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90" autoAdjust="0"/>
  </p:normalViewPr>
  <p:slideViewPr>
    <p:cSldViewPr showGuides="1">
      <p:cViewPr>
        <p:scale>
          <a:sx n="66" d="100"/>
          <a:sy n="66" d="100"/>
        </p:scale>
        <p:origin x="888" y="-3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0338"/>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0" Type="http://schemas.openxmlformats.org/officeDocument/2006/relationships/tableStyles" Target="tableStyles.xml"/><Relationship Id="rId16" Type="http://schemas.openxmlformats.org/officeDocument/2006/relationships/slide" Target="slides/slide14.xml"/><Relationship Id="rId159" Type="http://schemas.openxmlformats.org/officeDocument/2006/relationships/viewProps" Target="viewProps.xml"/><Relationship Id="rId158" Type="http://schemas.openxmlformats.org/officeDocument/2006/relationships/presProps" Target="presProps.xml"/><Relationship Id="rId157" Type="http://schemas.openxmlformats.org/officeDocument/2006/relationships/notesMaster" Target="notesMasters/notesMaster1.xml"/><Relationship Id="rId156" Type="http://schemas.openxmlformats.org/officeDocument/2006/relationships/slide" Target="slides/slide154.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4EEDF0-8A1F-4269-9AEA-A1D805729AC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42F14F-C216-43F1-88A6-37631727961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ln>
          <a:effectLst/>
        </p:spPr>
        <p:txBody>
          <a:bodyPr/>
          <a:lstStyle/>
          <a:p>
            <a:pPr>
              <a:defRPr/>
            </a:pPr>
            <a:endParaRPr lang="zh-CN" altLang="en-US"/>
          </a:p>
        </p:txBody>
      </p:sp>
      <p:grpSp>
        <p:nvGrpSpPr>
          <p:cNvPr id="5" name="Group 8"/>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ln>
            <a:effectLst/>
          </p:spPr>
          <p:txBody>
            <a:bodyPr wrap="none" anchor="ctr"/>
            <a:lstStyle/>
            <a:p>
              <a:pPr>
                <a:defRPr/>
              </a:pPr>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ln>
            <a:effectLst/>
          </p:spPr>
          <p:txBody>
            <a:bodyPr wrap="none" anchor="ctr"/>
            <a:lstStyle/>
            <a:p>
              <a:pPr>
                <a:defRPr/>
              </a:pPr>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ln>
            <a:effectLst/>
          </p:spPr>
          <p:txBody>
            <a:bodyPr wrap="none" anchor="ctr"/>
            <a:lstStyle/>
            <a:p>
              <a:pPr>
                <a:defRPr/>
              </a:pPr>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ln>
            <a:effectLst/>
          </p:spPr>
          <p:txBody>
            <a:bodyPr wrap="none" anchor="ctr"/>
            <a:lstStyle/>
            <a:p>
              <a:pPr>
                <a:defRPr/>
              </a:pPr>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ln>
            <a:effectLst/>
          </p:spPr>
          <p:txBody>
            <a:bodyPr wrap="none" anchor="ctr"/>
            <a:lstStyle/>
            <a:p>
              <a:pPr>
                <a:defRPr/>
              </a:pPr>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ln>
            <a:effectLst/>
          </p:spPr>
          <p:txBody>
            <a:bodyPr wrap="none" anchor="ctr"/>
            <a:lstStyle/>
            <a:p>
              <a:pPr>
                <a:defRPr/>
              </a:pPr>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ln>
            <a:effectLst/>
          </p:spPr>
          <p:txBody>
            <a:bodyPr wrap="none" anchor="ctr"/>
            <a:lstStyle/>
            <a:p>
              <a:pPr>
                <a:defRPr/>
              </a:pPr>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ln>
            <a:effectLst/>
          </p:spPr>
          <p:txBody>
            <a:bodyPr wrap="none" anchor="ctr"/>
            <a:lstStyle/>
            <a:p>
              <a:pPr>
                <a:defRPr/>
              </a:pPr>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ln>
            <a:effectLst/>
          </p:spPr>
          <p:txBody>
            <a:bodyPr wrap="none" anchor="ctr"/>
            <a:lstStyle/>
            <a:p>
              <a:pPr>
                <a:defRPr/>
              </a:pPr>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ln>
            <a:effectLst/>
          </p:spPr>
          <p:txBody>
            <a:bodyPr wrap="none" anchor="ctr"/>
            <a:lstStyle/>
            <a:p>
              <a:pPr>
                <a:defRPr/>
              </a:pPr>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ln>
            <a:effectLst/>
          </p:spPr>
          <p:txBody>
            <a:bodyPr wrap="none" anchor="ctr"/>
            <a:lstStyle/>
            <a:p>
              <a:pPr>
                <a:defRPr/>
              </a:pPr>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ln>
            <a:effectLst/>
          </p:spPr>
          <p:txBody>
            <a:bodyPr wrap="none" anchor="ctr"/>
            <a:lstStyle/>
            <a:p>
              <a:pPr>
                <a:defRPr/>
              </a:pPr>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ln>
            <a:effectLst/>
          </p:spPr>
          <p:txBody>
            <a:bodyPr wrap="none" anchor="ctr"/>
            <a:lstStyle/>
            <a:p>
              <a:pPr>
                <a:defRPr/>
              </a:pPr>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ln>
            <a:effectLst/>
          </p:spPr>
          <p:txBody>
            <a:bodyPr wrap="none" anchor="ctr"/>
            <a:lstStyle/>
            <a:p>
              <a:pPr>
                <a:defRPr/>
              </a:pPr>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ln>
            <a:effectLst/>
          </p:spPr>
          <p:txBody>
            <a:bodyPr wrap="none" anchor="ctr"/>
            <a:lstStyle/>
            <a:p>
              <a:pPr>
                <a:defRPr/>
              </a:pPr>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ln>
            <a:effectLst/>
          </p:spPr>
          <p:txBody>
            <a:bodyPr wrap="none" anchor="ctr"/>
            <a:lstStyle/>
            <a:p>
              <a:pPr>
                <a:defRPr/>
              </a:pPr>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ln>
            <a:effectLst/>
          </p:spPr>
          <p:txBody>
            <a:bodyPr wrap="none" anchor="ctr"/>
            <a:lstStyle/>
            <a:p>
              <a:pPr>
                <a:defRPr/>
              </a:pPr>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ln>
            <a:effectLst/>
          </p:spPr>
          <p:txBody>
            <a:bodyPr wrap="none" anchor="ctr"/>
            <a:lstStyle/>
            <a:p>
              <a:pPr>
                <a:defRPr/>
              </a:pPr>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ln>
            <a:effectLst/>
          </p:spPr>
          <p:txBody>
            <a:bodyPr wrap="none" anchor="ctr"/>
            <a:lstStyle/>
            <a:p>
              <a:pPr>
                <a:defRPr/>
              </a:pPr>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ln>
            <a:effectLst/>
          </p:spPr>
          <p:txBody>
            <a:bodyPr wrap="none" anchor="ctr"/>
            <a:lstStyle/>
            <a:p>
              <a:pPr>
                <a:defRPr/>
              </a:pPr>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ln>
            <a:effectLst/>
          </p:spPr>
          <p:txBody>
            <a:bodyPr wrap="none" anchor="ctr"/>
            <a:lstStyle/>
            <a:p>
              <a:pPr>
                <a:defRPr/>
              </a:pPr>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ln>
            <a:effectLst/>
          </p:spPr>
          <p:txBody>
            <a:bodyPr wrap="none" anchor="ctr"/>
            <a:lstStyle/>
            <a:p>
              <a:pPr>
                <a:defRPr/>
              </a:pPr>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ln>
            <a:effectLst/>
          </p:spPr>
          <p:txBody>
            <a:bodyPr wrap="none" anchor="ctr"/>
            <a:lstStyle/>
            <a:p>
              <a:pPr>
                <a:defRPr/>
              </a:pPr>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ln>
            <a:effectLst/>
          </p:spPr>
          <p:txBody>
            <a:bodyPr wrap="none" anchor="ctr"/>
            <a:lstStyle/>
            <a:p>
              <a:pPr>
                <a:defRPr/>
              </a:pPr>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ln>
            <a:effectLst/>
          </p:spPr>
          <p:txBody>
            <a:bodyPr wrap="none" anchor="ctr"/>
            <a:lstStyle/>
            <a:p>
              <a:pPr>
                <a:defRPr/>
              </a:pPr>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ln>
            <a:effectLst/>
          </p:spPr>
          <p:txBody>
            <a:bodyPr wrap="none" anchor="ctr"/>
            <a:lstStyle/>
            <a:p>
              <a:pPr>
                <a:defRPr/>
              </a:pPr>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ln>
            <a:effectLst/>
          </p:spPr>
          <p:txBody>
            <a:bodyPr wrap="none" anchor="ctr"/>
            <a:lstStyle/>
            <a:p>
              <a:pPr>
                <a:defRPr/>
              </a:pPr>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ln>
            <a:effectLst/>
          </p:spPr>
          <p:txBody>
            <a:bodyPr wrap="none" anchor="ctr"/>
            <a:lstStyle/>
            <a:p>
              <a:pPr>
                <a:defRPr/>
              </a:pPr>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ln>
            <a:effectLst/>
          </p:spPr>
          <p:txBody>
            <a:bodyPr wrap="none" anchor="ctr"/>
            <a:lstStyle/>
            <a:p>
              <a:pPr>
                <a:defRPr/>
              </a:pPr>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ln>
            <a:effectLst/>
          </p:spPr>
          <p:txBody>
            <a:bodyPr wrap="none" anchor="ctr"/>
            <a:lstStyle/>
            <a:p>
              <a:pPr>
                <a:defRPr/>
              </a:pPr>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ln>
            <a:effectLst/>
          </p:spPr>
          <p:txBody>
            <a:bodyPr wrap="none" anchor="ctr"/>
            <a:lstStyle/>
            <a:p>
              <a:pPr>
                <a:defRPr/>
              </a:pPr>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ln>
          <a:effectLst/>
        </p:spPr>
        <p:txBody>
          <a:bodyPr/>
          <a:lstStyle/>
          <a:p>
            <a:pPr>
              <a:defRPr/>
            </a:pPr>
            <a:endParaRPr lang="zh-CN" altLang="en-US"/>
          </a:p>
        </p:txBody>
      </p:sp>
      <p:sp>
        <p:nvSpPr>
          <p:cNvPr id="9219"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endParaRPr lang="zh-CN" altLang="en-US"/>
          </a:p>
        </p:txBody>
      </p:sp>
      <p:sp>
        <p:nvSpPr>
          <p:cNvPr id="9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r>
              <a:rPr lang="zh-CN" altLang="en-US"/>
              <a:t>单击此处编辑母版副标题样式</a:t>
            </a:r>
            <a:endParaRPr lang="zh-CN" altLang="en-US"/>
          </a:p>
        </p:txBody>
      </p:sp>
      <p:sp>
        <p:nvSpPr>
          <p:cNvPr id="38" name="Rectangle 5"/>
          <p:cNvSpPr>
            <a:spLocks noGrp="1" noChangeArrowheads="1"/>
          </p:cNvSpPr>
          <p:nvPr>
            <p:ph type="dt" sz="half" idx="10"/>
          </p:nvPr>
        </p:nvSpPr>
        <p:spPr/>
        <p:txBody>
          <a:bodyPr/>
          <a:lstStyle>
            <a:lvl1pPr>
              <a:defRPr/>
            </a:lvl1pPr>
          </a:lstStyle>
          <a:p>
            <a:pPr>
              <a:defRPr/>
            </a:pPr>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pPr>
              <a:defRPr/>
            </a:pPr>
            <a:fld id="{B82DE772-9EA3-4F3F-94C7-B818C8D8750D}"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C4279FEC-27F1-4E18-8782-C82136C257E7}"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217C6C4D-FB8D-47B2-9567-874A00FF8CDB}"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78B9AC40-FB3B-4D14-B989-895C0245E91F}"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719263"/>
            <a:ext cx="4038600" cy="212883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8200" y="4000500"/>
            <a:ext cx="4038600" cy="21304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5"/>
          <p:cNvSpPr>
            <a:spLocks noGrp="1" noChangeArrowheads="1"/>
          </p:cNvSpPr>
          <p:nvPr>
            <p:ph type="dt" sz="half" idx="10"/>
          </p:nvPr>
        </p:nvSpPr>
        <p:spPr/>
        <p:txBody>
          <a:bodyPr/>
          <a:lstStyle>
            <a:lvl1pPr>
              <a:defRPr/>
            </a:lvl1pPr>
          </a:lstStyle>
          <a:p>
            <a:pPr>
              <a:defRPr/>
            </a:pPr>
            <a:endParaRPr lang="en-US" altLang="zh-CN"/>
          </a:p>
        </p:txBody>
      </p:sp>
      <p:sp>
        <p:nvSpPr>
          <p:cNvPr id="7" name="Rectangle 6"/>
          <p:cNvSpPr>
            <a:spLocks noGrp="1" noChangeArrowheads="1"/>
          </p:cNvSpPr>
          <p:nvPr>
            <p:ph type="ftr" sz="quarter" idx="11"/>
          </p:nvPr>
        </p:nvSpPr>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p:txBody>
          <a:bodyPr/>
          <a:lstStyle>
            <a:lvl1pPr>
              <a:defRPr/>
            </a:lvl1pPr>
          </a:lstStyle>
          <a:p>
            <a:pPr>
              <a:defRPr/>
            </a:pPr>
            <a:fld id="{07D738C7-E06A-4819-92A0-B4BA60948067}"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719263"/>
            <a:ext cx="4038600" cy="212883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8200" y="4000500"/>
            <a:ext cx="4038600" cy="21304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5"/>
          <p:cNvSpPr>
            <a:spLocks noGrp="1" noChangeArrowheads="1"/>
          </p:cNvSpPr>
          <p:nvPr>
            <p:ph type="dt" sz="half" idx="10"/>
          </p:nvPr>
        </p:nvSpPr>
        <p:spPr/>
        <p:txBody>
          <a:bodyPr/>
          <a:lstStyle>
            <a:lvl1pPr>
              <a:defRPr/>
            </a:lvl1pPr>
          </a:lstStyle>
          <a:p>
            <a:pPr>
              <a:defRPr/>
            </a:pPr>
            <a:endParaRPr lang="en-US" altLang="zh-CN"/>
          </a:p>
        </p:txBody>
      </p:sp>
      <p:sp>
        <p:nvSpPr>
          <p:cNvPr id="7" name="Rectangle 6"/>
          <p:cNvSpPr>
            <a:spLocks noGrp="1" noChangeArrowheads="1"/>
          </p:cNvSpPr>
          <p:nvPr>
            <p:ph type="ftr" sz="quarter" idx="11"/>
          </p:nvPr>
        </p:nvSpPr>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p:txBody>
          <a:bodyPr/>
          <a:lstStyle>
            <a:lvl1pPr>
              <a:defRPr/>
            </a:lvl1pPr>
          </a:lstStyle>
          <a:p>
            <a:pPr>
              <a:defRPr/>
            </a:pPr>
            <a:fld id="{DF51A8BB-2A7A-4478-8609-AA230773FADA}"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22238"/>
            <a:ext cx="8229600" cy="600868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p:txBody>
          <a:bodyPr/>
          <a:lstStyle>
            <a:lvl1pPr>
              <a:defRPr/>
            </a:lvl1pPr>
          </a:lstStyle>
          <a:p>
            <a:pPr>
              <a:defRPr/>
            </a:pPr>
            <a:fld id="{51EF3CD6-EDA9-428F-82F2-78C9C9D177F9}"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D4C3A3E0-3B4D-4129-8B72-97A4073715FD}"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DF1D399C-7BE7-4642-B492-A16534C58656}"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C6CF8668-A277-47B4-B13C-008CBB89BD06}"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p:txBody>
          <a:bodyPr/>
          <a:lstStyle>
            <a:lvl1pPr>
              <a:defRPr/>
            </a:lvl1pPr>
          </a:lstStyle>
          <a:p>
            <a:pPr>
              <a:defRPr/>
            </a:pPr>
            <a:fld id="{4D82EE06-711A-4CA8-9F30-EDE5C079C077}"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p:txBody>
          <a:bodyPr/>
          <a:lstStyle>
            <a:lvl1pPr>
              <a:defRPr/>
            </a:lvl1pPr>
          </a:lstStyle>
          <a:p>
            <a:pPr>
              <a:defRPr/>
            </a:pPr>
            <a:fld id="{31D44CC2-8AA4-416F-B554-454CCD11C517}"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p:txBody>
          <a:bodyPr/>
          <a:lstStyle>
            <a:lvl1pPr>
              <a:defRPr/>
            </a:lvl1pPr>
          </a:lstStyle>
          <a:p>
            <a:pPr>
              <a:defRPr/>
            </a:pPr>
            <a:fld id="{2E972322-EEC1-48F5-BAD6-152685A10EF4}"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88006FB4-FCC9-4152-A293-8471E2945F42}"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64CA07F5-C0D7-4A98-B064-824AABF29F97}"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Line 2"/>
          <p:cNvSpPr>
            <a:spLocks noChangeShapeType="1"/>
          </p:cNvSpPr>
          <p:nvPr/>
        </p:nvSpPr>
        <p:spPr bwMode="auto">
          <a:xfrm>
            <a:off x="7962900" y="152400"/>
            <a:ext cx="0" cy="1524000"/>
          </a:xfrm>
          <a:prstGeom prst="line">
            <a:avLst/>
          </a:prstGeom>
          <a:noFill/>
          <a:ln w="9525">
            <a:solidFill>
              <a:schemeClr val="tx1"/>
            </a:solidFill>
            <a:round/>
          </a:ln>
          <a:effectLst/>
        </p:spPr>
        <p:txBody>
          <a:bodyPr/>
          <a:lstStyle/>
          <a:p>
            <a:pPr>
              <a:defRPr/>
            </a:pPr>
            <a:endParaRPr lang="zh-CN" altLang="en-US"/>
          </a:p>
        </p:txBody>
      </p:sp>
      <p:sp>
        <p:nvSpPr>
          <p:cNvPr id="61443"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61444"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197" name="Rectangle 5"/>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pPr>
              <a:defRPr/>
            </a:pPr>
            <a:endParaRPr lang="en-US" altLang="zh-CN"/>
          </a:p>
        </p:txBody>
      </p:sp>
      <p:sp>
        <p:nvSpPr>
          <p:cNvPr id="8198" name="Rectangle 6"/>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a:lvl1pPr>
          </a:lstStyle>
          <a:p>
            <a:pPr>
              <a:defRPr/>
            </a:pPr>
            <a:endParaRPr lang="en-US" altLang="zh-CN"/>
          </a:p>
        </p:txBody>
      </p:sp>
      <p:sp>
        <p:nvSpPr>
          <p:cNvPr id="8199" name="Rectangle 7"/>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pPr>
              <a:defRPr/>
            </a:pPr>
            <a:fld id="{6370E817-6CB5-4DD3-924C-B8AB30147442}" type="slidenum">
              <a:rPr lang="en-US" altLang="zh-CN"/>
            </a:fld>
            <a:endParaRPr lang="en-US" altLang="zh-CN"/>
          </a:p>
        </p:txBody>
      </p:sp>
      <p:grpSp>
        <p:nvGrpSpPr>
          <p:cNvPr id="61448" name="Group 8"/>
          <p:cNvGrpSpPr/>
          <p:nvPr/>
        </p:nvGrpSpPr>
        <p:grpSpPr bwMode="auto">
          <a:xfrm>
            <a:off x="8153400" y="152400"/>
            <a:ext cx="792163" cy="1295400"/>
            <a:chOff x="5136" y="960"/>
            <a:chExt cx="528" cy="864"/>
          </a:xfrm>
        </p:grpSpPr>
        <p:sp>
          <p:nvSpPr>
            <p:cNvPr id="8201" name="Oval 9"/>
            <p:cNvSpPr>
              <a:spLocks noChangeArrowheads="1"/>
            </p:cNvSpPr>
            <p:nvPr/>
          </p:nvSpPr>
          <p:spPr bwMode="auto">
            <a:xfrm>
              <a:off x="5136" y="960"/>
              <a:ext cx="80" cy="80"/>
            </a:xfrm>
            <a:prstGeom prst="ellipse">
              <a:avLst/>
            </a:prstGeom>
            <a:solidFill>
              <a:schemeClr val="tx2"/>
            </a:solidFill>
            <a:ln w="9525">
              <a:noFill/>
              <a:round/>
            </a:ln>
            <a:effectLst/>
          </p:spPr>
          <p:txBody>
            <a:bodyPr wrap="none" anchor="ctr"/>
            <a:lstStyle/>
            <a:p>
              <a:pPr>
                <a:defRPr/>
              </a:pPr>
              <a:endParaRPr lang="zh-CN" altLang="en-US"/>
            </a:p>
          </p:txBody>
        </p:sp>
        <p:sp>
          <p:nvSpPr>
            <p:cNvPr id="8202" name="Oval 10"/>
            <p:cNvSpPr>
              <a:spLocks noChangeArrowheads="1"/>
            </p:cNvSpPr>
            <p:nvPr/>
          </p:nvSpPr>
          <p:spPr bwMode="auto">
            <a:xfrm>
              <a:off x="5248" y="960"/>
              <a:ext cx="79" cy="80"/>
            </a:xfrm>
            <a:prstGeom prst="ellipse">
              <a:avLst/>
            </a:prstGeom>
            <a:solidFill>
              <a:schemeClr val="tx2"/>
            </a:solidFill>
            <a:ln w="9525">
              <a:noFill/>
              <a:round/>
            </a:ln>
            <a:effectLst/>
          </p:spPr>
          <p:txBody>
            <a:bodyPr wrap="none" anchor="ctr"/>
            <a:lstStyle/>
            <a:p>
              <a:pPr>
                <a:defRPr/>
              </a:pPr>
              <a:endParaRPr lang="zh-CN" altLang="en-US"/>
            </a:p>
          </p:txBody>
        </p:sp>
        <p:sp>
          <p:nvSpPr>
            <p:cNvPr id="8203" name="Oval 11"/>
            <p:cNvSpPr>
              <a:spLocks noChangeArrowheads="1"/>
            </p:cNvSpPr>
            <p:nvPr/>
          </p:nvSpPr>
          <p:spPr bwMode="auto">
            <a:xfrm>
              <a:off x="5360" y="960"/>
              <a:ext cx="78" cy="80"/>
            </a:xfrm>
            <a:prstGeom prst="ellipse">
              <a:avLst/>
            </a:prstGeom>
            <a:solidFill>
              <a:schemeClr val="tx2"/>
            </a:solidFill>
            <a:ln w="9525">
              <a:noFill/>
              <a:round/>
            </a:ln>
            <a:effectLst/>
          </p:spPr>
          <p:txBody>
            <a:bodyPr wrap="none" anchor="ctr"/>
            <a:lstStyle/>
            <a:p>
              <a:pPr>
                <a:defRPr/>
              </a:pPr>
              <a:endParaRPr lang="zh-CN" altLang="en-US"/>
            </a:p>
          </p:txBody>
        </p:sp>
        <p:sp>
          <p:nvSpPr>
            <p:cNvPr id="8204" name="Oval 12"/>
            <p:cNvSpPr>
              <a:spLocks noChangeArrowheads="1"/>
            </p:cNvSpPr>
            <p:nvPr/>
          </p:nvSpPr>
          <p:spPr bwMode="auto">
            <a:xfrm>
              <a:off x="5136" y="1072"/>
              <a:ext cx="80" cy="78"/>
            </a:xfrm>
            <a:prstGeom prst="ellipse">
              <a:avLst/>
            </a:prstGeom>
            <a:solidFill>
              <a:schemeClr val="tx2"/>
            </a:solidFill>
            <a:ln w="9525">
              <a:noFill/>
              <a:round/>
            </a:ln>
            <a:effectLst/>
          </p:spPr>
          <p:txBody>
            <a:bodyPr wrap="none" anchor="ctr"/>
            <a:lstStyle/>
            <a:p>
              <a:pPr>
                <a:defRPr/>
              </a:pPr>
              <a:endParaRPr lang="zh-CN" altLang="en-US"/>
            </a:p>
          </p:txBody>
        </p:sp>
        <p:sp>
          <p:nvSpPr>
            <p:cNvPr id="8205" name="Oval 13"/>
            <p:cNvSpPr>
              <a:spLocks noChangeArrowheads="1"/>
            </p:cNvSpPr>
            <p:nvPr/>
          </p:nvSpPr>
          <p:spPr bwMode="auto">
            <a:xfrm>
              <a:off x="5248" y="1072"/>
              <a:ext cx="79" cy="78"/>
            </a:xfrm>
            <a:prstGeom prst="ellipse">
              <a:avLst/>
            </a:prstGeom>
            <a:solidFill>
              <a:schemeClr val="tx2"/>
            </a:solidFill>
            <a:ln w="9525">
              <a:noFill/>
              <a:round/>
            </a:ln>
            <a:effectLst/>
          </p:spPr>
          <p:txBody>
            <a:bodyPr wrap="none" anchor="ctr"/>
            <a:lstStyle/>
            <a:p>
              <a:pPr>
                <a:defRPr/>
              </a:pPr>
              <a:endParaRPr lang="zh-CN" altLang="en-US"/>
            </a:p>
          </p:txBody>
        </p:sp>
        <p:sp>
          <p:nvSpPr>
            <p:cNvPr id="8206" name="Oval 14"/>
            <p:cNvSpPr>
              <a:spLocks noChangeArrowheads="1"/>
            </p:cNvSpPr>
            <p:nvPr/>
          </p:nvSpPr>
          <p:spPr bwMode="auto">
            <a:xfrm>
              <a:off x="5360" y="1072"/>
              <a:ext cx="78" cy="78"/>
            </a:xfrm>
            <a:prstGeom prst="ellipse">
              <a:avLst/>
            </a:prstGeom>
            <a:solidFill>
              <a:schemeClr val="tx2"/>
            </a:solidFill>
            <a:ln w="9525">
              <a:noFill/>
              <a:round/>
            </a:ln>
            <a:effectLst/>
          </p:spPr>
          <p:txBody>
            <a:bodyPr wrap="none" anchor="ctr"/>
            <a:lstStyle/>
            <a:p>
              <a:pPr>
                <a:defRPr/>
              </a:pPr>
              <a:endParaRPr lang="zh-CN" altLang="en-US"/>
            </a:p>
          </p:txBody>
        </p:sp>
        <p:sp>
          <p:nvSpPr>
            <p:cNvPr id="8207" name="Oval 15"/>
            <p:cNvSpPr>
              <a:spLocks noChangeArrowheads="1"/>
            </p:cNvSpPr>
            <p:nvPr/>
          </p:nvSpPr>
          <p:spPr bwMode="auto">
            <a:xfrm>
              <a:off x="5472" y="1072"/>
              <a:ext cx="78" cy="78"/>
            </a:xfrm>
            <a:prstGeom prst="ellipse">
              <a:avLst/>
            </a:prstGeom>
            <a:solidFill>
              <a:schemeClr val="accent2"/>
            </a:solidFill>
            <a:ln w="9525">
              <a:noFill/>
              <a:round/>
            </a:ln>
            <a:effectLst/>
          </p:spPr>
          <p:txBody>
            <a:bodyPr wrap="none" anchor="ctr"/>
            <a:lstStyle/>
            <a:p>
              <a:pPr>
                <a:defRPr/>
              </a:pPr>
              <a:endParaRPr lang="zh-CN" altLang="en-US"/>
            </a:p>
          </p:txBody>
        </p:sp>
        <p:sp>
          <p:nvSpPr>
            <p:cNvPr id="8208" name="Oval 16"/>
            <p:cNvSpPr>
              <a:spLocks noChangeArrowheads="1"/>
            </p:cNvSpPr>
            <p:nvPr/>
          </p:nvSpPr>
          <p:spPr bwMode="auto">
            <a:xfrm>
              <a:off x="5136" y="1184"/>
              <a:ext cx="80" cy="78"/>
            </a:xfrm>
            <a:prstGeom prst="ellipse">
              <a:avLst/>
            </a:prstGeom>
            <a:solidFill>
              <a:schemeClr val="tx2"/>
            </a:solidFill>
            <a:ln w="9525">
              <a:noFill/>
              <a:round/>
            </a:ln>
            <a:effectLst/>
          </p:spPr>
          <p:txBody>
            <a:bodyPr wrap="none" anchor="ctr"/>
            <a:lstStyle/>
            <a:p>
              <a:pPr>
                <a:defRPr/>
              </a:pPr>
              <a:endParaRPr lang="zh-CN" altLang="en-US"/>
            </a:p>
          </p:txBody>
        </p:sp>
        <p:sp>
          <p:nvSpPr>
            <p:cNvPr id="8209" name="Oval 17"/>
            <p:cNvSpPr>
              <a:spLocks noChangeArrowheads="1"/>
            </p:cNvSpPr>
            <p:nvPr/>
          </p:nvSpPr>
          <p:spPr bwMode="auto">
            <a:xfrm>
              <a:off x="5248" y="1184"/>
              <a:ext cx="79" cy="78"/>
            </a:xfrm>
            <a:prstGeom prst="ellipse">
              <a:avLst/>
            </a:prstGeom>
            <a:solidFill>
              <a:schemeClr val="tx2"/>
            </a:solidFill>
            <a:ln w="9525">
              <a:noFill/>
              <a:round/>
            </a:ln>
            <a:effectLst/>
          </p:spPr>
          <p:txBody>
            <a:bodyPr wrap="none" anchor="ctr"/>
            <a:lstStyle/>
            <a:p>
              <a:pPr>
                <a:defRPr/>
              </a:pPr>
              <a:endParaRPr lang="zh-CN" altLang="en-US"/>
            </a:p>
          </p:txBody>
        </p:sp>
        <p:sp>
          <p:nvSpPr>
            <p:cNvPr id="8210" name="Oval 18"/>
            <p:cNvSpPr>
              <a:spLocks noChangeArrowheads="1"/>
            </p:cNvSpPr>
            <p:nvPr/>
          </p:nvSpPr>
          <p:spPr bwMode="auto">
            <a:xfrm>
              <a:off x="5360" y="1184"/>
              <a:ext cx="78" cy="78"/>
            </a:xfrm>
            <a:prstGeom prst="ellipse">
              <a:avLst/>
            </a:prstGeom>
            <a:solidFill>
              <a:schemeClr val="accent2"/>
            </a:solidFill>
            <a:ln w="9525">
              <a:noFill/>
              <a:round/>
            </a:ln>
            <a:effectLst/>
          </p:spPr>
          <p:txBody>
            <a:bodyPr wrap="none" anchor="ctr"/>
            <a:lstStyle/>
            <a:p>
              <a:pPr>
                <a:defRPr/>
              </a:pPr>
              <a:endParaRPr lang="zh-CN" altLang="en-US"/>
            </a:p>
          </p:txBody>
        </p:sp>
        <p:sp>
          <p:nvSpPr>
            <p:cNvPr id="8211" name="Oval 19"/>
            <p:cNvSpPr>
              <a:spLocks noChangeArrowheads="1"/>
            </p:cNvSpPr>
            <p:nvPr/>
          </p:nvSpPr>
          <p:spPr bwMode="auto">
            <a:xfrm>
              <a:off x="5472" y="1184"/>
              <a:ext cx="78" cy="78"/>
            </a:xfrm>
            <a:prstGeom prst="ellipse">
              <a:avLst/>
            </a:prstGeom>
            <a:solidFill>
              <a:schemeClr val="accent2"/>
            </a:solidFill>
            <a:ln w="9525">
              <a:noFill/>
              <a:round/>
            </a:ln>
            <a:effectLst/>
          </p:spPr>
          <p:txBody>
            <a:bodyPr wrap="none" anchor="ctr"/>
            <a:lstStyle/>
            <a:p>
              <a:pPr>
                <a:defRPr/>
              </a:pPr>
              <a:endParaRPr lang="zh-CN" altLang="en-US"/>
            </a:p>
          </p:txBody>
        </p:sp>
        <p:sp>
          <p:nvSpPr>
            <p:cNvPr id="8212" name="Oval 20"/>
            <p:cNvSpPr>
              <a:spLocks noChangeArrowheads="1"/>
            </p:cNvSpPr>
            <p:nvPr/>
          </p:nvSpPr>
          <p:spPr bwMode="auto">
            <a:xfrm>
              <a:off x="5584" y="1184"/>
              <a:ext cx="80" cy="78"/>
            </a:xfrm>
            <a:prstGeom prst="ellipse">
              <a:avLst/>
            </a:prstGeom>
            <a:solidFill>
              <a:schemeClr val="accent1"/>
            </a:solidFill>
            <a:ln w="9525">
              <a:noFill/>
              <a:round/>
            </a:ln>
            <a:effectLst/>
          </p:spPr>
          <p:txBody>
            <a:bodyPr wrap="none" anchor="ctr"/>
            <a:lstStyle/>
            <a:p>
              <a:pPr>
                <a:defRPr/>
              </a:pPr>
              <a:endParaRPr lang="zh-CN" altLang="en-US"/>
            </a:p>
          </p:txBody>
        </p:sp>
        <p:sp>
          <p:nvSpPr>
            <p:cNvPr id="8213" name="Oval 21"/>
            <p:cNvSpPr>
              <a:spLocks noChangeArrowheads="1"/>
            </p:cNvSpPr>
            <p:nvPr/>
          </p:nvSpPr>
          <p:spPr bwMode="auto">
            <a:xfrm>
              <a:off x="5136" y="1296"/>
              <a:ext cx="80" cy="80"/>
            </a:xfrm>
            <a:prstGeom prst="ellipse">
              <a:avLst/>
            </a:prstGeom>
            <a:solidFill>
              <a:schemeClr val="tx2"/>
            </a:solidFill>
            <a:ln w="9525">
              <a:noFill/>
              <a:round/>
            </a:ln>
            <a:effectLst/>
          </p:spPr>
          <p:txBody>
            <a:bodyPr wrap="none" anchor="ctr"/>
            <a:lstStyle/>
            <a:p>
              <a:pPr>
                <a:defRPr/>
              </a:pPr>
              <a:endParaRPr lang="zh-CN" altLang="en-US"/>
            </a:p>
          </p:txBody>
        </p:sp>
        <p:sp>
          <p:nvSpPr>
            <p:cNvPr id="8214" name="Oval 22"/>
            <p:cNvSpPr>
              <a:spLocks noChangeArrowheads="1"/>
            </p:cNvSpPr>
            <p:nvPr/>
          </p:nvSpPr>
          <p:spPr bwMode="auto">
            <a:xfrm>
              <a:off x="5248" y="1296"/>
              <a:ext cx="79" cy="80"/>
            </a:xfrm>
            <a:prstGeom prst="ellipse">
              <a:avLst/>
            </a:prstGeom>
            <a:solidFill>
              <a:schemeClr val="accent2"/>
            </a:solidFill>
            <a:ln w="9525">
              <a:noFill/>
              <a:round/>
            </a:ln>
            <a:effectLst/>
          </p:spPr>
          <p:txBody>
            <a:bodyPr wrap="none" anchor="ctr"/>
            <a:lstStyle/>
            <a:p>
              <a:pPr>
                <a:defRPr/>
              </a:pPr>
              <a:endParaRPr lang="zh-CN" altLang="en-US"/>
            </a:p>
          </p:txBody>
        </p:sp>
        <p:sp>
          <p:nvSpPr>
            <p:cNvPr id="8215" name="Oval 23"/>
            <p:cNvSpPr>
              <a:spLocks noChangeArrowheads="1"/>
            </p:cNvSpPr>
            <p:nvPr/>
          </p:nvSpPr>
          <p:spPr bwMode="auto">
            <a:xfrm>
              <a:off x="5360" y="1296"/>
              <a:ext cx="78" cy="80"/>
            </a:xfrm>
            <a:prstGeom prst="ellipse">
              <a:avLst/>
            </a:prstGeom>
            <a:solidFill>
              <a:schemeClr val="accent2"/>
            </a:solidFill>
            <a:ln w="9525">
              <a:noFill/>
              <a:round/>
            </a:ln>
            <a:effectLst/>
          </p:spPr>
          <p:txBody>
            <a:bodyPr wrap="none" anchor="ctr"/>
            <a:lstStyle/>
            <a:p>
              <a:pPr>
                <a:defRPr/>
              </a:pPr>
              <a:endParaRPr lang="zh-CN" altLang="en-US"/>
            </a:p>
          </p:txBody>
        </p:sp>
        <p:sp>
          <p:nvSpPr>
            <p:cNvPr id="8216" name="Oval 24"/>
            <p:cNvSpPr>
              <a:spLocks noChangeArrowheads="1"/>
            </p:cNvSpPr>
            <p:nvPr/>
          </p:nvSpPr>
          <p:spPr bwMode="auto">
            <a:xfrm>
              <a:off x="5472" y="1296"/>
              <a:ext cx="78" cy="80"/>
            </a:xfrm>
            <a:prstGeom prst="ellipse">
              <a:avLst/>
            </a:prstGeom>
            <a:solidFill>
              <a:schemeClr val="accent1"/>
            </a:solidFill>
            <a:ln w="9525">
              <a:noFill/>
              <a:round/>
            </a:ln>
            <a:effectLst/>
          </p:spPr>
          <p:txBody>
            <a:bodyPr wrap="none" anchor="ctr"/>
            <a:lstStyle/>
            <a:p>
              <a:pPr>
                <a:defRPr/>
              </a:pPr>
              <a:endParaRPr lang="zh-CN" altLang="en-US"/>
            </a:p>
          </p:txBody>
        </p:sp>
        <p:sp>
          <p:nvSpPr>
            <p:cNvPr id="8217" name="Oval 25"/>
            <p:cNvSpPr>
              <a:spLocks noChangeArrowheads="1"/>
            </p:cNvSpPr>
            <p:nvPr/>
          </p:nvSpPr>
          <p:spPr bwMode="auto">
            <a:xfrm>
              <a:off x="5136" y="1408"/>
              <a:ext cx="80" cy="80"/>
            </a:xfrm>
            <a:prstGeom prst="ellipse">
              <a:avLst/>
            </a:prstGeom>
            <a:solidFill>
              <a:schemeClr val="accent2"/>
            </a:solidFill>
            <a:ln w="9525">
              <a:noFill/>
              <a:round/>
            </a:ln>
            <a:effectLst/>
          </p:spPr>
          <p:txBody>
            <a:bodyPr wrap="none" anchor="ctr"/>
            <a:lstStyle/>
            <a:p>
              <a:pPr>
                <a:defRPr/>
              </a:pPr>
              <a:endParaRPr lang="zh-CN" altLang="en-US"/>
            </a:p>
          </p:txBody>
        </p:sp>
        <p:sp>
          <p:nvSpPr>
            <p:cNvPr id="8218" name="Oval 26"/>
            <p:cNvSpPr>
              <a:spLocks noChangeArrowheads="1"/>
            </p:cNvSpPr>
            <p:nvPr/>
          </p:nvSpPr>
          <p:spPr bwMode="auto">
            <a:xfrm>
              <a:off x="5248" y="1408"/>
              <a:ext cx="79" cy="80"/>
            </a:xfrm>
            <a:prstGeom prst="ellipse">
              <a:avLst/>
            </a:prstGeom>
            <a:solidFill>
              <a:schemeClr val="accent2"/>
            </a:solidFill>
            <a:ln w="9525">
              <a:noFill/>
              <a:round/>
            </a:ln>
            <a:effectLst/>
          </p:spPr>
          <p:txBody>
            <a:bodyPr wrap="none" anchor="ctr"/>
            <a:lstStyle/>
            <a:p>
              <a:pPr>
                <a:defRPr/>
              </a:pPr>
              <a:endParaRPr lang="zh-CN" altLang="en-US"/>
            </a:p>
          </p:txBody>
        </p:sp>
        <p:sp>
          <p:nvSpPr>
            <p:cNvPr id="8219" name="Oval 27"/>
            <p:cNvSpPr>
              <a:spLocks noChangeArrowheads="1"/>
            </p:cNvSpPr>
            <p:nvPr/>
          </p:nvSpPr>
          <p:spPr bwMode="auto">
            <a:xfrm>
              <a:off x="5360" y="1408"/>
              <a:ext cx="78" cy="80"/>
            </a:xfrm>
            <a:prstGeom prst="ellipse">
              <a:avLst/>
            </a:prstGeom>
            <a:solidFill>
              <a:schemeClr val="accent1"/>
            </a:solidFill>
            <a:ln w="9525">
              <a:noFill/>
              <a:round/>
            </a:ln>
            <a:effectLst/>
          </p:spPr>
          <p:txBody>
            <a:bodyPr wrap="none" anchor="ctr"/>
            <a:lstStyle/>
            <a:p>
              <a:pPr>
                <a:defRPr/>
              </a:pPr>
              <a:endParaRPr lang="zh-CN" altLang="en-US"/>
            </a:p>
          </p:txBody>
        </p:sp>
        <p:sp>
          <p:nvSpPr>
            <p:cNvPr id="8220" name="Oval 28"/>
            <p:cNvSpPr>
              <a:spLocks noChangeArrowheads="1"/>
            </p:cNvSpPr>
            <p:nvPr/>
          </p:nvSpPr>
          <p:spPr bwMode="auto">
            <a:xfrm>
              <a:off x="5472" y="1408"/>
              <a:ext cx="78" cy="80"/>
            </a:xfrm>
            <a:prstGeom prst="ellipse">
              <a:avLst/>
            </a:prstGeom>
            <a:solidFill>
              <a:schemeClr val="accent1"/>
            </a:solidFill>
            <a:ln w="9525">
              <a:noFill/>
              <a:round/>
            </a:ln>
            <a:effectLst/>
          </p:spPr>
          <p:txBody>
            <a:bodyPr wrap="none" anchor="ctr"/>
            <a:lstStyle/>
            <a:p>
              <a:pPr>
                <a:defRPr/>
              </a:pPr>
              <a:endParaRPr lang="zh-CN" altLang="en-US"/>
            </a:p>
          </p:txBody>
        </p:sp>
        <p:sp>
          <p:nvSpPr>
            <p:cNvPr id="8221" name="Oval 29"/>
            <p:cNvSpPr>
              <a:spLocks noChangeArrowheads="1"/>
            </p:cNvSpPr>
            <p:nvPr/>
          </p:nvSpPr>
          <p:spPr bwMode="auto">
            <a:xfrm>
              <a:off x="5584" y="1408"/>
              <a:ext cx="80" cy="80"/>
            </a:xfrm>
            <a:prstGeom prst="ellipse">
              <a:avLst/>
            </a:prstGeom>
            <a:solidFill>
              <a:schemeClr val="folHlink"/>
            </a:solidFill>
            <a:ln w="9525">
              <a:noFill/>
              <a:round/>
            </a:ln>
            <a:effectLst/>
          </p:spPr>
          <p:txBody>
            <a:bodyPr wrap="none" anchor="ctr"/>
            <a:lstStyle/>
            <a:p>
              <a:pPr>
                <a:defRPr/>
              </a:pPr>
              <a:endParaRPr lang="zh-CN" altLang="en-US"/>
            </a:p>
          </p:txBody>
        </p:sp>
        <p:sp>
          <p:nvSpPr>
            <p:cNvPr id="8222" name="Oval 30"/>
            <p:cNvSpPr>
              <a:spLocks noChangeArrowheads="1"/>
            </p:cNvSpPr>
            <p:nvPr/>
          </p:nvSpPr>
          <p:spPr bwMode="auto">
            <a:xfrm>
              <a:off x="5136" y="1520"/>
              <a:ext cx="80" cy="79"/>
            </a:xfrm>
            <a:prstGeom prst="ellipse">
              <a:avLst/>
            </a:prstGeom>
            <a:solidFill>
              <a:schemeClr val="accent2"/>
            </a:solidFill>
            <a:ln w="9525">
              <a:noFill/>
              <a:round/>
            </a:ln>
            <a:effectLst/>
          </p:spPr>
          <p:txBody>
            <a:bodyPr wrap="none" anchor="ctr"/>
            <a:lstStyle/>
            <a:p>
              <a:pPr>
                <a:defRPr/>
              </a:pPr>
              <a:endParaRPr lang="zh-CN" altLang="en-US"/>
            </a:p>
          </p:txBody>
        </p:sp>
        <p:sp>
          <p:nvSpPr>
            <p:cNvPr id="8223" name="Oval 31"/>
            <p:cNvSpPr>
              <a:spLocks noChangeArrowheads="1"/>
            </p:cNvSpPr>
            <p:nvPr/>
          </p:nvSpPr>
          <p:spPr bwMode="auto">
            <a:xfrm>
              <a:off x="5248" y="1520"/>
              <a:ext cx="79" cy="79"/>
            </a:xfrm>
            <a:prstGeom prst="ellipse">
              <a:avLst/>
            </a:prstGeom>
            <a:solidFill>
              <a:schemeClr val="accent1"/>
            </a:solidFill>
            <a:ln w="9525">
              <a:noFill/>
              <a:round/>
            </a:ln>
            <a:effectLst/>
          </p:spPr>
          <p:txBody>
            <a:bodyPr wrap="none" anchor="ctr"/>
            <a:lstStyle/>
            <a:p>
              <a:pPr>
                <a:defRPr/>
              </a:pPr>
              <a:endParaRPr lang="zh-CN" altLang="en-US"/>
            </a:p>
          </p:txBody>
        </p:sp>
        <p:sp>
          <p:nvSpPr>
            <p:cNvPr id="8224" name="Oval 32"/>
            <p:cNvSpPr>
              <a:spLocks noChangeArrowheads="1"/>
            </p:cNvSpPr>
            <p:nvPr/>
          </p:nvSpPr>
          <p:spPr bwMode="auto">
            <a:xfrm>
              <a:off x="5360" y="1520"/>
              <a:ext cx="78" cy="79"/>
            </a:xfrm>
            <a:prstGeom prst="ellipse">
              <a:avLst/>
            </a:prstGeom>
            <a:solidFill>
              <a:schemeClr val="accent1"/>
            </a:solidFill>
            <a:ln w="9525">
              <a:noFill/>
              <a:round/>
            </a:ln>
            <a:effectLst/>
          </p:spPr>
          <p:txBody>
            <a:bodyPr wrap="none" anchor="ctr"/>
            <a:lstStyle/>
            <a:p>
              <a:pPr>
                <a:defRPr/>
              </a:pPr>
              <a:endParaRPr lang="zh-CN" altLang="en-US"/>
            </a:p>
          </p:txBody>
        </p:sp>
        <p:sp>
          <p:nvSpPr>
            <p:cNvPr id="8225" name="Oval 33"/>
            <p:cNvSpPr>
              <a:spLocks noChangeArrowheads="1"/>
            </p:cNvSpPr>
            <p:nvPr/>
          </p:nvSpPr>
          <p:spPr bwMode="auto">
            <a:xfrm>
              <a:off x="5472" y="1520"/>
              <a:ext cx="78" cy="79"/>
            </a:xfrm>
            <a:prstGeom prst="ellipse">
              <a:avLst/>
            </a:prstGeom>
            <a:solidFill>
              <a:schemeClr val="folHlink"/>
            </a:solidFill>
            <a:ln w="9525">
              <a:noFill/>
              <a:round/>
            </a:ln>
            <a:effectLst/>
          </p:spPr>
          <p:txBody>
            <a:bodyPr wrap="none" anchor="ctr"/>
            <a:lstStyle/>
            <a:p>
              <a:pPr>
                <a:defRPr/>
              </a:pPr>
              <a:endParaRPr lang="zh-CN" altLang="en-US"/>
            </a:p>
          </p:txBody>
        </p:sp>
        <p:sp>
          <p:nvSpPr>
            <p:cNvPr id="8226" name="Oval 34"/>
            <p:cNvSpPr>
              <a:spLocks noChangeArrowheads="1"/>
            </p:cNvSpPr>
            <p:nvPr/>
          </p:nvSpPr>
          <p:spPr bwMode="auto">
            <a:xfrm>
              <a:off x="5136" y="1632"/>
              <a:ext cx="80" cy="78"/>
            </a:xfrm>
            <a:prstGeom prst="ellipse">
              <a:avLst/>
            </a:prstGeom>
            <a:solidFill>
              <a:schemeClr val="accent1"/>
            </a:solidFill>
            <a:ln w="9525">
              <a:noFill/>
              <a:round/>
            </a:ln>
            <a:effectLst/>
          </p:spPr>
          <p:txBody>
            <a:bodyPr wrap="none" anchor="ctr"/>
            <a:lstStyle/>
            <a:p>
              <a:pPr>
                <a:defRPr/>
              </a:pPr>
              <a:endParaRPr lang="zh-CN" altLang="en-US"/>
            </a:p>
          </p:txBody>
        </p:sp>
        <p:sp>
          <p:nvSpPr>
            <p:cNvPr id="8227" name="Oval 35"/>
            <p:cNvSpPr>
              <a:spLocks noChangeArrowheads="1"/>
            </p:cNvSpPr>
            <p:nvPr/>
          </p:nvSpPr>
          <p:spPr bwMode="auto">
            <a:xfrm>
              <a:off x="5248" y="1632"/>
              <a:ext cx="79" cy="78"/>
            </a:xfrm>
            <a:prstGeom prst="ellipse">
              <a:avLst/>
            </a:prstGeom>
            <a:solidFill>
              <a:schemeClr val="accent1"/>
            </a:solidFill>
            <a:ln w="9525">
              <a:noFill/>
              <a:round/>
            </a:ln>
            <a:effectLst/>
          </p:spPr>
          <p:txBody>
            <a:bodyPr wrap="none" anchor="ctr"/>
            <a:lstStyle/>
            <a:p>
              <a:pPr>
                <a:defRPr/>
              </a:pPr>
              <a:endParaRPr lang="zh-CN" altLang="en-US"/>
            </a:p>
          </p:txBody>
        </p:sp>
        <p:sp>
          <p:nvSpPr>
            <p:cNvPr id="8228" name="Oval 36"/>
            <p:cNvSpPr>
              <a:spLocks noChangeArrowheads="1"/>
            </p:cNvSpPr>
            <p:nvPr/>
          </p:nvSpPr>
          <p:spPr bwMode="auto">
            <a:xfrm>
              <a:off x="5360" y="1632"/>
              <a:ext cx="78" cy="78"/>
            </a:xfrm>
            <a:prstGeom prst="ellipse">
              <a:avLst/>
            </a:prstGeom>
            <a:solidFill>
              <a:schemeClr val="folHlink"/>
            </a:solidFill>
            <a:ln w="9525">
              <a:noFill/>
              <a:round/>
            </a:ln>
            <a:effectLst/>
          </p:spPr>
          <p:txBody>
            <a:bodyPr wrap="none" anchor="ctr"/>
            <a:lstStyle/>
            <a:p>
              <a:pPr>
                <a:defRPr/>
              </a:pPr>
              <a:endParaRPr lang="zh-CN" altLang="en-US"/>
            </a:p>
          </p:txBody>
        </p:sp>
        <p:sp>
          <p:nvSpPr>
            <p:cNvPr id="8229" name="Oval 37"/>
            <p:cNvSpPr>
              <a:spLocks noChangeArrowheads="1"/>
            </p:cNvSpPr>
            <p:nvPr/>
          </p:nvSpPr>
          <p:spPr bwMode="auto">
            <a:xfrm>
              <a:off x="5472" y="1632"/>
              <a:ext cx="78" cy="78"/>
            </a:xfrm>
            <a:prstGeom prst="ellipse">
              <a:avLst/>
            </a:prstGeom>
            <a:solidFill>
              <a:schemeClr val="folHlink"/>
            </a:solidFill>
            <a:ln w="9525">
              <a:noFill/>
              <a:round/>
            </a:ln>
            <a:effectLst/>
          </p:spPr>
          <p:txBody>
            <a:bodyPr wrap="none" anchor="ctr"/>
            <a:lstStyle/>
            <a:p>
              <a:pPr>
                <a:defRPr/>
              </a:pPr>
              <a:endParaRPr lang="zh-CN" altLang="en-US"/>
            </a:p>
          </p:txBody>
        </p:sp>
        <p:sp>
          <p:nvSpPr>
            <p:cNvPr id="8230" name="Oval 38"/>
            <p:cNvSpPr>
              <a:spLocks noChangeArrowheads="1"/>
            </p:cNvSpPr>
            <p:nvPr/>
          </p:nvSpPr>
          <p:spPr bwMode="auto">
            <a:xfrm>
              <a:off x="5248" y="1744"/>
              <a:ext cx="79" cy="80"/>
            </a:xfrm>
            <a:prstGeom prst="ellipse">
              <a:avLst/>
            </a:prstGeom>
            <a:solidFill>
              <a:schemeClr val="folHlink"/>
            </a:solidFill>
            <a:ln w="9525">
              <a:noFill/>
              <a:round/>
            </a:ln>
            <a:effectLst/>
          </p:spPr>
          <p:txBody>
            <a:bodyPr wrap="none" anchor="ctr"/>
            <a:lstStyle/>
            <a:p>
              <a:pPr>
                <a:defRPr/>
              </a:pPr>
              <a:endParaRPr lang="zh-CN" altLang="en-US"/>
            </a:p>
          </p:txBody>
        </p:sp>
        <p:sp>
          <p:nvSpPr>
            <p:cNvPr id="8231" name="Oval 39"/>
            <p:cNvSpPr>
              <a:spLocks noChangeArrowheads="1"/>
            </p:cNvSpPr>
            <p:nvPr/>
          </p:nvSpPr>
          <p:spPr bwMode="auto">
            <a:xfrm>
              <a:off x="5472" y="1744"/>
              <a:ext cx="78" cy="80"/>
            </a:xfrm>
            <a:prstGeom prst="ellipse">
              <a:avLst/>
            </a:prstGeom>
            <a:solidFill>
              <a:schemeClr val="folHlink"/>
            </a:solidFill>
            <a:ln w="9525">
              <a:noFill/>
              <a:round/>
            </a:ln>
            <a:effectLst/>
          </p:spPr>
          <p:txBody>
            <a:bodyPr wrap="none" anchor="ct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6" Type="http://schemas.openxmlformats.org/officeDocument/2006/relationships/vmlDrawing" Target="../drawings/vmlDrawing33.vml"/><Relationship Id="rId5" Type="http://schemas.openxmlformats.org/officeDocument/2006/relationships/slideLayout" Target="../slideLayouts/slideLayout4.xml"/><Relationship Id="rId4" Type="http://schemas.openxmlformats.org/officeDocument/2006/relationships/image" Target="../media/image43.wmf"/><Relationship Id="rId3" Type="http://schemas.openxmlformats.org/officeDocument/2006/relationships/oleObject" Target="../embeddings/oleObject39.bin"/><Relationship Id="rId2" Type="http://schemas.openxmlformats.org/officeDocument/2006/relationships/image" Target="../media/image42.wmf"/><Relationship Id="rId1" Type="http://schemas.openxmlformats.org/officeDocument/2006/relationships/oleObject" Target="../embeddings/oleObject38.bin"/></Relationships>
</file>

<file path=ppt/slides/_rels/slide101.xml.rels><?xml version="1.0" encoding="UTF-8" standalone="yes"?>
<Relationships xmlns="http://schemas.openxmlformats.org/package/2006/relationships"><Relationship Id="rId6" Type="http://schemas.openxmlformats.org/officeDocument/2006/relationships/vmlDrawing" Target="../drawings/vmlDrawing34.vml"/><Relationship Id="rId5" Type="http://schemas.openxmlformats.org/officeDocument/2006/relationships/slideLayout" Target="../slideLayouts/slideLayout4.xml"/><Relationship Id="rId4" Type="http://schemas.openxmlformats.org/officeDocument/2006/relationships/image" Target="../media/image45.wmf"/><Relationship Id="rId3" Type="http://schemas.openxmlformats.org/officeDocument/2006/relationships/oleObject" Target="../embeddings/oleObject41.bin"/><Relationship Id="rId2" Type="http://schemas.openxmlformats.org/officeDocument/2006/relationships/image" Target="../media/image44.wmf"/><Relationship Id="rId1" Type="http://schemas.openxmlformats.org/officeDocument/2006/relationships/oleObject" Target="../embeddings/oleObject40.bin"/></Relationships>
</file>

<file path=ppt/slides/_rels/slide102.xml.rels><?xml version="1.0" encoding="UTF-8" standalone="yes"?>
<Relationships xmlns="http://schemas.openxmlformats.org/package/2006/relationships"><Relationship Id="rId6" Type="http://schemas.openxmlformats.org/officeDocument/2006/relationships/vmlDrawing" Target="../drawings/vmlDrawing35.vml"/><Relationship Id="rId5" Type="http://schemas.openxmlformats.org/officeDocument/2006/relationships/slideLayout" Target="../slideLayouts/slideLayout7.xml"/><Relationship Id="rId4" Type="http://schemas.openxmlformats.org/officeDocument/2006/relationships/image" Target="../media/image47.wmf"/><Relationship Id="rId3" Type="http://schemas.openxmlformats.org/officeDocument/2006/relationships/oleObject" Target="../embeddings/oleObject43.bin"/><Relationship Id="rId2" Type="http://schemas.openxmlformats.org/officeDocument/2006/relationships/image" Target="../media/image46.wmf"/><Relationship Id="rId1" Type="http://schemas.openxmlformats.org/officeDocument/2006/relationships/oleObject" Target="../embeddings/oleObject42.bin"/></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4" Type="http://schemas.openxmlformats.org/officeDocument/2006/relationships/vmlDrawing" Target="../drawings/vmlDrawing36.vml"/><Relationship Id="rId3" Type="http://schemas.openxmlformats.org/officeDocument/2006/relationships/slideLayout" Target="../slideLayouts/slideLayout6.xml"/><Relationship Id="rId2" Type="http://schemas.openxmlformats.org/officeDocument/2006/relationships/image" Target="../media/image48.wmf"/><Relationship Id="rId1" Type="http://schemas.openxmlformats.org/officeDocument/2006/relationships/oleObject" Target="../embeddings/oleObject44.bin"/></Relationships>
</file>

<file path=ppt/slides/_rels/slide105.xml.rels><?xml version="1.0" encoding="UTF-8" standalone="yes"?>
<Relationships xmlns="http://schemas.openxmlformats.org/package/2006/relationships"><Relationship Id="rId4" Type="http://schemas.openxmlformats.org/officeDocument/2006/relationships/vmlDrawing" Target="../drawings/vmlDrawing37.vml"/><Relationship Id="rId3" Type="http://schemas.openxmlformats.org/officeDocument/2006/relationships/slideLayout" Target="../slideLayouts/slideLayout2.xml"/><Relationship Id="rId2" Type="http://schemas.openxmlformats.org/officeDocument/2006/relationships/image" Target="../media/image49.wmf"/><Relationship Id="rId1" Type="http://schemas.openxmlformats.org/officeDocument/2006/relationships/oleObject" Target="../embeddings/oleObject45.bin"/></Relationships>
</file>

<file path=ppt/slides/_rels/slide106.xml.rels><?xml version="1.0" encoding="UTF-8" standalone="yes"?>
<Relationships xmlns="http://schemas.openxmlformats.org/package/2006/relationships"><Relationship Id="rId4" Type="http://schemas.openxmlformats.org/officeDocument/2006/relationships/vmlDrawing" Target="../drawings/vmlDrawing38.vml"/><Relationship Id="rId3" Type="http://schemas.openxmlformats.org/officeDocument/2006/relationships/slideLayout" Target="../slideLayouts/slideLayout2.xml"/><Relationship Id="rId2" Type="http://schemas.openxmlformats.org/officeDocument/2006/relationships/image" Target="../media/image50.wmf"/><Relationship Id="rId1" Type="http://schemas.openxmlformats.org/officeDocument/2006/relationships/oleObject" Target="../embeddings/oleObject46.bin"/></Relationships>
</file>

<file path=ppt/slides/_rels/slide107.xml.rels><?xml version="1.0" encoding="UTF-8" standalone="yes"?>
<Relationships xmlns="http://schemas.openxmlformats.org/package/2006/relationships"><Relationship Id="rId4" Type="http://schemas.openxmlformats.org/officeDocument/2006/relationships/vmlDrawing" Target="../drawings/vmlDrawing39.vml"/><Relationship Id="rId3" Type="http://schemas.openxmlformats.org/officeDocument/2006/relationships/slideLayout" Target="../slideLayouts/slideLayout2.xml"/><Relationship Id="rId2" Type="http://schemas.openxmlformats.org/officeDocument/2006/relationships/image" Target="../media/image51.wmf"/><Relationship Id="rId1" Type="http://schemas.openxmlformats.org/officeDocument/2006/relationships/oleObject" Target="../embeddings/oleObject47.bin"/></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4" Type="http://schemas.openxmlformats.org/officeDocument/2006/relationships/vmlDrawing" Target="../drawings/vmlDrawing40.vml"/><Relationship Id="rId3" Type="http://schemas.openxmlformats.org/officeDocument/2006/relationships/slideLayout" Target="../slideLayouts/slideLayout2.xml"/><Relationship Id="rId2" Type="http://schemas.openxmlformats.org/officeDocument/2006/relationships/image" Target="../media/image52.wmf"/><Relationship Id="rId1" Type="http://schemas.openxmlformats.org/officeDocument/2006/relationships/oleObject" Target="../embeddings/oleObject48.bin"/></Relationships>
</file>

<file path=ppt/slides/_rels/slide113.xml.rels><?xml version="1.0" encoding="UTF-8" standalone="yes"?>
<Relationships xmlns="http://schemas.openxmlformats.org/package/2006/relationships"><Relationship Id="rId6" Type="http://schemas.openxmlformats.org/officeDocument/2006/relationships/vmlDrawing" Target="../drawings/vmlDrawing41.vml"/><Relationship Id="rId5" Type="http://schemas.openxmlformats.org/officeDocument/2006/relationships/slideLayout" Target="../slideLayouts/slideLayout4.xml"/><Relationship Id="rId4" Type="http://schemas.openxmlformats.org/officeDocument/2006/relationships/image" Target="../media/image54.wmf"/><Relationship Id="rId3" Type="http://schemas.openxmlformats.org/officeDocument/2006/relationships/oleObject" Target="../embeddings/oleObject50.bin"/><Relationship Id="rId2" Type="http://schemas.openxmlformats.org/officeDocument/2006/relationships/image" Target="../media/image53.wmf"/><Relationship Id="rId1" Type="http://schemas.openxmlformats.org/officeDocument/2006/relationships/oleObject" Target="../embeddings/oleObject49.bin"/></Relationships>
</file>

<file path=ppt/slides/_rels/slide114.xml.rels><?xml version="1.0" encoding="UTF-8" standalone="yes"?>
<Relationships xmlns="http://schemas.openxmlformats.org/package/2006/relationships"><Relationship Id="rId4" Type="http://schemas.openxmlformats.org/officeDocument/2006/relationships/vmlDrawing" Target="../drawings/vmlDrawing42.vml"/><Relationship Id="rId3" Type="http://schemas.openxmlformats.org/officeDocument/2006/relationships/slideLayout" Target="../slideLayouts/slideLayout2.xml"/><Relationship Id="rId2" Type="http://schemas.openxmlformats.org/officeDocument/2006/relationships/image" Target="../media/image55.wmf"/><Relationship Id="rId1" Type="http://schemas.openxmlformats.org/officeDocument/2006/relationships/oleObject" Target="../embeddings/oleObject51.bin"/></Relationships>
</file>

<file path=ppt/slides/_rels/slide115.xml.rels><?xml version="1.0" encoding="UTF-8" standalone="yes"?>
<Relationships xmlns="http://schemas.openxmlformats.org/package/2006/relationships"><Relationship Id="rId4" Type="http://schemas.openxmlformats.org/officeDocument/2006/relationships/vmlDrawing" Target="../drawings/vmlDrawing43.vml"/><Relationship Id="rId3" Type="http://schemas.openxmlformats.org/officeDocument/2006/relationships/slideLayout" Target="../slideLayouts/slideLayout2.xml"/><Relationship Id="rId2" Type="http://schemas.openxmlformats.org/officeDocument/2006/relationships/image" Target="../media/image56.wmf"/><Relationship Id="rId1" Type="http://schemas.openxmlformats.org/officeDocument/2006/relationships/oleObject" Target="../embeddings/oleObject52.bin"/></Relationships>
</file>

<file path=ppt/slides/_rels/slide116.xml.rels><?xml version="1.0" encoding="UTF-8" standalone="yes"?>
<Relationships xmlns="http://schemas.openxmlformats.org/package/2006/relationships"><Relationship Id="rId4" Type="http://schemas.openxmlformats.org/officeDocument/2006/relationships/vmlDrawing" Target="../drawings/vmlDrawing44.vml"/><Relationship Id="rId3" Type="http://schemas.openxmlformats.org/officeDocument/2006/relationships/slideLayout" Target="../slideLayouts/slideLayout2.xml"/><Relationship Id="rId2" Type="http://schemas.openxmlformats.org/officeDocument/2006/relationships/image" Target="../media/image57.wmf"/><Relationship Id="rId1" Type="http://schemas.openxmlformats.org/officeDocument/2006/relationships/oleObject" Target="../embeddings/oleObject53.bin"/></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4" Type="http://schemas.openxmlformats.org/officeDocument/2006/relationships/vmlDrawing" Target="../drawings/vmlDrawing45.vml"/><Relationship Id="rId3" Type="http://schemas.openxmlformats.org/officeDocument/2006/relationships/slideLayout" Target="../slideLayouts/slideLayout7.xml"/><Relationship Id="rId2" Type="http://schemas.openxmlformats.org/officeDocument/2006/relationships/image" Target="../media/image58.wmf"/><Relationship Id="rId1" Type="http://schemas.openxmlformats.org/officeDocument/2006/relationships/oleObject" Target="../embeddings/oleObject54.bin"/></Relationships>
</file>

<file path=ppt/slides/_rels/slide122.xml.rels><?xml version="1.0" encoding="UTF-8" standalone="yes"?>
<Relationships xmlns="http://schemas.openxmlformats.org/package/2006/relationships"><Relationship Id="rId4" Type="http://schemas.openxmlformats.org/officeDocument/2006/relationships/vmlDrawing" Target="../drawings/vmlDrawing46.vml"/><Relationship Id="rId3" Type="http://schemas.openxmlformats.org/officeDocument/2006/relationships/slideLayout" Target="../slideLayouts/slideLayout2.xml"/><Relationship Id="rId2" Type="http://schemas.openxmlformats.org/officeDocument/2006/relationships/image" Target="../media/image59.wmf"/><Relationship Id="rId1" Type="http://schemas.openxmlformats.org/officeDocument/2006/relationships/oleObject" Target="../embeddings/oleObject55.bin"/></Relationships>
</file>

<file path=ppt/slides/_rels/slide123.xml.rels><?xml version="1.0" encoding="UTF-8" standalone="yes"?>
<Relationships xmlns="http://schemas.openxmlformats.org/package/2006/relationships"><Relationship Id="rId4" Type="http://schemas.openxmlformats.org/officeDocument/2006/relationships/vmlDrawing" Target="../drawings/vmlDrawing47.vml"/><Relationship Id="rId3" Type="http://schemas.openxmlformats.org/officeDocument/2006/relationships/slideLayout" Target="../slideLayouts/slideLayout2.xml"/><Relationship Id="rId2" Type="http://schemas.openxmlformats.org/officeDocument/2006/relationships/image" Target="../media/image60.wmf"/><Relationship Id="rId1" Type="http://schemas.openxmlformats.org/officeDocument/2006/relationships/oleObject" Target="../embeddings/oleObject56.bin"/></Relationships>
</file>

<file path=ppt/slides/_rels/slide124.xml.rels><?xml version="1.0" encoding="UTF-8" standalone="yes"?>
<Relationships xmlns="http://schemas.openxmlformats.org/package/2006/relationships"><Relationship Id="rId4" Type="http://schemas.openxmlformats.org/officeDocument/2006/relationships/vmlDrawing" Target="../drawings/vmlDrawing48.vml"/><Relationship Id="rId3" Type="http://schemas.openxmlformats.org/officeDocument/2006/relationships/slideLayout" Target="../slideLayouts/slideLayout2.xml"/><Relationship Id="rId2" Type="http://schemas.openxmlformats.org/officeDocument/2006/relationships/image" Target="../media/image61.wmf"/><Relationship Id="rId1" Type="http://schemas.openxmlformats.org/officeDocument/2006/relationships/oleObject" Target="../embeddings/oleObject57.bin"/></Relationships>
</file>

<file path=ppt/slides/_rels/slide125.xml.rels><?xml version="1.0" encoding="UTF-8" standalone="yes"?>
<Relationships xmlns="http://schemas.openxmlformats.org/package/2006/relationships"><Relationship Id="rId4" Type="http://schemas.openxmlformats.org/officeDocument/2006/relationships/vmlDrawing" Target="../drawings/vmlDrawing49.vml"/><Relationship Id="rId3" Type="http://schemas.openxmlformats.org/officeDocument/2006/relationships/slideLayout" Target="../slideLayouts/slideLayout2.xml"/><Relationship Id="rId2" Type="http://schemas.openxmlformats.org/officeDocument/2006/relationships/image" Target="../media/image62.wmf"/><Relationship Id="rId1" Type="http://schemas.openxmlformats.org/officeDocument/2006/relationships/oleObject" Target="../embeddings/oleObject58.bin"/></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4" Type="http://schemas.openxmlformats.org/officeDocument/2006/relationships/vmlDrawing" Target="../drawings/vmlDrawing50.vml"/><Relationship Id="rId3" Type="http://schemas.openxmlformats.org/officeDocument/2006/relationships/slideLayout" Target="../slideLayouts/slideLayout2.xml"/><Relationship Id="rId2" Type="http://schemas.openxmlformats.org/officeDocument/2006/relationships/image" Target="../media/image63.wmf"/><Relationship Id="rId1" Type="http://schemas.openxmlformats.org/officeDocument/2006/relationships/oleObject" Target="../embeddings/oleObject59.bin"/></Relationships>
</file>

<file path=ppt/slides/_rels/slide129.xml.rels><?xml version="1.0" encoding="UTF-8" standalone="yes"?>
<Relationships xmlns="http://schemas.openxmlformats.org/package/2006/relationships"><Relationship Id="rId4" Type="http://schemas.openxmlformats.org/officeDocument/2006/relationships/vmlDrawing" Target="../drawings/vmlDrawing51.vml"/><Relationship Id="rId3" Type="http://schemas.openxmlformats.org/officeDocument/2006/relationships/slideLayout" Target="../slideLayouts/slideLayout15.xml"/><Relationship Id="rId2" Type="http://schemas.openxmlformats.org/officeDocument/2006/relationships/image" Target="../media/image64.wmf"/><Relationship Id="rId1" Type="http://schemas.openxmlformats.org/officeDocument/2006/relationships/oleObject" Target="../embeddings/oleObject60.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130.xml.rels><?xml version="1.0" encoding="UTF-8" standalone="yes"?>
<Relationships xmlns="http://schemas.openxmlformats.org/package/2006/relationships"><Relationship Id="rId4" Type="http://schemas.openxmlformats.org/officeDocument/2006/relationships/vmlDrawing" Target="../drawings/vmlDrawing52.vml"/><Relationship Id="rId3" Type="http://schemas.openxmlformats.org/officeDocument/2006/relationships/slideLayout" Target="../slideLayouts/slideLayout2.xml"/><Relationship Id="rId2" Type="http://schemas.openxmlformats.org/officeDocument/2006/relationships/image" Target="../media/image65.wmf"/><Relationship Id="rId1" Type="http://schemas.openxmlformats.org/officeDocument/2006/relationships/oleObject" Target="../embeddings/oleObject61.bin"/></Relationships>
</file>

<file path=ppt/slides/_rels/slide131.xml.rels><?xml version="1.0" encoding="UTF-8" standalone="yes"?>
<Relationships xmlns="http://schemas.openxmlformats.org/package/2006/relationships"><Relationship Id="rId4" Type="http://schemas.openxmlformats.org/officeDocument/2006/relationships/vmlDrawing" Target="../drawings/vmlDrawing53.vml"/><Relationship Id="rId3" Type="http://schemas.openxmlformats.org/officeDocument/2006/relationships/slideLayout" Target="../slideLayouts/slideLayout2.xml"/><Relationship Id="rId2" Type="http://schemas.openxmlformats.org/officeDocument/2006/relationships/image" Target="../media/image66.wmf"/><Relationship Id="rId1" Type="http://schemas.openxmlformats.org/officeDocument/2006/relationships/oleObject" Target="../embeddings/oleObject62.bin"/></Relationships>
</file>

<file path=ppt/slides/_rels/slide132.xml.rels><?xml version="1.0" encoding="UTF-8" standalone="yes"?>
<Relationships xmlns="http://schemas.openxmlformats.org/package/2006/relationships"><Relationship Id="rId4" Type="http://schemas.openxmlformats.org/officeDocument/2006/relationships/vmlDrawing" Target="../drawings/vmlDrawing54.vml"/><Relationship Id="rId3" Type="http://schemas.openxmlformats.org/officeDocument/2006/relationships/slideLayout" Target="../slideLayouts/slideLayout2.xml"/><Relationship Id="rId2" Type="http://schemas.openxmlformats.org/officeDocument/2006/relationships/image" Target="../media/image67.wmf"/><Relationship Id="rId1" Type="http://schemas.openxmlformats.org/officeDocument/2006/relationships/oleObject" Target="../embeddings/oleObject63.bin"/></Relationships>
</file>

<file path=ppt/slides/_rels/slide133.xml.rels><?xml version="1.0" encoding="UTF-8" standalone="yes"?>
<Relationships xmlns="http://schemas.openxmlformats.org/package/2006/relationships"><Relationship Id="rId4" Type="http://schemas.openxmlformats.org/officeDocument/2006/relationships/vmlDrawing" Target="../drawings/vmlDrawing55.vml"/><Relationship Id="rId3" Type="http://schemas.openxmlformats.org/officeDocument/2006/relationships/slideLayout" Target="../slideLayouts/slideLayout2.xml"/><Relationship Id="rId2" Type="http://schemas.openxmlformats.org/officeDocument/2006/relationships/image" Target="../media/image68.wmf"/><Relationship Id="rId1" Type="http://schemas.openxmlformats.org/officeDocument/2006/relationships/oleObject" Target="../embeddings/oleObject64.bin"/></Relationships>
</file>

<file path=ppt/slides/_rels/slide134.xml.rels><?xml version="1.0" encoding="UTF-8" standalone="yes"?>
<Relationships xmlns="http://schemas.openxmlformats.org/package/2006/relationships"><Relationship Id="rId4" Type="http://schemas.openxmlformats.org/officeDocument/2006/relationships/vmlDrawing" Target="../drawings/vmlDrawing56.vml"/><Relationship Id="rId3" Type="http://schemas.openxmlformats.org/officeDocument/2006/relationships/slideLayout" Target="../slideLayouts/slideLayout2.xml"/><Relationship Id="rId2" Type="http://schemas.openxmlformats.org/officeDocument/2006/relationships/image" Target="../media/image69.wmf"/><Relationship Id="rId1" Type="http://schemas.openxmlformats.org/officeDocument/2006/relationships/oleObject" Target="../embeddings/oleObject65.bin"/></Relationships>
</file>

<file path=ppt/slides/_rels/slide135.xml.rels><?xml version="1.0" encoding="UTF-8" standalone="yes"?>
<Relationships xmlns="http://schemas.openxmlformats.org/package/2006/relationships"><Relationship Id="rId4" Type="http://schemas.openxmlformats.org/officeDocument/2006/relationships/vmlDrawing" Target="../drawings/vmlDrawing57.vml"/><Relationship Id="rId3" Type="http://schemas.openxmlformats.org/officeDocument/2006/relationships/slideLayout" Target="../slideLayouts/slideLayout2.xml"/><Relationship Id="rId2" Type="http://schemas.openxmlformats.org/officeDocument/2006/relationships/image" Target="../media/image70.wmf"/><Relationship Id="rId1" Type="http://schemas.openxmlformats.org/officeDocument/2006/relationships/oleObject" Target="../embeddings/oleObject66.bin"/></Relationships>
</file>

<file path=ppt/slides/_rels/slide136.xml.rels><?xml version="1.0" encoding="UTF-8" standalone="yes"?>
<Relationships xmlns="http://schemas.openxmlformats.org/package/2006/relationships"><Relationship Id="rId4" Type="http://schemas.openxmlformats.org/officeDocument/2006/relationships/vmlDrawing" Target="../drawings/vmlDrawing58.vml"/><Relationship Id="rId3" Type="http://schemas.openxmlformats.org/officeDocument/2006/relationships/slideLayout" Target="../slideLayouts/slideLayout2.xml"/><Relationship Id="rId2" Type="http://schemas.openxmlformats.org/officeDocument/2006/relationships/image" Target="../media/image71.wmf"/><Relationship Id="rId1" Type="http://schemas.openxmlformats.org/officeDocument/2006/relationships/oleObject" Target="../embeddings/oleObject67.bin"/></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4" Type="http://schemas.openxmlformats.org/officeDocument/2006/relationships/vmlDrawing" Target="../drawings/vmlDrawing59.vml"/><Relationship Id="rId3" Type="http://schemas.openxmlformats.org/officeDocument/2006/relationships/slideLayout" Target="../slideLayouts/slideLayout2.xml"/><Relationship Id="rId2" Type="http://schemas.openxmlformats.org/officeDocument/2006/relationships/image" Target="../media/image72.wmf"/><Relationship Id="rId1" Type="http://schemas.openxmlformats.org/officeDocument/2006/relationships/oleObject" Target="../embeddings/oleObject68.bin"/></Relationships>
</file>

<file path=ppt/slides/_rels/slide144.xml.rels><?xml version="1.0" encoding="UTF-8" standalone="yes"?>
<Relationships xmlns="http://schemas.openxmlformats.org/package/2006/relationships"><Relationship Id="rId4" Type="http://schemas.openxmlformats.org/officeDocument/2006/relationships/vmlDrawing" Target="../drawings/vmlDrawing60.vml"/><Relationship Id="rId3" Type="http://schemas.openxmlformats.org/officeDocument/2006/relationships/slideLayout" Target="../slideLayouts/slideLayout2.xml"/><Relationship Id="rId2" Type="http://schemas.openxmlformats.org/officeDocument/2006/relationships/image" Target="../media/image73.wmf"/><Relationship Id="rId1" Type="http://schemas.openxmlformats.org/officeDocument/2006/relationships/oleObject" Target="../embeddings/oleObject69.bin"/></Relationships>
</file>

<file path=ppt/slides/_rels/slide145.xml.rels><?xml version="1.0" encoding="UTF-8" standalone="yes"?>
<Relationships xmlns="http://schemas.openxmlformats.org/package/2006/relationships"><Relationship Id="rId4" Type="http://schemas.openxmlformats.org/officeDocument/2006/relationships/vmlDrawing" Target="../drawings/vmlDrawing61.vml"/><Relationship Id="rId3" Type="http://schemas.openxmlformats.org/officeDocument/2006/relationships/slideLayout" Target="../slideLayouts/slideLayout2.xml"/><Relationship Id="rId2" Type="http://schemas.openxmlformats.org/officeDocument/2006/relationships/image" Target="../media/image74.wmf"/><Relationship Id="rId1" Type="http://schemas.openxmlformats.org/officeDocument/2006/relationships/oleObject" Target="../embeddings/oleObject70.bin"/></Relationships>
</file>

<file path=ppt/slides/_rels/slide146.xml.rels><?xml version="1.0" encoding="UTF-8" standalone="yes"?>
<Relationships xmlns="http://schemas.openxmlformats.org/package/2006/relationships"><Relationship Id="rId4" Type="http://schemas.openxmlformats.org/officeDocument/2006/relationships/vmlDrawing" Target="../drawings/vmlDrawing62.vml"/><Relationship Id="rId3" Type="http://schemas.openxmlformats.org/officeDocument/2006/relationships/slideLayout" Target="../slideLayouts/slideLayout2.xml"/><Relationship Id="rId2" Type="http://schemas.openxmlformats.org/officeDocument/2006/relationships/image" Target="../media/image75.wmf"/><Relationship Id="rId1" Type="http://schemas.openxmlformats.org/officeDocument/2006/relationships/oleObject" Target="../embeddings/oleObject71.bin"/></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wm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13.xml"/><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6.xml"/><Relationship Id="rId2" Type="http://schemas.openxmlformats.org/officeDocument/2006/relationships/image" Target="../media/image8.wmf"/><Relationship Id="rId1"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4.xml"/><Relationship Id="rId4" Type="http://schemas.openxmlformats.org/officeDocument/2006/relationships/image" Target="../media/image10.wmf"/><Relationship Id="rId3" Type="http://schemas.openxmlformats.org/officeDocument/2006/relationships/oleObject" Target="../embeddings/oleObject7.bin"/><Relationship Id="rId2" Type="http://schemas.openxmlformats.org/officeDocument/2006/relationships/image" Target="../media/image9.wmf"/><Relationship Id="rId1"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4.xml"/><Relationship Id="rId3" Type="http://schemas.openxmlformats.org/officeDocument/2006/relationships/image" Target="../media/image11.wmf"/><Relationship Id="rId2" Type="http://schemas.openxmlformats.org/officeDocument/2006/relationships/oleObject" Target="../embeddings/oleObject8.bin"/><Relationship Id="rId1" Type="http://schemas.openxmlformats.org/officeDocument/2006/relationships/image" Target="../media/image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9.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10.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11.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12.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13.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14.xml"/><Relationship Id="rId6" Type="http://schemas.openxmlformats.org/officeDocument/2006/relationships/image" Target="../media/image19.wmf"/><Relationship Id="rId5" Type="http://schemas.openxmlformats.org/officeDocument/2006/relationships/oleObject" Target="../embeddings/oleObject16.bin"/><Relationship Id="rId4" Type="http://schemas.openxmlformats.org/officeDocument/2006/relationships/image" Target="../media/image18.wmf"/><Relationship Id="rId3" Type="http://schemas.openxmlformats.org/officeDocument/2006/relationships/oleObject" Target="../embeddings/oleObject15.bin"/><Relationship Id="rId2" Type="http://schemas.openxmlformats.org/officeDocument/2006/relationships/image" Target="../media/image17.wmf"/><Relationship Id="rId1" Type="http://schemas.openxmlformats.org/officeDocument/2006/relationships/oleObject" Target="../embeddings/oleObject14.bin"/></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oleObject" Target="../embeddings/oleObject17.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18.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12.xml"/><Relationship Id="rId2" Type="http://schemas.openxmlformats.org/officeDocument/2006/relationships/image" Target="../media/image22.wmf"/><Relationship Id="rId1" Type="http://schemas.openxmlformats.org/officeDocument/2006/relationships/oleObject" Target="../embeddings/oleObject19.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23.wmf"/><Relationship Id="rId1" Type="http://schemas.openxmlformats.org/officeDocument/2006/relationships/oleObject" Target="../embeddings/oleObject20.bin"/></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6.xml"/><Relationship Id="rId2" Type="http://schemas.openxmlformats.org/officeDocument/2006/relationships/image" Target="../media/image24.wmf"/><Relationship Id="rId1" Type="http://schemas.openxmlformats.org/officeDocument/2006/relationships/oleObject" Target="../embeddings/oleObject21.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25.wmf"/><Relationship Id="rId1" Type="http://schemas.openxmlformats.org/officeDocument/2006/relationships/oleObject" Target="../embeddings/oleObject22.bin"/></Relationships>
</file>

<file path=ppt/slides/_rels/slide66.xml.rels><?xml version="1.0" encoding="UTF-8" standalone="yes"?>
<Relationships xmlns="http://schemas.openxmlformats.org/package/2006/relationships"><Relationship Id="rId8" Type="http://schemas.openxmlformats.org/officeDocument/2006/relationships/vmlDrawing" Target="../drawings/vmlDrawing20.vml"/><Relationship Id="rId7" Type="http://schemas.openxmlformats.org/officeDocument/2006/relationships/slideLayout" Target="../slideLayouts/slideLayout4.xml"/><Relationship Id="rId6" Type="http://schemas.openxmlformats.org/officeDocument/2006/relationships/image" Target="../media/image28.wmf"/><Relationship Id="rId5" Type="http://schemas.openxmlformats.org/officeDocument/2006/relationships/oleObject" Target="../embeddings/oleObject25.bin"/><Relationship Id="rId4" Type="http://schemas.openxmlformats.org/officeDocument/2006/relationships/image" Target="../media/image27.wmf"/><Relationship Id="rId3" Type="http://schemas.openxmlformats.org/officeDocument/2006/relationships/oleObject" Target="../embeddings/oleObject24.bin"/><Relationship Id="rId2" Type="http://schemas.openxmlformats.org/officeDocument/2006/relationships/image" Target="../media/image26.wmf"/><Relationship Id="rId1" Type="http://schemas.openxmlformats.org/officeDocument/2006/relationships/oleObject" Target="../embeddings/oleObject23.bin"/></Relationships>
</file>

<file path=ppt/slides/_rels/slide67.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2.xml"/><Relationship Id="rId2" Type="http://schemas.openxmlformats.org/officeDocument/2006/relationships/image" Target="../media/image29.wmf"/><Relationship Id="rId1" Type="http://schemas.openxmlformats.org/officeDocument/2006/relationships/oleObject" Target="../embeddings/oleObject26.bin"/></Relationships>
</file>

<file path=ppt/slides/_rels/slide68.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2.xml"/><Relationship Id="rId2" Type="http://schemas.openxmlformats.org/officeDocument/2006/relationships/image" Target="../media/image30.wmf"/><Relationship Id="rId1" Type="http://schemas.openxmlformats.org/officeDocument/2006/relationships/oleObject" Target="../embeddings/oleObject27.bin"/></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2.xml"/><Relationship Id="rId2" Type="http://schemas.openxmlformats.org/officeDocument/2006/relationships/image" Target="../media/image31.wmf"/><Relationship Id="rId1" Type="http://schemas.openxmlformats.org/officeDocument/2006/relationships/oleObject" Target="../embeddings/oleObject28.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2.xml"/><Relationship Id="rId2" Type="http://schemas.openxmlformats.org/officeDocument/2006/relationships/image" Target="../media/image32.wmf"/><Relationship Id="rId1" Type="http://schemas.openxmlformats.org/officeDocument/2006/relationships/oleObject" Target="../embeddings/oleObject29.bin"/></Relationships>
</file>

<file path=ppt/slides/_rels/slide73.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2.xml"/><Relationship Id="rId2" Type="http://schemas.openxmlformats.org/officeDocument/2006/relationships/image" Target="../media/image33.wmf"/><Relationship Id="rId1" Type="http://schemas.openxmlformats.org/officeDocument/2006/relationships/oleObject" Target="../embeddings/oleObject30.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2.xml"/><Relationship Id="rId2" Type="http://schemas.openxmlformats.org/officeDocument/2006/relationships/image" Target="../media/image34.wmf"/><Relationship Id="rId1" Type="http://schemas.openxmlformats.org/officeDocument/2006/relationships/oleObject" Target="../embeddings/oleObject31.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2.xml"/><Relationship Id="rId2" Type="http://schemas.openxmlformats.org/officeDocument/2006/relationships/image" Target="../media/image35.wmf"/><Relationship Id="rId1" Type="http://schemas.openxmlformats.org/officeDocument/2006/relationships/oleObject" Target="../embeddings/oleObject3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7.xml"/><Relationship Id="rId2" Type="http://schemas.openxmlformats.org/officeDocument/2006/relationships/image" Target="../media/image36.wmf"/><Relationship Id="rId1" Type="http://schemas.openxmlformats.org/officeDocument/2006/relationships/oleObject" Target="../embeddings/oleObject33.bin"/></Relationships>
</file>

<file path=ppt/slides/_rels/slide85.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7.xml"/><Relationship Id="rId2" Type="http://schemas.openxmlformats.org/officeDocument/2006/relationships/image" Target="../media/image37.wmf"/><Relationship Id="rId1" Type="http://schemas.openxmlformats.org/officeDocument/2006/relationships/oleObject" Target="../embeddings/oleObject34.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4" Type="http://schemas.openxmlformats.org/officeDocument/2006/relationships/vmlDrawing" Target="../drawings/vmlDrawing30.vml"/><Relationship Id="rId3" Type="http://schemas.openxmlformats.org/officeDocument/2006/relationships/slideLayout" Target="../slideLayouts/slideLayout2.xml"/><Relationship Id="rId2" Type="http://schemas.openxmlformats.org/officeDocument/2006/relationships/image" Target="../media/image38.wmf"/><Relationship Id="rId1" Type="http://schemas.openxmlformats.org/officeDocument/2006/relationships/oleObject" Target="../embeddings/oleObject35.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4" Type="http://schemas.openxmlformats.org/officeDocument/2006/relationships/vmlDrawing" Target="../drawings/vmlDrawing31.vml"/><Relationship Id="rId3" Type="http://schemas.openxmlformats.org/officeDocument/2006/relationships/slideLayout" Target="../slideLayouts/slideLayout2.xml"/><Relationship Id="rId2" Type="http://schemas.openxmlformats.org/officeDocument/2006/relationships/image" Target="../media/image39.wmf"/><Relationship Id="rId1" Type="http://schemas.openxmlformats.org/officeDocument/2006/relationships/oleObject" Target="../embeddings/oleObject36.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4" Type="http://schemas.openxmlformats.org/officeDocument/2006/relationships/vmlDrawing" Target="../drawings/vmlDrawing32.vml"/><Relationship Id="rId3" Type="http://schemas.openxmlformats.org/officeDocument/2006/relationships/slideLayout" Target="../slideLayouts/slideLayout2.xml"/><Relationship Id="rId2" Type="http://schemas.openxmlformats.org/officeDocument/2006/relationships/image" Target="../media/image40.wmf"/><Relationship Id="rId1" Type="http://schemas.openxmlformats.org/officeDocument/2006/relationships/oleObject" Target="../embeddings/oleObject37.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1.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p:txBody>
          <a:bodyPr/>
          <a:lstStyle/>
          <a:p>
            <a:pPr algn="l" eaLnBrk="1" hangingPunct="1"/>
            <a:r>
              <a:rPr lang="zh-CN" altLang="en-US">
                <a:ea typeface="黑体" panose="02010609060101010101" pitchFamily="2" charset="-122"/>
              </a:rPr>
              <a:t>算法设计与分析</a:t>
            </a:r>
            <a:endParaRPr lang="zh-CN" altLang="en-US">
              <a:ea typeface="黑体" panose="02010609060101010101" pitchFamily="2" charset="-122"/>
            </a:endParaRPr>
          </a:p>
        </p:txBody>
      </p:sp>
      <p:sp>
        <p:nvSpPr>
          <p:cNvPr id="63491" name="Rectangle 3"/>
          <p:cNvSpPr>
            <a:spLocks noGrp="1" noChangeArrowheads="1"/>
          </p:cNvSpPr>
          <p:nvPr>
            <p:ph type="subTitle" idx="1"/>
          </p:nvPr>
        </p:nvSpPr>
        <p:spPr>
          <a:xfrm>
            <a:off x="3563938" y="3068638"/>
            <a:ext cx="3678237" cy="2362200"/>
          </a:xfrm>
        </p:spPr>
        <p:txBody>
          <a:bodyPr/>
          <a:lstStyle/>
          <a:p>
            <a:pPr eaLnBrk="1" hangingPunct="1"/>
            <a:r>
              <a:rPr lang="en-US" altLang="zh-CN" sz="3600" b="1"/>
              <a:t>——</a:t>
            </a:r>
            <a:r>
              <a:rPr lang="zh-CN" altLang="en-US" sz="3600" b="1">
                <a:solidFill>
                  <a:srgbClr val="003399"/>
                </a:solidFill>
                <a:ea typeface="黑体" panose="02010609060101010101" pitchFamily="2" charset="-122"/>
              </a:rPr>
              <a:t>动态规划</a:t>
            </a:r>
            <a:endParaRPr lang="zh-CN" altLang="en-US" b="1">
              <a:solidFill>
                <a:srgbClr val="003399"/>
              </a:solidFill>
              <a:ea typeface="黑体" panose="02010609060101010101" pitchFamily="2" charset="-122"/>
            </a:endParaRPr>
          </a:p>
        </p:txBody>
      </p:sp>
      <p:pic>
        <p:nvPicPr>
          <p:cNvPr id="63492" name="Picture 4" descr="p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388" y="2852738"/>
            <a:ext cx="40481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a:t>提纲</a:t>
            </a:r>
            <a:endParaRPr lang="zh-CN" altLang="en-US"/>
          </a:p>
        </p:txBody>
      </p:sp>
      <p:sp>
        <p:nvSpPr>
          <p:cNvPr id="72707" name="Rectangle 3"/>
          <p:cNvSpPr>
            <a:spLocks noGrp="1" noChangeArrowheads="1"/>
          </p:cNvSpPr>
          <p:nvPr>
            <p:ph type="body" idx="1"/>
          </p:nvPr>
        </p:nvSpPr>
        <p:spPr/>
        <p:txBody>
          <a:bodyPr/>
          <a:lstStyle/>
          <a:p>
            <a:pPr eaLnBrk="1" hangingPunct="1"/>
            <a:r>
              <a:rPr lang="zh-CN" altLang="en-US"/>
              <a:t>基本概念</a:t>
            </a:r>
            <a:endParaRPr lang="zh-CN" altLang="en-US"/>
          </a:p>
          <a:p>
            <a:pPr eaLnBrk="1" hangingPunct="1"/>
            <a:r>
              <a:rPr lang="zh-CN" altLang="en-US" b="1">
                <a:solidFill>
                  <a:srgbClr val="FF0000"/>
                </a:solidFill>
              </a:rPr>
              <a:t>从矩阵连乘问题看动态规划</a:t>
            </a:r>
            <a:endParaRPr lang="zh-CN" altLang="en-US" b="1">
              <a:solidFill>
                <a:srgbClr val="FF0000"/>
              </a:solidFill>
            </a:endParaRPr>
          </a:p>
          <a:p>
            <a:pPr eaLnBrk="1" hangingPunct="1"/>
            <a:r>
              <a:rPr lang="zh-CN" altLang="en-US"/>
              <a:t>实例分析</a:t>
            </a:r>
            <a:endParaRPr lang="zh-CN" altLang="en-US"/>
          </a:p>
          <a:p>
            <a:pPr eaLnBrk="1" hangingPunct="1"/>
            <a:r>
              <a:rPr lang="zh-CN" altLang="en-US"/>
              <a:t>本章小节</a:t>
            </a:r>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zh-CN" altLang="en-US"/>
              <a:t>最优子结构分析</a:t>
            </a:r>
            <a:endParaRPr lang="zh-CN" altLang="en-US"/>
          </a:p>
        </p:txBody>
      </p:sp>
      <p:graphicFrame>
        <p:nvGraphicFramePr>
          <p:cNvPr id="16386" name="Object 3"/>
          <p:cNvGraphicFramePr>
            <a:graphicFrameLocks noGrp="1" noChangeAspect="1"/>
          </p:cNvGraphicFramePr>
          <p:nvPr>
            <p:ph sz="half" idx="1"/>
          </p:nvPr>
        </p:nvGraphicFramePr>
        <p:xfrm>
          <a:off x="914400" y="1600200"/>
          <a:ext cx="6324600" cy="3136900"/>
        </p:xfrm>
        <a:graphic>
          <a:graphicData uri="http://schemas.openxmlformats.org/presentationml/2006/ole">
            <mc:AlternateContent xmlns:mc="http://schemas.openxmlformats.org/markup-compatibility/2006">
              <mc:Choice xmlns:v="urn:schemas-microsoft-com:vml" Requires="v">
                <p:oleObj spid="_x0000_s2" name="公式" r:id="rId1" imgW="3276600" imgH="1625600" progId="Equation.3">
                  <p:embed/>
                </p:oleObj>
              </mc:Choice>
              <mc:Fallback>
                <p:oleObj name="公式" r:id="rId1" imgW="3276600" imgH="1625600" progId="Equation.3">
                  <p:embed/>
                  <p:pic>
                    <p:nvPicPr>
                      <p:cNvPr id="0" name="Picture 35"/>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6324600" cy="313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7" name="Object 4"/>
          <p:cNvGraphicFramePr>
            <a:graphicFrameLocks noGrp="1" noChangeAspect="1"/>
          </p:cNvGraphicFramePr>
          <p:nvPr>
            <p:ph sz="half" idx="2"/>
          </p:nvPr>
        </p:nvGraphicFramePr>
        <p:xfrm>
          <a:off x="914400" y="5029200"/>
          <a:ext cx="7696200" cy="1393825"/>
        </p:xfrm>
        <a:graphic>
          <a:graphicData uri="http://schemas.openxmlformats.org/presentationml/2006/ole">
            <mc:AlternateContent xmlns:mc="http://schemas.openxmlformats.org/markup-compatibility/2006">
              <mc:Choice xmlns:v="urn:schemas-microsoft-com:vml" Requires="v">
                <p:oleObj spid="_x0000_s3" name="公式" r:id="rId3" imgW="3784600" imgH="685800" progId="Equation.3">
                  <p:embed/>
                </p:oleObj>
              </mc:Choice>
              <mc:Fallback>
                <p:oleObj name="公式" r:id="rId3" imgW="3784600" imgH="685800" progId="Equation.3">
                  <p:embed/>
                  <p:pic>
                    <p:nvPicPr>
                      <p:cNvPr id="0" name="Picture 3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029200"/>
                        <a:ext cx="7696200" cy="139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Line 5"/>
          <p:cNvSpPr>
            <a:spLocks noChangeShapeType="1"/>
          </p:cNvSpPr>
          <p:nvPr/>
        </p:nvSpPr>
        <p:spPr bwMode="auto">
          <a:xfrm>
            <a:off x="3581400" y="3810000"/>
            <a:ext cx="3505200"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390" name="Line 6"/>
          <p:cNvSpPr>
            <a:spLocks noChangeShapeType="1"/>
          </p:cNvSpPr>
          <p:nvPr/>
        </p:nvSpPr>
        <p:spPr bwMode="auto">
          <a:xfrm>
            <a:off x="914400" y="4310063"/>
            <a:ext cx="4953000"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zh-CN" altLang="en-US"/>
              <a:t>最优子结构分析</a:t>
            </a:r>
            <a:endParaRPr lang="zh-CN" altLang="en-US"/>
          </a:p>
        </p:txBody>
      </p:sp>
      <p:graphicFrame>
        <p:nvGraphicFramePr>
          <p:cNvPr id="17410" name="Object 3"/>
          <p:cNvGraphicFramePr>
            <a:graphicFrameLocks noGrp="1" noChangeAspect="1"/>
          </p:cNvGraphicFramePr>
          <p:nvPr>
            <p:ph sz="half" idx="1"/>
          </p:nvPr>
        </p:nvGraphicFramePr>
        <p:xfrm>
          <a:off x="609600" y="1905000"/>
          <a:ext cx="8001000" cy="2389188"/>
        </p:xfrm>
        <a:graphic>
          <a:graphicData uri="http://schemas.openxmlformats.org/presentationml/2006/ole">
            <mc:AlternateContent xmlns:mc="http://schemas.openxmlformats.org/markup-compatibility/2006">
              <mc:Choice xmlns:v="urn:schemas-microsoft-com:vml" Requires="v">
                <p:oleObj spid="_x0000_s2" name="公式" r:id="rId1" imgW="3911600" imgH="1168400" progId="Equation.3">
                  <p:embed/>
                </p:oleObj>
              </mc:Choice>
              <mc:Fallback>
                <p:oleObj name="公式" r:id="rId1" imgW="3911600" imgH="1168400" progId="Equation.3">
                  <p:embed/>
                  <p:pic>
                    <p:nvPicPr>
                      <p:cNvPr id="0" name="Picture 33"/>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8001000" cy="2389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1" name="Object 4"/>
          <p:cNvGraphicFramePr>
            <a:graphicFrameLocks noGrp="1" noChangeAspect="1"/>
          </p:cNvGraphicFramePr>
          <p:nvPr>
            <p:ph sz="half" idx="2"/>
          </p:nvPr>
        </p:nvGraphicFramePr>
        <p:xfrm>
          <a:off x="685800" y="4618038"/>
          <a:ext cx="7772400" cy="1858962"/>
        </p:xfrm>
        <a:graphic>
          <a:graphicData uri="http://schemas.openxmlformats.org/presentationml/2006/ole">
            <mc:AlternateContent xmlns:mc="http://schemas.openxmlformats.org/markup-compatibility/2006">
              <mc:Choice xmlns:v="urn:schemas-microsoft-com:vml" Requires="v">
                <p:oleObj spid="_x0000_s3" name="公式" r:id="rId3" imgW="3822700" imgH="914400" progId="Equation.3">
                  <p:embed/>
                </p:oleObj>
              </mc:Choice>
              <mc:Fallback>
                <p:oleObj name="公式" r:id="rId3" imgW="3822700" imgH="914400" progId="Equation.3">
                  <p:embed/>
                  <p:pic>
                    <p:nvPicPr>
                      <p:cNvPr id="0" name="Picture 3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618038"/>
                        <a:ext cx="7772400" cy="185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noChangeAspect="1"/>
          </p:cNvGraphicFramePr>
          <p:nvPr/>
        </p:nvGraphicFramePr>
        <p:xfrm>
          <a:off x="457200" y="1066800"/>
          <a:ext cx="6781800" cy="2244725"/>
        </p:xfrm>
        <a:graphic>
          <a:graphicData uri="http://schemas.openxmlformats.org/presentationml/2006/ole">
            <mc:AlternateContent xmlns:mc="http://schemas.openxmlformats.org/markup-compatibility/2006">
              <mc:Choice xmlns:v="urn:schemas-microsoft-com:vml" Requires="v">
                <p:oleObj spid="_x0000_s2" name="公式" r:id="rId1" imgW="3454400" imgH="1143000" progId="Equation.3">
                  <p:embed/>
                </p:oleObj>
              </mc:Choice>
              <mc:Fallback>
                <p:oleObj name="公式" r:id="rId1" imgW="3454400" imgH="1143000" progId="Equation.3">
                  <p:embed/>
                  <p:pic>
                    <p:nvPicPr>
                      <p:cNvPr id="0" name="Picture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6781800" cy="224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5" name="Object 3"/>
          <p:cNvGraphicFramePr>
            <a:graphicFrameLocks noChangeAspect="1"/>
          </p:cNvGraphicFramePr>
          <p:nvPr/>
        </p:nvGraphicFramePr>
        <p:xfrm>
          <a:off x="381000" y="4038600"/>
          <a:ext cx="8382000" cy="1312863"/>
        </p:xfrm>
        <a:graphic>
          <a:graphicData uri="http://schemas.openxmlformats.org/presentationml/2006/ole">
            <mc:AlternateContent xmlns:mc="http://schemas.openxmlformats.org/markup-compatibility/2006">
              <mc:Choice xmlns:v="urn:schemas-microsoft-com:vml" Requires="v">
                <p:oleObj spid="_x0000_s3" name="公式" r:id="rId3" imgW="4216400" imgH="660400" progId="Equation.3">
                  <p:embed/>
                </p:oleObj>
              </mc:Choice>
              <mc:Fallback>
                <p:oleObj name="公式" r:id="rId3" imgW="4216400" imgH="660400" progId="Equation.3">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038600"/>
                        <a:ext cx="8382000" cy="1312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4"/>
          <p:cNvGrpSpPr/>
          <p:nvPr/>
        </p:nvGrpSpPr>
        <p:grpSpPr bwMode="auto">
          <a:xfrm>
            <a:off x="457200" y="2895600"/>
            <a:ext cx="8153400" cy="2514600"/>
            <a:chOff x="288" y="1824"/>
            <a:chExt cx="5136" cy="1584"/>
          </a:xfrm>
        </p:grpSpPr>
        <p:sp>
          <p:nvSpPr>
            <p:cNvPr id="18441" name="Line 5"/>
            <p:cNvSpPr>
              <a:spLocks noChangeShapeType="1"/>
            </p:cNvSpPr>
            <p:nvPr/>
          </p:nvSpPr>
          <p:spPr bwMode="auto">
            <a:xfrm>
              <a:off x="2928" y="1824"/>
              <a:ext cx="1584"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42" name="Line 6"/>
            <p:cNvSpPr>
              <a:spLocks noChangeShapeType="1"/>
            </p:cNvSpPr>
            <p:nvPr/>
          </p:nvSpPr>
          <p:spPr bwMode="auto">
            <a:xfrm>
              <a:off x="288" y="2112"/>
              <a:ext cx="3216"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43" name="Line 7"/>
            <p:cNvSpPr>
              <a:spLocks noChangeShapeType="1"/>
            </p:cNvSpPr>
            <p:nvPr/>
          </p:nvSpPr>
          <p:spPr bwMode="auto">
            <a:xfrm>
              <a:off x="1248" y="3408"/>
              <a:ext cx="4176"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8"/>
          <p:cNvGrpSpPr/>
          <p:nvPr/>
        </p:nvGrpSpPr>
        <p:grpSpPr bwMode="auto">
          <a:xfrm>
            <a:off x="2057400" y="3352800"/>
            <a:ext cx="3276600" cy="3124200"/>
            <a:chOff x="1296" y="2112"/>
            <a:chExt cx="2064" cy="1968"/>
          </a:xfrm>
        </p:grpSpPr>
        <p:sp>
          <p:nvSpPr>
            <p:cNvPr id="18438" name="Line 9"/>
            <p:cNvSpPr>
              <a:spLocks noChangeShapeType="1"/>
            </p:cNvSpPr>
            <p:nvPr/>
          </p:nvSpPr>
          <p:spPr bwMode="auto">
            <a:xfrm>
              <a:off x="1920" y="2112"/>
              <a:ext cx="48" cy="1680"/>
            </a:xfrm>
            <a:prstGeom prst="line">
              <a:avLst/>
            </a:prstGeom>
            <a:noFill/>
            <a:ln w="9525">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39" name="Text Box 10"/>
            <p:cNvSpPr txBox="1">
              <a:spLocks noChangeArrowheads="1"/>
            </p:cNvSpPr>
            <p:nvPr/>
          </p:nvSpPr>
          <p:spPr bwMode="auto">
            <a:xfrm>
              <a:off x="1296" y="3792"/>
              <a:ext cx="20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rgbClr val="003399"/>
                  </a:solidFill>
                </a:rPr>
                <a:t>满足最优子结构性质</a:t>
              </a:r>
              <a:endParaRPr lang="zh-CN" altLang="en-US" sz="2400" b="1">
                <a:solidFill>
                  <a:srgbClr val="003399"/>
                </a:solidFill>
              </a:endParaRPr>
            </a:p>
          </p:txBody>
        </p:sp>
        <p:sp>
          <p:nvSpPr>
            <p:cNvPr id="18440" name="Line 11"/>
            <p:cNvSpPr>
              <a:spLocks noChangeShapeType="1"/>
            </p:cNvSpPr>
            <p:nvPr/>
          </p:nvSpPr>
          <p:spPr bwMode="auto">
            <a:xfrm flipH="1">
              <a:off x="2160" y="3456"/>
              <a:ext cx="336" cy="336"/>
            </a:xfrm>
            <a:prstGeom prst="line">
              <a:avLst/>
            </a:prstGeom>
            <a:noFill/>
            <a:ln w="9525">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zh-CN" altLang="en-US"/>
              <a:t>解题思路</a:t>
            </a:r>
            <a:endParaRPr lang="zh-CN" altLang="en-US"/>
          </a:p>
        </p:txBody>
      </p:sp>
      <p:sp>
        <p:nvSpPr>
          <p:cNvPr id="329731" name="Rectangle 3"/>
          <p:cNvSpPr>
            <a:spLocks noChangeArrowheads="1"/>
          </p:cNvSpPr>
          <p:nvPr/>
        </p:nvSpPr>
        <p:spPr bwMode="auto">
          <a:xfrm>
            <a:off x="1295400" y="2133600"/>
            <a:ext cx="6019800" cy="3352800"/>
          </a:xfrm>
          <a:prstGeom prst="rect">
            <a:avLst/>
          </a:prstGeom>
          <a:solidFill>
            <a:schemeClr val="tx1"/>
          </a:solidFill>
          <a:ln w="9525">
            <a:solidFill>
              <a:schemeClr val="tx1"/>
            </a:solidFill>
            <a:miter lim="800000"/>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0</a:t>
            </a:r>
            <a:endParaRPr lang="en-US" altLang="zh-CN"/>
          </a:p>
        </p:txBody>
      </p:sp>
      <p:sp>
        <p:nvSpPr>
          <p:cNvPr id="121860" name="Text Box 4"/>
          <p:cNvSpPr txBox="1">
            <a:spLocks noChangeArrowheads="1"/>
          </p:cNvSpPr>
          <p:nvPr/>
        </p:nvSpPr>
        <p:spPr bwMode="auto">
          <a:xfrm>
            <a:off x="1828800" y="25146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chemeClr val="bg1"/>
                </a:solidFill>
                <a:ea typeface="幼圆" panose="02010509060101010101" pitchFamily="49" charset="-122"/>
              </a:rPr>
              <a:t>分析最优子结构性质</a:t>
            </a:r>
            <a:endParaRPr lang="zh-CN" altLang="en-US" sz="2400" b="1">
              <a:solidFill>
                <a:schemeClr val="bg1"/>
              </a:solidFill>
              <a:ea typeface="幼圆" panose="02010509060101010101" pitchFamily="49" charset="-122"/>
            </a:endParaRPr>
          </a:p>
        </p:txBody>
      </p:sp>
      <p:sp>
        <p:nvSpPr>
          <p:cNvPr id="121861" name="Text Box 5"/>
          <p:cNvSpPr txBox="1">
            <a:spLocks noChangeArrowheads="1"/>
          </p:cNvSpPr>
          <p:nvPr/>
        </p:nvSpPr>
        <p:spPr bwMode="auto">
          <a:xfrm>
            <a:off x="1828800" y="32004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chemeClr val="bg1"/>
                </a:solidFill>
                <a:ea typeface="幼圆" panose="02010509060101010101" pitchFamily="49" charset="-122"/>
              </a:rPr>
              <a:t>建立递归关系</a:t>
            </a:r>
            <a:endParaRPr lang="zh-CN" altLang="en-US" sz="2400" b="1">
              <a:solidFill>
                <a:schemeClr val="bg1"/>
              </a:solidFill>
              <a:ea typeface="幼圆" panose="02010509060101010101" pitchFamily="49" charset="-122"/>
            </a:endParaRPr>
          </a:p>
        </p:txBody>
      </p:sp>
      <p:sp>
        <p:nvSpPr>
          <p:cNvPr id="121862" name="Text Box 6"/>
          <p:cNvSpPr txBox="1">
            <a:spLocks noChangeArrowheads="1"/>
          </p:cNvSpPr>
          <p:nvPr/>
        </p:nvSpPr>
        <p:spPr bwMode="auto">
          <a:xfrm>
            <a:off x="1828800" y="38862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chemeClr val="bg1"/>
                </a:solidFill>
                <a:ea typeface="幼圆" panose="02010509060101010101" pitchFamily="49" charset="-122"/>
              </a:rPr>
              <a:t>计算最优值</a:t>
            </a:r>
            <a:endParaRPr lang="zh-CN" altLang="en-US" sz="2400" b="1">
              <a:solidFill>
                <a:schemeClr val="bg1"/>
              </a:solidFill>
              <a:ea typeface="幼圆" panose="02010509060101010101" pitchFamily="49" charset="-122"/>
            </a:endParaRPr>
          </a:p>
        </p:txBody>
      </p:sp>
      <p:grpSp>
        <p:nvGrpSpPr>
          <p:cNvPr id="121863" name="Group 7"/>
          <p:cNvGrpSpPr/>
          <p:nvPr/>
        </p:nvGrpSpPr>
        <p:grpSpPr bwMode="auto">
          <a:xfrm>
            <a:off x="4038600" y="3200400"/>
            <a:ext cx="520700" cy="457200"/>
            <a:chOff x="1776" y="3944"/>
            <a:chExt cx="328" cy="288"/>
          </a:xfrm>
        </p:grpSpPr>
        <p:sp>
          <p:nvSpPr>
            <p:cNvPr id="121864" name="Line 8"/>
            <p:cNvSpPr>
              <a:spLocks noChangeShapeType="1"/>
            </p:cNvSpPr>
            <p:nvPr/>
          </p:nvSpPr>
          <p:spPr bwMode="auto">
            <a:xfrm>
              <a:off x="1776" y="4128"/>
              <a:ext cx="96" cy="96"/>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1865" name="Line 9"/>
            <p:cNvSpPr>
              <a:spLocks noChangeShapeType="1"/>
            </p:cNvSpPr>
            <p:nvPr/>
          </p:nvSpPr>
          <p:spPr bwMode="auto">
            <a:xfrm flipV="1">
              <a:off x="1864" y="3944"/>
              <a:ext cx="240" cy="288"/>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ChangeAspect="1"/>
          </p:cNvGraphicFramePr>
          <p:nvPr/>
        </p:nvGraphicFramePr>
        <p:xfrm>
          <a:off x="796925" y="2286000"/>
          <a:ext cx="7397750" cy="2600325"/>
        </p:xfrm>
        <a:graphic>
          <a:graphicData uri="http://schemas.openxmlformats.org/presentationml/2006/ole">
            <mc:AlternateContent xmlns:mc="http://schemas.openxmlformats.org/markup-compatibility/2006">
              <mc:Choice xmlns:v="urn:schemas-microsoft-com:vml" Requires="v">
                <p:oleObj spid="_x0000_s2" name="公式" r:id="rId1" imgW="3975100" imgH="1397000" progId="Equation.3">
                  <p:embed/>
                </p:oleObj>
              </mc:Choice>
              <mc:Fallback>
                <p:oleObj name="公式" r:id="rId1" imgW="3975100" imgH="1397000" progId="Equation.3">
                  <p:embed/>
                  <p:pic>
                    <p:nvPicPr>
                      <p:cNvPr id="0"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925" y="2286000"/>
                        <a:ext cx="7397750" cy="2600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59" name="Rectangle 3"/>
          <p:cNvSpPr>
            <a:spLocks noGrp="1" noChangeArrowheads="1"/>
          </p:cNvSpPr>
          <p:nvPr>
            <p:ph type="title"/>
          </p:nvPr>
        </p:nvSpPr>
        <p:spPr/>
        <p:txBody>
          <a:bodyPr/>
          <a:lstStyle/>
          <a:p>
            <a:pPr eaLnBrk="1" hangingPunct="1"/>
            <a:r>
              <a:rPr lang="zh-CN" altLang="en-US"/>
              <a:t>递归求解</a:t>
            </a:r>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zh-CN" altLang="en-US"/>
              <a:t>递归求解</a:t>
            </a:r>
            <a:endParaRPr lang="zh-CN" altLang="en-US"/>
          </a:p>
        </p:txBody>
      </p:sp>
      <p:graphicFrame>
        <p:nvGraphicFramePr>
          <p:cNvPr id="20482" name="Object 3"/>
          <p:cNvGraphicFramePr>
            <a:graphicFrameLocks noGrp="1" noChangeAspect="1"/>
          </p:cNvGraphicFramePr>
          <p:nvPr>
            <p:ph idx="1"/>
          </p:nvPr>
        </p:nvGraphicFramePr>
        <p:xfrm>
          <a:off x="1219200" y="1828800"/>
          <a:ext cx="5127625" cy="4064000"/>
        </p:xfrm>
        <a:graphic>
          <a:graphicData uri="http://schemas.openxmlformats.org/presentationml/2006/ole">
            <mc:AlternateContent xmlns:mc="http://schemas.openxmlformats.org/markup-compatibility/2006">
              <mc:Choice xmlns:v="urn:schemas-microsoft-com:vml" Requires="v">
                <p:oleObj spid="_x0000_s2" name="公式" r:id="rId1" imgW="2019300" imgH="1600200" progId="Equation.3">
                  <p:embed/>
                </p:oleObj>
              </mc:Choice>
              <mc:Fallback>
                <p:oleObj name="公式" r:id="rId1" imgW="2019300" imgH="1600200" progId="Equation.3">
                  <p:embed/>
                  <p:pic>
                    <p:nvPicPr>
                      <p:cNvPr id="0" name="Picture 18"/>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28800"/>
                        <a:ext cx="5127625" cy="406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zh-CN" altLang="en-US"/>
              <a:t>递归求解</a:t>
            </a:r>
            <a:endParaRPr lang="zh-CN" altLang="en-US"/>
          </a:p>
        </p:txBody>
      </p:sp>
      <p:graphicFrame>
        <p:nvGraphicFramePr>
          <p:cNvPr id="21506" name="Object 3"/>
          <p:cNvGraphicFramePr>
            <a:graphicFrameLocks noGrp="1" noChangeAspect="1"/>
          </p:cNvGraphicFramePr>
          <p:nvPr>
            <p:ph idx="1"/>
          </p:nvPr>
        </p:nvGraphicFramePr>
        <p:xfrm>
          <a:off x="685800" y="2286000"/>
          <a:ext cx="7391400" cy="2968625"/>
        </p:xfrm>
        <a:graphic>
          <a:graphicData uri="http://schemas.openxmlformats.org/presentationml/2006/ole">
            <mc:AlternateContent xmlns:mc="http://schemas.openxmlformats.org/markup-compatibility/2006">
              <mc:Choice xmlns:v="urn:schemas-microsoft-com:vml" Requires="v">
                <p:oleObj spid="_x0000_s2" name="公式" r:id="rId1" imgW="3416300" imgH="1371600" progId="Equation.3">
                  <p:embed/>
                </p:oleObj>
              </mc:Choice>
              <mc:Fallback>
                <p:oleObj name="公式" r:id="rId1" imgW="3416300" imgH="1371600" progId="Equation.3">
                  <p:embed/>
                  <p:pic>
                    <p:nvPicPr>
                      <p:cNvPr id="0" name="Picture 18"/>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0"/>
                        <a:ext cx="7391400" cy="296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zh-CN" altLang="en-US"/>
              <a:t>递归求解</a:t>
            </a:r>
            <a:endParaRPr lang="zh-CN" altLang="en-US"/>
          </a:p>
        </p:txBody>
      </p:sp>
      <p:graphicFrame>
        <p:nvGraphicFramePr>
          <p:cNvPr id="22530" name="Object 3"/>
          <p:cNvGraphicFramePr>
            <a:graphicFrameLocks noGrp="1" noChangeAspect="1"/>
          </p:cNvGraphicFramePr>
          <p:nvPr>
            <p:ph idx="1"/>
          </p:nvPr>
        </p:nvGraphicFramePr>
        <p:xfrm>
          <a:off x="1371600" y="1981200"/>
          <a:ext cx="6858000" cy="3214688"/>
        </p:xfrm>
        <a:graphic>
          <a:graphicData uri="http://schemas.openxmlformats.org/presentationml/2006/ole">
            <mc:AlternateContent xmlns:mc="http://schemas.openxmlformats.org/markup-compatibility/2006">
              <mc:Choice xmlns:v="urn:schemas-microsoft-com:vml" Requires="v">
                <p:oleObj spid="_x0000_s2" name="公式" r:id="rId1" imgW="3251200" imgH="1524000" progId="Equation.3">
                  <p:embed/>
                </p:oleObj>
              </mc:Choice>
              <mc:Fallback>
                <p:oleObj name="公式" r:id="rId1" imgW="3251200" imgH="1524000" progId="Equation.3">
                  <p:embed/>
                  <p:pic>
                    <p:nvPicPr>
                      <p:cNvPr id="0" name="Picture 19"/>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981200"/>
                        <a:ext cx="6858000" cy="3214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2" name="Rectangle 4"/>
          <p:cNvSpPr>
            <a:spLocks noChangeArrowheads="1"/>
          </p:cNvSpPr>
          <p:nvPr/>
        </p:nvSpPr>
        <p:spPr bwMode="auto">
          <a:xfrm>
            <a:off x="228600" y="5486400"/>
            <a:ext cx="8458200"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692150" indent="-34798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2"/>
              </a:buClr>
              <a:buSzPct val="70000"/>
              <a:buFont typeface="Wingdings" panose="05000000000000000000" pitchFamily="2" charset="2"/>
              <a:buChar char="l"/>
            </a:pPr>
            <a:r>
              <a:rPr lang="zh-CN" altLang="en-US" sz="2200" b="1">
                <a:solidFill>
                  <a:srgbClr val="003399"/>
                </a:solidFill>
              </a:rPr>
              <a:t>顶点编号问题</a:t>
            </a:r>
            <a:endParaRPr lang="zh-CN" altLang="en-US" sz="2200" b="1">
              <a:solidFill>
                <a:srgbClr val="003399"/>
              </a:solidFill>
            </a:endParaRPr>
          </a:p>
          <a:p>
            <a:pPr lvl="1" eaLnBrk="1" hangingPunct="1">
              <a:spcBef>
                <a:spcPct val="20000"/>
              </a:spcBef>
              <a:buClr>
                <a:schemeClr val="accent2"/>
              </a:buClr>
              <a:buSzPct val="70000"/>
              <a:buFont typeface="Wingdings" panose="05000000000000000000" pitchFamily="2" charset="2"/>
              <a:buChar char="l"/>
            </a:pPr>
            <a:r>
              <a:rPr lang="zh-CN" altLang="en-US" sz="2000"/>
              <a:t>由于多边形是封闭的，当</a:t>
            </a:r>
            <a:r>
              <a:rPr lang="en-US" altLang="zh-CN" sz="2000"/>
              <a:t>i+s&gt;n</a:t>
            </a:r>
            <a:r>
              <a:rPr lang="zh-CN" altLang="en-US" sz="2000"/>
              <a:t>时，顶点</a:t>
            </a:r>
            <a:r>
              <a:rPr lang="en-US" altLang="zh-CN" sz="2000"/>
              <a:t>i+s</a:t>
            </a:r>
            <a:r>
              <a:rPr lang="zh-CN" altLang="en-US" sz="2000"/>
              <a:t>的实际编号为</a:t>
            </a:r>
            <a:r>
              <a:rPr lang="en-US" altLang="zh-CN" sz="2000" b="1">
                <a:solidFill>
                  <a:srgbClr val="003399"/>
                </a:solidFill>
              </a:rPr>
              <a:t>(i+s)mod n</a:t>
            </a:r>
            <a:endParaRPr lang="en-US" altLang="zh-CN" sz="2000" b="1">
              <a:solidFill>
                <a:srgbClr val="003399"/>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zh-CN" altLang="en-US"/>
              <a:t>解题思路</a:t>
            </a:r>
            <a:endParaRPr lang="zh-CN" altLang="en-US"/>
          </a:p>
        </p:txBody>
      </p:sp>
      <p:sp>
        <p:nvSpPr>
          <p:cNvPr id="334851" name="Rectangle 3"/>
          <p:cNvSpPr>
            <a:spLocks noChangeArrowheads="1"/>
          </p:cNvSpPr>
          <p:nvPr/>
        </p:nvSpPr>
        <p:spPr bwMode="auto">
          <a:xfrm>
            <a:off x="1295400" y="2133600"/>
            <a:ext cx="6019800" cy="3352800"/>
          </a:xfrm>
          <a:prstGeom prst="rect">
            <a:avLst/>
          </a:prstGeom>
          <a:solidFill>
            <a:schemeClr val="tx1"/>
          </a:solidFill>
          <a:ln w="9525">
            <a:solidFill>
              <a:schemeClr val="tx1"/>
            </a:solidFill>
            <a:miter lim="800000"/>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0</a:t>
            </a:r>
            <a:endParaRPr lang="en-US" altLang="zh-CN"/>
          </a:p>
        </p:txBody>
      </p:sp>
      <p:sp>
        <p:nvSpPr>
          <p:cNvPr id="122884" name="Text Box 4"/>
          <p:cNvSpPr txBox="1">
            <a:spLocks noChangeArrowheads="1"/>
          </p:cNvSpPr>
          <p:nvPr/>
        </p:nvSpPr>
        <p:spPr bwMode="auto">
          <a:xfrm>
            <a:off x="1828800" y="25146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chemeClr val="bg1"/>
                </a:solidFill>
                <a:ea typeface="幼圆" panose="02010509060101010101" pitchFamily="49" charset="-122"/>
              </a:rPr>
              <a:t>分析最优子结构性质</a:t>
            </a:r>
            <a:endParaRPr lang="zh-CN" altLang="en-US" sz="2400" b="1">
              <a:solidFill>
                <a:schemeClr val="bg1"/>
              </a:solidFill>
              <a:ea typeface="幼圆" panose="02010509060101010101" pitchFamily="49" charset="-122"/>
            </a:endParaRPr>
          </a:p>
        </p:txBody>
      </p:sp>
      <p:sp>
        <p:nvSpPr>
          <p:cNvPr id="122885" name="Text Box 5"/>
          <p:cNvSpPr txBox="1">
            <a:spLocks noChangeArrowheads="1"/>
          </p:cNvSpPr>
          <p:nvPr/>
        </p:nvSpPr>
        <p:spPr bwMode="auto">
          <a:xfrm>
            <a:off x="1828800" y="32004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chemeClr val="bg1"/>
                </a:solidFill>
                <a:ea typeface="幼圆" panose="02010509060101010101" pitchFamily="49" charset="-122"/>
              </a:rPr>
              <a:t>建立递归关系</a:t>
            </a:r>
            <a:endParaRPr lang="zh-CN" altLang="en-US" sz="2400" b="1">
              <a:solidFill>
                <a:schemeClr val="bg1"/>
              </a:solidFill>
              <a:ea typeface="幼圆" panose="02010509060101010101" pitchFamily="49" charset="-122"/>
            </a:endParaRPr>
          </a:p>
        </p:txBody>
      </p:sp>
      <p:sp>
        <p:nvSpPr>
          <p:cNvPr id="122886" name="Text Box 6"/>
          <p:cNvSpPr txBox="1">
            <a:spLocks noChangeArrowheads="1"/>
          </p:cNvSpPr>
          <p:nvPr/>
        </p:nvSpPr>
        <p:spPr bwMode="auto">
          <a:xfrm>
            <a:off x="1828800" y="38862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chemeClr val="bg1"/>
                </a:solidFill>
                <a:ea typeface="幼圆" panose="02010509060101010101" pitchFamily="49" charset="-122"/>
              </a:rPr>
              <a:t>计算最优值</a:t>
            </a:r>
            <a:endParaRPr lang="zh-CN" altLang="en-US" sz="2400" b="1">
              <a:solidFill>
                <a:schemeClr val="bg1"/>
              </a:solidFill>
              <a:ea typeface="幼圆" panose="02010509060101010101" pitchFamily="49" charset="-122"/>
            </a:endParaRPr>
          </a:p>
        </p:txBody>
      </p:sp>
      <p:grpSp>
        <p:nvGrpSpPr>
          <p:cNvPr id="122887" name="Group 7"/>
          <p:cNvGrpSpPr/>
          <p:nvPr/>
        </p:nvGrpSpPr>
        <p:grpSpPr bwMode="auto">
          <a:xfrm>
            <a:off x="3505200" y="3886200"/>
            <a:ext cx="520700" cy="457200"/>
            <a:chOff x="1776" y="3944"/>
            <a:chExt cx="328" cy="288"/>
          </a:xfrm>
        </p:grpSpPr>
        <p:sp>
          <p:nvSpPr>
            <p:cNvPr id="122888" name="Line 8"/>
            <p:cNvSpPr>
              <a:spLocks noChangeShapeType="1"/>
            </p:cNvSpPr>
            <p:nvPr/>
          </p:nvSpPr>
          <p:spPr bwMode="auto">
            <a:xfrm>
              <a:off x="1776" y="4128"/>
              <a:ext cx="96" cy="96"/>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2889" name="Line 9"/>
            <p:cNvSpPr>
              <a:spLocks noChangeShapeType="1"/>
            </p:cNvSpPr>
            <p:nvPr/>
          </p:nvSpPr>
          <p:spPr bwMode="auto">
            <a:xfrm flipV="1">
              <a:off x="1864" y="3944"/>
              <a:ext cx="240" cy="288"/>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zh-CN" altLang="en-US"/>
              <a:t>计算最优值</a:t>
            </a:r>
            <a:endParaRPr lang="zh-CN" altLang="en-US"/>
          </a:p>
        </p:txBody>
      </p:sp>
      <p:sp>
        <p:nvSpPr>
          <p:cNvPr id="123907" name="Rectangle 3"/>
          <p:cNvSpPr>
            <a:spLocks noGrp="1" noChangeArrowheads="1"/>
          </p:cNvSpPr>
          <p:nvPr>
            <p:ph type="body" idx="1"/>
          </p:nvPr>
        </p:nvSpPr>
        <p:spPr/>
        <p:txBody>
          <a:bodyPr/>
          <a:lstStyle/>
          <a:p>
            <a:pPr eaLnBrk="1" hangingPunct="1"/>
            <a:r>
              <a:rPr lang="zh-CN" altLang="en-US" b="1" dirty="0">
                <a:solidFill>
                  <a:srgbClr val="003399"/>
                </a:solidFill>
              </a:rPr>
              <a:t>计算最优值</a:t>
            </a:r>
            <a:r>
              <a:rPr lang="en-US" altLang="zh-CN" b="1" dirty="0">
                <a:solidFill>
                  <a:srgbClr val="003399"/>
                </a:solidFill>
              </a:rPr>
              <a:t>&amp;</a:t>
            </a:r>
            <a:r>
              <a:rPr lang="zh-CN" altLang="en-US" b="1" dirty="0">
                <a:solidFill>
                  <a:srgbClr val="003399"/>
                </a:solidFill>
              </a:rPr>
              <a:t>算法实现</a:t>
            </a:r>
            <a:endParaRPr lang="zh-CN" altLang="en-US" b="1" dirty="0">
              <a:solidFill>
                <a:srgbClr val="003399"/>
              </a:solidFill>
            </a:endParaRPr>
          </a:p>
          <a:p>
            <a:pPr lvl="1" eaLnBrk="1" hangingPunct="1"/>
            <a:r>
              <a:rPr lang="zh-CN" altLang="en-US" dirty="0"/>
              <a:t>参看教材</a:t>
            </a:r>
            <a:r>
              <a:rPr lang="en-US" altLang="zh-CN" dirty="0"/>
              <a:t>page:66-68</a:t>
            </a:r>
            <a:endParaRPr lang="en-US" altLang="zh-CN" dirty="0"/>
          </a:p>
          <a:p>
            <a:pPr eaLnBrk="1" hangingPunct="1"/>
            <a:endParaRPr lang="en-US" altLang="zh-CN" dirty="0"/>
          </a:p>
          <a:p>
            <a:pPr eaLnBrk="1" hangingPunct="1"/>
            <a:r>
              <a:rPr lang="zh-CN" altLang="en-US" b="1" dirty="0">
                <a:solidFill>
                  <a:srgbClr val="003399"/>
                </a:solidFill>
              </a:rPr>
              <a:t>算法复杂性分析</a:t>
            </a:r>
            <a:endParaRPr lang="zh-CN" altLang="en-US" b="1" dirty="0">
              <a:solidFill>
                <a:srgbClr val="003399"/>
              </a:solidFill>
            </a:endParaRPr>
          </a:p>
          <a:p>
            <a:pPr lvl="1" eaLnBrk="1" hangingPunct="1"/>
            <a:r>
              <a:rPr lang="zh-CN" altLang="en-US" dirty="0"/>
              <a:t>与凸多边形最优三角剖分相似，为</a:t>
            </a:r>
            <a:r>
              <a:rPr lang="en-US" altLang="zh-CN" b="1" dirty="0">
                <a:solidFill>
                  <a:srgbClr val="003399"/>
                </a:solidFill>
              </a:rPr>
              <a:t>O(n</a:t>
            </a:r>
            <a:r>
              <a:rPr lang="en-US" altLang="zh-CN" b="1" baseline="30000" dirty="0">
                <a:solidFill>
                  <a:srgbClr val="003399"/>
                </a:solidFill>
              </a:rPr>
              <a:t>3</a:t>
            </a:r>
            <a:r>
              <a:rPr lang="en-US" altLang="zh-CN" b="1" dirty="0">
                <a:solidFill>
                  <a:srgbClr val="003399"/>
                </a:solidFill>
              </a:rPr>
              <a:t>)</a:t>
            </a:r>
            <a:endParaRPr lang="en-US" altLang="zh-CN" b="1" dirty="0">
              <a:solidFill>
                <a:srgbClr val="003399"/>
              </a:solidFill>
            </a:endParaRPr>
          </a:p>
          <a:p>
            <a:pPr eaLnBrk="1" hangingPunct="1"/>
            <a:endParaRPr lang="en-US" altLang="zh-CN" b="1" dirty="0">
              <a:solidFill>
                <a:srgbClr val="00339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zh-CN" altLang="en-US"/>
              <a:t>知识点</a:t>
            </a:r>
            <a:endParaRPr lang="zh-CN" altLang="en-US"/>
          </a:p>
        </p:txBody>
      </p:sp>
      <p:sp>
        <p:nvSpPr>
          <p:cNvPr id="73731" name="Rectangle 3"/>
          <p:cNvSpPr>
            <a:spLocks noGrp="1" noChangeArrowheads="1"/>
          </p:cNvSpPr>
          <p:nvPr>
            <p:ph type="body" idx="1"/>
          </p:nvPr>
        </p:nvSpPr>
        <p:spPr/>
        <p:txBody>
          <a:bodyPr/>
          <a:lstStyle/>
          <a:p>
            <a:pPr eaLnBrk="1" hangingPunct="1"/>
            <a:r>
              <a:rPr lang="zh-CN" altLang="en-US"/>
              <a:t>矩阵连乘问题</a:t>
            </a:r>
            <a:endParaRPr lang="zh-CN" altLang="en-US"/>
          </a:p>
          <a:p>
            <a:pPr eaLnBrk="1" hangingPunct="1"/>
            <a:r>
              <a:rPr lang="zh-CN" altLang="en-US"/>
              <a:t>动态规划算法的基本要素</a:t>
            </a:r>
            <a:endParaRPr lang="zh-CN"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590800" y="1981200"/>
            <a:ext cx="4267200" cy="3140075"/>
          </a:xfrm>
          <a:prstGeom prst="rect">
            <a:avLst/>
          </a:prstGeom>
          <a:solidFill>
            <a:schemeClr val="tx1"/>
          </a:solidFill>
          <a:ln w="9525" algn="ctr">
            <a:noFill/>
            <a:miter lim="800000"/>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r>
              <a:rPr lang="zh-CN" altLang="en-US" sz="5000" b="1">
                <a:solidFill>
                  <a:schemeClr val="bg1"/>
                </a:solidFill>
                <a:latin typeface="Times New Roman" panose="02020603050405020304" pitchFamily="18" charset="0"/>
                <a:ea typeface="幼圆" panose="02010509060101010101" pitchFamily="49" charset="-122"/>
              </a:rPr>
              <a:t>图象压缩</a:t>
            </a:r>
            <a:endParaRPr lang="zh-CN" altLang="en-US"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endParaRPr lang="en-US" altLang="zh-CN" sz="5000" b="1">
              <a:solidFill>
                <a:schemeClr val="bg1"/>
              </a:solidFill>
              <a:latin typeface="Times New Roman" panose="02020603050405020304" pitchFamily="18" charset="0"/>
              <a:ea typeface="幼圆" panose="02010509060101010101" pitchFamily="49"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zh-CN" altLang="en-US"/>
              <a:t>图象压缩</a:t>
            </a:r>
            <a:endParaRPr lang="zh-CN" altLang="en-US"/>
          </a:p>
        </p:txBody>
      </p:sp>
      <p:sp>
        <p:nvSpPr>
          <p:cNvPr id="138243" name="Rectangle 3"/>
          <p:cNvSpPr>
            <a:spLocks noGrp="1" noChangeArrowheads="1"/>
          </p:cNvSpPr>
          <p:nvPr>
            <p:ph type="body" idx="1"/>
          </p:nvPr>
        </p:nvSpPr>
        <p:spPr/>
        <p:txBody>
          <a:bodyPr/>
          <a:lstStyle/>
          <a:p>
            <a:pPr eaLnBrk="1" hangingPunct="1"/>
            <a:r>
              <a:rPr lang="zh-CN" altLang="en-US" b="1">
                <a:solidFill>
                  <a:srgbClr val="003399"/>
                </a:solidFill>
              </a:rPr>
              <a:t>图象压缩</a:t>
            </a:r>
            <a:endParaRPr lang="zh-CN" altLang="en-US" b="1">
              <a:solidFill>
                <a:srgbClr val="003399"/>
              </a:solidFill>
            </a:endParaRPr>
          </a:p>
          <a:p>
            <a:pPr lvl="1" eaLnBrk="1" hangingPunct="1"/>
            <a:r>
              <a:rPr lang="zh-CN" altLang="en-US" b="1">
                <a:solidFill>
                  <a:srgbClr val="003399"/>
                </a:solidFill>
              </a:rPr>
              <a:t>出发点：</a:t>
            </a:r>
            <a:r>
              <a:rPr lang="zh-CN" altLang="en-US"/>
              <a:t>不同的点的灰度值可以用不同长度的二进制编码表示，比如“</a:t>
            </a:r>
            <a:r>
              <a:rPr lang="en-US" altLang="zh-CN"/>
              <a:t>166”</a:t>
            </a:r>
            <a:r>
              <a:rPr lang="zh-CN" altLang="en-US"/>
              <a:t>可以用</a:t>
            </a:r>
            <a:r>
              <a:rPr lang="en-US" altLang="zh-CN"/>
              <a:t>8</a:t>
            </a:r>
            <a:r>
              <a:rPr lang="zh-CN" altLang="en-US"/>
              <a:t>位，而“</a:t>
            </a:r>
            <a:r>
              <a:rPr lang="en-US" altLang="zh-CN"/>
              <a:t>5”</a:t>
            </a:r>
            <a:r>
              <a:rPr lang="zh-CN" altLang="en-US"/>
              <a:t>只要用</a:t>
            </a:r>
            <a:r>
              <a:rPr lang="en-US" altLang="zh-CN"/>
              <a:t>3</a:t>
            </a:r>
            <a:r>
              <a:rPr lang="zh-CN" altLang="en-US"/>
              <a:t>位。因此可以根据图象中点的灰度值不同，将其分割成不同的子段，每个子段中灰度值的二进制编码都一致（比如分段中所有点的灰度值都在</a:t>
            </a:r>
            <a:r>
              <a:rPr lang="en-US" altLang="zh-CN"/>
              <a:t>0~15</a:t>
            </a:r>
            <a:r>
              <a:rPr lang="zh-CN" altLang="en-US"/>
              <a:t>之间，那么统一采用用</a:t>
            </a:r>
            <a:r>
              <a:rPr lang="en-US" altLang="zh-CN"/>
              <a:t>4</a:t>
            </a:r>
            <a:r>
              <a:rPr lang="zh-CN" altLang="en-US"/>
              <a:t>位编码即可），从而将原先采用</a:t>
            </a:r>
            <a:r>
              <a:rPr lang="en-US" altLang="zh-CN"/>
              <a:t>8</a:t>
            </a:r>
            <a:r>
              <a:rPr lang="zh-CN" altLang="en-US"/>
              <a:t>位编码的图象转变成根据分段中图象点的灰度范围灵活设定码长的图象，压缩了存储空间。</a:t>
            </a:r>
            <a:endParaRPr lang="zh-CN"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zh-CN" altLang="en-US"/>
              <a:t>图象的变位压缩存储方式</a:t>
            </a:r>
            <a:endParaRPr lang="zh-CN" altLang="en-US"/>
          </a:p>
        </p:txBody>
      </p:sp>
      <p:graphicFrame>
        <p:nvGraphicFramePr>
          <p:cNvPr id="43010" name="Object 4"/>
          <p:cNvGraphicFramePr>
            <a:graphicFrameLocks noGrp="1" noChangeAspect="1"/>
          </p:cNvGraphicFramePr>
          <p:nvPr>
            <p:ph idx="1"/>
          </p:nvPr>
        </p:nvGraphicFramePr>
        <p:xfrm>
          <a:off x="762000" y="2286000"/>
          <a:ext cx="7543800" cy="2938463"/>
        </p:xfrm>
        <a:graphic>
          <a:graphicData uri="http://schemas.openxmlformats.org/presentationml/2006/ole">
            <mc:AlternateContent xmlns:mc="http://schemas.openxmlformats.org/markup-compatibility/2006">
              <mc:Choice xmlns:v="urn:schemas-microsoft-com:vml" Requires="v">
                <p:oleObj spid="_x0000_s2" name="公式" r:id="rId1" imgW="3619500" imgH="1409700" progId="Equation.3">
                  <p:embed/>
                </p:oleObj>
              </mc:Choice>
              <mc:Fallback>
                <p:oleObj name="公式" r:id="rId1" imgW="3619500" imgH="1409700" progId="Equation.3">
                  <p:embed/>
                  <p:pic>
                    <p:nvPicPr>
                      <p:cNvPr id="0" name="Picture 15"/>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86000"/>
                        <a:ext cx="7543800" cy="2938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2" name="Oval 6"/>
          <p:cNvSpPr>
            <a:spLocks noChangeArrowheads="1"/>
          </p:cNvSpPr>
          <p:nvPr/>
        </p:nvSpPr>
        <p:spPr bwMode="auto">
          <a:xfrm>
            <a:off x="1066800" y="3810000"/>
            <a:ext cx="457200" cy="762000"/>
          </a:xfrm>
          <a:prstGeom prst="ellipse">
            <a:avLst/>
          </a:prstGeom>
          <a:noFill/>
          <a:ln w="28575">
            <a:solidFill>
              <a:srgbClr val="FF0000"/>
            </a:solidFill>
            <a:prstDash val="dashDot"/>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3" name="Line 7"/>
          <p:cNvSpPr>
            <a:spLocks noChangeShapeType="1"/>
          </p:cNvSpPr>
          <p:nvPr/>
        </p:nvSpPr>
        <p:spPr bwMode="auto">
          <a:xfrm flipV="1">
            <a:off x="1524000" y="3962400"/>
            <a:ext cx="3429000" cy="0"/>
          </a:xfrm>
          <a:prstGeom prst="line">
            <a:avLst/>
          </a:prstGeom>
          <a:noFill/>
          <a:ln w="19050">
            <a:solidFill>
              <a:srgbClr val="FF0000"/>
            </a:solidFill>
            <a:prstDash val="dashDot"/>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3014" name="Text Box 8"/>
          <p:cNvSpPr txBox="1">
            <a:spLocks noChangeArrowheads="1"/>
          </p:cNvSpPr>
          <p:nvPr/>
        </p:nvSpPr>
        <p:spPr bwMode="auto">
          <a:xfrm>
            <a:off x="5105400" y="3810000"/>
            <a:ext cx="1981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a:solidFill>
                  <a:srgbClr val="003399"/>
                </a:solidFill>
              </a:rPr>
              <a:t>前</a:t>
            </a:r>
            <a:r>
              <a:rPr lang="en-US" altLang="zh-CN" b="1" dirty="0">
                <a:solidFill>
                  <a:srgbClr val="003399"/>
                </a:solidFill>
              </a:rPr>
              <a:t>i-1</a:t>
            </a:r>
            <a:r>
              <a:rPr lang="zh-CN" altLang="en-US" b="1" dirty="0">
                <a:solidFill>
                  <a:srgbClr val="003399"/>
                </a:solidFill>
              </a:rPr>
              <a:t>个</a:t>
            </a:r>
            <a:r>
              <a:rPr lang="zh-CN" altLang="en-US" b="1">
                <a:solidFill>
                  <a:srgbClr val="003399"/>
                </a:solidFill>
              </a:rPr>
              <a:t>像素段像素点个数</a:t>
            </a:r>
            <a:endParaRPr lang="zh-CN" altLang="en-US" b="1" dirty="0">
              <a:solidFill>
                <a:srgbClr val="003399"/>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zh-CN" altLang="en-US"/>
              <a:t>图象的变位压缩存储方式</a:t>
            </a:r>
            <a:endParaRPr lang="zh-CN" altLang="en-US"/>
          </a:p>
        </p:txBody>
      </p:sp>
      <p:graphicFrame>
        <p:nvGraphicFramePr>
          <p:cNvPr id="44034" name="Object 4"/>
          <p:cNvGraphicFramePr>
            <a:graphicFrameLocks noGrp="1" noChangeAspect="1"/>
          </p:cNvGraphicFramePr>
          <p:nvPr>
            <p:ph sz="half" idx="1"/>
          </p:nvPr>
        </p:nvGraphicFramePr>
        <p:xfrm>
          <a:off x="914400" y="2133600"/>
          <a:ext cx="6019800" cy="2455863"/>
        </p:xfrm>
        <a:graphic>
          <a:graphicData uri="http://schemas.openxmlformats.org/presentationml/2006/ole">
            <mc:AlternateContent xmlns:mc="http://schemas.openxmlformats.org/markup-compatibility/2006">
              <mc:Choice xmlns:v="urn:schemas-microsoft-com:vml" Requires="v">
                <p:oleObj spid="_x0000_s2" name="公式" r:id="rId1" imgW="3175000" imgH="1295400" progId="Equation.3">
                  <p:embed/>
                </p:oleObj>
              </mc:Choice>
              <mc:Fallback>
                <p:oleObj name="公式" r:id="rId1" imgW="3175000" imgH="1295400" progId="Equation.3">
                  <p:embed/>
                  <p:pic>
                    <p:nvPicPr>
                      <p:cNvPr id="0" name="Picture 28"/>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6019800" cy="2455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1"/>
          <p:cNvGrpSpPr/>
          <p:nvPr/>
        </p:nvGrpSpPr>
        <p:grpSpPr bwMode="auto">
          <a:xfrm>
            <a:off x="533400" y="2590800"/>
            <a:ext cx="8077200" cy="4121150"/>
            <a:chOff x="336" y="1632"/>
            <a:chExt cx="5088" cy="2596"/>
          </a:xfrm>
        </p:grpSpPr>
        <p:grpSp>
          <p:nvGrpSpPr>
            <p:cNvPr id="4" name="Group 11"/>
            <p:cNvGrpSpPr/>
            <p:nvPr/>
          </p:nvGrpSpPr>
          <p:grpSpPr bwMode="auto">
            <a:xfrm>
              <a:off x="336" y="1632"/>
              <a:ext cx="4320" cy="2596"/>
              <a:chOff x="336" y="1632"/>
              <a:chExt cx="4320" cy="2596"/>
            </a:xfrm>
          </p:grpSpPr>
          <p:sp>
            <p:nvSpPr>
              <p:cNvPr id="44047" name="AutoShape 7"/>
              <p:cNvSpPr/>
              <p:nvPr/>
            </p:nvSpPr>
            <p:spPr bwMode="auto">
              <a:xfrm>
                <a:off x="4560" y="1632"/>
                <a:ext cx="96" cy="1152"/>
              </a:xfrm>
              <a:prstGeom prst="rightBrace">
                <a:avLst>
                  <a:gd name="adj1" fmla="val 100000"/>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48" name="AutoShape 8"/>
              <p:cNvSpPr>
                <a:spLocks noChangeArrowheads="1"/>
              </p:cNvSpPr>
              <p:nvPr/>
            </p:nvSpPr>
            <p:spPr bwMode="auto">
              <a:xfrm>
                <a:off x="336" y="3504"/>
                <a:ext cx="144" cy="240"/>
              </a:xfrm>
              <a:prstGeom prst="rightArrow">
                <a:avLst>
                  <a:gd name="adj1" fmla="val 50000"/>
                  <a:gd name="adj2" fmla="val 25000"/>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4035" name="Object 9"/>
              <p:cNvGraphicFramePr>
                <a:graphicFrameLocks noChangeAspect="1"/>
              </p:cNvGraphicFramePr>
              <p:nvPr/>
            </p:nvGraphicFramePr>
            <p:xfrm>
              <a:off x="672" y="3120"/>
              <a:ext cx="3600" cy="1108"/>
            </p:xfrm>
            <a:graphic>
              <a:graphicData uri="http://schemas.openxmlformats.org/presentationml/2006/ole">
                <mc:AlternateContent xmlns:mc="http://schemas.openxmlformats.org/markup-compatibility/2006">
                  <mc:Choice xmlns:v="urn:schemas-microsoft-com:vml" Requires="v">
                    <p:oleObj spid="_x0000_s5" name="公式" r:id="rId3" imgW="2971800" imgH="914400" progId="Equation.3">
                      <p:embed/>
                    </p:oleObj>
                  </mc:Choice>
                  <mc:Fallback>
                    <p:oleObj name="公式" r:id="rId3" imgW="2971800" imgH="914400" progId="Equation.3">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3120"/>
                            <a:ext cx="3600" cy="11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 name="Group 16"/>
            <p:cNvGrpSpPr/>
            <p:nvPr/>
          </p:nvGrpSpPr>
          <p:grpSpPr bwMode="auto">
            <a:xfrm>
              <a:off x="3888" y="3360"/>
              <a:ext cx="1536" cy="279"/>
              <a:chOff x="3888" y="3360"/>
              <a:chExt cx="1536" cy="279"/>
            </a:xfrm>
          </p:grpSpPr>
          <p:sp>
            <p:nvSpPr>
              <p:cNvPr id="44044" name="Line 13"/>
              <p:cNvSpPr>
                <a:spLocks noChangeShapeType="1"/>
              </p:cNvSpPr>
              <p:nvPr/>
            </p:nvSpPr>
            <p:spPr bwMode="auto">
              <a:xfrm>
                <a:off x="3888" y="3360"/>
                <a:ext cx="336"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45" name="Line 14"/>
              <p:cNvSpPr>
                <a:spLocks noChangeShapeType="1"/>
              </p:cNvSpPr>
              <p:nvPr/>
            </p:nvSpPr>
            <p:spPr bwMode="auto">
              <a:xfrm>
                <a:off x="4224" y="3408"/>
                <a:ext cx="144" cy="144"/>
              </a:xfrm>
              <a:prstGeom prst="line">
                <a:avLst/>
              </a:prstGeom>
              <a:noFill/>
              <a:ln w="57150">
                <a:solidFill>
                  <a:srgbClr val="003399"/>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4046" name="Text Box 15"/>
              <p:cNvSpPr txBox="1">
                <a:spLocks noChangeArrowheads="1"/>
              </p:cNvSpPr>
              <p:nvPr/>
            </p:nvSpPr>
            <p:spPr bwMode="auto">
              <a:xfrm>
                <a:off x="4416" y="3408"/>
                <a:ext cx="10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003399"/>
                    </a:solidFill>
                  </a:rPr>
                  <a:t>恢复信息</a:t>
                </a:r>
                <a:endParaRPr lang="zh-CN" altLang="en-US" b="1">
                  <a:solidFill>
                    <a:srgbClr val="003399"/>
                  </a:solidFill>
                </a:endParaRPr>
              </a:p>
            </p:txBody>
          </p:sp>
        </p:grpSp>
      </p:grpSp>
      <p:sp>
        <p:nvSpPr>
          <p:cNvPr id="172049" name="Text Box 17"/>
          <p:cNvSpPr txBox="1">
            <a:spLocks noChangeArrowheads="1"/>
          </p:cNvSpPr>
          <p:nvPr/>
        </p:nvSpPr>
        <p:spPr bwMode="auto">
          <a:xfrm>
            <a:off x="5943600" y="1447800"/>
            <a:ext cx="2133600" cy="915988"/>
          </a:xfrm>
          <a:prstGeom prst="rect">
            <a:avLst/>
          </a:prstGeom>
          <a:solidFill>
            <a:srgbClr val="99CCFF"/>
          </a:solidFill>
          <a:ln w="9525">
            <a:noFill/>
            <a:miter lim="800000"/>
          </a:ln>
          <a:effectLst>
            <a:outerShdw dist="107763" dir="18900000" algn="ctr" rotWithShape="0">
              <a:schemeClr val="bg2">
                <a:alpha val="50000"/>
              </a:schemeClr>
            </a:outerShdw>
          </a:effectLst>
        </p:spPr>
        <p:txBody>
          <a:bodyPr>
            <a:spAutoFit/>
          </a:bodyPr>
          <a:lstStyle/>
          <a:p>
            <a:pPr>
              <a:spcBef>
                <a:spcPct val="50000"/>
              </a:spcBef>
              <a:defRPr/>
            </a:pPr>
            <a:r>
              <a:rPr lang="zh-CN" altLang="en-US" b="1"/>
              <a:t>第</a:t>
            </a:r>
            <a:r>
              <a:rPr lang="en-US" altLang="zh-CN" b="1"/>
              <a:t>i</a:t>
            </a:r>
            <a:r>
              <a:rPr lang="zh-CN" altLang="en-US" b="1"/>
              <a:t>段中</a:t>
            </a:r>
            <a:r>
              <a:rPr lang="en-US" altLang="zh-CN" b="1"/>
              <a:t>,</a:t>
            </a:r>
            <a:r>
              <a:rPr lang="zh-CN" altLang="en-US" b="1"/>
              <a:t>描述每个象素的灰度值所需要的最大比特位数</a:t>
            </a:r>
            <a:endParaRPr lang="zh-CN" altLang="en-US" b="1"/>
          </a:p>
        </p:txBody>
      </p:sp>
      <p:sp>
        <p:nvSpPr>
          <p:cNvPr id="44039" name="Line 18"/>
          <p:cNvSpPr>
            <a:spLocks noChangeShapeType="1"/>
          </p:cNvSpPr>
          <p:nvPr/>
        </p:nvSpPr>
        <p:spPr bwMode="auto">
          <a:xfrm flipH="1">
            <a:off x="5715000" y="2362200"/>
            <a:ext cx="152400" cy="152400"/>
          </a:xfrm>
          <a:prstGeom prst="line">
            <a:avLst/>
          </a:prstGeom>
          <a:noFill/>
          <a:ln w="57150">
            <a:solidFill>
              <a:schemeClr va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2051" name="Text Box 19"/>
          <p:cNvSpPr txBox="1">
            <a:spLocks noChangeArrowheads="1"/>
          </p:cNvSpPr>
          <p:nvPr/>
        </p:nvSpPr>
        <p:spPr bwMode="auto">
          <a:xfrm>
            <a:off x="4876800" y="4433888"/>
            <a:ext cx="1676400" cy="366712"/>
          </a:xfrm>
          <a:prstGeom prst="rect">
            <a:avLst/>
          </a:prstGeom>
          <a:solidFill>
            <a:srgbClr val="99CCFF"/>
          </a:solidFill>
          <a:ln w="9525">
            <a:noFill/>
            <a:miter lim="800000"/>
          </a:ln>
          <a:effectLst>
            <a:outerShdw dist="107763" dir="18900000" algn="ctr" rotWithShape="0">
              <a:schemeClr val="bg2">
                <a:alpha val="50000"/>
              </a:schemeClr>
            </a:outerShdw>
          </a:effectLst>
        </p:spPr>
        <p:txBody>
          <a:bodyPr>
            <a:spAutoFit/>
          </a:bodyPr>
          <a:lstStyle/>
          <a:p>
            <a:pPr algn="ctr">
              <a:spcBef>
                <a:spcPct val="50000"/>
              </a:spcBef>
              <a:defRPr/>
            </a:pPr>
            <a:r>
              <a:rPr lang="zh-CN" altLang="en-US" b="1"/>
              <a:t>第</a:t>
            </a:r>
            <a:r>
              <a:rPr lang="en-US" altLang="zh-CN" b="1"/>
              <a:t>i</a:t>
            </a:r>
            <a:r>
              <a:rPr lang="zh-CN" altLang="en-US" b="1"/>
              <a:t>段象素个数</a:t>
            </a:r>
            <a:endParaRPr lang="zh-CN" altLang="en-US" b="1"/>
          </a:p>
        </p:txBody>
      </p:sp>
      <p:sp>
        <p:nvSpPr>
          <p:cNvPr id="44041" name="Line 20"/>
          <p:cNvSpPr>
            <a:spLocks noChangeShapeType="1"/>
          </p:cNvSpPr>
          <p:nvPr/>
        </p:nvSpPr>
        <p:spPr bwMode="auto">
          <a:xfrm flipH="1" flipV="1">
            <a:off x="3581400" y="4572000"/>
            <a:ext cx="1219200" cy="76200"/>
          </a:xfrm>
          <a:prstGeom prst="line">
            <a:avLst/>
          </a:prstGeom>
          <a:noFill/>
          <a:ln w="28575">
            <a:solidFill>
              <a:schemeClr val="hlink"/>
            </a:solidFill>
            <a:prstDash val="dashDot"/>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zh-CN" altLang="en-US"/>
              <a:t>图象压缩问题</a:t>
            </a:r>
            <a:endParaRPr lang="zh-CN" altLang="en-US"/>
          </a:p>
        </p:txBody>
      </p:sp>
      <p:graphicFrame>
        <p:nvGraphicFramePr>
          <p:cNvPr id="45058" name="Object 5"/>
          <p:cNvGraphicFramePr>
            <a:graphicFrameLocks noGrp="1" noChangeAspect="1"/>
          </p:cNvGraphicFramePr>
          <p:nvPr>
            <p:ph idx="1"/>
          </p:nvPr>
        </p:nvGraphicFramePr>
        <p:xfrm>
          <a:off x="685800" y="2286000"/>
          <a:ext cx="7924800" cy="1995488"/>
        </p:xfrm>
        <a:graphic>
          <a:graphicData uri="http://schemas.openxmlformats.org/presentationml/2006/ole">
            <mc:AlternateContent xmlns:mc="http://schemas.openxmlformats.org/markup-compatibility/2006">
              <mc:Choice xmlns:v="urn:schemas-microsoft-com:vml" Requires="v">
                <p:oleObj spid="_x0000_s2" name="公式" r:id="rId1" imgW="3733800" imgH="939800" progId="Equation.3">
                  <p:embed/>
                </p:oleObj>
              </mc:Choice>
              <mc:Fallback>
                <p:oleObj name="公式" r:id="rId1" imgW="3733800" imgH="939800" progId="Equation.3">
                  <p:embed/>
                  <p:pic>
                    <p:nvPicPr>
                      <p:cNvPr id="0" name="Picture 15"/>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0"/>
                        <a:ext cx="7924800" cy="199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zh-CN" altLang="en-US"/>
              <a:t>最优子结构性质</a:t>
            </a:r>
            <a:endParaRPr lang="zh-CN" altLang="en-US"/>
          </a:p>
        </p:txBody>
      </p:sp>
      <p:graphicFrame>
        <p:nvGraphicFramePr>
          <p:cNvPr id="46082" name="Object 4"/>
          <p:cNvGraphicFramePr>
            <a:graphicFrameLocks noGrp="1" noChangeAspect="1"/>
          </p:cNvGraphicFramePr>
          <p:nvPr>
            <p:ph idx="1"/>
          </p:nvPr>
        </p:nvGraphicFramePr>
        <p:xfrm>
          <a:off x="838200" y="2133600"/>
          <a:ext cx="7162800" cy="2316163"/>
        </p:xfrm>
        <a:graphic>
          <a:graphicData uri="http://schemas.openxmlformats.org/presentationml/2006/ole">
            <mc:AlternateContent xmlns:mc="http://schemas.openxmlformats.org/markup-compatibility/2006">
              <mc:Choice xmlns:v="urn:schemas-microsoft-com:vml" Requires="v">
                <p:oleObj spid="_x0000_s2" name="公式" r:id="rId1" imgW="2984500" imgH="965200" progId="Equation.3">
                  <p:embed/>
                </p:oleObj>
              </mc:Choice>
              <mc:Fallback>
                <p:oleObj name="公式" r:id="rId1" imgW="2984500" imgH="965200" progId="Equation.3">
                  <p:embed/>
                  <p:pic>
                    <p:nvPicPr>
                      <p:cNvPr id="0" name="Picture 15"/>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33600"/>
                        <a:ext cx="7162800" cy="2316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zh-CN" altLang="en-US"/>
              <a:t>递归计算最优值</a:t>
            </a:r>
            <a:endParaRPr lang="zh-CN" altLang="en-US"/>
          </a:p>
        </p:txBody>
      </p:sp>
      <p:graphicFrame>
        <p:nvGraphicFramePr>
          <p:cNvPr id="47106" name="Object 4"/>
          <p:cNvGraphicFramePr>
            <a:graphicFrameLocks noGrp="1" noChangeAspect="1"/>
          </p:cNvGraphicFramePr>
          <p:nvPr>
            <p:ph idx="1"/>
          </p:nvPr>
        </p:nvGraphicFramePr>
        <p:xfrm>
          <a:off x="609600" y="2209800"/>
          <a:ext cx="7391400" cy="2671763"/>
        </p:xfrm>
        <a:graphic>
          <a:graphicData uri="http://schemas.openxmlformats.org/presentationml/2006/ole">
            <mc:AlternateContent xmlns:mc="http://schemas.openxmlformats.org/markup-compatibility/2006">
              <mc:Choice xmlns:v="urn:schemas-microsoft-com:vml" Requires="v">
                <p:oleObj spid="_x0000_s2" name="公式" r:id="rId1" imgW="3302000" imgH="1193800" progId="Equation.3">
                  <p:embed/>
                </p:oleObj>
              </mc:Choice>
              <mc:Fallback>
                <p:oleObj name="公式" r:id="rId1" imgW="3302000" imgH="1193800" progId="Equation.3">
                  <p:embed/>
                  <p:pic>
                    <p:nvPicPr>
                      <p:cNvPr id="0" name="Picture 15"/>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09800"/>
                        <a:ext cx="7391400" cy="2671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5"/>
          <p:cNvGrpSpPr/>
          <p:nvPr/>
        </p:nvGrpSpPr>
        <p:grpSpPr bwMode="auto">
          <a:xfrm>
            <a:off x="4343400" y="3276600"/>
            <a:ext cx="4267200" cy="1600200"/>
            <a:chOff x="2736" y="2064"/>
            <a:chExt cx="2688" cy="1008"/>
          </a:xfrm>
        </p:grpSpPr>
        <p:sp>
          <p:nvSpPr>
            <p:cNvPr id="47113" name="Oval 6"/>
            <p:cNvSpPr>
              <a:spLocks noChangeArrowheads="1"/>
            </p:cNvSpPr>
            <p:nvPr/>
          </p:nvSpPr>
          <p:spPr bwMode="auto">
            <a:xfrm>
              <a:off x="2736" y="2064"/>
              <a:ext cx="336" cy="336"/>
            </a:xfrm>
            <a:prstGeom prst="ellipse">
              <a:avLst/>
            </a:prstGeom>
            <a:noFill/>
            <a:ln w="9525">
              <a:solidFill>
                <a:srgbClr val="FF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14" name="AutoShape 8"/>
            <p:cNvSpPr>
              <a:spLocks noChangeArrowheads="1"/>
            </p:cNvSpPr>
            <p:nvPr/>
          </p:nvSpPr>
          <p:spPr bwMode="auto">
            <a:xfrm rot="10800000">
              <a:off x="4560" y="2640"/>
              <a:ext cx="864" cy="432"/>
            </a:xfrm>
            <a:prstGeom prst="wedgeRoundRectCallout">
              <a:avLst>
                <a:gd name="adj1" fmla="val 215394"/>
                <a:gd name="adj2" fmla="val 128704"/>
                <a:gd name="adj3" fmla="val 16667"/>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47115" name="Text Box 9"/>
            <p:cNvSpPr txBox="1">
              <a:spLocks noChangeArrowheads="1"/>
            </p:cNvSpPr>
            <p:nvPr/>
          </p:nvSpPr>
          <p:spPr bwMode="auto">
            <a:xfrm>
              <a:off x="4560" y="2640"/>
              <a:ext cx="8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宋体" panose="02010600030101010101" pitchFamily="2" charset="-122"/>
                </a:rPr>
                <a:t>l[i]</a:t>
              </a:r>
              <a:r>
                <a:rPr lang="zh-CN" altLang="en-US">
                  <a:latin typeface="宋体" panose="02010600030101010101" pitchFamily="2" charset="-122"/>
                </a:rPr>
                <a:t>，像素段</a:t>
              </a:r>
              <a:r>
                <a:rPr lang="en-US" altLang="zh-CN">
                  <a:latin typeface="宋体" panose="02010600030101010101" pitchFamily="2" charset="-122"/>
                </a:rPr>
                <a:t>i</a:t>
              </a:r>
              <a:r>
                <a:rPr lang="zh-CN" altLang="en-US">
                  <a:latin typeface="宋体" panose="02010600030101010101" pitchFamily="2" charset="-122"/>
                </a:rPr>
                <a:t>的长度</a:t>
              </a:r>
              <a:endParaRPr lang="zh-CN" altLang="en-US">
                <a:latin typeface="宋体" panose="02010600030101010101" pitchFamily="2" charset="-122"/>
              </a:endParaRPr>
            </a:p>
          </p:txBody>
        </p:sp>
      </p:grpSp>
      <p:grpSp>
        <p:nvGrpSpPr>
          <p:cNvPr id="4" name="Group 14"/>
          <p:cNvGrpSpPr/>
          <p:nvPr/>
        </p:nvGrpSpPr>
        <p:grpSpPr bwMode="auto">
          <a:xfrm>
            <a:off x="1371600" y="4114800"/>
            <a:ext cx="5257800" cy="1828800"/>
            <a:chOff x="864" y="2592"/>
            <a:chExt cx="3312" cy="1152"/>
          </a:xfrm>
        </p:grpSpPr>
        <p:sp>
          <p:nvSpPr>
            <p:cNvPr id="47110" name="Oval 11"/>
            <p:cNvSpPr>
              <a:spLocks noChangeArrowheads="1"/>
            </p:cNvSpPr>
            <p:nvPr/>
          </p:nvSpPr>
          <p:spPr bwMode="auto">
            <a:xfrm>
              <a:off x="864" y="2592"/>
              <a:ext cx="1008" cy="384"/>
            </a:xfrm>
            <a:prstGeom prst="ellipse">
              <a:avLst/>
            </a:prstGeom>
            <a:noFill/>
            <a:ln w="9525">
              <a:solidFill>
                <a:srgbClr val="FF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11" name="AutoShape 12"/>
            <p:cNvSpPr>
              <a:spLocks noChangeArrowheads="1"/>
            </p:cNvSpPr>
            <p:nvPr/>
          </p:nvSpPr>
          <p:spPr bwMode="auto">
            <a:xfrm rot="10800000">
              <a:off x="2832" y="3312"/>
              <a:ext cx="1344" cy="432"/>
            </a:xfrm>
            <a:prstGeom prst="wedgeRoundRectCallout">
              <a:avLst>
                <a:gd name="adj1" fmla="val 156472"/>
                <a:gd name="adj2" fmla="val 128704"/>
                <a:gd name="adj3" fmla="val 16667"/>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47112" name="Text Box 13"/>
            <p:cNvSpPr txBox="1">
              <a:spLocks noChangeArrowheads="1"/>
            </p:cNvSpPr>
            <p:nvPr/>
          </p:nvSpPr>
          <p:spPr bwMode="auto">
            <a:xfrm>
              <a:off x="2832" y="3312"/>
              <a:ext cx="13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宋体" panose="02010600030101010101" pitchFamily="2" charset="-122"/>
                </a:rPr>
                <a:t>即</a:t>
              </a:r>
              <a:r>
                <a:rPr lang="en-US" altLang="zh-CN">
                  <a:latin typeface="宋体" panose="02010600030101010101" pitchFamily="2" charset="-122"/>
                </a:rPr>
                <a:t>b[i]</a:t>
              </a:r>
              <a:r>
                <a:rPr lang="zh-CN" altLang="en-US">
                  <a:latin typeface="宋体" panose="02010600030101010101" pitchFamily="2" charset="-122"/>
                </a:rPr>
                <a:t>，灰度值的二进制编码位数</a:t>
              </a:r>
              <a:endParaRPr lang="zh-CN" altLang="en-US">
                <a:latin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5"/>
          <p:cNvSpPr txBox="1">
            <a:spLocks noChangeArrowheads="1"/>
          </p:cNvSpPr>
          <p:nvPr/>
        </p:nvSpPr>
        <p:spPr bwMode="auto">
          <a:xfrm>
            <a:off x="304800" y="685800"/>
            <a:ext cx="7404100" cy="547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latin typeface="宋体" panose="02010600030101010101" pitchFamily="2" charset="-122"/>
              </a:rPr>
              <a:t>public static void compress(int p[ ], int s[ ] , int l[ ] ,int b[ ])</a:t>
            </a:r>
            <a:endParaRPr lang="en-US" altLang="zh-CN" sz="1600">
              <a:latin typeface="宋体" panose="02010600030101010101" pitchFamily="2" charset="-122"/>
            </a:endParaRPr>
          </a:p>
          <a:p>
            <a:pPr eaLnBrk="1" hangingPunct="1">
              <a:spcBef>
                <a:spcPct val="50000"/>
              </a:spcBef>
            </a:pPr>
            <a:r>
              <a:rPr lang="en-US" altLang="zh-CN" sz="1600">
                <a:latin typeface="宋体" panose="02010600030101010101" pitchFamily="2" charset="-122"/>
              </a:rPr>
              <a:t>{</a:t>
            </a:r>
            <a:endParaRPr lang="en-US" altLang="zh-CN" sz="1600">
              <a:latin typeface="宋体" panose="02010600030101010101" pitchFamily="2" charset="-122"/>
            </a:endParaRPr>
          </a:p>
          <a:p>
            <a:pPr eaLnBrk="1" hangingPunct="1">
              <a:spcBef>
                <a:spcPct val="50000"/>
              </a:spcBef>
            </a:pPr>
            <a:r>
              <a:rPr lang="en-US" altLang="zh-CN" sz="1600">
                <a:latin typeface="宋体" panose="02010600030101010101" pitchFamily="2" charset="-122"/>
              </a:rPr>
              <a:t>    … …	//</a:t>
            </a:r>
            <a:r>
              <a:rPr lang="zh-CN" altLang="en-US" sz="1600">
                <a:latin typeface="宋体" panose="02010600030101010101" pitchFamily="2" charset="-122"/>
              </a:rPr>
              <a:t>初始化，</a:t>
            </a:r>
            <a:r>
              <a:rPr lang="en-US" altLang="zh-CN" sz="1600">
                <a:latin typeface="宋体" panose="02010600030101010101" pitchFamily="2" charset="-122"/>
              </a:rPr>
              <a:t>n=</a:t>
            </a:r>
            <a:r>
              <a:rPr lang="zh-CN" altLang="en-US" sz="1600">
                <a:latin typeface="宋体" panose="02010600030101010101" pitchFamily="2" charset="-122"/>
              </a:rPr>
              <a:t>总像素数，</a:t>
            </a:r>
            <a:r>
              <a:rPr lang="en-US" altLang="zh-CN" sz="1600">
                <a:latin typeface="宋体" panose="02010600030101010101" pitchFamily="2" charset="-122"/>
              </a:rPr>
              <a:t>s[0]=0</a:t>
            </a:r>
            <a:r>
              <a:rPr lang="zh-CN" altLang="en-US" sz="1600">
                <a:latin typeface="宋体" panose="02010600030101010101" pitchFamily="2" charset="-122"/>
              </a:rPr>
              <a:t>；</a:t>
            </a:r>
            <a:endParaRPr lang="zh-CN" altLang="en-US" sz="1600">
              <a:latin typeface="宋体" panose="02010600030101010101" pitchFamily="2" charset="-122"/>
            </a:endParaRPr>
          </a:p>
          <a:p>
            <a:pPr eaLnBrk="1" hangingPunct="1">
              <a:spcBef>
                <a:spcPct val="50000"/>
              </a:spcBef>
            </a:pPr>
            <a:r>
              <a:rPr lang="zh-CN" altLang="en-US" sz="1600">
                <a:latin typeface="宋体" panose="02010600030101010101" pitchFamily="2" charset="-122"/>
              </a:rPr>
              <a:t>    </a:t>
            </a:r>
            <a:r>
              <a:rPr lang="en-US" altLang="zh-CN" sz="1600">
                <a:latin typeface="宋体" panose="02010600030101010101" pitchFamily="2" charset="-122"/>
              </a:rPr>
              <a:t>for(int i=1;i&lt;=n;i++){</a:t>
            </a:r>
            <a:endParaRPr lang="en-US" altLang="zh-CN" sz="1600">
              <a:latin typeface="宋体" panose="02010600030101010101" pitchFamily="2" charset="-122"/>
            </a:endParaRPr>
          </a:p>
          <a:p>
            <a:pPr eaLnBrk="1" hangingPunct="1">
              <a:spcBef>
                <a:spcPct val="50000"/>
              </a:spcBef>
            </a:pPr>
            <a:r>
              <a:rPr lang="en-US" altLang="zh-CN" sz="1600">
                <a:latin typeface="宋体" panose="02010600030101010101" pitchFamily="2" charset="-122"/>
              </a:rPr>
              <a:t>        b[i]=length(p[i]); int bmax=b[i];</a:t>
            </a:r>
            <a:endParaRPr lang="en-US" altLang="zh-CN" sz="1600">
              <a:latin typeface="宋体" panose="02010600030101010101" pitchFamily="2" charset="-122"/>
            </a:endParaRPr>
          </a:p>
          <a:p>
            <a:pPr eaLnBrk="1" hangingPunct="1">
              <a:spcBef>
                <a:spcPct val="50000"/>
              </a:spcBef>
            </a:pPr>
            <a:r>
              <a:rPr lang="en-US" altLang="zh-CN" sz="1600">
                <a:latin typeface="宋体" panose="02010600030101010101" pitchFamily="2" charset="-122"/>
              </a:rPr>
              <a:t>        s[i]=s[i-1]+bmax;  l[i]=1;</a:t>
            </a:r>
            <a:endParaRPr lang="en-US" altLang="zh-CN" sz="1600">
              <a:latin typeface="宋体" panose="02010600030101010101" pitchFamily="2" charset="-122"/>
            </a:endParaRPr>
          </a:p>
          <a:p>
            <a:pPr eaLnBrk="1" hangingPunct="1">
              <a:spcBef>
                <a:spcPct val="50000"/>
              </a:spcBef>
            </a:pPr>
            <a:r>
              <a:rPr lang="en-US" altLang="zh-CN" sz="1600">
                <a:latin typeface="宋体" panose="02010600030101010101" pitchFamily="2" charset="-122"/>
              </a:rPr>
              <a:t>        for(int j=2;j&lt;=i&amp;&amp;j&lt;=lmax;j++){	//lmax=256</a:t>
            </a:r>
            <a:endParaRPr lang="en-US" altLang="zh-CN" sz="1600">
              <a:latin typeface="宋体" panose="02010600030101010101" pitchFamily="2" charset="-122"/>
            </a:endParaRPr>
          </a:p>
          <a:p>
            <a:pPr eaLnBrk="1" hangingPunct="1">
              <a:spcBef>
                <a:spcPct val="50000"/>
              </a:spcBef>
            </a:pPr>
            <a:r>
              <a:rPr lang="en-US" altLang="zh-CN" sz="1600">
                <a:latin typeface="宋体" panose="02010600030101010101" pitchFamily="2" charset="-122"/>
              </a:rPr>
              <a:t>	  if(bmax&lt;b[i-j+1])  bmax=b[i-j+1];    </a:t>
            </a:r>
            <a:endParaRPr lang="en-US" altLang="zh-CN" sz="1600">
              <a:latin typeface="宋体" panose="02010600030101010101" pitchFamily="2" charset="-122"/>
            </a:endParaRPr>
          </a:p>
          <a:p>
            <a:pPr eaLnBrk="1" hangingPunct="1">
              <a:spcBef>
                <a:spcPct val="50000"/>
              </a:spcBef>
            </a:pPr>
            <a:r>
              <a:rPr lang="en-US" altLang="zh-CN" sz="1600">
                <a:latin typeface="宋体" panose="02010600030101010101" pitchFamily="2" charset="-122"/>
              </a:rPr>
              <a:t>           if(s[i]&lt;s[i-j]+j*bmax){</a:t>
            </a:r>
            <a:endParaRPr lang="en-US" altLang="zh-CN" sz="1600">
              <a:latin typeface="宋体" panose="02010600030101010101" pitchFamily="2" charset="-122"/>
            </a:endParaRPr>
          </a:p>
          <a:p>
            <a:pPr eaLnBrk="1" hangingPunct="1">
              <a:spcBef>
                <a:spcPct val="50000"/>
              </a:spcBef>
            </a:pPr>
            <a:r>
              <a:rPr lang="en-US" altLang="zh-CN" sz="1600">
                <a:latin typeface="宋体" panose="02010600030101010101" pitchFamily="2" charset="-122"/>
              </a:rPr>
              <a:t>	     s[i]=s[i-j]+j*bmax;</a:t>
            </a:r>
            <a:endParaRPr lang="en-US" altLang="zh-CN" sz="1600">
              <a:latin typeface="宋体" panose="02010600030101010101" pitchFamily="2" charset="-122"/>
            </a:endParaRPr>
          </a:p>
          <a:p>
            <a:pPr eaLnBrk="1" hangingPunct="1">
              <a:spcBef>
                <a:spcPct val="50000"/>
              </a:spcBef>
            </a:pPr>
            <a:r>
              <a:rPr lang="en-US" altLang="zh-CN" sz="1600">
                <a:latin typeface="宋体" panose="02010600030101010101" pitchFamily="2" charset="-122"/>
              </a:rPr>
              <a:t>	     l[i]=j;   </a:t>
            </a:r>
            <a:endParaRPr lang="en-US" altLang="zh-CN" sz="1600">
              <a:latin typeface="宋体" panose="02010600030101010101" pitchFamily="2" charset="-122"/>
            </a:endParaRPr>
          </a:p>
          <a:p>
            <a:pPr eaLnBrk="1" hangingPunct="1">
              <a:spcBef>
                <a:spcPct val="50000"/>
              </a:spcBef>
            </a:pPr>
            <a:r>
              <a:rPr lang="en-US" altLang="zh-CN" sz="1600">
                <a:latin typeface="宋体" panose="02010600030101010101" pitchFamily="2" charset="-122"/>
              </a:rPr>
              <a:t>              }</a:t>
            </a:r>
            <a:endParaRPr lang="en-US" altLang="zh-CN" sz="1600">
              <a:latin typeface="宋体" panose="02010600030101010101" pitchFamily="2" charset="-122"/>
            </a:endParaRPr>
          </a:p>
          <a:p>
            <a:pPr eaLnBrk="1" hangingPunct="1">
              <a:spcBef>
                <a:spcPct val="50000"/>
              </a:spcBef>
            </a:pPr>
            <a:r>
              <a:rPr lang="en-US" altLang="zh-CN" sz="1600">
                <a:latin typeface="宋体" panose="02010600030101010101" pitchFamily="2" charset="-122"/>
              </a:rPr>
              <a:t>	}</a:t>
            </a:r>
            <a:endParaRPr lang="en-US" altLang="zh-CN" sz="1600">
              <a:latin typeface="宋体" panose="02010600030101010101" pitchFamily="2" charset="-122"/>
            </a:endParaRPr>
          </a:p>
          <a:p>
            <a:pPr eaLnBrk="1" hangingPunct="1"/>
            <a:r>
              <a:rPr lang="en-US" altLang="zh-CN" sz="1600">
                <a:latin typeface="宋体" panose="02010600030101010101" pitchFamily="2" charset="-122"/>
              </a:rPr>
              <a:t>	s[i]+=header;	//header=11</a:t>
            </a:r>
            <a:endParaRPr lang="en-US" altLang="zh-CN" sz="1600">
              <a:latin typeface="宋体" panose="02010600030101010101" pitchFamily="2" charset="-122"/>
            </a:endParaRPr>
          </a:p>
          <a:p>
            <a:pPr eaLnBrk="1" hangingPunct="1"/>
            <a:r>
              <a:rPr lang="en-US" altLang="zh-CN" sz="1600">
                <a:latin typeface="宋体" panose="02010600030101010101" pitchFamily="2" charset="-122"/>
              </a:rPr>
              <a:t>    }</a:t>
            </a:r>
            <a:endParaRPr lang="en-US" altLang="zh-CN" sz="1600">
              <a:latin typeface="宋体" panose="02010600030101010101" pitchFamily="2" charset="-122"/>
            </a:endParaRPr>
          </a:p>
          <a:p>
            <a:pPr eaLnBrk="1" hangingPunct="1"/>
            <a:r>
              <a:rPr lang="en-US" altLang="zh-CN" sz="1600">
                <a:latin typeface="宋体" panose="02010600030101010101" pitchFamily="2" charset="-122"/>
              </a:rPr>
              <a:t>}</a:t>
            </a:r>
            <a:endParaRPr lang="en-US" altLang="zh-CN" sz="1600">
              <a:latin typeface="宋体" panose="02010600030101010101" pitchFamily="2" charset="-122"/>
            </a:endParaRPr>
          </a:p>
        </p:txBody>
      </p:sp>
      <p:grpSp>
        <p:nvGrpSpPr>
          <p:cNvPr id="2" name="Group 13"/>
          <p:cNvGrpSpPr/>
          <p:nvPr/>
        </p:nvGrpSpPr>
        <p:grpSpPr bwMode="auto">
          <a:xfrm>
            <a:off x="914400" y="1752600"/>
            <a:ext cx="6553200" cy="762000"/>
            <a:chOff x="576" y="1104"/>
            <a:chExt cx="4128" cy="480"/>
          </a:xfrm>
        </p:grpSpPr>
        <p:sp>
          <p:nvSpPr>
            <p:cNvPr id="139273" name="Oval 7"/>
            <p:cNvSpPr>
              <a:spLocks noChangeArrowheads="1"/>
            </p:cNvSpPr>
            <p:nvPr/>
          </p:nvSpPr>
          <p:spPr bwMode="auto">
            <a:xfrm>
              <a:off x="576" y="1344"/>
              <a:ext cx="1392" cy="240"/>
            </a:xfrm>
            <a:prstGeom prst="ellipse">
              <a:avLst/>
            </a:prstGeom>
            <a:noFill/>
            <a:ln w="19050">
              <a:solidFill>
                <a:srgbClr val="0000FF"/>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9274" name="AutoShape 8"/>
            <p:cNvSpPr>
              <a:spLocks noChangeArrowheads="1"/>
            </p:cNvSpPr>
            <p:nvPr/>
          </p:nvSpPr>
          <p:spPr bwMode="auto">
            <a:xfrm>
              <a:off x="3600" y="1104"/>
              <a:ext cx="1056" cy="432"/>
            </a:xfrm>
            <a:prstGeom prst="wedgeRoundRectCallout">
              <a:avLst>
                <a:gd name="adj1" fmla="val -206532"/>
                <a:gd name="adj2" fmla="val 17361"/>
                <a:gd name="adj3" fmla="val 16667"/>
              </a:avLst>
            </a:prstGeom>
            <a:noFill/>
            <a:ln w="9525">
              <a:solidFill>
                <a:srgbClr val="0000FF"/>
              </a:solidFill>
              <a:prstDash val="dash"/>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39275" name="Text Box 9"/>
            <p:cNvSpPr txBox="1">
              <a:spLocks noChangeArrowheads="1"/>
            </p:cNvSpPr>
            <p:nvPr/>
          </p:nvSpPr>
          <p:spPr bwMode="auto">
            <a:xfrm>
              <a:off x="3600" y="1104"/>
              <a:ext cx="11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宋体" panose="02010600030101010101" pitchFamily="2" charset="-122"/>
                </a:rPr>
                <a:t>p[i]</a:t>
              </a:r>
              <a:r>
                <a:rPr lang="zh-CN" altLang="en-US"/>
                <a:t>对应的二进制编码长度</a:t>
              </a:r>
              <a:endParaRPr lang="zh-CN" altLang="en-US"/>
            </a:p>
          </p:txBody>
        </p:sp>
      </p:grpSp>
      <p:sp>
        <p:nvSpPr>
          <p:cNvPr id="139268" name="Oval 10"/>
          <p:cNvSpPr>
            <a:spLocks noChangeArrowheads="1"/>
          </p:cNvSpPr>
          <p:nvPr/>
        </p:nvSpPr>
        <p:spPr bwMode="auto">
          <a:xfrm>
            <a:off x="3276600" y="3200400"/>
            <a:ext cx="1752600" cy="381000"/>
          </a:xfrm>
          <a:prstGeom prst="ellipse">
            <a:avLst/>
          </a:prstGeom>
          <a:noFill/>
          <a:ln w="19050">
            <a:solidFill>
              <a:srgbClr val="0000FF"/>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 name="Group 14"/>
          <p:cNvGrpSpPr/>
          <p:nvPr/>
        </p:nvGrpSpPr>
        <p:grpSpPr bwMode="auto">
          <a:xfrm>
            <a:off x="6705600" y="3200400"/>
            <a:ext cx="1905000" cy="915988"/>
            <a:chOff x="4224" y="2016"/>
            <a:chExt cx="1200" cy="577"/>
          </a:xfrm>
        </p:grpSpPr>
        <p:sp>
          <p:nvSpPr>
            <p:cNvPr id="139271" name="AutoShape 11"/>
            <p:cNvSpPr>
              <a:spLocks noChangeArrowheads="1"/>
            </p:cNvSpPr>
            <p:nvPr/>
          </p:nvSpPr>
          <p:spPr bwMode="auto">
            <a:xfrm>
              <a:off x="4224" y="2016"/>
              <a:ext cx="1152" cy="576"/>
            </a:xfrm>
            <a:prstGeom prst="wedgeRoundRectCallout">
              <a:avLst>
                <a:gd name="adj1" fmla="val -158074"/>
                <a:gd name="adj2" fmla="val -14755"/>
                <a:gd name="adj3" fmla="val 16667"/>
              </a:avLst>
            </a:prstGeom>
            <a:noFill/>
            <a:ln w="9525">
              <a:solidFill>
                <a:srgbClr val="0000FF"/>
              </a:solidFill>
              <a:prstDash val="dash"/>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39272" name="Text Box 12"/>
            <p:cNvSpPr txBox="1">
              <a:spLocks noChangeArrowheads="1"/>
            </p:cNvSpPr>
            <p:nvPr/>
          </p:nvSpPr>
          <p:spPr bwMode="auto">
            <a:xfrm>
              <a:off x="4224" y="2016"/>
              <a:ext cx="120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宋体" panose="02010600030101010101" pitchFamily="2" charset="-122"/>
                </a:rPr>
                <a:t>取</a:t>
              </a:r>
              <a:r>
                <a:rPr lang="zh-CN" altLang="en-US"/>
                <a:t>对应的二进制编码长度较长的为</a:t>
              </a:r>
              <a:r>
                <a:rPr lang="en-US" altLang="zh-CN"/>
                <a:t>bmax</a:t>
              </a:r>
              <a:endParaRPr lang="en-US" altLang="zh-CN"/>
            </a:p>
          </p:txBody>
        </p:sp>
      </p:grpSp>
      <p:sp>
        <p:nvSpPr>
          <p:cNvPr id="139270" name="Text Box 15"/>
          <p:cNvSpPr txBox="1">
            <a:spLocks noChangeArrowheads="1"/>
          </p:cNvSpPr>
          <p:nvPr/>
        </p:nvSpPr>
        <p:spPr bwMode="auto">
          <a:xfrm>
            <a:off x="5105400" y="5334000"/>
            <a:ext cx="3048000" cy="650875"/>
          </a:xfrm>
          <a:prstGeom prst="rect">
            <a:avLst/>
          </a:prstGeom>
          <a:noFill/>
          <a:ln w="9525">
            <a:solidFill>
              <a:srgbClr val="003399"/>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在</a:t>
            </a:r>
            <a:r>
              <a:rPr lang="en-US" altLang="zh-CN" b="1">
                <a:latin typeface="宋体" panose="02010600030101010101" pitchFamily="2" charset="-122"/>
              </a:rPr>
              <a:t>l[i],b[i]</a:t>
            </a:r>
            <a:r>
              <a:rPr lang="zh-CN" altLang="en-US"/>
              <a:t>中记录最优分段所需要的信息</a:t>
            </a:r>
            <a:endParaRPr lang="zh-CN"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zh-CN" altLang="en-US"/>
              <a:t>构造最优解</a:t>
            </a:r>
            <a:endParaRPr lang="zh-CN" altLang="en-US"/>
          </a:p>
        </p:txBody>
      </p:sp>
      <p:sp>
        <p:nvSpPr>
          <p:cNvPr id="140291" name="Rectangle 3"/>
          <p:cNvSpPr>
            <a:spLocks noGrp="1" noChangeArrowheads="1"/>
          </p:cNvSpPr>
          <p:nvPr>
            <p:ph type="body" idx="1"/>
          </p:nvPr>
        </p:nvSpPr>
        <p:spPr>
          <a:xfrm>
            <a:off x="457200" y="1719263"/>
            <a:ext cx="7467600" cy="4411662"/>
          </a:xfrm>
        </p:spPr>
        <p:txBody>
          <a:bodyPr/>
          <a:lstStyle/>
          <a:p>
            <a:pPr eaLnBrk="1" hangingPunct="1"/>
            <a:r>
              <a:rPr lang="zh-CN" altLang="en-US" b="1" dirty="0">
                <a:solidFill>
                  <a:srgbClr val="003399"/>
                </a:solidFill>
              </a:rPr>
              <a:t>构造最优解</a:t>
            </a:r>
            <a:endParaRPr lang="zh-CN" altLang="en-US" b="1" dirty="0">
              <a:solidFill>
                <a:srgbClr val="003399"/>
              </a:solidFill>
            </a:endParaRPr>
          </a:p>
          <a:p>
            <a:pPr lvl="1" eaLnBrk="1" hangingPunct="1"/>
            <a:r>
              <a:rPr lang="en-US" altLang="zh-CN" b="1" dirty="0">
                <a:latin typeface="宋体" panose="02010600030101010101" pitchFamily="2" charset="-122"/>
              </a:rPr>
              <a:t>l[</a:t>
            </a:r>
            <a:r>
              <a:rPr lang="en-US" altLang="zh-CN" b="1" dirty="0" err="1">
                <a:latin typeface="宋体" panose="02010600030101010101" pitchFamily="2" charset="-122"/>
              </a:rPr>
              <a:t>i</a:t>
            </a:r>
            <a:r>
              <a:rPr lang="en-US" altLang="zh-CN" b="1" dirty="0">
                <a:latin typeface="宋体" panose="02010600030101010101" pitchFamily="2" charset="-122"/>
              </a:rPr>
              <a:t>],b[</a:t>
            </a:r>
            <a:r>
              <a:rPr lang="en-US" altLang="zh-CN" b="1" dirty="0" err="1">
                <a:latin typeface="宋体" panose="02010600030101010101" pitchFamily="2" charset="-122"/>
              </a:rPr>
              <a:t>i</a:t>
            </a:r>
            <a:r>
              <a:rPr lang="en-US" altLang="zh-CN" b="1" dirty="0">
                <a:latin typeface="宋体" panose="02010600030101010101" pitchFamily="2" charset="-122"/>
              </a:rPr>
              <a:t>]</a:t>
            </a:r>
            <a:r>
              <a:rPr lang="zh-CN" altLang="en-US" dirty="0"/>
              <a:t>中记录最优分段所需要的信息</a:t>
            </a:r>
            <a:endParaRPr lang="zh-CN" altLang="en-US" dirty="0"/>
          </a:p>
          <a:p>
            <a:pPr lvl="2" eaLnBrk="1" hangingPunct="1"/>
            <a:r>
              <a:rPr lang="en-US" altLang="zh-CN" dirty="0">
                <a:latin typeface="宋体" panose="02010600030101010101" pitchFamily="2" charset="-122"/>
              </a:rPr>
              <a:t>l[n]:</a:t>
            </a:r>
            <a:r>
              <a:rPr lang="zh-CN" altLang="en-US" dirty="0"/>
              <a:t>最优分段最后一段的段长度</a:t>
            </a:r>
            <a:endParaRPr lang="zh-CN" altLang="en-US" dirty="0"/>
          </a:p>
          <a:p>
            <a:pPr lvl="2" eaLnBrk="1" hangingPunct="1"/>
            <a:r>
              <a:rPr lang="en-US" altLang="zh-CN" dirty="0">
                <a:latin typeface="宋体" panose="02010600030101010101" pitchFamily="2" charset="-122"/>
              </a:rPr>
              <a:t>b[n]:</a:t>
            </a:r>
            <a:r>
              <a:rPr lang="zh-CN" altLang="en-US" dirty="0"/>
              <a:t>最优分段最后一段的像素位数</a:t>
            </a:r>
            <a:endParaRPr lang="zh-CN" altLang="en-US" dirty="0"/>
          </a:p>
          <a:p>
            <a:pPr lvl="3" eaLnBrk="1" hangingPunct="1"/>
            <a:r>
              <a:rPr lang="zh-CN" altLang="en-US" dirty="0"/>
              <a:t>其前一段的段长度和像素位数分别存储在</a:t>
            </a:r>
            <a:r>
              <a:rPr lang="en-US" altLang="zh-CN" dirty="0">
                <a:latin typeface="宋体" panose="02010600030101010101" pitchFamily="2" charset="-122"/>
              </a:rPr>
              <a:t>l[n-l[n]]</a:t>
            </a:r>
            <a:r>
              <a:rPr lang="zh-CN" altLang="en-US" dirty="0">
                <a:latin typeface="宋体" panose="02010600030101010101" pitchFamily="2" charset="-122"/>
              </a:rPr>
              <a:t>和</a:t>
            </a:r>
            <a:r>
              <a:rPr lang="en-US" altLang="zh-CN" dirty="0">
                <a:latin typeface="宋体" panose="02010600030101010101" pitchFamily="2" charset="-122"/>
              </a:rPr>
              <a:t>b[n-l[n]]</a:t>
            </a:r>
            <a:r>
              <a:rPr lang="zh-CN" altLang="en-US" dirty="0"/>
              <a:t>中</a:t>
            </a:r>
            <a:endParaRPr lang="zh-CN" altLang="en-US" dirty="0"/>
          </a:p>
          <a:p>
            <a:pPr lvl="1" eaLnBrk="1" hangingPunct="1">
              <a:buFont typeface="Wingdings" panose="05000000000000000000" pitchFamily="2" charset="2"/>
              <a:buNone/>
            </a:pPr>
            <a:r>
              <a:rPr lang="en-US" altLang="zh-CN" b="1" dirty="0">
                <a:solidFill>
                  <a:srgbClr val="003399"/>
                </a:solidFill>
              </a:rPr>
              <a:t>——</a:t>
            </a:r>
            <a:r>
              <a:rPr lang="zh-CN" altLang="en-US" b="1" dirty="0">
                <a:solidFill>
                  <a:srgbClr val="003399"/>
                </a:solidFill>
              </a:rPr>
              <a:t>依次类推，由算法计算出的</a:t>
            </a:r>
            <a:r>
              <a:rPr lang="en-US" altLang="zh-CN" b="1" dirty="0">
                <a:solidFill>
                  <a:srgbClr val="003399"/>
                </a:solidFill>
                <a:latin typeface="宋体" panose="02010600030101010101" pitchFamily="2" charset="-122"/>
              </a:rPr>
              <a:t>l</a:t>
            </a:r>
            <a:r>
              <a:rPr lang="zh-CN" altLang="en-US" b="1" dirty="0">
                <a:solidFill>
                  <a:srgbClr val="003399"/>
                </a:solidFill>
                <a:latin typeface="宋体" panose="02010600030101010101" pitchFamily="2" charset="-122"/>
              </a:rPr>
              <a:t>和</a:t>
            </a:r>
            <a:r>
              <a:rPr lang="en-US" altLang="zh-CN" b="1" dirty="0">
                <a:solidFill>
                  <a:srgbClr val="003399"/>
                </a:solidFill>
                <a:latin typeface="宋体" panose="02010600030101010101" pitchFamily="2" charset="-122"/>
              </a:rPr>
              <a:t>b</a:t>
            </a:r>
            <a:r>
              <a:rPr lang="zh-CN" altLang="en-US" b="1" dirty="0">
                <a:solidFill>
                  <a:srgbClr val="003399"/>
                </a:solidFill>
                <a:latin typeface="宋体" panose="02010600030101010101" pitchFamily="2" charset="-122"/>
              </a:rPr>
              <a:t>可在</a:t>
            </a:r>
            <a:r>
              <a:rPr lang="en-US" altLang="zh-CN" b="1" dirty="0">
                <a:solidFill>
                  <a:srgbClr val="003399"/>
                </a:solidFill>
              </a:rPr>
              <a:t>O</a:t>
            </a:r>
            <a:r>
              <a:rPr lang="en-US" altLang="zh-CN" b="1" dirty="0">
                <a:solidFill>
                  <a:srgbClr val="003399"/>
                </a:solidFill>
                <a:latin typeface="宋体" panose="02010600030101010101" pitchFamily="2" charset="-122"/>
              </a:rPr>
              <a:t>(n)</a:t>
            </a:r>
            <a:r>
              <a:rPr lang="zh-CN" altLang="en-US" b="1" dirty="0">
                <a:solidFill>
                  <a:srgbClr val="003399"/>
                </a:solidFill>
                <a:latin typeface="宋体" panose="02010600030101010101" pitchFamily="2" charset="-122"/>
              </a:rPr>
              <a:t>时间内构造出最优解</a:t>
            </a:r>
            <a:endParaRPr lang="zh-CN" altLang="en-US" b="1" dirty="0">
              <a:solidFill>
                <a:srgbClr val="003399"/>
              </a:solidFill>
              <a:latin typeface="宋体" panose="02010600030101010101" pitchFamily="2" charset="-122"/>
            </a:endParaRPr>
          </a:p>
          <a:p>
            <a:pPr lvl="1" eaLnBrk="1" hangingPunct="1">
              <a:buFont typeface="Wingdings" panose="05000000000000000000" pitchFamily="2" charset="2"/>
              <a:buNone/>
            </a:pPr>
            <a:r>
              <a:rPr lang="zh-CN" altLang="en-US" b="1" dirty="0">
                <a:solidFill>
                  <a:schemeClr val="hlink"/>
                </a:solidFill>
                <a:latin typeface="宋体" panose="02010600030101010101" pitchFamily="2" charset="-122"/>
              </a:rPr>
              <a:t>*实现过程请参看教材</a:t>
            </a:r>
            <a:r>
              <a:rPr lang="en-US" altLang="zh-CN" b="1" dirty="0">
                <a:solidFill>
                  <a:schemeClr val="hlink"/>
                </a:solidFill>
                <a:latin typeface="宋体" panose="02010600030101010101" pitchFamily="2" charset="-122"/>
              </a:rPr>
              <a:t>page:68-69</a:t>
            </a:r>
            <a:endParaRPr lang="en-US" altLang="zh-CN" b="1" dirty="0">
              <a:solidFill>
                <a:schemeClr val="hlink"/>
              </a:solidFill>
              <a:latin typeface="宋体" panose="02010600030101010101" pitchFamily="2" charset="-122"/>
            </a:endParaRPr>
          </a:p>
          <a:p>
            <a:pPr lvl="1" eaLnBrk="1" hangingPunct="1">
              <a:buFont typeface="Wingdings" panose="05000000000000000000" pitchFamily="2" charset="2"/>
              <a:buNone/>
            </a:pPr>
            <a:r>
              <a:rPr lang="en-US" altLang="zh-CN" b="1" dirty="0">
                <a:solidFill>
                  <a:schemeClr val="hlink"/>
                </a:solidFill>
                <a:latin typeface="宋体" panose="02010600030101010101" pitchFamily="2" charset="-122"/>
              </a:rPr>
              <a:t>*</a:t>
            </a:r>
            <a:r>
              <a:rPr lang="zh-CN" altLang="en-US" b="1" dirty="0">
                <a:solidFill>
                  <a:schemeClr val="hlink"/>
                </a:solidFill>
                <a:latin typeface="宋体" panose="02010600030101010101" pitchFamily="2" charset="-122"/>
              </a:rPr>
              <a:t>整个算法的计算复杂性</a:t>
            </a:r>
            <a:r>
              <a:rPr lang="en-US" altLang="zh-CN" b="1" dirty="0">
                <a:solidFill>
                  <a:srgbClr val="003399"/>
                </a:solidFill>
              </a:rPr>
              <a:t>O</a:t>
            </a:r>
            <a:r>
              <a:rPr lang="en-US" altLang="zh-CN" b="1" dirty="0">
                <a:solidFill>
                  <a:srgbClr val="003399"/>
                </a:solidFill>
                <a:latin typeface="宋体" panose="02010600030101010101" pitchFamily="2" charset="-122"/>
              </a:rPr>
              <a:t>(n)</a:t>
            </a:r>
            <a:endParaRPr lang="en-US" altLang="zh-CN" b="1" dirty="0">
              <a:solidFill>
                <a:srgbClr val="003399"/>
              </a:solidFill>
              <a:latin typeface="宋体" panose="02010600030101010101" pitchFamily="2" charset="-122"/>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Text Box 2"/>
          <p:cNvSpPr txBox="1">
            <a:spLocks noChangeArrowheads="1"/>
          </p:cNvSpPr>
          <p:nvPr/>
        </p:nvSpPr>
        <p:spPr bwMode="auto">
          <a:xfrm>
            <a:off x="2438400" y="1981200"/>
            <a:ext cx="4267200" cy="3140075"/>
          </a:xfrm>
          <a:prstGeom prst="rect">
            <a:avLst/>
          </a:prstGeom>
          <a:solidFill>
            <a:schemeClr val="tx1"/>
          </a:solidFill>
          <a:ln w="9525" algn="ctr">
            <a:noFill/>
            <a:miter lim="800000"/>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r>
              <a:rPr lang="zh-CN" altLang="en-US" sz="5000" b="1">
                <a:solidFill>
                  <a:schemeClr val="bg1"/>
                </a:solidFill>
                <a:latin typeface="Times New Roman" panose="02020603050405020304" pitchFamily="18" charset="0"/>
                <a:ea typeface="幼圆" panose="02010509060101010101" pitchFamily="49" charset="-122"/>
              </a:rPr>
              <a:t>电路布线</a:t>
            </a:r>
            <a:endParaRPr lang="zh-CN" altLang="en-US"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endParaRPr lang="en-US" altLang="zh-CN" sz="5000" b="1">
              <a:solidFill>
                <a:schemeClr val="bg1"/>
              </a:solidFill>
              <a:latin typeface="Times New Roman" panose="02020603050405020304" pitchFamily="18" charset="0"/>
              <a:ea typeface="幼圆" panose="020105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600200" y="1981200"/>
            <a:ext cx="5562600" cy="3187700"/>
          </a:xfrm>
          <a:prstGeom prst="rect">
            <a:avLst/>
          </a:prstGeom>
          <a:solidFill>
            <a:schemeClr val="tx1"/>
          </a:solidFill>
          <a:ln w="9525">
            <a:noFill/>
            <a:miter lim="800000"/>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r>
              <a:rPr lang="zh-CN" altLang="en-US" sz="5000" b="1">
                <a:solidFill>
                  <a:schemeClr val="bg1"/>
                </a:solidFill>
                <a:latin typeface="Times New Roman" panose="02020603050405020304" pitchFamily="18" charset="0"/>
                <a:ea typeface="幼圆" panose="02010509060101010101" pitchFamily="49" charset="-122"/>
              </a:rPr>
              <a:t>矩阵连乘问题</a:t>
            </a:r>
            <a:endParaRPr lang="zh-CN" altLang="en-US"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endParaRPr lang="zh-CN" altLang="en-US" sz="2600">
              <a:latin typeface="Times New Roman" panose="02020603050405020304" pitchFamily="18" charset="0"/>
            </a:endParaRPr>
          </a:p>
          <a:p>
            <a:pPr algn="ctr">
              <a:spcBef>
                <a:spcPct val="50000"/>
              </a:spcBef>
              <a:defRPr/>
            </a:pPr>
            <a:endParaRPr lang="en-US" altLang="zh-CN" sz="2600">
              <a:latin typeface="Times New Roman" panose="02020603050405020304" pitchFamily="18"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170" name="Group 2"/>
          <p:cNvGrpSpPr/>
          <p:nvPr/>
        </p:nvGrpSpPr>
        <p:grpSpPr bwMode="auto">
          <a:xfrm>
            <a:off x="1066800" y="2438400"/>
            <a:ext cx="6629400" cy="2728913"/>
            <a:chOff x="624" y="1632"/>
            <a:chExt cx="4176" cy="1719"/>
          </a:xfrm>
        </p:grpSpPr>
        <p:sp>
          <p:nvSpPr>
            <p:cNvPr id="135174" name="Rectangle 3" descr="小网格"/>
            <p:cNvSpPr>
              <a:spLocks noChangeArrowheads="1"/>
            </p:cNvSpPr>
            <p:nvPr/>
          </p:nvSpPr>
          <p:spPr bwMode="auto">
            <a:xfrm>
              <a:off x="720" y="1920"/>
              <a:ext cx="3888" cy="1152"/>
            </a:xfrm>
            <a:prstGeom prst="rect">
              <a:avLst/>
            </a:prstGeom>
            <a:pattFill prst="smGrid">
              <a:fgClr>
                <a:schemeClr val="tx1"/>
              </a:fgClr>
              <a:bgClr>
                <a:schemeClr val="bg1"/>
              </a:bgClr>
            </a:patt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175" name="Oval 4"/>
            <p:cNvSpPr>
              <a:spLocks noChangeArrowheads="1"/>
            </p:cNvSpPr>
            <p:nvPr/>
          </p:nvSpPr>
          <p:spPr bwMode="auto">
            <a:xfrm>
              <a:off x="720" y="1872"/>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176" name="Oval 5"/>
            <p:cNvSpPr>
              <a:spLocks noChangeArrowheads="1"/>
            </p:cNvSpPr>
            <p:nvPr/>
          </p:nvSpPr>
          <p:spPr bwMode="auto">
            <a:xfrm>
              <a:off x="1152" y="1872"/>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177" name="Oval 6"/>
            <p:cNvSpPr>
              <a:spLocks noChangeArrowheads="1"/>
            </p:cNvSpPr>
            <p:nvPr/>
          </p:nvSpPr>
          <p:spPr bwMode="auto">
            <a:xfrm>
              <a:off x="1584" y="1872"/>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178" name="Oval 7"/>
            <p:cNvSpPr>
              <a:spLocks noChangeArrowheads="1"/>
            </p:cNvSpPr>
            <p:nvPr/>
          </p:nvSpPr>
          <p:spPr bwMode="auto">
            <a:xfrm>
              <a:off x="2016" y="1872"/>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179" name="Oval 8"/>
            <p:cNvSpPr>
              <a:spLocks noChangeArrowheads="1"/>
            </p:cNvSpPr>
            <p:nvPr/>
          </p:nvSpPr>
          <p:spPr bwMode="auto">
            <a:xfrm>
              <a:off x="2448" y="1872"/>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180" name="Oval 9"/>
            <p:cNvSpPr>
              <a:spLocks noChangeArrowheads="1"/>
            </p:cNvSpPr>
            <p:nvPr/>
          </p:nvSpPr>
          <p:spPr bwMode="auto">
            <a:xfrm>
              <a:off x="2880" y="1872"/>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181" name="Oval 10"/>
            <p:cNvSpPr>
              <a:spLocks noChangeArrowheads="1"/>
            </p:cNvSpPr>
            <p:nvPr/>
          </p:nvSpPr>
          <p:spPr bwMode="auto">
            <a:xfrm>
              <a:off x="3312" y="1872"/>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182" name="Oval 11"/>
            <p:cNvSpPr>
              <a:spLocks noChangeArrowheads="1"/>
            </p:cNvSpPr>
            <p:nvPr/>
          </p:nvSpPr>
          <p:spPr bwMode="auto">
            <a:xfrm>
              <a:off x="3696" y="1872"/>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183" name="Oval 12"/>
            <p:cNvSpPr>
              <a:spLocks noChangeArrowheads="1"/>
            </p:cNvSpPr>
            <p:nvPr/>
          </p:nvSpPr>
          <p:spPr bwMode="auto">
            <a:xfrm>
              <a:off x="4080" y="1872"/>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184" name="Oval 13"/>
            <p:cNvSpPr>
              <a:spLocks noChangeArrowheads="1"/>
            </p:cNvSpPr>
            <p:nvPr/>
          </p:nvSpPr>
          <p:spPr bwMode="auto">
            <a:xfrm>
              <a:off x="4512" y="1872"/>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185" name="Oval 14"/>
            <p:cNvSpPr>
              <a:spLocks noChangeArrowheads="1"/>
            </p:cNvSpPr>
            <p:nvPr/>
          </p:nvSpPr>
          <p:spPr bwMode="auto">
            <a:xfrm>
              <a:off x="720" y="3024"/>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186" name="Oval 15"/>
            <p:cNvSpPr>
              <a:spLocks noChangeArrowheads="1"/>
            </p:cNvSpPr>
            <p:nvPr/>
          </p:nvSpPr>
          <p:spPr bwMode="auto">
            <a:xfrm>
              <a:off x="1152" y="3024"/>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187" name="Oval 16"/>
            <p:cNvSpPr>
              <a:spLocks noChangeArrowheads="1"/>
            </p:cNvSpPr>
            <p:nvPr/>
          </p:nvSpPr>
          <p:spPr bwMode="auto">
            <a:xfrm>
              <a:off x="1584" y="3024"/>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188" name="Oval 17"/>
            <p:cNvSpPr>
              <a:spLocks noChangeArrowheads="1"/>
            </p:cNvSpPr>
            <p:nvPr/>
          </p:nvSpPr>
          <p:spPr bwMode="auto">
            <a:xfrm>
              <a:off x="2016" y="3024"/>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189" name="Oval 18"/>
            <p:cNvSpPr>
              <a:spLocks noChangeArrowheads="1"/>
            </p:cNvSpPr>
            <p:nvPr/>
          </p:nvSpPr>
          <p:spPr bwMode="auto">
            <a:xfrm>
              <a:off x="2448" y="3024"/>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190" name="Oval 19"/>
            <p:cNvSpPr>
              <a:spLocks noChangeArrowheads="1"/>
            </p:cNvSpPr>
            <p:nvPr/>
          </p:nvSpPr>
          <p:spPr bwMode="auto">
            <a:xfrm>
              <a:off x="2880" y="3024"/>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191" name="Oval 20"/>
            <p:cNvSpPr>
              <a:spLocks noChangeArrowheads="1"/>
            </p:cNvSpPr>
            <p:nvPr/>
          </p:nvSpPr>
          <p:spPr bwMode="auto">
            <a:xfrm>
              <a:off x="3312" y="3024"/>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192" name="Oval 21"/>
            <p:cNvSpPr>
              <a:spLocks noChangeArrowheads="1"/>
            </p:cNvSpPr>
            <p:nvPr/>
          </p:nvSpPr>
          <p:spPr bwMode="auto">
            <a:xfrm>
              <a:off x="3696" y="3024"/>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193" name="Oval 22"/>
            <p:cNvSpPr>
              <a:spLocks noChangeArrowheads="1"/>
            </p:cNvSpPr>
            <p:nvPr/>
          </p:nvSpPr>
          <p:spPr bwMode="auto">
            <a:xfrm>
              <a:off x="4080" y="3024"/>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194" name="Oval 23"/>
            <p:cNvSpPr>
              <a:spLocks noChangeArrowheads="1"/>
            </p:cNvSpPr>
            <p:nvPr/>
          </p:nvSpPr>
          <p:spPr bwMode="auto">
            <a:xfrm>
              <a:off x="4512" y="3024"/>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195" name="Text Box 24"/>
            <p:cNvSpPr txBox="1">
              <a:spLocks noChangeArrowheads="1"/>
            </p:cNvSpPr>
            <p:nvPr/>
          </p:nvSpPr>
          <p:spPr bwMode="auto">
            <a:xfrm>
              <a:off x="624"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135196" name="Text Box 25"/>
            <p:cNvSpPr txBox="1">
              <a:spLocks noChangeArrowheads="1"/>
            </p:cNvSpPr>
            <p:nvPr/>
          </p:nvSpPr>
          <p:spPr bwMode="auto">
            <a:xfrm>
              <a:off x="1056"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135197" name="Text Box 26"/>
            <p:cNvSpPr txBox="1">
              <a:spLocks noChangeArrowheads="1"/>
            </p:cNvSpPr>
            <p:nvPr/>
          </p:nvSpPr>
          <p:spPr bwMode="auto">
            <a:xfrm>
              <a:off x="1488"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135198" name="Text Box 27"/>
            <p:cNvSpPr txBox="1">
              <a:spLocks noChangeArrowheads="1"/>
            </p:cNvSpPr>
            <p:nvPr/>
          </p:nvSpPr>
          <p:spPr bwMode="auto">
            <a:xfrm>
              <a:off x="1920"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135199" name="Text Box 28"/>
            <p:cNvSpPr txBox="1">
              <a:spLocks noChangeArrowheads="1"/>
            </p:cNvSpPr>
            <p:nvPr/>
          </p:nvSpPr>
          <p:spPr bwMode="auto">
            <a:xfrm>
              <a:off x="2400"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5</a:t>
              </a:r>
              <a:endParaRPr lang="en-US" altLang="zh-CN"/>
            </a:p>
          </p:txBody>
        </p:sp>
        <p:sp>
          <p:nvSpPr>
            <p:cNvPr id="135200" name="Text Box 29"/>
            <p:cNvSpPr txBox="1">
              <a:spLocks noChangeArrowheads="1"/>
            </p:cNvSpPr>
            <p:nvPr/>
          </p:nvSpPr>
          <p:spPr bwMode="auto">
            <a:xfrm>
              <a:off x="283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6</a:t>
              </a:r>
              <a:endParaRPr lang="en-US" altLang="zh-CN"/>
            </a:p>
          </p:txBody>
        </p:sp>
        <p:sp>
          <p:nvSpPr>
            <p:cNvPr id="135201" name="Text Box 30"/>
            <p:cNvSpPr txBox="1">
              <a:spLocks noChangeArrowheads="1"/>
            </p:cNvSpPr>
            <p:nvPr/>
          </p:nvSpPr>
          <p:spPr bwMode="auto">
            <a:xfrm>
              <a:off x="3216"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7</a:t>
              </a:r>
              <a:endParaRPr lang="en-US" altLang="zh-CN"/>
            </a:p>
          </p:txBody>
        </p:sp>
        <p:sp>
          <p:nvSpPr>
            <p:cNvPr id="135202" name="Text Box 31"/>
            <p:cNvSpPr txBox="1">
              <a:spLocks noChangeArrowheads="1"/>
            </p:cNvSpPr>
            <p:nvPr/>
          </p:nvSpPr>
          <p:spPr bwMode="auto">
            <a:xfrm>
              <a:off x="3600"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8</a:t>
              </a:r>
              <a:endParaRPr lang="en-US" altLang="zh-CN"/>
            </a:p>
          </p:txBody>
        </p:sp>
        <p:sp>
          <p:nvSpPr>
            <p:cNvPr id="135203" name="Text Box 32"/>
            <p:cNvSpPr txBox="1">
              <a:spLocks noChangeArrowheads="1"/>
            </p:cNvSpPr>
            <p:nvPr/>
          </p:nvSpPr>
          <p:spPr bwMode="auto">
            <a:xfrm>
              <a:off x="3984"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9</a:t>
              </a:r>
              <a:endParaRPr lang="en-US" altLang="zh-CN"/>
            </a:p>
          </p:txBody>
        </p:sp>
        <p:sp>
          <p:nvSpPr>
            <p:cNvPr id="135204" name="Text Box 33"/>
            <p:cNvSpPr txBox="1">
              <a:spLocks noChangeArrowheads="1"/>
            </p:cNvSpPr>
            <p:nvPr/>
          </p:nvSpPr>
          <p:spPr bwMode="auto">
            <a:xfrm>
              <a:off x="4464" y="163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10</a:t>
              </a:r>
              <a:endParaRPr lang="en-US" altLang="zh-CN"/>
            </a:p>
          </p:txBody>
        </p:sp>
        <p:sp>
          <p:nvSpPr>
            <p:cNvPr id="135205" name="Text Box 34"/>
            <p:cNvSpPr txBox="1">
              <a:spLocks noChangeArrowheads="1"/>
            </p:cNvSpPr>
            <p:nvPr/>
          </p:nvSpPr>
          <p:spPr bwMode="auto">
            <a:xfrm>
              <a:off x="624"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135206" name="Text Box 35"/>
            <p:cNvSpPr txBox="1">
              <a:spLocks noChangeArrowheads="1"/>
            </p:cNvSpPr>
            <p:nvPr/>
          </p:nvSpPr>
          <p:spPr bwMode="auto">
            <a:xfrm>
              <a:off x="1056"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135207" name="Text Box 36"/>
            <p:cNvSpPr txBox="1">
              <a:spLocks noChangeArrowheads="1"/>
            </p:cNvSpPr>
            <p:nvPr/>
          </p:nvSpPr>
          <p:spPr bwMode="auto">
            <a:xfrm>
              <a:off x="1488"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135208" name="Text Box 37"/>
            <p:cNvSpPr txBox="1">
              <a:spLocks noChangeArrowheads="1"/>
            </p:cNvSpPr>
            <p:nvPr/>
          </p:nvSpPr>
          <p:spPr bwMode="auto">
            <a:xfrm>
              <a:off x="1920"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135209" name="Text Box 38"/>
            <p:cNvSpPr txBox="1">
              <a:spLocks noChangeArrowheads="1"/>
            </p:cNvSpPr>
            <p:nvPr/>
          </p:nvSpPr>
          <p:spPr bwMode="auto">
            <a:xfrm>
              <a:off x="2400"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5</a:t>
              </a:r>
              <a:endParaRPr lang="en-US" altLang="zh-CN"/>
            </a:p>
          </p:txBody>
        </p:sp>
        <p:sp>
          <p:nvSpPr>
            <p:cNvPr id="135210" name="Text Box 39"/>
            <p:cNvSpPr txBox="1">
              <a:spLocks noChangeArrowheads="1"/>
            </p:cNvSpPr>
            <p:nvPr/>
          </p:nvSpPr>
          <p:spPr bwMode="auto">
            <a:xfrm>
              <a:off x="2832"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6</a:t>
              </a:r>
              <a:endParaRPr lang="en-US" altLang="zh-CN"/>
            </a:p>
          </p:txBody>
        </p:sp>
        <p:sp>
          <p:nvSpPr>
            <p:cNvPr id="135211" name="Text Box 40"/>
            <p:cNvSpPr txBox="1">
              <a:spLocks noChangeArrowheads="1"/>
            </p:cNvSpPr>
            <p:nvPr/>
          </p:nvSpPr>
          <p:spPr bwMode="auto">
            <a:xfrm>
              <a:off x="3216"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7</a:t>
              </a:r>
              <a:endParaRPr lang="en-US" altLang="zh-CN"/>
            </a:p>
          </p:txBody>
        </p:sp>
        <p:sp>
          <p:nvSpPr>
            <p:cNvPr id="135212" name="Text Box 41"/>
            <p:cNvSpPr txBox="1">
              <a:spLocks noChangeArrowheads="1"/>
            </p:cNvSpPr>
            <p:nvPr/>
          </p:nvSpPr>
          <p:spPr bwMode="auto">
            <a:xfrm>
              <a:off x="3600"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8</a:t>
              </a:r>
              <a:endParaRPr lang="en-US" altLang="zh-CN"/>
            </a:p>
          </p:txBody>
        </p:sp>
        <p:sp>
          <p:nvSpPr>
            <p:cNvPr id="135213" name="Text Box 42"/>
            <p:cNvSpPr txBox="1">
              <a:spLocks noChangeArrowheads="1"/>
            </p:cNvSpPr>
            <p:nvPr/>
          </p:nvSpPr>
          <p:spPr bwMode="auto">
            <a:xfrm>
              <a:off x="3984"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9</a:t>
              </a:r>
              <a:endParaRPr lang="en-US" altLang="zh-CN"/>
            </a:p>
          </p:txBody>
        </p:sp>
        <p:sp>
          <p:nvSpPr>
            <p:cNvPr id="135214" name="Text Box 43"/>
            <p:cNvSpPr txBox="1">
              <a:spLocks noChangeArrowheads="1"/>
            </p:cNvSpPr>
            <p:nvPr/>
          </p:nvSpPr>
          <p:spPr bwMode="auto">
            <a:xfrm>
              <a:off x="4464" y="312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10</a:t>
              </a:r>
              <a:endParaRPr lang="en-US" altLang="zh-CN"/>
            </a:p>
          </p:txBody>
        </p:sp>
        <p:sp>
          <p:nvSpPr>
            <p:cNvPr id="135215" name="Line 44"/>
            <p:cNvSpPr>
              <a:spLocks noChangeShapeType="1"/>
            </p:cNvSpPr>
            <p:nvPr/>
          </p:nvSpPr>
          <p:spPr bwMode="auto">
            <a:xfrm>
              <a:off x="4128" y="1920"/>
              <a:ext cx="432" cy="115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5216" name="Line 45"/>
            <p:cNvSpPr>
              <a:spLocks noChangeShapeType="1"/>
            </p:cNvSpPr>
            <p:nvPr/>
          </p:nvSpPr>
          <p:spPr bwMode="auto">
            <a:xfrm flipH="1">
              <a:off x="2928" y="1920"/>
              <a:ext cx="1632" cy="115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5217" name="Line 46"/>
            <p:cNvSpPr>
              <a:spLocks noChangeShapeType="1"/>
            </p:cNvSpPr>
            <p:nvPr/>
          </p:nvSpPr>
          <p:spPr bwMode="auto">
            <a:xfrm>
              <a:off x="3360" y="1920"/>
              <a:ext cx="768" cy="115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5218" name="Line 47"/>
            <p:cNvSpPr>
              <a:spLocks noChangeShapeType="1"/>
            </p:cNvSpPr>
            <p:nvPr/>
          </p:nvSpPr>
          <p:spPr bwMode="auto">
            <a:xfrm>
              <a:off x="1632" y="1920"/>
              <a:ext cx="432" cy="115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5219" name="Line 48"/>
            <p:cNvSpPr>
              <a:spLocks noChangeShapeType="1"/>
            </p:cNvSpPr>
            <p:nvPr/>
          </p:nvSpPr>
          <p:spPr bwMode="auto">
            <a:xfrm flipV="1">
              <a:off x="1632" y="1920"/>
              <a:ext cx="2112" cy="115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5220" name="Line 49"/>
            <p:cNvSpPr>
              <a:spLocks noChangeShapeType="1"/>
            </p:cNvSpPr>
            <p:nvPr/>
          </p:nvSpPr>
          <p:spPr bwMode="auto">
            <a:xfrm flipV="1">
              <a:off x="768" y="1920"/>
              <a:ext cx="2160" cy="115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5221" name="Line 50"/>
            <p:cNvSpPr>
              <a:spLocks noChangeShapeType="1"/>
            </p:cNvSpPr>
            <p:nvPr/>
          </p:nvSpPr>
          <p:spPr bwMode="auto">
            <a:xfrm>
              <a:off x="2496" y="1920"/>
              <a:ext cx="0" cy="115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5222" name="Line 51"/>
            <p:cNvSpPr>
              <a:spLocks noChangeShapeType="1"/>
            </p:cNvSpPr>
            <p:nvPr/>
          </p:nvSpPr>
          <p:spPr bwMode="auto">
            <a:xfrm flipV="1">
              <a:off x="1200" y="1920"/>
              <a:ext cx="864" cy="115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5223" name="Line 52"/>
            <p:cNvSpPr>
              <a:spLocks noChangeShapeType="1"/>
            </p:cNvSpPr>
            <p:nvPr/>
          </p:nvSpPr>
          <p:spPr bwMode="auto">
            <a:xfrm>
              <a:off x="768" y="1920"/>
              <a:ext cx="2976" cy="115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5224" name="Line 53"/>
            <p:cNvSpPr>
              <a:spLocks noChangeShapeType="1"/>
            </p:cNvSpPr>
            <p:nvPr/>
          </p:nvSpPr>
          <p:spPr bwMode="auto">
            <a:xfrm>
              <a:off x="1200" y="1920"/>
              <a:ext cx="2160" cy="115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35171" name="Text Box 54"/>
          <p:cNvSpPr txBox="1">
            <a:spLocks noChangeArrowheads="1"/>
          </p:cNvSpPr>
          <p:nvPr/>
        </p:nvSpPr>
        <p:spPr bwMode="auto">
          <a:xfrm>
            <a:off x="2057400" y="5334000"/>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solidFill>
                  <a:srgbClr val="003399"/>
                </a:solidFill>
              </a:rPr>
              <a:t>电路布线实例</a:t>
            </a:r>
            <a:endParaRPr lang="zh-CN" altLang="en-US" sz="2400" b="1">
              <a:solidFill>
                <a:srgbClr val="003399"/>
              </a:solidFill>
            </a:endParaRPr>
          </a:p>
        </p:txBody>
      </p:sp>
      <p:sp>
        <p:nvSpPr>
          <p:cNvPr id="135172" name="Text Box 55"/>
          <p:cNvSpPr txBox="1">
            <a:spLocks noChangeArrowheads="1"/>
          </p:cNvSpPr>
          <p:nvPr/>
        </p:nvSpPr>
        <p:spPr bwMode="auto">
          <a:xfrm>
            <a:off x="533400" y="2514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latin typeface="宋体" panose="02010600030101010101" pitchFamily="2" charset="-122"/>
              </a:rPr>
              <a:t>i</a:t>
            </a:r>
            <a:endParaRPr lang="en-US" altLang="zh-CN" b="1">
              <a:latin typeface="宋体" panose="02010600030101010101" pitchFamily="2" charset="-122"/>
            </a:endParaRPr>
          </a:p>
        </p:txBody>
      </p:sp>
      <p:sp>
        <p:nvSpPr>
          <p:cNvPr id="135173" name="Text Box 56"/>
          <p:cNvSpPr txBox="1">
            <a:spLocks noChangeArrowheads="1"/>
          </p:cNvSpPr>
          <p:nvPr/>
        </p:nvSpPr>
        <p:spPr bwMode="auto">
          <a:xfrm>
            <a:off x="381000" y="45720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latin typeface="宋体" panose="02010600030101010101" pitchFamily="2" charset="-122"/>
              </a:rPr>
              <a:t>X(i)</a:t>
            </a:r>
            <a:endParaRPr lang="en-US" altLang="zh-CN" b="1">
              <a:latin typeface="宋体" panose="02010600030101010101" pitchFamily="2"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ChangeAspect="1"/>
          </p:cNvGraphicFramePr>
          <p:nvPr/>
        </p:nvGraphicFramePr>
        <p:xfrm>
          <a:off x="762000" y="2057400"/>
          <a:ext cx="7467600" cy="3298825"/>
        </p:xfrm>
        <a:graphic>
          <a:graphicData uri="http://schemas.openxmlformats.org/presentationml/2006/ole">
            <mc:AlternateContent xmlns:mc="http://schemas.openxmlformats.org/markup-compatibility/2006">
              <mc:Choice xmlns:v="urn:schemas-microsoft-com:vml" Requires="v">
                <p:oleObj spid="_x0000_s2" name="公式" r:id="rId1" imgW="4254500" imgH="1879600" progId="Equation.3">
                  <p:embed/>
                </p:oleObj>
              </mc:Choice>
              <mc:Fallback>
                <p:oleObj name="公式" r:id="rId1" imgW="4254500" imgH="1879600" progId="Equation.3">
                  <p:embed/>
                  <p:pic>
                    <p:nvPicPr>
                      <p:cNvPr id="0"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057400"/>
                        <a:ext cx="7467600" cy="329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zh-CN" altLang="en-US"/>
              <a:t>最优子结构性质</a:t>
            </a:r>
            <a:endParaRPr lang="zh-CN" altLang="en-US"/>
          </a:p>
        </p:txBody>
      </p:sp>
      <p:graphicFrame>
        <p:nvGraphicFramePr>
          <p:cNvPr id="38914" name="Object 3"/>
          <p:cNvGraphicFramePr>
            <a:graphicFrameLocks noGrp="1" noChangeAspect="1"/>
          </p:cNvGraphicFramePr>
          <p:nvPr>
            <p:ph idx="1"/>
          </p:nvPr>
        </p:nvGraphicFramePr>
        <p:xfrm>
          <a:off x="990600" y="2057400"/>
          <a:ext cx="5486400" cy="2359025"/>
        </p:xfrm>
        <a:graphic>
          <a:graphicData uri="http://schemas.openxmlformats.org/presentationml/2006/ole">
            <mc:AlternateContent xmlns:mc="http://schemas.openxmlformats.org/markup-compatibility/2006">
              <mc:Choice xmlns:v="urn:schemas-microsoft-com:vml" Requires="v">
                <p:oleObj spid="_x0000_s2" name="公式" r:id="rId1" imgW="2628900" imgH="1130300" progId="Equation.3">
                  <p:embed/>
                </p:oleObj>
              </mc:Choice>
              <mc:Fallback>
                <p:oleObj name="公式" r:id="rId1" imgW="2628900" imgH="1130300" progId="Equation.3">
                  <p:embed/>
                  <p:pic>
                    <p:nvPicPr>
                      <p:cNvPr id="0" name="Picture 20"/>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057400"/>
                        <a:ext cx="5486400" cy="2359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6" name="AutoShape 4"/>
          <p:cNvSpPr>
            <a:spLocks noChangeArrowheads="1"/>
          </p:cNvSpPr>
          <p:nvPr/>
        </p:nvSpPr>
        <p:spPr bwMode="auto">
          <a:xfrm>
            <a:off x="3581400" y="4648200"/>
            <a:ext cx="685800" cy="533400"/>
          </a:xfrm>
          <a:prstGeom prst="downArrow">
            <a:avLst>
              <a:gd name="adj1" fmla="val 50000"/>
              <a:gd name="adj2" fmla="val 25000"/>
            </a:avLst>
          </a:prstGeom>
          <a:solidFill>
            <a:schemeClr val="accent1"/>
          </a:solidFill>
          <a:ln w="9525">
            <a:solidFill>
              <a:schemeClr val="tx1"/>
            </a:solidFill>
            <a:miter lim="800000"/>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17" name="Text Box 5"/>
          <p:cNvSpPr txBox="1">
            <a:spLocks noChangeArrowheads="1"/>
          </p:cNvSpPr>
          <p:nvPr/>
        </p:nvSpPr>
        <p:spPr bwMode="auto">
          <a:xfrm>
            <a:off x="2057400" y="53340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solidFill>
                  <a:srgbClr val="003399"/>
                </a:solidFill>
              </a:rPr>
              <a:t>分</a:t>
            </a:r>
            <a:r>
              <a:rPr lang="en-US" altLang="zh-CN" sz="2400" b="1">
                <a:solidFill>
                  <a:srgbClr val="003399"/>
                </a:solidFill>
              </a:rPr>
              <a:t>i=1</a:t>
            </a:r>
            <a:r>
              <a:rPr lang="zh-CN" altLang="en-US" sz="2400" b="1">
                <a:solidFill>
                  <a:srgbClr val="003399"/>
                </a:solidFill>
              </a:rPr>
              <a:t>和</a:t>
            </a:r>
            <a:r>
              <a:rPr lang="en-US" altLang="zh-CN" sz="2400" b="1">
                <a:solidFill>
                  <a:srgbClr val="003399"/>
                </a:solidFill>
              </a:rPr>
              <a:t>i&gt;1</a:t>
            </a:r>
            <a:r>
              <a:rPr lang="zh-CN" altLang="en-US" sz="2400" b="1">
                <a:solidFill>
                  <a:srgbClr val="003399"/>
                </a:solidFill>
              </a:rPr>
              <a:t>两种情况</a:t>
            </a:r>
            <a:endParaRPr lang="zh-CN" altLang="en-US" sz="2400" b="1">
              <a:solidFill>
                <a:srgbClr val="003399"/>
              </a:solidFil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zh-CN" altLang="en-US"/>
              <a:t>最优子结构性质</a:t>
            </a:r>
            <a:endParaRPr lang="zh-CN" altLang="en-US"/>
          </a:p>
        </p:txBody>
      </p:sp>
      <p:graphicFrame>
        <p:nvGraphicFramePr>
          <p:cNvPr id="39938" name="Object 3"/>
          <p:cNvGraphicFramePr>
            <a:graphicFrameLocks noGrp="1" noChangeAspect="1"/>
          </p:cNvGraphicFramePr>
          <p:nvPr>
            <p:ph idx="1"/>
          </p:nvPr>
        </p:nvGraphicFramePr>
        <p:xfrm>
          <a:off x="1219200" y="2514600"/>
          <a:ext cx="6096000" cy="2079625"/>
        </p:xfrm>
        <a:graphic>
          <a:graphicData uri="http://schemas.openxmlformats.org/presentationml/2006/ole">
            <mc:AlternateContent xmlns:mc="http://schemas.openxmlformats.org/markup-compatibility/2006">
              <mc:Choice xmlns:v="urn:schemas-microsoft-com:vml" Requires="v">
                <p:oleObj spid="_x0000_s2" name="公式" r:id="rId1" imgW="2717800" imgH="927100" progId="Equation.3">
                  <p:embed/>
                </p:oleObj>
              </mc:Choice>
              <mc:Fallback>
                <p:oleObj name="公式" r:id="rId1" imgW="2717800" imgH="927100" progId="Equation.3">
                  <p:embed/>
                  <p:pic>
                    <p:nvPicPr>
                      <p:cNvPr id="0" name="Picture 18"/>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514600"/>
                        <a:ext cx="6096000" cy="207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2"/>
          <p:cNvGraphicFramePr>
            <a:graphicFrameLocks noGrp="1" noChangeAspect="1"/>
          </p:cNvGraphicFramePr>
          <p:nvPr>
            <p:ph idx="1"/>
          </p:nvPr>
        </p:nvGraphicFramePr>
        <p:xfrm>
          <a:off x="457200" y="422275"/>
          <a:ext cx="7086600" cy="5694363"/>
        </p:xfrm>
        <a:graphic>
          <a:graphicData uri="http://schemas.openxmlformats.org/presentationml/2006/ole">
            <mc:AlternateContent xmlns:mc="http://schemas.openxmlformats.org/markup-compatibility/2006">
              <mc:Choice xmlns:v="urn:schemas-microsoft-com:vml" Requires="v">
                <p:oleObj spid="_x0000_s2" name="公式" r:id="rId1" imgW="4330700" imgH="3479800" progId="Equation.3">
                  <p:embed/>
                </p:oleObj>
              </mc:Choice>
              <mc:Fallback>
                <p:oleObj name="公式" r:id="rId1" imgW="4330700" imgH="3479800" progId="Equation.3">
                  <p:embed/>
                  <p:pic>
                    <p:nvPicPr>
                      <p:cNvPr id="0" name="图片 1"/>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22275"/>
                        <a:ext cx="7086600" cy="5694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3"/>
          <p:cNvGrpSpPr/>
          <p:nvPr/>
        </p:nvGrpSpPr>
        <p:grpSpPr bwMode="auto">
          <a:xfrm>
            <a:off x="1219200" y="6096000"/>
            <a:ext cx="5638800" cy="533400"/>
            <a:chOff x="768" y="3840"/>
            <a:chExt cx="3552" cy="336"/>
          </a:xfrm>
        </p:grpSpPr>
        <p:sp>
          <p:nvSpPr>
            <p:cNvPr id="40964" name="AutoShape 4"/>
            <p:cNvSpPr>
              <a:spLocks noChangeArrowheads="1"/>
            </p:cNvSpPr>
            <p:nvPr/>
          </p:nvSpPr>
          <p:spPr bwMode="auto">
            <a:xfrm>
              <a:off x="768" y="3888"/>
              <a:ext cx="288" cy="288"/>
            </a:xfrm>
            <a:prstGeom prst="rightArrow">
              <a:avLst>
                <a:gd name="adj1" fmla="val 50000"/>
                <a:gd name="adj2" fmla="val 25000"/>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65" name="Text Box 5"/>
            <p:cNvSpPr txBox="1">
              <a:spLocks noChangeArrowheads="1"/>
            </p:cNvSpPr>
            <p:nvPr/>
          </p:nvSpPr>
          <p:spPr bwMode="auto">
            <a:xfrm>
              <a:off x="1152" y="3840"/>
              <a:ext cx="31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rgbClr val="003399"/>
                  </a:solidFill>
                </a:rPr>
                <a:t>电路布线问题满足最优子结构性质</a:t>
              </a:r>
              <a:endParaRPr lang="zh-CN" altLang="en-US" sz="2400" b="1">
                <a:solidFill>
                  <a:srgbClr val="003399"/>
                </a:solidFill>
              </a:endParaRPr>
            </a:p>
          </p:txBody>
        </p:sp>
      </p:grpSp>
      <p:sp>
        <p:nvSpPr>
          <p:cNvPr id="4" name="TextBox 2"/>
          <p:cNvSpPr txBox="1"/>
          <p:nvPr/>
        </p:nvSpPr>
        <p:spPr>
          <a:xfrm>
            <a:off x="1212304" y="3861048"/>
            <a:ext cx="3588296" cy="400110"/>
          </a:xfrm>
          <a:prstGeom prst="rect">
            <a:avLst/>
          </a:prstGeom>
          <a:solidFill>
            <a:schemeClr val="bg1"/>
          </a:solidFill>
        </p:spPr>
        <p:txBody>
          <a:bodyPr wrap="square" rtlCol="0">
            <a:spAutoFit/>
          </a:bodyPr>
          <a:lstStyle/>
          <a:p>
            <a:r>
              <a:rPr lang="en-US" altLang="zh-CN" sz="2000" dirty="0"/>
              <a:t>Size(</a:t>
            </a:r>
            <a:r>
              <a:rPr lang="en-US" altLang="zh-CN" sz="2000" dirty="0" err="1"/>
              <a:t>I,j</a:t>
            </a:r>
            <a:r>
              <a:rPr lang="en-US" altLang="zh-CN" sz="2000" dirty="0"/>
              <a:t>)=Size(i-1,X(</a:t>
            </a:r>
            <a:r>
              <a:rPr lang="en-US" altLang="zh-CN" sz="2000" dirty="0" err="1"/>
              <a:t>i</a:t>
            </a:r>
            <a:r>
              <a:rPr lang="en-US" altLang="zh-CN" sz="2000" dirty="0"/>
              <a:t>)-1)+1</a:t>
            </a:r>
            <a:endParaRPr lang="zh-CN" altLang="en-US" sz="2000"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zh-CN" altLang="en-US"/>
              <a:t>递归计算最优值</a:t>
            </a:r>
            <a:endParaRPr lang="zh-CN" altLang="en-US"/>
          </a:p>
        </p:txBody>
      </p:sp>
      <p:graphicFrame>
        <p:nvGraphicFramePr>
          <p:cNvPr id="41986" name="Object 3"/>
          <p:cNvGraphicFramePr>
            <a:graphicFrameLocks noGrp="1" noChangeAspect="1"/>
          </p:cNvGraphicFramePr>
          <p:nvPr>
            <p:ph idx="1"/>
          </p:nvPr>
        </p:nvGraphicFramePr>
        <p:xfrm>
          <a:off x="609600" y="1905000"/>
          <a:ext cx="7848600" cy="3783013"/>
        </p:xfrm>
        <a:graphic>
          <a:graphicData uri="http://schemas.openxmlformats.org/presentationml/2006/ole">
            <mc:AlternateContent xmlns:mc="http://schemas.openxmlformats.org/markup-compatibility/2006">
              <mc:Choice xmlns:v="urn:schemas-microsoft-com:vml" Requires="v">
                <p:oleObj spid="_x0000_s2" name="公式" r:id="rId1" imgW="3898900" imgH="1879600" progId="Equation.3">
                  <p:embed/>
                </p:oleObj>
              </mc:Choice>
              <mc:Fallback>
                <p:oleObj name="公式" r:id="rId1" imgW="3898900" imgH="1879600" progId="Equation.3">
                  <p:embed/>
                  <p:pic>
                    <p:nvPicPr>
                      <p:cNvPr id="0" name="Picture 18"/>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7848600" cy="3783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lang="zh-CN" altLang="en-US"/>
              <a:t>构造最优解</a:t>
            </a:r>
            <a:endParaRPr lang="zh-CN" altLang="en-US"/>
          </a:p>
        </p:txBody>
      </p:sp>
      <p:sp>
        <p:nvSpPr>
          <p:cNvPr id="136195" name="Rectangle 3"/>
          <p:cNvSpPr>
            <a:spLocks noGrp="1" noChangeArrowheads="1"/>
          </p:cNvSpPr>
          <p:nvPr>
            <p:ph type="body" idx="1"/>
          </p:nvPr>
        </p:nvSpPr>
        <p:spPr/>
        <p:txBody>
          <a:bodyPr/>
          <a:lstStyle/>
          <a:p>
            <a:pPr eaLnBrk="1" hangingPunct="1"/>
            <a:r>
              <a:rPr lang="zh-CN" altLang="en-US" b="1" dirty="0">
                <a:solidFill>
                  <a:srgbClr val="003399"/>
                </a:solidFill>
              </a:rPr>
              <a:t>构造最优解</a:t>
            </a:r>
            <a:endParaRPr lang="zh-CN" altLang="en-US" b="1" dirty="0">
              <a:solidFill>
                <a:srgbClr val="003399"/>
              </a:solidFill>
            </a:endParaRPr>
          </a:p>
          <a:p>
            <a:pPr lvl="1" eaLnBrk="1" hangingPunct="1"/>
            <a:r>
              <a:rPr lang="zh-CN" altLang="en-US" dirty="0"/>
              <a:t>参看教材</a:t>
            </a:r>
            <a:r>
              <a:rPr lang="en-US" altLang="zh-CN" dirty="0"/>
              <a:t>page71</a:t>
            </a:r>
            <a:endParaRPr lang="en-US" altLang="zh-CN" dirty="0"/>
          </a:p>
          <a:p>
            <a:pPr eaLnBrk="1" hangingPunct="1"/>
            <a:endParaRPr lang="en-US" altLang="zh-CN" dirty="0"/>
          </a:p>
          <a:p>
            <a:pPr eaLnBrk="1" hangingPunct="1"/>
            <a:r>
              <a:rPr lang="zh-CN" altLang="en-US" b="1" dirty="0">
                <a:solidFill>
                  <a:srgbClr val="003399"/>
                </a:solidFill>
              </a:rPr>
              <a:t>计算复杂性</a:t>
            </a:r>
            <a:endParaRPr lang="zh-CN" altLang="en-US" b="1" dirty="0">
              <a:solidFill>
                <a:srgbClr val="003399"/>
              </a:solidFill>
            </a:endParaRPr>
          </a:p>
          <a:p>
            <a:pPr lvl="1" eaLnBrk="1" hangingPunct="1"/>
            <a:r>
              <a:rPr lang="zh-CN" altLang="en-US" dirty="0"/>
              <a:t>计算时间：</a:t>
            </a:r>
            <a:r>
              <a:rPr lang="en-US" altLang="zh-CN" dirty="0"/>
              <a:t>O(n</a:t>
            </a:r>
            <a:r>
              <a:rPr lang="en-US" altLang="zh-CN" baseline="30000" dirty="0"/>
              <a:t>2</a:t>
            </a:r>
            <a:r>
              <a:rPr lang="en-US" altLang="zh-CN" dirty="0"/>
              <a:t>)</a:t>
            </a:r>
            <a:endParaRPr lang="en-US" altLang="zh-CN" dirty="0"/>
          </a:p>
          <a:p>
            <a:pPr lvl="1" eaLnBrk="1" hangingPunct="1"/>
            <a:r>
              <a:rPr lang="zh-CN" altLang="en-US" dirty="0"/>
              <a:t>计算空间：</a:t>
            </a:r>
            <a:r>
              <a:rPr lang="en-US" altLang="zh-CN" dirty="0"/>
              <a:t>O(n</a:t>
            </a:r>
            <a:r>
              <a:rPr lang="en-US" altLang="zh-CN" baseline="30000" dirty="0"/>
              <a:t>2</a:t>
            </a:r>
            <a:r>
              <a:rPr lang="en-US" altLang="zh-CN" dirty="0"/>
              <a:t>)</a:t>
            </a:r>
            <a:endParaRPr lang="en-US" altLang="zh-CN"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2438400" y="2133600"/>
            <a:ext cx="4267200" cy="3140075"/>
          </a:xfrm>
          <a:prstGeom prst="rect">
            <a:avLst/>
          </a:prstGeom>
          <a:solidFill>
            <a:schemeClr val="tx1"/>
          </a:solidFill>
          <a:ln w="9525" algn="ctr">
            <a:noFill/>
            <a:miter lim="800000"/>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r>
              <a:rPr lang="zh-CN" altLang="en-US" sz="5000" b="1">
                <a:solidFill>
                  <a:schemeClr val="bg1"/>
                </a:solidFill>
                <a:latin typeface="Times New Roman" panose="02020603050405020304" pitchFamily="18" charset="0"/>
                <a:ea typeface="幼圆" panose="02010509060101010101" pitchFamily="49" charset="-122"/>
              </a:rPr>
              <a:t>流水作业调度</a:t>
            </a:r>
            <a:endParaRPr lang="zh-CN" altLang="en-US"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endParaRPr lang="en-US" altLang="zh-CN" sz="5000" b="1">
              <a:solidFill>
                <a:schemeClr val="bg1"/>
              </a:solidFill>
              <a:latin typeface="Times New Roman" panose="02020603050405020304" pitchFamily="18" charset="0"/>
              <a:ea typeface="幼圆" panose="02010509060101010101" pitchFamily="49" charset="-12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zh-CN" altLang="en-US"/>
              <a:t>流水作业调度</a:t>
            </a:r>
            <a:endParaRPr lang="zh-CN" altLang="en-US"/>
          </a:p>
        </p:txBody>
      </p:sp>
      <p:graphicFrame>
        <p:nvGraphicFramePr>
          <p:cNvPr id="48130" name="Object 3"/>
          <p:cNvGraphicFramePr>
            <a:graphicFrameLocks noGrp="1" noChangeAspect="1"/>
          </p:cNvGraphicFramePr>
          <p:nvPr>
            <p:ph idx="1"/>
          </p:nvPr>
        </p:nvGraphicFramePr>
        <p:xfrm>
          <a:off x="609600" y="2057400"/>
          <a:ext cx="8153400" cy="2981325"/>
        </p:xfrm>
        <a:graphic>
          <a:graphicData uri="http://schemas.openxmlformats.org/presentationml/2006/ole">
            <mc:AlternateContent xmlns:mc="http://schemas.openxmlformats.org/markup-compatibility/2006">
              <mc:Choice xmlns:v="urn:schemas-microsoft-com:vml" Requires="v">
                <p:oleObj spid="_x0000_s2" name="公式" r:id="rId1" imgW="4445000" imgH="1625600" progId="Equation.3">
                  <p:embed/>
                </p:oleObj>
              </mc:Choice>
              <mc:Fallback>
                <p:oleObj name="公式" r:id="rId1" imgW="4445000" imgH="1625600" progId="Equation.3">
                  <p:embed/>
                  <p:pic>
                    <p:nvPicPr>
                      <p:cNvPr id="0" name="Picture 18"/>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57400"/>
                        <a:ext cx="8153400" cy="298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Object 2"/>
          <p:cNvGraphicFramePr>
            <a:graphicFrameLocks noGrp="1" noChangeAspect="1"/>
          </p:cNvGraphicFramePr>
          <p:nvPr>
            <p:ph/>
          </p:nvPr>
        </p:nvGraphicFramePr>
        <p:xfrm>
          <a:off x="611188" y="2349500"/>
          <a:ext cx="7848600" cy="2439988"/>
        </p:xfrm>
        <a:graphic>
          <a:graphicData uri="http://schemas.openxmlformats.org/presentationml/2006/ole">
            <mc:AlternateContent xmlns:mc="http://schemas.openxmlformats.org/markup-compatibility/2006">
              <mc:Choice xmlns:v="urn:schemas-microsoft-com:vml" Requires="v">
                <p:oleObj spid="_x0000_s2" name="公式" r:id="rId1" imgW="3759200" imgH="1168400" progId="Equation.3">
                  <p:embed/>
                </p:oleObj>
              </mc:Choice>
              <mc:Fallback>
                <p:oleObj name="公式" r:id="rId1" imgW="3759200" imgH="1168400" progId="Equation.3">
                  <p:embed/>
                  <p:pic>
                    <p:nvPicPr>
                      <p:cNvPr id="0" name="Picture 17"/>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349500"/>
                        <a:ext cx="7848600" cy="2439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a:t>矩阵连乘问题</a:t>
            </a:r>
            <a:endParaRPr lang="zh-CN" altLang="en-US"/>
          </a:p>
        </p:txBody>
      </p:sp>
      <p:graphicFrame>
        <p:nvGraphicFramePr>
          <p:cNvPr id="1026" name="Object 5"/>
          <p:cNvGraphicFramePr>
            <a:graphicFrameLocks noGrp="1" noChangeAspect="1"/>
          </p:cNvGraphicFramePr>
          <p:nvPr>
            <p:ph idx="1"/>
          </p:nvPr>
        </p:nvGraphicFramePr>
        <p:xfrm>
          <a:off x="685800" y="2286000"/>
          <a:ext cx="7848600" cy="2192338"/>
        </p:xfrm>
        <a:graphic>
          <a:graphicData uri="http://schemas.openxmlformats.org/presentationml/2006/ole">
            <mc:AlternateContent xmlns:mc="http://schemas.openxmlformats.org/markup-compatibility/2006">
              <mc:Choice xmlns:v="urn:schemas-microsoft-com:vml" Requires="v">
                <p:oleObj spid="_x0000_s2" name="公式" r:id="rId1" imgW="3365500" imgH="939800" progId="Equation.3">
                  <p:embed/>
                </p:oleObj>
              </mc:Choice>
              <mc:Fallback>
                <p:oleObj name="公式" r:id="rId1" imgW="3365500" imgH="939800" progId="Equation.3">
                  <p:embed/>
                  <p:pic>
                    <p:nvPicPr>
                      <p:cNvPr id="0" name="Picture 23"/>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0"/>
                        <a:ext cx="7848600" cy="2192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1"/>
          <p:cNvGrpSpPr/>
          <p:nvPr/>
        </p:nvGrpSpPr>
        <p:grpSpPr bwMode="auto">
          <a:xfrm>
            <a:off x="4267200" y="2667000"/>
            <a:ext cx="4267200" cy="2514600"/>
            <a:chOff x="2688" y="1680"/>
            <a:chExt cx="2688" cy="1584"/>
          </a:xfrm>
        </p:grpSpPr>
        <p:sp>
          <p:nvSpPr>
            <p:cNvPr id="1029" name="Oval 7"/>
            <p:cNvSpPr>
              <a:spLocks noChangeArrowheads="1"/>
            </p:cNvSpPr>
            <p:nvPr/>
          </p:nvSpPr>
          <p:spPr bwMode="auto">
            <a:xfrm>
              <a:off x="3168" y="1680"/>
              <a:ext cx="2208" cy="528"/>
            </a:xfrm>
            <a:prstGeom prst="ellipse">
              <a:avLst/>
            </a:prstGeom>
            <a:noFill/>
            <a:ln w="9525">
              <a:solidFill>
                <a:srgbClr val="FF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030" name="Group 10"/>
            <p:cNvGrpSpPr/>
            <p:nvPr/>
          </p:nvGrpSpPr>
          <p:grpSpPr bwMode="auto">
            <a:xfrm>
              <a:off x="2688" y="2640"/>
              <a:ext cx="1872" cy="624"/>
              <a:chOff x="2688" y="2640"/>
              <a:chExt cx="1872" cy="624"/>
            </a:xfrm>
          </p:grpSpPr>
          <p:sp>
            <p:nvSpPr>
              <p:cNvPr id="1031" name="AutoShape 8"/>
              <p:cNvSpPr>
                <a:spLocks noChangeArrowheads="1"/>
              </p:cNvSpPr>
              <p:nvPr/>
            </p:nvSpPr>
            <p:spPr bwMode="auto">
              <a:xfrm rot="10800000">
                <a:off x="2688" y="2640"/>
                <a:ext cx="1872" cy="624"/>
              </a:xfrm>
              <a:prstGeom prst="wedgeEllipseCallout">
                <a:avLst>
                  <a:gd name="adj1" fmla="val -21796"/>
                  <a:gd name="adj2" fmla="val 117787"/>
                </a:avLst>
              </a:prstGeom>
              <a:noFill/>
              <a:ln w="9525">
                <a:solidFill>
                  <a:srgbClr val="FF0000"/>
                </a:solidFill>
                <a:prstDash val="dash"/>
                <a:miter lim="800000"/>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032" name="Text Box 9"/>
              <p:cNvSpPr txBox="1">
                <a:spLocks noChangeArrowheads="1"/>
              </p:cNvSpPr>
              <p:nvPr/>
            </p:nvSpPr>
            <p:spPr bwMode="auto">
              <a:xfrm>
                <a:off x="2832" y="2832"/>
                <a:ext cx="1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t>A</a:t>
                </a:r>
                <a:r>
                  <a:rPr lang="en-US" altLang="zh-CN" sz="2000" b="1" baseline="-25000"/>
                  <a:t>i</a:t>
                </a:r>
                <a:r>
                  <a:rPr lang="zh-CN" altLang="en-US" sz="2000" b="1"/>
                  <a:t>的列数</a:t>
                </a:r>
                <a:r>
                  <a:rPr lang="en-US" altLang="zh-CN" sz="2000" b="1"/>
                  <a:t>= A</a:t>
                </a:r>
                <a:r>
                  <a:rPr lang="en-US" altLang="zh-CN" sz="2000" b="1" baseline="-25000"/>
                  <a:t>i+1</a:t>
                </a:r>
                <a:r>
                  <a:rPr lang="zh-CN" altLang="en-US" sz="2000" b="1"/>
                  <a:t>的行数</a:t>
                </a:r>
                <a:endParaRPr lang="zh-CN" altLang="en-US" sz="2000" b="1"/>
              </a:p>
            </p:txBody>
          </p:sp>
        </p:grpSp>
      </p:gr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a:t>最优子结构性质</a:t>
            </a:r>
            <a:endParaRPr lang="zh-CN" altLang="en-US"/>
          </a:p>
        </p:txBody>
      </p:sp>
      <p:graphicFrame>
        <p:nvGraphicFramePr>
          <p:cNvPr id="50178" name="Object 3"/>
          <p:cNvGraphicFramePr>
            <a:graphicFrameLocks noGrp="1" noChangeAspect="1"/>
          </p:cNvGraphicFramePr>
          <p:nvPr>
            <p:ph idx="1"/>
          </p:nvPr>
        </p:nvGraphicFramePr>
        <p:xfrm>
          <a:off x="609600" y="1676400"/>
          <a:ext cx="8382000" cy="4751388"/>
        </p:xfrm>
        <a:graphic>
          <a:graphicData uri="http://schemas.openxmlformats.org/presentationml/2006/ole">
            <mc:AlternateContent xmlns:mc="http://schemas.openxmlformats.org/markup-compatibility/2006">
              <mc:Choice xmlns:v="urn:schemas-microsoft-com:vml" Requires="v">
                <p:oleObj spid="_x0000_s2" name="公式" r:id="rId1" imgW="4368800" imgH="2476500" progId="Equation.3">
                  <p:embed/>
                </p:oleObj>
              </mc:Choice>
              <mc:Fallback>
                <p:oleObj name="公式" r:id="rId1" imgW="4368800" imgH="2476500" progId="Equation.3">
                  <p:embed/>
                  <p:pic>
                    <p:nvPicPr>
                      <p:cNvPr id="0" name="Picture 26"/>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8382000" cy="475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1"/>
          <p:cNvGrpSpPr/>
          <p:nvPr/>
        </p:nvGrpSpPr>
        <p:grpSpPr bwMode="auto">
          <a:xfrm>
            <a:off x="4724400" y="5943600"/>
            <a:ext cx="3836988" cy="701675"/>
            <a:chOff x="2976" y="3744"/>
            <a:chExt cx="2417" cy="442"/>
          </a:xfrm>
        </p:grpSpPr>
        <p:sp>
          <p:nvSpPr>
            <p:cNvPr id="50186" name="Line 14"/>
            <p:cNvSpPr>
              <a:spLocks noChangeShapeType="1"/>
            </p:cNvSpPr>
            <p:nvPr/>
          </p:nvSpPr>
          <p:spPr bwMode="auto">
            <a:xfrm>
              <a:off x="2976" y="3888"/>
              <a:ext cx="192" cy="96"/>
            </a:xfrm>
            <a:prstGeom prst="line">
              <a:avLst/>
            </a:prstGeom>
            <a:noFill/>
            <a:ln w="76200">
              <a:solidFill>
                <a:srgbClr val="FF0000"/>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0187" name="Text Box 15"/>
            <p:cNvSpPr txBox="1">
              <a:spLocks noChangeArrowheads="1"/>
            </p:cNvSpPr>
            <p:nvPr/>
          </p:nvSpPr>
          <p:spPr bwMode="auto">
            <a:xfrm>
              <a:off x="3216" y="3744"/>
              <a:ext cx="217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solidFill>
                    <a:srgbClr val="000099"/>
                  </a:solidFill>
                </a:rPr>
                <a:t>说明流水作业调度问题具有最优子结构性质</a:t>
              </a:r>
              <a:endParaRPr lang="zh-CN" altLang="en-US" sz="2000" b="1">
                <a:solidFill>
                  <a:srgbClr val="000099"/>
                </a:solidFill>
              </a:endParaRPr>
            </a:p>
          </p:txBody>
        </p:sp>
      </p:grpSp>
      <p:sp>
        <p:nvSpPr>
          <p:cNvPr id="50181" name="Line 16"/>
          <p:cNvSpPr>
            <a:spLocks noChangeShapeType="1"/>
          </p:cNvSpPr>
          <p:nvPr/>
        </p:nvSpPr>
        <p:spPr bwMode="auto">
          <a:xfrm>
            <a:off x="685800" y="3048000"/>
            <a:ext cx="8077200"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4" name="Group 20"/>
          <p:cNvGrpSpPr/>
          <p:nvPr/>
        </p:nvGrpSpPr>
        <p:grpSpPr bwMode="auto">
          <a:xfrm>
            <a:off x="381000" y="1371600"/>
            <a:ext cx="7696200" cy="4191000"/>
            <a:chOff x="240" y="864"/>
            <a:chExt cx="4848" cy="2640"/>
          </a:xfrm>
        </p:grpSpPr>
        <p:sp>
          <p:nvSpPr>
            <p:cNvPr id="50183" name="Oval 17"/>
            <p:cNvSpPr>
              <a:spLocks noChangeArrowheads="1"/>
            </p:cNvSpPr>
            <p:nvPr/>
          </p:nvSpPr>
          <p:spPr bwMode="auto">
            <a:xfrm>
              <a:off x="3696" y="3168"/>
              <a:ext cx="864" cy="336"/>
            </a:xfrm>
            <a:prstGeom prst="ellipse">
              <a:avLst/>
            </a:prstGeom>
            <a:noFill/>
            <a:ln w="19050">
              <a:solidFill>
                <a:srgbClr val="FF0000"/>
              </a:solidFill>
              <a:prstDash val="dashDot"/>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184" name="Line 18"/>
            <p:cNvSpPr>
              <a:spLocks noChangeShapeType="1"/>
            </p:cNvSpPr>
            <p:nvPr/>
          </p:nvSpPr>
          <p:spPr bwMode="auto">
            <a:xfrm flipH="1" flipV="1">
              <a:off x="1536" y="1584"/>
              <a:ext cx="2352" cy="1536"/>
            </a:xfrm>
            <a:prstGeom prst="line">
              <a:avLst/>
            </a:prstGeom>
            <a:noFill/>
            <a:ln w="19050">
              <a:solidFill>
                <a:srgbClr val="FF0000"/>
              </a:solidFill>
              <a:prstDash val="dash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85" name="Oval 19"/>
            <p:cNvSpPr>
              <a:spLocks noChangeArrowheads="1"/>
            </p:cNvSpPr>
            <p:nvPr/>
          </p:nvSpPr>
          <p:spPr bwMode="auto">
            <a:xfrm>
              <a:off x="240" y="864"/>
              <a:ext cx="4848" cy="768"/>
            </a:xfrm>
            <a:prstGeom prst="ellipse">
              <a:avLst/>
            </a:prstGeom>
            <a:noFill/>
            <a:ln w="28575">
              <a:solidFill>
                <a:srgbClr val="003399"/>
              </a:solidFill>
              <a:prstDash val="dashDot"/>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zh-CN" altLang="en-US"/>
              <a:t>递归计算最优值</a:t>
            </a:r>
            <a:endParaRPr lang="zh-CN" altLang="en-US"/>
          </a:p>
        </p:txBody>
      </p:sp>
      <p:graphicFrame>
        <p:nvGraphicFramePr>
          <p:cNvPr id="51202" name="Object 3"/>
          <p:cNvGraphicFramePr>
            <a:graphicFrameLocks noGrp="1" noChangeAspect="1"/>
          </p:cNvGraphicFramePr>
          <p:nvPr>
            <p:ph idx="1"/>
          </p:nvPr>
        </p:nvGraphicFramePr>
        <p:xfrm>
          <a:off x="900113" y="2060575"/>
          <a:ext cx="7272337" cy="3622675"/>
        </p:xfrm>
        <a:graphic>
          <a:graphicData uri="http://schemas.openxmlformats.org/presentationml/2006/ole">
            <mc:AlternateContent xmlns:mc="http://schemas.openxmlformats.org/markup-compatibility/2006">
              <mc:Choice xmlns:v="urn:schemas-microsoft-com:vml" Requires="v">
                <p:oleObj spid="_x0000_s2" name="公式" r:id="rId1" imgW="3467100" imgH="1727200" progId="Equation.3">
                  <p:embed/>
                </p:oleObj>
              </mc:Choice>
              <mc:Fallback>
                <p:oleObj name="公式" r:id="rId1" imgW="3467100" imgH="1727200" progId="Equation.3">
                  <p:embed/>
                  <p:pic>
                    <p:nvPicPr>
                      <p:cNvPr id="0" name="图片 1"/>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060575"/>
                        <a:ext cx="7272337" cy="3622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1"/>
          <p:cNvSpPr txBox="1"/>
          <p:nvPr/>
        </p:nvSpPr>
        <p:spPr>
          <a:xfrm>
            <a:off x="3923928" y="2708920"/>
            <a:ext cx="324036" cy="369332"/>
          </a:xfrm>
          <a:prstGeom prst="rect">
            <a:avLst/>
          </a:prstGeom>
          <a:solidFill>
            <a:schemeClr val="bg1"/>
          </a:solidFill>
        </p:spPr>
        <p:txBody>
          <a:bodyPr wrap="square" rtlCol="0">
            <a:spAutoFit/>
          </a:bodyPr>
          <a:lstStyle/>
          <a:p>
            <a:pPr algn="ctr"/>
            <a:r>
              <a:rPr lang="en-US" altLang="zh-CN" dirty="0"/>
              <a:t>S</a:t>
            </a:r>
            <a:endParaRPr lang="zh-CN" alt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zh-CN" altLang="en-US"/>
              <a:t>流水作业调度的</a:t>
            </a:r>
            <a:r>
              <a:rPr lang="en-US" altLang="zh-CN"/>
              <a:t>Johnson</a:t>
            </a:r>
            <a:r>
              <a:rPr lang="zh-CN" altLang="en-US"/>
              <a:t>法则</a:t>
            </a:r>
            <a:endParaRPr lang="zh-CN" altLang="en-US"/>
          </a:p>
        </p:txBody>
      </p:sp>
      <p:graphicFrame>
        <p:nvGraphicFramePr>
          <p:cNvPr id="52226" name="Object 3"/>
          <p:cNvGraphicFramePr>
            <a:graphicFrameLocks noGrp="1" noChangeAspect="1"/>
          </p:cNvGraphicFramePr>
          <p:nvPr>
            <p:ph idx="1"/>
          </p:nvPr>
        </p:nvGraphicFramePr>
        <p:xfrm>
          <a:off x="611188" y="2708275"/>
          <a:ext cx="7920037" cy="2439988"/>
        </p:xfrm>
        <a:graphic>
          <a:graphicData uri="http://schemas.openxmlformats.org/presentationml/2006/ole">
            <mc:AlternateContent xmlns:mc="http://schemas.openxmlformats.org/markup-compatibility/2006">
              <mc:Choice xmlns:v="urn:schemas-microsoft-com:vml" Requires="v">
                <p:oleObj spid="_x0000_s2" name="公式" r:id="rId1" imgW="3873500" imgH="1193800" progId="Equation.3">
                  <p:embed/>
                </p:oleObj>
              </mc:Choice>
              <mc:Fallback>
                <p:oleObj name="公式" r:id="rId1" imgW="3873500" imgH="1193800" progId="Equation.3">
                  <p:embed/>
                  <p:pic>
                    <p:nvPicPr>
                      <p:cNvPr id="0" name="Picture 18"/>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708275"/>
                        <a:ext cx="7920037" cy="2439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en-US" altLang="zh-CN"/>
              <a:t>Johnson</a:t>
            </a:r>
            <a:r>
              <a:rPr lang="zh-CN" altLang="en-US"/>
              <a:t>法则</a:t>
            </a:r>
            <a:endParaRPr lang="zh-CN" altLang="en-US"/>
          </a:p>
        </p:txBody>
      </p:sp>
      <p:graphicFrame>
        <p:nvGraphicFramePr>
          <p:cNvPr id="53250" name="Object 3"/>
          <p:cNvGraphicFramePr>
            <a:graphicFrameLocks noGrp="1" noChangeAspect="1"/>
          </p:cNvGraphicFramePr>
          <p:nvPr>
            <p:ph idx="1"/>
          </p:nvPr>
        </p:nvGraphicFramePr>
        <p:xfrm>
          <a:off x="684213" y="2205038"/>
          <a:ext cx="7991475" cy="2751137"/>
        </p:xfrm>
        <a:graphic>
          <a:graphicData uri="http://schemas.openxmlformats.org/presentationml/2006/ole">
            <mc:AlternateContent xmlns:mc="http://schemas.openxmlformats.org/markup-compatibility/2006">
              <mc:Choice xmlns:v="urn:schemas-microsoft-com:vml" Requires="v">
                <p:oleObj spid="_x0000_s2" name="公式" r:id="rId1" imgW="3467100" imgH="1193800" progId="Equation.3">
                  <p:embed/>
                </p:oleObj>
              </mc:Choice>
              <mc:Fallback>
                <p:oleObj name="公式" r:id="rId1" imgW="3467100" imgH="1193800" progId="Equation.3">
                  <p:embed/>
                  <p:pic>
                    <p:nvPicPr>
                      <p:cNvPr id="0" name="Picture 27"/>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205038"/>
                        <a:ext cx="7991475" cy="2751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28" name="Text Box 4"/>
          <p:cNvSpPr txBox="1">
            <a:spLocks noChangeArrowheads="1"/>
          </p:cNvSpPr>
          <p:nvPr/>
        </p:nvSpPr>
        <p:spPr bwMode="auto">
          <a:xfrm>
            <a:off x="3352800" y="1600200"/>
            <a:ext cx="2057400" cy="641350"/>
          </a:xfrm>
          <a:prstGeom prst="rect">
            <a:avLst/>
          </a:prstGeom>
          <a:solidFill>
            <a:schemeClr val="hlink"/>
          </a:solidFill>
          <a:ln w="9525">
            <a:noFill/>
            <a:miter lim="800000"/>
          </a:ln>
          <a:effectLst>
            <a:outerShdw dist="107763" dir="18900000" algn="ctr" rotWithShape="0">
              <a:schemeClr val="bg2">
                <a:alpha val="50000"/>
              </a:schemeClr>
            </a:outerShdw>
          </a:effectLst>
        </p:spPr>
        <p:txBody>
          <a:bodyPr>
            <a:spAutoFit/>
          </a:bodyPr>
          <a:lstStyle/>
          <a:p>
            <a:pPr>
              <a:spcBef>
                <a:spcPct val="50000"/>
              </a:spcBef>
              <a:defRPr/>
            </a:pPr>
            <a:r>
              <a:rPr lang="zh-CN" altLang="en-US" b="1"/>
              <a:t>第</a:t>
            </a:r>
            <a:r>
              <a:rPr lang="en-US" altLang="zh-CN" b="1"/>
              <a:t>i</a:t>
            </a:r>
            <a:r>
              <a:rPr lang="zh-CN" altLang="en-US" b="1"/>
              <a:t>个作业在</a:t>
            </a:r>
            <a:r>
              <a:rPr lang="en-US" altLang="zh-CN" b="1"/>
              <a:t>M2</a:t>
            </a:r>
            <a:r>
              <a:rPr lang="zh-CN" altLang="en-US" b="1"/>
              <a:t>上所需要的加工时间</a:t>
            </a:r>
            <a:endParaRPr lang="zh-CN" altLang="en-US" b="1"/>
          </a:p>
        </p:txBody>
      </p:sp>
      <p:sp>
        <p:nvSpPr>
          <p:cNvPr id="205829" name="Text Box 5"/>
          <p:cNvSpPr txBox="1">
            <a:spLocks noChangeArrowheads="1"/>
          </p:cNvSpPr>
          <p:nvPr/>
        </p:nvSpPr>
        <p:spPr bwMode="auto">
          <a:xfrm>
            <a:off x="6477000" y="1676400"/>
            <a:ext cx="2057400" cy="641350"/>
          </a:xfrm>
          <a:prstGeom prst="rect">
            <a:avLst/>
          </a:prstGeom>
          <a:solidFill>
            <a:schemeClr val="hlink"/>
          </a:solidFill>
          <a:ln w="9525">
            <a:noFill/>
            <a:miter lim="800000"/>
          </a:ln>
          <a:effectLst>
            <a:outerShdw dist="107763" dir="18900000" algn="ctr" rotWithShape="0">
              <a:schemeClr val="bg2">
                <a:alpha val="50000"/>
              </a:schemeClr>
            </a:outerShdw>
          </a:effectLst>
        </p:spPr>
        <p:txBody>
          <a:bodyPr>
            <a:spAutoFit/>
          </a:bodyPr>
          <a:lstStyle/>
          <a:p>
            <a:pPr>
              <a:spcBef>
                <a:spcPct val="50000"/>
              </a:spcBef>
              <a:defRPr/>
            </a:pPr>
            <a:r>
              <a:rPr lang="zh-CN" altLang="en-US" b="1"/>
              <a:t>第</a:t>
            </a:r>
            <a:r>
              <a:rPr lang="en-US" altLang="zh-CN" b="1"/>
              <a:t>i</a:t>
            </a:r>
            <a:r>
              <a:rPr lang="zh-CN" altLang="en-US" b="1"/>
              <a:t>个作业在</a:t>
            </a:r>
            <a:r>
              <a:rPr lang="en-US" altLang="zh-CN" b="1"/>
              <a:t>M1</a:t>
            </a:r>
            <a:r>
              <a:rPr lang="zh-CN" altLang="en-US" b="1"/>
              <a:t>上所需要的加工时间</a:t>
            </a:r>
            <a:endParaRPr lang="zh-CN" altLang="en-US" b="1"/>
          </a:p>
        </p:txBody>
      </p:sp>
      <p:sp>
        <p:nvSpPr>
          <p:cNvPr id="53254" name="Line 6"/>
          <p:cNvSpPr>
            <a:spLocks noChangeShapeType="1"/>
          </p:cNvSpPr>
          <p:nvPr/>
        </p:nvSpPr>
        <p:spPr bwMode="auto">
          <a:xfrm flipH="1">
            <a:off x="4267200" y="2286000"/>
            <a:ext cx="228600" cy="381000"/>
          </a:xfrm>
          <a:prstGeom prst="line">
            <a:avLst/>
          </a:prstGeom>
          <a:noFill/>
          <a:ln w="57150">
            <a:solidFill>
              <a:srgbClr val="00008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55" name="Oval 7"/>
          <p:cNvSpPr>
            <a:spLocks noChangeArrowheads="1"/>
          </p:cNvSpPr>
          <p:nvPr/>
        </p:nvSpPr>
        <p:spPr bwMode="auto">
          <a:xfrm>
            <a:off x="3962400" y="2743200"/>
            <a:ext cx="457200" cy="609600"/>
          </a:xfrm>
          <a:prstGeom prst="ellipse">
            <a:avLst/>
          </a:prstGeom>
          <a:noFill/>
          <a:ln w="38100">
            <a:solidFill>
              <a:srgbClr val="FF0000"/>
            </a:solidFill>
            <a:prstDash val="dashDot"/>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56" name="Line 8"/>
          <p:cNvSpPr>
            <a:spLocks noChangeShapeType="1"/>
          </p:cNvSpPr>
          <p:nvPr/>
        </p:nvSpPr>
        <p:spPr bwMode="auto">
          <a:xfrm flipH="1">
            <a:off x="6553200" y="2362200"/>
            <a:ext cx="76200" cy="381000"/>
          </a:xfrm>
          <a:prstGeom prst="line">
            <a:avLst/>
          </a:prstGeom>
          <a:noFill/>
          <a:ln w="57150">
            <a:solidFill>
              <a:srgbClr val="00008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57" name="Oval 9"/>
          <p:cNvSpPr>
            <a:spLocks noChangeArrowheads="1"/>
          </p:cNvSpPr>
          <p:nvPr/>
        </p:nvSpPr>
        <p:spPr bwMode="auto">
          <a:xfrm>
            <a:off x="6324600" y="2743200"/>
            <a:ext cx="457200" cy="609600"/>
          </a:xfrm>
          <a:prstGeom prst="ellipse">
            <a:avLst/>
          </a:prstGeom>
          <a:noFill/>
          <a:ln w="38100">
            <a:solidFill>
              <a:srgbClr val="FF0000"/>
            </a:solidFill>
            <a:prstDash val="dashDot"/>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58" name="Line 10"/>
          <p:cNvSpPr>
            <a:spLocks noChangeShapeType="1"/>
          </p:cNvSpPr>
          <p:nvPr/>
        </p:nvSpPr>
        <p:spPr bwMode="auto">
          <a:xfrm>
            <a:off x="4114800" y="3276600"/>
            <a:ext cx="2514600" cy="0"/>
          </a:xfrm>
          <a:prstGeom prst="line">
            <a:avLst/>
          </a:prstGeom>
          <a:noFill/>
          <a:ln w="38100">
            <a:solidFill>
              <a:srgbClr val="00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59" name="Line 11"/>
          <p:cNvSpPr>
            <a:spLocks noChangeShapeType="1"/>
          </p:cNvSpPr>
          <p:nvPr/>
        </p:nvSpPr>
        <p:spPr bwMode="auto">
          <a:xfrm>
            <a:off x="6400800" y="3352800"/>
            <a:ext cx="228600" cy="228600"/>
          </a:xfrm>
          <a:prstGeom prst="line">
            <a:avLst/>
          </a:prstGeom>
          <a:noFill/>
          <a:ln w="57150">
            <a:solidFill>
              <a:srgbClr val="003399"/>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3260" name="Text Box 12"/>
          <p:cNvSpPr txBox="1">
            <a:spLocks noChangeArrowheads="1"/>
          </p:cNvSpPr>
          <p:nvPr/>
        </p:nvSpPr>
        <p:spPr bwMode="auto">
          <a:xfrm>
            <a:off x="6629400" y="3352800"/>
            <a:ext cx="76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solidFill>
                  <a:srgbClr val="003399"/>
                </a:solidFill>
              </a:rPr>
              <a:t>i&lt;j</a:t>
            </a:r>
            <a:endParaRPr lang="en-US" altLang="zh-CN" sz="2800" b="1">
              <a:solidFill>
                <a:srgbClr val="003399"/>
              </a:solidFill>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altLang="zh-CN"/>
              <a:t>Johnson</a:t>
            </a:r>
            <a:r>
              <a:rPr lang="zh-CN" altLang="en-US"/>
              <a:t>法则</a:t>
            </a:r>
            <a:endParaRPr lang="zh-CN" altLang="en-US"/>
          </a:p>
        </p:txBody>
      </p:sp>
      <p:graphicFrame>
        <p:nvGraphicFramePr>
          <p:cNvPr id="54274" name="Object 3"/>
          <p:cNvGraphicFramePr>
            <a:graphicFrameLocks noGrp="1" noChangeAspect="1"/>
          </p:cNvGraphicFramePr>
          <p:nvPr>
            <p:ph idx="1"/>
          </p:nvPr>
        </p:nvGraphicFramePr>
        <p:xfrm>
          <a:off x="900113" y="3284538"/>
          <a:ext cx="7775575" cy="1622425"/>
        </p:xfrm>
        <a:graphic>
          <a:graphicData uri="http://schemas.openxmlformats.org/presentationml/2006/ole">
            <mc:AlternateContent xmlns:mc="http://schemas.openxmlformats.org/markup-compatibility/2006">
              <mc:Choice xmlns:v="urn:schemas-microsoft-com:vml" Requires="v">
                <p:oleObj spid="_x0000_s2" name="公式" r:id="rId1" imgW="3225800" imgH="673100" progId="Equation.3">
                  <p:embed/>
                </p:oleObj>
              </mc:Choice>
              <mc:Fallback>
                <p:oleObj name="公式" r:id="rId1" imgW="3225800" imgH="673100" progId="Equation.3">
                  <p:embed/>
                  <p:pic>
                    <p:nvPicPr>
                      <p:cNvPr id="0" name="Picture 20"/>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284538"/>
                        <a:ext cx="7775575" cy="162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6" name="Text Box 4"/>
          <p:cNvSpPr txBox="1">
            <a:spLocks noChangeArrowheads="1"/>
          </p:cNvSpPr>
          <p:nvPr/>
        </p:nvSpPr>
        <p:spPr bwMode="auto">
          <a:xfrm>
            <a:off x="971550" y="2133600"/>
            <a:ext cx="64087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dirty="0">
                <a:solidFill>
                  <a:srgbClr val="000099"/>
                </a:solidFill>
              </a:rPr>
              <a:t>由教材</a:t>
            </a:r>
            <a:r>
              <a:rPr lang="en-US" altLang="zh-CN" sz="3200" b="1" dirty="0">
                <a:solidFill>
                  <a:srgbClr val="000099"/>
                </a:solidFill>
              </a:rPr>
              <a:t>page:72-73</a:t>
            </a:r>
            <a:r>
              <a:rPr lang="zh-CN" altLang="en-US" sz="3200" b="1" dirty="0">
                <a:solidFill>
                  <a:srgbClr val="000099"/>
                </a:solidFill>
              </a:rPr>
              <a:t>分析可知</a:t>
            </a:r>
            <a:endParaRPr lang="zh-CN" altLang="en-US" sz="3200" b="1" dirty="0">
              <a:solidFill>
                <a:srgbClr val="000099"/>
              </a:solidFill>
            </a:endParaRPr>
          </a:p>
        </p:txBody>
      </p:sp>
      <p:sp>
        <p:nvSpPr>
          <p:cNvPr id="54277" name="Line 5"/>
          <p:cNvSpPr>
            <a:spLocks noChangeShapeType="1"/>
          </p:cNvSpPr>
          <p:nvPr/>
        </p:nvSpPr>
        <p:spPr bwMode="auto">
          <a:xfrm>
            <a:off x="1042988" y="4941888"/>
            <a:ext cx="2449512"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zh-CN" altLang="en-US"/>
              <a:t>进一步分析</a:t>
            </a:r>
            <a:endParaRPr lang="zh-CN" altLang="en-US"/>
          </a:p>
        </p:txBody>
      </p:sp>
      <p:graphicFrame>
        <p:nvGraphicFramePr>
          <p:cNvPr id="55298" name="Object 3"/>
          <p:cNvGraphicFramePr>
            <a:graphicFrameLocks noGrp="1" noChangeAspect="1"/>
          </p:cNvGraphicFramePr>
          <p:nvPr>
            <p:ph idx="1"/>
          </p:nvPr>
        </p:nvGraphicFramePr>
        <p:xfrm>
          <a:off x="827088" y="1989138"/>
          <a:ext cx="7345362" cy="3600450"/>
        </p:xfrm>
        <a:graphic>
          <a:graphicData uri="http://schemas.openxmlformats.org/presentationml/2006/ole">
            <mc:AlternateContent xmlns:mc="http://schemas.openxmlformats.org/markup-compatibility/2006">
              <mc:Choice xmlns:v="urn:schemas-microsoft-com:vml" Requires="v">
                <p:oleObj spid="_x0000_s2" name="公式" r:id="rId1" imgW="3835400" imgH="1879600" progId="Equation.3">
                  <p:embed/>
                </p:oleObj>
              </mc:Choice>
              <mc:Fallback>
                <p:oleObj name="公式" r:id="rId1" imgW="3835400" imgH="1879600" progId="Equation.3">
                  <p:embed/>
                  <p:pic>
                    <p:nvPicPr>
                      <p:cNvPr id="0" name="Picture 20"/>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89138"/>
                        <a:ext cx="7345362" cy="360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0" name="AutoShape 4"/>
          <p:cNvSpPr>
            <a:spLocks noChangeArrowheads="1"/>
          </p:cNvSpPr>
          <p:nvPr/>
        </p:nvSpPr>
        <p:spPr bwMode="auto">
          <a:xfrm>
            <a:off x="900113" y="6092825"/>
            <a:ext cx="287337" cy="360363"/>
          </a:xfrm>
          <a:prstGeom prst="rightArrow">
            <a:avLst>
              <a:gd name="adj1" fmla="val 50000"/>
              <a:gd name="adj2" fmla="val 25000"/>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301" name="Text Box 5"/>
          <p:cNvSpPr txBox="1">
            <a:spLocks noChangeArrowheads="1"/>
          </p:cNvSpPr>
          <p:nvPr/>
        </p:nvSpPr>
        <p:spPr bwMode="auto">
          <a:xfrm>
            <a:off x="1403350" y="5949950"/>
            <a:ext cx="6264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rgbClr val="000099"/>
                </a:solidFill>
              </a:rPr>
              <a:t>将流水作业调度问题转化为求满足</a:t>
            </a:r>
            <a:r>
              <a:rPr lang="en-US" altLang="zh-CN" sz="2400" b="1">
                <a:solidFill>
                  <a:srgbClr val="000099"/>
                </a:solidFill>
              </a:rPr>
              <a:t>Johnson</a:t>
            </a:r>
            <a:r>
              <a:rPr lang="zh-CN" altLang="en-US" sz="2400" b="1">
                <a:solidFill>
                  <a:srgbClr val="000099"/>
                </a:solidFill>
              </a:rPr>
              <a:t>法则的调度问题</a:t>
            </a:r>
            <a:endParaRPr lang="zh-CN" altLang="en-US" sz="2400" b="1">
              <a:solidFill>
                <a:srgbClr val="000099"/>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179388" y="122238"/>
            <a:ext cx="7821612" cy="1295400"/>
          </a:xfrm>
        </p:spPr>
        <p:txBody>
          <a:bodyPr/>
          <a:lstStyle/>
          <a:p>
            <a:pPr eaLnBrk="1" hangingPunct="1"/>
            <a:r>
              <a:rPr lang="zh-CN" altLang="en-US"/>
              <a:t>流水作业调度问题的</a:t>
            </a:r>
            <a:r>
              <a:rPr lang="en-US" altLang="zh-CN"/>
              <a:t>Johnson</a:t>
            </a:r>
            <a:r>
              <a:rPr lang="zh-CN" altLang="en-US"/>
              <a:t>算法</a:t>
            </a:r>
            <a:endParaRPr lang="zh-CN" altLang="en-US"/>
          </a:p>
        </p:txBody>
      </p:sp>
      <p:graphicFrame>
        <p:nvGraphicFramePr>
          <p:cNvPr id="56322" name="Object 3"/>
          <p:cNvGraphicFramePr>
            <a:graphicFrameLocks noGrp="1" noChangeAspect="1"/>
          </p:cNvGraphicFramePr>
          <p:nvPr>
            <p:ph idx="1"/>
          </p:nvPr>
        </p:nvGraphicFramePr>
        <p:xfrm>
          <a:off x="684213" y="1916113"/>
          <a:ext cx="6913562" cy="4002087"/>
        </p:xfrm>
        <a:graphic>
          <a:graphicData uri="http://schemas.openxmlformats.org/presentationml/2006/ole">
            <mc:AlternateContent xmlns:mc="http://schemas.openxmlformats.org/markup-compatibility/2006">
              <mc:Choice xmlns:v="urn:schemas-microsoft-com:vml" Requires="v">
                <p:oleObj spid="_x0000_s2" name="公式" r:id="rId1" imgW="2413000" imgH="1397000" progId="Equation.3">
                  <p:embed/>
                </p:oleObj>
              </mc:Choice>
              <mc:Fallback>
                <p:oleObj name="公式" r:id="rId1" imgW="2413000" imgH="1397000" progId="Equation.3">
                  <p:embed/>
                  <p:pic>
                    <p:nvPicPr>
                      <p:cNvPr id="0" name="Picture 18"/>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916113"/>
                        <a:ext cx="6913562" cy="4002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zh-CN" altLang="en-US"/>
              <a:t>算法复杂性分析</a:t>
            </a:r>
            <a:endParaRPr lang="zh-CN" altLang="en-US"/>
          </a:p>
        </p:txBody>
      </p:sp>
      <p:sp>
        <p:nvSpPr>
          <p:cNvPr id="142339" name="Rectangle 3"/>
          <p:cNvSpPr>
            <a:spLocks noGrp="1" noChangeArrowheads="1"/>
          </p:cNvSpPr>
          <p:nvPr>
            <p:ph type="body" idx="1"/>
          </p:nvPr>
        </p:nvSpPr>
        <p:spPr/>
        <p:txBody>
          <a:bodyPr/>
          <a:lstStyle/>
          <a:p>
            <a:pPr eaLnBrk="1" hangingPunct="1"/>
            <a:r>
              <a:rPr lang="zh-CN" altLang="en-US" b="1">
                <a:solidFill>
                  <a:srgbClr val="000099"/>
                </a:solidFill>
              </a:rPr>
              <a:t>算法复杂性分析</a:t>
            </a:r>
            <a:endParaRPr lang="zh-CN" altLang="en-US" b="1">
              <a:solidFill>
                <a:srgbClr val="000099"/>
              </a:solidFill>
            </a:endParaRPr>
          </a:p>
          <a:p>
            <a:pPr lvl="1" eaLnBrk="1" hangingPunct="1"/>
            <a:r>
              <a:rPr lang="zh-CN" altLang="en-US"/>
              <a:t>主要计算时间消耗在作业集的排序上</a:t>
            </a:r>
            <a:endParaRPr lang="zh-CN" altLang="en-US"/>
          </a:p>
          <a:p>
            <a:pPr lvl="2" eaLnBrk="1" hangingPunct="1"/>
            <a:r>
              <a:rPr lang="zh-CN" altLang="en-US"/>
              <a:t>排序问题的算法复杂度为</a:t>
            </a:r>
            <a:r>
              <a:rPr lang="en-US" altLang="zh-CN"/>
              <a:t>O(nlogn)</a:t>
            </a:r>
            <a:endParaRPr lang="en-US" altLang="zh-CN"/>
          </a:p>
          <a:p>
            <a:pPr lvl="2" eaLnBrk="1" hangingPunct="1">
              <a:buFont typeface="Wingdings" panose="05000000000000000000" pitchFamily="2" charset="2"/>
              <a:buNone/>
            </a:pPr>
            <a:r>
              <a:rPr lang="en-US" altLang="zh-CN">
                <a:latin typeface="宋体" panose="02010600030101010101" pitchFamily="2" charset="-122"/>
              </a:rPr>
              <a:t>——</a:t>
            </a:r>
            <a:r>
              <a:rPr lang="zh-CN" altLang="en-US"/>
              <a:t>算法复杂性为</a:t>
            </a:r>
            <a:r>
              <a:rPr lang="en-US" altLang="zh-CN"/>
              <a:t>O(nlogn)</a:t>
            </a:r>
            <a:endParaRPr lang="en-US" altLang="zh-CN"/>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zh-CN" altLang="en-US"/>
              <a:t>具有普遍意义的流水线调度问题</a:t>
            </a:r>
            <a:endParaRPr lang="zh-CN" altLang="en-US"/>
          </a:p>
        </p:txBody>
      </p:sp>
      <p:sp>
        <p:nvSpPr>
          <p:cNvPr id="143363" name="Rectangle 3"/>
          <p:cNvSpPr>
            <a:spLocks noGrp="1" noChangeArrowheads="1"/>
          </p:cNvSpPr>
          <p:nvPr>
            <p:ph type="body" idx="1"/>
          </p:nvPr>
        </p:nvSpPr>
        <p:spPr/>
        <p:txBody>
          <a:bodyPr/>
          <a:lstStyle/>
          <a:p>
            <a:pPr eaLnBrk="1" hangingPunct="1"/>
            <a:r>
              <a:rPr lang="zh-CN" altLang="en-US" b="1">
                <a:solidFill>
                  <a:srgbClr val="000099"/>
                </a:solidFill>
              </a:rPr>
              <a:t>教材中的问题为最简单的特例（</a:t>
            </a:r>
            <a:r>
              <a:rPr lang="en-US" altLang="zh-CN" b="1">
                <a:solidFill>
                  <a:srgbClr val="000099"/>
                </a:solidFill>
              </a:rPr>
              <a:t>n*2)</a:t>
            </a:r>
            <a:endParaRPr lang="en-US" altLang="zh-CN" b="1">
              <a:solidFill>
                <a:srgbClr val="000099"/>
              </a:solidFill>
            </a:endParaRPr>
          </a:p>
          <a:p>
            <a:pPr lvl="1" eaLnBrk="1" hangingPunct="1"/>
            <a:r>
              <a:rPr lang="zh-CN" altLang="en-US"/>
              <a:t>即</a:t>
            </a:r>
            <a:r>
              <a:rPr lang="en-US" altLang="zh-CN"/>
              <a:t>n</a:t>
            </a:r>
            <a:r>
              <a:rPr lang="zh-CN" altLang="en-US"/>
              <a:t>个事务，两台机器</a:t>
            </a:r>
            <a:endParaRPr lang="zh-CN" altLang="en-US"/>
          </a:p>
          <a:p>
            <a:pPr lvl="1" eaLnBrk="1" hangingPunct="1">
              <a:buFont typeface="Wingdings" panose="05000000000000000000" pitchFamily="2" charset="2"/>
              <a:buNone/>
            </a:pPr>
            <a:endParaRPr lang="zh-CN" altLang="en-US" sz="1000"/>
          </a:p>
          <a:p>
            <a:pPr eaLnBrk="1" hangingPunct="1"/>
            <a:r>
              <a:rPr lang="zh-CN" altLang="en-US" b="1">
                <a:solidFill>
                  <a:srgbClr val="000099"/>
                </a:solidFill>
              </a:rPr>
              <a:t>具有普遍意义的流水线调度问题（</a:t>
            </a:r>
            <a:r>
              <a:rPr lang="en-US" altLang="zh-CN" b="1">
                <a:solidFill>
                  <a:srgbClr val="000099"/>
                </a:solidFill>
              </a:rPr>
              <a:t>n*m)</a:t>
            </a:r>
            <a:endParaRPr lang="en-US" altLang="zh-CN" b="1">
              <a:solidFill>
                <a:srgbClr val="000099"/>
              </a:solidFill>
            </a:endParaRPr>
          </a:p>
          <a:p>
            <a:pPr lvl="1" eaLnBrk="1" hangingPunct="1"/>
            <a:r>
              <a:rPr lang="zh-CN" altLang="en-US"/>
              <a:t>即</a:t>
            </a:r>
            <a:r>
              <a:rPr lang="en-US" altLang="zh-CN"/>
              <a:t>n</a:t>
            </a:r>
            <a:r>
              <a:rPr lang="zh-CN" altLang="en-US"/>
              <a:t>个事务，</a:t>
            </a:r>
            <a:r>
              <a:rPr lang="en-US" altLang="zh-CN"/>
              <a:t>m</a:t>
            </a:r>
            <a:r>
              <a:rPr lang="zh-CN" altLang="en-US"/>
              <a:t>台机器</a:t>
            </a:r>
            <a:endParaRPr lang="zh-CN" altLang="en-US"/>
          </a:p>
          <a:p>
            <a:pPr lvl="1" eaLnBrk="1" hangingPunct="1">
              <a:buFont typeface="Wingdings" panose="05000000000000000000" pitchFamily="2" charset="2"/>
              <a:buNone/>
            </a:pPr>
            <a:r>
              <a:rPr lang="en-US" altLang="zh-CN"/>
              <a:t>——</a:t>
            </a:r>
            <a:r>
              <a:rPr lang="zh-CN" altLang="en-US"/>
              <a:t>属于ＮＰ难问题</a:t>
            </a:r>
            <a:endParaRPr lang="zh-CN" altLang="en-US"/>
          </a:p>
        </p:txBody>
      </p:sp>
      <p:sp>
        <p:nvSpPr>
          <p:cNvPr id="143364" name="Line 5"/>
          <p:cNvSpPr>
            <a:spLocks noChangeShapeType="1"/>
          </p:cNvSpPr>
          <p:nvPr/>
        </p:nvSpPr>
        <p:spPr bwMode="auto">
          <a:xfrm>
            <a:off x="3635375" y="3500438"/>
            <a:ext cx="3816350"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43365" name="Group 8"/>
          <p:cNvGrpSpPr/>
          <p:nvPr/>
        </p:nvGrpSpPr>
        <p:grpSpPr bwMode="auto">
          <a:xfrm>
            <a:off x="3276600" y="4724400"/>
            <a:ext cx="3124200" cy="914400"/>
            <a:chOff x="2064" y="2976"/>
            <a:chExt cx="1968" cy="576"/>
          </a:xfrm>
        </p:grpSpPr>
        <p:sp>
          <p:nvSpPr>
            <p:cNvPr id="143366" name="AutoShape 6"/>
            <p:cNvSpPr>
              <a:spLocks noChangeArrowheads="1"/>
            </p:cNvSpPr>
            <p:nvPr/>
          </p:nvSpPr>
          <p:spPr bwMode="auto">
            <a:xfrm rot="10800000">
              <a:off x="2064" y="2976"/>
              <a:ext cx="1968" cy="576"/>
            </a:xfrm>
            <a:prstGeom prst="wedgeRoundRectCallout">
              <a:avLst>
                <a:gd name="adj1" fmla="val -26681"/>
                <a:gd name="adj2" fmla="val 187843"/>
                <a:gd name="adj3" fmla="val 16667"/>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43367" name="Text Box 7"/>
            <p:cNvSpPr txBox="1">
              <a:spLocks noChangeArrowheads="1"/>
            </p:cNvSpPr>
            <p:nvPr/>
          </p:nvSpPr>
          <p:spPr bwMode="auto">
            <a:xfrm>
              <a:off x="2109" y="3022"/>
              <a:ext cx="187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000099"/>
                  </a:solidFill>
                </a:rPr>
                <a:t>调度问题的特例，属于</a:t>
              </a:r>
              <a:r>
                <a:rPr lang="zh-CN" altLang="en-US" b="1">
                  <a:solidFill>
                    <a:srgbClr val="FF0000"/>
                  </a:solidFill>
                </a:rPr>
                <a:t>同序调度问题</a:t>
              </a:r>
              <a:r>
                <a:rPr lang="en-US" altLang="zh-CN" b="1">
                  <a:solidFill>
                    <a:srgbClr val="FF0000"/>
                  </a:solidFill>
                </a:rPr>
                <a:t>Flow-Shop</a:t>
              </a:r>
              <a:endParaRPr lang="en-US" altLang="zh-CN" b="1">
                <a:solidFill>
                  <a:srgbClr val="FF0000"/>
                </a:solidFill>
              </a:endParaRPr>
            </a:p>
          </p:txBody>
        </p:sp>
      </p:gr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zh-CN" altLang="en-US"/>
              <a:t>启发式算法的求解方案</a:t>
            </a:r>
            <a:endParaRPr lang="zh-CN" altLang="en-US"/>
          </a:p>
        </p:txBody>
      </p:sp>
      <p:sp>
        <p:nvSpPr>
          <p:cNvPr id="144387" name="Rectangle 3"/>
          <p:cNvSpPr>
            <a:spLocks noGrp="1" noChangeArrowheads="1"/>
          </p:cNvSpPr>
          <p:nvPr>
            <p:ph type="body" idx="1"/>
          </p:nvPr>
        </p:nvSpPr>
        <p:spPr>
          <a:xfrm>
            <a:off x="457200" y="1719263"/>
            <a:ext cx="8075613" cy="4411662"/>
          </a:xfrm>
        </p:spPr>
        <p:txBody>
          <a:bodyPr/>
          <a:lstStyle/>
          <a:p>
            <a:pPr eaLnBrk="1" hangingPunct="1">
              <a:lnSpc>
                <a:spcPct val="90000"/>
              </a:lnSpc>
            </a:pPr>
            <a:r>
              <a:rPr lang="zh-CN" altLang="en-US" b="1">
                <a:solidFill>
                  <a:srgbClr val="000099"/>
                </a:solidFill>
              </a:rPr>
              <a:t>启发式算法的求解方案</a:t>
            </a:r>
            <a:endParaRPr lang="zh-CN" altLang="en-US" b="1">
              <a:solidFill>
                <a:srgbClr val="000099"/>
              </a:solidFill>
            </a:endParaRPr>
          </a:p>
          <a:p>
            <a:pPr lvl="1" eaLnBrk="1" hangingPunct="1">
              <a:lnSpc>
                <a:spcPct val="90000"/>
              </a:lnSpc>
            </a:pPr>
            <a:r>
              <a:rPr lang="zh-CN" altLang="en-US"/>
              <a:t>目前解决流水作业调度问题最好的启发式算法是</a:t>
            </a:r>
            <a:r>
              <a:rPr lang="zh-CN" altLang="en-US" b="1">
                <a:solidFill>
                  <a:srgbClr val="000099"/>
                </a:solidFill>
              </a:rPr>
              <a:t>ＭＳ算法</a:t>
            </a:r>
            <a:endParaRPr lang="zh-CN" altLang="en-US" b="1">
              <a:solidFill>
                <a:srgbClr val="000099"/>
              </a:solidFill>
            </a:endParaRPr>
          </a:p>
          <a:p>
            <a:pPr lvl="2" eaLnBrk="1" hangingPunct="1">
              <a:lnSpc>
                <a:spcPct val="90000"/>
              </a:lnSpc>
              <a:buFont typeface="Wingdings" panose="05000000000000000000" pitchFamily="2" charset="2"/>
              <a:buNone/>
            </a:pPr>
            <a:r>
              <a:rPr lang="en-US" altLang="zh-CN" b="1">
                <a:solidFill>
                  <a:schemeClr val="hlink"/>
                </a:solidFill>
              </a:rPr>
              <a:t>Gonzalez T, Sahni S. Flow - Shop and Job - shop Schedules: Complexity and Approximation. Operations Research,1978, 20: 36</a:t>
            </a:r>
            <a:r>
              <a:rPr lang="zh-CN" altLang="en-US" b="1">
                <a:solidFill>
                  <a:schemeClr val="hlink"/>
                </a:solidFill>
              </a:rPr>
              <a:t>～ </a:t>
            </a:r>
            <a:r>
              <a:rPr lang="en-US" altLang="zh-CN" b="1">
                <a:solidFill>
                  <a:schemeClr val="hlink"/>
                </a:solidFill>
              </a:rPr>
              <a:t>52</a:t>
            </a:r>
            <a:endParaRPr lang="en-US" altLang="zh-CN" b="1">
              <a:solidFill>
                <a:schemeClr val="hlink"/>
              </a:solidFill>
            </a:endParaRPr>
          </a:p>
          <a:p>
            <a:pPr lvl="1" eaLnBrk="1" hangingPunct="1">
              <a:lnSpc>
                <a:spcPct val="90000"/>
              </a:lnSpc>
            </a:pPr>
            <a:r>
              <a:rPr lang="zh-CN" altLang="en-US" b="1">
                <a:solidFill>
                  <a:srgbClr val="000099"/>
                </a:solidFill>
              </a:rPr>
              <a:t>模拟退火（ＳＡ）</a:t>
            </a:r>
            <a:r>
              <a:rPr lang="zh-CN" altLang="en-US"/>
              <a:t>也可以较好地解决该问题。</a:t>
            </a:r>
            <a:endParaRPr lang="zh-CN" altLang="en-US"/>
          </a:p>
          <a:p>
            <a:pPr lvl="2" eaLnBrk="1" hangingPunct="1">
              <a:lnSpc>
                <a:spcPct val="90000"/>
              </a:lnSpc>
              <a:buFont typeface="Wingdings" panose="05000000000000000000" pitchFamily="2" charset="2"/>
              <a:buNone/>
            </a:pPr>
            <a:r>
              <a:rPr lang="en-US" altLang="zh-CN" b="1">
                <a:solidFill>
                  <a:schemeClr val="hlink"/>
                </a:solidFill>
              </a:rPr>
              <a:t>Das H, Cummings P T, Le V an D M. Scheduling of SerialMultiproduct Batch Processes Via Simulated  nnealing.</a:t>
            </a:r>
            <a:r>
              <a:rPr lang="zh-CN" altLang="en-US" b="1">
                <a:solidFill>
                  <a:schemeClr val="hlink"/>
                </a:solidFill>
              </a:rPr>
              <a:t>　</a:t>
            </a:r>
            <a:r>
              <a:rPr lang="en-US" altLang="zh-CN" b="1">
                <a:solidFill>
                  <a:schemeClr val="hlink"/>
                </a:solidFill>
              </a:rPr>
              <a:t>Compt Chem Engng 1990, 14 (12) : 1351</a:t>
            </a:r>
            <a:r>
              <a:rPr lang="zh-CN" altLang="en-US" b="1">
                <a:solidFill>
                  <a:schemeClr val="hlink"/>
                </a:solidFill>
              </a:rPr>
              <a:t>～ </a:t>
            </a:r>
            <a:r>
              <a:rPr lang="en-US" altLang="zh-CN" b="1">
                <a:solidFill>
                  <a:schemeClr val="hlink"/>
                </a:solidFill>
              </a:rPr>
              <a:t>1362</a:t>
            </a:r>
            <a:endParaRPr lang="en-US" altLang="zh-CN" b="1">
              <a:solidFill>
                <a:schemeClr val="hlink"/>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4"/>
          <p:cNvGraphicFramePr>
            <a:graphicFrameLocks noChangeAspect="1"/>
          </p:cNvGraphicFramePr>
          <p:nvPr/>
        </p:nvGraphicFramePr>
        <p:xfrm>
          <a:off x="990600" y="1219200"/>
          <a:ext cx="3789363" cy="4267200"/>
        </p:xfrm>
        <a:graphic>
          <a:graphicData uri="http://schemas.openxmlformats.org/presentationml/2006/ole">
            <mc:AlternateContent xmlns:mc="http://schemas.openxmlformats.org/markup-compatibility/2006">
              <mc:Choice xmlns:v="urn:schemas-microsoft-com:vml" Requires="v">
                <p:oleObj spid="_x0000_s2" name="公式" r:id="rId1" imgW="1409700" imgH="1587500" progId="Equation.3">
                  <p:embed/>
                </p:oleObj>
              </mc:Choice>
              <mc:Fallback>
                <p:oleObj name="公式" r:id="rId1" imgW="1409700" imgH="1587500" progId="Equation.3">
                  <p:embed/>
                  <p:pic>
                    <p:nvPicPr>
                      <p:cNvPr id="0"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19200"/>
                        <a:ext cx="3789363" cy="426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r>
              <a:rPr lang="zh-CN" altLang="en-US"/>
              <a:t>思考题</a:t>
            </a:r>
            <a:r>
              <a:rPr lang="en-US" altLang="zh-CN"/>
              <a:t>_</a:t>
            </a:r>
            <a:r>
              <a:rPr lang="zh-CN" altLang="en-US"/>
              <a:t>非同序调度</a:t>
            </a:r>
            <a:endParaRPr lang="zh-CN" altLang="en-US"/>
          </a:p>
        </p:txBody>
      </p:sp>
      <p:sp>
        <p:nvSpPr>
          <p:cNvPr id="145411" name="Rectangle 3"/>
          <p:cNvSpPr>
            <a:spLocks noGrp="1" noChangeArrowheads="1"/>
          </p:cNvSpPr>
          <p:nvPr>
            <p:ph type="body" idx="1"/>
          </p:nvPr>
        </p:nvSpPr>
        <p:spPr/>
        <p:txBody>
          <a:bodyPr/>
          <a:lstStyle/>
          <a:p>
            <a:pPr eaLnBrk="1" hangingPunct="1"/>
            <a:r>
              <a:rPr lang="zh-CN" altLang="en-US" b="1">
                <a:solidFill>
                  <a:srgbClr val="003399"/>
                </a:solidFill>
              </a:rPr>
              <a:t>非同序调度问题</a:t>
            </a:r>
            <a:endParaRPr lang="zh-CN" altLang="en-US" b="1">
              <a:solidFill>
                <a:srgbClr val="003399"/>
              </a:solidFill>
            </a:endParaRPr>
          </a:p>
          <a:p>
            <a:pPr lvl="1" eaLnBrk="1" hangingPunct="1"/>
            <a:r>
              <a:rPr lang="en-US" altLang="zh-CN" b="1">
                <a:solidFill>
                  <a:srgbClr val="FF0000"/>
                </a:solidFill>
              </a:rPr>
              <a:t>JSP(Job-Shop)</a:t>
            </a:r>
            <a:r>
              <a:rPr lang="en-US" altLang="zh-CN"/>
              <a:t> </a:t>
            </a:r>
            <a:r>
              <a:rPr lang="zh-CN" altLang="en-US"/>
              <a:t>问题</a:t>
            </a:r>
            <a:endParaRPr lang="zh-CN" altLang="en-US"/>
          </a:p>
          <a:p>
            <a:pPr lvl="2" eaLnBrk="1" hangingPunct="1"/>
            <a:r>
              <a:rPr lang="zh-CN" altLang="en-US"/>
              <a:t>有</a:t>
            </a:r>
            <a:r>
              <a:rPr lang="en-US" altLang="zh-CN"/>
              <a:t>n </a:t>
            </a:r>
            <a:r>
              <a:rPr lang="zh-CN" altLang="en-US"/>
              <a:t>个工件和</a:t>
            </a:r>
            <a:r>
              <a:rPr lang="en-US" altLang="zh-CN"/>
              <a:t>m </a:t>
            </a:r>
            <a:r>
              <a:rPr lang="zh-CN" altLang="en-US"/>
              <a:t>台机器设备，每个工件都包含</a:t>
            </a:r>
            <a:r>
              <a:rPr lang="en-US" altLang="zh-CN"/>
              <a:t>m </a:t>
            </a:r>
            <a:r>
              <a:rPr lang="zh-CN" altLang="en-US"/>
              <a:t>个操作</a:t>
            </a:r>
            <a:r>
              <a:rPr lang="en-US" altLang="zh-CN"/>
              <a:t>(</a:t>
            </a:r>
            <a:r>
              <a:rPr lang="zh-CN" altLang="en-US"/>
              <a:t>或称工序</a:t>
            </a:r>
            <a:r>
              <a:rPr lang="en-US" altLang="zh-CN"/>
              <a:t>)</a:t>
            </a:r>
            <a:r>
              <a:rPr lang="zh-CN" altLang="en-US"/>
              <a:t>，每个操作都需单独占用某台设备进行加工，操作一旦开始</a:t>
            </a:r>
            <a:r>
              <a:rPr lang="en-US" altLang="zh-CN"/>
              <a:t>, </a:t>
            </a:r>
            <a:r>
              <a:rPr lang="zh-CN" altLang="en-US"/>
              <a:t>就不能中途被打断，每台机器在任一时刻最多只能加工一个工件。</a:t>
            </a:r>
            <a:endParaRPr lang="zh-CN" altLang="en-US"/>
          </a:p>
          <a:p>
            <a:pPr lvl="1" eaLnBrk="1" hangingPunct="1"/>
            <a:r>
              <a:rPr lang="en-US" altLang="zh-CN"/>
              <a:t>——</a:t>
            </a:r>
            <a:r>
              <a:rPr lang="zh-CN" altLang="en-US" b="1">
                <a:solidFill>
                  <a:srgbClr val="FF0000"/>
                </a:solidFill>
              </a:rPr>
              <a:t>问题：</a:t>
            </a:r>
            <a:r>
              <a:rPr lang="zh-CN" altLang="en-US" b="1">
                <a:solidFill>
                  <a:srgbClr val="003399"/>
                </a:solidFill>
              </a:rPr>
              <a:t>在每台机器上为每个操作分配一段加工时间</a:t>
            </a:r>
            <a:r>
              <a:rPr lang="en-US" altLang="zh-CN" b="1">
                <a:solidFill>
                  <a:srgbClr val="003399"/>
                </a:solidFill>
              </a:rPr>
              <a:t>, </a:t>
            </a:r>
            <a:r>
              <a:rPr lang="zh-CN" altLang="en-US" b="1">
                <a:solidFill>
                  <a:srgbClr val="003399"/>
                </a:solidFill>
              </a:rPr>
              <a:t>寻找一种可行的调度方案</a:t>
            </a:r>
            <a:r>
              <a:rPr lang="en-US" altLang="zh-CN" b="1">
                <a:solidFill>
                  <a:srgbClr val="003399"/>
                </a:solidFill>
              </a:rPr>
              <a:t>, </a:t>
            </a:r>
            <a:r>
              <a:rPr lang="zh-CN" altLang="en-US" b="1">
                <a:solidFill>
                  <a:srgbClr val="003399"/>
                </a:solidFill>
              </a:rPr>
              <a:t>使得加工完所有工件所需的时间最短。</a:t>
            </a:r>
            <a:endParaRPr lang="zh-CN" altLang="en-US" b="1">
              <a:solidFill>
                <a:srgbClr val="003399"/>
              </a:solidFill>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ext Box 2"/>
          <p:cNvSpPr txBox="1">
            <a:spLocks noChangeArrowheads="1"/>
          </p:cNvSpPr>
          <p:nvPr/>
        </p:nvSpPr>
        <p:spPr bwMode="auto">
          <a:xfrm>
            <a:off x="2438400" y="2057400"/>
            <a:ext cx="4267200" cy="3140075"/>
          </a:xfrm>
          <a:prstGeom prst="rect">
            <a:avLst/>
          </a:prstGeom>
          <a:solidFill>
            <a:schemeClr val="tx1"/>
          </a:solidFill>
          <a:ln w="9525" algn="ctr">
            <a:noFill/>
            <a:miter lim="800000"/>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r>
              <a:rPr lang="en-US" altLang="zh-CN" sz="5000" b="1">
                <a:solidFill>
                  <a:schemeClr val="bg1"/>
                </a:solidFill>
                <a:latin typeface="Times New Roman" panose="02020603050405020304" pitchFamily="18" charset="0"/>
                <a:ea typeface="幼圆" panose="02010509060101010101" pitchFamily="49" charset="-122"/>
              </a:rPr>
              <a:t>0-1</a:t>
            </a:r>
            <a:r>
              <a:rPr lang="zh-CN" altLang="en-US" sz="5000" b="1">
                <a:solidFill>
                  <a:schemeClr val="bg1"/>
                </a:solidFill>
                <a:latin typeface="Times New Roman" panose="02020603050405020304" pitchFamily="18" charset="0"/>
                <a:ea typeface="幼圆" panose="02010509060101010101" pitchFamily="49" charset="-122"/>
              </a:rPr>
              <a:t>背包问题</a:t>
            </a:r>
            <a:endParaRPr lang="zh-CN" altLang="en-US"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endParaRPr lang="en-US" altLang="zh-CN" sz="5000" b="1">
              <a:solidFill>
                <a:schemeClr val="bg1"/>
              </a:solidFill>
              <a:latin typeface="Times New Roman" panose="02020603050405020304" pitchFamily="18" charset="0"/>
              <a:ea typeface="幼圆" panose="02010509060101010101" pitchFamily="49" charset="-122"/>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en-US" altLang="zh-CN"/>
              <a:t>0-1</a:t>
            </a:r>
            <a:r>
              <a:rPr lang="zh-CN" altLang="en-US"/>
              <a:t>背包问题</a:t>
            </a:r>
            <a:endParaRPr lang="zh-CN" altLang="en-US"/>
          </a:p>
        </p:txBody>
      </p:sp>
      <p:sp>
        <p:nvSpPr>
          <p:cNvPr id="147459" name="Rectangle 3"/>
          <p:cNvSpPr>
            <a:spLocks noGrp="1" noChangeArrowheads="1"/>
          </p:cNvSpPr>
          <p:nvPr>
            <p:ph type="body" idx="1"/>
          </p:nvPr>
        </p:nvSpPr>
        <p:spPr/>
        <p:txBody>
          <a:bodyPr/>
          <a:lstStyle/>
          <a:p>
            <a:pPr eaLnBrk="1" hangingPunct="1"/>
            <a:r>
              <a:rPr lang="en-US" altLang="zh-CN" b="1">
                <a:solidFill>
                  <a:srgbClr val="003399"/>
                </a:solidFill>
              </a:rPr>
              <a:t>0-1</a:t>
            </a:r>
            <a:r>
              <a:rPr lang="zh-CN" altLang="en-US" b="1">
                <a:solidFill>
                  <a:srgbClr val="003399"/>
                </a:solidFill>
              </a:rPr>
              <a:t>背包问题</a:t>
            </a:r>
            <a:endParaRPr lang="zh-CN" altLang="en-US" b="1">
              <a:solidFill>
                <a:srgbClr val="003399"/>
              </a:solidFill>
            </a:endParaRPr>
          </a:p>
          <a:p>
            <a:pPr lvl="1" eaLnBrk="1" hangingPunct="1"/>
            <a:r>
              <a:rPr lang="zh-CN" altLang="en-US" b="1">
                <a:solidFill>
                  <a:srgbClr val="003399"/>
                </a:solidFill>
              </a:rPr>
              <a:t>问题描述：</a:t>
            </a:r>
            <a:r>
              <a:rPr lang="zh-CN" altLang="en-US"/>
              <a:t>给定</a:t>
            </a:r>
            <a:r>
              <a:rPr lang="en-US" altLang="zh-CN"/>
              <a:t>n</a:t>
            </a:r>
            <a:r>
              <a:rPr lang="zh-CN" altLang="en-US"/>
              <a:t>种物品和一个背包，物品</a:t>
            </a:r>
            <a:r>
              <a:rPr lang="en-US" altLang="zh-CN"/>
              <a:t>i</a:t>
            </a:r>
            <a:r>
              <a:rPr lang="zh-CN" altLang="en-US"/>
              <a:t>的重量是</a:t>
            </a:r>
            <a:r>
              <a:rPr lang="en-US" altLang="zh-CN"/>
              <a:t>w</a:t>
            </a:r>
            <a:r>
              <a:rPr lang="en-US" altLang="zh-CN" baseline="-25000"/>
              <a:t>i</a:t>
            </a:r>
            <a:r>
              <a:rPr lang="en-US" altLang="zh-CN"/>
              <a:t>,</a:t>
            </a:r>
            <a:r>
              <a:rPr lang="zh-CN" altLang="en-US"/>
              <a:t>其价值为</a:t>
            </a:r>
            <a:r>
              <a:rPr lang="en-US" altLang="zh-CN"/>
              <a:t>v</a:t>
            </a:r>
            <a:r>
              <a:rPr lang="en-US" altLang="zh-CN" baseline="-25000"/>
              <a:t>i</a:t>
            </a:r>
            <a:r>
              <a:rPr lang="zh-CN" altLang="en-US"/>
              <a:t>，背包的容量为Ｃ。</a:t>
            </a:r>
            <a:endParaRPr lang="zh-CN" altLang="en-US"/>
          </a:p>
          <a:p>
            <a:pPr lvl="2" eaLnBrk="1" hangingPunct="1"/>
            <a:r>
              <a:rPr lang="zh-CN" altLang="en-US"/>
              <a:t>问：应如何选择装入背包的物品，使得装入背包中物品的总价值最大？</a:t>
            </a:r>
            <a:endParaRPr lang="zh-CN" altLang="en-US"/>
          </a:p>
          <a:p>
            <a:pPr lvl="1" eaLnBrk="1" hangingPunct="1"/>
            <a:r>
              <a:rPr lang="zh-CN" altLang="en-US"/>
              <a:t>对于任意一种物品ｉ</a:t>
            </a:r>
            <a:r>
              <a:rPr lang="en-US" altLang="zh-CN"/>
              <a:t>(</a:t>
            </a:r>
            <a:r>
              <a:rPr lang="zh-CN" altLang="en-US"/>
              <a:t>１</a:t>
            </a:r>
            <a:r>
              <a:rPr lang="zh-CN" altLang="en-US">
                <a:latin typeface="宋体" panose="02010600030101010101" pitchFamily="2" charset="-122"/>
              </a:rPr>
              <a:t>≤</a:t>
            </a:r>
            <a:r>
              <a:rPr lang="en-US" altLang="zh-CN">
                <a:latin typeface="宋体" panose="02010600030101010101" pitchFamily="2" charset="-122"/>
              </a:rPr>
              <a:t>i≤n)</a:t>
            </a:r>
            <a:r>
              <a:rPr lang="zh-CN" altLang="en-US">
                <a:latin typeface="宋体" panose="02010600030101010101" pitchFamily="2" charset="-122"/>
              </a:rPr>
              <a:t>都只有两种选择：装入背包或不装入背包，不存在部分装入的情况，所以该问题被称为０－１背包问题。</a:t>
            </a:r>
            <a:endParaRPr lang="zh-CN" altLang="en-US">
              <a:latin typeface="宋体" panose="02010600030101010101" pitchFamily="2" charset="-122"/>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altLang="zh-CN"/>
              <a:t>0-1</a:t>
            </a:r>
            <a:r>
              <a:rPr lang="zh-CN" altLang="en-US"/>
              <a:t>背包问题的形式化描述</a:t>
            </a:r>
            <a:endParaRPr lang="zh-CN" altLang="en-US"/>
          </a:p>
        </p:txBody>
      </p:sp>
      <p:graphicFrame>
        <p:nvGraphicFramePr>
          <p:cNvPr id="57346" name="Object 3"/>
          <p:cNvGraphicFramePr>
            <a:graphicFrameLocks noGrp="1" noChangeAspect="1"/>
          </p:cNvGraphicFramePr>
          <p:nvPr>
            <p:ph idx="1"/>
          </p:nvPr>
        </p:nvGraphicFramePr>
        <p:xfrm>
          <a:off x="611188" y="2276475"/>
          <a:ext cx="7921625" cy="2168525"/>
        </p:xfrm>
        <a:graphic>
          <a:graphicData uri="http://schemas.openxmlformats.org/presentationml/2006/ole">
            <mc:AlternateContent xmlns:mc="http://schemas.openxmlformats.org/markup-compatibility/2006">
              <mc:Choice xmlns:v="urn:schemas-microsoft-com:vml" Requires="v">
                <p:oleObj spid="_x0000_s2" name="公式" r:id="rId1" imgW="3340100" imgH="914400" progId="Equation.3">
                  <p:embed/>
                </p:oleObj>
              </mc:Choice>
              <mc:Fallback>
                <p:oleObj name="公式" r:id="rId1" imgW="3340100" imgH="914400" progId="Equation.3">
                  <p:embed/>
                  <p:pic>
                    <p:nvPicPr>
                      <p:cNvPr id="0" name="Picture 18"/>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276475"/>
                        <a:ext cx="7921625" cy="216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zh-CN" altLang="en-US"/>
              <a:t>最优子结构性质</a:t>
            </a:r>
            <a:endParaRPr lang="zh-CN" altLang="en-US"/>
          </a:p>
        </p:txBody>
      </p:sp>
      <p:graphicFrame>
        <p:nvGraphicFramePr>
          <p:cNvPr id="58370" name="Object 3"/>
          <p:cNvGraphicFramePr>
            <a:graphicFrameLocks noGrp="1" noChangeAspect="1"/>
          </p:cNvGraphicFramePr>
          <p:nvPr>
            <p:ph idx="1"/>
          </p:nvPr>
        </p:nvGraphicFramePr>
        <p:xfrm>
          <a:off x="684213" y="1989138"/>
          <a:ext cx="7848600" cy="3471862"/>
        </p:xfrm>
        <a:graphic>
          <a:graphicData uri="http://schemas.openxmlformats.org/presentationml/2006/ole">
            <mc:AlternateContent xmlns:mc="http://schemas.openxmlformats.org/markup-compatibility/2006">
              <mc:Choice xmlns:v="urn:schemas-microsoft-com:vml" Requires="v">
                <p:oleObj spid="_x0000_s2" name="公式" r:id="rId1" imgW="3416300" imgH="1511300" progId="Equation.3">
                  <p:embed/>
                </p:oleObj>
              </mc:Choice>
              <mc:Fallback>
                <p:oleObj name="公式" r:id="rId1" imgW="3416300" imgH="1511300" progId="Equation.3">
                  <p:embed/>
                  <p:pic>
                    <p:nvPicPr>
                      <p:cNvPr id="0" name="Picture 18"/>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989138"/>
                        <a:ext cx="7848600" cy="347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zh-CN" altLang="en-US"/>
              <a:t>子问题的描述</a:t>
            </a:r>
            <a:endParaRPr lang="zh-CN" altLang="en-US"/>
          </a:p>
        </p:txBody>
      </p:sp>
      <p:graphicFrame>
        <p:nvGraphicFramePr>
          <p:cNvPr id="59394" name="Object 3"/>
          <p:cNvGraphicFramePr>
            <a:graphicFrameLocks noGrp="1" noChangeAspect="1"/>
          </p:cNvGraphicFramePr>
          <p:nvPr>
            <p:ph idx="1"/>
          </p:nvPr>
        </p:nvGraphicFramePr>
        <p:xfrm>
          <a:off x="1187450" y="1916113"/>
          <a:ext cx="6769100" cy="3771900"/>
        </p:xfrm>
        <a:graphic>
          <a:graphicData uri="http://schemas.openxmlformats.org/presentationml/2006/ole">
            <mc:AlternateContent xmlns:mc="http://schemas.openxmlformats.org/markup-compatibility/2006">
              <mc:Choice xmlns:v="urn:schemas-microsoft-com:vml" Requires="v">
                <p:oleObj spid="_x0000_s2" name="公式" r:id="rId1" imgW="3098800" imgH="1727200" progId="Equation.3">
                  <p:embed/>
                </p:oleObj>
              </mc:Choice>
              <mc:Fallback>
                <p:oleObj name="公式" r:id="rId1" imgW="3098800" imgH="1727200" progId="Equation.3">
                  <p:embed/>
                  <p:pic>
                    <p:nvPicPr>
                      <p:cNvPr id="0" name="Picture 18"/>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916113"/>
                        <a:ext cx="6769100" cy="377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zh-CN" altLang="en-US"/>
              <a:t>子问题的递归结构</a:t>
            </a:r>
            <a:endParaRPr lang="zh-CN" altLang="en-US"/>
          </a:p>
        </p:txBody>
      </p:sp>
      <p:graphicFrame>
        <p:nvGraphicFramePr>
          <p:cNvPr id="60418" name="Object 3"/>
          <p:cNvGraphicFramePr>
            <a:graphicFrameLocks noGrp="1" noChangeAspect="1"/>
          </p:cNvGraphicFramePr>
          <p:nvPr>
            <p:ph idx="1"/>
          </p:nvPr>
        </p:nvGraphicFramePr>
        <p:xfrm>
          <a:off x="762000" y="2286000"/>
          <a:ext cx="7993063" cy="2711450"/>
        </p:xfrm>
        <a:graphic>
          <a:graphicData uri="http://schemas.openxmlformats.org/presentationml/2006/ole">
            <mc:AlternateContent xmlns:mc="http://schemas.openxmlformats.org/markup-compatibility/2006">
              <mc:Choice xmlns:v="urn:schemas-microsoft-com:vml" Requires="v">
                <p:oleObj spid="_x0000_s2" name="公式" r:id="rId1" imgW="3517900" imgH="1193800" progId="Equation.3">
                  <p:embed/>
                </p:oleObj>
              </mc:Choice>
              <mc:Fallback>
                <p:oleObj name="公式" r:id="rId1" imgW="3517900" imgH="1193800" progId="Equation.3">
                  <p:embed/>
                  <p:pic>
                    <p:nvPicPr>
                      <p:cNvPr id="0" name="Picture 24"/>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86000"/>
                        <a:ext cx="7993063" cy="271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0" name="Line 4"/>
          <p:cNvSpPr>
            <a:spLocks noChangeShapeType="1"/>
          </p:cNvSpPr>
          <p:nvPr/>
        </p:nvSpPr>
        <p:spPr bwMode="auto">
          <a:xfrm flipV="1">
            <a:off x="2514600" y="3505200"/>
            <a:ext cx="762000" cy="1676400"/>
          </a:xfrm>
          <a:prstGeom prst="line">
            <a:avLst/>
          </a:prstGeom>
          <a:noFill/>
          <a:ln w="12700">
            <a:solidFill>
              <a:srgbClr val="FF0000"/>
            </a:solidFill>
            <a:prstDash val="dash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21" name="Text Box 5"/>
          <p:cNvSpPr txBox="1">
            <a:spLocks noChangeArrowheads="1"/>
          </p:cNvSpPr>
          <p:nvPr/>
        </p:nvSpPr>
        <p:spPr bwMode="auto">
          <a:xfrm>
            <a:off x="838200" y="5257800"/>
            <a:ext cx="36576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第</a:t>
            </a:r>
            <a:r>
              <a:rPr lang="en-US" altLang="zh-CN" b="1"/>
              <a:t>i</a:t>
            </a:r>
            <a:r>
              <a:rPr lang="zh-CN" altLang="en-US" b="1"/>
              <a:t>个物品没有被选中</a:t>
            </a:r>
            <a:r>
              <a:rPr lang="en-US" altLang="zh-CN" b="1"/>
              <a:t>,</a:t>
            </a:r>
            <a:r>
              <a:rPr lang="zh-CN" altLang="en-US" b="1"/>
              <a:t>因此</a:t>
            </a:r>
            <a:endParaRPr lang="zh-CN" altLang="en-US" b="1"/>
          </a:p>
          <a:p>
            <a:pPr eaLnBrk="1" hangingPunct="1">
              <a:spcBef>
                <a:spcPct val="50000"/>
              </a:spcBef>
            </a:pPr>
            <a:r>
              <a:rPr lang="en-US" altLang="zh-CN" b="1"/>
              <a:t>——</a:t>
            </a:r>
            <a:r>
              <a:rPr lang="zh-CN" altLang="en-US" b="1"/>
              <a:t>背包的剩余容量</a:t>
            </a:r>
            <a:r>
              <a:rPr lang="en-US" altLang="zh-CN" b="1"/>
              <a:t>j</a:t>
            </a:r>
            <a:r>
              <a:rPr lang="zh-CN" altLang="en-US" b="1"/>
              <a:t>不变；</a:t>
            </a:r>
            <a:endParaRPr lang="zh-CN" altLang="en-US" b="1"/>
          </a:p>
          <a:p>
            <a:pPr eaLnBrk="1" hangingPunct="1">
              <a:spcBef>
                <a:spcPct val="50000"/>
              </a:spcBef>
            </a:pPr>
            <a:r>
              <a:rPr lang="en-US" altLang="zh-CN" b="1"/>
              <a:t>——</a:t>
            </a:r>
            <a:r>
              <a:rPr lang="zh-CN" altLang="en-US" b="1"/>
              <a:t>背包中物品总价值不变</a:t>
            </a:r>
            <a:endParaRPr lang="zh-CN" altLang="en-US" b="1"/>
          </a:p>
        </p:txBody>
      </p:sp>
      <p:sp>
        <p:nvSpPr>
          <p:cNvPr id="60422" name="Text Box 6"/>
          <p:cNvSpPr txBox="1">
            <a:spLocks noChangeArrowheads="1"/>
          </p:cNvSpPr>
          <p:nvPr/>
        </p:nvSpPr>
        <p:spPr bwMode="auto">
          <a:xfrm>
            <a:off x="5029200" y="4876800"/>
            <a:ext cx="38100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第</a:t>
            </a:r>
            <a:r>
              <a:rPr lang="en-US" altLang="zh-CN" b="1"/>
              <a:t>i</a:t>
            </a:r>
            <a:r>
              <a:rPr lang="zh-CN" altLang="en-US" b="1"/>
              <a:t>个物品被选中</a:t>
            </a:r>
            <a:r>
              <a:rPr lang="en-US" altLang="zh-CN" b="1"/>
              <a:t>,</a:t>
            </a:r>
            <a:r>
              <a:rPr lang="zh-CN" altLang="en-US" b="1"/>
              <a:t>因此</a:t>
            </a:r>
            <a:endParaRPr lang="zh-CN" altLang="en-US" b="1"/>
          </a:p>
          <a:p>
            <a:pPr eaLnBrk="1" hangingPunct="1">
              <a:spcBef>
                <a:spcPct val="50000"/>
              </a:spcBef>
            </a:pPr>
            <a:r>
              <a:rPr lang="en-US" altLang="zh-CN" b="1"/>
              <a:t>——</a:t>
            </a:r>
            <a:r>
              <a:rPr lang="zh-CN" altLang="en-US" b="1"/>
              <a:t>背包的剩余容量变为</a:t>
            </a:r>
            <a:r>
              <a:rPr lang="en-US" altLang="zh-CN" b="1"/>
              <a:t>j-Wi</a:t>
            </a:r>
            <a:r>
              <a:rPr lang="zh-CN" altLang="en-US" b="1"/>
              <a:t>；</a:t>
            </a:r>
            <a:endParaRPr lang="zh-CN" altLang="en-US" b="1"/>
          </a:p>
          <a:p>
            <a:pPr eaLnBrk="1" hangingPunct="1">
              <a:spcBef>
                <a:spcPct val="50000"/>
              </a:spcBef>
            </a:pPr>
            <a:r>
              <a:rPr lang="en-US" altLang="zh-CN" b="1"/>
              <a:t>——</a:t>
            </a:r>
            <a:r>
              <a:rPr lang="zh-CN" altLang="en-US" b="1"/>
              <a:t>背包中物品总价值增加</a:t>
            </a:r>
            <a:r>
              <a:rPr lang="en-US" altLang="zh-CN" b="1"/>
              <a:t>Vi</a:t>
            </a:r>
            <a:endParaRPr lang="en-US" altLang="zh-CN" b="1"/>
          </a:p>
        </p:txBody>
      </p:sp>
      <p:sp>
        <p:nvSpPr>
          <p:cNvPr id="60423" name="Line 7"/>
          <p:cNvSpPr>
            <a:spLocks noChangeShapeType="1"/>
          </p:cNvSpPr>
          <p:nvPr/>
        </p:nvSpPr>
        <p:spPr bwMode="auto">
          <a:xfrm flipH="1" flipV="1">
            <a:off x="5791200" y="3581400"/>
            <a:ext cx="609600" cy="1219200"/>
          </a:xfrm>
          <a:prstGeom prst="line">
            <a:avLst/>
          </a:prstGeom>
          <a:noFill/>
          <a:ln w="12700">
            <a:solidFill>
              <a:srgbClr val="FF0000"/>
            </a:solidFill>
            <a:prstDash val="dash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24" name="Oval 8"/>
          <p:cNvSpPr>
            <a:spLocks noChangeArrowheads="1"/>
          </p:cNvSpPr>
          <p:nvPr/>
        </p:nvSpPr>
        <p:spPr bwMode="auto">
          <a:xfrm>
            <a:off x="2895600" y="2590800"/>
            <a:ext cx="1371600" cy="914400"/>
          </a:xfrm>
          <a:prstGeom prst="ellipse">
            <a:avLst/>
          </a:prstGeom>
          <a:noFill/>
          <a:ln w="19050">
            <a:solidFill>
              <a:srgbClr val="FF0000"/>
            </a:solidFill>
            <a:prstDash val="dashDot"/>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0425" name="Oval 9"/>
          <p:cNvSpPr>
            <a:spLocks noChangeArrowheads="1"/>
          </p:cNvSpPr>
          <p:nvPr/>
        </p:nvSpPr>
        <p:spPr bwMode="auto">
          <a:xfrm>
            <a:off x="4419600" y="2590800"/>
            <a:ext cx="2514600" cy="914400"/>
          </a:xfrm>
          <a:prstGeom prst="ellipse">
            <a:avLst/>
          </a:prstGeom>
          <a:noFill/>
          <a:ln w="19050">
            <a:solidFill>
              <a:srgbClr val="FF0000"/>
            </a:solidFill>
            <a:prstDash val="dashDot"/>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r>
              <a:rPr lang="zh-CN" altLang="en-US"/>
              <a:t>算法实现</a:t>
            </a:r>
            <a:endParaRPr lang="zh-CN" altLang="en-US"/>
          </a:p>
        </p:txBody>
      </p:sp>
      <p:sp>
        <p:nvSpPr>
          <p:cNvPr id="148483" name="Rectangle 3"/>
          <p:cNvSpPr>
            <a:spLocks noGrp="1" noChangeArrowheads="1"/>
          </p:cNvSpPr>
          <p:nvPr>
            <p:ph type="body" idx="1"/>
          </p:nvPr>
        </p:nvSpPr>
        <p:spPr/>
        <p:txBody>
          <a:bodyPr/>
          <a:lstStyle/>
          <a:p>
            <a:pPr eaLnBrk="1" hangingPunct="1"/>
            <a:r>
              <a:rPr lang="zh-CN" altLang="en-US" dirty="0"/>
              <a:t>算法实现</a:t>
            </a:r>
            <a:endParaRPr lang="zh-CN" altLang="en-US" dirty="0"/>
          </a:p>
          <a:p>
            <a:pPr lvl="1" eaLnBrk="1" hangingPunct="1"/>
            <a:r>
              <a:rPr lang="zh-CN" altLang="en-US" dirty="0"/>
              <a:t>参看教材</a:t>
            </a:r>
            <a:r>
              <a:rPr lang="en-US" altLang="zh-CN" dirty="0"/>
              <a:t>page:75-76</a:t>
            </a:r>
            <a:endParaRPr lang="en-US" altLang="zh-CN" dirty="0"/>
          </a:p>
          <a:p>
            <a:pPr lvl="2" eaLnBrk="1" hangingPunct="1"/>
            <a:r>
              <a:rPr lang="zh-CN" altLang="en-US" dirty="0"/>
              <a:t>用</a:t>
            </a:r>
            <a:r>
              <a:rPr lang="en-US" altLang="zh-CN" dirty="0">
                <a:latin typeface="宋体" panose="02010600030101010101" pitchFamily="2" charset="-122"/>
              </a:rPr>
              <a:t>m[</a:t>
            </a:r>
            <a:r>
              <a:rPr lang="en-US" altLang="zh-CN" dirty="0" err="1">
                <a:latin typeface="宋体" panose="02010600030101010101" pitchFamily="2" charset="-122"/>
              </a:rPr>
              <a:t>i</a:t>
            </a:r>
            <a:r>
              <a:rPr lang="en-US" altLang="zh-CN" dirty="0">
                <a:latin typeface="宋体" panose="02010600030101010101" pitchFamily="2" charset="-122"/>
              </a:rPr>
              <a:t>][j]</a:t>
            </a:r>
            <a:r>
              <a:rPr lang="zh-CN" altLang="en-US" dirty="0">
                <a:latin typeface="宋体" panose="02010600030101010101" pitchFamily="2" charset="-122"/>
              </a:rPr>
              <a:t>存储</a:t>
            </a:r>
            <a:r>
              <a:rPr lang="en-US" altLang="zh-CN" dirty="0">
                <a:latin typeface="宋体" panose="02010600030101010101" pitchFamily="2" charset="-122"/>
              </a:rPr>
              <a:t>m(</a:t>
            </a:r>
            <a:r>
              <a:rPr lang="en-US" altLang="zh-CN" dirty="0" err="1">
                <a:latin typeface="宋体" panose="02010600030101010101" pitchFamily="2" charset="-122"/>
              </a:rPr>
              <a:t>i,j</a:t>
            </a:r>
            <a:r>
              <a:rPr lang="en-US" altLang="zh-CN" dirty="0">
                <a:latin typeface="宋体" panose="02010600030101010101" pitchFamily="2" charset="-122"/>
              </a:rPr>
              <a:t>)</a:t>
            </a:r>
            <a:r>
              <a:rPr lang="zh-CN" altLang="en-US" dirty="0">
                <a:latin typeface="宋体" panose="02010600030101010101" pitchFamily="2" charset="-122"/>
              </a:rPr>
              <a:t>的值</a:t>
            </a:r>
            <a:endParaRPr lang="zh-CN" altLang="en-US" dirty="0">
              <a:latin typeface="宋体" panose="02010600030101010101" pitchFamily="2" charset="-122"/>
            </a:endParaRPr>
          </a:p>
          <a:p>
            <a:pPr lvl="3" eaLnBrk="1" hangingPunct="1"/>
            <a:r>
              <a:rPr lang="en-US" altLang="zh-CN" dirty="0">
                <a:latin typeface="宋体" panose="02010600030101010101" pitchFamily="2" charset="-122"/>
              </a:rPr>
              <a:t>m[</a:t>
            </a:r>
            <a:r>
              <a:rPr lang="zh-CN" altLang="en-US" dirty="0">
                <a:latin typeface="宋体" panose="02010600030101010101" pitchFamily="2" charset="-122"/>
              </a:rPr>
              <a:t>１</a:t>
            </a:r>
            <a:r>
              <a:rPr lang="en-US" altLang="zh-CN" dirty="0">
                <a:latin typeface="宋体" panose="02010600030101010101" pitchFamily="2" charset="-122"/>
              </a:rPr>
              <a:t>][</a:t>
            </a:r>
            <a:r>
              <a:rPr lang="zh-CN" altLang="en-US" dirty="0">
                <a:latin typeface="宋体" panose="02010600030101010101" pitchFamily="2" charset="-122"/>
              </a:rPr>
              <a:t>Ｃ</a:t>
            </a:r>
            <a:r>
              <a:rPr lang="en-US" altLang="zh-CN" dirty="0">
                <a:latin typeface="宋体" panose="02010600030101010101" pitchFamily="2" charset="-122"/>
              </a:rPr>
              <a:t>]</a:t>
            </a:r>
            <a:r>
              <a:rPr lang="zh-CN" altLang="en-US" dirty="0">
                <a:latin typeface="宋体" panose="02010600030101010101" pitchFamily="2" charset="-122"/>
              </a:rPr>
              <a:t>保存了所求</a:t>
            </a:r>
            <a:r>
              <a:rPr lang="en-US" altLang="zh-CN" dirty="0">
                <a:latin typeface="宋体" panose="02010600030101010101" pitchFamily="2" charset="-122"/>
              </a:rPr>
              <a:t>0-1</a:t>
            </a:r>
            <a:r>
              <a:rPr lang="zh-CN" altLang="en-US" dirty="0">
                <a:latin typeface="宋体" panose="02010600030101010101" pitchFamily="2" charset="-122"/>
              </a:rPr>
              <a:t>背包问题的最优值。</a:t>
            </a:r>
            <a:endParaRPr lang="zh-CN" altLang="en-US" dirty="0">
              <a:latin typeface="宋体" panose="02010600030101010101" pitchFamily="2" charset="-122"/>
            </a:endParaRPr>
          </a:p>
          <a:p>
            <a:pPr lvl="3" eaLnBrk="1" hangingPunct="1">
              <a:buFont typeface="Wingdings" panose="05000000000000000000" pitchFamily="2" charset="2"/>
              <a:buNone/>
            </a:pPr>
            <a:endParaRPr lang="zh-CN" altLang="en-US" sz="1200" dirty="0">
              <a:latin typeface="宋体" panose="02010600030101010101" pitchFamily="2" charset="-122"/>
            </a:endParaRPr>
          </a:p>
          <a:p>
            <a:pPr eaLnBrk="1" hangingPunct="1"/>
            <a:r>
              <a:rPr lang="zh-CN" altLang="en-US" dirty="0">
                <a:latin typeface="宋体" panose="02010600030101010101" pitchFamily="2" charset="-122"/>
              </a:rPr>
              <a:t>最优解的构造</a:t>
            </a:r>
            <a:endParaRPr lang="zh-CN" altLang="en-US" dirty="0">
              <a:latin typeface="宋体" panose="02010600030101010101" pitchFamily="2" charset="-122"/>
            </a:endParaRPr>
          </a:p>
          <a:p>
            <a:pPr lvl="1" eaLnBrk="1" hangingPunct="1"/>
            <a:r>
              <a:rPr lang="zh-CN" altLang="en-US" dirty="0">
                <a:latin typeface="宋体" panose="02010600030101010101" pitchFamily="2" charset="-122"/>
              </a:rPr>
              <a:t>根据</a:t>
            </a:r>
            <a:r>
              <a:rPr lang="en-US" altLang="zh-CN" dirty="0">
                <a:latin typeface="宋体" panose="02010600030101010101" pitchFamily="2" charset="-122"/>
              </a:rPr>
              <a:t>m[</a:t>
            </a:r>
            <a:r>
              <a:rPr lang="en-US" altLang="zh-CN" dirty="0" err="1">
                <a:latin typeface="宋体" panose="02010600030101010101" pitchFamily="2" charset="-122"/>
              </a:rPr>
              <a:t>i</a:t>
            </a:r>
            <a:r>
              <a:rPr lang="en-US" altLang="zh-CN" dirty="0">
                <a:latin typeface="宋体" panose="02010600030101010101" pitchFamily="2" charset="-122"/>
              </a:rPr>
              <a:t>][j]</a:t>
            </a:r>
            <a:r>
              <a:rPr lang="zh-CN" altLang="en-US" dirty="0">
                <a:latin typeface="宋体" panose="02010600030101010101" pitchFamily="2" charset="-122"/>
              </a:rPr>
              <a:t>与</a:t>
            </a:r>
            <a:r>
              <a:rPr lang="en-US" altLang="zh-CN" dirty="0">
                <a:latin typeface="宋体" panose="02010600030101010101" pitchFamily="2" charset="-122"/>
              </a:rPr>
              <a:t>m[</a:t>
            </a:r>
            <a:r>
              <a:rPr lang="en-US" altLang="zh-CN" dirty="0" err="1">
                <a:latin typeface="宋体" panose="02010600030101010101" pitchFamily="2" charset="-122"/>
              </a:rPr>
              <a:t>i</a:t>
            </a:r>
            <a:r>
              <a:rPr lang="zh-CN" altLang="en-US" dirty="0">
                <a:latin typeface="宋体" panose="02010600030101010101" pitchFamily="2" charset="-122"/>
              </a:rPr>
              <a:t>＋１</a:t>
            </a:r>
            <a:r>
              <a:rPr lang="en-US" altLang="zh-CN" dirty="0">
                <a:latin typeface="宋体" panose="02010600030101010101" pitchFamily="2" charset="-122"/>
              </a:rPr>
              <a:t>][j]</a:t>
            </a:r>
            <a:r>
              <a:rPr lang="zh-CN" altLang="en-US" dirty="0">
                <a:latin typeface="宋体" panose="02010600030101010101" pitchFamily="2" charset="-122"/>
              </a:rPr>
              <a:t>的比较</a:t>
            </a:r>
            <a:endParaRPr lang="zh-CN" altLang="en-US" dirty="0">
              <a:latin typeface="宋体" panose="02010600030101010101" pitchFamily="2" charset="-122"/>
            </a:endParaRPr>
          </a:p>
          <a:p>
            <a:pPr lvl="2" eaLnBrk="1" hangingPunct="1"/>
            <a:r>
              <a:rPr lang="zh-CN" altLang="en-US" dirty="0">
                <a:latin typeface="宋体" panose="02010600030101010101" pitchFamily="2" charset="-122"/>
              </a:rPr>
              <a:t>如果</a:t>
            </a:r>
            <a:r>
              <a:rPr lang="en-US" altLang="zh-CN" dirty="0">
                <a:latin typeface="宋体" panose="02010600030101010101" pitchFamily="2" charset="-122"/>
              </a:rPr>
              <a:t>m[</a:t>
            </a:r>
            <a:r>
              <a:rPr lang="en-US" altLang="zh-CN" dirty="0" err="1">
                <a:latin typeface="宋体" panose="02010600030101010101" pitchFamily="2" charset="-122"/>
              </a:rPr>
              <a:t>i</a:t>
            </a:r>
            <a:r>
              <a:rPr lang="en-US" altLang="zh-CN" dirty="0">
                <a:latin typeface="宋体" panose="02010600030101010101" pitchFamily="2" charset="-122"/>
              </a:rPr>
              <a:t>][j]</a:t>
            </a:r>
            <a:r>
              <a:rPr lang="zh-CN" altLang="en-US" dirty="0">
                <a:latin typeface="宋体" panose="02010600030101010101" pitchFamily="2" charset="-122"/>
              </a:rPr>
              <a:t>＝</a:t>
            </a:r>
            <a:r>
              <a:rPr lang="en-US" altLang="zh-CN" dirty="0">
                <a:latin typeface="宋体" panose="02010600030101010101" pitchFamily="2" charset="-122"/>
              </a:rPr>
              <a:t>m[</a:t>
            </a:r>
            <a:r>
              <a:rPr lang="en-US" altLang="zh-CN" dirty="0" err="1">
                <a:latin typeface="宋体" panose="02010600030101010101" pitchFamily="2" charset="-122"/>
              </a:rPr>
              <a:t>i</a:t>
            </a:r>
            <a:r>
              <a:rPr lang="zh-CN" altLang="en-US" dirty="0">
                <a:latin typeface="宋体" panose="02010600030101010101" pitchFamily="2" charset="-122"/>
              </a:rPr>
              <a:t>＋１</a:t>
            </a:r>
            <a:r>
              <a:rPr lang="en-US" altLang="zh-CN" dirty="0">
                <a:latin typeface="宋体" panose="02010600030101010101" pitchFamily="2" charset="-122"/>
              </a:rPr>
              <a:t>][j]</a:t>
            </a:r>
            <a:r>
              <a:rPr lang="zh-CN" altLang="en-US" dirty="0">
                <a:latin typeface="宋体" panose="02010600030101010101" pitchFamily="2" charset="-122"/>
              </a:rPr>
              <a:t>，则</a:t>
            </a:r>
            <a:r>
              <a:rPr lang="en-US" altLang="zh-CN" dirty="0">
                <a:latin typeface="宋体" panose="02010600030101010101" pitchFamily="2" charset="-122"/>
              </a:rPr>
              <a:t>x</a:t>
            </a:r>
            <a:r>
              <a:rPr lang="en-US" altLang="zh-CN" baseline="-25000" dirty="0">
                <a:latin typeface="宋体" panose="02010600030101010101" pitchFamily="2" charset="-122"/>
              </a:rPr>
              <a:t>i</a:t>
            </a:r>
            <a:r>
              <a:rPr lang="zh-CN" altLang="en-US" dirty="0">
                <a:latin typeface="宋体" panose="02010600030101010101" pitchFamily="2" charset="-122"/>
              </a:rPr>
              <a:t>＝０</a:t>
            </a:r>
            <a:endParaRPr lang="zh-CN" altLang="en-US" dirty="0">
              <a:latin typeface="宋体" panose="02010600030101010101" pitchFamily="2" charset="-122"/>
            </a:endParaRPr>
          </a:p>
          <a:p>
            <a:pPr lvl="3" eaLnBrk="1" hangingPunct="1"/>
            <a:r>
              <a:rPr lang="zh-CN" altLang="en-US" dirty="0">
                <a:latin typeface="宋体" panose="02010600030101010101" pitchFamily="2" charset="-122"/>
              </a:rPr>
              <a:t>表明第ｉ项未装入背包</a:t>
            </a:r>
            <a:endParaRPr lang="zh-CN" altLang="en-US" dirty="0">
              <a:latin typeface="宋体" panose="02010600030101010101" pitchFamily="2" charset="-122"/>
            </a:endParaRPr>
          </a:p>
          <a:p>
            <a:pPr lvl="2" eaLnBrk="1" hangingPunct="1"/>
            <a:r>
              <a:rPr lang="zh-CN" altLang="en-US" dirty="0">
                <a:latin typeface="宋体" panose="02010600030101010101" pitchFamily="2" charset="-122"/>
              </a:rPr>
              <a:t>否则，则</a:t>
            </a:r>
            <a:r>
              <a:rPr lang="en-US" altLang="zh-CN" dirty="0">
                <a:latin typeface="宋体" panose="02010600030101010101" pitchFamily="2" charset="-122"/>
              </a:rPr>
              <a:t>x</a:t>
            </a:r>
            <a:r>
              <a:rPr lang="en-US" altLang="zh-CN" baseline="-25000" dirty="0">
                <a:latin typeface="宋体" panose="02010600030101010101" pitchFamily="2" charset="-122"/>
              </a:rPr>
              <a:t>i</a:t>
            </a:r>
            <a:r>
              <a:rPr lang="zh-CN" altLang="en-US" dirty="0">
                <a:latin typeface="宋体" panose="02010600030101010101" pitchFamily="2" charset="-122"/>
              </a:rPr>
              <a:t>＝１</a:t>
            </a:r>
            <a:endParaRPr lang="zh-CN" altLang="en-US" dirty="0">
              <a:latin typeface="宋体" panose="02010600030101010101" pitchFamily="2" charset="-122"/>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r>
              <a:rPr lang="zh-CN" altLang="en-US"/>
              <a:t>算法复杂性分析</a:t>
            </a:r>
            <a:endParaRPr lang="zh-CN" altLang="en-US"/>
          </a:p>
        </p:txBody>
      </p:sp>
      <p:sp>
        <p:nvSpPr>
          <p:cNvPr id="149507" name="Rectangle 3"/>
          <p:cNvSpPr>
            <a:spLocks noGrp="1" noChangeArrowheads="1"/>
          </p:cNvSpPr>
          <p:nvPr>
            <p:ph type="body" idx="1"/>
          </p:nvPr>
        </p:nvSpPr>
        <p:spPr/>
        <p:txBody>
          <a:bodyPr/>
          <a:lstStyle/>
          <a:p>
            <a:pPr eaLnBrk="1" hangingPunct="1"/>
            <a:r>
              <a:rPr lang="zh-CN" altLang="en-US" b="1">
                <a:solidFill>
                  <a:srgbClr val="000099"/>
                </a:solidFill>
              </a:rPr>
              <a:t>算法复杂性分析</a:t>
            </a:r>
            <a:endParaRPr lang="zh-CN" altLang="en-US" b="1">
              <a:solidFill>
                <a:srgbClr val="000099"/>
              </a:solidFill>
            </a:endParaRPr>
          </a:p>
          <a:p>
            <a:pPr lvl="1" eaLnBrk="1" hangingPunct="1"/>
            <a:r>
              <a:rPr lang="zh-CN" altLang="en-US"/>
              <a:t>算法复杂性为</a:t>
            </a:r>
            <a:r>
              <a:rPr lang="en-US" altLang="zh-CN"/>
              <a:t>O(Cn)</a:t>
            </a:r>
            <a:endParaRPr lang="en-US" altLang="zh-CN"/>
          </a:p>
          <a:p>
            <a:pPr eaLnBrk="1" hangingPunct="1"/>
            <a:endParaRPr lang="en-US" altLang="zh-CN" sz="1200"/>
          </a:p>
          <a:p>
            <a:pPr eaLnBrk="1" hangingPunct="1"/>
            <a:endParaRPr lang="en-US" altLang="zh-CN" sz="1200"/>
          </a:p>
          <a:p>
            <a:pPr eaLnBrk="1" hangingPunct="1"/>
            <a:r>
              <a:rPr lang="zh-CN" altLang="en-US" b="1">
                <a:solidFill>
                  <a:srgbClr val="000099"/>
                </a:solidFill>
              </a:rPr>
              <a:t>存在的问题</a:t>
            </a:r>
            <a:endParaRPr lang="zh-CN" altLang="en-US" b="1">
              <a:solidFill>
                <a:srgbClr val="000099"/>
              </a:solidFill>
            </a:endParaRPr>
          </a:p>
          <a:p>
            <a:pPr lvl="1" eaLnBrk="1" hangingPunct="1"/>
            <a:r>
              <a:rPr lang="en-US" altLang="zh-CN"/>
              <a:t>w</a:t>
            </a:r>
            <a:r>
              <a:rPr lang="en-US" altLang="zh-CN" baseline="-25000"/>
              <a:t>i</a:t>
            </a:r>
            <a:r>
              <a:rPr lang="zh-CN" altLang="en-US"/>
              <a:t>为整数；</a:t>
            </a:r>
            <a:endParaRPr lang="zh-CN" altLang="en-US"/>
          </a:p>
          <a:p>
            <a:pPr lvl="1" eaLnBrk="1" hangingPunct="1"/>
            <a:r>
              <a:rPr lang="zh-CN" altLang="en-US"/>
              <a:t>当背包容量Ｃ较大时，计算时间消耗较多</a:t>
            </a:r>
            <a:endParaRPr lang="zh-CN" altLang="en-US" baseline="-2500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zh-CN" altLang="en-US"/>
              <a:t>教材中的改进方案</a:t>
            </a:r>
            <a:endParaRPr lang="zh-CN" altLang="en-US"/>
          </a:p>
        </p:txBody>
      </p:sp>
      <p:sp>
        <p:nvSpPr>
          <p:cNvPr id="150531" name="Rectangle 3"/>
          <p:cNvSpPr>
            <a:spLocks noGrp="1" noChangeArrowheads="1"/>
          </p:cNvSpPr>
          <p:nvPr>
            <p:ph type="body" idx="1"/>
          </p:nvPr>
        </p:nvSpPr>
        <p:spPr>
          <a:xfrm>
            <a:off x="457200" y="1719263"/>
            <a:ext cx="8002588" cy="3294062"/>
          </a:xfrm>
        </p:spPr>
        <p:txBody>
          <a:bodyPr/>
          <a:lstStyle/>
          <a:p>
            <a:pPr eaLnBrk="1" hangingPunct="1"/>
            <a:r>
              <a:rPr lang="zh-CN" altLang="en-US" b="1">
                <a:solidFill>
                  <a:srgbClr val="000099"/>
                </a:solidFill>
              </a:rPr>
              <a:t>改进方案</a:t>
            </a:r>
            <a:endParaRPr lang="zh-CN" altLang="en-US" b="1">
              <a:solidFill>
                <a:srgbClr val="000099"/>
              </a:solidFill>
            </a:endParaRPr>
          </a:p>
          <a:p>
            <a:pPr lvl="1" eaLnBrk="1" hangingPunct="1"/>
            <a:r>
              <a:rPr lang="zh-CN" altLang="en-US">
                <a:latin typeface="宋体" panose="02010600030101010101" pitchFamily="2" charset="-122"/>
              </a:rPr>
              <a:t>函数</a:t>
            </a:r>
            <a:r>
              <a:rPr lang="en-US" altLang="zh-CN">
                <a:latin typeface="宋体" panose="02010600030101010101" pitchFamily="2" charset="-122"/>
              </a:rPr>
              <a:t>m(i,j)</a:t>
            </a:r>
            <a:r>
              <a:rPr lang="zh-CN" altLang="en-US">
                <a:latin typeface="宋体" panose="02010600030101010101" pitchFamily="2" charset="-122"/>
              </a:rPr>
              <a:t>是变量</a:t>
            </a:r>
            <a:r>
              <a:rPr lang="en-US" altLang="zh-CN">
                <a:latin typeface="宋体" panose="02010600030101010101" pitchFamily="2" charset="-122"/>
              </a:rPr>
              <a:t>j</a:t>
            </a:r>
            <a:r>
              <a:rPr lang="zh-CN" altLang="en-US">
                <a:latin typeface="宋体" panose="02010600030101010101" pitchFamily="2" charset="-122"/>
              </a:rPr>
              <a:t>的阶梯壮单调不减函数</a:t>
            </a:r>
            <a:endParaRPr lang="zh-CN" altLang="en-US">
              <a:latin typeface="宋体" panose="02010600030101010101" pitchFamily="2" charset="-122"/>
            </a:endParaRPr>
          </a:p>
          <a:p>
            <a:pPr lvl="1" eaLnBrk="1" hangingPunct="1"/>
            <a:r>
              <a:rPr lang="zh-CN" altLang="en-US">
                <a:latin typeface="宋体" panose="02010600030101010101" pitchFamily="2" charset="-122"/>
              </a:rPr>
              <a:t>在一般情况下，函数</a:t>
            </a:r>
            <a:r>
              <a:rPr lang="en-US" altLang="zh-CN">
                <a:latin typeface="宋体" panose="02010600030101010101" pitchFamily="2" charset="-122"/>
              </a:rPr>
              <a:t>m(i,j)</a:t>
            </a:r>
            <a:r>
              <a:rPr lang="zh-CN" altLang="en-US">
                <a:latin typeface="宋体" panose="02010600030101010101" pitchFamily="2" charset="-122"/>
              </a:rPr>
              <a:t>由其全部跳跃点惟一确定</a:t>
            </a:r>
            <a:endParaRPr lang="zh-CN" altLang="en-US">
              <a:latin typeface="宋体" panose="02010600030101010101" pitchFamily="2" charset="-122"/>
            </a:endParaRPr>
          </a:p>
          <a:p>
            <a:pPr lvl="1" eaLnBrk="1" hangingPunct="1"/>
            <a:r>
              <a:rPr lang="zh-CN" altLang="en-US">
                <a:latin typeface="宋体" panose="02010600030101010101" pitchFamily="2" charset="-122"/>
              </a:rPr>
              <a:t>算法复杂性分析</a:t>
            </a:r>
            <a:endParaRPr lang="zh-CN" altLang="en-US">
              <a:latin typeface="宋体" panose="02010600030101010101" pitchFamily="2" charset="-122"/>
            </a:endParaRPr>
          </a:p>
          <a:p>
            <a:pPr lvl="2" eaLnBrk="1" hangingPunct="1"/>
            <a:r>
              <a:rPr lang="zh-CN" altLang="en-US">
                <a:latin typeface="宋体" panose="02010600030101010101" pitchFamily="2" charset="-122"/>
              </a:rPr>
              <a:t>算法复杂性</a:t>
            </a:r>
            <a:r>
              <a:rPr lang="en-US" altLang="zh-CN">
                <a:latin typeface="宋体" panose="02010600030101010101" pitchFamily="2" charset="-122"/>
              </a:rPr>
              <a:t>O(</a:t>
            </a:r>
            <a:r>
              <a:rPr lang="zh-CN" altLang="en-US">
                <a:latin typeface="宋体" panose="02010600030101010101" pitchFamily="2" charset="-122"/>
              </a:rPr>
              <a:t>２</a:t>
            </a:r>
            <a:r>
              <a:rPr lang="en-US" altLang="zh-CN" baseline="30000">
                <a:latin typeface="宋体" panose="02010600030101010101" pitchFamily="2" charset="-122"/>
              </a:rPr>
              <a:t>n</a:t>
            </a:r>
            <a:r>
              <a:rPr lang="en-US" altLang="zh-CN">
                <a:latin typeface="宋体" panose="02010600030101010101" pitchFamily="2" charset="-122"/>
              </a:rPr>
              <a:t>)</a:t>
            </a:r>
            <a:endParaRPr lang="en-US" altLang="zh-CN">
              <a:latin typeface="宋体" panose="02010600030101010101" pitchFamily="2" charset="-122"/>
            </a:endParaRPr>
          </a:p>
          <a:p>
            <a:pPr lvl="3" eaLnBrk="1" hangingPunct="1"/>
            <a:r>
              <a:rPr lang="zh-CN" altLang="en-US">
                <a:latin typeface="宋体" panose="02010600030101010101" pitchFamily="2" charset="-122"/>
              </a:rPr>
              <a:t>当</a:t>
            </a:r>
            <a:r>
              <a:rPr lang="en-US" altLang="zh-CN"/>
              <a:t>w</a:t>
            </a:r>
            <a:r>
              <a:rPr lang="en-US" altLang="zh-CN" baseline="-25000"/>
              <a:t>i</a:t>
            </a:r>
            <a:r>
              <a:rPr lang="zh-CN" altLang="en-US"/>
              <a:t>为整数时，算法复杂性为</a:t>
            </a:r>
            <a:r>
              <a:rPr lang="en-US" altLang="zh-CN">
                <a:latin typeface="宋体" panose="02010600030101010101" pitchFamily="2" charset="-122"/>
              </a:rPr>
              <a:t>O(min{nc,</a:t>
            </a:r>
            <a:r>
              <a:rPr lang="zh-CN" altLang="en-US">
                <a:latin typeface="宋体" panose="02010600030101010101" pitchFamily="2" charset="-122"/>
              </a:rPr>
              <a:t>２</a:t>
            </a:r>
            <a:r>
              <a:rPr lang="en-US" altLang="zh-CN" baseline="30000">
                <a:latin typeface="宋体" panose="02010600030101010101" pitchFamily="2" charset="-122"/>
              </a:rPr>
              <a:t>n</a:t>
            </a:r>
            <a:r>
              <a:rPr lang="en-US" altLang="zh-CN">
                <a:latin typeface="宋体" panose="02010600030101010101" pitchFamily="2" charset="-122"/>
              </a:rPr>
              <a:t>})</a:t>
            </a:r>
            <a:endParaRPr lang="en-US" altLang="zh-CN">
              <a:latin typeface="宋体" panose="02010600030101010101" pitchFamily="2" charset="-122"/>
            </a:endParaRPr>
          </a:p>
        </p:txBody>
      </p:sp>
      <p:sp>
        <p:nvSpPr>
          <p:cNvPr id="150532" name="Line 4"/>
          <p:cNvSpPr>
            <a:spLocks noChangeShapeType="1"/>
          </p:cNvSpPr>
          <p:nvPr/>
        </p:nvSpPr>
        <p:spPr bwMode="auto">
          <a:xfrm>
            <a:off x="1908175" y="4941888"/>
            <a:ext cx="1295400"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a:t>两个矩阵的相乘问题</a:t>
            </a:r>
            <a:endParaRPr lang="zh-CN" altLang="en-US"/>
          </a:p>
        </p:txBody>
      </p:sp>
      <p:sp>
        <p:nvSpPr>
          <p:cNvPr id="75779" name="Rectangle 3"/>
          <p:cNvSpPr>
            <a:spLocks noGrp="1" noChangeArrowheads="1"/>
          </p:cNvSpPr>
          <p:nvPr>
            <p:ph type="body" sz="half" idx="1"/>
          </p:nvPr>
        </p:nvSpPr>
        <p:spPr>
          <a:xfrm>
            <a:off x="457200" y="1719263"/>
            <a:ext cx="7620000" cy="2624137"/>
          </a:xfrm>
        </p:spPr>
        <p:txBody>
          <a:bodyPr/>
          <a:lstStyle/>
          <a:p>
            <a:pPr eaLnBrk="1" hangingPunct="1"/>
            <a:r>
              <a:rPr lang="zh-CN" altLang="en-US" b="1">
                <a:solidFill>
                  <a:srgbClr val="003399"/>
                </a:solidFill>
              </a:rPr>
              <a:t>两个矩阵的相乘问题</a:t>
            </a:r>
            <a:endParaRPr lang="zh-CN" altLang="en-US" b="1">
              <a:solidFill>
                <a:srgbClr val="003399"/>
              </a:solidFill>
            </a:endParaRPr>
          </a:p>
          <a:p>
            <a:pPr lvl="1" eaLnBrk="1" hangingPunct="1"/>
            <a:r>
              <a:rPr lang="en-US" altLang="zh-CN"/>
              <a:t>A</a:t>
            </a:r>
            <a:r>
              <a:rPr lang="zh-CN" altLang="en-US"/>
              <a:t>为</a:t>
            </a:r>
            <a:r>
              <a:rPr lang="en-US" altLang="zh-CN"/>
              <a:t>p*q</a:t>
            </a:r>
            <a:r>
              <a:rPr lang="zh-CN" altLang="en-US"/>
              <a:t>的矩阵</a:t>
            </a:r>
            <a:endParaRPr lang="zh-CN" altLang="en-US"/>
          </a:p>
          <a:p>
            <a:pPr lvl="1" eaLnBrk="1" hangingPunct="1"/>
            <a:r>
              <a:rPr lang="en-US" altLang="zh-CN"/>
              <a:t>B</a:t>
            </a:r>
            <a:r>
              <a:rPr lang="zh-CN" altLang="en-US"/>
              <a:t>为</a:t>
            </a:r>
            <a:r>
              <a:rPr lang="en-US" altLang="zh-CN"/>
              <a:t>q*r</a:t>
            </a:r>
            <a:r>
              <a:rPr lang="zh-CN" altLang="en-US"/>
              <a:t>的矩阵</a:t>
            </a:r>
            <a:endParaRPr lang="zh-CN" altLang="en-US"/>
          </a:p>
          <a:p>
            <a:pPr lvl="1" eaLnBrk="1" hangingPunct="1"/>
            <a:r>
              <a:rPr lang="en-US" altLang="zh-CN"/>
              <a:t>C=AB</a:t>
            </a:r>
            <a:r>
              <a:rPr lang="zh-CN" altLang="en-US"/>
              <a:t>为</a:t>
            </a:r>
            <a:r>
              <a:rPr lang="en-US" altLang="zh-CN"/>
              <a:t>p*r</a:t>
            </a:r>
            <a:r>
              <a:rPr lang="zh-CN" altLang="en-US"/>
              <a:t>的矩阵</a:t>
            </a:r>
            <a:endParaRPr lang="zh-CN" altLang="en-US"/>
          </a:p>
          <a:p>
            <a:pPr lvl="1" eaLnBrk="1" hangingPunct="1">
              <a:buFont typeface="Wingdings" panose="05000000000000000000" pitchFamily="2" charset="2"/>
              <a:buNone/>
            </a:pPr>
            <a:r>
              <a:rPr lang="en-US" altLang="zh-CN"/>
              <a:t>——</a:t>
            </a:r>
            <a:r>
              <a:rPr lang="zh-CN" altLang="en-US"/>
              <a:t>计算</a:t>
            </a:r>
            <a:r>
              <a:rPr lang="en-US" altLang="zh-CN"/>
              <a:t>C</a:t>
            </a:r>
            <a:r>
              <a:rPr lang="zh-CN" altLang="en-US"/>
              <a:t>的标准算法，共需要</a:t>
            </a:r>
            <a:r>
              <a:rPr lang="en-US" altLang="zh-CN"/>
              <a:t>p*q*r</a:t>
            </a:r>
            <a:r>
              <a:rPr lang="zh-CN" altLang="en-US"/>
              <a:t>次数乘</a:t>
            </a:r>
            <a:endParaRPr lang="zh-CN" altLang="en-US"/>
          </a:p>
          <a:p>
            <a:pPr lvl="1" eaLnBrk="1" hangingPunct="1"/>
            <a:endParaRPr lang="en-US" altLang="zh-CN"/>
          </a:p>
        </p:txBody>
      </p:sp>
      <p:sp>
        <p:nvSpPr>
          <p:cNvPr id="75780" name="Text Box 6"/>
          <p:cNvSpPr txBox="1">
            <a:spLocks noChangeArrowheads="1"/>
          </p:cNvSpPr>
          <p:nvPr/>
        </p:nvSpPr>
        <p:spPr bwMode="auto">
          <a:xfrm>
            <a:off x="3810000" y="4648200"/>
            <a:ext cx="3276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a:p>
        </p:txBody>
      </p:sp>
      <p:grpSp>
        <p:nvGrpSpPr>
          <p:cNvPr id="2" name="Group 8"/>
          <p:cNvGrpSpPr/>
          <p:nvPr/>
        </p:nvGrpSpPr>
        <p:grpSpPr bwMode="auto">
          <a:xfrm>
            <a:off x="2438400" y="4572000"/>
            <a:ext cx="3581400" cy="1579563"/>
            <a:chOff x="1536" y="2880"/>
            <a:chExt cx="2256" cy="995"/>
          </a:xfrm>
        </p:grpSpPr>
        <p:pic>
          <p:nvPicPr>
            <p:cNvPr id="75782"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36" y="2880"/>
              <a:ext cx="463" cy="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3" name="Text Box 7"/>
            <p:cNvSpPr txBox="1">
              <a:spLocks noChangeArrowheads="1"/>
            </p:cNvSpPr>
            <p:nvPr/>
          </p:nvSpPr>
          <p:spPr bwMode="auto">
            <a:xfrm>
              <a:off x="2160" y="2928"/>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rgbClr val="FF0000"/>
                  </a:solidFill>
                </a:rPr>
                <a:t>找不到切入点</a:t>
              </a:r>
              <a:endParaRPr lang="zh-CN" altLang="en-US" sz="2400" b="1">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r>
              <a:rPr lang="zh-CN" altLang="en-US"/>
              <a:t>考虑一个新问题</a:t>
            </a:r>
            <a:endParaRPr lang="zh-CN" altLang="en-US" sz="3500"/>
          </a:p>
        </p:txBody>
      </p:sp>
      <p:sp>
        <p:nvSpPr>
          <p:cNvPr id="151555" name="Rectangle 4"/>
          <p:cNvSpPr>
            <a:spLocks noGrp="1" noChangeArrowheads="1"/>
          </p:cNvSpPr>
          <p:nvPr>
            <p:ph type="body" idx="1"/>
          </p:nvPr>
        </p:nvSpPr>
        <p:spPr/>
        <p:txBody>
          <a:bodyPr/>
          <a:lstStyle/>
          <a:p>
            <a:pPr eaLnBrk="1" hangingPunct="1"/>
            <a:r>
              <a:rPr lang="zh-CN" altLang="en-US" b="1">
                <a:solidFill>
                  <a:srgbClr val="003399"/>
                </a:solidFill>
              </a:rPr>
              <a:t>新问题</a:t>
            </a:r>
            <a:endParaRPr lang="zh-CN" altLang="en-US" b="1">
              <a:solidFill>
                <a:srgbClr val="003399"/>
              </a:solidFill>
            </a:endParaRPr>
          </a:p>
          <a:p>
            <a:pPr lvl="1" eaLnBrk="1" hangingPunct="1"/>
            <a:r>
              <a:rPr lang="zh-CN" altLang="en-US"/>
              <a:t>如果所选择的物品在装入背包时，可以选择将该物品的一部分装入（不一定要全部）</a:t>
            </a:r>
            <a:endParaRPr lang="zh-CN" altLang="en-US"/>
          </a:p>
          <a:p>
            <a:pPr lvl="2" eaLnBrk="1" hangingPunct="1"/>
            <a:r>
              <a:rPr lang="zh-CN" altLang="en-US" sz="2500" b="1">
                <a:solidFill>
                  <a:srgbClr val="003399"/>
                </a:solidFill>
              </a:rPr>
              <a:t>背包问题</a:t>
            </a:r>
            <a:endParaRPr lang="zh-CN" altLang="en-US" sz="2500" b="1">
              <a:solidFill>
                <a:srgbClr val="003399"/>
              </a:solidFill>
            </a:endParaRPr>
          </a:p>
          <a:p>
            <a:pPr lvl="2" eaLnBrk="1" hangingPunct="1">
              <a:buFont typeface="Wingdings" panose="05000000000000000000" pitchFamily="2" charset="2"/>
              <a:buNone/>
            </a:pPr>
            <a:r>
              <a:rPr lang="en-US" altLang="zh-CN" sz="2500" b="1">
                <a:solidFill>
                  <a:srgbClr val="FF0000"/>
                </a:solidFill>
              </a:rPr>
              <a:t>——</a:t>
            </a:r>
            <a:r>
              <a:rPr lang="zh-CN" altLang="en-US" sz="2500" b="1">
                <a:solidFill>
                  <a:srgbClr val="FF0000"/>
                </a:solidFill>
              </a:rPr>
              <a:t>如何求解？</a:t>
            </a:r>
            <a:endParaRPr lang="zh-CN" altLang="en-US" sz="2500" b="1">
              <a:solidFill>
                <a:srgbClr val="FF0000"/>
              </a:solidFill>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r>
              <a:rPr lang="zh-CN" altLang="en-US"/>
              <a:t>提纲</a:t>
            </a:r>
            <a:endParaRPr lang="zh-CN" altLang="en-US"/>
          </a:p>
        </p:txBody>
      </p:sp>
      <p:sp>
        <p:nvSpPr>
          <p:cNvPr id="152579" name="Rectangle 3"/>
          <p:cNvSpPr>
            <a:spLocks noGrp="1" noChangeArrowheads="1"/>
          </p:cNvSpPr>
          <p:nvPr>
            <p:ph type="body" idx="1"/>
          </p:nvPr>
        </p:nvSpPr>
        <p:spPr/>
        <p:txBody>
          <a:bodyPr/>
          <a:lstStyle/>
          <a:p>
            <a:pPr eaLnBrk="1" hangingPunct="1"/>
            <a:r>
              <a:rPr lang="zh-CN" altLang="en-US"/>
              <a:t>基本概念</a:t>
            </a:r>
            <a:endParaRPr lang="zh-CN" altLang="en-US"/>
          </a:p>
          <a:p>
            <a:pPr eaLnBrk="1" hangingPunct="1"/>
            <a:r>
              <a:rPr lang="zh-CN" altLang="en-US"/>
              <a:t>从矩阵连乘问题看动态规划</a:t>
            </a:r>
            <a:endParaRPr lang="zh-CN" altLang="en-US"/>
          </a:p>
          <a:p>
            <a:pPr eaLnBrk="1" hangingPunct="1"/>
            <a:r>
              <a:rPr lang="zh-CN" altLang="en-US"/>
              <a:t>实例分析</a:t>
            </a:r>
            <a:endParaRPr lang="zh-CN" altLang="en-US"/>
          </a:p>
          <a:p>
            <a:pPr eaLnBrk="1" hangingPunct="1"/>
            <a:r>
              <a:rPr lang="zh-CN" altLang="en-US" b="1">
                <a:solidFill>
                  <a:srgbClr val="FF0000"/>
                </a:solidFill>
              </a:rPr>
              <a:t>本章小结</a:t>
            </a:r>
            <a:endParaRPr lang="zh-CN" altLang="en-US" b="1">
              <a:solidFill>
                <a:srgbClr val="FF0000"/>
              </a:solidFill>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zh-CN" altLang="en-US"/>
              <a:t>本章小结</a:t>
            </a:r>
            <a:endParaRPr lang="zh-CN" altLang="en-US"/>
          </a:p>
        </p:txBody>
      </p:sp>
      <p:sp>
        <p:nvSpPr>
          <p:cNvPr id="153603" name="Rectangle 3"/>
          <p:cNvSpPr>
            <a:spLocks noGrp="1" noChangeArrowheads="1"/>
          </p:cNvSpPr>
          <p:nvPr>
            <p:ph type="body" idx="1"/>
          </p:nvPr>
        </p:nvSpPr>
        <p:spPr/>
        <p:txBody>
          <a:bodyPr/>
          <a:lstStyle/>
          <a:p>
            <a:pPr eaLnBrk="1" hangingPunct="1"/>
            <a:r>
              <a:rPr lang="zh-CN" altLang="en-US" b="1">
                <a:solidFill>
                  <a:srgbClr val="FF0000"/>
                </a:solidFill>
              </a:rPr>
              <a:t>本章小结</a:t>
            </a:r>
            <a:endParaRPr lang="zh-CN" altLang="en-US" b="1">
              <a:solidFill>
                <a:srgbClr val="FF0000"/>
              </a:solidFill>
            </a:endParaRPr>
          </a:p>
          <a:p>
            <a:pPr lvl="1" eaLnBrk="1" hangingPunct="1"/>
            <a:r>
              <a:rPr lang="zh-CN" altLang="en-US"/>
              <a:t>动态规划算法的基本概念和问题求解思路</a:t>
            </a:r>
            <a:endParaRPr lang="zh-CN" altLang="en-US"/>
          </a:p>
          <a:p>
            <a:pPr lvl="2" eaLnBrk="1" hangingPunct="1"/>
            <a:r>
              <a:rPr lang="zh-CN" altLang="en-US"/>
              <a:t>最优子结构性质</a:t>
            </a:r>
            <a:endParaRPr lang="zh-CN" altLang="en-US"/>
          </a:p>
          <a:p>
            <a:pPr lvl="2" eaLnBrk="1" hangingPunct="1"/>
            <a:r>
              <a:rPr lang="zh-CN" altLang="en-US"/>
              <a:t>子问题重叠性质</a:t>
            </a:r>
            <a:endParaRPr lang="zh-CN" altLang="en-US"/>
          </a:p>
          <a:p>
            <a:pPr lvl="1" eaLnBrk="1" hangingPunct="1"/>
            <a:r>
              <a:rPr lang="zh-CN" altLang="en-US"/>
              <a:t>实例分析</a:t>
            </a:r>
            <a:endParaRPr lang="zh-CN" altLang="en-US"/>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zh-CN" altLang="en-US" dirty="0"/>
              <a:t>本章作业</a:t>
            </a:r>
            <a:endParaRPr lang="zh-CN" altLang="en-US" dirty="0"/>
          </a:p>
        </p:txBody>
      </p:sp>
      <p:sp>
        <p:nvSpPr>
          <p:cNvPr id="154627" name="Rectangle 3"/>
          <p:cNvSpPr>
            <a:spLocks noGrp="1" noChangeArrowheads="1"/>
          </p:cNvSpPr>
          <p:nvPr>
            <p:ph type="body" idx="1"/>
          </p:nvPr>
        </p:nvSpPr>
        <p:spPr>
          <a:xfrm>
            <a:off x="457200" y="1719263"/>
            <a:ext cx="8363272" cy="4757737"/>
          </a:xfrm>
          <a:noFill/>
        </p:spPr>
        <p:txBody>
          <a:bodyPr/>
          <a:lstStyle/>
          <a:p>
            <a:pPr lvl="1"/>
            <a:r>
              <a:rPr lang="zh-CN" altLang="en-US" b="1" dirty="0"/>
              <a:t>课本第</a:t>
            </a:r>
            <a:r>
              <a:rPr lang="en-US" altLang="zh-CN" b="1" dirty="0"/>
              <a:t>3</a:t>
            </a:r>
            <a:r>
              <a:rPr lang="zh-CN" altLang="en-US" b="1" dirty="0"/>
              <a:t>章课后练习</a:t>
            </a:r>
            <a:endParaRPr lang="zh-CN" altLang="en-US" b="1" dirty="0"/>
          </a:p>
          <a:p>
            <a:pPr lvl="2"/>
            <a:r>
              <a:rPr lang="zh-CN" altLang="en-US" b="1" dirty="0">
                <a:solidFill>
                  <a:srgbClr val="FF0000"/>
                </a:solidFill>
                <a:latin typeface="宋体" panose="02010600030101010101" pitchFamily="2" charset="-122"/>
              </a:rPr>
              <a:t>算法分析题</a:t>
            </a:r>
            <a:r>
              <a:rPr lang="en-US" altLang="zh-CN" b="1" dirty="0">
                <a:solidFill>
                  <a:srgbClr val="FF0000"/>
                </a:solidFill>
                <a:latin typeface="宋体" panose="02010600030101010101" pitchFamily="2" charset="-122"/>
              </a:rPr>
              <a:t>3 3-1</a:t>
            </a:r>
            <a:r>
              <a:rPr lang="zh-CN" altLang="en-US" b="1" dirty="0">
                <a:solidFill>
                  <a:srgbClr val="FF0000"/>
                </a:solidFill>
                <a:latin typeface="宋体" panose="02010600030101010101" pitchFamily="2" charset="-122"/>
              </a:rPr>
              <a:t>、</a:t>
            </a:r>
            <a:r>
              <a:rPr lang="en-US" altLang="zh-CN" b="1" dirty="0">
                <a:solidFill>
                  <a:srgbClr val="FF0000"/>
                </a:solidFill>
                <a:latin typeface="宋体" panose="02010600030101010101" pitchFamily="2" charset="-122"/>
              </a:rPr>
              <a:t>3-4</a:t>
            </a:r>
            <a:endParaRPr lang="en-US" altLang="zh-CN" b="1" dirty="0">
              <a:solidFill>
                <a:srgbClr val="FF0000"/>
              </a:solidFill>
              <a:latin typeface="宋体" panose="02010600030101010101" pitchFamily="2" charset="-122"/>
            </a:endParaRPr>
          </a:p>
          <a:p>
            <a:pPr lvl="2"/>
            <a:r>
              <a:rPr lang="zh-CN" altLang="en-US" b="1" dirty="0">
                <a:solidFill>
                  <a:srgbClr val="FF0000"/>
                </a:solidFill>
                <a:latin typeface="宋体" panose="02010600030101010101" pitchFamily="2" charset="-122"/>
              </a:rPr>
              <a:t>算法实现题</a:t>
            </a:r>
            <a:r>
              <a:rPr lang="en-US" altLang="zh-CN" b="1" dirty="0">
                <a:solidFill>
                  <a:srgbClr val="FF0000"/>
                </a:solidFill>
                <a:latin typeface="宋体" panose="02010600030101010101" pitchFamily="2" charset="-122"/>
              </a:rPr>
              <a:t>3 3-3</a:t>
            </a:r>
            <a:r>
              <a:rPr lang="zh-CN" altLang="en-US" b="1" dirty="0">
                <a:solidFill>
                  <a:srgbClr val="FF0000"/>
                </a:solidFill>
                <a:latin typeface="宋体" panose="02010600030101010101" pitchFamily="2" charset="-122"/>
              </a:rPr>
              <a:t>、</a:t>
            </a:r>
            <a:r>
              <a:rPr lang="en-US" altLang="zh-CN" b="1" dirty="0">
                <a:solidFill>
                  <a:srgbClr val="FF0000"/>
                </a:solidFill>
                <a:latin typeface="宋体" panose="02010600030101010101" pitchFamily="2" charset="-122"/>
              </a:rPr>
              <a:t>3-13</a:t>
            </a:r>
            <a:r>
              <a:rPr lang="zh-CN" altLang="en-US" b="1" dirty="0">
                <a:solidFill>
                  <a:srgbClr val="FF0000"/>
                </a:solidFill>
                <a:latin typeface="宋体" panose="02010600030101010101" pitchFamily="2" charset="-122"/>
              </a:rPr>
              <a:t>、</a:t>
            </a:r>
            <a:r>
              <a:rPr lang="en-US" altLang="zh-CN" b="1" dirty="0">
                <a:solidFill>
                  <a:srgbClr val="FF0000"/>
                </a:solidFill>
                <a:latin typeface="宋体" panose="02010600030101010101" pitchFamily="2" charset="-122"/>
              </a:rPr>
              <a:t>3-14</a:t>
            </a:r>
            <a:r>
              <a:rPr lang="zh-CN" altLang="en-US" b="1" dirty="0">
                <a:solidFill>
                  <a:srgbClr val="FF0000"/>
                </a:solidFill>
                <a:latin typeface="宋体" panose="02010600030101010101" pitchFamily="2" charset="-122"/>
              </a:rPr>
              <a:t>，</a:t>
            </a:r>
            <a:r>
              <a:rPr lang="en-US" altLang="zh-CN" b="1" dirty="0">
                <a:solidFill>
                  <a:srgbClr val="FF0000"/>
                </a:solidFill>
                <a:latin typeface="宋体" panose="02010600030101010101" pitchFamily="2" charset="-122"/>
              </a:rPr>
              <a:t>3-17</a:t>
            </a:r>
            <a:endParaRPr lang="en-US" altLang="zh-CN" b="1" dirty="0">
              <a:solidFill>
                <a:srgbClr val="FF0000"/>
              </a:solidFill>
              <a:latin typeface="宋体" panose="02010600030101010101" pitchFamily="2" charset="-122"/>
            </a:endParaRPr>
          </a:p>
          <a:p>
            <a:pPr lvl="2"/>
            <a:endParaRPr lang="en-US" altLang="zh-CN" b="1" dirty="0">
              <a:solidFill>
                <a:srgbClr val="FF0000"/>
              </a:solidFill>
              <a:latin typeface="宋体" panose="02010600030101010101" pitchFamily="2" charset="-122"/>
            </a:endParaRPr>
          </a:p>
          <a:p>
            <a:pPr lvl="1">
              <a:lnSpc>
                <a:spcPct val="150000"/>
              </a:lnSpc>
            </a:pPr>
            <a:r>
              <a:rPr lang="zh-CN" altLang="en-US" sz="2800" b="1" dirty="0">
                <a:solidFill>
                  <a:srgbClr val="FF0000"/>
                </a:solidFill>
                <a:latin typeface="宋体" panose="02010600030101010101" pitchFamily="2" charset="-122"/>
              </a:rPr>
              <a:t>提醒：</a:t>
            </a:r>
            <a:r>
              <a:rPr lang="zh-CN" altLang="en-US" b="1" dirty="0">
                <a:latin typeface="宋体" panose="02010600030101010101" pitchFamily="2" charset="-122"/>
              </a:rPr>
              <a:t>作业中的算法实现题，按算法分析题完成，</a:t>
            </a:r>
            <a:r>
              <a:rPr lang="zh-CN" altLang="en-US" b="1" dirty="0">
                <a:solidFill>
                  <a:srgbClr val="FF0000"/>
                </a:solidFill>
                <a:latin typeface="宋体" panose="02010600030101010101" pitchFamily="2" charset="-122"/>
              </a:rPr>
              <a:t>不要给代码</a:t>
            </a:r>
            <a:r>
              <a:rPr lang="zh-CN" altLang="en-US" b="1" dirty="0">
                <a:latin typeface="宋体" panose="02010600030101010101" pitchFamily="2" charset="-122"/>
              </a:rPr>
              <a:t>，只要给出算法设计思想和必要的分析</a:t>
            </a:r>
            <a:endParaRPr lang="en-US" altLang="zh-CN" b="1" dirty="0">
              <a:latin typeface="宋体" panose="02010600030101010101" pitchFamily="2" charset="-122"/>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zh-CN" altLang="en-US"/>
              <a:t>下一章内容</a:t>
            </a:r>
            <a:endParaRPr lang="zh-CN" altLang="en-US"/>
          </a:p>
        </p:txBody>
      </p:sp>
      <p:sp>
        <p:nvSpPr>
          <p:cNvPr id="155651" name="Rectangle 3"/>
          <p:cNvSpPr>
            <a:spLocks noGrp="1" noChangeArrowheads="1"/>
          </p:cNvSpPr>
          <p:nvPr>
            <p:ph type="body" idx="1"/>
          </p:nvPr>
        </p:nvSpPr>
        <p:spPr/>
        <p:txBody>
          <a:bodyPr/>
          <a:lstStyle/>
          <a:p>
            <a:pPr eaLnBrk="1" hangingPunct="1"/>
            <a:r>
              <a:rPr lang="zh-CN" altLang="en-US" b="1">
                <a:solidFill>
                  <a:srgbClr val="FF0000"/>
                </a:solidFill>
              </a:rPr>
              <a:t>贪婪算法</a:t>
            </a:r>
            <a:endParaRPr lang="zh-CN" altLang="en-US" b="1">
              <a:solidFill>
                <a:srgbClr val="FF0000"/>
              </a:solidFill>
            </a:endParaRPr>
          </a:p>
          <a:p>
            <a:pPr lvl="1" eaLnBrk="1" hangingPunct="1"/>
            <a:r>
              <a:rPr lang="zh-CN" altLang="en-US"/>
              <a:t>从活动安排问题看贪心算法的基本要素</a:t>
            </a:r>
            <a:endParaRPr lang="zh-CN" altLang="en-US"/>
          </a:p>
          <a:p>
            <a:pPr lvl="1" eaLnBrk="1" hangingPunct="1"/>
            <a:r>
              <a:rPr lang="zh-CN" altLang="en-US"/>
              <a:t>实例分析</a:t>
            </a:r>
            <a:endParaRPr lang="zh-CN" altLang="en-US"/>
          </a:p>
          <a:p>
            <a:pPr lvl="1" eaLnBrk="1" hangingPunct="1"/>
            <a:r>
              <a:rPr lang="zh-CN" altLang="en-US"/>
              <a:t>贪心算法的理论基础</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a:t>三个矩阵的相乘问题</a:t>
            </a:r>
            <a:endParaRPr lang="zh-CN" altLang="en-US"/>
          </a:p>
        </p:txBody>
      </p:sp>
      <p:sp>
        <p:nvSpPr>
          <p:cNvPr id="76803" name="Rectangle 7"/>
          <p:cNvSpPr>
            <a:spLocks noGrp="1" noChangeArrowheads="1"/>
          </p:cNvSpPr>
          <p:nvPr>
            <p:ph type="body" idx="1"/>
          </p:nvPr>
        </p:nvSpPr>
        <p:spPr>
          <a:xfrm>
            <a:off x="457200" y="1719263"/>
            <a:ext cx="8229600" cy="3005137"/>
          </a:xfrm>
        </p:spPr>
        <p:txBody>
          <a:bodyPr/>
          <a:lstStyle/>
          <a:p>
            <a:pPr eaLnBrk="1" hangingPunct="1"/>
            <a:r>
              <a:rPr lang="zh-CN" altLang="en-US" b="1">
                <a:solidFill>
                  <a:srgbClr val="003399"/>
                </a:solidFill>
              </a:rPr>
              <a:t>三个矩阵的相乘问题</a:t>
            </a:r>
            <a:endParaRPr lang="zh-CN" altLang="en-US" b="1">
              <a:solidFill>
                <a:srgbClr val="003399"/>
              </a:solidFill>
            </a:endParaRPr>
          </a:p>
          <a:p>
            <a:pPr lvl="1" eaLnBrk="1" hangingPunct="1"/>
            <a:r>
              <a:rPr lang="en-US" altLang="zh-CN"/>
              <a:t>A</a:t>
            </a:r>
            <a:r>
              <a:rPr lang="zh-CN" altLang="en-US"/>
              <a:t>为</a:t>
            </a:r>
            <a:r>
              <a:rPr lang="en-US" altLang="zh-CN"/>
              <a:t>p*q</a:t>
            </a:r>
            <a:r>
              <a:rPr lang="zh-CN" altLang="en-US"/>
              <a:t>的矩阵</a:t>
            </a:r>
            <a:endParaRPr lang="zh-CN" altLang="en-US"/>
          </a:p>
          <a:p>
            <a:pPr lvl="1" eaLnBrk="1" hangingPunct="1"/>
            <a:r>
              <a:rPr lang="en-US" altLang="zh-CN"/>
              <a:t>B</a:t>
            </a:r>
            <a:r>
              <a:rPr lang="zh-CN" altLang="en-US"/>
              <a:t>为</a:t>
            </a:r>
            <a:r>
              <a:rPr lang="en-US" altLang="zh-CN"/>
              <a:t>q*r</a:t>
            </a:r>
            <a:r>
              <a:rPr lang="zh-CN" altLang="en-US"/>
              <a:t>的矩阵</a:t>
            </a:r>
            <a:endParaRPr lang="zh-CN" altLang="en-US"/>
          </a:p>
          <a:p>
            <a:pPr lvl="1" eaLnBrk="1" hangingPunct="1"/>
            <a:r>
              <a:rPr lang="en-US" altLang="zh-CN"/>
              <a:t>C</a:t>
            </a:r>
            <a:r>
              <a:rPr lang="zh-CN" altLang="en-US"/>
              <a:t>为</a:t>
            </a:r>
            <a:r>
              <a:rPr lang="en-US" altLang="zh-CN"/>
              <a:t>r*s</a:t>
            </a:r>
            <a:r>
              <a:rPr lang="zh-CN" altLang="en-US"/>
              <a:t>的矩阵</a:t>
            </a:r>
            <a:endParaRPr lang="zh-CN" altLang="en-US"/>
          </a:p>
          <a:p>
            <a:pPr lvl="1" eaLnBrk="1" hangingPunct="1"/>
            <a:r>
              <a:rPr lang="en-US" altLang="zh-CN"/>
              <a:t>D=ABC</a:t>
            </a:r>
            <a:r>
              <a:rPr lang="zh-CN" altLang="en-US"/>
              <a:t>为</a:t>
            </a:r>
            <a:r>
              <a:rPr lang="en-US" altLang="zh-CN"/>
              <a:t>p*s</a:t>
            </a:r>
            <a:r>
              <a:rPr lang="zh-CN" altLang="en-US"/>
              <a:t>的矩阵</a:t>
            </a:r>
            <a:endParaRPr lang="zh-CN" altLang="en-US"/>
          </a:p>
          <a:p>
            <a:pPr lvl="1" eaLnBrk="1" hangingPunct="1">
              <a:buFont typeface="Wingdings" panose="05000000000000000000" pitchFamily="2" charset="2"/>
              <a:buNone/>
            </a:pPr>
            <a:r>
              <a:rPr lang="en-US" altLang="zh-CN"/>
              <a:t>——</a:t>
            </a:r>
            <a:r>
              <a:rPr lang="zh-CN" altLang="en-US"/>
              <a:t>计算</a:t>
            </a:r>
            <a:r>
              <a:rPr lang="en-US" altLang="zh-CN"/>
              <a:t>D</a:t>
            </a:r>
            <a:r>
              <a:rPr lang="zh-CN" altLang="en-US"/>
              <a:t>的标准算法，共需要</a:t>
            </a:r>
            <a:r>
              <a:rPr lang="en-US" altLang="zh-CN"/>
              <a:t>p*q*r*s</a:t>
            </a:r>
            <a:r>
              <a:rPr lang="zh-CN" altLang="en-US"/>
              <a:t>次数乘</a:t>
            </a:r>
            <a:endParaRPr lang="zh-CN" altLang="en-US"/>
          </a:p>
        </p:txBody>
      </p:sp>
      <p:grpSp>
        <p:nvGrpSpPr>
          <p:cNvPr id="2" name="Group 12"/>
          <p:cNvGrpSpPr/>
          <p:nvPr/>
        </p:nvGrpSpPr>
        <p:grpSpPr bwMode="auto">
          <a:xfrm>
            <a:off x="2209800" y="4800600"/>
            <a:ext cx="3352800" cy="1579563"/>
            <a:chOff x="1584" y="3072"/>
            <a:chExt cx="2112" cy="995"/>
          </a:xfrm>
        </p:grpSpPr>
        <p:pic>
          <p:nvPicPr>
            <p:cNvPr id="76805" name="Picture 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84" y="3072"/>
              <a:ext cx="463" cy="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Text Box 10"/>
            <p:cNvSpPr txBox="1">
              <a:spLocks noChangeArrowheads="1"/>
            </p:cNvSpPr>
            <p:nvPr/>
          </p:nvSpPr>
          <p:spPr bwMode="auto">
            <a:xfrm>
              <a:off x="2208" y="3120"/>
              <a:ext cx="148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rgbClr val="FF0000"/>
                  </a:solidFill>
                </a:rPr>
                <a:t>好象有可能</a:t>
              </a:r>
              <a:r>
                <a:rPr lang="en-US" altLang="zh-CN" sz="2400" b="1">
                  <a:solidFill>
                    <a:srgbClr val="FF0000"/>
                  </a:solidFill>
                </a:rPr>
                <a:t>…</a:t>
              </a:r>
              <a:endParaRPr lang="en-US" altLang="zh-CN" sz="2400" b="1">
                <a:solidFill>
                  <a:srgbClr val="FF0000"/>
                </a:solidFill>
              </a:endParaRPr>
            </a:p>
            <a:p>
              <a:pPr eaLnBrk="1" hangingPunct="1">
                <a:spcBef>
                  <a:spcPct val="50000"/>
                </a:spcBef>
              </a:pPr>
              <a:r>
                <a:rPr lang="zh-CN" altLang="en-US" sz="2400" b="1">
                  <a:solidFill>
                    <a:srgbClr val="FF0000"/>
                  </a:solidFill>
                </a:rPr>
                <a:t>找个实例看看。</a:t>
              </a:r>
              <a:endParaRPr lang="zh-CN" altLang="en-US" sz="2400" b="1">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a:t>考察</a:t>
            </a:r>
            <a:r>
              <a:rPr lang="en-US" altLang="zh-CN"/>
              <a:t>{A1,A2,A3}</a:t>
            </a:r>
            <a:r>
              <a:rPr lang="zh-CN" altLang="en-US"/>
              <a:t>三个矩阵连乘</a:t>
            </a:r>
            <a:endParaRPr lang="zh-CN" altLang="en-US"/>
          </a:p>
        </p:txBody>
      </p:sp>
      <p:sp>
        <p:nvSpPr>
          <p:cNvPr id="77827" name="Rectangle 3"/>
          <p:cNvSpPr>
            <a:spLocks noGrp="1" noChangeArrowheads="1"/>
          </p:cNvSpPr>
          <p:nvPr>
            <p:ph type="body" idx="1"/>
          </p:nvPr>
        </p:nvSpPr>
        <p:spPr>
          <a:xfrm>
            <a:off x="457200" y="1719263"/>
            <a:ext cx="8229600" cy="4376737"/>
          </a:xfrm>
        </p:spPr>
        <p:txBody>
          <a:bodyPr/>
          <a:lstStyle/>
          <a:p>
            <a:pPr eaLnBrk="1" hangingPunct="1"/>
            <a:r>
              <a:rPr lang="zh-CN" altLang="en-US" b="1"/>
              <a:t>假定：</a:t>
            </a:r>
            <a:endParaRPr lang="zh-CN" altLang="en-US" b="1"/>
          </a:p>
          <a:p>
            <a:pPr lvl="1" eaLnBrk="1" hangingPunct="1"/>
            <a:r>
              <a:rPr lang="en-US" altLang="zh-CN" b="1"/>
              <a:t>A1</a:t>
            </a:r>
            <a:r>
              <a:rPr lang="zh-CN" altLang="en-US" b="1"/>
              <a:t>为</a:t>
            </a:r>
            <a:r>
              <a:rPr lang="en-US" altLang="zh-CN" b="1"/>
              <a:t>10*100</a:t>
            </a:r>
            <a:r>
              <a:rPr lang="zh-CN" altLang="en-US" b="1"/>
              <a:t>的矩阵</a:t>
            </a:r>
            <a:endParaRPr lang="zh-CN" altLang="en-US" b="1"/>
          </a:p>
          <a:p>
            <a:pPr lvl="1" eaLnBrk="1" hangingPunct="1"/>
            <a:r>
              <a:rPr lang="en-US" altLang="zh-CN" b="1"/>
              <a:t>A2</a:t>
            </a:r>
            <a:r>
              <a:rPr lang="zh-CN" altLang="en-US" b="1"/>
              <a:t>为</a:t>
            </a:r>
            <a:r>
              <a:rPr lang="en-US" altLang="zh-CN" b="1"/>
              <a:t>100*5</a:t>
            </a:r>
            <a:r>
              <a:rPr lang="zh-CN" altLang="en-US" b="1"/>
              <a:t>的矩阵</a:t>
            </a:r>
            <a:endParaRPr lang="zh-CN" altLang="en-US" b="1"/>
          </a:p>
          <a:p>
            <a:pPr lvl="1" eaLnBrk="1" hangingPunct="1"/>
            <a:r>
              <a:rPr lang="en-US" altLang="zh-CN" b="1"/>
              <a:t>A3</a:t>
            </a:r>
            <a:r>
              <a:rPr lang="zh-CN" altLang="en-US" b="1"/>
              <a:t>为</a:t>
            </a:r>
            <a:r>
              <a:rPr lang="en-US" altLang="zh-CN" b="1"/>
              <a:t>5*50</a:t>
            </a:r>
            <a:r>
              <a:rPr lang="zh-CN" altLang="en-US" b="1"/>
              <a:t>的矩阵</a:t>
            </a:r>
            <a:endParaRPr lang="zh-CN" altLang="en-US" b="1"/>
          </a:p>
          <a:p>
            <a:pPr eaLnBrk="1" hangingPunct="1"/>
            <a:r>
              <a:rPr lang="zh-CN" altLang="en-US" b="1"/>
              <a:t>切入点</a:t>
            </a:r>
            <a:endParaRPr lang="zh-CN" altLang="en-US" b="1"/>
          </a:p>
          <a:p>
            <a:pPr lvl="1" eaLnBrk="1" hangingPunct="1"/>
            <a:r>
              <a:rPr lang="zh-CN" altLang="en-US" b="1"/>
              <a:t>考察不同计算次序下的计算量</a:t>
            </a:r>
            <a:endParaRPr lang="zh-CN" altLang="en-US" b="1"/>
          </a:p>
          <a:p>
            <a:pPr lvl="1" eaLnBrk="1" hangingPunct="1"/>
            <a:endParaRPr lang="zh-CN" altLang="en-US" b="1"/>
          </a:p>
          <a:p>
            <a:pPr eaLnBrk="1" hangingPunct="1"/>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noChangeArrowheads="1"/>
          </p:cNvSpPr>
          <p:nvPr>
            <p:ph type="title"/>
          </p:nvPr>
        </p:nvSpPr>
        <p:spPr/>
        <p:txBody>
          <a:bodyPr/>
          <a:lstStyle/>
          <a:p>
            <a:pPr eaLnBrk="1" hangingPunct="1"/>
            <a:r>
              <a:rPr lang="zh-CN" altLang="en-US"/>
              <a:t>不同计算次序下的计算量</a:t>
            </a:r>
            <a:endParaRPr lang="zh-CN" altLang="en-US"/>
          </a:p>
        </p:txBody>
      </p:sp>
      <p:sp>
        <p:nvSpPr>
          <p:cNvPr id="78851" name="Rectangle 7"/>
          <p:cNvSpPr>
            <a:spLocks noGrp="1" noChangeArrowheads="1"/>
          </p:cNvSpPr>
          <p:nvPr>
            <p:ph type="body" idx="1"/>
          </p:nvPr>
        </p:nvSpPr>
        <p:spPr>
          <a:xfrm>
            <a:off x="457200" y="1719263"/>
            <a:ext cx="8229600" cy="2700337"/>
          </a:xfrm>
        </p:spPr>
        <p:txBody>
          <a:bodyPr/>
          <a:lstStyle/>
          <a:p>
            <a:pPr eaLnBrk="1" hangingPunct="1"/>
            <a:r>
              <a:rPr lang="zh-CN" altLang="en-US"/>
              <a:t>计算次序一：</a:t>
            </a:r>
            <a:r>
              <a:rPr lang="zh-CN" altLang="en-US" b="1">
                <a:solidFill>
                  <a:srgbClr val="003399"/>
                </a:solidFill>
              </a:rPr>
              <a:t>（</a:t>
            </a:r>
            <a:r>
              <a:rPr lang="en-US" altLang="zh-CN" b="1">
                <a:solidFill>
                  <a:srgbClr val="003399"/>
                </a:solidFill>
              </a:rPr>
              <a:t>A1A2</a:t>
            </a:r>
            <a:r>
              <a:rPr lang="zh-CN" altLang="en-US" b="1">
                <a:solidFill>
                  <a:srgbClr val="003399"/>
                </a:solidFill>
              </a:rPr>
              <a:t>）</a:t>
            </a:r>
            <a:r>
              <a:rPr lang="en-US" altLang="zh-CN" b="1">
                <a:solidFill>
                  <a:srgbClr val="003399"/>
                </a:solidFill>
              </a:rPr>
              <a:t>A3</a:t>
            </a:r>
            <a:endParaRPr lang="en-US" altLang="zh-CN" b="1">
              <a:solidFill>
                <a:srgbClr val="003399"/>
              </a:solidFill>
            </a:endParaRPr>
          </a:p>
          <a:p>
            <a:pPr lvl="1" eaLnBrk="1" hangingPunct="1"/>
            <a:r>
              <a:rPr lang="zh-CN" altLang="en-US"/>
              <a:t>计算量</a:t>
            </a:r>
            <a:r>
              <a:rPr lang="en-US" altLang="zh-CN"/>
              <a:t>=10*100*5+10*5*50=</a:t>
            </a:r>
            <a:r>
              <a:rPr lang="en-US" altLang="zh-CN" b="1">
                <a:solidFill>
                  <a:srgbClr val="003399"/>
                </a:solidFill>
              </a:rPr>
              <a:t>7500</a:t>
            </a:r>
            <a:r>
              <a:rPr lang="zh-CN" altLang="en-US" b="1">
                <a:solidFill>
                  <a:srgbClr val="003399"/>
                </a:solidFill>
              </a:rPr>
              <a:t>次数乘</a:t>
            </a:r>
            <a:endParaRPr lang="zh-CN" altLang="en-US" b="1">
              <a:solidFill>
                <a:srgbClr val="003399"/>
              </a:solidFill>
            </a:endParaRPr>
          </a:p>
          <a:p>
            <a:pPr lvl="1" eaLnBrk="1" hangingPunct="1"/>
            <a:endParaRPr lang="zh-CN" altLang="en-US"/>
          </a:p>
          <a:p>
            <a:pPr eaLnBrk="1" hangingPunct="1"/>
            <a:r>
              <a:rPr lang="zh-CN" altLang="en-US"/>
              <a:t>计算次序二：</a:t>
            </a:r>
            <a:r>
              <a:rPr lang="en-US" altLang="zh-CN" b="1">
                <a:solidFill>
                  <a:srgbClr val="003399"/>
                </a:solidFill>
              </a:rPr>
              <a:t>A1</a:t>
            </a:r>
            <a:r>
              <a:rPr lang="zh-CN" altLang="en-US" b="1">
                <a:solidFill>
                  <a:srgbClr val="003399"/>
                </a:solidFill>
              </a:rPr>
              <a:t>（</a:t>
            </a:r>
            <a:r>
              <a:rPr lang="en-US" altLang="zh-CN" b="1">
                <a:solidFill>
                  <a:srgbClr val="003399"/>
                </a:solidFill>
              </a:rPr>
              <a:t>A2A3</a:t>
            </a:r>
            <a:r>
              <a:rPr lang="zh-CN" altLang="en-US" b="1">
                <a:solidFill>
                  <a:srgbClr val="003399"/>
                </a:solidFill>
              </a:rPr>
              <a:t>）</a:t>
            </a:r>
            <a:endParaRPr lang="zh-CN" altLang="en-US" b="1">
              <a:solidFill>
                <a:srgbClr val="003399"/>
              </a:solidFill>
            </a:endParaRPr>
          </a:p>
          <a:p>
            <a:pPr lvl="1" eaLnBrk="1" hangingPunct="1"/>
            <a:r>
              <a:rPr lang="zh-CN" altLang="en-US"/>
              <a:t>计算量</a:t>
            </a:r>
            <a:r>
              <a:rPr lang="en-US" altLang="zh-CN"/>
              <a:t>=10*5*50+10*100*50=</a:t>
            </a:r>
            <a:r>
              <a:rPr lang="en-US" altLang="zh-CN" b="1">
                <a:solidFill>
                  <a:srgbClr val="003399"/>
                </a:solidFill>
              </a:rPr>
              <a:t>75000</a:t>
            </a:r>
            <a:r>
              <a:rPr lang="zh-CN" altLang="en-US" b="1">
                <a:solidFill>
                  <a:srgbClr val="003399"/>
                </a:solidFill>
              </a:rPr>
              <a:t>次数乘</a:t>
            </a:r>
            <a:endParaRPr lang="zh-CN" altLang="en-US" b="1">
              <a:solidFill>
                <a:srgbClr val="003399"/>
              </a:solidFill>
            </a:endParaRPr>
          </a:p>
        </p:txBody>
      </p:sp>
      <p:grpSp>
        <p:nvGrpSpPr>
          <p:cNvPr id="2" name="Group 12"/>
          <p:cNvGrpSpPr/>
          <p:nvPr/>
        </p:nvGrpSpPr>
        <p:grpSpPr bwMode="auto">
          <a:xfrm>
            <a:off x="4495800" y="5105400"/>
            <a:ext cx="2514600" cy="1203325"/>
            <a:chOff x="2832" y="3216"/>
            <a:chExt cx="1584" cy="758"/>
          </a:xfrm>
        </p:grpSpPr>
        <p:sp>
          <p:nvSpPr>
            <p:cNvPr id="78854" name="Text Box 9"/>
            <p:cNvSpPr txBox="1">
              <a:spLocks noChangeArrowheads="1"/>
            </p:cNvSpPr>
            <p:nvPr/>
          </p:nvSpPr>
          <p:spPr bwMode="auto">
            <a:xfrm>
              <a:off x="2832" y="3456"/>
              <a:ext cx="158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rgbClr val="FF0000"/>
                  </a:solidFill>
                </a:rPr>
                <a:t>矩阵的计算量与计算次序有关</a:t>
              </a:r>
              <a:endParaRPr lang="zh-CN" altLang="en-US" sz="2400" b="1">
                <a:solidFill>
                  <a:srgbClr val="FF0000"/>
                </a:solidFill>
              </a:endParaRPr>
            </a:p>
          </p:txBody>
        </p:sp>
        <p:sp>
          <p:nvSpPr>
            <p:cNvPr id="78855" name="Line 10"/>
            <p:cNvSpPr>
              <a:spLocks noChangeShapeType="1"/>
            </p:cNvSpPr>
            <p:nvPr/>
          </p:nvSpPr>
          <p:spPr bwMode="auto">
            <a:xfrm flipH="1">
              <a:off x="3360" y="3216"/>
              <a:ext cx="96" cy="288"/>
            </a:xfrm>
            <a:prstGeom prst="line">
              <a:avLst/>
            </a:prstGeom>
            <a:noFill/>
            <a:ln w="76200">
              <a:solidFill>
                <a:schemeClr val="tx1"/>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6875" name="Oval 11"/>
          <p:cNvSpPr>
            <a:spLocks noChangeArrowheads="1"/>
          </p:cNvSpPr>
          <p:nvPr/>
        </p:nvSpPr>
        <p:spPr bwMode="auto">
          <a:xfrm>
            <a:off x="5181600" y="1676400"/>
            <a:ext cx="2438400" cy="3276600"/>
          </a:xfrm>
          <a:prstGeom prst="ellipse">
            <a:avLst/>
          </a:prstGeom>
          <a:noFill/>
          <a:ln w="9525">
            <a:solidFill>
              <a:srgbClr val="FF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zh-CN" altLang="en-US"/>
              <a:t>矩阵连乘积的最优计算次序问题</a:t>
            </a:r>
            <a:endParaRPr lang="zh-CN" altLang="en-US"/>
          </a:p>
        </p:txBody>
      </p:sp>
      <p:graphicFrame>
        <p:nvGraphicFramePr>
          <p:cNvPr id="3074" name="Object 5"/>
          <p:cNvGraphicFramePr>
            <a:graphicFrameLocks noGrp="1" noChangeAspect="1"/>
          </p:cNvGraphicFramePr>
          <p:nvPr>
            <p:ph idx="1"/>
          </p:nvPr>
        </p:nvGraphicFramePr>
        <p:xfrm>
          <a:off x="838200" y="2133600"/>
          <a:ext cx="7848600" cy="3051175"/>
        </p:xfrm>
        <a:graphic>
          <a:graphicData uri="http://schemas.openxmlformats.org/presentationml/2006/ole">
            <mc:AlternateContent xmlns:mc="http://schemas.openxmlformats.org/markup-compatibility/2006">
              <mc:Choice xmlns:v="urn:schemas-microsoft-com:vml" Requires="v">
                <p:oleObj spid="_x0000_s2" name="公式" r:id="rId1" imgW="3594100" imgH="1397000" progId="Equation.3">
                  <p:embed/>
                </p:oleObj>
              </mc:Choice>
              <mc:Fallback>
                <p:oleObj name="公式" r:id="rId1" imgW="3594100" imgH="1397000" progId="Equation.3">
                  <p:embed/>
                  <p:pic>
                    <p:nvPicPr>
                      <p:cNvPr id="0" name="Picture 18"/>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33600"/>
                        <a:ext cx="7848600" cy="305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a:t>提纲</a:t>
            </a:r>
            <a:endParaRPr lang="zh-CN" altLang="en-US"/>
          </a:p>
        </p:txBody>
      </p:sp>
      <p:sp>
        <p:nvSpPr>
          <p:cNvPr id="64515" name="Rectangle 3"/>
          <p:cNvSpPr>
            <a:spLocks noGrp="1" noChangeArrowheads="1"/>
          </p:cNvSpPr>
          <p:nvPr>
            <p:ph type="body" idx="1"/>
          </p:nvPr>
        </p:nvSpPr>
        <p:spPr/>
        <p:txBody>
          <a:bodyPr/>
          <a:lstStyle/>
          <a:p>
            <a:pPr eaLnBrk="1" hangingPunct="1"/>
            <a:r>
              <a:rPr lang="zh-CN" altLang="en-US"/>
              <a:t>基本概念</a:t>
            </a:r>
            <a:endParaRPr lang="zh-CN" altLang="en-US"/>
          </a:p>
          <a:p>
            <a:pPr eaLnBrk="1" hangingPunct="1"/>
            <a:r>
              <a:rPr lang="zh-CN" altLang="en-US"/>
              <a:t>从矩阵连乘问题看动态规划</a:t>
            </a:r>
            <a:endParaRPr lang="zh-CN" altLang="en-US"/>
          </a:p>
          <a:p>
            <a:pPr eaLnBrk="1" hangingPunct="1"/>
            <a:r>
              <a:rPr lang="zh-CN" altLang="en-US"/>
              <a:t>实例分析</a:t>
            </a:r>
            <a:endParaRPr lang="zh-CN" altLang="en-US"/>
          </a:p>
          <a:p>
            <a:pPr eaLnBrk="1" hangingPunct="1"/>
            <a:r>
              <a:rPr lang="zh-CN" altLang="en-US"/>
              <a:t>本章小节</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a:t>方案</a:t>
            </a:r>
            <a:r>
              <a:rPr lang="en-US" altLang="zh-CN"/>
              <a:t>1</a:t>
            </a:r>
            <a:r>
              <a:rPr lang="zh-CN" altLang="en-US"/>
              <a:t>：穷举搜索法</a:t>
            </a:r>
            <a:endParaRPr lang="zh-CN" altLang="en-US"/>
          </a:p>
        </p:txBody>
      </p:sp>
      <p:sp>
        <p:nvSpPr>
          <p:cNvPr id="4100" name="Rectangle 3"/>
          <p:cNvSpPr>
            <a:spLocks noGrp="1" noChangeArrowheads="1"/>
          </p:cNvSpPr>
          <p:nvPr>
            <p:ph type="body" sz="half" idx="1"/>
          </p:nvPr>
        </p:nvSpPr>
        <p:spPr>
          <a:xfrm>
            <a:off x="457200" y="1719263"/>
            <a:ext cx="7772400" cy="1709737"/>
          </a:xfrm>
        </p:spPr>
        <p:txBody>
          <a:bodyPr/>
          <a:lstStyle/>
          <a:p>
            <a:pPr eaLnBrk="1" hangingPunct="1"/>
            <a:r>
              <a:rPr lang="zh-CN" altLang="en-US" sz="2600" b="1">
                <a:solidFill>
                  <a:srgbClr val="003399"/>
                </a:solidFill>
              </a:rPr>
              <a:t>穷举搜索法</a:t>
            </a:r>
            <a:endParaRPr lang="zh-CN" altLang="en-US" sz="2600" b="1">
              <a:solidFill>
                <a:srgbClr val="003399"/>
              </a:solidFill>
            </a:endParaRPr>
          </a:p>
          <a:p>
            <a:pPr lvl="1" eaLnBrk="1" hangingPunct="1"/>
            <a:r>
              <a:rPr lang="zh-CN" altLang="en-US" sz="2200"/>
              <a:t>列举出所有可能的计算次序，选取其中数乘最小的计算次序；</a:t>
            </a:r>
            <a:endParaRPr lang="zh-CN" altLang="en-US" sz="2200"/>
          </a:p>
          <a:p>
            <a:pPr lvl="1" eaLnBrk="1" hangingPunct="1"/>
            <a:r>
              <a:rPr lang="zh-CN" altLang="en-US" sz="2200"/>
              <a:t>一定可以找到最优计算次序</a:t>
            </a:r>
            <a:endParaRPr lang="zh-CN" altLang="en-US" sz="2200"/>
          </a:p>
        </p:txBody>
      </p:sp>
      <p:graphicFrame>
        <p:nvGraphicFramePr>
          <p:cNvPr id="41988" name="Object 4"/>
          <p:cNvGraphicFramePr>
            <a:graphicFrameLocks noGrp="1" noChangeAspect="1"/>
          </p:cNvGraphicFramePr>
          <p:nvPr>
            <p:ph sz="quarter" idx="2"/>
          </p:nvPr>
        </p:nvGraphicFramePr>
        <p:xfrm>
          <a:off x="3581400" y="3733800"/>
          <a:ext cx="4114800" cy="2633663"/>
        </p:xfrm>
        <a:graphic>
          <a:graphicData uri="http://schemas.openxmlformats.org/presentationml/2006/ole">
            <mc:AlternateContent xmlns:mc="http://schemas.openxmlformats.org/markup-compatibility/2006">
              <mc:Choice xmlns:v="urn:schemas-microsoft-com:vml" Requires="v">
                <p:oleObj spid="_x0000_s2" name="公式" r:id="rId1" imgW="2044700" imgH="1308100" progId="Equation.3">
                  <p:embed/>
                </p:oleObj>
              </mc:Choice>
              <mc:Fallback>
                <p:oleObj name="公式" r:id="rId1" imgW="2044700" imgH="1308100" progId="Equation.3">
                  <p:embed/>
                  <p:pic>
                    <p:nvPicPr>
                      <p:cNvPr id="0" name="Picture 23"/>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733800"/>
                        <a:ext cx="4114800" cy="2633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2"/>
          <p:cNvGrpSpPr/>
          <p:nvPr/>
        </p:nvGrpSpPr>
        <p:grpSpPr bwMode="auto">
          <a:xfrm>
            <a:off x="762000" y="4114800"/>
            <a:ext cx="1981200" cy="1939925"/>
            <a:chOff x="720" y="2496"/>
            <a:chExt cx="1248" cy="1222"/>
          </a:xfrm>
        </p:grpSpPr>
        <p:pic>
          <p:nvPicPr>
            <p:cNvPr id="4102"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 y="3024"/>
              <a:ext cx="331" cy="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utoShape 10"/>
            <p:cNvSpPr>
              <a:spLocks noChangeArrowheads="1"/>
            </p:cNvSpPr>
            <p:nvPr/>
          </p:nvSpPr>
          <p:spPr bwMode="auto">
            <a:xfrm>
              <a:off x="912" y="2496"/>
              <a:ext cx="1056" cy="432"/>
            </a:xfrm>
            <a:prstGeom prst="cloudCallout">
              <a:avLst>
                <a:gd name="adj1" fmla="val -44884"/>
                <a:gd name="adj2" fmla="val 56713"/>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4104" name="Text Box 11"/>
            <p:cNvSpPr txBox="1">
              <a:spLocks noChangeArrowheads="1"/>
            </p:cNvSpPr>
            <p:nvPr/>
          </p:nvSpPr>
          <p:spPr bwMode="auto">
            <a:xfrm>
              <a:off x="1008" y="2592"/>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b="1">
                  <a:solidFill>
                    <a:srgbClr val="FF0000"/>
                  </a:solidFill>
                </a:rPr>
                <a:t>天 啊</a:t>
              </a:r>
              <a:r>
                <a:rPr lang="en-US" altLang="zh-CN" b="1">
                  <a:solidFill>
                    <a:srgbClr val="FF0000"/>
                  </a:solidFill>
                </a:rPr>
                <a:t>…</a:t>
              </a:r>
              <a:endParaRPr lang="en-US" altLang="zh-CN" b="1">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box(in)">
                                      <p:cBhvr>
                                        <p:cTn id="7"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874" name="Group 21"/>
          <p:cNvGrpSpPr/>
          <p:nvPr/>
        </p:nvGrpSpPr>
        <p:grpSpPr bwMode="auto">
          <a:xfrm>
            <a:off x="3429000" y="533400"/>
            <a:ext cx="4343400" cy="2708275"/>
            <a:chOff x="2160" y="336"/>
            <a:chExt cx="2736" cy="1706"/>
          </a:xfrm>
        </p:grpSpPr>
        <p:sp>
          <p:nvSpPr>
            <p:cNvPr id="45063" name="Text Box 7"/>
            <p:cNvSpPr txBox="1">
              <a:spLocks noChangeArrowheads="1"/>
            </p:cNvSpPr>
            <p:nvPr/>
          </p:nvSpPr>
          <p:spPr bwMode="auto">
            <a:xfrm>
              <a:off x="2160" y="744"/>
              <a:ext cx="2736" cy="1298"/>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algn="ctr">
                <a:spcBef>
                  <a:spcPct val="50000"/>
                </a:spcBef>
                <a:defRPr/>
              </a:pPr>
              <a:endParaRPr lang="en-US" altLang="zh-CN" b="1">
                <a:solidFill>
                  <a:schemeClr val="bg1"/>
                </a:solidFill>
                <a:latin typeface="Times New Roman" panose="02020603050405020304" pitchFamily="18" charset="0"/>
                <a:ea typeface="幼圆" panose="02010509060101010101" pitchFamily="49" charset="-122"/>
              </a:endParaRPr>
            </a:p>
            <a:p>
              <a:pPr algn="ctr">
                <a:spcBef>
                  <a:spcPct val="50000"/>
                </a:spcBef>
                <a:defRPr/>
              </a:pPr>
              <a:r>
                <a:rPr lang="zh-CN" altLang="en-US" sz="3600" b="1">
                  <a:solidFill>
                    <a:schemeClr val="bg1"/>
                  </a:solidFill>
                  <a:ea typeface="幼圆" panose="02010509060101010101" pitchFamily="49" charset="-122"/>
                </a:rPr>
                <a:t>用动态规划法求解</a:t>
              </a:r>
              <a:endParaRPr lang="zh-CN" altLang="en-US" sz="8200" b="1">
                <a:solidFill>
                  <a:schemeClr val="bg1"/>
                </a:solidFill>
                <a:latin typeface="Times New Roman" panose="02020603050405020304" pitchFamily="18" charset="0"/>
                <a:ea typeface="幼圆" panose="02010509060101010101" pitchFamily="49" charset="-122"/>
              </a:endParaRPr>
            </a:p>
            <a:p>
              <a:pPr algn="ctr">
                <a:spcBef>
                  <a:spcPct val="50000"/>
                </a:spcBef>
                <a:defRPr/>
              </a:pPr>
              <a:endParaRPr lang="zh-CN" altLang="en-US" sz="2000">
                <a:latin typeface="Times New Roman" panose="02020603050405020304" pitchFamily="18" charset="0"/>
              </a:endParaRPr>
            </a:p>
            <a:p>
              <a:pPr algn="ctr">
                <a:spcBef>
                  <a:spcPct val="50000"/>
                </a:spcBef>
                <a:defRPr/>
              </a:pPr>
              <a:endParaRPr lang="en-US" altLang="zh-CN">
                <a:latin typeface="Times New Roman" panose="02020603050405020304" pitchFamily="18" charset="0"/>
              </a:endParaRPr>
            </a:p>
          </p:txBody>
        </p:sp>
        <p:sp>
          <p:nvSpPr>
            <p:cNvPr id="79886" name="AutoShape 8"/>
            <p:cNvSpPr>
              <a:spLocks noChangeArrowheads="1"/>
            </p:cNvSpPr>
            <p:nvPr/>
          </p:nvSpPr>
          <p:spPr bwMode="auto">
            <a:xfrm>
              <a:off x="3448" y="336"/>
              <a:ext cx="48" cy="48"/>
            </a:xfrm>
            <a:prstGeom prst="flowChartConnector">
              <a:avLst/>
            </a:prstGeom>
            <a:solidFill>
              <a:schemeClr val="bg1"/>
            </a:solidFill>
            <a:ln w="381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9887" name="Line 9"/>
            <p:cNvSpPr>
              <a:spLocks noChangeShapeType="1"/>
            </p:cNvSpPr>
            <p:nvPr/>
          </p:nvSpPr>
          <p:spPr bwMode="auto">
            <a:xfrm flipH="1">
              <a:off x="2592" y="360"/>
              <a:ext cx="864"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9888" name="Line 10"/>
            <p:cNvSpPr>
              <a:spLocks noChangeShapeType="1"/>
            </p:cNvSpPr>
            <p:nvPr/>
          </p:nvSpPr>
          <p:spPr bwMode="auto">
            <a:xfrm>
              <a:off x="3504" y="360"/>
              <a:ext cx="864"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5069" name="Text Box 13"/>
          <p:cNvSpPr txBox="1">
            <a:spLocks noChangeArrowheads="1"/>
          </p:cNvSpPr>
          <p:nvPr/>
        </p:nvSpPr>
        <p:spPr bwMode="auto">
          <a:xfrm>
            <a:off x="1219200" y="6034088"/>
            <a:ext cx="2286000" cy="366712"/>
          </a:xfrm>
          <a:prstGeom prst="rect">
            <a:avLst/>
          </a:prstGeom>
          <a:solidFill>
            <a:srgbClr val="C0C0C0"/>
          </a:solidFill>
          <a:ln w="9525">
            <a:miter lim="800000"/>
          </a:ln>
          <a:scene3d>
            <a:camera prst="legacyObliqueTopRight"/>
            <a:lightRig rig="legacyFlat3" dir="b"/>
          </a:scene3d>
          <a:sp3d extrusionH="430200" prstMaterial="legacyMatte">
            <a:bevelT w="13500" h="13500" prst="angle"/>
            <a:bevelB w="13500" h="13500" prst="angle"/>
            <a:extrusionClr>
              <a:srgbClr val="C0C0C0"/>
            </a:extrusionClr>
          </a:sp3d>
        </p:spPr>
        <p:txBody>
          <a:bodyPr>
            <a:spAutoFit/>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b="1">
                <a:solidFill>
                  <a:schemeClr val="bg1"/>
                </a:solidFill>
              </a:rPr>
              <a:t>分析最优解的结构</a:t>
            </a:r>
            <a:endParaRPr lang="zh-CN" altLang="en-US" b="1">
              <a:solidFill>
                <a:schemeClr val="bg1"/>
              </a:solidFill>
            </a:endParaRPr>
          </a:p>
        </p:txBody>
      </p:sp>
      <p:grpSp>
        <p:nvGrpSpPr>
          <p:cNvPr id="3" name="Group 22"/>
          <p:cNvGrpSpPr/>
          <p:nvPr/>
        </p:nvGrpSpPr>
        <p:grpSpPr bwMode="auto">
          <a:xfrm>
            <a:off x="2209800" y="5272088"/>
            <a:ext cx="2286000" cy="671512"/>
            <a:chOff x="1392" y="3321"/>
            <a:chExt cx="1440" cy="423"/>
          </a:xfrm>
        </p:grpSpPr>
        <p:sp>
          <p:nvSpPr>
            <p:cNvPr id="79883" name="Text Box 14"/>
            <p:cNvSpPr txBox="1">
              <a:spLocks noChangeArrowheads="1"/>
            </p:cNvSpPr>
            <p:nvPr/>
          </p:nvSpPr>
          <p:spPr bwMode="auto">
            <a:xfrm>
              <a:off x="1392" y="3321"/>
              <a:ext cx="1440" cy="231"/>
            </a:xfrm>
            <a:prstGeom prst="rect">
              <a:avLst/>
            </a:prstGeom>
            <a:solidFill>
              <a:srgbClr val="969696"/>
            </a:solidFill>
            <a:ln w="9525">
              <a:miter lim="800000"/>
            </a:ln>
            <a:scene3d>
              <a:camera prst="legacyObliqueTopRight"/>
              <a:lightRig rig="legacyFlat3" dir="b"/>
            </a:scene3d>
            <a:sp3d extrusionH="430200" prstMaterial="legacyMatte">
              <a:bevelT w="13500" h="13500" prst="angle"/>
              <a:bevelB w="13500" h="13500" prst="angle"/>
              <a:extrusionClr>
                <a:srgbClr val="969696"/>
              </a:extrusionClr>
            </a:sp3d>
          </p:spPr>
          <p:txBody>
            <a:bodyPr>
              <a:spAutoFit/>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b="1">
                  <a:solidFill>
                    <a:schemeClr val="bg1"/>
                  </a:solidFill>
                </a:rPr>
                <a:t>建立递归关系</a:t>
              </a:r>
              <a:endParaRPr lang="zh-CN" altLang="en-US" b="1">
                <a:solidFill>
                  <a:schemeClr val="bg1"/>
                </a:solidFill>
              </a:endParaRPr>
            </a:p>
          </p:txBody>
        </p:sp>
        <p:sp>
          <p:nvSpPr>
            <p:cNvPr id="79884" name="Line 17"/>
            <p:cNvSpPr>
              <a:spLocks noChangeShapeType="1"/>
            </p:cNvSpPr>
            <p:nvPr/>
          </p:nvSpPr>
          <p:spPr bwMode="auto">
            <a:xfrm flipV="1">
              <a:off x="1824" y="3552"/>
              <a:ext cx="0" cy="192"/>
            </a:xfrm>
            <a:prstGeom prst="line">
              <a:avLst/>
            </a:prstGeom>
            <a:noFill/>
            <a:ln w="76200">
              <a:solidFill>
                <a:srgbClr val="FF0000"/>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23"/>
          <p:cNvGrpSpPr/>
          <p:nvPr/>
        </p:nvGrpSpPr>
        <p:grpSpPr bwMode="auto">
          <a:xfrm>
            <a:off x="3276600" y="4572000"/>
            <a:ext cx="2286000" cy="685800"/>
            <a:chOff x="2064" y="2880"/>
            <a:chExt cx="1440" cy="432"/>
          </a:xfrm>
        </p:grpSpPr>
        <p:sp>
          <p:nvSpPr>
            <p:cNvPr id="79881" name="Text Box 15"/>
            <p:cNvSpPr txBox="1">
              <a:spLocks noChangeArrowheads="1"/>
            </p:cNvSpPr>
            <p:nvPr/>
          </p:nvSpPr>
          <p:spPr bwMode="auto">
            <a:xfrm>
              <a:off x="2064" y="2880"/>
              <a:ext cx="1440" cy="231"/>
            </a:xfrm>
            <a:prstGeom prst="rect">
              <a:avLst/>
            </a:prstGeom>
            <a:solidFill>
              <a:srgbClr val="808080"/>
            </a:solidFill>
            <a:ln w="9525">
              <a:miter lim="800000"/>
            </a:ln>
            <a:scene3d>
              <a:camera prst="legacyObliqueTopRight"/>
              <a:lightRig rig="legacyFlat3" dir="b"/>
            </a:scene3d>
            <a:sp3d extrusionH="430200" prstMaterial="legacyMatte">
              <a:bevelT w="13500" h="13500" prst="angle"/>
              <a:bevelB w="13500" h="13500" prst="angle"/>
              <a:extrusionClr>
                <a:srgbClr val="808080"/>
              </a:extrusionClr>
            </a:sp3d>
          </p:spPr>
          <p:txBody>
            <a:bodyPr>
              <a:spAutoFit/>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b="1">
                  <a:solidFill>
                    <a:schemeClr val="bg1"/>
                  </a:solidFill>
                </a:rPr>
                <a:t>计算最优值</a:t>
              </a:r>
              <a:endParaRPr lang="zh-CN" altLang="en-US" b="1">
                <a:solidFill>
                  <a:schemeClr val="bg1"/>
                </a:solidFill>
              </a:endParaRPr>
            </a:p>
          </p:txBody>
        </p:sp>
        <p:sp>
          <p:nvSpPr>
            <p:cNvPr id="79882" name="Line 19"/>
            <p:cNvSpPr>
              <a:spLocks noChangeShapeType="1"/>
            </p:cNvSpPr>
            <p:nvPr/>
          </p:nvSpPr>
          <p:spPr bwMode="auto">
            <a:xfrm flipV="1">
              <a:off x="2448" y="3120"/>
              <a:ext cx="0" cy="192"/>
            </a:xfrm>
            <a:prstGeom prst="line">
              <a:avLst/>
            </a:prstGeom>
            <a:noFill/>
            <a:ln w="76200">
              <a:solidFill>
                <a:srgbClr val="FF0000"/>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24"/>
          <p:cNvGrpSpPr/>
          <p:nvPr/>
        </p:nvGrpSpPr>
        <p:grpSpPr bwMode="auto">
          <a:xfrm>
            <a:off x="4267200" y="3810000"/>
            <a:ext cx="2286000" cy="685800"/>
            <a:chOff x="2688" y="2400"/>
            <a:chExt cx="1440" cy="432"/>
          </a:xfrm>
        </p:grpSpPr>
        <p:sp>
          <p:nvSpPr>
            <p:cNvPr id="79879" name="Text Box 16"/>
            <p:cNvSpPr txBox="1">
              <a:spLocks noChangeArrowheads="1"/>
            </p:cNvSpPr>
            <p:nvPr/>
          </p:nvSpPr>
          <p:spPr bwMode="auto">
            <a:xfrm>
              <a:off x="2688" y="2400"/>
              <a:ext cx="1440" cy="231"/>
            </a:xfrm>
            <a:prstGeom prst="rect">
              <a:avLst/>
            </a:prstGeom>
            <a:solidFill>
              <a:srgbClr val="333333"/>
            </a:solidFill>
            <a:ln w="9525">
              <a:miter lim="800000"/>
            </a:ln>
            <a:scene3d>
              <a:camera prst="legacyObliqueTopRight"/>
              <a:lightRig rig="legacyFlat3" dir="b"/>
            </a:scene3d>
            <a:sp3d extrusionH="430200" prstMaterial="legacyMatte">
              <a:bevelT w="13500" h="13500" prst="angle"/>
              <a:bevelB w="13500" h="13500" prst="angle"/>
              <a:extrusionClr>
                <a:srgbClr val="333333"/>
              </a:extrusionClr>
            </a:sp3d>
          </p:spPr>
          <p:txBody>
            <a:bodyPr>
              <a:spAutoFit/>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b="1">
                  <a:solidFill>
                    <a:schemeClr val="bg1"/>
                  </a:solidFill>
                </a:rPr>
                <a:t>构造最优解</a:t>
              </a:r>
              <a:endParaRPr lang="zh-CN" altLang="en-US" b="1">
                <a:solidFill>
                  <a:schemeClr val="bg1"/>
                </a:solidFill>
              </a:endParaRPr>
            </a:p>
          </p:txBody>
        </p:sp>
        <p:sp>
          <p:nvSpPr>
            <p:cNvPr id="79880" name="Line 20"/>
            <p:cNvSpPr>
              <a:spLocks noChangeShapeType="1"/>
            </p:cNvSpPr>
            <p:nvPr/>
          </p:nvSpPr>
          <p:spPr bwMode="auto">
            <a:xfrm flipV="1">
              <a:off x="3072" y="2640"/>
              <a:ext cx="0" cy="192"/>
            </a:xfrm>
            <a:prstGeom prst="line">
              <a:avLst/>
            </a:prstGeom>
            <a:noFill/>
            <a:ln w="76200">
              <a:solidFill>
                <a:srgbClr val="FF0000"/>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5069"/>
                                        </p:tgtEl>
                                        <p:attrNameLst>
                                          <p:attrName>style.visibility</p:attrName>
                                        </p:attrNameLst>
                                      </p:cBhvr>
                                      <p:to>
                                        <p:strVal val="visible"/>
                                      </p:to>
                                    </p:set>
                                    <p:animEffect transition="in" filter="box(in)">
                                      <p:cBhvr>
                                        <p:cTn id="7" dur="500"/>
                                        <p:tgtEl>
                                          <p:spTgt spid="450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a:t>求解步骤</a:t>
            </a:r>
            <a:endParaRPr lang="zh-CN" altLang="en-US"/>
          </a:p>
        </p:txBody>
      </p:sp>
      <p:sp>
        <p:nvSpPr>
          <p:cNvPr id="80899" name="Rectangle 3"/>
          <p:cNvSpPr>
            <a:spLocks noGrp="1" noChangeArrowheads="1"/>
          </p:cNvSpPr>
          <p:nvPr>
            <p:ph type="body" idx="1"/>
          </p:nvPr>
        </p:nvSpPr>
        <p:spPr/>
        <p:txBody>
          <a:bodyPr/>
          <a:lstStyle/>
          <a:p>
            <a:pPr eaLnBrk="1" hangingPunct="1"/>
            <a:r>
              <a:rPr lang="zh-CN" altLang="en-US" b="1">
                <a:solidFill>
                  <a:srgbClr val="FF0000"/>
                </a:solidFill>
              </a:rPr>
              <a:t>分析最优解的结构</a:t>
            </a:r>
            <a:endParaRPr lang="zh-CN" altLang="en-US" b="1">
              <a:solidFill>
                <a:srgbClr val="FF0000"/>
              </a:solidFill>
            </a:endParaRPr>
          </a:p>
          <a:p>
            <a:pPr eaLnBrk="1" hangingPunct="1"/>
            <a:r>
              <a:rPr lang="zh-CN" altLang="en-US"/>
              <a:t>建立递归关系</a:t>
            </a:r>
            <a:endParaRPr lang="zh-CN" altLang="en-US"/>
          </a:p>
          <a:p>
            <a:pPr eaLnBrk="1" hangingPunct="1"/>
            <a:r>
              <a:rPr lang="zh-CN" altLang="en-US"/>
              <a:t>计算最优值</a:t>
            </a:r>
            <a:endParaRPr lang="zh-CN" altLang="en-US"/>
          </a:p>
          <a:p>
            <a:pPr eaLnBrk="1" hangingPunct="1"/>
            <a:r>
              <a:rPr lang="zh-CN" altLang="en-US"/>
              <a:t>构造最优解</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a:t>分析最优解的结构</a:t>
            </a:r>
            <a:endParaRPr lang="zh-CN" altLang="en-US"/>
          </a:p>
        </p:txBody>
      </p:sp>
      <p:sp>
        <p:nvSpPr>
          <p:cNvPr id="81923" name="Rectangle 3"/>
          <p:cNvSpPr>
            <a:spLocks noGrp="1" noChangeArrowheads="1"/>
          </p:cNvSpPr>
          <p:nvPr>
            <p:ph type="body" idx="1"/>
          </p:nvPr>
        </p:nvSpPr>
        <p:spPr>
          <a:xfrm>
            <a:off x="457200" y="1719263"/>
            <a:ext cx="8229600" cy="1176337"/>
          </a:xfrm>
        </p:spPr>
        <p:txBody>
          <a:bodyPr/>
          <a:lstStyle/>
          <a:p>
            <a:pPr eaLnBrk="1" hangingPunct="1"/>
            <a:r>
              <a:rPr lang="zh-CN" altLang="en-US"/>
              <a:t>将矩阵连乘积</a:t>
            </a:r>
            <a:r>
              <a:rPr lang="en-US" altLang="zh-CN"/>
              <a:t>A</a:t>
            </a:r>
            <a:r>
              <a:rPr lang="en-US" altLang="zh-CN" baseline="-25000"/>
              <a:t>i</a:t>
            </a:r>
            <a:r>
              <a:rPr lang="en-US" altLang="zh-CN"/>
              <a:t>A</a:t>
            </a:r>
            <a:r>
              <a:rPr lang="en-US" altLang="zh-CN" baseline="-25000"/>
              <a:t>i+1</a:t>
            </a:r>
            <a:r>
              <a:rPr lang="en-US" altLang="zh-CN"/>
              <a:t>…A</a:t>
            </a:r>
            <a:r>
              <a:rPr lang="en-US" altLang="zh-CN" baseline="-25000"/>
              <a:t>j</a:t>
            </a:r>
            <a:r>
              <a:rPr lang="zh-CN" altLang="en-US"/>
              <a:t>记作</a:t>
            </a:r>
            <a:r>
              <a:rPr lang="en-US" altLang="zh-CN"/>
              <a:t>A[i:j]</a:t>
            </a:r>
            <a:endParaRPr lang="en-US" altLang="zh-CN"/>
          </a:p>
          <a:p>
            <a:pPr lvl="1" eaLnBrk="1" hangingPunct="1"/>
            <a:r>
              <a:rPr lang="zh-CN" altLang="en-US" b="1">
                <a:solidFill>
                  <a:srgbClr val="003399"/>
                </a:solidFill>
              </a:rPr>
              <a:t>把问题转化成考察</a:t>
            </a:r>
            <a:r>
              <a:rPr lang="en-US" altLang="zh-CN" b="1">
                <a:solidFill>
                  <a:srgbClr val="003399"/>
                </a:solidFill>
              </a:rPr>
              <a:t>A[1:n]</a:t>
            </a:r>
            <a:r>
              <a:rPr lang="zh-CN" altLang="en-US" b="1">
                <a:solidFill>
                  <a:srgbClr val="003399"/>
                </a:solidFill>
              </a:rPr>
              <a:t>的最优计算次序问题</a:t>
            </a:r>
            <a:endParaRPr lang="zh-CN" altLang="en-US" b="1">
              <a:solidFill>
                <a:srgbClr val="003399"/>
              </a:solidFill>
            </a:endParaRPr>
          </a:p>
        </p:txBody>
      </p:sp>
      <p:sp>
        <p:nvSpPr>
          <p:cNvPr id="47109" name="Rectangle 5"/>
          <p:cNvSpPr>
            <a:spLocks noChangeArrowheads="1"/>
          </p:cNvSpPr>
          <p:nvPr/>
        </p:nvSpPr>
        <p:spPr bwMode="auto">
          <a:xfrm>
            <a:off x="381000" y="3276600"/>
            <a:ext cx="8229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692150" indent="-34798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2"/>
              </a:buClr>
              <a:buSzPct val="70000"/>
              <a:buFont typeface="Wingdings" panose="05000000000000000000" pitchFamily="2" charset="2"/>
              <a:buChar char="l"/>
            </a:pPr>
            <a:r>
              <a:rPr lang="zh-CN" altLang="en-US" sz="3000" b="1">
                <a:solidFill>
                  <a:srgbClr val="003399"/>
                </a:solidFill>
              </a:rPr>
              <a:t>关键特征</a:t>
            </a:r>
            <a:endParaRPr lang="zh-CN" altLang="en-US" sz="3000" b="1">
              <a:solidFill>
                <a:srgbClr val="003399"/>
              </a:solidFill>
            </a:endParaRPr>
          </a:p>
          <a:p>
            <a:pPr lvl="1" eaLnBrk="1" hangingPunct="1">
              <a:spcBef>
                <a:spcPct val="20000"/>
              </a:spcBef>
              <a:buClr>
                <a:schemeClr val="accent2"/>
              </a:buClr>
              <a:buSzPct val="70000"/>
              <a:buFont typeface="Wingdings" panose="05000000000000000000" pitchFamily="2" charset="2"/>
              <a:buChar char="l"/>
            </a:pPr>
            <a:r>
              <a:rPr lang="en-US" altLang="zh-CN" sz="2600"/>
              <a:t>A[1:n]</a:t>
            </a:r>
            <a:r>
              <a:rPr lang="zh-CN" altLang="en-US" sz="2600"/>
              <a:t>的最优计算次序所包含的计算矩阵子链</a:t>
            </a:r>
            <a:r>
              <a:rPr lang="en-US" altLang="zh-CN" sz="2600"/>
              <a:t>A[1:k]</a:t>
            </a:r>
            <a:r>
              <a:rPr lang="zh-CN" altLang="en-US" sz="2600"/>
              <a:t>和</a:t>
            </a:r>
            <a:r>
              <a:rPr lang="en-US" altLang="zh-CN" sz="2600"/>
              <a:t>A[k+1:n]</a:t>
            </a:r>
            <a:r>
              <a:rPr lang="zh-CN" altLang="en-US" sz="2600"/>
              <a:t>的次序也是最优的。</a:t>
            </a:r>
            <a:endParaRPr lang="zh-CN" altLang="en-US" sz="2600"/>
          </a:p>
          <a:p>
            <a:pPr lvl="1" eaLnBrk="1" hangingPunct="1">
              <a:spcBef>
                <a:spcPct val="20000"/>
              </a:spcBef>
              <a:buClr>
                <a:schemeClr val="accent2"/>
              </a:buClr>
              <a:buSzPct val="70000"/>
              <a:buFont typeface="Wingdings" panose="05000000000000000000" pitchFamily="2" charset="2"/>
              <a:buNone/>
            </a:pPr>
            <a:r>
              <a:rPr lang="en-US" altLang="zh-CN" sz="2600"/>
              <a:t>——</a:t>
            </a:r>
            <a:r>
              <a:rPr lang="zh-CN" altLang="en-US" sz="2600"/>
              <a:t>问题的最优解包含了其子问题的最优解，这种性质称为</a:t>
            </a:r>
            <a:r>
              <a:rPr lang="zh-CN" altLang="en-US" sz="2600" b="1">
                <a:solidFill>
                  <a:srgbClr val="FF0000"/>
                </a:solidFill>
              </a:rPr>
              <a:t>最优子结构性质</a:t>
            </a:r>
            <a:r>
              <a:rPr lang="zh-CN" altLang="en-US" sz="2600"/>
              <a:t>。</a:t>
            </a:r>
            <a:endParaRPr lang="zh-CN" altLang="en-US" sz="2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109"/>
                                        </p:tgtEl>
                                        <p:attrNameLst>
                                          <p:attrName>style.visibility</p:attrName>
                                        </p:attrNameLst>
                                      </p:cBhvr>
                                      <p:to>
                                        <p:strVal val="visible"/>
                                      </p:to>
                                    </p:set>
                                    <p:animEffect transition="in" filter="dissolve">
                                      <p:cBhvr>
                                        <p:cTn id="7" dur="500"/>
                                        <p:tgtEl>
                                          <p:spTgt spid="47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a:t>求解步骤</a:t>
            </a:r>
            <a:endParaRPr lang="zh-CN" altLang="en-US"/>
          </a:p>
        </p:txBody>
      </p:sp>
      <p:sp>
        <p:nvSpPr>
          <p:cNvPr id="82947" name="Rectangle 3"/>
          <p:cNvSpPr>
            <a:spLocks noGrp="1" noChangeArrowheads="1"/>
          </p:cNvSpPr>
          <p:nvPr>
            <p:ph type="body" idx="1"/>
          </p:nvPr>
        </p:nvSpPr>
        <p:spPr/>
        <p:txBody>
          <a:bodyPr/>
          <a:lstStyle/>
          <a:p>
            <a:pPr eaLnBrk="1" hangingPunct="1"/>
            <a:r>
              <a:rPr lang="zh-CN" altLang="en-US"/>
              <a:t>分析最优解的结构</a:t>
            </a:r>
            <a:endParaRPr lang="zh-CN" altLang="en-US"/>
          </a:p>
          <a:p>
            <a:pPr eaLnBrk="1" hangingPunct="1"/>
            <a:r>
              <a:rPr lang="zh-CN" altLang="en-US" b="1">
                <a:solidFill>
                  <a:srgbClr val="FF0000"/>
                </a:solidFill>
              </a:rPr>
              <a:t>建立递归关系</a:t>
            </a:r>
            <a:endParaRPr lang="zh-CN" altLang="en-US" b="1">
              <a:solidFill>
                <a:srgbClr val="FF0000"/>
              </a:solidFill>
            </a:endParaRPr>
          </a:p>
          <a:p>
            <a:pPr eaLnBrk="1" hangingPunct="1"/>
            <a:r>
              <a:rPr lang="zh-CN" altLang="en-US"/>
              <a:t>计算最优值</a:t>
            </a:r>
            <a:endParaRPr lang="zh-CN" altLang="en-US"/>
          </a:p>
          <a:p>
            <a:pPr eaLnBrk="1" hangingPunct="1"/>
            <a:r>
              <a:rPr lang="zh-CN" altLang="en-US"/>
              <a:t>构造最优解</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a:t>建立递归关系</a:t>
            </a:r>
            <a:endParaRPr lang="zh-CN" altLang="en-US"/>
          </a:p>
        </p:txBody>
      </p:sp>
      <p:sp>
        <p:nvSpPr>
          <p:cNvPr id="83971" name="Rectangle 3"/>
          <p:cNvSpPr>
            <a:spLocks noGrp="1" noChangeArrowheads="1"/>
          </p:cNvSpPr>
          <p:nvPr>
            <p:ph type="body" idx="1"/>
          </p:nvPr>
        </p:nvSpPr>
        <p:spPr/>
        <p:txBody>
          <a:bodyPr/>
          <a:lstStyle/>
          <a:p>
            <a:pPr eaLnBrk="1" hangingPunct="1"/>
            <a:r>
              <a:rPr lang="zh-CN" altLang="en-US"/>
              <a:t>设计算</a:t>
            </a:r>
            <a:r>
              <a:rPr lang="en-US" altLang="zh-CN"/>
              <a:t>A[i:j],1</a:t>
            </a:r>
            <a:r>
              <a:rPr lang="en-US" altLang="zh-CN">
                <a:cs typeface="Arial" panose="020B0604020202020204" pitchFamily="34" charset="0"/>
              </a:rPr>
              <a:t>≤i≤j ≤n</a:t>
            </a:r>
            <a:r>
              <a:rPr lang="zh-CN" altLang="en-US">
                <a:cs typeface="Arial" panose="020B0604020202020204" pitchFamily="34" charset="0"/>
              </a:rPr>
              <a:t>，所需的最少数乘次数为</a:t>
            </a:r>
            <a:r>
              <a:rPr lang="en-US" altLang="zh-CN">
                <a:cs typeface="Arial" panose="020B0604020202020204" pitchFamily="34" charset="0"/>
              </a:rPr>
              <a:t>m[i][j]</a:t>
            </a:r>
            <a:endParaRPr lang="en-US" altLang="zh-CN">
              <a:cs typeface="Arial" panose="020B0604020202020204" pitchFamily="34" charset="0"/>
            </a:endParaRPr>
          </a:p>
          <a:p>
            <a:pPr lvl="1" eaLnBrk="1" hangingPunct="1">
              <a:buFont typeface="Wingdings" panose="05000000000000000000" pitchFamily="2" charset="2"/>
              <a:buNone/>
            </a:pPr>
            <a:r>
              <a:rPr lang="en-US" altLang="zh-CN">
                <a:cs typeface="Arial" panose="020B0604020202020204" pitchFamily="34" charset="0"/>
              </a:rPr>
              <a:t>——</a:t>
            </a:r>
            <a:r>
              <a:rPr lang="zh-CN" altLang="en-US">
                <a:cs typeface="Arial" panose="020B0604020202020204" pitchFamily="34" charset="0"/>
              </a:rPr>
              <a:t>则原问题的最优解为</a:t>
            </a:r>
            <a:r>
              <a:rPr lang="en-US" altLang="zh-CN">
                <a:cs typeface="Arial" panose="020B0604020202020204" pitchFamily="34" charset="0"/>
              </a:rPr>
              <a:t>m[1][n]</a:t>
            </a:r>
            <a:endParaRPr lang="en-US" altLang="zh-CN">
              <a:cs typeface="Arial" panose="020B0604020202020204" pitchFamily="34" charset="0"/>
            </a:endParaRPr>
          </a:p>
          <a:p>
            <a:pPr lvl="1" eaLnBrk="1" hangingPunct="1"/>
            <a:r>
              <a:rPr lang="zh-CN" altLang="en-US" b="1">
                <a:solidFill>
                  <a:srgbClr val="003399"/>
                </a:solidFill>
                <a:cs typeface="Arial" panose="020B0604020202020204" pitchFamily="34" charset="0"/>
              </a:rPr>
              <a:t>考察两种情况</a:t>
            </a:r>
            <a:endParaRPr lang="zh-CN" altLang="en-US" b="1">
              <a:solidFill>
                <a:srgbClr val="003399"/>
              </a:solidFill>
              <a:cs typeface="Arial" panose="020B0604020202020204" pitchFamily="34" charset="0"/>
            </a:endParaRPr>
          </a:p>
          <a:p>
            <a:pPr lvl="2" eaLnBrk="1" hangingPunct="1"/>
            <a:r>
              <a:rPr lang="en-US" altLang="zh-CN" b="1">
                <a:solidFill>
                  <a:schemeClr val="hlink"/>
                </a:solidFill>
                <a:latin typeface="黑体" panose="02010609060101010101" pitchFamily="2" charset="-122"/>
                <a:ea typeface="黑体" panose="02010609060101010101" pitchFamily="2" charset="-122"/>
                <a:cs typeface="Arial" panose="020B0604020202020204" pitchFamily="34" charset="0"/>
              </a:rPr>
              <a:t>i=j;</a:t>
            </a:r>
            <a:endParaRPr lang="en-US" altLang="zh-CN" b="1">
              <a:solidFill>
                <a:schemeClr val="hlink"/>
              </a:solidFill>
              <a:latin typeface="黑体" panose="02010609060101010101" pitchFamily="2" charset="-122"/>
              <a:ea typeface="黑体" panose="02010609060101010101" pitchFamily="2" charset="-122"/>
              <a:cs typeface="Arial" panose="020B0604020202020204" pitchFamily="34" charset="0"/>
            </a:endParaRPr>
          </a:p>
          <a:p>
            <a:pPr lvl="2" eaLnBrk="1" hangingPunct="1"/>
            <a:r>
              <a:rPr lang="en-US" altLang="zh-CN" b="1">
                <a:solidFill>
                  <a:schemeClr val="hlink"/>
                </a:solidFill>
                <a:latin typeface="黑体" panose="02010609060101010101" pitchFamily="2" charset="-122"/>
                <a:ea typeface="黑体" panose="02010609060101010101" pitchFamily="2" charset="-122"/>
                <a:cs typeface="Arial" panose="020B0604020202020204" pitchFamily="34" charset="0"/>
              </a:rPr>
              <a:t>i&lt;j;</a:t>
            </a:r>
            <a:endParaRPr lang="en-US" altLang="zh-CN" b="1">
              <a:solidFill>
                <a:schemeClr val="hlink"/>
              </a:solidFill>
              <a:latin typeface="黑体" panose="02010609060101010101" pitchFamily="2" charset="-122"/>
              <a:ea typeface="黑体" panose="02010609060101010101" pitchFamily="2" charset="-122"/>
              <a:cs typeface="Arial" panose="020B0604020202020204" pitchFamily="34" charset="0"/>
            </a:endParaRPr>
          </a:p>
          <a:p>
            <a:pPr lvl="1" eaLnBrk="1" hangingPunct="1"/>
            <a:endParaRPr lang="en-US" altLang="zh-CN" b="1">
              <a:solidFill>
                <a:schemeClr val="hlink"/>
              </a:solidFill>
              <a:latin typeface="黑体" panose="02010609060101010101" pitchFamily="2" charset="-122"/>
              <a:ea typeface="黑体" panose="02010609060101010101" pitchFamily="2" charset="-122"/>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5"/>
          <p:cNvGraphicFramePr>
            <a:graphicFrameLocks noChangeAspect="1"/>
          </p:cNvGraphicFramePr>
          <p:nvPr/>
        </p:nvGraphicFramePr>
        <p:xfrm>
          <a:off x="1295400" y="2667000"/>
          <a:ext cx="5867400" cy="1228725"/>
        </p:xfrm>
        <a:graphic>
          <a:graphicData uri="http://schemas.openxmlformats.org/presentationml/2006/ole">
            <mc:AlternateContent xmlns:mc="http://schemas.openxmlformats.org/markup-compatibility/2006">
              <mc:Choice xmlns:v="urn:schemas-microsoft-com:vml" Requires="v">
                <p:oleObj spid="_x0000_s2" name="公式" r:id="rId1" imgW="2184400" imgH="457200" progId="Equation.3">
                  <p:embed/>
                </p:oleObj>
              </mc:Choice>
              <mc:Fallback>
                <p:oleObj name="公式" r:id="rId1" imgW="2184400" imgH="457200" progId="Equation.3">
                  <p:embed/>
                  <p:pic>
                    <p:nvPicPr>
                      <p:cNvPr id="0"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667000"/>
                        <a:ext cx="5867400" cy="1228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3" name="Rectangle 6"/>
          <p:cNvSpPr>
            <a:spLocks noGrp="1" noChangeArrowheads="1"/>
          </p:cNvSpPr>
          <p:nvPr>
            <p:ph type="title"/>
          </p:nvPr>
        </p:nvSpPr>
        <p:spPr/>
        <p:txBody>
          <a:bodyPr/>
          <a:lstStyle/>
          <a:p>
            <a:pPr eaLnBrk="1" hangingPunct="1"/>
            <a:r>
              <a:rPr lang="zh-CN" altLang="en-US"/>
              <a:t>当</a:t>
            </a:r>
            <a:r>
              <a:rPr lang="en-US" altLang="zh-CN"/>
              <a:t>i=j</a:t>
            </a:r>
            <a:r>
              <a:rPr lang="zh-CN" altLang="en-US"/>
              <a:t>时</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zh-CN" altLang="en-US"/>
              <a:t>当</a:t>
            </a:r>
            <a:r>
              <a:rPr lang="en-US" altLang="zh-CN"/>
              <a:t>i&lt;j</a:t>
            </a:r>
            <a:r>
              <a:rPr lang="zh-CN" altLang="en-US"/>
              <a:t>时</a:t>
            </a:r>
            <a:endParaRPr lang="zh-CN" altLang="en-US"/>
          </a:p>
        </p:txBody>
      </p:sp>
      <p:graphicFrame>
        <p:nvGraphicFramePr>
          <p:cNvPr id="6146" name="Object 4"/>
          <p:cNvGraphicFramePr>
            <a:graphicFrameLocks noGrp="1" noChangeAspect="1"/>
          </p:cNvGraphicFramePr>
          <p:nvPr>
            <p:ph sz="half" idx="1"/>
          </p:nvPr>
        </p:nvGraphicFramePr>
        <p:xfrm>
          <a:off x="762000" y="1905000"/>
          <a:ext cx="7772400" cy="1277938"/>
        </p:xfrm>
        <a:graphic>
          <a:graphicData uri="http://schemas.openxmlformats.org/presentationml/2006/ole">
            <mc:AlternateContent xmlns:mc="http://schemas.openxmlformats.org/markup-compatibility/2006">
              <mc:Choice xmlns:v="urn:schemas-microsoft-com:vml" Requires="v">
                <p:oleObj spid="_x0000_s2" name="公式" r:id="rId1" imgW="2933700" imgH="482600" progId="Equation.3">
                  <p:embed/>
                </p:oleObj>
              </mc:Choice>
              <mc:Fallback>
                <p:oleObj name="公式" r:id="rId1" imgW="2933700" imgH="482600" progId="Equation.3">
                  <p:embed/>
                  <p:pic>
                    <p:nvPicPr>
                      <p:cNvPr id="0" name="Picture 40"/>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05000"/>
                        <a:ext cx="7772400" cy="1277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2"/>
          <p:cNvGrpSpPr/>
          <p:nvPr/>
        </p:nvGrpSpPr>
        <p:grpSpPr bwMode="auto">
          <a:xfrm>
            <a:off x="5029200" y="838200"/>
            <a:ext cx="1981200" cy="914400"/>
            <a:chOff x="3168" y="528"/>
            <a:chExt cx="1248" cy="576"/>
          </a:xfrm>
        </p:grpSpPr>
        <p:sp>
          <p:nvSpPr>
            <p:cNvPr id="6154" name="Text Box 7"/>
            <p:cNvSpPr txBox="1">
              <a:spLocks noChangeArrowheads="1"/>
            </p:cNvSpPr>
            <p:nvPr/>
          </p:nvSpPr>
          <p:spPr bwMode="auto">
            <a:xfrm>
              <a:off x="3312" y="576"/>
              <a:ext cx="1008"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FF0000"/>
                  </a:solidFill>
                </a:rPr>
                <a:t>问题：</a:t>
              </a:r>
              <a:endParaRPr lang="zh-CN" altLang="en-US" b="1">
                <a:solidFill>
                  <a:srgbClr val="FF0000"/>
                </a:solidFill>
              </a:endParaRPr>
            </a:p>
            <a:p>
              <a:pPr eaLnBrk="1" hangingPunct="1">
                <a:spcBef>
                  <a:spcPct val="50000"/>
                </a:spcBef>
              </a:pPr>
              <a:r>
                <a:rPr lang="zh-CN" altLang="en-US" b="1">
                  <a:solidFill>
                    <a:srgbClr val="FF0000"/>
                  </a:solidFill>
                </a:rPr>
                <a:t>如何确定</a:t>
              </a:r>
              <a:r>
                <a:rPr lang="en-US" altLang="zh-CN" b="1">
                  <a:solidFill>
                    <a:srgbClr val="FF0000"/>
                  </a:solidFill>
                </a:rPr>
                <a:t>k</a:t>
              </a:r>
              <a:r>
                <a:rPr lang="zh-CN" altLang="en-US" b="1">
                  <a:solidFill>
                    <a:srgbClr val="FF0000"/>
                  </a:solidFill>
                </a:rPr>
                <a:t>？</a:t>
              </a:r>
              <a:endParaRPr lang="zh-CN" altLang="en-US" b="1">
                <a:solidFill>
                  <a:srgbClr val="FF0000"/>
                </a:solidFill>
              </a:endParaRPr>
            </a:p>
          </p:txBody>
        </p:sp>
        <p:sp>
          <p:nvSpPr>
            <p:cNvPr id="6155" name="AutoShape 8"/>
            <p:cNvSpPr>
              <a:spLocks noChangeArrowheads="1"/>
            </p:cNvSpPr>
            <p:nvPr/>
          </p:nvSpPr>
          <p:spPr bwMode="auto">
            <a:xfrm>
              <a:off x="3168" y="528"/>
              <a:ext cx="1248" cy="576"/>
            </a:xfrm>
            <a:prstGeom prst="wedgeEllipseCallout">
              <a:avLst>
                <a:gd name="adj1" fmla="val -116185"/>
                <a:gd name="adj2" fmla="val 167190"/>
              </a:avLst>
            </a:prstGeom>
            <a:noFill/>
            <a:ln w="9525">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grpSp>
      <p:sp>
        <p:nvSpPr>
          <p:cNvPr id="62475" name="Text Box 11"/>
          <p:cNvSpPr txBox="1">
            <a:spLocks noChangeArrowheads="1"/>
          </p:cNvSpPr>
          <p:nvPr/>
        </p:nvSpPr>
        <p:spPr bwMode="auto">
          <a:xfrm>
            <a:off x="762000" y="3276600"/>
            <a:ext cx="7315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rgbClr val="FF0000"/>
                </a:solidFill>
              </a:rPr>
              <a:t>分析：</a:t>
            </a:r>
            <a:endParaRPr lang="zh-CN" altLang="en-US" sz="2400" b="1">
              <a:solidFill>
                <a:srgbClr val="FF0000"/>
              </a:solidFill>
            </a:endParaRPr>
          </a:p>
          <a:p>
            <a:pPr eaLnBrk="1" hangingPunct="1">
              <a:spcBef>
                <a:spcPct val="50000"/>
              </a:spcBef>
            </a:pPr>
            <a:r>
              <a:rPr lang="zh-CN" altLang="en-US" sz="2000" b="1">
                <a:solidFill>
                  <a:srgbClr val="003399"/>
                </a:solidFill>
              </a:rPr>
              <a:t>因为，</a:t>
            </a:r>
            <a:r>
              <a:rPr lang="en-US" altLang="zh-CN" sz="2000" b="1">
                <a:solidFill>
                  <a:srgbClr val="003399"/>
                </a:solidFill>
              </a:rPr>
              <a:t>i</a:t>
            </a:r>
            <a:r>
              <a:rPr lang="en-US" altLang="zh-CN" sz="2000" b="1">
                <a:solidFill>
                  <a:srgbClr val="003399"/>
                </a:solidFill>
                <a:cs typeface="Arial" panose="020B0604020202020204" pitchFamily="34" charset="0"/>
              </a:rPr>
              <a:t>≤k&lt;j</a:t>
            </a:r>
            <a:r>
              <a:rPr lang="zh-CN" altLang="en-US" sz="2000" b="1">
                <a:solidFill>
                  <a:srgbClr val="003399"/>
                </a:solidFill>
                <a:cs typeface="Arial" panose="020B0604020202020204" pitchFamily="34" charset="0"/>
              </a:rPr>
              <a:t>，所以</a:t>
            </a:r>
            <a:r>
              <a:rPr lang="en-US" altLang="zh-CN" sz="2000" b="1">
                <a:solidFill>
                  <a:srgbClr val="003399"/>
                </a:solidFill>
                <a:cs typeface="Arial" panose="020B0604020202020204" pitchFamily="34" charset="0"/>
              </a:rPr>
              <a:t>k</a:t>
            </a:r>
            <a:r>
              <a:rPr lang="zh-CN" altLang="en-US" sz="2000" b="1">
                <a:solidFill>
                  <a:srgbClr val="003399"/>
                </a:solidFill>
              </a:rPr>
              <a:t>的位置只有</a:t>
            </a:r>
            <a:r>
              <a:rPr lang="en-US" altLang="zh-CN" sz="2000" b="1">
                <a:solidFill>
                  <a:srgbClr val="003399"/>
                </a:solidFill>
              </a:rPr>
              <a:t>j-i</a:t>
            </a:r>
            <a:r>
              <a:rPr lang="zh-CN" altLang="en-US" sz="2000" b="1">
                <a:solidFill>
                  <a:srgbClr val="003399"/>
                </a:solidFill>
              </a:rPr>
              <a:t>种可能，即</a:t>
            </a:r>
            <a:r>
              <a:rPr lang="en-US" altLang="zh-CN" sz="2000" b="1">
                <a:solidFill>
                  <a:srgbClr val="003399"/>
                </a:solidFill>
              </a:rPr>
              <a:t>k</a:t>
            </a:r>
            <a:r>
              <a:rPr lang="en-US" altLang="zh-CN" sz="2000" b="1">
                <a:solidFill>
                  <a:srgbClr val="003399"/>
                </a:solidFill>
                <a:latin typeface="宋体" panose="02010600030101010101" pitchFamily="2" charset="-122"/>
              </a:rPr>
              <a:t>∈{i,i+1,…,j}</a:t>
            </a:r>
            <a:endParaRPr lang="en-US" altLang="zh-CN" sz="2000" b="1">
              <a:solidFill>
                <a:srgbClr val="003399"/>
              </a:solidFill>
              <a:latin typeface="宋体" panose="02010600030101010101" pitchFamily="2" charset="-122"/>
            </a:endParaRPr>
          </a:p>
          <a:p>
            <a:pPr eaLnBrk="1" hangingPunct="1">
              <a:spcBef>
                <a:spcPct val="50000"/>
              </a:spcBef>
            </a:pPr>
            <a:r>
              <a:rPr lang="en-US" altLang="zh-CN" sz="2000" b="1">
                <a:solidFill>
                  <a:srgbClr val="FF0000"/>
                </a:solidFill>
                <a:latin typeface="宋体" panose="02010600030101010101" pitchFamily="2" charset="-122"/>
              </a:rPr>
              <a:t>K</a:t>
            </a:r>
            <a:r>
              <a:rPr lang="zh-CN" altLang="en-US" sz="2000" b="1">
                <a:solidFill>
                  <a:srgbClr val="FF0000"/>
                </a:solidFill>
                <a:latin typeface="宋体" panose="02010600030101010101" pitchFamily="2" charset="-122"/>
              </a:rPr>
              <a:t>是这</a:t>
            </a:r>
            <a:r>
              <a:rPr lang="en-US" altLang="zh-CN" sz="2000" b="1">
                <a:solidFill>
                  <a:srgbClr val="FF0000"/>
                </a:solidFill>
                <a:latin typeface="宋体" panose="02010600030101010101" pitchFamily="2" charset="-122"/>
              </a:rPr>
              <a:t>j-i</a:t>
            </a:r>
            <a:r>
              <a:rPr lang="zh-CN" altLang="en-US" sz="2000" b="1">
                <a:solidFill>
                  <a:srgbClr val="FF0000"/>
                </a:solidFill>
                <a:latin typeface="宋体" panose="02010600030101010101" pitchFamily="2" charset="-122"/>
              </a:rPr>
              <a:t>个位置中使计算量达到最小的位置。</a:t>
            </a:r>
            <a:endParaRPr lang="zh-CN" altLang="en-US" sz="2000" b="1">
              <a:solidFill>
                <a:srgbClr val="FF0000"/>
              </a:solidFill>
              <a:latin typeface="宋体" panose="02010600030101010101" pitchFamily="2" charset="-122"/>
            </a:endParaRPr>
          </a:p>
        </p:txBody>
      </p:sp>
      <p:graphicFrame>
        <p:nvGraphicFramePr>
          <p:cNvPr id="62477" name="Object 13"/>
          <p:cNvGraphicFramePr>
            <a:graphicFrameLocks noGrp="1" noChangeAspect="1"/>
          </p:cNvGraphicFramePr>
          <p:nvPr>
            <p:ph sz="half" idx="2"/>
          </p:nvPr>
        </p:nvGraphicFramePr>
        <p:xfrm>
          <a:off x="914400" y="4876800"/>
          <a:ext cx="7467600" cy="1377950"/>
        </p:xfrm>
        <a:graphic>
          <a:graphicData uri="http://schemas.openxmlformats.org/presentationml/2006/ole">
            <mc:AlternateContent xmlns:mc="http://schemas.openxmlformats.org/markup-compatibility/2006">
              <mc:Choice xmlns:v="urn:schemas-microsoft-com:vml" Requires="v">
                <p:oleObj spid="_x0000_s4" name="公式" r:id="rId3" imgW="3302000" imgH="609600" progId="Equation.3">
                  <p:embed/>
                </p:oleObj>
              </mc:Choice>
              <mc:Fallback>
                <p:oleObj name="公式" r:id="rId3" imgW="3302000" imgH="609600" progId="Equation.3">
                  <p:embed/>
                  <p:pic>
                    <p:nvPicPr>
                      <p:cNvPr id="0" name="Picture 4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876800"/>
                        <a:ext cx="7467600" cy="1377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17"/>
          <p:cNvGrpSpPr/>
          <p:nvPr/>
        </p:nvGrpSpPr>
        <p:grpSpPr bwMode="auto">
          <a:xfrm>
            <a:off x="6096000" y="6019800"/>
            <a:ext cx="1371600" cy="533400"/>
            <a:chOff x="3840" y="3792"/>
            <a:chExt cx="864" cy="336"/>
          </a:xfrm>
        </p:grpSpPr>
        <p:sp>
          <p:nvSpPr>
            <p:cNvPr id="6152" name="AutoShape 15"/>
            <p:cNvSpPr>
              <a:spLocks noChangeArrowheads="1"/>
            </p:cNvSpPr>
            <p:nvPr/>
          </p:nvSpPr>
          <p:spPr bwMode="auto">
            <a:xfrm rot="10800000">
              <a:off x="3840" y="3792"/>
              <a:ext cx="768" cy="336"/>
            </a:xfrm>
            <a:prstGeom prst="wedgeRoundRectCallout">
              <a:avLst>
                <a:gd name="adj1" fmla="val 152602"/>
                <a:gd name="adj2" fmla="val 94343"/>
                <a:gd name="adj3" fmla="val 16667"/>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6153" name="Text Box 16"/>
            <p:cNvSpPr txBox="1">
              <a:spLocks noChangeArrowheads="1"/>
            </p:cNvSpPr>
            <p:nvPr/>
          </p:nvSpPr>
          <p:spPr bwMode="auto">
            <a:xfrm>
              <a:off x="3840" y="3840"/>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solidFill>
                    <a:srgbClr val="FF0000"/>
                  </a:solidFill>
                  <a:latin typeface="宋体" panose="02010600030101010101" pitchFamily="2" charset="-122"/>
                </a:rPr>
                <a:t>s[i][j]=k</a:t>
              </a:r>
              <a:endParaRPr lang="en-US" altLang="zh-CN" b="1">
                <a:solidFill>
                  <a:srgbClr val="FF0000"/>
                </a:solidFill>
                <a:latin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2475"/>
                                        </p:tgtEl>
                                        <p:attrNameLst>
                                          <p:attrName>style.visibility</p:attrName>
                                        </p:attrNameLst>
                                      </p:cBhvr>
                                      <p:to>
                                        <p:strVal val="visible"/>
                                      </p:to>
                                    </p:set>
                                    <p:animEffect transition="in" filter="randombar(horizontal)">
                                      <p:cBhvr>
                                        <p:cTn id="7" dur="500"/>
                                        <p:tgtEl>
                                          <p:spTgt spid="6247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2477"/>
                                        </p:tgtEl>
                                        <p:attrNameLst>
                                          <p:attrName>style.visibility</p:attrName>
                                        </p:attrNameLst>
                                      </p:cBhvr>
                                      <p:to>
                                        <p:strVal val="visible"/>
                                      </p:to>
                                    </p:set>
                                    <p:animEffect transition="in" filter="dissolve">
                                      <p:cBhvr>
                                        <p:cTn id="12" dur="500"/>
                                        <p:tgtEl>
                                          <p:spTgt spid="6247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CN" altLang="en-US"/>
              <a:t>求解步骤</a:t>
            </a:r>
            <a:endParaRPr lang="zh-CN" altLang="en-US"/>
          </a:p>
        </p:txBody>
      </p:sp>
      <p:sp>
        <p:nvSpPr>
          <p:cNvPr id="84995" name="Rectangle 3"/>
          <p:cNvSpPr>
            <a:spLocks noGrp="1" noChangeArrowheads="1"/>
          </p:cNvSpPr>
          <p:nvPr>
            <p:ph type="body" idx="1"/>
          </p:nvPr>
        </p:nvSpPr>
        <p:spPr/>
        <p:txBody>
          <a:bodyPr/>
          <a:lstStyle/>
          <a:p>
            <a:pPr eaLnBrk="1" hangingPunct="1"/>
            <a:r>
              <a:rPr lang="zh-CN" altLang="en-US"/>
              <a:t>分析最优解的结构</a:t>
            </a:r>
            <a:endParaRPr lang="zh-CN" altLang="en-US"/>
          </a:p>
          <a:p>
            <a:pPr eaLnBrk="1" hangingPunct="1"/>
            <a:r>
              <a:rPr lang="zh-CN" altLang="en-US"/>
              <a:t>建立递归关系</a:t>
            </a:r>
            <a:endParaRPr lang="zh-CN" altLang="en-US"/>
          </a:p>
          <a:p>
            <a:pPr eaLnBrk="1" hangingPunct="1"/>
            <a:r>
              <a:rPr lang="zh-CN" altLang="en-US" b="1">
                <a:solidFill>
                  <a:srgbClr val="FF0000"/>
                </a:solidFill>
              </a:rPr>
              <a:t>计算最优值</a:t>
            </a:r>
            <a:endParaRPr lang="zh-CN" altLang="en-US" b="1">
              <a:solidFill>
                <a:srgbClr val="FF0000"/>
              </a:solidFill>
            </a:endParaRPr>
          </a:p>
          <a:p>
            <a:pPr eaLnBrk="1" hangingPunct="1"/>
            <a:r>
              <a:rPr lang="zh-CN" altLang="en-US"/>
              <a:t>构造最优解</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a:t>计算最优值</a:t>
            </a:r>
            <a:endParaRPr lang="zh-CN" altLang="en-US"/>
          </a:p>
        </p:txBody>
      </p:sp>
      <p:grpSp>
        <p:nvGrpSpPr>
          <p:cNvPr id="7172" name="Group 7"/>
          <p:cNvGrpSpPr/>
          <p:nvPr/>
        </p:nvGrpSpPr>
        <p:grpSpPr bwMode="auto">
          <a:xfrm>
            <a:off x="838200" y="1905000"/>
            <a:ext cx="2719388" cy="1670050"/>
            <a:chOff x="576" y="1200"/>
            <a:chExt cx="1584" cy="1283"/>
          </a:xfrm>
        </p:grpSpPr>
        <p:sp>
          <p:nvSpPr>
            <p:cNvPr id="7176" name="Text Box 4"/>
            <p:cNvSpPr txBox="1">
              <a:spLocks noChangeArrowheads="1"/>
            </p:cNvSpPr>
            <p:nvPr/>
          </p:nvSpPr>
          <p:spPr bwMode="auto">
            <a:xfrm>
              <a:off x="1010" y="1200"/>
              <a:ext cx="1150"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需要处理的不同子问题个数</a:t>
              </a:r>
              <a:r>
                <a:rPr lang="zh-CN" altLang="en-US" sz="2000" b="1">
                  <a:solidFill>
                    <a:srgbClr val="FF0000"/>
                  </a:solidFill>
                </a:rPr>
                <a:t>？</a:t>
              </a:r>
              <a:endParaRPr lang="zh-CN" altLang="en-US" sz="2000" b="1">
                <a:solidFill>
                  <a:srgbClr val="FF0000"/>
                </a:solidFill>
              </a:endParaRPr>
            </a:p>
          </p:txBody>
        </p:sp>
        <p:pic>
          <p:nvPicPr>
            <p:cNvPr id="7177"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6" y="1536"/>
              <a:ext cx="440" cy="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11"/>
          <p:cNvGrpSpPr/>
          <p:nvPr/>
        </p:nvGrpSpPr>
        <p:grpSpPr bwMode="auto">
          <a:xfrm>
            <a:off x="2667000" y="3048000"/>
            <a:ext cx="6019800" cy="1447800"/>
            <a:chOff x="1680" y="1920"/>
            <a:chExt cx="3792" cy="912"/>
          </a:xfrm>
        </p:grpSpPr>
        <p:sp>
          <p:nvSpPr>
            <p:cNvPr id="7175" name="AutoShape 8"/>
            <p:cNvSpPr>
              <a:spLocks noChangeArrowheads="1"/>
            </p:cNvSpPr>
            <p:nvPr/>
          </p:nvSpPr>
          <p:spPr bwMode="auto">
            <a:xfrm rot="10800000">
              <a:off x="1680" y="1920"/>
              <a:ext cx="3792" cy="912"/>
            </a:xfrm>
            <a:prstGeom prst="wedgeRoundRectCallout">
              <a:avLst>
                <a:gd name="adj1" fmla="val 43931"/>
                <a:gd name="adj2" fmla="val 83333"/>
                <a:gd name="adj3" fmla="val 16667"/>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graphicFrame>
          <p:nvGraphicFramePr>
            <p:cNvPr id="7170" name="Object 9"/>
            <p:cNvGraphicFramePr>
              <a:graphicFrameLocks noChangeAspect="1"/>
            </p:cNvGraphicFramePr>
            <p:nvPr/>
          </p:nvGraphicFramePr>
          <p:xfrm>
            <a:off x="1728" y="2064"/>
            <a:ext cx="3696" cy="725"/>
          </p:xfrm>
          <a:graphic>
            <a:graphicData uri="http://schemas.openxmlformats.org/presentationml/2006/ole">
              <mc:AlternateContent xmlns:mc="http://schemas.openxmlformats.org/markup-compatibility/2006">
                <mc:Choice xmlns:v="urn:schemas-microsoft-com:vml" Requires="v">
                  <p:oleObj spid="_x0000_s2" name="公式" r:id="rId2" imgW="3619500" imgH="711200" progId="Equation.3">
                    <p:embed/>
                  </p:oleObj>
                </mc:Choice>
                <mc:Fallback>
                  <p:oleObj name="公式" r:id="rId2" imgW="3619500" imgH="711200" progId="Equation.3">
                    <p:embed/>
                    <p:pic>
                      <p:nvPicPr>
                        <p:cNvPr id="0"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 y="2064"/>
                          <a:ext cx="3696" cy="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6574" name="Text Box 14"/>
          <p:cNvSpPr txBox="1">
            <a:spLocks noChangeArrowheads="1"/>
          </p:cNvSpPr>
          <p:nvPr/>
        </p:nvSpPr>
        <p:spPr bwMode="auto">
          <a:xfrm>
            <a:off x="1828800" y="4876800"/>
            <a:ext cx="5257800" cy="149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solidFill>
                  <a:srgbClr val="FF0000"/>
                </a:solidFill>
              </a:rPr>
              <a:t>！方案：</a:t>
            </a:r>
            <a:endParaRPr lang="zh-CN" altLang="en-US" sz="2000" b="1">
              <a:solidFill>
                <a:srgbClr val="FF0000"/>
              </a:solidFill>
            </a:endParaRPr>
          </a:p>
          <a:p>
            <a:pPr eaLnBrk="1" hangingPunct="1">
              <a:spcBef>
                <a:spcPct val="50000"/>
              </a:spcBef>
            </a:pPr>
            <a:r>
              <a:rPr lang="zh-CN" altLang="en-US" b="1">
                <a:solidFill>
                  <a:srgbClr val="003399"/>
                </a:solidFill>
              </a:rPr>
              <a:t>在求解过程中，保存所有已经解决的子问题答案。</a:t>
            </a:r>
            <a:endParaRPr lang="zh-CN" altLang="en-US" b="1">
              <a:solidFill>
                <a:srgbClr val="003399"/>
              </a:solidFill>
            </a:endParaRPr>
          </a:p>
          <a:p>
            <a:pPr eaLnBrk="1" hangingPunct="1">
              <a:spcBef>
                <a:spcPct val="50000"/>
              </a:spcBef>
            </a:pPr>
            <a:r>
              <a:rPr lang="en-US" altLang="zh-CN"/>
              <a:t>——</a:t>
            </a:r>
            <a:r>
              <a:rPr lang="zh-CN" altLang="en-US"/>
              <a:t>每个子问题只计算一次，后面计算需要时仅需要简单查找一下即可，从而避免大量重复计算。</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6574"/>
                                        </p:tgtEl>
                                        <p:attrNameLst>
                                          <p:attrName>style.visibility</p:attrName>
                                        </p:attrNameLst>
                                      </p:cBhvr>
                                      <p:to>
                                        <p:strVal val="visible"/>
                                      </p:to>
                                    </p:set>
                                    <p:animEffect transition="in" filter="dissolve">
                                      <p:cBhvr>
                                        <p:cTn id="12" dur="500"/>
                                        <p:tgtEl>
                                          <p:spTgt spid="66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a:t>提纲</a:t>
            </a:r>
            <a:endParaRPr lang="zh-CN" altLang="en-US"/>
          </a:p>
        </p:txBody>
      </p:sp>
      <p:sp>
        <p:nvSpPr>
          <p:cNvPr id="65539" name="Rectangle 3"/>
          <p:cNvSpPr>
            <a:spLocks noGrp="1" noChangeArrowheads="1"/>
          </p:cNvSpPr>
          <p:nvPr>
            <p:ph type="body" idx="1"/>
          </p:nvPr>
        </p:nvSpPr>
        <p:spPr/>
        <p:txBody>
          <a:bodyPr/>
          <a:lstStyle/>
          <a:p>
            <a:pPr eaLnBrk="1" hangingPunct="1"/>
            <a:r>
              <a:rPr lang="zh-CN" altLang="en-US" b="1">
                <a:solidFill>
                  <a:srgbClr val="FF0000"/>
                </a:solidFill>
              </a:rPr>
              <a:t>基本概念</a:t>
            </a:r>
            <a:endParaRPr lang="zh-CN" altLang="en-US" b="1">
              <a:solidFill>
                <a:srgbClr val="FF0000"/>
              </a:solidFill>
            </a:endParaRPr>
          </a:p>
          <a:p>
            <a:pPr eaLnBrk="1" hangingPunct="1"/>
            <a:r>
              <a:rPr lang="zh-CN" altLang="en-US"/>
              <a:t>从矩阵连乘问题看动态规划</a:t>
            </a:r>
            <a:endParaRPr lang="zh-CN" altLang="en-US"/>
          </a:p>
          <a:p>
            <a:pPr eaLnBrk="1" hangingPunct="1"/>
            <a:r>
              <a:rPr lang="zh-CN" altLang="en-US"/>
              <a:t>实例分析</a:t>
            </a:r>
            <a:endParaRPr lang="zh-CN" altLang="en-US"/>
          </a:p>
          <a:p>
            <a:pPr eaLnBrk="1" hangingPunct="1"/>
            <a:r>
              <a:rPr lang="zh-CN" altLang="en-US"/>
              <a:t>本章小节</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4"/>
          <p:cNvSpPr txBox="1">
            <a:spLocks noChangeArrowheads="1"/>
          </p:cNvSpPr>
          <p:nvPr/>
        </p:nvSpPr>
        <p:spPr bwMode="auto">
          <a:xfrm>
            <a:off x="533400" y="381000"/>
            <a:ext cx="5486400" cy="624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t>Public static void matrixChain(int [ ] p, int [ ][ ] m,  int[ ][ ] s)</a:t>
            </a:r>
            <a:endParaRPr lang="en-US" altLang="zh-CN" sz="1600"/>
          </a:p>
          <a:p>
            <a:pPr eaLnBrk="1" hangingPunct="1">
              <a:spcBef>
                <a:spcPct val="50000"/>
              </a:spcBef>
            </a:pPr>
            <a:r>
              <a:rPr lang="en-US" altLang="zh-CN" sz="1600"/>
              <a:t>{</a:t>
            </a:r>
            <a:endParaRPr lang="en-US" altLang="zh-CN" sz="1600"/>
          </a:p>
          <a:p>
            <a:pPr eaLnBrk="1" hangingPunct="1">
              <a:spcBef>
                <a:spcPct val="50000"/>
              </a:spcBef>
            </a:pPr>
            <a:r>
              <a:rPr lang="en-US" altLang="zh-CN" sz="1600"/>
              <a:t>     int n=p.length-1;</a:t>
            </a:r>
            <a:endParaRPr lang="en-US" altLang="zh-CN" sz="1600"/>
          </a:p>
          <a:p>
            <a:pPr eaLnBrk="1" hangingPunct="1">
              <a:spcBef>
                <a:spcPct val="50000"/>
              </a:spcBef>
            </a:pPr>
            <a:r>
              <a:rPr lang="en-US" altLang="zh-CN" sz="1600"/>
              <a:t>     for(int i=1;i&lt;=n;i++)  m[i][</a:t>
            </a:r>
            <a:r>
              <a:rPr lang="en-US" altLang="zh-CN" sz="1600"/>
              <a:t>i]=0;</a:t>
            </a:r>
            <a:endParaRPr lang="en-US" altLang="zh-CN" sz="1600"/>
          </a:p>
          <a:p>
            <a:pPr eaLnBrk="1" hangingPunct="1">
              <a:spcBef>
                <a:spcPct val="50000"/>
              </a:spcBef>
            </a:pPr>
            <a:r>
              <a:rPr lang="en-US" altLang="zh-CN" sz="1600"/>
              <a:t>     for(int r=2;r&lt;=n;r++)</a:t>
            </a:r>
            <a:endParaRPr lang="en-US" altLang="zh-CN" sz="1600"/>
          </a:p>
          <a:p>
            <a:pPr eaLnBrk="1" hangingPunct="1">
              <a:spcBef>
                <a:spcPct val="50000"/>
              </a:spcBef>
            </a:pPr>
            <a:r>
              <a:rPr lang="en-US" altLang="zh-CN" sz="1600"/>
              <a:t>          for(int i=1;i&lt;=n-r+1;i++)  {</a:t>
            </a:r>
            <a:endParaRPr lang="en-US" altLang="zh-CN" sz="1600"/>
          </a:p>
          <a:p>
            <a:pPr eaLnBrk="1" hangingPunct="1">
              <a:spcBef>
                <a:spcPct val="50000"/>
              </a:spcBef>
            </a:pPr>
            <a:r>
              <a:rPr lang="en-US" altLang="zh-CN" sz="1600"/>
              <a:t>	int j=i+r-1;</a:t>
            </a:r>
            <a:endParaRPr lang="en-US" altLang="zh-CN" sz="1600"/>
          </a:p>
          <a:p>
            <a:pPr eaLnBrk="1" hangingPunct="1">
              <a:spcBef>
                <a:spcPct val="50000"/>
              </a:spcBef>
            </a:pPr>
            <a:r>
              <a:rPr lang="en-US" altLang="zh-CN" sz="1600"/>
              <a:t>	m[i][j]=m[i+1][j]+p[i-1]*p[i]*p[j];</a:t>
            </a:r>
            <a:endParaRPr lang="en-US" altLang="zh-CN" sz="1600"/>
          </a:p>
          <a:p>
            <a:pPr eaLnBrk="1" hangingPunct="1">
              <a:spcBef>
                <a:spcPct val="50000"/>
              </a:spcBef>
            </a:pPr>
            <a:r>
              <a:rPr lang="en-US" altLang="zh-CN" sz="1600"/>
              <a:t>	s[i][j]=i;</a:t>
            </a:r>
            <a:endParaRPr lang="en-US" altLang="zh-CN" sz="1600"/>
          </a:p>
          <a:p>
            <a:pPr eaLnBrk="1" hangingPunct="1">
              <a:spcBef>
                <a:spcPct val="50000"/>
              </a:spcBef>
            </a:pPr>
            <a:r>
              <a:rPr lang="en-US" altLang="zh-CN" sz="1600"/>
              <a:t>	for(int k=i+1;k&lt;j;k++){</a:t>
            </a:r>
            <a:endParaRPr lang="en-US" altLang="zh-CN" sz="1600"/>
          </a:p>
          <a:p>
            <a:pPr eaLnBrk="1" hangingPunct="1">
              <a:spcBef>
                <a:spcPct val="50000"/>
              </a:spcBef>
            </a:pPr>
            <a:r>
              <a:rPr lang="en-US" altLang="zh-CN" sz="1600"/>
              <a:t>	    int t=m[i][k]+m[k+1][j]+p[i-1]*p[k]*p[j];</a:t>
            </a:r>
            <a:endParaRPr lang="en-US" altLang="zh-CN" sz="1600"/>
          </a:p>
          <a:p>
            <a:pPr eaLnBrk="1" hangingPunct="1">
              <a:spcBef>
                <a:spcPct val="50000"/>
              </a:spcBef>
            </a:pPr>
            <a:r>
              <a:rPr lang="en-US" altLang="zh-CN" sz="1600"/>
              <a:t>	    if(t&lt;m[i][j]) {</a:t>
            </a:r>
            <a:endParaRPr lang="en-US" altLang="zh-CN" sz="1600"/>
          </a:p>
          <a:p>
            <a:pPr eaLnBrk="1" hangingPunct="1">
              <a:spcBef>
                <a:spcPct val="50000"/>
              </a:spcBef>
            </a:pPr>
            <a:r>
              <a:rPr lang="en-US" altLang="zh-CN" sz="1600"/>
              <a:t>		m[i][j]=t;</a:t>
            </a:r>
            <a:endParaRPr lang="en-US" altLang="zh-CN" sz="1600"/>
          </a:p>
          <a:p>
            <a:pPr eaLnBrk="1" hangingPunct="1">
              <a:spcBef>
                <a:spcPct val="50000"/>
              </a:spcBef>
            </a:pPr>
            <a:r>
              <a:rPr lang="en-US" altLang="zh-CN" sz="1600"/>
              <a:t>		s[i][j]=k;	}	</a:t>
            </a:r>
            <a:endParaRPr lang="en-US" altLang="zh-CN" sz="1600"/>
          </a:p>
          <a:p>
            <a:pPr eaLnBrk="1" hangingPunct="1">
              <a:spcBef>
                <a:spcPct val="50000"/>
              </a:spcBef>
            </a:pPr>
            <a:r>
              <a:rPr lang="en-US" altLang="zh-CN" sz="1600"/>
              <a:t>	}</a:t>
            </a:r>
            <a:endParaRPr lang="en-US" altLang="zh-CN" sz="1600"/>
          </a:p>
          <a:p>
            <a:pPr eaLnBrk="1" hangingPunct="1">
              <a:spcBef>
                <a:spcPct val="50000"/>
              </a:spcBef>
            </a:pPr>
            <a:r>
              <a:rPr lang="en-US" altLang="zh-CN" sz="1600"/>
              <a:t>          }</a:t>
            </a:r>
            <a:endParaRPr lang="en-US" altLang="zh-CN" sz="1600"/>
          </a:p>
          <a:p>
            <a:pPr eaLnBrk="1" hangingPunct="1">
              <a:spcBef>
                <a:spcPct val="50000"/>
              </a:spcBef>
            </a:pPr>
            <a:r>
              <a:rPr lang="en-US" altLang="zh-CN" sz="1600"/>
              <a:t>}</a:t>
            </a:r>
            <a:endParaRPr lang="en-US" altLang="zh-CN" sz="1600"/>
          </a:p>
        </p:txBody>
      </p:sp>
      <p:grpSp>
        <p:nvGrpSpPr>
          <p:cNvPr id="2" name="Group 10"/>
          <p:cNvGrpSpPr/>
          <p:nvPr/>
        </p:nvGrpSpPr>
        <p:grpSpPr bwMode="auto">
          <a:xfrm>
            <a:off x="533400" y="3581400"/>
            <a:ext cx="7315200" cy="3049588"/>
            <a:chOff x="336" y="2256"/>
            <a:chExt cx="4608" cy="1921"/>
          </a:xfrm>
        </p:grpSpPr>
        <p:sp>
          <p:nvSpPr>
            <p:cNvPr id="86020" name="Oval 6"/>
            <p:cNvSpPr>
              <a:spLocks noChangeArrowheads="1"/>
            </p:cNvSpPr>
            <p:nvPr/>
          </p:nvSpPr>
          <p:spPr bwMode="auto">
            <a:xfrm>
              <a:off x="336" y="2256"/>
              <a:ext cx="3024" cy="1296"/>
            </a:xfrm>
            <a:prstGeom prst="ellipse">
              <a:avLst/>
            </a:prstGeom>
            <a:noFill/>
            <a:ln w="9525">
              <a:solidFill>
                <a:srgbClr val="FF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6021" name="Text Box 7"/>
            <p:cNvSpPr txBox="1">
              <a:spLocks noChangeArrowheads="1"/>
            </p:cNvSpPr>
            <p:nvPr/>
          </p:nvSpPr>
          <p:spPr bwMode="auto">
            <a:xfrm>
              <a:off x="3120" y="3600"/>
              <a:ext cx="18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依次选择</a:t>
              </a:r>
              <a:r>
                <a:rPr lang="en-US" altLang="zh-CN"/>
                <a:t>i+1,i+2,…,j-1</a:t>
              </a:r>
              <a:r>
                <a:rPr lang="zh-CN" altLang="en-US"/>
                <a:t>作为分割点，分别计算</a:t>
              </a:r>
              <a:r>
                <a:rPr lang="en-US" altLang="zh-CN"/>
                <a:t>m[i][j]</a:t>
              </a:r>
              <a:r>
                <a:rPr lang="zh-CN" altLang="en-US"/>
                <a:t>，取最小的为</a:t>
              </a:r>
              <a:r>
                <a:rPr lang="en-US" altLang="zh-CN"/>
                <a:t>m[i][j]</a:t>
              </a:r>
              <a:endParaRPr lang="en-US" altLang="zh-CN"/>
            </a:p>
          </p:txBody>
        </p:sp>
        <p:sp>
          <p:nvSpPr>
            <p:cNvPr id="86022" name="Line 8"/>
            <p:cNvSpPr>
              <a:spLocks noChangeShapeType="1"/>
            </p:cNvSpPr>
            <p:nvPr/>
          </p:nvSpPr>
          <p:spPr bwMode="auto">
            <a:xfrm>
              <a:off x="3024" y="3408"/>
              <a:ext cx="192" cy="144"/>
            </a:xfrm>
            <a:prstGeom prst="line">
              <a:avLst/>
            </a:prstGeom>
            <a:noFill/>
            <a:ln w="57150">
              <a:solidFill>
                <a:schemeClr val="tx1"/>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5"/>
          <p:cNvSpPr>
            <a:spLocks noGrp="1" noChangeArrowheads="1"/>
          </p:cNvSpPr>
          <p:nvPr>
            <p:ph type="title"/>
          </p:nvPr>
        </p:nvSpPr>
        <p:spPr/>
        <p:txBody>
          <a:bodyPr/>
          <a:lstStyle/>
          <a:p>
            <a:pPr eaLnBrk="1" hangingPunct="1"/>
            <a:r>
              <a:rPr lang="zh-CN" altLang="en-US"/>
              <a:t>举例说明</a:t>
            </a:r>
            <a:endParaRPr lang="zh-CN" altLang="en-US"/>
          </a:p>
        </p:txBody>
      </p:sp>
      <p:sp>
        <p:nvSpPr>
          <p:cNvPr id="87043" name="Text Box 24"/>
          <p:cNvSpPr txBox="1">
            <a:spLocks noChangeArrowheads="1"/>
          </p:cNvSpPr>
          <p:nvPr/>
        </p:nvSpPr>
        <p:spPr bwMode="auto">
          <a:xfrm>
            <a:off x="762000" y="2057400"/>
            <a:ext cx="495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t>考察矩阵 </a:t>
            </a:r>
            <a:r>
              <a:rPr lang="en-US" altLang="zh-CN" sz="2000" b="1"/>
              <a:t>A</a:t>
            </a:r>
            <a:r>
              <a:rPr lang="en-US" altLang="zh-CN" sz="2000" b="1" baseline="-25000"/>
              <a:t>1</a:t>
            </a:r>
            <a:r>
              <a:rPr lang="en-US" altLang="zh-CN" sz="2000" b="1"/>
              <a:t>A</a:t>
            </a:r>
            <a:r>
              <a:rPr lang="en-US" altLang="zh-CN" sz="2000" b="1" baseline="-25000"/>
              <a:t>2</a:t>
            </a:r>
            <a:r>
              <a:rPr lang="en-US" altLang="zh-CN" sz="2000" b="1"/>
              <a:t>A</a:t>
            </a:r>
            <a:r>
              <a:rPr lang="en-US" altLang="zh-CN" sz="2000" b="1" baseline="-25000"/>
              <a:t>3</a:t>
            </a:r>
            <a:r>
              <a:rPr lang="en-US" altLang="zh-CN" sz="2000" b="1"/>
              <a:t>A</a:t>
            </a:r>
            <a:r>
              <a:rPr lang="en-US" altLang="zh-CN" sz="2000" b="1" baseline="-25000"/>
              <a:t>4</a:t>
            </a:r>
            <a:r>
              <a:rPr lang="en-US" altLang="zh-CN" sz="2000" b="1"/>
              <a:t>A</a:t>
            </a:r>
            <a:r>
              <a:rPr lang="en-US" altLang="zh-CN" sz="2000" b="1" baseline="-25000"/>
              <a:t>5</a:t>
            </a:r>
            <a:r>
              <a:rPr lang="en-US" altLang="zh-CN" sz="2000" b="1"/>
              <a:t>A</a:t>
            </a:r>
            <a:r>
              <a:rPr lang="en-US" altLang="zh-CN" sz="2000" b="1" baseline="-25000"/>
              <a:t>6</a:t>
            </a:r>
            <a:r>
              <a:rPr lang="en-US" altLang="zh-CN" sz="2000" b="1"/>
              <a:t> </a:t>
            </a:r>
            <a:r>
              <a:rPr lang="zh-CN" altLang="en-US" sz="2000" b="1"/>
              <a:t>的连乘积</a:t>
            </a:r>
            <a:endParaRPr lang="zh-CN" altLang="en-US" sz="2000" b="1"/>
          </a:p>
        </p:txBody>
      </p:sp>
      <p:grpSp>
        <p:nvGrpSpPr>
          <p:cNvPr id="2" name="Group 30"/>
          <p:cNvGrpSpPr/>
          <p:nvPr/>
        </p:nvGrpSpPr>
        <p:grpSpPr bwMode="auto">
          <a:xfrm>
            <a:off x="228600" y="2895600"/>
            <a:ext cx="2895600" cy="2987675"/>
            <a:chOff x="144" y="1824"/>
            <a:chExt cx="1824" cy="1882"/>
          </a:xfrm>
        </p:grpSpPr>
        <p:sp>
          <p:nvSpPr>
            <p:cNvPr id="87048" name="Text Box 7"/>
            <p:cNvSpPr txBox="1">
              <a:spLocks noChangeArrowheads="1"/>
            </p:cNvSpPr>
            <p:nvPr/>
          </p:nvSpPr>
          <p:spPr bwMode="auto">
            <a:xfrm>
              <a:off x="720" y="3456"/>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b="1">
                  <a:solidFill>
                    <a:srgbClr val="003399"/>
                  </a:solidFill>
                </a:rPr>
                <a:t>计算次序</a:t>
              </a:r>
              <a:endParaRPr lang="zh-CN" altLang="en-US" sz="2000" b="1">
                <a:solidFill>
                  <a:srgbClr val="003399"/>
                </a:solidFill>
              </a:endParaRPr>
            </a:p>
          </p:txBody>
        </p:sp>
        <p:grpSp>
          <p:nvGrpSpPr>
            <p:cNvPr id="87049" name="Group 9"/>
            <p:cNvGrpSpPr/>
            <p:nvPr/>
          </p:nvGrpSpPr>
          <p:grpSpPr bwMode="auto">
            <a:xfrm>
              <a:off x="144" y="1824"/>
              <a:ext cx="1824" cy="1528"/>
              <a:chOff x="192" y="528"/>
              <a:chExt cx="1824" cy="1528"/>
            </a:xfrm>
          </p:grpSpPr>
          <p:sp>
            <p:nvSpPr>
              <p:cNvPr id="87050" name="Text Box 10"/>
              <p:cNvSpPr txBox="1">
                <a:spLocks noChangeArrowheads="1"/>
              </p:cNvSpPr>
              <p:nvPr/>
            </p:nvSpPr>
            <p:spPr bwMode="auto">
              <a:xfrm>
                <a:off x="336" y="960"/>
                <a:ext cx="192"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123456</a:t>
                </a:r>
                <a:endParaRPr lang="en-US" altLang="zh-CN"/>
              </a:p>
            </p:txBody>
          </p:sp>
          <p:sp>
            <p:nvSpPr>
              <p:cNvPr id="87051" name="Text Box 11"/>
              <p:cNvSpPr txBox="1">
                <a:spLocks noChangeArrowheads="1"/>
              </p:cNvSpPr>
              <p:nvPr/>
            </p:nvSpPr>
            <p:spPr bwMode="auto">
              <a:xfrm>
                <a:off x="480" y="768"/>
                <a:ext cx="15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1    2    3    4    5    6</a:t>
                </a:r>
                <a:endParaRPr lang="en-US" altLang="zh-CN"/>
              </a:p>
            </p:txBody>
          </p:sp>
          <p:sp>
            <p:nvSpPr>
              <p:cNvPr id="87052" name="Line 12"/>
              <p:cNvSpPr>
                <a:spLocks noChangeShapeType="1"/>
              </p:cNvSpPr>
              <p:nvPr/>
            </p:nvSpPr>
            <p:spPr bwMode="auto">
              <a:xfrm>
                <a:off x="576" y="1056"/>
                <a:ext cx="124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053" name="Line 13"/>
              <p:cNvSpPr>
                <a:spLocks noChangeShapeType="1"/>
              </p:cNvSpPr>
              <p:nvPr/>
            </p:nvSpPr>
            <p:spPr bwMode="auto">
              <a:xfrm>
                <a:off x="576" y="2016"/>
                <a:ext cx="124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054" name="Line 14"/>
              <p:cNvSpPr>
                <a:spLocks noChangeShapeType="1"/>
              </p:cNvSpPr>
              <p:nvPr/>
            </p:nvSpPr>
            <p:spPr bwMode="auto">
              <a:xfrm>
                <a:off x="1824" y="1056"/>
                <a:ext cx="0" cy="96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055" name="Line 15"/>
              <p:cNvSpPr>
                <a:spLocks noChangeShapeType="1"/>
              </p:cNvSpPr>
              <p:nvPr/>
            </p:nvSpPr>
            <p:spPr bwMode="auto">
              <a:xfrm>
                <a:off x="576" y="1056"/>
                <a:ext cx="1248" cy="96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56" name="Line 16"/>
              <p:cNvSpPr>
                <a:spLocks noChangeShapeType="1"/>
              </p:cNvSpPr>
              <p:nvPr/>
            </p:nvSpPr>
            <p:spPr bwMode="auto">
              <a:xfrm>
                <a:off x="816" y="1056"/>
                <a:ext cx="1008" cy="76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57" name="Line 17"/>
              <p:cNvSpPr>
                <a:spLocks noChangeShapeType="1"/>
              </p:cNvSpPr>
              <p:nvPr/>
            </p:nvSpPr>
            <p:spPr bwMode="auto">
              <a:xfrm>
                <a:off x="1056" y="1056"/>
                <a:ext cx="768" cy="57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58" name="Line 18"/>
              <p:cNvSpPr>
                <a:spLocks noChangeShapeType="1"/>
              </p:cNvSpPr>
              <p:nvPr/>
            </p:nvSpPr>
            <p:spPr bwMode="auto">
              <a:xfrm>
                <a:off x="1296" y="1056"/>
                <a:ext cx="528" cy="38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59" name="Line 19"/>
              <p:cNvSpPr>
                <a:spLocks noChangeShapeType="1"/>
              </p:cNvSpPr>
              <p:nvPr/>
            </p:nvSpPr>
            <p:spPr bwMode="auto">
              <a:xfrm>
                <a:off x="1536" y="1056"/>
                <a:ext cx="288" cy="19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60" name="Line 20"/>
              <p:cNvSpPr>
                <a:spLocks noChangeShapeType="1"/>
              </p:cNvSpPr>
              <p:nvPr/>
            </p:nvSpPr>
            <p:spPr bwMode="auto">
              <a:xfrm flipV="1">
                <a:off x="944" y="1056"/>
                <a:ext cx="880" cy="67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61" name="Text Box 21"/>
              <p:cNvSpPr txBox="1">
                <a:spLocks noChangeArrowheads="1"/>
              </p:cNvSpPr>
              <p:nvPr/>
            </p:nvSpPr>
            <p:spPr bwMode="auto">
              <a:xfrm>
                <a:off x="192" y="960"/>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i</a:t>
                </a:r>
                <a:endParaRPr lang="en-US" altLang="zh-CN"/>
              </a:p>
            </p:txBody>
          </p:sp>
          <p:sp>
            <p:nvSpPr>
              <p:cNvPr id="87062" name="Text Box 22"/>
              <p:cNvSpPr txBox="1">
                <a:spLocks noChangeArrowheads="1"/>
              </p:cNvSpPr>
              <p:nvPr/>
            </p:nvSpPr>
            <p:spPr bwMode="auto">
              <a:xfrm>
                <a:off x="1104" y="528"/>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j</a:t>
                </a:r>
                <a:endParaRPr lang="en-US" altLang="zh-CN"/>
              </a:p>
            </p:txBody>
          </p:sp>
        </p:grpSp>
      </p:grpSp>
      <p:grpSp>
        <p:nvGrpSpPr>
          <p:cNvPr id="4" name="Group 29"/>
          <p:cNvGrpSpPr/>
          <p:nvPr/>
        </p:nvGrpSpPr>
        <p:grpSpPr bwMode="auto">
          <a:xfrm>
            <a:off x="3124200" y="3200400"/>
            <a:ext cx="5867400" cy="2873375"/>
            <a:chOff x="1968" y="2016"/>
            <a:chExt cx="3696" cy="1810"/>
          </a:xfrm>
        </p:grpSpPr>
        <p:sp>
          <p:nvSpPr>
            <p:cNvPr id="87046" name="Text Box 26"/>
            <p:cNvSpPr txBox="1">
              <a:spLocks noChangeArrowheads="1"/>
            </p:cNvSpPr>
            <p:nvPr/>
          </p:nvSpPr>
          <p:spPr bwMode="auto">
            <a:xfrm>
              <a:off x="2256" y="2016"/>
              <a:ext cx="3408" cy="1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solidFill>
                    <a:srgbClr val="003399"/>
                  </a:solidFill>
                </a:rPr>
                <a:t>计算次序说明：</a:t>
              </a:r>
              <a:endParaRPr lang="zh-CN" altLang="en-US" sz="2000" b="1">
                <a:solidFill>
                  <a:srgbClr val="003399"/>
                </a:solidFill>
              </a:endParaRPr>
            </a:p>
            <a:p>
              <a:pPr eaLnBrk="1" hangingPunct="1">
                <a:spcBef>
                  <a:spcPct val="50000"/>
                </a:spcBef>
              </a:pPr>
              <a:r>
                <a:rPr lang="en-US" altLang="zh-CN"/>
                <a:t>m[1][1], m[2][2], m[3][3], m[4][4], m[5][5], m[6][6]—&gt; </a:t>
              </a:r>
              <a:endParaRPr lang="en-US" altLang="zh-CN"/>
            </a:p>
            <a:p>
              <a:pPr eaLnBrk="1" hangingPunct="1">
                <a:spcBef>
                  <a:spcPct val="50000"/>
                </a:spcBef>
              </a:pPr>
              <a:r>
                <a:rPr lang="en-US" altLang="zh-CN"/>
                <a:t>m[1][2],m[2][3], m[3][4], m[4][5], m[5][6]—&gt; </a:t>
              </a:r>
              <a:endParaRPr lang="en-US" altLang="zh-CN"/>
            </a:p>
            <a:p>
              <a:pPr eaLnBrk="1" hangingPunct="1">
                <a:spcBef>
                  <a:spcPct val="50000"/>
                </a:spcBef>
              </a:pPr>
              <a:r>
                <a:rPr lang="en-US" altLang="zh-CN"/>
                <a:t>m[1][3],m[2][4], m[3][5], m[4][6]—&gt; </a:t>
              </a:r>
              <a:endParaRPr lang="en-US" altLang="zh-CN"/>
            </a:p>
            <a:p>
              <a:pPr eaLnBrk="1" hangingPunct="1">
                <a:spcBef>
                  <a:spcPct val="50000"/>
                </a:spcBef>
              </a:pPr>
              <a:r>
                <a:rPr lang="en-US" altLang="zh-CN"/>
                <a:t>m[1][4],m[2][5],m[3][6]—&gt; </a:t>
              </a:r>
              <a:endParaRPr lang="en-US" altLang="zh-CN"/>
            </a:p>
            <a:p>
              <a:pPr eaLnBrk="1" hangingPunct="1">
                <a:spcBef>
                  <a:spcPct val="50000"/>
                </a:spcBef>
              </a:pPr>
              <a:r>
                <a:rPr lang="en-US" altLang="zh-CN"/>
                <a:t>m[1][5],m[2][6]—&gt; </a:t>
              </a:r>
              <a:endParaRPr lang="en-US" altLang="zh-CN"/>
            </a:p>
            <a:p>
              <a:pPr eaLnBrk="1" hangingPunct="1">
                <a:spcBef>
                  <a:spcPct val="50000"/>
                </a:spcBef>
              </a:pPr>
              <a:r>
                <a:rPr lang="en-US" altLang="zh-CN"/>
                <a:t>m[1][6]</a:t>
              </a:r>
              <a:endParaRPr lang="en-US" altLang="zh-CN"/>
            </a:p>
          </p:txBody>
        </p:sp>
        <p:sp>
          <p:nvSpPr>
            <p:cNvPr id="87047" name="Line 27"/>
            <p:cNvSpPr>
              <a:spLocks noChangeShapeType="1"/>
            </p:cNvSpPr>
            <p:nvPr/>
          </p:nvSpPr>
          <p:spPr bwMode="auto">
            <a:xfrm>
              <a:off x="1968" y="2880"/>
              <a:ext cx="192" cy="0"/>
            </a:xfrm>
            <a:prstGeom prst="line">
              <a:avLst/>
            </a:prstGeom>
            <a:noFill/>
            <a:ln w="76200">
              <a:solidFill>
                <a:schemeClr val="tx1"/>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6"/>
          <p:cNvGrpSpPr/>
          <p:nvPr/>
        </p:nvGrpSpPr>
        <p:grpSpPr bwMode="auto">
          <a:xfrm>
            <a:off x="304800" y="1981200"/>
            <a:ext cx="4419600" cy="3490913"/>
            <a:chOff x="144" y="1728"/>
            <a:chExt cx="2784" cy="2199"/>
          </a:xfrm>
        </p:grpSpPr>
        <p:grpSp>
          <p:nvGrpSpPr>
            <p:cNvPr id="88080" name="Group 49"/>
            <p:cNvGrpSpPr/>
            <p:nvPr/>
          </p:nvGrpSpPr>
          <p:grpSpPr bwMode="auto">
            <a:xfrm>
              <a:off x="144" y="1728"/>
              <a:ext cx="2784" cy="1915"/>
              <a:chOff x="1728" y="1584"/>
              <a:chExt cx="2784" cy="1915"/>
            </a:xfrm>
          </p:grpSpPr>
          <p:sp>
            <p:nvSpPr>
              <p:cNvPr id="88082" name="Text Box 21"/>
              <p:cNvSpPr txBox="1">
                <a:spLocks noChangeArrowheads="1"/>
              </p:cNvSpPr>
              <p:nvPr/>
            </p:nvSpPr>
            <p:spPr bwMode="auto">
              <a:xfrm>
                <a:off x="2208" y="1776"/>
                <a:ext cx="23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1      2        3       4        5        6 </a:t>
                </a:r>
                <a:endParaRPr lang="en-US" altLang="zh-CN"/>
              </a:p>
            </p:txBody>
          </p:sp>
          <p:sp>
            <p:nvSpPr>
              <p:cNvPr id="88083" name="Text Box 20"/>
              <p:cNvSpPr txBox="1">
                <a:spLocks noChangeArrowheads="1"/>
              </p:cNvSpPr>
              <p:nvPr/>
            </p:nvSpPr>
            <p:spPr bwMode="auto">
              <a:xfrm>
                <a:off x="1968" y="1968"/>
                <a:ext cx="240" cy="1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endParaRPr lang="en-US" altLang="zh-CN"/>
              </a:p>
              <a:p>
                <a:pPr eaLnBrk="1" hangingPunct="1">
                  <a:spcBef>
                    <a:spcPct val="50000"/>
                  </a:spcBef>
                </a:pPr>
                <a:r>
                  <a:rPr lang="en-US" altLang="zh-CN"/>
                  <a:t>2</a:t>
                </a:r>
                <a:endParaRPr lang="en-US" altLang="zh-CN"/>
              </a:p>
              <a:p>
                <a:pPr eaLnBrk="1" hangingPunct="1">
                  <a:spcBef>
                    <a:spcPct val="50000"/>
                  </a:spcBef>
                </a:pPr>
                <a:r>
                  <a:rPr lang="en-US" altLang="zh-CN"/>
                  <a:t>3</a:t>
                </a:r>
                <a:endParaRPr lang="en-US" altLang="zh-CN"/>
              </a:p>
              <a:p>
                <a:pPr eaLnBrk="1" hangingPunct="1">
                  <a:spcBef>
                    <a:spcPct val="50000"/>
                  </a:spcBef>
                </a:pPr>
                <a:r>
                  <a:rPr lang="en-US" altLang="zh-CN"/>
                  <a:t>4</a:t>
                </a:r>
                <a:endParaRPr lang="en-US" altLang="zh-CN"/>
              </a:p>
              <a:p>
                <a:pPr eaLnBrk="1" hangingPunct="1">
                  <a:spcBef>
                    <a:spcPct val="50000"/>
                  </a:spcBef>
                </a:pPr>
                <a:r>
                  <a:rPr lang="en-US" altLang="zh-CN"/>
                  <a:t>5</a:t>
                </a:r>
                <a:endParaRPr lang="en-US" altLang="zh-CN"/>
              </a:p>
              <a:p>
                <a:pPr eaLnBrk="1" hangingPunct="1">
                  <a:spcBef>
                    <a:spcPct val="50000"/>
                  </a:spcBef>
                </a:pPr>
                <a:r>
                  <a:rPr lang="en-US" altLang="zh-CN"/>
                  <a:t>6</a:t>
                </a:r>
                <a:endParaRPr lang="en-US" altLang="zh-CN"/>
              </a:p>
            </p:txBody>
          </p:sp>
          <p:sp>
            <p:nvSpPr>
              <p:cNvPr id="88084" name="Line 22"/>
              <p:cNvSpPr>
                <a:spLocks noChangeShapeType="1"/>
              </p:cNvSpPr>
              <p:nvPr/>
            </p:nvSpPr>
            <p:spPr bwMode="auto">
              <a:xfrm>
                <a:off x="2200" y="2037"/>
                <a:ext cx="231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085" name="Line 23"/>
              <p:cNvSpPr>
                <a:spLocks noChangeShapeType="1"/>
              </p:cNvSpPr>
              <p:nvPr/>
            </p:nvSpPr>
            <p:spPr bwMode="auto">
              <a:xfrm>
                <a:off x="2200" y="3456"/>
                <a:ext cx="231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086" name="Line 24"/>
              <p:cNvSpPr>
                <a:spLocks noChangeShapeType="1"/>
              </p:cNvSpPr>
              <p:nvPr/>
            </p:nvSpPr>
            <p:spPr bwMode="auto">
              <a:xfrm>
                <a:off x="4512" y="2037"/>
                <a:ext cx="0" cy="141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087" name="Text Box 31"/>
              <p:cNvSpPr txBox="1">
                <a:spLocks noChangeArrowheads="1"/>
              </p:cNvSpPr>
              <p:nvPr/>
            </p:nvSpPr>
            <p:spPr bwMode="auto">
              <a:xfrm>
                <a:off x="1728" y="2016"/>
                <a:ext cx="26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i</a:t>
                </a:r>
                <a:endParaRPr lang="en-US" altLang="zh-CN"/>
              </a:p>
            </p:txBody>
          </p:sp>
          <p:sp>
            <p:nvSpPr>
              <p:cNvPr id="88088" name="Text Box 32"/>
              <p:cNvSpPr txBox="1">
                <a:spLocks noChangeArrowheads="1"/>
              </p:cNvSpPr>
              <p:nvPr/>
            </p:nvSpPr>
            <p:spPr bwMode="auto">
              <a:xfrm>
                <a:off x="3120" y="1584"/>
                <a:ext cx="2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j</a:t>
                </a:r>
                <a:endParaRPr lang="en-US" altLang="zh-CN"/>
              </a:p>
            </p:txBody>
          </p:sp>
          <p:sp>
            <p:nvSpPr>
              <p:cNvPr id="88089" name="Text Box 47"/>
              <p:cNvSpPr txBox="1">
                <a:spLocks noChangeArrowheads="1"/>
              </p:cNvSpPr>
              <p:nvPr/>
            </p:nvSpPr>
            <p:spPr bwMode="auto">
              <a:xfrm>
                <a:off x="2208" y="2064"/>
                <a:ext cx="2256" cy="1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t>0  15750  7875  9375  11875  15125</a:t>
                </a:r>
                <a:endParaRPr lang="en-US" altLang="zh-CN" sz="1600"/>
              </a:p>
              <a:p>
                <a:pPr eaLnBrk="1" hangingPunct="1">
                  <a:spcBef>
                    <a:spcPct val="50000"/>
                  </a:spcBef>
                </a:pPr>
                <a:r>
                  <a:rPr lang="en-US" altLang="zh-CN" sz="1600"/>
                  <a:t>            0  2625  4375    7125  10500</a:t>
                </a:r>
                <a:endParaRPr lang="en-US" altLang="zh-CN" sz="1600"/>
              </a:p>
              <a:p>
                <a:pPr eaLnBrk="1" hangingPunct="1">
                  <a:spcBef>
                    <a:spcPct val="50000"/>
                  </a:spcBef>
                </a:pPr>
                <a:r>
                  <a:rPr lang="en-US" altLang="zh-CN" sz="1600"/>
                  <a:t>	      0    750    2500    5375</a:t>
                </a:r>
                <a:endParaRPr lang="en-US" altLang="zh-CN" sz="1600"/>
              </a:p>
              <a:p>
                <a:pPr eaLnBrk="1" hangingPunct="1">
                  <a:spcBef>
                    <a:spcPct val="50000"/>
                  </a:spcBef>
                </a:pPr>
                <a:r>
                  <a:rPr lang="en-US" altLang="zh-CN" sz="1600"/>
                  <a:t>		0    1000    3500</a:t>
                </a:r>
                <a:endParaRPr lang="en-US" altLang="zh-CN" sz="1600"/>
              </a:p>
              <a:p>
                <a:pPr eaLnBrk="1" hangingPunct="1">
                  <a:spcBef>
                    <a:spcPct val="50000"/>
                  </a:spcBef>
                </a:pPr>
                <a:r>
                  <a:rPr lang="en-US" altLang="zh-CN" sz="1600"/>
                  <a:t>		            0    5000</a:t>
                </a:r>
                <a:endParaRPr lang="en-US" altLang="zh-CN" sz="1600"/>
              </a:p>
              <a:p>
                <a:pPr eaLnBrk="1" hangingPunct="1">
                  <a:spcBef>
                    <a:spcPct val="50000"/>
                  </a:spcBef>
                </a:pPr>
                <a:r>
                  <a:rPr lang="en-US" altLang="zh-CN" sz="1600"/>
                  <a:t>			        0</a:t>
                </a:r>
                <a:endParaRPr lang="en-US" altLang="zh-CN" sz="1600"/>
              </a:p>
            </p:txBody>
          </p:sp>
        </p:grpSp>
        <p:sp>
          <p:nvSpPr>
            <p:cNvPr id="88081" name="Text Box 64"/>
            <p:cNvSpPr txBox="1">
              <a:spLocks noChangeArrowheads="1"/>
            </p:cNvSpPr>
            <p:nvPr/>
          </p:nvSpPr>
          <p:spPr bwMode="auto">
            <a:xfrm>
              <a:off x="1056" y="3696"/>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latin typeface="宋体" panose="02010600030101010101" pitchFamily="2" charset="-122"/>
                </a:rPr>
                <a:t>m[i][j]</a:t>
              </a:r>
              <a:endParaRPr lang="en-US" altLang="zh-CN">
                <a:latin typeface="宋体" panose="02010600030101010101" pitchFamily="2" charset="-122"/>
              </a:endParaRPr>
            </a:p>
          </p:txBody>
        </p:sp>
      </p:grpSp>
      <p:grpSp>
        <p:nvGrpSpPr>
          <p:cNvPr id="4" name="Group 67"/>
          <p:cNvGrpSpPr/>
          <p:nvPr/>
        </p:nvGrpSpPr>
        <p:grpSpPr bwMode="auto">
          <a:xfrm>
            <a:off x="5105400" y="1981200"/>
            <a:ext cx="3276600" cy="3490913"/>
            <a:chOff x="3264" y="1728"/>
            <a:chExt cx="2064" cy="2199"/>
          </a:xfrm>
        </p:grpSpPr>
        <p:grpSp>
          <p:nvGrpSpPr>
            <p:cNvPr id="88069" name="Group 61"/>
            <p:cNvGrpSpPr/>
            <p:nvPr/>
          </p:nvGrpSpPr>
          <p:grpSpPr bwMode="auto">
            <a:xfrm>
              <a:off x="3264" y="1728"/>
              <a:ext cx="2064" cy="1872"/>
              <a:chOff x="2976" y="1920"/>
              <a:chExt cx="2064" cy="1872"/>
            </a:xfrm>
          </p:grpSpPr>
          <p:sp>
            <p:nvSpPr>
              <p:cNvPr id="88071" name="Text Box 52"/>
              <p:cNvSpPr txBox="1">
                <a:spLocks noChangeArrowheads="1"/>
              </p:cNvSpPr>
              <p:nvPr/>
            </p:nvSpPr>
            <p:spPr bwMode="auto">
              <a:xfrm>
                <a:off x="3120" y="2352"/>
                <a:ext cx="240" cy="1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b="1"/>
                  <a:t>1</a:t>
                </a:r>
                <a:endParaRPr lang="en-US" altLang="zh-CN" sz="1600" b="1"/>
              </a:p>
              <a:p>
                <a:pPr eaLnBrk="1" hangingPunct="1">
                  <a:spcBef>
                    <a:spcPct val="50000"/>
                  </a:spcBef>
                </a:pPr>
                <a:r>
                  <a:rPr lang="en-US" altLang="zh-CN" sz="1600" b="1"/>
                  <a:t>2</a:t>
                </a:r>
                <a:endParaRPr lang="en-US" altLang="zh-CN" sz="1600" b="1"/>
              </a:p>
              <a:p>
                <a:pPr eaLnBrk="1" hangingPunct="1">
                  <a:spcBef>
                    <a:spcPct val="50000"/>
                  </a:spcBef>
                </a:pPr>
                <a:r>
                  <a:rPr lang="en-US" altLang="zh-CN" sz="1600" b="1"/>
                  <a:t>3</a:t>
                </a:r>
                <a:endParaRPr lang="en-US" altLang="zh-CN" sz="1600" b="1"/>
              </a:p>
              <a:p>
                <a:pPr eaLnBrk="1" hangingPunct="1">
                  <a:spcBef>
                    <a:spcPct val="50000"/>
                  </a:spcBef>
                </a:pPr>
                <a:r>
                  <a:rPr lang="en-US" altLang="zh-CN" sz="1600" b="1"/>
                  <a:t>4</a:t>
                </a:r>
                <a:endParaRPr lang="en-US" altLang="zh-CN" sz="1600" b="1"/>
              </a:p>
              <a:p>
                <a:pPr eaLnBrk="1" hangingPunct="1">
                  <a:spcBef>
                    <a:spcPct val="50000"/>
                  </a:spcBef>
                </a:pPr>
                <a:r>
                  <a:rPr lang="en-US" altLang="zh-CN" sz="1600" b="1"/>
                  <a:t>5</a:t>
                </a:r>
                <a:endParaRPr lang="en-US" altLang="zh-CN" sz="1600" b="1"/>
              </a:p>
              <a:p>
                <a:pPr eaLnBrk="1" hangingPunct="1">
                  <a:spcBef>
                    <a:spcPct val="50000"/>
                  </a:spcBef>
                </a:pPr>
                <a:r>
                  <a:rPr lang="en-US" altLang="zh-CN" sz="1600" b="1"/>
                  <a:t>6</a:t>
                </a:r>
                <a:endParaRPr lang="en-US" altLang="zh-CN" sz="1600" b="1"/>
              </a:p>
            </p:txBody>
          </p:sp>
          <p:sp>
            <p:nvSpPr>
              <p:cNvPr id="88072" name="Text Box 56"/>
              <p:cNvSpPr txBox="1">
                <a:spLocks noChangeArrowheads="1"/>
              </p:cNvSpPr>
              <p:nvPr/>
            </p:nvSpPr>
            <p:spPr bwMode="auto">
              <a:xfrm>
                <a:off x="2976" y="2329"/>
                <a:ext cx="1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i</a:t>
                </a:r>
                <a:endParaRPr lang="en-US" altLang="zh-CN"/>
              </a:p>
            </p:txBody>
          </p:sp>
          <p:sp>
            <p:nvSpPr>
              <p:cNvPr id="88073" name="Text Box 57"/>
              <p:cNvSpPr txBox="1">
                <a:spLocks noChangeArrowheads="1"/>
              </p:cNvSpPr>
              <p:nvPr/>
            </p:nvSpPr>
            <p:spPr bwMode="auto">
              <a:xfrm>
                <a:off x="3984" y="1920"/>
                <a:ext cx="1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j</a:t>
                </a:r>
                <a:endParaRPr lang="en-US" altLang="zh-CN"/>
              </a:p>
            </p:txBody>
          </p:sp>
          <p:grpSp>
            <p:nvGrpSpPr>
              <p:cNvPr id="88074" name="Group 60"/>
              <p:cNvGrpSpPr/>
              <p:nvPr/>
            </p:nvGrpSpPr>
            <p:grpSpPr bwMode="auto">
              <a:xfrm>
                <a:off x="3318" y="2102"/>
                <a:ext cx="1722" cy="1690"/>
                <a:chOff x="3318" y="2102"/>
                <a:chExt cx="1674" cy="1592"/>
              </a:xfrm>
            </p:grpSpPr>
            <p:sp>
              <p:nvSpPr>
                <p:cNvPr id="88075" name="Text Box 51"/>
                <p:cNvSpPr txBox="1">
                  <a:spLocks noChangeArrowheads="1"/>
                </p:cNvSpPr>
                <p:nvPr/>
              </p:nvSpPr>
              <p:spPr bwMode="auto">
                <a:xfrm>
                  <a:off x="3324" y="2102"/>
                  <a:ext cx="166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1    2     3     4     5     6 </a:t>
                  </a:r>
                  <a:endParaRPr lang="en-US" altLang="zh-CN"/>
                </a:p>
              </p:txBody>
            </p:sp>
            <p:sp>
              <p:nvSpPr>
                <p:cNvPr id="88076" name="Line 53"/>
                <p:cNvSpPr>
                  <a:spLocks noChangeShapeType="1"/>
                </p:cNvSpPr>
                <p:nvPr/>
              </p:nvSpPr>
              <p:spPr bwMode="auto">
                <a:xfrm>
                  <a:off x="3318" y="2349"/>
                  <a:ext cx="167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077" name="Line 54"/>
                <p:cNvSpPr>
                  <a:spLocks noChangeShapeType="1"/>
                </p:cNvSpPr>
                <p:nvPr/>
              </p:nvSpPr>
              <p:spPr bwMode="auto">
                <a:xfrm>
                  <a:off x="3318" y="3694"/>
                  <a:ext cx="167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078" name="Line 55"/>
                <p:cNvSpPr>
                  <a:spLocks noChangeShapeType="1"/>
                </p:cNvSpPr>
                <p:nvPr/>
              </p:nvSpPr>
              <p:spPr bwMode="auto">
                <a:xfrm>
                  <a:off x="4992" y="2349"/>
                  <a:ext cx="0" cy="13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079" name="Text Box 59"/>
                <p:cNvSpPr txBox="1">
                  <a:spLocks noChangeArrowheads="1"/>
                </p:cNvSpPr>
                <p:nvPr/>
              </p:nvSpPr>
              <p:spPr bwMode="auto">
                <a:xfrm>
                  <a:off x="3324" y="2352"/>
                  <a:ext cx="1668" cy="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t>0     1      1      3      3      3</a:t>
                  </a:r>
                  <a:endParaRPr lang="en-US" altLang="zh-CN" sz="1600"/>
                </a:p>
                <a:p>
                  <a:pPr eaLnBrk="1" hangingPunct="1">
                    <a:spcBef>
                      <a:spcPct val="50000"/>
                    </a:spcBef>
                  </a:pPr>
                  <a:r>
                    <a:rPr lang="en-US" altLang="zh-CN" sz="1600"/>
                    <a:t>       0      2      3      3      3</a:t>
                  </a:r>
                  <a:endParaRPr lang="en-US" altLang="zh-CN" sz="1600"/>
                </a:p>
                <a:p>
                  <a:pPr eaLnBrk="1" hangingPunct="1">
                    <a:spcBef>
                      <a:spcPct val="50000"/>
                    </a:spcBef>
                  </a:pPr>
                  <a:r>
                    <a:rPr lang="en-US" altLang="zh-CN" sz="1600"/>
                    <a:t>               0      3      3      3</a:t>
                  </a:r>
                  <a:endParaRPr lang="en-US" altLang="zh-CN" sz="1600"/>
                </a:p>
                <a:p>
                  <a:pPr eaLnBrk="1" hangingPunct="1">
                    <a:spcBef>
                      <a:spcPct val="50000"/>
                    </a:spcBef>
                  </a:pPr>
                  <a:r>
                    <a:rPr lang="en-US" altLang="zh-CN" sz="1600"/>
                    <a:t>                       0      4      5</a:t>
                  </a:r>
                  <a:endParaRPr lang="en-US" altLang="zh-CN" sz="1600"/>
                </a:p>
                <a:p>
                  <a:pPr eaLnBrk="1" hangingPunct="1">
                    <a:spcBef>
                      <a:spcPct val="50000"/>
                    </a:spcBef>
                  </a:pPr>
                  <a:r>
                    <a:rPr lang="en-US" altLang="zh-CN"/>
                    <a:t>                            </a:t>
                  </a:r>
                  <a:r>
                    <a:rPr lang="en-US" altLang="zh-CN" sz="1600"/>
                    <a:t>0      5</a:t>
                  </a:r>
                  <a:endParaRPr lang="en-US" altLang="zh-CN" sz="1600"/>
                </a:p>
                <a:p>
                  <a:pPr eaLnBrk="1" hangingPunct="1">
                    <a:spcBef>
                      <a:spcPct val="50000"/>
                    </a:spcBef>
                  </a:pPr>
                  <a:r>
                    <a:rPr lang="en-US" altLang="zh-CN" sz="1600"/>
                    <a:t> 		       0</a:t>
                  </a:r>
                  <a:endParaRPr lang="en-US" altLang="zh-CN" sz="1600"/>
                </a:p>
              </p:txBody>
            </p:sp>
          </p:grpSp>
        </p:grpSp>
        <p:sp>
          <p:nvSpPr>
            <p:cNvPr id="88070" name="Text Box 65"/>
            <p:cNvSpPr txBox="1">
              <a:spLocks noChangeArrowheads="1"/>
            </p:cNvSpPr>
            <p:nvPr/>
          </p:nvSpPr>
          <p:spPr bwMode="auto">
            <a:xfrm>
              <a:off x="3936" y="3696"/>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latin typeface="宋体" panose="02010600030101010101" pitchFamily="2" charset="-122"/>
                </a:rPr>
                <a:t>s[i][j]</a:t>
              </a:r>
              <a:endParaRPr lang="en-US" altLang="zh-CN">
                <a:latin typeface="宋体" panose="02010600030101010101" pitchFamily="2" charset="-122"/>
              </a:endParaRPr>
            </a:p>
          </p:txBody>
        </p:sp>
      </p:grpSp>
      <p:sp>
        <p:nvSpPr>
          <p:cNvPr id="88068" name="Rectangle 69"/>
          <p:cNvSpPr>
            <a:spLocks noGrp="1" noChangeArrowheads="1"/>
          </p:cNvSpPr>
          <p:nvPr>
            <p:ph type="title"/>
          </p:nvPr>
        </p:nvSpPr>
        <p:spPr/>
        <p:txBody>
          <a:bodyPr/>
          <a:lstStyle/>
          <a:p>
            <a:pPr eaLnBrk="1" hangingPunct="1"/>
            <a:r>
              <a:rPr lang="zh-CN" altLang="en-US"/>
              <a:t>计算结果</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zh-CN" altLang="en-US"/>
              <a:t>算法复杂性分析</a:t>
            </a:r>
            <a:endParaRPr lang="zh-CN" altLang="en-US"/>
          </a:p>
        </p:txBody>
      </p:sp>
      <p:graphicFrame>
        <p:nvGraphicFramePr>
          <p:cNvPr id="8194" name="Object 4"/>
          <p:cNvGraphicFramePr>
            <a:graphicFrameLocks noGrp="1" noChangeAspect="1"/>
          </p:cNvGraphicFramePr>
          <p:nvPr>
            <p:ph idx="1"/>
          </p:nvPr>
        </p:nvGraphicFramePr>
        <p:xfrm>
          <a:off x="609600" y="2362200"/>
          <a:ext cx="7848600" cy="2752725"/>
        </p:xfrm>
        <a:graphic>
          <a:graphicData uri="http://schemas.openxmlformats.org/presentationml/2006/ole">
            <mc:AlternateContent xmlns:mc="http://schemas.openxmlformats.org/markup-compatibility/2006">
              <mc:Choice xmlns:v="urn:schemas-microsoft-com:vml" Requires="v">
                <p:oleObj spid="_x0000_s2" name="公式" r:id="rId1" imgW="3403600" imgH="1193800" progId="Equation.3">
                  <p:embed/>
                </p:oleObj>
              </mc:Choice>
              <mc:Fallback>
                <p:oleObj name="公式" r:id="rId1" imgW="3403600" imgH="1193800" progId="Equation.3">
                  <p:embed/>
                  <p:pic>
                    <p:nvPicPr>
                      <p:cNvPr id="0" name="Picture 18"/>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362200"/>
                        <a:ext cx="7848600" cy="2752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a:t>求解步骤</a:t>
            </a:r>
            <a:endParaRPr lang="zh-CN" altLang="en-US"/>
          </a:p>
        </p:txBody>
      </p:sp>
      <p:sp>
        <p:nvSpPr>
          <p:cNvPr id="89091" name="Rectangle 3"/>
          <p:cNvSpPr>
            <a:spLocks noGrp="1" noChangeArrowheads="1"/>
          </p:cNvSpPr>
          <p:nvPr>
            <p:ph type="body" idx="1"/>
          </p:nvPr>
        </p:nvSpPr>
        <p:spPr/>
        <p:txBody>
          <a:bodyPr/>
          <a:lstStyle/>
          <a:p>
            <a:pPr eaLnBrk="1" hangingPunct="1"/>
            <a:r>
              <a:rPr lang="zh-CN" altLang="en-US"/>
              <a:t>分析最优解的结构</a:t>
            </a:r>
            <a:endParaRPr lang="zh-CN" altLang="en-US"/>
          </a:p>
          <a:p>
            <a:pPr eaLnBrk="1" hangingPunct="1"/>
            <a:r>
              <a:rPr lang="zh-CN" altLang="en-US"/>
              <a:t>建立递归关系</a:t>
            </a:r>
            <a:endParaRPr lang="zh-CN" altLang="en-US"/>
          </a:p>
          <a:p>
            <a:pPr eaLnBrk="1" hangingPunct="1"/>
            <a:r>
              <a:rPr lang="zh-CN" altLang="en-US"/>
              <a:t>计算最优值</a:t>
            </a:r>
            <a:endParaRPr lang="zh-CN" altLang="en-US"/>
          </a:p>
          <a:p>
            <a:pPr eaLnBrk="1" hangingPunct="1"/>
            <a:r>
              <a:rPr lang="zh-CN" altLang="en-US" b="1">
                <a:solidFill>
                  <a:srgbClr val="FF0000"/>
                </a:solidFill>
              </a:rPr>
              <a:t>构造最优解</a:t>
            </a:r>
            <a:endParaRPr lang="zh-CN" altLang="en-US" b="1">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a:t>构造最优解</a:t>
            </a:r>
            <a:endParaRPr lang="zh-CN" altLang="en-US"/>
          </a:p>
        </p:txBody>
      </p:sp>
      <p:sp>
        <p:nvSpPr>
          <p:cNvPr id="90115" name="Rectangle 3"/>
          <p:cNvSpPr>
            <a:spLocks noGrp="1" noChangeArrowheads="1"/>
          </p:cNvSpPr>
          <p:nvPr>
            <p:ph type="body" idx="1"/>
          </p:nvPr>
        </p:nvSpPr>
        <p:spPr/>
        <p:txBody>
          <a:bodyPr/>
          <a:lstStyle/>
          <a:p>
            <a:pPr eaLnBrk="1" hangingPunct="1"/>
            <a:r>
              <a:rPr lang="zh-CN" altLang="en-US" b="1">
                <a:solidFill>
                  <a:srgbClr val="003399"/>
                </a:solidFill>
              </a:rPr>
              <a:t>构造最优解</a:t>
            </a:r>
            <a:endParaRPr lang="zh-CN" altLang="en-US" b="1">
              <a:solidFill>
                <a:srgbClr val="003399"/>
              </a:solidFill>
            </a:endParaRPr>
          </a:p>
          <a:p>
            <a:pPr lvl="1" eaLnBrk="1" hangingPunct="1"/>
            <a:r>
              <a:rPr lang="zh-CN" altLang="en-US"/>
              <a:t>利用算法实现过程中保存在</a:t>
            </a:r>
            <a:r>
              <a:rPr lang="en-US" altLang="zh-CN">
                <a:latin typeface="宋体" panose="02010600030101010101" pitchFamily="2" charset="-122"/>
              </a:rPr>
              <a:t>s[i][j]</a:t>
            </a:r>
            <a:r>
              <a:rPr lang="zh-CN" altLang="en-US">
                <a:latin typeface="宋体" panose="02010600030101010101" pitchFamily="2" charset="-122"/>
              </a:rPr>
              <a:t>中的分割点信息来重构最优解</a:t>
            </a:r>
            <a:endParaRPr lang="zh-CN" altLang="en-US">
              <a:latin typeface="宋体" panose="02010600030101010101" pitchFamily="2" charset="-122"/>
            </a:endParaRPr>
          </a:p>
          <a:p>
            <a:pPr lvl="2" eaLnBrk="1" hangingPunct="1"/>
            <a:r>
              <a:rPr lang="en-US" altLang="zh-CN">
                <a:latin typeface="宋体" panose="02010600030101010101" pitchFamily="2" charset="-122"/>
              </a:rPr>
              <a:t>s[i][j]</a:t>
            </a:r>
            <a:r>
              <a:rPr lang="zh-CN" altLang="en-US">
                <a:latin typeface="宋体" panose="02010600030101010101" pitchFamily="2" charset="-122"/>
              </a:rPr>
              <a:t>中的数</a:t>
            </a:r>
            <a:r>
              <a:rPr lang="en-US" altLang="zh-CN">
                <a:latin typeface="宋体" panose="02010600030101010101" pitchFamily="2" charset="-122"/>
              </a:rPr>
              <a:t>k</a:t>
            </a:r>
            <a:r>
              <a:rPr lang="zh-CN" altLang="en-US">
                <a:latin typeface="宋体" panose="02010600030101010101" pitchFamily="2" charset="-122"/>
              </a:rPr>
              <a:t>表明计算矩阵</a:t>
            </a:r>
            <a:r>
              <a:rPr lang="en-US" altLang="zh-CN">
                <a:latin typeface="宋体" panose="02010600030101010101" pitchFamily="2" charset="-122"/>
              </a:rPr>
              <a:t>A[i:j]</a:t>
            </a:r>
            <a:r>
              <a:rPr lang="zh-CN" altLang="en-US">
                <a:latin typeface="宋体" panose="02010600030101010101" pitchFamily="2" charset="-122"/>
              </a:rPr>
              <a:t>的最佳方式应在矩阵</a:t>
            </a:r>
            <a:r>
              <a:rPr lang="en-US" altLang="zh-CN">
                <a:latin typeface="宋体" panose="02010600030101010101" pitchFamily="2" charset="-122"/>
              </a:rPr>
              <a:t>A</a:t>
            </a:r>
            <a:r>
              <a:rPr lang="en-US" altLang="zh-CN" baseline="-25000">
                <a:latin typeface="宋体" panose="02010600030101010101" pitchFamily="2" charset="-122"/>
              </a:rPr>
              <a:t>k</a:t>
            </a:r>
            <a:r>
              <a:rPr lang="zh-CN" altLang="en-US">
                <a:latin typeface="宋体" panose="02010600030101010101" pitchFamily="2" charset="-122"/>
              </a:rPr>
              <a:t>和</a:t>
            </a:r>
            <a:r>
              <a:rPr lang="en-US" altLang="zh-CN">
                <a:latin typeface="宋体" panose="02010600030101010101" pitchFamily="2" charset="-122"/>
              </a:rPr>
              <a:t>A</a:t>
            </a:r>
            <a:r>
              <a:rPr lang="en-US" altLang="zh-CN" baseline="-25000">
                <a:latin typeface="宋体" panose="02010600030101010101" pitchFamily="2" charset="-122"/>
              </a:rPr>
              <a:t>k+1</a:t>
            </a:r>
            <a:r>
              <a:rPr lang="zh-CN" altLang="en-US">
                <a:latin typeface="宋体" panose="02010600030101010101" pitchFamily="2" charset="-122"/>
              </a:rPr>
              <a:t>断开，即最优加括号方式为</a:t>
            </a:r>
            <a:endParaRPr lang="zh-CN" altLang="en-US">
              <a:latin typeface="宋体" panose="02010600030101010101" pitchFamily="2" charset="-122"/>
            </a:endParaRPr>
          </a:p>
          <a:p>
            <a:pPr lvl="3" eaLnBrk="1" hangingPunct="1">
              <a:buFont typeface="Wingdings" panose="05000000000000000000" pitchFamily="2" charset="2"/>
              <a:buNone/>
            </a:pPr>
            <a:r>
              <a:rPr lang="zh-CN" altLang="en-US" sz="2400" b="1">
                <a:solidFill>
                  <a:srgbClr val="003399"/>
                </a:solidFill>
                <a:latin typeface="宋体" panose="02010600030101010101" pitchFamily="2" charset="-122"/>
              </a:rPr>
              <a:t>		</a:t>
            </a:r>
            <a:r>
              <a:rPr lang="en-US" altLang="zh-CN" sz="2400" b="1">
                <a:solidFill>
                  <a:srgbClr val="003399"/>
                </a:solidFill>
                <a:latin typeface="宋体" panose="02010600030101010101" pitchFamily="2" charset="-122"/>
              </a:rPr>
              <a:t>(A[i:k])(A[k+1:j])</a:t>
            </a:r>
            <a:endParaRPr lang="en-US" altLang="zh-CN" sz="2400" b="1">
              <a:solidFill>
                <a:srgbClr val="003399"/>
              </a:solidFill>
              <a:latin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a:t>举例</a:t>
            </a:r>
            <a:endParaRPr lang="zh-CN" altLang="en-US"/>
          </a:p>
        </p:txBody>
      </p:sp>
      <p:grpSp>
        <p:nvGrpSpPr>
          <p:cNvPr id="91139" name="Group 4"/>
          <p:cNvGrpSpPr/>
          <p:nvPr/>
        </p:nvGrpSpPr>
        <p:grpSpPr bwMode="auto">
          <a:xfrm>
            <a:off x="304800" y="1600200"/>
            <a:ext cx="3276600" cy="3490913"/>
            <a:chOff x="3264" y="1728"/>
            <a:chExt cx="2064" cy="2199"/>
          </a:xfrm>
        </p:grpSpPr>
        <p:grpSp>
          <p:nvGrpSpPr>
            <p:cNvPr id="91167" name="Group 5"/>
            <p:cNvGrpSpPr/>
            <p:nvPr/>
          </p:nvGrpSpPr>
          <p:grpSpPr bwMode="auto">
            <a:xfrm>
              <a:off x="3264" y="1728"/>
              <a:ext cx="2064" cy="1872"/>
              <a:chOff x="2976" y="1920"/>
              <a:chExt cx="2064" cy="1872"/>
            </a:xfrm>
          </p:grpSpPr>
          <p:sp>
            <p:nvSpPr>
              <p:cNvPr id="91169" name="Text Box 6"/>
              <p:cNvSpPr txBox="1">
                <a:spLocks noChangeArrowheads="1"/>
              </p:cNvSpPr>
              <p:nvPr/>
            </p:nvSpPr>
            <p:spPr bwMode="auto">
              <a:xfrm>
                <a:off x="3120" y="2352"/>
                <a:ext cx="240" cy="1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b="1"/>
                  <a:t>1</a:t>
                </a:r>
                <a:endParaRPr lang="en-US" altLang="zh-CN" sz="1600" b="1"/>
              </a:p>
              <a:p>
                <a:pPr eaLnBrk="1" hangingPunct="1">
                  <a:spcBef>
                    <a:spcPct val="50000"/>
                  </a:spcBef>
                </a:pPr>
                <a:r>
                  <a:rPr lang="en-US" altLang="zh-CN" sz="1600" b="1"/>
                  <a:t>2</a:t>
                </a:r>
                <a:endParaRPr lang="en-US" altLang="zh-CN" sz="1600" b="1"/>
              </a:p>
              <a:p>
                <a:pPr eaLnBrk="1" hangingPunct="1">
                  <a:spcBef>
                    <a:spcPct val="50000"/>
                  </a:spcBef>
                </a:pPr>
                <a:r>
                  <a:rPr lang="en-US" altLang="zh-CN" sz="1600" b="1"/>
                  <a:t>3</a:t>
                </a:r>
                <a:endParaRPr lang="en-US" altLang="zh-CN" sz="1600" b="1"/>
              </a:p>
              <a:p>
                <a:pPr eaLnBrk="1" hangingPunct="1">
                  <a:spcBef>
                    <a:spcPct val="50000"/>
                  </a:spcBef>
                </a:pPr>
                <a:r>
                  <a:rPr lang="en-US" altLang="zh-CN" sz="1600" b="1"/>
                  <a:t>4</a:t>
                </a:r>
                <a:endParaRPr lang="en-US" altLang="zh-CN" sz="1600" b="1"/>
              </a:p>
              <a:p>
                <a:pPr eaLnBrk="1" hangingPunct="1">
                  <a:spcBef>
                    <a:spcPct val="50000"/>
                  </a:spcBef>
                </a:pPr>
                <a:r>
                  <a:rPr lang="en-US" altLang="zh-CN" sz="1600" b="1"/>
                  <a:t>5</a:t>
                </a:r>
                <a:endParaRPr lang="en-US" altLang="zh-CN" sz="1600" b="1"/>
              </a:p>
              <a:p>
                <a:pPr eaLnBrk="1" hangingPunct="1">
                  <a:spcBef>
                    <a:spcPct val="50000"/>
                  </a:spcBef>
                </a:pPr>
                <a:r>
                  <a:rPr lang="en-US" altLang="zh-CN" sz="1600" b="1"/>
                  <a:t>6</a:t>
                </a:r>
                <a:endParaRPr lang="en-US" altLang="zh-CN" sz="1600" b="1"/>
              </a:p>
            </p:txBody>
          </p:sp>
          <p:sp>
            <p:nvSpPr>
              <p:cNvPr id="91170" name="Text Box 7"/>
              <p:cNvSpPr txBox="1">
                <a:spLocks noChangeArrowheads="1"/>
              </p:cNvSpPr>
              <p:nvPr/>
            </p:nvSpPr>
            <p:spPr bwMode="auto">
              <a:xfrm>
                <a:off x="2976" y="2329"/>
                <a:ext cx="1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i</a:t>
                </a:r>
                <a:endParaRPr lang="en-US" altLang="zh-CN"/>
              </a:p>
            </p:txBody>
          </p:sp>
          <p:sp>
            <p:nvSpPr>
              <p:cNvPr id="91171" name="Text Box 8"/>
              <p:cNvSpPr txBox="1">
                <a:spLocks noChangeArrowheads="1"/>
              </p:cNvSpPr>
              <p:nvPr/>
            </p:nvSpPr>
            <p:spPr bwMode="auto">
              <a:xfrm>
                <a:off x="3984" y="1920"/>
                <a:ext cx="1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j</a:t>
                </a:r>
                <a:endParaRPr lang="en-US" altLang="zh-CN"/>
              </a:p>
            </p:txBody>
          </p:sp>
          <p:grpSp>
            <p:nvGrpSpPr>
              <p:cNvPr id="91172" name="Group 9"/>
              <p:cNvGrpSpPr/>
              <p:nvPr/>
            </p:nvGrpSpPr>
            <p:grpSpPr bwMode="auto">
              <a:xfrm>
                <a:off x="3318" y="2102"/>
                <a:ext cx="1722" cy="1690"/>
                <a:chOff x="3318" y="2102"/>
                <a:chExt cx="1674" cy="1592"/>
              </a:xfrm>
            </p:grpSpPr>
            <p:sp>
              <p:nvSpPr>
                <p:cNvPr id="91173" name="Text Box 10"/>
                <p:cNvSpPr txBox="1">
                  <a:spLocks noChangeArrowheads="1"/>
                </p:cNvSpPr>
                <p:nvPr/>
              </p:nvSpPr>
              <p:spPr bwMode="auto">
                <a:xfrm>
                  <a:off x="3324" y="2102"/>
                  <a:ext cx="166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1    2     3     4     5     6 </a:t>
                  </a:r>
                  <a:endParaRPr lang="en-US" altLang="zh-CN"/>
                </a:p>
              </p:txBody>
            </p:sp>
            <p:sp>
              <p:nvSpPr>
                <p:cNvPr id="91174" name="Line 11"/>
                <p:cNvSpPr>
                  <a:spLocks noChangeShapeType="1"/>
                </p:cNvSpPr>
                <p:nvPr/>
              </p:nvSpPr>
              <p:spPr bwMode="auto">
                <a:xfrm>
                  <a:off x="3318" y="2349"/>
                  <a:ext cx="167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175" name="Line 12"/>
                <p:cNvSpPr>
                  <a:spLocks noChangeShapeType="1"/>
                </p:cNvSpPr>
                <p:nvPr/>
              </p:nvSpPr>
              <p:spPr bwMode="auto">
                <a:xfrm>
                  <a:off x="3318" y="3694"/>
                  <a:ext cx="167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176" name="Line 13"/>
                <p:cNvSpPr>
                  <a:spLocks noChangeShapeType="1"/>
                </p:cNvSpPr>
                <p:nvPr/>
              </p:nvSpPr>
              <p:spPr bwMode="auto">
                <a:xfrm>
                  <a:off x="4992" y="2349"/>
                  <a:ext cx="0" cy="13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1177" name="Text Box 14"/>
                <p:cNvSpPr txBox="1">
                  <a:spLocks noChangeArrowheads="1"/>
                </p:cNvSpPr>
                <p:nvPr/>
              </p:nvSpPr>
              <p:spPr bwMode="auto">
                <a:xfrm>
                  <a:off x="3324" y="2352"/>
                  <a:ext cx="1668" cy="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t>0     1      1      3      3      3</a:t>
                  </a:r>
                  <a:endParaRPr lang="en-US" altLang="zh-CN" sz="1600"/>
                </a:p>
                <a:p>
                  <a:pPr eaLnBrk="1" hangingPunct="1">
                    <a:spcBef>
                      <a:spcPct val="50000"/>
                    </a:spcBef>
                  </a:pPr>
                  <a:r>
                    <a:rPr lang="en-US" altLang="zh-CN" sz="1600"/>
                    <a:t>       0      2      3      3      3</a:t>
                  </a:r>
                  <a:endParaRPr lang="en-US" altLang="zh-CN" sz="1600"/>
                </a:p>
                <a:p>
                  <a:pPr eaLnBrk="1" hangingPunct="1">
                    <a:spcBef>
                      <a:spcPct val="50000"/>
                    </a:spcBef>
                  </a:pPr>
                  <a:r>
                    <a:rPr lang="en-US" altLang="zh-CN" sz="1600"/>
                    <a:t>               0      3      3      3</a:t>
                  </a:r>
                  <a:endParaRPr lang="en-US" altLang="zh-CN" sz="1600"/>
                </a:p>
                <a:p>
                  <a:pPr eaLnBrk="1" hangingPunct="1">
                    <a:spcBef>
                      <a:spcPct val="50000"/>
                    </a:spcBef>
                  </a:pPr>
                  <a:r>
                    <a:rPr lang="en-US" altLang="zh-CN" sz="1600"/>
                    <a:t>                       0      4      5</a:t>
                  </a:r>
                  <a:endParaRPr lang="en-US" altLang="zh-CN" sz="1600"/>
                </a:p>
                <a:p>
                  <a:pPr eaLnBrk="1" hangingPunct="1">
                    <a:spcBef>
                      <a:spcPct val="50000"/>
                    </a:spcBef>
                  </a:pPr>
                  <a:r>
                    <a:rPr lang="en-US" altLang="zh-CN"/>
                    <a:t>                            </a:t>
                  </a:r>
                  <a:r>
                    <a:rPr lang="en-US" altLang="zh-CN" sz="1600"/>
                    <a:t>0      5</a:t>
                  </a:r>
                  <a:endParaRPr lang="en-US" altLang="zh-CN" sz="1600"/>
                </a:p>
                <a:p>
                  <a:pPr eaLnBrk="1" hangingPunct="1">
                    <a:spcBef>
                      <a:spcPct val="50000"/>
                    </a:spcBef>
                  </a:pPr>
                  <a:r>
                    <a:rPr lang="en-US" altLang="zh-CN" sz="1600"/>
                    <a:t> 		       0</a:t>
                  </a:r>
                  <a:endParaRPr lang="en-US" altLang="zh-CN" sz="1600"/>
                </a:p>
              </p:txBody>
            </p:sp>
          </p:grpSp>
        </p:grpSp>
        <p:sp>
          <p:nvSpPr>
            <p:cNvPr id="91168" name="Text Box 15"/>
            <p:cNvSpPr txBox="1">
              <a:spLocks noChangeArrowheads="1"/>
            </p:cNvSpPr>
            <p:nvPr/>
          </p:nvSpPr>
          <p:spPr bwMode="auto">
            <a:xfrm>
              <a:off x="3936" y="3696"/>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latin typeface="宋体" panose="02010600030101010101" pitchFamily="2" charset="-122"/>
                </a:rPr>
                <a:t>s[i][j]</a:t>
              </a:r>
              <a:endParaRPr lang="en-US" altLang="zh-CN">
                <a:latin typeface="宋体" panose="02010600030101010101" pitchFamily="2" charset="-122"/>
              </a:endParaRPr>
            </a:p>
          </p:txBody>
        </p:sp>
      </p:grpSp>
      <p:sp>
        <p:nvSpPr>
          <p:cNvPr id="77840" name="Text Box 16"/>
          <p:cNvSpPr txBox="1">
            <a:spLocks noChangeArrowheads="1"/>
          </p:cNvSpPr>
          <p:nvPr/>
        </p:nvSpPr>
        <p:spPr bwMode="auto">
          <a:xfrm>
            <a:off x="5045075" y="2057400"/>
            <a:ext cx="2651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1</a:t>
            </a:r>
            <a:r>
              <a:rPr lang="zh-CN" altLang="en-US"/>
              <a:t>：</a:t>
            </a:r>
            <a:r>
              <a:rPr lang="en-US" altLang="zh-CN"/>
              <a:t>6</a:t>
            </a:r>
            <a:endParaRPr lang="en-US" altLang="zh-CN"/>
          </a:p>
        </p:txBody>
      </p:sp>
      <p:grpSp>
        <p:nvGrpSpPr>
          <p:cNvPr id="5" name="Group 40"/>
          <p:cNvGrpSpPr/>
          <p:nvPr/>
        </p:nvGrpSpPr>
        <p:grpSpPr bwMode="auto">
          <a:xfrm>
            <a:off x="5045075" y="2597150"/>
            <a:ext cx="2833688" cy="814388"/>
            <a:chOff x="3178" y="1636"/>
            <a:chExt cx="1785" cy="513"/>
          </a:xfrm>
        </p:grpSpPr>
        <p:sp>
          <p:nvSpPr>
            <p:cNvPr id="91164" name="Text Box 17"/>
            <p:cNvSpPr txBox="1">
              <a:spLocks noChangeArrowheads="1"/>
            </p:cNvSpPr>
            <p:nvPr/>
          </p:nvSpPr>
          <p:spPr bwMode="auto">
            <a:xfrm>
              <a:off x="3178" y="1919"/>
              <a:ext cx="63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1</a:t>
              </a:r>
              <a:r>
                <a:rPr lang="zh-CN" altLang="en-US"/>
                <a:t>：</a:t>
              </a:r>
              <a:r>
                <a:rPr lang="en-US" altLang="zh-CN"/>
                <a:t>3</a:t>
              </a:r>
              <a:endParaRPr lang="en-US" altLang="zh-CN"/>
            </a:p>
          </p:txBody>
        </p:sp>
        <p:sp>
          <p:nvSpPr>
            <p:cNvPr id="91165" name="Text Box 18"/>
            <p:cNvSpPr txBox="1">
              <a:spLocks noChangeArrowheads="1"/>
            </p:cNvSpPr>
            <p:nvPr/>
          </p:nvSpPr>
          <p:spPr bwMode="auto">
            <a:xfrm>
              <a:off x="4330" y="1919"/>
              <a:ext cx="63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4</a:t>
              </a:r>
              <a:r>
                <a:rPr lang="zh-CN" altLang="en-US"/>
                <a:t>：</a:t>
              </a:r>
              <a:r>
                <a:rPr lang="en-US" altLang="zh-CN"/>
                <a:t>6</a:t>
              </a:r>
              <a:endParaRPr lang="en-US" altLang="zh-CN"/>
            </a:p>
          </p:txBody>
        </p:sp>
        <p:sp>
          <p:nvSpPr>
            <p:cNvPr id="91166" name="Line 23"/>
            <p:cNvSpPr>
              <a:spLocks noChangeShapeType="1"/>
            </p:cNvSpPr>
            <p:nvPr/>
          </p:nvSpPr>
          <p:spPr bwMode="auto">
            <a:xfrm>
              <a:off x="4042" y="1636"/>
              <a:ext cx="0" cy="283"/>
            </a:xfrm>
            <a:prstGeom prst="line">
              <a:avLst/>
            </a:prstGeom>
            <a:noFill/>
            <a:ln w="57150">
              <a:solidFill>
                <a:schemeClr val="tx1"/>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41"/>
          <p:cNvGrpSpPr/>
          <p:nvPr/>
        </p:nvGrpSpPr>
        <p:grpSpPr bwMode="auto">
          <a:xfrm>
            <a:off x="4495800" y="3676650"/>
            <a:ext cx="1646238" cy="904875"/>
            <a:chOff x="2832" y="2316"/>
            <a:chExt cx="1037" cy="570"/>
          </a:xfrm>
        </p:grpSpPr>
        <p:sp>
          <p:nvSpPr>
            <p:cNvPr id="91161" name="Text Box 19"/>
            <p:cNvSpPr txBox="1">
              <a:spLocks noChangeArrowheads="1"/>
            </p:cNvSpPr>
            <p:nvPr/>
          </p:nvSpPr>
          <p:spPr bwMode="auto">
            <a:xfrm>
              <a:off x="2832" y="2656"/>
              <a:ext cx="2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1</a:t>
              </a:r>
              <a:endParaRPr lang="en-US" altLang="zh-CN"/>
            </a:p>
          </p:txBody>
        </p:sp>
        <p:sp>
          <p:nvSpPr>
            <p:cNvPr id="91162" name="Text Box 20"/>
            <p:cNvSpPr txBox="1">
              <a:spLocks noChangeArrowheads="1"/>
            </p:cNvSpPr>
            <p:nvPr/>
          </p:nvSpPr>
          <p:spPr bwMode="auto">
            <a:xfrm>
              <a:off x="3235" y="2656"/>
              <a:ext cx="63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2</a:t>
              </a:r>
              <a:r>
                <a:rPr lang="zh-CN" altLang="en-US"/>
                <a:t>：</a:t>
              </a:r>
              <a:r>
                <a:rPr lang="en-US" altLang="zh-CN"/>
                <a:t>3</a:t>
              </a:r>
              <a:endParaRPr lang="en-US" altLang="zh-CN"/>
            </a:p>
          </p:txBody>
        </p:sp>
        <p:sp>
          <p:nvSpPr>
            <p:cNvPr id="91163" name="Line 24"/>
            <p:cNvSpPr>
              <a:spLocks noChangeShapeType="1"/>
            </p:cNvSpPr>
            <p:nvPr/>
          </p:nvSpPr>
          <p:spPr bwMode="auto">
            <a:xfrm>
              <a:off x="3408" y="2316"/>
              <a:ext cx="0" cy="283"/>
            </a:xfrm>
            <a:prstGeom prst="line">
              <a:avLst/>
            </a:prstGeom>
            <a:noFill/>
            <a:ln w="57150">
              <a:solidFill>
                <a:schemeClr val="tx1"/>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42"/>
          <p:cNvGrpSpPr/>
          <p:nvPr/>
        </p:nvGrpSpPr>
        <p:grpSpPr bwMode="auto">
          <a:xfrm>
            <a:off x="6599238" y="3676650"/>
            <a:ext cx="1554162" cy="904875"/>
            <a:chOff x="4157" y="2316"/>
            <a:chExt cx="979" cy="570"/>
          </a:xfrm>
        </p:grpSpPr>
        <p:sp>
          <p:nvSpPr>
            <p:cNvPr id="91158" name="Text Box 21"/>
            <p:cNvSpPr txBox="1">
              <a:spLocks noChangeArrowheads="1"/>
            </p:cNvSpPr>
            <p:nvPr/>
          </p:nvSpPr>
          <p:spPr bwMode="auto">
            <a:xfrm>
              <a:off x="4848" y="2656"/>
              <a:ext cx="2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6</a:t>
              </a:r>
              <a:endParaRPr lang="en-US" altLang="zh-CN"/>
            </a:p>
          </p:txBody>
        </p:sp>
        <p:sp>
          <p:nvSpPr>
            <p:cNvPr id="91159" name="Text Box 22"/>
            <p:cNvSpPr txBox="1">
              <a:spLocks noChangeArrowheads="1"/>
            </p:cNvSpPr>
            <p:nvPr/>
          </p:nvSpPr>
          <p:spPr bwMode="auto">
            <a:xfrm>
              <a:off x="4157" y="2656"/>
              <a:ext cx="63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4</a:t>
              </a:r>
              <a:r>
                <a:rPr lang="zh-CN" altLang="en-US"/>
                <a:t>：</a:t>
              </a:r>
              <a:r>
                <a:rPr lang="en-US" altLang="zh-CN"/>
                <a:t>5</a:t>
              </a:r>
              <a:endParaRPr lang="en-US" altLang="zh-CN"/>
            </a:p>
          </p:txBody>
        </p:sp>
        <p:sp>
          <p:nvSpPr>
            <p:cNvPr id="91160" name="Line 25"/>
            <p:cNvSpPr>
              <a:spLocks noChangeShapeType="1"/>
            </p:cNvSpPr>
            <p:nvPr/>
          </p:nvSpPr>
          <p:spPr bwMode="auto">
            <a:xfrm>
              <a:off x="4675" y="2316"/>
              <a:ext cx="0" cy="283"/>
            </a:xfrm>
            <a:prstGeom prst="line">
              <a:avLst/>
            </a:prstGeom>
            <a:noFill/>
            <a:ln w="57150">
              <a:solidFill>
                <a:schemeClr val="tx1"/>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39"/>
          <p:cNvGrpSpPr/>
          <p:nvPr/>
        </p:nvGrpSpPr>
        <p:grpSpPr bwMode="auto">
          <a:xfrm>
            <a:off x="2971800" y="2286000"/>
            <a:ext cx="3124200" cy="641350"/>
            <a:chOff x="1872" y="1440"/>
            <a:chExt cx="1968" cy="404"/>
          </a:xfrm>
        </p:grpSpPr>
        <p:sp>
          <p:nvSpPr>
            <p:cNvPr id="91155" name="Text Box 27"/>
            <p:cNvSpPr txBox="1">
              <a:spLocks noChangeArrowheads="1"/>
            </p:cNvSpPr>
            <p:nvPr/>
          </p:nvSpPr>
          <p:spPr bwMode="auto">
            <a:xfrm>
              <a:off x="2880" y="1440"/>
              <a:ext cx="9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solidFill>
                    <a:srgbClr val="003399"/>
                  </a:solidFill>
                </a:rPr>
                <a:t>A[1:6]</a:t>
              </a:r>
              <a:r>
                <a:rPr lang="zh-CN" altLang="en-US" b="1">
                  <a:solidFill>
                    <a:srgbClr val="003399"/>
                  </a:solidFill>
                </a:rPr>
                <a:t>的最佳分割点为</a:t>
              </a:r>
              <a:r>
                <a:rPr lang="zh-CN" altLang="en-US" b="1">
                  <a:solidFill>
                    <a:srgbClr val="FF0000"/>
                  </a:solidFill>
                </a:rPr>
                <a:t>“</a:t>
              </a:r>
              <a:r>
                <a:rPr lang="en-US" altLang="zh-CN" b="1">
                  <a:solidFill>
                    <a:srgbClr val="FF0000"/>
                  </a:solidFill>
                </a:rPr>
                <a:t>3”</a:t>
              </a:r>
              <a:endParaRPr lang="en-US" altLang="zh-CN" b="1">
                <a:solidFill>
                  <a:srgbClr val="FF0000"/>
                </a:solidFill>
              </a:endParaRPr>
            </a:p>
          </p:txBody>
        </p:sp>
        <p:sp>
          <p:nvSpPr>
            <p:cNvPr id="91156" name="Oval 28"/>
            <p:cNvSpPr>
              <a:spLocks noChangeArrowheads="1"/>
            </p:cNvSpPr>
            <p:nvPr/>
          </p:nvSpPr>
          <p:spPr bwMode="auto">
            <a:xfrm>
              <a:off x="1872" y="1440"/>
              <a:ext cx="288" cy="240"/>
            </a:xfrm>
            <a:prstGeom prst="ellipse">
              <a:avLst/>
            </a:prstGeom>
            <a:noFill/>
            <a:ln w="9525">
              <a:solidFill>
                <a:srgbClr val="FF0000"/>
              </a:solidFill>
              <a:prstDash val="dashDot"/>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157" name="Line 29"/>
            <p:cNvSpPr>
              <a:spLocks noChangeShapeType="1"/>
            </p:cNvSpPr>
            <p:nvPr/>
          </p:nvSpPr>
          <p:spPr bwMode="auto">
            <a:xfrm>
              <a:off x="2160" y="1536"/>
              <a:ext cx="720" cy="48"/>
            </a:xfrm>
            <a:prstGeom prst="line">
              <a:avLst/>
            </a:prstGeom>
            <a:noFill/>
            <a:ln w="9525">
              <a:solidFill>
                <a:schemeClr val="tx1"/>
              </a:solidFill>
              <a:prstDash val="dash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37"/>
          <p:cNvGrpSpPr/>
          <p:nvPr/>
        </p:nvGrpSpPr>
        <p:grpSpPr bwMode="auto">
          <a:xfrm>
            <a:off x="1600200" y="2286000"/>
            <a:ext cx="3733800" cy="1708150"/>
            <a:chOff x="1008" y="1440"/>
            <a:chExt cx="2352" cy="1076"/>
          </a:xfrm>
        </p:grpSpPr>
        <p:sp>
          <p:nvSpPr>
            <p:cNvPr id="91152" name="Oval 30"/>
            <p:cNvSpPr>
              <a:spLocks noChangeArrowheads="1"/>
            </p:cNvSpPr>
            <p:nvPr/>
          </p:nvSpPr>
          <p:spPr bwMode="auto">
            <a:xfrm>
              <a:off x="1008" y="1440"/>
              <a:ext cx="288" cy="240"/>
            </a:xfrm>
            <a:prstGeom prst="ellipse">
              <a:avLst/>
            </a:prstGeom>
            <a:noFill/>
            <a:ln w="9525">
              <a:solidFill>
                <a:srgbClr val="FF0000"/>
              </a:solidFill>
              <a:prstDash val="dashDot"/>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153" name="Line 32"/>
            <p:cNvSpPr>
              <a:spLocks noChangeShapeType="1"/>
            </p:cNvSpPr>
            <p:nvPr/>
          </p:nvSpPr>
          <p:spPr bwMode="auto">
            <a:xfrm>
              <a:off x="1248" y="1632"/>
              <a:ext cx="1152" cy="480"/>
            </a:xfrm>
            <a:prstGeom prst="line">
              <a:avLst/>
            </a:prstGeom>
            <a:noFill/>
            <a:ln w="9525">
              <a:solidFill>
                <a:schemeClr val="tx1"/>
              </a:solidFill>
              <a:prstDash val="dash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54" name="Text Box 34"/>
            <p:cNvSpPr txBox="1">
              <a:spLocks noChangeArrowheads="1"/>
            </p:cNvSpPr>
            <p:nvPr/>
          </p:nvSpPr>
          <p:spPr bwMode="auto">
            <a:xfrm>
              <a:off x="2400" y="2112"/>
              <a:ext cx="9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solidFill>
                    <a:srgbClr val="003399"/>
                  </a:solidFill>
                </a:rPr>
                <a:t>A[1:3]</a:t>
              </a:r>
              <a:r>
                <a:rPr lang="zh-CN" altLang="en-US" b="1">
                  <a:solidFill>
                    <a:srgbClr val="003399"/>
                  </a:solidFill>
                </a:rPr>
                <a:t>的最佳分割点为</a:t>
              </a:r>
              <a:r>
                <a:rPr lang="zh-CN" altLang="en-US" b="1">
                  <a:solidFill>
                    <a:srgbClr val="FF0000"/>
                  </a:solidFill>
                </a:rPr>
                <a:t>“</a:t>
              </a:r>
              <a:r>
                <a:rPr lang="en-US" altLang="zh-CN" b="1">
                  <a:solidFill>
                    <a:srgbClr val="FF0000"/>
                  </a:solidFill>
                </a:rPr>
                <a:t>1”</a:t>
              </a:r>
              <a:endParaRPr lang="en-US" altLang="zh-CN" b="1">
                <a:solidFill>
                  <a:srgbClr val="FF0000"/>
                </a:solidFill>
              </a:endParaRPr>
            </a:p>
          </p:txBody>
        </p:sp>
      </p:grpSp>
      <p:grpSp>
        <p:nvGrpSpPr>
          <p:cNvPr id="10" name="Group 38"/>
          <p:cNvGrpSpPr/>
          <p:nvPr/>
        </p:nvGrpSpPr>
        <p:grpSpPr bwMode="auto">
          <a:xfrm>
            <a:off x="2971800" y="3352800"/>
            <a:ext cx="4114800" cy="2241550"/>
            <a:chOff x="1872" y="2112"/>
            <a:chExt cx="2592" cy="1412"/>
          </a:xfrm>
        </p:grpSpPr>
        <p:sp>
          <p:nvSpPr>
            <p:cNvPr id="91148" name="Oval 31"/>
            <p:cNvSpPr>
              <a:spLocks noChangeArrowheads="1"/>
            </p:cNvSpPr>
            <p:nvPr/>
          </p:nvSpPr>
          <p:spPr bwMode="auto">
            <a:xfrm>
              <a:off x="1872" y="2112"/>
              <a:ext cx="288" cy="240"/>
            </a:xfrm>
            <a:prstGeom prst="ellipse">
              <a:avLst/>
            </a:prstGeom>
            <a:noFill/>
            <a:ln w="9525">
              <a:solidFill>
                <a:srgbClr val="FF0000"/>
              </a:solidFill>
              <a:prstDash val="dashDot"/>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149" name="Line 33"/>
            <p:cNvSpPr>
              <a:spLocks noChangeShapeType="1"/>
            </p:cNvSpPr>
            <p:nvPr/>
          </p:nvSpPr>
          <p:spPr bwMode="auto">
            <a:xfrm>
              <a:off x="2160" y="2256"/>
              <a:ext cx="720" cy="1008"/>
            </a:xfrm>
            <a:prstGeom prst="line">
              <a:avLst/>
            </a:prstGeom>
            <a:noFill/>
            <a:ln w="9525">
              <a:solidFill>
                <a:schemeClr val="tx1"/>
              </a:solidFill>
              <a:prstDash val="dash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50" name="Text Box 35"/>
            <p:cNvSpPr txBox="1">
              <a:spLocks noChangeArrowheads="1"/>
            </p:cNvSpPr>
            <p:nvPr/>
          </p:nvSpPr>
          <p:spPr bwMode="auto">
            <a:xfrm>
              <a:off x="2928" y="3120"/>
              <a:ext cx="9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solidFill>
                    <a:srgbClr val="003399"/>
                  </a:solidFill>
                </a:rPr>
                <a:t>A[4:6]</a:t>
              </a:r>
              <a:r>
                <a:rPr lang="zh-CN" altLang="en-US" b="1">
                  <a:solidFill>
                    <a:srgbClr val="003399"/>
                  </a:solidFill>
                </a:rPr>
                <a:t>的最佳分割点为</a:t>
              </a:r>
              <a:r>
                <a:rPr lang="zh-CN" altLang="en-US" b="1">
                  <a:solidFill>
                    <a:srgbClr val="FF0000"/>
                  </a:solidFill>
                </a:rPr>
                <a:t>“</a:t>
              </a:r>
              <a:r>
                <a:rPr lang="en-US" altLang="zh-CN" b="1">
                  <a:solidFill>
                    <a:srgbClr val="FF0000"/>
                  </a:solidFill>
                </a:rPr>
                <a:t>5”</a:t>
              </a:r>
              <a:endParaRPr lang="en-US" altLang="zh-CN" b="1">
                <a:solidFill>
                  <a:srgbClr val="FF0000"/>
                </a:solidFill>
              </a:endParaRPr>
            </a:p>
          </p:txBody>
        </p:sp>
        <p:sp>
          <p:nvSpPr>
            <p:cNvPr id="91151" name="Line 36"/>
            <p:cNvSpPr>
              <a:spLocks noChangeShapeType="1"/>
            </p:cNvSpPr>
            <p:nvPr/>
          </p:nvSpPr>
          <p:spPr bwMode="auto">
            <a:xfrm flipV="1">
              <a:off x="3840" y="2448"/>
              <a:ext cx="624" cy="768"/>
            </a:xfrm>
            <a:prstGeom prst="line">
              <a:avLst/>
            </a:prstGeom>
            <a:noFill/>
            <a:ln w="9525">
              <a:solidFill>
                <a:schemeClr val="tx1"/>
              </a:solidFill>
              <a:prstDash val="dash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7867" name="Text Box 43"/>
          <p:cNvSpPr txBox="1">
            <a:spLocks noChangeArrowheads="1"/>
          </p:cNvSpPr>
          <p:nvPr/>
        </p:nvSpPr>
        <p:spPr bwMode="auto">
          <a:xfrm>
            <a:off x="685800" y="5943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rgbClr val="003399"/>
                </a:solidFill>
              </a:rPr>
              <a:t>最优解</a:t>
            </a:r>
            <a:r>
              <a:rPr lang="en-US" altLang="zh-CN" sz="2400" b="1">
                <a:solidFill>
                  <a:srgbClr val="003399"/>
                </a:solidFill>
                <a:latin typeface="宋体" panose="02010600030101010101" pitchFamily="2" charset="-122"/>
              </a:rPr>
              <a:t>:</a:t>
            </a:r>
            <a:r>
              <a:rPr lang="en-US" altLang="zh-CN" sz="2400">
                <a:latin typeface="宋体" panose="02010600030101010101" pitchFamily="2" charset="-122"/>
              </a:rPr>
              <a:t> </a:t>
            </a:r>
            <a:r>
              <a:rPr lang="en-US" altLang="zh-CN" sz="2400" b="1">
                <a:solidFill>
                  <a:srgbClr val="FF0000"/>
                </a:solidFill>
                <a:latin typeface="宋体" panose="02010600030101010101" pitchFamily="2" charset="-122"/>
              </a:rPr>
              <a:t>((A1(A2A3))((A4A5)A6))</a:t>
            </a:r>
            <a:endParaRPr lang="en-US" altLang="zh-CN" sz="2400" b="1">
              <a:solidFill>
                <a:srgbClr val="FF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randombar(horizontal)">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77867"/>
                                        </p:tgtEl>
                                        <p:attrNameLst>
                                          <p:attrName>style.visibility</p:attrName>
                                        </p:attrNameLst>
                                      </p:cBhvr>
                                      <p:to>
                                        <p:strVal val="visible"/>
                                      </p:to>
                                    </p:set>
                                    <p:animEffect transition="in" filter="blinds(horizontal)">
                                      <p:cBhvr>
                                        <p:cTn id="38" dur="500"/>
                                        <p:tgtEl>
                                          <p:spTgt spid="77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0" grpId="0"/>
      <p:bldP spid="7786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1600200" y="1981200"/>
            <a:ext cx="5257800" cy="2606675"/>
          </a:xfrm>
          <a:prstGeom prst="rect">
            <a:avLst/>
          </a:prstGeom>
          <a:solidFill>
            <a:schemeClr val="tx1"/>
          </a:solidFill>
          <a:ln w="9525">
            <a:noFill/>
            <a:miter lim="800000"/>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1000" b="1">
              <a:solidFill>
                <a:schemeClr val="bg1"/>
              </a:solidFill>
              <a:latin typeface="Times New Roman" panose="02020603050405020304" pitchFamily="18" charset="0"/>
              <a:ea typeface="幼圆" panose="02010509060101010101" pitchFamily="49" charset="-122"/>
            </a:endParaRPr>
          </a:p>
          <a:p>
            <a:pPr algn="ctr">
              <a:spcBef>
                <a:spcPct val="50000"/>
              </a:spcBef>
              <a:defRPr/>
            </a:pPr>
            <a:r>
              <a:rPr lang="zh-CN" altLang="en-US" sz="5000" b="1">
                <a:solidFill>
                  <a:schemeClr val="bg1"/>
                </a:solidFill>
                <a:latin typeface="Times New Roman" panose="02020603050405020304" pitchFamily="18" charset="0"/>
                <a:ea typeface="幼圆" panose="02010509060101010101" pitchFamily="49" charset="-122"/>
              </a:rPr>
              <a:t>动态规划算法的基本要素</a:t>
            </a:r>
            <a:endParaRPr lang="zh-CN" altLang="en-US"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endParaRPr lang="zh-CN" altLang="en-US" sz="1000">
              <a:latin typeface="Times New Roman" panose="02020603050405020304" pitchFamily="18" charset="0"/>
            </a:endParaRPr>
          </a:p>
          <a:p>
            <a:pPr algn="ctr">
              <a:spcBef>
                <a:spcPct val="50000"/>
              </a:spcBef>
              <a:defRPr/>
            </a:pPr>
            <a:endParaRPr lang="en-US" altLang="zh-CN" sz="1000">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zh-CN" altLang="en-US"/>
              <a:t>动态规划算法的基本要素</a:t>
            </a:r>
            <a:endParaRPr lang="zh-CN" altLang="en-US"/>
          </a:p>
        </p:txBody>
      </p:sp>
      <p:sp>
        <p:nvSpPr>
          <p:cNvPr id="95235" name="Rectangle 3"/>
          <p:cNvSpPr>
            <a:spLocks noGrp="1" noChangeArrowheads="1"/>
          </p:cNvSpPr>
          <p:nvPr>
            <p:ph type="body" idx="1"/>
          </p:nvPr>
        </p:nvSpPr>
        <p:spPr/>
        <p:txBody>
          <a:bodyPr/>
          <a:lstStyle/>
          <a:p>
            <a:pPr eaLnBrk="1" hangingPunct="1"/>
            <a:r>
              <a:rPr lang="zh-CN" altLang="en-US" b="1">
                <a:solidFill>
                  <a:srgbClr val="003399"/>
                </a:solidFill>
              </a:rPr>
              <a:t>动态规划算法的基本要素</a:t>
            </a:r>
            <a:endParaRPr lang="zh-CN" altLang="en-US" b="1">
              <a:solidFill>
                <a:srgbClr val="003399"/>
              </a:solidFill>
            </a:endParaRPr>
          </a:p>
          <a:p>
            <a:pPr lvl="1" eaLnBrk="1" hangingPunct="1"/>
            <a:r>
              <a:rPr lang="zh-CN" altLang="en-US"/>
              <a:t>最优子结构性质</a:t>
            </a:r>
            <a:endParaRPr lang="zh-CN" altLang="en-US"/>
          </a:p>
          <a:p>
            <a:pPr lvl="1" eaLnBrk="1" hangingPunct="1"/>
            <a:r>
              <a:rPr lang="zh-CN" altLang="en-US"/>
              <a:t>子问题重叠性质</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zh-CN" altLang="en-US"/>
              <a:t>最优子结构</a:t>
            </a:r>
            <a:endParaRPr lang="zh-CN" altLang="en-US"/>
          </a:p>
        </p:txBody>
      </p:sp>
      <p:sp>
        <p:nvSpPr>
          <p:cNvPr id="96259" name="Rectangle 3"/>
          <p:cNvSpPr>
            <a:spLocks noGrp="1" noChangeArrowheads="1"/>
          </p:cNvSpPr>
          <p:nvPr>
            <p:ph type="body" idx="1"/>
          </p:nvPr>
        </p:nvSpPr>
        <p:spPr/>
        <p:txBody>
          <a:bodyPr/>
          <a:lstStyle/>
          <a:p>
            <a:pPr eaLnBrk="1" hangingPunct="1">
              <a:lnSpc>
                <a:spcPct val="80000"/>
              </a:lnSpc>
            </a:pPr>
            <a:r>
              <a:rPr lang="zh-CN" altLang="en-US" sz="2600" b="1">
                <a:solidFill>
                  <a:srgbClr val="003399"/>
                </a:solidFill>
              </a:rPr>
              <a:t>最优子结构</a:t>
            </a:r>
            <a:endParaRPr lang="zh-CN" altLang="en-US" sz="2600" b="1">
              <a:solidFill>
                <a:srgbClr val="003399"/>
              </a:solidFill>
            </a:endParaRPr>
          </a:p>
          <a:p>
            <a:pPr lvl="1" eaLnBrk="1" hangingPunct="1">
              <a:lnSpc>
                <a:spcPct val="80000"/>
              </a:lnSpc>
            </a:pPr>
            <a:r>
              <a:rPr lang="zh-CN" altLang="en-US" sz="2200"/>
              <a:t>当问题的最优解包含了其子问题的最优解时，称该问题具有最优子结构性质。</a:t>
            </a:r>
            <a:endParaRPr lang="zh-CN" altLang="en-US" sz="2200"/>
          </a:p>
          <a:p>
            <a:pPr lvl="2" eaLnBrk="1" hangingPunct="1">
              <a:lnSpc>
                <a:spcPct val="80000"/>
              </a:lnSpc>
            </a:pPr>
            <a:r>
              <a:rPr lang="zh-CN" altLang="en-US" sz="2100"/>
              <a:t>又被称为</a:t>
            </a:r>
            <a:r>
              <a:rPr lang="zh-CN" altLang="en-US" sz="2100" b="1">
                <a:solidFill>
                  <a:srgbClr val="FF0000"/>
                </a:solidFill>
              </a:rPr>
              <a:t>最优化原理</a:t>
            </a:r>
            <a:endParaRPr lang="zh-CN" altLang="en-US" sz="2100"/>
          </a:p>
          <a:p>
            <a:pPr lvl="3" eaLnBrk="1" hangingPunct="1">
              <a:lnSpc>
                <a:spcPct val="80000"/>
              </a:lnSpc>
            </a:pPr>
            <a:r>
              <a:rPr lang="zh-CN" altLang="en-US" sz="1800"/>
              <a:t>所谓最优化原理即不管前面的策略如何，此后的决策必须是基于当前状态（由上一次决策产生）的最优决策。</a:t>
            </a:r>
            <a:endParaRPr lang="zh-CN" altLang="en-US" sz="1800"/>
          </a:p>
          <a:p>
            <a:pPr lvl="2" eaLnBrk="1" hangingPunct="1">
              <a:lnSpc>
                <a:spcPct val="80000"/>
              </a:lnSpc>
            </a:pPr>
            <a:r>
              <a:rPr lang="zh-CN" altLang="en-US" sz="2100"/>
              <a:t>由于对于有些问题的某些递归式来说并不一定能保证最优原则，因此在求解问题时有必要对它进行</a:t>
            </a:r>
            <a:r>
              <a:rPr lang="zh-CN" altLang="en-US" sz="2100" b="1">
                <a:solidFill>
                  <a:srgbClr val="000099"/>
                </a:solidFill>
              </a:rPr>
              <a:t>验证</a:t>
            </a:r>
            <a:r>
              <a:rPr lang="zh-CN" altLang="en-US" sz="2100"/>
              <a:t>。</a:t>
            </a:r>
            <a:r>
              <a:rPr lang="zh-CN" altLang="en-US" sz="2100" b="1">
                <a:solidFill>
                  <a:srgbClr val="FF0000"/>
                </a:solidFill>
              </a:rPr>
              <a:t>若不能保持最优原则，则不可应用动态规划方法。</a:t>
            </a:r>
            <a:r>
              <a:rPr lang="zh-CN" altLang="en-US" sz="2100"/>
              <a:t>在得到最优解的递归式之后，需要执行回溯以构造最优解。当最优决策序列中包含最优决策子序列时，可建立动态规划递归方程，它可以帮助我们高效地解决问题。</a:t>
            </a:r>
            <a:endParaRPr lang="zh-CN" altLang="en-US" sz="2100">
              <a:solidFill>
                <a:srgbClr val="FF0000"/>
              </a:solidFill>
            </a:endParaRPr>
          </a:p>
          <a:p>
            <a:pPr lvl="2" eaLnBrk="1" hangingPunct="1">
              <a:lnSpc>
                <a:spcPct val="80000"/>
              </a:lnSpc>
            </a:pPr>
            <a:r>
              <a:rPr lang="zh-CN" altLang="en-US" sz="2100"/>
              <a:t>举例：</a:t>
            </a:r>
            <a:endParaRPr lang="zh-CN" altLang="en-US" sz="2100"/>
          </a:p>
          <a:p>
            <a:pPr lvl="3" eaLnBrk="1" hangingPunct="1">
              <a:lnSpc>
                <a:spcPct val="80000"/>
              </a:lnSpc>
            </a:pPr>
            <a:r>
              <a:rPr lang="zh-CN" altLang="en-US" sz="1800" b="1">
                <a:solidFill>
                  <a:srgbClr val="000099"/>
                </a:solidFill>
              </a:rPr>
              <a:t>在矩阵连乘中， </a:t>
            </a:r>
            <a:r>
              <a:rPr lang="en-US" altLang="zh-CN" sz="1800" b="1">
                <a:solidFill>
                  <a:srgbClr val="000099"/>
                </a:solidFill>
              </a:rPr>
              <a:t>A[1:n]</a:t>
            </a:r>
            <a:r>
              <a:rPr lang="zh-CN" altLang="en-US" sz="1800" b="1">
                <a:solidFill>
                  <a:srgbClr val="000099"/>
                </a:solidFill>
              </a:rPr>
              <a:t>的最优计算次序所包含的计算矩阵子链</a:t>
            </a:r>
            <a:r>
              <a:rPr lang="en-US" altLang="zh-CN" sz="1800" b="1">
                <a:solidFill>
                  <a:srgbClr val="000099"/>
                </a:solidFill>
              </a:rPr>
              <a:t>A[1:k]</a:t>
            </a:r>
            <a:r>
              <a:rPr lang="zh-CN" altLang="en-US" sz="1800" b="1">
                <a:solidFill>
                  <a:srgbClr val="000099"/>
                </a:solidFill>
              </a:rPr>
              <a:t>和</a:t>
            </a:r>
            <a:r>
              <a:rPr lang="en-US" altLang="zh-CN" sz="1800" b="1">
                <a:solidFill>
                  <a:srgbClr val="000099"/>
                </a:solidFill>
              </a:rPr>
              <a:t>A[k+1:n]</a:t>
            </a:r>
            <a:r>
              <a:rPr lang="zh-CN" altLang="en-US" sz="1800" b="1">
                <a:solidFill>
                  <a:srgbClr val="000099"/>
                </a:solidFill>
              </a:rPr>
              <a:t>的次序也是最优的。</a:t>
            </a:r>
            <a:endParaRPr lang="zh-CN" altLang="en-US" sz="1800" b="1">
              <a:solidFill>
                <a:srgbClr val="0000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762000" y="1600200"/>
            <a:ext cx="7391400" cy="404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lang="en-US" altLang="zh-CN" sz="2800"/>
              <a:t>     </a:t>
            </a:r>
            <a:r>
              <a:rPr lang="zh-CN" altLang="en-US" sz="2800" b="1"/>
              <a:t>在比较基本的算法设计思想里，动态规划是比较难于理解，难于抽象的一种，但是却又十分重要。</a:t>
            </a:r>
            <a:endParaRPr lang="zh-CN" altLang="en-US" sz="2800" b="1"/>
          </a:p>
          <a:p>
            <a:pPr eaLnBrk="1" hangingPunct="1">
              <a:lnSpc>
                <a:spcPct val="125000"/>
              </a:lnSpc>
              <a:spcBef>
                <a:spcPct val="50000"/>
              </a:spcBef>
            </a:pPr>
            <a:r>
              <a:rPr lang="zh-CN" altLang="en-US" sz="2800" b="1"/>
              <a:t>      </a:t>
            </a:r>
            <a:r>
              <a:rPr lang="zh-CN" altLang="en-US" sz="2800" b="1">
                <a:solidFill>
                  <a:srgbClr val="000099"/>
                </a:solidFill>
              </a:rPr>
              <a:t>动态规划的实质是</a:t>
            </a:r>
            <a:r>
              <a:rPr lang="zh-CN" altLang="en-US" sz="2800" b="1">
                <a:solidFill>
                  <a:srgbClr val="FF0000"/>
                </a:solidFill>
              </a:rPr>
              <a:t>分治思想</a:t>
            </a:r>
            <a:r>
              <a:rPr lang="zh-CN" altLang="en-US" sz="2800" b="1">
                <a:solidFill>
                  <a:srgbClr val="000099"/>
                </a:solidFill>
              </a:rPr>
              <a:t>和</a:t>
            </a:r>
            <a:r>
              <a:rPr lang="zh-CN" altLang="en-US" sz="2800" b="1">
                <a:solidFill>
                  <a:srgbClr val="FF0000"/>
                </a:solidFill>
              </a:rPr>
              <a:t>解决冗余</a:t>
            </a:r>
            <a:r>
              <a:rPr lang="zh-CN" altLang="en-US" sz="2800" b="1"/>
              <a:t>，因此它与分治法和贪心法类似，它们都是将问题的实例分解为更小的、相似的子问题，但是动态规划又有自己的特点。</a:t>
            </a:r>
            <a:endParaRPr lang="zh-CN" altLang="en-US" sz="2800"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zh-CN" altLang="en-US"/>
              <a:t>子问题重叠性质</a:t>
            </a:r>
            <a:endParaRPr lang="zh-CN" altLang="en-US"/>
          </a:p>
        </p:txBody>
      </p:sp>
      <p:sp>
        <p:nvSpPr>
          <p:cNvPr id="97283" name="Rectangle 3"/>
          <p:cNvSpPr>
            <a:spLocks noGrp="1" noChangeArrowheads="1"/>
          </p:cNvSpPr>
          <p:nvPr>
            <p:ph type="body" idx="1"/>
          </p:nvPr>
        </p:nvSpPr>
        <p:spPr/>
        <p:txBody>
          <a:bodyPr/>
          <a:lstStyle/>
          <a:p>
            <a:pPr eaLnBrk="1" hangingPunct="1"/>
            <a:r>
              <a:rPr lang="zh-CN" altLang="en-US" b="1">
                <a:solidFill>
                  <a:srgbClr val="003399"/>
                </a:solidFill>
              </a:rPr>
              <a:t>子问题重叠性质</a:t>
            </a:r>
            <a:endParaRPr lang="zh-CN" altLang="en-US" b="1">
              <a:solidFill>
                <a:srgbClr val="003399"/>
              </a:solidFill>
            </a:endParaRPr>
          </a:p>
          <a:p>
            <a:pPr lvl="1" eaLnBrk="1" hangingPunct="1"/>
            <a:r>
              <a:rPr lang="zh-CN" altLang="en-US"/>
              <a:t>用递归算法</a:t>
            </a:r>
            <a:r>
              <a:rPr lang="zh-CN" altLang="en-US"/>
              <a:t>自顶向下求解问题时，每次产生的子问题之间存在重叠现象。</a:t>
            </a:r>
            <a:endParaRPr lang="zh-CN" altLang="en-US"/>
          </a:p>
          <a:p>
            <a:pPr lvl="2" eaLnBrk="1" hangingPunct="1"/>
            <a:r>
              <a:rPr lang="zh-CN" altLang="en-US"/>
              <a:t>对每个子问题只求解一次，并将结果保存在一个表中，当再次遇到该子问题时，只是简单查看即可。</a:t>
            </a:r>
            <a:endParaRPr lang="zh-CN" altLang="en-US"/>
          </a:p>
          <a:p>
            <a:pPr lvl="2" eaLnBrk="1" hangingPunct="1"/>
            <a:r>
              <a:rPr lang="zh-CN" altLang="en-US"/>
              <a:t>通常不同子问题个数</a:t>
            </a:r>
            <a:r>
              <a:rPr lang="zh-CN" altLang="en-US" b="1">
                <a:solidFill>
                  <a:srgbClr val="003399"/>
                </a:solidFill>
              </a:rPr>
              <a:t>随问题的大小呈多项式增长</a:t>
            </a:r>
            <a:r>
              <a:rPr lang="zh-CN" altLang="en-US"/>
              <a:t>，因此用动态规划算法通常只需要</a:t>
            </a:r>
            <a:r>
              <a:rPr lang="zh-CN" altLang="en-US" b="1">
                <a:solidFill>
                  <a:srgbClr val="000099"/>
                </a:solidFill>
              </a:rPr>
              <a:t>多项式时间</a:t>
            </a:r>
            <a:endParaRPr lang="zh-CN" altLang="en-US" b="1">
              <a:solidFill>
                <a:srgbClr val="000099"/>
              </a:solidFill>
            </a:endParaRPr>
          </a:p>
          <a:p>
            <a:pPr lvl="3" eaLnBrk="1" hangingPunct="1"/>
            <a:r>
              <a:rPr lang="zh-CN" altLang="en-US"/>
              <a:t>可以获得较高的求解效率</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zh-CN" altLang="en-US"/>
              <a:t>备忘录方法</a:t>
            </a:r>
            <a:endParaRPr lang="zh-CN" altLang="en-US"/>
          </a:p>
        </p:txBody>
      </p:sp>
      <p:sp>
        <p:nvSpPr>
          <p:cNvPr id="98307" name="Rectangle 3"/>
          <p:cNvSpPr>
            <a:spLocks noGrp="1" noChangeArrowheads="1"/>
          </p:cNvSpPr>
          <p:nvPr>
            <p:ph type="body" idx="1"/>
          </p:nvPr>
        </p:nvSpPr>
        <p:spPr/>
        <p:txBody>
          <a:bodyPr/>
          <a:lstStyle/>
          <a:p>
            <a:pPr eaLnBrk="1" hangingPunct="1"/>
            <a:r>
              <a:rPr lang="zh-CN" altLang="en-US" b="1">
                <a:solidFill>
                  <a:srgbClr val="003399"/>
                </a:solidFill>
              </a:rPr>
              <a:t>备忘录方法</a:t>
            </a:r>
            <a:endParaRPr lang="zh-CN" altLang="en-US" b="1">
              <a:solidFill>
                <a:srgbClr val="003399"/>
              </a:solidFill>
            </a:endParaRPr>
          </a:p>
          <a:p>
            <a:pPr lvl="1" eaLnBrk="1" hangingPunct="1"/>
            <a:r>
              <a:rPr lang="zh-CN" altLang="en-US" b="1">
                <a:solidFill>
                  <a:srgbClr val="003399"/>
                </a:solidFill>
              </a:rPr>
              <a:t>动态规划算法的变形</a:t>
            </a:r>
            <a:endParaRPr lang="zh-CN" altLang="en-US" b="1">
              <a:solidFill>
                <a:srgbClr val="003399"/>
              </a:solidFill>
            </a:endParaRPr>
          </a:p>
          <a:p>
            <a:pPr lvl="2" eaLnBrk="1" hangingPunct="1"/>
            <a:r>
              <a:rPr lang="zh-CN" altLang="en-US"/>
              <a:t>采用表格保存已经解决的子问题答案，下次需要时查看即可。</a:t>
            </a:r>
            <a:endParaRPr lang="zh-CN" altLang="en-US"/>
          </a:p>
          <a:p>
            <a:pPr lvl="1" eaLnBrk="1" hangingPunct="1"/>
            <a:r>
              <a:rPr lang="zh-CN" altLang="en-US" b="1"/>
              <a:t>与动态规划算法的不同之处</a:t>
            </a:r>
            <a:endParaRPr lang="zh-CN" altLang="en-US" b="1"/>
          </a:p>
          <a:p>
            <a:pPr lvl="2" eaLnBrk="1" hangingPunct="1"/>
            <a:r>
              <a:rPr lang="zh-CN" altLang="en-US" b="1">
                <a:solidFill>
                  <a:srgbClr val="000099"/>
                </a:solidFill>
              </a:rPr>
              <a:t>动态规划算法</a:t>
            </a:r>
            <a:r>
              <a:rPr lang="zh-CN" altLang="en-US" b="1">
                <a:solidFill>
                  <a:schemeClr val="hlink"/>
                </a:solidFill>
              </a:rPr>
              <a:t>：</a:t>
            </a:r>
            <a:r>
              <a:rPr lang="zh-CN" altLang="en-US">
                <a:solidFill>
                  <a:srgbClr val="FF0000"/>
                </a:solidFill>
              </a:rPr>
              <a:t>自底向上</a:t>
            </a:r>
            <a:r>
              <a:rPr lang="zh-CN" altLang="en-US"/>
              <a:t>递归求解</a:t>
            </a:r>
            <a:endParaRPr lang="zh-CN" altLang="en-US"/>
          </a:p>
          <a:p>
            <a:pPr lvl="2" eaLnBrk="1" hangingPunct="1"/>
            <a:r>
              <a:rPr lang="zh-CN" altLang="en-US" b="1"/>
              <a:t>备忘录方法</a:t>
            </a:r>
            <a:r>
              <a:rPr lang="zh-CN" altLang="en-US" b="1">
                <a:solidFill>
                  <a:schemeClr val="hlink"/>
                </a:solidFill>
              </a:rPr>
              <a:t>：</a:t>
            </a:r>
            <a:r>
              <a:rPr lang="zh-CN" altLang="en-US">
                <a:solidFill>
                  <a:srgbClr val="FF0000"/>
                </a:solidFill>
              </a:rPr>
              <a:t>自顶向下</a:t>
            </a:r>
            <a:r>
              <a:rPr lang="zh-CN" altLang="en-US"/>
              <a:t>递归求解</a:t>
            </a:r>
            <a:endParaRPr lang="zh-CN" altLang="en-US"/>
          </a:p>
          <a:p>
            <a:pPr lvl="3" eaLnBrk="1" hangingPunct="1"/>
            <a:r>
              <a:rPr lang="zh-CN" altLang="en-US"/>
              <a:t>其控制结构与直接递归方法的控制结构相同，但备忘录方法为每个求解过的子问题建立了备忘录以备需要时查看</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zh-CN" altLang="en-US"/>
              <a:t>备忘录方法的求解过程</a:t>
            </a:r>
            <a:endParaRPr lang="zh-CN" altLang="en-US"/>
          </a:p>
        </p:txBody>
      </p:sp>
      <p:sp>
        <p:nvSpPr>
          <p:cNvPr id="83972" name="Text Box 4"/>
          <p:cNvSpPr txBox="1">
            <a:spLocks noChangeArrowheads="1"/>
          </p:cNvSpPr>
          <p:nvPr/>
        </p:nvSpPr>
        <p:spPr bwMode="auto">
          <a:xfrm>
            <a:off x="1066800" y="1828800"/>
            <a:ext cx="2743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为每个子问题建立一个记录项，</a:t>
            </a:r>
            <a:r>
              <a:rPr lang="zh-CN" altLang="en-US" b="1">
                <a:solidFill>
                  <a:srgbClr val="FF0000"/>
                </a:solidFill>
              </a:rPr>
              <a:t>初始化时，该记录项存入一个特殊值</a:t>
            </a:r>
            <a:r>
              <a:rPr lang="zh-CN" altLang="en-US" b="1"/>
              <a:t>（表示该问题尚未被求解）</a:t>
            </a:r>
            <a:endParaRPr lang="zh-CN" altLang="en-US" b="1"/>
          </a:p>
        </p:txBody>
      </p:sp>
      <p:sp>
        <p:nvSpPr>
          <p:cNvPr id="83973" name="Text Box 5"/>
          <p:cNvSpPr txBox="1">
            <a:spLocks noChangeArrowheads="1"/>
          </p:cNvSpPr>
          <p:nvPr/>
        </p:nvSpPr>
        <p:spPr bwMode="auto">
          <a:xfrm>
            <a:off x="990600" y="3505200"/>
            <a:ext cx="25908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003399"/>
                </a:solidFill>
              </a:rPr>
              <a:t>该子问题尚未被求解：</a:t>
            </a:r>
            <a:endParaRPr lang="zh-CN" altLang="en-US" b="1">
              <a:solidFill>
                <a:srgbClr val="003399"/>
              </a:solidFill>
            </a:endParaRPr>
          </a:p>
          <a:p>
            <a:pPr eaLnBrk="1" hangingPunct="1">
              <a:spcBef>
                <a:spcPct val="50000"/>
              </a:spcBef>
            </a:pPr>
            <a:r>
              <a:rPr lang="zh-CN" altLang="en-US" b="1"/>
              <a:t>进行求解，并将结果保存在该项中。</a:t>
            </a:r>
            <a:endParaRPr lang="zh-CN" altLang="en-US" b="1"/>
          </a:p>
        </p:txBody>
      </p:sp>
      <p:grpSp>
        <p:nvGrpSpPr>
          <p:cNvPr id="2" name="Group 18"/>
          <p:cNvGrpSpPr/>
          <p:nvPr/>
        </p:nvGrpSpPr>
        <p:grpSpPr bwMode="auto">
          <a:xfrm>
            <a:off x="3886200" y="2057400"/>
            <a:ext cx="3352800" cy="641350"/>
            <a:chOff x="2448" y="1296"/>
            <a:chExt cx="2112" cy="404"/>
          </a:xfrm>
        </p:grpSpPr>
        <p:sp>
          <p:nvSpPr>
            <p:cNvPr id="99346" name="Text Box 10"/>
            <p:cNvSpPr txBox="1">
              <a:spLocks noChangeArrowheads="1"/>
            </p:cNvSpPr>
            <p:nvPr/>
          </p:nvSpPr>
          <p:spPr bwMode="auto">
            <a:xfrm>
              <a:off x="2832" y="1296"/>
              <a:ext cx="17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对每个待求子问题，首先查看表中的相应记录项</a:t>
              </a:r>
              <a:endParaRPr lang="zh-CN" altLang="en-US" b="1"/>
            </a:p>
          </p:txBody>
        </p:sp>
        <p:sp>
          <p:nvSpPr>
            <p:cNvPr id="99347" name="Line 11"/>
            <p:cNvSpPr>
              <a:spLocks noChangeShapeType="1"/>
            </p:cNvSpPr>
            <p:nvPr/>
          </p:nvSpPr>
          <p:spPr bwMode="auto">
            <a:xfrm>
              <a:off x="2448" y="1536"/>
              <a:ext cx="288" cy="0"/>
            </a:xfrm>
            <a:prstGeom prst="line">
              <a:avLst/>
            </a:prstGeom>
            <a:noFill/>
            <a:ln w="76200">
              <a:solidFill>
                <a:schemeClr val="tx1"/>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9"/>
          <p:cNvGrpSpPr/>
          <p:nvPr/>
        </p:nvGrpSpPr>
        <p:grpSpPr bwMode="auto">
          <a:xfrm>
            <a:off x="4343400" y="2743200"/>
            <a:ext cx="2819400" cy="2209800"/>
            <a:chOff x="2736" y="1728"/>
            <a:chExt cx="1776" cy="1392"/>
          </a:xfrm>
        </p:grpSpPr>
        <p:grpSp>
          <p:nvGrpSpPr>
            <p:cNvPr id="99342" name="Group 9"/>
            <p:cNvGrpSpPr/>
            <p:nvPr/>
          </p:nvGrpSpPr>
          <p:grpSpPr bwMode="auto">
            <a:xfrm>
              <a:off x="2736" y="2064"/>
              <a:ext cx="1776" cy="1056"/>
              <a:chOff x="2736" y="2304"/>
              <a:chExt cx="1776" cy="1056"/>
            </a:xfrm>
          </p:grpSpPr>
          <p:sp>
            <p:nvSpPr>
              <p:cNvPr id="99344" name="AutoShape 7"/>
              <p:cNvSpPr>
                <a:spLocks noChangeArrowheads="1"/>
              </p:cNvSpPr>
              <p:nvPr/>
            </p:nvSpPr>
            <p:spPr bwMode="auto">
              <a:xfrm>
                <a:off x="2736" y="2304"/>
                <a:ext cx="1776" cy="1056"/>
              </a:xfrm>
              <a:prstGeom prst="diamond">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45" name="Text Box 8"/>
              <p:cNvSpPr txBox="1">
                <a:spLocks noChangeArrowheads="1"/>
              </p:cNvSpPr>
              <p:nvPr/>
            </p:nvSpPr>
            <p:spPr bwMode="auto">
              <a:xfrm>
                <a:off x="3072" y="2544"/>
                <a:ext cx="115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该记录项中的值是否为初始化时的特殊值</a:t>
                </a:r>
                <a:endParaRPr lang="zh-CN" altLang="en-US"/>
              </a:p>
            </p:txBody>
          </p:sp>
        </p:grpSp>
        <p:sp>
          <p:nvSpPr>
            <p:cNvPr id="99343" name="Line 12"/>
            <p:cNvSpPr>
              <a:spLocks noChangeShapeType="1"/>
            </p:cNvSpPr>
            <p:nvPr/>
          </p:nvSpPr>
          <p:spPr bwMode="auto">
            <a:xfrm>
              <a:off x="3600" y="1728"/>
              <a:ext cx="0" cy="288"/>
            </a:xfrm>
            <a:prstGeom prst="line">
              <a:avLst/>
            </a:prstGeom>
            <a:noFill/>
            <a:ln w="76200">
              <a:solidFill>
                <a:schemeClr val="tx1"/>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20"/>
          <p:cNvGrpSpPr/>
          <p:nvPr/>
        </p:nvGrpSpPr>
        <p:grpSpPr bwMode="auto">
          <a:xfrm>
            <a:off x="3581400" y="3505200"/>
            <a:ext cx="685800" cy="533400"/>
            <a:chOff x="2256" y="2208"/>
            <a:chExt cx="432" cy="336"/>
          </a:xfrm>
        </p:grpSpPr>
        <p:sp>
          <p:nvSpPr>
            <p:cNvPr id="99340" name="Line 13"/>
            <p:cNvSpPr>
              <a:spLocks noChangeShapeType="1"/>
            </p:cNvSpPr>
            <p:nvPr/>
          </p:nvSpPr>
          <p:spPr bwMode="auto">
            <a:xfrm flipH="1">
              <a:off x="2256" y="2544"/>
              <a:ext cx="384" cy="0"/>
            </a:xfrm>
            <a:prstGeom prst="line">
              <a:avLst/>
            </a:prstGeom>
            <a:noFill/>
            <a:ln w="76200">
              <a:solidFill>
                <a:schemeClr val="tx1"/>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99341" name="Text Box 14"/>
            <p:cNvSpPr txBox="1">
              <a:spLocks noChangeArrowheads="1"/>
            </p:cNvSpPr>
            <p:nvPr/>
          </p:nvSpPr>
          <p:spPr bwMode="auto">
            <a:xfrm>
              <a:off x="2400" y="220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是</a:t>
              </a:r>
              <a:endParaRPr lang="zh-CN" altLang="en-US" b="1"/>
            </a:p>
          </p:txBody>
        </p:sp>
      </p:grpSp>
      <p:sp>
        <p:nvSpPr>
          <p:cNvPr id="83984" name="Text Box 16"/>
          <p:cNvSpPr txBox="1">
            <a:spLocks noChangeArrowheads="1"/>
          </p:cNvSpPr>
          <p:nvPr/>
        </p:nvSpPr>
        <p:spPr bwMode="auto">
          <a:xfrm>
            <a:off x="4572000" y="5562600"/>
            <a:ext cx="33528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003399"/>
                </a:solidFill>
              </a:rPr>
              <a:t>该子问题已经被求解过：</a:t>
            </a:r>
            <a:endParaRPr lang="zh-CN" altLang="en-US" b="1">
              <a:solidFill>
                <a:srgbClr val="003399"/>
              </a:solidFill>
            </a:endParaRPr>
          </a:p>
          <a:p>
            <a:pPr eaLnBrk="1" hangingPunct="1">
              <a:spcBef>
                <a:spcPct val="50000"/>
              </a:spcBef>
            </a:pPr>
            <a:r>
              <a:rPr lang="zh-CN" altLang="en-US" b="1"/>
              <a:t>直接从该记录项中取出结果。</a:t>
            </a:r>
            <a:endParaRPr lang="zh-CN" altLang="en-US" b="1"/>
          </a:p>
        </p:txBody>
      </p:sp>
      <p:grpSp>
        <p:nvGrpSpPr>
          <p:cNvPr id="6" name="Group 21"/>
          <p:cNvGrpSpPr/>
          <p:nvPr/>
        </p:nvGrpSpPr>
        <p:grpSpPr bwMode="auto">
          <a:xfrm>
            <a:off x="5791200" y="4953000"/>
            <a:ext cx="533400" cy="609600"/>
            <a:chOff x="3648" y="3120"/>
            <a:chExt cx="336" cy="384"/>
          </a:xfrm>
        </p:grpSpPr>
        <p:sp>
          <p:nvSpPr>
            <p:cNvPr id="99338" name="Line 15"/>
            <p:cNvSpPr>
              <a:spLocks noChangeShapeType="1"/>
            </p:cNvSpPr>
            <p:nvPr/>
          </p:nvSpPr>
          <p:spPr bwMode="auto">
            <a:xfrm>
              <a:off x="3648" y="3168"/>
              <a:ext cx="0" cy="336"/>
            </a:xfrm>
            <a:prstGeom prst="line">
              <a:avLst/>
            </a:prstGeom>
            <a:noFill/>
            <a:ln w="76200">
              <a:solidFill>
                <a:schemeClr val="tx1"/>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99339" name="Text Box 17"/>
            <p:cNvSpPr txBox="1">
              <a:spLocks noChangeArrowheads="1"/>
            </p:cNvSpPr>
            <p:nvPr/>
          </p:nvSpPr>
          <p:spPr bwMode="auto">
            <a:xfrm>
              <a:off x="3696" y="31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否</a:t>
              </a:r>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83973"/>
                                        </p:tgtEl>
                                        <p:attrNameLst>
                                          <p:attrName>style.visibility</p:attrName>
                                        </p:attrNameLst>
                                      </p:cBhvr>
                                      <p:to>
                                        <p:strVal val="visible"/>
                                      </p:to>
                                    </p:set>
                                    <p:animEffect transition="in" filter="dissolve">
                                      <p:cBhvr>
                                        <p:cTn id="24" dur="500"/>
                                        <p:tgtEl>
                                          <p:spTgt spid="8397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83984"/>
                                        </p:tgtEl>
                                        <p:attrNameLst>
                                          <p:attrName>style.visibility</p:attrName>
                                        </p:attrNameLst>
                                      </p:cBhvr>
                                      <p:to>
                                        <p:strVal val="visible"/>
                                      </p:to>
                                    </p:set>
                                    <p:animEffect transition="in" filter="dissolve">
                                      <p:cBhvr>
                                        <p:cTn id="33" dur="500"/>
                                        <p:tgtEl>
                                          <p:spTgt spid="83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p:bldP spid="83973" grpId="0"/>
      <p:bldP spid="8398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zh-CN" altLang="en-US"/>
              <a:t>备忘录方法的复杂性分析</a:t>
            </a:r>
            <a:endParaRPr lang="zh-CN" altLang="en-US"/>
          </a:p>
        </p:txBody>
      </p:sp>
      <p:graphicFrame>
        <p:nvGraphicFramePr>
          <p:cNvPr id="9218" name="Object 4"/>
          <p:cNvGraphicFramePr>
            <a:graphicFrameLocks noGrp="1" noChangeAspect="1"/>
          </p:cNvGraphicFramePr>
          <p:nvPr>
            <p:ph idx="1"/>
          </p:nvPr>
        </p:nvGraphicFramePr>
        <p:xfrm>
          <a:off x="533400" y="2819400"/>
          <a:ext cx="7696200" cy="1150938"/>
        </p:xfrm>
        <a:graphic>
          <a:graphicData uri="http://schemas.openxmlformats.org/presentationml/2006/ole">
            <mc:AlternateContent xmlns:mc="http://schemas.openxmlformats.org/markup-compatibility/2006">
              <mc:Choice xmlns:v="urn:schemas-microsoft-com:vml" Requires="v">
                <p:oleObj spid="_x0000_s2" name="公式" r:id="rId1" imgW="3225800" imgH="482600" progId="Equation.3">
                  <p:embed/>
                </p:oleObj>
              </mc:Choice>
              <mc:Fallback>
                <p:oleObj name="公式" r:id="rId1" imgW="3225800" imgH="482600" progId="Equation.3">
                  <p:embed/>
                  <p:pic>
                    <p:nvPicPr>
                      <p:cNvPr id="0" name="Picture 18"/>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19400"/>
                        <a:ext cx="7696200" cy="1150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zh-CN" altLang="en-US"/>
              <a:t>两种方法应用方面的考虑</a:t>
            </a:r>
            <a:endParaRPr lang="zh-CN" altLang="en-US"/>
          </a:p>
        </p:txBody>
      </p:sp>
      <p:sp>
        <p:nvSpPr>
          <p:cNvPr id="100355" name="Rectangle 3"/>
          <p:cNvSpPr>
            <a:spLocks noGrp="1" noChangeArrowheads="1"/>
          </p:cNvSpPr>
          <p:nvPr>
            <p:ph type="body" idx="1"/>
          </p:nvPr>
        </p:nvSpPr>
        <p:spPr/>
        <p:txBody>
          <a:bodyPr/>
          <a:lstStyle/>
          <a:p>
            <a:pPr eaLnBrk="1" hangingPunct="1"/>
            <a:r>
              <a:rPr lang="zh-CN" altLang="en-US"/>
              <a:t>当一个问题的</a:t>
            </a:r>
            <a:r>
              <a:rPr lang="zh-CN" altLang="en-US" b="1">
                <a:solidFill>
                  <a:srgbClr val="003399"/>
                </a:solidFill>
              </a:rPr>
              <a:t>所有子问题都至少要解一次</a:t>
            </a:r>
            <a:r>
              <a:rPr lang="zh-CN" altLang="en-US"/>
              <a:t>时，</a:t>
            </a:r>
            <a:r>
              <a:rPr lang="zh-CN" altLang="en-US" b="1">
                <a:solidFill>
                  <a:srgbClr val="003399"/>
                </a:solidFill>
              </a:rPr>
              <a:t>建议使用动态规划算法</a:t>
            </a:r>
            <a:endParaRPr lang="zh-CN" altLang="en-US" b="1">
              <a:solidFill>
                <a:srgbClr val="003399"/>
              </a:solidFill>
            </a:endParaRPr>
          </a:p>
          <a:p>
            <a:pPr lvl="1" eaLnBrk="1" hangingPunct="1"/>
            <a:r>
              <a:rPr lang="zh-CN" altLang="en-US"/>
              <a:t>动态规划算法没有任何多余计算</a:t>
            </a:r>
            <a:endParaRPr lang="zh-CN" altLang="en-US"/>
          </a:p>
          <a:p>
            <a:pPr lvl="1" eaLnBrk="1" hangingPunct="1">
              <a:buFont typeface="Wingdings" panose="05000000000000000000" pitchFamily="2" charset="2"/>
              <a:buNone/>
            </a:pPr>
            <a:endParaRPr lang="zh-CN" altLang="en-US" sz="1000"/>
          </a:p>
          <a:p>
            <a:pPr eaLnBrk="1" hangingPunct="1"/>
            <a:r>
              <a:rPr lang="zh-CN" altLang="en-US"/>
              <a:t>当子问题空间中的</a:t>
            </a:r>
            <a:r>
              <a:rPr lang="zh-CN" altLang="en-US" b="1">
                <a:solidFill>
                  <a:srgbClr val="003399"/>
                </a:solidFill>
              </a:rPr>
              <a:t>部分子问题不需要求解</a:t>
            </a:r>
            <a:r>
              <a:rPr lang="zh-CN" altLang="en-US"/>
              <a:t>时，</a:t>
            </a:r>
            <a:r>
              <a:rPr lang="zh-CN" altLang="en-US" b="1">
                <a:solidFill>
                  <a:srgbClr val="003399"/>
                </a:solidFill>
              </a:rPr>
              <a:t>建议使用备忘录方法</a:t>
            </a:r>
            <a:endParaRPr lang="zh-CN" altLang="en-US" b="1">
              <a:solidFill>
                <a:srgbClr val="003399"/>
              </a:solidFill>
            </a:endParaRPr>
          </a:p>
          <a:p>
            <a:pPr lvl="1" eaLnBrk="1" hangingPunct="1"/>
            <a:r>
              <a:rPr lang="zh-CN" altLang="en-US"/>
              <a:t>从其控制结构可以看出，该方法只求解那些需要求解的子问题</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zh-CN" altLang="en-US"/>
              <a:t>提纲</a:t>
            </a:r>
            <a:endParaRPr lang="zh-CN" altLang="en-US"/>
          </a:p>
        </p:txBody>
      </p:sp>
      <p:sp>
        <p:nvSpPr>
          <p:cNvPr id="101379" name="Rectangle 3"/>
          <p:cNvSpPr>
            <a:spLocks noGrp="1" noChangeArrowheads="1"/>
          </p:cNvSpPr>
          <p:nvPr>
            <p:ph type="body" idx="1"/>
          </p:nvPr>
        </p:nvSpPr>
        <p:spPr/>
        <p:txBody>
          <a:bodyPr/>
          <a:lstStyle/>
          <a:p>
            <a:pPr eaLnBrk="1" hangingPunct="1"/>
            <a:r>
              <a:rPr lang="zh-CN" altLang="en-US"/>
              <a:t>基本概念</a:t>
            </a:r>
            <a:endParaRPr lang="zh-CN" altLang="en-US"/>
          </a:p>
          <a:p>
            <a:pPr eaLnBrk="1" hangingPunct="1"/>
            <a:r>
              <a:rPr lang="zh-CN" altLang="en-US"/>
              <a:t>从矩阵连乘问题看动态规划</a:t>
            </a:r>
            <a:endParaRPr lang="zh-CN" altLang="en-US"/>
          </a:p>
          <a:p>
            <a:pPr eaLnBrk="1" hangingPunct="1"/>
            <a:r>
              <a:rPr lang="zh-CN" altLang="en-US" b="1">
                <a:solidFill>
                  <a:srgbClr val="FF0000"/>
                </a:solidFill>
              </a:rPr>
              <a:t>实例分析</a:t>
            </a:r>
            <a:endParaRPr lang="zh-CN" altLang="en-US" b="1">
              <a:solidFill>
                <a:srgbClr val="FF0000"/>
              </a:solidFill>
            </a:endParaRPr>
          </a:p>
          <a:p>
            <a:pPr eaLnBrk="1" hangingPunct="1"/>
            <a:r>
              <a:rPr lang="zh-CN" altLang="en-US"/>
              <a:t>本章小节</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ChangeArrowheads="1"/>
          </p:cNvSpPr>
          <p:nvPr>
            <p:ph type="body" idx="1"/>
          </p:nvPr>
        </p:nvSpPr>
        <p:spPr>
          <a:xfrm>
            <a:off x="457200" y="1295400"/>
            <a:ext cx="8229600" cy="4835525"/>
          </a:xfrm>
        </p:spPr>
        <p:txBody>
          <a:bodyPr/>
          <a:lstStyle/>
          <a:p>
            <a:pPr eaLnBrk="1" hangingPunct="1"/>
            <a:r>
              <a:rPr lang="zh-CN" altLang="en-US" b="1" dirty="0">
                <a:solidFill>
                  <a:srgbClr val="003399"/>
                </a:solidFill>
              </a:rPr>
              <a:t>最长公共子序列</a:t>
            </a:r>
            <a:endParaRPr lang="en-US" altLang="zh-CN" b="1" dirty="0">
              <a:solidFill>
                <a:srgbClr val="003399"/>
              </a:solidFill>
            </a:endParaRPr>
          </a:p>
          <a:p>
            <a:pPr eaLnBrk="1" hangingPunct="1"/>
            <a:r>
              <a:rPr lang="zh-CN" altLang="en-US" b="1" dirty="0">
                <a:solidFill>
                  <a:srgbClr val="003399"/>
                </a:solidFill>
              </a:rPr>
              <a:t>最大子段和问题</a:t>
            </a:r>
            <a:endParaRPr lang="en-US" altLang="zh-CN" b="1" dirty="0">
              <a:solidFill>
                <a:srgbClr val="003399"/>
              </a:solidFill>
            </a:endParaRPr>
          </a:p>
          <a:p>
            <a:pPr eaLnBrk="1" hangingPunct="1"/>
            <a:r>
              <a:rPr lang="zh-CN" altLang="en-US" dirty="0"/>
              <a:t>凸多边形最优剖分</a:t>
            </a:r>
            <a:endParaRPr lang="zh-CN" altLang="en-US" dirty="0"/>
          </a:p>
          <a:p>
            <a:pPr eaLnBrk="1" hangingPunct="1"/>
            <a:r>
              <a:rPr lang="zh-CN" altLang="en-US" dirty="0"/>
              <a:t>多边形游戏</a:t>
            </a:r>
            <a:endParaRPr lang="zh-CN" altLang="en-US" dirty="0"/>
          </a:p>
          <a:p>
            <a:pPr eaLnBrk="1" hangingPunct="1"/>
            <a:r>
              <a:rPr lang="zh-CN" altLang="en-US" b="1" dirty="0">
                <a:solidFill>
                  <a:srgbClr val="003399"/>
                </a:solidFill>
              </a:rPr>
              <a:t>图象压缩</a:t>
            </a:r>
            <a:endParaRPr lang="zh-CN" altLang="en-US" b="1" dirty="0">
              <a:solidFill>
                <a:srgbClr val="003399"/>
              </a:solidFill>
            </a:endParaRPr>
          </a:p>
          <a:p>
            <a:pPr eaLnBrk="1" hangingPunct="1"/>
            <a:r>
              <a:rPr lang="zh-CN" altLang="en-US" dirty="0"/>
              <a:t>电路布线</a:t>
            </a:r>
            <a:endParaRPr lang="zh-CN" altLang="en-US" dirty="0"/>
          </a:p>
          <a:p>
            <a:pPr eaLnBrk="1" hangingPunct="1"/>
            <a:r>
              <a:rPr lang="zh-CN" altLang="en-US" b="1" dirty="0">
                <a:solidFill>
                  <a:srgbClr val="003399"/>
                </a:solidFill>
              </a:rPr>
              <a:t>流水作业调度</a:t>
            </a:r>
            <a:endParaRPr lang="zh-CN" altLang="en-US" b="1" dirty="0">
              <a:solidFill>
                <a:srgbClr val="003399"/>
              </a:solidFill>
            </a:endParaRPr>
          </a:p>
          <a:p>
            <a:pPr eaLnBrk="1" hangingPunct="1"/>
            <a:r>
              <a:rPr lang="en-US" altLang="zh-CN" b="1" dirty="0">
                <a:solidFill>
                  <a:srgbClr val="003399"/>
                </a:solidFill>
              </a:rPr>
              <a:t>0-1</a:t>
            </a:r>
            <a:r>
              <a:rPr lang="zh-CN" altLang="en-US" b="1" dirty="0">
                <a:solidFill>
                  <a:srgbClr val="003399"/>
                </a:solidFill>
              </a:rPr>
              <a:t>背包问题</a:t>
            </a:r>
            <a:endParaRPr lang="zh-CN" altLang="en-US" b="1" dirty="0">
              <a:solidFill>
                <a:srgbClr val="003399"/>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209800" y="2286000"/>
            <a:ext cx="4876800" cy="2073275"/>
          </a:xfrm>
          <a:prstGeom prst="rect">
            <a:avLst/>
          </a:prstGeom>
          <a:solidFill>
            <a:schemeClr val="tx1"/>
          </a:solidFill>
          <a:ln w="9525" algn="ctr">
            <a:noFill/>
            <a:miter lim="800000"/>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1000" b="1">
              <a:solidFill>
                <a:schemeClr val="bg1"/>
              </a:solidFill>
              <a:latin typeface="Times New Roman" panose="02020603050405020304" pitchFamily="18" charset="0"/>
              <a:ea typeface="幼圆" panose="02010509060101010101" pitchFamily="49" charset="-122"/>
            </a:endParaRPr>
          </a:p>
          <a:p>
            <a:pPr algn="ctr">
              <a:spcBef>
                <a:spcPct val="50000"/>
              </a:spcBef>
              <a:defRPr/>
            </a:pPr>
            <a:r>
              <a:rPr lang="zh-CN" altLang="en-US" sz="5000" b="1">
                <a:solidFill>
                  <a:schemeClr val="bg1"/>
                </a:solidFill>
                <a:latin typeface="Times New Roman" panose="02020603050405020304" pitchFamily="18" charset="0"/>
                <a:ea typeface="幼圆" panose="02010509060101010101" pitchFamily="49" charset="-122"/>
              </a:rPr>
              <a:t>最长公共子序列</a:t>
            </a:r>
            <a:endParaRPr lang="zh-CN" altLang="en-US"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endParaRPr lang="zh-CN" altLang="en-US" sz="1000" b="1">
              <a:solidFill>
                <a:schemeClr val="bg1"/>
              </a:solidFill>
              <a:latin typeface="Times New Roman" panose="02020603050405020304" pitchFamily="18" charset="0"/>
              <a:ea typeface="幼圆" panose="02010509060101010101" pitchFamily="49" charset="-122"/>
            </a:endParaRPr>
          </a:p>
          <a:p>
            <a:pPr algn="ctr">
              <a:spcBef>
                <a:spcPct val="50000"/>
              </a:spcBef>
              <a:defRPr/>
            </a:pPr>
            <a:endParaRPr lang="zh-CN" altLang="en-US" sz="1000" b="1">
              <a:solidFill>
                <a:schemeClr val="bg1"/>
              </a:solidFill>
              <a:latin typeface="Times New Roman" panose="02020603050405020304" pitchFamily="18" charset="0"/>
              <a:ea typeface="幼圆" panose="02010509060101010101" pitchFamily="49" charset="-122"/>
            </a:endParaRPr>
          </a:p>
          <a:p>
            <a:pPr algn="ctr">
              <a:spcBef>
                <a:spcPct val="50000"/>
              </a:spcBef>
              <a:defRPr/>
            </a:pPr>
            <a:endParaRPr lang="en-US" altLang="zh-CN" sz="1000" b="1">
              <a:solidFill>
                <a:schemeClr val="bg1"/>
              </a:solidFill>
              <a:latin typeface="Times New Roman" panose="02020603050405020304" pitchFamily="18" charset="0"/>
              <a:ea typeface="幼圆" panose="02010509060101010101"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zh-CN" altLang="en-US"/>
              <a:t>什么是子序列？</a:t>
            </a:r>
            <a:endParaRPr lang="zh-CN" altLang="en-US"/>
          </a:p>
        </p:txBody>
      </p:sp>
      <p:graphicFrame>
        <p:nvGraphicFramePr>
          <p:cNvPr id="30722" name="Object 4"/>
          <p:cNvGraphicFramePr>
            <a:graphicFrameLocks noGrp="1" noChangeAspect="1"/>
          </p:cNvGraphicFramePr>
          <p:nvPr>
            <p:ph idx="1"/>
          </p:nvPr>
        </p:nvGraphicFramePr>
        <p:xfrm>
          <a:off x="685800" y="1981200"/>
          <a:ext cx="8001000" cy="2166938"/>
        </p:xfrm>
        <a:graphic>
          <a:graphicData uri="http://schemas.openxmlformats.org/presentationml/2006/ole">
            <mc:AlternateContent xmlns:mc="http://schemas.openxmlformats.org/markup-compatibility/2006">
              <mc:Choice xmlns:v="urn:schemas-microsoft-com:vml" Requires="v">
                <p:oleObj spid="_x0000_s2" name="公式" r:id="rId1" imgW="3657600" imgH="990600" progId="Equation.3">
                  <p:embed/>
                </p:oleObj>
              </mc:Choice>
              <mc:Fallback>
                <p:oleObj name="公式" r:id="rId1" imgW="3657600" imgH="990600" progId="Equation.3">
                  <p:embed/>
                  <p:pic>
                    <p:nvPicPr>
                      <p:cNvPr id="0" name="Picture 15"/>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81200"/>
                        <a:ext cx="8001000" cy="2166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4" name="Text Box 6"/>
          <p:cNvSpPr txBox="1">
            <a:spLocks noChangeArrowheads="1"/>
          </p:cNvSpPr>
          <p:nvPr/>
        </p:nvSpPr>
        <p:spPr bwMode="auto">
          <a:xfrm>
            <a:off x="685800" y="4495800"/>
            <a:ext cx="7848600"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003399"/>
                </a:solidFill>
              </a:rPr>
              <a:t>举例：</a:t>
            </a:r>
            <a:endParaRPr lang="zh-CN" altLang="en-US" sz="2800" b="1">
              <a:solidFill>
                <a:srgbClr val="003399"/>
              </a:solidFill>
            </a:endParaRPr>
          </a:p>
          <a:p>
            <a:pPr eaLnBrk="1" hangingPunct="1">
              <a:spcBef>
                <a:spcPct val="50000"/>
              </a:spcBef>
            </a:pPr>
            <a:r>
              <a:rPr lang="zh-CN" altLang="en-US" sz="2400"/>
              <a:t>	</a:t>
            </a:r>
            <a:r>
              <a:rPr lang="en-US" altLang="zh-CN" sz="2400"/>
              <a:t>X={A,B,C,B,D,A,B}.   Z={B,C,D,B}</a:t>
            </a:r>
            <a:endParaRPr lang="en-US" altLang="zh-CN" sz="2400"/>
          </a:p>
          <a:p>
            <a:pPr eaLnBrk="1" hangingPunct="1">
              <a:spcBef>
                <a:spcPct val="50000"/>
              </a:spcBef>
            </a:pPr>
            <a:r>
              <a:rPr lang="zh-CN" altLang="en-US" sz="2400"/>
              <a:t>则</a:t>
            </a:r>
            <a:r>
              <a:rPr lang="en-US" altLang="zh-CN" sz="2400"/>
              <a:t>Z</a:t>
            </a:r>
            <a:r>
              <a:rPr lang="zh-CN" altLang="en-US" sz="2400"/>
              <a:t>是</a:t>
            </a:r>
            <a:r>
              <a:rPr lang="en-US" altLang="zh-CN" sz="2400"/>
              <a:t>X</a:t>
            </a:r>
            <a:r>
              <a:rPr lang="zh-CN" altLang="en-US" sz="2400"/>
              <a:t>的子序列，其相应的递增下标序列为</a:t>
            </a:r>
            <a:r>
              <a:rPr lang="en-US" altLang="zh-CN" sz="2400"/>
              <a:t>{2</a:t>
            </a:r>
            <a:r>
              <a:rPr lang="zh-CN" altLang="en-US" sz="2400"/>
              <a:t>，</a:t>
            </a:r>
            <a:r>
              <a:rPr lang="en-US" altLang="zh-CN" sz="2400"/>
              <a:t>3</a:t>
            </a:r>
            <a:r>
              <a:rPr lang="zh-CN" altLang="en-US" sz="2400"/>
              <a:t>，</a:t>
            </a:r>
            <a:r>
              <a:rPr lang="en-US" altLang="zh-CN" sz="2400"/>
              <a:t>5</a:t>
            </a:r>
            <a:r>
              <a:rPr lang="zh-CN" altLang="en-US" sz="2400"/>
              <a:t>，</a:t>
            </a:r>
            <a:r>
              <a:rPr lang="en-US" altLang="zh-CN" sz="2400"/>
              <a:t>7}</a:t>
            </a:r>
            <a:endParaRPr lang="en-US" altLang="zh-CN" sz="2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zh-CN" altLang="en-US"/>
              <a:t>什么是公共子序列？</a:t>
            </a:r>
            <a:endParaRPr lang="zh-CN" altLang="en-US"/>
          </a:p>
        </p:txBody>
      </p:sp>
      <p:sp>
        <p:nvSpPr>
          <p:cNvPr id="128003" name="Rectangle 3"/>
          <p:cNvSpPr>
            <a:spLocks noGrp="1" noChangeArrowheads="1"/>
          </p:cNvSpPr>
          <p:nvPr>
            <p:ph type="body" idx="1"/>
          </p:nvPr>
        </p:nvSpPr>
        <p:spPr>
          <a:xfrm>
            <a:off x="457200" y="1719263"/>
            <a:ext cx="7848600" cy="4411662"/>
          </a:xfrm>
        </p:spPr>
        <p:txBody>
          <a:bodyPr/>
          <a:lstStyle/>
          <a:p>
            <a:pPr eaLnBrk="1" hangingPunct="1">
              <a:lnSpc>
                <a:spcPct val="90000"/>
              </a:lnSpc>
            </a:pPr>
            <a:r>
              <a:rPr lang="zh-CN" altLang="en-US" b="1">
                <a:solidFill>
                  <a:srgbClr val="003399"/>
                </a:solidFill>
              </a:rPr>
              <a:t>什么是公共子序列？</a:t>
            </a:r>
            <a:endParaRPr lang="zh-CN" altLang="en-US" b="1">
              <a:solidFill>
                <a:srgbClr val="003399"/>
              </a:solidFill>
            </a:endParaRPr>
          </a:p>
          <a:p>
            <a:pPr lvl="1" eaLnBrk="1" hangingPunct="1">
              <a:lnSpc>
                <a:spcPct val="90000"/>
              </a:lnSpc>
            </a:pPr>
            <a:r>
              <a:rPr lang="zh-CN" altLang="en-US"/>
              <a:t>给定两个序列</a:t>
            </a:r>
            <a:r>
              <a:rPr lang="en-US" altLang="zh-CN"/>
              <a:t>X</a:t>
            </a:r>
            <a:r>
              <a:rPr lang="zh-CN" altLang="en-US"/>
              <a:t>和</a:t>
            </a:r>
            <a:r>
              <a:rPr lang="en-US" altLang="zh-CN"/>
              <a:t>Y</a:t>
            </a:r>
            <a:r>
              <a:rPr lang="zh-CN" altLang="en-US"/>
              <a:t>，当另一个序列</a:t>
            </a:r>
            <a:r>
              <a:rPr lang="en-US" altLang="zh-CN"/>
              <a:t>Z</a:t>
            </a:r>
            <a:r>
              <a:rPr lang="zh-CN" altLang="en-US"/>
              <a:t>既是</a:t>
            </a:r>
            <a:r>
              <a:rPr lang="en-US" altLang="zh-CN"/>
              <a:t>X</a:t>
            </a:r>
            <a:r>
              <a:rPr lang="zh-CN" altLang="en-US"/>
              <a:t>的子序列，同时又是</a:t>
            </a:r>
            <a:r>
              <a:rPr lang="en-US" altLang="zh-CN"/>
              <a:t>Y</a:t>
            </a:r>
            <a:r>
              <a:rPr lang="zh-CN" altLang="en-US"/>
              <a:t>的子序列，那么称</a:t>
            </a:r>
            <a:r>
              <a:rPr lang="en-US" altLang="zh-CN"/>
              <a:t>Z</a:t>
            </a:r>
            <a:r>
              <a:rPr lang="zh-CN" altLang="en-US"/>
              <a:t>是</a:t>
            </a:r>
            <a:r>
              <a:rPr lang="en-US" altLang="zh-CN"/>
              <a:t>X</a:t>
            </a:r>
            <a:r>
              <a:rPr lang="zh-CN" altLang="en-US"/>
              <a:t>和</a:t>
            </a:r>
            <a:r>
              <a:rPr lang="en-US" altLang="zh-CN"/>
              <a:t>Y</a:t>
            </a:r>
            <a:r>
              <a:rPr lang="zh-CN" altLang="en-US"/>
              <a:t>的公共子序列。</a:t>
            </a:r>
            <a:endParaRPr lang="zh-CN" altLang="en-US"/>
          </a:p>
          <a:p>
            <a:pPr lvl="1" eaLnBrk="1" hangingPunct="1">
              <a:lnSpc>
                <a:spcPct val="90000"/>
              </a:lnSpc>
              <a:buFont typeface="Wingdings" panose="05000000000000000000" pitchFamily="2" charset="2"/>
              <a:buNone/>
            </a:pPr>
            <a:endParaRPr lang="zh-CN" altLang="en-US" sz="1000"/>
          </a:p>
          <a:p>
            <a:pPr eaLnBrk="1" hangingPunct="1">
              <a:lnSpc>
                <a:spcPct val="90000"/>
              </a:lnSpc>
            </a:pPr>
            <a:r>
              <a:rPr lang="zh-CN" altLang="en-US" b="1">
                <a:solidFill>
                  <a:srgbClr val="003399"/>
                </a:solidFill>
              </a:rPr>
              <a:t>举例</a:t>
            </a:r>
            <a:endParaRPr lang="zh-CN" altLang="en-US" b="1">
              <a:solidFill>
                <a:srgbClr val="003399"/>
              </a:solidFill>
            </a:endParaRPr>
          </a:p>
          <a:p>
            <a:pPr eaLnBrk="1" hangingPunct="1">
              <a:lnSpc>
                <a:spcPct val="90000"/>
              </a:lnSpc>
              <a:spcBef>
                <a:spcPct val="50000"/>
              </a:spcBef>
              <a:buClrTx/>
              <a:buSzTx/>
              <a:buFontTx/>
              <a:buNone/>
            </a:pPr>
            <a:r>
              <a:rPr lang="zh-CN" altLang="en-US" sz="2200"/>
              <a:t>		</a:t>
            </a:r>
            <a:r>
              <a:rPr lang="en-US" altLang="zh-CN" sz="2200"/>
              <a:t>X={A,B,C,B,D,A,B}. Y={B,D,C,A,B,A}. Z={B.C.A}</a:t>
            </a:r>
            <a:endParaRPr lang="en-US" altLang="zh-CN" sz="2200"/>
          </a:p>
          <a:p>
            <a:pPr eaLnBrk="1" hangingPunct="1">
              <a:lnSpc>
                <a:spcPct val="90000"/>
              </a:lnSpc>
              <a:spcBef>
                <a:spcPct val="50000"/>
              </a:spcBef>
              <a:buClrTx/>
              <a:buSzTx/>
              <a:buFontTx/>
              <a:buNone/>
            </a:pPr>
            <a:r>
              <a:rPr lang="en-US" altLang="zh-CN" sz="2200"/>
              <a:t>	</a:t>
            </a:r>
            <a:r>
              <a:rPr lang="en-US" altLang="zh-CN" sz="2200" b="1">
                <a:solidFill>
                  <a:schemeClr val="hlink"/>
                </a:solidFill>
              </a:rPr>
              <a:t>Z</a:t>
            </a:r>
            <a:r>
              <a:rPr lang="zh-CN" altLang="en-US" sz="2200" b="1">
                <a:solidFill>
                  <a:schemeClr val="hlink"/>
                </a:solidFill>
              </a:rPr>
              <a:t>是</a:t>
            </a:r>
            <a:r>
              <a:rPr lang="en-US" altLang="zh-CN" sz="2200" b="1">
                <a:solidFill>
                  <a:schemeClr val="hlink"/>
                </a:solidFill>
              </a:rPr>
              <a:t>X</a:t>
            </a:r>
            <a:r>
              <a:rPr lang="zh-CN" altLang="en-US" sz="2200" b="1">
                <a:solidFill>
                  <a:schemeClr val="hlink"/>
                </a:solidFill>
              </a:rPr>
              <a:t>和</a:t>
            </a:r>
            <a:r>
              <a:rPr lang="en-US" altLang="zh-CN" sz="2200" b="1">
                <a:solidFill>
                  <a:schemeClr val="hlink"/>
                </a:solidFill>
              </a:rPr>
              <a:t>Y</a:t>
            </a:r>
            <a:r>
              <a:rPr lang="zh-CN" altLang="en-US" sz="2200" b="1">
                <a:solidFill>
                  <a:schemeClr val="hlink"/>
                </a:solidFill>
              </a:rPr>
              <a:t>的一个公共子序列（长度为</a:t>
            </a:r>
            <a:r>
              <a:rPr lang="en-US" altLang="zh-CN" sz="2200" b="1">
                <a:solidFill>
                  <a:schemeClr val="hlink"/>
                </a:solidFill>
              </a:rPr>
              <a:t>3</a:t>
            </a:r>
            <a:r>
              <a:rPr lang="zh-CN" altLang="en-US" sz="2200" b="1">
                <a:solidFill>
                  <a:schemeClr val="hlink"/>
                </a:solidFill>
              </a:rPr>
              <a:t>）</a:t>
            </a:r>
            <a:endParaRPr lang="zh-CN" altLang="en-US" sz="2200" b="1">
              <a:solidFill>
                <a:schemeClr val="hlink"/>
              </a:solidFill>
            </a:endParaRPr>
          </a:p>
          <a:p>
            <a:pPr eaLnBrk="1" hangingPunct="1">
              <a:lnSpc>
                <a:spcPct val="90000"/>
              </a:lnSpc>
              <a:spcBef>
                <a:spcPct val="50000"/>
              </a:spcBef>
              <a:buClrTx/>
              <a:buSzTx/>
              <a:buFontTx/>
              <a:buNone/>
            </a:pPr>
            <a:r>
              <a:rPr lang="zh-CN" altLang="en-US" sz="2200"/>
              <a:t>    *</a:t>
            </a:r>
            <a:r>
              <a:rPr lang="en-US" altLang="zh-CN" sz="2200" b="1">
                <a:solidFill>
                  <a:srgbClr val="FF0000"/>
                </a:solidFill>
              </a:rPr>
              <a:t>Z</a:t>
            </a:r>
            <a:r>
              <a:rPr lang="zh-CN" altLang="en-US" sz="2200" b="1">
                <a:solidFill>
                  <a:srgbClr val="FF0000"/>
                </a:solidFill>
              </a:rPr>
              <a:t>不是</a:t>
            </a:r>
            <a:r>
              <a:rPr lang="en-US" altLang="zh-CN" sz="2200" b="1">
                <a:solidFill>
                  <a:srgbClr val="FF0000"/>
                </a:solidFill>
              </a:rPr>
              <a:t>X</a:t>
            </a:r>
            <a:r>
              <a:rPr lang="zh-CN" altLang="en-US" sz="2200" b="1">
                <a:solidFill>
                  <a:srgbClr val="FF0000"/>
                </a:solidFill>
              </a:rPr>
              <a:t>和</a:t>
            </a:r>
            <a:r>
              <a:rPr lang="en-US" altLang="zh-CN" sz="2200" b="1">
                <a:solidFill>
                  <a:srgbClr val="FF0000"/>
                </a:solidFill>
              </a:rPr>
              <a:t>Y</a:t>
            </a:r>
            <a:r>
              <a:rPr lang="zh-CN" altLang="en-US" sz="2200" b="1">
                <a:solidFill>
                  <a:srgbClr val="FF0000"/>
                </a:solidFill>
              </a:rPr>
              <a:t>的最长公共子序列</a:t>
            </a:r>
            <a:endParaRPr lang="zh-CN" altLang="en-US" sz="2200" b="1">
              <a:solidFill>
                <a:srgbClr val="FF0000"/>
              </a:solidFill>
            </a:endParaRPr>
          </a:p>
          <a:p>
            <a:pPr eaLnBrk="1" hangingPunct="1">
              <a:lnSpc>
                <a:spcPct val="90000"/>
              </a:lnSpc>
              <a:spcBef>
                <a:spcPct val="50000"/>
              </a:spcBef>
              <a:buClrTx/>
              <a:buSzTx/>
              <a:buFontTx/>
              <a:buNone/>
            </a:pPr>
            <a:r>
              <a:rPr lang="zh-CN" altLang="en-US" sz="2200"/>
              <a:t>	</a:t>
            </a:r>
            <a:r>
              <a:rPr lang="en-US" altLang="zh-CN" sz="2200" b="1"/>
              <a:t>——{B,C,B,A}</a:t>
            </a:r>
            <a:r>
              <a:rPr lang="zh-CN" altLang="en-US" sz="2200" b="1"/>
              <a:t>是</a:t>
            </a:r>
            <a:r>
              <a:rPr lang="en-US" altLang="zh-CN" sz="2200" b="1"/>
              <a:t>X</a:t>
            </a:r>
            <a:r>
              <a:rPr lang="zh-CN" altLang="en-US" sz="2200" b="1"/>
              <a:t>和</a:t>
            </a:r>
            <a:r>
              <a:rPr lang="en-US" altLang="zh-CN" sz="2200" b="1"/>
              <a:t>Y</a:t>
            </a:r>
            <a:r>
              <a:rPr lang="zh-CN" altLang="en-US" sz="2200" b="1"/>
              <a:t>的最长公共子序列（长度为</a:t>
            </a:r>
            <a:r>
              <a:rPr lang="en-US" altLang="zh-CN" sz="2200" b="1"/>
              <a:t>4</a:t>
            </a:r>
            <a:r>
              <a:rPr lang="zh-CN" altLang="en-US" sz="2200" b="1"/>
              <a:t>）</a:t>
            </a:r>
            <a:endParaRPr lang="zh-CN" altLang="en-US" sz="22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a:t>动态规划 </a:t>
            </a:r>
            <a:r>
              <a:rPr lang="en-US" altLang="zh-CN"/>
              <a:t>Vs. </a:t>
            </a:r>
            <a:r>
              <a:rPr lang="zh-CN" altLang="en-US"/>
              <a:t>贪心策略</a:t>
            </a:r>
            <a:endParaRPr lang="zh-CN" altLang="en-US"/>
          </a:p>
        </p:txBody>
      </p:sp>
      <p:sp>
        <p:nvSpPr>
          <p:cNvPr id="67587" name="Text Box 3"/>
          <p:cNvSpPr txBox="1">
            <a:spLocks noChangeArrowheads="1"/>
          </p:cNvSpPr>
          <p:nvPr/>
        </p:nvSpPr>
        <p:spPr bwMode="auto">
          <a:xfrm>
            <a:off x="685800" y="1981200"/>
            <a:ext cx="7543800"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lang="en-US" altLang="zh-CN" sz="2800"/>
              <a:t>     </a:t>
            </a:r>
            <a:r>
              <a:rPr lang="zh-CN" altLang="en-US" sz="2800" b="1"/>
              <a:t>贪心法的当前选择可能要依赖于已经作出的选择，但不依赖于还未做出的选择和子问题，因此它的特征是由顶向下，一步一步地做出贪心选择，但不足的是，如果当前选择可能要依赖子问题的解时，则难以通过局部的贪心策略达到全局最优解。相比而言，</a:t>
            </a:r>
            <a:r>
              <a:rPr lang="zh-CN" altLang="en-US" sz="2800" b="1">
                <a:solidFill>
                  <a:srgbClr val="000099"/>
                </a:solidFill>
              </a:rPr>
              <a:t>动态规划则可以处理不具有贪心实质的问题。</a:t>
            </a:r>
            <a:endParaRPr lang="zh-CN" altLang="en-US" sz="2800" b="1">
              <a:solidFill>
                <a:srgbClr val="000099"/>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zh-CN" altLang="en-US"/>
              <a:t>最长公共子序列问题</a:t>
            </a:r>
            <a:endParaRPr lang="zh-CN" altLang="en-US"/>
          </a:p>
        </p:txBody>
      </p:sp>
      <p:graphicFrame>
        <p:nvGraphicFramePr>
          <p:cNvPr id="31746" name="Object 9"/>
          <p:cNvGraphicFramePr>
            <a:graphicFrameLocks noGrp="1" noChangeAspect="1"/>
          </p:cNvGraphicFramePr>
          <p:nvPr>
            <p:ph idx="1"/>
          </p:nvPr>
        </p:nvGraphicFramePr>
        <p:xfrm>
          <a:off x="609600" y="2438400"/>
          <a:ext cx="7924800" cy="1665288"/>
        </p:xfrm>
        <a:graphic>
          <a:graphicData uri="http://schemas.openxmlformats.org/presentationml/2006/ole">
            <mc:AlternateContent xmlns:mc="http://schemas.openxmlformats.org/markup-compatibility/2006">
              <mc:Choice xmlns:v="urn:schemas-microsoft-com:vml" Requires="v">
                <p:oleObj spid="_x0000_s2" name="公式" r:id="rId1" imgW="3263900" imgH="685800" progId="Equation.3">
                  <p:embed/>
                </p:oleObj>
              </mc:Choice>
              <mc:Fallback>
                <p:oleObj name="公式" r:id="rId1" imgW="3263900" imgH="685800" progId="Equation.3">
                  <p:embed/>
                  <p:pic>
                    <p:nvPicPr>
                      <p:cNvPr id="0" name="Picture 15"/>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438400"/>
                        <a:ext cx="7924800" cy="166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zh-CN" altLang="en-US"/>
              <a:t>解题思路</a:t>
            </a:r>
            <a:endParaRPr lang="zh-CN" altLang="en-US"/>
          </a:p>
        </p:txBody>
      </p:sp>
      <p:sp>
        <p:nvSpPr>
          <p:cNvPr id="137219" name="Rectangle 3"/>
          <p:cNvSpPr>
            <a:spLocks noChangeArrowheads="1"/>
          </p:cNvSpPr>
          <p:nvPr/>
        </p:nvSpPr>
        <p:spPr bwMode="auto">
          <a:xfrm>
            <a:off x="1295400" y="2133600"/>
            <a:ext cx="6019800" cy="3352800"/>
          </a:xfrm>
          <a:prstGeom prst="rect">
            <a:avLst/>
          </a:prstGeom>
          <a:solidFill>
            <a:schemeClr val="tx1"/>
          </a:solidFill>
          <a:ln w="9525">
            <a:solidFill>
              <a:schemeClr val="tx1"/>
            </a:solidFill>
            <a:miter lim="800000"/>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0</a:t>
            </a:r>
            <a:endParaRPr lang="en-US" altLang="zh-CN"/>
          </a:p>
        </p:txBody>
      </p:sp>
      <p:sp>
        <p:nvSpPr>
          <p:cNvPr id="129028" name="Text Box 4"/>
          <p:cNvSpPr txBox="1">
            <a:spLocks noChangeArrowheads="1"/>
          </p:cNvSpPr>
          <p:nvPr/>
        </p:nvSpPr>
        <p:spPr bwMode="auto">
          <a:xfrm>
            <a:off x="1828800" y="25146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chemeClr val="bg1"/>
                </a:solidFill>
                <a:ea typeface="幼圆" panose="02010509060101010101" pitchFamily="49" charset="-122"/>
              </a:rPr>
              <a:t>分析最优子结构性质</a:t>
            </a:r>
            <a:endParaRPr lang="zh-CN" altLang="en-US" sz="2400" b="1">
              <a:solidFill>
                <a:schemeClr val="bg1"/>
              </a:solidFill>
              <a:ea typeface="幼圆" panose="02010509060101010101" pitchFamily="49" charset="-122"/>
            </a:endParaRPr>
          </a:p>
        </p:txBody>
      </p:sp>
      <p:sp>
        <p:nvSpPr>
          <p:cNvPr id="129029" name="Text Box 5"/>
          <p:cNvSpPr txBox="1">
            <a:spLocks noChangeArrowheads="1"/>
          </p:cNvSpPr>
          <p:nvPr/>
        </p:nvSpPr>
        <p:spPr bwMode="auto">
          <a:xfrm>
            <a:off x="1828800" y="32004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chemeClr val="bg1"/>
                </a:solidFill>
                <a:ea typeface="幼圆" panose="02010509060101010101" pitchFamily="49" charset="-122"/>
              </a:rPr>
              <a:t>建立递归关系</a:t>
            </a:r>
            <a:endParaRPr lang="zh-CN" altLang="en-US" sz="2400" b="1">
              <a:solidFill>
                <a:schemeClr val="bg1"/>
              </a:solidFill>
              <a:ea typeface="幼圆" panose="02010509060101010101" pitchFamily="49" charset="-122"/>
            </a:endParaRPr>
          </a:p>
        </p:txBody>
      </p:sp>
      <p:sp>
        <p:nvSpPr>
          <p:cNvPr id="129030" name="Text Box 6"/>
          <p:cNvSpPr txBox="1">
            <a:spLocks noChangeArrowheads="1"/>
          </p:cNvSpPr>
          <p:nvPr/>
        </p:nvSpPr>
        <p:spPr bwMode="auto">
          <a:xfrm>
            <a:off x="1828800" y="38862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chemeClr val="bg1"/>
                </a:solidFill>
                <a:ea typeface="幼圆" panose="02010509060101010101" pitchFamily="49" charset="-122"/>
              </a:rPr>
              <a:t>计算最优值</a:t>
            </a:r>
            <a:endParaRPr lang="zh-CN" altLang="en-US" sz="2400" b="1">
              <a:solidFill>
                <a:schemeClr val="bg1"/>
              </a:solidFill>
              <a:ea typeface="幼圆" panose="02010509060101010101" pitchFamily="49" charset="-122"/>
            </a:endParaRPr>
          </a:p>
        </p:txBody>
      </p:sp>
      <p:sp>
        <p:nvSpPr>
          <p:cNvPr id="129031" name="Text Box 7"/>
          <p:cNvSpPr txBox="1">
            <a:spLocks noChangeArrowheads="1"/>
          </p:cNvSpPr>
          <p:nvPr/>
        </p:nvSpPr>
        <p:spPr bwMode="auto">
          <a:xfrm>
            <a:off x="1828800" y="45720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chemeClr val="bg1"/>
                </a:solidFill>
                <a:ea typeface="幼圆" panose="02010509060101010101" pitchFamily="49" charset="-122"/>
              </a:rPr>
              <a:t>构造最优解</a:t>
            </a:r>
            <a:endParaRPr lang="zh-CN" altLang="en-US" sz="2400" b="1">
              <a:solidFill>
                <a:schemeClr val="bg1"/>
              </a:solidFill>
              <a:ea typeface="幼圆" panose="02010509060101010101" pitchFamily="49" charset="-122"/>
            </a:endParaRPr>
          </a:p>
        </p:txBody>
      </p:sp>
      <p:sp>
        <p:nvSpPr>
          <p:cNvPr id="137228" name="Oval 12"/>
          <p:cNvSpPr>
            <a:spLocks noChangeArrowheads="1"/>
          </p:cNvSpPr>
          <p:nvPr/>
        </p:nvSpPr>
        <p:spPr bwMode="auto">
          <a:xfrm>
            <a:off x="1447800" y="2286000"/>
            <a:ext cx="3657600" cy="914400"/>
          </a:xfrm>
          <a:prstGeom prst="ellipse">
            <a:avLst/>
          </a:prstGeom>
          <a:noFill/>
          <a:ln w="222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zh-CN" altLang="en-US"/>
              <a:t>最长子序列的最优子结构性质</a:t>
            </a:r>
            <a:endParaRPr lang="zh-CN" altLang="en-US"/>
          </a:p>
        </p:txBody>
      </p:sp>
      <p:graphicFrame>
        <p:nvGraphicFramePr>
          <p:cNvPr id="32770" name="Object 4"/>
          <p:cNvGraphicFramePr>
            <a:graphicFrameLocks noGrp="1" noChangeAspect="1"/>
          </p:cNvGraphicFramePr>
          <p:nvPr>
            <p:ph idx="1"/>
          </p:nvPr>
        </p:nvGraphicFramePr>
        <p:xfrm>
          <a:off x="457200" y="1905000"/>
          <a:ext cx="8458200" cy="2622550"/>
        </p:xfrm>
        <a:graphic>
          <a:graphicData uri="http://schemas.openxmlformats.org/presentationml/2006/ole">
            <mc:AlternateContent xmlns:mc="http://schemas.openxmlformats.org/markup-compatibility/2006">
              <mc:Choice xmlns:v="urn:schemas-microsoft-com:vml" Requires="v">
                <p:oleObj spid="_x0000_s2" name="公式" r:id="rId1" imgW="4584700" imgH="1422400" progId="Equation.3">
                  <p:embed/>
                </p:oleObj>
              </mc:Choice>
              <mc:Fallback>
                <p:oleObj name="公式" r:id="rId1" imgW="4584700" imgH="1422400" progId="Equation.3">
                  <p:embed/>
                  <p:pic>
                    <p:nvPicPr>
                      <p:cNvPr id="0" name="Picture 15"/>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8458200" cy="2622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9"/>
          <p:cNvGrpSpPr/>
          <p:nvPr/>
        </p:nvGrpSpPr>
        <p:grpSpPr bwMode="auto">
          <a:xfrm>
            <a:off x="381000" y="2667000"/>
            <a:ext cx="4267200" cy="2514600"/>
            <a:chOff x="240" y="2064"/>
            <a:chExt cx="2688" cy="1584"/>
          </a:xfrm>
        </p:grpSpPr>
        <p:sp>
          <p:nvSpPr>
            <p:cNvPr id="32774" name="Text Box 6"/>
            <p:cNvSpPr txBox="1">
              <a:spLocks noChangeArrowheads="1"/>
            </p:cNvSpPr>
            <p:nvPr/>
          </p:nvSpPr>
          <p:spPr bwMode="auto">
            <a:xfrm>
              <a:off x="288" y="3360"/>
              <a:ext cx="26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solidFill>
                    <a:srgbClr val="FF0000"/>
                  </a:solidFill>
                </a:rPr>
                <a:t>证明：</a:t>
              </a:r>
              <a:r>
                <a:rPr lang="zh-CN" altLang="en-US" sz="2400" b="1" dirty="0"/>
                <a:t>参看教材</a:t>
              </a:r>
              <a:r>
                <a:rPr lang="en-US" altLang="zh-CN" sz="2400" b="1" dirty="0"/>
                <a:t>page:54-55</a:t>
              </a:r>
              <a:endParaRPr lang="en-US" altLang="zh-CN" sz="2400" b="1" dirty="0"/>
            </a:p>
          </p:txBody>
        </p:sp>
        <p:sp>
          <p:nvSpPr>
            <p:cNvPr id="32775" name="Oval 7"/>
            <p:cNvSpPr>
              <a:spLocks noChangeArrowheads="1"/>
            </p:cNvSpPr>
            <p:nvPr/>
          </p:nvSpPr>
          <p:spPr bwMode="auto">
            <a:xfrm>
              <a:off x="240" y="2064"/>
              <a:ext cx="288" cy="1056"/>
            </a:xfrm>
            <a:prstGeom prst="ellipse">
              <a:avLst/>
            </a:prstGeom>
            <a:noFill/>
            <a:ln w="9525">
              <a:solidFill>
                <a:srgbClr val="FF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6" name="Line 8"/>
            <p:cNvSpPr>
              <a:spLocks noChangeShapeType="1"/>
            </p:cNvSpPr>
            <p:nvPr/>
          </p:nvSpPr>
          <p:spPr bwMode="auto">
            <a:xfrm>
              <a:off x="384" y="3120"/>
              <a:ext cx="144" cy="240"/>
            </a:xfrm>
            <a:prstGeom prst="line">
              <a:avLst/>
            </a:prstGeom>
            <a:noFill/>
            <a:ln w="9525">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41322" name="Text Box 10"/>
          <p:cNvSpPr txBox="1">
            <a:spLocks noChangeArrowheads="1"/>
          </p:cNvSpPr>
          <p:nvPr/>
        </p:nvSpPr>
        <p:spPr bwMode="auto">
          <a:xfrm>
            <a:off x="228600" y="5486400"/>
            <a:ext cx="853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rgbClr val="003399"/>
                </a:solidFill>
              </a:rPr>
              <a:t>两个序列的最长公共子序列包含了这两个序列前缀的最长公共子序列，说明最长公共子序列问题具有最优子结构性质。</a:t>
            </a:r>
            <a:endParaRPr lang="zh-CN" altLang="en-US" sz="2400" b="1">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1322"/>
                                        </p:tgtEl>
                                        <p:attrNameLst>
                                          <p:attrName>style.visibility</p:attrName>
                                        </p:attrNameLst>
                                      </p:cBhvr>
                                      <p:to>
                                        <p:strVal val="visible"/>
                                      </p:to>
                                    </p:set>
                                    <p:animEffect transition="in" filter="dissolve">
                                      <p:cBhvr>
                                        <p:cTn id="7" dur="500"/>
                                        <p:tgtEl>
                                          <p:spTgt spid="141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2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zh-CN" altLang="en-US"/>
              <a:t>解题思路</a:t>
            </a:r>
            <a:endParaRPr lang="zh-CN" altLang="en-US"/>
          </a:p>
        </p:txBody>
      </p:sp>
      <p:sp>
        <p:nvSpPr>
          <p:cNvPr id="138243" name="Rectangle 3"/>
          <p:cNvSpPr>
            <a:spLocks noChangeArrowheads="1"/>
          </p:cNvSpPr>
          <p:nvPr/>
        </p:nvSpPr>
        <p:spPr bwMode="auto">
          <a:xfrm>
            <a:off x="1295400" y="2133600"/>
            <a:ext cx="6019800" cy="3352800"/>
          </a:xfrm>
          <a:prstGeom prst="rect">
            <a:avLst/>
          </a:prstGeom>
          <a:solidFill>
            <a:schemeClr val="tx1"/>
          </a:solidFill>
          <a:ln w="9525">
            <a:solidFill>
              <a:schemeClr val="tx1"/>
            </a:solidFill>
            <a:miter lim="800000"/>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0</a:t>
            </a:r>
            <a:endParaRPr lang="en-US" altLang="zh-CN"/>
          </a:p>
        </p:txBody>
      </p:sp>
      <p:sp>
        <p:nvSpPr>
          <p:cNvPr id="130052" name="Text Box 4"/>
          <p:cNvSpPr txBox="1">
            <a:spLocks noChangeArrowheads="1"/>
          </p:cNvSpPr>
          <p:nvPr/>
        </p:nvSpPr>
        <p:spPr bwMode="auto">
          <a:xfrm>
            <a:off x="1828800" y="25146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chemeClr val="bg1"/>
                </a:solidFill>
                <a:ea typeface="幼圆" panose="02010509060101010101" pitchFamily="49" charset="-122"/>
              </a:rPr>
              <a:t>分析最优子结构性质</a:t>
            </a:r>
            <a:endParaRPr lang="zh-CN" altLang="en-US" sz="2400" b="1">
              <a:solidFill>
                <a:schemeClr val="bg1"/>
              </a:solidFill>
              <a:ea typeface="幼圆" panose="02010509060101010101" pitchFamily="49" charset="-122"/>
            </a:endParaRPr>
          </a:p>
        </p:txBody>
      </p:sp>
      <p:sp>
        <p:nvSpPr>
          <p:cNvPr id="130053" name="Text Box 5"/>
          <p:cNvSpPr txBox="1">
            <a:spLocks noChangeArrowheads="1"/>
          </p:cNvSpPr>
          <p:nvPr/>
        </p:nvSpPr>
        <p:spPr bwMode="auto">
          <a:xfrm>
            <a:off x="1828800" y="32004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chemeClr val="bg1"/>
                </a:solidFill>
                <a:ea typeface="幼圆" panose="02010509060101010101" pitchFamily="49" charset="-122"/>
              </a:rPr>
              <a:t>建立递归关系</a:t>
            </a:r>
            <a:endParaRPr lang="zh-CN" altLang="en-US" sz="2400" b="1">
              <a:solidFill>
                <a:schemeClr val="bg1"/>
              </a:solidFill>
              <a:ea typeface="幼圆" panose="02010509060101010101" pitchFamily="49" charset="-122"/>
            </a:endParaRPr>
          </a:p>
        </p:txBody>
      </p:sp>
      <p:sp>
        <p:nvSpPr>
          <p:cNvPr id="130054" name="Text Box 6"/>
          <p:cNvSpPr txBox="1">
            <a:spLocks noChangeArrowheads="1"/>
          </p:cNvSpPr>
          <p:nvPr/>
        </p:nvSpPr>
        <p:spPr bwMode="auto">
          <a:xfrm>
            <a:off x="1828800" y="38862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chemeClr val="bg1"/>
                </a:solidFill>
                <a:ea typeface="幼圆" panose="02010509060101010101" pitchFamily="49" charset="-122"/>
              </a:rPr>
              <a:t>计算最优值</a:t>
            </a:r>
            <a:endParaRPr lang="zh-CN" altLang="en-US" sz="2400" b="1">
              <a:solidFill>
                <a:schemeClr val="bg1"/>
              </a:solidFill>
              <a:ea typeface="幼圆" panose="02010509060101010101" pitchFamily="49" charset="-122"/>
            </a:endParaRPr>
          </a:p>
        </p:txBody>
      </p:sp>
      <p:sp>
        <p:nvSpPr>
          <p:cNvPr id="130055" name="Text Box 7"/>
          <p:cNvSpPr txBox="1">
            <a:spLocks noChangeArrowheads="1"/>
          </p:cNvSpPr>
          <p:nvPr/>
        </p:nvSpPr>
        <p:spPr bwMode="auto">
          <a:xfrm>
            <a:off x="1828800" y="45720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chemeClr val="bg1"/>
                </a:solidFill>
                <a:ea typeface="幼圆" panose="02010509060101010101" pitchFamily="49" charset="-122"/>
              </a:rPr>
              <a:t>构造最优解</a:t>
            </a:r>
            <a:endParaRPr lang="zh-CN" altLang="en-US" sz="2400" b="1">
              <a:solidFill>
                <a:schemeClr val="bg1"/>
              </a:solidFill>
              <a:ea typeface="幼圆" panose="02010509060101010101" pitchFamily="49" charset="-122"/>
            </a:endParaRPr>
          </a:p>
        </p:txBody>
      </p:sp>
      <p:sp>
        <p:nvSpPr>
          <p:cNvPr id="130056" name="Oval 9"/>
          <p:cNvSpPr>
            <a:spLocks noChangeArrowheads="1"/>
          </p:cNvSpPr>
          <p:nvPr/>
        </p:nvSpPr>
        <p:spPr bwMode="auto">
          <a:xfrm>
            <a:off x="1371600" y="2971800"/>
            <a:ext cx="3657600" cy="914400"/>
          </a:xfrm>
          <a:prstGeom prst="ellipse">
            <a:avLst/>
          </a:prstGeom>
          <a:noFill/>
          <a:ln w="222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pPr eaLnBrk="1" hangingPunct="1"/>
            <a:r>
              <a:rPr lang="zh-CN" altLang="en-US"/>
              <a:t>子问题的递归结构分析</a:t>
            </a:r>
            <a:endParaRPr lang="zh-CN" altLang="en-US"/>
          </a:p>
        </p:txBody>
      </p:sp>
      <p:graphicFrame>
        <p:nvGraphicFramePr>
          <p:cNvPr id="33794" name="Object 4"/>
          <p:cNvGraphicFramePr>
            <a:graphicFrameLocks noGrp="1" noChangeAspect="1"/>
          </p:cNvGraphicFramePr>
          <p:nvPr>
            <p:ph sz="half" idx="1"/>
          </p:nvPr>
        </p:nvGraphicFramePr>
        <p:xfrm>
          <a:off x="457200" y="1752600"/>
          <a:ext cx="7848600" cy="1023938"/>
        </p:xfrm>
        <a:graphic>
          <a:graphicData uri="http://schemas.openxmlformats.org/presentationml/2006/ole">
            <mc:AlternateContent xmlns:mc="http://schemas.openxmlformats.org/markup-compatibility/2006">
              <mc:Choice xmlns:v="urn:schemas-microsoft-com:vml" Requires="v">
                <p:oleObj spid="_x0000_s2" name="公式" r:id="rId1" imgW="3314700" imgH="431800" progId="Equation.3">
                  <p:embed/>
                </p:oleObj>
              </mc:Choice>
              <mc:Fallback>
                <p:oleObj name="公式" r:id="rId1" imgW="3314700" imgH="431800" progId="Equation.3">
                  <p:embed/>
                  <p:pic>
                    <p:nvPicPr>
                      <p:cNvPr id="0" name="Picture 41"/>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7848600" cy="1023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66" name="Object 6"/>
          <p:cNvGraphicFramePr>
            <a:graphicFrameLocks noGrp="1" noChangeAspect="1"/>
          </p:cNvGraphicFramePr>
          <p:nvPr>
            <p:ph sz="quarter" idx="2"/>
          </p:nvPr>
        </p:nvGraphicFramePr>
        <p:xfrm>
          <a:off x="762000" y="2971800"/>
          <a:ext cx="7543800" cy="885825"/>
        </p:xfrm>
        <a:graphic>
          <a:graphicData uri="http://schemas.openxmlformats.org/presentationml/2006/ole">
            <mc:AlternateContent xmlns:mc="http://schemas.openxmlformats.org/markup-compatibility/2006">
              <mc:Choice xmlns:v="urn:schemas-microsoft-com:vml" Requires="v">
                <p:oleObj spid="_x0000_s3" name="公式" r:id="rId3" imgW="4114800" imgH="482600" progId="Equation.3">
                  <p:embed/>
                </p:oleObj>
              </mc:Choice>
              <mc:Fallback>
                <p:oleObj name="公式" r:id="rId3" imgW="4114800" imgH="482600" progId="Equation.3">
                  <p:embed/>
                  <p:pic>
                    <p:nvPicPr>
                      <p:cNvPr id="0" name="Picture 4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971800"/>
                        <a:ext cx="75438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68" name="Object 8"/>
          <p:cNvGraphicFramePr>
            <a:graphicFrameLocks noGrp="1" noChangeAspect="1"/>
          </p:cNvGraphicFramePr>
          <p:nvPr>
            <p:ph sz="quarter" idx="3"/>
          </p:nvPr>
        </p:nvGraphicFramePr>
        <p:xfrm>
          <a:off x="762000" y="3962400"/>
          <a:ext cx="7467600" cy="1873250"/>
        </p:xfrm>
        <a:graphic>
          <a:graphicData uri="http://schemas.openxmlformats.org/presentationml/2006/ole">
            <mc:AlternateContent xmlns:mc="http://schemas.openxmlformats.org/markup-compatibility/2006">
              <mc:Choice xmlns:v="urn:schemas-microsoft-com:vml" Requires="v">
                <p:oleObj spid="_x0000_s4" name="公式" r:id="rId5" imgW="3746500" imgH="939800" progId="Equation.3">
                  <p:embed/>
                </p:oleObj>
              </mc:Choice>
              <mc:Fallback>
                <p:oleObj name="公式" r:id="rId5" imgW="3746500" imgH="939800" progId="Equation.3">
                  <p:embed/>
                  <p:pic>
                    <p:nvPicPr>
                      <p:cNvPr id="0" name="Picture 4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3962400"/>
                        <a:ext cx="7467600" cy="187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15"/>
          <p:cNvGrpSpPr/>
          <p:nvPr/>
        </p:nvGrpSpPr>
        <p:grpSpPr bwMode="auto">
          <a:xfrm>
            <a:off x="533400" y="2971800"/>
            <a:ext cx="8001000" cy="3048000"/>
            <a:chOff x="336" y="1872"/>
            <a:chExt cx="5040" cy="1920"/>
          </a:xfrm>
        </p:grpSpPr>
        <p:sp>
          <p:nvSpPr>
            <p:cNvPr id="33802" name="Oval 10"/>
            <p:cNvSpPr>
              <a:spLocks noChangeArrowheads="1"/>
            </p:cNvSpPr>
            <p:nvPr/>
          </p:nvSpPr>
          <p:spPr bwMode="auto">
            <a:xfrm>
              <a:off x="480" y="1872"/>
              <a:ext cx="4752" cy="672"/>
            </a:xfrm>
            <a:prstGeom prst="ellipse">
              <a:avLst/>
            </a:prstGeom>
            <a:noFill/>
            <a:ln w="19050">
              <a:solidFill>
                <a:srgbClr val="80008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3" name="Oval 12"/>
            <p:cNvSpPr>
              <a:spLocks noChangeArrowheads="1"/>
            </p:cNvSpPr>
            <p:nvPr/>
          </p:nvSpPr>
          <p:spPr bwMode="auto">
            <a:xfrm>
              <a:off x="336" y="2352"/>
              <a:ext cx="5040" cy="1440"/>
            </a:xfrm>
            <a:prstGeom prst="ellipse">
              <a:avLst/>
            </a:prstGeom>
            <a:noFill/>
            <a:ln w="19050">
              <a:solidFill>
                <a:srgbClr val="3366FF"/>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6" name="Group 16"/>
          <p:cNvGrpSpPr/>
          <p:nvPr/>
        </p:nvGrpSpPr>
        <p:grpSpPr bwMode="auto">
          <a:xfrm>
            <a:off x="1600200" y="3886200"/>
            <a:ext cx="6781800" cy="2743200"/>
            <a:chOff x="1008" y="2448"/>
            <a:chExt cx="4272" cy="1728"/>
          </a:xfrm>
        </p:grpSpPr>
        <p:sp>
          <p:nvSpPr>
            <p:cNvPr id="33800" name="Line 13"/>
            <p:cNvSpPr>
              <a:spLocks noChangeShapeType="1"/>
            </p:cNvSpPr>
            <p:nvPr/>
          </p:nvSpPr>
          <p:spPr bwMode="auto">
            <a:xfrm flipH="1">
              <a:off x="1296" y="2448"/>
              <a:ext cx="1344" cy="1440"/>
            </a:xfrm>
            <a:prstGeom prst="line">
              <a:avLst/>
            </a:prstGeom>
            <a:noFill/>
            <a:ln w="9525">
              <a:solidFill>
                <a:srgbClr val="FF0000"/>
              </a:solidFill>
              <a:prstDash val="dash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1" name="Text Box 14"/>
            <p:cNvSpPr txBox="1">
              <a:spLocks noChangeArrowheads="1"/>
            </p:cNvSpPr>
            <p:nvPr/>
          </p:nvSpPr>
          <p:spPr bwMode="auto">
            <a:xfrm>
              <a:off x="1008" y="3888"/>
              <a:ext cx="4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rgbClr val="FF0000"/>
                  </a:solidFill>
                </a:rPr>
                <a:t>公共子问题：</a:t>
              </a:r>
              <a:r>
                <a:rPr lang="zh-CN" altLang="en-US" sz="2400" b="1"/>
                <a:t>计算</a:t>
              </a:r>
              <a:r>
                <a:rPr lang="en-US" altLang="zh-CN" sz="2400" b="1"/>
                <a:t>X</a:t>
              </a:r>
              <a:r>
                <a:rPr lang="en-US" altLang="zh-CN" sz="2400" b="1" baseline="-25000"/>
                <a:t>m-1</a:t>
              </a:r>
              <a:r>
                <a:rPr lang="zh-CN" altLang="en-US" sz="2400" b="1"/>
                <a:t>、</a:t>
              </a:r>
              <a:r>
                <a:rPr lang="en-US" altLang="zh-CN" sz="2400" b="1"/>
                <a:t>Y</a:t>
              </a:r>
              <a:r>
                <a:rPr lang="en-US" altLang="zh-CN" sz="2400" b="1" baseline="-25000"/>
                <a:t>n-1</a:t>
              </a:r>
              <a:r>
                <a:rPr lang="zh-CN" altLang="en-US" sz="2400" b="1"/>
                <a:t>的最长公共子序列</a:t>
              </a:r>
              <a:endParaRPr lang="zh-CN" altLang="en-US" sz="24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3366"/>
                                        </p:tgtEl>
                                        <p:attrNameLst>
                                          <p:attrName>style.visibility</p:attrName>
                                        </p:attrNameLst>
                                      </p:cBhvr>
                                      <p:to>
                                        <p:strVal val="visible"/>
                                      </p:to>
                                    </p:set>
                                    <p:animEffect transition="in" filter="randombar(horizontal)">
                                      <p:cBhvr>
                                        <p:cTn id="7" dur="500"/>
                                        <p:tgtEl>
                                          <p:spTgt spid="14336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43368"/>
                                        </p:tgtEl>
                                        <p:attrNameLst>
                                          <p:attrName>style.visibility</p:attrName>
                                        </p:attrNameLst>
                                      </p:cBhvr>
                                      <p:to>
                                        <p:strVal val="visible"/>
                                      </p:to>
                                    </p:set>
                                    <p:animEffect transition="in" filter="randombar(horizontal)">
                                      <p:cBhvr>
                                        <p:cTn id="12" dur="500"/>
                                        <p:tgtEl>
                                          <p:spTgt spid="143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zh-CN" altLang="en-US"/>
              <a:t>建立子问题最优值的递归关系</a:t>
            </a:r>
            <a:endParaRPr lang="zh-CN" altLang="en-US"/>
          </a:p>
        </p:txBody>
      </p:sp>
      <p:graphicFrame>
        <p:nvGraphicFramePr>
          <p:cNvPr id="34818" name="Object 7"/>
          <p:cNvGraphicFramePr>
            <a:graphicFrameLocks noGrp="1" noChangeAspect="1"/>
          </p:cNvGraphicFramePr>
          <p:nvPr>
            <p:ph idx="1"/>
          </p:nvPr>
        </p:nvGraphicFramePr>
        <p:xfrm>
          <a:off x="838200" y="2133600"/>
          <a:ext cx="7772400" cy="2952750"/>
        </p:xfrm>
        <a:graphic>
          <a:graphicData uri="http://schemas.openxmlformats.org/presentationml/2006/ole">
            <mc:AlternateContent xmlns:mc="http://schemas.openxmlformats.org/markup-compatibility/2006">
              <mc:Choice xmlns:v="urn:schemas-microsoft-com:vml" Requires="v">
                <p:oleObj spid="_x0000_s2" name="公式" r:id="rId1" imgW="3276600" imgH="1244600" progId="Equation.3">
                  <p:embed/>
                </p:oleObj>
              </mc:Choice>
              <mc:Fallback>
                <p:oleObj name="公式" r:id="rId1" imgW="3276600" imgH="1244600" progId="Equation.3">
                  <p:embed/>
                  <p:pic>
                    <p:nvPicPr>
                      <p:cNvPr id="0" name="Picture 15"/>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33600"/>
                        <a:ext cx="7772400" cy="295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zh-CN" altLang="en-US"/>
              <a:t>解题思路</a:t>
            </a:r>
            <a:endParaRPr lang="zh-CN" altLang="en-US"/>
          </a:p>
        </p:txBody>
      </p:sp>
      <p:sp>
        <p:nvSpPr>
          <p:cNvPr id="139267" name="Rectangle 3"/>
          <p:cNvSpPr>
            <a:spLocks noChangeArrowheads="1"/>
          </p:cNvSpPr>
          <p:nvPr/>
        </p:nvSpPr>
        <p:spPr bwMode="auto">
          <a:xfrm>
            <a:off x="1295400" y="2133600"/>
            <a:ext cx="6019800" cy="3352800"/>
          </a:xfrm>
          <a:prstGeom prst="rect">
            <a:avLst/>
          </a:prstGeom>
          <a:solidFill>
            <a:schemeClr val="tx1"/>
          </a:solidFill>
          <a:ln w="9525">
            <a:solidFill>
              <a:schemeClr val="tx1"/>
            </a:solidFill>
            <a:miter lim="800000"/>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0</a:t>
            </a:r>
            <a:endParaRPr lang="en-US" altLang="zh-CN"/>
          </a:p>
        </p:txBody>
      </p:sp>
      <p:sp>
        <p:nvSpPr>
          <p:cNvPr id="131076" name="Text Box 4"/>
          <p:cNvSpPr txBox="1">
            <a:spLocks noChangeArrowheads="1"/>
          </p:cNvSpPr>
          <p:nvPr/>
        </p:nvSpPr>
        <p:spPr bwMode="auto">
          <a:xfrm>
            <a:off x="1828800" y="25146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chemeClr val="bg1"/>
                </a:solidFill>
                <a:ea typeface="幼圆" panose="02010509060101010101" pitchFamily="49" charset="-122"/>
              </a:rPr>
              <a:t>分析最优子结构性质</a:t>
            </a:r>
            <a:endParaRPr lang="zh-CN" altLang="en-US" sz="2400" b="1">
              <a:solidFill>
                <a:schemeClr val="bg1"/>
              </a:solidFill>
              <a:ea typeface="幼圆" panose="02010509060101010101" pitchFamily="49" charset="-122"/>
            </a:endParaRPr>
          </a:p>
        </p:txBody>
      </p:sp>
      <p:sp>
        <p:nvSpPr>
          <p:cNvPr id="131077" name="Text Box 5"/>
          <p:cNvSpPr txBox="1">
            <a:spLocks noChangeArrowheads="1"/>
          </p:cNvSpPr>
          <p:nvPr/>
        </p:nvSpPr>
        <p:spPr bwMode="auto">
          <a:xfrm>
            <a:off x="1828800" y="32004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chemeClr val="bg1"/>
                </a:solidFill>
                <a:ea typeface="幼圆" panose="02010509060101010101" pitchFamily="49" charset="-122"/>
              </a:rPr>
              <a:t>建立递归关系</a:t>
            </a:r>
            <a:endParaRPr lang="zh-CN" altLang="en-US" sz="2400" b="1">
              <a:solidFill>
                <a:schemeClr val="bg1"/>
              </a:solidFill>
              <a:ea typeface="幼圆" panose="02010509060101010101" pitchFamily="49" charset="-122"/>
            </a:endParaRPr>
          </a:p>
        </p:txBody>
      </p:sp>
      <p:sp>
        <p:nvSpPr>
          <p:cNvPr id="131078" name="Text Box 6"/>
          <p:cNvSpPr txBox="1">
            <a:spLocks noChangeArrowheads="1"/>
          </p:cNvSpPr>
          <p:nvPr/>
        </p:nvSpPr>
        <p:spPr bwMode="auto">
          <a:xfrm>
            <a:off x="1828800" y="38862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chemeClr val="bg1"/>
                </a:solidFill>
                <a:ea typeface="幼圆" panose="02010509060101010101" pitchFamily="49" charset="-122"/>
              </a:rPr>
              <a:t>计算最优值</a:t>
            </a:r>
            <a:endParaRPr lang="zh-CN" altLang="en-US" sz="2400" b="1">
              <a:solidFill>
                <a:schemeClr val="bg1"/>
              </a:solidFill>
              <a:ea typeface="幼圆" panose="02010509060101010101" pitchFamily="49" charset="-122"/>
            </a:endParaRPr>
          </a:p>
        </p:txBody>
      </p:sp>
      <p:sp>
        <p:nvSpPr>
          <p:cNvPr id="131079" name="Text Box 7"/>
          <p:cNvSpPr txBox="1">
            <a:spLocks noChangeArrowheads="1"/>
          </p:cNvSpPr>
          <p:nvPr/>
        </p:nvSpPr>
        <p:spPr bwMode="auto">
          <a:xfrm>
            <a:off x="1828800" y="45720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chemeClr val="bg1"/>
                </a:solidFill>
                <a:ea typeface="幼圆" panose="02010509060101010101" pitchFamily="49" charset="-122"/>
              </a:rPr>
              <a:t>构造最优解</a:t>
            </a:r>
            <a:endParaRPr lang="zh-CN" altLang="en-US" sz="2400" b="1">
              <a:solidFill>
                <a:schemeClr val="bg1"/>
              </a:solidFill>
              <a:ea typeface="幼圆" panose="02010509060101010101" pitchFamily="49" charset="-122"/>
            </a:endParaRPr>
          </a:p>
        </p:txBody>
      </p:sp>
      <p:sp>
        <p:nvSpPr>
          <p:cNvPr id="131080" name="Oval 8"/>
          <p:cNvSpPr>
            <a:spLocks noChangeArrowheads="1"/>
          </p:cNvSpPr>
          <p:nvPr/>
        </p:nvSpPr>
        <p:spPr bwMode="auto">
          <a:xfrm>
            <a:off x="1295400" y="3733800"/>
            <a:ext cx="3657600" cy="762000"/>
          </a:xfrm>
          <a:prstGeom prst="ellipse">
            <a:avLst/>
          </a:prstGeom>
          <a:noFill/>
          <a:ln w="222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zh-CN" altLang="en-US"/>
              <a:t>计算最优值</a:t>
            </a:r>
            <a:endParaRPr lang="zh-CN" altLang="en-US"/>
          </a:p>
        </p:txBody>
      </p:sp>
      <p:graphicFrame>
        <p:nvGraphicFramePr>
          <p:cNvPr id="35842" name="Object 5"/>
          <p:cNvGraphicFramePr>
            <a:graphicFrameLocks noGrp="1" noChangeAspect="1"/>
          </p:cNvGraphicFramePr>
          <p:nvPr>
            <p:ph idx="1"/>
          </p:nvPr>
        </p:nvGraphicFramePr>
        <p:xfrm>
          <a:off x="990600" y="2590800"/>
          <a:ext cx="7162800" cy="944563"/>
        </p:xfrm>
        <a:graphic>
          <a:graphicData uri="http://schemas.openxmlformats.org/presentationml/2006/ole">
            <mc:AlternateContent xmlns:mc="http://schemas.openxmlformats.org/markup-compatibility/2006">
              <mc:Choice xmlns:v="urn:schemas-microsoft-com:vml" Requires="v">
                <p:oleObj spid="_x0000_s2" name="公式" r:id="rId1" imgW="3276600" imgH="431800" progId="Equation.3">
                  <p:embed/>
                </p:oleObj>
              </mc:Choice>
              <mc:Fallback>
                <p:oleObj name="公式" r:id="rId1" imgW="3276600" imgH="431800" progId="Equation.3">
                  <p:embed/>
                  <p:pic>
                    <p:nvPicPr>
                      <p:cNvPr id="0" name="Picture 15"/>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590800"/>
                        <a:ext cx="7162800" cy="944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4"/>
          <p:cNvSpPr txBox="1">
            <a:spLocks noChangeArrowheads="1"/>
          </p:cNvSpPr>
          <p:nvPr/>
        </p:nvSpPr>
        <p:spPr bwMode="auto">
          <a:xfrm>
            <a:off x="292100" y="134938"/>
            <a:ext cx="6858000" cy="657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latin typeface="宋体" panose="02010600030101010101" pitchFamily="2" charset="-122"/>
              </a:rPr>
              <a:t>public static int lcsLength(char[ ] x, char[ ] y, int[ ][ ] b)</a:t>
            </a:r>
            <a:endParaRPr lang="en-US" altLang="zh-CN" sz="1600">
              <a:latin typeface="宋体" panose="02010600030101010101" pitchFamily="2" charset="-122"/>
            </a:endParaRPr>
          </a:p>
          <a:p>
            <a:pPr eaLnBrk="1" hangingPunct="1">
              <a:spcBef>
                <a:spcPct val="50000"/>
              </a:spcBef>
            </a:pPr>
            <a:r>
              <a:rPr lang="en-US" altLang="zh-CN" sz="1600">
                <a:latin typeface="宋体" panose="02010600030101010101" pitchFamily="2" charset="-122"/>
              </a:rPr>
              <a:t>{</a:t>
            </a:r>
            <a:endParaRPr lang="en-US" altLang="zh-CN" sz="1600">
              <a:latin typeface="宋体" panose="02010600030101010101" pitchFamily="2" charset="-122"/>
            </a:endParaRPr>
          </a:p>
          <a:p>
            <a:pPr eaLnBrk="1" hangingPunct="1">
              <a:spcBef>
                <a:spcPct val="50000"/>
              </a:spcBef>
            </a:pPr>
            <a:r>
              <a:rPr lang="en-US" altLang="zh-CN" sz="1600">
                <a:latin typeface="宋体" panose="02010600030101010101" pitchFamily="2" charset="-122"/>
              </a:rPr>
              <a:t>    … …	//</a:t>
            </a:r>
            <a:r>
              <a:rPr lang="zh-CN" altLang="en-US" sz="1600">
                <a:latin typeface="宋体" panose="02010600030101010101" pitchFamily="2" charset="-122"/>
              </a:rPr>
              <a:t>初始化，如果</a:t>
            </a:r>
            <a:r>
              <a:rPr lang="en-US" altLang="zh-CN" sz="1600">
                <a:latin typeface="宋体" panose="02010600030101010101" pitchFamily="2" charset="-122"/>
              </a:rPr>
              <a:t>i=0</a:t>
            </a:r>
            <a:r>
              <a:rPr lang="zh-CN" altLang="en-US" sz="1600">
                <a:latin typeface="宋体" panose="02010600030101010101" pitchFamily="2" charset="-122"/>
              </a:rPr>
              <a:t>或</a:t>
            </a:r>
            <a:r>
              <a:rPr lang="en-US" altLang="zh-CN" sz="1600">
                <a:latin typeface="宋体" panose="02010600030101010101" pitchFamily="2" charset="-122"/>
              </a:rPr>
              <a:t>j=0</a:t>
            </a:r>
            <a:r>
              <a:rPr lang="zh-CN" altLang="en-US" sz="1600">
                <a:latin typeface="宋体" panose="02010600030101010101" pitchFamily="2" charset="-122"/>
              </a:rPr>
              <a:t>，则</a:t>
            </a:r>
            <a:r>
              <a:rPr lang="en-US" altLang="zh-CN" sz="1600">
                <a:latin typeface="宋体" panose="02010600030101010101" pitchFamily="2" charset="-122"/>
              </a:rPr>
              <a:t>c[i][j]=0</a:t>
            </a:r>
            <a:r>
              <a:rPr lang="zh-CN" altLang="en-US" sz="1600">
                <a:latin typeface="宋体" panose="02010600030101010101" pitchFamily="2" charset="-122"/>
              </a:rPr>
              <a:t>；</a:t>
            </a:r>
            <a:endParaRPr lang="zh-CN" altLang="en-US" sz="1600">
              <a:latin typeface="宋体" panose="02010600030101010101" pitchFamily="2" charset="-122"/>
            </a:endParaRPr>
          </a:p>
          <a:p>
            <a:pPr eaLnBrk="1" hangingPunct="1">
              <a:spcBef>
                <a:spcPct val="50000"/>
              </a:spcBef>
            </a:pPr>
            <a:r>
              <a:rPr lang="zh-CN" altLang="en-US" sz="1600">
                <a:latin typeface="宋体" panose="02010600030101010101" pitchFamily="2" charset="-122"/>
              </a:rPr>
              <a:t>    </a:t>
            </a:r>
            <a:r>
              <a:rPr lang="en-US" altLang="zh-CN" sz="1600">
                <a:latin typeface="宋体" panose="02010600030101010101" pitchFamily="2" charset="-122"/>
              </a:rPr>
              <a:t>for(int i=1;i&lt;=m;i++)</a:t>
            </a:r>
            <a:endParaRPr lang="en-US" altLang="zh-CN" sz="1600">
              <a:latin typeface="宋体" panose="02010600030101010101" pitchFamily="2" charset="-122"/>
            </a:endParaRPr>
          </a:p>
          <a:p>
            <a:pPr eaLnBrk="1" hangingPunct="1">
              <a:spcBef>
                <a:spcPct val="50000"/>
              </a:spcBef>
            </a:pPr>
            <a:r>
              <a:rPr lang="en-US" altLang="zh-CN" sz="1600">
                <a:latin typeface="宋体" panose="02010600030101010101" pitchFamily="2" charset="-122"/>
              </a:rPr>
              <a:t>        for(int j=1;j&lt;=n;j++){</a:t>
            </a:r>
            <a:endParaRPr lang="en-US" altLang="zh-CN" sz="1600">
              <a:latin typeface="宋体" panose="02010600030101010101" pitchFamily="2" charset="-122"/>
            </a:endParaRPr>
          </a:p>
          <a:p>
            <a:pPr eaLnBrk="1" hangingPunct="1">
              <a:spcBef>
                <a:spcPct val="50000"/>
              </a:spcBef>
            </a:pPr>
            <a:r>
              <a:rPr lang="en-US" altLang="zh-CN" sz="1600">
                <a:latin typeface="宋体" panose="02010600030101010101" pitchFamily="2" charset="-122"/>
              </a:rPr>
              <a:t>	if(x[i]=y[j])     {</a:t>
            </a:r>
            <a:endParaRPr lang="en-US" altLang="zh-CN" sz="1600">
              <a:latin typeface="宋体" panose="02010600030101010101" pitchFamily="2" charset="-122"/>
            </a:endParaRPr>
          </a:p>
          <a:p>
            <a:pPr eaLnBrk="1" hangingPunct="1">
              <a:spcBef>
                <a:spcPct val="50000"/>
              </a:spcBef>
            </a:pPr>
            <a:r>
              <a:rPr lang="en-US" altLang="zh-CN" sz="1600">
                <a:latin typeface="宋体" panose="02010600030101010101" pitchFamily="2" charset="-122"/>
              </a:rPr>
              <a:t>	     c[i][j]= c[i-1][j-1]+1;</a:t>
            </a:r>
            <a:endParaRPr lang="en-US" altLang="zh-CN" sz="1600">
              <a:latin typeface="宋体" panose="02010600030101010101" pitchFamily="2" charset="-122"/>
            </a:endParaRPr>
          </a:p>
          <a:p>
            <a:pPr eaLnBrk="1" hangingPunct="1">
              <a:spcBef>
                <a:spcPct val="50000"/>
              </a:spcBef>
            </a:pPr>
            <a:r>
              <a:rPr lang="en-US" altLang="zh-CN" sz="1600">
                <a:latin typeface="宋体" panose="02010600030101010101" pitchFamily="2" charset="-122"/>
              </a:rPr>
              <a:t>	     b[i][j]= 1;   </a:t>
            </a:r>
            <a:endParaRPr lang="en-US" altLang="zh-CN" sz="1600">
              <a:latin typeface="宋体" panose="02010600030101010101" pitchFamily="2" charset="-122"/>
            </a:endParaRPr>
          </a:p>
          <a:p>
            <a:pPr eaLnBrk="1" hangingPunct="1">
              <a:spcBef>
                <a:spcPct val="50000"/>
              </a:spcBef>
            </a:pPr>
            <a:r>
              <a:rPr lang="en-US" altLang="zh-CN" sz="1600">
                <a:latin typeface="宋体" panose="02010600030101010101" pitchFamily="2" charset="-122"/>
              </a:rPr>
              <a:t>	     }</a:t>
            </a:r>
            <a:endParaRPr lang="en-US" altLang="zh-CN" sz="1600">
              <a:latin typeface="宋体" panose="02010600030101010101" pitchFamily="2" charset="-122"/>
            </a:endParaRPr>
          </a:p>
          <a:p>
            <a:pPr eaLnBrk="1" hangingPunct="1">
              <a:spcBef>
                <a:spcPct val="50000"/>
              </a:spcBef>
            </a:pPr>
            <a:r>
              <a:rPr lang="en-US" altLang="zh-CN" sz="1600">
                <a:latin typeface="宋体" panose="02010600030101010101" pitchFamily="2" charset="-122"/>
              </a:rPr>
              <a:t>	else if(c[i-1][j]&gt;= c[i][j-1]=){</a:t>
            </a:r>
            <a:endParaRPr lang="en-US" altLang="zh-CN" sz="1600">
              <a:latin typeface="宋体" panose="02010600030101010101" pitchFamily="2" charset="-122"/>
            </a:endParaRPr>
          </a:p>
          <a:p>
            <a:pPr eaLnBrk="1" hangingPunct="1">
              <a:spcBef>
                <a:spcPct val="50000"/>
              </a:spcBef>
            </a:pPr>
            <a:r>
              <a:rPr lang="en-US" altLang="zh-CN" sz="1600">
                <a:latin typeface="宋体" panose="02010600030101010101" pitchFamily="2" charset="-122"/>
              </a:rPr>
              <a:t>	     c[i][j]= c[i-1][j];</a:t>
            </a:r>
            <a:endParaRPr lang="en-US" altLang="zh-CN" sz="1600">
              <a:latin typeface="宋体" panose="02010600030101010101" pitchFamily="2" charset="-122"/>
            </a:endParaRPr>
          </a:p>
          <a:p>
            <a:pPr eaLnBrk="1" hangingPunct="1">
              <a:spcBef>
                <a:spcPct val="50000"/>
              </a:spcBef>
            </a:pPr>
            <a:r>
              <a:rPr lang="en-US" altLang="zh-CN" sz="1600">
                <a:latin typeface="宋体" panose="02010600030101010101" pitchFamily="2" charset="-122"/>
              </a:rPr>
              <a:t>	     b[i][j]= 2;   </a:t>
            </a:r>
            <a:endParaRPr lang="en-US" altLang="zh-CN" sz="1600">
              <a:latin typeface="宋体" panose="02010600030101010101" pitchFamily="2" charset="-122"/>
            </a:endParaRPr>
          </a:p>
          <a:p>
            <a:pPr eaLnBrk="1" hangingPunct="1">
              <a:spcBef>
                <a:spcPct val="50000"/>
              </a:spcBef>
            </a:pPr>
            <a:r>
              <a:rPr lang="en-US" altLang="zh-CN" sz="1600">
                <a:latin typeface="宋体" panose="02010600030101010101" pitchFamily="2" charset="-122"/>
              </a:rPr>
              <a:t>              }</a:t>
            </a:r>
            <a:endParaRPr lang="en-US" altLang="zh-CN" sz="1600">
              <a:latin typeface="宋体" panose="02010600030101010101" pitchFamily="2" charset="-122"/>
            </a:endParaRPr>
          </a:p>
          <a:p>
            <a:pPr eaLnBrk="1" hangingPunct="1">
              <a:spcBef>
                <a:spcPct val="50000"/>
              </a:spcBef>
            </a:pPr>
            <a:r>
              <a:rPr lang="en-US" altLang="zh-CN" sz="1600">
                <a:latin typeface="宋体" panose="02010600030101010101" pitchFamily="2" charset="-122"/>
              </a:rPr>
              <a:t>	else {</a:t>
            </a:r>
            <a:endParaRPr lang="en-US" altLang="zh-CN" sz="1600">
              <a:latin typeface="宋体" panose="02010600030101010101" pitchFamily="2" charset="-122"/>
            </a:endParaRPr>
          </a:p>
          <a:p>
            <a:pPr eaLnBrk="1" hangingPunct="1"/>
            <a:r>
              <a:rPr lang="en-US" altLang="zh-CN" sz="1600">
                <a:latin typeface="宋体" panose="02010600030101010101" pitchFamily="2" charset="-122"/>
              </a:rPr>
              <a:t>	     c[i][j]= c[i][j-1];</a:t>
            </a:r>
            <a:endParaRPr lang="en-US" altLang="zh-CN" sz="1600">
              <a:latin typeface="宋体" panose="02010600030101010101" pitchFamily="2" charset="-122"/>
            </a:endParaRPr>
          </a:p>
          <a:p>
            <a:pPr eaLnBrk="1" hangingPunct="1"/>
            <a:r>
              <a:rPr lang="en-US" altLang="zh-CN" sz="1600">
                <a:latin typeface="宋体" panose="02010600030101010101" pitchFamily="2" charset="-122"/>
              </a:rPr>
              <a:t>	     b[i][j]= 3;</a:t>
            </a:r>
            <a:endParaRPr lang="en-US" altLang="zh-CN" sz="1600">
              <a:latin typeface="宋体" panose="02010600030101010101" pitchFamily="2" charset="-122"/>
            </a:endParaRPr>
          </a:p>
          <a:p>
            <a:pPr eaLnBrk="1" hangingPunct="1"/>
            <a:r>
              <a:rPr lang="en-US" altLang="zh-CN" sz="1600">
                <a:latin typeface="宋体" panose="02010600030101010101" pitchFamily="2" charset="-122"/>
              </a:rPr>
              <a:t>	     }</a:t>
            </a:r>
            <a:endParaRPr lang="en-US" altLang="zh-CN" sz="1600">
              <a:latin typeface="宋体" panose="02010600030101010101" pitchFamily="2" charset="-122"/>
            </a:endParaRPr>
          </a:p>
          <a:p>
            <a:pPr eaLnBrk="1" hangingPunct="1"/>
            <a:r>
              <a:rPr lang="en-US" altLang="zh-CN" sz="1600">
                <a:latin typeface="宋体" panose="02010600030101010101" pitchFamily="2" charset="-122"/>
              </a:rPr>
              <a:t>	}</a:t>
            </a:r>
            <a:endParaRPr lang="en-US" altLang="zh-CN" sz="1600">
              <a:latin typeface="宋体" panose="02010600030101010101" pitchFamily="2" charset="-122"/>
            </a:endParaRPr>
          </a:p>
          <a:p>
            <a:pPr eaLnBrk="1" hangingPunct="1"/>
            <a:r>
              <a:rPr lang="en-US" altLang="zh-CN" sz="1600">
                <a:latin typeface="宋体" panose="02010600030101010101" pitchFamily="2" charset="-122"/>
              </a:rPr>
              <a:t>	return c[m][n];</a:t>
            </a:r>
            <a:endParaRPr lang="en-US" altLang="zh-CN" sz="1600">
              <a:latin typeface="宋体" panose="02010600030101010101" pitchFamily="2" charset="-122"/>
            </a:endParaRPr>
          </a:p>
          <a:p>
            <a:pPr eaLnBrk="1" hangingPunct="1"/>
            <a:r>
              <a:rPr lang="en-US" altLang="zh-CN" sz="1600">
                <a:latin typeface="宋体" panose="02010600030101010101" pitchFamily="2" charset="-122"/>
              </a:rPr>
              <a:t>}</a:t>
            </a:r>
            <a:endParaRPr lang="en-US" altLang="zh-CN" sz="1600">
              <a:latin typeface="宋体" panose="02010600030101010101" pitchFamily="2" charset="-122"/>
            </a:endParaRPr>
          </a:p>
        </p:txBody>
      </p:sp>
      <p:sp>
        <p:nvSpPr>
          <p:cNvPr id="151557" name="Oval 5"/>
          <p:cNvSpPr>
            <a:spLocks noChangeArrowheads="1"/>
          </p:cNvSpPr>
          <p:nvPr/>
        </p:nvSpPr>
        <p:spPr bwMode="auto">
          <a:xfrm>
            <a:off x="533400" y="1905000"/>
            <a:ext cx="4114800" cy="1524000"/>
          </a:xfrm>
          <a:prstGeom prst="ellipse">
            <a:avLst/>
          </a:prstGeom>
          <a:noFill/>
          <a:ln w="9525">
            <a:solidFill>
              <a:srgbClr val="FF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1558" name="Oval 6"/>
          <p:cNvSpPr>
            <a:spLocks noChangeArrowheads="1"/>
          </p:cNvSpPr>
          <p:nvPr/>
        </p:nvSpPr>
        <p:spPr bwMode="auto">
          <a:xfrm>
            <a:off x="609600" y="3505200"/>
            <a:ext cx="4343400" cy="1447800"/>
          </a:xfrm>
          <a:prstGeom prst="ellipse">
            <a:avLst/>
          </a:prstGeom>
          <a:noFill/>
          <a:ln w="9525">
            <a:solidFill>
              <a:srgbClr val="3366FF"/>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1559" name="Oval 7"/>
          <p:cNvSpPr>
            <a:spLocks noChangeArrowheads="1"/>
          </p:cNvSpPr>
          <p:nvPr/>
        </p:nvSpPr>
        <p:spPr bwMode="auto">
          <a:xfrm>
            <a:off x="609600" y="5029200"/>
            <a:ext cx="4343400" cy="990600"/>
          </a:xfrm>
          <a:prstGeom prst="ellipse">
            <a:avLst/>
          </a:prstGeom>
          <a:noFill/>
          <a:ln w="9525">
            <a:solidFill>
              <a:srgbClr val="80008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Group 10"/>
          <p:cNvGrpSpPr/>
          <p:nvPr/>
        </p:nvGrpSpPr>
        <p:grpSpPr bwMode="auto">
          <a:xfrm>
            <a:off x="5791200" y="1752600"/>
            <a:ext cx="2895600" cy="762000"/>
            <a:chOff x="3648" y="1104"/>
            <a:chExt cx="1824" cy="480"/>
          </a:xfrm>
        </p:grpSpPr>
        <p:sp>
          <p:nvSpPr>
            <p:cNvPr id="132110" name="AutoShape 8"/>
            <p:cNvSpPr>
              <a:spLocks noChangeArrowheads="1"/>
            </p:cNvSpPr>
            <p:nvPr/>
          </p:nvSpPr>
          <p:spPr bwMode="auto">
            <a:xfrm>
              <a:off x="3648" y="1104"/>
              <a:ext cx="1776" cy="480"/>
            </a:xfrm>
            <a:prstGeom prst="wedgeEllipseCallout">
              <a:avLst>
                <a:gd name="adj1" fmla="val -94875"/>
                <a:gd name="adj2" fmla="val 76042"/>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32111" name="Text Box 9"/>
            <p:cNvSpPr txBox="1">
              <a:spLocks noChangeArrowheads="1"/>
            </p:cNvSpPr>
            <p:nvPr/>
          </p:nvSpPr>
          <p:spPr bwMode="auto">
            <a:xfrm>
              <a:off x="3744" y="1152"/>
              <a:ext cx="17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xm=yn</a:t>
              </a:r>
              <a:r>
                <a:rPr lang="zh-CN" altLang="en-US"/>
                <a:t>，找</a:t>
              </a:r>
              <a:r>
                <a:rPr lang="en-US" altLang="zh-CN"/>
                <a:t>Xm-1</a:t>
              </a:r>
              <a:r>
                <a:rPr lang="zh-CN" altLang="en-US"/>
                <a:t>、</a:t>
              </a:r>
              <a:r>
                <a:rPr lang="en-US" altLang="zh-CN"/>
                <a:t>Yn-1</a:t>
              </a:r>
              <a:r>
                <a:rPr lang="zh-CN" altLang="en-US"/>
                <a:t>的最长公共子序列</a:t>
              </a:r>
              <a:endParaRPr lang="zh-CN" altLang="en-US"/>
            </a:p>
          </p:txBody>
        </p:sp>
      </p:grpSp>
      <p:grpSp>
        <p:nvGrpSpPr>
          <p:cNvPr id="3" name="Group 16"/>
          <p:cNvGrpSpPr/>
          <p:nvPr/>
        </p:nvGrpSpPr>
        <p:grpSpPr bwMode="auto">
          <a:xfrm>
            <a:off x="5257800" y="3429000"/>
            <a:ext cx="3505200" cy="838200"/>
            <a:chOff x="3312" y="2160"/>
            <a:chExt cx="2208" cy="528"/>
          </a:xfrm>
        </p:grpSpPr>
        <p:sp>
          <p:nvSpPr>
            <p:cNvPr id="132108" name="AutoShape 11"/>
            <p:cNvSpPr>
              <a:spLocks noChangeArrowheads="1"/>
            </p:cNvSpPr>
            <p:nvPr/>
          </p:nvSpPr>
          <p:spPr bwMode="auto">
            <a:xfrm>
              <a:off x="3312" y="2160"/>
              <a:ext cx="2208" cy="528"/>
            </a:xfrm>
            <a:prstGeom prst="wedgeEllipseCallout">
              <a:avLst>
                <a:gd name="adj1" fmla="val -77264"/>
                <a:gd name="adj2" fmla="val 57954"/>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32109" name="Text Box 12"/>
            <p:cNvSpPr txBox="1">
              <a:spLocks noChangeArrowheads="1"/>
            </p:cNvSpPr>
            <p:nvPr/>
          </p:nvSpPr>
          <p:spPr bwMode="auto">
            <a:xfrm>
              <a:off x="3408" y="2208"/>
              <a:ext cx="20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xm</a:t>
              </a:r>
              <a:r>
                <a:rPr lang="en-US" altLang="zh-CN">
                  <a:cs typeface="Arial" panose="020B0604020202020204" pitchFamily="34" charset="0"/>
                </a:rPr>
                <a:t>≠yn</a:t>
              </a:r>
              <a:r>
                <a:rPr lang="zh-CN" altLang="en-US">
                  <a:cs typeface="Arial" panose="020B0604020202020204" pitchFamily="34" charset="0"/>
                </a:rPr>
                <a:t>且</a:t>
              </a:r>
              <a:r>
                <a:rPr lang="en-US" altLang="zh-CN">
                  <a:cs typeface="Arial" panose="020B0604020202020204" pitchFamily="34" charset="0"/>
                </a:rPr>
                <a:t>zk </a:t>
              </a:r>
              <a:r>
                <a:rPr lang="en-US" altLang="zh-CN"/>
                <a:t>≠xm</a:t>
              </a:r>
              <a:r>
                <a:rPr lang="zh-CN" altLang="en-US"/>
                <a:t>，找</a:t>
              </a:r>
              <a:r>
                <a:rPr lang="en-US" altLang="zh-CN"/>
                <a:t>Xm-1</a:t>
              </a:r>
              <a:r>
                <a:rPr lang="zh-CN" altLang="en-US"/>
                <a:t>、</a:t>
              </a:r>
              <a:r>
                <a:rPr lang="en-US" altLang="zh-CN"/>
                <a:t>Yn</a:t>
              </a:r>
              <a:r>
                <a:rPr lang="zh-CN" altLang="en-US"/>
                <a:t>的最长公共子序列</a:t>
              </a:r>
              <a:endParaRPr lang="zh-CN" altLang="en-US"/>
            </a:p>
          </p:txBody>
        </p:sp>
      </p:grpSp>
      <p:grpSp>
        <p:nvGrpSpPr>
          <p:cNvPr id="4" name="Group 17"/>
          <p:cNvGrpSpPr/>
          <p:nvPr/>
        </p:nvGrpSpPr>
        <p:grpSpPr bwMode="auto">
          <a:xfrm>
            <a:off x="5181600" y="4800600"/>
            <a:ext cx="3352800" cy="838200"/>
            <a:chOff x="3264" y="3024"/>
            <a:chExt cx="2112" cy="528"/>
          </a:xfrm>
        </p:grpSpPr>
        <p:sp>
          <p:nvSpPr>
            <p:cNvPr id="132106" name="AutoShape 13"/>
            <p:cNvSpPr>
              <a:spLocks noChangeArrowheads="1"/>
            </p:cNvSpPr>
            <p:nvPr/>
          </p:nvSpPr>
          <p:spPr bwMode="auto">
            <a:xfrm>
              <a:off x="3264" y="3024"/>
              <a:ext cx="2016" cy="528"/>
            </a:xfrm>
            <a:prstGeom prst="wedgeEllipseCallout">
              <a:avLst>
                <a:gd name="adj1" fmla="val -79861"/>
                <a:gd name="adj2" fmla="val 57954"/>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32107" name="Text Box 14"/>
            <p:cNvSpPr txBox="1">
              <a:spLocks noChangeArrowheads="1"/>
            </p:cNvSpPr>
            <p:nvPr/>
          </p:nvSpPr>
          <p:spPr bwMode="auto">
            <a:xfrm>
              <a:off x="3360" y="3072"/>
              <a:ext cx="201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xm</a:t>
              </a:r>
              <a:r>
                <a:rPr lang="en-US" altLang="zh-CN">
                  <a:cs typeface="Arial" panose="020B0604020202020204" pitchFamily="34" charset="0"/>
                </a:rPr>
                <a:t>≠yn</a:t>
              </a:r>
              <a:r>
                <a:rPr lang="zh-CN" altLang="en-US">
                  <a:cs typeface="Arial" panose="020B0604020202020204" pitchFamily="34" charset="0"/>
                </a:rPr>
                <a:t>且</a:t>
              </a:r>
              <a:r>
                <a:rPr lang="en-US" altLang="zh-CN">
                  <a:cs typeface="Arial" panose="020B0604020202020204" pitchFamily="34" charset="0"/>
                </a:rPr>
                <a:t>zk </a:t>
              </a:r>
              <a:r>
                <a:rPr lang="en-US" altLang="zh-CN"/>
                <a:t>≠yn</a:t>
              </a:r>
              <a:r>
                <a:rPr lang="zh-CN" altLang="en-US"/>
                <a:t>，找</a:t>
              </a:r>
              <a:r>
                <a:rPr lang="en-US" altLang="zh-CN"/>
                <a:t>Xm</a:t>
              </a:r>
              <a:r>
                <a:rPr lang="zh-CN" altLang="en-US"/>
                <a:t>、</a:t>
              </a:r>
              <a:r>
                <a:rPr lang="en-US" altLang="zh-CN"/>
                <a:t>Yn-1</a:t>
              </a:r>
              <a:r>
                <a:rPr lang="zh-CN" altLang="en-US"/>
                <a:t>的最长公共子序列</a:t>
              </a:r>
              <a:endParaRPr lang="zh-CN" altLang="en-US"/>
            </a:p>
          </p:txBody>
        </p:sp>
      </p:grpSp>
      <p:sp>
        <p:nvSpPr>
          <p:cNvPr id="151570" name="Text Box 18"/>
          <p:cNvSpPr txBox="1">
            <a:spLocks noChangeArrowheads="1"/>
          </p:cNvSpPr>
          <p:nvPr/>
        </p:nvSpPr>
        <p:spPr bwMode="auto">
          <a:xfrm>
            <a:off x="4572000" y="60960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a:t>lcsLength</a:t>
            </a:r>
            <a:r>
              <a:rPr lang="zh-CN" altLang="en-US" sz="2400" b="1">
                <a:solidFill>
                  <a:srgbClr val="003399"/>
                </a:solidFill>
              </a:rPr>
              <a:t>算法复杂度：</a:t>
            </a:r>
            <a:r>
              <a:rPr lang="en-US" altLang="zh-CN" sz="2400" b="1">
                <a:solidFill>
                  <a:srgbClr val="003399"/>
                </a:solidFill>
              </a:rPr>
              <a:t>O(mn)</a:t>
            </a:r>
            <a:endParaRPr lang="en-US" altLang="zh-CN" sz="2400" b="1">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155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15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randombar(horizontal)">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5157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animBg="1"/>
      <p:bldP spid="151558" grpId="0" animBg="1"/>
      <p:bldP spid="15155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zh-CN" altLang="en-US"/>
              <a:t>解题思路</a:t>
            </a:r>
            <a:endParaRPr lang="zh-CN" altLang="en-US"/>
          </a:p>
        </p:txBody>
      </p:sp>
      <p:sp>
        <p:nvSpPr>
          <p:cNvPr id="140291" name="Rectangle 3"/>
          <p:cNvSpPr>
            <a:spLocks noChangeArrowheads="1"/>
          </p:cNvSpPr>
          <p:nvPr/>
        </p:nvSpPr>
        <p:spPr bwMode="auto">
          <a:xfrm>
            <a:off x="1295400" y="2133600"/>
            <a:ext cx="6019800" cy="3352800"/>
          </a:xfrm>
          <a:prstGeom prst="rect">
            <a:avLst/>
          </a:prstGeom>
          <a:solidFill>
            <a:schemeClr val="tx1"/>
          </a:solidFill>
          <a:ln w="9525">
            <a:solidFill>
              <a:schemeClr val="tx1"/>
            </a:solidFill>
            <a:miter lim="800000"/>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0</a:t>
            </a:r>
            <a:endParaRPr lang="en-US" altLang="zh-CN"/>
          </a:p>
        </p:txBody>
      </p:sp>
      <p:sp>
        <p:nvSpPr>
          <p:cNvPr id="133124" name="Text Box 4"/>
          <p:cNvSpPr txBox="1">
            <a:spLocks noChangeArrowheads="1"/>
          </p:cNvSpPr>
          <p:nvPr/>
        </p:nvSpPr>
        <p:spPr bwMode="auto">
          <a:xfrm>
            <a:off x="1828800" y="25146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chemeClr val="bg1"/>
                </a:solidFill>
                <a:ea typeface="幼圆" panose="02010509060101010101" pitchFamily="49" charset="-122"/>
              </a:rPr>
              <a:t>分析最优子结构性质</a:t>
            </a:r>
            <a:endParaRPr lang="zh-CN" altLang="en-US" sz="2400" b="1">
              <a:solidFill>
                <a:schemeClr val="bg1"/>
              </a:solidFill>
              <a:ea typeface="幼圆" panose="02010509060101010101" pitchFamily="49" charset="-122"/>
            </a:endParaRPr>
          </a:p>
        </p:txBody>
      </p:sp>
      <p:sp>
        <p:nvSpPr>
          <p:cNvPr id="133125" name="Text Box 5"/>
          <p:cNvSpPr txBox="1">
            <a:spLocks noChangeArrowheads="1"/>
          </p:cNvSpPr>
          <p:nvPr/>
        </p:nvSpPr>
        <p:spPr bwMode="auto">
          <a:xfrm>
            <a:off x="1828800" y="32004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chemeClr val="bg1"/>
                </a:solidFill>
                <a:ea typeface="幼圆" panose="02010509060101010101" pitchFamily="49" charset="-122"/>
              </a:rPr>
              <a:t>建立递归关系</a:t>
            </a:r>
            <a:endParaRPr lang="zh-CN" altLang="en-US" sz="2400" b="1">
              <a:solidFill>
                <a:schemeClr val="bg1"/>
              </a:solidFill>
              <a:ea typeface="幼圆" panose="02010509060101010101" pitchFamily="49" charset="-122"/>
            </a:endParaRPr>
          </a:p>
        </p:txBody>
      </p:sp>
      <p:sp>
        <p:nvSpPr>
          <p:cNvPr id="133126" name="Text Box 6"/>
          <p:cNvSpPr txBox="1">
            <a:spLocks noChangeArrowheads="1"/>
          </p:cNvSpPr>
          <p:nvPr/>
        </p:nvSpPr>
        <p:spPr bwMode="auto">
          <a:xfrm>
            <a:off x="1828800" y="38862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chemeClr val="bg1"/>
                </a:solidFill>
                <a:ea typeface="幼圆" panose="02010509060101010101" pitchFamily="49" charset="-122"/>
              </a:rPr>
              <a:t>计算最优值</a:t>
            </a:r>
            <a:endParaRPr lang="zh-CN" altLang="en-US" sz="2400" b="1">
              <a:solidFill>
                <a:schemeClr val="bg1"/>
              </a:solidFill>
              <a:ea typeface="幼圆" panose="02010509060101010101" pitchFamily="49" charset="-122"/>
            </a:endParaRPr>
          </a:p>
        </p:txBody>
      </p:sp>
      <p:sp>
        <p:nvSpPr>
          <p:cNvPr id="133127" name="Text Box 7"/>
          <p:cNvSpPr txBox="1">
            <a:spLocks noChangeArrowheads="1"/>
          </p:cNvSpPr>
          <p:nvPr/>
        </p:nvSpPr>
        <p:spPr bwMode="auto">
          <a:xfrm>
            <a:off x="1828800" y="45720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chemeClr val="bg1"/>
                </a:solidFill>
                <a:ea typeface="幼圆" panose="02010509060101010101" pitchFamily="49" charset="-122"/>
              </a:rPr>
              <a:t>构造最优解</a:t>
            </a:r>
            <a:endParaRPr lang="zh-CN" altLang="en-US" sz="2400" b="1">
              <a:solidFill>
                <a:schemeClr val="bg1"/>
              </a:solidFill>
              <a:ea typeface="幼圆" panose="02010509060101010101" pitchFamily="49" charset="-122"/>
            </a:endParaRPr>
          </a:p>
        </p:txBody>
      </p:sp>
      <p:sp>
        <p:nvSpPr>
          <p:cNvPr id="133128" name="Oval 9"/>
          <p:cNvSpPr>
            <a:spLocks noChangeArrowheads="1"/>
          </p:cNvSpPr>
          <p:nvPr/>
        </p:nvSpPr>
        <p:spPr bwMode="auto">
          <a:xfrm>
            <a:off x="1447800" y="4495800"/>
            <a:ext cx="3657600" cy="762000"/>
          </a:xfrm>
          <a:prstGeom prst="ellipse">
            <a:avLst/>
          </a:prstGeom>
          <a:noFill/>
          <a:ln w="222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a:t>动态规划 </a:t>
            </a:r>
            <a:r>
              <a:rPr lang="en-US" altLang="zh-CN"/>
              <a:t>Vs. </a:t>
            </a:r>
            <a:r>
              <a:rPr lang="zh-CN" altLang="en-US"/>
              <a:t>分治策略</a:t>
            </a:r>
            <a:endParaRPr lang="zh-CN" altLang="en-US"/>
          </a:p>
        </p:txBody>
      </p:sp>
      <p:sp>
        <p:nvSpPr>
          <p:cNvPr id="68611" name="Text Box 3"/>
          <p:cNvSpPr txBox="1">
            <a:spLocks noChangeArrowheads="1"/>
          </p:cNvSpPr>
          <p:nvPr/>
        </p:nvSpPr>
        <p:spPr bwMode="auto">
          <a:xfrm>
            <a:off x="457200" y="1981200"/>
            <a:ext cx="8458200" cy="412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50000"/>
              </a:spcBef>
            </a:pPr>
            <a:r>
              <a:rPr lang="en-US" altLang="zh-CN" sz="2800" b="1"/>
              <a:t>      </a:t>
            </a:r>
            <a:r>
              <a:rPr lang="zh-CN" altLang="en-US" sz="2800" b="1"/>
              <a:t>在用分治法解决问题时，由于子问题的数目往往是问题规模的指数函数，因此对时间的消耗太大。</a:t>
            </a:r>
            <a:r>
              <a:rPr lang="zh-CN" altLang="en-US" sz="2800" b="1">
                <a:solidFill>
                  <a:srgbClr val="000099"/>
                </a:solidFill>
              </a:rPr>
              <a:t>动态规划的思想在于，如果各个子问题不是独立的，不同的子问题的个数只是多项式量级，如果我们能够保存已经解决的子问题的答案，而在需要的时候再找出已求得的答案，这样就可以避免大量的重复计算。</a:t>
            </a:r>
            <a:r>
              <a:rPr lang="zh-CN" altLang="en-US" sz="2800" b="1"/>
              <a:t>由此而来的基本思路是，用一个表记录所有已解决的子问题的答案，不管该问题以后是否被用到，只要它被计算过，就将其结果填入表中。</a:t>
            </a:r>
            <a:endParaRPr lang="zh-CN" altLang="en-US" sz="2800" b="1"/>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zh-CN" altLang="en-US"/>
              <a:t>构造最长公共子序列</a:t>
            </a:r>
            <a:endParaRPr lang="zh-CN" altLang="en-US"/>
          </a:p>
        </p:txBody>
      </p:sp>
      <p:sp>
        <p:nvSpPr>
          <p:cNvPr id="36868" name="Rectangle 3"/>
          <p:cNvSpPr>
            <a:spLocks noGrp="1" noChangeArrowheads="1"/>
          </p:cNvSpPr>
          <p:nvPr>
            <p:ph type="body" sz="half" idx="1"/>
          </p:nvPr>
        </p:nvSpPr>
        <p:spPr>
          <a:xfrm>
            <a:off x="457200" y="1719263"/>
            <a:ext cx="8077200" cy="642937"/>
          </a:xfrm>
        </p:spPr>
        <p:txBody>
          <a:bodyPr/>
          <a:lstStyle/>
          <a:p>
            <a:pPr eaLnBrk="1" hangingPunct="1"/>
            <a:r>
              <a:rPr lang="zh-CN" altLang="en-US" sz="2600" b="1"/>
              <a:t>构造最长公共子序列</a:t>
            </a:r>
            <a:r>
              <a:rPr lang="en-US" altLang="zh-CN" sz="2600"/>
              <a:t>——</a:t>
            </a:r>
            <a:r>
              <a:rPr lang="zh-CN" altLang="en-US" sz="2600"/>
              <a:t>利用</a:t>
            </a:r>
            <a:r>
              <a:rPr lang="en-US" altLang="zh-CN" sz="2600">
                <a:latin typeface="宋体" panose="02010600030101010101" pitchFamily="2" charset="-122"/>
              </a:rPr>
              <a:t>b[i][j]</a:t>
            </a:r>
            <a:endParaRPr lang="en-US" altLang="zh-CN" sz="2600">
              <a:latin typeface="宋体" panose="02010600030101010101" pitchFamily="2" charset="-122"/>
            </a:endParaRPr>
          </a:p>
        </p:txBody>
      </p:sp>
      <p:graphicFrame>
        <p:nvGraphicFramePr>
          <p:cNvPr id="36866" name="Object 4"/>
          <p:cNvGraphicFramePr>
            <a:graphicFrameLocks noGrp="1" noChangeAspect="1"/>
          </p:cNvGraphicFramePr>
          <p:nvPr>
            <p:ph sz="half" idx="2"/>
          </p:nvPr>
        </p:nvGraphicFramePr>
        <p:xfrm>
          <a:off x="685800" y="2590800"/>
          <a:ext cx="8229600" cy="3570288"/>
        </p:xfrm>
        <a:graphic>
          <a:graphicData uri="http://schemas.openxmlformats.org/presentationml/2006/ole">
            <mc:AlternateContent xmlns:mc="http://schemas.openxmlformats.org/markup-compatibility/2006">
              <mc:Choice xmlns:v="urn:schemas-microsoft-com:vml" Requires="v">
                <p:oleObj spid="_x0000_s2" name="公式" r:id="rId1" imgW="4508500" imgH="1955800" progId="Equation.3">
                  <p:embed/>
                </p:oleObj>
              </mc:Choice>
              <mc:Fallback>
                <p:oleObj name="公式" r:id="rId1" imgW="4508500" imgH="1955800" progId="Equation.3">
                  <p:embed/>
                  <p:pic>
                    <p:nvPicPr>
                      <p:cNvPr id="0" name="Picture 15"/>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90800"/>
                        <a:ext cx="8229600" cy="3570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Text Box 2"/>
          <p:cNvSpPr txBox="1">
            <a:spLocks noChangeArrowheads="1"/>
          </p:cNvSpPr>
          <p:nvPr/>
        </p:nvSpPr>
        <p:spPr bwMode="auto">
          <a:xfrm>
            <a:off x="1981200" y="2362200"/>
            <a:ext cx="5334000" cy="1844675"/>
          </a:xfrm>
          <a:prstGeom prst="rect">
            <a:avLst/>
          </a:prstGeom>
          <a:solidFill>
            <a:schemeClr val="tx1"/>
          </a:solidFill>
          <a:ln w="9525" algn="ctr">
            <a:noFill/>
            <a:miter lim="800000"/>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1000" b="1">
              <a:solidFill>
                <a:schemeClr val="bg1"/>
              </a:solidFill>
              <a:latin typeface="Times New Roman" panose="02020603050405020304" pitchFamily="18" charset="0"/>
              <a:ea typeface="幼圆" panose="02010509060101010101" pitchFamily="49" charset="-122"/>
            </a:endParaRPr>
          </a:p>
          <a:p>
            <a:pPr algn="ctr">
              <a:spcBef>
                <a:spcPct val="50000"/>
              </a:spcBef>
              <a:defRPr/>
            </a:pPr>
            <a:r>
              <a:rPr lang="en-US" altLang="zh-CN" sz="5000" b="1">
                <a:solidFill>
                  <a:schemeClr val="bg1"/>
                </a:solidFill>
                <a:latin typeface="Times New Roman" panose="02020603050405020304" pitchFamily="18" charset="0"/>
                <a:ea typeface="幼圆" panose="02010509060101010101" pitchFamily="49" charset="-122"/>
              </a:rPr>
              <a:t> </a:t>
            </a:r>
            <a:r>
              <a:rPr lang="zh-CN" altLang="en-US" sz="5000" b="1">
                <a:solidFill>
                  <a:schemeClr val="bg1"/>
                </a:solidFill>
                <a:latin typeface="Times New Roman" panose="02020603050405020304" pitchFamily="18" charset="0"/>
                <a:ea typeface="幼圆" panose="02010509060101010101" pitchFamily="49" charset="-122"/>
              </a:rPr>
              <a:t>最大子段和问题 </a:t>
            </a:r>
            <a:endParaRPr lang="zh-CN" altLang="en-US"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endParaRPr lang="zh-CN" altLang="en-US" sz="1000" b="1">
              <a:solidFill>
                <a:schemeClr val="bg1"/>
              </a:solidFill>
              <a:latin typeface="Times New Roman" panose="02020603050405020304" pitchFamily="18" charset="0"/>
              <a:ea typeface="幼圆" panose="02010509060101010101" pitchFamily="49" charset="-122"/>
            </a:endParaRPr>
          </a:p>
          <a:p>
            <a:pPr algn="ctr">
              <a:spcBef>
                <a:spcPct val="50000"/>
              </a:spcBef>
              <a:defRPr/>
            </a:pPr>
            <a:endParaRPr lang="en-US" altLang="zh-CN" sz="1000" b="1">
              <a:solidFill>
                <a:schemeClr val="bg1"/>
              </a:solidFill>
              <a:latin typeface="Times New Roman" panose="02020603050405020304" pitchFamily="18" charset="0"/>
              <a:ea typeface="幼圆" panose="02010509060101010101" pitchFamily="49"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zh-CN" altLang="en-US"/>
              <a:t>最大子段和问题</a:t>
            </a:r>
            <a:endParaRPr lang="zh-CN" altLang="en-US"/>
          </a:p>
        </p:txBody>
      </p:sp>
      <p:graphicFrame>
        <p:nvGraphicFramePr>
          <p:cNvPr id="23554" name="Object 5"/>
          <p:cNvGraphicFramePr>
            <a:graphicFrameLocks noGrp="1" noChangeAspect="1"/>
          </p:cNvGraphicFramePr>
          <p:nvPr>
            <p:ph idx="1"/>
          </p:nvPr>
        </p:nvGraphicFramePr>
        <p:xfrm>
          <a:off x="685800" y="2133600"/>
          <a:ext cx="7924800" cy="3500438"/>
        </p:xfrm>
        <a:graphic>
          <a:graphicData uri="http://schemas.openxmlformats.org/presentationml/2006/ole">
            <mc:AlternateContent xmlns:mc="http://schemas.openxmlformats.org/markup-compatibility/2006">
              <mc:Choice xmlns:v="urn:schemas-microsoft-com:vml" Requires="v">
                <p:oleObj spid="_x0000_s2" name="公式" r:id="rId1" imgW="3708400" imgH="1638300" progId="Equation.3">
                  <p:embed/>
                </p:oleObj>
              </mc:Choice>
              <mc:Fallback>
                <p:oleObj name="公式" r:id="rId1" imgW="3708400" imgH="1638300" progId="Equation.3">
                  <p:embed/>
                  <p:pic>
                    <p:nvPicPr>
                      <p:cNvPr id="0" name="Picture 15"/>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133600"/>
                        <a:ext cx="7924800" cy="3500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zh-CN" altLang="en-US"/>
              <a:t>简单的穷举求解方法</a:t>
            </a:r>
            <a:endParaRPr lang="zh-CN" altLang="en-US"/>
          </a:p>
        </p:txBody>
      </p:sp>
      <p:sp>
        <p:nvSpPr>
          <p:cNvPr id="24580" name="Text Box 4"/>
          <p:cNvSpPr txBox="1">
            <a:spLocks noChangeArrowheads="1"/>
          </p:cNvSpPr>
          <p:nvPr/>
        </p:nvSpPr>
        <p:spPr bwMode="auto">
          <a:xfrm>
            <a:off x="533400" y="1538288"/>
            <a:ext cx="8229600" cy="510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b="1" dirty="0"/>
              <a:t>{	int sum=0;</a:t>
            </a:r>
            <a:endParaRPr lang="en-US" altLang="zh-CN" sz="1600" b="1" dirty="0"/>
          </a:p>
          <a:p>
            <a:pPr eaLnBrk="1" hangingPunct="1">
              <a:spcBef>
                <a:spcPct val="50000"/>
              </a:spcBef>
            </a:pPr>
            <a:r>
              <a:rPr lang="en-US" altLang="zh-CN" sz="1600" b="1" dirty="0"/>
              <a:t>	for(int </a:t>
            </a:r>
            <a:r>
              <a:rPr lang="en-US" altLang="zh-CN" sz="1600" b="1" dirty="0" err="1"/>
              <a:t>i</a:t>
            </a:r>
            <a:r>
              <a:rPr lang="en-US" altLang="zh-CN" sz="1600" b="1" dirty="0"/>
              <a:t>=1;i&lt;=</a:t>
            </a:r>
            <a:r>
              <a:rPr lang="en-US" altLang="zh-CN" sz="1600" b="1" dirty="0" err="1"/>
              <a:t>n;i</a:t>
            </a:r>
            <a:r>
              <a:rPr lang="en-US" altLang="zh-CN" sz="1600" b="1" dirty="0"/>
              <a:t>++) {</a:t>
            </a:r>
            <a:endParaRPr lang="en-US" altLang="zh-CN" sz="1600" b="1" dirty="0"/>
          </a:p>
          <a:p>
            <a:pPr eaLnBrk="1" hangingPunct="1">
              <a:spcBef>
                <a:spcPct val="50000"/>
              </a:spcBef>
            </a:pPr>
            <a:r>
              <a:rPr lang="en-US" altLang="zh-CN" sz="1600" b="1" dirty="0"/>
              <a:t>	for(int j=</a:t>
            </a:r>
            <a:r>
              <a:rPr lang="en-US" altLang="zh-CN" sz="1600" b="1" dirty="0" err="1"/>
              <a:t>i;j</a:t>
            </a:r>
            <a:r>
              <a:rPr lang="en-US" altLang="zh-CN" sz="1600" b="1" dirty="0"/>
              <a:t>&lt;=</a:t>
            </a:r>
            <a:r>
              <a:rPr lang="en-US" altLang="zh-CN" sz="1600" b="1" dirty="0" err="1"/>
              <a:t>n;j</a:t>
            </a:r>
            <a:r>
              <a:rPr lang="en-US" altLang="zh-CN" sz="1600" b="1" dirty="0"/>
              <a:t>++) {</a:t>
            </a:r>
            <a:endParaRPr lang="en-US" altLang="zh-CN" sz="1600" b="1" dirty="0"/>
          </a:p>
          <a:p>
            <a:pPr eaLnBrk="1" hangingPunct="1">
              <a:spcBef>
                <a:spcPct val="50000"/>
              </a:spcBef>
            </a:pPr>
            <a:r>
              <a:rPr lang="en-US" altLang="zh-CN" sz="1600" b="1" dirty="0"/>
              <a:t>		int </a:t>
            </a:r>
            <a:r>
              <a:rPr lang="en-US" altLang="zh-CN" sz="1600" b="1" dirty="0" err="1"/>
              <a:t>thissum</a:t>
            </a:r>
            <a:r>
              <a:rPr lang="en-US" altLang="zh-CN" sz="1600" b="1" dirty="0"/>
              <a:t>=0; </a:t>
            </a:r>
            <a:endParaRPr lang="en-US" altLang="zh-CN" sz="1600" b="1" dirty="0"/>
          </a:p>
          <a:p>
            <a:pPr eaLnBrk="1" hangingPunct="1">
              <a:spcBef>
                <a:spcPct val="50000"/>
              </a:spcBef>
            </a:pPr>
            <a:r>
              <a:rPr lang="en-US" altLang="zh-CN" sz="1600" b="1" dirty="0"/>
              <a:t>		for(int k=</a:t>
            </a:r>
            <a:r>
              <a:rPr lang="en-US" altLang="zh-CN" sz="1600" b="1" dirty="0" err="1"/>
              <a:t>i;k</a:t>
            </a:r>
            <a:r>
              <a:rPr lang="en-US" altLang="zh-CN" sz="1600" b="1" dirty="0"/>
              <a:t>&lt;=</a:t>
            </a:r>
            <a:r>
              <a:rPr lang="en-US" altLang="zh-CN" sz="1600" b="1" dirty="0" err="1"/>
              <a:t>j;k</a:t>
            </a:r>
            <a:r>
              <a:rPr lang="en-US" altLang="zh-CN" sz="1600" b="1" dirty="0"/>
              <a:t>++)  </a:t>
            </a:r>
            <a:r>
              <a:rPr lang="en-US" altLang="zh-CN" sz="1600" b="1" dirty="0" err="1"/>
              <a:t>thissum</a:t>
            </a:r>
            <a:r>
              <a:rPr lang="en-US" altLang="zh-CN" sz="1600" b="1" dirty="0"/>
              <a:t>+=a[k];</a:t>
            </a:r>
            <a:endParaRPr lang="en-US" altLang="zh-CN" sz="1600" b="1" dirty="0"/>
          </a:p>
          <a:p>
            <a:pPr eaLnBrk="1" hangingPunct="1">
              <a:spcBef>
                <a:spcPct val="50000"/>
              </a:spcBef>
            </a:pPr>
            <a:r>
              <a:rPr lang="en-US" altLang="zh-CN" sz="1600" b="1" dirty="0"/>
              <a:t>		if(</a:t>
            </a:r>
            <a:r>
              <a:rPr lang="en-US" altLang="zh-CN" sz="1600" b="1" dirty="0" err="1"/>
              <a:t>thissum</a:t>
            </a:r>
            <a:r>
              <a:rPr lang="en-US" altLang="zh-CN" sz="1600" b="1" dirty="0"/>
              <a:t>&gt;sum)  {</a:t>
            </a:r>
            <a:endParaRPr lang="en-US" altLang="zh-CN" sz="1600" b="1" dirty="0"/>
          </a:p>
          <a:p>
            <a:pPr eaLnBrk="1" hangingPunct="1">
              <a:spcBef>
                <a:spcPct val="50000"/>
              </a:spcBef>
            </a:pPr>
            <a:r>
              <a:rPr lang="en-US" altLang="zh-CN" sz="1600" b="1" dirty="0"/>
              <a:t>			sum=</a:t>
            </a:r>
            <a:r>
              <a:rPr lang="en-US" altLang="zh-CN" sz="1600" b="1" dirty="0" err="1"/>
              <a:t>thissum</a:t>
            </a:r>
            <a:r>
              <a:rPr lang="en-US" altLang="zh-CN" sz="1600" b="1" dirty="0"/>
              <a:t>;</a:t>
            </a:r>
            <a:endParaRPr lang="en-US" altLang="zh-CN" sz="1600" b="1" dirty="0"/>
          </a:p>
          <a:p>
            <a:pPr eaLnBrk="1" hangingPunct="1">
              <a:spcBef>
                <a:spcPct val="50000"/>
              </a:spcBef>
            </a:pPr>
            <a:r>
              <a:rPr lang="en-US" altLang="zh-CN" sz="1600" b="1" dirty="0"/>
              <a:t>			</a:t>
            </a:r>
            <a:r>
              <a:rPr lang="en-US" altLang="zh-CN" sz="1600" b="1" dirty="0" err="1"/>
              <a:t>besti</a:t>
            </a:r>
            <a:r>
              <a:rPr lang="en-US" altLang="zh-CN" sz="1600" b="1" dirty="0"/>
              <a:t>=I;</a:t>
            </a:r>
            <a:endParaRPr lang="en-US" altLang="zh-CN" sz="1600" b="1" dirty="0"/>
          </a:p>
          <a:p>
            <a:pPr eaLnBrk="1" hangingPunct="1">
              <a:spcBef>
                <a:spcPct val="50000"/>
              </a:spcBef>
            </a:pPr>
            <a:r>
              <a:rPr lang="en-US" altLang="zh-CN" sz="1600" b="1" dirty="0"/>
              <a:t>			</a:t>
            </a:r>
            <a:r>
              <a:rPr lang="en-US" altLang="zh-CN" sz="1600" b="1" dirty="0" err="1"/>
              <a:t>bestj</a:t>
            </a:r>
            <a:r>
              <a:rPr lang="en-US" altLang="zh-CN" sz="1600" b="1" dirty="0"/>
              <a:t>=j;</a:t>
            </a:r>
            <a:endParaRPr lang="en-US" altLang="zh-CN" sz="1600" b="1" dirty="0"/>
          </a:p>
          <a:p>
            <a:pPr eaLnBrk="1" hangingPunct="1">
              <a:spcBef>
                <a:spcPct val="50000"/>
              </a:spcBef>
            </a:pPr>
            <a:r>
              <a:rPr lang="en-US" altLang="zh-CN" sz="1600" b="1" dirty="0"/>
              <a:t>		}</a:t>
            </a:r>
            <a:endParaRPr lang="en-US" altLang="zh-CN" sz="1600" b="1" dirty="0"/>
          </a:p>
          <a:p>
            <a:pPr eaLnBrk="1" hangingPunct="1">
              <a:spcBef>
                <a:spcPct val="50000"/>
              </a:spcBef>
            </a:pPr>
            <a:r>
              <a:rPr lang="en-US" altLang="zh-CN" sz="1600" b="1" dirty="0"/>
              <a:t>	   }</a:t>
            </a:r>
            <a:endParaRPr lang="en-US" altLang="zh-CN" sz="1600" b="1" dirty="0"/>
          </a:p>
          <a:p>
            <a:pPr eaLnBrk="1" hangingPunct="1">
              <a:spcBef>
                <a:spcPct val="50000"/>
              </a:spcBef>
            </a:pPr>
            <a:r>
              <a:rPr lang="en-US" altLang="zh-CN" sz="1600" b="1" dirty="0"/>
              <a:t>	}</a:t>
            </a:r>
            <a:endParaRPr lang="en-US" altLang="zh-CN" sz="1600" b="1" dirty="0"/>
          </a:p>
          <a:p>
            <a:pPr eaLnBrk="1" hangingPunct="1">
              <a:spcBef>
                <a:spcPct val="50000"/>
              </a:spcBef>
            </a:pPr>
            <a:r>
              <a:rPr lang="en-US" altLang="zh-CN" sz="1600" b="1" dirty="0"/>
              <a:t>	return sum;</a:t>
            </a:r>
            <a:endParaRPr lang="en-US" altLang="zh-CN" sz="1600" b="1" dirty="0"/>
          </a:p>
          <a:p>
            <a:pPr eaLnBrk="1" hangingPunct="1">
              <a:spcBef>
                <a:spcPct val="50000"/>
              </a:spcBef>
            </a:pPr>
            <a:r>
              <a:rPr lang="en-US" altLang="zh-CN" sz="1600" b="1" dirty="0"/>
              <a:t>}</a:t>
            </a:r>
            <a:endParaRPr lang="en-US" altLang="zh-CN" sz="1600" b="1" dirty="0"/>
          </a:p>
        </p:txBody>
      </p:sp>
      <p:sp>
        <p:nvSpPr>
          <p:cNvPr id="24581" name="Oval 5"/>
          <p:cNvSpPr>
            <a:spLocks noChangeArrowheads="1"/>
          </p:cNvSpPr>
          <p:nvPr/>
        </p:nvSpPr>
        <p:spPr bwMode="auto">
          <a:xfrm>
            <a:off x="685800" y="1828800"/>
            <a:ext cx="5791200" cy="1981200"/>
          </a:xfrm>
          <a:prstGeom prst="ellipse">
            <a:avLst/>
          </a:prstGeom>
          <a:noFill/>
          <a:ln w="28575">
            <a:solidFill>
              <a:srgbClr val="FF0000"/>
            </a:solidFill>
            <a:prstDash val="dashDot"/>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2" name="AutoShape 6"/>
          <p:cNvSpPr>
            <a:spLocks noChangeArrowheads="1"/>
          </p:cNvSpPr>
          <p:nvPr/>
        </p:nvSpPr>
        <p:spPr bwMode="auto">
          <a:xfrm>
            <a:off x="6705600" y="3733800"/>
            <a:ext cx="2057400" cy="685800"/>
          </a:xfrm>
          <a:prstGeom prst="wedgeRectCallout">
            <a:avLst>
              <a:gd name="adj1" fmla="val -66819"/>
              <a:gd name="adj2" fmla="val -147917"/>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计算复杂性为</a:t>
            </a:r>
            <a:r>
              <a:rPr lang="en-US" altLang="zh-CN" b="1"/>
              <a:t>O(n</a:t>
            </a:r>
            <a:r>
              <a:rPr lang="en-US" altLang="zh-CN" b="1" baseline="30000"/>
              <a:t>3</a:t>
            </a:r>
            <a:r>
              <a:rPr lang="en-US" altLang="zh-CN" b="1"/>
              <a:t>)</a:t>
            </a:r>
            <a:endParaRPr lang="en-US" altLang="zh-CN" b="1"/>
          </a:p>
        </p:txBody>
      </p:sp>
      <p:grpSp>
        <p:nvGrpSpPr>
          <p:cNvPr id="2" name="Group 11"/>
          <p:cNvGrpSpPr/>
          <p:nvPr/>
        </p:nvGrpSpPr>
        <p:grpSpPr bwMode="auto">
          <a:xfrm>
            <a:off x="2133600" y="1371600"/>
            <a:ext cx="6400800" cy="2057400"/>
            <a:chOff x="1344" y="864"/>
            <a:chExt cx="4032" cy="1296"/>
          </a:xfrm>
        </p:grpSpPr>
        <p:sp>
          <p:nvSpPr>
            <p:cNvPr id="24584" name="Rectangle 7"/>
            <p:cNvSpPr>
              <a:spLocks noChangeArrowheads="1"/>
            </p:cNvSpPr>
            <p:nvPr/>
          </p:nvSpPr>
          <p:spPr bwMode="auto">
            <a:xfrm>
              <a:off x="1344" y="1680"/>
              <a:ext cx="2496" cy="480"/>
            </a:xfrm>
            <a:prstGeom prst="rect">
              <a:avLst/>
            </a:prstGeom>
            <a:noFill/>
            <a:ln w="28575">
              <a:solidFill>
                <a:srgbClr val="000080"/>
              </a:solidFill>
              <a:prstDash val="lgDash"/>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4578" name="Object 8"/>
            <p:cNvGraphicFramePr>
              <a:graphicFrameLocks noChangeAspect="1"/>
            </p:cNvGraphicFramePr>
            <p:nvPr/>
          </p:nvGraphicFramePr>
          <p:xfrm>
            <a:off x="3360" y="864"/>
            <a:ext cx="2016" cy="593"/>
          </p:xfrm>
          <a:graphic>
            <a:graphicData uri="http://schemas.openxmlformats.org/presentationml/2006/ole">
              <mc:AlternateContent xmlns:mc="http://schemas.openxmlformats.org/markup-compatibility/2006">
                <mc:Choice xmlns:v="urn:schemas-microsoft-com:vml" Requires="v">
                  <p:oleObj spid="_x0000_s3" name="公式" r:id="rId1" imgW="1511300" imgH="444500" progId="Equation.3">
                    <p:embed/>
                  </p:oleObj>
                </mc:Choice>
                <mc:Fallback>
                  <p:oleObj name="公式" r:id="rId1" imgW="1511300" imgH="444500" progId="Equation.3">
                    <p:embed/>
                    <p:pic>
                      <p:nvPicPr>
                        <p:cNvPr id="0"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 y="864"/>
                          <a:ext cx="2016" cy="593"/>
                        </a:xfrm>
                        <a:prstGeom prst="rect">
                          <a:avLst/>
                        </a:prstGeom>
                        <a:noFill/>
                        <a:ln w="19050">
                          <a:solidFill>
                            <a:srgbClr val="003366"/>
                          </a:solidFill>
                          <a:prstDash val="lgDash"/>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5" name="Line 9"/>
            <p:cNvSpPr>
              <a:spLocks noChangeShapeType="1"/>
            </p:cNvSpPr>
            <p:nvPr/>
          </p:nvSpPr>
          <p:spPr bwMode="auto">
            <a:xfrm flipH="1">
              <a:off x="3696" y="1488"/>
              <a:ext cx="144" cy="240"/>
            </a:xfrm>
            <a:prstGeom prst="line">
              <a:avLst/>
            </a:prstGeom>
            <a:noFill/>
            <a:ln w="76200">
              <a:solidFill>
                <a:srgbClr val="FF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zh-CN" altLang="en-US"/>
              <a:t>简单的穷举求解方法（优化后）</a:t>
            </a:r>
            <a:endParaRPr lang="zh-CN" altLang="en-US"/>
          </a:p>
        </p:txBody>
      </p:sp>
      <p:sp>
        <p:nvSpPr>
          <p:cNvPr id="125955" name="Text Box 3"/>
          <p:cNvSpPr txBox="1">
            <a:spLocks noChangeArrowheads="1"/>
          </p:cNvSpPr>
          <p:nvPr/>
        </p:nvSpPr>
        <p:spPr bwMode="auto">
          <a:xfrm>
            <a:off x="533400" y="1538288"/>
            <a:ext cx="8229600" cy="510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b="1" dirty="0"/>
              <a:t>{	int sum=0;</a:t>
            </a:r>
            <a:endParaRPr lang="en-US" altLang="zh-CN" sz="1600" b="1" dirty="0"/>
          </a:p>
          <a:p>
            <a:pPr eaLnBrk="1" hangingPunct="1">
              <a:spcBef>
                <a:spcPct val="50000"/>
              </a:spcBef>
            </a:pPr>
            <a:r>
              <a:rPr lang="en-US" altLang="zh-CN" sz="1600" b="1" dirty="0"/>
              <a:t>	for(int </a:t>
            </a:r>
            <a:r>
              <a:rPr lang="en-US" altLang="zh-CN" sz="1600" b="1" dirty="0" err="1"/>
              <a:t>i</a:t>
            </a:r>
            <a:r>
              <a:rPr lang="en-US" altLang="zh-CN" sz="1600" b="1" dirty="0"/>
              <a:t>=1;i&lt;=</a:t>
            </a:r>
            <a:r>
              <a:rPr lang="en-US" altLang="zh-CN" sz="1600" b="1" dirty="0" err="1"/>
              <a:t>n;i</a:t>
            </a:r>
            <a:r>
              <a:rPr lang="en-US" altLang="zh-CN" sz="1600" b="1" dirty="0"/>
              <a:t>++) {</a:t>
            </a:r>
            <a:endParaRPr lang="en-US" altLang="zh-CN" sz="1600" b="1" dirty="0"/>
          </a:p>
          <a:p>
            <a:pPr eaLnBrk="1" hangingPunct="1">
              <a:spcBef>
                <a:spcPct val="50000"/>
              </a:spcBef>
            </a:pPr>
            <a:r>
              <a:rPr lang="en-US" altLang="zh-CN" sz="1600" b="1" dirty="0"/>
              <a:t>	 int </a:t>
            </a:r>
            <a:r>
              <a:rPr lang="en-US" altLang="zh-CN" sz="1600" b="1" dirty="0" err="1"/>
              <a:t>thissum</a:t>
            </a:r>
            <a:r>
              <a:rPr lang="en-US" altLang="zh-CN" sz="1600" b="1" dirty="0"/>
              <a:t>=0;</a:t>
            </a:r>
            <a:endParaRPr lang="en-US" altLang="zh-CN" sz="1600" b="1" dirty="0"/>
          </a:p>
          <a:p>
            <a:pPr eaLnBrk="1" hangingPunct="1">
              <a:spcBef>
                <a:spcPct val="50000"/>
              </a:spcBef>
            </a:pPr>
            <a:r>
              <a:rPr lang="en-US" altLang="zh-CN" sz="1600" b="1" dirty="0"/>
              <a:t>	for(int j=</a:t>
            </a:r>
            <a:r>
              <a:rPr lang="en-US" altLang="zh-CN" sz="1600" b="1" dirty="0" err="1"/>
              <a:t>i;j</a:t>
            </a:r>
            <a:r>
              <a:rPr lang="en-US" altLang="zh-CN" sz="1600" b="1" dirty="0"/>
              <a:t>&lt;=</a:t>
            </a:r>
            <a:r>
              <a:rPr lang="en-US" altLang="zh-CN" sz="1600" b="1" dirty="0" err="1"/>
              <a:t>n;j</a:t>
            </a:r>
            <a:r>
              <a:rPr lang="en-US" altLang="zh-CN" sz="1600" b="1" dirty="0"/>
              <a:t>++) {</a:t>
            </a:r>
            <a:endParaRPr lang="en-US" altLang="zh-CN" sz="1600" b="1" dirty="0"/>
          </a:p>
          <a:p>
            <a:pPr eaLnBrk="1" hangingPunct="1">
              <a:spcBef>
                <a:spcPct val="50000"/>
              </a:spcBef>
            </a:pPr>
            <a:r>
              <a:rPr lang="en-US" altLang="zh-CN" sz="1600" b="1" dirty="0"/>
              <a:t>		</a:t>
            </a:r>
            <a:r>
              <a:rPr lang="en-US" altLang="zh-CN" sz="1600" b="1" dirty="0" err="1"/>
              <a:t>thissum</a:t>
            </a:r>
            <a:r>
              <a:rPr lang="en-US" altLang="zh-CN" sz="1600" b="1" dirty="0"/>
              <a:t>+=a[j];</a:t>
            </a:r>
            <a:endParaRPr lang="en-US" altLang="zh-CN" sz="1600" b="1" dirty="0"/>
          </a:p>
          <a:p>
            <a:pPr eaLnBrk="1" hangingPunct="1">
              <a:spcBef>
                <a:spcPct val="50000"/>
              </a:spcBef>
            </a:pPr>
            <a:r>
              <a:rPr lang="en-US" altLang="zh-CN" sz="1600" b="1" dirty="0"/>
              <a:t>		if(</a:t>
            </a:r>
            <a:r>
              <a:rPr lang="en-US" altLang="zh-CN" sz="1600" b="1" dirty="0" err="1"/>
              <a:t>thissum</a:t>
            </a:r>
            <a:r>
              <a:rPr lang="en-US" altLang="zh-CN" sz="1600" b="1" dirty="0"/>
              <a:t>&gt;sum) 	{</a:t>
            </a:r>
            <a:endParaRPr lang="en-US" altLang="zh-CN" sz="1600" b="1" dirty="0"/>
          </a:p>
          <a:p>
            <a:pPr eaLnBrk="1" hangingPunct="1">
              <a:spcBef>
                <a:spcPct val="50000"/>
              </a:spcBef>
            </a:pPr>
            <a:r>
              <a:rPr lang="en-US" altLang="zh-CN" sz="1600" b="1" dirty="0"/>
              <a:t>			sum=</a:t>
            </a:r>
            <a:r>
              <a:rPr lang="en-US" altLang="zh-CN" sz="1600" b="1" dirty="0" err="1"/>
              <a:t>thissum</a:t>
            </a:r>
            <a:r>
              <a:rPr lang="en-US" altLang="zh-CN" sz="1600" b="1" dirty="0"/>
              <a:t>;</a:t>
            </a:r>
            <a:endParaRPr lang="en-US" altLang="zh-CN" sz="1600" b="1" dirty="0"/>
          </a:p>
          <a:p>
            <a:pPr eaLnBrk="1" hangingPunct="1">
              <a:spcBef>
                <a:spcPct val="50000"/>
              </a:spcBef>
            </a:pPr>
            <a:r>
              <a:rPr lang="en-US" altLang="zh-CN" sz="1600" b="1" dirty="0"/>
              <a:t>			</a:t>
            </a:r>
            <a:r>
              <a:rPr lang="en-US" altLang="zh-CN" sz="1600" b="1" dirty="0" err="1"/>
              <a:t>besti</a:t>
            </a:r>
            <a:r>
              <a:rPr lang="en-US" altLang="zh-CN" sz="1600" b="1" dirty="0"/>
              <a:t>=I;</a:t>
            </a:r>
            <a:endParaRPr lang="en-US" altLang="zh-CN" sz="1600" b="1" dirty="0"/>
          </a:p>
          <a:p>
            <a:pPr eaLnBrk="1" hangingPunct="1">
              <a:spcBef>
                <a:spcPct val="50000"/>
              </a:spcBef>
            </a:pPr>
            <a:r>
              <a:rPr lang="en-US" altLang="zh-CN" sz="1600" b="1" dirty="0"/>
              <a:t>			</a:t>
            </a:r>
            <a:r>
              <a:rPr lang="en-US" altLang="zh-CN" sz="1600" b="1" dirty="0" err="1"/>
              <a:t>bestj</a:t>
            </a:r>
            <a:r>
              <a:rPr lang="en-US" altLang="zh-CN" sz="1600" b="1" dirty="0"/>
              <a:t>=j;</a:t>
            </a:r>
            <a:endParaRPr lang="en-US" altLang="zh-CN" sz="1600" b="1" dirty="0"/>
          </a:p>
          <a:p>
            <a:pPr eaLnBrk="1" hangingPunct="1">
              <a:spcBef>
                <a:spcPct val="50000"/>
              </a:spcBef>
            </a:pPr>
            <a:r>
              <a:rPr lang="en-US" altLang="zh-CN" sz="1600" b="1" dirty="0"/>
              <a:t>		}</a:t>
            </a:r>
            <a:endParaRPr lang="en-US" altLang="zh-CN" sz="1600" b="1" dirty="0"/>
          </a:p>
          <a:p>
            <a:pPr eaLnBrk="1" hangingPunct="1">
              <a:spcBef>
                <a:spcPct val="50000"/>
              </a:spcBef>
            </a:pPr>
            <a:r>
              <a:rPr lang="en-US" altLang="zh-CN" sz="1600" b="1" dirty="0"/>
              <a:t>	   }</a:t>
            </a:r>
            <a:endParaRPr lang="en-US" altLang="zh-CN" sz="1600" b="1" dirty="0"/>
          </a:p>
          <a:p>
            <a:pPr eaLnBrk="1" hangingPunct="1">
              <a:spcBef>
                <a:spcPct val="50000"/>
              </a:spcBef>
            </a:pPr>
            <a:r>
              <a:rPr lang="en-US" altLang="zh-CN" sz="1600" b="1" dirty="0"/>
              <a:t>	}</a:t>
            </a:r>
            <a:endParaRPr lang="en-US" altLang="zh-CN" sz="1600" b="1" dirty="0"/>
          </a:p>
          <a:p>
            <a:pPr eaLnBrk="1" hangingPunct="1">
              <a:spcBef>
                <a:spcPct val="50000"/>
              </a:spcBef>
            </a:pPr>
            <a:r>
              <a:rPr lang="en-US" altLang="zh-CN" sz="1600" b="1" dirty="0"/>
              <a:t>	return sum;</a:t>
            </a:r>
            <a:endParaRPr lang="en-US" altLang="zh-CN" sz="1600" b="1" dirty="0"/>
          </a:p>
          <a:p>
            <a:pPr eaLnBrk="1" hangingPunct="1">
              <a:spcBef>
                <a:spcPct val="50000"/>
              </a:spcBef>
            </a:pPr>
            <a:r>
              <a:rPr lang="en-US" altLang="zh-CN" sz="1600" b="1" dirty="0"/>
              <a:t>}</a:t>
            </a:r>
            <a:endParaRPr lang="en-US" altLang="zh-CN" sz="1600" b="1" dirty="0"/>
          </a:p>
        </p:txBody>
      </p:sp>
      <p:sp>
        <p:nvSpPr>
          <p:cNvPr id="125956" name="AutoShape 6"/>
          <p:cNvSpPr>
            <a:spLocks noChangeArrowheads="1"/>
          </p:cNvSpPr>
          <p:nvPr/>
        </p:nvSpPr>
        <p:spPr bwMode="auto">
          <a:xfrm>
            <a:off x="6477000" y="3505200"/>
            <a:ext cx="2057400" cy="685800"/>
          </a:xfrm>
          <a:prstGeom prst="wedgeRectCallout">
            <a:avLst>
              <a:gd name="adj1" fmla="val -79319"/>
              <a:gd name="adj2" fmla="val -147917"/>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计算复杂性为</a:t>
            </a:r>
            <a:r>
              <a:rPr lang="en-US" altLang="zh-CN" b="1"/>
              <a:t>O(n</a:t>
            </a:r>
            <a:r>
              <a:rPr lang="en-US" altLang="zh-CN" b="1" baseline="30000"/>
              <a:t>2</a:t>
            </a:r>
            <a:r>
              <a:rPr lang="en-US" altLang="zh-CN" b="1"/>
              <a:t>)</a:t>
            </a:r>
            <a:endParaRPr lang="en-US" altLang="zh-CN" b="1"/>
          </a:p>
        </p:txBody>
      </p:sp>
      <p:sp>
        <p:nvSpPr>
          <p:cNvPr id="125957" name="Oval 11"/>
          <p:cNvSpPr>
            <a:spLocks noChangeArrowheads="1"/>
          </p:cNvSpPr>
          <p:nvPr/>
        </p:nvSpPr>
        <p:spPr bwMode="auto">
          <a:xfrm>
            <a:off x="685800" y="1828800"/>
            <a:ext cx="5791200" cy="1219200"/>
          </a:xfrm>
          <a:prstGeom prst="ellipse">
            <a:avLst/>
          </a:prstGeom>
          <a:noFill/>
          <a:ln w="28575">
            <a:solidFill>
              <a:srgbClr val="FF0000"/>
            </a:solidFill>
            <a:prstDash val="dashDot"/>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Group 15"/>
          <p:cNvGrpSpPr/>
          <p:nvPr/>
        </p:nvGrpSpPr>
        <p:grpSpPr bwMode="auto">
          <a:xfrm>
            <a:off x="6934200" y="3886200"/>
            <a:ext cx="1524000" cy="1403350"/>
            <a:chOff x="4368" y="2448"/>
            <a:chExt cx="960" cy="884"/>
          </a:xfrm>
        </p:grpSpPr>
        <p:sp>
          <p:nvSpPr>
            <p:cNvPr id="125959" name="Line 12"/>
            <p:cNvSpPr>
              <a:spLocks noChangeShapeType="1"/>
            </p:cNvSpPr>
            <p:nvPr/>
          </p:nvSpPr>
          <p:spPr bwMode="auto">
            <a:xfrm flipV="1">
              <a:off x="4992" y="2496"/>
              <a:ext cx="144" cy="384"/>
            </a:xfrm>
            <a:prstGeom prst="line">
              <a:avLst/>
            </a:prstGeom>
            <a:noFill/>
            <a:ln w="57150">
              <a:solidFill>
                <a:srgbClr val="000099"/>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5960" name="Text Box 13"/>
            <p:cNvSpPr txBox="1">
              <a:spLocks noChangeArrowheads="1"/>
            </p:cNvSpPr>
            <p:nvPr/>
          </p:nvSpPr>
          <p:spPr bwMode="auto">
            <a:xfrm>
              <a:off x="4368" y="2928"/>
              <a:ext cx="9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FF0000"/>
                  </a:solidFill>
                </a:rPr>
                <a:t>该问题算法优化的起点</a:t>
              </a:r>
              <a:endParaRPr lang="zh-CN" altLang="en-US" b="1">
                <a:solidFill>
                  <a:srgbClr val="FF0000"/>
                </a:solidFill>
              </a:endParaRPr>
            </a:p>
          </p:txBody>
        </p:sp>
        <p:sp>
          <p:nvSpPr>
            <p:cNvPr id="125961" name="Line 14"/>
            <p:cNvSpPr>
              <a:spLocks noChangeShapeType="1"/>
            </p:cNvSpPr>
            <p:nvPr/>
          </p:nvSpPr>
          <p:spPr bwMode="auto">
            <a:xfrm>
              <a:off x="4992" y="2448"/>
              <a:ext cx="336"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zh-CN" altLang="en-US"/>
              <a:t>分治思想求解</a:t>
            </a:r>
            <a:endParaRPr lang="zh-CN" altLang="en-US"/>
          </a:p>
        </p:txBody>
      </p:sp>
      <p:graphicFrame>
        <p:nvGraphicFramePr>
          <p:cNvPr id="25602" name="Object 4"/>
          <p:cNvGraphicFramePr>
            <a:graphicFrameLocks noGrp="1" noChangeAspect="1"/>
          </p:cNvGraphicFramePr>
          <p:nvPr>
            <p:ph idx="1"/>
          </p:nvPr>
        </p:nvGraphicFramePr>
        <p:xfrm>
          <a:off x="533400" y="1905000"/>
          <a:ext cx="8077200" cy="3335338"/>
        </p:xfrm>
        <a:graphic>
          <a:graphicData uri="http://schemas.openxmlformats.org/presentationml/2006/ole">
            <mc:AlternateContent xmlns:mc="http://schemas.openxmlformats.org/markup-compatibility/2006">
              <mc:Choice xmlns:v="urn:schemas-microsoft-com:vml" Requires="v">
                <p:oleObj spid="_x0000_s2" name="公式" r:id="rId1" imgW="3937000" imgH="1625600" progId="Equation.3">
                  <p:embed/>
                </p:oleObj>
              </mc:Choice>
              <mc:Fallback>
                <p:oleObj name="公式" r:id="rId1" imgW="3937000" imgH="1625600" progId="Equation.3">
                  <p:embed/>
                  <p:pic>
                    <p:nvPicPr>
                      <p:cNvPr id="0" name="Picture 15"/>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8077200" cy="333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0"/>
          <p:cNvGrpSpPr/>
          <p:nvPr/>
        </p:nvGrpSpPr>
        <p:grpSpPr bwMode="auto">
          <a:xfrm>
            <a:off x="381000" y="4343400"/>
            <a:ext cx="8305800" cy="1828800"/>
            <a:chOff x="240" y="2736"/>
            <a:chExt cx="5232" cy="1152"/>
          </a:xfrm>
        </p:grpSpPr>
        <p:sp>
          <p:nvSpPr>
            <p:cNvPr id="25605" name="Rectangle 7"/>
            <p:cNvSpPr>
              <a:spLocks noChangeArrowheads="1"/>
            </p:cNvSpPr>
            <p:nvPr/>
          </p:nvSpPr>
          <p:spPr bwMode="auto">
            <a:xfrm>
              <a:off x="240" y="2736"/>
              <a:ext cx="5232" cy="576"/>
            </a:xfrm>
            <a:prstGeom prst="rect">
              <a:avLst/>
            </a:prstGeom>
            <a:noFill/>
            <a:ln w="28575">
              <a:solidFill>
                <a:srgbClr val="003366"/>
              </a:solidFill>
              <a:prstDash val="dash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06" name="Text Box 8"/>
            <p:cNvSpPr txBox="1">
              <a:spLocks noChangeArrowheads="1"/>
            </p:cNvSpPr>
            <p:nvPr/>
          </p:nvSpPr>
          <p:spPr bwMode="auto">
            <a:xfrm>
              <a:off x="1008" y="3600"/>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solidFill>
                    <a:srgbClr val="FF0000"/>
                  </a:solidFill>
                </a:rPr>
                <a:t>如何计算？</a:t>
              </a:r>
              <a:endParaRPr lang="zh-CN" altLang="en-US" sz="2400" b="1">
                <a:solidFill>
                  <a:srgbClr val="FF0000"/>
                </a:solidFill>
              </a:endParaRPr>
            </a:p>
          </p:txBody>
        </p:sp>
        <p:sp>
          <p:nvSpPr>
            <p:cNvPr id="25607" name="Line 9"/>
            <p:cNvSpPr>
              <a:spLocks noChangeShapeType="1"/>
            </p:cNvSpPr>
            <p:nvPr/>
          </p:nvSpPr>
          <p:spPr bwMode="auto">
            <a:xfrm flipV="1">
              <a:off x="1872" y="3408"/>
              <a:ext cx="144" cy="192"/>
            </a:xfrm>
            <a:prstGeom prst="line">
              <a:avLst/>
            </a:prstGeom>
            <a:noFill/>
            <a:ln w="57150">
              <a:solidFill>
                <a:srgbClr val="FF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p:txBody>
          <a:bodyPr/>
          <a:lstStyle/>
          <a:p>
            <a:pPr eaLnBrk="1" hangingPunct="1"/>
            <a:r>
              <a:rPr lang="zh-CN" altLang="en-US"/>
              <a:t>解合并的计算策略</a:t>
            </a:r>
            <a:endParaRPr lang="zh-CN" altLang="en-US"/>
          </a:p>
        </p:txBody>
      </p:sp>
      <p:graphicFrame>
        <p:nvGraphicFramePr>
          <p:cNvPr id="26626" name="Object 5"/>
          <p:cNvGraphicFramePr>
            <a:graphicFrameLocks noGrp="1" noChangeAspect="1"/>
          </p:cNvGraphicFramePr>
          <p:nvPr>
            <p:ph sz="half" idx="1"/>
          </p:nvPr>
        </p:nvGraphicFramePr>
        <p:xfrm>
          <a:off x="1447800" y="3471863"/>
          <a:ext cx="6597650" cy="617537"/>
        </p:xfrm>
        <a:graphic>
          <a:graphicData uri="http://schemas.openxmlformats.org/presentationml/2006/ole">
            <mc:AlternateContent xmlns:mc="http://schemas.openxmlformats.org/markup-compatibility/2006">
              <mc:Choice xmlns:v="urn:schemas-microsoft-com:vml" Requires="v">
                <p:oleObj spid="_x0000_s2" name="公式" r:id="rId1" imgW="2578100" imgH="241300" progId="Equation.3">
                  <p:embed/>
                </p:oleObj>
              </mc:Choice>
              <mc:Fallback>
                <p:oleObj name="公式" r:id="rId1" imgW="2578100" imgH="241300" progId="Equation.3">
                  <p:embed/>
                  <p:pic>
                    <p:nvPicPr>
                      <p:cNvPr id="0" name="Picture 41"/>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471863"/>
                        <a:ext cx="6597650" cy="617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7" name="Object 7"/>
          <p:cNvGraphicFramePr>
            <a:graphicFrameLocks noGrp="1" noChangeAspect="1"/>
          </p:cNvGraphicFramePr>
          <p:nvPr>
            <p:ph sz="half" idx="2"/>
          </p:nvPr>
        </p:nvGraphicFramePr>
        <p:xfrm>
          <a:off x="533400" y="1905000"/>
          <a:ext cx="8001000" cy="858838"/>
        </p:xfrm>
        <a:graphic>
          <a:graphicData uri="http://schemas.openxmlformats.org/presentationml/2006/ole">
            <mc:AlternateContent xmlns:mc="http://schemas.openxmlformats.org/markup-compatibility/2006">
              <mc:Choice xmlns:v="urn:schemas-microsoft-com:vml" Requires="v">
                <p:oleObj spid="_x0000_s3" name="公式" r:id="rId3" imgW="4140200" imgH="444500" progId="Equation.3">
                  <p:embed/>
                </p:oleObj>
              </mc:Choice>
              <mc:Fallback>
                <p:oleObj name="公式" r:id="rId3" imgW="4140200" imgH="444500" progId="Equation.3">
                  <p:embed/>
                  <p:pic>
                    <p:nvPicPr>
                      <p:cNvPr id="0" name="Picture 4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905000"/>
                        <a:ext cx="8001000" cy="85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12"/>
          <p:cNvGrpSpPr/>
          <p:nvPr/>
        </p:nvGrpSpPr>
        <p:grpSpPr bwMode="auto">
          <a:xfrm>
            <a:off x="3048000" y="3276600"/>
            <a:ext cx="3962400" cy="1143000"/>
            <a:chOff x="1920" y="2064"/>
            <a:chExt cx="2496" cy="720"/>
          </a:xfrm>
        </p:grpSpPr>
        <p:sp>
          <p:nvSpPr>
            <p:cNvPr id="26631" name="Line 9"/>
            <p:cNvSpPr>
              <a:spLocks noChangeShapeType="1"/>
            </p:cNvSpPr>
            <p:nvPr/>
          </p:nvSpPr>
          <p:spPr bwMode="auto">
            <a:xfrm flipV="1">
              <a:off x="1920" y="2496"/>
              <a:ext cx="0" cy="288"/>
            </a:xfrm>
            <a:prstGeom prst="line">
              <a:avLst/>
            </a:prstGeom>
            <a:noFill/>
            <a:ln w="57150">
              <a:solidFill>
                <a:srgbClr val="FF0000"/>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6632" name="Line 10"/>
            <p:cNvSpPr>
              <a:spLocks noChangeShapeType="1"/>
            </p:cNvSpPr>
            <p:nvPr/>
          </p:nvSpPr>
          <p:spPr bwMode="auto">
            <a:xfrm flipV="1">
              <a:off x="4416" y="2496"/>
              <a:ext cx="0" cy="288"/>
            </a:xfrm>
            <a:prstGeom prst="line">
              <a:avLst/>
            </a:prstGeom>
            <a:noFill/>
            <a:ln w="57150">
              <a:solidFill>
                <a:srgbClr val="FF0000"/>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6633" name="Freeform 11"/>
            <p:cNvSpPr/>
            <p:nvPr/>
          </p:nvSpPr>
          <p:spPr bwMode="auto">
            <a:xfrm>
              <a:off x="1920" y="2064"/>
              <a:ext cx="2448" cy="240"/>
            </a:xfrm>
            <a:custGeom>
              <a:avLst/>
              <a:gdLst>
                <a:gd name="T0" fmla="*/ 0 w 2448"/>
                <a:gd name="T1" fmla="*/ 192 h 240"/>
                <a:gd name="T2" fmla="*/ 0 w 2448"/>
                <a:gd name="T3" fmla="*/ 0 h 240"/>
                <a:gd name="T4" fmla="*/ 2448 w 2448"/>
                <a:gd name="T5" fmla="*/ 0 h 240"/>
                <a:gd name="T6" fmla="*/ 2448 w 2448"/>
                <a:gd name="T7" fmla="*/ 240 h 240"/>
                <a:gd name="T8" fmla="*/ 0 60000 65536"/>
                <a:gd name="T9" fmla="*/ 0 60000 65536"/>
                <a:gd name="T10" fmla="*/ 0 60000 65536"/>
                <a:gd name="T11" fmla="*/ 0 60000 65536"/>
                <a:gd name="T12" fmla="*/ 0 w 2448"/>
                <a:gd name="T13" fmla="*/ 0 h 240"/>
                <a:gd name="T14" fmla="*/ 2448 w 2448"/>
                <a:gd name="T15" fmla="*/ 240 h 240"/>
              </a:gdLst>
              <a:ahLst/>
              <a:cxnLst>
                <a:cxn ang="T8">
                  <a:pos x="T0" y="T1"/>
                </a:cxn>
                <a:cxn ang="T9">
                  <a:pos x="T2" y="T3"/>
                </a:cxn>
                <a:cxn ang="T10">
                  <a:pos x="T4" y="T5"/>
                </a:cxn>
                <a:cxn ang="T11">
                  <a:pos x="T6" y="T7"/>
                </a:cxn>
              </a:cxnLst>
              <a:rect l="T12" t="T13" r="T14" b="T15"/>
              <a:pathLst>
                <a:path w="2448" h="240">
                  <a:moveTo>
                    <a:pt x="0" y="192"/>
                  </a:moveTo>
                  <a:lnTo>
                    <a:pt x="0" y="0"/>
                  </a:lnTo>
                  <a:lnTo>
                    <a:pt x="2448" y="0"/>
                  </a:lnTo>
                  <a:lnTo>
                    <a:pt x="2448" y="240"/>
                  </a:lnTo>
                </a:path>
              </a:pathLst>
            </a:custGeom>
            <a:noFill/>
            <a:ln w="31750" cap="flat">
              <a:solidFill>
                <a:srgbClr val="FF0000"/>
              </a:solidFill>
              <a:prstDash val="dashDot"/>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366605" name="Object 13"/>
          <p:cNvGraphicFramePr>
            <a:graphicFrameLocks noChangeAspect="1"/>
          </p:cNvGraphicFramePr>
          <p:nvPr/>
        </p:nvGraphicFramePr>
        <p:xfrm>
          <a:off x="1600200" y="4572000"/>
          <a:ext cx="5903913" cy="1820863"/>
        </p:xfrm>
        <a:graphic>
          <a:graphicData uri="http://schemas.openxmlformats.org/presentationml/2006/ole">
            <mc:AlternateContent xmlns:mc="http://schemas.openxmlformats.org/markup-compatibility/2006">
              <mc:Choice xmlns:v="urn:schemas-microsoft-com:vml" Requires="v">
                <p:oleObj spid="_x0000_s5" name="公式" r:id="rId5" imgW="3048000" imgH="939800" progId="Equation.3">
                  <p:embed/>
                </p:oleObj>
              </mc:Choice>
              <mc:Fallback>
                <p:oleObj name="公式" r:id="rId5" imgW="3048000" imgH="939800" progId="Equation.3">
                  <p:embed/>
                  <p:pic>
                    <p:nvPicPr>
                      <p:cNvPr id="0"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4572000"/>
                        <a:ext cx="5903913" cy="182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6605"/>
                                        </p:tgtEl>
                                        <p:attrNameLst>
                                          <p:attrName>style.visibility</p:attrName>
                                        </p:attrNameLst>
                                      </p:cBhvr>
                                      <p:to>
                                        <p:strVal val="visible"/>
                                      </p:to>
                                    </p:set>
                                    <p:animEffect transition="in" filter="blinds(horizontal)">
                                      <p:cBhvr>
                                        <p:cTn id="7" dur="500"/>
                                        <p:tgtEl>
                                          <p:spTgt spid="366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zh-CN" altLang="en-US"/>
              <a:t>解合并的计算策略（优化）</a:t>
            </a:r>
            <a:endParaRPr lang="zh-CN" altLang="en-US"/>
          </a:p>
        </p:txBody>
      </p:sp>
      <p:graphicFrame>
        <p:nvGraphicFramePr>
          <p:cNvPr id="27650" name="Object 4"/>
          <p:cNvGraphicFramePr>
            <a:graphicFrameLocks noGrp="1" noChangeAspect="1"/>
          </p:cNvGraphicFramePr>
          <p:nvPr>
            <p:ph idx="1"/>
          </p:nvPr>
        </p:nvGraphicFramePr>
        <p:xfrm>
          <a:off x="685800" y="1752600"/>
          <a:ext cx="7772400" cy="4433888"/>
        </p:xfrm>
        <a:graphic>
          <a:graphicData uri="http://schemas.openxmlformats.org/presentationml/2006/ole">
            <mc:AlternateContent xmlns:mc="http://schemas.openxmlformats.org/markup-compatibility/2006">
              <mc:Choice xmlns:v="urn:schemas-microsoft-com:vml" Requires="v">
                <p:oleObj spid="_x0000_s2" name="公式" r:id="rId1" imgW="4318000" imgH="2463800" progId="Equation.3">
                  <p:embed/>
                </p:oleObj>
              </mc:Choice>
              <mc:Fallback>
                <p:oleObj name="公式" r:id="rId1" imgW="4318000" imgH="2463800" progId="Equation.3">
                  <p:embed/>
                  <p:pic>
                    <p:nvPicPr>
                      <p:cNvPr id="0" name="Picture 15"/>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7772400" cy="4433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2" name="Oval 6"/>
          <p:cNvSpPr>
            <a:spLocks noChangeArrowheads="1"/>
          </p:cNvSpPr>
          <p:nvPr/>
        </p:nvSpPr>
        <p:spPr bwMode="auto">
          <a:xfrm>
            <a:off x="381000" y="2819400"/>
            <a:ext cx="7848600" cy="609600"/>
          </a:xfrm>
          <a:prstGeom prst="ellipse">
            <a:avLst/>
          </a:prstGeom>
          <a:noFill/>
          <a:ln w="19050">
            <a:solidFill>
              <a:srgbClr val="FF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 name="Group 10"/>
          <p:cNvGrpSpPr/>
          <p:nvPr/>
        </p:nvGrpSpPr>
        <p:grpSpPr bwMode="auto">
          <a:xfrm>
            <a:off x="3581400" y="3810000"/>
            <a:ext cx="4419600" cy="2711450"/>
            <a:chOff x="2256" y="2400"/>
            <a:chExt cx="2784" cy="1708"/>
          </a:xfrm>
        </p:grpSpPr>
        <p:sp>
          <p:nvSpPr>
            <p:cNvPr id="27654" name="AutoShape 7"/>
            <p:cNvSpPr>
              <a:spLocks noChangeArrowheads="1"/>
            </p:cNvSpPr>
            <p:nvPr/>
          </p:nvSpPr>
          <p:spPr bwMode="auto">
            <a:xfrm>
              <a:off x="3312" y="2400"/>
              <a:ext cx="1488" cy="288"/>
            </a:xfrm>
            <a:prstGeom prst="wedgeRectCallout">
              <a:avLst>
                <a:gd name="adj1" fmla="val -45361"/>
                <a:gd name="adj2" fmla="val 70139"/>
              </a:avLst>
            </a:prstGeom>
            <a:solidFill>
              <a:schemeClr val="accent1"/>
            </a:solidFill>
            <a:ln w="9525">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计算复杂性为</a:t>
              </a:r>
              <a:r>
                <a:rPr lang="en-US" altLang="zh-CN"/>
                <a:t>O(n)</a:t>
              </a:r>
              <a:endParaRPr lang="en-US" altLang="zh-CN"/>
            </a:p>
          </p:txBody>
        </p:sp>
        <p:sp>
          <p:nvSpPr>
            <p:cNvPr id="27655" name="AutoShape 8"/>
            <p:cNvSpPr>
              <a:spLocks noChangeArrowheads="1"/>
            </p:cNvSpPr>
            <p:nvPr/>
          </p:nvSpPr>
          <p:spPr bwMode="auto">
            <a:xfrm>
              <a:off x="3552" y="2832"/>
              <a:ext cx="1488" cy="288"/>
            </a:xfrm>
            <a:prstGeom prst="wedgeRectCallout">
              <a:avLst>
                <a:gd name="adj1" fmla="val -45361"/>
                <a:gd name="adj2" fmla="val 70139"/>
              </a:avLst>
            </a:prstGeom>
            <a:solidFill>
              <a:schemeClr val="accent1"/>
            </a:solidFill>
            <a:ln w="9525">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计算复杂性为</a:t>
              </a:r>
              <a:r>
                <a:rPr lang="en-US" altLang="zh-CN"/>
                <a:t>O(n)</a:t>
              </a:r>
              <a:endParaRPr lang="en-US" altLang="zh-CN"/>
            </a:p>
          </p:txBody>
        </p:sp>
        <p:sp>
          <p:nvSpPr>
            <p:cNvPr id="27656" name="Text Box 9"/>
            <p:cNvSpPr txBox="1">
              <a:spLocks noChangeArrowheads="1"/>
            </p:cNvSpPr>
            <p:nvPr/>
          </p:nvSpPr>
          <p:spPr bwMode="auto">
            <a:xfrm>
              <a:off x="2256" y="3552"/>
              <a:ext cx="1872" cy="556"/>
            </a:xfrm>
            <a:prstGeom prst="rect">
              <a:avLst/>
            </a:prstGeom>
            <a:noFill/>
            <a:ln w="28575">
              <a:solidFill>
                <a:srgbClr val="FF0000"/>
              </a:solidFill>
              <a:prstDash val="dashDot"/>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t>T(n)=2T(n/2)+O(n)</a:t>
              </a:r>
              <a:endParaRPr lang="en-US" altLang="zh-CN" sz="2000"/>
            </a:p>
            <a:p>
              <a:pPr eaLnBrk="1" hangingPunct="1">
                <a:spcBef>
                  <a:spcPct val="50000"/>
                </a:spcBef>
              </a:pPr>
              <a:r>
                <a:rPr lang="en-US" altLang="zh-CN" sz="2000"/>
                <a:t>=O(nlogn)</a:t>
              </a:r>
              <a:endParaRPr lang="en-US" altLang="zh-CN" sz="2000"/>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zh-CN" altLang="en-US"/>
              <a:t>动态规划求解方案</a:t>
            </a:r>
            <a:endParaRPr lang="zh-CN" altLang="en-US"/>
          </a:p>
        </p:txBody>
      </p:sp>
      <p:graphicFrame>
        <p:nvGraphicFramePr>
          <p:cNvPr id="28674" name="Object 3"/>
          <p:cNvGraphicFramePr>
            <a:graphicFrameLocks noGrp="1" noChangeAspect="1"/>
          </p:cNvGraphicFramePr>
          <p:nvPr>
            <p:ph idx="1"/>
          </p:nvPr>
        </p:nvGraphicFramePr>
        <p:xfrm>
          <a:off x="762000" y="1600200"/>
          <a:ext cx="5715000" cy="4970463"/>
        </p:xfrm>
        <a:graphic>
          <a:graphicData uri="http://schemas.openxmlformats.org/presentationml/2006/ole">
            <mc:AlternateContent xmlns:mc="http://schemas.openxmlformats.org/markup-compatibility/2006">
              <mc:Choice xmlns:v="urn:schemas-microsoft-com:vml" Requires="v">
                <p:oleObj spid="_x0000_s2" name="公式" r:id="rId1" imgW="2730500" imgH="2374900" progId="Equation.3">
                  <p:embed/>
                </p:oleObj>
              </mc:Choice>
              <mc:Fallback>
                <p:oleObj name="公式" r:id="rId1" imgW="2730500" imgH="2374900" progId="Equation.3">
                  <p:embed/>
                  <p:pic>
                    <p:nvPicPr>
                      <p:cNvPr id="0" name="Picture 15"/>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5715000" cy="4970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0"/>
          <p:cNvGrpSpPr/>
          <p:nvPr/>
        </p:nvGrpSpPr>
        <p:grpSpPr bwMode="auto">
          <a:xfrm>
            <a:off x="609600" y="3810000"/>
            <a:ext cx="7239000" cy="1905000"/>
            <a:chOff x="384" y="2400"/>
            <a:chExt cx="4560" cy="1200"/>
          </a:xfrm>
        </p:grpSpPr>
        <p:sp>
          <p:nvSpPr>
            <p:cNvPr id="28677" name="Rectangle 7"/>
            <p:cNvSpPr>
              <a:spLocks noChangeArrowheads="1"/>
            </p:cNvSpPr>
            <p:nvPr/>
          </p:nvSpPr>
          <p:spPr bwMode="auto">
            <a:xfrm>
              <a:off x="384" y="2592"/>
              <a:ext cx="3360" cy="1008"/>
            </a:xfrm>
            <a:prstGeom prst="rect">
              <a:avLst/>
            </a:prstGeom>
            <a:noFill/>
            <a:ln w="38100">
              <a:solidFill>
                <a:srgbClr val="000099"/>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78" name="Line 8"/>
            <p:cNvSpPr>
              <a:spLocks noChangeShapeType="1"/>
            </p:cNvSpPr>
            <p:nvPr/>
          </p:nvSpPr>
          <p:spPr bwMode="auto">
            <a:xfrm flipH="1">
              <a:off x="3792" y="2736"/>
              <a:ext cx="240" cy="192"/>
            </a:xfrm>
            <a:prstGeom prst="line">
              <a:avLst/>
            </a:prstGeom>
            <a:noFill/>
            <a:ln w="57150">
              <a:solidFill>
                <a:srgbClr val="000099"/>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8679" name="Text Box 9"/>
            <p:cNvSpPr txBox="1">
              <a:spLocks noChangeArrowheads="1"/>
            </p:cNvSpPr>
            <p:nvPr/>
          </p:nvSpPr>
          <p:spPr bwMode="auto">
            <a:xfrm>
              <a:off x="4032" y="240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solidFill>
                    <a:srgbClr val="FF0000"/>
                  </a:solidFill>
                </a:rPr>
                <a:t>为什么？</a:t>
              </a:r>
              <a:endParaRPr lang="zh-CN" altLang="en-US" sz="2400" b="1">
                <a:solidFill>
                  <a:srgbClr val="FF0000"/>
                </a:solidFill>
              </a:endParaRPr>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zh-CN" altLang="en-US"/>
              <a:t>动态规划求解方案的复杂性分析</a:t>
            </a:r>
            <a:endParaRPr lang="zh-CN" altLang="en-US"/>
          </a:p>
        </p:txBody>
      </p:sp>
      <p:graphicFrame>
        <p:nvGraphicFramePr>
          <p:cNvPr id="29698" name="Object 4"/>
          <p:cNvGraphicFramePr>
            <a:graphicFrameLocks noGrp="1" noChangeAspect="1"/>
          </p:cNvGraphicFramePr>
          <p:nvPr>
            <p:ph idx="1"/>
          </p:nvPr>
        </p:nvGraphicFramePr>
        <p:xfrm>
          <a:off x="762000" y="1600200"/>
          <a:ext cx="5715000" cy="4970463"/>
        </p:xfrm>
        <a:graphic>
          <a:graphicData uri="http://schemas.openxmlformats.org/presentationml/2006/ole">
            <mc:AlternateContent xmlns:mc="http://schemas.openxmlformats.org/markup-compatibility/2006">
              <mc:Choice xmlns:v="urn:schemas-microsoft-com:vml" Requires="v">
                <p:oleObj spid="_x0000_s2" name="公式" r:id="rId1" imgW="2730500" imgH="2374900" progId="Equation.3">
                  <p:embed/>
                </p:oleObj>
              </mc:Choice>
              <mc:Fallback>
                <p:oleObj name="公式" r:id="rId1" imgW="2730500" imgH="2374900" progId="Equation.3">
                  <p:embed/>
                  <p:pic>
                    <p:nvPicPr>
                      <p:cNvPr id="0" name="Picture 15"/>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5715000" cy="4970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0" name="AutoShape 6"/>
          <p:cNvSpPr>
            <a:spLocks noChangeArrowheads="1"/>
          </p:cNvSpPr>
          <p:nvPr/>
        </p:nvSpPr>
        <p:spPr bwMode="auto">
          <a:xfrm>
            <a:off x="6477000" y="2590800"/>
            <a:ext cx="1905000" cy="685800"/>
          </a:xfrm>
          <a:prstGeom prst="wedgeRectCallout">
            <a:avLst>
              <a:gd name="adj1" fmla="val -44750"/>
              <a:gd name="adj2" fmla="val 69907"/>
            </a:avLst>
          </a:prstGeom>
          <a:noFill/>
          <a:ln w="12700">
            <a:solidFill>
              <a:srgbClr val="FF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t>需要做</a:t>
            </a:r>
            <a:r>
              <a:rPr lang="en-US" altLang="zh-CN" sz="2000"/>
              <a:t>n</a:t>
            </a:r>
            <a:r>
              <a:rPr lang="zh-CN" altLang="en-US" sz="2000"/>
              <a:t>次</a:t>
            </a:r>
            <a:r>
              <a:rPr lang="en-US" altLang="zh-CN" sz="2000"/>
              <a:t>b(j)</a:t>
            </a:r>
            <a:r>
              <a:rPr lang="zh-CN" altLang="en-US" sz="2000"/>
              <a:t>的计算</a:t>
            </a:r>
            <a:endParaRPr lang="zh-CN" altLang="en-US" sz="2000"/>
          </a:p>
        </p:txBody>
      </p:sp>
      <p:sp>
        <p:nvSpPr>
          <p:cNvPr id="373767" name="AutoShape 7"/>
          <p:cNvSpPr>
            <a:spLocks noChangeArrowheads="1"/>
          </p:cNvSpPr>
          <p:nvPr/>
        </p:nvSpPr>
        <p:spPr bwMode="auto">
          <a:xfrm>
            <a:off x="5867400" y="4038600"/>
            <a:ext cx="2667000" cy="685800"/>
          </a:xfrm>
          <a:prstGeom prst="wedgeRectCallout">
            <a:avLst>
              <a:gd name="adj1" fmla="val -52917"/>
              <a:gd name="adj2" fmla="val 104630"/>
            </a:avLst>
          </a:prstGeom>
          <a:noFill/>
          <a:ln w="12700">
            <a:solidFill>
              <a:srgbClr val="FF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t>每次</a:t>
            </a:r>
            <a:r>
              <a:rPr lang="en-US" altLang="zh-CN" sz="2000"/>
              <a:t>b(j)</a:t>
            </a:r>
            <a:r>
              <a:rPr lang="zh-CN" altLang="en-US" sz="2000"/>
              <a:t>计算的时间复杂性为</a:t>
            </a:r>
            <a:r>
              <a:rPr lang="en-US" altLang="zh-CN" sz="2000"/>
              <a:t>O(1)</a:t>
            </a:r>
            <a:endParaRPr lang="en-US" altLang="zh-CN" sz="2000"/>
          </a:p>
        </p:txBody>
      </p:sp>
      <p:sp>
        <p:nvSpPr>
          <p:cNvPr id="373768" name="Text Box 8"/>
          <p:cNvSpPr txBox="1">
            <a:spLocks noChangeArrowheads="1"/>
          </p:cNvSpPr>
          <p:nvPr/>
        </p:nvSpPr>
        <p:spPr bwMode="auto">
          <a:xfrm>
            <a:off x="6096000" y="5181600"/>
            <a:ext cx="2819400" cy="1033463"/>
          </a:xfrm>
          <a:prstGeom prst="rect">
            <a:avLst/>
          </a:prstGeom>
          <a:noFill/>
          <a:ln w="28575">
            <a:solidFill>
              <a:srgbClr val="FF0000"/>
            </a:solidFill>
            <a:prstDash val="dashDot"/>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a:t>时间复杂性为</a:t>
            </a:r>
            <a:r>
              <a:rPr lang="en-US" altLang="zh-CN" sz="2400"/>
              <a:t>O(n)</a:t>
            </a:r>
            <a:endParaRPr lang="en-US" altLang="zh-CN" sz="2400"/>
          </a:p>
          <a:p>
            <a:pPr algn="ctr" eaLnBrk="1" hangingPunct="1">
              <a:spcBef>
                <a:spcPct val="50000"/>
              </a:spcBef>
            </a:pPr>
            <a:r>
              <a:rPr lang="zh-CN" altLang="en-US" sz="2400"/>
              <a:t>空间复杂性为</a:t>
            </a:r>
            <a:r>
              <a:rPr lang="en-US" altLang="zh-CN" sz="2400"/>
              <a:t>O(n)</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3767"/>
                                        </p:tgtEl>
                                        <p:attrNameLst>
                                          <p:attrName>style.visibility</p:attrName>
                                        </p:attrNameLst>
                                      </p:cBhvr>
                                      <p:to>
                                        <p:strVal val="visible"/>
                                      </p:to>
                                    </p:set>
                                    <p:anim calcmode="lin" valueType="num">
                                      <p:cBhvr additive="base">
                                        <p:cTn id="7" dur="500" fill="hold"/>
                                        <p:tgtEl>
                                          <p:spTgt spid="373767"/>
                                        </p:tgtEl>
                                        <p:attrNameLst>
                                          <p:attrName>ppt_x</p:attrName>
                                        </p:attrNameLst>
                                      </p:cBhvr>
                                      <p:tavLst>
                                        <p:tav tm="0">
                                          <p:val>
                                            <p:strVal val="#ppt_x"/>
                                          </p:val>
                                        </p:tav>
                                        <p:tav tm="100000">
                                          <p:val>
                                            <p:strVal val="#ppt_x"/>
                                          </p:val>
                                        </p:tav>
                                      </p:tavLst>
                                    </p:anim>
                                    <p:anim calcmode="lin" valueType="num">
                                      <p:cBhvr additive="base">
                                        <p:cTn id="8" dur="500" fill="hold"/>
                                        <p:tgtEl>
                                          <p:spTgt spid="3737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3768"/>
                                        </p:tgtEl>
                                        <p:attrNameLst>
                                          <p:attrName>style.visibility</p:attrName>
                                        </p:attrNameLst>
                                      </p:cBhvr>
                                      <p:to>
                                        <p:strVal val="visible"/>
                                      </p:to>
                                    </p:set>
                                    <p:anim calcmode="lin" valueType="num">
                                      <p:cBhvr additive="base">
                                        <p:cTn id="13" dur="500" fill="hold"/>
                                        <p:tgtEl>
                                          <p:spTgt spid="373768"/>
                                        </p:tgtEl>
                                        <p:attrNameLst>
                                          <p:attrName>ppt_x</p:attrName>
                                        </p:attrNameLst>
                                      </p:cBhvr>
                                      <p:tavLst>
                                        <p:tav tm="0">
                                          <p:val>
                                            <p:strVal val="#ppt_x"/>
                                          </p:val>
                                        </p:tav>
                                        <p:tav tm="100000">
                                          <p:val>
                                            <p:strVal val="#ppt_x"/>
                                          </p:val>
                                        </p:tav>
                                      </p:tavLst>
                                    </p:anim>
                                    <p:anim calcmode="lin" valueType="num">
                                      <p:cBhvr additive="base">
                                        <p:cTn id="14" dur="500" fill="hold"/>
                                        <p:tgtEl>
                                          <p:spTgt spid="3737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7" grpId="0" animBg="1"/>
      <p:bldP spid="37376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914400" y="2133600"/>
            <a:ext cx="7391400"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lang="en-US" altLang="zh-CN" sz="2800" b="1"/>
              <a:t>      </a:t>
            </a:r>
            <a:r>
              <a:rPr lang="zh-CN" altLang="en-US" sz="2800" b="1"/>
              <a:t>比较感性的说，其实动态规划的思想是对</a:t>
            </a:r>
            <a:r>
              <a:rPr lang="zh-CN" altLang="en-US" sz="2800" b="1">
                <a:solidFill>
                  <a:srgbClr val="000099"/>
                </a:solidFill>
              </a:rPr>
              <a:t>贪心算法和分治法的一种折衷</a:t>
            </a:r>
            <a:r>
              <a:rPr lang="zh-CN" altLang="en-US" sz="2800" b="1"/>
              <a:t>，它所解决的问题往往不具有贪心实质，但是各个子问题又不是完全零散的，这时候我们用</a:t>
            </a:r>
            <a:r>
              <a:rPr lang="zh-CN" altLang="en-US" sz="2800" b="1">
                <a:solidFill>
                  <a:srgbClr val="FF0000"/>
                </a:solidFill>
              </a:rPr>
              <a:t>一定的空间</a:t>
            </a:r>
            <a:r>
              <a:rPr lang="zh-CN" altLang="en-US" sz="2800" b="1"/>
              <a:t>来</a:t>
            </a:r>
            <a:r>
              <a:rPr lang="zh-CN" altLang="en-US" sz="2800" b="1">
                <a:solidFill>
                  <a:srgbClr val="003399"/>
                </a:solidFill>
              </a:rPr>
              <a:t>换取时间</a:t>
            </a:r>
            <a:r>
              <a:rPr lang="zh-CN" altLang="en-US" sz="2800" b="1"/>
              <a:t>，就可以提高解题的效率。</a:t>
            </a:r>
            <a:endParaRPr lang="zh-CN" altLang="en-US" sz="2800" b="1"/>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问题推广</a:t>
            </a:r>
            <a:endParaRPr lang="zh-CN" altLang="en-US" dirty="0"/>
          </a:p>
        </p:txBody>
      </p:sp>
      <p:sp>
        <p:nvSpPr>
          <p:cNvPr id="3" name="内容占位符 2"/>
          <p:cNvSpPr>
            <a:spLocks noGrp="1"/>
          </p:cNvSpPr>
          <p:nvPr>
            <p:ph idx="1"/>
          </p:nvPr>
        </p:nvSpPr>
        <p:spPr/>
        <p:txBody>
          <a:bodyPr/>
          <a:lstStyle/>
          <a:p>
            <a:pPr>
              <a:lnSpc>
                <a:spcPct val="150000"/>
              </a:lnSpc>
            </a:pPr>
            <a:r>
              <a:rPr lang="zh-CN" altLang="en-US" b="1" dirty="0"/>
              <a:t>最大子矩阵和问题</a:t>
            </a:r>
            <a:endParaRPr lang="en-US" altLang="zh-CN" b="1" dirty="0"/>
          </a:p>
          <a:p>
            <a:pPr>
              <a:lnSpc>
                <a:spcPct val="150000"/>
              </a:lnSpc>
            </a:pPr>
            <a:r>
              <a:rPr lang="zh-CN" altLang="en-US" b="1" dirty="0"/>
              <a:t>最大</a:t>
            </a:r>
            <a:r>
              <a:rPr lang="en-US" altLang="zh-CN" b="1" dirty="0"/>
              <a:t>m</a:t>
            </a:r>
            <a:r>
              <a:rPr lang="zh-CN" altLang="en-US" b="1" dirty="0"/>
              <a:t>子段和问题</a:t>
            </a:r>
            <a:endParaRPr lang="zh-CN" altLang="en-US" b="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问题推广</a:t>
            </a:r>
            <a:r>
              <a:rPr lang="en-US" altLang="zh-CN" dirty="0"/>
              <a:t>-</a:t>
            </a:r>
            <a:r>
              <a:rPr lang="zh-CN" altLang="en-US" dirty="0"/>
              <a:t>最大子矩阵和问题</a:t>
            </a:r>
            <a:endParaRPr lang="zh-CN" altLang="en-US" dirty="0"/>
          </a:p>
        </p:txBody>
      </p:sp>
      <p:sp>
        <p:nvSpPr>
          <p:cNvPr id="3" name="内容占位符 2"/>
          <p:cNvSpPr>
            <a:spLocks noGrp="1"/>
          </p:cNvSpPr>
          <p:nvPr>
            <p:ph idx="1"/>
          </p:nvPr>
        </p:nvSpPr>
        <p:spPr/>
        <p:txBody>
          <a:bodyPr/>
          <a:lstStyle/>
          <a:p>
            <a:pPr>
              <a:lnSpc>
                <a:spcPct val="150000"/>
              </a:lnSpc>
            </a:pPr>
            <a:r>
              <a:rPr lang="zh-CN" altLang="en-US" b="1" dirty="0">
                <a:solidFill>
                  <a:srgbClr val="0070C0"/>
                </a:solidFill>
              </a:rPr>
              <a:t>问题描述：</a:t>
            </a:r>
            <a:endParaRPr lang="en-US" altLang="zh-CN" b="1" dirty="0">
              <a:solidFill>
                <a:srgbClr val="0070C0"/>
              </a:solidFill>
            </a:endParaRPr>
          </a:p>
          <a:p>
            <a:pPr lvl="1">
              <a:lnSpc>
                <a:spcPct val="150000"/>
              </a:lnSpc>
            </a:pPr>
            <a:r>
              <a:rPr lang="zh-CN" altLang="en-US" dirty="0"/>
              <a:t>给定</a:t>
            </a:r>
            <a:r>
              <a:rPr lang="en-US" altLang="zh-CN" dirty="0"/>
              <a:t>m</a:t>
            </a:r>
            <a:r>
              <a:rPr lang="zh-CN" altLang="en-US" dirty="0"/>
              <a:t>行</a:t>
            </a:r>
            <a:r>
              <a:rPr lang="en-US" altLang="zh-CN" dirty="0"/>
              <a:t>n</a:t>
            </a:r>
            <a:r>
              <a:rPr lang="zh-CN" altLang="en-US" dirty="0"/>
              <a:t>列的整数矩阵</a:t>
            </a:r>
            <a:r>
              <a:rPr lang="en-US" altLang="zh-CN" dirty="0"/>
              <a:t>A</a:t>
            </a:r>
            <a:r>
              <a:rPr lang="zh-CN" altLang="en-US" dirty="0"/>
              <a:t>，试求矩阵</a:t>
            </a:r>
            <a:r>
              <a:rPr lang="en-US" altLang="zh-CN" dirty="0"/>
              <a:t>A</a:t>
            </a:r>
            <a:r>
              <a:rPr lang="zh-CN" altLang="en-US" dirty="0"/>
              <a:t>的一个子矩阵，使得其各元素之和最大</a:t>
            </a:r>
            <a:endParaRPr lang="en-US" altLang="zh-CN" dirty="0"/>
          </a:p>
          <a:p>
            <a:pPr lvl="1">
              <a:lnSpc>
                <a:spcPct val="150000"/>
              </a:lnSpc>
            </a:pPr>
            <a:r>
              <a:rPr lang="zh-CN" altLang="en-US" dirty="0"/>
              <a:t>是最大子段和问题向二维的推广。</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最大子矩阵和问题</a:t>
            </a:r>
            <a:endParaRPr lang="zh-CN" altLang="en-US" dirty="0"/>
          </a:p>
        </p:txBody>
      </p:sp>
      <p:graphicFrame>
        <p:nvGraphicFramePr>
          <p:cNvPr id="3" name="对象 2"/>
          <p:cNvGraphicFramePr>
            <a:graphicFrameLocks noChangeAspect="1"/>
          </p:cNvGraphicFramePr>
          <p:nvPr/>
        </p:nvGraphicFramePr>
        <p:xfrm>
          <a:off x="428596" y="1714488"/>
          <a:ext cx="8548977" cy="4857784"/>
        </p:xfrm>
        <a:graphic>
          <a:graphicData uri="http://schemas.openxmlformats.org/presentationml/2006/ole">
            <mc:AlternateContent xmlns:mc="http://schemas.openxmlformats.org/markup-compatibility/2006">
              <mc:Choice xmlns:v="urn:schemas-microsoft-com:vml" Requires="v">
                <p:oleObj spid="_x0000_s4" name="公式" r:id="rId1" imgW="3263900" imgH="1854200" progId="Equation.3">
                  <p:embed/>
                </p:oleObj>
              </mc:Choice>
              <mc:Fallback>
                <p:oleObj name="公式" r:id="rId1" imgW="3263900" imgH="1854200" progId="Equation.3">
                  <p:embed/>
                  <p:pic>
                    <p:nvPicPr>
                      <p:cNvPr id="0"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596" y="1714488"/>
                        <a:ext cx="8548977" cy="48577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用动态规划算法求解</a:t>
            </a:r>
            <a:endParaRPr lang="zh-CN" altLang="en-US" dirty="0"/>
          </a:p>
        </p:txBody>
      </p:sp>
      <p:graphicFrame>
        <p:nvGraphicFramePr>
          <p:cNvPr id="164866" name="Object 2"/>
          <p:cNvGraphicFramePr>
            <a:graphicFrameLocks noChangeAspect="1"/>
          </p:cNvGraphicFramePr>
          <p:nvPr/>
        </p:nvGraphicFramePr>
        <p:xfrm>
          <a:off x="142844" y="1500174"/>
          <a:ext cx="7286676" cy="4346542"/>
        </p:xfrm>
        <a:graphic>
          <a:graphicData uri="http://schemas.openxmlformats.org/presentationml/2006/ole">
            <mc:AlternateContent xmlns:mc="http://schemas.openxmlformats.org/markup-compatibility/2006">
              <mc:Choice xmlns:v="urn:schemas-microsoft-com:vml" Requires="v">
                <p:oleObj spid="_x0000_s3" name="公式" r:id="rId1" imgW="3746500" imgH="2235200" progId="Equation.3">
                  <p:embed/>
                </p:oleObj>
              </mc:Choice>
              <mc:Fallback>
                <p:oleObj name="公式" r:id="rId1" imgW="3746500" imgH="2235200" progId="Equation.3">
                  <p:embed/>
                  <p:pic>
                    <p:nvPicPr>
                      <p:cNvPr id="0"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44" y="1500174"/>
                        <a:ext cx="7286676" cy="43465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357158" y="6000768"/>
            <a:ext cx="7215238" cy="646331"/>
          </a:xfrm>
          <a:prstGeom prst="rect">
            <a:avLst/>
          </a:prstGeom>
          <a:noFill/>
        </p:spPr>
        <p:txBody>
          <a:bodyPr wrap="square" rtlCol="0">
            <a:spAutoFit/>
          </a:bodyPr>
          <a:lstStyle/>
          <a:p>
            <a:r>
              <a:rPr lang="zh-CN" altLang="en-US" b="1" dirty="0">
                <a:solidFill>
                  <a:srgbClr val="003399"/>
                </a:solidFill>
              </a:rPr>
              <a:t>计算</a:t>
            </a:r>
            <a:r>
              <a:rPr lang="en-US" altLang="zh-CN" b="1" dirty="0">
                <a:solidFill>
                  <a:srgbClr val="003399"/>
                </a:solidFill>
              </a:rPr>
              <a:t>t(i1,i2)</a:t>
            </a:r>
            <a:r>
              <a:rPr lang="zh-CN" altLang="en-US" b="1" dirty="0">
                <a:solidFill>
                  <a:srgbClr val="003399"/>
                </a:solidFill>
              </a:rPr>
              <a:t>是一维情形的最大字段和问题，其时间复杂性为</a:t>
            </a:r>
            <a:r>
              <a:rPr lang="en-US" altLang="zh-CN" b="1" dirty="0">
                <a:solidFill>
                  <a:srgbClr val="003399"/>
                </a:solidFill>
              </a:rPr>
              <a:t>O</a:t>
            </a:r>
            <a:r>
              <a:rPr lang="zh-CN" altLang="en-US" b="1" dirty="0">
                <a:solidFill>
                  <a:srgbClr val="003399"/>
                </a:solidFill>
              </a:rPr>
              <a:t>（</a:t>
            </a:r>
            <a:r>
              <a:rPr lang="en-US" altLang="zh-CN" b="1" dirty="0">
                <a:solidFill>
                  <a:srgbClr val="003399"/>
                </a:solidFill>
              </a:rPr>
              <a:t>n</a:t>
            </a:r>
            <a:r>
              <a:rPr lang="zh-CN" altLang="en-US" b="1" dirty="0">
                <a:solidFill>
                  <a:srgbClr val="003399"/>
                </a:solidFill>
              </a:rPr>
              <a:t>）</a:t>
            </a:r>
            <a:endParaRPr lang="en-US" altLang="zh-CN" b="1" dirty="0">
              <a:solidFill>
                <a:srgbClr val="003399"/>
              </a:solidFill>
            </a:endParaRPr>
          </a:p>
          <a:p>
            <a:r>
              <a:rPr lang="en-US" altLang="zh-CN" b="1" dirty="0">
                <a:solidFill>
                  <a:srgbClr val="003399"/>
                </a:solidFill>
              </a:rPr>
              <a:t>t(i1,i2)</a:t>
            </a:r>
            <a:r>
              <a:rPr lang="zh-CN" altLang="en-US" b="1" dirty="0">
                <a:solidFill>
                  <a:srgbClr val="003399"/>
                </a:solidFill>
              </a:rPr>
              <a:t>总共有</a:t>
            </a:r>
            <a:r>
              <a:rPr lang="en-US" altLang="zh-CN" b="1" dirty="0">
                <a:solidFill>
                  <a:srgbClr val="003399"/>
                </a:solidFill>
              </a:rPr>
              <a:t>O(m</a:t>
            </a:r>
            <a:r>
              <a:rPr lang="en-US" altLang="zh-CN" b="1" baseline="30000" dirty="0">
                <a:solidFill>
                  <a:srgbClr val="003399"/>
                </a:solidFill>
              </a:rPr>
              <a:t>2</a:t>
            </a:r>
            <a:r>
              <a:rPr lang="en-US" altLang="zh-CN" b="1" dirty="0">
                <a:solidFill>
                  <a:srgbClr val="003399"/>
                </a:solidFill>
              </a:rPr>
              <a:t>)</a:t>
            </a:r>
            <a:r>
              <a:rPr lang="zh-CN" altLang="en-US" b="1" dirty="0">
                <a:solidFill>
                  <a:srgbClr val="003399"/>
                </a:solidFill>
              </a:rPr>
              <a:t>个，所以该问题总的时间复杂性为</a:t>
            </a:r>
            <a:r>
              <a:rPr lang="en-US" altLang="zh-CN" b="1" dirty="0">
                <a:solidFill>
                  <a:srgbClr val="FF0000"/>
                </a:solidFill>
              </a:rPr>
              <a:t>O(m</a:t>
            </a:r>
            <a:r>
              <a:rPr lang="en-US" altLang="zh-CN" b="1" baseline="30000" dirty="0">
                <a:solidFill>
                  <a:srgbClr val="FF0000"/>
                </a:solidFill>
              </a:rPr>
              <a:t>2</a:t>
            </a:r>
            <a:r>
              <a:rPr lang="en-US" altLang="zh-CN" b="1" dirty="0">
                <a:solidFill>
                  <a:srgbClr val="FF0000"/>
                </a:solidFill>
              </a:rPr>
              <a:t>n)</a:t>
            </a:r>
            <a:endParaRPr lang="zh-CN" altLang="en-US" b="1" dirty="0">
              <a:solidFill>
                <a:srgbClr val="FF0000"/>
              </a:solidFill>
            </a:endParaRPr>
          </a:p>
        </p:txBody>
      </p:sp>
      <p:sp>
        <p:nvSpPr>
          <p:cNvPr id="6" name="椭圆 5"/>
          <p:cNvSpPr/>
          <p:nvPr/>
        </p:nvSpPr>
        <p:spPr>
          <a:xfrm>
            <a:off x="2214546" y="5072074"/>
            <a:ext cx="3857652" cy="785818"/>
          </a:xfrm>
          <a:prstGeom prst="ellipse">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6372200" y="2132856"/>
            <a:ext cx="2664296" cy="1754326"/>
          </a:xfrm>
          <a:prstGeom prst="rect">
            <a:avLst/>
          </a:prstGeom>
          <a:noFill/>
          <a:ln w="22225">
            <a:solidFill>
              <a:srgbClr val="FF0000"/>
            </a:solidFill>
            <a:prstDash val="dashDot"/>
          </a:ln>
        </p:spPr>
        <p:txBody>
          <a:bodyPr wrap="square" rtlCol="0">
            <a:spAutoFit/>
          </a:bodyPr>
          <a:lstStyle/>
          <a:p>
            <a:r>
              <a:rPr lang="zh-CN" altLang="en-US" dirty="0"/>
              <a:t>对于从</a:t>
            </a:r>
            <a:r>
              <a:rPr lang="en-US" altLang="zh-CN" dirty="0"/>
              <a:t>i1</a:t>
            </a:r>
            <a:r>
              <a:rPr lang="zh-CN" altLang="en-US" dirty="0"/>
              <a:t>到</a:t>
            </a:r>
            <a:r>
              <a:rPr lang="en-US" altLang="zh-CN" dirty="0"/>
              <a:t>i2</a:t>
            </a:r>
            <a:r>
              <a:rPr lang="zh-CN" altLang="en-US" dirty="0"/>
              <a:t>行，每一列的元素之和是一定的。这样就将原来二维矩阵求最大子段和问题，转化为求一维数组的最大子段和问题。</a:t>
            </a:r>
            <a:endParaRPr lang="zh-CN" altLang="en-US" dirty="0"/>
          </a:p>
        </p:txBody>
      </p:sp>
      <p:cxnSp>
        <p:nvCxnSpPr>
          <p:cNvPr id="8" name="肘形连接符 7"/>
          <p:cNvCxnSpPr>
            <a:endCxn id="6" idx="6"/>
          </p:cNvCxnSpPr>
          <p:nvPr/>
        </p:nvCxnSpPr>
        <p:spPr>
          <a:xfrm rot="10800000" flipV="1">
            <a:off x="6072198" y="3887181"/>
            <a:ext cx="1956186" cy="1577801"/>
          </a:xfrm>
          <a:prstGeom prst="bentConnector3">
            <a:avLst>
              <a:gd name="adj1" fmla="val 20569"/>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问题推广</a:t>
            </a:r>
            <a:r>
              <a:rPr lang="en-US" altLang="zh-CN" dirty="0"/>
              <a:t>-</a:t>
            </a:r>
            <a:r>
              <a:rPr lang="zh-CN" altLang="en-US" dirty="0"/>
              <a:t>最大</a:t>
            </a:r>
            <a:r>
              <a:rPr lang="en-US" altLang="zh-CN" dirty="0"/>
              <a:t>m</a:t>
            </a:r>
            <a:r>
              <a:rPr lang="zh-CN" altLang="en-US" dirty="0"/>
              <a:t>子段和问题</a:t>
            </a:r>
            <a:endParaRPr lang="zh-CN" altLang="en-US" dirty="0"/>
          </a:p>
        </p:txBody>
      </p:sp>
      <p:sp>
        <p:nvSpPr>
          <p:cNvPr id="3" name="内容占位符 2"/>
          <p:cNvSpPr>
            <a:spLocks noGrp="1"/>
          </p:cNvSpPr>
          <p:nvPr>
            <p:ph idx="1"/>
          </p:nvPr>
        </p:nvSpPr>
        <p:spPr>
          <a:xfrm>
            <a:off x="457200" y="1719263"/>
            <a:ext cx="8472518" cy="4411662"/>
          </a:xfrm>
        </p:spPr>
        <p:txBody>
          <a:bodyPr/>
          <a:lstStyle/>
          <a:p>
            <a:r>
              <a:rPr lang="zh-CN" altLang="en-US" b="1" dirty="0">
                <a:solidFill>
                  <a:srgbClr val="000099"/>
                </a:solidFill>
              </a:rPr>
              <a:t>问题描述</a:t>
            </a:r>
            <a:endParaRPr lang="en-US" altLang="zh-CN" b="1" dirty="0">
              <a:solidFill>
                <a:srgbClr val="000099"/>
              </a:solidFill>
            </a:endParaRPr>
          </a:p>
          <a:p>
            <a:pPr lvl="1">
              <a:lnSpc>
                <a:spcPct val="150000"/>
              </a:lnSpc>
            </a:pPr>
            <a:r>
              <a:rPr lang="zh-CN" altLang="en-US" dirty="0"/>
              <a:t>给定由</a:t>
            </a:r>
            <a:r>
              <a:rPr lang="en-US" altLang="zh-CN" dirty="0"/>
              <a:t>n</a:t>
            </a:r>
            <a:r>
              <a:rPr lang="zh-CN" altLang="en-US" dirty="0"/>
              <a:t>个整数（可能为负整数）组成的序列</a:t>
            </a:r>
            <a:r>
              <a:rPr lang="en-US" altLang="zh-CN" dirty="0"/>
              <a:t>a1,a2,…,an</a:t>
            </a:r>
            <a:r>
              <a:rPr lang="zh-CN" altLang="en-US" dirty="0"/>
              <a:t>和正整数</a:t>
            </a:r>
            <a:r>
              <a:rPr lang="en-US" altLang="zh-CN" dirty="0"/>
              <a:t>m</a:t>
            </a:r>
            <a:r>
              <a:rPr lang="zh-CN" altLang="en-US" dirty="0"/>
              <a:t>，要求确定序列</a:t>
            </a:r>
            <a:r>
              <a:rPr lang="en-US" altLang="zh-CN" dirty="0"/>
              <a:t>a1,a2,…,an</a:t>
            </a:r>
            <a:r>
              <a:rPr lang="zh-CN" altLang="en-US" dirty="0"/>
              <a:t>的</a:t>
            </a:r>
            <a:r>
              <a:rPr lang="en-US" altLang="zh-CN" dirty="0"/>
              <a:t>m</a:t>
            </a:r>
            <a:r>
              <a:rPr lang="zh-CN" altLang="en-US"/>
              <a:t>个不相交子段</a:t>
            </a:r>
            <a:r>
              <a:rPr lang="zh-CN" altLang="en-US" dirty="0"/>
              <a:t>，使这</a:t>
            </a:r>
            <a:r>
              <a:rPr lang="en-US" altLang="zh-CN" dirty="0"/>
              <a:t>m</a:t>
            </a:r>
            <a:r>
              <a:rPr lang="zh-CN" altLang="en-US" dirty="0"/>
              <a:t>个子段的总和达到最大。</a:t>
            </a:r>
            <a:endParaRPr lang="en-US" altLang="zh-CN" dirty="0"/>
          </a:p>
          <a:p>
            <a:pPr lvl="1">
              <a:lnSpc>
                <a:spcPct val="150000"/>
              </a:lnSpc>
            </a:pPr>
            <a:r>
              <a:rPr lang="zh-CN" altLang="en-US" b="1" dirty="0"/>
              <a:t>最大字段和问题</a:t>
            </a:r>
            <a:r>
              <a:rPr lang="zh-CN" altLang="en-US" dirty="0"/>
              <a:t>是</a:t>
            </a:r>
            <a:r>
              <a:rPr lang="zh-CN" altLang="en-US" b="1" dirty="0">
                <a:solidFill>
                  <a:srgbClr val="000099"/>
                </a:solidFill>
              </a:rPr>
              <a:t>最大</a:t>
            </a:r>
            <a:r>
              <a:rPr lang="en-US" altLang="zh-CN" b="1" dirty="0">
                <a:solidFill>
                  <a:srgbClr val="000099"/>
                </a:solidFill>
              </a:rPr>
              <a:t>m</a:t>
            </a:r>
            <a:r>
              <a:rPr lang="zh-CN" altLang="en-US" b="1" dirty="0">
                <a:solidFill>
                  <a:srgbClr val="000099"/>
                </a:solidFill>
              </a:rPr>
              <a:t>子段和问题</a:t>
            </a:r>
            <a:r>
              <a:rPr lang="zh-CN" altLang="en-US" dirty="0"/>
              <a:t>在</a:t>
            </a:r>
            <a:r>
              <a:rPr lang="en-US" altLang="zh-CN" b="1" dirty="0">
                <a:solidFill>
                  <a:srgbClr val="000099"/>
                </a:solidFill>
              </a:rPr>
              <a:t>m=1</a:t>
            </a:r>
            <a:r>
              <a:rPr lang="zh-CN" altLang="en-US" dirty="0"/>
              <a:t>时的特殊情况。</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用动态规划算法求解</a:t>
            </a:r>
            <a:endParaRPr lang="zh-CN" altLang="en-US" dirty="0"/>
          </a:p>
        </p:txBody>
      </p:sp>
      <p:graphicFrame>
        <p:nvGraphicFramePr>
          <p:cNvPr id="4" name="对象 3"/>
          <p:cNvGraphicFramePr>
            <a:graphicFrameLocks noChangeAspect="1"/>
          </p:cNvGraphicFramePr>
          <p:nvPr/>
        </p:nvGraphicFramePr>
        <p:xfrm>
          <a:off x="246063" y="1471613"/>
          <a:ext cx="7421562" cy="5172075"/>
        </p:xfrm>
        <a:graphic>
          <a:graphicData uri="http://schemas.openxmlformats.org/presentationml/2006/ole">
            <mc:AlternateContent xmlns:mc="http://schemas.openxmlformats.org/markup-compatibility/2006">
              <mc:Choice xmlns:v="urn:schemas-microsoft-com:vml" Requires="v">
                <p:oleObj spid="_x0000_s3" name="公式" r:id="rId1" imgW="3352800" imgH="2336800" progId="Equation.3">
                  <p:embed/>
                </p:oleObj>
              </mc:Choice>
              <mc:Fallback>
                <p:oleObj name="公式" r:id="rId1" imgW="3352800" imgH="2336800" progId="Equation.3">
                  <p:embed/>
                  <p:pic>
                    <p:nvPicPr>
                      <p:cNvPr id="0"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71613"/>
                        <a:ext cx="7421562" cy="5172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椭圆 4"/>
          <p:cNvSpPr/>
          <p:nvPr/>
        </p:nvSpPr>
        <p:spPr>
          <a:xfrm>
            <a:off x="285720" y="2928934"/>
            <a:ext cx="7715304" cy="1143008"/>
          </a:xfrm>
          <a:prstGeom prst="ellipse">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57158" y="6072206"/>
            <a:ext cx="7286676" cy="571504"/>
          </a:xfrm>
          <a:prstGeom prst="rect">
            <a:avLst/>
          </a:prstGeom>
          <a:noFill/>
          <a:ln w="349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6357950" y="3933056"/>
            <a:ext cx="2750554" cy="1754326"/>
          </a:xfrm>
          <a:prstGeom prst="rect">
            <a:avLst/>
          </a:prstGeom>
          <a:solidFill>
            <a:schemeClr val="accent1"/>
          </a:solidFill>
        </p:spPr>
        <p:txBody>
          <a:bodyPr wrap="square" rtlCol="0">
            <a:spAutoFit/>
          </a:bodyPr>
          <a:lstStyle/>
          <a:p>
            <a:r>
              <a:rPr lang="zh-CN" altLang="en-US" b="1" dirty="0"/>
              <a:t>考虑两种情况，</a:t>
            </a:r>
            <a:r>
              <a:rPr lang="en-US" altLang="zh-CN" b="1" dirty="0"/>
              <a:t>a(j)</a:t>
            </a:r>
            <a:r>
              <a:rPr lang="zh-CN" altLang="en-US" b="1" dirty="0"/>
              <a:t>：</a:t>
            </a:r>
            <a:endParaRPr lang="en-US" altLang="zh-CN" b="1" dirty="0"/>
          </a:p>
          <a:p>
            <a:r>
              <a:rPr lang="en-US" altLang="zh-CN" b="1" dirty="0"/>
              <a:t>1</a:t>
            </a:r>
            <a:r>
              <a:rPr lang="zh-CN" altLang="en-US" b="1" dirty="0"/>
              <a:t>、要么并入包含</a:t>
            </a:r>
            <a:r>
              <a:rPr lang="en-US" altLang="zh-CN" b="1" dirty="0"/>
              <a:t>a(j-1)</a:t>
            </a:r>
            <a:r>
              <a:rPr lang="zh-CN" altLang="en-US" b="1" dirty="0"/>
              <a:t>第</a:t>
            </a:r>
            <a:r>
              <a:rPr lang="en-US" altLang="zh-CN" b="1" dirty="0" err="1"/>
              <a:t>i</a:t>
            </a:r>
            <a:r>
              <a:rPr lang="zh-CN" altLang="en-US" b="1" dirty="0"/>
              <a:t>段，构成</a:t>
            </a:r>
            <a:r>
              <a:rPr lang="en-US" altLang="zh-CN" b="1" dirty="0"/>
              <a:t>b(</a:t>
            </a:r>
            <a:r>
              <a:rPr lang="en-US" altLang="zh-CN" b="1" dirty="0" err="1"/>
              <a:t>i,j</a:t>
            </a:r>
            <a:r>
              <a:rPr lang="en-US" altLang="zh-CN" b="1" dirty="0"/>
              <a:t>)</a:t>
            </a:r>
            <a:r>
              <a:rPr lang="zh-CN" altLang="en-US" b="1" dirty="0"/>
              <a:t>；</a:t>
            </a:r>
            <a:endParaRPr lang="en-US" altLang="zh-CN" b="1" dirty="0"/>
          </a:p>
          <a:p>
            <a:r>
              <a:rPr lang="en-US" altLang="zh-CN" b="1" dirty="0"/>
              <a:t>2</a:t>
            </a:r>
            <a:r>
              <a:rPr lang="zh-CN" altLang="en-US" b="1" dirty="0"/>
              <a:t>、要么独立作为第</a:t>
            </a:r>
            <a:r>
              <a:rPr lang="en-US" altLang="zh-CN" b="1" dirty="0" err="1"/>
              <a:t>i</a:t>
            </a:r>
            <a:r>
              <a:rPr lang="zh-CN" altLang="en-US" b="1" dirty="0"/>
              <a:t>段，同</a:t>
            </a:r>
            <a:r>
              <a:rPr lang="en-US" altLang="zh-CN" b="1" dirty="0"/>
              <a:t>a(j)</a:t>
            </a:r>
            <a:r>
              <a:rPr lang="zh-CN" altLang="en-US" b="1" dirty="0"/>
              <a:t>之前最优的</a:t>
            </a:r>
            <a:r>
              <a:rPr lang="en-US" altLang="zh-CN" b="1" dirty="0"/>
              <a:t>i-1</a:t>
            </a:r>
            <a:r>
              <a:rPr lang="zh-CN" altLang="en-US" b="1" dirty="0"/>
              <a:t>个子段结果构成</a:t>
            </a:r>
            <a:r>
              <a:rPr lang="en-US" altLang="zh-CN" b="1" dirty="0"/>
              <a:t>b(</a:t>
            </a:r>
            <a:r>
              <a:rPr lang="en-US" altLang="zh-CN" b="1" dirty="0" err="1"/>
              <a:t>i,j</a:t>
            </a:r>
            <a:r>
              <a:rPr lang="en-US" altLang="zh-CN" b="1" dirty="0"/>
              <a:t>)</a:t>
            </a:r>
            <a:endParaRPr lang="zh-CN" altLang="en-US" b="1" dirty="0"/>
          </a:p>
        </p:txBody>
      </p:sp>
      <p:sp>
        <p:nvSpPr>
          <p:cNvPr id="12" name="左箭头 11"/>
          <p:cNvSpPr/>
          <p:nvPr/>
        </p:nvSpPr>
        <p:spPr>
          <a:xfrm>
            <a:off x="5972196" y="4537665"/>
            <a:ext cx="285752" cy="7143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Text Box 2"/>
          <p:cNvSpPr txBox="1">
            <a:spLocks noChangeArrowheads="1"/>
          </p:cNvSpPr>
          <p:nvPr/>
        </p:nvSpPr>
        <p:spPr bwMode="auto">
          <a:xfrm>
            <a:off x="2514600" y="1905000"/>
            <a:ext cx="4343400" cy="2606675"/>
          </a:xfrm>
          <a:prstGeom prst="rect">
            <a:avLst/>
          </a:prstGeom>
          <a:solidFill>
            <a:schemeClr val="tx1"/>
          </a:solidFill>
          <a:ln w="9525" algn="ctr">
            <a:noFill/>
            <a:miter lim="800000"/>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1000" b="1">
              <a:solidFill>
                <a:schemeClr val="bg1"/>
              </a:solidFill>
              <a:latin typeface="Times New Roman" panose="02020603050405020304" pitchFamily="18" charset="0"/>
              <a:ea typeface="幼圆" panose="02010509060101010101" pitchFamily="49" charset="-122"/>
            </a:endParaRPr>
          </a:p>
          <a:p>
            <a:pPr algn="ctr">
              <a:spcBef>
                <a:spcPct val="50000"/>
              </a:spcBef>
              <a:defRPr/>
            </a:pPr>
            <a:r>
              <a:rPr lang="zh-CN" altLang="en-US" sz="5000" b="1">
                <a:solidFill>
                  <a:schemeClr val="bg1"/>
                </a:solidFill>
                <a:latin typeface="Times New Roman" panose="02020603050405020304" pitchFamily="18" charset="0"/>
                <a:ea typeface="幼圆" panose="02010509060101010101" pitchFamily="49" charset="-122"/>
              </a:rPr>
              <a:t>凸多边形最优三角剖分</a:t>
            </a:r>
            <a:endParaRPr lang="zh-CN" altLang="en-US"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endParaRPr lang="zh-CN" altLang="en-US" sz="1000" b="1">
              <a:solidFill>
                <a:schemeClr val="bg1"/>
              </a:solidFill>
              <a:latin typeface="Times New Roman" panose="02020603050405020304" pitchFamily="18" charset="0"/>
              <a:ea typeface="幼圆" panose="02010509060101010101" pitchFamily="49" charset="-122"/>
            </a:endParaRPr>
          </a:p>
          <a:p>
            <a:pPr algn="ctr">
              <a:spcBef>
                <a:spcPct val="50000"/>
              </a:spcBef>
              <a:defRPr/>
            </a:pPr>
            <a:endParaRPr lang="en-US" altLang="zh-CN" sz="1000" b="1">
              <a:solidFill>
                <a:schemeClr val="bg1"/>
              </a:solidFill>
              <a:latin typeface="Times New Roman" panose="02020603050405020304" pitchFamily="18" charset="0"/>
              <a:ea typeface="幼圆" panose="02010509060101010101" pitchFamily="49"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zh-CN" altLang="en-US"/>
              <a:t>凸多边形的性质</a:t>
            </a:r>
            <a:endParaRPr lang="zh-CN" altLang="en-US"/>
          </a:p>
        </p:txBody>
      </p:sp>
      <p:sp>
        <p:nvSpPr>
          <p:cNvPr id="104451" name="Rectangle 3"/>
          <p:cNvSpPr>
            <a:spLocks noGrp="1" noChangeArrowheads="1"/>
          </p:cNvSpPr>
          <p:nvPr>
            <p:ph type="body" idx="1"/>
          </p:nvPr>
        </p:nvSpPr>
        <p:spPr>
          <a:xfrm>
            <a:off x="457200" y="1719263"/>
            <a:ext cx="8534400" cy="2852737"/>
          </a:xfrm>
        </p:spPr>
        <p:txBody>
          <a:bodyPr/>
          <a:lstStyle/>
          <a:p>
            <a:pPr eaLnBrk="1" hangingPunct="1"/>
            <a:r>
              <a:rPr lang="zh-CN" altLang="en-US" b="1">
                <a:solidFill>
                  <a:srgbClr val="003399"/>
                </a:solidFill>
              </a:rPr>
              <a:t>凸多边形的性质</a:t>
            </a:r>
            <a:endParaRPr lang="zh-CN" altLang="en-US" b="1">
              <a:solidFill>
                <a:srgbClr val="003399"/>
              </a:solidFill>
            </a:endParaRPr>
          </a:p>
          <a:p>
            <a:pPr lvl="1" eaLnBrk="1" hangingPunct="1"/>
            <a:r>
              <a:rPr lang="zh-CN" altLang="en-US"/>
              <a:t>多边形是平面上一条分段线性闭合曲线</a:t>
            </a:r>
            <a:endParaRPr lang="zh-CN" altLang="en-US"/>
          </a:p>
          <a:p>
            <a:pPr lvl="2" eaLnBrk="1" hangingPunct="1"/>
            <a:r>
              <a:rPr lang="zh-CN" altLang="en-US"/>
              <a:t>由一系列首尾相接的直线段组成。</a:t>
            </a:r>
            <a:endParaRPr lang="zh-CN" altLang="en-US"/>
          </a:p>
          <a:p>
            <a:pPr lvl="1" eaLnBrk="1" hangingPunct="1"/>
            <a:r>
              <a:rPr lang="zh-CN" altLang="en-US" b="1">
                <a:solidFill>
                  <a:srgbClr val="003399"/>
                </a:solidFill>
              </a:rPr>
              <a:t>凸多边形性质</a:t>
            </a:r>
            <a:endParaRPr lang="zh-CN" altLang="en-US" b="1">
              <a:solidFill>
                <a:srgbClr val="003399"/>
              </a:solidFill>
            </a:endParaRPr>
          </a:p>
          <a:p>
            <a:pPr lvl="2" eaLnBrk="1" hangingPunct="1"/>
            <a:r>
              <a:rPr lang="zh-CN" altLang="en-US"/>
              <a:t>凸多边形边界上或内部的任意两点，其所连成的直线段上所有点都在该凸多边形的内部或边界上。</a:t>
            </a:r>
            <a:endParaRPr lang="zh-CN" altLang="en-US"/>
          </a:p>
        </p:txBody>
      </p:sp>
      <p:grpSp>
        <p:nvGrpSpPr>
          <p:cNvPr id="2" name="Group 4"/>
          <p:cNvGrpSpPr/>
          <p:nvPr/>
        </p:nvGrpSpPr>
        <p:grpSpPr bwMode="auto">
          <a:xfrm>
            <a:off x="838200" y="4419600"/>
            <a:ext cx="2438400" cy="2073275"/>
            <a:chOff x="528" y="2784"/>
            <a:chExt cx="1536" cy="1306"/>
          </a:xfrm>
        </p:grpSpPr>
        <p:sp>
          <p:nvSpPr>
            <p:cNvPr id="104462" name="Freeform 5"/>
            <p:cNvSpPr/>
            <p:nvPr/>
          </p:nvSpPr>
          <p:spPr bwMode="auto">
            <a:xfrm>
              <a:off x="672" y="2784"/>
              <a:ext cx="1200" cy="1008"/>
            </a:xfrm>
            <a:custGeom>
              <a:avLst/>
              <a:gdLst>
                <a:gd name="T0" fmla="*/ 288 w 2400"/>
                <a:gd name="T1" fmla="*/ 1008 h 2208"/>
                <a:gd name="T2" fmla="*/ 0 w 2400"/>
                <a:gd name="T3" fmla="*/ 548 h 2208"/>
                <a:gd name="T4" fmla="*/ 264 w 2400"/>
                <a:gd name="T5" fmla="*/ 175 h 2208"/>
                <a:gd name="T6" fmla="*/ 624 w 2400"/>
                <a:gd name="T7" fmla="*/ 0 h 2208"/>
                <a:gd name="T8" fmla="*/ 984 w 2400"/>
                <a:gd name="T9" fmla="*/ 110 h 2208"/>
                <a:gd name="T10" fmla="*/ 1200 w 2400"/>
                <a:gd name="T11" fmla="*/ 460 h 2208"/>
                <a:gd name="T12" fmla="*/ 888 w 2400"/>
                <a:gd name="T13" fmla="*/ 986 h 2208"/>
                <a:gd name="T14" fmla="*/ 288 w 2400"/>
                <a:gd name="T15" fmla="*/ 1008 h 2208"/>
                <a:gd name="T16" fmla="*/ 0 60000 65536"/>
                <a:gd name="T17" fmla="*/ 0 60000 65536"/>
                <a:gd name="T18" fmla="*/ 0 60000 65536"/>
                <a:gd name="T19" fmla="*/ 0 60000 65536"/>
                <a:gd name="T20" fmla="*/ 0 60000 65536"/>
                <a:gd name="T21" fmla="*/ 0 60000 65536"/>
                <a:gd name="T22" fmla="*/ 0 60000 65536"/>
                <a:gd name="T23" fmla="*/ 0 60000 65536"/>
                <a:gd name="T24" fmla="*/ 0 w 2400"/>
                <a:gd name="T25" fmla="*/ 0 h 2208"/>
                <a:gd name="T26" fmla="*/ 2400 w 2400"/>
                <a:gd name="T27" fmla="*/ 2208 h 22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0" h="2208">
                  <a:moveTo>
                    <a:pt x="576" y="2208"/>
                  </a:moveTo>
                  <a:lnTo>
                    <a:pt x="0" y="1200"/>
                  </a:lnTo>
                  <a:lnTo>
                    <a:pt x="528" y="384"/>
                  </a:lnTo>
                  <a:lnTo>
                    <a:pt x="1248" y="0"/>
                  </a:lnTo>
                  <a:lnTo>
                    <a:pt x="1968" y="240"/>
                  </a:lnTo>
                  <a:lnTo>
                    <a:pt x="2400" y="1008"/>
                  </a:lnTo>
                  <a:lnTo>
                    <a:pt x="1776" y="2160"/>
                  </a:lnTo>
                  <a:lnTo>
                    <a:pt x="576" y="2208"/>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463" name="Text Box 6"/>
            <p:cNvSpPr txBox="1">
              <a:spLocks noChangeArrowheads="1"/>
            </p:cNvSpPr>
            <p:nvPr/>
          </p:nvSpPr>
          <p:spPr bwMode="auto">
            <a:xfrm>
              <a:off x="528" y="3840"/>
              <a:ext cx="15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b="1">
                  <a:solidFill>
                    <a:srgbClr val="003399"/>
                  </a:solidFill>
                </a:rPr>
                <a:t>一个凸七边形</a:t>
              </a:r>
              <a:endParaRPr lang="zh-CN" altLang="en-US" sz="2000" b="1">
                <a:solidFill>
                  <a:srgbClr val="003399"/>
                </a:solidFill>
              </a:endParaRPr>
            </a:p>
          </p:txBody>
        </p:sp>
      </p:grpSp>
      <p:sp>
        <p:nvSpPr>
          <p:cNvPr id="303111" name="Line 7"/>
          <p:cNvSpPr>
            <a:spLocks noChangeShapeType="1"/>
          </p:cNvSpPr>
          <p:nvPr/>
        </p:nvSpPr>
        <p:spPr bwMode="auto">
          <a:xfrm>
            <a:off x="5334000" y="4572000"/>
            <a:ext cx="1828800" cy="1447800"/>
          </a:xfrm>
          <a:prstGeom prst="line">
            <a:avLst/>
          </a:prstGeom>
          <a:noFill/>
          <a:ln w="38100">
            <a:solidFill>
              <a:srgbClr val="00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3112" name="Oval 8"/>
          <p:cNvSpPr>
            <a:spLocks noChangeArrowheads="1"/>
          </p:cNvSpPr>
          <p:nvPr/>
        </p:nvSpPr>
        <p:spPr bwMode="auto">
          <a:xfrm rot="-2933252">
            <a:off x="5608638" y="4514850"/>
            <a:ext cx="152400" cy="647700"/>
          </a:xfrm>
          <a:prstGeom prst="ellipse">
            <a:avLst/>
          </a:prstGeom>
          <a:noFill/>
          <a:ln w="28575">
            <a:solidFill>
              <a:srgbClr val="FF0000"/>
            </a:solidFill>
            <a:prstDash val="dashDot"/>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 name="Group 9"/>
          <p:cNvGrpSpPr/>
          <p:nvPr/>
        </p:nvGrpSpPr>
        <p:grpSpPr bwMode="auto">
          <a:xfrm>
            <a:off x="4572000" y="4572000"/>
            <a:ext cx="3962400" cy="1828800"/>
            <a:chOff x="2880" y="2880"/>
            <a:chExt cx="2496" cy="1152"/>
          </a:xfrm>
        </p:grpSpPr>
        <p:sp>
          <p:nvSpPr>
            <p:cNvPr id="104460" name="Freeform 10"/>
            <p:cNvSpPr/>
            <p:nvPr/>
          </p:nvSpPr>
          <p:spPr bwMode="auto">
            <a:xfrm>
              <a:off x="2880" y="2880"/>
              <a:ext cx="1632" cy="1152"/>
            </a:xfrm>
            <a:custGeom>
              <a:avLst/>
              <a:gdLst>
                <a:gd name="T0" fmla="*/ 0 w 1632"/>
                <a:gd name="T1" fmla="*/ 864 h 1152"/>
                <a:gd name="T2" fmla="*/ 0 w 1632"/>
                <a:gd name="T3" fmla="*/ 0 h 1152"/>
                <a:gd name="T4" fmla="*/ 480 w 1632"/>
                <a:gd name="T5" fmla="*/ 0 h 1152"/>
                <a:gd name="T6" fmla="*/ 576 w 1632"/>
                <a:gd name="T7" fmla="*/ 336 h 1152"/>
                <a:gd name="T8" fmla="*/ 864 w 1632"/>
                <a:gd name="T9" fmla="*/ 336 h 1152"/>
                <a:gd name="T10" fmla="*/ 912 w 1632"/>
                <a:gd name="T11" fmla="*/ 0 h 1152"/>
                <a:gd name="T12" fmla="*/ 1104 w 1632"/>
                <a:gd name="T13" fmla="*/ 0 h 1152"/>
                <a:gd name="T14" fmla="*/ 1584 w 1632"/>
                <a:gd name="T15" fmla="*/ 336 h 1152"/>
                <a:gd name="T16" fmla="*/ 1632 w 1632"/>
                <a:gd name="T17" fmla="*/ 912 h 1152"/>
                <a:gd name="T18" fmla="*/ 912 w 1632"/>
                <a:gd name="T19" fmla="*/ 1152 h 1152"/>
                <a:gd name="T20" fmla="*/ 0 w 1632"/>
                <a:gd name="T21" fmla="*/ 864 h 11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2"/>
                <a:gd name="T34" fmla="*/ 0 h 1152"/>
                <a:gd name="T35" fmla="*/ 1632 w 1632"/>
                <a:gd name="T36" fmla="*/ 1152 h 11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2" h="1152">
                  <a:moveTo>
                    <a:pt x="0" y="864"/>
                  </a:moveTo>
                  <a:lnTo>
                    <a:pt x="0" y="0"/>
                  </a:lnTo>
                  <a:lnTo>
                    <a:pt x="480" y="0"/>
                  </a:lnTo>
                  <a:lnTo>
                    <a:pt x="576" y="336"/>
                  </a:lnTo>
                  <a:lnTo>
                    <a:pt x="864" y="336"/>
                  </a:lnTo>
                  <a:lnTo>
                    <a:pt x="912" y="0"/>
                  </a:lnTo>
                  <a:lnTo>
                    <a:pt x="1104" y="0"/>
                  </a:lnTo>
                  <a:lnTo>
                    <a:pt x="1584" y="336"/>
                  </a:lnTo>
                  <a:lnTo>
                    <a:pt x="1632" y="912"/>
                  </a:lnTo>
                  <a:lnTo>
                    <a:pt x="912" y="1152"/>
                  </a:lnTo>
                  <a:lnTo>
                    <a:pt x="0" y="864"/>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461" name="Text Box 11"/>
            <p:cNvSpPr txBox="1">
              <a:spLocks noChangeArrowheads="1"/>
            </p:cNvSpPr>
            <p:nvPr/>
          </p:nvSpPr>
          <p:spPr bwMode="auto">
            <a:xfrm>
              <a:off x="4608" y="3600"/>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b="1">
                  <a:solidFill>
                    <a:srgbClr val="003399"/>
                  </a:solidFill>
                </a:rPr>
                <a:t>凹多边形</a:t>
              </a:r>
              <a:endParaRPr lang="zh-CN" altLang="en-US" b="1">
                <a:solidFill>
                  <a:srgbClr val="003399"/>
                </a:solidFill>
              </a:endParaRPr>
            </a:p>
          </p:txBody>
        </p:sp>
      </p:grpSp>
      <p:grpSp>
        <p:nvGrpSpPr>
          <p:cNvPr id="4" name="Group 12"/>
          <p:cNvGrpSpPr/>
          <p:nvPr/>
        </p:nvGrpSpPr>
        <p:grpSpPr bwMode="auto">
          <a:xfrm>
            <a:off x="1066800" y="4419600"/>
            <a:ext cx="1905000" cy="1143000"/>
            <a:chOff x="672" y="2784"/>
            <a:chExt cx="1200" cy="720"/>
          </a:xfrm>
        </p:grpSpPr>
        <p:sp>
          <p:nvSpPr>
            <p:cNvPr id="104457" name="Line 13"/>
            <p:cNvSpPr>
              <a:spLocks noChangeShapeType="1"/>
            </p:cNvSpPr>
            <p:nvPr/>
          </p:nvSpPr>
          <p:spPr bwMode="auto">
            <a:xfrm flipV="1">
              <a:off x="672" y="3264"/>
              <a:ext cx="1200" cy="48"/>
            </a:xfrm>
            <a:prstGeom prst="line">
              <a:avLst/>
            </a:prstGeom>
            <a:noFill/>
            <a:ln w="38100">
              <a:solidFill>
                <a:srgbClr val="00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4458" name="Line 14"/>
            <p:cNvSpPr>
              <a:spLocks noChangeShapeType="1"/>
            </p:cNvSpPr>
            <p:nvPr/>
          </p:nvSpPr>
          <p:spPr bwMode="auto">
            <a:xfrm flipH="1">
              <a:off x="1104" y="3072"/>
              <a:ext cx="336" cy="432"/>
            </a:xfrm>
            <a:prstGeom prst="line">
              <a:avLst/>
            </a:prstGeom>
            <a:noFill/>
            <a:ln w="38100">
              <a:solidFill>
                <a:srgbClr val="00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4459" name="Line 15"/>
            <p:cNvSpPr>
              <a:spLocks noChangeShapeType="1"/>
            </p:cNvSpPr>
            <p:nvPr/>
          </p:nvSpPr>
          <p:spPr bwMode="auto">
            <a:xfrm>
              <a:off x="1296" y="2784"/>
              <a:ext cx="336" cy="96"/>
            </a:xfrm>
            <a:prstGeom prst="line">
              <a:avLst/>
            </a:prstGeom>
            <a:noFill/>
            <a:ln w="38100">
              <a:solidFill>
                <a:srgbClr val="003399"/>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31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9" presetClass="entr" presetSubtype="10" fill="hold" grpId="0" nodeType="clickEffect">
                                  <p:stCondLst>
                                    <p:cond delay="0"/>
                                  </p:stCondLst>
                                  <p:childTnLst>
                                    <p:set>
                                      <p:cBhvr>
                                        <p:cTn id="24" dur="1" fill="hold">
                                          <p:stCondLst>
                                            <p:cond delay="0"/>
                                          </p:stCondLst>
                                        </p:cTn>
                                        <p:tgtEl>
                                          <p:spTgt spid="303112"/>
                                        </p:tgtEl>
                                        <p:attrNameLst>
                                          <p:attrName>style.visibility</p:attrName>
                                        </p:attrNameLst>
                                      </p:cBhvr>
                                      <p:to>
                                        <p:strVal val="visible"/>
                                      </p:to>
                                    </p:set>
                                    <p:anim calcmode="lin" valueType="num">
                                      <p:cBhvr>
                                        <p:cTn id="25" dur="1000" fill="hold"/>
                                        <p:tgtEl>
                                          <p:spTgt spid="303112"/>
                                        </p:tgtEl>
                                        <p:attrNameLst>
                                          <p:attrName>ppt_w</p:attrName>
                                        </p:attrNameLst>
                                      </p:cBhvr>
                                      <p:tavLst>
                                        <p:tav tm="0" fmla="#ppt_w*sin(2.5*pi*$)">
                                          <p:val>
                                            <p:fltVal val="0"/>
                                          </p:val>
                                        </p:tav>
                                        <p:tav tm="100000">
                                          <p:val>
                                            <p:fltVal val="1"/>
                                          </p:val>
                                        </p:tav>
                                      </p:tavLst>
                                    </p:anim>
                                    <p:anim calcmode="lin" valueType="num">
                                      <p:cBhvr>
                                        <p:cTn id="26" dur="1000" fill="hold"/>
                                        <p:tgtEl>
                                          <p:spTgt spid="3031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11" grpId="0" animBg="1"/>
      <p:bldP spid="303112"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Freeform 2"/>
          <p:cNvSpPr/>
          <p:nvPr/>
        </p:nvSpPr>
        <p:spPr bwMode="auto">
          <a:xfrm>
            <a:off x="609600" y="2224088"/>
            <a:ext cx="3810000" cy="3505200"/>
          </a:xfrm>
          <a:custGeom>
            <a:avLst/>
            <a:gdLst>
              <a:gd name="T0" fmla="*/ 914400 w 2400"/>
              <a:gd name="T1" fmla="*/ 3505200 h 2208"/>
              <a:gd name="T2" fmla="*/ 0 w 2400"/>
              <a:gd name="T3" fmla="*/ 1905000 h 2208"/>
              <a:gd name="T4" fmla="*/ 838200 w 2400"/>
              <a:gd name="T5" fmla="*/ 609600 h 2208"/>
              <a:gd name="T6" fmla="*/ 1981200 w 2400"/>
              <a:gd name="T7" fmla="*/ 0 h 2208"/>
              <a:gd name="T8" fmla="*/ 3124200 w 2400"/>
              <a:gd name="T9" fmla="*/ 381000 h 2208"/>
              <a:gd name="T10" fmla="*/ 3810000 w 2400"/>
              <a:gd name="T11" fmla="*/ 1600200 h 2208"/>
              <a:gd name="T12" fmla="*/ 2819400 w 2400"/>
              <a:gd name="T13" fmla="*/ 3429000 h 2208"/>
              <a:gd name="T14" fmla="*/ 914400 w 2400"/>
              <a:gd name="T15" fmla="*/ 3505200 h 2208"/>
              <a:gd name="T16" fmla="*/ 0 60000 65536"/>
              <a:gd name="T17" fmla="*/ 0 60000 65536"/>
              <a:gd name="T18" fmla="*/ 0 60000 65536"/>
              <a:gd name="T19" fmla="*/ 0 60000 65536"/>
              <a:gd name="T20" fmla="*/ 0 60000 65536"/>
              <a:gd name="T21" fmla="*/ 0 60000 65536"/>
              <a:gd name="T22" fmla="*/ 0 60000 65536"/>
              <a:gd name="T23" fmla="*/ 0 60000 65536"/>
              <a:gd name="T24" fmla="*/ 0 w 2400"/>
              <a:gd name="T25" fmla="*/ 0 h 2208"/>
              <a:gd name="T26" fmla="*/ 2400 w 2400"/>
              <a:gd name="T27" fmla="*/ 2208 h 22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0" h="2208">
                <a:moveTo>
                  <a:pt x="576" y="2208"/>
                </a:moveTo>
                <a:lnTo>
                  <a:pt x="0" y="1200"/>
                </a:lnTo>
                <a:lnTo>
                  <a:pt x="528" y="384"/>
                </a:lnTo>
                <a:lnTo>
                  <a:pt x="1248" y="0"/>
                </a:lnTo>
                <a:lnTo>
                  <a:pt x="1968" y="240"/>
                </a:lnTo>
                <a:lnTo>
                  <a:pt x="2400" y="1008"/>
                </a:lnTo>
                <a:lnTo>
                  <a:pt x="1776" y="2160"/>
                </a:lnTo>
                <a:lnTo>
                  <a:pt x="576" y="2208"/>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 name="Group 3"/>
          <p:cNvGrpSpPr/>
          <p:nvPr/>
        </p:nvGrpSpPr>
        <p:grpSpPr bwMode="auto">
          <a:xfrm>
            <a:off x="1447800" y="2224088"/>
            <a:ext cx="2286000" cy="3505200"/>
            <a:chOff x="912" y="1401"/>
            <a:chExt cx="1440" cy="2208"/>
          </a:xfrm>
        </p:grpSpPr>
        <p:sp>
          <p:nvSpPr>
            <p:cNvPr id="105497" name="Line 4"/>
            <p:cNvSpPr>
              <a:spLocks noChangeShapeType="1"/>
            </p:cNvSpPr>
            <p:nvPr/>
          </p:nvSpPr>
          <p:spPr bwMode="auto">
            <a:xfrm flipH="1" flipV="1">
              <a:off x="912" y="1785"/>
              <a:ext cx="48" cy="1824"/>
            </a:xfrm>
            <a:prstGeom prst="line">
              <a:avLst/>
            </a:prstGeom>
            <a:noFill/>
            <a:ln w="28575">
              <a:solidFill>
                <a:srgbClr val="003399"/>
              </a:solidFill>
              <a:prstDash val="dashDot"/>
              <a:round/>
            </a:ln>
            <a:extLst>
              <a:ext uri="{909E8E84-426E-40DD-AFC4-6F175D3DCCD1}">
                <a14:hiddenFill xmlns:a14="http://schemas.microsoft.com/office/drawing/2010/main">
                  <a:noFill/>
                </a14:hiddenFill>
              </a:ext>
            </a:extLst>
          </p:spPr>
          <p:txBody>
            <a:bodyPr/>
            <a:lstStyle/>
            <a:p>
              <a:endParaRPr lang="zh-CN" altLang="en-US"/>
            </a:p>
          </p:txBody>
        </p:sp>
        <p:sp>
          <p:nvSpPr>
            <p:cNvPr id="105498" name="Line 5"/>
            <p:cNvSpPr>
              <a:spLocks noChangeShapeType="1"/>
            </p:cNvSpPr>
            <p:nvPr/>
          </p:nvSpPr>
          <p:spPr bwMode="auto">
            <a:xfrm flipV="1">
              <a:off x="960" y="1401"/>
              <a:ext cx="672" cy="2208"/>
            </a:xfrm>
            <a:prstGeom prst="line">
              <a:avLst/>
            </a:prstGeom>
            <a:noFill/>
            <a:ln w="28575">
              <a:solidFill>
                <a:srgbClr val="003399"/>
              </a:solidFill>
              <a:prstDash val="dashDot"/>
              <a:round/>
            </a:ln>
            <a:extLst>
              <a:ext uri="{909E8E84-426E-40DD-AFC4-6F175D3DCCD1}">
                <a14:hiddenFill xmlns:a14="http://schemas.microsoft.com/office/drawing/2010/main">
                  <a:noFill/>
                </a14:hiddenFill>
              </a:ext>
            </a:extLst>
          </p:spPr>
          <p:txBody>
            <a:bodyPr/>
            <a:lstStyle/>
            <a:p>
              <a:endParaRPr lang="zh-CN" altLang="en-US"/>
            </a:p>
          </p:txBody>
        </p:sp>
        <p:sp>
          <p:nvSpPr>
            <p:cNvPr id="105499" name="Line 6"/>
            <p:cNvSpPr>
              <a:spLocks noChangeShapeType="1"/>
            </p:cNvSpPr>
            <p:nvPr/>
          </p:nvSpPr>
          <p:spPr bwMode="auto">
            <a:xfrm flipV="1">
              <a:off x="960" y="1641"/>
              <a:ext cx="1392" cy="1968"/>
            </a:xfrm>
            <a:prstGeom prst="line">
              <a:avLst/>
            </a:prstGeom>
            <a:noFill/>
            <a:ln w="28575">
              <a:solidFill>
                <a:srgbClr val="003399"/>
              </a:solidFill>
              <a:prstDash val="dashDot"/>
              <a:round/>
            </a:ln>
            <a:extLst>
              <a:ext uri="{909E8E84-426E-40DD-AFC4-6F175D3DCCD1}">
                <a14:hiddenFill xmlns:a14="http://schemas.microsoft.com/office/drawing/2010/main">
                  <a:noFill/>
                </a14:hiddenFill>
              </a:ext>
            </a:extLst>
          </p:spPr>
          <p:txBody>
            <a:bodyPr/>
            <a:lstStyle/>
            <a:p>
              <a:endParaRPr lang="zh-CN" altLang="en-US"/>
            </a:p>
          </p:txBody>
        </p:sp>
        <p:sp>
          <p:nvSpPr>
            <p:cNvPr id="105500" name="Line 7"/>
            <p:cNvSpPr>
              <a:spLocks noChangeShapeType="1"/>
            </p:cNvSpPr>
            <p:nvPr/>
          </p:nvSpPr>
          <p:spPr bwMode="auto">
            <a:xfrm flipH="1">
              <a:off x="2160" y="1641"/>
              <a:ext cx="192" cy="1920"/>
            </a:xfrm>
            <a:prstGeom prst="line">
              <a:avLst/>
            </a:prstGeom>
            <a:noFill/>
            <a:ln w="28575">
              <a:solidFill>
                <a:srgbClr val="003399"/>
              </a:solidFill>
              <a:prstDash val="dashDot"/>
              <a:round/>
            </a:ln>
            <a:extLst>
              <a:ext uri="{909E8E84-426E-40DD-AFC4-6F175D3DCCD1}">
                <a14:hiddenFill xmlns:a14="http://schemas.microsoft.com/office/drawing/2010/main">
                  <a:noFill/>
                </a14:hiddenFill>
              </a:ext>
            </a:extLst>
          </p:spPr>
          <p:txBody>
            <a:bodyPr/>
            <a:lstStyle/>
            <a:p>
              <a:endParaRPr lang="zh-CN" altLang="en-US"/>
            </a:p>
          </p:txBody>
        </p:sp>
      </p:grpSp>
      <p:sp>
        <p:nvSpPr>
          <p:cNvPr id="105476" name="Text Box 8"/>
          <p:cNvSpPr txBox="1">
            <a:spLocks noChangeArrowheads="1"/>
          </p:cNvSpPr>
          <p:nvPr/>
        </p:nvSpPr>
        <p:spPr bwMode="auto">
          <a:xfrm>
            <a:off x="914400" y="26050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v</a:t>
            </a:r>
            <a:r>
              <a:rPr lang="en-US" altLang="zh-CN" baseline="-25000"/>
              <a:t>1</a:t>
            </a:r>
            <a:endParaRPr lang="en-US" altLang="zh-CN" baseline="-25000"/>
          </a:p>
        </p:txBody>
      </p:sp>
      <p:sp>
        <p:nvSpPr>
          <p:cNvPr id="105477" name="Text Box 9"/>
          <p:cNvSpPr txBox="1">
            <a:spLocks noChangeArrowheads="1"/>
          </p:cNvSpPr>
          <p:nvPr/>
        </p:nvSpPr>
        <p:spPr bwMode="auto">
          <a:xfrm>
            <a:off x="228600" y="39004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v</a:t>
            </a:r>
            <a:r>
              <a:rPr lang="en-US" altLang="zh-CN" baseline="-25000"/>
              <a:t>2</a:t>
            </a:r>
            <a:endParaRPr lang="en-US" altLang="zh-CN" baseline="-25000"/>
          </a:p>
        </p:txBody>
      </p:sp>
      <p:sp>
        <p:nvSpPr>
          <p:cNvPr id="105478" name="Text Box 10"/>
          <p:cNvSpPr txBox="1">
            <a:spLocks noChangeArrowheads="1"/>
          </p:cNvSpPr>
          <p:nvPr/>
        </p:nvSpPr>
        <p:spPr bwMode="auto">
          <a:xfrm>
            <a:off x="1219200" y="56530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v</a:t>
            </a:r>
            <a:r>
              <a:rPr lang="en-US" altLang="zh-CN" baseline="-25000"/>
              <a:t>3</a:t>
            </a:r>
            <a:endParaRPr lang="en-US" altLang="zh-CN" baseline="-25000"/>
          </a:p>
        </p:txBody>
      </p:sp>
      <p:sp>
        <p:nvSpPr>
          <p:cNvPr id="105479" name="Text Box 11"/>
          <p:cNvSpPr txBox="1">
            <a:spLocks noChangeArrowheads="1"/>
          </p:cNvSpPr>
          <p:nvPr/>
        </p:nvSpPr>
        <p:spPr bwMode="auto">
          <a:xfrm>
            <a:off x="3352800" y="55768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v</a:t>
            </a:r>
            <a:r>
              <a:rPr lang="en-US" altLang="zh-CN" baseline="-25000"/>
              <a:t>4</a:t>
            </a:r>
            <a:endParaRPr lang="en-US" altLang="zh-CN" baseline="-25000"/>
          </a:p>
        </p:txBody>
      </p:sp>
      <p:sp>
        <p:nvSpPr>
          <p:cNvPr id="105480" name="Text Box 12"/>
          <p:cNvSpPr txBox="1">
            <a:spLocks noChangeArrowheads="1"/>
          </p:cNvSpPr>
          <p:nvPr/>
        </p:nvSpPr>
        <p:spPr bwMode="auto">
          <a:xfrm>
            <a:off x="4419600" y="35956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v</a:t>
            </a:r>
            <a:r>
              <a:rPr lang="en-US" altLang="zh-CN" baseline="-25000"/>
              <a:t>5</a:t>
            </a:r>
            <a:endParaRPr lang="en-US" altLang="zh-CN" baseline="-25000"/>
          </a:p>
        </p:txBody>
      </p:sp>
      <p:sp>
        <p:nvSpPr>
          <p:cNvPr id="105481" name="Text Box 13"/>
          <p:cNvSpPr txBox="1">
            <a:spLocks noChangeArrowheads="1"/>
          </p:cNvSpPr>
          <p:nvPr/>
        </p:nvSpPr>
        <p:spPr bwMode="auto">
          <a:xfrm>
            <a:off x="3657600" y="22240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v</a:t>
            </a:r>
            <a:r>
              <a:rPr lang="en-US" altLang="zh-CN" baseline="-25000"/>
              <a:t>6</a:t>
            </a:r>
            <a:endParaRPr lang="en-US" altLang="zh-CN" baseline="-25000"/>
          </a:p>
        </p:txBody>
      </p:sp>
      <p:sp>
        <p:nvSpPr>
          <p:cNvPr id="105482" name="Text Box 14"/>
          <p:cNvSpPr txBox="1">
            <a:spLocks noChangeArrowheads="1"/>
          </p:cNvSpPr>
          <p:nvPr/>
        </p:nvSpPr>
        <p:spPr bwMode="auto">
          <a:xfrm>
            <a:off x="2438400" y="18430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v</a:t>
            </a:r>
            <a:r>
              <a:rPr lang="en-US" altLang="zh-CN" baseline="-25000"/>
              <a:t>0</a:t>
            </a:r>
            <a:endParaRPr lang="en-US" altLang="zh-CN" baseline="-25000"/>
          </a:p>
        </p:txBody>
      </p:sp>
      <p:grpSp>
        <p:nvGrpSpPr>
          <p:cNvPr id="3" name="Group 15"/>
          <p:cNvGrpSpPr/>
          <p:nvPr/>
        </p:nvGrpSpPr>
        <p:grpSpPr bwMode="auto">
          <a:xfrm>
            <a:off x="4495800" y="1843088"/>
            <a:ext cx="4648200" cy="4176712"/>
            <a:chOff x="2832" y="720"/>
            <a:chExt cx="2928" cy="2631"/>
          </a:xfrm>
        </p:grpSpPr>
        <p:sp>
          <p:nvSpPr>
            <p:cNvPr id="105485" name="Freeform 16"/>
            <p:cNvSpPr/>
            <p:nvPr/>
          </p:nvSpPr>
          <p:spPr bwMode="auto">
            <a:xfrm>
              <a:off x="3072" y="960"/>
              <a:ext cx="2400" cy="2208"/>
            </a:xfrm>
            <a:custGeom>
              <a:avLst/>
              <a:gdLst>
                <a:gd name="T0" fmla="*/ 576 w 2400"/>
                <a:gd name="T1" fmla="*/ 2208 h 2208"/>
                <a:gd name="T2" fmla="*/ 0 w 2400"/>
                <a:gd name="T3" fmla="*/ 1200 h 2208"/>
                <a:gd name="T4" fmla="*/ 528 w 2400"/>
                <a:gd name="T5" fmla="*/ 384 h 2208"/>
                <a:gd name="T6" fmla="*/ 1248 w 2400"/>
                <a:gd name="T7" fmla="*/ 0 h 2208"/>
                <a:gd name="T8" fmla="*/ 1968 w 2400"/>
                <a:gd name="T9" fmla="*/ 240 h 2208"/>
                <a:gd name="T10" fmla="*/ 2400 w 2400"/>
                <a:gd name="T11" fmla="*/ 1008 h 2208"/>
                <a:gd name="T12" fmla="*/ 1776 w 2400"/>
                <a:gd name="T13" fmla="*/ 2160 h 2208"/>
                <a:gd name="T14" fmla="*/ 576 w 2400"/>
                <a:gd name="T15" fmla="*/ 2208 h 2208"/>
                <a:gd name="T16" fmla="*/ 0 60000 65536"/>
                <a:gd name="T17" fmla="*/ 0 60000 65536"/>
                <a:gd name="T18" fmla="*/ 0 60000 65536"/>
                <a:gd name="T19" fmla="*/ 0 60000 65536"/>
                <a:gd name="T20" fmla="*/ 0 60000 65536"/>
                <a:gd name="T21" fmla="*/ 0 60000 65536"/>
                <a:gd name="T22" fmla="*/ 0 60000 65536"/>
                <a:gd name="T23" fmla="*/ 0 60000 65536"/>
                <a:gd name="T24" fmla="*/ 0 w 2400"/>
                <a:gd name="T25" fmla="*/ 0 h 2208"/>
                <a:gd name="T26" fmla="*/ 2400 w 2400"/>
                <a:gd name="T27" fmla="*/ 2208 h 22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0" h="2208">
                  <a:moveTo>
                    <a:pt x="576" y="2208"/>
                  </a:moveTo>
                  <a:lnTo>
                    <a:pt x="0" y="1200"/>
                  </a:lnTo>
                  <a:lnTo>
                    <a:pt x="528" y="384"/>
                  </a:lnTo>
                  <a:lnTo>
                    <a:pt x="1248" y="0"/>
                  </a:lnTo>
                  <a:lnTo>
                    <a:pt x="1968" y="240"/>
                  </a:lnTo>
                  <a:lnTo>
                    <a:pt x="2400" y="1008"/>
                  </a:lnTo>
                  <a:lnTo>
                    <a:pt x="1776" y="2160"/>
                  </a:lnTo>
                  <a:lnTo>
                    <a:pt x="576" y="2208"/>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486" name="Line 17"/>
            <p:cNvSpPr>
              <a:spLocks noChangeShapeType="1"/>
            </p:cNvSpPr>
            <p:nvPr/>
          </p:nvSpPr>
          <p:spPr bwMode="auto">
            <a:xfrm flipH="1" flipV="1">
              <a:off x="3600" y="1344"/>
              <a:ext cx="48" cy="1824"/>
            </a:xfrm>
            <a:prstGeom prst="line">
              <a:avLst/>
            </a:prstGeom>
            <a:noFill/>
            <a:ln w="6350">
              <a:solidFill>
                <a:schemeClr val="tx1"/>
              </a:solidFill>
              <a:prstDash val="dashDot"/>
              <a:round/>
            </a:ln>
            <a:extLst>
              <a:ext uri="{909E8E84-426E-40DD-AFC4-6F175D3DCCD1}">
                <a14:hiddenFill xmlns:a14="http://schemas.microsoft.com/office/drawing/2010/main">
                  <a:noFill/>
                </a14:hiddenFill>
              </a:ext>
            </a:extLst>
          </p:spPr>
          <p:txBody>
            <a:bodyPr/>
            <a:lstStyle/>
            <a:p>
              <a:endParaRPr lang="zh-CN" altLang="en-US"/>
            </a:p>
          </p:txBody>
        </p:sp>
        <p:sp>
          <p:nvSpPr>
            <p:cNvPr id="105487" name="Line 18"/>
            <p:cNvSpPr>
              <a:spLocks noChangeShapeType="1"/>
            </p:cNvSpPr>
            <p:nvPr/>
          </p:nvSpPr>
          <p:spPr bwMode="auto">
            <a:xfrm flipH="1" flipV="1">
              <a:off x="3600" y="1344"/>
              <a:ext cx="1248" cy="1776"/>
            </a:xfrm>
            <a:prstGeom prst="line">
              <a:avLst/>
            </a:prstGeom>
            <a:noFill/>
            <a:ln w="6350">
              <a:solidFill>
                <a:schemeClr val="tx1"/>
              </a:solidFill>
              <a:prstDash val="dashDot"/>
              <a:round/>
            </a:ln>
            <a:extLst>
              <a:ext uri="{909E8E84-426E-40DD-AFC4-6F175D3DCCD1}">
                <a14:hiddenFill xmlns:a14="http://schemas.microsoft.com/office/drawing/2010/main">
                  <a:noFill/>
                </a14:hiddenFill>
              </a:ext>
            </a:extLst>
          </p:spPr>
          <p:txBody>
            <a:bodyPr/>
            <a:lstStyle/>
            <a:p>
              <a:endParaRPr lang="zh-CN" altLang="en-US"/>
            </a:p>
          </p:txBody>
        </p:sp>
        <p:sp>
          <p:nvSpPr>
            <p:cNvPr id="105488" name="Line 19"/>
            <p:cNvSpPr>
              <a:spLocks noChangeShapeType="1"/>
            </p:cNvSpPr>
            <p:nvPr/>
          </p:nvSpPr>
          <p:spPr bwMode="auto">
            <a:xfrm flipV="1">
              <a:off x="3600" y="1200"/>
              <a:ext cx="1440" cy="144"/>
            </a:xfrm>
            <a:prstGeom prst="line">
              <a:avLst/>
            </a:prstGeom>
            <a:noFill/>
            <a:ln w="6350">
              <a:solidFill>
                <a:schemeClr val="tx1"/>
              </a:solidFill>
              <a:prstDash val="dashDot"/>
              <a:round/>
            </a:ln>
            <a:extLst>
              <a:ext uri="{909E8E84-426E-40DD-AFC4-6F175D3DCCD1}">
                <a14:hiddenFill xmlns:a14="http://schemas.microsoft.com/office/drawing/2010/main">
                  <a:noFill/>
                </a14:hiddenFill>
              </a:ext>
            </a:extLst>
          </p:spPr>
          <p:txBody>
            <a:bodyPr/>
            <a:lstStyle/>
            <a:p>
              <a:endParaRPr lang="zh-CN" altLang="en-US"/>
            </a:p>
          </p:txBody>
        </p:sp>
        <p:sp>
          <p:nvSpPr>
            <p:cNvPr id="105489" name="Line 20"/>
            <p:cNvSpPr>
              <a:spLocks noChangeShapeType="1"/>
            </p:cNvSpPr>
            <p:nvPr/>
          </p:nvSpPr>
          <p:spPr bwMode="auto">
            <a:xfrm flipH="1">
              <a:off x="4848" y="1200"/>
              <a:ext cx="192" cy="1920"/>
            </a:xfrm>
            <a:prstGeom prst="line">
              <a:avLst/>
            </a:prstGeom>
            <a:noFill/>
            <a:ln w="6350">
              <a:solidFill>
                <a:schemeClr val="tx1"/>
              </a:solidFill>
              <a:prstDash val="dashDot"/>
              <a:round/>
            </a:ln>
            <a:extLst>
              <a:ext uri="{909E8E84-426E-40DD-AFC4-6F175D3DCCD1}">
                <a14:hiddenFill xmlns:a14="http://schemas.microsoft.com/office/drawing/2010/main">
                  <a:noFill/>
                </a14:hiddenFill>
              </a:ext>
            </a:extLst>
          </p:spPr>
          <p:txBody>
            <a:bodyPr/>
            <a:lstStyle/>
            <a:p>
              <a:endParaRPr lang="zh-CN" altLang="en-US"/>
            </a:p>
          </p:txBody>
        </p:sp>
        <p:sp>
          <p:nvSpPr>
            <p:cNvPr id="105490" name="Text Box 21"/>
            <p:cNvSpPr txBox="1">
              <a:spLocks noChangeArrowheads="1"/>
            </p:cNvSpPr>
            <p:nvPr/>
          </p:nvSpPr>
          <p:spPr bwMode="auto">
            <a:xfrm>
              <a:off x="3264" y="120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v</a:t>
              </a:r>
              <a:r>
                <a:rPr lang="en-US" altLang="zh-CN" baseline="-25000"/>
                <a:t>1</a:t>
              </a:r>
              <a:endParaRPr lang="en-US" altLang="zh-CN" baseline="-25000"/>
            </a:p>
          </p:txBody>
        </p:sp>
        <p:sp>
          <p:nvSpPr>
            <p:cNvPr id="105491" name="Text Box 22"/>
            <p:cNvSpPr txBox="1">
              <a:spLocks noChangeArrowheads="1"/>
            </p:cNvSpPr>
            <p:nvPr/>
          </p:nvSpPr>
          <p:spPr bwMode="auto">
            <a:xfrm>
              <a:off x="2832" y="201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v</a:t>
              </a:r>
              <a:r>
                <a:rPr lang="en-US" altLang="zh-CN" baseline="-25000"/>
                <a:t>2</a:t>
              </a:r>
              <a:endParaRPr lang="en-US" altLang="zh-CN" baseline="-25000"/>
            </a:p>
          </p:txBody>
        </p:sp>
        <p:sp>
          <p:nvSpPr>
            <p:cNvPr id="105492" name="Text Box 23"/>
            <p:cNvSpPr txBox="1">
              <a:spLocks noChangeArrowheads="1"/>
            </p:cNvSpPr>
            <p:nvPr/>
          </p:nvSpPr>
          <p:spPr bwMode="auto">
            <a:xfrm>
              <a:off x="3456" y="31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v</a:t>
              </a:r>
              <a:r>
                <a:rPr lang="en-US" altLang="zh-CN" baseline="-25000"/>
                <a:t>3</a:t>
              </a:r>
              <a:endParaRPr lang="en-US" altLang="zh-CN" baseline="-25000"/>
            </a:p>
          </p:txBody>
        </p:sp>
        <p:sp>
          <p:nvSpPr>
            <p:cNvPr id="105493" name="Text Box 24"/>
            <p:cNvSpPr txBox="1">
              <a:spLocks noChangeArrowheads="1"/>
            </p:cNvSpPr>
            <p:nvPr/>
          </p:nvSpPr>
          <p:spPr bwMode="auto">
            <a:xfrm>
              <a:off x="4800" y="3072"/>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v</a:t>
              </a:r>
              <a:r>
                <a:rPr lang="en-US" altLang="zh-CN" baseline="-25000"/>
                <a:t>4</a:t>
              </a:r>
              <a:endParaRPr lang="en-US" altLang="zh-CN" baseline="-25000"/>
            </a:p>
          </p:txBody>
        </p:sp>
        <p:sp>
          <p:nvSpPr>
            <p:cNvPr id="105494" name="Text Box 25"/>
            <p:cNvSpPr txBox="1">
              <a:spLocks noChangeArrowheads="1"/>
            </p:cNvSpPr>
            <p:nvPr/>
          </p:nvSpPr>
          <p:spPr bwMode="auto">
            <a:xfrm>
              <a:off x="5472" y="1824"/>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v</a:t>
              </a:r>
              <a:r>
                <a:rPr lang="en-US" altLang="zh-CN" baseline="-25000"/>
                <a:t>5</a:t>
              </a:r>
              <a:endParaRPr lang="en-US" altLang="zh-CN" baseline="-25000"/>
            </a:p>
          </p:txBody>
        </p:sp>
        <p:sp>
          <p:nvSpPr>
            <p:cNvPr id="105495" name="Text Box 26"/>
            <p:cNvSpPr txBox="1">
              <a:spLocks noChangeArrowheads="1"/>
            </p:cNvSpPr>
            <p:nvPr/>
          </p:nvSpPr>
          <p:spPr bwMode="auto">
            <a:xfrm>
              <a:off x="4992" y="96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v</a:t>
              </a:r>
              <a:r>
                <a:rPr lang="en-US" altLang="zh-CN" baseline="-25000"/>
                <a:t>6</a:t>
              </a:r>
              <a:endParaRPr lang="en-US" altLang="zh-CN" baseline="-25000"/>
            </a:p>
          </p:txBody>
        </p:sp>
        <p:sp>
          <p:nvSpPr>
            <p:cNvPr id="105496" name="Text Box 27"/>
            <p:cNvSpPr txBox="1">
              <a:spLocks noChangeArrowheads="1"/>
            </p:cNvSpPr>
            <p:nvPr/>
          </p:nvSpPr>
          <p:spPr bwMode="auto">
            <a:xfrm>
              <a:off x="4224" y="7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v</a:t>
              </a:r>
              <a:r>
                <a:rPr lang="en-US" altLang="zh-CN" baseline="-25000"/>
                <a:t>0</a:t>
              </a:r>
              <a:endParaRPr lang="en-US" altLang="zh-CN" baseline="-25000"/>
            </a:p>
          </p:txBody>
        </p:sp>
      </p:grpSp>
      <p:sp>
        <p:nvSpPr>
          <p:cNvPr id="105484" name="Rectangle 28"/>
          <p:cNvSpPr>
            <a:spLocks noGrp="1" noChangeArrowheads="1"/>
          </p:cNvSpPr>
          <p:nvPr>
            <p:ph type="title"/>
          </p:nvPr>
        </p:nvSpPr>
        <p:spPr/>
        <p:txBody>
          <a:bodyPr/>
          <a:lstStyle/>
          <a:p>
            <a:pPr eaLnBrk="1" hangingPunct="1"/>
            <a:r>
              <a:rPr lang="zh-CN" altLang="en-US"/>
              <a:t>一个凸七边形的两种三角剖分</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a:t>凸多边形最优三角剖分问题</a:t>
            </a:r>
            <a:endParaRPr lang="zh-CN" altLang="en-US"/>
          </a:p>
        </p:txBody>
      </p:sp>
      <p:graphicFrame>
        <p:nvGraphicFramePr>
          <p:cNvPr id="10242" name="Object 3"/>
          <p:cNvGraphicFramePr>
            <a:graphicFrameLocks noGrp="1" noChangeAspect="1"/>
          </p:cNvGraphicFramePr>
          <p:nvPr>
            <p:ph idx="1"/>
          </p:nvPr>
        </p:nvGraphicFramePr>
        <p:xfrm>
          <a:off x="990600" y="2133600"/>
          <a:ext cx="7239000" cy="3276600"/>
        </p:xfrm>
        <a:graphic>
          <a:graphicData uri="http://schemas.openxmlformats.org/presentationml/2006/ole">
            <mc:AlternateContent xmlns:mc="http://schemas.openxmlformats.org/markup-compatibility/2006">
              <mc:Choice xmlns:v="urn:schemas-microsoft-com:vml" Requires="v">
                <p:oleObj spid="_x0000_s2" name="公式" r:id="rId1" imgW="3086100" imgH="1397000" progId="Equation.3">
                  <p:embed/>
                </p:oleObj>
              </mc:Choice>
              <mc:Fallback>
                <p:oleObj name="公式" r:id="rId1" imgW="3086100" imgH="1397000" progId="Equation.3">
                  <p:embed/>
                  <p:pic>
                    <p:nvPicPr>
                      <p:cNvPr id="0" name="Picture 18"/>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133600"/>
                        <a:ext cx="7239000" cy="327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a:t>动态规划算法的的基本思想</a:t>
            </a:r>
            <a:endParaRPr lang="zh-CN" altLang="en-US"/>
          </a:p>
        </p:txBody>
      </p:sp>
      <p:sp>
        <p:nvSpPr>
          <p:cNvPr id="70659" name="Rectangle 3"/>
          <p:cNvSpPr>
            <a:spLocks noGrp="1" noChangeArrowheads="1"/>
          </p:cNvSpPr>
          <p:nvPr>
            <p:ph type="body" idx="1"/>
          </p:nvPr>
        </p:nvSpPr>
        <p:spPr/>
        <p:txBody>
          <a:bodyPr/>
          <a:lstStyle/>
          <a:p>
            <a:pPr eaLnBrk="1" hangingPunct="1"/>
            <a:r>
              <a:rPr lang="zh-CN" altLang="en-US" b="1">
                <a:solidFill>
                  <a:srgbClr val="003399"/>
                </a:solidFill>
              </a:rPr>
              <a:t>动态规划算法的的基本思想</a:t>
            </a:r>
            <a:endParaRPr lang="zh-CN" altLang="en-US" b="1">
              <a:solidFill>
                <a:srgbClr val="003399"/>
              </a:solidFill>
            </a:endParaRPr>
          </a:p>
          <a:p>
            <a:pPr lvl="1" eaLnBrk="1" hangingPunct="1"/>
            <a:r>
              <a:rPr lang="zh-CN" altLang="en-US"/>
              <a:t>其基本思想与分治算法的思想类似</a:t>
            </a:r>
            <a:r>
              <a:rPr lang="en-US" altLang="zh-CN"/>
              <a:t>——</a:t>
            </a:r>
            <a:r>
              <a:rPr lang="zh-CN" altLang="en-US" b="1">
                <a:solidFill>
                  <a:srgbClr val="FF0000"/>
                </a:solidFill>
              </a:rPr>
              <a:t>分而治之</a:t>
            </a:r>
            <a:endParaRPr lang="zh-CN" altLang="en-US" b="1">
              <a:solidFill>
                <a:srgbClr val="FF0000"/>
              </a:solidFill>
            </a:endParaRPr>
          </a:p>
          <a:p>
            <a:pPr lvl="1" eaLnBrk="1" hangingPunct="1"/>
            <a:r>
              <a:rPr lang="zh-CN" altLang="en-US"/>
              <a:t>与分治法的不同之处</a:t>
            </a:r>
            <a:endParaRPr lang="zh-CN" altLang="en-US"/>
          </a:p>
          <a:p>
            <a:pPr lvl="2" eaLnBrk="1" hangingPunct="1"/>
            <a:r>
              <a:rPr lang="zh-CN" altLang="en-US"/>
              <a:t>分解后的子问题往往不互相独立；</a:t>
            </a:r>
            <a:endParaRPr lang="zh-CN" altLang="en-US"/>
          </a:p>
          <a:p>
            <a:pPr lvl="2" eaLnBrk="1" hangingPunct="1"/>
            <a:r>
              <a:rPr lang="zh-CN" altLang="en-US"/>
              <a:t>采用记录表的方法来保存所有已解决问题的答案</a:t>
            </a:r>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a:t>一个有趣的发现</a:t>
            </a:r>
            <a:endParaRPr lang="zh-CN" altLang="en-US"/>
          </a:p>
        </p:txBody>
      </p:sp>
      <p:sp>
        <p:nvSpPr>
          <p:cNvPr id="306179" name="Text Box 3"/>
          <p:cNvSpPr txBox="1">
            <a:spLocks noChangeArrowheads="1"/>
          </p:cNvSpPr>
          <p:nvPr/>
        </p:nvSpPr>
        <p:spPr bwMode="auto">
          <a:xfrm>
            <a:off x="1447800" y="2514600"/>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800" b="1"/>
              <a:t>矩阵连乘问题</a:t>
            </a:r>
            <a:endParaRPr lang="zh-CN" altLang="en-US" sz="2800" b="1"/>
          </a:p>
        </p:txBody>
      </p:sp>
      <p:sp>
        <p:nvSpPr>
          <p:cNvPr id="306180" name="Text Box 4"/>
          <p:cNvSpPr txBox="1">
            <a:spLocks noChangeArrowheads="1"/>
          </p:cNvSpPr>
          <p:nvPr/>
        </p:nvSpPr>
        <p:spPr bwMode="auto">
          <a:xfrm>
            <a:off x="4800600" y="2286000"/>
            <a:ext cx="2514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800" b="1"/>
              <a:t>凸多边形最优三角剖分问题</a:t>
            </a:r>
            <a:endParaRPr lang="zh-CN" altLang="en-US" sz="2800" b="1"/>
          </a:p>
        </p:txBody>
      </p:sp>
      <p:grpSp>
        <p:nvGrpSpPr>
          <p:cNvPr id="2" name="Group 5"/>
          <p:cNvGrpSpPr/>
          <p:nvPr/>
        </p:nvGrpSpPr>
        <p:grpSpPr bwMode="auto">
          <a:xfrm>
            <a:off x="1143000" y="1905000"/>
            <a:ext cx="6477000" cy="1676400"/>
            <a:chOff x="1008" y="1200"/>
            <a:chExt cx="4080" cy="1056"/>
          </a:xfrm>
        </p:grpSpPr>
        <p:sp>
          <p:nvSpPr>
            <p:cNvPr id="106515" name="Oval 6"/>
            <p:cNvSpPr>
              <a:spLocks noChangeArrowheads="1"/>
            </p:cNvSpPr>
            <p:nvPr/>
          </p:nvSpPr>
          <p:spPr bwMode="auto">
            <a:xfrm>
              <a:off x="1008" y="1200"/>
              <a:ext cx="1920" cy="1056"/>
            </a:xfrm>
            <a:prstGeom prst="ellipse">
              <a:avLst/>
            </a:prstGeom>
            <a:noFill/>
            <a:ln w="9525">
              <a:solidFill>
                <a:srgbClr val="FF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516" name="Oval 7"/>
            <p:cNvSpPr>
              <a:spLocks noChangeArrowheads="1"/>
            </p:cNvSpPr>
            <p:nvPr/>
          </p:nvSpPr>
          <p:spPr bwMode="auto">
            <a:xfrm>
              <a:off x="3168" y="1200"/>
              <a:ext cx="1920" cy="1056"/>
            </a:xfrm>
            <a:prstGeom prst="ellipse">
              <a:avLst/>
            </a:prstGeom>
            <a:noFill/>
            <a:ln w="9525">
              <a:solidFill>
                <a:srgbClr val="3366FF"/>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 name="Group 8"/>
          <p:cNvGrpSpPr/>
          <p:nvPr/>
        </p:nvGrpSpPr>
        <p:grpSpPr bwMode="auto">
          <a:xfrm>
            <a:off x="3048000" y="3657600"/>
            <a:ext cx="2971800" cy="1784350"/>
            <a:chOff x="2208" y="2304"/>
            <a:chExt cx="1872" cy="1124"/>
          </a:xfrm>
        </p:grpSpPr>
        <p:sp>
          <p:nvSpPr>
            <p:cNvPr id="106511" name="Line 9"/>
            <p:cNvSpPr>
              <a:spLocks noChangeShapeType="1"/>
            </p:cNvSpPr>
            <p:nvPr/>
          </p:nvSpPr>
          <p:spPr bwMode="auto">
            <a:xfrm>
              <a:off x="2688" y="2304"/>
              <a:ext cx="240" cy="192"/>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6512" name="Line 10"/>
            <p:cNvSpPr>
              <a:spLocks noChangeShapeType="1"/>
            </p:cNvSpPr>
            <p:nvPr/>
          </p:nvSpPr>
          <p:spPr bwMode="auto">
            <a:xfrm flipH="1">
              <a:off x="3072" y="2304"/>
              <a:ext cx="240" cy="192"/>
            </a:xfrm>
            <a:prstGeom prst="line">
              <a:avLst/>
            </a:prstGeom>
            <a:noFill/>
            <a:ln w="381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6513" name="Line 11"/>
            <p:cNvSpPr>
              <a:spLocks noChangeShapeType="1"/>
            </p:cNvSpPr>
            <p:nvPr/>
          </p:nvSpPr>
          <p:spPr bwMode="auto">
            <a:xfrm>
              <a:off x="2976" y="2592"/>
              <a:ext cx="0" cy="336"/>
            </a:xfrm>
            <a:prstGeom prst="line">
              <a:avLst/>
            </a:prstGeom>
            <a:noFill/>
            <a:ln w="762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6514" name="Text Box 12"/>
            <p:cNvSpPr txBox="1">
              <a:spLocks noChangeArrowheads="1"/>
            </p:cNvSpPr>
            <p:nvPr/>
          </p:nvSpPr>
          <p:spPr bwMode="auto">
            <a:xfrm>
              <a:off x="2208" y="3024"/>
              <a:ext cx="18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3600" b="1">
                  <a:solidFill>
                    <a:srgbClr val="003399"/>
                  </a:solidFill>
                </a:rPr>
                <a:t>类似问题</a:t>
              </a:r>
              <a:endParaRPr lang="zh-CN" altLang="en-US" sz="3600" b="1">
                <a:solidFill>
                  <a:srgbClr val="003399"/>
                </a:solidFill>
              </a:endParaRPr>
            </a:p>
          </p:txBody>
        </p:sp>
      </p:grpSp>
      <p:grpSp>
        <p:nvGrpSpPr>
          <p:cNvPr id="4" name="Group 13"/>
          <p:cNvGrpSpPr/>
          <p:nvPr/>
        </p:nvGrpSpPr>
        <p:grpSpPr bwMode="auto">
          <a:xfrm>
            <a:off x="685800" y="4419600"/>
            <a:ext cx="1600200" cy="2036763"/>
            <a:chOff x="720" y="2784"/>
            <a:chExt cx="1008" cy="1283"/>
          </a:xfrm>
        </p:grpSpPr>
        <p:pic>
          <p:nvPicPr>
            <p:cNvPr id="106507" name="Picture 1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0" y="3072"/>
              <a:ext cx="463" cy="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6508" name="Group 15"/>
            <p:cNvGrpSpPr/>
            <p:nvPr/>
          </p:nvGrpSpPr>
          <p:grpSpPr bwMode="auto">
            <a:xfrm>
              <a:off x="912" y="2784"/>
              <a:ext cx="816" cy="336"/>
              <a:chOff x="864" y="2640"/>
              <a:chExt cx="816" cy="336"/>
            </a:xfrm>
          </p:grpSpPr>
          <p:sp>
            <p:nvSpPr>
              <p:cNvPr id="106509" name="AutoShape 16"/>
              <p:cNvSpPr>
                <a:spLocks noChangeArrowheads="1"/>
              </p:cNvSpPr>
              <p:nvPr/>
            </p:nvSpPr>
            <p:spPr bwMode="auto">
              <a:xfrm>
                <a:off x="864" y="2640"/>
                <a:ext cx="816" cy="336"/>
              </a:xfrm>
              <a:prstGeom prst="cloudCallout">
                <a:avLst>
                  <a:gd name="adj1" fmla="val -43750"/>
                  <a:gd name="adj2" fmla="val 6994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06510" name="Text Box 17"/>
              <p:cNvSpPr txBox="1">
                <a:spLocks noChangeArrowheads="1"/>
              </p:cNvSpPr>
              <p:nvPr/>
            </p:nvSpPr>
            <p:spPr bwMode="auto">
              <a:xfrm>
                <a:off x="912" y="2688"/>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FF0000"/>
                    </a:solidFill>
                  </a:rPr>
                  <a:t>可能吗？</a:t>
                </a:r>
                <a:endParaRPr lang="zh-CN" altLang="en-US" b="1">
                  <a:solidFill>
                    <a:srgbClr val="FF0000"/>
                  </a:solidFill>
                </a:endParaRPr>
              </a:p>
            </p:txBody>
          </p:sp>
        </p:grpSp>
      </p:grpSp>
      <p:grpSp>
        <p:nvGrpSpPr>
          <p:cNvPr id="6" name="Group 18"/>
          <p:cNvGrpSpPr/>
          <p:nvPr/>
        </p:nvGrpSpPr>
        <p:grpSpPr bwMode="auto">
          <a:xfrm>
            <a:off x="6019800" y="5181600"/>
            <a:ext cx="2590800" cy="1219200"/>
            <a:chOff x="3792" y="3264"/>
            <a:chExt cx="1632" cy="768"/>
          </a:xfrm>
        </p:grpSpPr>
        <p:sp>
          <p:nvSpPr>
            <p:cNvPr id="106505" name="AutoShape 19"/>
            <p:cNvSpPr>
              <a:spLocks noChangeArrowheads="1"/>
            </p:cNvSpPr>
            <p:nvPr/>
          </p:nvSpPr>
          <p:spPr bwMode="auto">
            <a:xfrm rot="10800000">
              <a:off x="3792" y="3264"/>
              <a:ext cx="1632" cy="768"/>
            </a:xfrm>
            <a:prstGeom prst="wedgeRoundRectCallout">
              <a:avLst>
                <a:gd name="adj1" fmla="val 76407"/>
                <a:gd name="adj2" fmla="val 31898"/>
                <a:gd name="adj3" fmla="val 16667"/>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06506" name="Text Box 20"/>
            <p:cNvSpPr txBox="1">
              <a:spLocks noChangeArrowheads="1"/>
            </p:cNvSpPr>
            <p:nvPr/>
          </p:nvSpPr>
          <p:spPr bwMode="auto">
            <a:xfrm>
              <a:off x="3840" y="3264"/>
              <a:ext cx="1584"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矩阵连乘积的最优计算次序问题是凸多边形最优三角剖分问题的特殊情形。</a:t>
              </a: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61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61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linds(horizontal)">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dissolv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p:bldP spid="30618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zh-CN" altLang="en-US"/>
              <a:t>表达式语法树</a:t>
            </a:r>
            <a:endParaRPr lang="zh-CN" altLang="en-US"/>
          </a:p>
        </p:txBody>
      </p:sp>
      <p:sp>
        <p:nvSpPr>
          <p:cNvPr id="107523" name="Rectangle 3"/>
          <p:cNvSpPr>
            <a:spLocks noGrp="1" noChangeArrowheads="1"/>
          </p:cNvSpPr>
          <p:nvPr>
            <p:ph type="body" idx="1"/>
          </p:nvPr>
        </p:nvSpPr>
        <p:spPr>
          <a:xfrm>
            <a:off x="457200" y="1719263"/>
            <a:ext cx="8229600" cy="2166937"/>
          </a:xfrm>
        </p:spPr>
        <p:txBody>
          <a:bodyPr/>
          <a:lstStyle/>
          <a:p>
            <a:pPr eaLnBrk="1" hangingPunct="1">
              <a:lnSpc>
                <a:spcPct val="90000"/>
              </a:lnSpc>
            </a:pPr>
            <a:r>
              <a:rPr lang="zh-CN" altLang="en-US" sz="2600" b="1">
                <a:solidFill>
                  <a:srgbClr val="003399"/>
                </a:solidFill>
              </a:rPr>
              <a:t>表达式语法树</a:t>
            </a:r>
            <a:endParaRPr lang="zh-CN" altLang="en-US" sz="2600" b="1">
              <a:solidFill>
                <a:srgbClr val="003399"/>
              </a:solidFill>
            </a:endParaRPr>
          </a:p>
          <a:p>
            <a:pPr lvl="1" eaLnBrk="1" hangingPunct="1">
              <a:lnSpc>
                <a:spcPct val="90000"/>
              </a:lnSpc>
            </a:pPr>
            <a:r>
              <a:rPr lang="zh-CN" altLang="en-US" sz="2200"/>
              <a:t>一个表达式的完全加括号方式相应于一个完全二叉树，称为表达式的语法树。</a:t>
            </a:r>
            <a:endParaRPr lang="zh-CN" altLang="en-US" sz="2200"/>
          </a:p>
          <a:p>
            <a:pPr lvl="2" eaLnBrk="1" hangingPunct="1">
              <a:lnSpc>
                <a:spcPct val="90000"/>
              </a:lnSpc>
            </a:pPr>
            <a:r>
              <a:rPr lang="zh-CN" altLang="en-US" sz="2100"/>
              <a:t>树中每一个叶节点表示表达式中的一个原子。</a:t>
            </a:r>
            <a:endParaRPr lang="zh-CN" altLang="en-US" sz="2100"/>
          </a:p>
          <a:p>
            <a:pPr lvl="2" eaLnBrk="1" hangingPunct="1">
              <a:lnSpc>
                <a:spcPct val="90000"/>
              </a:lnSpc>
            </a:pPr>
            <a:r>
              <a:rPr lang="zh-CN" altLang="en-US" sz="2100"/>
              <a:t>有</a:t>
            </a:r>
            <a:r>
              <a:rPr lang="en-US" altLang="zh-CN" sz="2100"/>
              <a:t>n</a:t>
            </a:r>
            <a:r>
              <a:rPr lang="zh-CN" altLang="en-US" sz="2100"/>
              <a:t>个原子的完全加括号表达式对应于惟一的一个有</a:t>
            </a:r>
            <a:r>
              <a:rPr lang="en-US" altLang="zh-CN" sz="2100"/>
              <a:t>n</a:t>
            </a:r>
            <a:r>
              <a:rPr lang="zh-CN" altLang="en-US" sz="2100"/>
              <a:t>个叶节点的语法树，反之亦然。</a:t>
            </a:r>
            <a:endParaRPr lang="zh-CN" altLang="en-US" sz="2100"/>
          </a:p>
        </p:txBody>
      </p:sp>
      <p:grpSp>
        <p:nvGrpSpPr>
          <p:cNvPr id="2" name="Group 4"/>
          <p:cNvGrpSpPr/>
          <p:nvPr/>
        </p:nvGrpSpPr>
        <p:grpSpPr bwMode="auto">
          <a:xfrm>
            <a:off x="457200" y="3900488"/>
            <a:ext cx="7924800" cy="2424112"/>
            <a:chOff x="288" y="2457"/>
            <a:chExt cx="4992" cy="1527"/>
          </a:xfrm>
        </p:grpSpPr>
        <p:sp>
          <p:nvSpPr>
            <p:cNvPr id="107525" name="Oval 5"/>
            <p:cNvSpPr>
              <a:spLocks noChangeArrowheads="1"/>
            </p:cNvSpPr>
            <p:nvPr/>
          </p:nvSpPr>
          <p:spPr bwMode="auto">
            <a:xfrm>
              <a:off x="4080" y="2457"/>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07526" name="Group 6"/>
            <p:cNvGrpSpPr/>
            <p:nvPr/>
          </p:nvGrpSpPr>
          <p:grpSpPr bwMode="auto">
            <a:xfrm>
              <a:off x="3072" y="2505"/>
              <a:ext cx="2208" cy="1479"/>
              <a:chOff x="3072" y="2505"/>
              <a:chExt cx="2208" cy="1479"/>
            </a:xfrm>
          </p:grpSpPr>
          <p:sp>
            <p:nvSpPr>
              <p:cNvPr id="107529" name="Oval 7"/>
              <p:cNvSpPr>
                <a:spLocks noChangeArrowheads="1"/>
              </p:cNvSpPr>
              <p:nvPr/>
            </p:nvSpPr>
            <p:spPr bwMode="auto">
              <a:xfrm>
                <a:off x="3696" y="2793"/>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7530" name="Oval 8"/>
              <p:cNvSpPr>
                <a:spLocks noChangeArrowheads="1"/>
              </p:cNvSpPr>
              <p:nvPr/>
            </p:nvSpPr>
            <p:spPr bwMode="auto">
              <a:xfrm>
                <a:off x="4512" y="2793"/>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7531" name="Rectangle 9"/>
              <p:cNvSpPr>
                <a:spLocks noChangeArrowheads="1"/>
              </p:cNvSpPr>
              <p:nvPr/>
            </p:nvSpPr>
            <p:spPr bwMode="auto">
              <a:xfrm>
                <a:off x="3312" y="3225"/>
                <a:ext cx="144" cy="144"/>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7532" name="Rectangle 10"/>
              <p:cNvSpPr>
                <a:spLocks noChangeArrowheads="1"/>
              </p:cNvSpPr>
              <p:nvPr/>
            </p:nvSpPr>
            <p:spPr bwMode="auto">
              <a:xfrm>
                <a:off x="3312" y="3225"/>
                <a:ext cx="144" cy="144"/>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7533" name="Oval 11"/>
              <p:cNvSpPr>
                <a:spLocks noChangeArrowheads="1"/>
              </p:cNvSpPr>
              <p:nvPr/>
            </p:nvSpPr>
            <p:spPr bwMode="auto">
              <a:xfrm>
                <a:off x="3888" y="3225"/>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7534" name="Oval 12"/>
              <p:cNvSpPr>
                <a:spLocks noChangeArrowheads="1"/>
              </p:cNvSpPr>
              <p:nvPr/>
            </p:nvSpPr>
            <p:spPr bwMode="auto">
              <a:xfrm>
                <a:off x="4512" y="3216"/>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7535" name="Rectangle 13"/>
              <p:cNvSpPr>
                <a:spLocks noChangeArrowheads="1"/>
              </p:cNvSpPr>
              <p:nvPr/>
            </p:nvSpPr>
            <p:spPr bwMode="auto">
              <a:xfrm>
                <a:off x="4992" y="3225"/>
                <a:ext cx="144" cy="144"/>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7536" name="Rectangle 14"/>
              <p:cNvSpPr>
                <a:spLocks noChangeArrowheads="1"/>
              </p:cNvSpPr>
              <p:nvPr/>
            </p:nvSpPr>
            <p:spPr bwMode="auto">
              <a:xfrm>
                <a:off x="3600" y="3609"/>
                <a:ext cx="144" cy="144"/>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7537" name="Rectangle 15"/>
              <p:cNvSpPr>
                <a:spLocks noChangeArrowheads="1"/>
              </p:cNvSpPr>
              <p:nvPr/>
            </p:nvSpPr>
            <p:spPr bwMode="auto">
              <a:xfrm>
                <a:off x="4032" y="3609"/>
                <a:ext cx="144" cy="144"/>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7538" name="Rectangle 16"/>
              <p:cNvSpPr>
                <a:spLocks noChangeArrowheads="1"/>
              </p:cNvSpPr>
              <p:nvPr/>
            </p:nvSpPr>
            <p:spPr bwMode="auto">
              <a:xfrm>
                <a:off x="4272" y="3600"/>
                <a:ext cx="144" cy="144"/>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7539" name="Rectangle 17"/>
              <p:cNvSpPr>
                <a:spLocks noChangeArrowheads="1"/>
              </p:cNvSpPr>
              <p:nvPr/>
            </p:nvSpPr>
            <p:spPr bwMode="auto">
              <a:xfrm>
                <a:off x="4704" y="3600"/>
                <a:ext cx="144" cy="144"/>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7540" name="Line 18"/>
              <p:cNvSpPr>
                <a:spLocks noChangeShapeType="1"/>
              </p:cNvSpPr>
              <p:nvPr/>
            </p:nvSpPr>
            <p:spPr bwMode="auto">
              <a:xfrm flipH="1">
                <a:off x="3744" y="2505"/>
                <a:ext cx="384" cy="3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7541" name="Line 19"/>
              <p:cNvSpPr>
                <a:spLocks noChangeShapeType="1"/>
              </p:cNvSpPr>
              <p:nvPr/>
            </p:nvSpPr>
            <p:spPr bwMode="auto">
              <a:xfrm flipH="1">
                <a:off x="3408" y="2841"/>
                <a:ext cx="336"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7542" name="Line 20"/>
              <p:cNvSpPr>
                <a:spLocks noChangeShapeType="1"/>
              </p:cNvSpPr>
              <p:nvPr/>
            </p:nvSpPr>
            <p:spPr bwMode="auto">
              <a:xfrm flipH="1">
                <a:off x="4560" y="2841"/>
                <a:ext cx="0" cy="3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7543" name="Line 21"/>
              <p:cNvSpPr>
                <a:spLocks noChangeShapeType="1"/>
              </p:cNvSpPr>
              <p:nvPr/>
            </p:nvSpPr>
            <p:spPr bwMode="auto">
              <a:xfrm flipH="1">
                <a:off x="3672" y="3273"/>
                <a:ext cx="264" cy="3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7544" name="Line 22"/>
              <p:cNvSpPr>
                <a:spLocks noChangeShapeType="1"/>
              </p:cNvSpPr>
              <p:nvPr/>
            </p:nvSpPr>
            <p:spPr bwMode="auto">
              <a:xfrm>
                <a:off x="3936" y="3321"/>
                <a:ext cx="152"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7545" name="Line 23"/>
              <p:cNvSpPr>
                <a:spLocks noChangeShapeType="1"/>
              </p:cNvSpPr>
              <p:nvPr/>
            </p:nvSpPr>
            <p:spPr bwMode="auto">
              <a:xfrm flipH="1" flipV="1">
                <a:off x="4560" y="2849"/>
                <a:ext cx="480" cy="36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7546" name="Line 24"/>
              <p:cNvSpPr>
                <a:spLocks noChangeShapeType="1"/>
              </p:cNvSpPr>
              <p:nvPr/>
            </p:nvSpPr>
            <p:spPr bwMode="auto">
              <a:xfrm flipH="1" flipV="1">
                <a:off x="4128" y="2505"/>
                <a:ext cx="432" cy="3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7547" name="Line 25"/>
              <p:cNvSpPr>
                <a:spLocks noChangeShapeType="1"/>
              </p:cNvSpPr>
              <p:nvPr/>
            </p:nvSpPr>
            <p:spPr bwMode="auto">
              <a:xfrm flipH="1" flipV="1">
                <a:off x="4560" y="3264"/>
                <a:ext cx="240" cy="3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7548" name="Line 26"/>
              <p:cNvSpPr>
                <a:spLocks noChangeShapeType="1"/>
              </p:cNvSpPr>
              <p:nvPr/>
            </p:nvSpPr>
            <p:spPr bwMode="auto">
              <a:xfrm flipH="1">
                <a:off x="4320" y="3264"/>
                <a:ext cx="232" cy="3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7549" name="Line 27"/>
              <p:cNvSpPr>
                <a:spLocks noChangeShapeType="1"/>
              </p:cNvSpPr>
              <p:nvPr/>
            </p:nvSpPr>
            <p:spPr bwMode="auto">
              <a:xfrm>
                <a:off x="3744" y="2889"/>
                <a:ext cx="192"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7550" name="Text Box 28"/>
              <p:cNvSpPr txBox="1">
                <a:spLocks noChangeArrowheads="1"/>
              </p:cNvSpPr>
              <p:nvPr/>
            </p:nvSpPr>
            <p:spPr bwMode="auto">
              <a:xfrm>
                <a:off x="3072" y="336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A</a:t>
                </a:r>
                <a:r>
                  <a:rPr lang="en-US" altLang="zh-CN" baseline="-25000"/>
                  <a:t>1</a:t>
                </a:r>
                <a:endParaRPr lang="en-US" altLang="zh-CN"/>
              </a:p>
            </p:txBody>
          </p:sp>
          <p:sp>
            <p:nvSpPr>
              <p:cNvPr id="107551" name="Text Box 29"/>
              <p:cNvSpPr txBox="1">
                <a:spLocks noChangeArrowheads="1"/>
              </p:cNvSpPr>
              <p:nvPr/>
            </p:nvSpPr>
            <p:spPr bwMode="auto">
              <a:xfrm>
                <a:off x="3408" y="3753"/>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A</a:t>
                </a:r>
                <a:r>
                  <a:rPr lang="en-US" altLang="zh-CN" baseline="-25000"/>
                  <a:t>2</a:t>
                </a:r>
                <a:endParaRPr lang="en-US" altLang="zh-CN"/>
              </a:p>
            </p:txBody>
          </p:sp>
          <p:sp>
            <p:nvSpPr>
              <p:cNvPr id="107552" name="Text Box 30"/>
              <p:cNvSpPr txBox="1">
                <a:spLocks noChangeArrowheads="1"/>
              </p:cNvSpPr>
              <p:nvPr/>
            </p:nvSpPr>
            <p:spPr bwMode="auto">
              <a:xfrm>
                <a:off x="3888" y="3753"/>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A</a:t>
                </a:r>
                <a:r>
                  <a:rPr lang="en-US" altLang="zh-CN" baseline="-25000"/>
                  <a:t>3</a:t>
                </a:r>
                <a:endParaRPr lang="en-US" altLang="zh-CN"/>
              </a:p>
            </p:txBody>
          </p:sp>
          <p:sp>
            <p:nvSpPr>
              <p:cNvPr id="107553" name="Text Box 31"/>
              <p:cNvSpPr txBox="1">
                <a:spLocks noChangeArrowheads="1"/>
              </p:cNvSpPr>
              <p:nvPr/>
            </p:nvSpPr>
            <p:spPr bwMode="auto">
              <a:xfrm>
                <a:off x="4944" y="336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A</a:t>
                </a:r>
                <a:r>
                  <a:rPr lang="en-US" altLang="zh-CN" baseline="-25000"/>
                  <a:t>6</a:t>
                </a:r>
                <a:endParaRPr lang="en-US" altLang="zh-CN"/>
              </a:p>
            </p:txBody>
          </p:sp>
          <p:sp>
            <p:nvSpPr>
              <p:cNvPr id="107554" name="Text Box 32"/>
              <p:cNvSpPr txBox="1">
                <a:spLocks noChangeArrowheads="1"/>
              </p:cNvSpPr>
              <p:nvPr/>
            </p:nvSpPr>
            <p:spPr bwMode="auto">
              <a:xfrm>
                <a:off x="4272" y="3744"/>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A</a:t>
                </a:r>
                <a:r>
                  <a:rPr lang="en-US" altLang="zh-CN" baseline="-25000"/>
                  <a:t>4</a:t>
                </a:r>
                <a:endParaRPr lang="en-US" altLang="zh-CN"/>
              </a:p>
            </p:txBody>
          </p:sp>
          <p:sp>
            <p:nvSpPr>
              <p:cNvPr id="107555" name="Text Box 33"/>
              <p:cNvSpPr txBox="1">
                <a:spLocks noChangeArrowheads="1"/>
              </p:cNvSpPr>
              <p:nvPr/>
            </p:nvSpPr>
            <p:spPr bwMode="auto">
              <a:xfrm>
                <a:off x="4656" y="3744"/>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A</a:t>
                </a:r>
                <a:r>
                  <a:rPr lang="en-US" altLang="zh-CN" baseline="-25000"/>
                  <a:t>5</a:t>
                </a:r>
                <a:endParaRPr lang="en-US" altLang="zh-CN"/>
              </a:p>
            </p:txBody>
          </p:sp>
        </p:grpSp>
        <p:sp>
          <p:nvSpPr>
            <p:cNvPr id="107527" name="Text Box 34"/>
            <p:cNvSpPr txBox="1">
              <a:spLocks noChangeArrowheads="1"/>
            </p:cNvSpPr>
            <p:nvPr/>
          </p:nvSpPr>
          <p:spPr bwMode="auto">
            <a:xfrm>
              <a:off x="288" y="2889"/>
              <a:ext cx="225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rgbClr val="003399"/>
                  </a:solidFill>
                </a:rPr>
                <a:t>矩阵连乘积最优次序解</a:t>
              </a:r>
              <a:r>
                <a:rPr lang="en-US" altLang="zh-CN" sz="2400" b="1">
                  <a:solidFill>
                    <a:srgbClr val="003399"/>
                  </a:solidFill>
                  <a:latin typeface="宋体" panose="02010600030101010101" pitchFamily="2" charset="-122"/>
                </a:rPr>
                <a:t>:</a:t>
              </a:r>
              <a:r>
                <a:rPr lang="en-US" altLang="zh-CN" sz="2400">
                  <a:latin typeface="宋体" panose="02010600030101010101" pitchFamily="2" charset="-122"/>
                </a:rPr>
                <a:t> </a:t>
              </a:r>
              <a:endParaRPr lang="en-US" altLang="zh-CN" sz="2400">
                <a:latin typeface="宋体" panose="02010600030101010101" pitchFamily="2" charset="-122"/>
              </a:endParaRPr>
            </a:p>
            <a:p>
              <a:pPr eaLnBrk="1" hangingPunct="1">
                <a:spcBef>
                  <a:spcPct val="50000"/>
                </a:spcBef>
              </a:pPr>
              <a:r>
                <a:rPr lang="en-US" altLang="zh-CN" sz="2400" b="1">
                  <a:solidFill>
                    <a:srgbClr val="FF0000"/>
                  </a:solidFill>
                  <a:latin typeface="宋体" panose="02010600030101010101" pitchFamily="2" charset="-122"/>
                </a:rPr>
                <a:t>((A1(A2A3))((A4A5)A6))</a:t>
              </a:r>
              <a:endParaRPr lang="en-US" altLang="zh-CN" sz="2400" b="1">
                <a:solidFill>
                  <a:srgbClr val="FF0000"/>
                </a:solidFill>
                <a:latin typeface="宋体" panose="02010600030101010101" pitchFamily="2" charset="-122"/>
              </a:endParaRPr>
            </a:p>
          </p:txBody>
        </p:sp>
        <p:sp>
          <p:nvSpPr>
            <p:cNvPr id="107528" name="Line 35"/>
            <p:cNvSpPr>
              <a:spLocks noChangeShapeType="1"/>
            </p:cNvSpPr>
            <p:nvPr/>
          </p:nvSpPr>
          <p:spPr bwMode="auto">
            <a:xfrm>
              <a:off x="2640" y="3225"/>
              <a:ext cx="432" cy="0"/>
            </a:xfrm>
            <a:prstGeom prst="line">
              <a:avLst/>
            </a:prstGeom>
            <a:noFill/>
            <a:ln w="57150">
              <a:solidFill>
                <a:schemeClr val="tx1"/>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546" name="Group 2"/>
          <p:cNvGrpSpPr/>
          <p:nvPr/>
        </p:nvGrpSpPr>
        <p:grpSpPr bwMode="auto">
          <a:xfrm>
            <a:off x="457200" y="2057400"/>
            <a:ext cx="4648200" cy="4176713"/>
            <a:chOff x="2496" y="1296"/>
            <a:chExt cx="2928" cy="2631"/>
          </a:xfrm>
        </p:grpSpPr>
        <p:sp>
          <p:nvSpPr>
            <p:cNvPr id="108588" name="Freeform 3"/>
            <p:cNvSpPr/>
            <p:nvPr/>
          </p:nvSpPr>
          <p:spPr bwMode="auto">
            <a:xfrm>
              <a:off x="2736" y="1536"/>
              <a:ext cx="2400" cy="2208"/>
            </a:xfrm>
            <a:custGeom>
              <a:avLst/>
              <a:gdLst>
                <a:gd name="T0" fmla="*/ 576 w 2400"/>
                <a:gd name="T1" fmla="*/ 2208 h 2208"/>
                <a:gd name="T2" fmla="*/ 0 w 2400"/>
                <a:gd name="T3" fmla="*/ 1200 h 2208"/>
                <a:gd name="T4" fmla="*/ 528 w 2400"/>
                <a:gd name="T5" fmla="*/ 384 h 2208"/>
                <a:gd name="T6" fmla="*/ 1248 w 2400"/>
                <a:gd name="T7" fmla="*/ 0 h 2208"/>
                <a:gd name="T8" fmla="*/ 1968 w 2400"/>
                <a:gd name="T9" fmla="*/ 240 h 2208"/>
                <a:gd name="T10" fmla="*/ 2400 w 2400"/>
                <a:gd name="T11" fmla="*/ 1008 h 2208"/>
                <a:gd name="T12" fmla="*/ 1776 w 2400"/>
                <a:gd name="T13" fmla="*/ 2160 h 2208"/>
                <a:gd name="T14" fmla="*/ 576 w 2400"/>
                <a:gd name="T15" fmla="*/ 2208 h 2208"/>
                <a:gd name="T16" fmla="*/ 0 60000 65536"/>
                <a:gd name="T17" fmla="*/ 0 60000 65536"/>
                <a:gd name="T18" fmla="*/ 0 60000 65536"/>
                <a:gd name="T19" fmla="*/ 0 60000 65536"/>
                <a:gd name="T20" fmla="*/ 0 60000 65536"/>
                <a:gd name="T21" fmla="*/ 0 60000 65536"/>
                <a:gd name="T22" fmla="*/ 0 60000 65536"/>
                <a:gd name="T23" fmla="*/ 0 60000 65536"/>
                <a:gd name="T24" fmla="*/ 0 w 2400"/>
                <a:gd name="T25" fmla="*/ 0 h 2208"/>
                <a:gd name="T26" fmla="*/ 2400 w 2400"/>
                <a:gd name="T27" fmla="*/ 2208 h 22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0" h="2208">
                  <a:moveTo>
                    <a:pt x="576" y="2208"/>
                  </a:moveTo>
                  <a:lnTo>
                    <a:pt x="0" y="1200"/>
                  </a:lnTo>
                  <a:lnTo>
                    <a:pt x="528" y="384"/>
                  </a:lnTo>
                  <a:lnTo>
                    <a:pt x="1248" y="0"/>
                  </a:lnTo>
                  <a:lnTo>
                    <a:pt x="1968" y="240"/>
                  </a:lnTo>
                  <a:lnTo>
                    <a:pt x="2400" y="1008"/>
                  </a:lnTo>
                  <a:lnTo>
                    <a:pt x="1776" y="2160"/>
                  </a:lnTo>
                  <a:lnTo>
                    <a:pt x="576" y="2208"/>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08589" name="Group 4"/>
            <p:cNvGrpSpPr/>
            <p:nvPr/>
          </p:nvGrpSpPr>
          <p:grpSpPr bwMode="auto">
            <a:xfrm>
              <a:off x="3264" y="1536"/>
              <a:ext cx="1440" cy="2208"/>
              <a:chOff x="912" y="1401"/>
              <a:chExt cx="1440" cy="2208"/>
            </a:xfrm>
          </p:grpSpPr>
          <p:sp>
            <p:nvSpPr>
              <p:cNvPr id="108597" name="Line 5"/>
              <p:cNvSpPr>
                <a:spLocks noChangeShapeType="1"/>
              </p:cNvSpPr>
              <p:nvPr/>
            </p:nvSpPr>
            <p:spPr bwMode="auto">
              <a:xfrm flipH="1" flipV="1">
                <a:off x="912" y="1785"/>
                <a:ext cx="48" cy="1824"/>
              </a:xfrm>
              <a:prstGeom prst="line">
                <a:avLst/>
              </a:prstGeom>
              <a:noFill/>
              <a:ln w="6350">
                <a:solidFill>
                  <a:schemeClr val="tx1"/>
                </a:solidFill>
                <a:prstDash val="dashDot"/>
                <a:round/>
              </a:ln>
              <a:extLst>
                <a:ext uri="{909E8E84-426E-40DD-AFC4-6F175D3DCCD1}">
                  <a14:hiddenFill xmlns:a14="http://schemas.microsoft.com/office/drawing/2010/main">
                    <a:noFill/>
                  </a14:hiddenFill>
                </a:ext>
              </a:extLst>
            </p:spPr>
            <p:txBody>
              <a:bodyPr/>
              <a:lstStyle/>
              <a:p>
                <a:endParaRPr lang="zh-CN" altLang="en-US"/>
              </a:p>
            </p:txBody>
          </p:sp>
          <p:sp>
            <p:nvSpPr>
              <p:cNvPr id="108598" name="Line 6"/>
              <p:cNvSpPr>
                <a:spLocks noChangeShapeType="1"/>
              </p:cNvSpPr>
              <p:nvPr/>
            </p:nvSpPr>
            <p:spPr bwMode="auto">
              <a:xfrm flipV="1">
                <a:off x="960" y="1401"/>
                <a:ext cx="672" cy="2208"/>
              </a:xfrm>
              <a:prstGeom prst="line">
                <a:avLst/>
              </a:prstGeom>
              <a:noFill/>
              <a:ln w="6350">
                <a:solidFill>
                  <a:schemeClr val="tx1"/>
                </a:solidFill>
                <a:prstDash val="dashDot"/>
                <a:round/>
              </a:ln>
              <a:extLst>
                <a:ext uri="{909E8E84-426E-40DD-AFC4-6F175D3DCCD1}">
                  <a14:hiddenFill xmlns:a14="http://schemas.microsoft.com/office/drawing/2010/main">
                    <a:noFill/>
                  </a14:hiddenFill>
                </a:ext>
              </a:extLst>
            </p:spPr>
            <p:txBody>
              <a:bodyPr/>
              <a:lstStyle/>
              <a:p>
                <a:endParaRPr lang="zh-CN" altLang="en-US"/>
              </a:p>
            </p:txBody>
          </p:sp>
          <p:sp>
            <p:nvSpPr>
              <p:cNvPr id="108599" name="Line 7"/>
              <p:cNvSpPr>
                <a:spLocks noChangeShapeType="1"/>
              </p:cNvSpPr>
              <p:nvPr/>
            </p:nvSpPr>
            <p:spPr bwMode="auto">
              <a:xfrm flipV="1">
                <a:off x="960" y="1641"/>
                <a:ext cx="1392" cy="1968"/>
              </a:xfrm>
              <a:prstGeom prst="line">
                <a:avLst/>
              </a:prstGeom>
              <a:noFill/>
              <a:ln w="6350">
                <a:solidFill>
                  <a:schemeClr val="tx1"/>
                </a:solidFill>
                <a:prstDash val="dashDot"/>
                <a:round/>
              </a:ln>
              <a:extLst>
                <a:ext uri="{909E8E84-426E-40DD-AFC4-6F175D3DCCD1}">
                  <a14:hiddenFill xmlns:a14="http://schemas.microsoft.com/office/drawing/2010/main">
                    <a:noFill/>
                  </a14:hiddenFill>
                </a:ext>
              </a:extLst>
            </p:spPr>
            <p:txBody>
              <a:bodyPr/>
              <a:lstStyle/>
              <a:p>
                <a:endParaRPr lang="zh-CN" altLang="en-US"/>
              </a:p>
            </p:txBody>
          </p:sp>
          <p:sp>
            <p:nvSpPr>
              <p:cNvPr id="108600" name="Line 8"/>
              <p:cNvSpPr>
                <a:spLocks noChangeShapeType="1"/>
              </p:cNvSpPr>
              <p:nvPr/>
            </p:nvSpPr>
            <p:spPr bwMode="auto">
              <a:xfrm flipH="1">
                <a:off x="2160" y="1641"/>
                <a:ext cx="192" cy="1920"/>
              </a:xfrm>
              <a:prstGeom prst="line">
                <a:avLst/>
              </a:prstGeom>
              <a:noFill/>
              <a:ln w="6350">
                <a:solidFill>
                  <a:schemeClr val="tx1"/>
                </a:solidFill>
                <a:prstDash val="dashDot"/>
                <a:round/>
              </a:ln>
              <a:extLst>
                <a:ext uri="{909E8E84-426E-40DD-AFC4-6F175D3DCCD1}">
                  <a14:hiddenFill xmlns:a14="http://schemas.microsoft.com/office/drawing/2010/main">
                    <a:noFill/>
                  </a14:hiddenFill>
                </a:ext>
              </a:extLst>
            </p:spPr>
            <p:txBody>
              <a:bodyPr/>
              <a:lstStyle/>
              <a:p>
                <a:endParaRPr lang="zh-CN" altLang="en-US"/>
              </a:p>
            </p:txBody>
          </p:sp>
        </p:grpSp>
        <p:sp>
          <p:nvSpPr>
            <p:cNvPr id="108590" name="Text Box 9"/>
            <p:cNvSpPr txBox="1">
              <a:spLocks noChangeArrowheads="1"/>
            </p:cNvSpPr>
            <p:nvPr/>
          </p:nvSpPr>
          <p:spPr bwMode="auto">
            <a:xfrm>
              <a:off x="2928" y="17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v</a:t>
              </a:r>
              <a:r>
                <a:rPr lang="en-US" altLang="zh-CN" baseline="-25000"/>
                <a:t>1</a:t>
              </a:r>
              <a:endParaRPr lang="en-US" altLang="zh-CN" baseline="-25000"/>
            </a:p>
          </p:txBody>
        </p:sp>
        <p:sp>
          <p:nvSpPr>
            <p:cNvPr id="108591" name="Text Box 10"/>
            <p:cNvSpPr txBox="1">
              <a:spLocks noChangeArrowheads="1"/>
            </p:cNvSpPr>
            <p:nvPr/>
          </p:nvSpPr>
          <p:spPr bwMode="auto">
            <a:xfrm>
              <a:off x="2496" y="2592"/>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v</a:t>
              </a:r>
              <a:r>
                <a:rPr lang="en-US" altLang="zh-CN" baseline="-25000"/>
                <a:t>2</a:t>
              </a:r>
              <a:endParaRPr lang="en-US" altLang="zh-CN" baseline="-25000"/>
            </a:p>
          </p:txBody>
        </p:sp>
        <p:sp>
          <p:nvSpPr>
            <p:cNvPr id="108592" name="Text Box 11"/>
            <p:cNvSpPr txBox="1">
              <a:spLocks noChangeArrowheads="1"/>
            </p:cNvSpPr>
            <p:nvPr/>
          </p:nvSpPr>
          <p:spPr bwMode="auto">
            <a:xfrm>
              <a:off x="3120" y="36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v</a:t>
              </a:r>
              <a:r>
                <a:rPr lang="en-US" altLang="zh-CN" baseline="-25000"/>
                <a:t>3</a:t>
              </a:r>
              <a:endParaRPr lang="en-US" altLang="zh-CN" baseline="-25000"/>
            </a:p>
          </p:txBody>
        </p:sp>
        <p:sp>
          <p:nvSpPr>
            <p:cNvPr id="108593" name="Text Box 12"/>
            <p:cNvSpPr txBox="1">
              <a:spLocks noChangeArrowheads="1"/>
            </p:cNvSpPr>
            <p:nvPr/>
          </p:nvSpPr>
          <p:spPr bwMode="auto">
            <a:xfrm>
              <a:off x="4464" y="36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v</a:t>
              </a:r>
              <a:r>
                <a:rPr lang="en-US" altLang="zh-CN" baseline="-25000"/>
                <a:t>4</a:t>
              </a:r>
              <a:endParaRPr lang="en-US" altLang="zh-CN" baseline="-25000"/>
            </a:p>
          </p:txBody>
        </p:sp>
        <p:sp>
          <p:nvSpPr>
            <p:cNvPr id="108594" name="Text Box 13"/>
            <p:cNvSpPr txBox="1">
              <a:spLocks noChangeArrowheads="1"/>
            </p:cNvSpPr>
            <p:nvPr/>
          </p:nvSpPr>
          <p:spPr bwMode="auto">
            <a:xfrm>
              <a:off x="5136" y="240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v</a:t>
              </a:r>
              <a:r>
                <a:rPr lang="en-US" altLang="zh-CN" baseline="-25000"/>
                <a:t>5</a:t>
              </a:r>
              <a:endParaRPr lang="en-US" altLang="zh-CN" baseline="-25000"/>
            </a:p>
          </p:txBody>
        </p:sp>
        <p:sp>
          <p:nvSpPr>
            <p:cNvPr id="108595" name="Text Box 14"/>
            <p:cNvSpPr txBox="1">
              <a:spLocks noChangeArrowheads="1"/>
            </p:cNvSpPr>
            <p:nvPr/>
          </p:nvSpPr>
          <p:spPr bwMode="auto">
            <a:xfrm>
              <a:off x="4656" y="153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v</a:t>
              </a:r>
              <a:r>
                <a:rPr lang="en-US" altLang="zh-CN" baseline="-25000"/>
                <a:t>6</a:t>
              </a:r>
              <a:endParaRPr lang="en-US" altLang="zh-CN" baseline="-25000"/>
            </a:p>
          </p:txBody>
        </p:sp>
        <p:sp>
          <p:nvSpPr>
            <p:cNvPr id="108596" name="Text Box 15"/>
            <p:cNvSpPr txBox="1">
              <a:spLocks noChangeArrowheads="1"/>
            </p:cNvSpPr>
            <p:nvPr/>
          </p:nvSpPr>
          <p:spPr bwMode="auto">
            <a:xfrm>
              <a:off x="3888" y="12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v</a:t>
              </a:r>
              <a:r>
                <a:rPr lang="en-US" altLang="zh-CN" baseline="-25000"/>
                <a:t>0</a:t>
              </a:r>
              <a:endParaRPr lang="en-US" altLang="zh-CN" baseline="-25000"/>
            </a:p>
          </p:txBody>
        </p:sp>
      </p:grpSp>
      <p:grpSp>
        <p:nvGrpSpPr>
          <p:cNvPr id="4" name="Group 16"/>
          <p:cNvGrpSpPr/>
          <p:nvPr/>
        </p:nvGrpSpPr>
        <p:grpSpPr bwMode="auto">
          <a:xfrm>
            <a:off x="685800" y="2286000"/>
            <a:ext cx="4191000" cy="4100513"/>
            <a:chOff x="2640" y="1440"/>
            <a:chExt cx="2640" cy="2583"/>
          </a:xfrm>
        </p:grpSpPr>
        <p:sp>
          <p:nvSpPr>
            <p:cNvPr id="108558" name="Oval 17"/>
            <p:cNvSpPr>
              <a:spLocks noChangeArrowheads="1"/>
            </p:cNvSpPr>
            <p:nvPr/>
          </p:nvSpPr>
          <p:spPr bwMode="auto">
            <a:xfrm>
              <a:off x="3256" y="2696"/>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08559" name="Group 18"/>
            <p:cNvGrpSpPr/>
            <p:nvPr/>
          </p:nvGrpSpPr>
          <p:grpSpPr bwMode="auto">
            <a:xfrm>
              <a:off x="2640" y="1440"/>
              <a:ext cx="2640" cy="2583"/>
              <a:chOff x="2640" y="1440"/>
              <a:chExt cx="2640" cy="2583"/>
            </a:xfrm>
          </p:grpSpPr>
          <p:sp>
            <p:nvSpPr>
              <p:cNvPr id="108560" name="Oval 19"/>
              <p:cNvSpPr>
                <a:spLocks noChangeArrowheads="1"/>
              </p:cNvSpPr>
              <p:nvPr/>
            </p:nvSpPr>
            <p:spPr bwMode="auto">
              <a:xfrm>
                <a:off x="4272" y="1584"/>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61" name="Oval 20"/>
              <p:cNvSpPr>
                <a:spLocks noChangeArrowheads="1"/>
              </p:cNvSpPr>
              <p:nvPr/>
            </p:nvSpPr>
            <p:spPr bwMode="auto">
              <a:xfrm>
                <a:off x="3600" y="2544"/>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62" name="Oval 21"/>
              <p:cNvSpPr>
                <a:spLocks noChangeArrowheads="1"/>
              </p:cNvSpPr>
              <p:nvPr/>
            </p:nvSpPr>
            <p:spPr bwMode="auto">
              <a:xfrm>
                <a:off x="3984" y="2688"/>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63" name="Oval 22"/>
              <p:cNvSpPr>
                <a:spLocks noChangeArrowheads="1"/>
              </p:cNvSpPr>
              <p:nvPr/>
            </p:nvSpPr>
            <p:spPr bwMode="auto">
              <a:xfrm>
                <a:off x="4560" y="2688"/>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08564" name="Group 23"/>
              <p:cNvGrpSpPr/>
              <p:nvPr/>
            </p:nvGrpSpPr>
            <p:grpSpPr bwMode="auto">
              <a:xfrm>
                <a:off x="2640" y="1440"/>
                <a:ext cx="2640" cy="2583"/>
                <a:chOff x="2640" y="1440"/>
                <a:chExt cx="2640" cy="2583"/>
              </a:xfrm>
            </p:grpSpPr>
            <p:sp>
              <p:nvSpPr>
                <p:cNvPr id="108565" name="Line 24"/>
                <p:cNvSpPr>
                  <a:spLocks noChangeShapeType="1"/>
                </p:cNvSpPr>
                <p:nvPr/>
              </p:nvSpPr>
              <p:spPr bwMode="auto">
                <a:xfrm flipH="1">
                  <a:off x="3312" y="2592"/>
                  <a:ext cx="336"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08566" name="Group 25"/>
                <p:cNvGrpSpPr/>
                <p:nvPr/>
              </p:nvGrpSpPr>
              <p:grpSpPr bwMode="auto">
                <a:xfrm>
                  <a:off x="2640" y="1440"/>
                  <a:ext cx="2640" cy="2583"/>
                  <a:chOff x="2640" y="1440"/>
                  <a:chExt cx="2640" cy="2583"/>
                </a:xfrm>
              </p:grpSpPr>
              <p:sp>
                <p:nvSpPr>
                  <p:cNvPr id="108567" name="Rectangle 26"/>
                  <p:cNvSpPr>
                    <a:spLocks noChangeArrowheads="1"/>
                  </p:cNvSpPr>
                  <p:nvPr/>
                </p:nvSpPr>
                <p:spPr bwMode="auto">
                  <a:xfrm>
                    <a:off x="3504" y="1680"/>
                    <a:ext cx="144" cy="144"/>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68" name="Rectangle 27"/>
                  <p:cNvSpPr>
                    <a:spLocks noChangeArrowheads="1"/>
                  </p:cNvSpPr>
                  <p:nvPr/>
                </p:nvSpPr>
                <p:spPr bwMode="auto">
                  <a:xfrm>
                    <a:off x="2880" y="2304"/>
                    <a:ext cx="144" cy="144"/>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69" name="Rectangle 28"/>
                  <p:cNvSpPr>
                    <a:spLocks noChangeArrowheads="1"/>
                  </p:cNvSpPr>
                  <p:nvPr/>
                </p:nvSpPr>
                <p:spPr bwMode="auto">
                  <a:xfrm>
                    <a:off x="2928" y="3120"/>
                    <a:ext cx="144" cy="144"/>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70" name="Rectangle 29"/>
                  <p:cNvSpPr>
                    <a:spLocks noChangeArrowheads="1"/>
                  </p:cNvSpPr>
                  <p:nvPr/>
                </p:nvSpPr>
                <p:spPr bwMode="auto">
                  <a:xfrm>
                    <a:off x="3936" y="3648"/>
                    <a:ext cx="144" cy="144"/>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71" name="Rectangle 30"/>
                  <p:cNvSpPr>
                    <a:spLocks noChangeArrowheads="1"/>
                  </p:cNvSpPr>
                  <p:nvPr/>
                </p:nvSpPr>
                <p:spPr bwMode="auto">
                  <a:xfrm>
                    <a:off x="4800" y="2976"/>
                    <a:ext cx="144" cy="144"/>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72" name="Rectangle 31"/>
                  <p:cNvSpPr>
                    <a:spLocks noChangeArrowheads="1"/>
                  </p:cNvSpPr>
                  <p:nvPr/>
                </p:nvSpPr>
                <p:spPr bwMode="auto">
                  <a:xfrm>
                    <a:off x="4848" y="2112"/>
                    <a:ext cx="144" cy="144"/>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73" name="Line 32"/>
                  <p:cNvSpPr>
                    <a:spLocks noChangeShapeType="1"/>
                  </p:cNvSpPr>
                  <p:nvPr/>
                </p:nvSpPr>
                <p:spPr bwMode="auto">
                  <a:xfrm flipH="1">
                    <a:off x="3648" y="1632"/>
                    <a:ext cx="672" cy="96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8574" name="Line 33"/>
                  <p:cNvSpPr>
                    <a:spLocks noChangeShapeType="1"/>
                  </p:cNvSpPr>
                  <p:nvPr/>
                </p:nvSpPr>
                <p:spPr bwMode="auto">
                  <a:xfrm>
                    <a:off x="3552" y="1824"/>
                    <a:ext cx="96" cy="76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8575" name="Line 34"/>
                  <p:cNvSpPr>
                    <a:spLocks noChangeShapeType="1"/>
                  </p:cNvSpPr>
                  <p:nvPr/>
                </p:nvSpPr>
                <p:spPr bwMode="auto">
                  <a:xfrm flipH="1" flipV="1">
                    <a:off x="3024" y="2352"/>
                    <a:ext cx="288"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8576" name="Line 35"/>
                  <p:cNvSpPr>
                    <a:spLocks noChangeShapeType="1"/>
                  </p:cNvSpPr>
                  <p:nvPr/>
                </p:nvSpPr>
                <p:spPr bwMode="auto">
                  <a:xfrm flipH="1">
                    <a:off x="3072" y="2736"/>
                    <a:ext cx="24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8577" name="Line 36"/>
                  <p:cNvSpPr>
                    <a:spLocks noChangeShapeType="1"/>
                  </p:cNvSpPr>
                  <p:nvPr/>
                </p:nvSpPr>
                <p:spPr bwMode="auto">
                  <a:xfrm flipH="1">
                    <a:off x="4032" y="1632"/>
                    <a:ext cx="288" cy="110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8578" name="Line 37"/>
                  <p:cNvSpPr>
                    <a:spLocks noChangeShapeType="1"/>
                  </p:cNvSpPr>
                  <p:nvPr/>
                </p:nvSpPr>
                <p:spPr bwMode="auto">
                  <a:xfrm>
                    <a:off x="4032" y="2736"/>
                    <a:ext cx="52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8579" name="Line 38"/>
                  <p:cNvSpPr>
                    <a:spLocks noChangeShapeType="1"/>
                  </p:cNvSpPr>
                  <p:nvPr/>
                </p:nvSpPr>
                <p:spPr bwMode="auto">
                  <a:xfrm>
                    <a:off x="4032" y="2736"/>
                    <a:ext cx="0" cy="91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8580" name="Line 39"/>
                  <p:cNvSpPr>
                    <a:spLocks noChangeShapeType="1"/>
                  </p:cNvSpPr>
                  <p:nvPr/>
                </p:nvSpPr>
                <p:spPr bwMode="auto">
                  <a:xfrm flipV="1">
                    <a:off x="4608" y="2160"/>
                    <a:ext cx="240" cy="5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8581" name="Line 40"/>
                  <p:cNvSpPr>
                    <a:spLocks noChangeShapeType="1"/>
                  </p:cNvSpPr>
                  <p:nvPr/>
                </p:nvSpPr>
                <p:spPr bwMode="auto">
                  <a:xfrm>
                    <a:off x="4608" y="2736"/>
                    <a:ext cx="192"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8582" name="Text Box 41"/>
                  <p:cNvSpPr txBox="1">
                    <a:spLocks noChangeArrowheads="1"/>
                  </p:cNvSpPr>
                  <p:nvPr/>
                </p:nvSpPr>
                <p:spPr bwMode="auto">
                  <a:xfrm>
                    <a:off x="2640" y="321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A</a:t>
                    </a:r>
                    <a:r>
                      <a:rPr lang="en-US" altLang="zh-CN" baseline="-25000"/>
                      <a:t>3</a:t>
                    </a:r>
                    <a:endParaRPr lang="en-US" altLang="zh-CN"/>
                  </a:p>
                </p:txBody>
              </p:sp>
              <p:sp>
                <p:nvSpPr>
                  <p:cNvPr id="108583" name="Text Box 42"/>
                  <p:cNvSpPr txBox="1">
                    <a:spLocks noChangeArrowheads="1"/>
                  </p:cNvSpPr>
                  <p:nvPr/>
                </p:nvSpPr>
                <p:spPr bwMode="auto">
                  <a:xfrm>
                    <a:off x="3408" y="144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A</a:t>
                    </a:r>
                    <a:r>
                      <a:rPr lang="en-US" altLang="zh-CN" baseline="-25000"/>
                      <a:t>1</a:t>
                    </a:r>
                    <a:endParaRPr lang="en-US" altLang="zh-CN"/>
                  </a:p>
                </p:txBody>
              </p:sp>
              <p:sp>
                <p:nvSpPr>
                  <p:cNvPr id="108584" name="Text Box 43"/>
                  <p:cNvSpPr txBox="1">
                    <a:spLocks noChangeArrowheads="1"/>
                  </p:cNvSpPr>
                  <p:nvPr/>
                </p:nvSpPr>
                <p:spPr bwMode="auto">
                  <a:xfrm>
                    <a:off x="2640" y="211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A</a:t>
                    </a:r>
                    <a:r>
                      <a:rPr lang="en-US" altLang="zh-CN" baseline="-25000"/>
                      <a:t>2</a:t>
                    </a:r>
                    <a:endParaRPr lang="en-US" altLang="zh-CN"/>
                  </a:p>
                </p:txBody>
              </p:sp>
              <p:sp>
                <p:nvSpPr>
                  <p:cNvPr id="108585" name="Text Box 44"/>
                  <p:cNvSpPr txBox="1">
                    <a:spLocks noChangeArrowheads="1"/>
                  </p:cNvSpPr>
                  <p:nvPr/>
                </p:nvSpPr>
                <p:spPr bwMode="auto">
                  <a:xfrm>
                    <a:off x="3840" y="379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A</a:t>
                    </a:r>
                    <a:r>
                      <a:rPr lang="en-US" altLang="zh-CN" baseline="-25000"/>
                      <a:t>4</a:t>
                    </a:r>
                    <a:endParaRPr lang="en-US" altLang="zh-CN"/>
                  </a:p>
                </p:txBody>
              </p:sp>
              <p:sp>
                <p:nvSpPr>
                  <p:cNvPr id="108586" name="Text Box 45"/>
                  <p:cNvSpPr txBox="1">
                    <a:spLocks noChangeArrowheads="1"/>
                  </p:cNvSpPr>
                  <p:nvPr/>
                </p:nvSpPr>
                <p:spPr bwMode="auto">
                  <a:xfrm>
                    <a:off x="4896" y="307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A</a:t>
                    </a:r>
                    <a:r>
                      <a:rPr lang="en-US" altLang="zh-CN" baseline="-25000"/>
                      <a:t>5</a:t>
                    </a:r>
                    <a:endParaRPr lang="en-US" altLang="zh-CN"/>
                  </a:p>
                </p:txBody>
              </p:sp>
              <p:sp>
                <p:nvSpPr>
                  <p:cNvPr id="108587" name="Text Box 46"/>
                  <p:cNvSpPr txBox="1">
                    <a:spLocks noChangeArrowheads="1"/>
                  </p:cNvSpPr>
                  <p:nvPr/>
                </p:nvSpPr>
                <p:spPr bwMode="auto">
                  <a:xfrm>
                    <a:off x="4944" y="192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A</a:t>
                    </a:r>
                    <a:r>
                      <a:rPr lang="en-US" altLang="zh-CN" baseline="-25000"/>
                      <a:t>6</a:t>
                    </a:r>
                    <a:endParaRPr lang="en-US" altLang="zh-CN"/>
                  </a:p>
                </p:txBody>
              </p:sp>
            </p:grpSp>
          </p:grpSp>
        </p:grpSp>
      </p:grpSp>
      <p:sp>
        <p:nvSpPr>
          <p:cNvPr id="108548" name="Rectangle 47"/>
          <p:cNvSpPr>
            <a:spLocks noGrp="1" noChangeArrowheads="1"/>
          </p:cNvSpPr>
          <p:nvPr>
            <p:ph type="title"/>
          </p:nvPr>
        </p:nvSpPr>
        <p:spPr/>
        <p:txBody>
          <a:bodyPr/>
          <a:lstStyle/>
          <a:p>
            <a:pPr eaLnBrk="1" hangingPunct="1"/>
            <a:r>
              <a:rPr lang="zh-CN" altLang="en-US" sz="3500"/>
              <a:t>凸多边形三角剖分问题的语法树表示</a:t>
            </a:r>
            <a:endParaRPr lang="zh-CN" altLang="en-US" sz="3500"/>
          </a:p>
        </p:txBody>
      </p:sp>
      <p:grpSp>
        <p:nvGrpSpPr>
          <p:cNvPr id="8" name="Group 48"/>
          <p:cNvGrpSpPr/>
          <p:nvPr/>
        </p:nvGrpSpPr>
        <p:grpSpPr bwMode="auto">
          <a:xfrm>
            <a:off x="2819400" y="1981200"/>
            <a:ext cx="4572000" cy="762000"/>
            <a:chOff x="1776" y="1248"/>
            <a:chExt cx="2880" cy="480"/>
          </a:xfrm>
        </p:grpSpPr>
        <p:sp>
          <p:nvSpPr>
            <p:cNvPr id="108555" name="Oval 49"/>
            <p:cNvSpPr>
              <a:spLocks noChangeArrowheads="1"/>
            </p:cNvSpPr>
            <p:nvPr/>
          </p:nvSpPr>
          <p:spPr bwMode="auto">
            <a:xfrm rot="1271439">
              <a:off x="1776" y="1536"/>
              <a:ext cx="768" cy="192"/>
            </a:xfrm>
            <a:prstGeom prst="ellipse">
              <a:avLst/>
            </a:prstGeom>
            <a:noFill/>
            <a:ln w="9525">
              <a:solidFill>
                <a:srgbClr val="FF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56" name="Line 50"/>
            <p:cNvSpPr>
              <a:spLocks noChangeShapeType="1"/>
            </p:cNvSpPr>
            <p:nvPr/>
          </p:nvSpPr>
          <p:spPr bwMode="auto">
            <a:xfrm flipV="1">
              <a:off x="2352" y="1440"/>
              <a:ext cx="1008" cy="144"/>
            </a:xfrm>
            <a:prstGeom prst="line">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557" name="Text Box 51"/>
            <p:cNvSpPr txBox="1">
              <a:spLocks noChangeArrowheads="1"/>
            </p:cNvSpPr>
            <p:nvPr/>
          </p:nvSpPr>
          <p:spPr bwMode="auto">
            <a:xfrm>
              <a:off x="3456" y="1248"/>
              <a:ext cx="1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003399"/>
                  </a:solidFill>
                </a:rPr>
                <a:t>语法树的根节点</a:t>
              </a:r>
              <a:endParaRPr lang="zh-CN" altLang="en-US" b="1">
                <a:solidFill>
                  <a:srgbClr val="003399"/>
                </a:solidFill>
              </a:endParaRPr>
            </a:p>
          </p:txBody>
        </p:sp>
      </p:grpSp>
      <p:sp>
        <p:nvSpPr>
          <p:cNvPr id="108550" name="Text Box 52"/>
          <p:cNvSpPr txBox="1">
            <a:spLocks noChangeArrowheads="1"/>
          </p:cNvSpPr>
          <p:nvPr/>
        </p:nvSpPr>
        <p:spPr bwMode="auto">
          <a:xfrm>
            <a:off x="5257800" y="3505200"/>
            <a:ext cx="33528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一般情况下，凸</a:t>
            </a:r>
            <a:r>
              <a:rPr lang="en-US" altLang="zh-CN"/>
              <a:t>n</a:t>
            </a:r>
            <a:r>
              <a:rPr lang="zh-CN" altLang="en-US"/>
              <a:t>边形的三角剖分对应于一个有</a:t>
            </a:r>
            <a:r>
              <a:rPr lang="en-US" altLang="zh-CN"/>
              <a:t>n-1</a:t>
            </a:r>
            <a:r>
              <a:rPr lang="zh-CN" altLang="en-US"/>
              <a:t>个叶节点的语法树，也可以根据一个有</a:t>
            </a:r>
            <a:r>
              <a:rPr lang="en-US" altLang="zh-CN"/>
              <a:t>n-1</a:t>
            </a:r>
            <a:r>
              <a:rPr lang="zh-CN" altLang="en-US"/>
              <a:t>个叶节点的语法树产生一个凸</a:t>
            </a:r>
            <a:r>
              <a:rPr lang="en-US" altLang="zh-CN"/>
              <a:t>n</a:t>
            </a:r>
            <a:r>
              <a:rPr lang="zh-CN" altLang="en-US"/>
              <a:t>边形的三角剖分</a:t>
            </a:r>
            <a:endParaRPr lang="zh-CN" altLang="en-US"/>
          </a:p>
        </p:txBody>
      </p:sp>
      <p:grpSp>
        <p:nvGrpSpPr>
          <p:cNvPr id="9" name="Group 53"/>
          <p:cNvGrpSpPr/>
          <p:nvPr/>
        </p:nvGrpSpPr>
        <p:grpSpPr bwMode="auto">
          <a:xfrm>
            <a:off x="5181600" y="5334000"/>
            <a:ext cx="3581400" cy="717550"/>
            <a:chOff x="3216" y="3456"/>
            <a:chExt cx="2256" cy="452"/>
          </a:xfrm>
        </p:grpSpPr>
        <p:sp>
          <p:nvSpPr>
            <p:cNvPr id="108552" name="Text Box 54"/>
            <p:cNvSpPr txBox="1">
              <a:spLocks noChangeArrowheads="1"/>
            </p:cNvSpPr>
            <p:nvPr/>
          </p:nvSpPr>
          <p:spPr bwMode="auto">
            <a:xfrm>
              <a:off x="3216" y="3504"/>
              <a:ext cx="9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凸</a:t>
              </a:r>
              <a:r>
                <a:rPr lang="en-US" altLang="zh-CN" b="1"/>
                <a:t>n</a:t>
              </a:r>
              <a:r>
                <a:rPr lang="zh-CN" altLang="en-US" b="1"/>
                <a:t>边形的三角剖分</a:t>
              </a:r>
              <a:endParaRPr lang="zh-CN" altLang="en-US" b="1"/>
            </a:p>
          </p:txBody>
        </p:sp>
        <p:sp>
          <p:nvSpPr>
            <p:cNvPr id="108553" name="Text Box 55"/>
            <p:cNvSpPr txBox="1">
              <a:spLocks noChangeArrowheads="1"/>
            </p:cNvSpPr>
            <p:nvPr/>
          </p:nvSpPr>
          <p:spPr bwMode="auto">
            <a:xfrm>
              <a:off x="4368" y="3456"/>
              <a:ext cx="11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一个有</a:t>
              </a:r>
              <a:r>
                <a:rPr lang="en-US" altLang="zh-CN" b="1"/>
                <a:t>n-1</a:t>
              </a:r>
              <a:r>
                <a:rPr lang="zh-CN" altLang="en-US" b="1"/>
                <a:t>个叶节点的语法树</a:t>
              </a:r>
              <a:endParaRPr lang="zh-CN" altLang="en-US" b="1"/>
            </a:p>
          </p:txBody>
        </p:sp>
        <p:sp>
          <p:nvSpPr>
            <p:cNvPr id="108554" name="Line 56"/>
            <p:cNvSpPr>
              <a:spLocks noChangeShapeType="1"/>
            </p:cNvSpPr>
            <p:nvPr/>
          </p:nvSpPr>
          <p:spPr bwMode="auto">
            <a:xfrm>
              <a:off x="3984" y="3648"/>
              <a:ext cx="3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143000" y="1219200"/>
            <a:ext cx="3581400" cy="717550"/>
            <a:chOff x="3216" y="3456"/>
            <a:chExt cx="2256" cy="452"/>
          </a:xfrm>
        </p:grpSpPr>
        <p:sp>
          <p:nvSpPr>
            <p:cNvPr id="109582" name="Text Box 3"/>
            <p:cNvSpPr txBox="1">
              <a:spLocks noChangeArrowheads="1"/>
            </p:cNvSpPr>
            <p:nvPr/>
          </p:nvSpPr>
          <p:spPr bwMode="auto">
            <a:xfrm>
              <a:off x="3216" y="3504"/>
              <a:ext cx="9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凸</a:t>
              </a:r>
              <a:r>
                <a:rPr lang="en-US" altLang="zh-CN" b="1"/>
                <a:t>n</a:t>
              </a:r>
              <a:r>
                <a:rPr lang="zh-CN" altLang="en-US" b="1"/>
                <a:t>边形的三角剖分</a:t>
              </a:r>
              <a:endParaRPr lang="zh-CN" altLang="en-US" b="1"/>
            </a:p>
          </p:txBody>
        </p:sp>
        <p:sp>
          <p:nvSpPr>
            <p:cNvPr id="109583" name="Text Box 4"/>
            <p:cNvSpPr txBox="1">
              <a:spLocks noChangeArrowheads="1"/>
            </p:cNvSpPr>
            <p:nvPr/>
          </p:nvSpPr>
          <p:spPr bwMode="auto">
            <a:xfrm>
              <a:off x="4368" y="3456"/>
              <a:ext cx="11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一个有</a:t>
              </a:r>
              <a:r>
                <a:rPr lang="en-US" altLang="zh-CN" b="1"/>
                <a:t>n-1</a:t>
              </a:r>
              <a:r>
                <a:rPr lang="zh-CN" altLang="en-US" b="1"/>
                <a:t>个叶节点的语法树</a:t>
              </a:r>
              <a:endParaRPr lang="zh-CN" altLang="en-US" b="1"/>
            </a:p>
          </p:txBody>
        </p:sp>
        <p:sp>
          <p:nvSpPr>
            <p:cNvPr id="109584" name="Line 5"/>
            <p:cNvSpPr>
              <a:spLocks noChangeShapeType="1"/>
            </p:cNvSpPr>
            <p:nvPr/>
          </p:nvSpPr>
          <p:spPr bwMode="auto">
            <a:xfrm>
              <a:off x="3984" y="3648"/>
              <a:ext cx="3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6"/>
          <p:cNvGrpSpPr/>
          <p:nvPr/>
        </p:nvGrpSpPr>
        <p:grpSpPr bwMode="auto">
          <a:xfrm>
            <a:off x="1143000" y="2286000"/>
            <a:ext cx="3657600" cy="915988"/>
            <a:chOff x="720" y="1440"/>
            <a:chExt cx="2304" cy="577"/>
          </a:xfrm>
        </p:grpSpPr>
        <p:sp>
          <p:nvSpPr>
            <p:cNvPr id="109579" name="Text Box 7"/>
            <p:cNvSpPr txBox="1">
              <a:spLocks noChangeArrowheads="1"/>
            </p:cNvSpPr>
            <p:nvPr/>
          </p:nvSpPr>
          <p:spPr bwMode="auto">
            <a:xfrm>
              <a:off x="720" y="1440"/>
              <a:ext cx="91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n</a:t>
              </a:r>
              <a:r>
                <a:rPr lang="zh-CN" altLang="en-US" b="1"/>
                <a:t>个矩阵的完全加括号乘积</a:t>
              </a:r>
              <a:endParaRPr lang="zh-CN" altLang="en-US" b="1"/>
            </a:p>
          </p:txBody>
        </p:sp>
        <p:sp>
          <p:nvSpPr>
            <p:cNvPr id="109580" name="Text Box 8"/>
            <p:cNvSpPr txBox="1">
              <a:spLocks noChangeArrowheads="1"/>
            </p:cNvSpPr>
            <p:nvPr/>
          </p:nvSpPr>
          <p:spPr bwMode="auto">
            <a:xfrm>
              <a:off x="1920" y="1488"/>
              <a:ext cx="11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有</a:t>
              </a:r>
              <a:r>
                <a:rPr lang="en-US" altLang="zh-CN" b="1"/>
                <a:t>n</a:t>
              </a:r>
              <a:r>
                <a:rPr lang="zh-CN" altLang="en-US" b="1"/>
                <a:t>个叶节点的语法树</a:t>
              </a:r>
              <a:endParaRPr lang="zh-CN" altLang="en-US" b="1"/>
            </a:p>
          </p:txBody>
        </p:sp>
        <p:sp>
          <p:nvSpPr>
            <p:cNvPr id="109581" name="Line 9"/>
            <p:cNvSpPr>
              <a:spLocks noChangeShapeType="1"/>
            </p:cNvSpPr>
            <p:nvPr/>
          </p:nvSpPr>
          <p:spPr bwMode="auto">
            <a:xfrm>
              <a:off x="1488" y="1584"/>
              <a:ext cx="3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0"/>
          <p:cNvGrpSpPr/>
          <p:nvPr/>
        </p:nvGrpSpPr>
        <p:grpSpPr bwMode="auto">
          <a:xfrm>
            <a:off x="1752600" y="1371600"/>
            <a:ext cx="3505200" cy="3429000"/>
            <a:chOff x="1104" y="864"/>
            <a:chExt cx="2208" cy="2160"/>
          </a:xfrm>
        </p:grpSpPr>
        <p:sp>
          <p:nvSpPr>
            <p:cNvPr id="109577" name="AutoShape 11"/>
            <p:cNvSpPr/>
            <p:nvPr/>
          </p:nvSpPr>
          <p:spPr bwMode="auto">
            <a:xfrm>
              <a:off x="3216" y="864"/>
              <a:ext cx="96" cy="1008"/>
            </a:xfrm>
            <a:prstGeom prst="rightBrace">
              <a:avLst>
                <a:gd name="adj1" fmla="val 87500"/>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9578" name="AutoShape 12"/>
            <p:cNvSpPr>
              <a:spLocks noChangeArrowheads="1"/>
            </p:cNvSpPr>
            <p:nvPr/>
          </p:nvSpPr>
          <p:spPr bwMode="auto">
            <a:xfrm>
              <a:off x="1104" y="2736"/>
              <a:ext cx="384" cy="288"/>
            </a:xfrm>
            <a:prstGeom prst="rightArrow">
              <a:avLst>
                <a:gd name="adj1" fmla="val 50000"/>
                <a:gd name="adj2" fmla="val 33333"/>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 name="Group 13"/>
          <p:cNvGrpSpPr/>
          <p:nvPr/>
        </p:nvGrpSpPr>
        <p:grpSpPr bwMode="auto">
          <a:xfrm>
            <a:off x="2819400" y="4114800"/>
            <a:ext cx="3429000" cy="915988"/>
            <a:chOff x="1776" y="2592"/>
            <a:chExt cx="2160" cy="577"/>
          </a:xfrm>
        </p:grpSpPr>
        <p:sp>
          <p:nvSpPr>
            <p:cNvPr id="109574" name="Text Box 14"/>
            <p:cNvSpPr txBox="1">
              <a:spLocks noChangeArrowheads="1"/>
            </p:cNvSpPr>
            <p:nvPr/>
          </p:nvSpPr>
          <p:spPr bwMode="auto">
            <a:xfrm>
              <a:off x="1776" y="2592"/>
              <a:ext cx="91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t>n</a:t>
              </a:r>
              <a:r>
                <a:rPr lang="zh-CN" altLang="en-US" b="1"/>
                <a:t>个矩阵的完全加括号乘积</a:t>
              </a:r>
              <a:endParaRPr lang="zh-CN" altLang="en-US" b="1"/>
            </a:p>
          </p:txBody>
        </p:sp>
        <p:sp>
          <p:nvSpPr>
            <p:cNvPr id="109575" name="Text Box 15"/>
            <p:cNvSpPr txBox="1">
              <a:spLocks noChangeArrowheads="1"/>
            </p:cNvSpPr>
            <p:nvPr/>
          </p:nvSpPr>
          <p:spPr bwMode="auto">
            <a:xfrm>
              <a:off x="2976" y="2640"/>
              <a:ext cx="9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凸</a:t>
              </a:r>
              <a:r>
                <a:rPr lang="en-US" altLang="zh-CN" b="1"/>
                <a:t>n+1</a:t>
              </a:r>
              <a:r>
                <a:rPr lang="zh-CN" altLang="en-US" b="1"/>
                <a:t>边形的三角剖分</a:t>
              </a:r>
              <a:endParaRPr lang="zh-CN" altLang="en-US" b="1"/>
            </a:p>
          </p:txBody>
        </p:sp>
        <p:sp>
          <p:nvSpPr>
            <p:cNvPr id="109576" name="Line 16"/>
            <p:cNvSpPr>
              <a:spLocks noChangeShapeType="1"/>
            </p:cNvSpPr>
            <p:nvPr/>
          </p:nvSpPr>
          <p:spPr bwMode="auto">
            <a:xfrm>
              <a:off x="2544" y="2736"/>
              <a:ext cx="3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7" name="Group 2"/>
          <p:cNvGrpSpPr/>
          <p:nvPr/>
        </p:nvGrpSpPr>
        <p:grpSpPr bwMode="auto">
          <a:xfrm>
            <a:off x="3886200" y="228600"/>
            <a:ext cx="4267200" cy="3632200"/>
            <a:chOff x="2592" y="1104"/>
            <a:chExt cx="2928" cy="2777"/>
          </a:xfrm>
        </p:grpSpPr>
        <p:grpSp>
          <p:nvGrpSpPr>
            <p:cNvPr id="11300" name="Group 3"/>
            <p:cNvGrpSpPr/>
            <p:nvPr/>
          </p:nvGrpSpPr>
          <p:grpSpPr bwMode="auto">
            <a:xfrm>
              <a:off x="2592" y="1104"/>
              <a:ext cx="2928" cy="2681"/>
              <a:chOff x="2496" y="1296"/>
              <a:chExt cx="2928" cy="2681"/>
            </a:xfrm>
          </p:grpSpPr>
          <p:sp>
            <p:nvSpPr>
              <p:cNvPr id="11332" name="Freeform 4"/>
              <p:cNvSpPr/>
              <p:nvPr/>
            </p:nvSpPr>
            <p:spPr bwMode="auto">
              <a:xfrm>
                <a:off x="2736" y="1536"/>
                <a:ext cx="2400" cy="2208"/>
              </a:xfrm>
              <a:custGeom>
                <a:avLst/>
                <a:gdLst>
                  <a:gd name="T0" fmla="*/ 576 w 2400"/>
                  <a:gd name="T1" fmla="*/ 2208 h 2208"/>
                  <a:gd name="T2" fmla="*/ 0 w 2400"/>
                  <a:gd name="T3" fmla="*/ 1200 h 2208"/>
                  <a:gd name="T4" fmla="*/ 528 w 2400"/>
                  <a:gd name="T5" fmla="*/ 384 h 2208"/>
                  <a:gd name="T6" fmla="*/ 1248 w 2400"/>
                  <a:gd name="T7" fmla="*/ 0 h 2208"/>
                  <a:gd name="T8" fmla="*/ 1968 w 2400"/>
                  <a:gd name="T9" fmla="*/ 240 h 2208"/>
                  <a:gd name="T10" fmla="*/ 2400 w 2400"/>
                  <a:gd name="T11" fmla="*/ 1008 h 2208"/>
                  <a:gd name="T12" fmla="*/ 1776 w 2400"/>
                  <a:gd name="T13" fmla="*/ 2160 h 2208"/>
                  <a:gd name="T14" fmla="*/ 576 w 2400"/>
                  <a:gd name="T15" fmla="*/ 2208 h 2208"/>
                  <a:gd name="T16" fmla="*/ 0 60000 65536"/>
                  <a:gd name="T17" fmla="*/ 0 60000 65536"/>
                  <a:gd name="T18" fmla="*/ 0 60000 65536"/>
                  <a:gd name="T19" fmla="*/ 0 60000 65536"/>
                  <a:gd name="T20" fmla="*/ 0 60000 65536"/>
                  <a:gd name="T21" fmla="*/ 0 60000 65536"/>
                  <a:gd name="T22" fmla="*/ 0 60000 65536"/>
                  <a:gd name="T23" fmla="*/ 0 60000 65536"/>
                  <a:gd name="T24" fmla="*/ 0 w 2400"/>
                  <a:gd name="T25" fmla="*/ 0 h 2208"/>
                  <a:gd name="T26" fmla="*/ 2400 w 2400"/>
                  <a:gd name="T27" fmla="*/ 2208 h 22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0" h="2208">
                    <a:moveTo>
                      <a:pt x="576" y="2208"/>
                    </a:moveTo>
                    <a:lnTo>
                      <a:pt x="0" y="1200"/>
                    </a:lnTo>
                    <a:lnTo>
                      <a:pt x="528" y="384"/>
                    </a:lnTo>
                    <a:lnTo>
                      <a:pt x="1248" y="0"/>
                    </a:lnTo>
                    <a:lnTo>
                      <a:pt x="1968" y="240"/>
                    </a:lnTo>
                    <a:lnTo>
                      <a:pt x="2400" y="1008"/>
                    </a:lnTo>
                    <a:lnTo>
                      <a:pt x="1776" y="2160"/>
                    </a:lnTo>
                    <a:lnTo>
                      <a:pt x="576" y="2208"/>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1333" name="Group 5"/>
              <p:cNvGrpSpPr/>
              <p:nvPr/>
            </p:nvGrpSpPr>
            <p:grpSpPr bwMode="auto">
              <a:xfrm>
                <a:off x="3264" y="1536"/>
                <a:ext cx="1440" cy="2208"/>
                <a:chOff x="912" y="1401"/>
                <a:chExt cx="1440" cy="2208"/>
              </a:xfrm>
            </p:grpSpPr>
            <p:sp>
              <p:nvSpPr>
                <p:cNvPr id="11341" name="Line 6"/>
                <p:cNvSpPr>
                  <a:spLocks noChangeShapeType="1"/>
                </p:cNvSpPr>
                <p:nvPr/>
              </p:nvSpPr>
              <p:spPr bwMode="auto">
                <a:xfrm flipH="1" flipV="1">
                  <a:off x="912" y="1785"/>
                  <a:ext cx="48" cy="1824"/>
                </a:xfrm>
                <a:prstGeom prst="line">
                  <a:avLst/>
                </a:prstGeom>
                <a:noFill/>
                <a:ln w="6350">
                  <a:solidFill>
                    <a:schemeClr val="tx1"/>
                  </a:solidFill>
                  <a:prstDash val="dashDot"/>
                  <a:round/>
                </a:ln>
                <a:extLst>
                  <a:ext uri="{909E8E84-426E-40DD-AFC4-6F175D3DCCD1}">
                    <a14:hiddenFill xmlns:a14="http://schemas.microsoft.com/office/drawing/2010/main">
                      <a:noFill/>
                    </a14:hiddenFill>
                  </a:ext>
                </a:extLst>
              </p:spPr>
              <p:txBody>
                <a:bodyPr/>
                <a:lstStyle/>
                <a:p>
                  <a:endParaRPr lang="zh-CN" altLang="en-US"/>
                </a:p>
              </p:txBody>
            </p:sp>
            <p:sp>
              <p:nvSpPr>
                <p:cNvPr id="11342" name="Line 7"/>
                <p:cNvSpPr>
                  <a:spLocks noChangeShapeType="1"/>
                </p:cNvSpPr>
                <p:nvPr/>
              </p:nvSpPr>
              <p:spPr bwMode="auto">
                <a:xfrm flipV="1">
                  <a:off x="960" y="1401"/>
                  <a:ext cx="672" cy="2208"/>
                </a:xfrm>
                <a:prstGeom prst="line">
                  <a:avLst/>
                </a:prstGeom>
                <a:noFill/>
                <a:ln w="6350">
                  <a:solidFill>
                    <a:schemeClr val="tx1"/>
                  </a:solidFill>
                  <a:prstDash val="dashDot"/>
                  <a:round/>
                </a:ln>
                <a:extLst>
                  <a:ext uri="{909E8E84-426E-40DD-AFC4-6F175D3DCCD1}">
                    <a14:hiddenFill xmlns:a14="http://schemas.microsoft.com/office/drawing/2010/main">
                      <a:noFill/>
                    </a14:hiddenFill>
                  </a:ext>
                </a:extLst>
              </p:spPr>
              <p:txBody>
                <a:bodyPr/>
                <a:lstStyle/>
                <a:p>
                  <a:endParaRPr lang="zh-CN" altLang="en-US"/>
                </a:p>
              </p:txBody>
            </p:sp>
            <p:sp>
              <p:nvSpPr>
                <p:cNvPr id="11343" name="Line 8"/>
                <p:cNvSpPr>
                  <a:spLocks noChangeShapeType="1"/>
                </p:cNvSpPr>
                <p:nvPr/>
              </p:nvSpPr>
              <p:spPr bwMode="auto">
                <a:xfrm flipV="1">
                  <a:off x="960" y="1641"/>
                  <a:ext cx="1392" cy="1968"/>
                </a:xfrm>
                <a:prstGeom prst="line">
                  <a:avLst/>
                </a:prstGeom>
                <a:noFill/>
                <a:ln w="6350">
                  <a:solidFill>
                    <a:schemeClr val="tx1"/>
                  </a:solidFill>
                  <a:prstDash val="dashDot"/>
                  <a:round/>
                </a:ln>
                <a:extLst>
                  <a:ext uri="{909E8E84-426E-40DD-AFC4-6F175D3DCCD1}">
                    <a14:hiddenFill xmlns:a14="http://schemas.microsoft.com/office/drawing/2010/main">
                      <a:noFill/>
                    </a14:hiddenFill>
                  </a:ext>
                </a:extLst>
              </p:spPr>
              <p:txBody>
                <a:bodyPr/>
                <a:lstStyle/>
                <a:p>
                  <a:endParaRPr lang="zh-CN" altLang="en-US"/>
                </a:p>
              </p:txBody>
            </p:sp>
            <p:sp>
              <p:nvSpPr>
                <p:cNvPr id="11344" name="Line 9"/>
                <p:cNvSpPr>
                  <a:spLocks noChangeShapeType="1"/>
                </p:cNvSpPr>
                <p:nvPr/>
              </p:nvSpPr>
              <p:spPr bwMode="auto">
                <a:xfrm flipH="1">
                  <a:off x="2160" y="1641"/>
                  <a:ext cx="192" cy="1920"/>
                </a:xfrm>
                <a:prstGeom prst="line">
                  <a:avLst/>
                </a:prstGeom>
                <a:noFill/>
                <a:ln w="6350">
                  <a:solidFill>
                    <a:schemeClr val="tx1"/>
                  </a:solidFill>
                  <a:prstDash val="dashDot"/>
                  <a:round/>
                </a:ln>
                <a:extLst>
                  <a:ext uri="{909E8E84-426E-40DD-AFC4-6F175D3DCCD1}">
                    <a14:hiddenFill xmlns:a14="http://schemas.microsoft.com/office/drawing/2010/main">
                      <a:noFill/>
                    </a14:hiddenFill>
                  </a:ext>
                </a:extLst>
              </p:spPr>
              <p:txBody>
                <a:bodyPr/>
                <a:lstStyle/>
                <a:p>
                  <a:endParaRPr lang="zh-CN" altLang="en-US"/>
                </a:p>
              </p:txBody>
            </p:sp>
          </p:grpSp>
          <p:sp>
            <p:nvSpPr>
              <p:cNvPr id="11334" name="Text Box 10"/>
              <p:cNvSpPr txBox="1">
                <a:spLocks noChangeArrowheads="1"/>
              </p:cNvSpPr>
              <p:nvPr/>
            </p:nvSpPr>
            <p:spPr bwMode="auto">
              <a:xfrm>
                <a:off x="2928" y="1775"/>
                <a:ext cx="28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v</a:t>
                </a:r>
                <a:r>
                  <a:rPr lang="en-US" altLang="zh-CN" baseline="-25000"/>
                  <a:t>1</a:t>
                </a:r>
                <a:endParaRPr lang="en-US" altLang="zh-CN" baseline="-25000"/>
              </a:p>
            </p:txBody>
          </p:sp>
          <p:sp>
            <p:nvSpPr>
              <p:cNvPr id="11335" name="Text Box 11"/>
              <p:cNvSpPr txBox="1">
                <a:spLocks noChangeArrowheads="1"/>
              </p:cNvSpPr>
              <p:nvPr/>
            </p:nvSpPr>
            <p:spPr bwMode="auto">
              <a:xfrm>
                <a:off x="2496" y="2592"/>
                <a:ext cx="28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v</a:t>
                </a:r>
                <a:r>
                  <a:rPr lang="en-US" altLang="zh-CN" baseline="-25000"/>
                  <a:t>2</a:t>
                </a:r>
                <a:endParaRPr lang="en-US" altLang="zh-CN" baseline="-25000"/>
              </a:p>
            </p:txBody>
          </p:sp>
          <p:sp>
            <p:nvSpPr>
              <p:cNvPr id="11336" name="Text Box 12"/>
              <p:cNvSpPr txBox="1">
                <a:spLocks noChangeArrowheads="1"/>
              </p:cNvSpPr>
              <p:nvPr/>
            </p:nvSpPr>
            <p:spPr bwMode="auto">
              <a:xfrm>
                <a:off x="3120" y="3696"/>
                <a:ext cx="28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v</a:t>
                </a:r>
                <a:r>
                  <a:rPr lang="en-US" altLang="zh-CN" baseline="-25000"/>
                  <a:t>3</a:t>
                </a:r>
                <a:endParaRPr lang="en-US" altLang="zh-CN" baseline="-25000"/>
              </a:p>
            </p:txBody>
          </p:sp>
          <p:sp>
            <p:nvSpPr>
              <p:cNvPr id="11337" name="Text Box 13"/>
              <p:cNvSpPr txBox="1">
                <a:spLocks noChangeArrowheads="1"/>
              </p:cNvSpPr>
              <p:nvPr/>
            </p:nvSpPr>
            <p:spPr bwMode="auto">
              <a:xfrm>
                <a:off x="4464" y="3648"/>
                <a:ext cx="2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v</a:t>
                </a:r>
                <a:r>
                  <a:rPr lang="en-US" altLang="zh-CN" baseline="-25000"/>
                  <a:t>4</a:t>
                </a:r>
                <a:endParaRPr lang="en-US" altLang="zh-CN" baseline="-25000"/>
              </a:p>
            </p:txBody>
          </p:sp>
          <p:sp>
            <p:nvSpPr>
              <p:cNvPr id="11338" name="Text Box 14"/>
              <p:cNvSpPr txBox="1">
                <a:spLocks noChangeArrowheads="1"/>
              </p:cNvSpPr>
              <p:nvPr/>
            </p:nvSpPr>
            <p:spPr bwMode="auto">
              <a:xfrm>
                <a:off x="5136" y="2400"/>
                <a:ext cx="28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v</a:t>
                </a:r>
                <a:r>
                  <a:rPr lang="en-US" altLang="zh-CN" baseline="-25000"/>
                  <a:t>5</a:t>
                </a:r>
                <a:endParaRPr lang="en-US" altLang="zh-CN" baseline="-25000"/>
              </a:p>
            </p:txBody>
          </p:sp>
          <p:sp>
            <p:nvSpPr>
              <p:cNvPr id="11339" name="Text Box 15"/>
              <p:cNvSpPr txBox="1">
                <a:spLocks noChangeArrowheads="1"/>
              </p:cNvSpPr>
              <p:nvPr/>
            </p:nvSpPr>
            <p:spPr bwMode="auto">
              <a:xfrm>
                <a:off x="4656" y="1536"/>
                <a:ext cx="28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v</a:t>
                </a:r>
                <a:r>
                  <a:rPr lang="en-US" altLang="zh-CN" baseline="-25000"/>
                  <a:t>6</a:t>
                </a:r>
                <a:endParaRPr lang="en-US" altLang="zh-CN" baseline="-25000"/>
              </a:p>
            </p:txBody>
          </p:sp>
          <p:sp>
            <p:nvSpPr>
              <p:cNvPr id="11340" name="Text Box 16"/>
              <p:cNvSpPr txBox="1">
                <a:spLocks noChangeArrowheads="1"/>
              </p:cNvSpPr>
              <p:nvPr/>
            </p:nvSpPr>
            <p:spPr bwMode="auto">
              <a:xfrm>
                <a:off x="3888" y="1296"/>
                <a:ext cx="2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v</a:t>
                </a:r>
                <a:r>
                  <a:rPr lang="en-US" altLang="zh-CN" baseline="-25000"/>
                  <a:t>0</a:t>
                </a:r>
                <a:endParaRPr lang="en-US" altLang="zh-CN" baseline="-25000"/>
              </a:p>
            </p:txBody>
          </p:sp>
        </p:grpSp>
        <p:grpSp>
          <p:nvGrpSpPr>
            <p:cNvPr id="11301" name="Group 17"/>
            <p:cNvGrpSpPr/>
            <p:nvPr/>
          </p:nvGrpSpPr>
          <p:grpSpPr bwMode="auto">
            <a:xfrm>
              <a:off x="2736" y="1248"/>
              <a:ext cx="2640" cy="2633"/>
              <a:chOff x="2640" y="1440"/>
              <a:chExt cx="2640" cy="2633"/>
            </a:xfrm>
          </p:grpSpPr>
          <p:sp>
            <p:nvSpPr>
              <p:cNvPr id="11302" name="Oval 18"/>
              <p:cNvSpPr>
                <a:spLocks noChangeArrowheads="1"/>
              </p:cNvSpPr>
              <p:nvPr/>
            </p:nvSpPr>
            <p:spPr bwMode="auto">
              <a:xfrm>
                <a:off x="3256" y="2696"/>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1303" name="Group 19"/>
              <p:cNvGrpSpPr/>
              <p:nvPr/>
            </p:nvGrpSpPr>
            <p:grpSpPr bwMode="auto">
              <a:xfrm>
                <a:off x="2640" y="1440"/>
                <a:ext cx="2640" cy="2633"/>
                <a:chOff x="2640" y="1440"/>
                <a:chExt cx="2640" cy="2633"/>
              </a:xfrm>
            </p:grpSpPr>
            <p:sp>
              <p:nvSpPr>
                <p:cNvPr id="11304" name="Oval 20"/>
                <p:cNvSpPr>
                  <a:spLocks noChangeArrowheads="1"/>
                </p:cNvSpPr>
                <p:nvPr/>
              </p:nvSpPr>
              <p:spPr bwMode="auto">
                <a:xfrm>
                  <a:off x="4272" y="1584"/>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05" name="Oval 21"/>
                <p:cNvSpPr>
                  <a:spLocks noChangeArrowheads="1"/>
                </p:cNvSpPr>
                <p:nvPr/>
              </p:nvSpPr>
              <p:spPr bwMode="auto">
                <a:xfrm>
                  <a:off x="3600" y="2544"/>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06" name="Oval 22"/>
                <p:cNvSpPr>
                  <a:spLocks noChangeArrowheads="1"/>
                </p:cNvSpPr>
                <p:nvPr/>
              </p:nvSpPr>
              <p:spPr bwMode="auto">
                <a:xfrm>
                  <a:off x="3984" y="2688"/>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07" name="Oval 23"/>
                <p:cNvSpPr>
                  <a:spLocks noChangeArrowheads="1"/>
                </p:cNvSpPr>
                <p:nvPr/>
              </p:nvSpPr>
              <p:spPr bwMode="auto">
                <a:xfrm>
                  <a:off x="4560" y="2688"/>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1308" name="Group 24"/>
                <p:cNvGrpSpPr/>
                <p:nvPr/>
              </p:nvGrpSpPr>
              <p:grpSpPr bwMode="auto">
                <a:xfrm>
                  <a:off x="2640" y="1440"/>
                  <a:ext cx="2640" cy="2633"/>
                  <a:chOff x="2640" y="1440"/>
                  <a:chExt cx="2640" cy="2633"/>
                </a:xfrm>
              </p:grpSpPr>
              <p:sp>
                <p:nvSpPr>
                  <p:cNvPr id="11309" name="Line 25"/>
                  <p:cNvSpPr>
                    <a:spLocks noChangeShapeType="1"/>
                  </p:cNvSpPr>
                  <p:nvPr/>
                </p:nvSpPr>
                <p:spPr bwMode="auto">
                  <a:xfrm flipH="1">
                    <a:off x="3312" y="2592"/>
                    <a:ext cx="336"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1310" name="Group 26"/>
                  <p:cNvGrpSpPr/>
                  <p:nvPr/>
                </p:nvGrpSpPr>
                <p:grpSpPr bwMode="auto">
                  <a:xfrm>
                    <a:off x="2640" y="1440"/>
                    <a:ext cx="2640" cy="2633"/>
                    <a:chOff x="2640" y="1440"/>
                    <a:chExt cx="2640" cy="2633"/>
                  </a:xfrm>
                </p:grpSpPr>
                <p:sp>
                  <p:nvSpPr>
                    <p:cNvPr id="11311" name="Rectangle 27"/>
                    <p:cNvSpPr>
                      <a:spLocks noChangeArrowheads="1"/>
                    </p:cNvSpPr>
                    <p:nvPr/>
                  </p:nvSpPr>
                  <p:spPr bwMode="auto">
                    <a:xfrm>
                      <a:off x="3504" y="1680"/>
                      <a:ext cx="144" cy="144"/>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12" name="Rectangle 28"/>
                    <p:cNvSpPr>
                      <a:spLocks noChangeArrowheads="1"/>
                    </p:cNvSpPr>
                    <p:nvPr/>
                  </p:nvSpPr>
                  <p:spPr bwMode="auto">
                    <a:xfrm>
                      <a:off x="2880" y="2304"/>
                      <a:ext cx="144" cy="144"/>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13" name="Rectangle 29"/>
                    <p:cNvSpPr>
                      <a:spLocks noChangeArrowheads="1"/>
                    </p:cNvSpPr>
                    <p:nvPr/>
                  </p:nvSpPr>
                  <p:spPr bwMode="auto">
                    <a:xfrm>
                      <a:off x="2928" y="3120"/>
                      <a:ext cx="144" cy="144"/>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14" name="Rectangle 30"/>
                    <p:cNvSpPr>
                      <a:spLocks noChangeArrowheads="1"/>
                    </p:cNvSpPr>
                    <p:nvPr/>
                  </p:nvSpPr>
                  <p:spPr bwMode="auto">
                    <a:xfrm>
                      <a:off x="3936" y="3648"/>
                      <a:ext cx="144" cy="144"/>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15" name="Rectangle 31"/>
                    <p:cNvSpPr>
                      <a:spLocks noChangeArrowheads="1"/>
                    </p:cNvSpPr>
                    <p:nvPr/>
                  </p:nvSpPr>
                  <p:spPr bwMode="auto">
                    <a:xfrm>
                      <a:off x="4800" y="2976"/>
                      <a:ext cx="144" cy="144"/>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16" name="Rectangle 32"/>
                    <p:cNvSpPr>
                      <a:spLocks noChangeArrowheads="1"/>
                    </p:cNvSpPr>
                    <p:nvPr/>
                  </p:nvSpPr>
                  <p:spPr bwMode="auto">
                    <a:xfrm>
                      <a:off x="4848" y="2112"/>
                      <a:ext cx="144" cy="144"/>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17" name="Line 33"/>
                    <p:cNvSpPr>
                      <a:spLocks noChangeShapeType="1"/>
                    </p:cNvSpPr>
                    <p:nvPr/>
                  </p:nvSpPr>
                  <p:spPr bwMode="auto">
                    <a:xfrm flipH="1">
                      <a:off x="3648" y="1632"/>
                      <a:ext cx="672" cy="96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18" name="Line 34"/>
                    <p:cNvSpPr>
                      <a:spLocks noChangeShapeType="1"/>
                    </p:cNvSpPr>
                    <p:nvPr/>
                  </p:nvSpPr>
                  <p:spPr bwMode="auto">
                    <a:xfrm>
                      <a:off x="3552" y="1824"/>
                      <a:ext cx="96" cy="76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19" name="Line 35"/>
                    <p:cNvSpPr>
                      <a:spLocks noChangeShapeType="1"/>
                    </p:cNvSpPr>
                    <p:nvPr/>
                  </p:nvSpPr>
                  <p:spPr bwMode="auto">
                    <a:xfrm flipH="1" flipV="1">
                      <a:off x="3024" y="2352"/>
                      <a:ext cx="288"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20" name="Line 36"/>
                    <p:cNvSpPr>
                      <a:spLocks noChangeShapeType="1"/>
                    </p:cNvSpPr>
                    <p:nvPr/>
                  </p:nvSpPr>
                  <p:spPr bwMode="auto">
                    <a:xfrm flipH="1">
                      <a:off x="3072" y="2736"/>
                      <a:ext cx="24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21" name="Line 37"/>
                    <p:cNvSpPr>
                      <a:spLocks noChangeShapeType="1"/>
                    </p:cNvSpPr>
                    <p:nvPr/>
                  </p:nvSpPr>
                  <p:spPr bwMode="auto">
                    <a:xfrm flipH="1">
                      <a:off x="4032" y="1632"/>
                      <a:ext cx="288" cy="110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22" name="Line 38"/>
                    <p:cNvSpPr>
                      <a:spLocks noChangeShapeType="1"/>
                    </p:cNvSpPr>
                    <p:nvPr/>
                  </p:nvSpPr>
                  <p:spPr bwMode="auto">
                    <a:xfrm>
                      <a:off x="4032" y="2736"/>
                      <a:ext cx="52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23" name="Line 39"/>
                    <p:cNvSpPr>
                      <a:spLocks noChangeShapeType="1"/>
                    </p:cNvSpPr>
                    <p:nvPr/>
                  </p:nvSpPr>
                  <p:spPr bwMode="auto">
                    <a:xfrm>
                      <a:off x="4032" y="2736"/>
                      <a:ext cx="0" cy="91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24" name="Line 40"/>
                    <p:cNvSpPr>
                      <a:spLocks noChangeShapeType="1"/>
                    </p:cNvSpPr>
                    <p:nvPr/>
                  </p:nvSpPr>
                  <p:spPr bwMode="auto">
                    <a:xfrm flipV="1">
                      <a:off x="4608" y="2160"/>
                      <a:ext cx="240" cy="5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25" name="Line 41"/>
                    <p:cNvSpPr>
                      <a:spLocks noChangeShapeType="1"/>
                    </p:cNvSpPr>
                    <p:nvPr/>
                  </p:nvSpPr>
                  <p:spPr bwMode="auto">
                    <a:xfrm>
                      <a:off x="4608" y="2736"/>
                      <a:ext cx="192"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26" name="Text Box 42"/>
                    <p:cNvSpPr txBox="1">
                      <a:spLocks noChangeArrowheads="1"/>
                    </p:cNvSpPr>
                    <p:nvPr/>
                  </p:nvSpPr>
                  <p:spPr bwMode="auto">
                    <a:xfrm>
                      <a:off x="2640" y="3216"/>
                      <a:ext cx="337"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A</a:t>
                      </a:r>
                      <a:r>
                        <a:rPr lang="en-US" altLang="zh-CN" baseline="-25000"/>
                        <a:t>3</a:t>
                      </a:r>
                      <a:endParaRPr lang="en-US" altLang="zh-CN"/>
                    </a:p>
                  </p:txBody>
                </p:sp>
                <p:sp>
                  <p:nvSpPr>
                    <p:cNvPr id="11327" name="Text Box 43"/>
                    <p:cNvSpPr txBox="1">
                      <a:spLocks noChangeArrowheads="1"/>
                    </p:cNvSpPr>
                    <p:nvPr/>
                  </p:nvSpPr>
                  <p:spPr bwMode="auto">
                    <a:xfrm>
                      <a:off x="3408" y="1440"/>
                      <a:ext cx="33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A</a:t>
                      </a:r>
                      <a:r>
                        <a:rPr lang="en-US" altLang="zh-CN" baseline="-25000"/>
                        <a:t>1</a:t>
                      </a:r>
                      <a:endParaRPr lang="en-US" altLang="zh-CN"/>
                    </a:p>
                  </p:txBody>
                </p:sp>
                <p:sp>
                  <p:nvSpPr>
                    <p:cNvPr id="11328" name="Text Box 44"/>
                    <p:cNvSpPr txBox="1">
                      <a:spLocks noChangeArrowheads="1"/>
                    </p:cNvSpPr>
                    <p:nvPr/>
                  </p:nvSpPr>
                  <p:spPr bwMode="auto">
                    <a:xfrm>
                      <a:off x="2640" y="2113"/>
                      <a:ext cx="337"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A</a:t>
                      </a:r>
                      <a:r>
                        <a:rPr lang="en-US" altLang="zh-CN" baseline="-25000"/>
                        <a:t>2</a:t>
                      </a:r>
                      <a:endParaRPr lang="en-US" altLang="zh-CN"/>
                    </a:p>
                  </p:txBody>
                </p:sp>
                <p:sp>
                  <p:nvSpPr>
                    <p:cNvPr id="11329" name="Text Box 45"/>
                    <p:cNvSpPr txBox="1">
                      <a:spLocks noChangeArrowheads="1"/>
                    </p:cNvSpPr>
                    <p:nvPr/>
                  </p:nvSpPr>
                  <p:spPr bwMode="auto">
                    <a:xfrm>
                      <a:off x="3840" y="3792"/>
                      <a:ext cx="33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A</a:t>
                      </a:r>
                      <a:r>
                        <a:rPr lang="en-US" altLang="zh-CN" baseline="-25000"/>
                        <a:t>4</a:t>
                      </a:r>
                      <a:endParaRPr lang="en-US" altLang="zh-CN"/>
                    </a:p>
                  </p:txBody>
                </p:sp>
                <p:sp>
                  <p:nvSpPr>
                    <p:cNvPr id="11330" name="Text Box 46"/>
                    <p:cNvSpPr txBox="1">
                      <a:spLocks noChangeArrowheads="1"/>
                    </p:cNvSpPr>
                    <p:nvPr/>
                  </p:nvSpPr>
                  <p:spPr bwMode="auto">
                    <a:xfrm>
                      <a:off x="4896" y="3073"/>
                      <a:ext cx="33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A</a:t>
                      </a:r>
                      <a:r>
                        <a:rPr lang="en-US" altLang="zh-CN" baseline="-25000"/>
                        <a:t>5</a:t>
                      </a:r>
                      <a:endParaRPr lang="en-US" altLang="zh-CN"/>
                    </a:p>
                  </p:txBody>
                </p:sp>
                <p:sp>
                  <p:nvSpPr>
                    <p:cNvPr id="11331" name="Text Box 47"/>
                    <p:cNvSpPr txBox="1">
                      <a:spLocks noChangeArrowheads="1"/>
                    </p:cNvSpPr>
                    <p:nvPr/>
                  </p:nvSpPr>
                  <p:spPr bwMode="auto">
                    <a:xfrm>
                      <a:off x="4943" y="1919"/>
                      <a:ext cx="337"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A</a:t>
                      </a:r>
                      <a:r>
                        <a:rPr lang="en-US" altLang="zh-CN" baseline="-25000"/>
                        <a:t>6</a:t>
                      </a:r>
                      <a:endParaRPr lang="en-US" altLang="zh-CN"/>
                    </a:p>
                  </p:txBody>
                </p:sp>
              </p:grpSp>
            </p:grpSp>
          </p:grpSp>
        </p:grpSp>
      </p:grpSp>
      <p:grpSp>
        <p:nvGrpSpPr>
          <p:cNvPr id="11268" name="Group 48"/>
          <p:cNvGrpSpPr/>
          <p:nvPr/>
        </p:nvGrpSpPr>
        <p:grpSpPr bwMode="auto">
          <a:xfrm>
            <a:off x="381000" y="838200"/>
            <a:ext cx="2971800" cy="2047875"/>
            <a:chOff x="288" y="864"/>
            <a:chExt cx="2208" cy="1578"/>
          </a:xfrm>
        </p:grpSpPr>
        <p:sp>
          <p:nvSpPr>
            <p:cNvPr id="11272" name="Oval 49"/>
            <p:cNvSpPr>
              <a:spLocks noChangeArrowheads="1"/>
            </p:cNvSpPr>
            <p:nvPr/>
          </p:nvSpPr>
          <p:spPr bwMode="auto">
            <a:xfrm>
              <a:off x="1296" y="864"/>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73" name="Oval 50"/>
            <p:cNvSpPr>
              <a:spLocks noChangeArrowheads="1"/>
            </p:cNvSpPr>
            <p:nvPr/>
          </p:nvSpPr>
          <p:spPr bwMode="auto">
            <a:xfrm>
              <a:off x="912" y="1200"/>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74" name="Oval 51"/>
            <p:cNvSpPr>
              <a:spLocks noChangeArrowheads="1"/>
            </p:cNvSpPr>
            <p:nvPr/>
          </p:nvSpPr>
          <p:spPr bwMode="auto">
            <a:xfrm>
              <a:off x="1728" y="1200"/>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75" name="Rectangle 52"/>
            <p:cNvSpPr>
              <a:spLocks noChangeArrowheads="1"/>
            </p:cNvSpPr>
            <p:nvPr/>
          </p:nvSpPr>
          <p:spPr bwMode="auto">
            <a:xfrm>
              <a:off x="528" y="1632"/>
              <a:ext cx="144" cy="144"/>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76" name="Rectangle 53"/>
            <p:cNvSpPr>
              <a:spLocks noChangeArrowheads="1"/>
            </p:cNvSpPr>
            <p:nvPr/>
          </p:nvSpPr>
          <p:spPr bwMode="auto">
            <a:xfrm>
              <a:off x="528" y="1632"/>
              <a:ext cx="144" cy="144"/>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77" name="Oval 54"/>
            <p:cNvSpPr>
              <a:spLocks noChangeArrowheads="1"/>
            </p:cNvSpPr>
            <p:nvPr/>
          </p:nvSpPr>
          <p:spPr bwMode="auto">
            <a:xfrm>
              <a:off x="1104" y="1632"/>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78" name="Oval 55"/>
            <p:cNvSpPr>
              <a:spLocks noChangeArrowheads="1"/>
            </p:cNvSpPr>
            <p:nvPr/>
          </p:nvSpPr>
          <p:spPr bwMode="auto">
            <a:xfrm>
              <a:off x="2016" y="1632"/>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79" name="Rectangle 56"/>
            <p:cNvSpPr>
              <a:spLocks noChangeArrowheads="1"/>
            </p:cNvSpPr>
            <p:nvPr/>
          </p:nvSpPr>
          <p:spPr bwMode="auto">
            <a:xfrm>
              <a:off x="1440" y="1632"/>
              <a:ext cx="144" cy="144"/>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80" name="Rectangle 57"/>
            <p:cNvSpPr>
              <a:spLocks noChangeArrowheads="1"/>
            </p:cNvSpPr>
            <p:nvPr/>
          </p:nvSpPr>
          <p:spPr bwMode="auto">
            <a:xfrm>
              <a:off x="816" y="2016"/>
              <a:ext cx="144" cy="144"/>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81" name="Rectangle 58"/>
            <p:cNvSpPr>
              <a:spLocks noChangeArrowheads="1"/>
            </p:cNvSpPr>
            <p:nvPr/>
          </p:nvSpPr>
          <p:spPr bwMode="auto">
            <a:xfrm>
              <a:off x="1248" y="2016"/>
              <a:ext cx="144" cy="144"/>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82" name="Rectangle 59"/>
            <p:cNvSpPr>
              <a:spLocks noChangeArrowheads="1"/>
            </p:cNvSpPr>
            <p:nvPr/>
          </p:nvSpPr>
          <p:spPr bwMode="auto">
            <a:xfrm>
              <a:off x="1776" y="2016"/>
              <a:ext cx="144" cy="144"/>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83" name="Rectangle 60"/>
            <p:cNvSpPr>
              <a:spLocks noChangeArrowheads="1"/>
            </p:cNvSpPr>
            <p:nvPr/>
          </p:nvSpPr>
          <p:spPr bwMode="auto">
            <a:xfrm>
              <a:off x="2208" y="2016"/>
              <a:ext cx="144" cy="144"/>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84" name="Line 61"/>
            <p:cNvSpPr>
              <a:spLocks noChangeShapeType="1"/>
            </p:cNvSpPr>
            <p:nvPr/>
          </p:nvSpPr>
          <p:spPr bwMode="auto">
            <a:xfrm flipH="1">
              <a:off x="960" y="912"/>
              <a:ext cx="384" cy="3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85" name="Line 62"/>
            <p:cNvSpPr>
              <a:spLocks noChangeShapeType="1"/>
            </p:cNvSpPr>
            <p:nvPr/>
          </p:nvSpPr>
          <p:spPr bwMode="auto">
            <a:xfrm flipH="1">
              <a:off x="624" y="1248"/>
              <a:ext cx="336"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86" name="Line 63"/>
            <p:cNvSpPr>
              <a:spLocks noChangeShapeType="1"/>
            </p:cNvSpPr>
            <p:nvPr/>
          </p:nvSpPr>
          <p:spPr bwMode="auto">
            <a:xfrm flipH="1">
              <a:off x="1536" y="1248"/>
              <a:ext cx="24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87" name="Line 64"/>
            <p:cNvSpPr>
              <a:spLocks noChangeShapeType="1"/>
            </p:cNvSpPr>
            <p:nvPr/>
          </p:nvSpPr>
          <p:spPr bwMode="auto">
            <a:xfrm flipH="1">
              <a:off x="888" y="1680"/>
              <a:ext cx="264" cy="3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88" name="Line 65"/>
            <p:cNvSpPr>
              <a:spLocks noChangeShapeType="1"/>
            </p:cNvSpPr>
            <p:nvPr/>
          </p:nvSpPr>
          <p:spPr bwMode="auto">
            <a:xfrm>
              <a:off x="1152" y="1728"/>
              <a:ext cx="152"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89" name="Line 66"/>
            <p:cNvSpPr>
              <a:spLocks noChangeShapeType="1"/>
            </p:cNvSpPr>
            <p:nvPr/>
          </p:nvSpPr>
          <p:spPr bwMode="auto">
            <a:xfrm flipH="1" flipV="1">
              <a:off x="1776" y="1256"/>
              <a:ext cx="288" cy="42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0" name="Line 67"/>
            <p:cNvSpPr>
              <a:spLocks noChangeShapeType="1"/>
            </p:cNvSpPr>
            <p:nvPr/>
          </p:nvSpPr>
          <p:spPr bwMode="auto">
            <a:xfrm flipH="1" flipV="1">
              <a:off x="1344" y="912"/>
              <a:ext cx="432" cy="3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1" name="Line 68"/>
            <p:cNvSpPr>
              <a:spLocks noChangeShapeType="1"/>
            </p:cNvSpPr>
            <p:nvPr/>
          </p:nvSpPr>
          <p:spPr bwMode="auto">
            <a:xfrm flipH="1" flipV="1">
              <a:off x="2016" y="1632"/>
              <a:ext cx="288"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2" name="Line 69"/>
            <p:cNvSpPr>
              <a:spLocks noChangeShapeType="1"/>
            </p:cNvSpPr>
            <p:nvPr/>
          </p:nvSpPr>
          <p:spPr bwMode="auto">
            <a:xfrm flipH="1">
              <a:off x="1824" y="1680"/>
              <a:ext cx="232" cy="3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3" name="Line 70"/>
            <p:cNvSpPr>
              <a:spLocks noChangeShapeType="1"/>
            </p:cNvSpPr>
            <p:nvPr/>
          </p:nvSpPr>
          <p:spPr bwMode="auto">
            <a:xfrm>
              <a:off x="960" y="1296"/>
              <a:ext cx="192"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4" name="Text Box 71"/>
            <p:cNvSpPr txBox="1">
              <a:spLocks noChangeArrowheads="1"/>
            </p:cNvSpPr>
            <p:nvPr/>
          </p:nvSpPr>
          <p:spPr bwMode="auto">
            <a:xfrm>
              <a:off x="288" y="1777"/>
              <a:ext cx="33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A</a:t>
              </a:r>
              <a:r>
                <a:rPr lang="en-US" altLang="zh-CN" baseline="-25000"/>
                <a:t>1</a:t>
              </a:r>
              <a:endParaRPr lang="en-US" altLang="zh-CN"/>
            </a:p>
          </p:txBody>
        </p:sp>
        <p:sp>
          <p:nvSpPr>
            <p:cNvPr id="11295" name="Text Box 72"/>
            <p:cNvSpPr txBox="1">
              <a:spLocks noChangeArrowheads="1"/>
            </p:cNvSpPr>
            <p:nvPr/>
          </p:nvSpPr>
          <p:spPr bwMode="auto">
            <a:xfrm>
              <a:off x="624" y="2159"/>
              <a:ext cx="33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A</a:t>
              </a:r>
              <a:r>
                <a:rPr lang="en-US" altLang="zh-CN" baseline="-25000"/>
                <a:t>2</a:t>
              </a:r>
              <a:endParaRPr lang="en-US" altLang="zh-CN"/>
            </a:p>
          </p:txBody>
        </p:sp>
        <p:sp>
          <p:nvSpPr>
            <p:cNvPr id="11296" name="Text Box 73"/>
            <p:cNvSpPr txBox="1">
              <a:spLocks noChangeArrowheads="1"/>
            </p:cNvSpPr>
            <p:nvPr/>
          </p:nvSpPr>
          <p:spPr bwMode="auto">
            <a:xfrm>
              <a:off x="1104" y="2159"/>
              <a:ext cx="33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A</a:t>
              </a:r>
              <a:r>
                <a:rPr lang="en-US" altLang="zh-CN" baseline="-25000"/>
                <a:t>3</a:t>
              </a:r>
              <a:endParaRPr lang="en-US" altLang="zh-CN"/>
            </a:p>
          </p:txBody>
        </p:sp>
        <p:sp>
          <p:nvSpPr>
            <p:cNvPr id="11297" name="Text Box 74"/>
            <p:cNvSpPr txBox="1">
              <a:spLocks noChangeArrowheads="1"/>
            </p:cNvSpPr>
            <p:nvPr/>
          </p:nvSpPr>
          <p:spPr bwMode="auto">
            <a:xfrm>
              <a:off x="1392" y="1777"/>
              <a:ext cx="33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A</a:t>
              </a:r>
              <a:r>
                <a:rPr lang="en-US" altLang="zh-CN" baseline="-25000"/>
                <a:t>4</a:t>
              </a:r>
              <a:endParaRPr lang="en-US" altLang="zh-CN"/>
            </a:p>
          </p:txBody>
        </p:sp>
        <p:sp>
          <p:nvSpPr>
            <p:cNvPr id="11298" name="Text Box 75"/>
            <p:cNvSpPr txBox="1">
              <a:spLocks noChangeArrowheads="1"/>
            </p:cNvSpPr>
            <p:nvPr/>
          </p:nvSpPr>
          <p:spPr bwMode="auto">
            <a:xfrm>
              <a:off x="1680" y="2159"/>
              <a:ext cx="33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A</a:t>
              </a:r>
              <a:r>
                <a:rPr lang="en-US" altLang="zh-CN" baseline="-25000"/>
                <a:t>5</a:t>
              </a:r>
              <a:endParaRPr lang="en-US" altLang="zh-CN"/>
            </a:p>
          </p:txBody>
        </p:sp>
        <p:sp>
          <p:nvSpPr>
            <p:cNvPr id="11299" name="Text Box 76"/>
            <p:cNvSpPr txBox="1">
              <a:spLocks noChangeArrowheads="1"/>
            </p:cNvSpPr>
            <p:nvPr/>
          </p:nvSpPr>
          <p:spPr bwMode="auto">
            <a:xfrm>
              <a:off x="2160" y="2160"/>
              <a:ext cx="33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A</a:t>
              </a:r>
              <a:r>
                <a:rPr lang="en-US" altLang="zh-CN" baseline="-25000"/>
                <a:t>6</a:t>
              </a:r>
              <a:endParaRPr lang="en-US" altLang="zh-CN"/>
            </a:p>
          </p:txBody>
        </p:sp>
      </p:grpSp>
      <p:sp>
        <p:nvSpPr>
          <p:cNvPr id="11269" name="Text Box 77"/>
          <p:cNvSpPr txBox="1">
            <a:spLocks noChangeArrowheads="1"/>
          </p:cNvSpPr>
          <p:nvPr/>
        </p:nvSpPr>
        <p:spPr bwMode="auto">
          <a:xfrm>
            <a:off x="1676400" y="4114800"/>
            <a:ext cx="3962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solidFill>
                  <a:srgbClr val="003399"/>
                </a:solidFill>
              </a:rPr>
              <a:t>表达式语法树与三角剖分的对应</a:t>
            </a:r>
            <a:endParaRPr lang="zh-CN" altLang="en-US" sz="2000" b="1">
              <a:solidFill>
                <a:srgbClr val="003399"/>
              </a:solidFill>
            </a:endParaRPr>
          </a:p>
        </p:txBody>
      </p:sp>
      <p:sp>
        <p:nvSpPr>
          <p:cNvPr id="11270" name="Text Box 78"/>
          <p:cNvSpPr txBox="1">
            <a:spLocks noChangeArrowheads="1"/>
          </p:cNvSpPr>
          <p:nvPr/>
        </p:nvSpPr>
        <p:spPr bwMode="auto">
          <a:xfrm>
            <a:off x="1219200" y="34290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(a)</a:t>
            </a:r>
            <a:endParaRPr lang="en-US" altLang="zh-CN"/>
          </a:p>
        </p:txBody>
      </p:sp>
      <p:sp>
        <p:nvSpPr>
          <p:cNvPr id="11271" name="Text Box 79"/>
          <p:cNvSpPr txBox="1">
            <a:spLocks noChangeArrowheads="1"/>
          </p:cNvSpPr>
          <p:nvPr/>
        </p:nvSpPr>
        <p:spPr bwMode="auto">
          <a:xfrm>
            <a:off x="5029200" y="38100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(b)</a:t>
            </a:r>
            <a:endParaRPr lang="en-US" altLang="zh-CN"/>
          </a:p>
        </p:txBody>
      </p:sp>
      <p:graphicFrame>
        <p:nvGraphicFramePr>
          <p:cNvPr id="11266" name="Object 80"/>
          <p:cNvGraphicFramePr>
            <a:graphicFrameLocks noChangeAspect="1"/>
          </p:cNvGraphicFramePr>
          <p:nvPr/>
        </p:nvGraphicFramePr>
        <p:xfrm>
          <a:off x="1074738" y="4800600"/>
          <a:ext cx="5546725" cy="1816100"/>
        </p:xfrm>
        <a:graphic>
          <a:graphicData uri="http://schemas.openxmlformats.org/presentationml/2006/ole">
            <mc:AlternateContent xmlns:mc="http://schemas.openxmlformats.org/markup-compatibility/2006">
              <mc:Choice xmlns:v="urn:schemas-microsoft-com:vml" Requires="v">
                <p:oleObj spid="_x0000_s2" name="公式" r:id="rId1" imgW="2946400" imgH="965200" progId="Equation.3">
                  <p:embed/>
                </p:oleObj>
              </mc:Choice>
              <mc:Fallback>
                <p:oleObj name="公式" r:id="rId1" imgW="2946400" imgH="965200" progId="Equation.3">
                  <p:embed/>
                  <p:pic>
                    <p:nvPicPr>
                      <p:cNvPr id="0" name="Picture 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738" y="4800600"/>
                        <a:ext cx="5546725" cy="181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ChangeAspect="1"/>
          </p:cNvGraphicFramePr>
          <p:nvPr/>
        </p:nvGraphicFramePr>
        <p:xfrm>
          <a:off x="762000" y="1447800"/>
          <a:ext cx="6858000" cy="4033838"/>
        </p:xfrm>
        <a:graphic>
          <a:graphicData uri="http://schemas.openxmlformats.org/presentationml/2006/ole">
            <mc:AlternateContent xmlns:mc="http://schemas.openxmlformats.org/markup-compatibility/2006">
              <mc:Choice xmlns:v="urn:schemas-microsoft-com:vml" Requires="v">
                <p:oleObj spid="_x0000_s2" name="公式" r:id="rId1" imgW="3238500" imgH="1905000" progId="Equation.3">
                  <p:embed/>
                </p:oleObj>
              </mc:Choice>
              <mc:Fallback>
                <p:oleObj name="公式" r:id="rId1" imgW="3238500" imgH="1905000" progId="Equation.3">
                  <p:embed/>
                  <p:pic>
                    <p:nvPicPr>
                      <p:cNvPr id="0"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6858000" cy="4033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291" name="Group 3"/>
          <p:cNvGrpSpPr/>
          <p:nvPr/>
        </p:nvGrpSpPr>
        <p:grpSpPr bwMode="auto">
          <a:xfrm>
            <a:off x="4038600" y="5105400"/>
            <a:ext cx="2971800" cy="1219200"/>
            <a:chOff x="2544" y="3216"/>
            <a:chExt cx="1872" cy="768"/>
          </a:xfrm>
        </p:grpSpPr>
        <p:sp>
          <p:nvSpPr>
            <p:cNvPr id="12292" name="AutoShape 4"/>
            <p:cNvSpPr>
              <a:spLocks noChangeArrowheads="1"/>
            </p:cNvSpPr>
            <p:nvPr/>
          </p:nvSpPr>
          <p:spPr bwMode="auto">
            <a:xfrm rot="10800000">
              <a:off x="2544" y="3216"/>
              <a:ext cx="1872" cy="768"/>
            </a:xfrm>
            <a:prstGeom prst="wedgeRoundRectCallout">
              <a:avLst>
                <a:gd name="adj1" fmla="val -34139"/>
                <a:gd name="adj2" fmla="val 67574"/>
                <a:gd name="adj3" fmla="val 16667"/>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2293" name="Text Box 5"/>
            <p:cNvSpPr txBox="1">
              <a:spLocks noChangeArrowheads="1"/>
            </p:cNvSpPr>
            <p:nvPr/>
          </p:nvSpPr>
          <p:spPr bwMode="auto">
            <a:xfrm>
              <a:off x="2544" y="3216"/>
              <a:ext cx="1872"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根据此定义，凸多边形</a:t>
              </a:r>
              <a:r>
                <a:rPr lang="en-US" altLang="zh-CN"/>
                <a:t>P</a:t>
              </a:r>
              <a:r>
                <a:rPr lang="zh-CN" altLang="en-US"/>
                <a:t>的最优三角剖分所对应的语法树给出矩阵链</a:t>
              </a:r>
              <a:r>
                <a:rPr lang="en-US" altLang="zh-CN"/>
                <a:t>A1A2…An</a:t>
              </a:r>
              <a:r>
                <a:rPr lang="zh-CN" altLang="en-US"/>
                <a:t>的最优完全加括号方式。</a:t>
              </a:r>
              <a:endParaRPr lang="zh-CN" altLang="en-US"/>
            </a:p>
          </p:txBody>
        </p:sp>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zh-CN" altLang="en-US"/>
              <a:t>求解凸多边形最优三角剖分问题</a:t>
            </a:r>
            <a:endParaRPr lang="zh-CN" altLang="en-US"/>
          </a:p>
        </p:txBody>
      </p:sp>
      <p:sp>
        <p:nvSpPr>
          <p:cNvPr id="110595" name="Rectangle 3"/>
          <p:cNvSpPr>
            <a:spLocks noGrp="1" noChangeArrowheads="1"/>
          </p:cNvSpPr>
          <p:nvPr>
            <p:ph type="body" idx="1"/>
          </p:nvPr>
        </p:nvSpPr>
        <p:spPr/>
        <p:txBody>
          <a:bodyPr/>
          <a:lstStyle/>
          <a:p>
            <a:pPr eaLnBrk="1" hangingPunct="1"/>
            <a:r>
              <a:rPr lang="zh-CN" altLang="en-US" b="1">
                <a:solidFill>
                  <a:srgbClr val="FF0000"/>
                </a:solidFill>
              </a:rPr>
              <a:t>最优子结构性质</a:t>
            </a:r>
            <a:endParaRPr lang="zh-CN" altLang="en-US" b="1">
              <a:solidFill>
                <a:srgbClr val="FF0000"/>
              </a:solidFill>
            </a:endParaRPr>
          </a:p>
          <a:p>
            <a:pPr eaLnBrk="1" hangingPunct="1"/>
            <a:r>
              <a:rPr lang="zh-CN" altLang="en-US"/>
              <a:t>最优三角剖分的递归结构</a:t>
            </a:r>
            <a:endParaRPr lang="zh-CN" altLang="en-US"/>
          </a:p>
          <a:p>
            <a:pPr eaLnBrk="1" hangingPunct="1"/>
            <a:r>
              <a:rPr lang="zh-CN" altLang="en-US"/>
              <a:t>计算最优值</a:t>
            </a:r>
            <a:endParaRPr lang="zh-CN" altLang="en-US"/>
          </a:p>
          <a:p>
            <a:pPr eaLnBrk="1" hangingPunct="1"/>
            <a:r>
              <a:rPr lang="zh-CN" altLang="en-US"/>
              <a:t>构造最优解</a:t>
            </a:r>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a:t>最优子结构性质</a:t>
            </a:r>
            <a:endParaRPr lang="zh-CN" altLang="en-US"/>
          </a:p>
        </p:txBody>
      </p:sp>
      <p:graphicFrame>
        <p:nvGraphicFramePr>
          <p:cNvPr id="13314" name="Object 3"/>
          <p:cNvGraphicFramePr>
            <a:graphicFrameLocks noGrp="1" noChangeAspect="1"/>
          </p:cNvGraphicFramePr>
          <p:nvPr>
            <p:ph idx="1"/>
          </p:nvPr>
        </p:nvGraphicFramePr>
        <p:xfrm>
          <a:off x="381000" y="2438400"/>
          <a:ext cx="8382000" cy="2268538"/>
        </p:xfrm>
        <a:graphic>
          <a:graphicData uri="http://schemas.openxmlformats.org/presentationml/2006/ole">
            <mc:AlternateContent xmlns:mc="http://schemas.openxmlformats.org/markup-compatibility/2006">
              <mc:Choice xmlns:v="urn:schemas-microsoft-com:vml" Requires="v">
                <p:oleObj spid="_x0000_s2" name="公式" r:id="rId1" imgW="4318000" imgH="1168400" progId="Equation.3">
                  <p:embed/>
                </p:oleObj>
              </mc:Choice>
              <mc:Fallback>
                <p:oleObj name="公式" r:id="rId1" imgW="4318000" imgH="1168400" progId="Equation.3">
                  <p:embed/>
                  <p:pic>
                    <p:nvPicPr>
                      <p:cNvPr id="0" name="Picture 18"/>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438400"/>
                        <a:ext cx="8382000" cy="2268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zh-CN" altLang="en-US"/>
              <a:t>求解凸多边形最优三角剖分问题</a:t>
            </a:r>
            <a:endParaRPr lang="zh-CN" altLang="en-US"/>
          </a:p>
        </p:txBody>
      </p:sp>
      <p:sp>
        <p:nvSpPr>
          <p:cNvPr id="111619" name="Rectangle 3"/>
          <p:cNvSpPr>
            <a:spLocks noGrp="1" noChangeArrowheads="1"/>
          </p:cNvSpPr>
          <p:nvPr>
            <p:ph type="body" idx="1"/>
          </p:nvPr>
        </p:nvSpPr>
        <p:spPr/>
        <p:txBody>
          <a:bodyPr/>
          <a:lstStyle/>
          <a:p>
            <a:pPr eaLnBrk="1" hangingPunct="1"/>
            <a:r>
              <a:rPr lang="zh-CN" altLang="en-US"/>
              <a:t>最优子结构性质</a:t>
            </a:r>
            <a:endParaRPr lang="zh-CN" altLang="en-US"/>
          </a:p>
          <a:p>
            <a:pPr eaLnBrk="1" hangingPunct="1"/>
            <a:r>
              <a:rPr lang="zh-CN" altLang="en-US" b="1">
                <a:solidFill>
                  <a:srgbClr val="FF0000"/>
                </a:solidFill>
              </a:rPr>
              <a:t>最优三角剖分的递归结构</a:t>
            </a:r>
            <a:endParaRPr lang="zh-CN" altLang="en-US" b="1">
              <a:solidFill>
                <a:srgbClr val="FF0000"/>
              </a:solidFill>
            </a:endParaRPr>
          </a:p>
          <a:p>
            <a:pPr eaLnBrk="1" hangingPunct="1"/>
            <a:r>
              <a:rPr lang="zh-CN" altLang="en-US"/>
              <a:t>计算最优值</a:t>
            </a:r>
            <a:endParaRPr lang="zh-CN" altLang="en-US"/>
          </a:p>
          <a:p>
            <a:pPr eaLnBrk="1" hangingPunct="1"/>
            <a:r>
              <a:rPr lang="zh-CN" altLang="en-US"/>
              <a:t>构造最优解</a:t>
            </a:r>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zh-CN" altLang="en-US"/>
              <a:t>最优三角剖分的递归结构</a:t>
            </a:r>
            <a:endParaRPr lang="zh-CN" altLang="en-US"/>
          </a:p>
        </p:txBody>
      </p:sp>
      <p:graphicFrame>
        <p:nvGraphicFramePr>
          <p:cNvPr id="14338" name="Object 3"/>
          <p:cNvGraphicFramePr>
            <a:graphicFrameLocks noGrp="1" noChangeAspect="1"/>
          </p:cNvGraphicFramePr>
          <p:nvPr>
            <p:ph idx="1"/>
          </p:nvPr>
        </p:nvGraphicFramePr>
        <p:xfrm>
          <a:off x="914400" y="2078038"/>
          <a:ext cx="7086600" cy="3713162"/>
        </p:xfrm>
        <a:graphic>
          <a:graphicData uri="http://schemas.openxmlformats.org/presentationml/2006/ole">
            <mc:AlternateContent xmlns:mc="http://schemas.openxmlformats.org/markup-compatibility/2006">
              <mc:Choice xmlns:v="urn:schemas-microsoft-com:vml" Requires="v">
                <p:oleObj spid="_x0000_s2" name="公式" r:id="rId1" imgW="3441700" imgH="1803400" progId="Equation.3">
                  <p:embed/>
                </p:oleObj>
              </mc:Choice>
              <mc:Fallback>
                <p:oleObj name="公式" r:id="rId1" imgW="3441700" imgH="1803400" progId="Equation.3">
                  <p:embed/>
                  <p:pic>
                    <p:nvPicPr>
                      <p:cNvPr id="0" name="Picture 18"/>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78038"/>
                        <a:ext cx="7086600" cy="3713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a:t>动态规划算法的一般步骤</a:t>
            </a:r>
            <a:endParaRPr lang="zh-CN" altLang="en-US"/>
          </a:p>
        </p:txBody>
      </p:sp>
      <p:sp>
        <p:nvSpPr>
          <p:cNvPr id="71683" name="Rectangle 3"/>
          <p:cNvSpPr>
            <a:spLocks noGrp="1" noChangeArrowheads="1"/>
          </p:cNvSpPr>
          <p:nvPr>
            <p:ph type="body" idx="1"/>
          </p:nvPr>
        </p:nvSpPr>
        <p:spPr>
          <a:xfrm>
            <a:off x="457200" y="1719263"/>
            <a:ext cx="8229600" cy="2624137"/>
          </a:xfrm>
        </p:spPr>
        <p:txBody>
          <a:bodyPr/>
          <a:lstStyle/>
          <a:p>
            <a:pPr marL="571500" indent="-571500" eaLnBrk="1" hangingPunct="1"/>
            <a:r>
              <a:rPr lang="zh-CN" altLang="en-US" b="1">
                <a:solidFill>
                  <a:srgbClr val="003399"/>
                </a:solidFill>
              </a:rPr>
              <a:t>动态规划算法的一般步骤</a:t>
            </a:r>
            <a:endParaRPr lang="zh-CN" altLang="en-US" b="1">
              <a:solidFill>
                <a:srgbClr val="003399"/>
              </a:solidFill>
            </a:endParaRPr>
          </a:p>
          <a:p>
            <a:pPr marL="840105" lvl="1" indent="-495300" eaLnBrk="1" hangingPunct="1">
              <a:buFont typeface="Wingdings" panose="05000000000000000000" pitchFamily="2" charset="2"/>
              <a:buAutoNum type="arabicPeriod"/>
            </a:pPr>
            <a:r>
              <a:rPr lang="zh-CN" altLang="en-US"/>
              <a:t>找出最优解的性质，并刻画其结构特征；</a:t>
            </a:r>
            <a:endParaRPr lang="zh-CN" altLang="en-US"/>
          </a:p>
          <a:p>
            <a:pPr marL="840105" lvl="1" indent="-495300" eaLnBrk="1" hangingPunct="1">
              <a:buFont typeface="Wingdings" panose="05000000000000000000" pitchFamily="2" charset="2"/>
              <a:buAutoNum type="arabicPeriod"/>
            </a:pPr>
            <a:r>
              <a:rPr lang="zh-CN" altLang="en-US"/>
              <a:t>递归地定义最优值；</a:t>
            </a:r>
            <a:endParaRPr lang="zh-CN" altLang="en-US"/>
          </a:p>
          <a:p>
            <a:pPr marL="840105" lvl="1" indent="-495300" eaLnBrk="1" hangingPunct="1">
              <a:buFont typeface="Wingdings" panose="05000000000000000000" pitchFamily="2" charset="2"/>
              <a:buAutoNum type="arabicPeriod"/>
            </a:pPr>
            <a:r>
              <a:rPr lang="zh-CN" altLang="en-US"/>
              <a:t>以自底向上的方式计算出最优值；</a:t>
            </a:r>
            <a:endParaRPr lang="zh-CN" altLang="en-US"/>
          </a:p>
          <a:p>
            <a:pPr marL="840105" lvl="1" indent="-495300" eaLnBrk="1" hangingPunct="1">
              <a:buFont typeface="Wingdings" panose="05000000000000000000" pitchFamily="2" charset="2"/>
              <a:buAutoNum type="arabicPeriod"/>
            </a:pPr>
            <a:r>
              <a:rPr lang="zh-CN" altLang="en-US"/>
              <a:t>根据计算最优值时得到的信息，构造最优解；</a:t>
            </a:r>
            <a:endParaRPr lang="zh-CN" altLang="en-US"/>
          </a:p>
        </p:txBody>
      </p:sp>
      <p:grpSp>
        <p:nvGrpSpPr>
          <p:cNvPr id="2" name="Group 7"/>
          <p:cNvGrpSpPr/>
          <p:nvPr/>
        </p:nvGrpSpPr>
        <p:grpSpPr bwMode="auto">
          <a:xfrm>
            <a:off x="228600" y="2286000"/>
            <a:ext cx="7086600" cy="3292475"/>
            <a:chOff x="144" y="1440"/>
            <a:chExt cx="4464" cy="2074"/>
          </a:xfrm>
        </p:grpSpPr>
        <p:sp>
          <p:nvSpPr>
            <p:cNvPr id="71689" name="Rectangle 4"/>
            <p:cNvSpPr>
              <a:spLocks noChangeArrowheads="1"/>
            </p:cNvSpPr>
            <p:nvPr/>
          </p:nvSpPr>
          <p:spPr bwMode="auto">
            <a:xfrm>
              <a:off x="384" y="1440"/>
              <a:ext cx="4224" cy="912"/>
            </a:xfrm>
            <a:prstGeom prst="rect">
              <a:avLst/>
            </a:prstGeom>
            <a:noFill/>
            <a:ln w="15875">
              <a:solidFill>
                <a:srgbClr val="FF0000"/>
              </a:solidFill>
              <a:prstDash val="dash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690" name="Line 5"/>
            <p:cNvSpPr>
              <a:spLocks noChangeShapeType="1"/>
            </p:cNvSpPr>
            <p:nvPr/>
          </p:nvSpPr>
          <p:spPr bwMode="auto">
            <a:xfrm flipH="1">
              <a:off x="336" y="2352"/>
              <a:ext cx="144" cy="72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691" name="Text Box 6"/>
            <p:cNvSpPr txBox="1">
              <a:spLocks noChangeArrowheads="1"/>
            </p:cNvSpPr>
            <p:nvPr/>
          </p:nvSpPr>
          <p:spPr bwMode="auto">
            <a:xfrm>
              <a:off x="144" y="3072"/>
              <a:ext cx="110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solidFill>
                    <a:srgbClr val="003399"/>
                  </a:solidFill>
                </a:rPr>
                <a:t>动态规划算法的基本步骤</a:t>
              </a:r>
              <a:endParaRPr lang="zh-CN" altLang="en-US" sz="2000" b="1">
                <a:solidFill>
                  <a:srgbClr val="003399"/>
                </a:solidFill>
              </a:endParaRPr>
            </a:p>
          </p:txBody>
        </p:sp>
      </p:grpSp>
      <p:grpSp>
        <p:nvGrpSpPr>
          <p:cNvPr id="3" name="Group 11"/>
          <p:cNvGrpSpPr/>
          <p:nvPr/>
        </p:nvGrpSpPr>
        <p:grpSpPr bwMode="auto">
          <a:xfrm>
            <a:off x="1371600" y="4191000"/>
            <a:ext cx="7391400" cy="1463675"/>
            <a:chOff x="864" y="2640"/>
            <a:chExt cx="4656" cy="922"/>
          </a:xfrm>
        </p:grpSpPr>
        <p:sp>
          <p:nvSpPr>
            <p:cNvPr id="71686" name="Line 8"/>
            <p:cNvSpPr>
              <a:spLocks noChangeShapeType="1"/>
            </p:cNvSpPr>
            <p:nvPr/>
          </p:nvSpPr>
          <p:spPr bwMode="auto">
            <a:xfrm>
              <a:off x="864" y="2640"/>
              <a:ext cx="3888" cy="0"/>
            </a:xfrm>
            <a:prstGeom prst="line">
              <a:avLst/>
            </a:prstGeom>
            <a:noFill/>
            <a:ln w="25400">
              <a:solidFill>
                <a:srgbClr val="FF0000"/>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71687" name="Line 9"/>
            <p:cNvSpPr>
              <a:spLocks noChangeShapeType="1"/>
            </p:cNvSpPr>
            <p:nvPr/>
          </p:nvSpPr>
          <p:spPr bwMode="auto">
            <a:xfrm>
              <a:off x="2832" y="2640"/>
              <a:ext cx="0" cy="33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688" name="Text Box 10"/>
            <p:cNvSpPr txBox="1">
              <a:spLocks noChangeArrowheads="1"/>
            </p:cNvSpPr>
            <p:nvPr/>
          </p:nvSpPr>
          <p:spPr bwMode="auto">
            <a:xfrm>
              <a:off x="2256" y="3024"/>
              <a:ext cx="3264"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solidFill>
                    <a:srgbClr val="003399"/>
                  </a:solidFill>
                </a:rPr>
                <a:t>如只需要求出最优值，则步骤</a:t>
              </a:r>
              <a:r>
                <a:rPr lang="en-US" altLang="zh-CN" sz="2000" b="1">
                  <a:solidFill>
                    <a:srgbClr val="003399"/>
                  </a:solidFill>
                </a:rPr>
                <a:t>4</a:t>
              </a:r>
              <a:r>
                <a:rPr lang="zh-CN" altLang="en-US" sz="2000" b="1">
                  <a:solidFill>
                    <a:srgbClr val="003399"/>
                  </a:solidFill>
                </a:rPr>
                <a:t>可省略；</a:t>
              </a:r>
              <a:endParaRPr lang="zh-CN" altLang="en-US" sz="2000" b="1">
                <a:solidFill>
                  <a:srgbClr val="003399"/>
                </a:solidFill>
              </a:endParaRPr>
            </a:p>
            <a:p>
              <a:pPr eaLnBrk="1" hangingPunct="1">
                <a:spcBef>
                  <a:spcPct val="50000"/>
                </a:spcBef>
              </a:pPr>
              <a:r>
                <a:rPr lang="zh-CN" altLang="en-US" sz="2000" b="1">
                  <a:solidFill>
                    <a:srgbClr val="003399"/>
                  </a:solidFill>
                </a:rPr>
                <a:t>如需要求解问题的最优解，则必须执行步骤</a:t>
              </a:r>
              <a:r>
                <a:rPr lang="en-US" altLang="zh-CN" sz="2000" b="1">
                  <a:solidFill>
                    <a:srgbClr val="003399"/>
                  </a:solidFill>
                </a:rPr>
                <a:t>4</a:t>
              </a:r>
              <a:endParaRPr lang="en-US" altLang="zh-CN" sz="2000" b="1">
                <a:solidFill>
                  <a:srgbClr val="003399"/>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a:t>求解凸多边形最优三角剖分问题</a:t>
            </a:r>
            <a:endParaRPr lang="zh-CN" altLang="en-US"/>
          </a:p>
        </p:txBody>
      </p:sp>
      <p:sp>
        <p:nvSpPr>
          <p:cNvPr id="112643" name="Rectangle 3"/>
          <p:cNvSpPr>
            <a:spLocks noGrp="1" noChangeArrowheads="1"/>
          </p:cNvSpPr>
          <p:nvPr>
            <p:ph type="body" idx="1"/>
          </p:nvPr>
        </p:nvSpPr>
        <p:spPr/>
        <p:txBody>
          <a:bodyPr/>
          <a:lstStyle/>
          <a:p>
            <a:pPr eaLnBrk="1" hangingPunct="1"/>
            <a:r>
              <a:rPr lang="zh-CN" altLang="en-US"/>
              <a:t>最优子结构性质</a:t>
            </a:r>
            <a:endParaRPr lang="zh-CN" altLang="en-US"/>
          </a:p>
          <a:p>
            <a:pPr eaLnBrk="1" hangingPunct="1"/>
            <a:r>
              <a:rPr lang="zh-CN" altLang="en-US"/>
              <a:t>最优三角剖分的递归结构</a:t>
            </a:r>
            <a:endParaRPr lang="zh-CN" altLang="en-US"/>
          </a:p>
          <a:p>
            <a:pPr eaLnBrk="1" hangingPunct="1"/>
            <a:r>
              <a:rPr lang="zh-CN" altLang="en-US" b="1">
                <a:solidFill>
                  <a:srgbClr val="FF0000"/>
                </a:solidFill>
              </a:rPr>
              <a:t>计算最优值</a:t>
            </a:r>
            <a:endParaRPr lang="zh-CN" altLang="en-US" b="1">
              <a:solidFill>
                <a:srgbClr val="FF0000"/>
              </a:solidFill>
            </a:endParaRPr>
          </a:p>
          <a:p>
            <a:pPr eaLnBrk="1" hangingPunct="1"/>
            <a:r>
              <a:rPr lang="zh-CN" altLang="en-US"/>
              <a:t>构造最优解</a:t>
            </a:r>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zh-CN" altLang="en-US"/>
              <a:t>计算最优值</a:t>
            </a:r>
            <a:endParaRPr lang="zh-CN" altLang="en-US"/>
          </a:p>
        </p:txBody>
      </p:sp>
      <p:sp>
        <p:nvSpPr>
          <p:cNvPr id="113667" name="Rectangle 3"/>
          <p:cNvSpPr>
            <a:spLocks noGrp="1" noChangeArrowheads="1"/>
          </p:cNvSpPr>
          <p:nvPr>
            <p:ph type="body" idx="1"/>
          </p:nvPr>
        </p:nvSpPr>
        <p:spPr/>
        <p:txBody>
          <a:bodyPr/>
          <a:lstStyle/>
          <a:p>
            <a:pPr eaLnBrk="1" hangingPunct="1"/>
            <a:r>
              <a:rPr lang="zh-CN" altLang="en-US" b="1" dirty="0">
                <a:solidFill>
                  <a:srgbClr val="003399"/>
                </a:solidFill>
              </a:rPr>
              <a:t>计算最优值</a:t>
            </a:r>
            <a:endParaRPr lang="zh-CN" altLang="en-US" b="1" dirty="0">
              <a:solidFill>
                <a:srgbClr val="003399"/>
              </a:solidFill>
            </a:endParaRPr>
          </a:p>
          <a:p>
            <a:pPr lvl="1" eaLnBrk="1" hangingPunct="1"/>
            <a:r>
              <a:rPr lang="zh-CN" altLang="en-US" b="1" dirty="0"/>
              <a:t>参考</a:t>
            </a:r>
            <a:r>
              <a:rPr lang="zh-CN" altLang="en-US" b="1" dirty="0">
                <a:solidFill>
                  <a:srgbClr val="003399"/>
                </a:solidFill>
              </a:rPr>
              <a:t>矩阵连乘积最优次序解</a:t>
            </a:r>
            <a:endParaRPr lang="zh-CN" altLang="en-US" b="1" dirty="0">
              <a:solidFill>
                <a:srgbClr val="003399"/>
              </a:solidFill>
            </a:endParaRPr>
          </a:p>
          <a:p>
            <a:pPr lvl="2" eaLnBrk="1" hangingPunct="1"/>
            <a:r>
              <a:rPr lang="zh-CN" altLang="en-US" b="1" dirty="0">
                <a:solidFill>
                  <a:srgbClr val="003399"/>
                </a:solidFill>
              </a:rPr>
              <a:t>权函数的定义</a:t>
            </a:r>
            <a:endParaRPr lang="zh-CN" altLang="en-US" b="1" dirty="0">
              <a:solidFill>
                <a:srgbClr val="003399"/>
              </a:solidFill>
            </a:endParaRPr>
          </a:p>
          <a:p>
            <a:pPr lvl="2" eaLnBrk="1" hangingPunct="1"/>
            <a:r>
              <a:rPr lang="zh-CN" altLang="en-US" b="1" dirty="0">
                <a:solidFill>
                  <a:srgbClr val="003399"/>
                </a:solidFill>
              </a:rPr>
              <a:t>算法实现请参看教材</a:t>
            </a:r>
            <a:r>
              <a:rPr lang="en-US" altLang="zh-CN" b="1" dirty="0">
                <a:solidFill>
                  <a:srgbClr val="003399"/>
                </a:solidFill>
              </a:rPr>
              <a:t>page:64-65</a:t>
            </a:r>
            <a:endParaRPr lang="en-US" altLang="zh-CN" b="1" dirty="0">
              <a:solidFill>
                <a:srgbClr val="003399"/>
              </a:solidFill>
            </a:endParaRPr>
          </a:p>
          <a:p>
            <a:pPr lvl="2" eaLnBrk="1" hangingPunct="1"/>
            <a:r>
              <a:rPr lang="zh-CN" altLang="en-US" b="1" dirty="0"/>
              <a:t>算法复杂性分析</a:t>
            </a:r>
            <a:endParaRPr lang="zh-CN" altLang="en-US" b="1" dirty="0"/>
          </a:p>
          <a:p>
            <a:pPr lvl="3" eaLnBrk="1" hangingPunct="1"/>
            <a:r>
              <a:rPr lang="zh-CN" altLang="en-US" b="1" dirty="0"/>
              <a:t>空间复杂性：</a:t>
            </a:r>
            <a:r>
              <a:rPr lang="en-US" altLang="zh-CN" b="1" dirty="0">
                <a:solidFill>
                  <a:srgbClr val="003399"/>
                </a:solidFill>
              </a:rPr>
              <a:t>O(n</a:t>
            </a:r>
            <a:r>
              <a:rPr lang="en-US" altLang="zh-CN" b="1" baseline="30000" dirty="0">
                <a:solidFill>
                  <a:srgbClr val="003399"/>
                </a:solidFill>
              </a:rPr>
              <a:t>2</a:t>
            </a:r>
            <a:r>
              <a:rPr lang="en-US" altLang="zh-CN" b="1" dirty="0">
                <a:solidFill>
                  <a:srgbClr val="003399"/>
                </a:solidFill>
              </a:rPr>
              <a:t>)</a:t>
            </a:r>
            <a:endParaRPr lang="en-US" altLang="zh-CN" b="1" dirty="0">
              <a:solidFill>
                <a:srgbClr val="003399"/>
              </a:solidFill>
            </a:endParaRPr>
          </a:p>
          <a:p>
            <a:pPr lvl="3" eaLnBrk="1" hangingPunct="1"/>
            <a:r>
              <a:rPr lang="zh-CN" altLang="en-US" b="1" dirty="0"/>
              <a:t>时间复杂性：</a:t>
            </a:r>
            <a:r>
              <a:rPr lang="zh-CN" altLang="en-US" b="1" dirty="0">
                <a:solidFill>
                  <a:srgbClr val="003399"/>
                </a:solidFill>
              </a:rPr>
              <a:t> </a:t>
            </a:r>
            <a:r>
              <a:rPr lang="en-US" altLang="zh-CN" b="1" dirty="0">
                <a:solidFill>
                  <a:srgbClr val="003399"/>
                </a:solidFill>
              </a:rPr>
              <a:t>O(n</a:t>
            </a:r>
            <a:r>
              <a:rPr lang="en-US" altLang="zh-CN" b="1" baseline="30000" dirty="0">
                <a:solidFill>
                  <a:srgbClr val="003399"/>
                </a:solidFill>
              </a:rPr>
              <a:t>3</a:t>
            </a:r>
            <a:r>
              <a:rPr lang="en-US" altLang="zh-CN" b="1" dirty="0">
                <a:solidFill>
                  <a:srgbClr val="003399"/>
                </a:solidFill>
              </a:rPr>
              <a:t>)</a:t>
            </a:r>
            <a:endParaRPr lang="en-US" altLang="zh-CN" b="1" dirty="0">
              <a:solidFill>
                <a:srgbClr val="003399"/>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zh-CN" altLang="en-US"/>
              <a:t>求解凸多边形最优三角剖分问题</a:t>
            </a:r>
            <a:endParaRPr lang="zh-CN" altLang="en-US"/>
          </a:p>
        </p:txBody>
      </p:sp>
      <p:sp>
        <p:nvSpPr>
          <p:cNvPr id="114691" name="Rectangle 3"/>
          <p:cNvSpPr>
            <a:spLocks noGrp="1" noChangeArrowheads="1"/>
          </p:cNvSpPr>
          <p:nvPr>
            <p:ph type="body" idx="1"/>
          </p:nvPr>
        </p:nvSpPr>
        <p:spPr/>
        <p:txBody>
          <a:bodyPr/>
          <a:lstStyle/>
          <a:p>
            <a:pPr eaLnBrk="1" hangingPunct="1"/>
            <a:r>
              <a:rPr lang="zh-CN" altLang="en-US"/>
              <a:t>最优子结构性质</a:t>
            </a:r>
            <a:endParaRPr lang="zh-CN" altLang="en-US"/>
          </a:p>
          <a:p>
            <a:pPr eaLnBrk="1" hangingPunct="1"/>
            <a:r>
              <a:rPr lang="zh-CN" altLang="en-US"/>
              <a:t>最优三角剖分的递归结构</a:t>
            </a:r>
            <a:endParaRPr lang="zh-CN" altLang="en-US"/>
          </a:p>
          <a:p>
            <a:pPr eaLnBrk="1" hangingPunct="1"/>
            <a:r>
              <a:rPr lang="zh-CN" altLang="en-US"/>
              <a:t>计算最优值</a:t>
            </a:r>
            <a:endParaRPr lang="zh-CN" altLang="en-US"/>
          </a:p>
          <a:p>
            <a:pPr eaLnBrk="1" hangingPunct="1"/>
            <a:r>
              <a:rPr lang="zh-CN" altLang="en-US" b="1">
                <a:solidFill>
                  <a:srgbClr val="FF0000"/>
                </a:solidFill>
              </a:rPr>
              <a:t>构造最优解</a:t>
            </a:r>
            <a:endParaRPr lang="zh-CN" altLang="en-US" b="1">
              <a:solidFill>
                <a:srgbClr val="FF0000"/>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zh-CN" altLang="en-US"/>
              <a:t>构造最优解</a:t>
            </a:r>
            <a:endParaRPr lang="zh-CN" altLang="en-US"/>
          </a:p>
        </p:txBody>
      </p:sp>
      <p:graphicFrame>
        <p:nvGraphicFramePr>
          <p:cNvPr id="15362" name="Object 3"/>
          <p:cNvGraphicFramePr>
            <a:graphicFrameLocks noGrp="1" noChangeAspect="1"/>
          </p:cNvGraphicFramePr>
          <p:nvPr>
            <p:ph idx="1"/>
          </p:nvPr>
        </p:nvGraphicFramePr>
        <p:xfrm>
          <a:off x="1066800" y="2590800"/>
          <a:ext cx="6934200" cy="2171700"/>
        </p:xfrm>
        <a:graphic>
          <a:graphicData uri="http://schemas.openxmlformats.org/presentationml/2006/ole">
            <mc:AlternateContent xmlns:mc="http://schemas.openxmlformats.org/markup-compatibility/2006">
              <mc:Choice xmlns:v="urn:schemas-microsoft-com:vml" Requires="v">
                <p:oleObj spid="_x0000_s2" name="公式" r:id="rId1" imgW="3771900" imgH="1181100" progId="Equation.3">
                  <p:embed/>
                </p:oleObj>
              </mc:Choice>
              <mc:Fallback>
                <p:oleObj name="公式" r:id="rId1" imgW="3771900" imgH="1181100" progId="Equation.3">
                  <p:embed/>
                  <p:pic>
                    <p:nvPicPr>
                      <p:cNvPr id="0" name="Picture 18"/>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590800"/>
                        <a:ext cx="6934200" cy="217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2590800" y="1905000"/>
            <a:ext cx="4267200" cy="3140075"/>
          </a:xfrm>
          <a:prstGeom prst="rect">
            <a:avLst/>
          </a:prstGeom>
          <a:solidFill>
            <a:schemeClr val="tx1"/>
          </a:solidFill>
          <a:ln w="9525" algn="ctr">
            <a:noFill/>
            <a:miter lim="800000"/>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r>
              <a:rPr lang="zh-CN" altLang="en-US" sz="5000" b="1">
                <a:solidFill>
                  <a:schemeClr val="bg1"/>
                </a:solidFill>
                <a:latin typeface="Times New Roman" panose="02020603050405020304" pitchFamily="18" charset="0"/>
                <a:ea typeface="幼圆" panose="02010509060101010101" pitchFamily="49" charset="-122"/>
              </a:rPr>
              <a:t>多边形游戏</a:t>
            </a:r>
            <a:endParaRPr lang="zh-CN" altLang="en-US" sz="5000" b="1">
              <a:solidFill>
                <a:schemeClr val="bg1"/>
              </a:solidFill>
              <a:latin typeface="Times New Roman" panose="02020603050405020304" pitchFamily="18" charset="0"/>
              <a:ea typeface="幼圆" panose="02010509060101010101" pitchFamily="49" charset="-122"/>
            </a:endParaRPr>
          </a:p>
          <a:p>
            <a:pPr algn="ctr">
              <a:spcBef>
                <a:spcPct val="50000"/>
              </a:spcBef>
              <a:defRPr/>
            </a:pPr>
            <a:endParaRPr lang="en-US" altLang="zh-CN" sz="5000" b="1">
              <a:solidFill>
                <a:schemeClr val="bg1"/>
              </a:solidFill>
              <a:latin typeface="Times New Roman" panose="02020603050405020304" pitchFamily="18" charset="0"/>
              <a:ea typeface="幼圆" panose="02010509060101010101" pitchFamily="49"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zh-CN" altLang="en-US"/>
              <a:t>多边形游戏</a:t>
            </a:r>
            <a:endParaRPr lang="zh-CN" altLang="en-US"/>
          </a:p>
        </p:txBody>
      </p:sp>
      <p:sp>
        <p:nvSpPr>
          <p:cNvPr id="116739" name="Rectangle 3"/>
          <p:cNvSpPr>
            <a:spLocks noGrp="1" noChangeArrowheads="1"/>
          </p:cNvSpPr>
          <p:nvPr>
            <p:ph type="body" sz="half" idx="1"/>
          </p:nvPr>
        </p:nvSpPr>
        <p:spPr>
          <a:xfrm>
            <a:off x="457200" y="1719263"/>
            <a:ext cx="5638800" cy="3843337"/>
          </a:xfrm>
        </p:spPr>
        <p:txBody>
          <a:bodyPr/>
          <a:lstStyle/>
          <a:p>
            <a:pPr marL="571500" indent="-571500" eaLnBrk="1" hangingPunct="1"/>
            <a:r>
              <a:rPr lang="zh-CN" altLang="en-US" sz="2600" b="1">
                <a:solidFill>
                  <a:srgbClr val="003399"/>
                </a:solidFill>
              </a:rPr>
              <a:t>游戏规则</a:t>
            </a:r>
            <a:endParaRPr lang="zh-CN" altLang="en-US" sz="2600" b="1">
              <a:solidFill>
                <a:srgbClr val="003399"/>
              </a:solidFill>
            </a:endParaRPr>
          </a:p>
          <a:p>
            <a:pPr marL="840105" lvl="1" indent="-495300" eaLnBrk="1" hangingPunct="1">
              <a:buFont typeface="Wingdings" panose="05000000000000000000" pitchFamily="2" charset="2"/>
              <a:buAutoNum type="arabicPeriod"/>
            </a:pPr>
            <a:r>
              <a:rPr lang="zh-CN" altLang="en-US" sz="2000"/>
              <a:t>第一步，将一条边删除；</a:t>
            </a:r>
            <a:endParaRPr lang="zh-CN" altLang="en-US" sz="2000"/>
          </a:p>
          <a:p>
            <a:pPr marL="840105" lvl="1" indent="-495300" eaLnBrk="1" hangingPunct="1">
              <a:buFont typeface="Wingdings" panose="05000000000000000000" pitchFamily="2" charset="2"/>
              <a:buAutoNum type="arabicPeriod"/>
            </a:pPr>
            <a:r>
              <a:rPr lang="zh-CN" altLang="en-US" sz="2000"/>
              <a:t>在随后的</a:t>
            </a:r>
            <a:r>
              <a:rPr lang="en-US" altLang="zh-CN" sz="2000"/>
              <a:t>n-1</a:t>
            </a:r>
            <a:r>
              <a:rPr lang="zh-CN" altLang="en-US" sz="2000"/>
              <a:t>步中，按以下方式操作：</a:t>
            </a:r>
            <a:endParaRPr lang="zh-CN" altLang="en-US" sz="2000"/>
          </a:p>
          <a:p>
            <a:pPr marL="1132205" lvl="2" indent="-438150" eaLnBrk="1" hangingPunct="1">
              <a:buFont typeface="Wingdings" panose="05000000000000000000" pitchFamily="2" charset="2"/>
              <a:buAutoNum type="arabicPeriod"/>
            </a:pPr>
            <a:r>
              <a:rPr lang="zh-CN" altLang="en-US" sz="1900"/>
              <a:t>选择一条边</a:t>
            </a:r>
            <a:r>
              <a:rPr lang="en-US" altLang="zh-CN" sz="1900"/>
              <a:t>E</a:t>
            </a:r>
            <a:r>
              <a:rPr lang="zh-CN" altLang="en-US" sz="1900"/>
              <a:t>以及由</a:t>
            </a:r>
            <a:r>
              <a:rPr lang="en-US" altLang="zh-CN" sz="1900"/>
              <a:t>E</a:t>
            </a:r>
            <a:r>
              <a:rPr lang="zh-CN" altLang="en-US" sz="1900"/>
              <a:t>连接的两个顶点 </a:t>
            </a:r>
            <a:r>
              <a:rPr lang="en-US" altLang="zh-CN" sz="1900"/>
              <a:t>V1</a:t>
            </a:r>
            <a:r>
              <a:rPr lang="zh-CN" altLang="en-US" sz="1900"/>
              <a:t>和</a:t>
            </a:r>
            <a:r>
              <a:rPr lang="en-US" altLang="zh-CN" sz="1900"/>
              <a:t>V2</a:t>
            </a:r>
            <a:r>
              <a:rPr lang="zh-CN" altLang="en-US" sz="1900"/>
              <a:t>；</a:t>
            </a:r>
            <a:endParaRPr lang="zh-CN" altLang="en-US" sz="1900"/>
          </a:p>
          <a:p>
            <a:pPr marL="1132205" lvl="2" indent="-438150" eaLnBrk="1" hangingPunct="1">
              <a:buFont typeface="Wingdings" panose="05000000000000000000" pitchFamily="2" charset="2"/>
              <a:buAutoNum type="arabicPeriod"/>
            </a:pPr>
            <a:r>
              <a:rPr lang="zh-CN" altLang="en-US" sz="1900"/>
              <a:t>用一个新的顶点取代边</a:t>
            </a:r>
            <a:r>
              <a:rPr lang="en-US" altLang="zh-CN" sz="1900"/>
              <a:t>E</a:t>
            </a:r>
            <a:r>
              <a:rPr lang="zh-CN" altLang="en-US" sz="1900"/>
              <a:t>以及由</a:t>
            </a:r>
            <a:r>
              <a:rPr lang="en-US" altLang="zh-CN" sz="1900"/>
              <a:t>E</a:t>
            </a:r>
            <a:r>
              <a:rPr lang="zh-CN" altLang="en-US" sz="1900"/>
              <a:t>连接的两个顶点 </a:t>
            </a:r>
            <a:r>
              <a:rPr lang="en-US" altLang="zh-CN" sz="1900"/>
              <a:t>V1</a:t>
            </a:r>
            <a:r>
              <a:rPr lang="zh-CN" altLang="en-US" sz="1900"/>
              <a:t>和</a:t>
            </a:r>
            <a:r>
              <a:rPr lang="en-US" altLang="zh-CN" sz="1900"/>
              <a:t>V2</a:t>
            </a:r>
            <a:r>
              <a:rPr lang="zh-CN" altLang="en-US" sz="1900"/>
              <a:t>。将由顶点 </a:t>
            </a:r>
            <a:r>
              <a:rPr lang="en-US" altLang="zh-CN" sz="1900"/>
              <a:t>V1</a:t>
            </a:r>
            <a:r>
              <a:rPr lang="zh-CN" altLang="en-US" sz="1900"/>
              <a:t>和</a:t>
            </a:r>
            <a:r>
              <a:rPr lang="en-US" altLang="zh-CN" sz="1900"/>
              <a:t>V2</a:t>
            </a:r>
            <a:r>
              <a:rPr lang="zh-CN" altLang="en-US" sz="1900"/>
              <a:t>的整数值通过边</a:t>
            </a:r>
            <a:r>
              <a:rPr lang="en-US" altLang="zh-CN" sz="1900"/>
              <a:t>E</a:t>
            </a:r>
            <a:r>
              <a:rPr lang="zh-CN" altLang="en-US" sz="1900"/>
              <a:t>上的运算得到的结果赋予新顶点。</a:t>
            </a:r>
            <a:endParaRPr lang="zh-CN" altLang="en-US" sz="1900"/>
          </a:p>
          <a:p>
            <a:pPr marL="840105" lvl="1" indent="-495300" eaLnBrk="1" hangingPunct="1">
              <a:buFont typeface="Wingdings" panose="05000000000000000000" pitchFamily="2" charset="2"/>
              <a:buAutoNum type="arabicPeriod"/>
            </a:pPr>
            <a:r>
              <a:rPr lang="zh-CN" altLang="en-US" sz="2000"/>
              <a:t>最后，所有边都被删除，游戏结束。游戏的得分就是最后剩的顶点上的整数值。</a:t>
            </a:r>
            <a:endParaRPr lang="zh-CN" altLang="en-US" sz="2000" b="1">
              <a:solidFill>
                <a:srgbClr val="003399"/>
              </a:solidFill>
            </a:endParaRPr>
          </a:p>
        </p:txBody>
      </p:sp>
      <p:sp>
        <p:nvSpPr>
          <p:cNvPr id="321540" name="Oval 4"/>
          <p:cNvSpPr>
            <a:spLocks noChangeArrowheads="1"/>
          </p:cNvSpPr>
          <p:nvPr/>
        </p:nvSpPr>
        <p:spPr bwMode="auto">
          <a:xfrm>
            <a:off x="533400" y="2057400"/>
            <a:ext cx="5867400" cy="3124200"/>
          </a:xfrm>
          <a:prstGeom prst="ellipse">
            <a:avLst/>
          </a:prstGeom>
          <a:noFill/>
          <a:ln w="9525">
            <a:solidFill>
              <a:srgbClr val="FF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Group 5"/>
          <p:cNvGrpSpPr/>
          <p:nvPr/>
        </p:nvGrpSpPr>
        <p:grpSpPr bwMode="auto">
          <a:xfrm>
            <a:off x="6553200" y="2590800"/>
            <a:ext cx="2057400" cy="2995613"/>
            <a:chOff x="4128" y="1632"/>
            <a:chExt cx="1296" cy="1887"/>
          </a:xfrm>
        </p:grpSpPr>
        <p:pic>
          <p:nvPicPr>
            <p:cNvPr id="116743"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28" y="2352"/>
              <a:ext cx="1248" cy="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4" name="AutoShape 7"/>
            <p:cNvSpPr>
              <a:spLocks noChangeArrowheads="1"/>
            </p:cNvSpPr>
            <p:nvPr/>
          </p:nvSpPr>
          <p:spPr bwMode="auto">
            <a:xfrm>
              <a:off x="4368" y="1632"/>
              <a:ext cx="1056" cy="672"/>
            </a:xfrm>
            <a:prstGeom prst="cloudCallout">
              <a:avLst>
                <a:gd name="adj1" fmla="val -39963"/>
                <a:gd name="adj2" fmla="val 7262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16745" name="Text Box 8"/>
            <p:cNvSpPr txBox="1">
              <a:spLocks noChangeArrowheads="1"/>
            </p:cNvSpPr>
            <p:nvPr/>
          </p:nvSpPr>
          <p:spPr bwMode="auto">
            <a:xfrm>
              <a:off x="4464" y="1728"/>
              <a:ext cx="9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FF0000"/>
                  </a:solidFill>
                </a:rPr>
                <a:t>不清楚，给个例子先！</a:t>
              </a:r>
              <a:endParaRPr lang="zh-CN" altLang="en-US" b="1">
                <a:solidFill>
                  <a:srgbClr val="FF0000"/>
                </a:solidFill>
              </a:endParaRPr>
            </a:p>
          </p:txBody>
        </p:sp>
      </p:grpSp>
      <p:sp>
        <p:nvSpPr>
          <p:cNvPr id="321545" name="Text Box 9"/>
          <p:cNvSpPr txBox="1">
            <a:spLocks noChangeArrowheads="1"/>
          </p:cNvSpPr>
          <p:nvPr/>
        </p:nvSpPr>
        <p:spPr bwMode="auto">
          <a:xfrm>
            <a:off x="762000" y="5638800"/>
            <a:ext cx="5410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rgbClr val="FF0000"/>
                </a:solidFill>
              </a:rPr>
              <a:t>问题：</a:t>
            </a:r>
            <a:endParaRPr lang="zh-CN" altLang="en-US" sz="2400" b="1">
              <a:solidFill>
                <a:srgbClr val="FF0000"/>
              </a:solidFill>
            </a:endParaRPr>
          </a:p>
          <a:p>
            <a:pPr eaLnBrk="1" hangingPunct="1">
              <a:spcBef>
                <a:spcPct val="50000"/>
              </a:spcBef>
            </a:pPr>
            <a:r>
              <a:rPr lang="zh-CN" altLang="en-US" sz="2000" b="1"/>
              <a:t>对于给定的多边形，如何最后获得最高得分？</a:t>
            </a:r>
            <a:endParaRPr lang="zh-CN" altLang="en-US"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1545"/>
                                        </p:tgtEl>
                                        <p:attrNameLst>
                                          <p:attrName>style.visibility</p:attrName>
                                        </p:attrNameLst>
                                      </p:cBhvr>
                                      <p:to>
                                        <p:strVal val="visible"/>
                                      </p:to>
                                    </p:set>
                                    <p:animEffect transition="in" filter="randombar(horizontal)">
                                      <p:cBhvr>
                                        <p:cTn id="7" dur="500"/>
                                        <p:tgtEl>
                                          <p:spTgt spid="32154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2154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0" grpId="0" animBg="1"/>
      <p:bldP spid="32154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762" name="Group 2"/>
          <p:cNvGrpSpPr/>
          <p:nvPr/>
        </p:nvGrpSpPr>
        <p:grpSpPr bwMode="auto">
          <a:xfrm>
            <a:off x="2743200" y="228600"/>
            <a:ext cx="3276600" cy="3038475"/>
            <a:chOff x="720" y="1488"/>
            <a:chExt cx="2256" cy="2199"/>
          </a:xfrm>
        </p:grpSpPr>
        <p:sp>
          <p:nvSpPr>
            <p:cNvPr id="117802" name="Freeform 3"/>
            <p:cNvSpPr/>
            <p:nvPr/>
          </p:nvSpPr>
          <p:spPr bwMode="auto">
            <a:xfrm>
              <a:off x="960" y="1728"/>
              <a:ext cx="1776" cy="1632"/>
            </a:xfrm>
            <a:custGeom>
              <a:avLst/>
              <a:gdLst>
                <a:gd name="T0" fmla="*/ 0 w 1776"/>
                <a:gd name="T1" fmla="*/ 528 h 1632"/>
                <a:gd name="T2" fmla="*/ 96 w 1776"/>
                <a:gd name="T3" fmla="*/ 1536 h 1632"/>
                <a:gd name="T4" fmla="*/ 1344 w 1776"/>
                <a:gd name="T5" fmla="*/ 1632 h 1632"/>
                <a:gd name="T6" fmla="*/ 1776 w 1776"/>
                <a:gd name="T7" fmla="*/ 720 h 1632"/>
                <a:gd name="T8" fmla="*/ 912 w 1776"/>
                <a:gd name="T9" fmla="*/ 0 h 1632"/>
                <a:gd name="T10" fmla="*/ 0 w 1776"/>
                <a:gd name="T11" fmla="*/ 528 h 1632"/>
                <a:gd name="T12" fmla="*/ 0 60000 65536"/>
                <a:gd name="T13" fmla="*/ 0 60000 65536"/>
                <a:gd name="T14" fmla="*/ 0 60000 65536"/>
                <a:gd name="T15" fmla="*/ 0 60000 65536"/>
                <a:gd name="T16" fmla="*/ 0 60000 65536"/>
                <a:gd name="T17" fmla="*/ 0 60000 65536"/>
                <a:gd name="T18" fmla="*/ 0 w 1776"/>
                <a:gd name="T19" fmla="*/ 0 h 1632"/>
                <a:gd name="T20" fmla="*/ 1776 w 1776"/>
                <a:gd name="T21" fmla="*/ 1632 h 1632"/>
              </a:gdLst>
              <a:ahLst/>
              <a:cxnLst>
                <a:cxn ang="T12">
                  <a:pos x="T0" y="T1"/>
                </a:cxn>
                <a:cxn ang="T13">
                  <a:pos x="T2" y="T3"/>
                </a:cxn>
                <a:cxn ang="T14">
                  <a:pos x="T4" y="T5"/>
                </a:cxn>
                <a:cxn ang="T15">
                  <a:pos x="T6" y="T7"/>
                </a:cxn>
                <a:cxn ang="T16">
                  <a:pos x="T8" y="T9"/>
                </a:cxn>
                <a:cxn ang="T17">
                  <a:pos x="T10" y="T11"/>
                </a:cxn>
              </a:cxnLst>
              <a:rect l="T18" t="T19" r="T20" b="T21"/>
              <a:pathLst>
                <a:path w="1776" h="1632">
                  <a:moveTo>
                    <a:pt x="0" y="528"/>
                  </a:moveTo>
                  <a:lnTo>
                    <a:pt x="96" y="1536"/>
                  </a:lnTo>
                  <a:lnTo>
                    <a:pt x="1344" y="1632"/>
                  </a:lnTo>
                  <a:lnTo>
                    <a:pt x="1776" y="720"/>
                  </a:lnTo>
                  <a:lnTo>
                    <a:pt x="912" y="0"/>
                  </a:lnTo>
                  <a:lnTo>
                    <a:pt x="0" y="528"/>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803" name="Text Box 4"/>
            <p:cNvSpPr txBox="1">
              <a:spLocks noChangeArrowheads="1"/>
            </p:cNvSpPr>
            <p:nvPr/>
          </p:nvSpPr>
          <p:spPr bwMode="auto">
            <a:xfrm>
              <a:off x="1776" y="1488"/>
              <a:ext cx="24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117804" name="Text Box 5"/>
            <p:cNvSpPr txBox="1">
              <a:spLocks noChangeArrowheads="1"/>
            </p:cNvSpPr>
            <p:nvPr/>
          </p:nvSpPr>
          <p:spPr bwMode="auto">
            <a:xfrm>
              <a:off x="1152" y="1776"/>
              <a:ext cx="24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a:t>
              </a:r>
              <a:endParaRPr lang="en-US" altLang="zh-CN" sz="2800"/>
            </a:p>
          </p:txBody>
        </p:sp>
        <p:sp>
          <p:nvSpPr>
            <p:cNvPr id="117805" name="Text Box 6"/>
            <p:cNvSpPr txBox="1">
              <a:spLocks noChangeArrowheads="1"/>
            </p:cNvSpPr>
            <p:nvPr/>
          </p:nvSpPr>
          <p:spPr bwMode="auto">
            <a:xfrm>
              <a:off x="2736" y="2304"/>
              <a:ext cx="24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5</a:t>
              </a:r>
              <a:endParaRPr lang="en-US" altLang="zh-CN"/>
            </a:p>
          </p:txBody>
        </p:sp>
        <p:sp>
          <p:nvSpPr>
            <p:cNvPr id="117806" name="Text Box 7"/>
            <p:cNvSpPr txBox="1">
              <a:spLocks noChangeArrowheads="1"/>
            </p:cNvSpPr>
            <p:nvPr/>
          </p:nvSpPr>
          <p:spPr bwMode="auto">
            <a:xfrm>
              <a:off x="2256" y="3312"/>
              <a:ext cx="24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6</a:t>
              </a:r>
              <a:endParaRPr lang="en-US" altLang="zh-CN"/>
            </a:p>
          </p:txBody>
        </p:sp>
        <p:sp>
          <p:nvSpPr>
            <p:cNvPr id="117807" name="Text Box 8"/>
            <p:cNvSpPr txBox="1">
              <a:spLocks noChangeArrowheads="1"/>
            </p:cNvSpPr>
            <p:nvPr/>
          </p:nvSpPr>
          <p:spPr bwMode="auto">
            <a:xfrm>
              <a:off x="864" y="3216"/>
              <a:ext cx="24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117808" name="Text Box 9"/>
            <p:cNvSpPr txBox="1">
              <a:spLocks noChangeArrowheads="1"/>
            </p:cNvSpPr>
            <p:nvPr/>
          </p:nvSpPr>
          <p:spPr bwMode="auto">
            <a:xfrm>
              <a:off x="720" y="2112"/>
              <a:ext cx="24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117809" name="Text Box 10"/>
            <p:cNvSpPr txBox="1">
              <a:spLocks noChangeArrowheads="1"/>
            </p:cNvSpPr>
            <p:nvPr/>
          </p:nvSpPr>
          <p:spPr bwMode="auto">
            <a:xfrm>
              <a:off x="720" y="2640"/>
              <a:ext cx="24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宋体" panose="02010600030101010101" pitchFamily="2" charset="-122"/>
                </a:rPr>
                <a:t>*</a:t>
              </a:r>
              <a:endParaRPr lang="en-US" altLang="zh-CN" sz="2800" b="1">
                <a:latin typeface="宋体" panose="02010600030101010101" pitchFamily="2" charset="-122"/>
              </a:endParaRPr>
            </a:p>
          </p:txBody>
        </p:sp>
        <p:sp>
          <p:nvSpPr>
            <p:cNvPr id="117810" name="Text Box 11"/>
            <p:cNvSpPr txBox="1">
              <a:spLocks noChangeArrowheads="1"/>
            </p:cNvSpPr>
            <p:nvPr/>
          </p:nvSpPr>
          <p:spPr bwMode="auto">
            <a:xfrm>
              <a:off x="2304" y="1823"/>
              <a:ext cx="24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宋体" panose="02010600030101010101" pitchFamily="2" charset="-122"/>
                </a:rPr>
                <a:t>*</a:t>
              </a:r>
              <a:endParaRPr lang="en-US" altLang="zh-CN" sz="2800" b="1">
                <a:latin typeface="宋体" panose="02010600030101010101" pitchFamily="2" charset="-122"/>
              </a:endParaRPr>
            </a:p>
          </p:txBody>
        </p:sp>
        <p:sp>
          <p:nvSpPr>
            <p:cNvPr id="117811" name="Text Box 12"/>
            <p:cNvSpPr txBox="1">
              <a:spLocks noChangeArrowheads="1"/>
            </p:cNvSpPr>
            <p:nvPr/>
          </p:nvSpPr>
          <p:spPr bwMode="auto">
            <a:xfrm>
              <a:off x="1440" y="3312"/>
              <a:ext cx="24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a:t>
              </a:r>
              <a:endParaRPr lang="en-US" altLang="zh-CN" sz="2800"/>
            </a:p>
          </p:txBody>
        </p:sp>
        <p:sp>
          <p:nvSpPr>
            <p:cNvPr id="117812" name="Text Box 13"/>
            <p:cNvSpPr txBox="1">
              <a:spLocks noChangeArrowheads="1"/>
            </p:cNvSpPr>
            <p:nvPr/>
          </p:nvSpPr>
          <p:spPr bwMode="auto">
            <a:xfrm>
              <a:off x="2496" y="2832"/>
              <a:ext cx="24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a:t>
              </a:r>
              <a:endParaRPr lang="en-US" altLang="zh-CN" sz="2800"/>
            </a:p>
          </p:txBody>
        </p:sp>
      </p:grpSp>
      <p:grpSp>
        <p:nvGrpSpPr>
          <p:cNvPr id="3" name="Group 14"/>
          <p:cNvGrpSpPr/>
          <p:nvPr/>
        </p:nvGrpSpPr>
        <p:grpSpPr bwMode="auto">
          <a:xfrm>
            <a:off x="5105400" y="2057400"/>
            <a:ext cx="381000" cy="381000"/>
            <a:chOff x="1008" y="3216"/>
            <a:chExt cx="144" cy="144"/>
          </a:xfrm>
        </p:grpSpPr>
        <p:sp>
          <p:nvSpPr>
            <p:cNvPr id="117800" name="Line 15"/>
            <p:cNvSpPr>
              <a:spLocks noChangeShapeType="1"/>
            </p:cNvSpPr>
            <p:nvPr/>
          </p:nvSpPr>
          <p:spPr bwMode="auto">
            <a:xfrm>
              <a:off x="1008" y="3216"/>
              <a:ext cx="144" cy="144"/>
            </a:xfrm>
            <a:prstGeom prst="line">
              <a:avLst/>
            </a:prstGeom>
            <a:noFill/>
            <a:ln w="38100">
              <a:solidFill>
                <a:srgbClr val="000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801" name="Line 16"/>
            <p:cNvSpPr>
              <a:spLocks noChangeShapeType="1"/>
            </p:cNvSpPr>
            <p:nvPr/>
          </p:nvSpPr>
          <p:spPr bwMode="auto">
            <a:xfrm flipV="1">
              <a:off x="1008" y="3216"/>
              <a:ext cx="144" cy="144"/>
            </a:xfrm>
            <a:prstGeom prst="line">
              <a:avLst/>
            </a:prstGeom>
            <a:noFill/>
            <a:ln w="38100">
              <a:solidFill>
                <a:srgbClr val="00008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7"/>
          <p:cNvGrpSpPr/>
          <p:nvPr/>
        </p:nvGrpSpPr>
        <p:grpSpPr bwMode="auto">
          <a:xfrm>
            <a:off x="1143000" y="4114800"/>
            <a:ext cx="381000" cy="381000"/>
            <a:chOff x="1008" y="3216"/>
            <a:chExt cx="144" cy="144"/>
          </a:xfrm>
        </p:grpSpPr>
        <p:sp>
          <p:nvSpPr>
            <p:cNvPr id="117798" name="Line 18"/>
            <p:cNvSpPr>
              <a:spLocks noChangeShapeType="1"/>
            </p:cNvSpPr>
            <p:nvPr/>
          </p:nvSpPr>
          <p:spPr bwMode="auto">
            <a:xfrm>
              <a:off x="1008" y="3216"/>
              <a:ext cx="144" cy="144"/>
            </a:xfrm>
            <a:prstGeom prst="line">
              <a:avLst/>
            </a:prstGeom>
            <a:noFill/>
            <a:ln w="38100">
              <a:solidFill>
                <a:srgbClr val="000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799" name="Line 19"/>
            <p:cNvSpPr>
              <a:spLocks noChangeShapeType="1"/>
            </p:cNvSpPr>
            <p:nvPr/>
          </p:nvSpPr>
          <p:spPr bwMode="auto">
            <a:xfrm flipV="1">
              <a:off x="1008" y="3216"/>
              <a:ext cx="144" cy="144"/>
            </a:xfrm>
            <a:prstGeom prst="line">
              <a:avLst/>
            </a:prstGeom>
            <a:noFill/>
            <a:ln w="38100">
              <a:solidFill>
                <a:srgbClr val="00008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20"/>
          <p:cNvGrpSpPr/>
          <p:nvPr/>
        </p:nvGrpSpPr>
        <p:grpSpPr bwMode="auto">
          <a:xfrm>
            <a:off x="381000" y="3276600"/>
            <a:ext cx="3276600" cy="3343275"/>
            <a:chOff x="240" y="2064"/>
            <a:chExt cx="2064" cy="2106"/>
          </a:xfrm>
        </p:grpSpPr>
        <p:sp>
          <p:nvSpPr>
            <p:cNvPr id="117784" name="Text Box 21"/>
            <p:cNvSpPr txBox="1">
              <a:spLocks noChangeArrowheads="1"/>
            </p:cNvSpPr>
            <p:nvPr/>
          </p:nvSpPr>
          <p:spPr bwMode="auto">
            <a:xfrm>
              <a:off x="1206" y="225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117785" name="Text Box 22"/>
            <p:cNvSpPr txBox="1">
              <a:spLocks noChangeArrowheads="1"/>
            </p:cNvSpPr>
            <p:nvPr/>
          </p:nvSpPr>
          <p:spPr bwMode="auto">
            <a:xfrm>
              <a:off x="635" y="2507"/>
              <a:ext cx="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a:t>
              </a:r>
              <a:endParaRPr lang="en-US" altLang="zh-CN" sz="2800"/>
            </a:p>
          </p:txBody>
        </p:sp>
        <p:sp>
          <p:nvSpPr>
            <p:cNvPr id="117786" name="Text Box 23"/>
            <p:cNvSpPr txBox="1">
              <a:spLocks noChangeArrowheads="1"/>
            </p:cNvSpPr>
            <p:nvPr/>
          </p:nvSpPr>
          <p:spPr bwMode="auto">
            <a:xfrm>
              <a:off x="2084" y="296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5</a:t>
              </a:r>
              <a:endParaRPr lang="en-US" altLang="zh-CN"/>
            </a:p>
          </p:txBody>
        </p:sp>
        <p:sp>
          <p:nvSpPr>
            <p:cNvPr id="117787" name="Text Box 24"/>
            <p:cNvSpPr txBox="1">
              <a:spLocks noChangeArrowheads="1"/>
            </p:cNvSpPr>
            <p:nvPr/>
          </p:nvSpPr>
          <p:spPr bwMode="auto">
            <a:xfrm>
              <a:off x="1645" y="384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6</a:t>
              </a:r>
              <a:endParaRPr lang="en-US" altLang="zh-CN"/>
            </a:p>
          </p:txBody>
        </p:sp>
        <p:sp>
          <p:nvSpPr>
            <p:cNvPr id="117788" name="Text Box 25"/>
            <p:cNvSpPr txBox="1">
              <a:spLocks noChangeArrowheads="1"/>
            </p:cNvSpPr>
            <p:nvPr/>
          </p:nvSpPr>
          <p:spPr bwMode="auto">
            <a:xfrm>
              <a:off x="372" y="3760"/>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117789" name="Text Box 26"/>
            <p:cNvSpPr txBox="1">
              <a:spLocks noChangeArrowheads="1"/>
            </p:cNvSpPr>
            <p:nvPr/>
          </p:nvSpPr>
          <p:spPr bwMode="auto">
            <a:xfrm>
              <a:off x="240" y="2799"/>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117790" name="Text Box 27"/>
            <p:cNvSpPr txBox="1">
              <a:spLocks noChangeArrowheads="1"/>
            </p:cNvSpPr>
            <p:nvPr/>
          </p:nvSpPr>
          <p:spPr bwMode="auto">
            <a:xfrm>
              <a:off x="240" y="3259"/>
              <a:ext cx="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宋体" panose="02010600030101010101" pitchFamily="2" charset="-122"/>
                </a:rPr>
                <a:t>*</a:t>
              </a:r>
              <a:endParaRPr lang="en-US" altLang="zh-CN" sz="2800" b="1">
                <a:latin typeface="宋体" panose="02010600030101010101" pitchFamily="2" charset="-122"/>
              </a:endParaRPr>
            </a:p>
          </p:txBody>
        </p:sp>
        <p:sp>
          <p:nvSpPr>
            <p:cNvPr id="117791" name="Text Box 28"/>
            <p:cNvSpPr txBox="1">
              <a:spLocks noChangeArrowheads="1"/>
            </p:cNvSpPr>
            <p:nvPr/>
          </p:nvSpPr>
          <p:spPr bwMode="auto">
            <a:xfrm>
              <a:off x="1689" y="2548"/>
              <a:ext cx="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宋体" panose="02010600030101010101" pitchFamily="2" charset="-122"/>
                </a:rPr>
                <a:t>*</a:t>
              </a:r>
              <a:endParaRPr lang="en-US" altLang="zh-CN" sz="2800" b="1">
                <a:latin typeface="宋体" panose="02010600030101010101" pitchFamily="2" charset="-122"/>
              </a:endParaRPr>
            </a:p>
          </p:txBody>
        </p:sp>
        <p:sp>
          <p:nvSpPr>
            <p:cNvPr id="117792" name="Text Box 29"/>
            <p:cNvSpPr txBox="1">
              <a:spLocks noChangeArrowheads="1"/>
            </p:cNvSpPr>
            <p:nvPr/>
          </p:nvSpPr>
          <p:spPr bwMode="auto">
            <a:xfrm>
              <a:off x="899" y="3844"/>
              <a:ext cx="21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a:t>
              </a:r>
              <a:endParaRPr lang="en-US" altLang="zh-CN" sz="2800"/>
            </a:p>
          </p:txBody>
        </p:sp>
        <p:sp>
          <p:nvSpPr>
            <p:cNvPr id="117793" name="Line 30"/>
            <p:cNvSpPr>
              <a:spLocks noChangeShapeType="1"/>
            </p:cNvSpPr>
            <p:nvPr/>
          </p:nvSpPr>
          <p:spPr bwMode="auto">
            <a:xfrm>
              <a:off x="552" y="3792"/>
              <a:ext cx="1152"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794" name="Line 31"/>
            <p:cNvSpPr>
              <a:spLocks noChangeShapeType="1"/>
            </p:cNvSpPr>
            <p:nvPr/>
          </p:nvSpPr>
          <p:spPr bwMode="auto">
            <a:xfrm flipH="1" flipV="1">
              <a:off x="1312" y="2464"/>
              <a:ext cx="800" cy="6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795" name="Line 32"/>
            <p:cNvSpPr>
              <a:spLocks noChangeShapeType="1"/>
            </p:cNvSpPr>
            <p:nvPr/>
          </p:nvSpPr>
          <p:spPr bwMode="auto">
            <a:xfrm flipH="1">
              <a:off x="480" y="2448"/>
              <a:ext cx="840" cy="4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796" name="Line 33"/>
            <p:cNvSpPr>
              <a:spLocks noChangeShapeType="1"/>
            </p:cNvSpPr>
            <p:nvPr/>
          </p:nvSpPr>
          <p:spPr bwMode="auto">
            <a:xfrm flipH="1" flipV="1">
              <a:off x="480" y="2920"/>
              <a:ext cx="72" cy="8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797" name="Line 34"/>
            <p:cNvSpPr>
              <a:spLocks noChangeShapeType="1"/>
            </p:cNvSpPr>
            <p:nvPr/>
          </p:nvSpPr>
          <p:spPr bwMode="auto">
            <a:xfrm flipH="1">
              <a:off x="1680" y="2064"/>
              <a:ext cx="288" cy="288"/>
            </a:xfrm>
            <a:prstGeom prst="line">
              <a:avLst/>
            </a:prstGeom>
            <a:noFill/>
            <a:ln w="5715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35"/>
          <p:cNvGrpSpPr/>
          <p:nvPr/>
        </p:nvGrpSpPr>
        <p:grpSpPr bwMode="auto">
          <a:xfrm>
            <a:off x="4914900" y="3276600"/>
            <a:ext cx="3276600" cy="3267075"/>
            <a:chOff x="3096" y="2064"/>
            <a:chExt cx="2064" cy="2058"/>
          </a:xfrm>
        </p:grpSpPr>
        <p:sp>
          <p:nvSpPr>
            <p:cNvPr id="117767" name="Text Box 36"/>
            <p:cNvSpPr txBox="1">
              <a:spLocks noChangeArrowheads="1"/>
            </p:cNvSpPr>
            <p:nvPr/>
          </p:nvSpPr>
          <p:spPr bwMode="auto">
            <a:xfrm>
              <a:off x="4062" y="2208"/>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117768" name="Text Box 37"/>
            <p:cNvSpPr txBox="1">
              <a:spLocks noChangeArrowheads="1"/>
            </p:cNvSpPr>
            <p:nvPr/>
          </p:nvSpPr>
          <p:spPr bwMode="auto">
            <a:xfrm>
              <a:off x="3491" y="2459"/>
              <a:ext cx="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a:t>
              </a:r>
              <a:endParaRPr lang="en-US" altLang="zh-CN" sz="2800"/>
            </a:p>
          </p:txBody>
        </p:sp>
        <p:sp>
          <p:nvSpPr>
            <p:cNvPr id="117769" name="Text Box 38"/>
            <p:cNvSpPr txBox="1">
              <a:spLocks noChangeArrowheads="1"/>
            </p:cNvSpPr>
            <p:nvPr/>
          </p:nvSpPr>
          <p:spPr bwMode="auto">
            <a:xfrm>
              <a:off x="4940" y="2918"/>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5</a:t>
              </a:r>
              <a:endParaRPr lang="en-US" altLang="zh-CN"/>
            </a:p>
          </p:txBody>
        </p:sp>
        <p:sp>
          <p:nvSpPr>
            <p:cNvPr id="117770" name="Text Box 39"/>
            <p:cNvSpPr txBox="1">
              <a:spLocks noChangeArrowheads="1"/>
            </p:cNvSpPr>
            <p:nvPr/>
          </p:nvSpPr>
          <p:spPr bwMode="auto">
            <a:xfrm>
              <a:off x="4501" y="379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6</a:t>
              </a:r>
              <a:endParaRPr lang="en-US" altLang="zh-CN"/>
            </a:p>
          </p:txBody>
        </p:sp>
        <p:sp>
          <p:nvSpPr>
            <p:cNvPr id="117771" name="Text Box 40"/>
            <p:cNvSpPr txBox="1">
              <a:spLocks noChangeArrowheads="1"/>
            </p:cNvSpPr>
            <p:nvPr/>
          </p:nvSpPr>
          <p:spPr bwMode="auto">
            <a:xfrm>
              <a:off x="3228" y="3712"/>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117772" name="Text Box 41"/>
            <p:cNvSpPr txBox="1">
              <a:spLocks noChangeArrowheads="1"/>
            </p:cNvSpPr>
            <p:nvPr/>
          </p:nvSpPr>
          <p:spPr bwMode="auto">
            <a:xfrm>
              <a:off x="3096" y="2751"/>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117773" name="Text Box 42"/>
            <p:cNvSpPr txBox="1">
              <a:spLocks noChangeArrowheads="1"/>
            </p:cNvSpPr>
            <p:nvPr/>
          </p:nvSpPr>
          <p:spPr bwMode="auto">
            <a:xfrm>
              <a:off x="3096" y="3211"/>
              <a:ext cx="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宋体" panose="02010600030101010101" pitchFamily="2" charset="-122"/>
                </a:rPr>
                <a:t>*</a:t>
              </a:r>
              <a:endParaRPr lang="en-US" altLang="zh-CN" sz="2800" b="1">
                <a:latin typeface="宋体" panose="02010600030101010101" pitchFamily="2" charset="-122"/>
              </a:endParaRPr>
            </a:p>
          </p:txBody>
        </p:sp>
        <p:sp>
          <p:nvSpPr>
            <p:cNvPr id="117774" name="Text Box 43"/>
            <p:cNvSpPr txBox="1">
              <a:spLocks noChangeArrowheads="1"/>
            </p:cNvSpPr>
            <p:nvPr/>
          </p:nvSpPr>
          <p:spPr bwMode="auto">
            <a:xfrm>
              <a:off x="4545" y="2500"/>
              <a:ext cx="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宋体" panose="02010600030101010101" pitchFamily="2" charset="-122"/>
                </a:rPr>
                <a:t>*</a:t>
              </a:r>
              <a:endParaRPr lang="en-US" altLang="zh-CN" sz="2800" b="1">
                <a:latin typeface="宋体" panose="02010600030101010101" pitchFamily="2" charset="-122"/>
              </a:endParaRPr>
            </a:p>
          </p:txBody>
        </p:sp>
        <p:sp>
          <p:nvSpPr>
            <p:cNvPr id="117775" name="Text Box 44"/>
            <p:cNvSpPr txBox="1">
              <a:spLocks noChangeArrowheads="1"/>
            </p:cNvSpPr>
            <p:nvPr/>
          </p:nvSpPr>
          <p:spPr bwMode="auto">
            <a:xfrm>
              <a:off x="3755" y="3796"/>
              <a:ext cx="21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a:t>
              </a:r>
              <a:endParaRPr lang="en-US" altLang="zh-CN" sz="2800"/>
            </a:p>
          </p:txBody>
        </p:sp>
        <p:sp>
          <p:nvSpPr>
            <p:cNvPr id="117776" name="Line 45"/>
            <p:cNvSpPr>
              <a:spLocks noChangeShapeType="1"/>
            </p:cNvSpPr>
            <p:nvPr/>
          </p:nvSpPr>
          <p:spPr bwMode="auto">
            <a:xfrm>
              <a:off x="3408" y="3744"/>
              <a:ext cx="1152"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777" name="Line 46"/>
            <p:cNvSpPr>
              <a:spLocks noChangeShapeType="1"/>
            </p:cNvSpPr>
            <p:nvPr/>
          </p:nvSpPr>
          <p:spPr bwMode="auto">
            <a:xfrm flipH="1" flipV="1">
              <a:off x="4168" y="2416"/>
              <a:ext cx="800" cy="6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778" name="Line 47"/>
            <p:cNvSpPr>
              <a:spLocks noChangeShapeType="1"/>
            </p:cNvSpPr>
            <p:nvPr/>
          </p:nvSpPr>
          <p:spPr bwMode="auto">
            <a:xfrm flipH="1">
              <a:off x="3336" y="2400"/>
              <a:ext cx="840" cy="4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779" name="Line 48"/>
            <p:cNvSpPr>
              <a:spLocks noChangeShapeType="1"/>
            </p:cNvSpPr>
            <p:nvPr/>
          </p:nvSpPr>
          <p:spPr bwMode="auto">
            <a:xfrm flipH="1" flipV="1">
              <a:off x="3336" y="2872"/>
              <a:ext cx="72" cy="8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17780" name="Group 49"/>
            <p:cNvGrpSpPr/>
            <p:nvPr/>
          </p:nvGrpSpPr>
          <p:grpSpPr bwMode="auto">
            <a:xfrm>
              <a:off x="4464" y="2592"/>
              <a:ext cx="240" cy="240"/>
              <a:chOff x="1008" y="3216"/>
              <a:chExt cx="144" cy="144"/>
            </a:xfrm>
          </p:grpSpPr>
          <p:sp>
            <p:nvSpPr>
              <p:cNvPr id="117782" name="Line 50"/>
              <p:cNvSpPr>
                <a:spLocks noChangeShapeType="1"/>
              </p:cNvSpPr>
              <p:nvPr/>
            </p:nvSpPr>
            <p:spPr bwMode="auto">
              <a:xfrm>
                <a:off x="1008" y="3216"/>
                <a:ext cx="144" cy="144"/>
              </a:xfrm>
              <a:prstGeom prst="line">
                <a:avLst/>
              </a:prstGeom>
              <a:noFill/>
              <a:ln w="38100">
                <a:solidFill>
                  <a:srgbClr val="000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783" name="Line 51"/>
              <p:cNvSpPr>
                <a:spLocks noChangeShapeType="1"/>
              </p:cNvSpPr>
              <p:nvPr/>
            </p:nvSpPr>
            <p:spPr bwMode="auto">
              <a:xfrm flipV="1">
                <a:off x="1008" y="3216"/>
                <a:ext cx="144" cy="144"/>
              </a:xfrm>
              <a:prstGeom prst="line">
                <a:avLst/>
              </a:prstGeom>
              <a:noFill/>
              <a:ln w="38100">
                <a:solidFill>
                  <a:srgbClr val="00008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17781" name="Line 52"/>
            <p:cNvSpPr>
              <a:spLocks noChangeShapeType="1"/>
            </p:cNvSpPr>
            <p:nvPr/>
          </p:nvSpPr>
          <p:spPr bwMode="auto">
            <a:xfrm>
              <a:off x="3312" y="2064"/>
              <a:ext cx="288" cy="288"/>
            </a:xfrm>
            <a:prstGeom prst="line">
              <a:avLst/>
            </a:prstGeom>
            <a:noFill/>
            <a:ln w="5715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786" name="Group 2"/>
          <p:cNvGrpSpPr/>
          <p:nvPr/>
        </p:nvGrpSpPr>
        <p:grpSpPr bwMode="auto">
          <a:xfrm>
            <a:off x="457200" y="457200"/>
            <a:ext cx="3276600" cy="3038475"/>
            <a:chOff x="288" y="288"/>
            <a:chExt cx="2064" cy="1914"/>
          </a:xfrm>
        </p:grpSpPr>
        <p:sp>
          <p:nvSpPr>
            <p:cNvPr id="118821" name="Text Box 3"/>
            <p:cNvSpPr txBox="1">
              <a:spLocks noChangeArrowheads="1"/>
            </p:cNvSpPr>
            <p:nvPr/>
          </p:nvSpPr>
          <p:spPr bwMode="auto">
            <a:xfrm>
              <a:off x="1254" y="288"/>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118822" name="Text Box 4"/>
            <p:cNvSpPr txBox="1">
              <a:spLocks noChangeArrowheads="1"/>
            </p:cNvSpPr>
            <p:nvPr/>
          </p:nvSpPr>
          <p:spPr bwMode="auto">
            <a:xfrm>
              <a:off x="683" y="539"/>
              <a:ext cx="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a:t>
              </a:r>
              <a:endParaRPr lang="en-US" altLang="zh-CN" sz="2800"/>
            </a:p>
          </p:txBody>
        </p:sp>
        <p:sp>
          <p:nvSpPr>
            <p:cNvPr id="118823" name="Text Box 5"/>
            <p:cNvSpPr txBox="1">
              <a:spLocks noChangeArrowheads="1"/>
            </p:cNvSpPr>
            <p:nvPr/>
          </p:nvSpPr>
          <p:spPr bwMode="auto">
            <a:xfrm>
              <a:off x="2132" y="998"/>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5</a:t>
              </a:r>
              <a:endParaRPr lang="en-US" altLang="zh-CN"/>
            </a:p>
          </p:txBody>
        </p:sp>
        <p:sp>
          <p:nvSpPr>
            <p:cNvPr id="118824" name="Text Box 6"/>
            <p:cNvSpPr txBox="1">
              <a:spLocks noChangeArrowheads="1"/>
            </p:cNvSpPr>
            <p:nvPr/>
          </p:nvSpPr>
          <p:spPr bwMode="auto">
            <a:xfrm>
              <a:off x="1693" y="187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6</a:t>
              </a:r>
              <a:endParaRPr lang="en-US" altLang="zh-CN"/>
            </a:p>
          </p:txBody>
        </p:sp>
        <p:sp>
          <p:nvSpPr>
            <p:cNvPr id="118825" name="Text Box 7"/>
            <p:cNvSpPr txBox="1">
              <a:spLocks noChangeArrowheads="1"/>
            </p:cNvSpPr>
            <p:nvPr/>
          </p:nvSpPr>
          <p:spPr bwMode="auto">
            <a:xfrm>
              <a:off x="420" y="1792"/>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118826" name="Text Box 8"/>
            <p:cNvSpPr txBox="1">
              <a:spLocks noChangeArrowheads="1"/>
            </p:cNvSpPr>
            <p:nvPr/>
          </p:nvSpPr>
          <p:spPr bwMode="auto">
            <a:xfrm>
              <a:off x="288" y="831"/>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118827" name="Text Box 9"/>
            <p:cNvSpPr txBox="1">
              <a:spLocks noChangeArrowheads="1"/>
            </p:cNvSpPr>
            <p:nvPr/>
          </p:nvSpPr>
          <p:spPr bwMode="auto">
            <a:xfrm>
              <a:off x="288" y="1291"/>
              <a:ext cx="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宋体" panose="02010600030101010101" pitchFamily="2" charset="-122"/>
                </a:rPr>
                <a:t>*</a:t>
              </a:r>
              <a:endParaRPr lang="en-US" altLang="zh-CN" sz="2800" b="1">
                <a:latin typeface="宋体" panose="02010600030101010101" pitchFamily="2" charset="-122"/>
              </a:endParaRPr>
            </a:p>
          </p:txBody>
        </p:sp>
        <p:sp>
          <p:nvSpPr>
            <p:cNvPr id="118828" name="Text Box 10"/>
            <p:cNvSpPr txBox="1">
              <a:spLocks noChangeArrowheads="1"/>
            </p:cNvSpPr>
            <p:nvPr/>
          </p:nvSpPr>
          <p:spPr bwMode="auto">
            <a:xfrm>
              <a:off x="1737" y="580"/>
              <a:ext cx="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宋体" panose="02010600030101010101" pitchFamily="2" charset="-122"/>
                </a:rPr>
                <a:t>*</a:t>
              </a:r>
              <a:endParaRPr lang="en-US" altLang="zh-CN" sz="2800" b="1">
                <a:latin typeface="宋体" panose="02010600030101010101" pitchFamily="2" charset="-122"/>
              </a:endParaRPr>
            </a:p>
          </p:txBody>
        </p:sp>
        <p:sp>
          <p:nvSpPr>
            <p:cNvPr id="118829" name="Text Box 11"/>
            <p:cNvSpPr txBox="1">
              <a:spLocks noChangeArrowheads="1"/>
            </p:cNvSpPr>
            <p:nvPr/>
          </p:nvSpPr>
          <p:spPr bwMode="auto">
            <a:xfrm>
              <a:off x="947" y="1876"/>
              <a:ext cx="21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a:t>
              </a:r>
              <a:endParaRPr lang="en-US" altLang="zh-CN" sz="2800"/>
            </a:p>
          </p:txBody>
        </p:sp>
        <p:sp>
          <p:nvSpPr>
            <p:cNvPr id="118830" name="Line 12"/>
            <p:cNvSpPr>
              <a:spLocks noChangeShapeType="1"/>
            </p:cNvSpPr>
            <p:nvPr/>
          </p:nvSpPr>
          <p:spPr bwMode="auto">
            <a:xfrm>
              <a:off x="600" y="1824"/>
              <a:ext cx="1152"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8831" name="Line 13"/>
            <p:cNvSpPr>
              <a:spLocks noChangeShapeType="1"/>
            </p:cNvSpPr>
            <p:nvPr/>
          </p:nvSpPr>
          <p:spPr bwMode="auto">
            <a:xfrm flipH="1" flipV="1">
              <a:off x="1360" y="496"/>
              <a:ext cx="800" cy="6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8832" name="Line 14"/>
            <p:cNvSpPr>
              <a:spLocks noChangeShapeType="1"/>
            </p:cNvSpPr>
            <p:nvPr/>
          </p:nvSpPr>
          <p:spPr bwMode="auto">
            <a:xfrm flipH="1">
              <a:off x="528" y="480"/>
              <a:ext cx="840" cy="4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8833" name="Line 15"/>
            <p:cNvSpPr>
              <a:spLocks noChangeShapeType="1"/>
            </p:cNvSpPr>
            <p:nvPr/>
          </p:nvSpPr>
          <p:spPr bwMode="auto">
            <a:xfrm flipH="1" flipV="1">
              <a:off x="528" y="952"/>
              <a:ext cx="72" cy="8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18834" name="Group 16"/>
            <p:cNvGrpSpPr/>
            <p:nvPr/>
          </p:nvGrpSpPr>
          <p:grpSpPr bwMode="auto">
            <a:xfrm>
              <a:off x="816" y="624"/>
              <a:ext cx="240" cy="240"/>
              <a:chOff x="1008" y="3216"/>
              <a:chExt cx="144" cy="144"/>
            </a:xfrm>
          </p:grpSpPr>
          <p:sp>
            <p:nvSpPr>
              <p:cNvPr id="118835" name="Line 17"/>
              <p:cNvSpPr>
                <a:spLocks noChangeShapeType="1"/>
              </p:cNvSpPr>
              <p:nvPr/>
            </p:nvSpPr>
            <p:spPr bwMode="auto">
              <a:xfrm>
                <a:off x="1008" y="3216"/>
                <a:ext cx="144" cy="144"/>
              </a:xfrm>
              <a:prstGeom prst="line">
                <a:avLst/>
              </a:prstGeom>
              <a:noFill/>
              <a:ln w="38100">
                <a:solidFill>
                  <a:srgbClr val="000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8836" name="Line 18"/>
              <p:cNvSpPr>
                <a:spLocks noChangeShapeType="1"/>
              </p:cNvSpPr>
              <p:nvPr/>
            </p:nvSpPr>
            <p:spPr bwMode="auto">
              <a:xfrm flipV="1">
                <a:off x="1008" y="3216"/>
                <a:ext cx="144" cy="144"/>
              </a:xfrm>
              <a:prstGeom prst="line">
                <a:avLst/>
              </a:prstGeom>
              <a:noFill/>
              <a:ln w="38100">
                <a:solidFill>
                  <a:srgbClr val="000080"/>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 name="Group 19"/>
          <p:cNvGrpSpPr/>
          <p:nvPr/>
        </p:nvGrpSpPr>
        <p:grpSpPr bwMode="auto">
          <a:xfrm>
            <a:off x="1371600" y="838200"/>
            <a:ext cx="5029200" cy="641350"/>
            <a:chOff x="864" y="528"/>
            <a:chExt cx="3168" cy="404"/>
          </a:xfrm>
        </p:grpSpPr>
        <p:sp>
          <p:nvSpPr>
            <p:cNvPr id="118819" name="Line 20"/>
            <p:cNvSpPr>
              <a:spLocks noChangeShapeType="1"/>
            </p:cNvSpPr>
            <p:nvPr/>
          </p:nvSpPr>
          <p:spPr bwMode="auto">
            <a:xfrm>
              <a:off x="864" y="720"/>
              <a:ext cx="2688" cy="0"/>
            </a:xfrm>
            <a:prstGeom prst="line">
              <a:avLst/>
            </a:prstGeom>
            <a:noFill/>
            <a:ln w="9525">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820" name="Text Box 21"/>
            <p:cNvSpPr txBox="1">
              <a:spLocks noChangeArrowheads="1"/>
            </p:cNvSpPr>
            <p:nvPr/>
          </p:nvSpPr>
          <p:spPr bwMode="auto">
            <a:xfrm>
              <a:off x="3696" y="528"/>
              <a:ext cx="3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600"/>
                <a:t>+</a:t>
              </a:r>
              <a:endParaRPr lang="en-US" altLang="zh-CN" sz="3600"/>
            </a:p>
          </p:txBody>
        </p:sp>
      </p:grpSp>
      <p:grpSp>
        <p:nvGrpSpPr>
          <p:cNvPr id="5" name="Group 22"/>
          <p:cNvGrpSpPr/>
          <p:nvPr/>
        </p:nvGrpSpPr>
        <p:grpSpPr bwMode="auto">
          <a:xfrm>
            <a:off x="5410200" y="685800"/>
            <a:ext cx="2438400" cy="914400"/>
            <a:chOff x="3408" y="432"/>
            <a:chExt cx="1536" cy="576"/>
          </a:xfrm>
        </p:grpSpPr>
        <p:sp>
          <p:nvSpPr>
            <p:cNvPr id="118816" name="Line 23"/>
            <p:cNvSpPr>
              <a:spLocks noChangeShapeType="1"/>
            </p:cNvSpPr>
            <p:nvPr/>
          </p:nvSpPr>
          <p:spPr bwMode="auto">
            <a:xfrm>
              <a:off x="3408" y="432"/>
              <a:ext cx="288" cy="19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817" name="Line 24"/>
            <p:cNvSpPr>
              <a:spLocks noChangeShapeType="1"/>
            </p:cNvSpPr>
            <p:nvPr/>
          </p:nvSpPr>
          <p:spPr bwMode="auto">
            <a:xfrm flipV="1">
              <a:off x="3552" y="864"/>
              <a:ext cx="192" cy="14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818" name="Text Box 25"/>
            <p:cNvSpPr txBox="1">
              <a:spLocks noChangeArrowheads="1"/>
            </p:cNvSpPr>
            <p:nvPr/>
          </p:nvSpPr>
          <p:spPr bwMode="auto">
            <a:xfrm>
              <a:off x="3984" y="624"/>
              <a:ext cx="9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=4+3=7</a:t>
              </a:r>
              <a:endParaRPr lang="en-US" altLang="zh-CN"/>
            </a:p>
          </p:txBody>
        </p:sp>
      </p:grpSp>
      <p:grpSp>
        <p:nvGrpSpPr>
          <p:cNvPr id="6" name="Group 26"/>
          <p:cNvGrpSpPr/>
          <p:nvPr/>
        </p:nvGrpSpPr>
        <p:grpSpPr bwMode="auto">
          <a:xfrm>
            <a:off x="1295400" y="3962400"/>
            <a:ext cx="3886200" cy="2352675"/>
            <a:chOff x="816" y="2496"/>
            <a:chExt cx="2448" cy="1482"/>
          </a:xfrm>
        </p:grpSpPr>
        <p:sp>
          <p:nvSpPr>
            <p:cNvPr id="118804" name="AutoShape 27"/>
            <p:cNvSpPr>
              <a:spLocks noChangeArrowheads="1"/>
            </p:cNvSpPr>
            <p:nvPr/>
          </p:nvSpPr>
          <p:spPr bwMode="auto">
            <a:xfrm>
              <a:off x="816" y="3024"/>
              <a:ext cx="192" cy="288"/>
            </a:xfrm>
            <a:prstGeom prst="rightArrow">
              <a:avLst>
                <a:gd name="adj1" fmla="val 50000"/>
                <a:gd name="adj2" fmla="val 25000"/>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18805" name="Group 28"/>
            <p:cNvGrpSpPr/>
            <p:nvPr/>
          </p:nvGrpSpPr>
          <p:grpSpPr bwMode="auto">
            <a:xfrm>
              <a:off x="1332" y="2496"/>
              <a:ext cx="1932" cy="1482"/>
              <a:chOff x="1332" y="2496"/>
              <a:chExt cx="1932" cy="1482"/>
            </a:xfrm>
          </p:grpSpPr>
          <p:sp>
            <p:nvSpPr>
              <p:cNvPr id="118806" name="Text Box 29"/>
              <p:cNvSpPr txBox="1">
                <a:spLocks noChangeArrowheads="1"/>
              </p:cNvSpPr>
              <p:nvPr/>
            </p:nvSpPr>
            <p:spPr bwMode="auto">
              <a:xfrm>
                <a:off x="1632" y="249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FF0000"/>
                    </a:solidFill>
                  </a:rPr>
                  <a:t>7</a:t>
                </a:r>
                <a:endParaRPr lang="en-US" altLang="zh-CN">
                  <a:solidFill>
                    <a:srgbClr val="FF0000"/>
                  </a:solidFill>
                </a:endParaRPr>
              </a:p>
            </p:txBody>
          </p:sp>
          <p:sp>
            <p:nvSpPr>
              <p:cNvPr id="118807" name="Text Box 30"/>
              <p:cNvSpPr txBox="1">
                <a:spLocks noChangeArrowheads="1"/>
              </p:cNvSpPr>
              <p:nvPr/>
            </p:nvSpPr>
            <p:spPr bwMode="auto">
              <a:xfrm>
                <a:off x="3044" y="277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5</a:t>
                </a:r>
                <a:endParaRPr lang="en-US" altLang="zh-CN"/>
              </a:p>
            </p:txBody>
          </p:sp>
          <p:sp>
            <p:nvSpPr>
              <p:cNvPr id="118808" name="Text Box 31"/>
              <p:cNvSpPr txBox="1">
                <a:spLocks noChangeArrowheads="1"/>
              </p:cNvSpPr>
              <p:nvPr/>
            </p:nvSpPr>
            <p:spPr bwMode="auto">
              <a:xfrm>
                <a:off x="2605" y="3652"/>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6</a:t>
                </a:r>
                <a:endParaRPr lang="en-US" altLang="zh-CN"/>
              </a:p>
            </p:txBody>
          </p:sp>
          <p:sp>
            <p:nvSpPr>
              <p:cNvPr id="118809" name="Text Box 32"/>
              <p:cNvSpPr txBox="1">
                <a:spLocks noChangeArrowheads="1"/>
              </p:cNvSpPr>
              <p:nvPr/>
            </p:nvSpPr>
            <p:spPr bwMode="auto">
              <a:xfrm>
                <a:off x="1332" y="3568"/>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118810" name="Text Box 33"/>
              <p:cNvSpPr txBox="1">
                <a:spLocks noChangeArrowheads="1"/>
              </p:cNvSpPr>
              <p:nvPr/>
            </p:nvSpPr>
            <p:spPr bwMode="auto">
              <a:xfrm>
                <a:off x="1392" y="2976"/>
                <a:ext cx="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宋体" panose="02010600030101010101" pitchFamily="2" charset="-122"/>
                  </a:rPr>
                  <a:t>*</a:t>
                </a:r>
                <a:endParaRPr lang="en-US" altLang="zh-CN" sz="2800" b="1">
                  <a:latin typeface="宋体" panose="02010600030101010101" pitchFamily="2" charset="-122"/>
                </a:endParaRPr>
              </a:p>
            </p:txBody>
          </p:sp>
          <p:sp>
            <p:nvSpPr>
              <p:cNvPr id="118811" name="Text Box 34"/>
              <p:cNvSpPr txBox="1">
                <a:spLocks noChangeArrowheads="1"/>
              </p:cNvSpPr>
              <p:nvPr/>
            </p:nvSpPr>
            <p:spPr bwMode="auto">
              <a:xfrm>
                <a:off x="2304" y="2496"/>
                <a:ext cx="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宋体" panose="02010600030101010101" pitchFamily="2" charset="-122"/>
                  </a:rPr>
                  <a:t>*</a:t>
                </a:r>
                <a:endParaRPr lang="en-US" altLang="zh-CN" sz="2800" b="1">
                  <a:latin typeface="宋体" panose="02010600030101010101" pitchFamily="2" charset="-122"/>
                </a:endParaRPr>
              </a:p>
            </p:txBody>
          </p:sp>
          <p:sp>
            <p:nvSpPr>
              <p:cNvPr id="118812" name="Text Box 35"/>
              <p:cNvSpPr txBox="1">
                <a:spLocks noChangeArrowheads="1"/>
              </p:cNvSpPr>
              <p:nvPr/>
            </p:nvSpPr>
            <p:spPr bwMode="auto">
              <a:xfrm>
                <a:off x="1859" y="3652"/>
                <a:ext cx="21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a:t>
                </a:r>
                <a:endParaRPr lang="en-US" altLang="zh-CN" sz="2800"/>
              </a:p>
            </p:txBody>
          </p:sp>
          <p:sp>
            <p:nvSpPr>
              <p:cNvPr id="118813" name="Line 36"/>
              <p:cNvSpPr>
                <a:spLocks noChangeShapeType="1"/>
              </p:cNvSpPr>
              <p:nvPr/>
            </p:nvSpPr>
            <p:spPr bwMode="auto">
              <a:xfrm>
                <a:off x="1512" y="3600"/>
                <a:ext cx="1152"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8814" name="Line 37"/>
              <p:cNvSpPr>
                <a:spLocks noChangeShapeType="1"/>
              </p:cNvSpPr>
              <p:nvPr/>
            </p:nvSpPr>
            <p:spPr bwMode="auto">
              <a:xfrm flipH="1" flipV="1">
                <a:off x="1776" y="2736"/>
                <a:ext cx="1296" cy="16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8815" name="Line 38"/>
              <p:cNvSpPr>
                <a:spLocks noChangeShapeType="1"/>
              </p:cNvSpPr>
              <p:nvPr/>
            </p:nvSpPr>
            <p:spPr bwMode="auto">
              <a:xfrm flipV="1">
                <a:off x="1512" y="2736"/>
                <a:ext cx="264" cy="86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 name="Group 39"/>
          <p:cNvGrpSpPr/>
          <p:nvPr/>
        </p:nvGrpSpPr>
        <p:grpSpPr bwMode="auto">
          <a:xfrm>
            <a:off x="2438400" y="4191000"/>
            <a:ext cx="1676400" cy="1828800"/>
            <a:chOff x="1536" y="2640"/>
            <a:chExt cx="1056" cy="1152"/>
          </a:xfrm>
        </p:grpSpPr>
        <p:grpSp>
          <p:nvGrpSpPr>
            <p:cNvPr id="118795" name="Group 40"/>
            <p:cNvGrpSpPr/>
            <p:nvPr/>
          </p:nvGrpSpPr>
          <p:grpSpPr bwMode="auto">
            <a:xfrm>
              <a:off x="2256" y="2640"/>
              <a:ext cx="336" cy="336"/>
              <a:chOff x="1392" y="2928"/>
              <a:chExt cx="336" cy="336"/>
            </a:xfrm>
          </p:grpSpPr>
          <p:sp>
            <p:nvSpPr>
              <p:cNvPr id="118802" name="Oval 41"/>
              <p:cNvSpPr>
                <a:spLocks noChangeArrowheads="1"/>
              </p:cNvSpPr>
              <p:nvPr/>
            </p:nvSpPr>
            <p:spPr bwMode="auto">
              <a:xfrm>
                <a:off x="1392" y="2928"/>
                <a:ext cx="336" cy="336"/>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803" name="Text Box 42"/>
              <p:cNvSpPr txBox="1">
                <a:spLocks noChangeArrowheads="1"/>
              </p:cNvSpPr>
              <p:nvPr/>
            </p:nvSpPr>
            <p:spPr bwMode="auto">
              <a:xfrm>
                <a:off x="1458" y="2976"/>
                <a:ext cx="192"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solidFill>
                      <a:srgbClr val="FF0000"/>
                    </a:solidFill>
                  </a:rPr>
                  <a:t>1</a:t>
                </a:r>
                <a:endParaRPr lang="en-US" altLang="zh-CN" sz="2000" b="1">
                  <a:solidFill>
                    <a:srgbClr val="FF0000"/>
                  </a:solidFill>
                </a:endParaRPr>
              </a:p>
            </p:txBody>
          </p:sp>
        </p:grpSp>
        <p:grpSp>
          <p:nvGrpSpPr>
            <p:cNvPr id="118796" name="Group 43"/>
            <p:cNvGrpSpPr/>
            <p:nvPr/>
          </p:nvGrpSpPr>
          <p:grpSpPr bwMode="auto">
            <a:xfrm>
              <a:off x="1536" y="2784"/>
              <a:ext cx="336" cy="336"/>
              <a:chOff x="1392" y="2928"/>
              <a:chExt cx="336" cy="336"/>
            </a:xfrm>
          </p:grpSpPr>
          <p:sp>
            <p:nvSpPr>
              <p:cNvPr id="118800" name="Oval 44"/>
              <p:cNvSpPr>
                <a:spLocks noChangeArrowheads="1"/>
              </p:cNvSpPr>
              <p:nvPr/>
            </p:nvSpPr>
            <p:spPr bwMode="auto">
              <a:xfrm>
                <a:off x="1392" y="2928"/>
                <a:ext cx="336" cy="336"/>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801" name="Text Box 45"/>
              <p:cNvSpPr txBox="1">
                <a:spLocks noChangeArrowheads="1"/>
              </p:cNvSpPr>
              <p:nvPr/>
            </p:nvSpPr>
            <p:spPr bwMode="auto">
              <a:xfrm>
                <a:off x="1458" y="2976"/>
                <a:ext cx="192"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solidFill>
                      <a:srgbClr val="FF0000"/>
                    </a:solidFill>
                  </a:rPr>
                  <a:t>2</a:t>
                </a:r>
                <a:endParaRPr lang="en-US" altLang="zh-CN" sz="2000" b="1">
                  <a:solidFill>
                    <a:srgbClr val="FF0000"/>
                  </a:solidFill>
                </a:endParaRPr>
              </a:p>
            </p:txBody>
          </p:sp>
        </p:grpSp>
        <p:grpSp>
          <p:nvGrpSpPr>
            <p:cNvPr id="118797" name="Group 46"/>
            <p:cNvGrpSpPr/>
            <p:nvPr/>
          </p:nvGrpSpPr>
          <p:grpSpPr bwMode="auto">
            <a:xfrm>
              <a:off x="2016" y="3456"/>
              <a:ext cx="336" cy="336"/>
              <a:chOff x="1392" y="2928"/>
              <a:chExt cx="336" cy="336"/>
            </a:xfrm>
          </p:grpSpPr>
          <p:sp>
            <p:nvSpPr>
              <p:cNvPr id="118798" name="Oval 47"/>
              <p:cNvSpPr>
                <a:spLocks noChangeArrowheads="1"/>
              </p:cNvSpPr>
              <p:nvPr/>
            </p:nvSpPr>
            <p:spPr bwMode="auto">
              <a:xfrm>
                <a:off x="1392" y="2928"/>
                <a:ext cx="336" cy="336"/>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799" name="Text Box 48"/>
              <p:cNvSpPr txBox="1">
                <a:spLocks noChangeArrowheads="1"/>
              </p:cNvSpPr>
              <p:nvPr/>
            </p:nvSpPr>
            <p:spPr bwMode="auto">
              <a:xfrm>
                <a:off x="1458" y="2976"/>
                <a:ext cx="192"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solidFill>
                      <a:srgbClr val="FF0000"/>
                    </a:solidFill>
                  </a:rPr>
                  <a:t>3</a:t>
                </a:r>
                <a:endParaRPr lang="en-US" altLang="zh-CN" sz="2000" b="1">
                  <a:solidFill>
                    <a:srgbClr val="FF0000"/>
                  </a:solidFill>
                </a:endParaRPr>
              </a:p>
            </p:txBody>
          </p:sp>
        </p:grpSp>
      </p:grpSp>
      <p:grpSp>
        <p:nvGrpSpPr>
          <p:cNvPr id="12" name="Group 49"/>
          <p:cNvGrpSpPr/>
          <p:nvPr/>
        </p:nvGrpSpPr>
        <p:grpSpPr bwMode="auto">
          <a:xfrm>
            <a:off x="5715000" y="4419600"/>
            <a:ext cx="1447800" cy="914400"/>
            <a:chOff x="3600" y="2784"/>
            <a:chExt cx="912" cy="576"/>
          </a:xfrm>
        </p:grpSpPr>
        <p:sp>
          <p:nvSpPr>
            <p:cNvPr id="118792" name="AutoShape 50"/>
            <p:cNvSpPr>
              <a:spLocks noChangeArrowheads="1"/>
            </p:cNvSpPr>
            <p:nvPr/>
          </p:nvSpPr>
          <p:spPr bwMode="auto">
            <a:xfrm>
              <a:off x="3600" y="3072"/>
              <a:ext cx="192" cy="288"/>
            </a:xfrm>
            <a:prstGeom prst="rightArrow">
              <a:avLst>
                <a:gd name="adj1" fmla="val 50000"/>
                <a:gd name="adj2" fmla="val 25000"/>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793" name="Oval 51"/>
            <p:cNvSpPr>
              <a:spLocks noChangeArrowheads="1"/>
            </p:cNvSpPr>
            <p:nvPr/>
          </p:nvSpPr>
          <p:spPr bwMode="auto">
            <a:xfrm>
              <a:off x="4224" y="3120"/>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794" name="Text Box 52"/>
            <p:cNvSpPr txBox="1">
              <a:spLocks noChangeArrowheads="1"/>
            </p:cNvSpPr>
            <p:nvPr/>
          </p:nvSpPr>
          <p:spPr bwMode="auto">
            <a:xfrm>
              <a:off x="4080" y="2784"/>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76</a:t>
              </a:r>
              <a:endParaRPr lang="en-US" altLang="zh-C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810" name="Group 2"/>
          <p:cNvGrpSpPr/>
          <p:nvPr/>
        </p:nvGrpSpPr>
        <p:grpSpPr bwMode="auto">
          <a:xfrm>
            <a:off x="381000" y="228600"/>
            <a:ext cx="3276600" cy="3038475"/>
            <a:chOff x="240" y="144"/>
            <a:chExt cx="2064" cy="1914"/>
          </a:xfrm>
        </p:grpSpPr>
        <p:sp>
          <p:nvSpPr>
            <p:cNvPr id="119844" name="Text Box 3"/>
            <p:cNvSpPr txBox="1">
              <a:spLocks noChangeArrowheads="1"/>
            </p:cNvSpPr>
            <p:nvPr/>
          </p:nvSpPr>
          <p:spPr bwMode="auto">
            <a:xfrm>
              <a:off x="1206" y="14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119845" name="Text Box 4"/>
            <p:cNvSpPr txBox="1">
              <a:spLocks noChangeArrowheads="1"/>
            </p:cNvSpPr>
            <p:nvPr/>
          </p:nvSpPr>
          <p:spPr bwMode="auto">
            <a:xfrm>
              <a:off x="635" y="395"/>
              <a:ext cx="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a:t>
              </a:r>
              <a:endParaRPr lang="en-US" altLang="zh-CN" sz="2800"/>
            </a:p>
          </p:txBody>
        </p:sp>
        <p:sp>
          <p:nvSpPr>
            <p:cNvPr id="119846" name="Text Box 5"/>
            <p:cNvSpPr txBox="1">
              <a:spLocks noChangeArrowheads="1"/>
            </p:cNvSpPr>
            <p:nvPr/>
          </p:nvSpPr>
          <p:spPr bwMode="auto">
            <a:xfrm>
              <a:off x="2084" y="85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5</a:t>
              </a:r>
              <a:endParaRPr lang="en-US" altLang="zh-CN"/>
            </a:p>
          </p:txBody>
        </p:sp>
        <p:sp>
          <p:nvSpPr>
            <p:cNvPr id="119847" name="Text Box 6"/>
            <p:cNvSpPr txBox="1">
              <a:spLocks noChangeArrowheads="1"/>
            </p:cNvSpPr>
            <p:nvPr/>
          </p:nvSpPr>
          <p:spPr bwMode="auto">
            <a:xfrm>
              <a:off x="1645" y="1732"/>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6</a:t>
              </a:r>
              <a:endParaRPr lang="en-US" altLang="zh-CN"/>
            </a:p>
          </p:txBody>
        </p:sp>
        <p:sp>
          <p:nvSpPr>
            <p:cNvPr id="119848" name="Text Box 7"/>
            <p:cNvSpPr txBox="1">
              <a:spLocks noChangeArrowheads="1"/>
            </p:cNvSpPr>
            <p:nvPr/>
          </p:nvSpPr>
          <p:spPr bwMode="auto">
            <a:xfrm>
              <a:off x="372" y="1648"/>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119849" name="Text Box 8"/>
            <p:cNvSpPr txBox="1">
              <a:spLocks noChangeArrowheads="1"/>
            </p:cNvSpPr>
            <p:nvPr/>
          </p:nvSpPr>
          <p:spPr bwMode="auto">
            <a:xfrm>
              <a:off x="240" y="687"/>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119850" name="Text Box 9"/>
            <p:cNvSpPr txBox="1">
              <a:spLocks noChangeArrowheads="1"/>
            </p:cNvSpPr>
            <p:nvPr/>
          </p:nvSpPr>
          <p:spPr bwMode="auto">
            <a:xfrm>
              <a:off x="240" y="1147"/>
              <a:ext cx="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宋体" panose="02010600030101010101" pitchFamily="2" charset="-122"/>
                </a:rPr>
                <a:t>*</a:t>
              </a:r>
              <a:endParaRPr lang="en-US" altLang="zh-CN" sz="2800" b="1">
                <a:latin typeface="宋体" panose="02010600030101010101" pitchFamily="2" charset="-122"/>
              </a:endParaRPr>
            </a:p>
          </p:txBody>
        </p:sp>
        <p:sp>
          <p:nvSpPr>
            <p:cNvPr id="119851" name="Text Box 10"/>
            <p:cNvSpPr txBox="1">
              <a:spLocks noChangeArrowheads="1"/>
            </p:cNvSpPr>
            <p:nvPr/>
          </p:nvSpPr>
          <p:spPr bwMode="auto">
            <a:xfrm>
              <a:off x="1689" y="436"/>
              <a:ext cx="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宋体" panose="02010600030101010101" pitchFamily="2" charset="-122"/>
                </a:rPr>
                <a:t>*</a:t>
              </a:r>
              <a:endParaRPr lang="en-US" altLang="zh-CN" sz="2800" b="1">
                <a:latin typeface="宋体" panose="02010600030101010101" pitchFamily="2" charset="-122"/>
              </a:endParaRPr>
            </a:p>
          </p:txBody>
        </p:sp>
        <p:sp>
          <p:nvSpPr>
            <p:cNvPr id="119852" name="Text Box 11"/>
            <p:cNvSpPr txBox="1">
              <a:spLocks noChangeArrowheads="1"/>
            </p:cNvSpPr>
            <p:nvPr/>
          </p:nvSpPr>
          <p:spPr bwMode="auto">
            <a:xfrm>
              <a:off x="899" y="1732"/>
              <a:ext cx="21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a:t>
              </a:r>
              <a:endParaRPr lang="en-US" altLang="zh-CN" sz="2800"/>
            </a:p>
          </p:txBody>
        </p:sp>
        <p:sp>
          <p:nvSpPr>
            <p:cNvPr id="119853" name="Line 12"/>
            <p:cNvSpPr>
              <a:spLocks noChangeShapeType="1"/>
            </p:cNvSpPr>
            <p:nvPr/>
          </p:nvSpPr>
          <p:spPr bwMode="auto">
            <a:xfrm>
              <a:off x="552" y="1680"/>
              <a:ext cx="1152"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9854" name="Line 13"/>
            <p:cNvSpPr>
              <a:spLocks noChangeShapeType="1"/>
            </p:cNvSpPr>
            <p:nvPr/>
          </p:nvSpPr>
          <p:spPr bwMode="auto">
            <a:xfrm flipH="1" flipV="1">
              <a:off x="1312" y="352"/>
              <a:ext cx="800" cy="6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9855" name="Line 14"/>
            <p:cNvSpPr>
              <a:spLocks noChangeShapeType="1"/>
            </p:cNvSpPr>
            <p:nvPr/>
          </p:nvSpPr>
          <p:spPr bwMode="auto">
            <a:xfrm flipH="1">
              <a:off x="480" y="336"/>
              <a:ext cx="840" cy="4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9856" name="Line 15"/>
            <p:cNvSpPr>
              <a:spLocks noChangeShapeType="1"/>
            </p:cNvSpPr>
            <p:nvPr/>
          </p:nvSpPr>
          <p:spPr bwMode="auto">
            <a:xfrm flipH="1" flipV="1">
              <a:off x="480" y="808"/>
              <a:ext cx="72" cy="8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19857" name="Group 16"/>
            <p:cNvGrpSpPr/>
            <p:nvPr/>
          </p:nvGrpSpPr>
          <p:grpSpPr bwMode="auto">
            <a:xfrm>
              <a:off x="1608" y="528"/>
              <a:ext cx="240" cy="240"/>
              <a:chOff x="1008" y="3216"/>
              <a:chExt cx="144" cy="144"/>
            </a:xfrm>
          </p:grpSpPr>
          <p:sp>
            <p:nvSpPr>
              <p:cNvPr id="119858" name="Line 17"/>
              <p:cNvSpPr>
                <a:spLocks noChangeShapeType="1"/>
              </p:cNvSpPr>
              <p:nvPr/>
            </p:nvSpPr>
            <p:spPr bwMode="auto">
              <a:xfrm>
                <a:off x="1008" y="3216"/>
                <a:ext cx="144" cy="144"/>
              </a:xfrm>
              <a:prstGeom prst="line">
                <a:avLst/>
              </a:prstGeom>
              <a:noFill/>
              <a:ln w="38100">
                <a:solidFill>
                  <a:srgbClr val="000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9859" name="Line 18"/>
              <p:cNvSpPr>
                <a:spLocks noChangeShapeType="1"/>
              </p:cNvSpPr>
              <p:nvPr/>
            </p:nvSpPr>
            <p:spPr bwMode="auto">
              <a:xfrm flipV="1">
                <a:off x="1008" y="3216"/>
                <a:ext cx="144" cy="144"/>
              </a:xfrm>
              <a:prstGeom prst="line">
                <a:avLst/>
              </a:prstGeom>
              <a:noFill/>
              <a:ln w="38100">
                <a:solidFill>
                  <a:srgbClr val="000080"/>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 name="Group 19"/>
          <p:cNvGrpSpPr/>
          <p:nvPr/>
        </p:nvGrpSpPr>
        <p:grpSpPr bwMode="auto">
          <a:xfrm>
            <a:off x="2514600" y="3505200"/>
            <a:ext cx="3036888" cy="3038475"/>
            <a:chOff x="576" y="2208"/>
            <a:chExt cx="1913" cy="1914"/>
          </a:xfrm>
        </p:grpSpPr>
        <p:sp>
          <p:nvSpPr>
            <p:cNvPr id="119832" name="AutoShape 20"/>
            <p:cNvSpPr>
              <a:spLocks noChangeArrowheads="1"/>
            </p:cNvSpPr>
            <p:nvPr/>
          </p:nvSpPr>
          <p:spPr bwMode="auto">
            <a:xfrm>
              <a:off x="576" y="3072"/>
              <a:ext cx="192" cy="288"/>
            </a:xfrm>
            <a:prstGeom prst="rightArrow">
              <a:avLst>
                <a:gd name="adj1" fmla="val 50000"/>
                <a:gd name="adj2" fmla="val 25000"/>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19833" name="Group 21"/>
            <p:cNvGrpSpPr/>
            <p:nvPr/>
          </p:nvGrpSpPr>
          <p:grpSpPr bwMode="auto">
            <a:xfrm>
              <a:off x="864" y="2208"/>
              <a:ext cx="1625" cy="1914"/>
              <a:chOff x="864" y="2208"/>
              <a:chExt cx="1625" cy="1914"/>
            </a:xfrm>
          </p:grpSpPr>
          <p:sp>
            <p:nvSpPr>
              <p:cNvPr id="119834" name="Text Box 22"/>
              <p:cNvSpPr txBox="1">
                <a:spLocks noChangeArrowheads="1"/>
              </p:cNvSpPr>
              <p:nvPr/>
            </p:nvSpPr>
            <p:spPr bwMode="auto">
              <a:xfrm>
                <a:off x="1830" y="2208"/>
                <a:ext cx="3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FF0000"/>
                    </a:solidFill>
                  </a:rPr>
                  <a:t>15</a:t>
                </a:r>
                <a:endParaRPr lang="en-US" altLang="zh-CN">
                  <a:solidFill>
                    <a:srgbClr val="FF0000"/>
                  </a:solidFill>
                </a:endParaRPr>
              </a:p>
            </p:txBody>
          </p:sp>
          <p:sp>
            <p:nvSpPr>
              <p:cNvPr id="119835" name="Text Box 23"/>
              <p:cNvSpPr txBox="1">
                <a:spLocks noChangeArrowheads="1"/>
              </p:cNvSpPr>
              <p:nvPr/>
            </p:nvSpPr>
            <p:spPr bwMode="auto">
              <a:xfrm>
                <a:off x="1259" y="2459"/>
                <a:ext cx="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a:t>
                </a:r>
                <a:endParaRPr lang="en-US" altLang="zh-CN" sz="2800"/>
              </a:p>
            </p:txBody>
          </p:sp>
          <p:sp>
            <p:nvSpPr>
              <p:cNvPr id="119836" name="Text Box 24"/>
              <p:cNvSpPr txBox="1">
                <a:spLocks noChangeArrowheads="1"/>
              </p:cNvSpPr>
              <p:nvPr/>
            </p:nvSpPr>
            <p:spPr bwMode="auto">
              <a:xfrm>
                <a:off x="2269" y="379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6</a:t>
                </a:r>
                <a:endParaRPr lang="en-US" altLang="zh-CN"/>
              </a:p>
            </p:txBody>
          </p:sp>
          <p:sp>
            <p:nvSpPr>
              <p:cNvPr id="119837" name="Text Box 25"/>
              <p:cNvSpPr txBox="1">
                <a:spLocks noChangeArrowheads="1"/>
              </p:cNvSpPr>
              <p:nvPr/>
            </p:nvSpPr>
            <p:spPr bwMode="auto">
              <a:xfrm>
                <a:off x="996" y="3712"/>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119838" name="Text Box 26"/>
              <p:cNvSpPr txBox="1">
                <a:spLocks noChangeArrowheads="1"/>
              </p:cNvSpPr>
              <p:nvPr/>
            </p:nvSpPr>
            <p:spPr bwMode="auto">
              <a:xfrm>
                <a:off x="864" y="2751"/>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4</a:t>
                </a:r>
                <a:endParaRPr lang="en-US" altLang="zh-CN"/>
              </a:p>
            </p:txBody>
          </p:sp>
          <p:sp>
            <p:nvSpPr>
              <p:cNvPr id="119839" name="Text Box 27"/>
              <p:cNvSpPr txBox="1">
                <a:spLocks noChangeArrowheads="1"/>
              </p:cNvSpPr>
              <p:nvPr/>
            </p:nvSpPr>
            <p:spPr bwMode="auto">
              <a:xfrm>
                <a:off x="864" y="3211"/>
                <a:ext cx="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宋体" panose="02010600030101010101" pitchFamily="2" charset="-122"/>
                  </a:rPr>
                  <a:t>*</a:t>
                </a:r>
                <a:endParaRPr lang="en-US" altLang="zh-CN" sz="2800" b="1">
                  <a:latin typeface="宋体" panose="02010600030101010101" pitchFamily="2" charset="-122"/>
                </a:endParaRPr>
              </a:p>
            </p:txBody>
          </p:sp>
          <p:sp>
            <p:nvSpPr>
              <p:cNvPr id="119840" name="Text Box 28"/>
              <p:cNvSpPr txBox="1">
                <a:spLocks noChangeArrowheads="1"/>
              </p:cNvSpPr>
              <p:nvPr/>
            </p:nvSpPr>
            <p:spPr bwMode="auto">
              <a:xfrm>
                <a:off x="1523" y="3796"/>
                <a:ext cx="21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a:t>
                </a:r>
                <a:endParaRPr lang="en-US" altLang="zh-CN" sz="2800"/>
              </a:p>
            </p:txBody>
          </p:sp>
          <p:sp>
            <p:nvSpPr>
              <p:cNvPr id="119841" name="Line 29"/>
              <p:cNvSpPr>
                <a:spLocks noChangeShapeType="1"/>
              </p:cNvSpPr>
              <p:nvPr/>
            </p:nvSpPr>
            <p:spPr bwMode="auto">
              <a:xfrm>
                <a:off x="1176" y="3744"/>
                <a:ext cx="1152"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9842" name="Line 30"/>
              <p:cNvSpPr>
                <a:spLocks noChangeShapeType="1"/>
              </p:cNvSpPr>
              <p:nvPr/>
            </p:nvSpPr>
            <p:spPr bwMode="auto">
              <a:xfrm flipH="1">
                <a:off x="1104" y="2400"/>
                <a:ext cx="840" cy="4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9843" name="Line 31"/>
              <p:cNvSpPr>
                <a:spLocks noChangeShapeType="1"/>
              </p:cNvSpPr>
              <p:nvPr/>
            </p:nvSpPr>
            <p:spPr bwMode="auto">
              <a:xfrm flipH="1" flipV="1">
                <a:off x="1104" y="2872"/>
                <a:ext cx="72" cy="8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 name="Group 32"/>
          <p:cNvGrpSpPr/>
          <p:nvPr/>
        </p:nvGrpSpPr>
        <p:grpSpPr bwMode="auto">
          <a:xfrm>
            <a:off x="3124200" y="3962400"/>
            <a:ext cx="1676400" cy="2362200"/>
            <a:chOff x="960" y="2448"/>
            <a:chExt cx="1056" cy="1488"/>
          </a:xfrm>
        </p:grpSpPr>
        <p:grpSp>
          <p:nvGrpSpPr>
            <p:cNvPr id="119823" name="Group 33"/>
            <p:cNvGrpSpPr/>
            <p:nvPr/>
          </p:nvGrpSpPr>
          <p:grpSpPr bwMode="auto">
            <a:xfrm>
              <a:off x="1440" y="2448"/>
              <a:ext cx="336" cy="336"/>
              <a:chOff x="1392" y="2928"/>
              <a:chExt cx="336" cy="336"/>
            </a:xfrm>
          </p:grpSpPr>
          <p:sp>
            <p:nvSpPr>
              <p:cNvPr id="119830" name="Oval 34"/>
              <p:cNvSpPr>
                <a:spLocks noChangeArrowheads="1"/>
              </p:cNvSpPr>
              <p:nvPr/>
            </p:nvSpPr>
            <p:spPr bwMode="auto">
              <a:xfrm>
                <a:off x="1392" y="2928"/>
                <a:ext cx="336" cy="336"/>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831" name="Text Box 35"/>
              <p:cNvSpPr txBox="1">
                <a:spLocks noChangeArrowheads="1"/>
              </p:cNvSpPr>
              <p:nvPr/>
            </p:nvSpPr>
            <p:spPr bwMode="auto">
              <a:xfrm>
                <a:off x="1458" y="2976"/>
                <a:ext cx="192"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solidFill>
                      <a:srgbClr val="FF0000"/>
                    </a:solidFill>
                  </a:rPr>
                  <a:t>1</a:t>
                </a:r>
                <a:endParaRPr lang="en-US" altLang="zh-CN" sz="2000" b="1">
                  <a:solidFill>
                    <a:srgbClr val="FF0000"/>
                  </a:solidFill>
                </a:endParaRPr>
              </a:p>
            </p:txBody>
          </p:sp>
        </p:grpSp>
        <p:grpSp>
          <p:nvGrpSpPr>
            <p:cNvPr id="119824" name="Group 36"/>
            <p:cNvGrpSpPr/>
            <p:nvPr/>
          </p:nvGrpSpPr>
          <p:grpSpPr bwMode="auto">
            <a:xfrm>
              <a:off x="960" y="3024"/>
              <a:ext cx="336" cy="336"/>
              <a:chOff x="1392" y="2928"/>
              <a:chExt cx="336" cy="336"/>
            </a:xfrm>
          </p:grpSpPr>
          <p:sp>
            <p:nvSpPr>
              <p:cNvPr id="119828" name="Oval 37"/>
              <p:cNvSpPr>
                <a:spLocks noChangeArrowheads="1"/>
              </p:cNvSpPr>
              <p:nvPr/>
            </p:nvSpPr>
            <p:spPr bwMode="auto">
              <a:xfrm>
                <a:off x="1392" y="2928"/>
                <a:ext cx="336" cy="336"/>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829" name="Text Box 38"/>
              <p:cNvSpPr txBox="1">
                <a:spLocks noChangeArrowheads="1"/>
              </p:cNvSpPr>
              <p:nvPr/>
            </p:nvSpPr>
            <p:spPr bwMode="auto">
              <a:xfrm>
                <a:off x="1458" y="2976"/>
                <a:ext cx="192"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solidFill>
                      <a:srgbClr val="FF0000"/>
                    </a:solidFill>
                  </a:rPr>
                  <a:t>2</a:t>
                </a:r>
                <a:endParaRPr lang="en-US" altLang="zh-CN" sz="2000" b="1">
                  <a:solidFill>
                    <a:srgbClr val="FF0000"/>
                  </a:solidFill>
                </a:endParaRPr>
              </a:p>
            </p:txBody>
          </p:sp>
        </p:grpSp>
        <p:grpSp>
          <p:nvGrpSpPr>
            <p:cNvPr id="119825" name="Group 39"/>
            <p:cNvGrpSpPr/>
            <p:nvPr/>
          </p:nvGrpSpPr>
          <p:grpSpPr bwMode="auto">
            <a:xfrm>
              <a:off x="1680" y="3600"/>
              <a:ext cx="336" cy="336"/>
              <a:chOff x="1392" y="2928"/>
              <a:chExt cx="336" cy="336"/>
            </a:xfrm>
          </p:grpSpPr>
          <p:sp>
            <p:nvSpPr>
              <p:cNvPr id="119826" name="Oval 40"/>
              <p:cNvSpPr>
                <a:spLocks noChangeArrowheads="1"/>
              </p:cNvSpPr>
              <p:nvPr/>
            </p:nvSpPr>
            <p:spPr bwMode="auto">
              <a:xfrm>
                <a:off x="1392" y="2928"/>
                <a:ext cx="336" cy="336"/>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827" name="Text Box 41"/>
              <p:cNvSpPr txBox="1">
                <a:spLocks noChangeArrowheads="1"/>
              </p:cNvSpPr>
              <p:nvPr/>
            </p:nvSpPr>
            <p:spPr bwMode="auto">
              <a:xfrm>
                <a:off x="1458" y="2976"/>
                <a:ext cx="192"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solidFill>
                      <a:srgbClr val="FF0000"/>
                    </a:solidFill>
                  </a:rPr>
                  <a:t>3</a:t>
                </a:r>
                <a:endParaRPr lang="en-US" altLang="zh-CN" sz="2000" b="1">
                  <a:solidFill>
                    <a:srgbClr val="FF0000"/>
                  </a:solidFill>
                </a:endParaRPr>
              </a:p>
            </p:txBody>
          </p:sp>
        </p:grpSp>
      </p:grpSp>
      <p:grpSp>
        <p:nvGrpSpPr>
          <p:cNvPr id="10" name="Group 42"/>
          <p:cNvGrpSpPr/>
          <p:nvPr/>
        </p:nvGrpSpPr>
        <p:grpSpPr bwMode="auto">
          <a:xfrm>
            <a:off x="6248400" y="4648200"/>
            <a:ext cx="1676400" cy="609600"/>
            <a:chOff x="2928" y="2928"/>
            <a:chExt cx="1056" cy="384"/>
          </a:xfrm>
        </p:grpSpPr>
        <p:grpSp>
          <p:nvGrpSpPr>
            <p:cNvPr id="119819" name="Group 43"/>
            <p:cNvGrpSpPr/>
            <p:nvPr/>
          </p:nvGrpSpPr>
          <p:grpSpPr bwMode="auto">
            <a:xfrm>
              <a:off x="3408" y="2928"/>
              <a:ext cx="576" cy="384"/>
              <a:chOff x="3408" y="2784"/>
              <a:chExt cx="576" cy="384"/>
            </a:xfrm>
          </p:grpSpPr>
          <p:sp>
            <p:nvSpPr>
              <p:cNvPr id="119821" name="Oval 44"/>
              <p:cNvSpPr>
                <a:spLocks noChangeArrowheads="1"/>
              </p:cNvSpPr>
              <p:nvPr/>
            </p:nvSpPr>
            <p:spPr bwMode="auto">
              <a:xfrm>
                <a:off x="3648" y="3072"/>
                <a:ext cx="96" cy="96"/>
              </a:xfrm>
              <a:prstGeom prst="ellipse">
                <a:avLst/>
              </a:prstGeom>
              <a:solidFill>
                <a:schemeClr val="tx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822" name="Text Box 45"/>
              <p:cNvSpPr txBox="1">
                <a:spLocks noChangeArrowheads="1"/>
              </p:cNvSpPr>
              <p:nvPr/>
            </p:nvSpPr>
            <p:spPr bwMode="auto">
              <a:xfrm>
                <a:off x="3408" y="2784"/>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t>44</a:t>
                </a:r>
                <a:endParaRPr lang="en-US" altLang="zh-CN"/>
              </a:p>
            </p:txBody>
          </p:sp>
        </p:grpSp>
        <p:sp>
          <p:nvSpPr>
            <p:cNvPr id="119820" name="AutoShape 46"/>
            <p:cNvSpPr>
              <a:spLocks noChangeArrowheads="1"/>
            </p:cNvSpPr>
            <p:nvPr/>
          </p:nvSpPr>
          <p:spPr bwMode="auto">
            <a:xfrm>
              <a:off x="2928" y="3024"/>
              <a:ext cx="192" cy="288"/>
            </a:xfrm>
            <a:prstGeom prst="rightArrow">
              <a:avLst>
                <a:gd name="adj1" fmla="val 50000"/>
                <a:gd name="adj2" fmla="val 25000"/>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2" name="Group 47"/>
          <p:cNvGrpSpPr/>
          <p:nvPr/>
        </p:nvGrpSpPr>
        <p:grpSpPr bwMode="auto">
          <a:xfrm>
            <a:off x="1600200" y="533400"/>
            <a:ext cx="4495800" cy="747713"/>
            <a:chOff x="1008" y="336"/>
            <a:chExt cx="2832" cy="471"/>
          </a:xfrm>
        </p:grpSpPr>
        <p:grpSp>
          <p:nvGrpSpPr>
            <p:cNvPr id="119815" name="Group 48"/>
            <p:cNvGrpSpPr/>
            <p:nvPr/>
          </p:nvGrpSpPr>
          <p:grpSpPr bwMode="auto">
            <a:xfrm>
              <a:off x="1440" y="336"/>
              <a:ext cx="2400" cy="471"/>
              <a:chOff x="1440" y="336"/>
              <a:chExt cx="2400" cy="471"/>
            </a:xfrm>
          </p:grpSpPr>
          <p:sp>
            <p:nvSpPr>
              <p:cNvPr id="119817" name="Line 49"/>
              <p:cNvSpPr>
                <a:spLocks noChangeShapeType="1"/>
              </p:cNvSpPr>
              <p:nvPr/>
            </p:nvSpPr>
            <p:spPr bwMode="auto">
              <a:xfrm>
                <a:off x="1440" y="336"/>
                <a:ext cx="1680" cy="384"/>
              </a:xfrm>
              <a:prstGeom prst="line">
                <a:avLst/>
              </a:prstGeom>
              <a:noFill/>
              <a:ln w="9525">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18" name="Text Box 50"/>
              <p:cNvSpPr txBox="1">
                <a:spLocks noChangeArrowheads="1"/>
              </p:cNvSpPr>
              <p:nvPr/>
            </p:nvSpPr>
            <p:spPr bwMode="auto">
              <a:xfrm>
                <a:off x="3168" y="576"/>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5*3=15</a:t>
                </a:r>
                <a:endParaRPr lang="en-US" altLang="zh-CN"/>
              </a:p>
            </p:txBody>
          </p:sp>
        </p:grpSp>
        <p:sp>
          <p:nvSpPr>
            <p:cNvPr id="119816" name="Oval 51"/>
            <p:cNvSpPr>
              <a:spLocks noChangeArrowheads="1"/>
            </p:cNvSpPr>
            <p:nvPr/>
          </p:nvSpPr>
          <p:spPr bwMode="auto">
            <a:xfrm rot="2229633">
              <a:off x="1008" y="480"/>
              <a:ext cx="1392" cy="240"/>
            </a:xfrm>
            <a:prstGeom prst="ellipse">
              <a:avLst/>
            </a:prstGeom>
            <a:noFill/>
            <a:ln w="9525">
              <a:solidFill>
                <a:srgbClr val="FF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zh-CN" altLang="en-US"/>
              <a:t>解题思路</a:t>
            </a:r>
            <a:endParaRPr lang="zh-CN" altLang="en-US"/>
          </a:p>
        </p:txBody>
      </p:sp>
      <p:sp>
        <p:nvSpPr>
          <p:cNvPr id="325635" name="Rectangle 3"/>
          <p:cNvSpPr>
            <a:spLocks noChangeArrowheads="1"/>
          </p:cNvSpPr>
          <p:nvPr/>
        </p:nvSpPr>
        <p:spPr bwMode="auto">
          <a:xfrm>
            <a:off x="1295400" y="2133600"/>
            <a:ext cx="6019800" cy="3352800"/>
          </a:xfrm>
          <a:prstGeom prst="rect">
            <a:avLst/>
          </a:prstGeom>
          <a:solidFill>
            <a:schemeClr val="tx1"/>
          </a:solidFill>
          <a:ln w="9525">
            <a:solidFill>
              <a:schemeClr val="tx1"/>
            </a:solidFill>
            <a:miter lim="800000"/>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0</a:t>
            </a:r>
            <a:endParaRPr lang="en-US" altLang="zh-CN"/>
          </a:p>
        </p:txBody>
      </p:sp>
      <p:sp>
        <p:nvSpPr>
          <p:cNvPr id="325636" name="Text Box 4"/>
          <p:cNvSpPr txBox="1">
            <a:spLocks noChangeArrowheads="1"/>
          </p:cNvSpPr>
          <p:nvPr/>
        </p:nvSpPr>
        <p:spPr bwMode="auto">
          <a:xfrm>
            <a:off x="1828800" y="25146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chemeClr val="bg1"/>
                </a:solidFill>
                <a:ea typeface="幼圆" panose="02010509060101010101" pitchFamily="49" charset="-122"/>
              </a:rPr>
              <a:t>分析最优子结构性质</a:t>
            </a:r>
            <a:endParaRPr lang="zh-CN" altLang="en-US" sz="2400" b="1">
              <a:solidFill>
                <a:schemeClr val="bg1"/>
              </a:solidFill>
              <a:ea typeface="幼圆" panose="02010509060101010101" pitchFamily="49" charset="-122"/>
            </a:endParaRPr>
          </a:p>
        </p:txBody>
      </p:sp>
      <p:sp>
        <p:nvSpPr>
          <p:cNvPr id="325637" name="Text Box 5"/>
          <p:cNvSpPr txBox="1">
            <a:spLocks noChangeArrowheads="1"/>
          </p:cNvSpPr>
          <p:nvPr/>
        </p:nvSpPr>
        <p:spPr bwMode="auto">
          <a:xfrm>
            <a:off x="1828800" y="32004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chemeClr val="bg1"/>
                </a:solidFill>
                <a:ea typeface="幼圆" panose="02010509060101010101" pitchFamily="49" charset="-122"/>
              </a:rPr>
              <a:t>建立递归关系</a:t>
            </a:r>
            <a:endParaRPr lang="zh-CN" altLang="en-US" sz="2400" b="1">
              <a:solidFill>
                <a:schemeClr val="bg1"/>
              </a:solidFill>
              <a:ea typeface="幼圆" panose="02010509060101010101" pitchFamily="49" charset="-122"/>
            </a:endParaRPr>
          </a:p>
        </p:txBody>
      </p:sp>
      <p:sp>
        <p:nvSpPr>
          <p:cNvPr id="325638" name="Text Box 6"/>
          <p:cNvSpPr txBox="1">
            <a:spLocks noChangeArrowheads="1"/>
          </p:cNvSpPr>
          <p:nvPr/>
        </p:nvSpPr>
        <p:spPr bwMode="auto">
          <a:xfrm>
            <a:off x="1828800" y="38862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chemeClr val="bg1"/>
                </a:solidFill>
                <a:ea typeface="幼圆" panose="02010509060101010101" pitchFamily="49" charset="-122"/>
              </a:rPr>
              <a:t>计算最优值</a:t>
            </a:r>
            <a:endParaRPr lang="zh-CN" altLang="en-US" sz="2400" b="1">
              <a:solidFill>
                <a:schemeClr val="bg1"/>
              </a:solidFill>
              <a:ea typeface="幼圆" panose="02010509060101010101" pitchFamily="49" charset="-122"/>
            </a:endParaRPr>
          </a:p>
        </p:txBody>
      </p:sp>
      <p:sp>
        <p:nvSpPr>
          <p:cNvPr id="325639" name="Text Box 7"/>
          <p:cNvSpPr txBox="1">
            <a:spLocks noChangeArrowheads="1"/>
          </p:cNvSpPr>
          <p:nvPr/>
        </p:nvSpPr>
        <p:spPr bwMode="auto">
          <a:xfrm>
            <a:off x="1828800" y="45720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chemeClr val="bg1"/>
                </a:solidFill>
                <a:ea typeface="幼圆" panose="02010509060101010101" pitchFamily="49" charset="-122"/>
              </a:rPr>
              <a:t>构造最优解</a:t>
            </a:r>
            <a:endParaRPr lang="zh-CN" altLang="en-US" sz="2400" b="1">
              <a:solidFill>
                <a:schemeClr val="bg1"/>
              </a:solidFill>
              <a:ea typeface="幼圆" panose="02010509060101010101" pitchFamily="49" charset="-122"/>
            </a:endParaRPr>
          </a:p>
        </p:txBody>
      </p:sp>
      <p:grpSp>
        <p:nvGrpSpPr>
          <p:cNvPr id="2" name="Group 8"/>
          <p:cNvGrpSpPr/>
          <p:nvPr/>
        </p:nvGrpSpPr>
        <p:grpSpPr bwMode="auto">
          <a:xfrm>
            <a:off x="1828800" y="4648200"/>
            <a:ext cx="1828800" cy="381000"/>
            <a:chOff x="1440" y="3696"/>
            <a:chExt cx="1152" cy="240"/>
          </a:xfrm>
        </p:grpSpPr>
        <p:sp>
          <p:nvSpPr>
            <p:cNvPr id="120844" name="Line 9"/>
            <p:cNvSpPr>
              <a:spLocks noChangeShapeType="1"/>
            </p:cNvSpPr>
            <p:nvPr/>
          </p:nvSpPr>
          <p:spPr bwMode="auto">
            <a:xfrm>
              <a:off x="1440" y="3696"/>
              <a:ext cx="1152" cy="24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0845" name="Line 10"/>
            <p:cNvSpPr>
              <a:spLocks noChangeShapeType="1"/>
            </p:cNvSpPr>
            <p:nvPr/>
          </p:nvSpPr>
          <p:spPr bwMode="auto">
            <a:xfrm flipV="1">
              <a:off x="1440" y="3696"/>
              <a:ext cx="1152" cy="24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1"/>
          <p:cNvGrpSpPr/>
          <p:nvPr/>
        </p:nvGrpSpPr>
        <p:grpSpPr bwMode="auto">
          <a:xfrm>
            <a:off x="4800600" y="2438400"/>
            <a:ext cx="520700" cy="457200"/>
            <a:chOff x="1776" y="3944"/>
            <a:chExt cx="328" cy="288"/>
          </a:xfrm>
        </p:grpSpPr>
        <p:sp>
          <p:nvSpPr>
            <p:cNvPr id="120842" name="Line 12"/>
            <p:cNvSpPr>
              <a:spLocks noChangeShapeType="1"/>
            </p:cNvSpPr>
            <p:nvPr/>
          </p:nvSpPr>
          <p:spPr bwMode="auto">
            <a:xfrm>
              <a:off x="1776" y="4128"/>
              <a:ext cx="96" cy="96"/>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0843" name="Line 13"/>
            <p:cNvSpPr>
              <a:spLocks noChangeShapeType="1"/>
            </p:cNvSpPr>
            <p:nvPr/>
          </p:nvSpPr>
          <p:spPr bwMode="auto">
            <a:xfrm flipV="1">
              <a:off x="1864" y="3944"/>
              <a:ext cx="240" cy="288"/>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5636"/>
                                        </p:tgtEl>
                                        <p:attrNameLst>
                                          <p:attrName>style.visibility</p:attrName>
                                        </p:attrNameLst>
                                      </p:cBhvr>
                                      <p:to>
                                        <p:strVal val="visible"/>
                                      </p:to>
                                    </p:set>
                                    <p:animEffect transition="in" filter="blinds(horizontal)">
                                      <p:cBhvr>
                                        <p:cTn id="7" dur="500"/>
                                        <p:tgtEl>
                                          <p:spTgt spid="3256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5637"/>
                                        </p:tgtEl>
                                        <p:attrNameLst>
                                          <p:attrName>style.visibility</p:attrName>
                                        </p:attrNameLst>
                                      </p:cBhvr>
                                      <p:to>
                                        <p:strVal val="visible"/>
                                      </p:to>
                                    </p:set>
                                    <p:animEffect transition="in" filter="blinds(horizontal)">
                                      <p:cBhvr>
                                        <p:cTn id="12" dur="500"/>
                                        <p:tgtEl>
                                          <p:spTgt spid="3256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5638"/>
                                        </p:tgtEl>
                                        <p:attrNameLst>
                                          <p:attrName>style.visibility</p:attrName>
                                        </p:attrNameLst>
                                      </p:cBhvr>
                                      <p:to>
                                        <p:strVal val="visible"/>
                                      </p:to>
                                    </p:set>
                                    <p:animEffect transition="in" filter="blinds(horizontal)">
                                      <p:cBhvr>
                                        <p:cTn id="17" dur="500"/>
                                        <p:tgtEl>
                                          <p:spTgt spid="3256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5639"/>
                                        </p:tgtEl>
                                        <p:attrNameLst>
                                          <p:attrName>style.visibility</p:attrName>
                                        </p:attrNameLst>
                                      </p:cBhvr>
                                      <p:to>
                                        <p:strVal val="visible"/>
                                      </p:to>
                                    </p:set>
                                    <p:animEffect transition="in" filter="blinds(horizontal)">
                                      <p:cBhvr>
                                        <p:cTn id="22" dur="500"/>
                                        <p:tgtEl>
                                          <p:spTgt spid="325639"/>
                                        </p:tgtEl>
                                      </p:cBhvr>
                                    </p:animEffect>
                                  </p:childTnLst>
                                </p:cTn>
                              </p:par>
                            </p:childTnLst>
                          </p:cTn>
                        </p:par>
                      </p:childTnLst>
                    </p:cTn>
                  </p:par>
                  <p:par>
                    <p:cTn id="23" fill="hold">
                      <p:stCondLst>
                        <p:cond delay="indefinite"/>
                      </p:stCondLst>
                      <p:childTnLst>
                        <p:par>
                          <p:cTn id="24" fill="hold">
                            <p:stCondLst>
                              <p:cond delay="0"/>
                            </p:stCondLst>
                            <p:childTnLst>
                              <p:par>
                                <p:cTn id="25" presetID="35"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anim calcmode="lin" valueType="num">
                                      <p:cBhvr>
                                        <p:cTn id="28" dur="500" fill="hold"/>
                                        <p:tgtEl>
                                          <p:spTgt spid="2"/>
                                        </p:tgtEl>
                                        <p:attrNameLst>
                                          <p:attrName>style.rotation</p:attrName>
                                        </p:attrNameLst>
                                      </p:cBhvr>
                                      <p:tavLst>
                                        <p:tav tm="0">
                                          <p:val>
                                            <p:fltVal val="720"/>
                                          </p:val>
                                        </p:tav>
                                        <p:tav tm="100000">
                                          <p:val>
                                            <p:fltVal val="0"/>
                                          </p:val>
                                        </p:tav>
                                      </p:tavLst>
                                    </p:anim>
                                    <p:anim calcmode="lin" valueType="num">
                                      <p:cBhvr>
                                        <p:cTn id="29" dur="500" fill="hold"/>
                                        <p:tgtEl>
                                          <p:spTgt spid="2"/>
                                        </p:tgtEl>
                                        <p:attrNameLst>
                                          <p:attrName>ppt_h</p:attrName>
                                        </p:attrNameLst>
                                      </p:cBhvr>
                                      <p:tavLst>
                                        <p:tav tm="0">
                                          <p:val>
                                            <p:fltVal val="0"/>
                                          </p:val>
                                        </p:tav>
                                        <p:tav tm="100000">
                                          <p:val>
                                            <p:strVal val="#ppt_h"/>
                                          </p:val>
                                        </p:tav>
                                      </p:tavLst>
                                    </p:anim>
                                    <p:anim calcmode="lin" valueType="num">
                                      <p:cBhvr>
                                        <p:cTn id="30" dur="500" fill="hold"/>
                                        <p:tgtEl>
                                          <p:spTgt spid="2"/>
                                        </p:tgtEl>
                                        <p:attrNameLst>
                                          <p:attrName>ppt_w</p:attrName>
                                        </p:attrNameLst>
                                      </p:cBhvr>
                                      <p:tavLst>
                                        <p:tav tm="0">
                                          <p:val>
                                            <p:fltVal val="0"/>
                                          </p:val>
                                        </p:tav>
                                        <p:tav tm="100000">
                                          <p:val>
                                            <p:strVal val="#ppt_w"/>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6" grpId="0"/>
      <p:bldP spid="325637" grpId="0"/>
      <p:bldP spid="325638" grpId="0"/>
      <p:bldP spid="325639" grpId="0"/>
    </p:bld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0</TotalTime>
  <Words>10842</Words>
  <Application>WPS 演示</Application>
  <PresentationFormat>全屏显示(4:3)</PresentationFormat>
  <Paragraphs>1387</Paragraphs>
  <Slides>154</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71</vt:i4>
      </vt:variant>
      <vt:variant>
        <vt:lpstr>幻灯片标题</vt:lpstr>
      </vt:variant>
      <vt:variant>
        <vt:i4>154</vt:i4>
      </vt:variant>
    </vt:vector>
  </HeadingPairs>
  <TitlesOfParts>
    <vt:vector size="235" baseType="lpstr">
      <vt:lpstr>Arial</vt:lpstr>
      <vt:lpstr>宋体</vt:lpstr>
      <vt:lpstr>Wingdings</vt:lpstr>
      <vt:lpstr>黑体</vt:lpstr>
      <vt:lpstr>微软雅黑</vt:lpstr>
      <vt:lpstr>Arial Unicode MS</vt:lpstr>
      <vt:lpstr>Calibri</vt:lpstr>
      <vt:lpstr>Times New Roman</vt:lpstr>
      <vt:lpstr>幼圆</vt:lpstr>
      <vt:lpstr>Network</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算法设计与分析</vt:lpstr>
      <vt:lpstr>提纲</vt:lpstr>
      <vt:lpstr>提纲</vt:lpstr>
      <vt:lpstr>PowerPoint 演示文稿</vt:lpstr>
      <vt:lpstr>动态规划 Vs. 贪心策略</vt:lpstr>
      <vt:lpstr>动态规划 Vs. 分治策略</vt:lpstr>
      <vt:lpstr>PowerPoint 演示文稿</vt:lpstr>
      <vt:lpstr>动态规划算法的的基本思想</vt:lpstr>
      <vt:lpstr>动态规划算法的一般步骤</vt:lpstr>
      <vt:lpstr>提纲</vt:lpstr>
      <vt:lpstr>知识点</vt:lpstr>
      <vt:lpstr>PowerPoint 演示文稿</vt:lpstr>
      <vt:lpstr>矩阵连乘问题</vt:lpstr>
      <vt:lpstr>PowerPoint 演示文稿</vt:lpstr>
      <vt:lpstr>两个矩阵的相乘问题</vt:lpstr>
      <vt:lpstr>三个矩阵的相乘问题</vt:lpstr>
      <vt:lpstr>考察{A1,A2,A3}三个矩阵连乘</vt:lpstr>
      <vt:lpstr>不同计算次序下的计算量</vt:lpstr>
      <vt:lpstr>矩阵连乘积的最优计算次序问题</vt:lpstr>
      <vt:lpstr>方案1：穷举搜索法</vt:lpstr>
      <vt:lpstr>PowerPoint 演示文稿</vt:lpstr>
      <vt:lpstr>求解步骤</vt:lpstr>
      <vt:lpstr>分析最优解的结构</vt:lpstr>
      <vt:lpstr>求解步骤</vt:lpstr>
      <vt:lpstr>建立递归关系</vt:lpstr>
      <vt:lpstr>当i=j时</vt:lpstr>
      <vt:lpstr>当i&lt;j时</vt:lpstr>
      <vt:lpstr>求解步骤</vt:lpstr>
      <vt:lpstr>计算最优值</vt:lpstr>
      <vt:lpstr>PowerPoint 演示文稿</vt:lpstr>
      <vt:lpstr>举例说明</vt:lpstr>
      <vt:lpstr>计算结果</vt:lpstr>
      <vt:lpstr>算法复杂性分析</vt:lpstr>
      <vt:lpstr>求解步骤</vt:lpstr>
      <vt:lpstr>构造最优解</vt:lpstr>
      <vt:lpstr>举例</vt:lpstr>
      <vt:lpstr>PowerPoint 演示文稿</vt:lpstr>
      <vt:lpstr>动态规划算法的基本要素</vt:lpstr>
      <vt:lpstr>最优子结构</vt:lpstr>
      <vt:lpstr>子问题重叠性质</vt:lpstr>
      <vt:lpstr>备忘录方法</vt:lpstr>
      <vt:lpstr>备忘录方法的求解过程</vt:lpstr>
      <vt:lpstr>备忘录方法的复杂性分析</vt:lpstr>
      <vt:lpstr>两种方法应用方面的考虑</vt:lpstr>
      <vt:lpstr>提纲</vt:lpstr>
      <vt:lpstr>PowerPoint 演示文稿</vt:lpstr>
      <vt:lpstr>PowerPoint 演示文稿</vt:lpstr>
      <vt:lpstr>什么是子序列？</vt:lpstr>
      <vt:lpstr>什么是公共子序列？</vt:lpstr>
      <vt:lpstr>最长公共子序列问题</vt:lpstr>
      <vt:lpstr>解题思路</vt:lpstr>
      <vt:lpstr>最长子序列的最优子结构性质</vt:lpstr>
      <vt:lpstr>解题思路</vt:lpstr>
      <vt:lpstr>子问题的递归结构分析</vt:lpstr>
      <vt:lpstr>建立子问题最优值的递归关系</vt:lpstr>
      <vt:lpstr>解题思路</vt:lpstr>
      <vt:lpstr>计算最优值</vt:lpstr>
      <vt:lpstr>PowerPoint 演示文稿</vt:lpstr>
      <vt:lpstr>解题思路</vt:lpstr>
      <vt:lpstr>构造最长公共子序列</vt:lpstr>
      <vt:lpstr>PowerPoint 演示文稿</vt:lpstr>
      <vt:lpstr>最大子段和问题</vt:lpstr>
      <vt:lpstr>简单的穷举求解方法</vt:lpstr>
      <vt:lpstr>简单的穷举求解方法（优化后）</vt:lpstr>
      <vt:lpstr>分治思想求解</vt:lpstr>
      <vt:lpstr>解合并的计算策略</vt:lpstr>
      <vt:lpstr>解合并的计算策略（优化）</vt:lpstr>
      <vt:lpstr>动态规划求解方案</vt:lpstr>
      <vt:lpstr>动态规划求解方案的复杂性分析</vt:lpstr>
      <vt:lpstr>问题推广</vt:lpstr>
      <vt:lpstr>问题推广-最大子矩阵和问题</vt:lpstr>
      <vt:lpstr>最大子矩阵和问题</vt:lpstr>
      <vt:lpstr>用动态规划算法求解</vt:lpstr>
      <vt:lpstr>问题推广-最大m子段和问题</vt:lpstr>
      <vt:lpstr>用动态规划算法求解</vt:lpstr>
      <vt:lpstr>PowerPoint 演示文稿</vt:lpstr>
      <vt:lpstr>凸多边形的性质</vt:lpstr>
      <vt:lpstr>一个凸七边形的两种三角剖分</vt:lpstr>
      <vt:lpstr>凸多边形最优三角剖分问题</vt:lpstr>
      <vt:lpstr>一个有趣的发现</vt:lpstr>
      <vt:lpstr>表达式语法树</vt:lpstr>
      <vt:lpstr>凸多边形三角剖分问题的语法树表示</vt:lpstr>
      <vt:lpstr>PowerPoint 演示文稿</vt:lpstr>
      <vt:lpstr>PowerPoint 演示文稿</vt:lpstr>
      <vt:lpstr>PowerPoint 演示文稿</vt:lpstr>
      <vt:lpstr>求解凸多边形最优三角剖分问题</vt:lpstr>
      <vt:lpstr>最优子结构性质</vt:lpstr>
      <vt:lpstr>求解凸多边形最优三角剖分问题</vt:lpstr>
      <vt:lpstr>最优三角剖分的递归结构</vt:lpstr>
      <vt:lpstr>求解凸多边形最优三角剖分问题</vt:lpstr>
      <vt:lpstr>计算最优值</vt:lpstr>
      <vt:lpstr>求解凸多边形最优三角剖分问题</vt:lpstr>
      <vt:lpstr>构造最优解</vt:lpstr>
      <vt:lpstr>PowerPoint 演示文稿</vt:lpstr>
      <vt:lpstr>多边形游戏</vt:lpstr>
      <vt:lpstr>PowerPoint 演示文稿</vt:lpstr>
      <vt:lpstr>PowerPoint 演示文稿</vt:lpstr>
      <vt:lpstr>PowerPoint 演示文稿</vt:lpstr>
      <vt:lpstr>解题思路</vt:lpstr>
      <vt:lpstr>最优子结构分析</vt:lpstr>
      <vt:lpstr>最优子结构分析</vt:lpstr>
      <vt:lpstr>PowerPoint 演示文稿</vt:lpstr>
      <vt:lpstr>解题思路</vt:lpstr>
      <vt:lpstr>递归求解</vt:lpstr>
      <vt:lpstr>递归求解</vt:lpstr>
      <vt:lpstr>递归求解</vt:lpstr>
      <vt:lpstr>递归求解</vt:lpstr>
      <vt:lpstr>解题思路</vt:lpstr>
      <vt:lpstr>计算最优值</vt:lpstr>
      <vt:lpstr>PowerPoint 演示文稿</vt:lpstr>
      <vt:lpstr>图象压缩</vt:lpstr>
      <vt:lpstr>图象的变位压缩存储方式</vt:lpstr>
      <vt:lpstr>图象的变位压缩存储方式</vt:lpstr>
      <vt:lpstr>图象压缩问题</vt:lpstr>
      <vt:lpstr>最优子结构性质</vt:lpstr>
      <vt:lpstr>递归计算最优值</vt:lpstr>
      <vt:lpstr>PowerPoint 演示文稿</vt:lpstr>
      <vt:lpstr>构造最优解</vt:lpstr>
      <vt:lpstr>PowerPoint 演示文稿</vt:lpstr>
      <vt:lpstr>PowerPoint 演示文稿</vt:lpstr>
      <vt:lpstr>PowerPoint 演示文稿</vt:lpstr>
      <vt:lpstr>最优子结构性质</vt:lpstr>
      <vt:lpstr>最优子结构性质</vt:lpstr>
      <vt:lpstr>PowerPoint 演示文稿</vt:lpstr>
      <vt:lpstr>递归计算最优值</vt:lpstr>
      <vt:lpstr>构造最优解</vt:lpstr>
      <vt:lpstr>PowerPoint 演示文稿</vt:lpstr>
      <vt:lpstr>流水作业调度</vt:lpstr>
      <vt:lpstr>PowerPoint 演示文稿</vt:lpstr>
      <vt:lpstr>最优子结构性质</vt:lpstr>
      <vt:lpstr>递归计算最优值</vt:lpstr>
      <vt:lpstr>流水作业调度的Johnson法则</vt:lpstr>
      <vt:lpstr>Johnson法则</vt:lpstr>
      <vt:lpstr>Johnson法则</vt:lpstr>
      <vt:lpstr>进一步分析</vt:lpstr>
      <vt:lpstr>流水作业调度问题的Johnson算法</vt:lpstr>
      <vt:lpstr>算法复杂性分析</vt:lpstr>
      <vt:lpstr>具有普遍意义的流水线调度问题</vt:lpstr>
      <vt:lpstr>启发式算法的求解方案</vt:lpstr>
      <vt:lpstr>思考题_非同序调度</vt:lpstr>
      <vt:lpstr>PowerPoint 演示文稿</vt:lpstr>
      <vt:lpstr>0-1背包问题</vt:lpstr>
      <vt:lpstr>0-1背包问题的形式化描述</vt:lpstr>
      <vt:lpstr>最优子结构性质</vt:lpstr>
      <vt:lpstr>子问题的描述</vt:lpstr>
      <vt:lpstr>子问题的递归结构</vt:lpstr>
      <vt:lpstr>算法实现</vt:lpstr>
      <vt:lpstr>算法复杂性分析</vt:lpstr>
      <vt:lpstr>教材中的改进方案</vt:lpstr>
      <vt:lpstr>考虑一个新问题</vt:lpstr>
      <vt:lpstr>提纲</vt:lpstr>
      <vt:lpstr>本章小结</vt:lpstr>
      <vt:lpstr>本章作业</vt:lpstr>
      <vt:lpstr>下一章内容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dc:creator>
  <cp:lastModifiedBy>xmu</cp:lastModifiedBy>
  <cp:revision>192</cp:revision>
  <cp:lastPrinted>2113-01-01T00:00:00Z</cp:lastPrinted>
  <dcterms:created xsi:type="dcterms:W3CDTF">2113-01-01T00:00:00Z</dcterms:created>
  <dcterms:modified xsi:type="dcterms:W3CDTF">2025-03-07T12:04:54Z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A153D5F999EE40EABF3D19B859B761C0_12</vt:lpwstr>
  </property>
  <property fmtid="{D5CDD505-2E9C-101B-9397-08002B2CF9AE}" pid="4" name="KSOProductBuildVer">
    <vt:lpwstr>2052-12.1.0.20305</vt:lpwstr>
  </property>
</Properties>
</file>