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8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97"/>
  </p:notesMasterIdLst>
  <p:handoutMasterIdLst>
    <p:handoutMasterId r:id="rId98"/>
  </p:handoutMasterIdLst>
  <p:sldIdLst>
    <p:sldId id="439" r:id="rId8"/>
    <p:sldId id="440" r:id="rId9"/>
    <p:sldId id="441" r:id="rId10"/>
    <p:sldId id="442" r:id="rId11"/>
    <p:sldId id="542" r:id="rId12"/>
    <p:sldId id="543" r:id="rId13"/>
    <p:sldId id="519" r:id="rId14"/>
    <p:sldId id="520" r:id="rId15"/>
    <p:sldId id="521" r:id="rId16"/>
    <p:sldId id="524" r:id="rId17"/>
    <p:sldId id="527" r:id="rId18"/>
    <p:sldId id="526" r:id="rId19"/>
    <p:sldId id="443" r:id="rId20"/>
    <p:sldId id="444" r:id="rId21"/>
    <p:sldId id="445" r:id="rId22"/>
    <p:sldId id="530" r:id="rId23"/>
    <p:sldId id="448" r:id="rId24"/>
    <p:sldId id="531" r:id="rId25"/>
    <p:sldId id="450" r:id="rId26"/>
    <p:sldId id="451" r:id="rId27"/>
    <p:sldId id="452" r:id="rId28"/>
    <p:sldId id="453" r:id="rId29"/>
    <p:sldId id="454" r:id="rId30"/>
    <p:sldId id="455" r:id="rId31"/>
    <p:sldId id="456" r:id="rId32"/>
    <p:sldId id="457" r:id="rId33"/>
    <p:sldId id="545" r:id="rId34"/>
    <p:sldId id="541" r:id="rId35"/>
    <p:sldId id="458" r:id="rId36"/>
    <p:sldId id="459" r:id="rId37"/>
    <p:sldId id="460" r:id="rId38"/>
    <p:sldId id="461" r:id="rId39"/>
    <p:sldId id="462" r:id="rId40"/>
    <p:sldId id="464" r:id="rId41"/>
    <p:sldId id="465" r:id="rId42"/>
    <p:sldId id="546" r:id="rId43"/>
    <p:sldId id="466" r:id="rId44"/>
    <p:sldId id="467" r:id="rId45"/>
    <p:sldId id="547" r:id="rId46"/>
    <p:sldId id="471" r:id="rId47"/>
    <p:sldId id="472" r:id="rId48"/>
    <p:sldId id="473" r:id="rId49"/>
    <p:sldId id="539" r:id="rId50"/>
    <p:sldId id="540" r:id="rId51"/>
    <p:sldId id="475" r:id="rId52"/>
    <p:sldId id="538" r:id="rId53"/>
    <p:sldId id="478" r:id="rId54"/>
    <p:sldId id="479" r:id="rId55"/>
    <p:sldId id="480" r:id="rId56"/>
    <p:sldId id="529" r:id="rId57"/>
    <p:sldId id="481" r:id="rId58"/>
    <p:sldId id="482" r:id="rId59"/>
    <p:sldId id="483" r:id="rId60"/>
    <p:sldId id="484" r:id="rId61"/>
    <p:sldId id="485" r:id="rId62"/>
    <p:sldId id="487" r:id="rId63"/>
    <p:sldId id="488" r:id="rId64"/>
    <p:sldId id="489" r:id="rId65"/>
    <p:sldId id="490" r:id="rId66"/>
    <p:sldId id="491" r:id="rId67"/>
    <p:sldId id="492" r:id="rId68"/>
    <p:sldId id="493" r:id="rId69"/>
    <p:sldId id="494" r:id="rId70"/>
    <p:sldId id="496" r:id="rId71"/>
    <p:sldId id="497" r:id="rId72"/>
    <p:sldId id="499" r:id="rId73"/>
    <p:sldId id="500" r:id="rId74"/>
    <p:sldId id="501" r:id="rId75"/>
    <p:sldId id="502" r:id="rId76"/>
    <p:sldId id="503" r:id="rId77"/>
    <p:sldId id="504" r:id="rId78"/>
    <p:sldId id="505" r:id="rId79"/>
    <p:sldId id="506" r:id="rId80"/>
    <p:sldId id="507" r:id="rId81"/>
    <p:sldId id="508" r:id="rId82"/>
    <p:sldId id="509" r:id="rId83"/>
    <p:sldId id="510" r:id="rId84"/>
    <p:sldId id="511" r:id="rId85"/>
    <p:sldId id="532" r:id="rId86"/>
    <p:sldId id="537" r:id="rId87"/>
    <p:sldId id="535" r:id="rId88"/>
    <p:sldId id="536" r:id="rId89"/>
    <p:sldId id="534" r:id="rId90"/>
    <p:sldId id="522" r:id="rId91"/>
    <p:sldId id="512" r:id="rId92"/>
    <p:sldId id="518" r:id="rId93"/>
    <p:sldId id="353" r:id="rId94"/>
    <p:sldId id="354" r:id="rId95"/>
    <p:sldId id="270" r:id="rId96"/>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zhiping" initials="x" lastIdx="9" clrIdx="0">
    <p:extLst>
      <p:ext uri="{19B8F6BF-5375-455C-9EA6-DF929625EA0E}">
        <p15:presenceInfo xmlns:p15="http://schemas.microsoft.com/office/powerpoint/2012/main" userId="S-1-5-21-147214757-305610072-1517763936-7565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EE9EE"/>
    <a:srgbClr val="DD80AA"/>
    <a:srgbClr val="FDD351"/>
    <a:srgbClr val="AFD89C"/>
    <a:srgbClr val="62B230"/>
    <a:srgbClr val="94DAE2"/>
    <a:srgbClr val="56C4D2"/>
    <a:srgbClr val="30B5C5"/>
    <a:srgbClr val="81C15F"/>
    <a:srgbClr val="EEB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78959" autoAdjust="0"/>
  </p:normalViewPr>
  <p:slideViewPr>
    <p:cSldViewPr snapToGrid="0" snapToObjects="1">
      <p:cViewPr varScale="1">
        <p:scale>
          <a:sx n="58" d="100"/>
          <a:sy n="58" d="100"/>
        </p:scale>
        <p:origin x="117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6" d="100"/>
          <a:sy n="56" d="100"/>
        </p:scale>
        <p:origin x="2832" y="66"/>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00408135\Documents\mot_disk_arm_11_2019.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1.bin"/></Relationships>
</file>

<file path=ppt/charts/_rels/chart7.xml.rels><?xml version="1.0" encoding="UTF-8" standalone="yes"?>
<Relationships xmlns="http://schemas.openxmlformats.org/package/2006/relationships"><Relationship Id="rId3" Type="http://schemas.openxmlformats.org/officeDocument/2006/relationships/oleObject" Target="file:///D:\Onebox\&#24037;&#20316;&#30446;&#24405;\2019&#24180;&#24037;&#20316;&#30446;&#24405;\&#36895;&#36882;&#31867;\Oracle&#21644;&#24494;&#36719;&#21512;&#20316;&#20998;&#26512;\&#25968;&#25454;&#24211;.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rtl="0">
              <a:defRPr sz="1400" b="0" i="0" u="none" strike="noStrike" kern="1200" spc="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OLTP - TPCC标准Benchmark</a:t>
            </a:r>
          </a:p>
        </c:rich>
      </c:tx>
      <c:layout>
        <c:manualLayout>
          <c:xMode val="edge"/>
          <c:yMode val="edge"/>
          <c:x val="0.26376469189097734"/>
          <c:y val="3.4287257019438443E-3"/>
        </c:manualLayout>
      </c:layout>
      <c:overlay val="0"/>
      <c:spPr>
        <a:noFill/>
        <a:ln>
          <a:noFill/>
        </a:ln>
        <a:effectLst/>
      </c:spPr>
      <c:txPr>
        <a:bodyPr rot="0" spcFirstLastPara="1" vertOverflow="ellipsis" vert="horz" wrap="square" anchor="ctr" anchorCtr="1"/>
        <a:lstStyle/>
        <a:p>
          <a:pPr algn="l" rtl="0">
            <a:defRPr sz="1400" b="0" i="0" u="none" strike="noStrike" kern="1200" spc="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autoTitleDeleted val="0"/>
    <c:plotArea>
      <c:layout/>
      <c:barChart>
        <c:barDir val="col"/>
        <c:grouping val="clustered"/>
        <c:varyColors val="0"/>
        <c:dLbls>
          <c:showLegendKey val="0"/>
          <c:showVal val="0"/>
          <c:showCatName val="0"/>
          <c:showSerName val="0"/>
          <c:showPercent val="0"/>
          <c:showBubbleSize val="0"/>
        </c:dLbls>
        <c:gapWidth val="219"/>
        <c:overlap val="-27"/>
        <c:axId val="-1454595792"/>
        <c:axId val="-1454603408"/>
      </c:barChart>
      <c:catAx>
        <c:axId val="-145459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3408"/>
        <c:crosses val="autoZero"/>
        <c:auto val="1"/>
        <c:lblAlgn val="ctr"/>
        <c:lblOffset val="100"/>
        <c:noMultiLvlLbl val="0"/>
      </c:catAx>
      <c:valAx>
        <c:axId val="-1454603408"/>
        <c:scaling>
          <c:orientation val="minMax"/>
        </c:scaling>
        <c:delete val="1"/>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crossAx val="-1454595792"/>
        <c:crosses val="autoZero"/>
        <c:crossBetween val="between"/>
      </c:valAx>
      <c:spPr>
        <a:noFill/>
        <a:ln>
          <a:noFill/>
        </a:ln>
        <a:effectLst/>
      </c:spPr>
    </c:plotArea>
    <c:plotVisOnly val="1"/>
    <c:dispBlanksAs val="gap"/>
    <c:showDLblsOverMax val="0"/>
  </c:chart>
  <c:spPr>
    <a:noFill/>
    <a:ln w="12700">
      <a:solidFill>
        <a:sysClr val="window" lastClr="FFFFFF">
          <a:lumMod val="95000"/>
        </a:sysClr>
      </a:solid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rtl="0">
              <a:defRPr sz="1400" b="0" i="0" u="none" strike="noStrike" kern="1200" spc="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OLTP - TPCC标准Benchmark</a:t>
            </a:r>
          </a:p>
        </c:rich>
      </c:tx>
      <c:layout>
        <c:manualLayout>
          <c:xMode val="edge"/>
          <c:yMode val="edge"/>
          <c:x val="0.26376470299640625"/>
          <c:y val="5.8309750512754166E-2"/>
        </c:manualLayout>
      </c:layout>
      <c:overlay val="0"/>
      <c:spPr>
        <a:noFill/>
        <a:ln>
          <a:noFill/>
        </a:ln>
        <a:effectLst/>
      </c:spPr>
      <c:txPr>
        <a:bodyPr rot="0" spcFirstLastPara="1" vertOverflow="ellipsis" vert="horz" wrap="square" anchor="ctr" anchorCtr="1"/>
        <a:lstStyle/>
        <a:p>
          <a:pPr algn="l" rtl="0">
            <a:defRPr sz="1400" b="0" i="0" u="none" strike="noStrike" kern="1200" spc="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autoTitleDeleted val="0"/>
    <c:plotArea>
      <c:layout/>
      <c:barChart>
        <c:barDir val="col"/>
        <c:grouping val="clustered"/>
        <c:varyColors val="0"/>
        <c:ser>
          <c:idx val="0"/>
          <c:order val="0"/>
          <c:spPr>
            <a:solidFill>
              <a:srgbClr val="70AD47">
                <a:lumMod val="60000"/>
                <a:lumOff val="40000"/>
              </a:srgbClr>
            </a:solidFill>
            <a:ln>
              <a:noFill/>
            </a:ln>
            <a:effectLst/>
          </c:spPr>
          <c:invertIfNegative val="0"/>
          <c:dPt>
            <c:idx val="0"/>
            <c:invertIfNegative val="0"/>
            <c:bubble3D val="0"/>
            <c:spPr>
              <a:solidFill>
                <a:srgbClr val="81C15F"/>
              </a:solidFill>
              <a:ln>
                <a:noFill/>
              </a:ln>
              <a:effectLst/>
            </c:spPr>
            <c:extLst xmlns:c16r2="http://schemas.microsoft.com/office/drawing/2015/06/chart">
              <c:ext xmlns:c16="http://schemas.microsoft.com/office/drawing/2014/chart" uri="{C3380CC4-5D6E-409C-BE32-E72D297353CC}">
                <c16:uniqueId val="{00000001-2B9E-44B5-A1B8-FC02A5406A1D}"/>
              </c:ext>
            </c:extLst>
          </c:dPt>
          <c:dPt>
            <c:idx val="1"/>
            <c:invertIfNegative val="0"/>
            <c:bubble3D val="0"/>
            <c:spPr>
              <a:solidFill>
                <a:srgbClr val="30B5C5"/>
              </a:solidFill>
              <a:ln>
                <a:noFill/>
              </a:ln>
              <a:effectLst/>
            </c:spPr>
            <c:extLst xmlns:c16r2="http://schemas.microsoft.com/office/drawing/2015/06/chart">
              <c:ext xmlns:c16="http://schemas.microsoft.com/office/drawing/2014/chart" uri="{C3380CC4-5D6E-409C-BE32-E72D297353CC}">
                <c16:uniqueId val="{00000003-2B9E-44B5-A1B8-FC02A5406A1D}"/>
              </c:ext>
            </c:extLst>
          </c:dPt>
          <c:cat>
            <c:strRef>
              <c:f>Sheet1!$B$2:$C$2</c:f>
              <c:strCache>
                <c:ptCount val="2"/>
                <c:pt idx="0">
                  <c:v>X86</c:v>
                </c:pt>
                <c:pt idx="1">
                  <c:v>鲲鹏</c:v>
                </c:pt>
              </c:strCache>
            </c:strRef>
          </c:cat>
          <c:val>
            <c:numRef>
              <c:f>Sheet1!$B$3:$C$3</c:f>
              <c:numCache>
                <c:formatCode>General</c:formatCode>
                <c:ptCount val="2"/>
                <c:pt idx="0">
                  <c:v>73</c:v>
                </c:pt>
                <c:pt idx="1">
                  <c:v>120</c:v>
                </c:pt>
              </c:numCache>
            </c:numRef>
          </c:val>
          <c:extLst xmlns:c16r2="http://schemas.microsoft.com/office/drawing/2015/06/chart">
            <c:ext xmlns:c16="http://schemas.microsoft.com/office/drawing/2014/chart" uri="{C3380CC4-5D6E-409C-BE32-E72D297353CC}">
              <c16:uniqueId val="{00000004-2B9E-44B5-A1B8-FC02A5406A1D}"/>
            </c:ext>
          </c:extLst>
        </c:ser>
        <c:dLbls>
          <c:showLegendKey val="0"/>
          <c:showVal val="0"/>
          <c:showCatName val="0"/>
          <c:showSerName val="0"/>
          <c:showPercent val="0"/>
          <c:showBubbleSize val="0"/>
        </c:dLbls>
        <c:gapWidth val="219"/>
        <c:overlap val="-27"/>
        <c:axId val="-1454616464"/>
        <c:axId val="-1454608848"/>
      </c:barChart>
      <c:catAx>
        <c:axId val="-145461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8848"/>
        <c:crosses val="autoZero"/>
        <c:auto val="1"/>
        <c:lblAlgn val="ctr"/>
        <c:lblOffset val="100"/>
        <c:noMultiLvlLbl val="0"/>
      </c:catAx>
      <c:valAx>
        <c:axId val="-14546088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54616464"/>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MOT Vs. Disk </a:t>
            </a:r>
          </a:p>
          <a:p>
            <a:pPr>
              <a:defRPr/>
            </a:pPr>
            <a:r>
              <a:rPr lang="en-US"/>
              <a:t>ARM-128 W=512</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autoTitleDeleted val="0"/>
    <c:plotArea>
      <c:layout/>
      <c:scatterChart>
        <c:scatterStyle val="lineMarker"/>
        <c:varyColors val="0"/>
        <c:ser>
          <c:idx val="0"/>
          <c:order val="0"/>
          <c:tx>
            <c:strRef>
              <c:f>throughput!$E$19</c:f>
              <c:strCache>
                <c:ptCount val="1"/>
                <c:pt idx="0">
                  <c:v>MOT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solidFill>
                <a:schemeClr val="accent2"/>
              </a:solidFill>
              <a:ln w="9525" cap="rnd">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throughput!$B$20:$B$26</c:f>
              <c:numCache>
                <c:formatCode>General</c:formatCode>
                <c:ptCount val="7"/>
                <c:pt idx="0">
                  <c:v>32</c:v>
                </c:pt>
                <c:pt idx="1">
                  <c:v>64</c:v>
                </c:pt>
                <c:pt idx="2">
                  <c:v>96</c:v>
                </c:pt>
                <c:pt idx="3">
                  <c:v>128</c:v>
                </c:pt>
                <c:pt idx="4">
                  <c:v>256</c:v>
                </c:pt>
                <c:pt idx="5">
                  <c:v>384</c:v>
                </c:pt>
                <c:pt idx="6">
                  <c:v>512</c:v>
                </c:pt>
              </c:numCache>
            </c:numRef>
          </c:xVal>
          <c:yVal>
            <c:numRef>
              <c:f>throughput!$E$20:$E$26</c:f>
              <c:numCache>
                <c:formatCode>#,##0.00</c:formatCode>
                <c:ptCount val="7"/>
                <c:pt idx="0">
                  <c:v>0.57792844999999993</c:v>
                </c:pt>
                <c:pt idx="1">
                  <c:v>1.0728723</c:v>
                </c:pt>
                <c:pt idx="2">
                  <c:v>1.4787316699999999</c:v>
                </c:pt>
                <c:pt idx="3">
                  <c:v>1.8382141699999999</c:v>
                </c:pt>
                <c:pt idx="4">
                  <c:v>2.4106443900000003</c:v>
                </c:pt>
                <c:pt idx="5">
                  <c:v>2.6701628300000002</c:v>
                </c:pt>
                <c:pt idx="6">
                  <c:v>2.71037762</c:v>
                </c:pt>
              </c:numCache>
            </c:numRef>
          </c:yVal>
          <c:smooth val="0"/>
          <c:extLst xmlns:c16r2="http://schemas.microsoft.com/office/drawing/2015/06/chart">
            <c:ext xmlns:c16="http://schemas.microsoft.com/office/drawing/2014/chart" uri="{C3380CC4-5D6E-409C-BE32-E72D297353CC}">
              <c16:uniqueId val="{00000000-0DF8-48BD-99DD-B306EE665B80}"/>
            </c:ext>
          </c:extLst>
        </c:ser>
        <c:ser>
          <c:idx val="1"/>
          <c:order val="1"/>
          <c:tx>
            <c:strRef>
              <c:f>throughput!$F$19</c:f>
              <c:strCache>
                <c:ptCount val="1"/>
                <c:pt idx="0">
                  <c:v>Disk</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solidFill>
                <a:schemeClr val="accent1"/>
              </a:solidFill>
              <a:ln w="9525" cap="rnd">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throughput!$B$20:$B$26</c:f>
              <c:numCache>
                <c:formatCode>General</c:formatCode>
                <c:ptCount val="7"/>
                <c:pt idx="0">
                  <c:v>32</c:v>
                </c:pt>
                <c:pt idx="1">
                  <c:v>64</c:v>
                </c:pt>
                <c:pt idx="2">
                  <c:v>96</c:v>
                </c:pt>
                <c:pt idx="3">
                  <c:v>128</c:v>
                </c:pt>
                <c:pt idx="4">
                  <c:v>256</c:v>
                </c:pt>
                <c:pt idx="5">
                  <c:v>384</c:v>
                </c:pt>
                <c:pt idx="6">
                  <c:v>512</c:v>
                </c:pt>
              </c:numCache>
            </c:numRef>
          </c:xVal>
          <c:yVal>
            <c:numRef>
              <c:f>throughput!$F$20:$F$26</c:f>
              <c:numCache>
                <c:formatCode>_(* #,##0.000_);_(* \(#,##0.000\);_(* "-"??_);_(@_)</c:formatCode>
                <c:ptCount val="7"/>
                <c:pt idx="0">
                  <c:v>0.32992155000000001</c:v>
                </c:pt>
                <c:pt idx="1">
                  <c:v>0.58633327000000002</c:v>
                </c:pt>
                <c:pt idx="2">
                  <c:v>0.78133397999999998</c:v>
                </c:pt>
                <c:pt idx="3">
                  <c:v>0.86251371999999993</c:v>
                </c:pt>
                <c:pt idx="4">
                  <c:v>1.0190434900000001</c:v>
                </c:pt>
                <c:pt idx="5">
                  <c:v>1.07872597</c:v>
                </c:pt>
                <c:pt idx="6">
                  <c:v>1.1063358300000001</c:v>
                </c:pt>
              </c:numCache>
            </c:numRef>
          </c:yVal>
          <c:smooth val="0"/>
          <c:extLst xmlns:c16r2="http://schemas.microsoft.com/office/drawing/2015/06/chart">
            <c:ext xmlns:c16="http://schemas.microsoft.com/office/drawing/2014/chart" uri="{C3380CC4-5D6E-409C-BE32-E72D297353CC}">
              <c16:uniqueId val="{00000001-0DF8-48BD-99DD-B306EE665B80}"/>
            </c:ext>
          </c:extLst>
        </c:ser>
        <c:dLbls>
          <c:dLblPos val="t"/>
          <c:showLegendKey val="0"/>
          <c:showVal val="1"/>
          <c:showCatName val="0"/>
          <c:showSerName val="0"/>
          <c:showPercent val="0"/>
          <c:showBubbleSize val="0"/>
        </c:dLbls>
        <c:axId val="-1454621904"/>
        <c:axId val="-1454608304"/>
      </c:scatterChart>
      <c:valAx>
        <c:axId val="-14546219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CONNECTIONS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8304"/>
        <c:crosses val="autoZero"/>
        <c:crossBetween val="midCat"/>
      </c:valAx>
      <c:valAx>
        <c:axId val="-1454608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TPMC(MILLIONS)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0.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219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MOT Vs. Disk </a:t>
            </a:r>
          </a:p>
          <a:p>
            <a:pPr>
              <a:defRPr/>
            </a:pPr>
            <a:r>
              <a:rPr lang="en-US"/>
              <a:t>X86-72 W=512</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autoTitleDeleted val="0"/>
    <c:plotArea>
      <c:layout/>
      <c:scatterChart>
        <c:scatterStyle val="lineMarker"/>
        <c:varyColors val="0"/>
        <c:ser>
          <c:idx val="0"/>
          <c:order val="0"/>
          <c:tx>
            <c:strRef>
              <c:f>throughput!$E$31</c:f>
              <c:strCache>
                <c:ptCount val="1"/>
                <c:pt idx="0">
                  <c:v>MOT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solidFill>
                <a:schemeClr val="accent2"/>
              </a:solidFill>
              <a:ln w="9525" cap="rnd">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throughput!$B$32:$B$38</c:f>
              <c:numCache>
                <c:formatCode>General</c:formatCode>
                <c:ptCount val="7"/>
                <c:pt idx="0">
                  <c:v>1</c:v>
                </c:pt>
                <c:pt idx="1">
                  <c:v>50</c:v>
                </c:pt>
                <c:pt idx="2">
                  <c:v>100</c:v>
                </c:pt>
                <c:pt idx="3">
                  <c:v>150</c:v>
                </c:pt>
                <c:pt idx="4">
                  <c:v>200</c:v>
                </c:pt>
                <c:pt idx="5">
                  <c:v>250</c:v>
                </c:pt>
                <c:pt idx="6">
                  <c:v>300</c:v>
                </c:pt>
              </c:numCache>
            </c:numRef>
          </c:xVal>
          <c:yVal>
            <c:numRef>
              <c:f>throughput!$E$32:$E$38</c:f>
              <c:numCache>
                <c:formatCode>_(* #,##0.000_);_(* \(#,##0.000\);_(* "-"??_);_(@_)</c:formatCode>
                <c:ptCount val="7"/>
                <c:pt idx="0">
                  <c:v>2.3298919999999997E-2</c:v>
                </c:pt>
                <c:pt idx="1">
                  <c:v>0.96582601000000001</c:v>
                </c:pt>
                <c:pt idx="2">
                  <c:v>1.37119043</c:v>
                </c:pt>
                <c:pt idx="3">
                  <c:v>1.8616015299999999</c:v>
                </c:pt>
                <c:pt idx="4">
                  <c:v>1.95144341</c:v>
                </c:pt>
                <c:pt idx="5">
                  <c:v>1.98144341</c:v>
                </c:pt>
                <c:pt idx="6">
                  <c:v>2.0057152399999998</c:v>
                </c:pt>
              </c:numCache>
            </c:numRef>
          </c:yVal>
          <c:smooth val="0"/>
          <c:extLst xmlns:c16r2="http://schemas.microsoft.com/office/drawing/2015/06/chart">
            <c:ext xmlns:c16="http://schemas.microsoft.com/office/drawing/2014/chart" uri="{C3380CC4-5D6E-409C-BE32-E72D297353CC}">
              <c16:uniqueId val="{00000000-2A33-4311-96DA-60A276E6B2A2}"/>
            </c:ext>
          </c:extLst>
        </c:ser>
        <c:ser>
          <c:idx val="1"/>
          <c:order val="1"/>
          <c:tx>
            <c:strRef>
              <c:f>throughput!$F$31</c:f>
              <c:strCache>
                <c:ptCount val="1"/>
                <c:pt idx="0">
                  <c:v>Disk</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solidFill>
                <a:schemeClr val="accent1"/>
              </a:solidFill>
              <a:ln w="9525" cap="rnd">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throughput!$B$32:$B$38</c:f>
              <c:numCache>
                <c:formatCode>General</c:formatCode>
                <c:ptCount val="7"/>
                <c:pt idx="0">
                  <c:v>1</c:v>
                </c:pt>
                <c:pt idx="1">
                  <c:v>50</c:v>
                </c:pt>
                <c:pt idx="2">
                  <c:v>100</c:v>
                </c:pt>
                <c:pt idx="3">
                  <c:v>150</c:v>
                </c:pt>
                <c:pt idx="4">
                  <c:v>200</c:v>
                </c:pt>
                <c:pt idx="5">
                  <c:v>250</c:v>
                </c:pt>
                <c:pt idx="6">
                  <c:v>300</c:v>
                </c:pt>
              </c:numCache>
            </c:numRef>
          </c:xVal>
          <c:yVal>
            <c:numRef>
              <c:f>throughput!$F$32:$F$38</c:f>
              <c:numCache>
                <c:formatCode>_(* #,##0.000_);_(* \(#,##0.000\);_(* "-"??_);_(@_)</c:formatCode>
                <c:ptCount val="7"/>
                <c:pt idx="0">
                  <c:v>1.398375E-2</c:v>
                </c:pt>
                <c:pt idx="1">
                  <c:v>0.65297446999999997</c:v>
                </c:pt>
                <c:pt idx="2">
                  <c:v>0.79185917000000006</c:v>
                </c:pt>
                <c:pt idx="3">
                  <c:v>0.81472358999999994</c:v>
                </c:pt>
                <c:pt idx="4">
                  <c:v>0.70147585999999995</c:v>
                </c:pt>
                <c:pt idx="5">
                  <c:v>0.69294053</c:v>
                </c:pt>
                <c:pt idx="6">
                  <c:v>0.68748208</c:v>
                </c:pt>
              </c:numCache>
            </c:numRef>
          </c:yVal>
          <c:smooth val="0"/>
          <c:extLst xmlns:c16r2="http://schemas.microsoft.com/office/drawing/2015/06/chart">
            <c:ext xmlns:c16="http://schemas.microsoft.com/office/drawing/2014/chart" uri="{C3380CC4-5D6E-409C-BE32-E72D297353CC}">
              <c16:uniqueId val="{00000001-2A33-4311-96DA-60A276E6B2A2}"/>
            </c:ext>
          </c:extLst>
        </c:ser>
        <c:dLbls>
          <c:dLblPos val="t"/>
          <c:showLegendKey val="0"/>
          <c:showVal val="1"/>
          <c:showCatName val="0"/>
          <c:showSerName val="0"/>
          <c:showPercent val="0"/>
          <c:showBubbleSize val="0"/>
        </c:dLbls>
        <c:axId val="-1454601776"/>
        <c:axId val="-1454606672"/>
      </c:scatterChart>
      <c:valAx>
        <c:axId val="-1454601776"/>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CONNECTIONS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6672"/>
        <c:crosses val="autoZero"/>
        <c:crossBetween val="midCat"/>
      </c:valAx>
      <c:valAx>
        <c:axId val="-14546066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TPMC(MILLIONS)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_(* #,##0.000_);_(* \(#,##0.000\);_(* &quot;-&quot;??_);_(@_)"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17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Sheet3!$F$4</c:f>
              <c:strCache>
                <c:ptCount val="1"/>
                <c:pt idx="0">
                  <c:v>Disk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Sheet3!$E$5:$E$9</c:f>
              <c:strCache>
                <c:ptCount val="5"/>
                <c:pt idx="0">
                  <c:v>NEW_ORDER</c:v>
                </c:pt>
                <c:pt idx="1">
                  <c:v>PAYMENT</c:v>
                </c:pt>
                <c:pt idx="2">
                  <c:v>ORDER_STATUS</c:v>
                </c:pt>
                <c:pt idx="3">
                  <c:v>STOCK_LEVEL</c:v>
                </c:pt>
                <c:pt idx="4">
                  <c:v>DELIVERY_BG</c:v>
                </c:pt>
              </c:strCache>
            </c:strRef>
          </c:cat>
          <c:val>
            <c:numRef>
              <c:f>Sheet3!$F$5:$F$9</c:f>
              <c:numCache>
                <c:formatCode>General</c:formatCode>
                <c:ptCount val="5"/>
                <c:pt idx="0">
                  <c:v>2.4E-2</c:v>
                </c:pt>
                <c:pt idx="1">
                  <c:v>1.2E-2</c:v>
                </c:pt>
                <c:pt idx="2">
                  <c:v>7.0000000000000001E-3</c:v>
                </c:pt>
                <c:pt idx="3">
                  <c:v>1.2E-2</c:v>
                </c:pt>
                <c:pt idx="4">
                  <c:v>5.0999999999999997E-2</c:v>
                </c:pt>
              </c:numCache>
            </c:numRef>
          </c:val>
          <c:extLst xmlns:c16r2="http://schemas.microsoft.com/office/drawing/2015/06/chart">
            <c:ext xmlns:c16="http://schemas.microsoft.com/office/drawing/2014/chart" uri="{C3380CC4-5D6E-409C-BE32-E72D297353CC}">
              <c16:uniqueId val="{00000000-96BB-4E42-B07F-7D8B97E67C99}"/>
            </c:ext>
          </c:extLst>
        </c:ser>
        <c:ser>
          <c:idx val="1"/>
          <c:order val="1"/>
          <c:tx>
            <c:strRef>
              <c:f>Sheet3!$G$4</c:f>
              <c:strCache>
                <c:ptCount val="1"/>
                <c:pt idx="0">
                  <c:v>MOT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Sheet3!$E$5:$E$9</c:f>
              <c:strCache>
                <c:ptCount val="5"/>
                <c:pt idx="0">
                  <c:v>NEW_ORDER</c:v>
                </c:pt>
                <c:pt idx="1">
                  <c:v>PAYMENT</c:v>
                </c:pt>
                <c:pt idx="2">
                  <c:v>ORDER_STATUS</c:v>
                </c:pt>
                <c:pt idx="3">
                  <c:v>STOCK_LEVEL</c:v>
                </c:pt>
                <c:pt idx="4">
                  <c:v>DELIVERY_BG</c:v>
                </c:pt>
              </c:strCache>
            </c:strRef>
          </c:cat>
          <c:val>
            <c:numRef>
              <c:f>Sheet3!$G$5:$G$9</c:f>
              <c:numCache>
                <c:formatCode>General</c:formatCode>
                <c:ptCount val="5"/>
                <c:pt idx="0">
                  <c:v>0.01</c:v>
                </c:pt>
                <c:pt idx="1">
                  <c:v>4.0000000000000001E-3</c:v>
                </c:pt>
                <c:pt idx="2">
                  <c:v>2E-3</c:v>
                </c:pt>
                <c:pt idx="3">
                  <c:v>3.0000000000000001E-3</c:v>
                </c:pt>
                <c:pt idx="4">
                  <c:v>0.02</c:v>
                </c:pt>
              </c:numCache>
            </c:numRef>
          </c:val>
          <c:extLst xmlns:c16r2="http://schemas.microsoft.com/office/drawing/2015/06/chart">
            <c:ext xmlns:c16="http://schemas.microsoft.com/office/drawing/2014/chart" uri="{C3380CC4-5D6E-409C-BE32-E72D297353CC}">
              <c16:uniqueId val="{00000001-96BB-4E42-B07F-7D8B97E67C99}"/>
            </c:ext>
          </c:extLst>
        </c:ser>
        <c:dLbls>
          <c:showLegendKey val="0"/>
          <c:showVal val="0"/>
          <c:showCatName val="0"/>
          <c:showSerName val="0"/>
          <c:showPercent val="0"/>
          <c:showBubbleSize val="0"/>
        </c:dLbls>
        <c:gapWidth val="100"/>
        <c:overlap val="-24"/>
        <c:axId val="-1454614288"/>
        <c:axId val="-1454624080"/>
      </c:barChart>
      <c:catAx>
        <c:axId val="-1454614288"/>
        <c:scaling>
          <c:orientation val="minMax"/>
        </c:scaling>
        <c:delete val="0"/>
        <c:axPos val="b"/>
        <c:title>
          <c:tx>
            <c:rich>
              <a:bodyPr rot="0" spcFirstLastPara="1" vertOverflow="ellipsis" vert="horz" wrap="square" anchor="ctr" anchorCtr="1"/>
              <a:lstStyle/>
              <a:p>
                <a:pPr>
                  <a:defRPr sz="8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TPCC Transaction</a:t>
                </a:r>
              </a:p>
            </c:rich>
          </c:tx>
          <c:layout>
            <c:manualLayout>
              <c:xMode val="edge"/>
              <c:yMode val="edge"/>
              <c:x val="0.41111215575664983"/>
              <c:y val="0.80518445610965295"/>
            </c:manualLayout>
          </c:layout>
          <c:overlay val="0"/>
          <c:spPr>
            <a:noFill/>
            <a:ln>
              <a:noFill/>
            </a:ln>
            <a:effectLst/>
          </c:spPr>
          <c:txPr>
            <a:bodyPr rot="0" spcFirstLastPara="1" vertOverflow="ellipsis" vert="horz" wrap="square" anchor="ctr" anchorCtr="1"/>
            <a:lstStyle/>
            <a:p>
              <a:pPr>
                <a:defRPr sz="8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24080"/>
        <c:crosses val="autoZero"/>
        <c:auto val="1"/>
        <c:lblAlgn val="ctr"/>
        <c:lblOffset val="100"/>
        <c:noMultiLvlLbl val="0"/>
      </c:catAx>
      <c:valAx>
        <c:axId val="-14546240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8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Seconds</a:t>
                </a:r>
              </a:p>
            </c:rich>
          </c:tx>
          <c:layout>
            <c:manualLayout>
              <c:xMode val="edge"/>
              <c:yMode val="edge"/>
              <c:x val="1.574725824114781E-2"/>
              <c:y val="0.31143851025673552"/>
            </c:manualLayout>
          </c:layout>
          <c:overlay val="0"/>
          <c:spPr>
            <a:noFill/>
            <a:ln>
              <a:noFill/>
            </a:ln>
            <a:effectLst/>
          </c:spPr>
          <c:txPr>
            <a:bodyPr rot="-5400000" spcFirstLastPara="1" vertOverflow="ellipsis" vert="horz" wrap="square" anchor="ctr" anchorCtr="1"/>
            <a:lstStyle/>
            <a:p>
              <a:pPr>
                <a:defRPr sz="8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1428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8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800">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886482939632563E-2"/>
          <c:y val="5.0925925925925923E-2"/>
          <c:w val="0.87155796150481191"/>
          <c:h val="0.79132691746864992"/>
        </c:manualLayout>
      </c:layout>
      <c:barChart>
        <c:barDir val="col"/>
        <c:grouping val="clustered"/>
        <c:varyColors val="0"/>
        <c:ser>
          <c:idx val="0"/>
          <c:order val="0"/>
          <c:tx>
            <c:strRef>
              <c:f>'[Worksheet in MOT-OpenGaussDB v1-Prod Positioning]Sheet1'!$I$86</c:f>
              <c:strCache>
                <c:ptCount val="1"/>
                <c:pt idx="0">
                  <c:v>x86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'[Worksheet in MOT-OpenGaussDB v1-Prod Positioning]Sheet1'!$B$74:$B$78</c:f>
              <c:strCache>
                <c:ptCount val="5"/>
                <c:pt idx="0">
                  <c:v>Insert</c:v>
                </c:pt>
                <c:pt idx="1">
                  <c:v>Update</c:v>
                </c:pt>
                <c:pt idx="2">
                  <c:v>Lookup</c:v>
                </c:pt>
                <c:pt idx="3">
                  <c:v>Scan</c:v>
                </c:pt>
                <c:pt idx="4">
                  <c:v>Delete</c:v>
                </c:pt>
              </c:strCache>
            </c:strRef>
          </c:cat>
          <c:val>
            <c:numRef>
              <c:f>'[Worksheet in MOT-OpenGaussDB v1-Prod Positioning]Sheet1'!$D$82:$D$86</c:f>
              <c:numCache>
                <c:formatCode>General</c:formatCode>
                <c:ptCount val="5"/>
                <c:pt idx="0">
                  <c:v>2.0552872241388749</c:v>
                </c:pt>
                <c:pt idx="1">
                  <c:v>3.4426335050149093</c:v>
                </c:pt>
                <c:pt idx="2">
                  <c:v>2.0638297872340425</c:v>
                </c:pt>
                <c:pt idx="3">
                  <c:v>1.1445783132530121</c:v>
                </c:pt>
                <c:pt idx="4">
                  <c:v>1.3981218969117788</c:v>
                </c:pt>
              </c:numCache>
            </c:numRef>
          </c:val>
          <c:extLst xmlns:c16r2="http://schemas.microsoft.com/office/drawing/2015/06/chart">
            <c:ext xmlns:c16="http://schemas.microsoft.com/office/drawing/2014/chart" uri="{C3380CC4-5D6E-409C-BE32-E72D297353CC}">
              <c16:uniqueId val="{00000000-C9A6-4761-99AE-0156C821D635}"/>
            </c:ext>
          </c:extLst>
        </c:ser>
        <c:ser>
          <c:idx val="1"/>
          <c:order val="1"/>
          <c:tx>
            <c:strRef>
              <c:f>'[Worksheet in MOT-OpenGaussDB v1-Prod Positioning]Sheet1'!$H$86</c:f>
              <c:strCache>
                <c:ptCount val="1"/>
                <c:pt idx="0">
                  <c:v>ARM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'[Worksheet in MOT-OpenGaussDB v1-Prod Positioning]Sheet1'!$B$74:$B$78</c:f>
              <c:strCache>
                <c:ptCount val="5"/>
                <c:pt idx="0">
                  <c:v>Insert</c:v>
                </c:pt>
                <c:pt idx="1">
                  <c:v>Update</c:v>
                </c:pt>
                <c:pt idx="2">
                  <c:v>Lookup</c:v>
                </c:pt>
                <c:pt idx="3">
                  <c:v>Scan</c:v>
                </c:pt>
                <c:pt idx="4">
                  <c:v>Delete</c:v>
                </c:pt>
              </c:strCache>
            </c:strRef>
          </c:cat>
          <c:val>
            <c:numRef>
              <c:f>'[Worksheet in MOT-OpenGaussDB v1-Prod Positioning]Sheet1'!$E$82:$E$86</c:f>
              <c:numCache>
                <c:formatCode>General</c:formatCode>
                <c:ptCount val="5"/>
                <c:pt idx="0">
                  <c:v>2.5005844145001586</c:v>
                </c:pt>
                <c:pt idx="1">
                  <c:v>4.2997151148859123</c:v>
                </c:pt>
                <c:pt idx="2">
                  <c:v>2.4545454545454546</c:v>
                </c:pt>
                <c:pt idx="3">
                  <c:v>1.3243243243243243</c:v>
                </c:pt>
                <c:pt idx="4">
                  <c:v>1.9862673420907051</c:v>
                </c:pt>
              </c:numCache>
            </c:numRef>
          </c:val>
          <c:extLst xmlns:c16r2="http://schemas.microsoft.com/office/drawing/2015/06/chart">
            <c:ext xmlns:c16="http://schemas.microsoft.com/office/drawing/2014/chart" uri="{C3380CC4-5D6E-409C-BE32-E72D297353CC}">
              <c16:uniqueId val="{00000001-C9A6-4761-99AE-0156C821D635}"/>
            </c:ext>
          </c:extLst>
        </c:ser>
        <c:dLbls>
          <c:showLegendKey val="0"/>
          <c:showVal val="0"/>
          <c:showCatName val="0"/>
          <c:showSerName val="0"/>
          <c:showPercent val="0"/>
          <c:showBubbleSize val="0"/>
        </c:dLbls>
        <c:gapWidth val="100"/>
        <c:overlap val="-24"/>
        <c:axId val="-1454615920"/>
        <c:axId val="-1454606128"/>
      </c:barChart>
      <c:catAx>
        <c:axId val="-1454615920"/>
        <c:scaling>
          <c:orientation val="minMax"/>
        </c:scaling>
        <c:delete val="0"/>
        <c:axPos val="b"/>
        <c:title>
          <c:tx>
            <c:rich>
              <a:bodyPr rot="0" spcFirstLastPara="1" vertOverflow="ellipsis" vert="horz" wrap="square" anchor="ctr" anchorCtr="1"/>
              <a:lstStyle/>
              <a:p>
                <a:pPr>
                  <a:defRPr sz="7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Basic SQL QUeries</a:t>
                </a:r>
              </a:p>
            </c:rich>
          </c:tx>
          <c:layout>
            <c:manualLayout>
              <c:xMode val="edge"/>
              <c:yMode val="edge"/>
              <c:x val="0.41472494849694264"/>
              <c:y val="0.9152614331497162"/>
            </c:manualLayout>
          </c:layout>
          <c:overlay val="0"/>
          <c:spPr>
            <a:noFill/>
            <a:ln>
              <a:noFill/>
            </a:ln>
            <a:effectLst/>
          </c:spPr>
          <c:txPr>
            <a:bodyPr rot="0" spcFirstLastPara="1" vertOverflow="ellipsis" vert="horz" wrap="square" anchor="ctr" anchorCtr="1"/>
            <a:lstStyle/>
            <a:p>
              <a:pPr>
                <a:defRPr sz="7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7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6128"/>
        <c:crosses val="autoZero"/>
        <c:auto val="1"/>
        <c:lblAlgn val="ctr"/>
        <c:lblOffset val="100"/>
        <c:noMultiLvlLbl val="0"/>
      </c:catAx>
      <c:valAx>
        <c:axId val="-14546061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7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r>
                  <a:rPr lang="en-US"/>
                  <a:t>Mot vs. Disk</a:t>
                </a:r>
              </a:p>
            </c:rich>
          </c:tx>
          <c:overlay val="0"/>
          <c:spPr>
            <a:noFill/>
            <a:ln>
              <a:noFill/>
            </a:ln>
            <a:effectLst/>
          </c:spPr>
          <c:txPr>
            <a:bodyPr rot="-5400000" spcFirstLastPara="1" vertOverflow="ellipsis" vert="horz" wrap="square" anchor="ctr" anchorCtr="1"/>
            <a:lstStyle/>
            <a:p>
              <a:pPr>
                <a:defRPr sz="700" b="1" i="0" u="none" strike="noStrike" kern="1200" cap="all"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15920"/>
        <c:crosses val="autoZero"/>
        <c:crossBetween val="between"/>
      </c:valAx>
      <c:spPr>
        <a:noFill/>
        <a:ln>
          <a:noFill/>
        </a:ln>
        <a:effectLst/>
      </c:spPr>
    </c:plotArea>
    <c:legend>
      <c:legendPos val="b"/>
      <c:layout>
        <c:manualLayout>
          <c:xMode val="edge"/>
          <c:yMode val="edge"/>
          <c:x val="3.912261996764229E-2"/>
          <c:y val="0.91705885177089375"/>
          <c:w val="0.16409607482118971"/>
          <c:h val="7.2862906953629375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lt1">
                  <a:lumMod val="8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700">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712722235689825E-2"/>
          <c:y val="4.6191957507366904E-2"/>
          <c:w val="0.88652371958671261"/>
          <c:h val="0.76933614519021698"/>
        </c:manualLayout>
      </c:layout>
      <c:barChart>
        <c:barDir val="col"/>
        <c:grouping val="percentStacked"/>
        <c:varyColors val="0"/>
        <c:ser>
          <c:idx val="0"/>
          <c:order val="0"/>
          <c:tx>
            <c:strRef>
              <c:f>Sheet2!$C$26</c:f>
              <c:strCache>
                <c:ptCount val="1"/>
                <c:pt idx="0">
                  <c:v>Microsoft</c:v>
                </c:pt>
              </c:strCache>
            </c:strRef>
          </c:tx>
          <c:spPr>
            <a:solidFill>
              <a:srgbClr val="32323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Sheet2!$D$26:$H$26</c:f>
              <c:numCache>
                <c:formatCode>0.0%</c:formatCode>
                <c:ptCount val="5"/>
                <c:pt idx="0">
                  <c:v>0.18668243612069069</c:v>
                </c:pt>
                <c:pt idx="1">
                  <c:v>0.20159266848288249</c:v>
                </c:pt>
                <c:pt idx="2">
                  <c:v>0.21119491948563052</c:v>
                </c:pt>
                <c:pt idx="3">
                  <c:v>0.21594859331563998</c:v>
                </c:pt>
                <c:pt idx="4">
                  <c:v>0.23947878228576483</c:v>
                </c:pt>
              </c:numCache>
            </c:numRef>
          </c:val>
        </c:ser>
        <c:ser>
          <c:idx val="1"/>
          <c:order val="1"/>
          <c:tx>
            <c:strRef>
              <c:f>Sheet2!$C$27</c:f>
              <c:strCache>
                <c:ptCount val="1"/>
                <c:pt idx="0">
                  <c:v>IBM</c:v>
                </c:pt>
              </c:strCache>
            </c:strRef>
          </c:tx>
          <c:spPr>
            <a:solidFill>
              <a:srgbClr val="898989"/>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Sheet2!$D$27:$H$27</c:f>
              <c:numCache>
                <c:formatCode>0.0%</c:formatCode>
                <c:ptCount val="5"/>
                <c:pt idx="0">
                  <c:v>0.1843040638378845</c:v>
                </c:pt>
                <c:pt idx="1">
                  <c:v>0.16987601102267832</c:v>
                </c:pt>
                <c:pt idx="2">
                  <c:v>0.15563004768238178</c:v>
                </c:pt>
                <c:pt idx="3">
                  <c:v>0.12813648309278752</c:v>
                </c:pt>
                <c:pt idx="4">
                  <c:v>0.10558181377389293</c:v>
                </c:pt>
              </c:numCache>
            </c:numRef>
          </c:val>
        </c:ser>
        <c:ser>
          <c:idx val="2"/>
          <c:order val="2"/>
          <c:tx>
            <c:strRef>
              <c:f>Sheet2!$C$28</c:f>
              <c:strCache>
                <c:ptCount val="1"/>
                <c:pt idx="0">
                  <c:v>Oracle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Sheet2!$D$28:$H$28</c:f>
              <c:numCache>
                <c:formatCode>0.0%</c:formatCode>
                <c:ptCount val="5"/>
                <c:pt idx="0">
                  <c:v>0.4306188796764967</c:v>
                </c:pt>
                <c:pt idx="1">
                  <c:v>0.42239589390498711</c:v>
                </c:pt>
                <c:pt idx="2">
                  <c:v>0.41227783643719318</c:v>
                </c:pt>
                <c:pt idx="3">
                  <c:v>0.36301722872360581</c:v>
                </c:pt>
                <c:pt idx="4">
                  <c:v>0.3149377957787069</c:v>
                </c:pt>
              </c:numCache>
            </c:numRef>
          </c:val>
        </c:ser>
        <c:ser>
          <c:idx val="3"/>
          <c:order val="3"/>
          <c:tx>
            <c:strRef>
              <c:f>Sheet2!$C$29</c:f>
              <c:strCache>
                <c:ptCount val="1"/>
                <c:pt idx="0">
                  <c:v>Amazon</c:v>
                </c:pt>
              </c:strCache>
            </c:strRef>
          </c:tx>
          <c:spPr>
            <a:solidFill>
              <a:srgbClr val="7C000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Sheet2!$D$29:$H$29</c:f>
              <c:numCache>
                <c:formatCode>0.0%</c:formatCode>
                <c:ptCount val="5"/>
                <c:pt idx="0">
                  <c:v>1.3273417318029853E-2</c:v>
                </c:pt>
                <c:pt idx="1">
                  <c:v>1.8153265134516088E-2</c:v>
                </c:pt>
                <c:pt idx="2">
                  <c:v>3.5720659740550997E-2</c:v>
                </c:pt>
                <c:pt idx="3">
                  <c:v>9.2858134074341597E-2</c:v>
                </c:pt>
                <c:pt idx="4">
                  <c:v>0.13707903081317832</c:v>
                </c:pt>
              </c:numCache>
            </c:numRef>
          </c:val>
        </c:ser>
        <c:ser>
          <c:idx val="4"/>
          <c:order val="4"/>
          <c:tx>
            <c:strRef>
              <c:f>Sheet2!$C$30</c:f>
              <c:strCache>
                <c:ptCount val="1"/>
                <c:pt idx="0">
                  <c:v>SAP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1"/>
              <c:tx>
                <c:rich>
                  <a:bodyPr/>
                  <a:lstStyle/>
                  <a:p>
                    <a:fld id="{E1D94CC7-7C35-4163-A068-E7E18F69094A}" type="VALUE">
                      <a:rPr lang="en-US" altLang="zh-CN">
                        <a:solidFill>
                          <a:schemeClr val="tx1"/>
                        </a:solidFill>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solidFill>
                <a:srgbClr val="DDDDDD"/>
              </a:solid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Sheet2!$D$30:$H$30</c:f>
              <c:numCache>
                <c:formatCode>0.0%</c:formatCode>
                <c:ptCount val="5"/>
                <c:pt idx="0">
                  <c:v>7.0734575831393573E-2</c:v>
                </c:pt>
                <c:pt idx="1">
                  <c:v>6.894591193551107E-2</c:v>
                </c:pt>
                <c:pt idx="2">
                  <c:v>7.2768375312299169E-2</c:v>
                </c:pt>
                <c:pt idx="3">
                  <c:v>7.439292213408899E-2</c:v>
                </c:pt>
                <c:pt idx="4">
                  <c:v>7.0007947123313582E-2</c:v>
                </c:pt>
              </c:numCache>
            </c:numRef>
          </c:val>
        </c:ser>
        <c:ser>
          <c:idx val="5"/>
          <c:order val="5"/>
          <c:tx>
            <c:strRef>
              <c:f>Sheet2!$C$31</c:f>
              <c:strCache>
                <c:ptCount val="1"/>
                <c:pt idx="0">
                  <c:v>Others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Sheet2!$D$25:$H$25</c:f>
              <c:strCache>
                <c:ptCount val="5"/>
                <c:pt idx="0">
                  <c:v>2014 YR</c:v>
                </c:pt>
                <c:pt idx="1">
                  <c:v>2015 YR</c:v>
                </c:pt>
                <c:pt idx="2">
                  <c:v>2016 YR</c:v>
                </c:pt>
                <c:pt idx="3">
                  <c:v>2017 YR</c:v>
                </c:pt>
                <c:pt idx="4">
                  <c:v>2018 YR</c:v>
                </c:pt>
              </c:strCache>
            </c:strRef>
          </c:cat>
          <c:val>
            <c:numRef>
              <c:f>Sheet2!$D$31:$H$31</c:f>
              <c:numCache>
                <c:formatCode>0.0%</c:formatCode>
                <c:ptCount val="5"/>
                <c:pt idx="0">
                  <c:v>0.11438662721550463</c:v>
                </c:pt>
                <c:pt idx="1">
                  <c:v>0.11903624951942493</c:v>
                </c:pt>
                <c:pt idx="2">
                  <c:v>0.11240816134194431</c:v>
                </c:pt>
                <c:pt idx="3">
                  <c:v>0.12564663865953607</c:v>
                </c:pt>
                <c:pt idx="4">
                  <c:v>0.13291463022514338</c:v>
                </c:pt>
              </c:numCache>
            </c:numRef>
          </c:val>
        </c:ser>
        <c:dLbls>
          <c:showLegendKey val="0"/>
          <c:showVal val="0"/>
          <c:showCatName val="0"/>
          <c:showSerName val="0"/>
          <c:showPercent val="0"/>
          <c:showBubbleSize val="0"/>
        </c:dLbls>
        <c:gapWidth val="150"/>
        <c:overlap val="100"/>
        <c:serLines>
          <c:spPr>
            <a:ln w="9525" cap="flat" cmpd="sng" algn="ctr">
              <a:solidFill>
                <a:schemeClr val="tx1">
                  <a:lumMod val="35000"/>
                  <a:lumOff val="65000"/>
                </a:schemeClr>
              </a:solidFill>
              <a:round/>
            </a:ln>
            <a:effectLst/>
          </c:spPr>
        </c:serLines>
        <c:axId val="-1454605584"/>
        <c:axId val="-1454600144"/>
      </c:barChart>
      <c:catAx>
        <c:axId val="-145460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0144"/>
        <c:crosses val="autoZero"/>
        <c:auto val="1"/>
        <c:lblAlgn val="ctr"/>
        <c:lblOffset val="100"/>
        <c:noMultiLvlLbl val="0"/>
      </c:catAx>
      <c:valAx>
        <c:axId val="-14546001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Sheet3!$B$19</c:f>
              <c:strCache>
                <c:ptCount val="1"/>
                <c:pt idx="0">
                  <c:v>总收入</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Sheet3!$C$19:$G$19</c:f>
              <c:numCache>
                <c:formatCode>#,##0.0</c:formatCode>
                <c:ptCount val="5"/>
                <c:pt idx="0">
                  <c:v>32507.424325</c:v>
                </c:pt>
                <c:pt idx="1">
                  <c:v>31846.046522000008</c:v>
                </c:pt>
                <c:pt idx="2">
                  <c:v>33701.36052200001</c:v>
                </c:pt>
                <c:pt idx="3">
                  <c:v>38940.056216351506</c:v>
                </c:pt>
                <c:pt idx="4">
                  <c:v>46098.291959851267</c:v>
                </c:pt>
              </c:numCache>
            </c:numRef>
          </c:val>
        </c:ser>
        <c:ser>
          <c:idx val="2"/>
          <c:order val="2"/>
          <c:tx>
            <c:strRef>
              <c:f>Sheet3!$B$21</c:f>
              <c:strCache>
                <c:ptCount val="1"/>
                <c:pt idx="0">
                  <c:v>Oracle收入</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Sheet3!$C$21:$G$21</c:f>
              <c:numCache>
                <c:formatCode>#,##0.0</c:formatCode>
                <c:ptCount val="5"/>
                <c:pt idx="0">
                  <c:v>13998.310643999997</c:v>
                </c:pt>
                <c:pt idx="1">
                  <c:v>13451.639287999998</c:v>
                </c:pt>
                <c:pt idx="2">
                  <c:v>13894.324000999999</c:v>
                </c:pt>
                <c:pt idx="3">
                  <c:v>14135.911294001342</c:v>
                </c:pt>
                <c:pt idx="4">
                  <c:v>14518.094458998845</c:v>
                </c:pt>
              </c:numCache>
            </c:numRef>
          </c:val>
        </c:ser>
        <c:ser>
          <c:idx val="4"/>
          <c:order val="4"/>
          <c:tx>
            <c:strRef>
              <c:f>Sheet3!$B$23</c:f>
              <c:strCache>
                <c:ptCount val="1"/>
                <c:pt idx="0">
                  <c:v>微软收入</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Sheet3!$C$18:$G$18</c:f>
              <c:strCache>
                <c:ptCount val="5"/>
                <c:pt idx="0">
                  <c:v>2014 YR</c:v>
                </c:pt>
                <c:pt idx="1">
                  <c:v>2015 YR</c:v>
                </c:pt>
                <c:pt idx="2">
                  <c:v>2016 YR</c:v>
                </c:pt>
                <c:pt idx="3">
                  <c:v>2017 YR</c:v>
                </c:pt>
                <c:pt idx="4">
                  <c:v>2018 YR</c:v>
                </c:pt>
              </c:strCache>
            </c:strRef>
          </c:cat>
          <c:val>
            <c:numRef>
              <c:f>Sheet3!$C$23:$G$23</c:f>
              <c:numCache>
                <c:formatCode>#,##0.0</c:formatCode>
                <c:ptCount val="5"/>
                <c:pt idx="0">
                  <c:v>6068.5651649999991</c:v>
                </c:pt>
                <c:pt idx="1">
                  <c:v>6419.9294990000008</c:v>
                </c:pt>
                <c:pt idx="2">
                  <c:v>7117.556121999999</c:v>
                </c:pt>
                <c:pt idx="3">
                  <c:v>8409.0503635530495</c:v>
                </c:pt>
                <c:pt idx="4">
                  <c:v>11039.562823998845</c:v>
                </c:pt>
              </c:numCache>
            </c:numRef>
          </c:val>
        </c:ser>
        <c:ser>
          <c:idx val="6"/>
          <c:order val="6"/>
          <c:tx>
            <c:strRef>
              <c:f>Sheet3!$B$25</c:f>
              <c:strCache>
                <c:ptCount val="1"/>
                <c:pt idx="0">
                  <c:v>AWS收入</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Sheet3!$C$25:$G$25</c:f>
              <c:numCache>
                <c:formatCode>#,##0.0</c:formatCode>
                <c:ptCount val="5"/>
                <c:pt idx="0">
                  <c:v>431.48460899999992</c:v>
                </c:pt>
                <c:pt idx="1">
                  <c:v>578.10972600000002</c:v>
                </c:pt>
                <c:pt idx="2">
                  <c:v>1203.8348320000005</c:v>
                </c:pt>
                <c:pt idx="3">
                  <c:v>3615.9009610003673</c:v>
                </c:pt>
                <c:pt idx="4">
                  <c:v>6319.1091839993423</c:v>
                </c:pt>
              </c:numCache>
            </c:numRef>
          </c:val>
        </c:ser>
        <c:dLbls>
          <c:showLegendKey val="0"/>
          <c:showVal val="0"/>
          <c:showCatName val="0"/>
          <c:showSerName val="0"/>
          <c:showPercent val="0"/>
          <c:showBubbleSize val="0"/>
        </c:dLbls>
        <c:gapWidth val="269"/>
        <c:overlap val="-27"/>
        <c:axId val="-1454602864"/>
        <c:axId val="-1454605040"/>
      </c:barChart>
      <c:lineChart>
        <c:grouping val="stacked"/>
        <c:varyColors val="0"/>
        <c:ser>
          <c:idx val="1"/>
          <c:order val="1"/>
          <c:tx>
            <c:strRef>
              <c:f>Sheet3!$B$20</c:f>
              <c:strCache>
                <c:ptCount val="1"/>
                <c:pt idx="0">
                  <c:v>总体增速</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Sheet3!$C$18:$G$18</c:f>
              <c:strCache>
                <c:ptCount val="5"/>
                <c:pt idx="0">
                  <c:v>2014 YR</c:v>
                </c:pt>
                <c:pt idx="1">
                  <c:v>2015 YR</c:v>
                </c:pt>
                <c:pt idx="2">
                  <c:v>2016 YR</c:v>
                </c:pt>
                <c:pt idx="3">
                  <c:v>2017 YR</c:v>
                </c:pt>
                <c:pt idx="4">
                  <c:v>2018 YR</c:v>
                </c:pt>
              </c:strCache>
            </c:strRef>
          </c:cat>
          <c:val>
            <c:numRef>
              <c:f>Sheet3!$C$20:$G$20</c:f>
              <c:numCache>
                <c:formatCode>0.0%</c:formatCode>
                <c:ptCount val="5"/>
                <c:pt idx="1">
                  <c:v>-0.02</c:v>
                </c:pt>
                <c:pt idx="2">
                  <c:v>5.8000000000000003E-2</c:v>
                </c:pt>
                <c:pt idx="3">
                  <c:v>0.155</c:v>
                </c:pt>
                <c:pt idx="4">
                  <c:v>0.184</c:v>
                </c:pt>
              </c:numCache>
            </c:numRef>
          </c:val>
          <c:smooth val="0"/>
        </c:ser>
        <c:ser>
          <c:idx val="3"/>
          <c:order val="3"/>
          <c:tx>
            <c:strRef>
              <c:f>Sheet3!$B$22</c:f>
              <c:strCache>
                <c:ptCount val="1"/>
                <c:pt idx="0">
                  <c:v>Oracle增速</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Sheet3!$C$18:$G$18</c:f>
              <c:strCache>
                <c:ptCount val="5"/>
                <c:pt idx="0">
                  <c:v>2014 YR</c:v>
                </c:pt>
                <c:pt idx="1">
                  <c:v>2015 YR</c:v>
                </c:pt>
                <c:pt idx="2">
                  <c:v>2016 YR</c:v>
                </c:pt>
                <c:pt idx="3">
                  <c:v>2017 YR</c:v>
                </c:pt>
                <c:pt idx="4">
                  <c:v>2018 YR</c:v>
                </c:pt>
              </c:strCache>
            </c:strRef>
          </c:cat>
          <c:val>
            <c:numRef>
              <c:f>Sheet3!$C$22:$G$22</c:f>
              <c:numCache>
                <c:formatCode>0.0%</c:formatCode>
                <c:ptCount val="5"/>
                <c:pt idx="1">
                  <c:v>-3.90526664183092E-2</c:v>
                </c:pt>
                <c:pt idx="2">
                  <c:v>3.2909350564797914E-2</c:v>
                </c:pt>
                <c:pt idx="3">
                  <c:v>1.7387480886724354E-2</c:v>
                </c:pt>
                <c:pt idx="4">
                  <c:v>2.7036330169932843E-2</c:v>
                </c:pt>
              </c:numCache>
            </c:numRef>
          </c:val>
          <c:smooth val="0"/>
        </c:ser>
        <c:ser>
          <c:idx val="5"/>
          <c:order val="5"/>
          <c:tx>
            <c:strRef>
              <c:f>Sheet3!$B$24</c:f>
              <c:strCache>
                <c:ptCount val="1"/>
                <c:pt idx="0">
                  <c:v>微软增速</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s>
            <c:dLbl>
              <c:idx val="0"/>
              <c:delete val="1"/>
              <c:extLst>
                <c:ext xmlns:c15="http://schemas.microsoft.com/office/drawing/2012/chart" uri="{CE6537A1-D6FC-4f65-9D91-7224C49458BB}"/>
              </c:extLst>
            </c:dLbl>
            <c:dLbl>
              <c:idx val="1"/>
              <c:layout>
                <c:manualLayout>
                  <c:x val="0"/>
                  <c:y val="-4.1992688643060903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2.2611447730878907E-3"/>
                  <c:y val="-6.7188301828897234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1305723865439536E-2"/>
                  <c:y val="-4.1992688643060903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2.2611447730878907E-3"/>
                  <c:y val="-3.359415091444873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Sheet3!$C$24:$G$24</c:f>
              <c:numCache>
                <c:formatCode>0.0%</c:formatCode>
                <c:ptCount val="5"/>
                <c:pt idx="1">
                  <c:v>5.7899079015657523E-2</c:v>
                </c:pt>
                <c:pt idx="2">
                  <c:v>0.10866577633113635</c:v>
                </c:pt>
                <c:pt idx="3">
                  <c:v>0.18145192245988875</c:v>
                </c:pt>
                <c:pt idx="4">
                  <c:v>0.31281920629790755</c:v>
                </c:pt>
              </c:numCache>
            </c:numRef>
          </c:val>
          <c:smooth val="0"/>
        </c:ser>
        <c:ser>
          <c:idx val="7"/>
          <c:order val="7"/>
          <c:tx>
            <c:strRef>
              <c:f>Sheet3!$B$26</c:f>
              <c:strCache>
                <c:ptCount val="1"/>
                <c:pt idx="0">
                  <c:v>AWS增速</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s>
            <c:dLbl>
              <c:idx val="0"/>
              <c:delete val="1"/>
              <c:extLst>
                <c:ext xmlns:c15="http://schemas.microsoft.com/office/drawing/2012/chart" uri="{CE6537A1-D6FC-4f65-9D91-7224C49458BB}"/>
              </c:extLst>
            </c:dLbl>
            <c:dLbl>
              <c:idx val="1"/>
              <c:layout>
                <c:manualLayout>
                  <c:x val="-3.6178316369406251E-2"/>
                  <c:y val="-6.7188301828897401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2.9394882050142578E-2"/>
                  <c:y val="-0.11338025933626426"/>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Sheet3!$C$18:$G$18</c:f>
              <c:strCache>
                <c:ptCount val="5"/>
                <c:pt idx="0">
                  <c:v>2014 YR</c:v>
                </c:pt>
                <c:pt idx="1">
                  <c:v>2015 YR</c:v>
                </c:pt>
                <c:pt idx="2">
                  <c:v>2016 YR</c:v>
                </c:pt>
                <c:pt idx="3">
                  <c:v>2017 YR</c:v>
                </c:pt>
                <c:pt idx="4">
                  <c:v>2018 YR</c:v>
                </c:pt>
              </c:strCache>
            </c:strRef>
          </c:cat>
          <c:val>
            <c:numRef>
              <c:f>Sheet3!$C$26:$G$26</c:f>
              <c:numCache>
                <c:formatCode>0.0%</c:formatCode>
                <c:ptCount val="5"/>
                <c:pt idx="1">
                  <c:v>0.33981540463242832</c:v>
                </c:pt>
                <c:pt idx="2">
                  <c:v>1.082363914424094</c:v>
                </c:pt>
                <c:pt idx="3">
                  <c:v>2.0036520500017945</c:v>
                </c:pt>
                <c:pt idx="4">
                  <c:v>0.74758912153697687</c:v>
                </c:pt>
              </c:numCache>
            </c:numRef>
          </c:val>
          <c:smooth val="0"/>
        </c:ser>
        <c:dLbls>
          <c:showLegendKey val="0"/>
          <c:showVal val="0"/>
          <c:showCatName val="0"/>
          <c:showSerName val="0"/>
          <c:showPercent val="0"/>
          <c:showBubbleSize val="0"/>
        </c:dLbls>
        <c:marker val="1"/>
        <c:smooth val="0"/>
        <c:axId val="-1454602320"/>
        <c:axId val="-1454619184"/>
      </c:lineChart>
      <c:catAx>
        <c:axId val="-14546028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5040"/>
        <c:crosses val="autoZero"/>
        <c:auto val="1"/>
        <c:lblAlgn val="ctr"/>
        <c:lblOffset val="100"/>
        <c:noMultiLvlLbl val="0"/>
      </c:catAx>
      <c:valAx>
        <c:axId val="-145460504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2864"/>
        <c:crosses val="autoZero"/>
        <c:crossBetween val="between"/>
      </c:valAx>
      <c:valAx>
        <c:axId val="-1454619184"/>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crossAx val="-1454602320"/>
        <c:crosses val="max"/>
        <c:crossBetween val="between"/>
      </c:valAx>
      <c:catAx>
        <c:axId val="-1454602320"/>
        <c:scaling>
          <c:orientation val="minMax"/>
        </c:scaling>
        <c:delete val="1"/>
        <c:axPos val="b"/>
        <c:numFmt formatCode="General" sourceLinked="1"/>
        <c:majorTickMark val="none"/>
        <c:minorTickMark val="none"/>
        <c:tickLblPos val="nextTo"/>
        <c:crossAx val="-1454619184"/>
        <c:crosses val="autoZero"/>
        <c:auto val="1"/>
        <c:lblAlgn val="ctr"/>
        <c:lblOffset val="100"/>
        <c:noMultiLvlLbl val="0"/>
      </c:catAx>
      <c:spPr>
        <a:noFill/>
        <a:ln>
          <a:noFill/>
        </a:ln>
        <a:effectLst/>
      </c:spPr>
    </c:plotArea>
    <c:legend>
      <c:legendPos val="b"/>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uawei Sans" panose="020C0503030203020204" pitchFamily="34" charset="0"/>
              <a:ea typeface="方正兰亭黑简体" panose="02000000000000000000" pitchFamily="2" charset="-122"/>
              <a:cs typeface="+mn-cs"/>
              <a:sym typeface="Huawei Sans" panose="020C0503030203020204" pitchFamily="34" charset="0"/>
            </a:defRPr>
          </a:pPr>
          <a:endParaRPr lang="zh-CN"/>
        </a:p>
      </c:txPr>
    </c:legend>
    <c:plotVisOnly val="1"/>
    <c:dispBlanksAs val="gap"/>
    <c:showDLblsOverMax val="0"/>
  </c:chart>
  <c:spPr>
    <a:noFill/>
    <a:ln>
      <a:noFill/>
    </a:ln>
    <a:effectLst/>
  </c:spPr>
  <c:txPr>
    <a:bodyPr/>
    <a:lstStyle/>
    <a:p>
      <a:pPr>
        <a:defRPr>
          <a:latin typeface="Huawei Sans" panose="020C0503030203020204" pitchFamily="34" charset="0"/>
          <a:ea typeface="方正兰亭黑简体" panose="02000000000000000000" pitchFamily="2" charset="-122"/>
          <a:sym typeface="Huawei Sans" panose="020C0503030203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E7EC9-FEFA-4E53-BBE2-1E23B138529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0DE2B4E6-1E33-4C1F-B850-208F039E74F1}">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共建生态</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FD7D656-FA62-4D52-807A-8608D7C3871B}" type="parTrans" cxnId="{D62C7859-6286-460F-B673-1109DFF6C212}">
      <dgm:prSet/>
      <dgm:spPr/>
      <dgm:t>
        <a:bodyPr/>
        <a:lstStyle/>
        <a:p>
          <a:endParaRPr lang="zh-CN" altLang="en-US"/>
        </a:p>
      </dgm:t>
    </dgm:pt>
    <dgm:pt modelId="{EDE8382A-9AFB-48D1-AF49-9CF1BAFCBDB4}" type="sibTrans" cxnId="{D62C7859-6286-460F-B673-1109DFF6C212}">
      <dgm:prSet/>
      <dgm:spPr/>
      <dgm:t>
        <a:bodyPr/>
        <a:lstStyle/>
        <a:p>
          <a:endParaRPr lang="zh-CN" altLang="en-US"/>
        </a:p>
      </dgm:t>
    </dgm:pt>
    <dgm:pt modelId="{AE3A9972-CB71-4931-97E6-9250B18FE2E5}">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1EB7084-E706-43FB-8913-BB28499D1A35}" type="parTrans" cxnId="{D3ADDE0A-99C0-461E-AAB4-E75742305733}">
      <dgm:prSet/>
      <dgm:spPr/>
      <dgm:t>
        <a:bodyPr/>
        <a:lstStyle/>
        <a:p>
          <a:endParaRPr lang="zh-CN" altLang="en-US"/>
        </a:p>
      </dgm:t>
    </dgm:pt>
    <dgm:pt modelId="{2A47BF6A-C9EA-4CB6-B517-C4B96F681206}" type="sibTrans" cxnId="{D3ADDE0A-99C0-461E-AAB4-E75742305733}">
      <dgm:prSet/>
      <dgm:spPr/>
      <dgm:t>
        <a:bodyPr/>
        <a:lstStyle/>
        <a:p>
          <a:endParaRPr lang="zh-CN" altLang="en-US"/>
        </a:p>
      </dgm:t>
    </dgm:pt>
    <dgm:pt modelId="{CFEDD78D-F2A6-47D3-9596-FEA155EEA01A}">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分享企业级能力</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42991B8-2BFE-4823-BF41-83C1AB45164E}" type="parTrans" cxnId="{2B08AF09-D39A-4868-AC7B-B628533D6292}">
      <dgm:prSet/>
      <dgm:spPr/>
      <dgm:t>
        <a:bodyPr/>
        <a:lstStyle/>
        <a:p>
          <a:endParaRPr lang="zh-CN" altLang="en-US"/>
        </a:p>
      </dgm:t>
    </dgm:pt>
    <dgm:pt modelId="{31E38977-16F9-4D15-9A43-6F2031AEEEA0}" type="sibTrans" cxnId="{2B08AF09-D39A-4868-AC7B-B628533D6292}">
      <dgm:prSet/>
      <dgm:spPr/>
      <dgm:t>
        <a:bodyPr/>
        <a:lstStyle/>
        <a:p>
          <a:endParaRPr lang="zh-CN" altLang="en-US"/>
        </a:p>
      </dgm:t>
    </dgm:pt>
    <dgm:pt modelId="{4BFA1251-7D45-4B5C-86AF-7858C97DEAFC}">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把企业级能力带给客户</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B2EB059-9157-4F97-9B1C-AE85ECDA10CC}" type="parTrans" cxnId="{F4FD860F-E82A-47C4-B603-B168BCABF56E}">
      <dgm:prSet/>
      <dgm:spPr/>
      <dgm:t>
        <a:bodyPr/>
        <a:lstStyle/>
        <a:p>
          <a:endParaRPr lang="zh-CN" altLang="en-US"/>
        </a:p>
      </dgm:t>
    </dgm:pt>
    <dgm:pt modelId="{408E5FC1-8818-4064-95A7-85740B7A653B}" type="sibTrans" cxnId="{F4FD860F-E82A-47C4-B603-B168BCABF56E}">
      <dgm:prSet/>
      <dgm:spPr/>
      <dgm:t>
        <a:bodyPr/>
        <a:lstStyle/>
        <a:p>
          <a:endParaRPr lang="zh-CN" altLang="en-US"/>
        </a:p>
      </dgm:t>
    </dgm:pt>
    <dgm:pt modelId="{10890D9B-A4E7-4CDD-8EB9-D3C8315B4621}">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社区共同研发；</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37826673-4CE6-46C2-B6B9-1D5E5EAC1346}" type="parTrans" cxnId="{10B97880-22DE-4908-93B2-98BEDC26FE01}">
      <dgm:prSet/>
      <dgm:spPr/>
      <dgm:t>
        <a:bodyPr/>
        <a:lstStyle/>
        <a:p>
          <a:endParaRPr lang="zh-CN" altLang="en-US"/>
        </a:p>
      </dgm:t>
    </dgm:pt>
    <dgm:pt modelId="{6D64E2CC-AC54-4D3F-A902-40FB6B6877BE}" type="sibTrans" cxnId="{10B97880-22DE-4908-93B2-98BEDC26FE01}">
      <dgm:prSet/>
      <dgm:spPr/>
      <dgm:t>
        <a:bodyPr/>
        <a:lstStyle/>
        <a:p>
          <a:endParaRPr lang="zh-CN" altLang="en-US"/>
        </a:p>
      </dgm:t>
    </dgm:pt>
    <dgm:pt modelId="{074A2550-31AA-4677-99F8-81B28D7FDFE9}">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高校产学研</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C91DE6E-A2FB-44EA-BF94-C8E5AA9AF52F}" type="parTrans" cxnId="{8F3E3296-BF18-41A5-9CFD-A365B7C7C306}">
      <dgm:prSet/>
      <dgm:spPr/>
      <dgm:t>
        <a:bodyPr/>
        <a:lstStyle/>
        <a:p>
          <a:endParaRPr lang="zh-CN" altLang="en-US"/>
        </a:p>
      </dgm:t>
    </dgm:pt>
    <dgm:pt modelId="{BAE90E32-A218-496D-A78D-4BFC394E40D2}" type="sibTrans" cxnId="{8F3E3296-BF18-41A5-9CFD-A365B7C7C306}">
      <dgm:prSet/>
      <dgm:spPr/>
      <dgm:t>
        <a:bodyPr/>
        <a:lstStyle/>
        <a:p>
          <a:endParaRPr lang="zh-CN" altLang="en-US"/>
        </a:p>
      </dgm:t>
    </dgm:pt>
    <dgm:pt modelId="{5C11B2A0-39A0-46E6-847A-EDBCF6A3EA8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建设高校生态；</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C1F32947-790E-41F5-9186-D89CA9490BB2}" type="parTrans" cxnId="{30D943DE-74D7-424B-B6D8-ADEA02E61A4F}">
      <dgm:prSet/>
      <dgm:spPr/>
      <dgm:t>
        <a:bodyPr/>
        <a:lstStyle/>
        <a:p>
          <a:endParaRPr lang="zh-CN" altLang="en-US"/>
        </a:p>
      </dgm:t>
    </dgm:pt>
    <dgm:pt modelId="{D46512A6-054B-42A2-BB0F-A8504FF0CBEA}" type="sibTrans" cxnId="{30D943DE-74D7-424B-B6D8-ADEA02E61A4F}">
      <dgm:prSet/>
      <dgm:spPr/>
      <dgm:t>
        <a:bodyPr/>
        <a:lstStyle/>
        <a:p>
          <a:endParaRPr lang="zh-CN" altLang="en-US"/>
        </a:p>
      </dgm:t>
    </dgm:pt>
    <dgm:pt modelId="{451B4BF8-5A9F-47FA-BDB1-23DB9CF843E2}">
      <dgm:prSet phldrT="[文本]"/>
      <dgm:spPr/>
      <dgm:t>
        <a:bodyPr/>
        <a:lstStyle/>
        <a:p>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C17AE06-7659-445E-BAC6-6C02A14549CA}" type="parTrans" cxnId="{A6FD5579-17FD-483B-836A-6A099D1D510F}">
      <dgm:prSet/>
      <dgm:spPr/>
      <dgm:t>
        <a:bodyPr/>
        <a:lstStyle/>
        <a:p>
          <a:endParaRPr lang="zh-CN" altLang="en-US"/>
        </a:p>
      </dgm:t>
    </dgm:pt>
    <dgm:pt modelId="{1874CFD5-03E1-4CD5-8052-E0187304564A}" type="sibTrans" cxnId="{A6FD5579-17FD-483B-836A-6A099D1D510F}">
      <dgm:prSet/>
      <dgm:spPr/>
      <dgm:t>
        <a:bodyPr/>
        <a:lstStyle/>
        <a:p>
          <a:endParaRPr lang="zh-CN" altLang="en-US"/>
        </a:p>
      </dgm:t>
    </dgm:pt>
    <dgm:pt modelId="{4C386EB0-3420-4C51-910C-6B95CE91DF47}">
      <dgm:prSet phldrT="[文本]"/>
      <dgm:spPr/>
      <dgm:t>
        <a:bodyPr/>
        <a:lstStyle/>
        <a:p>
          <a:endParaRPr lang="zh-CN" altLang="en-US" sz="15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EA2C920-EF6B-48F2-8BE7-83B5C06564F4}" type="parTrans" cxnId="{F3705DA1-5CB2-4C12-90A7-9BB8247F9BCF}">
      <dgm:prSet/>
      <dgm:spPr/>
      <dgm:t>
        <a:bodyPr/>
        <a:lstStyle/>
        <a:p>
          <a:endParaRPr lang="zh-CN" altLang="en-US"/>
        </a:p>
      </dgm:t>
    </dgm:pt>
    <dgm:pt modelId="{C5DCD086-C68F-4D74-B1C2-A37C8FDF899F}" type="sibTrans" cxnId="{F3705DA1-5CB2-4C12-90A7-9BB8247F9BCF}">
      <dgm:prSet/>
      <dgm:spPr/>
      <dgm:t>
        <a:bodyPr/>
        <a:lstStyle/>
        <a:p>
          <a:endParaRPr lang="zh-CN" altLang="en-US"/>
        </a:p>
      </dgm:t>
    </dgm:pt>
    <dgm:pt modelId="{26BBCA58-A6E1-4342-B124-8B39710C4B0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技术分享；</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568045D-41AF-4C6B-9E31-FDDC4B43C170}" type="parTrans" cxnId="{7265F5E7-EAF5-4365-8384-2D90D1AB3253}">
      <dgm:prSet/>
      <dgm:spPr/>
      <dgm:t>
        <a:bodyPr/>
        <a:lstStyle/>
        <a:p>
          <a:endParaRPr lang="zh-CN" altLang="en-US"/>
        </a:p>
      </dgm:t>
    </dgm:pt>
    <dgm:pt modelId="{E60F20ED-23E3-44F7-B4A0-E26B9E773D8B}" type="sibTrans" cxnId="{7265F5E7-EAF5-4365-8384-2D90D1AB3253}">
      <dgm:prSet/>
      <dgm:spPr/>
      <dgm:t>
        <a:bodyPr/>
        <a:lstStyle/>
        <a:p>
          <a:endParaRPr lang="zh-CN" altLang="en-US"/>
        </a:p>
      </dgm:t>
    </dgm:pt>
    <dgm:pt modelId="{35359B15-9B09-4F40-A41B-474F8F866F26}">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4DBDFB6-CED0-41FC-9ACC-C1AF2C156443}" type="parTrans" cxnId="{CB6392E1-0D6B-48DF-A881-B20A069CEDD8}">
      <dgm:prSet/>
      <dgm:spPr/>
      <dgm:t>
        <a:bodyPr/>
        <a:lstStyle/>
        <a:p>
          <a:endParaRPr lang="zh-CN" altLang="en-US"/>
        </a:p>
      </dgm:t>
    </dgm:pt>
    <dgm:pt modelId="{416029B5-20A4-4D17-B4EB-3A2BA0763033}" type="sibTrans" cxnId="{CB6392E1-0D6B-48DF-A881-B20A069CEDD8}">
      <dgm:prSet/>
      <dgm:spPr/>
      <dgm:t>
        <a:bodyPr/>
        <a:lstStyle/>
        <a:p>
          <a:endParaRPr lang="zh-CN" altLang="en-US"/>
        </a:p>
      </dgm:t>
    </dgm:pt>
    <dgm:pt modelId="{38607298-72EC-427C-BAFA-F48D7D6E7558}">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48E22D1-79B6-4BBC-AFBF-5419280AA8AC}" type="parTrans" cxnId="{834814E6-FC67-4B72-95FF-7A3F5B6CDA62}">
      <dgm:prSet/>
      <dgm:spPr/>
      <dgm:t>
        <a:bodyPr/>
        <a:lstStyle/>
        <a:p>
          <a:endParaRPr lang="zh-CN" altLang="en-US"/>
        </a:p>
      </dgm:t>
    </dgm:pt>
    <dgm:pt modelId="{F4357EC3-26A6-4847-ADF3-C1826D91D822}" type="sibTrans" cxnId="{834814E6-FC67-4B72-95FF-7A3F5B6CDA62}">
      <dgm:prSet/>
      <dgm:spPr/>
      <dgm:t>
        <a:bodyPr/>
        <a:lstStyle/>
        <a:p>
          <a:endParaRPr lang="zh-CN" altLang="en-US"/>
        </a:p>
      </dgm:t>
    </dgm:pt>
    <dgm:pt modelId="{72214FC3-6765-4FC0-9B3D-F6CCD40BDBE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D83D6AD-DBCF-4290-A24A-A7D6BF891304}" type="parTrans" cxnId="{36938061-1EAC-4AE2-994D-0BD50CC10D99}">
      <dgm:prSet/>
      <dgm:spPr/>
      <dgm:t>
        <a:bodyPr/>
        <a:lstStyle/>
        <a:p>
          <a:endParaRPr lang="zh-CN" altLang="en-US"/>
        </a:p>
      </dgm:t>
    </dgm:pt>
    <dgm:pt modelId="{2F972DF1-4C9A-41B3-A6B5-596C5B85ECE0}" type="sibTrans" cxnId="{36938061-1EAC-4AE2-994D-0BD50CC10D99}">
      <dgm:prSet/>
      <dgm:spPr/>
      <dgm:t>
        <a:bodyPr/>
        <a:lstStyle/>
        <a:p>
          <a:endParaRPr lang="zh-CN" altLang="en-US"/>
        </a:p>
      </dgm:t>
    </dgm:pt>
    <dgm:pt modelId="{6E2CC39D-B2CD-4FBF-9732-D8D20C0099E1}">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ED82C415-8A93-4ABA-B873-926D6212C872}" type="parTrans" cxnId="{FBC6B6A0-1AEF-49CE-9B92-E005BB6F03D0}">
      <dgm:prSet/>
      <dgm:spPr/>
      <dgm:t>
        <a:bodyPr/>
        <a:lstStyle/>
        <a:p>
          <a:endParaRPr lang="zh-CN" altLang="en-US"/>
        </a:p>
      </dgm:t>
    </dgm:pt>
    <dgm:pt modelId="{329CAEA4-9083-4C23-A0C0-FEA3C5CC690A}" type="sibTrans" cxnId="{FBC6B6A0-1AEF-49CE-9B92-E005BB6F03D0}">
      <dgm:prSet/>
      <dgm:spPr/>
      <dgm:t>
        <a:bodyPr/>
        <a:lstStyle/>
        <a:p>
          <a:endParaRPr lang="zh-CN" altLang="en-US"/>
        </a:p>
      </dgm:t>
    </dgm:pt>
    <dgm:pt modelId="{A92320E9-E001-478F-BE2C-A54317AF3E89}">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DCF0F96-4CF3-448D-A023-0915B2550B25}" type="parTrans" cxnId="{F601125A-7B63-4BE7-A2A2-C2E1EA739F23}">
      <dgm:prSet/>
      <dgm:spPr/>
      <dgm:t>
        <a:bodyPr/>
        <a:lstStyle/>
        <a:p>
          <a:endParaRPr lang="zh-CN" altLang="en-US"/>
        </a:p>
      </dgm:t>
    </dgm:pt>
    <dgm:pt modelId="{614F568B-00F6-4627-B00E-CB712D1F659D}" type="sibTrans" cxnId="{F601125A-7B63-4BE7-A2A2-C2E1EA739F23}">
      <dgm:prSet/>
      <dgm:spPr/>
      <dgm:t>
        <a:bodyPr/>
        <a:lstStyle/>
        <a:p>
          <a:endParaRPr lang="zh-CN" altLang="en-US"/>
        </a:p>
      </dgm:t>
    </dgm:pt>
    <dgm:pt modelId="{170738F5-8856-4FBE-893C-5904E5CC58CB}">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926BA3C-3787-4D81-82E6-688F0C1E946D}" type="parTrans" cxnId="{041867BD-295F-4DF6-9E8E-3AF2BF70EA6E}">
      <dgm:prSet/>
      <dgm:spPr/>
      <dgm:t>
        <a:bodyPr/>
        <a:lstStyle/>
        <a:p>
          <a:endParaRPr lang="zh-CN" altLang="en-US"/>
        </a:p>
      </dgm:t>
    </dgm:pt>
    <dgm:pt modelId="{8E4A98AC-B64D-4DE3-A762-5FA76DD51E00}" type="sibTrans" cxnId="{041867BD-295F-4DF6-9E8E-3AF2BF70EA6E}">
      <dgm:prSet/>
      <dgm:spPr/>
      <dgm:t>
        <a:bodyPr/>
        <a:lstStyle/>
        <a:p>
          <a:endParaRPr lang="zh-CN" altLang="en-US"/>
        </a:p>
      </dgm:t>
    </dgm:pt>
    <dgm:pt modelId="{1940145A-8E22-4B00-AC15-F7003FE28BC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24988FD-A038-4FDF-8090-BD457C53679A}" type="parTrans" cxnId="{332D3916-2A23-4F2C-881B-3498C1E50486}">
      <dgm:prSet/>
      <dgm:spPr/>
      <dgm:t>
        <a:bodyPr/>
        <a:lstStyle/>
        <a:p>
          <a:endParaRPr lang="zh-CN" altLang="en-US"/>
        </a:p>
      </dgm:t>
    </dgm:pt>
    <dgm:pt modelId="{B457CB27-89CD-4DC3-B2AE-93C9D9A636C6}" type="sibTrans" cxnId="{332D3916-2A23-4F2C-881B-3498C1E50486}">
      <dgm:prSet/>
      <dgm:spPr/>
      <dgm:t>
        <a:bodyPr/>
        <a:lstStyle/>
        <a:p>
          <a:endParaRPr lang="zh-CN" altLang="en-US"/>
        </a:p>
      </dgm:t>
    </dgm:pt>
    <dgm:pt modelId="{71BF584B-638F-419D-9472-603263C5EA76}">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7192903-094D-46A3-AF7C-7739586F2B16}" type="parTrans" cxnId="{94C04F0C-8FBC-4D1D-984C-2479789B9AF0}">
      <dgm:prSet/>
      <dgm:spPr/>
      <dgm:t>
        <a:bodyPr/>
        <a:lstStyle/>
        <a:p>
          <a:endParaRPr lang="zh-CN" altLang="en-US"/>
        </a:p>
      </dgm:t>
    </dgm:pt>
    <dgm:pt modelId="{A3BE3C06-406E-4EBB-BE5E-9350E2B58A6C}" type="sibTrans" cxnId="{94C04F0C-8FBC-4D1D-984C-2479789B9AF0}">
      <dgm:prSet/>
      <dgm:spPr/>
      <dgm:t>
        <a:bodyPr/>
        <a:lstStyle/>
        <a:p>
          <a:endParaRPr lang="zh-CN" altLang="en-US"/>
        </a:p>
      </dgm:t>
    </dgm:pt>
    <dgm:pt modelId="{D5571867-1446-4F19-8CD3-1D6278D7EFF2}">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77DB9B4-B5EC-465E-A14D-845F9C337036}" type="parTrans" cxnId="{912BB9AE-D322-41D2-BFC2-17C06AB43595}">
      <dgm:prSet/>
      <dgm:spPr/>
      <dgm:t>
        <a:bodyPr/>
        <a:lstStyle/>
        <a:p>
          <a:endParaRPr lang="zh-CN" altLang="en-US"/>
        </a:p>
      </dgm:t>
    </dgm:pt>
    <dgm:pt modelId="{9A16B6E4-008D-432F-AEBD-ED31C826E4DC}" type="sibTrans" cxnId="{912BB9AE-D322-41D2-BFC2-17C06AB43595}">
      <dgm:prSet/>
      <dgm:spPr/>
      <dgm:t>
        <a:bodyPr/>
        <a:lstStyle/>
        <a:p>
          <a:endParaRPr lang="zh-CN" altLang="en-US"/>
        </a:p>
      </dgm:t>
    </dgm:pt>
    <dgm:pt modelId="{CCBA878A-B91B-4F1D-A2AD-5D68547EE953}">
      <dgm:prSet phldrT="[文本]"/>
      <dgm:spPr/>
      <dgm: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34E2584C-9937-483C-A87D-370552055CA5}" type="parTrans" cxnId="{BB9BBD8D-B7D2-4193-B432-2C27B6227BCF}">
      <dgm:prSet/>
      <dgm:spPr/>
      <dgm:t>
        <a:bodyPr/>
        <a:lstStyle/>
        <a:p>
          <a:endParaRPr lang="zh-CN" altLang="en-US"/>
        </a:p>
      </dgm:t>
    </dgm:pt>
    <dgm:pt modelId="{05AB71D3-D6DD-4251-9B80-312733B82208}" type="sibTrans" cxnId="{BB9BBD8D-B7D2-4193-B432-2C27B6227BCF}">
      <dgm:prSet/>
      <dgm:spPr/>
      <dgm:t>
        <a:bodyPr/>
        <a:lstStyle/>
        <a:p>
          <a:endParaRPr lang="zh-CN" altLang="en-US"/>
        </a:p>
      </dgm:t>
    </dgm:pt>
    <dgm:pt modelId="{0AAA770F-FB25-45D6-AA03-87E9A5920E17}">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高性能，高可用，安全可信；</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5441AF4-9210-4C65-8CA5-639BC7765703}" type="parTrans" cxnId="{2A498C43-30F4-4551-ADF4-348B82F1E586}">
      <dgm:prSet/>
      <dgm:spPr/>
      <dgm:t>
        <a:bodyPr/>
        <a:lstStyle/>
        <a:p>
          <a:endParaRPr lang="zh-CN" altLang="en-US"/>
        </a:p>
      </dgm:t>
    </dgm:pt>
    <dgm:pt modelId="{2F4578A9-89FA-401B-9675-DDE54E08533B}" type="sibTrans" cxnId="{2A498C43-30F4-4551-ADF4-348B82F1E586}">
      <dgm:prSet/>
      <dgm:spPr/>
      <dgm:t>
        <a:bodyPr/>
        <a:lstStyle/>
        <a:p>
          <a:endParaRPr lang="zh-CN" altLang="en-US"/>
        </a:p>
      </dgm:t>
    </dgm:pt>
    <dgm:pt modelId="{CEEED393-0E14-40DE-B331-490DFE58F8C8}">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合作共赢：</a:t>
          </a:r>
          <a:r>
            <a:rPr lang="zh-CN" altLang="en-US" sz="18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各显神通。</a:t>
          </a:r>
          <a:endParaRPr lang="zh-CN" altLang="en-US" sz="18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484D9AFC-792A-4116-9CB1-30E4AF73AB56}" type="sibTrans" cxnId="{2CC88AEB-A9ED-4AAF-A1CA-2C5A28C3F93F}">
      <dgm:prSet/>
      <dgm:spPr/>
      <dgm:t>
        <a:bodyPr/>
        <a:lstStyle/>
        <a:p>
          <a:endParaRPr lang="zh-CN" altLang="en-US"/>
        </a:p>
      </dgm:t>
    </dgm:pt>
    <dgm:pt modelId="{3E4FC4D5-9B7B-4938-8785-C48F0D0A513D}" type="parTrans" cxnId="{2CC88AEB-A9ED-4AAF-A1CA-2C5A28C3F93F}">
      <dgm:prSet/>
      <dgm:spPr/>
      <dgm:t>
        <a:bodyPr/>
        <a:lstStyle/>
        <a:p>
          <a:endParaRPr lang="zh-CN" altLang="en-US"/>
        </a:p>
      </dgm:t>
    </dgm:pt>
    <dgm:pt modelId="{FCB7EDA2-6357-4B79-8289-ACAFFB2C37D2}">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产学研模式；</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73821E8-5F6C-4107-B8BC-0429F2D66384}" type="parTrans" cxnId="{8C150C59-F311-4A9A-B199-D0C62E707934}">
      <dgm:prSet/>
      <dgm:spPr/>
      <dgm:t>
        <a:bodyPr/>
        <a:lstStyle/>
        <a:p>
          <a:endParaRPr lang="zh-CN" altLang="en-US"/>
        </a:p>
      </dgm:t>
    </dgm:pt>
    <dgm:pt modelId="{3AFAB2AA-C2AB-4DB8-9519-3FCBB81BCF72}" type="sibTrans" cxnId="{8C150C59-F311-4A9A-B199-D0C62E707934}">
      <dgm:prSet/>
      <dgm:spPr/>
      <dgm:t>
        <a:bodyPr/>
        <a:lstStyle/>
        <a:p>
          <a:endParaRPr lang="zh-CN" altLang="en-US"/>
        </a:p>
      </dgm:t>
    </dgm:pt>
    <dgm:pt modelId="{AD840104-C296-420A-843F-E58166D07007}">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促进国内基础软件发展、教育。</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3038F81-F065-4036-8EB8-6B9EF7A1C891}" type="parTrans" cxnId="{12EA9AAA-DB9B-42AF-9D78-6DD5F2884EB5}">
      <dgm:prSet/>
      <dgm:spPr/>
      <dgm:t>
        <a:bodyPr/>
        <a:lstStyle/>
        <a:p>
          <a:endParaRPr lang="zh-CN" altLang="en-US"/>
        </a:p>
      </dgm:t>
    </dgm:pt>
    <dgm:pt modelId="{93DC0ED7-D0CF-44E9-8692-99B09FAA84D6}" type="sibTrans" cxnId="{12EA9AAA-DB9B-42AF-9D78-6DD5F2884EB5}">
      <dgm:prSet/>
      <dgm:spPr/>
      <dgm:t>
        <a:bodyPr/>
        <a:lstStyle/>
        <a:p>
          <a:endParaRPr lang="zh-CN" altLang="en-US"/>
        </a:p>
      </dgm:t>
    </dgm:pt>
    <dgm:pt modelId="{EB62EEF9-FB6A-40FF-AB6B-CF28969BF083}">
      <dgm:prSet phldrT="[文本]" custT="1"/>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共同挑战数据库难题；</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9B3D9AF-8944-468B-A63C-60A5794265D7}" type="parTrans" cxnId="{32595562-8B08-4496-88DB-BDB9ABF713F2}">
      <dgm:prSet/>
      <dgm:spPr/>
      <dgm:t>
        <a:bodyPr/>
        <a:lstStyle/>
        <a:p>
          <a:endParaRPr lang="zh-CN" altLang="en-US"/>
        </a:p>
      </dgm:t>
    </dgm:pt>
    <dgm:pt modelId="{8F177348-D98A-4C21-AF4F-D971C0E4AEFF}" type="sibTrans" cxnId="{32595562-8B08-4496-88DB-BDB9ABF713F2}">
      <dgm:prSet/>
      <dgm:spPr/>
      <dgm:t>
        <a:bodyPr/>
        <a:lstStyle/>
        <a:p>
          <a:endParaRPr lang="zh-CN" altLang="en-US"/>
        </a:p>
      </dgm:t>
    </dgm:pt>
    <dgm:pt modelId="{84DC7294-1814-4720-89C4-D06506BB8781}" type="pres">
      <dgm:prSet presAssocID="{D93E7EC9-FEFA-4E53-BBE2-1E23B1385292}" presName="Name0" presStyleCnt="0">
        <dgm:presLayoutVars>
          <dgm:dir/>
          <dgm:animLvl val="lvl"/>
          <dgm:resizeHandles val="exact"/>
        </dgm:presLayoutVars>
      </dgm:prSet>
      <dgm:spPr/>
      <dgm:t>
        <a:bodyPr/>
        <a:lstStyle/>
        <a:p>
          <a:endParaRPr lang="zh-CN" altLang="en-US"/>
        </a:p>
      </dgm:t>
    </dgm:pt>
    <dgm:pt modelId="{7FE29C74-D92E-464E-9725-AD170F6E8F6D}" type="pres">
      <dgm:prSet presAssocID="{0DE2B4E6-1E33-4C1F-B850-208F039E74F1}" presName="composite" presStyleCnt="0"/>
      <dgm:spPr/>
      <dgm:t>
        <a:bodyPr/>
        <a:lstStyle/>
        <a:p>
          <a:endParaRPr lang="zh-CN" altLang="en-US"/>
        </a:p>
      </dgm:t>
    </dgm:pt>
    <dgm:pt modelId="{AB5678C0-3E21-4C63-8E36-8DC2C8833077}" type="pres">
      <dgm:prSet presAssocID="{0DE2B4E6-1E33-4C1F-B850-208F039E74F1}" presName="parTx" presStyleLbl="alignNode1" presStyleIdx="0" presStyleCnt="3">
        <dgm:presLayoutVars>
          <dgm:chMax val="0"/>
          <dgm:chPref val="0"/>
          <dgm:bulletEnabled val="1"/>
        </dgm:presLayoutVars>
      </dgm:prSet>
      <dgm:spPr/>
      <dgm:t>
        <a:bodyPr/>
        <a:lstStyle/>
        <a:p>
          <a:endParaRPr lang="zh-CN" altLang="en-US"/>
        </a:p>
      </dgm:t>
    </dgm:pt>
    <dgm:pt modelId="{231B3DFE-FF00-49D7-AB75-80CB789BBFD7}" type="pres">
      <dgm:prSet presAssocID="{0DE2B4E6-1E33-4C1F-B850-208F039E74F1}" presName="desTx" presStyleLbl="alignAccFollowNode1" presStyleIdx="0" presStyleCnt="3">
        <dgm:presLayoutVars>
          <dgm:bulletEnabled val="1"/>
        </dgm:presLayoutVars>
      </dgm:prSet>
      <dgm:spPr/>
      <dgm:t>
        <a:bodyPr/>
        <a:lstStyle/>
        <a:p>
          <a:endParaRPr lang="zh-CN" altLang="en-US"/>
        </a:p>
      </dgm:t>
    </dgm:pt>
    <dgm:pt modelId="{2D00F58D-8AE2-4996-A57F-2C988980E4A5}" type="pres">
      <dgm:prSet presAssocID="{EDE8382A-9AFB-48D1-AF49-9CF1BAFCBDB4}" presName="space" presStyleCnt="0"/>
      <dgm:spPr/>
      <dgm:t>
        <a:bodyPr/>
        <a:lstStyle/>
        <a:p>
          <a:endParaRPr lang="zh-CN" altLang="en-US"/>
        </a:p>
      </dgm:t>
    </dgm:pt>
    <dgm:pt modelId="{6616E708-FEA9-40B9-946E-B8AA48A8CA01}" type="pres">
      <dgm:prSet presAssocID="{CFEDD78D-F2A6-47D3-9596-FEA155EEA01A}" presName="composite" presStyleCnt="0"/>
      <dgm:spPr/>
      <dgm:t>
        <a:bodyPr/>
        <a:lstStyle/>
        <a:p>
          <a:endParaRPr lang="zh-CN" altLang="en-US"/>
        </a:p>
      </dgm:t>
    </dgm:pt>
    <dgm:pt modelId="{5BB8F383-57B5-4EAA-AEC7-90E10D211600}" type="pres">
      <dgm:prSet presAssocID="{CFEDD78D-F2A6-47D3-9596-FEA155EEA01A}" presName="parTx" presStyleLbl="alignNode1" presStyleIdx="1" presStyleCnt="3">
        <dgm:presLayoutVars>
          <dgm:chMax val="0"/>
          <dgm:chPref val="0"/>
          <dgm:bulletEnabled val="1"/>
        </dgm:presLayoutVars>
      </dgm:prSet>
      <dgm:spPr/>
      <dgm:t>
        <a:bodyPr/>
        <a:lstStyle/>
        <a:p>
          <a:endParaRPr lang="zh-CN" altLang="en-US"/>
        </a:p>
      </dgm:t>
    </dgm:pt>
    <dgm:pt modelId="{9EA821E1-A6CA-450E-BCC5-113EA81A18EF}" type="pres">
      <dgm:prSet presAssocID="{CFEDD78D-F2A6-47D3-9596-FEA155EEA01A}" presName="desTx" presStyleLbl="alignAccFollowNode1" presStyleIdx="1" presStyleCnt="3">
        <dgm:presLayoutVars>
          <dgm:bulletEnabled val="1"/>
        </dgm:presLayoutVars>
      </dgm:prSet>
      <dgm:spPr/>
      <dgm:t>
        <a:bodyPr/>
        <a:lstStyle/>
        <a:p>
          <a:endParaRPr lang="zh-CN" altLang="en-US"/>
        </a:p>
      </dgm:t>
    </dgm:pt>
    <dgm:pt modelId="{C0B05E3C-FF3C-4169-B57F-79E68F7AAF5D}" type="pres">
      <dgm:prSet presAssocID="{31E38977-16F9-4D15-9A43-6F2031AEEEA0}" presName="space" presStyleCnt="0"/>
      <dgm:spPr/>
      <dgm:t>
        <a:bodyPr/>
        <a:lstStyle/>
        <a:p>
          <a:endParaRPr lang="zh-CN" altLang="en-US"/>
        </a:p>
      </dgm:t>
    </dgm:pt>
    <dgm:pt modelId="{D2329E51-9C2A-4C4D-815F-1269AFE90B4B}" type="pres">
      <dgm:prSet presAssocID="{074A2550-31AA-4677-99F8-81B28D7FDFE9}" presName="composite" presStyleCnt="0"/>
      <dgm:spPr/>
      <dgm:t>
        <a:bodyPr/>
        <a:lstStyle/>
        <a:p>
          <a:endParaRPr lang="zh-CN" altLang="en-US"/>
        </a:p>
      </dgm:t>
    </dgm:pt>
    <dgm:pt modelId="{B3C856B6-68FA-491A-8054-4FF83A6DF97D}" type="pres">
      <dgm:prSet presAssocID="{074A2550-31AA-4677-99F8-81B28D7FDFE9}" presName="parTx" presStyleLbl="alignNode1" presStyleIdx="2" presStyleCnt="3">
        <dgm:presLayoutVars>
          <dgm:chMax val="0"/>
          <dgm:chPref val="0"/>
          <dgm:bulletEnabled val="1"/>
        </dgm:presLayoutVars>
      </dgm:prSet>
      <dgm:spPr/>
      <dgm:t>
        <a:bodyPr/>
        <a:lstStyle/>
        <a:p>
          <a:endParaRPr lang="zh-CN" altLang="en-US"/>
        </a:p>
      </dgm:t>
    </dgm:pt>
    <dgm:pt modelId="{9C1FEEAF-47BC-485A-B64B-A9A74E1090FE}" type="pres">
      <dgm:prSet presAssocID="{074A2550-31AA-4677-99F8-81B28D7FDFE9}" presName="desTx" presStyleLbl="alignAccFollowNode1" presStyleIdx="2" presStyleCnt="3">
        <dgm:presLayoutVars>
          <dgm:bulletEnabled val="1"/>
        </dgm:presLayoutVars>
      </dgm:prSet>
      <dgm:spPr/>
      <dgm:t>
        <a:bodyPr/>
        <a:lstStyle/>
        <a:p>
          <a:endParaRPr lang="zh-CN" altLang="en-US"/>
        </a:p>
      </dgm:t>
    </dgm:pt>
  </dgm:ptLst>
  <dgm:cxnLst>
    <dgm:cxn modelId="{7265F5E7-EAF5-4365-8384-2D90D1AB3253}" srcId="{CFEDD78D-F2A6-47D3-9596-FEA155EEA01A}" destId="{26BBCA58-A6E1-4342-B124-8B39710C4B02}" srcOrd="1" destOrd="0" parTransId="{6568045D-41AF-4C6B-9E31-FDDC4B43C170}" sibTransId="{E60F20ED-23E3-44F7-B4A0-E26B9E773D8B}"/>
    <dgm:cxn modelId="{94C04F0C-8FBC-4D1D-984C-2479789B9AF0}" srcId="{0DE2B4E6-1E33-4C1F-B850-208F039E74F1}" destId="{71BF584B-638F-419D-9472-603263C5EA76}" srcOrd="3" destOrd="0" parTransId="{27192903-094D-46A3-AF7C-7739586F2B16}" sibTransId="{A3BE3C06-406E-4EBB-BE5E-9350E2B58A6C}"/>
    <dgm:cxn modelId="{30D943DE-74D7-424B-B6D8-ADEA02E61A4F}" srcId="{074A2550-31AA-4677-99F8-81B28D7FDFE9}" destId="{5C11B2A0-39A0-46E6-847A-EDBCF6A3EA82}" srcOrd="0" destOrd="0" parTransId="{C1F32947-790E-41F5-9186-D89CA9490BB2}" sibTransId="{D46512A6-054B-42A2-BB0F-A8504FF0CBEA}"/>
    <dgm:cxn modelId="{5080B3D1-B735-4D9F-BF08-1F9C26682965}" type="presOf" srcId="{FCB7EDA2-6357-4B79-8289-ACAFFB2C37D2}" destId="{9C1FEEAF-47BC-485A-B64B-A9A74E1090FE}" srcOrd="0" destOrd="1" presId="urn:microsoft.com/office/officeart/2005/8/layout/hList1"/>
    <dgm:cxn modelId="{2A498C43-30F4-4551-ADF4-348B82F1E586}" srcId="{4BFA1251-7D45-4B5C-86AF-7858C97DEAFC}" destId="{0AAA770F-FB25-45D6-AA03-87E9A5920E17}" srcOrd="0" destOrd="0" parTransId="{D5441AF4-9210-4C65-8CA5-639BC7765703}" sibTransId="{2F4578A9-89FA-401B-9675-DDE54E08533B}"/>
    <dgm:cxn modelId="{F601125A-7B63-4BE7-A2A2-C2E1EA739F23}" srcId="{0DE2B4E6-1E33-4C1F-B850-208F039E74F1}" destId="{A92320E9-E001-478F-BE2C-A54317AF3E89}" srcOrd="9" destOrd="0" parTransId="{DDCF0F96-4CF3-448D-A023-0915B2550B25}" sibTransId="{614F568B-00F6-4627-B00E-CB712D1F659D}"/>
    <dgm:cxn modelId="{F12722DA-CCAB-4FF9-85C2-E43C98AB9393}" type="presOf" srcId="{0DE2B4E6-1E33-4C1F-B850-208F039E74F1}" destId="{AB5678C0-3E21-4C63-8E36-8DC2C8833077}" srcOrd="0" destOrd="0" presId="urn:microsoft.com/office/officeart/2005/8/layout/hList1"/>
    <dgm:cxn modelId="{36938061-1EAC-4AE2-994D-0BD50CC10D99}" srcId="{0DE2B4E6-1E33-4C1F-B850-208F039E74F1}" destId="{72214FC3-6765-4FC0-9B3D-F6CCD40BDBE3}" srcOrd="7" destOrd="0" parTransId="{0D83D6AD-DBCF-4290-A24A-A7D6BF891304}" sibTransId="{2F972DF1-4C9A-41B3-A6B5-596C5B85ECE0}"/>
    <dgm:cxn modelId="{12EA9AAA-DB9B-42AF-9D78-6DD5F2884EB5}" srcId="{074A2550-31AA-4677-99F8-81B28D7FDFE9}" destId="{AD840104-C296-420A-843F-E58166D07007}" srcOrd="3" destOrd="0" parTransId="{83038F81-F065-4036-8EB8-6B9EF7A1C891}" sibTransId="{93DC0ED7-D0CF-44E9-8692-99B09FAA84D6}"/>
    <dgm:cxn modelId="{D3ADDE0A-99C0-461E-AAB4-E75742305733}" srcId="{0DE2B4E6-1E33-4C1F-B850-208F039E74F1}" destId="{AE3A9972-CB71-4931-97E6-9250B18FE2E5}" srcOrd="10" destOrd="0" parTransId="{41EB7084-E706-43FB-8913-BB28499D1A35}" sibTransId="{2A47BF6A-C9EA-4CB6-B517-C4B96F681206}"/>
    <dgm:cxn modelId="{2CC88AEB-A9ED-4AAF-A1CA-2C5A28C3F93F}" srcId="{CFEDD78D-F2A6-47D3-9596-FEA155EEA01A}" destId="{CEEED393-0E14-40DE-B331-490DFE58F8C8}" srcOrd="3" destOrd="0" parTransId="{3E4FC4D5-9B7B-4938-8785-C48F0D0A513D}" sibTransId="{484D9AFC-792A-4116-9CB1-30E4AF73AB56}"/>
    <dgm:cxn modelId="{8107F703-4498-46D7-BD5A-5DDF7B335791}" type="presOf" srcId="{AD840104-C296-420A-843F-E58166D07007}" destId="{9C1FEEAF-47BC-485A-B64B-A9A74E1090FE}" srcOrd="0" destOrd="3" presId="urn:microsoft.com/office/officeart/2005/8/layout/hList1"/>
    <dgm:cxn modelId="{69C55C6A-024A-4162-AE2F-4786626BF755}" type="presOf" srcId="{26BBCA58-A6E1-4342-B124-8B39710C4B02}" destId="{9EA821E1-A6CA-450E-BCC5-113EA81A18EF}" srcOrd="0" destOrd="2" presId="urn:microsoft.com/office/officeart/2005/8/layout/hList1"/>
    <dgm:cxn modelId="{041867BD-295F-4DF6-9E8E-3AF2BF70EA6E}" srcId="{0DE2B4E6-1E33-4C1F-B850-208F039E74F1}" destId="{170738F5-8856-4FBE-893C-5904E5CC58CB}" srcOrd="1" destOrd="0" parTransId="{8926BA3C-3787-4D81-82E6-688F0C1E946D}" sibTransId="{8E4A98AC-B64D-4DE3-A762-5FA76DD51E00}"/>
    <dgm:cxn modelId="{85D2A613-DBEE-4EAB-991B-5EE6B70368EC}" type="presOf" srcId="{A92320E9-E001-478F-BE2C-A54317AF3E89}" destId="{231B3DFE-FF00-49D7-AB75-80CB789BBFD7}" srcOrd="0" destOrd="9" presId="urn:microsoft.com/office/officeart/2005/8/layout/hList1"/>
    <dgm:cxn modelId="{7AC8C588-98F7-487E-AD67-C9A5D8C3788E}" type="presOf" srcId="{38607298-72EC-427C-BAFA-F48D7D6E7558}" destId="{231B3DFE-FF00-49D7-AB75-80CB789BBFD7}" srcOrd="0" destOrd="6" presId="urn:microsoft.com/office/officeart/2005/8/layout/hList1"/>
    <dgm:cxn modelId="{0DFB7E81-DE70-4125-BB05-346C1C7041C1}" type="presOf" srcId="{6E2CC39D-B2CD-4FBF-9732-D8D20C0099E1}" destId="{231B3DFE-FF00-49D7-AB75-80CB789BBFD7}" srcOrd="0" destOrd="8" presId="urn:microsoft.com/office/officeart/2005/8/layout/hList1"/>
    <dgm:cxn modelId="{2B607632-9BEE-4EE5-8076-C4735BAD8CB7}" type="presOf" srcId="{10890D9B-A4E7-4CDD-8EB9-D3C8315B4621}" destId="{9EA821E1-A6CA-450E-BCC5-113EA81A18EF}" srcOrd="0" destOrd="3" presId="urn:microsoft.com/office/officeart/2005/8/layout/hList1"/>
    <dgm:cxn modelId="{10B97880-22DE-4908-93B2-98BEDC26FE01}" srcId="{CFEDD78D-F2A6-47D3-9596-FEA155EEA01A}" destId="{10890D9B-A4E7-4CDD-8EB9-D3C8315B4621}" srcOrd="2" destOrd="0" parTransId="{37826673-4CE6-46C2-B6B9-1D5E5EAC1346}" sibTransId="{6D64E2CC-AC54-4D3F-A902-40FB6B6877BE}"/>
    <dgm:cxn modelId="{F4FD860F-E82A-47C4-B603-B168BCABF56E}" srcId="{CFEDD78D-F2A6-47D3-9596-FEA155EEA01A}" destId="{4BFA1251-7D45-4B5C-86AF-7858C97DEAFC}" srcOrd="0" destOrd="0" parTransId="{9B2EB059-9157-4F97-9B1C-AE85ECDA10CC}" sibTransId="{408E5FC1-8818-4064-95A7-85740B7A653B}"/>
    <dgm:cxn modelId="{332D3916-2A23-4F2C-881B-3498C1E50486}" srcId="{0DE2B4E6-1E33-4C1F-B850-208F039E74F1}" destId="{1940145A-8E22-4B00-AC15-F7003FE28BC3}" srcOrd="2" destOrd="0" parTransId="{624988FD-A038-4FDF-8090-BD457C53679A}" sibTransId="{B457CB27-89CD-4DC3-B2AE-93C9D9A636C6}"/>
    <dgm:cxn modelId="{F7655F82-2DAF-4093-B597-5D425A0938CB}" type="presOf" srcId="{5C11B2A0-39A0-46E6-847A-EDBCF6A3EA82}" destId="{9C1FEEAF-47BC-485A-B64B-A9A74E1090FE}" srcOrd="0" destOrd="0" presId="urn:microsoft.com/office/officeart/2005/8/layout/hList1"/>
    <dgm:cxn modelId="{834814E6-FC67-4B72-95FF-7A3F5B6CDA62}" srcId="{0DE2B4E6-1E33-4C1F-B850-208F039E74F1}" destId="{38607298-72EC-427C-BAFA-F48D7D6E7558}" srcOrd="6" destOrd="0" parTransId="{248E22D1-79B6-4BBC-AFBF-5419280AA8AC}" sibTransId="{F4357EC3-26A6-4847-ADF3-C1826D91D822}"/>
    <dgm:cxn modelId="{32595562-8B08-4496-88DB-BDB9ABF713F2}" srcId="{074A2550-31AA-4677-99F8-81B28D7FDFE9}" destId="{EB62EEF9-FB6A-40FF-AB6B-CF28969BF083}" srcOrd="2" destOrd="0" parTransId="{D9B3D9AF-8944-468B-A63C-60A5794265D7}" sibTransId="{8F177348-D98A-4C21-AF4F-D971C0E4AEFF}"/>
    <dgm:cxn modelId="{A6FD5579-17FD-483B-836A-6A099D1D510F}" srcId="{074A2550-31AA-4677-99F8-81B28D7FDFE9}" destId="{451B4BF8-5A9F-47FA-BDB1-23DB9CF843E2}" srcOrd="5" destOrd="0" parTransId="{FC17AE06-7659-445E-BAC6-6C02A14549CA}" sibTransId="{1874CFD5-03E1-4CD5-8052-E0187304564A}"/>
    <dgm:cxn modelId="{AF590D88-8509-41CF-9292-176771EA3891}" type="presOf" srcId="{0AAA770F-FB25-45D6-AA03-87E9A5920E17}" destId="{9EA821E1-A6CA-450E-BCC5-113EA81A18EF}" srcOrd="0" destOrd="1" presId="urn:microsoft.com/office/officeart/2005/8/layout/hList1"/>
    <dgm:cxn modelId="{8537E4AE-63C0-468B-8719-8C2993C61AB5}" type="presOf" srcId="{CFEDD78D-F2A6-47D3-9596-FEA155EEA01A}" destId="{5BB8F383-57B5-4EAA-AEC7-90E10D211600}" srcOrd="0" destOrd="0" presId="urn:microsoft.com/office/officeart/2005/8/layout/hList1"/>
    <dgm:cxn modelId="{A70D648C-D7B9-4A9E-A8DF-C195AE3BFCB4}" type="presOf" srcId="{71BF584B-638F-419D-9472-603263C5EA76}" destId="{231B3DFE-FF00-49D7-AB75-80CB789BBFD7}" srcOrd="0" destOrd="3" presId="urn:microsoft.com/office/officeart/2005/8/layout/hList1"/>
    <dgm:cxn modelId="{7CDD0393-9973-464D-9B0C-0E40A0ACA019}" type="presOf" srcId="{4C386EB0-3420-4C51-910C-6B95CE91DF47}" destId="{9C1FEEAF-47BC-485A-B64B-A9A74E1090FE}" srcOrd="0" destOrd="4" presId="urn:microsoft.com/office/officeart/2005/8/layout/hList1"/>
    <dgm:cxn modelId="{02E54C9C-13AE-497D-8C74-4D2FEEEE7619}" type="presOf" srcId="{35359B15-9B09-4F40-A41B-474F8F866F26}" destId="{231B3DFE-FF00-49D7-AB75-80CB789BBFD7}" srcOrd="0" destOrd="0" presId="urn:microsoft.com/office/officeart/2005/8/layout/hList1"/>
    <dgm:cxn modelId="{5CD4ED40-354A-48DA-B497-36AE722F7E34}" type="presOf" srcId="{D5571867-1446-4F19-8CD3-1D6278D7EFF2}" destId="{231B3DFE-FF00-49D7-AB75-80CB789BBFD7}" srcOrd="0" destOrd="4" presId="urn:microsoft.com/office/officeart/2005/8/layout/hList1"/>
    <dgm:cxn modelId="{179FD620-C349-424C-9100-F38100B45745}" type="presOf" srcId="{AE3A9972-CB71-4931-97E6-9250B18FE2E5}" destId="{231B3DFE-FF00-49D7-AB75-80CB789BBFD7}" srcOrd="0" destOrd="10" presId="urn:microsoft.com/office/officeart/2005/8/layout/hList1"/>
    <dgm:cxn modelId="{2B08AF09-D39A-4868-AC7B-B628533D6292}" srcId="{D93E7EC9-FEFA-4E53-BBE2-1E23B1385292}" destId="{CFEDD78D-F2A6-47D3-9596-FEA155EEA01A}" srcOrd="1" destOrd="0" parTransId="{542991B8-2BFE-4823-BF41-83C1AB45164E}" sibTransId="{31E38977-16F9-4D15-9A43-6F2031AEEEA0}"/>
    <dgm:cxn modelId="{D62C7859-6286-460F-B673-1109DFF6C212}" srcId="{D93E7EC9-FEFA-4E53-BBE2-1E23B1385292}" destId="{0DE2B4E6-1E33-4C1F-B850-208F039E74F1}" srcOrd="0" destOrd="0" parTransId="{FFD7D656-FA62-4D52-807A-8608D7C3871B}" sibTransId="{EDE8382A-9AFB-48D1-AF49-9CF1BAFCBDB4}"/>
    <dgm:cxn modelId="{CB6392E1-0D6B-48DF-A881-B20A069CEDD8}" srcId="{0DE2B4E6-1E33-4C1F-B850-208F039E74F1}" destId="{35359B15-9B09-4F40-A41B-474F8F866F26}" srcOrd="0" destOrd="0" parTransId="{74DBDFB6-CED0-41FC-9ACC-C1AF2C156443}" sibTransId="{416029B5-20A4-4D17-B4EB-3A2BA0763033}"/>
    <dgm:cxn modelId="{6A460594-3287-47EB-99D2-AA9BD2700515}" type="presOf" srcId="{451B4BF8-5A9F-47FA-BDB1-23DB9CF843E2}" destId="{9C1FEEAF-47BC-485A-B64B-A9A74E1090FE}" srcOrd="0" destOrd="5" presId="urn:microsoft.com/office/officeart/2005/8/layout/hList1"/>
    <dgm:cxn modelId="{EDBE6305-4434-4973-B961-4D161D8F0370}" type="presOf" srcId="{CCBA878A-B91B-4F1D-A2AD-5D68547EE953}" destId="{231B3DFE-FF00-49D7-AB75-80CB789BBFD7}" srcOrd="0" destOrd="5" presId="urn:microsoft.com/office/officeart/2005/8/layout/hList1"/>
    <dgm:cxn modelId="{06C9F350-784F-4655-9C75-968A9561FCBF}" type="presOf" srcId="{170738F5-8856-4FBE-893C-5904E5CC58CB}" destId="{231B3DFE-FF00-49D7-AB75-80CB789BBFD7}" srcOrd="0" destOrd="1" presId="urn:microsoft.com/office/officeart/2005/8/layout/hList1"/>
    <dgm:cxn modelId="{BB9BBD8D-B7D2-4193-B432-2C27B6227BCF}" srcId="{0DE2B4E6-1E33-4C1F-B850-208F039E74F1}" destId="{CCBA878A-B91B-4F1D-A2AD-5D68547EE953}" srcOrd="5" destOrd="0" parTransId="{34E2584C-9937-483C-A87D-370552055CA5}" sibTransId="{05AB71D3-D6DD-4251-9B80-312733B82208}"/>
    <dgm:cxn modelId="{BA37367F-2CFC-4144-8E21-F5DE4F40446F}" type="presOf" srcId="{CEEED393-0E14-40DE-B331-490DFE58F8C8}" destId="{9EA821E1-A6CA-450E-BCC5-113EA81A18EF}" srcOrd="0" destOrd="4" presId="urn:microsoft.com/office/officeart/2005/8/layout/hList1"/>
    <dgm:cxn modelId="{912BB9AE-D322-41D2-BFC2-17C06AB43595}" srcId="{0DE2B4E6-1E33-4C1F-B850-208F039E74F1}" destId="{D5571867-1446-4F19-8CD3-1D6278D7EFF2}" srcOrd="4" destOrd="0" parTransId="{277DB9B4-B5EC-465E-A14D-845F9C337036}" sibTransId="{9A16B6E4-008D-432F-AEBD-ED31C826E4DC}"/>
    <dgm:cxn modelId="{8C150C59-F311-4A9A-B199-D0C62E707934}" srcId="{074A2550-31AA-4677-99F8-81B28D7FDFE9}" destId="{FCB7EDA2-6357-4B79-8289-ACAFFB2C37D2}" srcOrd="1" destOrd="0" parTransId="{A73821E8-5F6C-4107-B8BC-0429F2D66384}" sibTransId="{3AFAB2AA-C2AB-4DB8-9519-3FCBB81BCF72}"/>
    <dgm:cxn modelId="{87C0020D-00E8-47D8-A271-E6BF5BF83023}" type="presOf" srcId="{4BFA1251-7D45-4B5C-86AF-7858C97DEAFC}" destId="{9EA821E1-A6CA-450E-BCC5-113EA81A18EF}" srcOrd="0" destOrd="0" presId="urn:microsoft.com/office/officeart/2005/8/layout/hList1"/>
    <dgm:cxn modelId="{E2281271-9BC5-4F6F-BDDF-970BC9438BEF}" type="presOf" srcId="{72214FC3-6765-4FC0-9B3D-F6CCD40BDBE3}" destId="{231B3DFE-FF00-49D7-AB75-80CB789BBFD7}" srcOrd="0" destOrd="7" presId="urn:microsoft.com/office/officeart/2005/8/layout/hList1"/>
    <dgm:cxn modelId="{8F3E3296-BF18-41A5-9CFD-A365B7C7C306}" srcId="{D93E7EC9-FEFA-4E53-BBE2-1E23B1385292}" destId="{074A2550-31AA-4677-99F8-81B28D7FDFE9}" srcOrd="2" destOrd="0" parTransId="{BC91DE6E-A2FB-44EA-BF94-C8E5AA9AF52F}" sibTransId="{BAE90E32-A218-496D-A78D-4BFC394E40D2}"/>
    <dgm:cxn modelId="{F3705DA1-5CB2-4C12-90A7-9BB8247F9BCF}" srcId="{074A2550-31AA-4677-99F8-81B28D7FDFE9}" destId="{4C386EB0-3420-4C51-910C-6B95CE91DF47}" srcOrd="4" destOrd="0" parTransId="{AEA2C920-EF6B-48F2-8BE7-83B5C06564F4}" sibTransId="{C5DCD086-C68F-4D74-B1C2-A37C8FDF899F}"/>
    <dgm:cxn modelId="{65FBD07E-52CC-4AAC-911E-F513F10B98CC}" type="presOf" srcId="{074A2550-31AA-4677-99F8-81B28D7FDFE9}" destId="{B3C856B6-68FA-491A-8054-4FF83A6DF97D}" srcOrd="0" destOrd="0" presId="urn:microsoft.com/office/officeart/2005/8/layout/hList1"/>
    <dgm:cxn modelId="{FBC6B6A0-1AEF-49CE-9B92-E005BB6F03D0}" srcId="{0DE2B4E6-1E33-4C1F-B850-208F039E74F1}" destId="{6E2CC39D-B2CD-4FBF-9732-D8D20C0099E1}" srcOrd="8" destOrd="0" parTransId="{ED82C415-8A93-4ABA-B873-926D6212C872}" sibTransId="{329CAEA4-9083-4C23-A0C0-FEA3C5CC690A}"/>
    <dgm:cxn modelId="{4C84C732-C406-4EA2-8F51-A6C01DCB842C}" type="presOf" srcId="{D93E7EC9-FEFA-4E53-BBE2-1E23B1385292}" destId="{84DC7294-1814-4720-89C4-D06506BB8781}" srcOrd="0" destOrd="0" presId="urn:microsoft.com/office/officeart/2005/8/layout/hList1"/>
    <dgm:cxn modelId="{E6D7AD0A-52FA-463B-970B-D7C2E3FAEBBA}" type="presOf" srcId="{EB62EEF9-FB6A-40FF-AB6B-CF28969BF083}" destId="{9C1FEEAF-47BC-485A-B64B-A9A74E1090FE}" srcOrd="0" destOrd="2" presId="urn:microsoft.com/office/officeart/2005/8/layout/hList1"/>
    <dgm:cxn modelId="{F3E03CB9-22FF-45AA-9D51-CB91CD8F08C2}" type="presOf" srcId="{1940145A-8E22-4B00-AC15-F7003FE28BC3}" destId="{231B3DFE-FF00-49D7-AB75-80CB789BBFD7}" srcOrd="0" destOrd="2" presId="urn:microsoft.com/office/officeart/2005/8/layout/hList1"/>
    <dgm:cxn modelId="{ECD62382-5F4B-4483-9E88-F185ED6AA6A3}" type="presParOf" srcId="{84DC7294-1814-4720-89C4-D06506BB8781}" destId="{7FE29C74-D92E-464E-9725-AD170F6E8F6D}" srcOrd="0" destOrd="0" presId="urn:microsoft.com/office/officeart/2005/8/layout/hList1"/>
    <dgm:cxn modelId="{287E0CFE-6BF8-4C0B-8D72-EC1BC3265593}" type="presParOf" srcId="{7FE29C74-D92E-464E-9725-AD170F6E8F6D}" destId="{AB5678C0-3E21-4C63-8E36-8DC2C8833077}" srcOrd="0" destOrd="0" presId="urn:microsoft.com/office/officeart/2005/8/layout/hList1"/>
    <dgm:cxn modelId="{C0BE1C52-003B-4E1D-B8B8-8B1F756BAD80}" type="presParOf" srcId="{7FE29C74-D92E-464E-9725-AD170F6E8F6D}" destId="{231B3DFE-FF00-49D7-AB75-80CB789BBFD7}" srcOrd="1" destOrd="0" presId="urn:microsoft.com/office/officeart/2005/8/layout/hList1"/>
    <dgm:cxn modelId="{3FCF447D-2AC3-406B-84D9-9D281C425C1A}" type="presParOf" srcId="{84DC7294-1814-4720-89C4-D06506BB8781}" destId="{2D00F58D-8AE2-4996-A57F-2C988980E4A5}" srcOrd="1" destOrd="0" presId="urn:microsoft.com/office/officeart/2005/8/layout/hList1"/>
    <dgm:cxn modelId="{6422C983-4362-4C45-A0BB-E2232B9E54F4}" type="presParOf" srcId="{84DC7294-1814-4720-89C4-D06506BB8781}" destId="{6616E708-FEA9-40B9-946E-B8AA48A8CA01}" srcOrd="2" destOrd="0" presId="urn:microsoft.com/office/officeart/2005/8/layout/hList1"/>
    <dgm:cxn modelId="{7BFA0378-18CE-4AE3-87EF-55E197542B54}" type="presParOf" srcId="{6616E708-FEA9-40B9-946E-B8AA48A8CA01}" destId="{5BB8F383-57B5-4EAA-AEC7-90E10D211600}" srcOrd="0" destOrd="0" presId="urn:microsoft.com/office/officeart/2005/8/layout/hList1"/>
    <dgm:cxn modelId="{A39E1F89-37A4-4223-8FDB-13BF6B1B54F3}" type="presParOf" srcId="{6616E708-FEA9-40B9-946E-B8AA48A8CA01}" destId="{9EA821E1-A6CA-450E-BCC5-113EA81A18EF}" srcOrd="1" destOrd="0" presId="urn:microsoft.com/office/officeart/2005/8/layout/hList1"/>
    <dgm:cxn modelId="{3E5F2E01-65D0-4800-8B8B-A8470C06E46D}" type="presParOf" srcId="{84DC7294-1814-4720-89C4-D06506BB8781}" destId="{C0B05E3C-FF3C-4169-B57F-79E68F7AAF5D}" srcOrd="3" destOrd="0" presId="urn:microsoft.com/office/officeart/2005/8/layout/hList1"/>
    <dgm:cxn modelId="{FDFE2EA1-CB87-4136-9283-6F0A73B16141}" type="presParOf" srcId="{84DC7294-1814-4720-89C4-D06506BB8781}" destId="{D2329E51-9C2A-4C4D-815F-1269AFE90B4B}" srcOrd="4" destOrd="0" presId="urn:microsoft.com/office/officeart/2005/8/layout/hList1"/>
    <dgm:cxn modelId="{1357B363-1D98-4149-BAB6-97C35A32B1CA}" type="presParOf" srcId="{D2329E51-9C2A-4C4D-815F-1269AFE90B4B}" destId="{B3C856B6-68FA-491A-8054-4FF83A6DF97D}" srcOrd="0" destOrd="0" presId="urn:microsoft.com/office/officeart/2005/8/layout/hList1"/>
    <dgm:cxn modelId="{C39043C5-A354-4662-B682-96848781C781}" type="presParOf" srcId="{D2329E51-9C2A-4C4D-815F-1269AFE90B4B}" destId="{9C1FEEAF-47BC-485A-B64B-A9A74E1090F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3E7EC9-FEFA-4E53-BBE2-1E23B13852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DE2B4E6-1E33-4C1F-B850-208F039E74F1}">
      <dgm:prSet phldrT="[文本]" custT="1"/>
      <dgm:spPr>
        <a:solidFill>
          <a:srgbClr val="30B5C5"/>
        </a:solidFill>
      </dgm:spPr>
      <dgm:t>
        <a:bodyPr/>
        <a:lstStyle/>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复合应用场景</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FD7D656-FA62-4D52-807A-8608D7C3871B}" type="parTrans" cxnId="{D62C7859-6286-460F-B673-1109DFF6C212}">
      <dgm:prSet/>
      <dgm:spPr/>
      <dgm:t>
        <a:bodyPr/>
        <a:lstStyle/>
        <a:p>
          <a:endParaRPr lang="zh-CN" altLang="en-US"/>
        </a:p>
      </dgm:t>
    </dgm:pt>
    <dgm:pt modelId="{EDE8382A-9AFB-48D1-AF49-9CF1BAFCBDB4}" type="sibTrans" cxnId="{D62C7859-6286-460F-B673-1109DFF6C212}">
      <dgm:prSet/>
      <dgm:spPr/>
      <dgm:t>
        <a:bodyPr/>
        <a:lstStyle/>
        <a:p>
          <a:endParaRPr lang="zh-CN" altLang="en-US"/>
        </a:p>
      </dgm:t>
    </dgm:pt>
    <dgm:pt modelId="{AE3A9972-CB71-4931-97E6-9250B18FE2E5}">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行存储，支持业务数据频繁更新场景；</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1EB7084-E706-43FB-8913-BB28499D1A35}" type="parTrans" cxnId="{D3ADDE0A-99C0-461E-AAB4-E75742305733}">
      <dgm:prSet/>
      <dgm:spPr/>
      <dgm:t>
        <a:bodyPr/>
        <a:lstStyle/>
        <a:p>
          <a:endParaRPr lang="zh-CN" altLang="en-US"/>
        </a:p>
      </dgm:t>
    </dgm:pt>
    <dgm:pt modelId="{2A47BF6A-C9EA-4CB6-B517-C4B96F681206}" type="sibTrans" cxnId="{D3ADDE0A-99C0-461E-AAB4-E75742305733}">
      <dgm:prSet/>
      <dgm:spPr/>
      <dgm:t>
        <a:bodyPr/>
        <a:lstStyle/>
        <a:p>
          <a:endParaRPr lang="zh-CN" altLang="en-US"/>
        </a:p>
      </dgm:t>
    </dgm:pt>
    <dgm:pt modelId="{43993642-BA09-4636-8EC5-97A76163A269}">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列存储，支持业务数据追加和分析场景；</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D8CFF0D2-038D-4A51-9BD3-0CFA7BEA576B}" type="parTrans" cxnId="{BE849AE3-8ECA-4E1C-B557-F7C9274DD001}">
      <dgm:prSet/>
      <dgm:spPr/>
      <dgm:t>
        <a:bodyPr/>
        <a:lstStyle/>
        <a:p>
          <a:endParaRPr lang="zh-CN" altLang="en-US"/>
        </a:p>
      </dgm:t>
    </dgm:pt>
    <dgm:pt modelId="{9AE46682-E4E1-4D08-94E4-B0A11F281254}" type="sibTrans" cxnId="{BE849AE3-8ECA-4E1C-B557-F7C9274DD001}">
      <dgm:prSet/>
      <dgm:spPr/>
      <dgm:t>
        <a:bodyPr/>
        <a:lstStyle/>
        <a:p>
          <a:endParaRPr lang="zh-CN" altLang="en-US"/>
        </a:p>
      </dgm:t>
    </dgm:pt>
    <dgm:pt modelId="{CFEDD78D-F2A6-47D3-9596-FEA155EEA01A}">
      <dgm:prSet phldrT="[文本]" custT="1"/>
      <dgm:spPr>
        <a:solidFill>
          <a:srgbClr val="30B5C5"/>
        </a:solidFill>
      </dgm:spPr>
      <dgm:t>
        <a:bodyPr/>
        <a:lstStyle/>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高性能</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42991B8-2BFE-4823-BF41-83C1AB45164E}" type="parTrans" cxnId="{2B08AF09-D39A-4868-AC7B-B628533D6292}">
      <dgm:prSet/>
      <dgm:spPr/>
      <dgm:t>
        <a:bodyPr/>
        <a:lstStyle/>
        <a:p>
          <a:endParaRPr lang="zh-CN" altLang="en-US"/>
        </a:p>
      </dgm:t>
    </dgm:pt>
    <dgm:pt modelId="{31E38977-16F9-4D15-9A43-6F2031AEEEA0}" type="sibTrans" cxnId="{2B08AF09-D39A-4868-AC7B-B628533D6292}">
      <dgm:prSet/>
      <dgm:spPr/>
      <dgm:t>
        <a:bodyPr/>
        <a:lstStyle/>
        <a:p>
          <a:endParaRPr lang="zh-CN" altLang="en-US"/>
        </a:p>
      </dgm:t>
    </dgm:pt>
    <dgm:pt modelId="{4BFA1251-7D45-4B5C-86AF-7858C97DEAFC}">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通过多核数据结构，增量检查点，大内存缓冲区管理实现百万级</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tpmC</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B2EB059-9157-4F97-9B1C-AE85ECDA10CC}" type="parTrans" cxnId="{F4FD860F-E82A-47C4-B603-B168BCABF56E}">
      <dgm:prSet/>
      <dgm:spPr/>
      <dgm:t>
        <a:bodyPr/>
        <a:lstStyle/>
        <a:p>
          <a:endParaRPr lang="zh-CN" altLang="en-US"/>
        </a:p>
      </dgm:t>
    </dgm:pt>
    <dgm:pt modelId="{408E5FC1-8818-4064-95A7-85740B7A653B}" type="sibTrans" cxnId="{F4FD860F-E82A-47C4-B603-B168BCABF56E}">
      <dgm:prSet/>
      <dgm:spPr/>
      <dgm:t>
        <a:bodyPr/>
        <a:lstStyle/>
        <a:p>
          <a:endParaRPr lang="zh-CN" altLang="en-US"/>
        </a:p>
      </dgm:t>
    </dgm:pt>
    <dgm:pt modelId="{10890D9B-A4E7-4CDD-8EB9-D3C8315B4621}">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服务端连接池，支持万级并发。</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37826673-4CE6-46C2-B6B9-1D5E5EAC1346}" type="parTrans" cxnId="{10B97880-22DE-4908-93B2-98BEDC26FE01}">
      <dgm:prSet/>
      <dgm:spPr/>
      <dgm:t>
        <a:bodyPr/>
        <a:lstStyle/>
        <a:p>
          <a:endParaRPr lang="zh-CN" altLang="en-US"/>
        </a:p>
      </dgm:t>
    </dgm:pt>
    <dgm:pt modelId="{6D64E2CC-AC54-4D3F-A902-40FB6B6877BE}" type="sibTrans" cxnId="{10B97880-22DE-4908-93B2-98BEDC26FE01}">
      <dgm:prSet/>
      <dgm:spPr/>
      <dgm:t>
        <a:bodyPr/>
        <a:lstStyle/>
        <a:p>
          <a:endParaRPr lang="zh-CN" altLang="en-US"/>
        </a:p>
      </dgm:t>
    </dgm:pt>
    <dgm:pt modelId="{074A2550-31AA-4677-99F8-81B28D7FDFE9}">
      <dgm:prSet phldrT="[文本]" custT="1"/>
      <dgm:spPr>
        <a:solidFill>
          <a:srgbClr val="30B5C5"/>
        </a:solidFill>
      </dgm:spPr>
      <dgm:t>
        <a:bodyPr/>
        <a:lstStyle/>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高可用</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C91DE6E-A2FB-44EA-BF94-C8E5AA9AF52F}" type="parTrans" cxnId="{8F3E3296-BF18-41A5-9CFD-A365B7C7C306}">
      <dgm:prSet/>
      <dgm:spPr/>
      <dgm:t>
        <a:bodyPr/>
        <a:lstStyle/>
        <a:p>
          <a:endParaRPr lang="zh-CN" altLang="en-US"/>
        </a:p>
      </dgm:t>
    </dgm:pt>
    <dgm:pt modelId="{BAE90E32-A218-496D-A78D-4BFC394E40D2}" type="sibTrans" cxnId="{8F3E3296-BF18-41A5-9CFD-A365B7C7C306}">
      <dgm:prSet/>
      <dgm:spPr/>
      <dgm:t>
        <a:bodyPr/>
        <a:lstStyle/>
        <a:p>
          <a:endParaRPr lang="zh-CN" altLang="en-US"/>
        </a:p>
      </dgm:t>
    </dgm:pt>
    <dgm:pt modelId="{5C11B2A0-39A0-46E6-847A-EDBCF6A3EA82}">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支持主备同步，异步多种部署模式；</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C1F32947-790E-41F5-9186-D89CA9490BB2}" type="parTrans" cxnId="{30D943DE-74D7-424B-B6D8-ADEA02E61A4F}">
      <dgm:prSet/>
      <dgm:spPr/>
      <dgm:t>
        <a:bodyPr/>
        <a:lstStyle/>
        <a:p>
          <a:endParaRPr lang="zh-CN" altLang="en-US"/>
        </a:p>
      </dgm:t>
    </dgm:pt>
    <dgm:pt modelId="{D46512A6-054B-42A2-BB0F-A8504FF0CBEA}" type="sibTrans" cxnId="{30D943DE-74D7-424B-B6D8-ADEA02E61A4F}">
      <dgm:prSet/>
      <dgm:spPr/>
      <dgm:t>
        <a:bodyPr/>
        <a:lstStyle/>
        <a:p>
          <a:endParaRPr lang="zh-CN" altLang="en-US"/>
        </a:p>
      </dgm:t>
    </dgm:pt>
    <dgm:pt modelId="{8A6188CB-4F5B-4397-BFA1-07DE65DB89E2}">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数据页</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CRC</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校验，损坏数据页通过备机自动修复；</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5B029A2-6348-413E-8C48-926E22A1E9F6}" type="parTrans" cxnId="{80F16D6A-8A7E-476E-AE69-DFAF848BCA0B}">
      <dgm:prSet/>
      <dgm:spPr/>
      <dgm:t>
        <a:bodyPr/>
        <a:lstStyle/>
        <a:p>
          <a:endParaRPr lang="zh-CN" altLang="en-US"/>
        </a:p>
      </dgm:t>
    </dgm:pt>
    <dgm:pt modelId="{619DFF98-B84C-4635-B790-F4052FB9223A}" type="sibTrans" cxnId="{80F16D6A-8A7E-476E-AE69-DFAF848BCA0B}">
      <dgm:prSet/>
      <dgm:spPr/>
      <dgm:t>
        <a:bodyPr/>
        <a:lstStyle/>
        <a:p>
          <a:endParaRPr lang="zh-CN" altLang="en-US"/>
        </a:p>
      </dgm:t>
    </dgm:pt>
    <dgm:pt modelId="{05FE474A-63DD-4C3D-865A-455C2C71D43F}">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内存表，支持高吞吐，低时延，极高性能场景。</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177A4F4A-92E9-4754-BFEA-1699E4DBD568}" type="parTrans" cxnId="{346249EF-AB0B-4F7D-A415-F90EC9B85563}">
      <dgm:prSet/>
      <dgm:spPr/>
      <dgm:t>
        <a:bodyPr/>
        <a:lstStyle/>
        <a:p>
          <a:endParaRPr lang="zh-CN" altLang="en-US"/>
        </a:p>
      </dgm:t>
    </dgm:pt>
    <dgm:pt modelId="{9F31384D-9770-4F81-8505-8D757AF23932}" type="sibTrans" cxnId="{346249EF-AB0B-4F7D-A415-F90EC9B85563}">
      <dgm:prSet/>
      <dgm:spPr/>
      <dgm:t>
        <a:bodyPr/>
        <a:lstStyle/>
        <a:p>
          <a:endParaRPr lang="zh-CN" altLang="en-US"/>
        </a:p>
      </dgm:t>
    </dgm:pt>
    <dgm:pt modelId="{33A3B688-D837-4520-8AA9-47C9AD8FF5E1}">
      <dgm:prSet phldrT="[文本]" custT="1"/>
      <dgm:spPr>
        <a:solidFill>
          <a:srgbClr val="BEE9EE"/>
        </a:solidFill>
      </dgm:spPr>
      <dgm: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备机并行恢复，</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10</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秒内可升主提供服务</a:t>
          </a:r>
          <a:r>
            <a:rPr lang="zh-CN" altLang="en-US" sz="2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6B0311F-319E-4072-98EB-50D6F00FF9BB}" type="parTrans" cxnId="{2314768D-503E-47D4-AF0C-D5CADEDB1D61}">
      <dgm:prSet/>
      <dgm:spPr/>
      <dgm:t>
        <a:bodyPr/>
        <a:lstStyle/>
        <a:p>
          <a:endParaRPr lang="zh-CN" altLang="en-US"/>
        </a:p>
      </dgm:t>
    </dgm:pt>
    <dgm:pt modelId="{76D8267B-4720-489E-9729-BCB2BE9EA5DE}" type="sibTrans" cxnId="{2314768D-503E-47D4-AF0C-D5CADEDB1D61}">
      <dgm:prSet/>
      <dgm:spPr/>
      <dgm:t>
        <a:bodyPr/>
        <a:lstStyle/>
        <a:p>
          <a:endParaRPr lang="zh-CN" altLang="en-US"/>
        </a:p>
      </dgm:t>
    </dgm:pt>
    <dgm:pt modelId="{84DC7294-1814-4720-89C4-D06506BB8781}" type="pres">
      <dgm:prSet presAssocID="{D93E7EC9-FEFA-4E53-BBE2-1E23B1385292}" presName="Name0" presStyleCnt="0">
        <dgm:presLayoutVars>
          <dgm:dir/>
          <dgm:animLvl val="lvl"/>
          <dgm:resizeHandles val="exact"/>
        </dgm:presLayoutVars>
      </dgm:prSet>
      <dgm:spPr/>
      <dgm:t>
        <a:bodyPr/>
        <a:lstStyle/>
        <a:p>
          <a:endParaRPr lang="zh-CN" altLang="en-US"/>
        </a:p>
      </dgm:t>
    </dgm:pt>
    <dgm:pt modelId="{7FE29C74-D92E-464E-9725-AD170F6E8F6D}" type="pres">
      <dgm:prSet presAssocID="{0DE2B4E6-1E33-4C1F-B850-208F039E74F1}" presName="composite" presStyleCnt="0"/>
      <dgm:spPr/>
    </dgm:pt>
    <dgm:pt modelId="{AB5678C0-3E21-4C63-8E36-8DC2C8833077}" type="pres">
      <dgm:prSet presAssocID="{0DE2B4E6-1E33-4C1F-B850-208F039E74F1}" presName="parTx" presStyleLbl="alignNode1" presStyleIdx="0" presStyleCnt="3" custScaleY="100000">
        <dgm:presLayoutVars>
          <dgm:chMax val="0"/>
          <dgm:chPref val="0"/>
          <dgm:bulletEnabled val="1"/>
        </dgm:presLayoutVars>
      </dgm:prSet>
      <dgm:spPr/>
      <dgm:t>
        <a:bodyPr/>
        <a:lstStyle/>
        <a:p>
          <a:endParaRPr lang="zh-CN" altLang="en-US"/>
        </a:p>
      </dgm:t>
    </dgm:pt>
    <dgm:pt modelId="{231B3DFE-FF00-49D7-AB75-80CB789BBFD7}" type="pres">
      <dgm:prSet presAssocID="{0DE2B4E6-1E33-4C1F-B850-208F039E74F1}" presName="desTx" presStyleLbl="alignAccFollowNode1" presStyleIdx="0" presStyleCnt="3">
        <dgm:presLayoutVars>
          <dgm:bulletEnabled val="1"/>
        </dgm:presLayoutVars>
      </dgm:prSet>
      <dgm:spPr/>
      <dgm:t>
        <a:bodyPr/>
        <a:lstStyle/>
        <a:p>
          <a:endParaRPr lang="zh-CN" altLang="en-US"/>
        </a:p>
      </dgm:t>
    </dgm:pt>
    <dgm:pt modelId="{2D00F58D-8AE2-4996-A57F-2C988980E4A5}" type="pres">
      <dgm:prSet presAssocID="{EDE8382A-9AFB-48D1-AF49-9CF1BAFCBDB4}" presName="space" presStyleCnt="0"/>
      <dgm:spPr/>
    </dgm:pt>
    <dgm:pt modelId="{6616E708-FEA9-40B9-946E-B8AA48A8CA01}" type="pres">
      <dgm:prSet presAssocID="{CFEDD78D-F2A6-47D3-9596-FEA155EEA01A}" presName="composite" presStyleCnt="0"/>
      <dgm:spPr/>
    </dgm:pt>
    <dgm:pt modelId="{5BB8F383-57B5-4EAA-AEC7-90E10D211600}" type="pres">
      <dgm:prSet presAssocID="{CFEDD78D-F2A6-47D3-9596-FEA155EEA01A}" presName="parTx" presStyleLbl="alignNode1" presStyleIdx="1" presStyleCnt="3">
        <dgm:presLayoutVars>
          <dgm:chMax val="0"/>
          <dgm:chPref val="0"/>
          <dgm:bulletEnabled val="1"/>
        </dgm:presLayoutVars>
      </dgm:prSet>
      <dgm:spPr/>
      <dgm:t>
        <a:bodyPr/>
        <a:lstStyle/>
        <a:p>
          <a:endParaRPr lang="zh-CN" altLang="en-US"/>
        </a:p>
      </dgm:t>
    </dgm:pt>
    <dgm:pt modelId="{9EA821E1-A6CA-450E-BCC5-113EA81A18EF}" type="pres">
      <dgm:prSet presAssocID="{CFEDD78D-F2A6-47D3-9596-FEA155EEA01A}" presName="desTx" presStyleLbl="alignAccFollowNode1" presStyleIdx="1" presStyleCnt="3">
        <dgm:presLayoutVars>
          <dgm:bulletEnabled val="1"/>
        </dgm:presLayoutVars>
      </dgm:prSet>
      <dgm:spPr/>
      <dgm:t>
        <a:bodyPr/>
        <a:lstStyle/>
        <a:p>
          <a:endParaRPr lang="zh-CN" altLang="en-US"/>
        </a:p>
      </dgm:t>
    </dgm:pt>
    <dgm:pt modelId="{C0B05E3C-FF3C-4169-B57F-79E68F7AAF5D}" type="pres">
      <dgm:prSet presAssocID="{31E38977-16F9-4D15-9A43-6F2031AEEEA0}" presName="space" presStyleCnt="0"/>
      <dgm:spPr/>
    </dgm:pt>
    <dgm:pt modelId="{D2329E51-9C2A-4C4D-815F-1269AFE90B4B}" type="pres">
      <dgm:prSet presAssocID="{074A2550-31AA-4677-99F8-81B28D7FDFE9}" presName="composite" presStyleCnt="0"/>
      <dgm:spPr/>
    </dgm:pt>
    <dgm:pt modelId="{B3C856B6-68FA-491A-8054-4FF83A6DF97D}" type="pres">
      <dgm:prSet presAssocID="{074A2550-31AA-4677-99F8-81B28D7FDFE9}" presName="parTx" presStyleLbl="alignNode1" presStyleIdx="2" presStyleCnt="3">
        <dgm:presLayoutVars>
          <dgm:chMax val="0"/>
          <dgm:chPref val="0"/>
          <dgm:bulletEnabled val="1"/>
        </dgm:presLayoutVars>
      </dgm:prSet>
      <dgm:spPr/>
      <dgm:t>
        <a:bodyPr/>
        <a:lstStyle/>
        <a:p>
          <a:endParaRPr lang="zh-CN" altLang="en-US"/>
        </a:p>
      </dgm:t>
    </dgm:pt>
    <dgm:pt modelId="{9C1FEEAF-47BC-485A-B64B-A9A74E1090FE}" type="pres">
      <dgm:prSet presAssocID="{074A2550-31AA-4677-99F8-81B28D7FDFE9}" presName="desTx" presStyleLbl="alignAccFollowNode1" presStyleIdx="2" presStyleCnt="3">
        <dgm:presLayoutVars>
          <dgm:bulletEnabled val="1"/>
        </dgm:presLayoutVars>
      </dgm:prSet>
      <dgm:spPr/>
      <dgm:t>
        <a:bodyPr/>
        <a:lstStyle/>
        <a:p>
          <a:endParaRPr lang="zh-CN" altLang="en-US"/>
        </a:p>
      </dgm:t>
    </dgm:pt>
  </dgm:ptLst>
  <dgm:cxnLst>
    <dgm:cxn modelId="{E55E1DE0-F840-49AC-9E9D-244515436C29}" type="presOf" srcId="{10890D9B-A4E7-4CDD-8EB9-D3C8315B4621}" destId="{9EA821E1-A6CA-450E-BCC5-113EA81A18EF}" srcOrd="0" destOrd="1" presId="urn:microsoft.com/office/officeart/2005/8/layout/hList1"/>
    <dgm:cxn modelId="{80F16D6A-8A7E-476E-AE69-DFAF848BCA0B}" srcId="{074A2550-31AA-4677-99F8-81B28D7FDFE9}" destId="{8A6188CB-4F5B-4397-BFA1-07DE65DB89E2}" srcOrd="1" destOrd="0" parTransId="{25B029A2-6348-413E-8C48-926E22A1E9F6}" sibTransId="{619DFF98-B84C-4635-B790-F4052FB9223A}"/>
    <dgm:cxn modelId="{BCE13F56-6074-48E8-BCF6-A54AB3A52235}" type="presOf" srcId="{43993642-BA09-4636-8EC5-97A76163A269}" destId="{231B3DFE-FF00-49D7-AB75-80CB789BBFD7}" srcOrd="0" destOrd="1" presId="urn:microsoft.com/office/officeart/2005/8/layout/hList1"/>
    <dgm:cxn modelId="{3925AFE5-BAC3-468E-A02E-76933E090CF5}" type="presOf" srcId="{D93E7EC9-FEFA-4E53-BBE2-1E23B1385292}" destId="{84DC7294-1814-4720-89C4-D06506BB8781}" srcOrd="0" destOrd="0" presId="urn:microsoft.com/office/officeart/2005/8/layout/hList1"/>
    <dgm:cxn modelId="{BE849AE3-8ECA-4E1C-B557-F7C9274DD001}" srcId="{0DE2B4E6-1E33-4C1F-B850-208F039E74F1}" destId="{43993642-BA09-4636-8EC5-97A76163A269}" srcOrd="1" destOrd="0" parTransId="{D8CFF0D2-038D-4A51-9BD3-0CFA7BEA576B}" sibTransId="{9AE46682-E4E1-4D08-94E4-B0A11F281254}"/>
    <dgm:cxn modelId="{098413BB-3B47-4254-B756-625DE8C11829}" type="presOf" srcId="{AE3A9972-CB71-4931-97E6-9250B18FE2E5}" destId="{231B3DFE-FF00-49D7-AB75-80CB789BBFD7}" srcOrd="0" destOrd="0" presId="urn:microsoft.com/office/officeart/2005/8/layout/hList1"/>
    <dgm:cxn modelId="{2314768D-503E-47D4-AF0C-D5CADEDB1D61}" srcId="{074A2550-31AA-4677-99F8-81B28D7FDFE9}" destId="{33A3B688-D837-4520-8AA9-47C9AD8FF5E1}" srcOrd="2" destOrd="0" parTransId="{76B0311F-319E-4072-98EB-50D6F00FF9BB}" sibTransId="{76D8267B-4720-489E-9729-BCB2BE9EA5DE}"/>
    <dgm:cxn modelId="{F4FD860F-E82A-47C4-B603-B168BCABF56E}" srcId="{CFEDD78D-F2A6-47D3-9596-FEA155EEA01A}" destId="{4BFA1251-7D45-4B5C-86AF-7858C97DEAFC}" srcOrd="0" destOrd="0" parTransId="{9B2EB059-9157-4F97-9B1C-AE85ECDA10CC}" sibTransId="{408E5FC1-8818-4064-95A7-85740B7A653B}"/>
    <dgm:cxn modelId="{30D943DE-74D7-424B-B6D8-ADEA02E61A4F}" srcId="{074A2550-31AA-4677-99F8-81B28D7FDFE9}" destId="{5C11B2A0-39A0-46E6-847A-EDBCF6A3EA82}" srcOrd="0" destOrd="0" parTransId="{C1F32947-790E-41F5-9186-D89CA9490BB2}" sibTransId="{D46512A6-054B-42A2-BB0F-A8504FF0CBEA}"/>
    <dgm:cxn modelId="{8F3E3296-BF18-41A5-9CFD-A365B7C7C306}" srcId="{D93E7EC9-FEFA-4E53-BBE2-1E23B1385292}" destId="{074A2550-31AA-4677-99F8-81B28D7FDFE9}" srcOrd="2" destOrd="0" parTransId="{BC91DE6E-A2FB-44EA-BF94-C8E5AA9AF52F}" sibTransId="{BAE90E32-A218-496D-A78D-4BFC394E40D2}"/>
    <dgm:cxn modelId="{4D4EF857-FE87-4BF6-BAA2-F6EF4EB11D02}" type="presOf" srcId="{0DE2B4E6-1E33-4C1F-B850-208F039E74F1}" destId="{AB5678C0-3E21-4C63-8E36-8DC2C8833077}" srcOrd="0" destOrd="0" presId="urn:microsoft.com/office/officeart/2005/8/layout/hList1"/>
    <dgm:cxn modelId="{C9AB7590-D9B2-4059-86EB-4C836C499980}" type="presOf" srcId="{8A6188CB-4F5B-4397-BFA1-07DE65DB89E2}" destId="{9C1FEEAF-47BC-485A-B64B-A9A74E1090FE}" srcOrd="0" destOrd="1" presId="urn:microsoft.com/office/officeart/2005/8/layout/hList1"/>
    <dgm:cxn modelId="{61A78F70-4E15-481C-8F20-6DEC3E6514E0}" type="presOf" srcId="{4BFA1251-7D45-4B5C-86AF-7858C97DEAFC}" destId="{9EA821E1-A6CA-450E-BCC5-113EA81A18EF}" srcOrd="0" destOrd="0" presId="urn:microsoft.com/office/officeart/2005/8/layout/hList1"/>
    <dgm:cxn modelId="{7878B028-3AAD-449A-BEB2-2D64554974E3}" type="presOf" srcId="{074A2550-31AA-4677-99F8-81B28D7FDFE9}" destId="{B3C856B6-68FA-491A-8054-4FF83A6DF97D}" srcOrd="0" destOrd="0" presId="urn:microsoft.com/office/officeart/2005/8/layout/hList1"/>
    <dgm:cxn modelId="{346249EF-AB0B-4F7D-A415-F90EC9B85563}" srcId="{0DE2B4E6-1E33-4C1F-B850-208F039E74F1}" destId="{05FE474A-63DD-4C3D-865A-455C2C71D43F}" srcOrd="2" destOrd="0" parTransId="{177A4F4A-92E9-4754-BFEA-1699E4DBD568}" sibTransId="{9F31384D-9770-4F81-8505-8D757AF23932}"/>
    <dgm:cxn modelId="{10B97880-22DE-4908-93B2-98BEDC26FE01}" srcId="{CFEDD78D-F2A6-47D3-9596-FEA155EEA01A}" destId="{10890D9B-A4E7-4CDD-8EB9-D3C8315B4621}" srcOrd="1" destOrd="0" parTransId="{37826673-4CE6-46C2-B6B9-1D5E5EAC1346}" sibTransId="{6D64E2CC-AC54-4D3F-A902-40FB6B6877BE}"/>
    <dgm:cxn modelId="{E7626C9C-FE11-4F27-B0EB-193871D01C17}" type="presOf" srcId="{5C11B2A0-39A0-46E6-847A-EDBCF6A3EA82}" destId="{9C1FEEAF-47BC-485A-B64B-A9A74E1090FE}" srcOrd="0" destOrd="0" presId="urn:microsoft.com/office/officeart/2005/8/layout/hList1"/>
    <dgm:cxn modelId="{D3ADDE0A-99C0-461E-AAB4-E75742305733}" srcId="{0DE2B4E6-1E33-4C1F-B850-208F039E74F1}" destId="{AE3A9972-CB71-4931-97E6-9250B18FE2E5}" srcOrd="0" destOrd="0" parTransId="{41EB7084-E706-43FB-8913-BB28499D1A35}" sibTransId="{2A47BF6A-C9EA-4CB6-B517-C4B96F681206}"/>
    <dgm:cxn modelId="{D62C7859-6286-460F-B673-1109DFF6C212}" srcId="{D93E7EC9-FEFA-4E53-BBE2-1E23B1385292}" destId="{0DE2B4E6-1E33-4C1F-B850-208F039E74F1}" srcOrd="0" destOrd="0" parTransId="{FFD7D656-FA62-4D52-807A-8608D7C3871B}" sibTransId="{EDE8382A-9AFB-48D1-AF49-9CF1BAFCBDB4}"/>
    <dgm:cxn modelId="{023CB0CC-A79C-4EFC-874F-F4BB41EA6275}" type="presOf" srcId="{33A3B688-D837-4520-8AA9-47C9AD8FF5E1}" destId="{9C1FEEAF-47BC-485A-B64B-A9A74E1090FE}" srcOrd="0" destOrd="2" presId="urn:microsoft.com/office/officeart/2005/8/layout/hList1"/>
    <dgm:cxn modelId="{2B08AF09-D39A-4868-AC7B-B628533D6292}" srcId="{D93E7EC9-FEFA-4E53-BBE2-1E23B1385292}" destId="{CFEDD78D-F2A6-47D3-9596-FEA155EEA01A}" srcOrd="1" destOrd="0" parTransId="{542991B8-2BFE-4823-BF41-83C1AB45164E}" sibTransId="{31E38977-16F9-4D15-9A43-6F2031AEEEA0}"/>
    <dgm:cxn modelId="{B01B4AC5-30B3-45D3-9ED4-882CDDB62B7B}" type="presOf" srcId="{CFEDD78D-F2A6-47D3-9596-FEA155EEA01A}" destId="{5BB8F383-57B5-4EAA-AEC7-90E10D211600}" srcOrd="0" destOrd="0" presId="urn:microsoft.com/office/officeart/2005/8/layout/hList1"/>
    <dgm:cxn modelId="{D23A146F-4C52-4E21-9397-FA1CBEA9FA33}" type="presOf" srcId="{05FE474A-63DD-4C3D-865A-455C2C71D43F}" destId="{231B3DFE-FF00-49D7-AB75-80CB789BBFD7}" srcOrd="0" destOrd="2" presId="urn:microsoft.com/office/officeart/2005/8/layout/hList1"/>
    <dgm:cxn modelId="{9241E741-0D3B-4BB0-A175-AE0425297D03}" type="presParOf" srcId="{84DC7294-1814-4720-89C4-D06506BB8781}" destId="{7FE29C74-D92E-464E-9725-AD170F6E8F6D}" srcOrd="0" destOrd="0" presId="urn:microsoft.com/office/officeart/2005/8/layout/hList1"/>
    <dgm:cxn modelId="{76704F69-668C-408A-B35F-E7EF3AE555A6}" type="presParOf" srcId="{7FE29C74-D92E-464E-9725-AD170F6E8F6D}" destId="{AB5678C0-3E21-4C63-8E36-8DC2C8833077}" srcOrd="0" destOrd="0" presId="urn:microsoft.com/office/officeart/2005/8/layout/hList1"/>
    <dgm:cxn modelId="{E2188695-F22C-4E36-9989-0F04EB16EF2B}" type="presParOf" srcId="{7FE29C74-D92E-464E-9725-AD170F6E8F6D}" destId="{231B3DFE-FF00-49D7-AB75-80CB789BBFD7}" srcOrd="1" destOrd="0" presId="urn:microsoft.com/office/officeart/2005/8/layout/hList1"/>
    <dgm:cxn modelId="{84675E06-B75C-42A2-9555-A58D296BFC96}" type="presParOf" srcId="{84DC7294-1814-4720-89C4-D06506BB8781}" destId="{2D00F58D-8AE2-4996-A57F-2C988980E4A5}" srcOrd="1" destOrd="0" presId="urn:microsoft.com/office/officeart/2005/8/layout/hList1"/>
    <dgm:cxn modelId="{96C832B3-CB23-4232-BE07-31F1BA8ECDD4}" type="presParOf" srcId="{84DC7294-1814-4720-89C4-D06506BB8781}" destId="{6616E708-FEA9-40B9-946E-B8AA48A8CA01}" srcOrd="2" destOrd="0" presId="urn:microsoft.com/office/officeart/2005/8/layout/hList1"/>
    <dgm:cxn modelId="{CD08706B-2EE9-4F14-B5F4-47161CB73B59}" type="presParOf" srcId="{6616E708-FEA9-40B9-946E-B8AA48A8CA01}" destId="{5BB8F383-57B5-4EAA-AEC7-90E10D211600}" srcOrd="0" destOrd="0" presId="urn:microsoft.com/office/officeart/2005/8/layout/hList1"/>
    <dgm:cxn modelId="{5163006E-BC9C-4CE6-B58C-3516410A12FE}" type="presParOf" srcId="{6616E708-FEA9-40B9-946E-B8AA48A8CA01}" destId="{9EA821E1-A6CA-450E-BCC5-113EA81A18EF}" srcOrd="1" destOrd="0" presId="urn:microsoft.com/office/officeart/2005/8/layout/hList1"/>
    <dgm:cxn modelId="{B478168E-924D-44EB-B4D4-5CFC62443F08}" type="presParOf" srcId="{84DC7294-1814-4720-89C4-D06506BB8781}" destId="{C0B05E3C-FF3C-4169-B57F-79E68F7AAF5D}" srcOrd="3" destOrd="0" presId="urn:microsoft.com/office/officeart/2005/8/layout/hList1"/>
    <dgm:cxn modelId="{FED93EAE-1FB0-42A4-8A28-9DC3BAA2AC83}" type="presParOf" srcId="{84DC7294-1814-4720-89C4-D06506BB8781}" destId="{D2329E51-9C2A-4C4D-815F-1269AFE90B4B}" srcOrd="4" destOrd="0" presId="urn:microsoft.com/office/officeart/2005/8/layout/hList1"/>
    <dgm:cxn modelId="{053E490B-149D-412E-8F6B-8985813ADE55}" type="presParOf" srcId="{D2329E51-9C2A-4C4D-815F-1269AFE90B4B}" destId="{B3C856B6-68FA-491A-8054-4FF83A6DF97D}" srcOrd="0" destOrd="0" presId="urn:microsoft.com/office/officeart/2005/8/layout/hList1"/>
    <dgm:cxn modelId="{843304FB-C22A-4312-AB6A-58E42F608A03}" type="presParOf" srcId="{D2329E51-9C2A-4C4D-815F-1269AFE90B4B}" destId="{9C1FEEAF-47BC-485A-B64B-A9A74E1090F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BD4F9D-F3D3-4AFC-863C-54FD30C6D0DA}" type="doc">
      <dgm:prSet loTypeId="urn:microsoft.com/office/officeart/2005/8/layout/radial6" loCatId="cycle" qsTypeId="urn:microsoft.com/office/officeart/2005/8/quickstyle/simple1" qsCatId="simple" csTypeId="urn:microsoft.com/office/officeart/2005/8/colors/accent1_1" csCatId="accent1" phldr="1"/>
      <dgm:spPr/>
      <dgm:t>
        <a:bodyPr/>
        <a:lstStyle/>
        <a:p>
          <a:endParaRPr lang="zh-CN" altLang="en-US"/>
        </a:p>
      </dgm:t>
    </dgm:pt>
    <dgm:pt modelId="{D0856D62-B2DA-44E3-A2F9-3DD39B62DBE1}">
      <dgm:prSet phldrT="[文本]"/>
      <dgm:spPr>
        <a:solidFill>
          <a:srgbClr val="00B0F0"/>
        </a:solidFill>
      </dgm:spPr>
      <dgm:t>
        <a:bodyPr/>
        <a:lstStyle/>
        <a:p>
          <a:r>
            <a:rPr lang="en-US" altLang="zh-CN"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open Gauss</a:t>
          </a:r>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816E9097-431A-42FE-8F51-F3E7EB3CC250}" type="parTrans" cxnId="{9E4BB896-CA29-4A7D-A4ED-6D76339FC28B}">
      <dgm:prSet/>
      <dgm:spPr/>
      <dgm:t>
        <a:bodyPr/>
        <a:lstStyle/>
        <a:p>
          <a:endParaRPr lang="zh-CN" altLang="en-US"/>
        </a:p>
      </dgm:t>
    </dgm:pt>
    <dgm:pt modelId="{512C2FF5-02B2-4C04-A796-11F2D6207575}" type="sibTrans" cxnId="{9E4BB896-CA29-4A7D-A4ED-6D76339FC28B}">
      <dgm:prSet/>
      <dgm:spPr/>
      <dgm:t>
        <a:bodyPr/>
        <a:lstStyle/>
        <a:p>
          <a:endParaRPr lang="zh-CN" altLang="en-US"/>
        </a:p>
      </dgm:t>
    </dgm:pt>
    <dgm:pt modelId="{A8095B20-74AA-4C8E-BF87-5F5115E27272}">
      <dgm:prSet phldrT="[文本]" phldr="1"/>
      <dgm:spPr/>
      <dgm:t>
        <a:bodyPr/>
        <a:lstStyle/>
        <a:p>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5BBBD73D-D343-4643-90D5-A8BB0D3D35DF}" type="parTrans" cxnId="{E9DCB95F-14CB-41E9-B81E-8233261BD898}">
      <dgm:prSet/>
      <dgm:spPr/>
      <dgm:t>
        <a:bodyPr/>
        <a:lstStyle/>
        <a:p>
          <a:endParaRPr lang="zh-CN" altLang="en-US"/>
        </a:p>
      </dgm:t>
    </dgm:pt>
    <dgm:pt modelId="{54A872C7-D3A3-4F26-9942-E8B950B853AD}" type="sibTrans" cxnId="{E9DCB95F-14CB-41E9-B81E-8233261BD898}">
      <dgm:prSet/>
      <dgm:spPr/>
      <dgm:t>
        <a:bodyPr/>
        <a:lstStyle/>
        <a:p>
          <a:endParaRPr lang="zh-CN" altLang="en-US"/>
        </a:p>
      </dgm:t>
    </dgm:pt>
    <dgm:pt modelId="{E27273DD-2358-4DA0-A8AB-72673DDBF146}">
      <dgm:prSet phldrT="[文本]" phldr="1"/>
      <dgm:spPr/>
      <dgm:t>
        <a:bodyPr/>
        <a:lstStyle/>
        <a:p>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7629DC92-EC60-44AA-A460-167A4B650706}" type="parTrans" cxnId="{14F17BA0-E97B-4942-80F8-08CC76C27779}">
      <dgm:prSet/>
      <dgm:spPr/>
      <dgm:t>
        <a:bodyPr/>
        <a:lstStyle/>
        <a:p>
          <a:endParaRPr lang="zh-CN" altLang="en-US"/>
        </a:p>
      </dgm:t>
    </dgm:pt>
    <dgm:pt modelId="{209DBBE1-DE23-46DD-A43E-AD1A72FFB4F6}" type="sibTrans" cxnId="{14F17BA0-E97B-4942-80F8-08CC76C27779}">
      <dgm:prSet/>
      <dgm:spPr/>
      <dgm:t>
        <a:bodyPr/>
        <a:lstStyle/>
        <a:p>
          <a:endParaRPr lang="zh-CN" altLang="en-US"/>
        </a:p>
      </dgm:t>
    </dgm:pt>
    <dgm:pt modelId="{C59CA212-940F-4D12-AC14-5983C63CFE0C}">
      <dgm:prSet phldrT="[文本]" phldr="1"/>
      <dgm:spPr/>
      <dgm:t>
        <a:bodyPr/>
        <a:lstStyle/>
        <a:p>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14538532-8B27-4EFB-9466-D6E3C21B9CD5}" type="parTrans" cxnId="{517920D3-CBDE-4084-AA29-6049BED573EC}">
      <dgm:prSet/>
      <dgm:spPr/>
      <dgm:t>
        <a:bodyPr/>
        <a:lstStyle/>
        <a:p>
          <a:endParaRPr lang="zh-CN" altLang="en-US"/>
        </a:p>
      </dgm:t>
    </dgm:pt>
    <dgm:pt modelId="{E24D50DB-519D-41F5-822C-28500459FF01}" type="sibTrans" cxnId="{517920D3-CBDE-4084-AA29-6049BED573EC}">
      <dgm:prSet/>
      <dgm:spPr/>
      <dgm:t>
        <a:bodyPr/>
        <a:lstStyle/>
        <a:p>
          <a:endParaRPr lang="zh-CN" altLang="en-US"/>
        </a:p>
      </dgm:t>
    </dgm:pt>
    <dgm:pt modelId="{62D2A96E-4EFB-4823-B29F-02236AC8EC21}">
      <dgm:prSet phldrT="[文本]" phldr="1"/>
      <dgm:spPr/>
      <dgm:t>
        <a:bodyPr/>
        <a:lstStyle/>
        <a:p>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dgm:t>
    </dgm:pt>
    <dgm:pt modelId="{A82687FF-BEA9-4469-B7E5-57DF59DAADDE}" type="parTrans" cxnId="{B10EA40F-4E00-4F97-B3DD-EB2D327B0B62}">
      <dgm:prSet/>
      <dgm:spPr/>
      <dgm:t>
        <a:bodyPr/>
        <a:lstStyle/>
        <a:p>
          <a:endParaRPr lang="zh-CN" altLang="en-US"/>
        </a:p>
      </dgm:t>
    </dgm:pt>
    <dgm:pt modelId="{7BDDB829-3D3C-4FAF-9439-2824CAA1CD27}" type="sibTrans" cxnId="{B10EA40F-4E00-4F97-B3DD-EB2D327B0B62}">
      <dgm:prSet/>
      <dgm:spPr/>
      <dgm:t>
        <a:bodyPr/>
        <a:lstStyle/>
        <a:p>
          <a:endParaRPr lang="zh-CN" altLang="en-US"/>
        </a:p>
      </dgm:t>
    </dgm:pt>
    <dgm:pt modelId="{59DEB146-91EC-447B-AECF-3C29B1C7E7E1}" type="pres">
      <dgm:prSet presAssocID="{CBBD4F9D-F3D3-4AFC-863C-54FD30C6D0DA}" presName="Name0" presStyleCnt="0">
        <dgm:presLayoutVars>
          <dgm:chMax val="1"/>
          <dgm:dir/>
          <dgm:animLvl val="ctr"/>
          <dgm:resizeHandles val="exact"/>
        </dgm:presLayoutVars>
      </dgm:prSet>
      <dgm:spPr/>
      <dgm:t>
        <a:bodyPr/>
        <a:lstStyle/>
        <a:p>
          <a:endParaRPr lang="zh-CN" altLang="en-US"/>
        </a:p>
      </dgm:t>
    </dgm:pt>
    <dgm:pt modelId="{D2E01CEC-D932-4B6C-954F-264520B3C531}" type="pres">
      <dgm:prSet presAssocID="{D0856D62-B2DA-44E3-A2F9-3DD39B62DBE1}" presName="centerShape" presStyleLbl="node0" presStyleIdx="0" presStyleCnt="1"/>
      <dgm:spPr/>
      <dgm:t>
        <a:bodyPr/>
        <a:lstStyle/>
        <a:p>
          <a:endParaRPr lang="zh-CN" altLang="en-US"/>
        </a:p>
      </dgm:t>
    </dgm:pt>
    <dgm:pt modelId="{F47E3E17-68AE-4242-99AD-BF3E673025EB}" type="pres">
      <dgm:prSet presAssocID="{A8095B20-74AA-4C8E-BF87-5F5115E27272}" presName="node" presStyleLbl="node1" presStyleIdx="0" presStyleCnt="4">
        <dgm:presLayoutVars>
          <dgm:bulletEnabled val="1"/>
        </dgm:presLayoutVars>
      </dgm:prSet>
      <dgm:spPr/>
      <dgm:t>
        <a:bodyPr/>
        <a:lstStyle/>
        <a:p>
          <a:endParaRPr lang="zh-CN" altLang="en-US"/>
        </a:p>
      </dgm:t>
    </dgm:pt>
    <dgm:pt modelId="{09F09421-009E-4B8A-A45F-A68D8765AC76}" type="pres">
      <dgm:prSet presAssocID="{A8095B20-74AA-4C8E-BF87-5F5115E27272}" presName="dummy" presStyleCnt="0"/>
      <dgm:spPr/>
    </dgm:pt>
    <dgm:pt modelId="{1CC6C5B4-8945-4EA8-886F-DEE6B2551C5C}" type="pres">
      <dgm:prSet presAssocID="{54A872C7-D3A3-4F26-9942-E8B950B853AD}" presName="sibTrans" presStyleLbl="sibTrans2D1" presStyleIdx="0" presStyleCnt="4"/>
      <dgm:spPr/>
      <dgm:t>
        <a:bodyPr/>
        <a:lstStyle/>
        <a:p>
          <a:endParaRPr lang="zh-CN" altLang="en-US"/>
        </a:p>
      </dgm:t>
    </dgm:pt>
    <dgm:pt modelId="{6C757F0A-0C4E-4018-944C-7271E6C07A7A}" type="pres">
      <dgm:prSet presAssocID="{E27273DD-2358-4DA0-A8AB-72673DDBF146}" presName="node" presStyleLbl="node1" presStyleIdx="1" presStyleCnt="4">
        <dgm:presLayoutVars>
          <dgm:bulletEnabled val="1"/>
        </dgm:presLayoutVars>
      </dgm:prSet>
      <dgm:spPr/>
      <dgm:t>
        <a:bodyPr/>
        <a:lstStyle/>
        <a:p>
          <a:endParaRPr lang="zh-CN" altLang="en-US"/>
        </a:p>
      </dgm:t>
    </dgm:pt>
    <dgm:pt modelId="{57075678-875A-4486-9B5A-85432942CF5A}" type="pres">
      <dgm:prSet presAssocID="{E27273DD-2358-4DA0-A8AB-72673DDBF146}" presName="dummy" presStyleCnt="0"/>
      <dgm:spPr/>
    </dgm:pt>
    <dgm:pt modelId="{492D88DF-750A-43CA-B572-EB16A7E28BF1}" type="pres">
      <dgm:prSet presAssocID="{209DBBE1-DE23-46DD-A43E-AD1A72FFB4F6}" presName="sibTrans" presStyleLbl="sibTrans2D1" presStyleIdx="1" presStyleCnt="4"/>
      <dgm:spPr/>
      <dgm:t>
        <a:bodyPr/>
        <a:lstStyle/>
        <a:p>
          <a:endParaRPr lang="zh-CN" altLang="en-US"/>
        </a:p>
      </dgm:t>
    </dgm:pt>
    <dgm:pt modelId="{D5AD173B-DAE8-4304-857E-D08CE9908A88}" type="pres">
      <dgm:prSet presAssocID="{C59CA212-940F-4D12-AC14-5983C63CFE0C}" presName="node" presStyleLbl="node1" presStyleIdx="2" presStyleCnt="4">
        <dgm:presLayoutVars>
          <dgm:bulletEnabled val="1"/>
        </dgm:presLayoutVars>
      </dgm:prSet>
      <dgm:spPr/>
      <dgm:t>
        <a:bodyPr/>
        <a:lstStyle/>
        <a:p>
          <a:endParaRPr lang="zh-CN" altLang="en-US"/>
        </a:p>
      </dgm:t>
    </dgm:pt>
    <dgm:pt modelId="{A8DB4F4B-2BA9-4235-9BC4-897820899357}" type="pres">
      <dgm:prSet presAssocID="{C59CA212-940F-4D12-AC14-5983C63CFE0C}" presName="dummy" presStyleCnt="0"/>
      <dgm:spPr/>
    </dgm:pt>
    <dgm:pt modelId="{DD0B4A36-5A12-4A87-A2C7-6940C303BAE0}" type="pres">
      <dgm:prSet presAssocID="{E24D50DB-519D-41F5-822C-28500459FF01}" presName="sibTrans" presStyleLbl="sibTrans2D1" presStyleIdx="2" presStyleCnt="4"/>
      <dgm:spPr/>
      <dgm:t>
        <a:bodyPr/>
        <a:lstStyle/>
        <a:p>
          <a:endParaRPr lang="zh-CN" altLang="en-US"/>
        </a:p>
      </dgm:t>
    </dgm:pt>
    <dgm:pt modelId="{71E2BDAD-8CDF-4127-BDAD-47A16D12C1D2}" type="pres">
      <dgm:prSet presAssocID="{62D2A96E-4EFB-4823-B29F-02236AC8EC21}" presName="node" presStyleLbl="node1" presStyleIdx="3" presStyleCnt="4">
        <dgm:presLayoutVars>
          <dgm:bulletEnabled val="1"/>
        </dgm:presLayoutVars>
      </dgm:prSet>
      <dgm:spPr/>
      <dgm:t>
        <a:bodyPr/>
        <a:lstStyle/>
        <a:p>
          <a:endParaRPr lang="zh-CN" altLang="en-US"/>
        </a:p>
      </dgm:t>
    </dgm:pt>
    <dgm:pt modelId="{68EC673E-72DF-460C-86B3-0C76A4C9D98C}" type="pres">
      <dgm:prSet presAssocID="{62D2A96E-4EFB-4823-B29F-02236AC8EC21}" presName="dummy" presStyleCnt="0"/>
      <dgm:spPr/>
    </dgm:pt>
    <dgm:pt modelId="{2C135FBD-84AC-43AA-B3D7-940D69D30C7F}" type="pres">
      <dgm:prSet presAssocID="{7BDDB829-3D3C-4FAF-9439-2824CAA1CD27}" presName="sibTrans" presStyleLbl="sibTrans2D1" presStyleIdx="3" presStyleCnt="4"/>
      <dgm:spPr/>
      <dgm:t>
        <a:bodyPr/>
        <a:lstStyle/>
        <a:p>
          <a:endParaRPr lang="zh-CN" altLang="en-US"/>
        </a:p>
      </dgm:t>
    </dgm:pt>
  </dgm:ptLst>
  <dgm:cxnLst>
    <dgm:cxn modelId="{754753AD-5DA6-4836-AD74-B388D50B996E}" type="presOf" srcId="{C59CA212-940F-4D12-AC14-5983C63CFE0C}" destId="{D5AD173B-DAE8-4304-857E-D08CE9908A88}" srcOrd="0" destOrd="0" presId="urn:microsoft.com/office/officeart/2005/8/layout/radial6"/>
    <dgm:cxn modelId="{6289D76C-15CF-4A39-8401-746421E0ED2B}" type="presOf" srcId="{CBBD4F9D-F3D3-4AFC-863C-54FD30C6D0DA}" destId="{59DEB146-91EC-447B-AECF-3C29B1C7E7E1}" srcOrd="0" destOrd="0" presId="urn:microsoft.com/office/officeart/2005/8/layout/radial6"/>
    <dgm:cxn modelId="{59C81D90-9A4D-44ED-AD4C-F05F4A2359EE}" type="presOf" srcId="{209DBBE1-DE23-46DD-A43E-AD1A72FFB4F6}" destId="{492D88DF-750A-43CA-B572-EB16A7E28BF1}" srcOrd="0" destOrd="0" presId="urn:microsoft.com/office/officeart/2005/8/layout/radial6"/>
    <dgm:cxn modelId="{EA284A39-38D8-49FE-A881-F9E1E31237D5}" type="presOf" srcId="{62D2A96E-4EFB-4823-B29F-02236AC8EC21}" destId="{71E2BDAD-8CDF-4127-BDAD-47A16D12C1D2}" srcOrd="0" destOrd="0" presId="urn:microsoft.com/office/officeart/2005/8/layout/radial6"/>
    <dgm:cxn modelId="{B10EA40F-4E00-4F97-B3DD-EB2D327B0B62}" srcId="{D0856D62-B2DA-44E3-A2F9-3DD39B62DBE1}" destId="{62D2A96E-4EFB-4823-B29F-02236AC8EC21}" srcOrd="3" destOrd="0" parTransId="{A82687FF-BEA9-4469-B7E5-57DF59DAADDE}" sibTransId="{7BDDB829-3D3C-4FAF-9439-2824CAA1CD27}"/>
    <dgm:cxn modelId="{40E2A49C-6F93-4B16-BC2E-A771CB235F24}" type="presOf" srcId="{E24D50DB-519D-41F5-822C-28500459FF01}" destId="{DD0B4A36-5A12-4A87-A2C7-6940C303BAE0}" srcOrd="0" destOrd="0" presId="urn:microsoft.com/office/officeart/2005/8/layout/radial6"/>
    <dgm:cxn modelId="{C5B336C9-3447-48E2-9078-E07D22CBB342}" type="presOf" srcId="{E27273DD-2358-4DA0-A8AB-72673DDBF146}" destId="{6C757F0A-0C4E-4018-944C-7271E6C07A7A}" srcOrd="0" destOrd="0" presId="urn:microsoft.com/office/officeart/2005/8/layout/radial6"/>
    <dgm:cxn modelId="{1503D72A-2959-4DE5-BC72-EA27F29540F6}" type="presOf" srcId="{A8095B20-74AA-4C8E-BF87-5F5115E27272}" destId="{F47E3E17-68AE-4242-99AD-BF3E673025EB}" srcOrd="0" destOrd="0" presId="urn:microsoft.com/office/officeart/2005/8/layout/radial6"/>
    <dgm:cxn modelId="{AE90F5CE-CFDA-4299-9A25-B77504AFE4EA}" type="presOf" srcId="{7BDDB829-3D3C-4FAF-9439-2824CAA1CD27}" destId="{2C135FBD-84AC-43AA-B3D7-940D69D30C7F}" srcOrd="0" destOrd="0" presId="urn:microsoft.com/office/officeart/2005/8/layout/radial6"/>
    <dgm:cxn modelId="{9E4BB896-CA29-4A7D-A4ED-6D76339FC28B}" srcId="{CBBD4F9D-F3D3-4AFC-863C-54FD30C6D0DA}" destId="{D0856D62-B2DA-44E3-A2F9-3DD39B62DBE1}" srcOrd="0" destOrd="0" parTransId="{816E9097-431A-42FE-8F51-F3E7EB3CC250}" sibTransId="{512C2FF5-02B2-4C04-A796-11F2D6207575}"/>
    <dgm:cxn modelId="{0436F6F7-C17E-4766-82A9-920FC29E4011}" type="presOf" srcId="{D0856D62-B2DA-44E3-A2F9-3DD39B62DBE1}" destId="{D2E01CEC-D932-4B6C-954F-264520B3C531}" srcOrd="0" destOrd="0" presId="urn:microsoft.com/office/officeart/2005/8/layout/radial6"/>
    <dgm:cxn modelId="{517920D3-CBDE-4084-AA29-6049BED573EC}" srcId="{D0856D62-B2DA-44E3-A2F9-3DD39B62DBE1}" destId="{C59CA212-940F-4D12-AC14-5983C63CFE0C}" srcOrd="2" destOrd="0" parTransId="{14538532-8B27-4EFB-9466-D6E3C21B9CD5}" sibTransId="{E24D50DB-519D-41F5-822C-28500459FF01}"/>
    <dgm:cxn modelId="{14F17BA0-E97B-4942-80F8-08CC76C27779}" srcId="{D0856D62-B2DA-44E3-A2F9-3DD39B62DBE1}" destId="{E27273DD-2358-4DA0-A8AB-72673DDBF146}" srcOrd="1" destOrd="0" parTransId="{7629DC92-EC60-44AA-A460-167A4B650706}" sibTransId="{209DBBE1-DE23-46DD-A43E-AD1A72FFB4F6}"/>
    <dgm:cxn modelId="{C7BF0661-2EED-4E9C-B7D6-35DBD653F3DA}" type="presOf" srcId="{54A872C7-D3A3-4F26-9942-E8B950B853AD}" destId="{1CC6C5B4-8945-4EA8-886F-DEE6B2551C5C}" srcOrd="0" destOrd="0" presId="urn:microsoft.com/office/officeart/2005/8/layout/radial6"/>
    <dgm:cxn modelId="{E9DCB95F-14CB-41E9-B81E-8233261BD898}" srcId="{D0856D62-B2DA-44E3-A2F9-3DD39B62DBE1}" destId="{A8095B20-74AA-4C8E-BF87-5F5115E27272}" srcOrd="0" destOrd="0" parTransId="{5BBBD73D-D343-4643-90D5-A8BB0D3D35DF}" sibTransId="{54A872C7-D3A3-4F26-9942-E8B950B853AD}"/>
    <dgm:cxn modelId="{DB5E105B-E69B-4135-90E4-68C1600D489A}" type="presParOf" srcId="{59DEB146-91EC-447B-AECF-3C29B1C7E7E1}" destId="{D2E01CEC-D932-4B6C-954F-264520B3C531}" srcOrd="0" destOrd="0" presId="urn:microsoft.com/office/officeart/2005/8/layout/radial6"/>
    <dgm:cxn modelId="{E80ABAB5-5ED6-4590-BBFD-398ACFE010D7}" type="presParOf" srcId="{59DEB146-91EC-447B-AECF-3C29B1C7E7E1}" destId="{F47E3E17-68AE-4242-99AD-BF3E673025EB}" srcOrd="1" destOrd="0" presId="urn:microsoft.com/office/officeart/2005/8/layout/radial6"/>
    <dgm:cxn modelId="{8351622E-F85E-4B3E-9CEA-123A7AAD1622}" type="presParOf" srcId="{59DEB146-91EC-447B-AECF-3C29B1C7E7E1}" destId="{09F09421-009E-4B8A-A45F-A68D8765AC76}" srcOrd="2" destOrd="0" presId="urn:microsoft.com/office/officeart/2005/8/layout/radial6"/>
    <dgm:cxn modelId="{8300840A-DFDA-424B-86C7-41B00A8E3845}" type="presParOf" srcId="{59DEB146-91EC-447B-AECF-3C29B1C7E7E1}" destId="{1CC6C5B4-8945-4EA8-886F-DEE6B2551C5C}" srcOrd="3" destOrd="0" presId="urn:microsoft.com/office/officeart/2005/8/layout/radial6"/>
    <dgm:cxn modelId="{BE002F3B-AEA9-40BC-B8BA-ACDFC8E59218}" type="presParOf" srcId="{59DEB146-91EC-447B-AECF-3C29B1C7E7E1}" destId="{6C757F0A-0C4E-4018-944C-7271E6C07A7A}" srcOrd="4" destOrd="0" presId="urn:microsoft.com/office/officeart/2005/8/layout/radial6"/>
    <dgm:cxn modelId="{A0B8C2B5-859D-4CBC-B8F9-8498690ABADF}" type="presParOf" srcId="{59DEB146-91EC-447B-AECF-3C29B1C7E7E1}" destId="{57075678-875A-4486-9B5A-85432942CF5A}" srcOrd="5" destOrd="0" presId="urn:microsoft.com/office/officeart/2005/8/layout/radial6"/>
    <dgm:cxn modelId="{62F4107C-D4A6-4B02-B975-C1C13916828C}" type="presParOf" srcId="{59DEB146-91EC-447B-AECF-3C29B1C7E7E1}" destId="{492D88DF-750A-43CA-B572-EB16A7E28BF1}" srcOrd="6" destOrd="0" presId="urn:microsoft.com/office/officeart/2005/8/layout/radial6"/>
    <dgm:cxn modelId="{5D6F37DB-8803-431B-82ED-07CF473EE140}" type="presParOf" srcId="{59DEB146-91EC-447B-AECF-3C29B1C7E7E1}" destId="{D5AD173B-DAE8-4304-857E-D08CE9908A88}" srcOrd="7" destOrd="0" presId="urn:microsoft.com/office/officeart/2005/8/layout/radial6"/>
    <dgm:cxn modelId="{3D3F4871-A272-4E1D-90DA-B8C6BBFFF321}" type="presParOf" srcId="{59DEB146-91EC-447B-AECF-3C29B1C7E7E1}" destId="{A8DB4F4B-2BA9-4235-9BC4-897820899357}" srcOrd="8" destOrd="0" presId="urn:microsoft.com/office/officeart/2005/8/layout/radial6"/>
    <dgm:cxn modelId="{24B135E7-B5D7-4F2B-A764-CAB8F029E30E}" type="presParOf" srcId="{59DEB146-91EC-447B-AECF-3C29B1C7E7E1}" destId="{DD0B4A36-5A12-4A87-A2C7-6940C303BAE0}" srcOrd="9" destOrd="0" presId="urn:microsoft.com/office/officeart/2005/8/layout/radial6"/>
    <dgm:cxn modelId="{0116903F-B61B-496E-991B-8125C7916A49}" type="presParOf" srcId="{59DEB146-91EC-447B-AECF-3C29B1C7E7E1}" destId="{71E2BDAD-8CDF-4127-BDAD-47A16D12C1D2}" srcOrd="10" destOrd="0" presId="urn:microsoft.com/office/officeart/2005/8/layout/radial6"/>
    <dgm:cxn modelId="{7BF315D9-0176-4F37-A513-59F72E6C5048}" type="presParOf" srcId="{59DEB146-91EC-447B-AECF-3C29B1C7E7E1}" destId="{68EC673E-72DF-460C-86B3-0C76A4C9D98C}" srcOrd="11" destOrd="0" presId="urn:microsoft.com/office/officeart/2005/8/layout/radial6"/>
    <dgm:cxn modelId="{AB3B2C87-7AC8-4184-9AE6-930458349547}" type="presParOf" srcId="{59DEB146-91EC-447B-AECF-3C29B1C7E7E1}" destId="{2C135FBD-84AC-43AA-B3D7-940D69D30C7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E0CB99-72DE-478C-B8BB-8467FE4C0A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3FA202D-6717-4050-9F40-FBFD2CAF3F44}">
      <dgm:prSet custT="1"/>
      <dgm:spPr>
        <a:solidFill>
          <a:srgbClr val="30B5C5"/>
        </a:solidFill>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场景描述：当表中访问率较高的行位于一个单独分区或少数几个分区时。</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0A85F50-4C17-475D-AB45-F866406AFF15}" type="sibTrans" cxnId="{23A031B1-91DD-4509-B839-1171AD8245B9}">
      <dgm:prSet/>
      <dgm:spPr/>
      <dgm:t>
        <a:bodyPr/>
        <a:lstStyle/>
        <a:p>
          <a:endParaRPr lang="zh-CN" altLang="en-US"/>
        </a:p>
      </dgm:t>
    </dgm:pt>
    <dgm:pt modelId="{11F93F9D-CC14-4A13-AF4D-C8D91B13CC2B}" type="parTrans" cxnId="{23A031B1-91DD-4509-B839-1171AD8245B9}">
      <dgm:prSet/>
      <dgm:spPr/>
      <dgm:t>
        <a:bodyPr/>
        <a:lstStyle/>
        <a:p>
          <a:endParaRPr lang="zh-CN" altLang="en-US"/>
        </a:p>
      </dgm:t>
    </dgm:pt>
    <dgm:pt modelId="{368BD023-E988-4D98-A1CF-D1561C7DD1D0}">
      <dgm:prSet custT="1"/>
      <dgm:spPr>
        <a:ln>
          <a:solidFill>
            <a:srgbClr val="30B5C5"/>
          </a:solidFill>
        </a:ln>
      </dgm:spPr>
      <dgm:t>
        <a:bodyPr/>
        <a:lstStyle/>
        <a:p>
          <a:pPr algn="l"/>
          <a:r>
            <a:rPr lang="zh-CN" altLang="en-US" sz="18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收益：大幅减少搜索空间，从而提升访问性能。</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B29D0A2-41F4-4E06-94CA-DAD662AA49EC}" type="parTrans" cxnId="{FF4F24BF-2F95-423D-8FB5-3664005E5704}">
      <dgm:prSet/>
      <dgm:spPr/>
      <dgm:t>
        <a:bodyPr/>
        <a:lstStyle/>
        <a:p>
          <a:endParaRPr lang="zh-CN" altLang="en-US"/>
        </a:p>
      </dgm:t>
    </dgm:pt>
    <dgm:pt modelId="{1667DD3E-9206-4196-B411-E72F55B4AEE8}" type="sibTrans" cxnId="{FF4F24BF-2F95-423D-8FB5-3664005E5704}">
      <dgm:prSet/>
      <dgm:spPr/>
      <dgm:t>
        <a:bodyPr/>
        <a:lstStyle/>
        <a:p>
          <a:endParaRPr lang="zh-CN" altLang="en-US"/>
        </a:p>
      </dgm:t>
    </dgm:pt>
    <dgm:pt modelId="{37E6CDF9-1083-4C71-95D7-6280D40CEAD3}">
      <dgm:prSet custT="1"/>
      <dgm:spPr>
        <a:solidFill>
          <a:srgbClr val="30B5C5"/>
        </a:solidFill>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场景描述：当需要查询或更新一个分区的大部分记录时。</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81E5D13-BFFE-4F7A-BAA1-9F412699E172}" type="parTrans" cxnId="{479FBE3B-65FE-45F8-B82E-2C9E26D3D4E7}">
      <dgm:prSet/>
      <dgm:spPr/>
      <dgm:t>
        <a:bodyPr/>
        <a:lstStyle/>
        <a:p>
          <a:endParaRPr lang="zh-CN" altLang="en-US"/>
        </a:p>
      </dgm:t>
    </dgm:pt>
    <dgm:pt modelId="{6A1E5A90-EA41-44D8-B2E4-C54AFE7877A9}" type="sibTrans" cxnId="{479FBE3B-65FE-45F8-B82E-2C9E26D3D4E7}">
      <dgm:prSet/>
      <dgm:spPr/>
      <dgm:t>
        <a:bodyPr/>
        <a:lstStyle/>
        <a:p>
          <a:endParaRPr lang="zh-CN" altLang="en-US"/>
        </a:p>
      </dgm:t>
    </dgm:pt>
    <dgm:pt modelId="{1E23B68C-CA98-4494-B9FC-89C608BE65E9}">
      <dgm:prSet custT="1"/>
      <dgm:spPr>
        <a:ln>
          <a:solidFill>
            <a:srgbClr val="30B5C5"/>
          </a:solidFill>
        </a:ln>
      </dgm:spPr>
      <dgm:t>
        <a:bodyPr/>
        <a:lstStyle/>
        <a:p>
          <a:pPr algn="l"/>
          <a:r>
            <a:rPr lang="zh-CN" altLang="en-US" sz="18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收益：仅需要连续扫描对应分区，而非扫描整个表，因此可大幅提升性能。</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6F415B1-3681-45C0-AAB0-2917ED1EAC47}" type="parTrans" cxnId="{7FF65A09-3C55-47FA-A56F-3D47E580B3C8}">
      <dgm:prSet/>
      <dgm:spPr/>
      <dgm:t>
        <a:bodyPr/>
        <a:lstStyle/>
        <a:p>
          <a:endParaRPr lang="zh-CN" altLang="en-US"/>
        </a:p>
      </dgm:t>
    </dgm:pt>
    <dgm:pt modelId="{EB9F64BA-525E-4FF5-A4F8-63350DAE4238}" type="sibTrans" cxnId="{7FF65A09-3C55-47FA-A56F-3D47E580B3C8}">
      <dgm:prSet/>
      <dgm:spPr/>
      <dgm:t>
        <a:bodyPr/>
        <a:lstStyle/>
        <a:p>
          <a:endParaRPr lang="zh-CN" altLang="en-US"/>
        </a:p>
      </dgm:t>
    </dgm:pt>
    <dgm:pt modelId="{201941A3-2BE3-40B8-A39F-9FEA35691C81}">
      <dgm:prSet custT="1"/>
      <dgm:spPr>
        <a:solidFill>
          <a:srgbClr val="30B5C5"/>
        </a:solidFill>
      </dgm:spPr>
      <dgm:t>
        <a:body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场景描述：当需要大量加载或者删除的记录位于一个单独分区或少数几个分区时。</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501D294-31C7-4048-B60F-E55F4504F440}" type="sibTrans" cxnId="{B5B89E98-D8CE-4EAF-8FA2-1D7B0E8383F0}">
      <dgm:prSet/>
      <dgm:spPr/>
      <dgm:t>
        <a:bodyPr/>
        <a:lstStyle/>
        <a:p>
          <a:endParaRPr lang="zh-CN" altLang="en-US"/>
        </a:p>
      </dgm:t>
    </dgm:pt>
    <dgm:pt modelId="{93E2D17B-E4CA-4E50-A963-ACF60A16BA69}" type="parTrans" cxnId="{B5B89E98-D8CE-4EAF-8FA2-1D7B0E8383F0}">
      <dgm:prSet/>
      <dgm:spPr/>
      <dgm:t>
        <a:bodyPr/>
        <a:lstStyle/>
        <a:p>
          <a:endParaRPr lang="zh-CN" altLang="en-US"/>
        </a:p>
      </dgm:t>
    </dgm:pt>
    <dgm:pt modelId="{52DE10BF-06FA-4D61-AF36-954E2AF31964}">
      <dgm:prSet custT="1"/>
      <dgm:spPr>
        <a:ln>
          <a:solidFill>
            <a:srgbClr val="30B5C5"/>
          </a:solidFill>
        </a:ln>
      </dgm:spPr>
      <dgm:t>
        <a:bodyPr/>
        <a:lstStyle/>
        <a:p>
          <a:r>
            <a:rPr lang="zh-CN" altLang="en-US" sz="18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收益：可直接读取或删除对应分区，从而提升处理性能；同时由于避免大量零散的删除操作，可减少清理碎片工作量。</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545F55C-8D80-488A-A55C-B8C3782EF151}" type="parTrans" cxnId="{075AA74E-5A76-41A9-81F4-63ABBBDD217F}">
      <dgm:prSet/>
      <dgm:spPr/>
      <dgm:t>
        <a:bodyPr/>
        <a:lstStyle/>
        <a:p>
          <a:endParaRPr lang="zh-CN" altLang="en-US"/>
        </a:p>
      </dgm:t>
    </dgm:pt>
    <dgm:pt modelId="{5A6FB503-6950-4996-BC67-4C2A4DA3E5D3}" type="sibTrans" cxnId="{075AA74E-5A76-41A9-81F4-63ABBBDD217F}">
      <dgm:prSet/>
      <dgm:spPr/>
      <dgm:t>
        <a:bodyPr/>
        <a:lstStyle/>
        <a:p>
          <a:endParaRPr lang="zh-CN" altLang="en-US"/>
        </a:p>
      </dgm:t>
    </dgm:pt>
    <dgm:pt modelId="{C4C4BCDC-F52A-4390-95AF-328809AE58B2}" type="pres">
      <dgm:prSet presAssocID="{FBE0CB99-72DE-478C-B8BB-8467FE4C0A93}" presName="linear" presStyleCnt="0">
        <dgm:presLayoutVars>
          <dgm:dir/>
          <dgm:animLvl val="lvl"/>
          <dgm:resizeHandles val="exact"/>
        </dgm:presLayoutVars>
      </dgm:prSet>
      <dgm:spPr/>
      <dgm:t>
        <a:bodyPr/>
        <a:lstStyle/>
        <a:p>
          <a:endParaRPr lang="zh-CN" altLang="en-US"/>
        </a:p>
      </dgm:t>
    </dgm:pt>
    <dgm:pt modelId="{06DBBAAB-D490-4B72-8631-ACCD3616B41B}" type="pres">
      <dgm:prSet presAssocID="{B3FA202D-6717-4050-9F40-FBFD2CAF3F44}" presName="parentLin" presStyleCnt="0"/>
      <dgm:spPr/>
    </dgm:pt>
    <dgm:pt modelId="{840D6168-1691-4E51-BA91-056A346CCE65}" type="pres">
      <dgm:prSet presAssocID="{B3FA202D-6717-4050-9F40-FBFD2CAF3F44}" presName="parentLeftMargin" presStyleLbl="node1" presStyleIdx="0" presStyleCnt="3"/>
      <dgm:spPr/>
      <dgm:t>
        <a:bodyPr/>
        <a:lstStyle/>
        <a:p>
          <a:endParaRPr lang="zh-CN" altLang="en-US"/>
        </a:p>
      </dgm:t>
    </dgm:pt>
    <dgm:pt modelId="{FB6E92FA-9F07-4051-B486-97A3550B9AC2}" type="pres">
      <dgm:prSet presAssocID="{B3FA202D-6717-4050-9F40-FBFD2CAF3F44}" presName="parentText" presStyleLbl="node1" presStyleIdx="0" presStyleCnt="3" custScaleY="155345">
        <dgm:presLayoutVars>
          <dgm:chMax val="0"/>
          <dgm:bulletEnabled val="1"/>
        </dgm:presLayoutVars>
      </dgm:prSet>
      <dgm:spPr/>
      <dgm:t>
        <a:bodyPr/>
        <a:lstStyle/>
        <a:p>
          <a:endParaRPr lang="zh-CN" altLang="en-US"/>
        </a:p>
      </dgm:t>
    </dgm:pt>
    <dgm:pt modelId="{7A5E42A8-B786-4EA6-906B-D6AD7FC02E46}" type="pres">
      <dgm:prSet presAssocID="{B3FA202D-6717-4050-9F40-FBFD2CAF3F44}" presName="negativeSpace" presStyleCnt="0"/>
      <dgm:spPr/>
    </dgm:pt>
    <dgm:pt modelId="{326301BE-921B-4177-B1A6-EEE527D56356}" type="pres">
      <dgm:prSet presAssocID="{B3FA202D-6717-4050-9F40-FBFD2CAF3F44}" presName="childText" presStyleLbl="conFgAcc1" presStyleIdx="0" presStyleCnt="3">
        <dgm:presLayoutVars>
          <dgm:bulletEnabled val="1"/>
        </dgm:presLayoutVars>
      </dgm:prSet>
      <dgm:spPr/>
      <dgm:t>
        <a:bodyPr/>
        <a:lstStyle/>
        <a:p>
          <a:endParaRPr lang="zh-CN" altLang="en-US"/>
        </a:p>
      </dgm:t>
    </dgm:pt>
    <dgm:pt modelId="{6D0119DD-5824-4806-8A5F-F48CAE55DC35}" type="pres">
      <dgm:prSet presAssocID="{40A85F50-4C17-475D-AB45-F866406AFF15}" presName="spaceBetweenRectangles" presStyleCnt="0"/>
      <dgm:spPr/>
    </dgm:pt>
    <dgm:pt modelId="{C8B31373-D5B4-4D04-8CB6-42AD20603360}" type="pres">
      <dgm:prSet presAssocID="{37E6CDF9-1083-4C71-95D7-6280D40CEAD3}" presName="parentLin" presStyleCnt="0"/>
      <dgm:spPr/>
    </dgm:pt>
    <dgm:pt modelId="{194EED31-2656-4405-8C3C-EB20C8736D67}" type="pres">
      <dgm:prSet presAssocID="{37E6CDF9-1083-4C71-95D7-6280D40CEAD3}" presName="parentLeftMargin" presStyleLbl="node1" presStyleIdx="0" presStyleCnt="3"/>
      <dgm:spPr/>
      <dgm:t>
        <a:bodyPr/>
        <a:lstStyle/>
        <a:p>
          <a:endParaRPr lang="zh-CN" altLang="en-US"/>
        </a:p>
      </dgm:t>
    </dgm:pt>
    <dgm:pt modelId="{77D6C985-08ED-4343-8B56-5C2051B8B889}" type="pres">
      <dgm:prSet presAssocID="{37E6CDF9-1083-4C71-95D7-6280D40CEAD3}" presName="parentText" presStyleLbl="node1" presStyleIdx="1" presStyleCnt="3">
        <dgm:presLayoutVars>
          <dgm:chMax val="0"/>
          <dgm:bulletEnabled val="1"/>
        </dgm:presLayoutVars>
      </dgm:prSet>
      <dgm:spPr/>
      <dgm:t>
        <a:bodyPr/>
        <a:lstStyle/>
        <a:p>
          <a:endParaRPr lang="zh-CN" altLang="en-US"/>
        </a:p>
      </dgm:t>
    </dgm:pt>
    <dgm:pt modelId="{59DCE8B4-F267-4916-8D50-F5A539BEB5EB}" type="pres">
      <dgm:prSet presAssocID="{37E6CDF9-1083-4C71-95D7-6280D40CEAD3}" presName="negativeSpace" presStyleCnt="0"/>
      <dgm:spPr/>
    </dgm:pt>
    <dgm:pt modelId="{514AAF72-6AFE-4807-958A-01C5EC42B2BA}" type="pres">
      <dgm:prSet presAssocID="{37E6CDF9-1083-4C71-95D7-6280D40CEAD3}" presName="childText" presStyleLbl="conFgAcc1" presStyleIdx="1" presStyleCnt="3">
        <dgm:presLayoutVars>
          <dgm:bulletEnabled val="1"/>
        </dgm:presLayoutVars>
      </dgm:prSet>
      <dgm:spPr/>
      <dgm:t>
        <a:bodyPr/>
        <a:lstStyle/>
        <a:p>
          <a:endParaRPr lang="zh-CN" altLang="en-US"/>
        </a:p>
      </dgm:t>
    </dgm:pt>
    <dgm:pt modelId="{18288715-4043-48F7-99F2-E651070BF6AE}" type="pres">
      <dgm:prSet presAssocID="{6A1E5A90-EA41-44D8-B2E4-C54AFE7877A9}" presName="spaceBetweenRectangles" presStyleCnt="0"/>
      <dgm:spPr/>
    </dgm:pt>
    <dgm:pt modelId="{4F0DF698-9FE2-48ED-8214-8180555DF696}" type="pres">
      <dgm:prSet presAssocID="{201941A3-2BE3-40B8-A39F-9FEA35691C81}" presName="parentLin" presStyleCnt="0"/>
      <dgm:spPr/>
    </dgm:pt>
    <dgm:pt modelId="{BE9405F2-6219-4E4C-8DB6-486F067EA2B6}" type="pres">
      <dgm:prSet presAssocID="{201941A3-2BE3-40B8-A39F-9FEA35691C81}" presName="parentLeftMargin" presStyleLbl="node1" presStyleIdx="1" presStyleCnt="3"/>
      <dgm:spPr/>
      <dgm:t>
        <a:bodyPr/>
        <a:lstStyle/>
        <a:p>
          <a:endParaRPr lang="zh-CN" altLang="en-US"/>
        </a:p>
      </dgm:t>
    </dgm:pt>
    <dgm:pt modelId="{E7A49139-E3B8-469D-998A-A46F4BE38D5D}" type="pres">
      <dgm:prSet presAssocID="{201941A3-2BE3-40B8-A39F-9FEA35691C81}" presName="parentText" presStyleLbl="node1" presStyleIdx="2" presStyleCnt="3" custScaleY="153725">
        <dgm:presLayoutVars>
          <dgm:chMax val="0"/>
          <dgm:bulletEnabled val="1"/>
        </dgm:presLayoutVars>
      </dgm:prSet>
      <dgm:spPr/>
      <dgm:t>
        <a:bodyPr/>
        <a:lstStyle/>
        <a:p>
          <a:endParaRPr lang="zh-CN" altLang="en-US"/>
        </a:p>
      </dgm:t>
    </dgm:pt>
    <dgm:pt modelId="{37AADA7F-0C01-460D-99D7-4A325238E2B5}" type="pres">
      <dgm:prSet presAssocID="{201941A3-2BE3-40B8-A39F-9FEA35691C81}" presName="negativeSpace" presStyleCnt="0"/>
      <dgm:spPr/>
    </dgm:pt>
    <dgm:pt modelId="{833A8407-C19A-46BE-B57C-C0CDA14674EA}" type="pres">
      <dgm:prSet presAssocID="{201941A3-2BE3-40B8-A39F-9FEA35691C81}" presName="childText" presStyleLbl="conFgAcc1" presStyleIdx="2" presStyleCnt="3">
        <dgm:presLayoutVars>
          <dgm:bulletEnabled val="1"/>
        </dgm:presLayoutVars>
      </dgm:prSet>
      <dgm:spPr/>
      <dgm:t>
        <a:bodyPr/>
        <a:lstStyle/>
        <a:p>
          <a:endParaRPr lang="zh-CN" altLang="en-US"/>
        </a:p>
      </dgm:t>
    </dgm:pt>
  </dgm:ptLst>
  <dgm:cxnLst>
    <dgm:cxn modelId="{075AA74E-5A76-41A9-81F4-63ABBBDD217F}" srcId="{201941A3-2BE3-40B8-A39F-9FEA35691C81}" destId="{52DE10BF-06FA-4D61-AF36-954E2AF31964}" srcOrd="0" destOrd="0" parTransId="{0545F55C-8D80-488A-A55C-B8C3782EF151}" sibTransId="{5A6FB503-6950-4996-BC67-4C2A4DA3E5D3}"/>
    <dgm:cxn modelId="{479FBE3B-65FE-45F8-B82E-2C9E26D3D4E7}" srcId="{FBE0CB99-72DE-478C-B8BB-8467FE4C0A93}" destId="{37E6CDF9-1083-4C71-95D7-6280D40CEAD3}" srcOrd="1" destOrd="0" parTransId="{981E5D13-BFFE-4F7A-BAA1-9F412699E172}" sibTransId="{6A1E5A90-EA41-44D8-B2E4-C54AFE7877A9}"/>
    <dgm:cxn modelId="{1D8E1FCE-CA8E-49F7-8545-EDA5ADFF56C0}" type="presOf" srcId="{1E23B68C-CA98-4494-B9FC-89C608BE65E9}" destId="{514AAF72-6AFE-4807-958A-01C5EC42B2BA}" srcOrd="0" destOrd="0" presId="urn:microsoft.com/office/officeart/2005/8/layout/list1"/>
    <dgm:cxn modelId="{23A031B1-91DD-4509-B839-1171AD8245B9}" srcId="{FBE0CB99-72DE-478C-B8BB-8467FE4C0A93}" destId="{B3FA202D-6717-4050-9F40-FBFD2CAF3F44}" srcOrd="0" destOrd="0" parTransId="{11F93F9D-CC14-4A13-AF4D-C8D91B13CC2B}" sibTransId="{40A85F50-4C17-475D-AB45-F866406AFF15}"/>
    <dgm:cxn modelId="{7FF65A09-3C55-47FA-A56F-3D47E580B3C8}" srcId="{37E6CDF9-1083-4C71-95D7-6280D40CEAD3}" destId="{1E23B68C-CA98-4494-B9FC-89C608BE65E9}" srcOrd="0" destOrd="0" parTransId="{76F415B1-3681-45C0-AAB0-2917ED1EAC47}" sibTransId="{EB9F64BA-525E-4FF5-A4F8-63350DAE4238}"/>
    <dgm:cxn modelId="{3A3C0474-05EB-49A9-9AB5-93948385719E}" type="presOf" srcId="{52DE10BF-06FA-4D61-AF36-954E2AF31964}" destId="{833A8407-C19A-46BE-B57C-C0CDA14674EA}" srcOrd="0" destOrd="0" presId="urn:microsoft.com/office/officeart/2005/8/layout/list1"/>
    <dgm:cxn modelId="{873601C2-F55F-4E16-B0FB-494762366573}" type="presOf" srcId="{201941A3-2BE3-40B8-A39F-9FEA35691C81}" destId="{BE9405F2-6219-4E4C-8DB6-486F067EA2B6}" srcOrd="0" destOrd="0" presId="urn:microsoft.com/office/officeart/2005/8/layout/list1"/>
    <dgm:cxn modelId="{6E97921B-F85B-47C8-AB64-1CB571A6E9E7}" type="presOf" srcId="{37E6CDF9-1083-4C71-95D7-6280D40CEAD3}" destId="{77D6C985-08ED-4343-8B56-5C2051B8B889}" srcOrd="1" destOrd="0" presId="urn:microsoft.com/office/officeart/2005/8/layout/list1"/>
    <dgm:cxn modelId="{CDC77F2C-3056-4E2D-96CA-55D73CFAA60B}" type="presOf" srcId="{37E6CDF9-1083-4C71-95D7-6280D40CEAD3}" destId="{194EED31-2656-4405-8C3C-EB20C8736D67}" srcOrd="0" destOrd="0" presId="urn:microsoft.com/office/officeart/2005/8/layout/list1"/>
    <dgm:cxn modelId="{0326A304-1946-4D94-879B-832BFF615229}" type="presOf" srcId="{B3FA202D-6717-4050-9F40-FBFD2CAF3F44}" destId="{840D6168-1691-4E51-BA91-056A346CCE65}" srcOrd="0" destOrd="0" presId="urn:microsoft.com/office/officeart/2005/8/layout/list1"/>
    <dgm:cxn modelId="{2A969186-7693-4017-85AA-1516FCAA8AB1}" type="presOf" srcId="{368BD023-E988-4D98-A1CF-D1561C7DD1D0}" destId="{326301BE-921B-4177-B1A6-EEE527D56356}" srcOrd="0" destOrd="0" presId="urn:microsoft.com/office/officeart/2005/8/layout/list1"/>
    <dgm:cxn modelId="{BB113308-1531-4E37-B7F7-372A8AB8FE6A}" type="presOf" srcId="{B3FA202D-6717-4050-9F40-FBFD2CAF3F44}" destId="{FB6E92FA-9F07-4051-B486-97A3550B9AC2}" srcOrd="1" destOrd="0" presId="urn:microsoft.com/office/officeart/2005/8/layout/list1"/>
    <dgm:cxn modelId="{B5B89E98-D8CE-4EAF-8FA2-1D7B0E8383F0}" srcId="{FBE0CB99-72DE-478C-B8BB-8467FE4C0A93}" destId="{201941A3-2BE3-40B8-A39F-9FEA35691C81}" srcOrd="2" destOrd="0" parTransId="{93E2D17B-E4CA-4E50-A963-ACF60A16BA69}" sibTransId="{9501D294-31C7-4048-B60F-E55F4504F440}"/>
    <dgm:cxn modelId="{FF4F24BF-2F95-423D-8FB5-3664005E5704}" srcId="{B3FA202D-6717-4050-9F40-FBFD2CAF3F44}" destId="{368BD023-E988-4D98-A1CF-D1561C7DD1D0}" srcOrd="0" destOrd="0" parTransId="{0B29D0A2-41F4-4E06-94CA-DAD662AA49EC}" sibTransId="{1667DD3E-9206-4196-B411-E72F55B4AEE8}"/>
    <dgm:cxn modelId="{B9EB5F20-6F48-4523-AC79-8B0FDD2C72A2}" type="presOf" srcId="{FBE0CB99-72DE-478C-B8BB-8467FE4C0A93}" destId="{C4C4BCDC-F52A-4390-95AF-328809AE58B2}" srcOrd="0" destOrd="0" presId="urn:microsoft.com/office/officeart/2005/8/layout/list1"/>
    <dgm:cxn modelId="{35B10FD8-DE32-42EB-8F3C-AC0D918F2014}" type="presOf" srcId="{201941A3-2BE3-40B8-A39F-9FEA35691C81}" destId="{E7A49139-E3B8-469D-998A-A46F4BE38D5D}" srcOrd="1" destOrd="0" presId="urn:microsoft.com/office/officeart/2005/8/layout/list1"/>
    <dgm:cxn modelId="{77345C7A-D088-4A87-A07C-F477FA5A59DA}" type="presParOf" srcId="{C4C4BCDC-F52A-4390-95AF-328809AE58B2}" destId="{06DBBAAB-D490-4B72-8631-ACCD3616B41B}" srcOrd="0" destOrd="0" presId="urn:microsoft.com/office/officeart/2005/8/layout/list1"/>
    <dgm:cxn modelId="{3AD29A35-490F-4805-8001-9F01C7D3230E}" type="presParOf" srcId="{06DBBAAB-D490-4B72-8631-ACCD3616B41B}" destId="{840D6168-1691-4E51-BA91-056A346CCE65}" srcOrd="0" destOrd="0" presId="urn:microsoft.com/office/officeart/2005/8/layout/list1"/>
    <dgm:cxn modelId="{B012B8EE-7F69-484D-A64F-BB644B3213F9}" type="presParOf" srcId="{06DBBAAB-D490-4B72-8631-ACCD3616B41B}" destId="{FB6E92FA-9F07-4051-B486-97A3550B9AC2}" srcOrd="1" destOrd="0" presId="urn:microsoft.com/office/officeart/2005/8/layout/list1"/>
    <dgm:cxn modelId="{0AA87E09-7050-4258-8987-623529E77F02}" type="presParOf" srcId="{C4C4BCDC-F52A-4390-95AF-328809AE58B2}" destId="{7A5E42A8-B786-4EA6-906B-D6AD7FC02E46}" srcOrd="1" destOrd="0" presId="urn:microsoft.com/office/officeart/2005/8/layout/list1"/>
    <dgm:cxn modelId="{084A13D1-8A52-4159-B8EE-28675DA131DD}" type="presParOf" srcId="{C4C4BCDC-F52A-4390-95AF-328809AE58B2}" destId="{326301BE-921B-4177-B1A6-EEE527D56356}" srcOrd="2" destOrd="0" presId="urn:microsoft.com/office/officeart/2005/8/layout/list1"/>
    <dgm:cxn modelId="{3F22F363-2C3C-4812-954D-475DD5EF8801}" type="presParOf" srcId="{C4C4BCDC-F52A-4390-95AF-328809AE58B2}" destId="{6D0119DD-5824-4806-8A5F-F48CAE55DC35}" srcOrd="3" destOrd="0" presId="urn:microsoft.com/office/officeart/2005/8/layout/list1"/>
    <dgm:cxn modelId="{E7625145-4FD7-48E6-A9BD-2B1FE687AE31}" type="presParOf" srcId="{C4C4BCDC-F52A-4390-95AF-328809AE58B2}" destId="{C8B31373-D5B4-4D04-8CB6-42AD20603360}" srcOrd="4" destOrd="0" presId="urn:microsoft.com/office/officeart/2005/8/layout/list1"/>
    <dgm:cxn modelId="{C2F37A01-AF29-4FE3-8B91-ED574B93ECFD}" type="presParOf" srcId="{C8B31373-D5B4-4D04-8CB6-42AD20603360}" destId="{194EED31-2656-4405-8C3C-EB20C8736D67}" srcOrd="0" destOrd="0" presId="urn:microsoft.com/office/officeart/2005/8/layout/list1"/>
    <dgm:cxn modelId="{BE18C02B-284E-4279-9227-05397E07FA1A}" type="presParOf" srcId="{C8B31373-D5B4-4D04-8CB6-42AD20603360}" destId="{77D6C985-08ED-4343-8B56-5C2051B8B889}" srcOrd="1" destOrd="0" presId="urn:microsoft.com/office/officeart/2005/8/layout/list1"/>
    <dgm:cxn modelId="{F3FC6560-2127-44E3-B2DC-D24EAEF73D5C}" type="presParOf" srcId="{C4C4BCDC-F52A-4390-95AF-328809AE58B2}" destId="{59DCE8B4-F267-4916-8D50-F5A539BEB5EB}" srcOrd="5" destOrd="0" presId="urn:microsoft.com/office/officeart/2005/8/layout/list1"/>
    <dgm:cxn modelId="{C0A386A1-B609-46C2-9DE6-C6F8AB78F22C}" type="presParOf" srcId="{C4C4BCDC-F52A-4390-95AF-328809AE58B2}" destId="{514AAF72-6AFE-4807-958A-01C5EC42B2BA}" srcOrd="6" destOrd="0" presId="urn:microsoft.com/office/officeart/2005/8/layout/list1"/>
    <dgm:cxn modelId="{D20DB33F-B0FC-4A16-A471-1D0E1E761609}" type="presParOf" srcId="{C4C4BCDC-F52A-4390-95AF-328809AE58B2}" destId="{18288715-4043-48F7-99F2-E651070BF6AE}" srcOrd="7" destOrd="0" presId="urn:microsoft.com/office/officeart/2005/8/layout/list1"/>
    <dgm:cxn modelId="{C4AA7CA2-A6F5-4298-9564-3B186BA5F019}" type="presParOf" srcId="{C4C4BCDC-F52A-4390-95AF-328809AE58B2}" destId="{4F0DF698-9FE2-48ED-8214-8180555DF696}" srcOrd="8" destOrd="0" presId="urn:microsoft.com/office/officeart/2005/8/layout/list1"/>
    <dgm:cxn modelId="{CD62892F-593A-411B-8676-2BEC9BBB2D6F}" type="presParOf" srcId="{4F0DF698-9FE2-48ED-8214-8180555DF696}" destId="{BE9405F2-6219-4E4C-8DB6-486F067EA2B6}" srcOrd="0" destOrd="0" presId="urn:microsoft.com/office/officeart/2005/8/layout/list1"/>
    <dgm:cxn modelId="{F0E58496-7074-4EB1-A3CB-B6EFB6295F81}" type="presParOf" srcId="{4F0DF698-9FE2-48ED-8214-8180555DF696}" destId="{E7A49139-E3B8-469D-998A-A46F4BE38D5D}" srcOrd="1" destOrd="0" presId="urn:microsoft.com/office/officeart/2005/8/layout/list1"/>
    <dgm:cxn modelId="{19D0AEEC-C433-43DF-8CE7-25EFF0413AD3}" type="presParOf" srcId="{C4C4BCDC-F52A-4390-95AF-328809AE58B2}" destId="{37AADA7F-0C01-460D-99D7-4A325238E2B5}" srcOrd="9" destOrd="0" presId="urn:microsoft.com/office/officeart/2005/8/layout/list1"/>
    <dgm:cxn modelId="{4450939E-AA93-41A7-BAAF-C3926A8FF027}" type="presParOf" srcId="{C4C4BCDC-F52A-4390-95AF-328809AE58B2}" destId="{833A8407-C19A-46BE-B57C-C0CDA14674E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7A15FF-0323-47DB-B908-70E78E955CF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E61F795E-D851-4D46-818B-A0AD472E492B}">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高可用</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9CADD11-178F-4ED9-9665-1F25FC850058}" type="parTrans" cxnId="{6E3E468B-8A36-4545-B78D-9D20E826B50C}">
      <dgm:prSet/>
      <dgm:spPr/>
      <dgm:t>
        <a:bodyPr/>
        <a:lstStyle/>
        <a:p>
          <a:endParaRPr lang="zh-CN" altLang="en-US"/>
        </a:p>
      </dgm:t>
    </dgm:pt>
    <dgm:pt modelId="{7601866F-8035-45DD-8797-EE902F58E539}" type="sibTrans" cxnId="{6E3E468B-8A36-4545-B78D-9D20E826B50C}">
      <dgm:prSet/>
      <dgm:spPr/>
      <dgm:t>
        <a:bodyPr/>
        <a:lstStyle/>
        <a:p>
          <a:endParaRPr lang="zh-CN" altLang="en-US"/>
        </a:p>
      </dgm:t>
    </dgm:pt>
    <dgm:pt modelId="{E1AE3075-A7F1-4B02-89C0-1E14D01A5E8D}">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双活和两地三中心高可用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113D2C0A-9CA3-411A-A71D-8C38C8328E46}" type="parTrans" cxnId="{CDAE7563-CC1A-4D00-809E-4060126CB474}">
      <dgm:prSet/>
      <dgm:spPr/>
      <dgm:t>
        <a:bodyPr/>
        <a:lstStyle/>
        <a:p>
          <a:endParaRPr lang="zh-CN" altLang="en-US"/>
        </a:p>
      </dgm:t>
    </dgm:pt>
    <dgm:pt modelId="{4D1F47D4-0008-4783-AA76-2677DAA9AA1C}" type="sibTrans" cxnId="{CDAE7563-CC1A-4D00-809E-4060126CB474}">
      <dgm:prSet/>
      <dgm:spPr/>
      <dgm:t>
        <a:bodyPr/>
        <a:lstStyle/>
        <a:p>
          <a:endParaRPr lang="zh-CN" altLang="en-US"/>
        </a:p>
      </dgm:t>
    </dgm:pt>
    <dgm:pt modelId="{D947B1FB-54AE-4468-BE96-A4E1B3052880}">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高扩展</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66BE188E-1377-4C52-912C-6DEA2E2C6E16}" type="parTrans" cxnId="{E676852B-B1D7-48B3-A3EE-2983046DCC8C}">
      <dgm:prSet/>
      <dgm:spPr/>
      <dgm:t>
        <a:bodyPr/>
        <a:lstStyle/>
        <a:p>
          <a:endParaRPr lang="zh-CN" altLang="en-US"/>
        </a:p>
      </dgm:t>
    </dgm:pt>
    <dgm:pt modelId="{CFA82DF6-AF56-410C-8C5E-219FAB925A34}" type="sibTrans" cxnId="{E676852B-B1D7-48B3-A3EE-2983046DCC8C}">
      <dgm:prSet/>
      <dgm:spPr/>
      <dgm:t>
        <a:bodyPr/>
        <a:lstStyle/>
        <a:p>
          <a:endParaRPr lang="zh-CN" altLang="en-US"/>
        </a:p>
      </dgm:t>
    </dgm:pt>
    <dgm:pt modelId="{7329DCB7-CF04-4BC4-A791-8EEDA71E538E}">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容量和性能按需水平扩展</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772C812-B581-4892-8277-34E4B3E1F3DA}" type="parTrans" cxnId="{D72A8E32-4BF8-414A-BB3B-3ED8EABC6EC5}">
      <dgm:prSet/>
      <dgm:spPr/>
      <dgm:t>
        <a:bodyPr/>
        <a:lstStyle/>
        <a:p>
          <a:endParaRPr lang="zh-CN" altLang="en-US"/>
        </a:p>
      </dgm:t>
    </dgm:pt>
    <dgm:pt modelId="{393243DD-EA4B-440A-A6D0-7E6491919ECD}" type="sibTrans" cxnId="{D72A8E32-4BF8-414A-BB3B-3ED8EABC6EC5}">
      <dgm:prSet/>
      <dgm:spPr/>
      <dgm:t>
        <a:bodyPr/>
        <a:lstStyle/>
        <a:p>
          <a:endParaRPr lang="zh-CN" altLang="en-US"/>
        </a:p>
      </dgm:t>
    </dgm:pt>
    <dgm:pt modelId="{95007CC4-7F19-4A7F-9DEB-33A43B985F76}">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易管理</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A243CF5C-1E65-4FE1-8652-6CF59D2FA224}" type="parTrans" cxnId="{8424182B-7EF0-4F2D-864C-B87DB4E04D4D}">
      <dgm:prSet/>
      <dgm:spPr/>
      <dgm:t>
        <a:bodyPr/>
        <a:lstStyle/>
        <a:p>
          <a:endParaRPr lang="zh-CN" altLang="en-US"/>
        </a:p>
      </dgm:t>
    </dgm:pt>
    <dgm:pt modelId="{B1E82C96-34E0-41B7-908E-3E483332E03F}" type="sibTrans" cxnId="{8424182B-7EF0-4F2D-864C-B87DB4E04D4D}">
      <dgm:prSet/>
      <dgm:spPr/>
      <dgm:t>
        <a:bodyPr/>
        <a:lstStyle/>
        <a:p>
          <a:endParaRPr lang="zh-CN" altLang="en-US"/>
        </a:p>
      </dgm:t>
    </dgm:pt>
    <dgm:pt modelId="{380B6685-2C0B-44B6-A09B-04B54A6C7226}">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易迁移，易监控，运维</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1DBC1C4-25D0-43DE-A416-47C9997C9B79}" type="parTrans" cxnId="{F58F44D3-1026-49C2-859D-7E00D98D71DC}">
      <dgm:prSet/>
      <dgm:spPr/>
      <dgm:t>
        <a:bodyPr/>
        <a:lstStyle/>
        <a:p>
          <a:endParaRPr lang="zh-CN" altLang="en-US"/>
        </a:p>
      </dgm:t>
    </dgm:pt>
    <dgm:pt modelId="{D6B49142-4048-4461-B157-250FAE6D6491}" type="sibTrans" cxnId="{F58F44D3-1026-49C2-859D-7E00D98D71DC}">
      <dgm:prSet/>
      <dgm:spPr/>
      <dgm:t>
        <a:bodyPr/>
        <a:lstStyle/>
        <a:p>
          <a:endParaRPr lang="zh-CN" altLang="en-US"/>
        </a:p>
      </dgm:t>
    </dgm:pt>
    <dgm:pt modelId="{91ADAADA-0294-47A5-BA8B-A77F325558FE}">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集群内</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HA</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，数据不丢失，业务秒级中断；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BDC1813-C77B-4DE5-AAF6-29483F9A692F}" type="parTrans" cxnId="{A35C0F3A-0CB2-4C54-B1C9-3532B55C459D}">
      <dgm:prSet/>
      <dgm:spPr/>
      <dgm:t>
        <a:bodyPr/>
        <a:lstStyle/>
        <a:p>
          <a:endParaRPr lang="zh-CN" altLang="en-US"/>
        </a:p>
      </dgm:t>
    </dgm:pt>
    <dgm:pt modelId="{F1A3E3F4-02DE-445E-9E07-E281B5D94472}" type="sibTrans" cxnId="{A35C0F3A-0CB2-4C54-B1C9-3532B55C459D}">
      <dgm:prSet/>
      <dgm:spPr/>
      <dgm:t>
        <a:bodyPr/>
        <a:lstStyle/>
        <a:p>
          <a:endParaRPr lang="zh-CN" altLang="en-US"/>
        </a:p>
      </dgm:t>
    </dgm:pt>
    <dgm:pt modelId="{04A4BFCC-74E2-4EC1-9073-90B0C5445152}">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同城跨</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AZ</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容灾，数据不丢失，分钟级恢复；</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760176CA-0F76-4F52-BF84-853A1E96AD02}" type="parTrans" cxnId="{9876B138-4644-407F-B85C-90646965AABA}">
      <dgm:prSet/>
      <dgm:spPr/>
      <dgm:t>
        <a:bodyPr/>
        <a:lstStyle/>
        <a:p>
          <a:endParaRPr lang="zh-CN" altLang="en-US"/>
        </a:p>
      </dgm:t>
    </dgm:pt>
    <dgm:pt modelId="{2A04E85B-03C6-4540-AFB3-CAB6E01B5D74}" type="sibTrans" cxnId="{9876B138-4644-407F-B85C-90646965AABA}">
      <dgm:prSet/>
      <dgm:spPr/>
      <dgm:t>
        <a:bodyPr/>
        <a:lstStyle/>
        <a:p>
          <a:endParaRPr lang="zh-CN" altLang="en-US"/>
        </a:p>
      </dgm:t>
    </dgm:pt>
    <dgm:pt modelId="{FD8C3426-B402-425C-BAAB-0241CC2AF653}">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两地三中心部署。</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0AED302-F379-46B9-A670-FE2FCFBE9651}" type="parTrans" cxnId="{3D6A3169-7238-48D6-B1FF-94C1D012AC89}">
      <dgm:prSet/>
      <dgm:spPr/>
      <dgm:t>
        <a:bodyPr/>
        <a:lstStyle/>
        <a:p>
          <a:endParaRPr lang="zh-CN" altLang="en-US"/>
        </a:p>
      </dgm:t>
    </dgm:pt>
    <dgm:pt modelId="{D994D990-FD2F-4323-9B96-ED3645829A73}" type="sibTrans" cxnId="{3D6A3169-7238-48D6-B1FF-94C1D012AC89}">
      <dgm:prSet/>
      <dgm:spPr/>
      <dgm:t>
        <a:bodyPr/>
        <a:lstStyle/>
        <a:p>
          <a:endParaRPr lang="zh-CN" altLang="en-US"/>
        </a:p>
      </dgm:t>
    </dgm:pt>
    <dgm:pt modelId="{A68C89AD-B157-4324-8C57-E60342ACE280}">
      <dgm:prSet/>
      <dgm:spPr/>
      <dgm: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256</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节点扩展能力，卓越线性比；</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2B271799-0F08-4995-B997-1FBFF4797E86}" type="parTrans" cxnId="{E6DD5FCF-2B7B-4547-A711-4569F4D48729}">
      <dgm:prSet/>
      <dgm:spPr/>
      <dgm:t>
        <a:bodyPr/>
        <a:lstStyle/>
        <a:p>
          <a:endParaRPr lang="zh-CN" altLang="en-US"/>
        </a:p>
      </dgm:t>
    </dgm:pt>
    <dgm:pt modelId="{1AEBDAFC-65DB-4534-A42D-0F8585B7EE66}" type="sibTrans" cxnId="{E6DD5FCF-2B7B-4547-A711-4569F4D48729}">
      <dgm:prSet/>
      <dgm:spPr/>
      <dgm:t>
        <a:bodyPr/>
        <a:lstStyle/>
        <a:p>
          <a:endParaRPr lang="zh-CN" altLang="en-US"/>
        </a:p>
      </dgm:t>
    </dgm:pt>
    <dgm:pt modelId="{9D625A83-B014-48CB-A584-E83D8B1C3183}">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在线扩容。</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93E0C07B-A3C8-408E-817C-D2B5E8704A90}" type="parTrans" cxnId="{2329BE3A-7927-4879-A86D-A20D7AA61B82}">
      <dgm:prSet/>
      <dgm:spPr/>
      <dgm:t>
        <a:bodyPr/>
        <a:lstStyle/>
        <a:p>
          <a:endParaRPr lang="zh-CN" altLang="en-US"/>
        </a:p>
      </dgm:t>
    </dgm:pt>
    <dgm:pt modelId="{A80D9E29-E399-4C8A-826B-41A68E01E177}" type="sibTrans" cxnId="{2329BE3A-7927-4879-A86D-A20D7AA61B82}">
      <dgm:prSet/>
      <dgm:spPr/>
      <dgm:t>
        <a:bodyPr/>
        <a:lstStyle/>
        <a:p>
          <a:endParaRPr lang="zh-CN" altLang="en-US"/>
        </a:p>
      </dgm:t>
    </dgm:pt>
    <dgm:pt modelId="{CE77A3F4-C76F-4C1F-8108-9138A6B6826B}">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兼容</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SQL2003</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标准语法</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企业扩展包；</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879C371-F32C-44A3-8945-50307647C30B}" type="parTrans" cxnId="{3E3C3BE3-BE45-46C4-9203-421872C833B0}">
      <dgm:prSet/>
      <dgm:spPr/>
      <dgm:t>
        <a:bodyPr/>
        <a:lstStyle/>
        <a:p>
          <a:endParaRPr lang="zh-CN" altLang="en-US"/>
        </a:p>
      </dgm:t>
    </dgm:pt>
    <dgm:pt modelId="{A36E098B-593A-4390-BE8B-B347F537CB5E}" type="sibTrans" cxnId="{3E3C3BE3-BE45-46C4-9203-421872C833B0}">
      <dgm:prSet/>
      <dgm:spPr/>
      <dgm:t>
        <a:bodyPr/>
        <a:lstStyle/>
        <a:p>
          <a:endParaRPr lang="zh-CN" altLang="en-US"/>
        </a:p>
      </dgm:t>
    </dgm:pt>
    <dgm:pt modelId="{43E5FF84-9E97-45DA-A582-7B16D50ABB07}">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数据复制、监控运维、开发工具。</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0646C1AF-BFC8-497C-AC2C-895EC8F8683A}" type="parTrans" cxnId="{53DAD301-A480-4B19-83BC-37CB132BB643}">
      <dgm:prSet/>
      <dgm:spPr/>
      <dgm:t>
        <a:bodyPr/>
        <a:lstStyle/>
        <a:p>
          <a:endParaRPr lang="zh-CN" altLang="en-US"/>
        </a:p>
      </dgm:t>
    </dgm:pt>
    <dgm:pt modelId="{DCB93F49-4C0E-43DC-B47D-EC347F80374E}" type="sibTrans" cxnId="{53DAD301-A480-4B19-83BC-37CB132BB643}">
      <dgm:prSet/>
      <dgm:spPr/>
      <dgm:t>
        <a:bodyPr/>
        <a:lstStyle/>
        <a:p>
          <a:endParaRPr lang="zh-CN" altLang="en-US"/>
        </a:p>
      </dgm:t>
    </dgm:pt>
    <dgm:pt modelId="{1B877DD2-18D0-40E2-B66B-0A22E7B543F3}">
      <dgm:prSet/>
      <dgm:spPr/>
      <dgm: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32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节点</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1200</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TPMC</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98DBD3E-80D5-4F86-85F6-CD444DD3AA79}">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分布式强一致</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35CA89D-6CD7-4675-8C59-CEFB5268BDAF}">
      <dgm:prSet/>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路服务器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BC6D33A0-6A67-4B3A-9C32-5DBD12B071C9}">
      <dgm:prSet phldrT="[文本]"/>
      <dgm:spPr/>
      <dgm: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支持高吞吐强一致性事务能力</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21E4157-F273-40F1-8952-E07E608415A3}">
      <dgm:prSet phldrT="[文本]"/>
      <dgm:spPr/>
      <dgm: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高性能</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8225BF13-374A-4624-BE98-DB331DA47B16}" type="sibTrans" cxnId="{CCFDBC28-0070-492D-9A09-BE6258F585E1}">
      <dgm:prSet/>
      <dgm:spPr/>
      <dgm:t>
        <a:bodyPr/>
        <a:lstStyle/>
        <a:p>
          <a:endParaRPr lang="zh-CN" altLang="en-US"/>
        </a:p>
      </dgm:t>
    </dgm:pt>
    <dgm:pt modelId="{3F6DFE5B-C408-4E34-99DA-E34F2A23B79F}" type="parTrans" cxnId="{CCFDBC28-0070-492D-9A09-BE6258F585E1}">
      <dgm:prSet/>
      <dgm:spPr/>
      <dgm:t>
        <a:bodyPr/>
        <a:lstStyle/>
        <a:p>
          <a:endParaRPr lang="zh-CN" altLang="en-US"/>
        </a:p>
      </dgm:t>
    </dgm:pt>
    <dgm:pt modelId="{65B3F78E-BA49-41FF-8FC5-7C8AD9897479}" type="sibTrans" cxnId="{BA423BD5-D864-43E2-8209-6C306F22341C}">
      <dgm:prSet/>
      <dgm:spPr/>
      <dgm:t>
        <a:bodyPr/>
        <a:lstStyle/>
        <a:p>
          <a:endParaRPr lang="zh-CN" altLang="en-US"/>
        </a:p>
      </dgm:t>
    </dgm:pt>
    <dgm:pt modelId="{35522914-800F-4EC1-9DDC-E918C3962D91}" type="parTrans" cxnId="{BA423BD5-D864-43E2-8209-6C306F22341C}">
      <dgm:prSet/>
      <dgm:spPr/>
      <dgm:t>
        <a:bodyPr/>
        <a:lstStyle/>
        <a:p>
          <a:endParaRPr lang="zh-CN" altLang="en-US"/>
        </a:p>
      </dgm:t>
    </dgm:pt>
    <dgm:pt modelId="{BC4C309A-E268-49A5-914F-C02107304486}" type="sibTrans" cxnId="{FE402650-2D7C-4E5E-A0EA-ACBD6F8E38E8}">
      <dgm:prSet/>
      <dgm:spPr/>
      <dgm:t>
        <a:bodyPr/>
        <a:lstStyle/>
        <a:p>
          <a:endParaRPr lang="zh-CN" altLang="en-US"/>
        </a:p>
      </dgm:t>
    </dgm:pt>
    <dgm:pt modelId="{FFA00B62-B451-4D26-B968-E3E5AA617317}" type="parTrans" cxnId="{FE402650-2D7C-4E5E-A0EA-ACBD6F8E38E8}">
      <dgm:prSet/>
      <dgm:spPr/>
      <dgm:t>
        <a:bodyPr/>
        <a:lstStyle/>
        <a:p>
          <a:endParaRPr lang="zh-CN" altLang="en-US"/>
        </a:p>
      </dgm:t>
    </dgm:pt>
    <dgm:pt modelId="{F17F3B36-8AFD-4ED0-9B0D-CCB4E636B2BC}" type="sibTrans" cxnId="{DFF29E09-B7D9-467E-B34F-D6FF7963816F}">
      <dgm:prSet/>
      <dgm:spPr/>
      <dgm:t>
        <a:bodyPr/>
        <a:lstStyle/>
        <a:p>
          <a:endParaRPr lang="zh-CN" altLang="en-US"/>
        </a:p>
      </dgm:t>
    </dgm:pt>
    <dgm:pt modelId="{4DFB576F-E593-4E53-A6D4-1837BE91C7BD}" type="parTrans" cxnId="{DFF29E09-B7D9-467E-B34F-D6FF7963816F}">
      <dgm:prSet/>
      <dgm:spPr/>
      <dgm:t>
        <a:bodyPr/>
        <a:lstStyle/>
        <a:p>
          <a:endParaRPr lang="zh-CN" altLang="en-US"/>
        </a:p>
      </dgm:t>
    </dgm:pt>
    <dgm:pt modelId="{73D24398-320F-4E35-B7CA-C33E379B27B4}" type="sibTrans" cxnId="{DC8C437C-D6FE-4CC3-A056-BD9B6053456D}">
      <dgm:prSet/>
      <dgm:spPr/>
      <dgm:t>
        <a:bodyPr/>
        <a:lstStyle/>
        <a:p>
          <a:endParaRPr lang="zh-CN" altLang="en-US"/>
        </a:p>
      </dgm:t>
    </dgm:pt>
    <dgm:pt modelId="{E214CA0D-F05A-4B71-BBB6-20B73CFAFE7D}" type="parTrans" cxnId="{DC8C437C-D6FE-4CC3-A056-BD9B6053456D}">
      <dgm:prSet/>
      <dgm:spPr/>
      <dgm:t>
        <a:bodyPr/>
        <a:lstStyle/>
        <a:p>
          <a:endParaRPr lang="zh-CN" altLang="en-US"/>
        </a:p>
      </dgm:t>
    </dgm:pt>
    <dgm:pt modelId="{9F2FD34B-C76D-435A-8776-6DA0B6E7F840}" type="pres">
      <dgm:prSet presAssocID="{8D7A15FF-0323-47DB-B908-70E78E955CF4}" presName="Name0" presStyleCnt="0">
        <dgm:presLayoutVars>
          <dgm:dir/>
          <dgm:animLvl val="lvl"/>
          <dgm:resizeHandles val="exact"/>
        </dgm:presLayoutVars>
      </dgm:prSet>
      <dgm:spPr/>
      <dgm:t>
        <a:bodyPr/>
        <a:lstStyle/>
        <a:p>
          <a:endParaRPr lang="zh-CN" altLang="en-US"/>
        </a:p>
      </dgm:t>
    </dgm:pt>
    <dgm:pt modelId="{4AFDFFD3-BE60-40C4-B301-737B0141A397}" type="pres">
      <dgm:prSet presAssocID="{821E4157-F273-40F1-8952-E07E608415A3}" presName="composite" presStyleCnt="0"/>
      <dgm:spPr/>
      <dgm:t>
        <a:bodyPr/>
        <a:lstStyle/>
        <a:p>
          <a:endParaRPr lang="zh-CN" altLang="en-US"/>
        </a:p>
      </dgm:t>
    </dgm:pt>
    <dgm:pt modelId="{897B5BD6-67E6-466D-8F81-06016FB2F85B}" type="pres">
      <dgm:prSet presAssocID="{821E4157-F273-40F1-8952-E07E608415A3}" presName="parTx" presStyleLbl="alignNode1" presStyleIdx="0" presStyleCnt="4">
        <dgm:presLayoutVars>
          <dgm:chMax val="0"/>
          <dgm:chPref val="0"/>
          <dgm:bulletEnabled val="1"/>
        </dgm:presLayoutVars>
      </dgm:prSet>
      <dgm:spPr/>
      <dgm:t>
        <a:bodyPr/>
        <a:lstStyle/>
        <a:p>
          <a:endParaRPr lang="zh-CN" altLang="en-US"/>
        </a:p>
      </dgm:t>
    </dgm:pt>
    <dgm:pt modelId="{423090C9-B1AA-444C-B97A-995F92D78DF2}" type="pres">
      <dgm:prSet presAssocID="{821E4157-F273-40F1-8952-E07E608415A3}" presName="desTx" presStyleLbl="alignAccFollowNode1" presStyleIdx="0" presStyleCnt="4">
        <dgm:presLayoutVars>
          <dgm:bulletEnabled val="1"/>
        </dgm:presLayoutVars>
      </dgm:prSet>
      <dgm:spPr/>
      <dgm:t>
        <a:bodyPr/>
        <a:lstStyle/>
        <a:p>
          <a:endParaRPr lang="zh-CN" altLang="en-US"/>
        </a:p>
      </dgm:t>
    </dgm:pt>
    <dgm:pt modelId="{EFDF2E33-5426-4EE4-BC3F-F291244BFED3}" type="pres">
      <dgm:prSet presAssocID="{8225BF13-374A-4624-BE98-DB331DA47B16}" presName="space" presStyleCnt="0"/>
      <dgm:spPr/>
      <dgm:t>
        <a:bodyPr/>
        <a:lstStyle/>
        <a:p>
          <a:endParaRPr lang="zh-CN" altLang="en-US"/>
        </a:p>
      </dgm:t>
    </dgm:pt>
    <dgm:pt modelId="{E40248F2-4925-4490-B0E9-1C194F202B84}" type="pres">
      <dgm:prSet presAssocID="{E61F795E-D851-4D46-818B-A0AD472E492B}" presName="composite" presStyleCnt="0"/>
      <dgm:spPr/>
      <dgm:t>
        <a:bodyPr/>
        <a:lstStyle/>
        <a:p>
          <a:endParaRPr lang="zh-CN" altLang="en-US"/>
        </a:p>
      </dgm:t>
    </dgm:pt>
    <dgm:pt modelId="{2C438D6D-9F8A-4402-A898-69AB6D0D582C}" type="pres">
      <dgm:prSet presAssocID="{E61F795E-D851-4D46-818B-A0AD472E492B}" presName="parTx" presStyleLbl="alignNode1" presStyleIdx="1" presStyleCnt="4">
        <dgm:presLayoutVars>
          <dgm:chMax val="0"/>
          <dgm:chPref val="0"/>
          <dgm:bulletEnabled val="1"/>
        </dgm:presLayoutVars>
      </dgm:prSet>
      <dgm:spPr/>
      <dgm:t>
        <a:bodyPr/>
        <a:lstStyle/>
        <a:p>
          <a:endParaRPr lang="zh-CN" altLang="en-US"/>
        </a:p>
      </dgm:t>
    </dgm:pt>
    <dgm:pt modelId="{7558CB4B-525C-47B1-8619-7F1EE4F86F7B}" type="pres">
      <dgm:prSet presAssocID="{E61F795E-D851-4D46-818B-A0AD472E492B}" presName="desTx" presStyleLbl="alignAccFollowNode1" presStyleIdx="1" presStyleCnt="4">
        <dgm:presLayoutVars>
          <dgm:bulletEnabled val="1"/>
        </dgm:presLayoutVars>
      </dgm:prSet>
      <dgm:spPr/>
      <dgm:t>
        <a:bodyPr/>
        <a:lstStyle/>
        <a:p>
          <a:endParaRPr lang="zh-CN" altLang="en-US"/>
        </a:p>
      </dgm:t>
    </dgm:pt>
    <dgm:pt modelId="{92EAF1B6-BB18-4012-A209-AB63D856A05F}" type="pres">
      <dgm:prSet presAssocID="{7601866F-8035-45DD-8797-EE902F58E539}" presName="space" presStyleCnt="0"/>
      <dgm:spPr/>
      <dgm:t>
        <a:bodyPr/>
        <a:lstStyle/>
        <a:p>
          <a:endParaRPr lang="zh-CN" altLang="en-US"/>
        </a:p>
      </dgm:t>
    </dgm:pt>
    <dgm:pt modelId="{DC49986A-129F-42C3-87C5-6DBF8D8D8DA4}" type="pres">
      <dgm:prSet presAssocID="{D947B1FB-54AE-4468-BE96-A4E1B3052880}" presName="composite" presStyleCnt="0"/>
      <dgm:spPr/>
      <dgm:t>
        <a:bodyPr/>
        <a:lstStyle/>
        <a:p>
          <a:endParaRPr lang="zh-CN" altLang="en-US"/>
        </a:p>
      </dgm:t>
    </dgm:pt>
    <dgm:pt modelId="{B8D4BA7E-7563-4488-B41B-C4F10CAEFB00}" type="pres">
      <dgm:prSet presAssocID="{D947B1FB-54AE-4468-BE96-A4E1B3052880}" presName="parTx" presStyleLbl="alignNode1" presStyleIdx="2" presStyleCnt="4">
        <dgm:presLayoutVars>
          <dgm:chMax val="0"/>
          <dgm:chPref val="0"/>
          <dgm:bulletEnabled val="1"/>
        </dgm:presLayoutVars>
      </dgm:prSet>
      <dgm:spPr/>
      <dgm:t>
        <a:bodyPr/>
        <a:lstStyle/>
        <a:p>
          <a:endParaRPr lang="zh-CN" altLang="en-US"/>
        </a:p>
      </dgm:t>
    </dgm:pt>
    <dgm:pt modelId="{8008326B-EB5D-40F2-B527-3CA23E227767}" type="pres">
      <dgm:prSet presAssocID="{D947B1FB-54AE-4468-BE96-A4E1B3052880}" presName="desTx" presStyleLbl="alignAccFollowNode1" presStyleIdx="2" presStyleCnt="4">
        <dgm:presLayoutVars>
          <dgm:bulletEnabled val="1"/>
        </dgm:presLayoutVars>
      </dgm:prSet>
      <dgm:spPr/>
      <dgm:t>
        <a:bodyPr/>
        <a:lstStyle/>
        <a:p>
          <a:endParaRPr lang="zh-CN" altLang="en-US"/>
        </a:p>
      </dgm:t>
    </dgm:pt>
    <dgm:pt modelId="{55BA936F-FE2E-425D-856F-F75A1E41A42B}" type="pres">
      <dgm:prSet presAssocID="{CFA82DF6-AF56-410C-8C5E-219FAB925A34}" presName="space" presStyleCnt="0"/>
      <dgm:spPr/>
      <dgm:t>
        <a:bodyPr/>
        <a:lstStyle/>
        <a:p>
          <a:endParaRPr lang="zh-CN" altLang="en-US"/>
        </a:p>
      </dgm:t>
    </dgm:pt>
    <dgm:pt modelId="{FE102714-50F3-4DF6-A396-B2C8C64725B2}" type="pres">
      <dgm:prSet presAssocID="{95007CC4-7F19-4A7F-9DEB-33A43B985F76}" presName="composite" presStyleCnt="0"/>
      <dgm:spPr/>
      <dgm:t>
        <a:bodyPr/>
        <a:lstStyle/>
        <a:p>
          <a:endParaRPr lang="zh-CN" altLang="en-US"/>
        </a:p>
      </dgm:t>
    </dgm:pt>
    <dgm:pt modelId="{1689CA32-8467-46C8-9CCD-067A1BA7D96D}" type="pres">
      <dgm:prSet presAssocID="{95007CC4-7F19-4A7F-9DEB-33A43B985F76}" presName="parTx" presStyleLbl="alignNode1" presStyleIdx="3" presStyleCnt="4">
        <dgm:presLayoutVars>
          <dgm:chMax val="0"/>
          <dgm:chPref val="0"/>
          <dgm:bulletEnabled val="1"/>
        </dgm:presLayoutVars>
      </dgm:prSet>
      <dgm:spPr/>
      <dgm:t>
        <a:bodyPr/>
        <a:lstStyle/>
        <a:p>
          <a:endParaRPr lang="zh-CN" altLang="en-US"/>
        </a:p>
      </dgm:t>
    </dgm:pt>
    <dgm:pt modelId="{476FFEBB-3903-46A0-B5DE-6F72D0956C6A}" type="pres">
      <dgm:prSet presAssocID="{95007CC4-7F19-4A7F-9DEB-33A43B985F76}" presName="desTx" presStyleLbl="alignAccFollowNode1" presStyleIdx="3" presStyleCnt="4">
        <dgm:presLayoutVars>
          <dgm:bulletEnabled val="1"/>
        </dgm:presLayoutVars>
      </dgm:prSet>
      <dgm:spPr/>
      <dgm:t>
        <a:bodyPr/>
        <a:lstStyle/>
        <a:p>
          <a:endParaRPr lang="zh-CN" altLang="en-US"/>
        </a:p>
      </dgm:t>
    </dgm:pt>
  </dgm:ptLst>
  <dgm:cxnLst>
    <dgm:cxn modelId="{E676852B-B1D7-48B3-A3EE-2983046DCC8C}" srcId="{8D7A15FF-0323-47DB-B908-70E78E955CF4}" destId="{D947B1FB-54AE-4468-BE96-A4E1B3052880}" srcOrd="2" destOrd="0" parTransId="{66BE188E-1377-4C52-912C-6DEA2E2C6E16}" sibTransId="{CFA82DF6-AF56-410C-8C5E-219FAB925A34}"/>
    <dgm:cxn modelId="{FC16C925-6B0E-4E99-9ED0-6ACE970126E9}" type="presOf" srcId="{9D625A83-B014-48CB-A584-E83D8B1C3183}" destId="{8008326B-EB5D-40F2-B527-3CA23E227767}" srcOrd="0" destOrd="2" presId="urn:microsoft.com/office/officeart/2005/8/layout/hList1"/>
    <dgm:cxn modelId="{CDAE7563-CC1A-4D00-809E-4060126CB474}" srcId="{E61F795E-D851-4D46-818B-A0AD472E492B}" destId="{E1AE3075-A7F1-4B02-89C0-1E14D01A5E8D}" srcOrd="0" destOrd="0" parTransId="{113D2C0A-9CA3-411A-A71D-8C38C8328E46}" sibTransId="{4D1F47D4-0008-4783-AA76-2677DAA9AA1C}"/>
    <dgm:cxn modelId="{42D98E49-945C-42F1-AA65-728A960D7F7E}" type="presOf" srcId="{FD8C3426-B402-425C-BAAB-0241CC2AF653}" destId="{7558CB4B-525C-47B1-8619-7F1EE4F86F7B}" srcOrd="0" destOrd="3" presId="urn:microsoft.com/office/officeart/2005/8/layout/hList1"/>
    <dgm:cxn modelId="{3E3C3BE3-BE45-46C4-9203-421872C833B0}" srcId="{95007CC4-7F19-4A7F-9DEB-33A43B985F76}" destId="{CE77A3F4-C76F-4C1F-8108-9138A6B6826B}" srcOrd="1" destOrd="0" parTransId="{8879C371-F32C-44A3-8945-50307647C30B}" sibTransId="{A36E098B-593A-4390-BE8B-B347F537CB5E}"/>
    <dgm:cxn modelId="{D72A8E32-4BF8-414A-BB3B-3ED8EABC6EC5}" srcId="{D947B1FB-54AE-4468-BE96-A4E1B3052880}" destId="{7329DCB7-CF04-4BC4-A791-8EEDA71E538E}" srcOrd="0" destOrd="0" parTransId="{5772C812-B581-4892-8277-34E4B3E1F3DA}" sibTransId="{393243DD-EA4B-440A-A6D0-7E6491919ECD}"/>
    <dgm:cxn modelId="{3B0E0FA0-4C26-44CE-927D-386B6690C33D}" type="presOf" srcId="{8D7A15FF-0323-47DB-B908-70E78E955CF4}" destId="{9F2FD34B-C76D-435A-8776-6DA0B6E7F840}" srcOrd="0" destOrd="0" presId="urn:microsoft.com/office/officeart/2005/8/layout/hList1"/>
    <dgm:cxn modelId="{D44079D2-1593-4EAB-9F42-235B277E33DC}" type="presOf" srcId="{B98DBD3E-80D5-4F86-85F6-CD444DD3AA79}" destId="{423090C9-B1AA-444C-B97A-995F92D78DF2}" srcOrd="0" destOrd="2" presId="urn:microsoft.com/office/officeart/2005/8/layout/hList1"/>
    <dgm:cxn modelId="{9876B138-4644-407F-B85C-90646965AABA}" srcId="{E61F795E-D851-4D46-818B-A0AD472E492B}" destId="{04A4BFCC-74E2-4EC1-9073-90B0C5445152}" srcOrd="2" destOrd="0" parTransId="{760176CA-0F76-4F52-BF84-853A1E96AD02}" sibTransId="{2A04E85B-03C6-4540-AFB3-CAB6E01B5D74}"/>
    <dgm:cxn modelId="{9D0AABCF-7618-4EB4-927E-053B5E93C760}" type="presOf" srcId="{95007CC4-7F19-4A7F-9DEB-33A43B985F76}" destId="{1689CA32-8467-46C8-9CCD-067A1BA7D96D}" srcOrd="0" destOrd="0" presId="urn:microsoft.com/office/officeart/2005/8/layout/hList1"/>
    <dgm:cxn modelId="{2329BE3A-7927-4879-A86D-A20D7AA61B82}" srcId="{D947B1FB-54AE-4468-BE96-A4E1B3052880}" destId="{9D625A83-B014-48CB-A584-E83D8B1C3183}" srcOrd="2" destOrd="0" parTransId="{93E0C07B-A3C8-408E-817C-D2B5E8704A90}" sibTransId="{A80D9E29-E399-4C8A-826B-41A68E01E177}"/>
    <dgm:cxn modelId="{DFF29E09-B7D9-467E-B34F-D6FF7963816F}" srcId="{821E4157-F273-40F1-8952-E07E608415A3}" destId="{535CA89D-6CD7-4675-8C59-CEFB5268BDAF}" srcOrd="1" destOrd="0" parTransId="{4DFB576F-E593-4E53-A6D4-1837BE91C7BD}" sibTransId="{F17F3B36-8AFD-4ED0-9B0D-CCB4E636B2BC}"/>
    <dgm:cxn modelId="{F58F44D3-1026-49C2-859D-7E00D98D71DC}" srcId="{95007CC4-7F19-4A7F-9DEB-33A43B985F76}" destId="{380B6685-2C0B-44B6-A09B-04B54A6C7226}" srcOrd="0" destOrd="0" parTransId="{21DBC1C4-25D0-43DE-A416-47C9997C9B79}" sibTransId="{D6B49142-4048-4461-B157-250FAE6D6491}"/>
    <dgm:cxn modelId="{FE402650-2D7C-4E5E-A0EA-ACBD6F8E38E8}" srcId="{821E4157-F273-40F1-8952-E07E608415A3}" destId="{B98DBD3E-80D5-4F86-85F6-CD444DD3AA79}" srcOrd="2" destOrd="0" parTransId="{FFA00B62-B451-4D26-B968-E3E5AA617317}" sibTransId="{BC4C309A-E268-49A5-914F-C02107304486}"/>
    <dgm:cxn modelId="{CC298D73-B2E1-4B47-94DA-D2DAE07FD0A3}" type="presOf" srcId="{821E4157-F273-40F1-8952-E07E608415A3}" destId="{897B5BD6-67E6-466D-8F81-06016FB2F85B}" srcOrd="0" destOrd="0" presId="urn:microsoft.com/office/officeart/2005/8/layout/hList1"/>
    <dgm:cxn modelId="{A30067CC-32E5-4B56-B8FC-F16A993AE8D2}" type="presOf" srcId="{E1AE3075-A7F1-4B02-89C0-1E14D01A5E8D}" destId="{7558CB4B-525C-47B1-8619-7F1EE4F86F7B}" srcOrd="0" destOrd="0" presId="urn:microsoft.com/office/officeart/2005/8/layout/hList1"/>
    <dgm:cxn modelId="{2B5E4C16-3365-4B5F-AAFA-A2074DE8AAA2}" type="presOf" srcId="{7329DCB7-CF04-4BC4-A791-8EEDA71E538E}" destId="{8008326B-EB5D-40F2-B527-3CA23E227767}" srcOrd="0" destOrd="0" presId="urn:microsoft.com/office/officeart/2005/8/layout/hList1"/>
    <dgm:cxn modelId="{BA423BD5-D864-43E2-8209-6C306F22341C}" srcId="{821E4157-F273-40F1-8952-E07E608415A3}" destId="{1B877DD2-18D0-40E2-B66B-0A22E7B543F3}" srcOrd="3" destOrd="0" parTransId="{35522914-800F-4EC1-9DDC-E918C3962D91}" sibTransId="{65B3F78E-BA49-41FF-8FC5-7C8AD9897479}"/>
    <dgm:cxn modelId="{3D6A3169-7238-48D6-B1FF-94C1D012AC89}" srcId="{E61F795E-D851-4D46-818B-A0AD472E492B}" destId="{FD8C3426-B402-425C-BAAB-0241CC2AF653}" srcOrd="3" destOrd="0" parTransId="{00AED302-F379-46B9-A670-FE2FCFBE9651}" sibTransId="{D994D990-FD2F-4323-9B96-ED3645829A73}"/>
    <dgm:cxn modelId="{9D09BAE3-E6D0-4702-BF53-BF07C5674C46}" type="presOf" srcId="{BC6D33A0-6A67-4B3A-9C32-5DBD12B071C9}" destId="{423090C9-B1AA-444C-B97A-995F92D78DF2}" srcOrd="0" destOrd="0" presId="urn:microsoft.com/office/officeart/2005/8/layout/hList1"/>
    <dgm:cxn modelId="{8424182B-7EF0-4F2D-864C-B87DB4E04D4D}" srcId="{8D7A15FF-0323-47DB-B908-70E78E955CF4}" destId="{95007CC4-7F19-4A7F-9DEB-33A43B985F76}" srcOrd="3" destOrd="0" parTransId="{A243CF5C-1E65-4FE1-8652-6CF59D2FA224}" sibTransId="{B1E82C96-34E0-41B7-908E-3E483332E03F}"/>
    <dgm:cxn modelId="{44772C15-E592-4687-AABC-92490D159ED9}" type="presOf" srcId="{CE77A3F4-C76F-4C1F-8108-9138A6B6826B}" destId="{476FFEBB-3903-46A0-B5DE-6F72D0956C6A}" srcOrd="0" destOrd="1" presId="urn:microsoft.com/office/officeart/2005/8/layout/hList1"/>
    <dgm:cxn modelId="{719FB9AF-FAB7-4EA3-B699-707E05F89CE5}" type="presOf" srcId="{E61F795E-D851-4D46-818B-A0AD472E492B}" destId="{2C438D6D-9F8A-4402-A898-69AB6D0D582C}" srcOrd="0" destOrd="0" presId="urn:microsoft.com/office/officeart/2005/8/layout/hList1"/>
    <dgm:cxn modelId="{2A172420-1BF0-41E2-A271-9F8DD9F8BAEC}" type="presOf" srcId="{380B6685-2C0B-44B6-A09B-04B54A6C7226}" destId="{476FFEBB-3903-46A0-B5DE-6F72D0956C6A}" srcOrd="0" destOrd="0" presId="urn:microsoft.com/office/officeart/2005/8/layout/hList1"/>
    <dgm:cxn modelId="{B363C27C-0A38-44D9-9BF8-878A9F721474}" type="presOf" srcId="{43E5FF84-9E97-45DA-A582-7B16D50ABB07}" destId="{476FFEBB-3903-46A0-B5DE-6F72D0956C6A}" srcOrd="0" destOrd="2" presId="urn:microsoft.com/office/officeart/2005/8/layout/hList1"/>
    <dgm:cxn modelId="{82B90075-A25B-46B4-8381-D2F2E6181EFD}" type="presOf" srcId="{535CA89D-6CD7-4675-8C59-CEFB5268BDAF}" destId="{423090C9-B1AA-444C-B97A-995F92D78DF2}" srcOrd="0" destOrd="1" presId="urn:microsoft.com/office/officeart/2005/8/layout/hList1"/>
    <dgm:cxn modelId="{E6DD5FCF-2B7B-4547-A711-4569F4D48729}" srcId="{D947B1FB-54AE-4468-BE96-A4E1B3052880}" destId="{A68C89AD-B157-4324-8C57-E60342ACE280}" srcOrd="1" destOrd="0" parTransId="{2B271799-0F08-4995-B997-1FBFF4797E86}" sibTransId="{1AEBDAFC-65DB-4534-A42D-0F8585B7EE66}"/>
    <dgm:cxn modelId="{7C156C99-771D-4C51-B7F1-314236B0AE0B}" type="presOf" srcId="{D947B1FB-54AE-4468-BE96-A4E1B3052880}" destId="{B8D4BA7E-7563-4488-B41B-C4F10CAEFB00}" srcOrd="0" destOrd="0" presId="urn:microsoft.com/office/officeart/2005/8/layout/hList1"/>
    <dgm:cxn modelId="{CCFDBC28-0070-492D-9A09-BE6258F585E1}" srcId="{8D7A15FF-0323-47DB-B908-70E78E955CF4}" destId="{821E4157-F273-40F1-8952-E07E608415A3}" srcOrd="0" destOrd="0" parTransId="{3F6DFE5B-C408-4E34-99DA-E34F2A23B79F}" sibTransId="{8225BF13-374A-4624-BE98-DB331DA47B16}"/>
    <dgm:cxn modelId="{3076986E-13BC-438F-B3A6-59E8E73778CD}" type="presOf" srcId="{1B877DD2-18D0-40E2-B66B-0A22E7B543F3}" destId="{423090C9-B1AA-444C-B97A-995F92D78DF2}" srcOrd="0" destOrd="3" presId="urn:microsoft.com/office/officeart/2005/8/layout/hList1"/>
    <dgm:cxn modelId="{14709AAF-6393-4F07-B6A1-12ECE550A204}" type="presOf" srcId="{A68C89AD-B157-4324-8C57-E60342ACE280}" destId="{8008326B-EB5D-40F2-B527-3CA23E227767}" srcOrd="0" destOrd="1" presId="urn:microsoft.com/office/officeart/2005/8/layout/hList1"/>
    <dgm:cxn modelId="{53DAD301-A480-4B19-83BC-37CB132BB643}" srcId="{95007CC4-7F19-4A7F-9DEB-33A43B985F76}" destId="{43E5FF84-9E97-45DA-A582-7B16D50ABB07}" srcOrd="2" destOrd="0" parTransId="{0646C1AF-BFC8-497C-AC2C-895EC8F8683A}" sibTransId="{DCB93F49-4C0E-43DC-B47D-EC347F80374E}"/>
    <dgm:cxn modelId="{6E3E468B-8A36-4545-B78D-9D20E826B50C}" srcId="{8D7A15FF-0323-47DB-B908-70E78E955CF4}" destId="{E61F795E-D851-4D46-818B-A0AD472E492B}" srcOrd="1" destOrd="0" parTransId="{99CADD11-178F-4ED9-9665-1F25FC850058}" sibTransId="{7601866F-8035-45DD-8797-EE902F58E539}"/>
    <dgm:cxn modelId="{646D196A-723F-46EF-B58E-2C9AF7EE89B6}" type="presOf" srcId="{04A4BFCC-74E2-4EC1-9073-90B0C5445152}" destId="{7558CB4B-525C-47B1-8619-7F1EE4F86F7B}" srcOrd="0" destOrd="2" presId="urn:microsoft.com/office/officeart/2005/8/layout/hList1"/>
    <dgm:cxn modelId="{A35C0F3A-0CB2-4C54-B1C9-3532B55C459D}" srcId="{E61F795E-D851-4D46-818B-A0AD472E492B}" destId="{91ADAADA-0294-47A5-BA8B-A77F325558FE}" srcOrd="1" destOrd="0" parTransId="{7BDC1813-C77B-4DE5-AAF6-29483F9A692F}" sibTransId="{F1A3E3F4-02DE-445E-9E07-E281B5D94472}"/>
    <dgm:cxn modelId="{DC8C437C-D6FE-4CC3-A056-BD9B6053456D}" srcId="{821E4157-F273-40F1-8952-E07E608415A3}" destId="{BC6D33A0-6A67-4B3A-9C32-5DBD12B071C9}" srcOrd="0" destOrd="0" parTransId="{E214CA0D-F05A-4B71-BBB6-20B73CFAFE7D}" sibTransId="{73D24398-320F-4E35-B7CA-C33E379B27B4}"/>
    <dgm:cxn modelId="{3BD3B367-6655-4909-B79E-0AF1FE542C10}" type="presOf" srcId="{91ADAADA-0294-47A5-BA8B-A77F325558FE}" destId="{7558CB4B-525C-47B1-8619-7F1EE4F86F7B}" srcOrd="0" destOrd="1" presId="urn:microsoft.com/office/officeart/2005/8/layout/hList1"/>
    <dgm:cxn modelId="{57652F82-F060-4D91-BD43-9E00184698C5}" type="presParOf" srcId="{9F2FD34B-C76D-435A-8776-6DA0B6E7F840}" destId="{4AFDFFD3-BE60-40C4-B301-737B0141A397}" srcOrd="0" destOrd="0" presId="urn:microsoft.com/office/officeart/2005/8/layout/hList1"/>
    <dgm:cxn modelId="{99C8CA9D-D3F9-4FEF-AF22-19E91A66A9BB}" type="presParOf" srcId="{4AFDFFD3-BE60-40C4-B301-737B0141A397}" destId="{897B5BD6-67E6-466D-8F81-06016FB2F85B}" srcOrd="0" destOrd="0" presId="urn:microsoft.com/office/officeart/2005/8/layout/hList1"/>
    <dgm:cxn modelId="{B463BD43-8EBB-4FB8-8354-C3ABBCBD93A5}" type="presParOf" srcId="{4AFDFFD3-BE60-40C4-B301-737B0141A397}" destId="{423090C9-B1AA-444C-B97A-995F92D78DF2}" srcOrd="1" destOrd="0" presId="urn:microsoft.com/office/officeart/2005/8/layout/hList1"/>
    <dgm:cxn modelId="{A672D816-1BA3-43F8-833C-29A182CCF51D}" type="presParOf" srcId="{9F2FD34B-C76D-435A-8776-6DA0B6E7F840}" destId="{EFDF2E33-5426-4EE4-BC3F-F291244BFED3}" srcOrd="1" destOrd="0" presId="urn:microsoft.com/office/officeart/2005/8/layout/hList1"/>
    <dgm:cxn modelId="{C994B7E2-9B70-431C-A3DF-93D080617F73}" type="presParOf" srcId="{9F2FD34B-C76D-435A-8776-6DA0B6E7F840}" destId="{E40248F2-4925-4490-B0E9-1C194F202B84}" srcOrd="2" destOrd="0" presId="urn:microsoft.com/office/officeart/2005/8/layout/hList1"/>
    <dgm:cxn modelId="{2C7136AE-4FB8-46B5-99EB-315782863C96}" type="presParOf" srcId="{E40248F2-4925-4490-B0E9-1C194F202B84}" destId="{2C438D6D-9F8A-4402-A898-69AB6D0D582C}" srcOrd="0" destOrd="0" presId="urn:microsoft.com/office/officeart/2005/8/layout/hList1"/>
    <dgm:cxn modelId="{02336D08-0C30-4249-BD73-5F2173A110AE}" type="presParOf" srcId="{E40248F2-4925-4490-B0E9-1C194F202B84}" destId="{7558CB4B-525C-47B1-8619-7F1EE4F86F7B}" srcOrd="1" destOrd="0" presId="urn:microsoft.com/office/officeart/2005/8/layout/hList1"/>
    <dgm:cxn modelId="{78326692-BD22-4D3F-A69D-322C3FF65367}" type="presParOf" srcId="{9F2FD34B-C76D-435A-8776-6DA0B6E7F840}" destId="{92EAF1B6-BB18-4012-A209-AB63D856A05F}" srcOrd="3" destOrd="0" presId="urn:microsoft.com/office/officeart/2005/8/layout/hList1"/>
    <dgm:cxn modelId="{4D1119D8-B619-47C3-9601-B1E6E05D0617}" type="presParOf" srcId="{9F2FD34B-C76D-435A-8776-6DA0B6E7F840}" destId="{DC49986A-129F-42C3-87C5-6DBF8D8D8DA4}" srcOrd="4" destOrd="0" presId="urn:microsoft.com/office/officeart/2005/8/layout/hList1"/>
    <dgm:cxn modelId="{CBE6EA9F-51AC-41A8-AF33-1B38DBD14BC4}" type="presParOf" srcId="{DC49986A-129F-42C3-87C5-6DBF8D8D8DA4}" destId="{B8D4BA7E-7563-4488-B41B-C4F10CAEFB00}" srcOrd="0" destOrd="0" presId="urn:microsoft.com/office/officeart/2005/8/layout/hList1"/>
    <dgm:cxn modelId="{FFC522D9-D6D4-4819-A046-D2A6338C91CA}" type="presParOf" srcId="{DC49986A-129F-42C3-87C5-6DBF8D8D8DA4}" destId="{8008326B-EB5D-40F2-B527-3CA23E227767}" srcOrd="1" destOrd="0" presId="urn:microsoft.com/office/officeart/2005/8/layout/hList1"/>
    <dgm:cxn modelId="{59C3ACA0-2E7C-41B8-8247-F3B5FCBF17CE}" type="presParOf" srcId="{9F2FD34B-C76D-435A-8776-6DA0B6E7F840}" destId="{55BA936F-FE2E-425D-856F-F75A1E41A42B}" srcOrd="5" destOrd="0" presId="urn:microsoft.com/office/officeart/2005/8/layout/hList1"/>
    <dgm:cxn modelId="{49080016-7C2A-4DD3-99E5-E07F4B2AC6E5}" type="presParOf" srcId="{9F2FD34B-C76D-435A-8776-6DA0B6E7F840}" destId="{FE102714-50F3-4DF6-A396-B2C8C64725B2}" srcOrd="6" destOrd="0" presId="urn:microsoft.com/office/officeart/2005/8/layout/hList1"/>
    <dgm:cxn modelId="{0AB0149E-813A-43FD-A349-ACE7FDE97DDF}" type="presParOf" srcId="{FE102714-50F3-4DF6-A396-B2C8C64725B2}" destId="{1689CA32-8467-46C8-9CCD-067A1BA7D96D}" srcOrd="0" destOrd="0" presId="urn:microsoft.com/office/officeart/2005/8/layout/hList1"/>
    <dgm:cxn modelId="{9E22C6EE-96E8-4A2C-B080-6763706C6DD7}" type="presParOf" srcId="{FE102714-50F3-4DF6-A396-B2C8C64725B2}" destId="{476FFEBB-3903-46A0-B5DE-6F72D0956C6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B5BD6-67E6-466D-8F81-06016FB2F85B}">
      <dsp:nvSpPr>
        <dsp:cNvPr id="0" name=""/>
        <dsp:cNvSpPr/>
      </dsp:nvSpPr>
      <dsp:spPr>
        <a:xfrm>
          <a:off x="3943" y="47156"/>
          <a:ext cx="2371327"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Huawei Sans" panose="020C0503030203020204" pitchFamily="34" charset="0"/>
              <a:ea typeface="方正兰亭黑简体" panose="02000000000000000000" pitchFamily="2" charset="-122"/>
              <a:sym typeface="Huawei Sans" panose="020C0503030203020204" pitchFamily="34" charset="0"/>
            </a:rPr>
            <a:t>高性能</a:t>
          </a:r>
          <a:endParaRPr lang="zh-CN" altLang="en-US" sz="21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3943" y="47156"/>
        <a:ext cx="2371327" cy="604800"/>
      </dsp:txXfrm>
    </dsp:sp>
    <dsp:sp modelId="{423090C9-B1AA-444C-B97A-995F92D78DF2}">
      <dsp:nvSpPr>
        <dsp:cNvPr id="0" name=""/>
        <dsp:cNvSpPr/>
      </dsp:nvSpPr>
      <dsp:spPr>
        <a:xfrm>
          <a:off x="3943" y="651956"/>
          <a:ext cx="2371327" cy="37289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支持高吞吐强一致性事务能力</a:t>
          </a:r>
          <a:endParaRPr lang="zh-CN" altLang="en-US"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路服务器</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分布式强一致</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32</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节点</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1200</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万</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TPMC</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3943" y="651956"/>
        <a:ext cx="2371327" cy="3728910"/>
      </dsp:txXfrm>
    </dsp:sp>
    <dsp:sp modelId="{2C438D6D-9F8A-4402-A898-69AB6D0D582C}">
      <dsp:nvSpPr>
        <dsp:cNvPr id="0" name=""/>
        <dsp:cNvSpPr/>
      </dsp:nvSpPr>
      <dsp:spPr>
        <a:xfrm>
          <a:off x="2707257" y="47156"/>
          <a:ext cx="2371327" cy="60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Huawei Sans" panose="020C0503030203020204" pitchFamily="34" charset="0"/>
              <a:ea typeface="方正兰亭黑简体" panose="02000000000000000000" pitchFamily="2" charset="-122"/>
              <a:sym typeface="Huawei Sans" panose="020C0503030203020204" pitchFamily="34" charset="0"/>
            </a:rPr>
            <a:t>高可用</a:t>
          </a:r>
          <a:endParaRPr lang="zh-CN" altLang="en-US" sz="21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2707257" y="47156"/>
        <a:ext cx="2371327" cy="604800"/>
      </dsp:txXfrm>
    </dsp:sp>
    <dsp:sp modelId="{7558CB4B-525C-47B1-8619-7F1EE4F86F7B}">
      <dsp:nvSpPr>
        <dsp:cNvPr id="0" name=""/>
        <dsp:cNvSpPr/>
      </dsp:nvSpPr>
      <dsp:spPr>
        <a:xfrm>
          <a:off x="2707257" y="651956"/>
          <a:ext cx="2371327" cy="372891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双活和两地三中心高可用</a:t>
          </a:r>
          <a:endParaRPr lang="zh-CN" altLang="en-US"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集群内</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HA</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，数据不丢失，业务秒级中断；</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同城跨</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AZ</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容灾，数据不丢失，分钟级恢复；</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两地三中心部署。</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2707257" y="651956"/>
        <a:ext cx="2371327" cy="3728910"/>
      </dsp:txXfrm>
    </dsp:sp>
    <dsp:sp modelId="{B8D4BA7E-7563-4488-B41B-C4F10CAEFB00}">
      <dsp:nvSpPr>
        <dsp:cNvPr id="0" name=""/>
        <dsp:cNvSpPr/>
      </dsp:nvSpPr>
      <dsp:spPr>
        <a:xfrm>
          <a:off x="5410570" y="47156"/>
          <a:ext cx="2371327" cy="604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Huawei Sans" panose="020C0503030203020204" pitchFamily="34" charset="0"/>
              <a:ea typeface="方正兰亭黑简体" panose="02000000000000000000" pitchFamily="2" charset="-122"/>
              <a:sym typeface="Huawei Sans" panose="020C0503030203020204" pitchFamily="34" charset="0"/>
            </a:rPr>
            <a:t>高扩展</a:t>
          </a:r>
          <a:endParaRPr lang="zh-CN" altLang="en-US" sz="21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5410570" y="47156"/>
        <a:ext cx="2371327" cy="604800"/>
      </dsp:txXfrm>
    </dsp:sp>
    <dsp:sp modelId="{8008326B-EB5D-40F2-B527-3CA23E227767}">
      <dsp:nvSpPr>
        <dsp:cNvPr id="0" name=""/>
        <dsp:cNvSpPr/>
      </dsp:nvSpPr>
      <dsp:spPr>
        <a:xfrm>
          <a:off x="5410570" y="651956"/>
          <a:ext cx="2371327" cy="372891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容量和性能按需水平扩展</a:t>
          </a:r>
          <a:endParaRPr lang="zh-CN" altLang="en-US"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256</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节点扩展能力，卓越线性比；</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在线扩容。</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5410570" y="651956"/>
        <a:ext cx="2371327" cy="3728910"/>
      </dsp:txXfrm>
    </dsp:sp>
    <dsp:sp modelId="{1689CA32-8467-46C8-9CCD-067A1BA7D96D}">
      <dsp:nvSpPr>
        <dsp:cNvPr id="0" name=""/>
        <dsp:cNvSpPr/>
      </dsp:nvSpPr>
      <dsp:spPr>
        <a:xfrm>
          <a:off x="8113884" y="47156"/>
          <a:ext cx="2371327" cy="604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Huawei Sans" panose="020C0503030203020204" pitchFamily="34" charset="0"/>
              <a:ea typeface="方正兰亭黑简体" panose="02000000000000000000" pitchFamily="2" charset="-122"/>
              <a:sym typeface="Huawei Sans" panose="020C0503030203020204" pitchFamily="34" charset="0"/>
            </a:rPr>
            <a:t>易管理</a:t>
          </a:r>
          <a:endParaRPr lang="zh-CN" altLang="en-US" sz="2100" b="1"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8113884" y="47156"/>
        <a:ext cx="2371327" cy="604800"/>
      </dsp:txXfrm>
    </dsp:sp>
    <dsp:sp modelId="{476FFEBB-3903-46A0-B5DE-6F72D0956C6A}">
      <dsp:nvSpPr>
        <dsp:cNvPr id="0" name=""/>
        <dsp:cNvSpPr/>
      </dsp:nvSpPr>
      <dsp:spPr>
        <a:xfrm>
          <a:off x="8113884" y="651956"/>
          <a:ext cx="2371327" cy="372891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易迁移，易监控，运维</a:t>
          </a:r>
          <a:endParaRPr lang="zh-CN" altLang="en-US"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兼容</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SQL2003</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标准语法</a:t>
          </a:r>
          <a:r>
            <a:rPr lang="en-US" altLang="zh-CN" sz="2100" kern="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企业扩展包；</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a:p>
          <a:pPr marL="228600" lvl="1" indent="-228600" algn="l" defTabSz="933450">
            <a:lnSpc>
              <a:spcPct val="90000"/>
            </a:lnSpc>
            <a:spcBef>
              <a:spcPct val="0"/>
            </a:spcBef>
            <a:spcAft>
              <a:spcPct val="15000"/>
            </a:spcAft>
            <a:buChar char="••"/>
          </a:pPr>
          <a:r>
            <a:rPr lang="zh-CN" altLang="en-US" sz="2100" kern="1200" dirty="0" smtClean="0">
              <a:latin typeface="Huawei Sans" panose="020C0503030203020204" pitchFamily="34" charset="0"/>
              <a:ea typeface="方正兰亭黑简体" panose="02000000000000000000" pitchFamily="2" charset="-122"/>
              <a:sym typeface="Huawei Sans" panose="020C0503030203020204" pitchFamily="34" charset="0"/>
            </a:rPr>
            <a:t>数据复制、监控运维、开发工具。</a:t>
          </a:r>
          <a:endParaRPr lang="en-US" altLang="zh-CN" sz="21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8113884" y="651956"/>
        <a:ext cx="2371327" cy="37289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0.93651</cdr:x>
      <cdr:y>0.30664</cdr:y>
    </cdr:from>
    <cdr:to>
      <cdr:x>1</cdr:x>
      <cdr:y>0.72741</cdr:y>
    </cdr:to>
    <cdr:sp macro="" textlink="">
      <cdr:nvSpPr>
        <cdr:cNvPr id="4" name="文本框 4"/>
        <cdr:cNvSpPr txBox="1"/>
      </cdr:nvSpPr>
      <cdr:spPr>
        <a:xfrm xmlns:a="http://schemas.openxmlformats.org/drawingml/2006/main">
          <a:off x="5280278" y="1143909"/>
          <a:ext cx="357972" cy="156966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a:lstStyle>
        <a:p xmlns:a="http://schemas.openxmlformats.org/drawingml/2006/main">
          <a:r>
            <a:rPr lang="zh-CN" altLang="en-US" sz="1200" b="1" dirty="0">
              <a:solidFill>
                <a:srgbClr val="C7000B"/>
              </a:solidFill>
              <a:latin typeface="方正兰亭黑简体" panose="02000000000000000000" pitchFamily="2" charset="-122"/>
              <a:ea typeface="方正兰亭黑简体" panose="02000000000000000000" pitchFamily="2" charset="-122"/>
            </a:rPr>
            <a:t>线</a:t>
          </a:r>
          <a:r>
            <a:rPr lang="zh-CN" altLang="en-US" sz="1200" b="1" dirty="0" smtClean="0">
              <a:solidFill>
                <a:srgbClr val="C7000B"/>
              </a:solidFill>
              <a:latin typeface="方正兰亭黑简体" panose="02000000000000000000" pitchFamily="2" charset="-122"/>
              <a:ea typeface="方正兰亭黑简体" panose="02000000000000000000" pitchFamily="2" charset="-122"/>
            </a:rPr>
            <a:t>下占比持续下滑</a:t>
          </a:r>
          <a:endParaRPr lang="en-US" altLang="zh-CN" sz="1200" b="1" dirty="0" smtClean="0">
            <a:solidFill>
              <a:srgbClr val="C7000B"/>
            </a:solidFill>
            <a:latin typeface="方正兰亭黑简体" panose="02000000000000000000" pitchFamily="2" charset="-122"/>
            <a:ea typeface="方正兰亭黑简体" panose="02000000000000000000" pitchFamily="2" charset="-122"/>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9/14/2021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Edit Master text styles</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Second level</a:t>
            </a:r>
          </a:p>
          <a:p>
            <a:pPr marL="900000" marR="0" lvl="2"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Third level</a:t>
            </a:r>
          </a:p>
          <a:p>
            <a:pPr marL="1260000" marR="0" lvl="3"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Fourth level</a:t>
            </a:r>
          </a:p>
          <a:p>
            <a:pPr marL="1620000" marR="0" lvl="4"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Fifth level</a:t>
            </a:r>
          </a:p>
          <a:p>
            <a:pPr lvl="0"/>
            <a:endParaRPr lang="en-US" dirty="0"/>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marR="0"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opengauss.org/zh/"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opengauss.org/zh/"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9090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05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530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758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1944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z="1100" dirty="0" smtClean="0"/>
              <a:t>循环冗余校验码</a:t>
            </a:r>
            <a:r>
              <a:rPr lang="en-US" altLang="zh-CN" sz="1100" dirty="0" smtClean="0"/>
              <a:t>(</a:t>
            </a:r>
            <a:r>
              <a:rPr lang="en-US" altLang="zh-CN" sz="1100" dirty="0" err="1" smtClean="0"/>
              <a:t>cyclie</a:t>
            </a:r>
            <a:r>
              <a:rPr lang="en-US" altLang="zh-CN" sz="1100" dirty="0" smtClean="0"/>
              <a:t> redundancy check)</a:t>
            </a:r>
            <a:r>
              <a:rPr lang="zh-CN" altLang="en-US" sz="1100" dirty="0" smtClean="0"/>
              <a:t>简称</a:t>
            </a:r>
            <a:r>
              <a:rPr lang="en-US" altLang="zh-CN" sz="1100" dirty="0" smtClean="0"/>
              <a:t>CRC</a:t>
            </a:r>
            <a:r>
              <a:rPr lang="zh-CN" altLang="en-US" sz="1100" dirty="0" smtClean="0"/>
              <a:t>（循环码）， 一种检测数据传输中的错误的过程。</a:t>
            </a:r>
            <a:r>
              <a:rPr lang="en-US" altLang="zh-CN" sz="1100" dirty="0" smtClean="0"/>
              <a:t>CRC</a:t>
            </a:r>
            <a:r>
              <a:rPr lang="zh-CN" altLang="en-US" sz="1100" dirty="0" smtClean="0"/>
              <a:t>检验根据传输的数据通过复杂的计算产生一个数。发送设备在发送数据前进行这个计算，然后将结果发送给接收设备。接收设备在接收后，重复同样的运算，如果两个设备的运算结果相同，就认为传输无误，这个过程被称为冗余检验是因为每次传输不仅包含数据而且包含额外（冗余）的差错检验值。</a:t>
            </a:r>
            <a:endParaRPr lang="zh-CN" altLang="en-US" sz="1100"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86915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smtClean="0"/>
              <a:t>openGauss</a:t>
            </a:r>
            <a:r>
              <a:rPr lang="zh-CN" altLang="en-US" smtClean="0"/>
              <a:t>是单机系统，在这样的系统架构中，业务数据存储在单个物理节点上，数据访问任务被推送到服务节点执行，通过服务器的高并发，实现对数据处理的快速响应。同时通过日志复制可以把数据复制到备机，提供数据的高可靠和读扩展。</a:t>
            </a:r>
            <a:endParaRPr lang="en-US" altLang="zh-CN" smtClean="0"/>
          </a:p>
          <a:p>
            <a:r>
              <a:rPr lang="en-US" altLang="zh-CN" smtClean="0"/>
              <a:t>openGauss</a:t>
            </a:r>
            <a:r>
              <a:rPr lang="zh-CN" altLang="en-US" smtClean="0"/>
              <a:t>实例包含主、备两种类型，支持一主多备。建议将主、备</a:t>
            </a:r>
            <a:r>
              <a:rPr lang="en-US" altLang="zh-CN" smtClean="0"/>
              <a:t>openGauss</a:t>
            </a:r>
            <a:r>
              <a:rPr lang="zh-CN" altLang="en-US" smtClean="0"/>
              <a:t>实例分散部署在不同的物理节点中。</a:t>
            </a:r>
          </a:p>
          <a:p>
            <a:endParaRPr lang="zh-CN" altLang="en-US" smtClean="0"/>
          </a:p>
          <a:p>
            <a:endParaRPr lang="en-US" altLang="zh-CN"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98681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0775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7780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z="1100" dirty="0" smtClean="0">
                <a:sym typeface="Calibri"/>
              </a:rPr>
              <a:t>多样性算力下首先企业级开源数据库，多样性算力（鲲鹏，</a:t>
            </a:r>
            <a:r>
              <a:rPr lang="en-US" altLang="zh-CN" sz="1100" dirty="0" smtClean="0">
                <a:sym typeface="Calibri"/>
              </a:rPr>
              <a:t>X86</a:t>
            </a:r>
            <a:r>
              <a:rPr lang="zh-CN" altLang="en-US" sz="1100" dirty="0" smtClean="0">
                <a:sym typeface="Calibri"/>
              </a:rPr>
              <a:t>）</a:t>
            </a:r>
            <a:endParaRPr lang="en-US" altLang="zh-CN" sz="1100" dirty="0">
              <a:sym typeface="Calibri"/>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8228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129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15080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zh-CN" altLang="en-US" sz="1100" dirty="0" smtClean="0"/>
              <a:t>交易型应用：大并发、大数据量、以联机事务处理为主的交易型应用，如电商、金融、</a:t>
            </a:r>
            <a:r>
              <a:rPr lang="en-US" altLang="zh-CN" sz="1100" dirty="0" smtClean="0"/>
              <a:t>O2O</a:t>
            </a:r>
            <a:r>
              <a:rPr lang="zh-CN" altLang="en-US" sz="1100" dirty="0" smtClean="0"/>
              <a:t>、电信</a:t>
            </a:r>
            <a:r>
              <a:rPr lang="en-US" altLang="zh-CN" sz="1100" dirty="0" smtClean="0"/>
              <a:t>CRM/</a:t>
            </a:r>
            <a:r>
              <a:rPr lang="zh-CN" altLang="en-US" sz="1100" dirty="0" smtClean="0"/>
              <a:t>计费等，应用可按需选择不同的主备部署模式。</a:t>
            </a:r>
          </a:p>
          <a:p>
            <a:pPr lvl="0"/>
            <a:r>
              <a:rPr lang="zh-CN" altLang="en-US" sz="1100" dirty="0" smtClean="0"/>
              <a:t>物联网应用（物联网数据）：在工业监控和远程控制、智慧城市的延展、智能家居、车联网等物联网场景下，传感监控设备多，采样率高，数据存储为追加模型，操作和分析并重的场景。</a:t>
            </a:r>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42823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0366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2053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1540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45968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7157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z="1100" dirty="0" smtClean="0"/>
              <a:t>高性能：两路鲲鹏性能</a:t>
            </a:r>
            <a:r>
              <a:rPr lang="en-US" altLang="zh-CN" sz="1100" dirty="0" smtClean="0"/>
              <a:t>150</a:t>
            </a:r>
            <a:r>
              <a:rPr lang="zh-CN" altLang="en-US" sz="1100" dirty="0" smtClean="0"/>
              <a:t>万</a:t>
            </a:r>
            <a:r>
              <a:rPr lang="en-US" altLang="zh-CN" sz="1100" dirty="0" err="1" smtClean="0"/>
              <a:t>tpmC</a:t>
            </a:r>
            <a:r>
              <a:rPr lang="zh-CN" altLang="en-US" sz="1100" dirty="0" smtClean="0"/>
              <a:t>；面向多核架构的并发控制技术；</a:t>
            </a:r>
            <a:r>
              <a:rPr lang="en-US" altLang="zh-CN" sz="1100" dirty="0" smtClean="0"/>
              <a:t>NUMA-Aware</a:t>
            </a:r>
            <a:r>
              <a:rPr lang="zh-CN" altLang="en-US" sz="1100" dirty="0" smtClean="0"/>
              <a:t>存储引擎；</a:t>
            </a:r>
            <a:r>
              <a:rPr lang="en-US" altLang="zh-CN" sz="1100" dirty="0" smtClean="0"/>
              <a:t>SQL-Bypass</a:t>
            </a:r>
            <a:r>
              <a:rPr lang="zh-CN" altLang="en-US" sz="1100" dirty="0" smtClean="0"/>
              <a:t>智能选路执行技术；面向实时高性能场景的内存引擎。</a:t>
            </a:r>
            <a:endParaRPr lang="en-US" altLang="zh-CN" sz="1100" dirty="0" smtClean="0"/>
          </a:p>
          <a:p>
            <a:r>
              <a:rPr lang="zh-CN" altLang="en-US" sz="1100" dirty="0" smtClean="0"/>
              <a:t>高安全：业务无忧，故障切换时间</a:t>
            </a:r>
            <a:r>
              <a:rPr lang="en-US" altLang="zh-CN" sz="1100" dirty="0" smtClean="0"/>
              <a:t>RTO&lt;10s</a:t>
            </a:r>
            <a:r>
              <a:rPr lang="zh-CN" altLang="en-US" sz="1100" dirty="0" smtClean="0"/>
              <a:t>；精细安全管理</a:t>
            </a:r>
            <a:r>
              <a:rPr lang="en-US" altLang="zh-CN" sz="1100" dirty="0" smtClean="0"/>
              <a:t>: </a:t>
            </a:r>
            <a:r>
              <a:rPr lang="zh-CN" altLang="en-US" sz="1100" dirty="0" smtClean="0"/>
              <a:t>细粒度访问控制、多维度审计；全方位数据保护</a:t>
            </a:r>
            <a:r>
              <a:rPr lang="en-US" altLang="zh-CN" sz="1100" dirty="0" smtClean="0"/>
              <a:t>: </a:t>
            </a:r>
            <a:r>
              <a:rPr lang="zh-CN" altLang="en-US" sz="1100" dirty="0" smtClean="0"/>
              <a:t>存储</a:t>
            </a:r>
            <a:r>
              <a:rPr lang="en-US" altLang="zh-CN" sz="1100" dirty="0" smtClean="0"/>
              <a:t>&amp;</a:t>
            </a:r>
            <a:r>
              <a:rPr lang="zh-CN" altLang="en-US" sz="1100" dirty="0" smtClean="0"/>
              <a:t>传输</a:t>
            </a:r>
            <a:r>
              <a:rPr lang="en-US" altLang="zh-CN" sz="1100" dirty="0" smtClean="0"/>
              <a:t>&amp;</a:t>
            </a:r>
            <a:r>
              <a:rPr lang="zh-CN" altLang="en-US" sz="1100" dirty="0" smtClean="0"/>
              <a:t>导出加密、动态脱敏。</a:t>
            </a:r>
            <a:endParaRPr lang="en-US" altLang="zh-CN" sz="1100" dirty="0" smtClean="0"/>
          </a:p>
          <a:p>
            <a:r>
              <a:rPr lang="zh-CN" altLang="en-US" sz="1100" dirty="0" smtClean="0"/>
              <a:t>易运维：智能参数调优</a:t>
            </a:r>
            <a:r>
              <a:rPr lang="en-US" altLang="zh-CN" sz="1100" dirty="0" smtClean="0"/>
              <a:t>: </a:t>
            </a:r>
            <a:r>
              <a:rPr lang="zh-CN" altLang="en-US" sz="1100" dirty="0" smtClean="0"/>
              <a:t>结合深度强化学习和启发式算法</a:t>
            </a:r>
            <a:r>
              <a:rPr lang="en-US" altLang="zh-CN" sz="1100" dirty="0" smtClean="0"/>
              <a:t>, </a:t>
            </a:r>
            <a:r>
              <a:rPr lang="zh-CN" altLang="en-US" sz="1100" dirty="0" smtClean="0"/>
              <a:t>实现参数自动推荐</a:t>
            </a:r>
            <a:r>
              <a:rPr lang="en-US" altLang="zh-CN" sz="1100" dirty="0" smtClean="0"/>
              <a:t>; </a:t>
            </a:r>
            <a:r>
              <a:rPr lang="zh-CN" altLang="en-US" sz="1100" dirty="0" smtClean="0"/>
              <a:t>慢</a:t>
            </a:r>
            <a:r>
              <a:rPr lang="en-US" altLang="zh-CN" sz="1100" dirty="0" smtClean="0"/>
              <a:t>SQL</a:t>
            </a:r>
            <a:r>
              <a:rPr lang="zh-CN" altLang="en-US" sz="1100" dirty="0" smtClean="0"/>
              <a:t>诊断，多维性能自监控视图，实时掌控系统性能表现</a:t>
            </a:r>
            <a:r>
              <a:rPr lang="en-US" altLang="zh-CN" sz="1100" dirty="0" smtClean="0"/>
              <a:t>; </a:t>
            </a:r>
            <a:r>
              <a:rPr lang="zh-CN" altLang="en-US" sz="1100" dirty="0" smtClean="0"/>
              <a:t>提供在线自学习的</a:t>
            </a:r>
            <a:r>
              <a:rPr lang="en-US" altLang="zh-CN" sz="1100" dirty="0" smtClean="0"/>
              <a:t>SQL</a:t>
            </a:r>
            <a:r>
              <a:rPr lang="zh-CN" altLang="en-US" sz="1100" dirty="0" smtClean="0"/>
              <a:t>时间预测、快速定位、急速调优。</a:t>
            </a:r>
            <a:endParaRPr lang="en-US" altLang="zh-CN" sz="1100" dirty="0" smtClean="0"/>
          </a:p>
          <a:p>
            <a:r>
              <a:rPr lang="zh-CN" altLang="en-US" sz="1100" dirty="0" smtClean="0"/>
              <a:t>全开放：采用木兰宽松许可证协议，允许对代码自由修改、使用、引用</a:t>
            </a:r>
            <a:r>
              <a:rPr lang="en-US" altLang="zh-CN" sz="1100" dirty="0" smtClean="0"/>
              <a:t>; </a:t>
            </a:r>
            <a:r>
              <a:rPr lang="zh-CN" altLang="en-US" sz="1100" dirty="0" smtClean="0"/>
              <a:t>完全开放数据库内核能力</a:t>
            </a:r>
            <a:r>
              <a:rPr lang="en-US" altLang="zh-CN" sz="1100" dirty="0" smtClean="0"/>
              <a:t>, </a:t>
            </a:r>
            <a:r>
              <a:rPr lang="zh-CN" altLang="en-US" sz="1100" dirty="0" smtClean="0"/>
              <a:t>联合开发者和伙伴共同打造工具等数据库周边能力</a:t>
            </a:r>
            <a:r>
              <a:rPr lang="en-US" altLang="zh-CN" sz="1100" dirty="0" smtClean="0"/>
              <a:t>; </a:t>
            </a:r>
            <a:r>
              <a:rPr lang="zh-CN" altLang="en-US" sz="1100" dirty="0" smtClean="0"/>
              <a:t>开放伙伴认证、培训体系及高校课程。</a:t>
            </a:r>
          </a:p>
          <a:p>
            <a:endParaRPr lang="zh-CN" altLang="en-US" dirty="0" smtClean="0"/>
          </a:p>
          <a:p>
            <a:endParaRPr lang="zh-CN" altLang="en-US" dirty="0" smtClean="0"/>
          </a:p>
          <a:p>
            <a:endParaRPr lang="zh-CN" altLang="en-US" dirty="0"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84553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endParaRPr lang="zh-CN" altLang="en-US"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89844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endParaRPr lang="zh-CN" altLang="en-US"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74455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52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1075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0130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804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385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xDR(x Detailed Record):xDR is a general term that refers to call detail records (CDRs), user flow data records (UFDRs), transaction detail records (TDRs), and statistics detail records (SDRs).</a:t>
            </a:r>
          </a:p>
          <a:p>
            <a:r>
              <a:rPr lang="zh-CN" altLang="en-US" smtClean="0"/>
              <a:t>详单：用户面和信令面详单的统称，包括</a:t>
            </a:r>
            <a:r>
              <a:rPr lang="en-US" altLang="zh-CN" smtClean="0"/>
              <a:t>CDR</a:t>
            </a:r>
            <a:r>
              <a:rPr lang="zh-CN" altLang="en-US" smtClean="0"/>
              <a:t>和</a:t>
            </a:r>
            <a:r>
              <a:rPr lang="en-US" altLang="zh-CN" smtClean="0"/>
              <a:t>UFDR</a:t>
            </a:r>
            <a:r>
              <a:rPr lang="zh-CN" altLang="en-US" smtClean="0"/>
              <a:t>、</a:t>
            </a:r>
            <a:r>
              <a:rPr lang="en-US" altLang="zh-CN" smtClean="0"/>
              <a:t>TDR</a:t>
            </a:r>
            <a:r>
              <a:rPr lang="zh-CN" altLang="en-US" smtClean="0"/>
              <a:t>和</a:t>
            </a:r>
            <a:r>
              <a:rPr lang="en-US" altLang="zh-CN" smtClean="0"/>
              <a:t>SDR</a:t>
            </a:r>
            <a:r>
              <a:rPr lang="zh-CN" altLang="en-US" smtClean="0"/>
              <a:t>。</a:t>
            </a:r>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9986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6381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zh-CN" altLang="en-US" smtClean="0"/>
              <a:t>智能化分区联接将一个大型联接分为多个较小的联接，这些较小的联接包含与联接的表“相同”的数据集。这里，“相同”定义为恰好包含联接的两端中相同的分区键值集，因此可以确保只有这些“相同”数据集的联接才会有效，而不必考虑其他数据集。</a:t>
            </a:r>
            <a:endParaRPr lang="zh-CN" altLang="en-US" dirty="0" smtClean="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19036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4679F86C-26D7-4785-9FAC-20D1195F7115}" type="slidenum">
              <a:rPr lang="zh-CN" altLang="en-US" smtClean="0"/>
              <a:t>35</a:t>
            </a:fld>
            <a:endParaRPr lang="zh-CN" altLang="en-US"/>
          </a:p>
        </p:txBody>
      </p:sp>
    </p:spTree>
    <p:extLst>
      <p:ext uri="{BB962C8B-B14F-4D97-AF65-F5344CB8AC3E}">
        <p14:creationId xmlns:p14="http://schemas.microsoft.com/office/powerpoint/2010/main" val="3789904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0958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zh-CN" altLang="en-US" smtClean="0"/>
              <a:t>行列混合存储引擎</a:t>
            </a:r>
            <a:endParaRPr lang="en-US" altLang="zh-CN" smtClean="0"/>
          </a:p>
          <a:p>
            <a:pPr lvl="1"/>
            <a:r>
              <a:rPr lang="en-US" altLang="zh-CN" smtClean="0"/>
              <a:t>openGauss</a:t>
            </a:r>
            <a:r>
              <a:rPr lang="zh-CN" altLang="en-US" smtClean="0"/>
              <a:t>支持行存储和列存储两种存储模型，用户可以根据应用场景，建表的时候选择行存储还是列存储表。</a:t>
            </a:r>
          </a:p>
          <a:p>
            <a:pPr lvl="1"/>
            <a:r>
              <a:rPr lang="zh-CN" altLang="en-US" smtClean="0"/>
              <a:t>一般情况下，如果表的字段比较多（大宽表），查询中涉及到的列不很多的情况下，适合列存储。如果表的字段个数比较少，查询大部分字段，那么选择行存储比较好。</a:t>
            </a:r>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10308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4679F86C-26D7-4785-9FAC-20D1195F7115}" type="slidenum">
              <a:rPr lang="zh-CN" altLang="en-US" smtClean="0"/>
              <a:t>38</a:t>
            </a:fld>
            <a:endParaRPr lang="zh-CN" altLang="en-US"/>
          </a:p>
        </p:txBody>
      </p:sp>
    </p:spTree>
    <p:extLst>
      <p:ext uri="{BB962C8B-B14F-4D97-AF65-F5344CB8AC3E}">
        <p14:creationId xmlns:p14="http://schemas.microsoft.com/office/powerpoint/2010/main" val="15873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913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3749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66088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zh-CN" altLang="zh-CN" smtClean="0"/>
              <a:t>系统视图中会给出导致性能问题的可能原因，根据这些“性能告警”，参考</a:t>
            </a:r>
            <a:r>
              <a:rPr lang="zh-CN" altLang="en-US" smtClean="0"/>
              <a:t>官网</a:t>
            </a:r>
            <a:r>
              <a:rPr lang="en-US" altLang="zh-CN" smtClean="0">
                <a:hlinkClick r:id="rId3"/>
              </a:rPr>
              <a:t>https://opengauss.org/zh/</a:t>
            </a:r>
            <a:r>
              <a:rPr lang="zh-CN" altLang="en-US" smtClean="0"/>
              <a:t>文档</a:t>
            </a:r>
            <a:r>
              <a:rPr lang="zh-CN" altLang="zh-CN" smtClean="0"/>
              <a:t>《开发者指南》中“性能调优</a:t>
            </a:r>
            <a:r>
              <a:rPr lang="en-US" altLang="zh-CN" smtClean="0"/>
              <a:t> &gt; SQL</a:t>
            </a:r>
            <a:r>
              <a:rPr lang="zh-CN" altLang="zh-CN" smtClean="0"/>
              <a:t>调优指南</a:t>
            </a:r>
            <a:r>
              <a:rPr lang="en-US" altLang="zh-CN" smtClean="0"/>
              <a:t> &gt; </a:t>
            </a:r>
            <a:r>
              <a:rPr lang="zh-CN" altLang="zh-CN" smtClean="0"/>
              <a:t>典型</a:t>
            </a:r>
            <a:r>
              <a:rPr lang="en-US" altLang="zh-CN" smtClean="0"/>
              <a:t>SQL</a:t>
            </a:r>
            <a:r>
              <a:rPr lang="zh-CN" altLang="zh-CN" smtClean="0"/>
              <a:t>调优点</a:t>
            </a:r>
            <a:r>
              <a:rPr lang="en-US" altLang="zh-CN" smtClean="0"/>
              <a:t> &gt; SQL</a:t>
            </a:r>
            <a:r>
              <a:rPr lang="zh-CN" altLang="zh-CN" smtClean="0"/>
              <a:t>自诊断”章节，就可以对存在性能问题的作业进行调优。</a:t>
            </a:r>
            <a:endParaRPr lang="zh-CN" altLang="zh-CN" dirty="0" smtClean="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54965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z="1100" dirty="0" smtClean="0"/>
              <a:t>内存表（</a:t>
            </a:r>
            <a:r>
              <a:rPr lang="en-US" altLang="zh-CN" sz="1100" dirty="0" smtClean="0"/>
              <a:t>MOT</a:t>
            </a:r>
            <a:r>
              <a:rPr lang="zh-CN" altLang="en-US" sz="1100" dirty="0" smtClean="0"/>
              <a:t>）是一个基于事务性行存储（</a:t>
            </a:r>
            <a:r>
              <a:rPr lang="en-US" altLang="zh-CN" sz="1100" dirty="0" err="1" smtClean="0"/>
              <a:t>rowstore</a:t>
            </a:r>
            <a:r>
              <a:rPr lang="zh-CN" altLang="en-US" sz="1100" dirty="0" smtClean="0"/>
              <a:t>）的存储引擎，该引擎针对多核和大内存服务器进行了优化。</a:t>
            </a:r>
            <a:r>
              <a:rPr lang="en-US" altLang="zh-CN" sz="1100" dirty="0" smtClean="0"/>
              <a:t>MOT</a:t>
            </a:r>
            <a:r>
              <a:rPr lang="zh-CN" altLang="en-US" sz="1100" dirty="0" smtClean="0"/>
              <a:t>是</a:t>
            </a:r>
            <a:r>
              <a:rPr lang="en-US" altLang="zh-CN" sz="1100" dirty="0" err="1" smtClean="0"/>
              <a:t>openGauss</a:t>
            </a:r>
            <a:r>
              <a:rPr lang="zh-CN" altLang="en-US" sz="1100" dirty="0" smtClean="0"/>
              <a:t>数据库最先进的商用级特性之一（</a:t>
            </a:r>
            <a:r>
              <a:rPr lang="en-US" altLang="zh-CN" sz="1100" dirty="0" smtClean="0"/>
              <a:t>beta</a:t>
            </a:r>
            <a:r>
              <a:rPr lang="zh-CN" altLang="en-US" sz="1100" dirty="0" smtClean="0"/>
              <a:t>发布），可为事务性负载提供更高的性能。</a:t>
            </a:r>
            <a:r>
              <a:rPr lang="en-US" altLang="zh-CN" sz="1100" dirty="0" smtClean="0"/>
              <a:t>MOT</a:t>
            </a:r>
            <a:r>
              <a:rPr lang="zh-CN" altLang="en-US" sz="1100" dirty="0" smtClean="0"/>
              <a:t>完全支持原子性、一致性、隔离性、持久性（</a:t>
            </a:r>
            <a:r>
              <a:rPr lang="en-US" altLang="zh-CN" sz="1100" dirty="0" smtClean="0"/>
              <a:t>ACID</a:t>
            </a:r>
            <a:r>
              <a:rPr lang="zh-CN" altLang="en-US" sz="1100" dirty="0" smtClean="0"/>
              <a:t>），并包括严格的耐久性和高可用性支持。用户可以在关键任务、性能敏感的在线事务处理（</a:t>
            </a:r>
            <a:r>
              <a:rPr lang="en-US" altLang="zh-CN" sz="1100" dirty="0" smtClean="0"/>
              <a:t>OLTP</a:t>
            </a:r>
            <a:r>
              <a:rPr lang="zh-CN" altLang="en-US" sz="1100" dirty="0" smtClean="0"/>
              <a:t>）中使用</a:t>
            </a:r>
            <a:r>
              <a:rPr lang="en-US" altLang="zh-CN" sz="1100" dirty="0" smtClean="0"/>
              <a:t>MOT</a:t>
            </a:r>
            <a:r>
              <a:rPr lang="zh-CN" altLang="en-US" sz="1100" dirty="0" smtClean="0"/>
              <a:t>，以实现高性能、高吞吐、低且可预测的时延以及多路</a:t>
            </a:r>
            <a:r>
              <a:rPr lang="en-US" altLang="zh-CN" sz="1100" dirty="0" smtClean="0"/>
              <a:t>/</a:t>
            </a:r>
            <a:r>
              <a:rPr lang="zh-CN" altLang="en-US" sz="1100" dirty="0" smtClean="0"/>
              <a:t>多核处理器的高利用率。</a:t>
            </a:r>
            <a:r>
              <a:rPr lang="en-US" altLang="zh-CN" sz="1100" dirty="0" smtClean="0"/>
              <a:t>MOT</a:t>
            </a:r>
            <a:r>
              <a:rPr lang="zh-CN" altLang="en-US" sz="1100" dirty="0" smtClean="0"/>
              <a:t>特别适合用于多路</a:t>
            </a:r>
            <a:r>
              <a:rPr lang="en-US" altLang="zh-CN" sz="1100" dirty="0" smtClean="0"/>
              <a:t>/</a:t>
            </a:r>
            <a:r>
              <a:rPr lang="zh-CN" altLang="en-US" sz="1100" dirty="0" smtClean="0"/>
              <a:t>多核处理器的现代服务器。例如，基于鲲鹏</a:t>
            </a:r>
            <a:r>
              <a:rPr lang="en-US" altLang="zh-CN" sz="1100" dirty="0" smtClean="0"/>
              <a:t>CPU</a:t>
            </a:r>
            <a:r>
              <a:rPr lang="zh-CN" altLang="en-US" sz="1100" dirty="0" smtClean="0"/>
              <a:t>的华为</a:t>
            </a:r>
            <a:r>
              <a:rPr lang="en-US" altLang="zh-CN" sz="1100" dirty="0" err="1" smtClean="0"/>
              <a:t>Taishan</a:t>
            </a:r>
            <a:r>
              <a:rPr lang="zh-CN" altLang="en-US" sz="1100" dirty="0" smtClean="0"/>
              <a:t>服务器（例如</a:t>
            </a:r>
            <a:r>
              <a:rPr lang="en-US" altLang="zh-CN" sz="1100" dirty="0" err="1" smtClean="0"/>
              <a:t>Taishan</a:t>
            </a:r>
            <a:r>
              <a:rPr lang="en-US" altLang="zh-CN" sz="1100" dirty="0" smtClean="0"/>
              <a:t> 2280</a:t>
            </a:r>
            <a:r>
              <a:rPr lang="zh-CN" altLang="en-US" sz="1100" dirty="0" smtClean="0"/>
              <a:t>或</a:t>
            </a:r>
            <a:r>
              <a:rPr lang="en-US" altLang="zh-CN" sz="1100" dirty="0" err="1" smtClean="0"/>
              <a:t>Taishan</a:t>
            </a:r>
            <a:r>
              <a:rPr lang="en-US" altLang="zh-CN" sz="1100" dirty="0" smtClean="0"/>
              <a:t> 2480</a:t>
            </a:r>
            <a:r>
              <a:rPr lang="zh-CN" altLang="en-US" sz="1100" dirty="0" smtClean="0"/>
              <a:t>服务器，最多</a:t>
            </a:r>
            <a:r>
              <a:rPr lang="en-US" altLang="zh-CN" sz="1100" dirty="0" smtClean="0"/>
              <a:t>256</a:t>
            </a:r>
            <a:r>
              <a:rPr lang="zh-CN" altLang="en-US" sz="1100" dirty="0" smtClean="0"/>
              <a:t>个核心）和</a:t>
            </a:r>
            <a:r>
              <a:rPr lang="en-US" altLang="zh-CN" sz="1100" dirty="0" smtClean="0"/>
              <a:t>x86</a:t>
            </a:r>
            <a:r>
              <a:rPr lang="zh-CN" altLang="en-US" sz="1100" dirty="0" smtClean="0"/>
              <a:t>的服务器（例如</a:t>
            </a:r>
            <a:r>
              <a:rPr lang="en-US" altLang="zh-CN" sz="1100" dirty="0" err="1" smtClean="0"/>
              <a:t>Taishan</a:t>
            </a:r>
            <a:r>
              <a:rPr lang="en-US" altLang="zh-CN" sz="1100" dirty="0" smtClean="0"/>
              <a:t> 2288</a:t>
            </a:r>
            <a:r>
              <a:rPr lang="zh-CN" altLang="en-US" sz="1100" dirty="0" smtClean="0"/>
              <a:t>服务器）。</a:t>
            </a:r>
            <a:endParaRPr lang="en-US" altLang="zh-CN" sz="1100" dirty="0" smtClean="0"/>
          </a:p>
          <a:p>
            <a:r>
              <a:rPr lang="en-US" altLang="zh-CN" sz="1100" dirty="0" err="1" smtClean="0"/>
              <a:t>openGauss</a:t>
            </a:r>
            <a:r>
              <a:rPr lang="zh-CN" altLang="en-US" sz="1100" dirty="0" smtClean="0"/>
              <a:t>免锁，高吞吐，低时延</a:t>
            </a:r>
          </a:p>
          <a:p>
            <a:endParaRPr lang="zh-CN" altLang="en-US" sz="1100"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3548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1934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z="1100" dirty="0" smtClean="0"/>
              <a:t>同步复制保证数据的高可靠，一般需要一主两备部署，同时对性能有一定影响。</a:t>
            </a:r>
            <a:endParaRPr lang="en-US" altLang="zh-CN" sz="1100" dirty="0" smtClean="0"/>
          </a:p>
          <a:p>
            <a:r>
              <a:rPr lang="zh-CN" altLang="en-US" sz="1100" dirty="0" smtClean="0"/>
              <a:t>异步复制一主一备部署即可，对性能影响小，但异常时可能存在数据丢失。</a:t>
            </a:r>
            <a:endParaRPr lang="zh-CN" altLang="en-US" sz="1100"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20343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818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69861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0603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001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z="1100" dirty="0" smtClean="0">
                <a:sym typeface="Huawei Sans" panose="020C0503030203020204" pitchFamily="34" charset="0"/>
              </a:rPr>
              <a:t>鲲鹏计算产业是基于</a:t>
            </a:r>
            <a:r>
              <a:rPr lang="en-US" altLang="zh-CN" sz="1100" dirty="0" err="1" smtClean="0">
                <a:sym typeface="Huawei Sans" panose="020C0503030203020204" pitchFamily="34" charset="0"/>
              </a:rPr>
              <a:t>Kunpeng</a:t>
            </a:r>
            <a:r>
              <a:rPr lang="zh-CN" altLang="en-US" sz="1100" dirty="0" smtClean="0">
                <a:sym typeface="Huawei Sans" panose="020C0503030203020204" pitchFamily="34" charset="0"/>
              </a:rPr>
              <a:t>处理器构建的全栈</a:t>
            </a:r>
            <a:r>
              <a:rPr lang="en-US" altLang="zh-CN" sz="1100" dirty="0" smtClean="0">
                <a:sym typeface="Huawei Sans" panose="020C0503030203020204" pitchFamily="34" charset="0"/>
              </a:rPr>
              <a:t>IT</a:t>
            </a:r>
            <a:r>
              <a:rPr lang="zh-CN" altLang="en-US" sz="1100" dirty="0" smtClean="0">
                <a:sym typeface="Huawei Sans" panose="020C0503030203020204" pitchFamily="34" charset="0"/>
              </a:rPr>
              <a:t>基础设施、行业应用及服务，包括</a:t>
            </a:r>
            <a:r>
              <a:rPr lang="en-US" altLang="zh-CN" sz="1100" dirty="0" smtClean="0">
                <a:sym typeface="Huawei Sans" panose="020C0503030203020204" pitchFamily="34" charset="0"/>
              </a:rPr>
              <a:t>PC</a:t>
            </a:r>
            <a:r>
              <a:rPr lang="zh-CN" altLang="en-US" sz="1100" dirty="0" smtClean="0">
                <a:sym typeface="Huawei Sans" panose="020C0503030203020204" pitchFamily="34" charset="0"/>
              </a:rPr>
              <a:t>、服务器、存储、操作系统、中间件、虚拟化、数据库、云服务、行业应用以及咨询管理服务等。 </a:t>
            </a:r>
            <a:endParaRPr lang="en-US" altLang="zh-CN" sz="1100" dirty="0" smtClean="0">
              <a:sym typeface="Huawei Sans" panose="020C0503030203020204" pitchFamily="34" charset="0"/>
            </a:endParaRPr>
          </a:p>
          <a:p>
            <a:pPr lvl="0"/>
            <a:endParaRPr lang="en-US" altLang="zh-CN" sz="1100" dirty="0" smtClean="0"/>
          </a:p>
          <a:p>
            <a:r>
              <a:rPr lang="zh-CN" altLang="en-US" sz="1100" dirty="0" smtClean="0"/>
              <a:t>弹性云服务器 </a:t>
            </a:r>
            <a:r>
              <a:rPr lang="en-US" altLang="zh-CN" sz="1100" dirty="0" smtClean="0"/>
              <a:t>ECS </a:t>
            </a:r>
            <a:r>
              <a:rPr lang="zh-CN" altLang="en-US" sz="1100" dirty="0" smtClean="0"/>
              <a:t>（</a:t>
            </a:r>
            <a:r>
              <a:rPr lang="en-US" altLang="zh-CN" sz="1100" dirty="0" smtClean="0"/>
              <a:t>Elastic Compute Service)</a:t>
            </a:r>
          </a:p>
          <a:p>
            <a:r>
              <a:rPr lang="zh-CN" altLang="en-US" sz="1100" dirty="0" smtClean="0"/>
              <a:t>裸金属服务器 </a:t>
            </a:r>
            <a:r>
              <a:rPr lang="en-US" altLang="zh-CN" sz="1100" dirty="0" smtClean="0"/>
              <a:t>BMS</a:t>
            </a:r>
            <a:r>
              <a:rPr lang="zh-CN" altLang="en-US" sz="1100" dirty="0" smtClean="0"/>
              <a:t>（</a:t>
            </a:r>
            <a:r>
              <a:rPr lang="en-US" altLang="zh-CN" sz="1100" dirty="0" smtClean="0"/>
              <a:t>Bare Metal Server</a:t>
            </a:r>
            <a:r>
              <a:rPr lang="zh-CN" altLang="en-US" sz="1100" dirty="0" smtClean="0"/>
              <a:t>）</a:t>
            </a:r>
          </a:p>
          <a:p>
            <a:r>
              <a:rPr lang="zh-CN" altLang="en-US" sz="1100" dirty="0" smtClean="0"/>
              <a:t>云数据库</a:t>
            </a:r>
            <a:r>
              <a:rPr lang="en-US" altLang="zh-CN" sz="1100" dirty="0" smtClean="0"/>
              <a:t>RDS</a:t>
            </a:r>
            <a:r>
              <a:rPr lang="zh-CN" altLang="en-US" sz="1100" dirty="0" smtClean="0"/>
              <a:t>（</a:t>
            </a:r>
            <a:r>
              <a:rPr lang="en-US" altLang="zh-CN" sz="1100" dirty="0" smtClean="0"/>
              <a:t>Relational Database Service</a:t>
            </a:r>
            <a:r>
              <a:rPr lang="zh-CN" altLang="en-US" sz="1100" dirty="0" smtClean="0"/>
              <a:t>，简称</a:t>
            </a:r>
            <a:r>
              <a:rPr lang="en-US" altLang="zh-CN" sz="1100" dirty="0" smtClean="0"/>
              <a:t>RDS</a:t>
            </a:r>
            <a:r>
              <a:rPr lang="zh-CN" altLang="en-US" sz="1100" dirty="0" smtClean="0"/>
              <a:t>）</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95989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并行回放</a:t>
            </a:r>
            <a:r>
              <a:rPr lang="en-US" altLang="zh-CN" smtClean="0"/>
              <a:t>, </a:t>
            </a:r>
            <a:r>
              <a:rPr lang="zh-CN" altLang="en-US" smtClean="0"/>
              <a:t>文件级并发执行</a:t>
            </a:r>
            <a:r>
              <a:rPr lang="en-US" altLang="zh-CN" smtClean="0"/>
              <a:t>, </a:t>
            </a:r>
            <a:r>
              <a:rPr lang="zh-CN" altLang="en-US" smtClean="0"/>
              <a:t>支持备机可读</a:t>
            </a:r>
            <a:endParaRPr lang="en-US" altLang="zh-CN" smtClean="0"/>
          </a:p>
          <a:p>
            <a:r>
              <a:rPr lang="zh-CN" altLang="en-US" smtClean="0"/>
              <a:t>极致</a:t>
            </a:r>
            <a:r>
              <a:rPr lang="en-US" altLang="zh-CN" smtClean="0"/>
              <a:t>RTO, </a:t>
            </a:r>
            <a:r>
              <a:rPr lang="zh-CN" altLang="en-US" smtClean="0"/>
              <a:t>回放粒度更细</a:t>
            </a:r>
            <a:r>
              <a:rPr lang="en-US" altLang="zh-CN" smtClean="0"/>
              <a:t>, </a:t>
            </a:r>
            <a:r>
              <a:rPr lang="zh-CN" altLang="en-US" smtClean="0"/>
              <a:t>支持页面级并行</a:t>
            </a:r>
            <a:r>
              <a:rPr lang="en-US" altLang="zh-CN" smtClean="0"/>
              <a:t>, </a:t>
            </a:r>
            <a:r>
              <a:rPr lang="zh-CN" altLang="en-US" smtClean="0"/>
              <a:t>不支持备机可读</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82288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父目录 </a:t>
            </a:r>
            <a:r>
              <a:rPr lang="en-US" altLang="zh-CN" smtClean="0"/>
              <a:t>-</a:t>
            </a:r>
            <a:r>
              <a:rPr lang="zh-CN" altLang="en-US" smtClean="0"/>
              <a:t>：</a:t>
            </a:r>
            <a:r>
              <a:rPr lang="en-US" altLang="zh-CN" smtClean="0"/>
              <a:t>/opt/gaussdb/app </a:t>
            </a:r>
            <a:r>
              <a:rPr lang="zh-CN" altLang="en-US" smtClean="0"/>
              <a:t>或者</a:t>
            </a:r>
            <a:r>
              <a:rPr lang="en-US" altLang="zh-CN" smtClean="0"/>
              <a:t>opt/gaussdb/app-xxxxx</a:t>
            </a:r>
            <a:r>
              <a:rPr lang="zh-CN" altLang="en-US" smtClean="0"/>
              <a:t>；</a:t>
            </a:r>
            <a:r>
              <a:rPr lang="zh-CN" altLang="zh-CN" smtClean="0"/>
              <a:t>实例数据目录</a:t>
            </a:r>
            <a:r>
              <a:rPr lang="zh-CN" altLang="en-US" smtClean="0"/>
              <a:t>：</a:t>
            </a:r>
            <a:r>
              <a:rPr lang="en-US" altLang="zh-CN" smtClean="0"/>
              <a:t>/gaussdb/data/</a:t>
            </a:r>
            <a:r>
              <a:rPr lang="zh-CN" altLang="en-US" smtClean="0"/>
              <a:t>数据库节点名称</a:t>
            </a:r>
            <a:endParaRPr lang="en-US" altLang="zh-CN" smtClean="0"/>
          </a:p>
          <a:p>
            <a:r>
              <a:rPr lang="zh-CN" altLang="en-US" smtClean="0"/>
              <a:t>数据库在安装过程中，会自动对其文件权限（包括运行过程中生成的文件，如日志文件等）进行设置。其权限规则如下：</a:t>
            </a:r>
          </a:p>
          <a:p>
            <a:pPr lvl="1"/>
            <a:r>
              <a:rPr lang="zh-CN" altLang="en-US" smtClean="0"/>
              <a:t>数据库程序目录的权限为</a:t>
            </a:r>
            <a:r>
              <a:rPr lang="en-US" altLang="zh-CN" smtClean="0"/>
              <a:t>0750</a:t>
            </a:r>
            <a:r>
              <a:rPr lang="zh-CN" altLang="en-US" smtClean="0"/>
              <a:t>。</a:t>
            </a:r>
          </a:p>
          <a:p>
            <a:pPr lvl="1"/>
            <a:r>
              <a:rPr lang="zh-CN" altLang="en-US" smtClean="0"/>
              <a:t>数据库数据文件目录的权限为</a:t>
            </a:r>
            <a:r>
              <a:rPr lang="en-US" altLang="zh-CN" smtClean="0"/>
              <a:t>0700</a:t>
            </a:r>
            <a:r>
              <a:rPr lang="zh-CN" altLang="en-US" smtClean="0"/>
              <a:t>。</a:t>
            </a:r>
            <a:r>
              <a:rPr lang="en-US" altLang="zh-CN" smtClean="0"/>
              <a:t>openGauss</a:t>
            </a:r>
            <a:r>
              <a:rPr lang="zh-CN" altLang="en-US" smtClean="0"/>
              <a:t>部署时通过创建</a:t>
            </a:r>
            <a:r>
              <a:rPr lang="en-US" altLang="zh-CN" smtClean="0"/>
              <a:t>xml</a:t>
            </a:r>
            <a:r>
              <a:rPr lang="zh-CN" altLang="en-US" smtClean="0"/>
              <a:t>配置文件中的</a:t>
            </a:r>
            <a:r>
              <a:rPr lang="en-US" altLang="zh-CN" smtClean="0"/>
              <a:t>tmpMppdbPath</a:t>
            </a:r>
            <a:r>
              <a:rPr lang="zh-CN" altLang="en-US" smtClean="0"/>
              <a:t>参数指定目录（若未指定，则默认创建</a:t>
            </a:r>
            <a:r>
              <a:rPr lang="en-US" altLang="zh-CN" smtClean="0"/>
              <a:t>/tmp/$USER_mppdb</a:t>
            </a:r>
            <a:r>
              <a:rPr lang="zh-CN" altLang="en-US" smtClean="0"/>
              <a:t>目录）来存放“</a:t>
            </a:r>
            <a:r>
              <a:rPr lang="en-US" altLang="zh-CN" smtClean="0"/>
              <a:t>.s.PGSQL.*”</a:t>
            </a:r>
            <a:r>
              <a:rPr lang="zh-CN" altLang="en-US" smtClean="0"/>
              <a:t>文件，该目录和文件权限设置为</a:t>
            </a:r>
            <a:r>
              <a:rPr lang="en-US" altLang="zh-CN" smtClean="0"/>
              <a:t>0700</a:t>
            </a:r>
            <a:r>
              <a:rPr lang="zh-CN" altLang="en-US" smtClean="0"/>
              <a:t>。</a:t>
            </a:r>
          </a:p>
          <a:p>
            <a:pPr lvl="1"/>
            <a:r>
              <a:rPr lang="zh-CN" altLang="en-US" smtClean="0"/>
              <a:t>数据库的数据文件、审计日志和其他数据库程序生成的数据文件的权限为</a:t>
            </a:r>
            <a:r>
              <a:rPr lang="en-US" altLang="zh-CN" smtClean="0"/>
              <a:t>0600</a:t>
            </a:r>
            <a:r>
              <a:rPr lang="zh-CN" altLang="en-US" smtClean="0"/>
              <a:t>，运行日志的权限默认不高于</a:t>
            </a:r>
            <a:r>
              <a:rPr lang="en-US" altLang="zh-CN" smtClean="0"/>
              <a:t>0640</a:t>
            </a:r>
            <a:r>
              <a:rPr lang="zh-CN" altLang="en-US" smtClean="0"/>
              <a:t>。</a:t>
            </a:r>
          </a:p>
          <a:p>
            <a:pPr lvl="1"/>
            <a:r>
              <a:rPr lang="zh-CN" altLang="en-US" smtClean="0"/>
              <a:t>普通操作系统用户不允许修改和删除数据库文件和日志文件。</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384926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4416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10366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9332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805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4279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42745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750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46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IOPS</a:t>
            </a:r>
            <a:r>
              <a:rPr lang="zh-CN" altLang="en-US" smtClean="0"/>
              <a:t>（</a:t>
            </a:r>
            <a:r>
              <a:rPr lang="en-US" altLang="zh-CN" smtClean="0"/>
              <a:t>Input/Output Operations Per Second</a:t>
            </a:r>
            <a:r>
              <a:rPr lang="zh-CN" altLang="en-US" smtClean="0"/>
              <a:t>）</a:t>
            </a:r>
            <a:endParaRPr lang="en-US" altLang="zh-CN" smtClean="0"/>
          </a:p>
          <a:p>
            <a:r>
              <a:rPr lang="zh-CN" altLang="en-US" smtClean="0"/>
              <a:t>基于融合以太网的</a:t>
            </a:r>
            <a:r>
              <a:rPr lang="en-US" altLang="zh-CN" smtClean="0"/>
              <a:t>RDMA</a:t>
            </a:r>
            <a:r>
              <a:rPr lang="zh-CN" altLang="en-US" smtClean="0"/>
              <a:t>（英語：</a:t>
            </a:r>
            <a:r>
              <a:rPr lang="en-US" altLang="zh-CN" smtClean="0"/>
              <a:t>RDMA over Converged Ethernet</a:t>
            </a:r>
            <a:r>
              <a:rPr lang="zh-CN" altLang="en-US" smtClean="0"/>
              <a:t>，缩写</a:t>
            </a:r>
            <a:r>
              <a:rPr lang="en-US" altLang="zh-CN" smtClean="0"/>
              <a:t>RoCE</a:t>
            </a:r>
            <a:r>
              <a:rPr lang="zh-CN" altLang="en-US" smtClean="0"/>
              <a:t>）是一个网络协议，允许在一个以太网网络上使用远程直接内存访问（</a:t>
            </a:r>
            <a:r>
              <a:rPr lang="en-US" altLang="zh-CN" smtClean="0"/>
              <a:t>RDMA</a:t>
            </a:r>
            <a:r>
              <a:rPr lang="zh-CN" altLang="en-US" smtClean="0"/>
              <a:t>）</a:t>
            </a:r>
            <a:endParaRPr lang="en-US" altLang="zh-CN" smtClean="0"/>
          </a:p>
          <a:p>
            <a:r>
              <a:rPr lang="zh-CN" altLang="en-US" smtClean="0"/>
              <a:t>非统一内存访问架构（英語：</a:t>
            </a:r>
            <a:r>
              <a:rPr lang="en-US" altLang="zh-CN" smtClean="0"/>
              <a:t>Non-uniform memory access</a:t>
            </a:r>
            <a:r>
              <a:rPr lang="zh-CN" altLang="en-US" smtClean="0"/>
              <a:t>，简称</a:t>
            </a:r>
            <a:r>
              <a:rPr lang="en-US" altLang="zh-CN" smtClean="0"/>
              <a:t>NUMA</a:t>
            </a:r>
            <a:r>
              <a:rPr lang="zh-CN" altLang="en-US" smtClean="0"/>
              <a:t>）是一种为多处理器的电脑设计的内存架构，内存访问时间取决于内存相对于处理器的位置。 在</a:t>
            </a:r>
            <a:r>
              <a:rPr lang="en-US" altLang="zh-CN" smtClean="0"/>
              <a:t>NUMA</a:t>
            </a:r>
            <a:r>
              <a:rPr lang="zh-CN" altLang="en-US" smtClean="0"/>
              <a:t>下，处理器访问它自己的本地内存的速度比非本地内存（内存位于另一个处理器，或者是处理器之间共享的内存）快一些</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90164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2806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7522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83334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35757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32357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540947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6420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gs_ctl</a:t>
            </a:r>
            <a:r>
              <a:rPr lang="zh-CN" altLang="en-US" smtClean="0"/>
              <a:t>的使用方法请参见官网</a:t>
            </a:r>
            <a:r>
              <a:rPr lang="en-US" altLang="zh-CN" smtClean="0">
                <a:hlinkClick r:id="rId3"/>
              </a:rPr>
              <a:t>https://opengauss.org/zh/ </a:t>
            </a:r>
            <a:r>
              <a:rPr lang="zh-CN" altLang="en-US" smtClean="0"/>
              <a:t>的文档</a:t>
            </a:r>
            <a:r>
              <a:rPr lang="en-US" altLang="zh-CN" smtClean="0"/>
              <a:t>《openGauss </a:t>
            </a:r>
            <a:r>
              <a:rPr lang="zh-CN" altLang="en-US" smtClean="0"/>
              <a:t>工具参考</a:t>
            </a:r>
            <a:r>
              <a:rPr lang="en-US" altLang="zh-CN" smtClean="0"/>
              <a:t>》</a:t>
            </a:r>
            <a:r>
              <a:rPr lang="zh-CN" altLang="en-US" smtClean="0"/>
              <a:t>。</a:t>
            </a:r>
            <a:endParaRPr lang="zh-CN" altLang="en-US"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917257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06840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152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51838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8093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58416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36023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43790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77257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41225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4665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16398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248754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85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sym typeface="Huawei Sans"/>
              </a:rPr>
              <a:t>华为数据库领域十年磨一剑，</a:t>
            </a:r>
            <a:r>
              <a:rPr lang="en-US" altLang="zh-CN" dirty="0" smtClean="0"/>
              <a:t> </a:t>
            </a:r>
            <a:r>
              <a:rPr lang="en-US" altLang="zh-CN" dirty="0" err="1" smtClean="0"/>
              <a:t>openGauss</a:t>
            </a:r>
            <a:r>
              <a:rPr lang="zh-CN" altLang="en-US" dirty="0" smtClean="0"/>
              <a:t>集中式版本内核</a:t>
            </a:r>
            <a:r>
              <a:rPr lang="zh-CN" altLang="en-US" dirty="0" smtClean="0">
                <a:sym typeface="Huawei Sans"/>
              </a:rPr>
              <a:t>全开源。</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5328368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数据库</a:t>
            </a:r>
            <a:r>
              <a:rPr lang="zh-CN" altLang="zh-CN" smtClean="0"/>
              <a:t>云服务</a:t>
            </a:r>
            <a:r>
              <a:rPr lang="zh-CN" altLang="en-US" smtClean="0"/>
              <a:t>市场增长迅速，传统线下数据库增长乏力</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9861773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数据库</a:t>
            </a:r>
            <a:r>
              <a:rPr lang="zh-CN" altLang="zh-CN" smtClean="0"/>
              <a:t>云服务</a:t>
            </a:r>
            <a:r>
              <a:rPr lang="zh-CN" altLang="en-US" smtClean="0"/>
              <a:t>市场增长迅速，传统线下数据库增长乏力</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416298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a:t>
            </a:r>
            <a:r>
              <a:rPr lang="zh-CN" altLang="en-US" smtClean="0"/>
              <a:t>数据库升级为全场景云服务，依托华为云与云</a:t>
            </a:r>
            <a:r>
              <a:rPr lang="en-US" altLang="zh-CN" smtClean="0"/>
              <a:t>Stack</a:t>
            </a:r>
            <a:r>
              <a:rPr lang="zh-CN" altLang="en-US" smtClean="0"/>
              <a:t>，持续服务客户</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248760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dirty="0" smtClean="0"/>
              <a:t>transactions per minute C (</a:t>
            </a:r>
            <a:r>
              <a:rPr lang="en-US" altLang="zh-CN" sz="1100" dirty="0" err="1" smtClean="0"/>
              <a:t>tpmC</a:t>
            </a:r>
            <a:r>
              <a:rPr lang="en-US" altLang="zh-CN" sz="1100" dirty="0" smtClean="0"/>
              <a:t>)</a:t>
            </a:r>
            <a:r>
              <a:rPr lang="zh-CN" altLang="en-US" sz="1100" dirty="0" smtClean="0"/>
              <a:t>事务每分钟</a:t>
            </a:r>
            <a:r>
              <a:rPr lang="en-US" altLang="zh-CN" sz="1100" dirty="0" smtClean="0"/>
              <a:t>:</a:t>
            </a:r>
            <a:r>
              <a:rPr lang="zh-CN" altLang="en-US" sz="1100" dirty="0" smtClean="0"/>
              <a:t>  在国内外被广泛用于衡量计算机系统的事务处理能力</a:t>
            </a:r>
            <a:endParaRPr lang="en-US" altLang="zh-CN" sz="1100" dirty="0" smtClean="0"/>
          </a:p>
          <a:p>
            <a:r>
              <a:rPr lang="zh-CN" altLang="en-US" sz="1100" dirty="0" smtClean="0"/>
              <a:t>卓越线性比  线性比为</a:t>
            </a:r>
            <a:r>
              <a:rPr lang="en-US" altLang="zh-CN" sz="1100" dirty="0" smtClean="0"/>
              <a:t>0.8</a:t>
            </a:r>
            <a:endParaRPr lang="zh-CN" altLang="en-US" sz="1100" dirty="0" smtClean="0"/>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725815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1.ABCDE:</a:t>
            </a:r>
            <a:r>
              <a:rPr lang="zh-CN" altLang="en-US" smtClean="0"/>
              <a:t>数据分区的好处为改善可管理性、可提升删除操作的性能、改善查询性能、分区剪枝和智能化分区联接</a:t>
            </a:r>
            <a:endParaRPr lang="en-US" altLang="zh-CN" smtClean="0"/>
          </a:p>
          <a:p>
            <a:r>
              <a:rPr lang="en-US" altLang="zh-CN" smtClean="0"/>
              <a:t>2.B</a:t>
            </a:r>
            <a:r>
              <a:rPr lang="zh-CN" altLang="en-US" smtClean="0"/>
              <a:t>：错误，</a:t>
            </a:r>
            <a:r>
              <a:rPr lang="en-US" altLang="zh-CN" smtClean="0"/>
              <a:t>openGauss</a:t>
            </a:r>
            <a:r>
              <a:rPr lang="zh-CN" altLang="zh-CN" smtClean="0"/>
              <a:t>如果按照主备模式部署，并打开备机可读功能后，备机将能够提供读操作，</a:t>
            </a:r>
            <a:r>
              <a:rPr lang="zh-CN" altLang="en-US" smtClean="0"/>
              <a:t>不能提供写操作。</a:t>
            </a:r>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173688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sz="1100" dirty="0" smtClean="0"/>
              <a:t>3.A</a:t>
            </a:r>
            <a:r>
              <a:rPr lang="zh-CN" altLang="en-US" sz="1100" dirty="0" smtClean="0"/>
              <a:t>：正确，启动</a:t>
            </a:r>
            <a:r>
              <a:rPr lang="en-US" altLang="zh-CN" sz="1100" dirty="0" err="1" smtClean="0"/>
              <a:t>openGauss</a:t>
            </a:r>
            <a:r>
              <a:rPr lang="zh-CN" altLang="en-US" sz="1100" dirty="0" smtClean="0"/>
              <a:t>流程，双机启动必须以双机模式启动</a:t>
            </a:r>
            <a:r>
              <a:rPr lang="en-US" altLang="zh-CN" sz="1100" dirty="0" smtClean="0"/>
              <a:t>, </a:t>
            </a:r>
            <a:r>
              <a:rPr lang="zh-CN" altLang="en-US" sz="1100" dirty="0" smtClean="0"/>
              <a:t>若中间过程以单机模式启动</a:t>
            </a:r>
            <a:r>
              <a:rPr lang="en-US" altLang="zh-CN" sz="1100" dirty="0" smtClean="0"/>
              <a:t>, </a:t>
            </a:r>
            <a:r>
              <a:rPr lang="zh-CN" altLang="en-US" sz="1100" dirty="0" smtClean="0"/>
              <a:t>则必须修复才能恢复双机关系</a:t>
            </a:r>
            <a:r>
              <a:rPr lang="en-US" altLang="zh-CN" sz="1100" dirty="0" smtClean="0"/>
              <a:t>, </a:t>
            </a:r>
            <a:r>
              <a:rPr lang="zh-CN" altLang="en-US" sz="1100" dirty="0" smtClean="0"/>
              <a:t>用</a:t>
            </a:r>
            <a:r>
              <a:rPr lang="en-US" altLang="zh-CN" sz="1100" dirty="0" err="1" smtClean="0"/>
              <a:t>gs_ctl</a:t>
            </a:r>
            <a:r>
              <a:rPr lang="en-US" altLang="zh-CN" sz="1100" dirty="0" smtClean="0"/>
              <a:t> build</a:t>
            </a:r>
            <a:r>
              <a:rPr lang="zh-CN" altLang="en-US" sz="1100" dirty="0" smtClean="0"/>
              <a:t>进行修复。</a:t>
            </a:r>
            <a:endParaRPr lang="en-US" altLang="zh-CN" sz="1100" dirty="0" smtClean="0"/>
          </a:p>
          <a:p>
            <a:pPr lvl="0"/>
            <a:r>
              <a:rPr lang="en-US" altLang="zh-CN" sz="1100" dirty="0" smtClean="0"/>
              <a:t>4.B:</a:t>
            </a:r>
            <a:r>
              <a:rPr lang="zh-CN" altLang="en-US" sz="1100" dirty="0" smtClean="0"/>
              <a:t>系统日志存储位置：</a:t>
            </a:r>
            <a:r>
              <a:rPr lang="zh-CN" altLang="zh-CN" sz="1100" dirty="0" smtClean="0"/>
              <a:t>数据库节点的运行日志放在“</a:t>
            </a:r>
            <a:r>
              <a:rPr lang="en-US" altLang="zh-CN" sz="1100" dirty="0" smtClean="0"/>
              <a:t>/</a:t>
            </a:r>
            <a:r>
              <a:rPr lang="en-US" altLang="zh-CN" sz="1100" dirty="0" err="1" smtClean="0"/>
              <a:t>var</a:t>
            </a:r>
            <a:r>
              <a:rPr lang="en-US" altLang="zh-CN" sz="1100" dirty="0" smtClean="0"/>
              <a:t>/log/</a:t>
            </a:r>
            <a:r>
              <a:rPr lang="en-US" altLang="zh-CN" sz="1100" dirty="0" err="1" smtClean="0"/>
              <a:t>gaussdb</a:t>
            </a:r>
            <a:r>
              <a:rPr lang="en-US" altLang="zh-CN" sz="1100" dirty="0" smtClean="0"/>
              <a:t>/</a:t>
            </a:r>
            <a:r>
              <a:rPr lang="zh-CN" altLang="zh-CN" sz="1100" dirty="0" smtClean="0"/>
              <a:t>用户名</a:t>
            </a:r>
            <a:r>
              <a:rPr lang="en-US" altLang="zh-CN" sz="1100" dirty="0" smtClean="0"/>
              <a:t>/</a:t>
            </a:r>
            <a:r>
              <a:rPr lang="en-US" altLang="zh-CN" sz="1100" dirty="0" err="1" smtClean="0"/>
              <a:t>pg_log</a:t>
            </a:r>
            <a:r>
              <a:rPr lang="zh-CN" altLang="zh-CN" sz="1100" dirty="0" smtClean="0"/>
              <a:t>”中各自对应的目录下。</a:t>
            </a:r>
            <a:endParaRPr lang="en-US" altLang="zh-CN" sz="1100" dirty="0" smtClean="0"/>
          </a:p>
          <a:p>
            <a:endParaRPr lang="zh-CN" altLang="en-US" dirty="0"/>
          </a:p>
        </p:txBody>
      </p:sp>
      <p:sp>
        <p:nvSpPr>
          <p:cNvPr id="3" name="幻灯片图像占位符 2"/>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290268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43167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17070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180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lang="zh-CN" altLang="en-US" dirty="0" smtClean="0"/>
              <a:t>华为公司内部配套、公有云的</a:t>
            </a:r>
            <a:r>
              <a:rPr lang="en-US" altLang="zh-CN" dirty="0" err="1" smtClean="0"/>
              <a:t>GaussDB</a:t>
            </a:r>
            <a:r>
              <a:rPr lang="zh-CN" altLang="en-US" dirty="0" smtClean="0"/>
              <a:t>、开源</a:t>
            </a:r>
            <a:r>
              <a:rPr lang="en-US" altLang="zh-CN" dirty="0" err="1" smtClean="0"/>
              <a:t>openGauss</a:t>
            </a:r>
            <a:r>
              <a:rPr lang="en-US" altLang="zh-CN" dirty="0" smtClean="0"/>
              <a:t> </a:t>
            </a:r>
            <a:r>
              <a:rPr lang="zh-CN" altLang="en-US" dirty="0" smtClean="0"/>
              <a:t>共代码基线</a:t>
            </a:r>
          </a:p>
          <a:p>
            <a:endParaRPr lang="zh-CN" altLang="en-US" dirty="0"/>
          </a:p>
        </p:txBody>
      </p:sp>
    </p:spTree>
    <p:extLst>
      <p:ext uri="{BB962C8B-B14F-4D97-AF65-F5344CB8AC3E}">
        <p14:creationId xmlns:p14="http://schemas.microsoft.com/office/powerpoint/2010/main" val="2119136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15843474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52025639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1134189782"/>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98729212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1263783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880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xmlns="" id="{6C4E2D52-327C-4E2C-873F-6617F8FE69E7}"/>
              </a:ext>
            </a:extLst>
          </p:cNvPr>
          <p:cNvSpPr>
            <a:spLocks noGrp="1"/>
          </p:cNvSpPr>
          <p:nvPr>
            <p:ph idx="10"/>
          </p:nvPr>
        </p:nvSpPr>
        <p:spPr>
          <a:xfrm>
            <a:off x="673633" y="1813240"/>
            <a:ext cx="10283927" cy="3856039"/>
          </a:xfrm>
          <a:prstGeom prst="rect">
            <a:avLst/>
          </a:prstGeom>
        </p:spPr>
        <p:txBody>
          <a:bodyPr/>
          <a:lstStyle>
            <a:lvl1pPr>
              <a:defRPr sz="2400">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15" name="Rectangle 13"/>
          <p:cNvSpPr/>
          <p:nvPr userDrawn="1"/>
        </p:nvSpPr>
        <p:spPr>
          <a:xfrm flipH="1">
            <a:off x="673633" y="623739"/>
            <a:ext cx="49343" cy="5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en-US"/>
          </a:p>
        </p:txBody>
      </p:sp>
      <p:sp>
        <p:nvSpPr>
          <p:cNvPr id="16" name="文本占位符 2"/>
          <p:cNvSpPr>
            <a:spLocks noGrp="1"/>
          </p:cNvSpPr>
          <p:nvPr>
            <p:ph type="body" idx="1" hasCustomPrompt="1"/>
          </p:nvPr>
        </p:nvSpPr>
        <p:spPr>
          <a:xfrm>
            <a:off x="877253" y="665625"/>
            <a:ext cx="5157787" cy="540000"/>
          </a:xfrm>
          <a:prstGeom prst="rect">
            <a:avLst/>
          </a:prstGeom>
        </p:spPr>
        <p:txBody>
          <a:bodyPr anchor="ctr" anchorCtr="0"/>
          <a:lstStyle>
            <a:lvl1pPr marL="0" indent="0">
              <a:buNone/>
              <a:defRPr sz="3200" b="0">
                <a:solidFill>
                  <a:schemeClr val="bg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单击此处添加标题</a:t>
            </a:r>
          </a:p>
        </p:txBody>
      </p:sp>
    </p:spTree>
    <p:extLst>
      <p:ext uri="{BB962C8B-B14F-4D97-AF65-F5344CB8AC3E}">
        <p14:creationId xmlns:p14="http://schemas.microsoft.com/office/powerpoint/2010/main" val="27283825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3" r:id="rId11"/>
    <p:sldLayoutId id="2147483877" r:id="rId12"/>
    <p:sldLayoutId id="2147483878" r:id="rId13"/>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6749" y="1483479"/>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75" r:id="rId1"/>
    <p:sldLayoutId id="2147483869" r:id="rId2"/>
    <p:sldLayoutId id="2147483876" r:id="rId3"/>
    <p:sldLayoutId id="2147483870" r:id="rId4"/>
    <p:sldLayoutId id="2147483872" r:id="rId5"/>
    <p:sldLayoutId id="2147483879" r:id="rId6"/>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gitee.com/opengaus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diagramColors" Target="../diagrams/colors3.xml"/><Relationship Id="rId11" Type="http://schemas.openxmlformats.org/officeDocument/2006/relationships/image" Target="../media/image31.png"/><Relationship Id="rId5" Type="http://schemas.openxmlformats.org/officeDocument/2006/relationships/diagramQuickStyle" Target="../diagrams/quickStyle3.xml"/><Relationship Id="rId10" Type="http://schemas.openxmlformats.org/officeDocument/2006/relationships/image" Target="../media/image30.png"/><Relationship Id="rId4" Type="http://schemas.openxmlformats.org/officeDocument/2006/relationships/diagramLayout" Target="../diagrams/layout3.xml"/><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4.xml"/><Relationship Id="rId1" Type="http://schemas.openxmlformats.org/officeDocument/2006/relationships/slideLayout" Target="../slideLayouts/slideLayout18.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3.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8" Type="http://schemas.openxmlformats.org/officeDocument/2006/relationships/image" Target="../media/image41.tmp"/><Relationship Id="rId3" Type="http://schemas.openxmlformats.org/officeDocument/2006/relationships/image" Target="../media/image36.png"/><Relationship Id="rId7" Type="http://schemas.openxmlformats.org/officeDocument/2006/relationships/image" Target="../media/image40.tmp"/><Relationship Id="rId2" Type="http://schemas.openxmlformats.org/officeDocument/2006/relationships/notesSlide" Target="../notesSlides/notesSlide87.xml"/><Relationship Id="rId1" Type="http://schemas.openxmlformats.org/officeDocument/2006/relationships/slideLayout" Target="../slideLayouts/slideLayout10.xml"/><Relationship Id="rId6" Type="http://schemas.openxmlformats.org/officeDocument/2006/relationships/image" Target="../media/image39.tmp"/><Relationship Id="rId5" Type="http://schemas.openxmlformats.org/officeDocument/2006/relationships/image" Target="../media/image38.png"/><Relationship Id="rId4" Type="http://schemas.openxmlformats.org/officeDocument/2006/relationships/image" Target="../media/image37.png"/></Relationships>
</file>

<file path=ppt/slides/_rels/slide88.xml.rels><?xml version="1.0" encoding="UTF-8" standalone="yes"?>
<Relationships xmlns="http://schemas.openxmlformats.org/package/2006/relationships"><Relationship Id="rId8" Type="http://schemas.openxmlformats.org/officeDocument/2006/relationships/image" Target="../media/image44.tmp"/><Relationship Id="rId3" Type="http://schemas.openxmlformats.org/officeDocument/2006/relationships/hyperlink" Target="http://enterprise.huawei.com/cn/" TargetMode="External"/><Relationship Id="rId7" Type="http://schemas.openxmlformats.org/officeDocument/2006/relationships/image" Target="../media/image43.png"/><Relationship Id="rId2" Type="http://schemas.openxmlformats.org/officeDocument/2006/relationships/notesSlide" Target="../notesSlides/notesSlide88.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hyperlink" Target="http://learning.huawei.com/cn/" TargetMode="External"/><Relationship Id="rId4" Type="http://schemas.openxmlformats.org/officeDocument/2006/relationships/hyperlink" Target="http://support.huawei.com/enterprise/" TargetMode="External"/><Relationship Id="rId9" Type="http://schemas.openxmlformats.org/officeDocument/2006/relationships/image" Target="../media/image45.tmp"/></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概述</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endParaRPr lang="zh-CN" altLang="en-US">
              <a:sym typeface="Huawei Sans" panose="020C0503030203020204" pitchFamily="34" charset="0"/>
            </a:endParaRPr>
          </a:p>
        </p:txBody>
      </p:sp>
    </p:spTree>
    <p:extLst>
      <p:ext uri="{BB962C8B-B14F-4D97-AF65-F5344CB8AC3E}">
        <p14:creationId xmlns:p14="http://schemas.microsoft.com/office/powerpoint/2010/main" val="3526502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000" dirty="0" smtClean="0">
                <a:sym typeface="Huawei Sans" panose="020C0503030203020204" pitchFamily="34" charset="0"/>
              </a:rPr>
              <a:t>公司战略：硬件开放、软件开源、使能伙伴；</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通过</a:t>
            </a:r>
            <a:r>
              <a:rPr lang="en-US" altLang="zh-CN" sz="2000" dirty="0" err="1" smtClean="0">
                <a:sym typeface="Huawei Sans" panose="020C0503030203020204" pitchFamily="34" charset="0"/>
              </a:rPr>
              <a:t>openGauss</a:t>
            </a:r>
            <a:r>
              <a:rPr lang="zh-CN" altLang="en-US" sz="2000" dirty="0" smtClean="0">
                <a:sym typeface="Huawei Sans" panose="020C0503030203020204" pitchFamily="34" charset="0"/>
              </a:rPr>
              <a:t>开源社区运作，推广华为自有数据库生态，助力鲲鹏计算产业生态构建；</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聚国内数据库人才，携手并进，共筑国产数据库事业。</a:t>
            </a:r>
          </a:p>
          <a:p>
            <a:endParaRPr lang="zh-CN" altLang="en-US" dirty="0">
              <a:sym typeface="Huawei Sans" panose="020C0503030203020204" pitchFamily="34" charset="0"/>
            </a:endParaRPr>
          </a:p>
        </p:txBody>
      </p:sp>
      <p:graphicFrame>
        <p:nvGraphicFramePr>
          <p:cNvPr id="17" name="图示 16"/>
          <p:cNvGraphicFramePr/>
          <p:nvPr>
            <p:extLst>
              <p:ext uri="{D42A27DB-BD31-4B8C-83A1-F6EECF244321}">
                <p14:modId xmlns:p14="http://schemas.microsoft.com/office/powerpoint/2010/main" val="1878951040"/>
              </p:ext>
            </p:extLst>
          </p:nvPr>
        </p:nvGraphicFramePr>
        <p:xfrm>
          <a:off x="1664958" y="2719241"/>
          <a:ext cx="8862083" cy="3455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 name="组合 24"/>
          <p:cNvGrpSpPr/>
          <p:nvPr/>
        </p:nvGrpSpPr>
        <p:grpSpPr>
          <a:xfrm>
            <a:off x="1862522" y="3419212"/>
            <a:ext cx="2378134" cy="2508343"/>
            <a:chOff x="779646" y="2887578"/>
            <a:chExt cx="3031958" cy="2762452"/>
          </a:xfrm>
        </p:grpSpPr>
        <p:grpSp>
          <p:nvGrpSpPr>
            <p:cNvPr id="22" name="组合 21"/>
            <p:cNvGrpSpPr/>
            <p:nvPr/>
          </p:nvGrpSpPr>
          <p:grpSpPr>
            <a:xfrm>
              <a:off x="779646" y="2887578"/>
              <a:ext cx="3031958" cy="2762452"/>
              <a:chOff x="779646" y="2887578"/>
              <a:chExt cx="3031958" cy="2762452"/>
            </a:xfrm>
          </p:grpSpPr>
          <p:sp>
            <p:nvSpPr>
              <p:cNvPr id="19" name="上箭头标注 18"/>
              <p:cNvSpPr/>
              <p:nvPr/>
            </p:nvSpPr>
            <p:spPr>
              <a:xfrm>
                <a:off x="779646" y="4658627"/>
                <a:ext cx="3031958" cy="991403"/>
              </a:xfrm>
              <a:prstGeom prst="upArrowCallout">
                <a:avLst/>
              </a:prstGeom>
              <a:solidFill>
                <a:srgbClr val="C700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上游产业</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计算机硬件、云服务</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上箭头标注 19"/>
              <p:cNvSpPr/>
              <p:nvPr/>
            </p:nvSpPr>
            <p:spPr>
              <a:xfrm>
                <a:off x="779646" y="3753853"/>
                <a:ext cx="3031958" cy="896445"/>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流程图: 过程 20"/>
              <p:cNvSpPr/>
              <p:nvPr/>
            </p:nvSpPr>
            <p:spPr>
              <a:xfrm>
                <a:off x="779646" y="2887578"/>
                <a:ext cx="3031958" cy="857944"/>
              </a:xfrm>
              <a:prstGeom prst="flowChart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下游产业</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政府、金融、教育、医疗</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3" name="等腰三角形 22"/>
            <p:cNvSpPr/>
            <p:nvPr/>
          </p:nvSpPr>
          <p:spPr>
            <a:xfrm>
              <a:off x="779646" y="4109987"/>
              <a:ext cx="2954955" cy="548640"/>
            </a:xfrm>
            <a:prstGeom prst="triangle">
              <a:avLst>
                <a:gd name="adj" fmla="val 0"/>
              </a:avLst>
            </a:prstGeom>
            <a:solidFill>
              <a:srgbClr val="C700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626211" y="4170518"/>
              <a:ext cx="1706914" cy="406747"/>
            </a:xfrm>
            <a:prstGeom prst="rect">
              <a:avLst/>
            </a:prstGeom>
            <a:noFill/>
          </p:spPr>
          <p:txBody>
            <a:bodyPr wrap="none" rtlCol="0">
              <a:spAutoFit/>
            </a:bodyPr>
            <a:lstStyle/>
            <a:p>
              <a:r>
                <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数据库</a:t>
              </a:r>
              <a:r>
                <a:rPr lang="zh-CN" altLang="en-US"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产业</a:t>
              </a:r>
              <a:endParaRPr lang="zh-CN" altLang="en-US"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 name="标题 2"/>
          <p:cNvSpPr>
            <a:spLocks noGrp="1"/>
          </p:cNvSpPr>
          <p:nvPr>
            <p:ph type="title"/>
          </p:nvPr>
        </p:nvSpPr>
        <p:spPr/>
        <p:txBody>
          <a:bodyPr>
            <a:normAutofit fontScale="90000"/>
          </a:bodyPr>
          <a:lstStyle/>
          <a:p>
            <a:r>
              <a:rPr lang="en-US" altLang="zh-CN" sz="3600" dirty="0" err="1" smtClean="0">
                <a:sym typeface="Huawei Sans" panose="020C0503030203020204" pitchFamily="34" charset="0"/>
              </a:rPr>
              <a:t>openGauss</a:t>
            </a:r>
            <a:r>
              <a:rPr lang="zh-CN" altLang="en-US" sz="3600" dirty="0" smtClean="0">
                <a:sym typeface="Huawei Sans" panose="020C0503030203020204" pitchFamily="34" charset="0"/>
              </a:rPr>
              <a:t>为什么开源</a:t>
            </a:r>
            <a:r>
              <a:rPr lang="en-US" altLang="zh-CN" sz="3600" dirty="0" smtClean="0">
                <a:sym typeface="Huawei Sans" panose="020C0503030203020204" pitchFamily="34" charset="0"/>
              </a:rPr>
              <a:t>? (1)</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397330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AB5678C0-3E21-4C63-8E36-8DC2C8833077}"/>
                                            </p:graphicEl>
                                          </p:spTgt>
                                        </p:tgtEl>
                                        <p:attrNameLst>
                                          <p:attrName>style.visibility</p:attrName>
                                        </p:attrNameLst>
                                      </p:cBhvr>
                                      <p:to>
                                        <p:strVal val="visible"/>
                                      </p:to>
                                    </p:set>
                                    <p:animEffect transition="in" filter="wipe(left)">
                                      <p:cBhvr>
                                        <p:cTn id="7" dur="500"/>
                                        <p:tgtEl>
                                          <p:spTgt spid="17">
                                            <p:graphicEl>
                                              <a:dgm id="{AB5678C0-3E21-4C63-8E36-8DC2C8833077}"/>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graphicEl>
                                              <a:dgm id="{231B3DFE-FF00-49D7-AB75-80CB789BBFD7}"/>
                                            </p:graphicEl>
                                          </p:spTgt>
                                        </p:tgtEl>
                                        <p:attrNameLst>
                                          <p:attrName>style.visibility</p:attrName>
                                        </p:attrNameLst>
                                      </p:cBhvr>
                                      <p:to>
                                        <p:strVal val="visible"/>
                                      </p:to>
                                    </p:set>
                                    <p:animEffect transition="in" filter="wipe(up)">
                                      <p:cBhvr>
                                        <p:cTn id="10" dur="10"/>
                                        <p:tgtEl>
                                          <p:spTgt spid="17">
                                            <p:graphicEl>
                                              <a:dgm id="{231B3DFE-FF00-49D7-AB75-80CB789BBFD7}"/>
                                            </p:graphic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graphicEl>
                                              <a:dgm id="{5BB8F383-57B5-4EAA-AEC7-90E10D211600}"/>
                                            </p:graphicEl>
                                          </p:spTgt>
                                        </p:tgtEl>
                                        <p:attrNameLst>
                                          <p:attrName>style.visibility</p:attrName>
                                        </p:attrNameLst>
                                      </p:cBhvr>
                                      <p:to>
                                        <p:strVal val="visible"/>
                                      </p:to>
                                    </p:set>
                                    <p:animEffect transition="in" filter="wipe(down)">
                                      <p:cBhvr>
                                        <p:cTn id="18" dur="500"/>
                                        <p:tgtEl>
                                          <p:spTgt spid="17">
                                            <p:graphicEl>
                                              <a:dgm id="{5BB8F383-57B5-4EAA-AEC7-90E10D21160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
                                            <p:graphicEl>
                                              <a:dgm id="{9EA821E1-A6CA-450E-BCC5-113EA81A18EF}"/>
                                            </p:graphicEl>
                                          </p:spTgt>
                                        </p:tgtEl>
                                        <p:attrNameLst>
                                          <p:attrName>style.visibility</p:attrName>
                                        </p:attrNameLst>
                                      </p:cBhvr>
                                      <p:to>
                                        <p:strVal val="visible"/>
                                      </p:to>
                                    </p:set>
                                    <p:animEffect transition="in" filter="wipe(down)">
                                      <p:cBhvr>
                                        <p:cTn id="21" dur="500"/>
                                        <p:tgtEl>
                                          <p:spTgt spid="17">
                                            <p:graphicEl>
                                              <a:dgm id="{9EA821E1-A6CA-450E-BCC5-113EA81A18EF}"/>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graphicEl>
                                              <a:dgm id="{B3C856B6-68FA-491A-8054-4FF83A6DF97D}"/>
                                            </p:graphicEl>
                                          </p:spTgt>
                                        </p:tgtEl>
                                        <p:attrNameLst>
                                          <p:attrName>style.visibility</p:attrName>
                                        </p:attrNameLst>
                                      </p:cBhvr>
                                      <p:to>
                                        <p:strVal val="visible"/>
                                      </p:to>
                                    </p:set>
                                    <p:animEffect transition="in" filter="wipe(left)">
                                      <p:cBhvr>
                                        <p:cTn id="26" dur="500"/>
                                        <p:tgtEl>
                                          <p:spTgt spid="17">
                                            <p:graphicEl>
                                              <a:dgm id="{B3C856B6-68FA-491A-8054-4FF83A6DF97D}"/>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graphicEl>
                                              <a:dgm id="{9C1FEEAF-47BC-485A-B64B-A9A74E1090FE}"/>
                                            </p:graphicEl>
                                          </p:spTgt>
                                        </p:tgtEl>
                                        <p:attrNameLst>
                                          <p:attrName>style.visibility</p:attrName>
                                        </p:attrNameLst>
                                      </p:cBhvr>
                                      <p:to>
                                        <p:strVal val="visible"/>
                                      </p:to>
                                    </p:set>
                                    <p:animEffect transition="in" filter="wipe(left)">
                                      <p:cBhvr>
                                        <p:cTn id="29" dur="500"/>
                                        <p:tgtEl>
                                          <p:spTgt spid="17">
                                            <p:graphicEl>
                                              <a:dgm id="{9C1FEEAF-47BC-485A-B64B-A9A74E1090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277397" y="1591502"/>
            <a:ext cx="5177266" cy="4502604"/>
            <a:chOff x="539386" y="1531466"/>
            <a:chExt cx="5156876" cy="3946138"/>
          </a:xfrm>
        </p:grpSpPr>
        <p:grpSp>
          <p:nvGrpSpPr>
            <p:cNvPr id="28" name="组合 27"/>
            <p:cNvGrpSpPr/>
            <p:nvPr/>
          </p:nvGrpSpPr>
          <p:grpSpPr>
            <a:xfrm>
              <a:off x="566547" y="5146624"/>
              <a:ext cx="3049902" cy="330980"/>
              <a:chOff x="404498" y="5541274"/>
              <a:chExt cx="3391324" cy="436786"/>
            </a:xfrm>
          </p:grpSpPr>
          <p:sp>
            <p:nvSpPr>
              <p:cNvPr id="42" name="圆角矩形 41"/>
              <p:cNvSpPr/>
              <p:nvPr/>
            </p:nvSpPr>
            <p:spPr bwMode="auto">
              <a:xfrm>
                <a:off x="404498" y="5541274"/>
                <a:ext cx="1054058" cy="411973"/>
              </a:xfrm>
              <a:prstGeom prst="roundRect">
                <a:avLst/>
              </a:prstGeom>
              <a:solidFill>
                <a:srgbClr val="DDEFFB"/>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华为</a:t>
                </a:r>
              </a:p>
            </p:txBody>
          </p:sp>
          <p:sp>
            <p:nvSpPr>
              <p:cNvPr id="43" name="圆角矩形 42"/>
              <p:cNvSpPr/>
              <p:nvPr/>
            </p:nvSpPr>
            <p:spPr bwMode="auto">
              <a:xfrm>
                <a:off x="1573130" y="5541274"/>
                <a:ext cx="1054058" cy="436786"/>
              </a:xfrm>
              <a:prstGeom prst="roundRect">
                <a:avLst/>
              </a:prstGeom>
              <a:solidFill>
                <a:srgbClr val="FFE2B8"/>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开源</a:t>
                </a:r>
              </a:p>
            </p:txBody>
          </p:sp>
          <p:sp>
            <p:nvSpPr>
              <p:cNvPr id="44" name="圆角矩形 43"/>
              <p:cNvSpPr/>
              <p:nvPr/>
            </p:nvSpPr>
            <p:spPr bwMode="auto">
              <a:xfrm>
                <a:off x="2741764" y="5541274"/>
                <a:ext cx="1054058" cy="436786"/>
              </a:xfrm>
              <a:prstGeom prst="roundRect">
                <a:avLst/>
              </a:prstGeom>
              <a:solidFill>
                <a:schemeClr val="bg1">
                  <a:lumMod val="85000"/>
                </a:schemeClr>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第三方</a:t>
                </a:r>
              </a:p>
            </p:txBody>
          </p:sp>
        </p:grpSp>
        <p:sp>
          <p:nvSpPr>
            <p:cNvPr id="29" name="矩形 28"/>
            <p:cNvSpPr/>
            <p:nvPr/>
          </p:nvSpPr>
          <p:spPr bwMode="auto">
            <a:xfrm>
              <a:off x="539386" y="4452393"/>
              <a:ext cx="5156876" cy="559292"/>
            </a:xfrm>
            <a:prstGeom prst="rect">
              <a:avLst/>
            </a:prstGeom>
            <a:solidFill>
              <a:srgbClr val="DDEFFB"/>
            </a:solidFill>
            <a:ln w="127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鲲鹏处理器</a:t>
              </a:r>
            </a:p>
          </p:txBody>
        </p:sp>
        <p:sp>
          <p:nvSpPr>
            <p:cNvPr id="30" name="矩形 29"/>
            <p:cNvSpPr/>
            <p:nvPr/>
          </p:nvSpPr>
          <p:spPr bwMode="auto">
            <a:xfrm>
              <a:off x="1957152" y="3206310"/>
              <a:ext cx="2713383" cy="775990"/>
            </a:xfrm>
            <a:prstGeom prst="rect">
              <a:avLst/>
            </a:prstGeom>
            <a:solidFill>
              <a:srgbClr val="FFE2B8"/>
            </a:solidFill>
            <a:ln w="19050">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defTabSz="1218049">
                <a:lnSpc>
                  <a:spcPct val="150000"/>
                </a:lnSpc>
              </a:pPr>
              <a:r>
                <a:rPr lang="en-US" altLang="zh-CN" b="1" kern="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openGauss</a:t>
              </a:r>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社区发行版</a:t>
              </a:r>
            </a:p>
          </p:txBody>
        </p:sp>
        <p:sp>
          <p:nvSpPr>
            <p:cNvPr id="31" name="矩形 30"/>
            <p:cNvSpPr/>
            <p:nvPr/>
          </p:nvSpPr>
          <p:spPr bwMode="auto">
            <a:xfrm>
              <a:off x="5141332" y="2386693"/>
              <a:ext cx="554930" cy="1930760"/>
            </a:xfrm>
            <a:prstGeom prst="rect">
              <a:avLst/>
            </a:prstGeom>
            <a:solidFill>
              <a:srgbClr val="DDEFFB"/>
            </a:solidFill>
            <a:ln w="127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vert="eaVert"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开发工具链</a:t>
              </a:r>
            </a:p>
          </p:txBody>
        </p:sp>
        <p:sp>
          <p:nvSpPr>
            <p:cNvPr id="32" name="矩形 31"/>
            <p:cNvSpPr/>
            <p:nvPr/>
          </p:nvSpPr>
          <p:spPr bwMode="auto">
            <a:xfrm>
              <a:off x="549097" y="2428711"/>
              <a:ext cx="1289836" cy="588727"/>
            </a:xfrm>
            <a:prstGeom prst="rect">
              <a:avLst/>
            </a:prstGeom>
            <a:solidFill>
              <a:srgbClr val="DDEFFB"/>
            </a:solidFill>
            <a:ln w="127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云数据库</a:t>
              </a:r>
            </a:p>
          </p:txBody>
        </p:sp>
        <p:sp>
          <p:nvSpPr>
            <p:cNvPr id="33" name="矩形 32"/>
            <p:cNvSpPr/>
            <p:nvPr/>
          </p:nvSpPr>
          <p:spPr bwMode="auto">
            <a:xfrm>
              <a:off x="2891913" y="2327868"/>
              <a:ext cx="1976662" cy="550908"/>
            </a:xfrm>
            <a:prstGeom prst="rect">
              <a:avLst/>
            </a:prstGeom>
            <a:solidFill>
              <a:schemeClr val="bg1">
                <a:lumMod val="85000"/>
              </a:schemeClr>
            </a:solidFill>
            <a:ln w="127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数据库发行商</a:t>
              </a:r>
            </a:p>
          </p:txBody>
        </p:sp>
        <p:cxnSp>
          <p:nvCxnSpPr>
            <p:cNvPr id="35" name="直接箭头连接符 34"/>
            <p:cNvCxnSpPr>
              <a:endCxn id="32" idx="2"/>
            </p:cNvCxnSpPr>
            <p:nvPr/>
          </p:nvCxnSpPr>
          <p:spPr bwMode="auto">
            <a:xfrm flipV="1">
              <a:off x="1194016" y="3017438"/>
              <a:ext cx="0" cy="1388306"/>
            </a:xfrm>
            <a:prstGeom prst="straightConnector1">
              <a:avLst/>
            </a:prstGeom>
            <a:noFill/>
            <a:ln w="9525" cap="flat" cmpd="sng" algn="ctr">
              <a:solidFill>
                <a:schemeClr val="tx1"/>
              </a:solidFill>
              <a:prstDash val="solid"/>
              <a:round/>
              <a:headEnd type="none" w="med" len="med"/>
              <a:tailEnd type="triangle"/>
            </a:ln>
            <a:effectLst/>
          </p:spPr>
        </p:cxnSp>
        <p:cxnSp>
          <p:nvCxnSpPr>
            <p:cNvPr id="36" name="直接箭头连接符 35"/>
            <p:cNvCxnSpPr>
              <a:endCxn id="30" idx="2"/>
            </p:cNvCxnSpPr>
            <p:nvPr/>
          </p:nvCxnSpPr>
          <p:spPr bwMode="auto">
            <a:xfrm flipH="1" flipV="1">
              <a:off x="3313845" y="3982300"/>
              <a:ext cx="4166" cy="470092"/>
            </a:xfrm>
            <a:prstGeom prst="straightConnector1">
              <a:avLst/>
            </a:prstGeom>
            <a:noFill/>
            <a:ln w="9525" cap="flat" cmpd="sng" algn="ctr">
              <a:solidFill>
                <a:schemeClr val="tx1"/>
              </a:solidFill>
              <a:prstDash val="solid"/>
              <a:round/>
              <a:headEnd type="none" w="med" len="med"/>
              <a:tailEnd type="triangle"/>
            </a:ln>
            <a:effectLst/>
          </p:spPr>
        </p:cxnSp>
        <p:sp>
          <p:nvSpPr>
            <p:cNvPr id="37" name="矩形 36"/>
            <p:cNvSpPr/>
            <p:nvPr/>
          </p:nvSpPr>
          <p:spPr bwMode="auto">
            <a:xfrm>
              <a:off x="549097" y="1531466"/>
              <a:ext cx="5147165" cy="519940"/>
            </a:xfrm>
            <a:prstGeom prst="rect">
              <a:avLst/>
            </a:prstGeom>
            <a:solidFill>
              <a:srgbClr val="FFFF00"/>
            </a:solidFill>
            <a:ln w="127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1218049"/>
              <a:r>
                <a:rPr lang="zh-CN" altLang="en-US" b="1" kern="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客户</a:t>
              </a:r>
              <a:endParaRPr lang="zh-CN" altLang="en-US" b="1"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8" name="直接箭头连接符 37"/>
            <p:cNvCxnSpPr>
              <a:endCxn id="33" idx="2"/>
            </p:cNvCxnSpPr>
            <p:nvPr/>
          </p:nvCxnSpPr>
          <p:spPr bwMode="auto">
            <a:xfrm flipV="1">
              <a:off x="3880244" y="2878775"/>
              <a:ext cx="0" cy="327534"/>
            </a:xfrm>
            <a:prstGeom prst="straightConnector1">
              <a:avLst/>
            </a:prstGeom>
            <a:noFill/>
            <a:ln w="9525" cap="flat" cmpd="sng" algn="ctr">
              <a:solidFill>
                <a:schemeClr val="tx1"/>
              </a:solidFill>
              <a:prstDash val="solid"/>
              <a:round/>
              <a:headEnd type="none" w="med" len="med"/>
              <a:tailEnd type="triangle"/>
            </a:ln>
            <a:effectLst/>
          </p:spPr>
        </p:cxnSp>
        <p:cxnSp>
          <p:nvCxnSpPr>
            <p:cNvPr id="39" name="直接箭头连接符 38"/>
            <p:cNvCxnSpPr/>
            <p:nvPr/>
          </p:nvCxnSpPr>
          <p:spPr bwMode="auto">
            <a:xfrm flipV="1">
              <a:off x="2619155" y="2051406"/>
              <a:ext cx="0" cy="1154905"/>
            </a:xfrm>
            <a:prstGeom prst="straightConnector1">
              <a:avLst/>
            </a:prstGeom>
            <a:noFill/>
            <a:ln w="9525" cap="flat" cmpd="sng" algn="ctr">
              <a:solidFill>
                <a:schemeClr val="tx1"/>
              </a:solidFill>
              <a:prstDash val="solid"/>
              <a:round/>
              <a:headEnd type="none" w="med" len="med"/>
              <a:tailEnd type="triangle"/>
            </a:ln>
            <a:effectLst/>
          </p:spPr>
        </p:cxnSp>
        <p:cxnSp>
          <p:nvCxnSpPr>
            <p:cNvPr id="40" name="直接箭头连接符 39"/>
            <p:cNvCxnSpPr>
              <a:stCxn id="32" idx="0"/>
            </p:cNvCxnSpPr>
            <p:nvPr/>
          </p:nvCxnSpPr>
          <p:spPr bwMode="auto">
            <a:xfrm flipH="1" flipV="1">
              <a:off x="1191423" y="2051913"/>
              <a:ext cx="2593" cy="376798"/>
            </a:xfrm>
            <a:prstGeom prst="straightConnector1">
              <a:avLst/>
            </a:prstGeom>
            <a:noFill/>
            <a:ln w="9525" cap="flat" cmpd="sng" algn="ctr">
              <a:solidFill>
                <a:schemeClr val="tx1"/>
              </a:solidFill>
              <a:prstDash val="solid"/>
              <a:round/>
              <a:headEnd type="none" w="med" len="med"/>
              <a:tailEnd type="triangle"/>
            </a:ln>
            <a:effectLst/>
          </p:spPr>
        </p:cxnSp>
        <p:cxnSp>
          <p:nvCxnSpPr>
            <p:cNvPr id="41" name="直接箭头连接符 40"/>
            <p:cNvCxnSpPr>
              <a:stCxn id="33" idx="0"/>
            </p:cNvCxnSpPr>
            <p:nvPr/>
          </p:nvCxnSpPr>
          <p:spPr bwMode="auto">
            <a:xfrm flipV="1">
              <a:off x="3880244" y="2051913"/>
              <a:ext cx="0" cy="275955"/>
            </a:xfrm>
            <a:prstGeom prst="straightConnector1">
              <a:avLst/>
            </a:prstGeom>
            <a:noFill/>
            <a:ln w="9525" cap="flat" cmpd="sng" algn="ctr">
              <a:solidFill>
                <a:schemeClr val="tx1"/>
              </a:solidFill>
              <a:prstDash val="solid"/>
              <a:round/>
              <a:headEnd type="none" w="med" len="med"/>
              <a:tailEnd type="triangle"/>
            </a:ln>
            <a:effectLst/>
          </p:spPr>
        </p:cxnSp>
      </p:grpSp>
      <p:sp>
        <p:nvSpPr>
          <p:cNvPr id="3" name="标题 2"/>
          <p:cNvSpPr>
            <a:spLocks noGrp="1"/>
          </p:cNvSpPr>
          <p:nvPr>
            <p:ph type="title"/>
          </p:nvPr>
        </p:nvSpPr>
        <p:spPr/>
        <p:txBody>
          <a:bodyPr>
            <a:normAutofit fontScale="90000"/>
          </a:bodyPr>
          <a:lstStyle/>
          <a:p>
            <a:r>
              <a:rPr lang="en-US" altLang="zh-CN" sz="3600" dirty="0" err="1" smtClean="0">
                <a:sym typeface="Huawei Sans" panose="020C0503030203020204" pitchFamily="34" charset="0"/>
              </a:rPr>
              <a:t>openGauss</a:t>
            </a:r>
            <a:r>
              <a:rPr lang="zh-CN" altLang="en-US" sz="3600" dirty="0" smtClean="0">
                <a:sym typeface="Huawei Sans" panose="020C0503030203020204" pitchFamily="34" charset="0"/>
              </a:rPr>
              <a:t>为什么开源</a:t>
            </a:r>
            <a:r>
              <a:rPr lang="en-US" altLang="zh-CN" sz="3600" dirty="0" smtClean="0">
                <a:sym typeface="Huawei Sans" panose="020C0503030203020204" pitchFamily="34" charset="0"/>
              </a:rPr>
              <a:t>? (2)</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698663" y="1047750"/>
            <a:ext cx="10728326" cy="4879805"/>
          </a:xfrm>
        </p:spPr>
        <p:txBody>
          <a:bodyPr/>
          <a:lstStyle/>
          <a:p>
            <a:r>
              <a:rPr lang="zh-CN" altLang="en-US" dirty="0" smtClean="0">
                <a:sym typeface="Huawei Sans" panose="020C0503030203020204" pitchFamily="34" charset="0"/>
              </a:rPr>
              <a:t>分享企业级能力</a:t>
            </a:r>
            <a:endParaRPr lang="zh-CN" altLang="en-US" dirty="0">
              <a:sym typeface="Huawei Sans" panose="020C0503030203020204" pitchFamily="34" charset="0"/>
            </a:endParaRPr>
          </a:p>
        </p:txBody>
      </p:sp>
    </p:spTree>
    <p:extLst>
      <p:ext uri="{BB962C8B-B14F-4D97-AF65-F5344CB8AC3E}">
        <p14:creationId xmlns:p14="http://schemas.microsoft.com/office/powerpoint/2010/main" val="194386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Autofit/>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伙伴使能策略</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hlinkClick r:id="rId3"/>
              </a:rPr>
              <a:t>https://gitee.com/opengauss</a:t>
            </a:r>
            <a:endParaRPr lang="zh-CN" altLang="en-US" dirty="0" smtClean="0">
              <a:sym typeface="Huawei Sans" panose="020C0503030203020204" pitchFamily="34" charset="0"/>
            </a:endParaRPr>
          </a:p>
          <a:p>
            <a:endParaRPr lang="zh-CN" altLang="en-US" dirty="0">
              <a:sym typeface="Huawei Sans" panose="020C0503030203020204" pitchFamily="34" charset="0"/>
            </a:endParaRPr>
          </a:p>
        </p:txBody>
      </p:sp>
      <p:pic>
        <p:nvPicPr>
          <p:cNvPr id="9" name="图片 8"/>
          <p:cNvPicPr>
            <a:picLocks noChangeAspect="1"/>
          </p:cNvPicPr>
          <p:nvPr/>
        </p:nvPicPr>
        <p:blipFill>
          <a:blip r:embed="rId4"/>
          <a:stretch>
            <a:fillRect/>
          </a:stretch>
        </p:blipFill>
        <p:spPr>
          <a:xfrm>
            <a:off x="1212509" y="1968014"/>
            <a:ext cx="5278507" cy="1882091"/>
          </a:xfrm>
          <a:prstGeom prst="rect">
            <a:avLst/>
          </a:prstGeom>
          <a:ln w="12700">
            <a:solidFill>
              <a:schemeClr val="bg1">
                <a:lumMod val="85000"/>
              </a:schemeClr>
            </a:solidFill>
          </a:ln>
        </p:spPr>
      </p:pic>
      <p:sp>
        <p:nvSpPr>
          <p:cNvPr id="10" name="圆角矩形 9"/>
          <p:cNvSpPr/>
          <p:nvPr/>
        </p:nvSpPr>
        <p:spPr>
          <a:xfrm>
            <a:off x="1043964" y="4661865"/>
            <a:ext cx="2752984" cy="1342364"/>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nSpc>
                <a:spcPct val="150000"/>
              </a:lnSpc>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构建培训认证体系、开展内核技术沙龙、组建用户组</a:t>
            </a:r>
          </a:p>
        </p:txBody>
      </p:sp>
      <p:sp>
        <p:nvSpPr>
          <p:cNvPr id="11" name="圆角矩形 10"/>
          <p:cNvSpPr/>
          <p:nvPr/>
        </p:nvSpPr>
        <p:spPr>
          <a:xfrm>
            <a:off x="4621525" y="4646733"/>
            <a:ext cx="2752984" cy="1342364"/>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lnSpc>
                <a:spcPct val="150000"/>
              </a:lnSpc>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社区支持团队</a:t>
            </a:r>
          </a:p>
        </p:txBody>
      </p:sp>
      <p:sp>
        <p:nvSpPr>
          <p:cNvPr id="12" name="圆角矩形 11"/>
          <p:cNvSpPr/>
          <p:nvPr/>
        </p:nvSpPr>
        <p:spPr>
          <a:xfrm>
            <a:off x="8425398" y="4646733"/>
            <a:ext cx="2752984" cy="1342364"/>
          </a:xfrm>
          <a:prstGeom prst="round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285636" indent="-285636">
              <a:lnSpc>
                <a:spcPct val="150000"/>
              </a:lnSpc>
              <a:buFont typeface="Arial" panose="020B0604020202020204" pitchFamily="34" charset="0"/>
              <a:buChar char="•"/>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共建开发者生态</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a:lnSpc>
                <a:spcPct val="150000"/>
              </a:lnSpc>
              <a:buFont typeface="Arial" panose="020B0604020202020204" pitchFamily="34" charset="0"/>
              <a:buChar char="•"/>
            </a:pPr>
            <a:r>
              <a:rPr lang="zh-CN" altLang="en-US"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推进高校课程，出书</a:t>
            </a:r>
            <a:endParaRPr lang="en-US" altLang="zh-CN" sz="15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椭圆 12"/>
          <p:cNvSpPr/>
          <p:nvPr/>
        </p:nvSpPr>
        <p:spPr>
          <a:xfrm>
            <a:off x="8886897" y="1968014"/>
            <a:ext cx="1707938" cy="15481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lnSpc>
                <a:spcPct val="150000"/>
              </a:lnSpc>
            </a:pPr>
            <a:r>
              <a:rPr lang="zh-CN" altLang="en-US" sz="2399" b="1"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合作伙伴</a:t>
            </a:r>
          </a:p>
        </p:txBody>
      </p:sp>
      <p:sp>
        <p:nvSpPr>
          <p:cNvPr id="14" name="右箭头 13"/>
          <p:cNvSpPr/>
          <p:nvPr/>
        </p:nvSpPr>
        <p:spPr>
          <a:xfrm>
            <a:off x="7093131" y="2595829"/>
            <a:ext cx="1332267" cy="40862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曲线连接符 15"/>
          <p:cNvCxnSpPr>
            <a:stCxn id="10" idx="0"/>
            <a:endCxn id="13" idx="3"/>
          </p:cNvCxnSpPr>
          <p:nvPr/>
        </p:nvCxnSpPr>
        <p:spPr>
          <a:xfrm rot="5400000" flipH="1" flipV="1">
            <a:off x="5092522" y="617369"/>
            <a:ext cx="1372430" cy="67165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1" idx="0"/>
            <a:endCxn id="23" idx="3"/>
          </p:cNvCxnSpPr>
          <p:nvPr/>
        </p:nvCxnSpPr>
        <p:spPr>
          <a:xfrm rot="5400000" flipH="1" flipV="1">
            <a:off x="7199444" y="2264506"/>
            <a:ext cx="1180800" cy="35836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2" idx="0"/>
            <a:endCxn id="13" idx="4"/>
          </p:cNvCxnSpPr>
          <p:nvPr/>
        </p:nvCxnSpPr>
        <p:spPr>
          <a:xfrm rot="16200000" flipV="1">
            <a:off x="9206089" y="4050932"/>
            <a:ext cx="1130578" cy="610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796233" y="2420334"/>
            <a:ext cx="1201783" cy="2966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799"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社区资源</a:t>
            </a:r>
          </a:p>
        </p:txBody>
      </p:sp>
      <p:sp>
        <p:nvSpPr>
          <p:cNvPr id="19" name="圆角矩形 18"/>
          <p:cNvSpPr/>
          <p:nvPr/>
        </p:nvSpPr>
        <p:spPr>
          <a:xfrm>
            <a:off x="1910111" y="4685832"/>
            <a:ext cx="1020688" cy="29619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799"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培训</a:t>
            </a:r>
          </a:p>
        </p:txBody>
      </p:sp>
      <p:sp>
        <p:nvSpPr>
          <p:cNvPr id="21" name="圆角矩形 20"/>
          <p:cNvSpPr/>
          <p:nvPr/>
        </p:nvSpPr>
        <p:spPr>
          <a:xfrm>
            <a:off x="5487672" y="4684284"/>
            <a:ext cx="1020688" cy="29619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799"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支持</a:t>
            </a:r>
          </a:p>
        </p:txBody>
      </p:sp>
      <p:sp>
        <p:nvSpPr>
          <p:cNvPr id="22" name="圆角矩形 21"/>
          <p:cNvSpPr/>
          <p:nvPr/>
        </p:nvSpPr>
        <p:spPr>
          <a:xfrm>
            <a:off x="9053862" y="4685758"/>
            <a:ext cx="1496058" cy="29627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zh-CN" altLang="en-US" sz="1799"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开发者生态</a:t>
            </a:r>
          </a:p>
        </p:txBody>
      </p:sp>
      <p:sp>
        <p:nvSpPr>
          <p:cNvPr id="23" name="椭圆 22"/>
          <p:cNvSpPr/>
          <p:nvPr/>
        </p:nvSpPr>
        <p:spPr>
          <a:xfrm>
            <a:off x="9574977" y="3426909"/>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074790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数据库</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是关系型数据库，采用客户端</a:t>
            </a:r>
            <a:r>
              <a:rPr lang="en-US" altLang="zh-CN" dirty="0" smtClean="0">
                <a:sym typeface="Huawei Sans" panose="020C0503030203020204" pitchFamily="34" charset="0"/>
              </a:rPr>
              <a:t>/</a:t>
            </a:r>
            <a:r>
              <a:rPr lang="zh-CN" altLang="en-US" dirty="0" smtClean="0">
                <a:sym typeface="Huawei Sans" panose="020C0503030203020204" pitchFamily="34" charset="0"/>
              </a:rPr>
              <a:t>服务器，单进程多线程架构，支持单机和一主多备部署方式，备机可读，支持双机高可用和读扩展。</a:t>
            </a:r>
            <a:endParaRPr lang="en-US" altLang="zh-CN" dirty="0" smtClean="0">
              <a:sym typeface="Huawei Sans" panose="020C0503030203020204" pitchFamily="34" charset="0"/>
            </a:endParaRPr>
          </a:p>
          <a:p>
            <a:r>
              <a:rPr lang="zh-CN" altLang="en-US" dirty="0" smtClean="0">
                <a:sym typeface="Huawei Sans" panose="020C0503030203020204" pitchFamily="34" charset="0"/>
              </a:rPr>
              <a:t>产品特点</a:t>
            </a:r>
          </a:p>
          <a:p>
            <a:pPr lvl="1"/>
            <a:r>
              <a:rPr lang="en-US" altLang="zh-CN" dirty="0" err="1" smtClean="0">
                <a:sym typeface="Huawei Sans" panose="020C0503030203020204" pitchFamily="34" charset="0"/>
              </a:rPr>
              <a:t>openGauss</a:t>
            </a:r>
            <a:r>
              <a:rPr lang="zh-CN" altLang="en-US" dirty="0" smtClean="0">
                <a:sym typeface="Huawei Sans" panose="020C0503030203020204" pitchFamily="34" charset="0"/>
              </a:rPr>
              <a:t>相比其他开源数据库主要有复合应用场景、高性能和高可用等产品特点。</a:t>
            </a:r>
          </a:p>
          <a:p>
            <a:r>
              <a:rPr lang="zh-CN" altLang="en-US" dirty="0" smtClean="0">
                <a:sym typeface="Huawei Sans" panose="020C0503030203020204" pitchFamily="34" charset="0"/>
              </a:rPr>
              <a:t>软件架构</a:t>
            </a:r>
          </a:p>
          <a:p>
            <a:pPr lvl="1"/>
            <a:r>
              <a:rPr lang="en-US" altLang="zh-CN" dirty="0" err="1" smtClean="0">
                <a:sym typeface="Huawei Sans" panose="020C0503030203020204" pitchFamily="34" charset="0"/>
              </a:rPr>
              <a:t>openGauss</a:t>
            </a:r>
            <a:r>
              <a:rPr lang="zh-CN" altLang="en-US" dirty="0" smtClean="0">
                <a:sym typeface="Huawei Sans" panose="020C0503030203020204" pitchFamily="34" charset="0"/>
              </a:rPr>
              <a:t>主要包含了</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服务器，客户端驱动，</a:t>
            </a:r>
            <a:r>
              <a:rPr lang="en-US" altLang="zh-CN" dirty="0" smtClean="0">
                <a:sym typeface="Huawei Sans" panose="020C0503030203020204" pitchFamily="34" charset="0"/>
              </a:rPr>
              <a:t>OM</a:t>
            </a:r>
            <a:r>
              <a:rPr lang="zh-CN" altLang="en-US" dirty="0" smtClean="0">
                <a:sym typeface="Huawei Sans" panose="020C0503030203020204" pitchFamily="34" charset="0"/>
              </a:rPr>
              <a:t>等模块，本章将介绍这些模块之间的相互关系。</a:t>
            </a:r>
          </a:p>
          <a:p>
            <a:r>
              <a:rPr lang="zh-CN" altLang="en-US" dirty="0" smtClean="0">
                <a:sym typeface="Huawei Sans" panose="020C0503030203020204" pitchFamily="34" charset="0"/>
              </a:rPr>
              <a:t>典型组网</a:t>
            </a:r>
          </a:p>
          <a:p>
            <a:pPr lvl="1"/>
            <a:r>
              <a:rPr lang="zh-CN" altLang="en-US" dirty="0" smtClean="0">
                <a:sym typeface="Huawei Sans" panose="020C0503030203020204" pitchFamily="34" charset="0"/>
              </a:rPr>
              <a:t>为了保证整个应用数据的安全性，建议将</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的典型组网划分为两个独立网络：前端业务网络和数据管理存储网络。</a:t>
            </a:r>
            <a:endParaRPr lang="zh-CN" altLang="en-US" dirty="0">
              <a:sym typeface="Huawei Sans" panose="020C0503030203020204" pitchFamily="34" charset="0"/>
            </a:endParaRPr>
          </a:p>
        </p:txBody>
      </p:sp>
    </p:spTree>
    <p:extLst>
      <p:ext uri="{BB962C8B-B14F-4D97-AF65-F5344CB8AC3E}">
        <p14:creationId xmlns:p14="http://schemas.microsoft.com/office/powerpoint/2010/main" val="168378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数据库特点</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a:xfrm>
            <a:off x="731838" y="1047750"/>
            <a:ext cx="10646207" cy="4879805"/>
          </a:xfrm>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相比其他开源数据库主要有复合应用场景、高性能和高可用等产品特点。</a:t>
            </a:r>
          </a:p>
        </p:txBody>
      </p:sp>
      <p:graphicFrame>
        <p:nvGraphicFramePr>
          <p:cNvPr id="5" name="图示 4"/>
          <p:cNvGraphicFramePr/>
          <p:nvPr>
            <p:extLst>
              <p:ext uri="{D42A27DB-BD31-4B8C-83A1-F6EECF244321}">
                <p14:modId xmlns:p14="http://schemas.microsoft.com/office/powerpoint/2010/main" val="3974298529"/>
              </p:ext>
            </p:extLst>
          </p:nvPr>
        </p:nvGraphicFramePr>
        <p:xfrm>
          <a:off x="1049130" y="1725512"/>
          <a:ext cx="10093740" cy="4319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49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zh-CN" smtClean="0">
                <a:sym typeface="Huawei Sans" panose="020C0503030203020204" pitchFamily="34" charset="0"/>
              </a:rPr>
              <a:t>系统架构</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软件架构：本章将从产品定位、应用场景、系统架构、服务响应流程、状态查询、启停、成功案例等方面介绍</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数据库。</a:t>
            </a:r>
            <a:endParaRPr lang="zh-CN" altLang="en-US" dirty="0">
              <a:sym typeface="Huawei Sans" panose="020C0503030203020204" pitchFamily="34" charset="0"/>
            </a:endParaRPr>
          </a:p>
        </p:txBody>
      </p:sp>
      <p:grpSp>
        <p:nvGrpSpPr>
          <p:cNvPr id="4" name="组合 3"/>
          <p:cNvGrpSpPr/>
          <p:nvPr/>
        </p:nvGrpSpPr>
        <p:grpSpPr>
          <a:xfrm>
            <a:off x="876588" y="2360566"/>
            <a:ext cx="6219579" cy="3777464"/>
            <a:chOff x="3122225" y="1500030"/>
            <a:chExt cx="5952355" cy="3730142"/>
          </a:xfrm>
        </p:grpSpPr>
        <p:cxnSp>
          <p:nvCxnSpPr>
            <p:cNvPr id="5" name="直接连接符 4"/>
            <p:cNvCxnSpPr/>
            <p:nvPr/>
          </p:nvCxnSpPr>
          <p:spPr>
            <a:xfrm>
              <a:off x="4014653" y="2628321"/>
              <a:ext cx="0" cy="5657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68519" y="3366619"/>
              <a:ext cx="0" cy="14747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464169" y="3350030"/>
              <a:ext cx="0" cy="134592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976848" y="1852234"/>
              <a:ext cx="15368" cy="120639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840687" y="1500030"/>
              <a:ext cx="4039082" cy="352204"/>
            </a:xfrm>
            <a:prstGeom prst="roundRect">
              <a:avLst/>
            </a:prstGeom>
            <a:ln>
              <a:solidFill>
                <a:srgbClr val="23181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业务应用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3122225" y="2113491"/>
              <a:ext cx="5952355" cy="3116681"/>
            </a:xfrm>
            <a:prstGeom prst="rect">
              <a:avLst/>
            </a:prstGeom>
            <a:noFill/>
            <a:ln>
              <a:solidFill>
                <a:srgbClr val="2318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12"/>
            <p:cNvSpPr/>
            <p:nvPr/>
          </p:nvSpPr>
          <p:spPr>
            <a:xfrm>
              <a:off x="3342300" y="2274856"/>
              <a:ext cx="1344706" cy="353465"/>
            </a:xfrm>
            <a:prstGeom prst="round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OM</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a:xfrm>
              <a:off x="3329667" y="2974733"/>
              <a:ext cx="5537469" cy="391886"/>
            </a:xfrm>
            <a:prstGeom prst="roundRect">
              <a:avLst/>
            </a:prstGeom>
            <a:solidFill>
              <a:srgbClr val="888888"/>
            </a:solid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网络通道</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10 GE</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14"/>
            <p:cNvSpPr/>
            <p:nvPr/>
          </p:nvSpPr>
          <p:spPr>
            <a:xfrm>
              <a:off x="3329667" y="3750821"/>
              <a:ext cx="2594469" cy="522514"/>
            </a:xfrm>
            <a:prstGeom prst="round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o</a:t>
              </a:r>
              <a:r>
                <a:rPr lang="en-US" altLang="zh-CN" dirty="0" err="1" smtClean="0">
                  <a:latin typeface="Huawei Sans" panose="020C0503030203020204" pitchFamily="34" charset="0"/>
                  <a:ea typeface="方正兰亭黑简体" panose="02000000000000000000" pitchFamily="2" charset="-122"/>
                  <a:sym typeface="Huawei Sans" panose="020C0503030203020204" pitchFamily="34" charset="0"/>
                </a:rPr>
                <a:t>penGauss</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主</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6367090" y="3750821"/>
              <a:ext cx="2584555" cy="522514"/>
            </a:xfrm>
            <a:prstGeom prst="round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o</a:t>
              </a:r>
              <a:r>
                <a:rPr lang="en-US" altLang="zh-CN" dirty="0" err="1" smtClean="0">
                  <a:latin typeface="Huawei Sans" panose="020C0503030203020204" pitchFamily="34" charset="0"/>
                  <a:ea typeface="方正兰亭黑简体" panose="02000000000000000000" pitchFamily="2" charset="-122"/>
                  <a:sym typeface="Huawei Sans" panose="020C0503030203020204" pitchFamily="34" charset="0"/>
                </a:rPr>
                <a:t>penGauss</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流程图: 磁盘 16"/>
            <p:cNvSpPr/>
            <p:nvPr/>
          </p:nvSpPr>
          <p:spPr>
            <a:xfrm>
              <a:off x="3787974" y="4657537"/>
              <a:ext cx="1413863" cy="398939"/>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Storage</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流程图: 磁盘 17"/>
            <p:cNvSpPr/>
            <p:nvPr/>
          </p:nvSpPr>
          <p:spPr>
            <a:xfrm>
              <a:off x="6914015" y="4652650"/>
              <a:ext cx="1413863" cy="40382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Storage</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a:xfrm>
              <a:off x="4840687" y="2274856"/>
              <a:ext cx="4039082" cy="353465"/>
            </a:xfrm>
            <a:prstGeom prst="round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客户端驱动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连接符 19"/>
            <p:cNvCxnSpPr>
              <a:stCxn id="13" idx="2"/>
            </p:cNvCxnSpPr>
            <p:nvPr/>
          </p:nvCxnSpPr>
          <p:spPr>
            <a:xfrm>
              <a:off x="4014653" y="2628321"/>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圆角矩形 39"/>
          <p:cNvSpPr/>
          <p:nvPr/>
        </p:nvSpPr>
        <p:spPr>
          <a:xfrm>
            <a:off x="7318133" y="1883917"/>
            <a:ext cx="3934237" cy="4270736"/>
          </a:xfrm>
          <a:prstGeom prst="roundRect">
            <a:avLst>
              <a:gd name="adj" fmla="val 7277"/>
            </a:avLst>
          </a:prstGeom>
          <a:solidFill>
            <a:srgbClr val="BEE9EE">
              <a:alpha val="10000"/>
            </a:srgbClr>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351897" y="1922681"/>
            <a:ext cx="3893068" cy="427809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OM</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运维管理模块（</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Operation Manager</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）。提供集群日常运维、配置管理的管理接口、工具</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p>
          <a:p>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客户端</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驱动（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Client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Driver</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负责接收来自应用的访问请求，并向应用返回执行结果；负责与</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实例的通信，下发</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实例上执行，并接收命令执行结果</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p>
          <a:p>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主备（</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Datanode</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负责存储业务数据（支持行存、列存、内存表存储）、执行数据查询任务以及向客户端驱动返回执行</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结果</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p>
          <a:p>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Storage</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服务器的本地存储资源，持久化存储</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数据</a:t>
            </a:r>
            <a:r>
              <a:rPr lang="zh-CN" altLang="en-US"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4025701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1129550" y="5463452"/>
            <a:ext cx="9609461" cy="621452"/>
          </a:xfrm>
          <a:prstGeom prst="rect">
            <a:avLst/>
          </a:prstGeom>
          <a:noFill/>
          <a:ln>
            <a:solidFill>
              <a:schemeClr val="tx1"/>
            </a:solidFill>
            <a:prstDash val="dash"/>
          </a:ln>
        </p:spPr>
        <p:txBody>
          <a:bodyPr wrap="square" rtlCol="0">
            <a:noAutofit/>
          </a:bodyPr>
          <a:lstStyle/>
          <a:p>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1119810" y="1074426"/>
            <a:ext cx="9609461" cy="828000"/>
          </a:xfrm>
          <a:prstGeom prst="rect">
            <a:avLst/>
          </a:prstGeom>
          <a:noFill/>
          <a:ln>
            <a:solidFill>
              <a:schemeClr val="tx1"/>
            </a:solidFill>
            <a:prstDash val="dash"/>
          </a:ln>
        </p:spPr>
        <p:txBody>
          <a:bodyPr wrap="square" rtlCol="0">
            <a:noAutofit/>
          </a:bodyPr>
          <a:lstStyle/>
          <a:p>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标题 3"/>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体系架构</a:t>
            </a:r>
            <a:endParaRPr lang="zh-CN" altLang="en-US" dirty="0">
              <a:sym typeface="Huawei Sans" panose="020C0503030203020204" pitchFamily="34" charset="0"/>
            </a:endParaRPr>
          </a:p>
        </p:txBody>
      </p:sp>
      <p:sp>
        <p:nvSpPr>
          <p:cNvPr id="48" name="文本框 47"/>
          <p:cNvSpPr txBox="1"/>
          <p:nvPr/>
        </p:nvSpPr>
        <p:spPr>
          <a:xfrm>
            <a:off x="1127668" y="2002294"/>
            <a:ext cx="9609461" cy="3312344"/>
          </a:xfrm>
          <a:prstGeom prst="rect">
            <a:avLst/>
          </a:prstGeom>
          <a:noFill/>
          <a:ln>
            <a:solidFill>
              <a:schemeClr val="tx1"/>
            </a:solidFill>
            <a:prstDash val="dash"/>
          </a:ln>
        </p:spPr>
        <p:txBody>
          <a:bodyPr wrap="square" rtlCol="0">
            <a:noAutofit/>
          </a:bodyPr>
          <a:lstStyle/>
          <a:p>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流程图: 磁盘 48"/>
          <p:cNvSpPr/>
          <p:nvPr/>
        </p:nvSpPr>
        <p:spPr bwMode="auto">
          <a:xfrm>
            <a:off x="5903950" y="5605657"/>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0" name="文本框 49"/>
          <p:cNvSpPr txBox="1"/>
          <p:nvPr/>
        </p:nvSpPr>
        <p:spPr>
          <a:xfrm>
            <a:off x="6143595" y="5706041"/>
            <a:ext cx="1152128"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控制文件</a:t>
            </a:r>
          </a:p>
        </p:txBody>
      </p:sp>
      <p:sp>
        <p:nvSpPr>
          <p:cNvPr id="51" name="圆角矩形 50"/>
          <p:cNvSpPr/>
          <p:nvPr/>
        </p:nvSpPr>
        <p:spPr bwMode="auto">
          <a:xfrm>
            <a:off x="1542606" y="4868708"/>
            <a:ext cx="1438171" cy="392401"/>
          </a:xfrm>
          <a:prstGeom prst="roundRect">
            <a:avLst/>
          </a:prstGeom>
          <a:solidFill>
            <a:srgbClr val="00B0F0"/>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2" name="文本框 51"/>
          <p:cNvSpPr txBox="1"/>
          <p:nvPr/>
        </p:nvSpPr>
        <p:spPr>
          <a:xfrm>
            <a:off x="1586778" y="4898904"/>
            <a:ext cx="1451530" cy="338554"/>
          </a:xfrm>
          <a:prstGeom prst="rect">
            <a:avLst/>
          </a:prstGeom>
          <a:solidFill>
            <a:srgbClr val="30B5C5"/>
          </a:solid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系统监控线程</a:t>
            </a:r>
          </a:p>
        </p:txBody>
      </p:sp>
      <p:sp>
        <p:nvSpPr>
          <p:cNvPr id="55" name="圆角矩形 54"/>
          <p:cNvSpPr/>
          <p:nvPr/>
        </p:nvSpPr>
        <p:spPr bwMode="auto">
          <a:xfrm>
            <a:off x="1542605" y="1493876"/>
            <a:ext cx="8675773" cy="338554"/>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6" name="文本框 55"/>
          <p:cNvSpPr txBox="1"/>
          <p:nvPr/>
        </p:nvSpPr>
        <p:spPr>
          <a:xfrm>
            <a:off x="3798308" y="1511203"/>
            <a:ext cx="5575793"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客户端驱动：</a:t>
            </a:r>
            <a:r>
              <a:rPr lang="en-US" altLang="zh-CN"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CAPI</a:t>
            </a:r>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JDBC</a:t>
            </a:r>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ODBC</a:t>
            </a:r>
            <a:endPar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56"/>
          <p:cNvSpPr/>
          <p:nvPr/>
        </p:nvSpPr>
        <p:spPr bwMode="auto">
          <a:xfrm>
            <a:off x="1542605" y="1153497"/>
            <a:ext cx="8675774" cy="338554"/>
          </a:xfrm>
          <a:prstGeom prst="round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8" name="文本框 57"/>
          <p:cNvSpPr txBox="1"/>
          <p:nvPr/>
        </p:nvSpPr>
        <p:spPr>
          <a:xfrm>
            <a:off x="4982108" y="1148233"/>
            <a:ext cx="2736938"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业务应用进程</a:t>
            </a:r>
          </a:p>
        </p:txBody>
      </p:sp>
      <p:sp>
        <p:nvSpPr>
          <p:cNvPr id="59" name="圆角矩形 58"/>
          <p:cNvSpPr/>
          <p:nvPr/>
        </p:nvSpPr>
        <p:spPr bwMode="auto">
          <a:xfrm>
            <a:off x="7100631" y="4879084"/>
            <a:ext cx="1392917" cy="410569"/>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0" name="文本框 59"/>
          <p:cNvSpPr txBox="1"/>
          <p:nvPr/>
        </p:nvSpPr>
        <p:spPr>
          <a:xfrm>
            <a:off x="7169111" y="4912039"/>
            <a:ext cx="1220742" cy="338554"/>
          </a:xfrm>
          <a:prstGeom prst="rect">
            <a:avLst/>
          </a:prstGeom>
          <a:solidFill>
            <a:srgbClr val="30B5C5"/>
          </a:solid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日志写线程</a:t>
            </a:r>
          </a:p>
        </p:txBody>
      </p:sp>
      <p:sp>
        <p:nvSpPr>
          <p:cNvPr id="61" name="流程图: 磁盘 60"/>
          <p:cNvSpPr/>
          <p:nvPr/>
        </p:nvSpPr>
        <p:spPr bwMode="auto">
          <a:xfrm>
            <a:off x="7453517" y="5609672"/>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2" name="文本框 61"/>
          <p:cNvSpPr txBox="1"/>
          <p:nvPr/>
        </p:nvSpPr>
        <p:spPr>
          <a:xfrm>
            <a:off x="7429896" y="5715430"/>
            <a:ext cx="1583699"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Redo</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日志文件</a:t>
            </a:r>
          </a:p>
        </p:txBody>
      </p:sp>
      <p:cxnSp>
        <p:nvCxnSpPr>
          <p:cNvPr id="68" name="直接连接符 67"/>
          <p:cNvCxnSpPr/>
          <p:nvPr/>
        </p:nvCxnSpPr>
        <p:spPr bwMode="auto">
          <a:xfrm>
            <a:off x="5627804" y="1838211"/>
            <a:ext cx="0" cy="237705"/>
          </a:xfrm>
          <a:prstGeom prst="line">
            <a:avLst/>
          </a:prstGeom>
          <a:noFill/>
          <a:ln w="9525" cap="flat" cmpd="sng" algn="ctr">
            <a:solidFill>
              <a:schemeClr val="tx1"/>
            </a:solidFill>
            <a:prstDash val="solid"/>
            <a:round/>
            <a:headEnd type="none" w="med" len="med"/>
            <a:tailEnd type="none"/>
          </a:ln>
          <a:effectLst/>
        </p:spPr>
      </p:cxnSp>
      <p:sp>
        <p:nvSpPr>
          <p:cNvPr id="69" name="流程图: 磁盘 68"/>
          <p:cNvSpPr/>
          <p:nvPr/>
        </p:nvSpPr>
        <p:spPr bwMode="auto">
          <a:xfrm>
            <a:off x="4413683" y="5597334"/>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0" name="文本框 69"/>
          <p:cNvSpPr txBox="1"/>
          <p:nvPr/>
        </p:nvSpPr>
        <p:spPr>
          <a:xfrm>
            <a:off x="4580934" y="5708116"/>
            <a:ext cx="1152128"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数据文件</a:t>
            </a:r>
          </a:p>
        </p:txBody>
      </p:sp>
      <p:sp>
        <p:nvSpPr>
          <p:cNvPr id="71" name="流程图: 磁盘 70"/>
          <p:cNvSpPr/>
          <p:nvPr/>
        </p:nvSpPr>
        <p:spPr bwMode="auto">
          <a:xfrm>
            <a:off x="1329823" y="5570622"/>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2" name="文本框 71"/>
          <p:cNvSpPr txBox="1"/>
          <p:nvPr/>
        </p:nvSpPr>
        <p:spPr>
          <a:xfrm>
            <a:off x="1545847" y="5693876"/>
            <a:ext cx="1152128"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配置文件</a:t>
            </a:r>
          </a:p>
        </p:txBody>
      </p:sp>
      <p:sp>
        <p:nvSpPr>
          <p:cNvPr id="73" name="流程图: 磁盘 72"/>
          <p:cNvSpPr/>
          <p:nvPr/>
        </p:nvSpPr>
        <p:spPr bwMode="auto">
          <a:xfrm>
            <a:off x="9113121" y="5587911"/>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4" name="文本框 73"/>
          <p:cNvSpPr txBox="1"/>
          <p:nvPr/>
        </p:nvSpPr>
        <p:spPr>
          <a:xfrm>
            <a:off x="9111501" y="5706041"/>
            <a:ext cx="1467678"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归档</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日志文件</a:t>
            </a:r>
          </a:p>
        </p:txBody>
      </p:sp>
      <p:sp>
        <p:nvSpPr>
          <p:cNvPr id="76" name="圆角矩形 75"/>
          <p:cNvSpPr/>
          <p:nvPr/>
        </p:nvSpPr>
        <p:spPr bwMode="auto">
          <a:xfrm>
            <a:off x="3250428" y="4879086"/>
            <a:ext cx="1658701" cy="383591"/>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7" name="文本框 76"/>
          <p:cNvSpPr txBox="1"/>
          <p:nvPr/>
        </p:nvSpPr>
        <p:spPr>
          <a:xfrm>
            <a:off x="3458086" y="4909899"/>
            <a:ext cx="1245721"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检查点线程</a:t>
            </a:r>
          </a:p>
        </p:txBody>
      </p:sp>
      <p:sp>
        <p:nvSpPr>
          <p:cNvPr id="78" name="圆角矩形 77"/>
          <p:cNvSpPr/>
          <p:nvPr/>
        </p:nvSpPr>
        <p:spPr bwMode="auto">
          <a:xfrm>
            <a:off x="5203346" y="4879085"/>
            <a:ext cx="1658701" cy="394587"/>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9" name="文本框 78"/>
          <p:cNvSpPr txBox="1"/>
          <p:nvPr/>
        </p:nvSpPr>
        <p:spPr>
          <a:xfrm>
            <a:off x="5417204" y="4902041"/>
            <a:ext cx="1689941"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后台写线程</a:t>
            </a:r>
          </a:p>
        </p:txBody>
      </p:sp>
      <p:sp>
        <p:nvSpPr>
          <p:cNvPr id="80" name="圆角矩形 79"/>
          <p:cNvSpPr/>
          <p:nvPr/>
        </p:nvSpPr>
        <p:spPr bwMode="auto">
          <a:xfrm>
            <a:off x="8821669" y="4879084"/>
            <a:ext cx="1396710" cy="393022"/>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1" name="文本框 80"/>
          <p:cNvSpPr txBox="1"/>
          <p:nvPr/>
        </p:nvSpPr>
        <p:spPr>
          <a:xfrm>
            <a:off x="9001855" y="4901662"/>
            <a:ext cx="1352538"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归档线程</a:t>
            </a:r>
          </a:p>
        </p:txBody>
      </p:sp>
      <p:sp>
        <p:nvSpPr>
          <p:cNvPr id="82" name="圆角矩形 81"/>
          <p:cNvSpPr/>
          <p:nvPr/>
        </p:nvSpPr>
        <p:spPr bwMode="auto">
          <a:xfrm>
            <a:off x="4336970" y="2084565"/>
            <a:ext cx="2882561" cy="375338"/>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3" name="文本框 82"/>
          <p:cNvSpPr txBox="1"/>
          <p:nvPr/>
        </p:nvSpPr>
        <p:spPr>
          <a:xfrm>
            <a:off x="4917675" y="2112235"/>
            <a:ext cx="1769836"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业务处理线程</a:t>
            </a:r>
          </a:p>
        </p:txBody>
      </p:sp>
      <p:sp>
        <p:nvSpPr>
          <p:cNvPr id="84" name="圆角矩形 83"/>
          <p:cNvSpPr/>
          <p:nvPr/>
        </p:nvSpPr>
        <p:spPr bwMode="auto">
          <a:xfrm>
            <a:off x="7494309" y="4297906"/>
            <a:ext cx="2724069" cy="482570"/>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5" name="文本框 84"/>
          <p:cNvSpPr txBox="1"/>
          <p:nvPr/>
        </p:nvSpPr>
        <p:spPr>
          <a:xfrm>
            <a:off x="8126645" y="4386507"/>
            <a:ext cx="1835502" cy="338554"/>
          </a:xfrm>
          <a:prstGeom prst="rect">
            <a:avLst/>
          </a:prstGeom>
          <a:noFill/>
        </p:spPr>
        <p:txBody>
          <a:bodyPr wrap="square" rtlCol="0">
            <a:spAutoFit/>
          </a:bodyPr>
          <a:lstStyle/>
          <a:p>
            <a:r>
              <a:rPr lang="en-US" altLang="zh-CN"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Redo</a:t>
            </a:r>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日志缓冲区</a:t>
            </a:r>
          </a:p>
        </p:txBody>
      </p:sp>
      <p:sp>
        <p:nvSpPr>
          <p:cNvPr id="86" name="圆角矩形 85"/>
          <p:cNvSpPr/>
          <p:nvPr/>
        </p:nvSpPr>
        <p:spPr bwMode="auto">
          <a:xfrm>
            <a:off x="4374681" y="4289626"/>
            <a:ext cx="2844851" cy="482570"/>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7" name="文本框 86"/>
          <p:cNvSpPr txBox="1"/>
          <p:nvPr/>
        </p:nvSpPr>
        <p:spPr>
          <a:xfrm>
            <a:off x="5209893" y="4388076"/>
            <a:ext cx="1199182"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数据缓冲区</a:t>
            </a:r>
          </a:p>
        </p:txBody>
      </p:sp>
      <p:sp>
        <p:nvSpPr>
          <p:cNvPr id="88" name="圆角矩形 87"/>
          <p:cNvSpPr/>
          <p:nvPr/>
        </p:nvSpPr>
        <p:spPr bwMode="auto">
          <a:xfrm>
            <a:off x="1542605" y="4321609"/>
            <a:ext cx="2487615" cy="442728"/>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9" name="文本框 88"/>
          <p:cNvSpPr txBox="1"/>
          <p:nvPr/>
        </p:nvSpPr>
        <p:spPr>
          <a:xfrm>
            <a:off x="2024782" y="4399071"/>
            <a:ext cx="1749179"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数据字典缓冲区</a:t>
            </a:r>
          </a:p>
        </p:txBody>
      </p:sp>
      <p:cxnSp>
        <p:nvCxnSpPr>
          <p:cNvPr id="14" name="直接箭头连接符 13"/>
          <p:cNvCxnSpPr/>
          <p:nvPr/>
        </p:nvCxnSpPr>
        <p:spPr>
          <a:xfrm>
            <a:off x="3739978" y="5315171"/>
            <a:ext cx="4321" cy="271085"/>
          </a:xfrm>
          <a:prstGeom prst="straightConnector1">
            <a:avLst/>
          </a:prstGeom>
          <a:ln w="9525">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bwMode="auto">
          <a:xfrm>
            <a:off x="4336971" y="2615724"/>
            <a:ext cx="2882560" cy="391296"/>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2" name="文本框 91"/>
          <p:cNvSpPr txBox="1"/>
          <p:nvPr/>
        </p:nvSpPr>
        <p:spPr>
          <a:xfrm>
            <a:off x="5007725" y="2670601"/>
            <a:ext cx="1878647"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词法</a:t>
            </a:r>
            <a:r>
              <a:rPr lang="en-US" altLang="zh-CN"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语法解析</a:t>
            </a:r>
          </a:p>
        </p:txBody>
      </p:sp>
      <p:sp>
        <p:nvSpPr>
          <p:cNvPr id="93" name="圆角矩形 92"/>
          <p:cNvSpPr/>
          <p:nvPr/>
        </p:nvSpPr>
        <p:spPr bwMode="auto">
          <a:xfrm>
            <a:off x="4341420" y="3727559"/>
            <a:ext cx="2878112" cy="434719"/>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5" name="圆角矩形 94"/>
          <p:cNvSpPr/>
          <p:nvPr/>
        </p:nvSpPr>
        <p:spPr bwMode="auto">
          <a:xfrm>
            <a:off x="4336970" y="3169243"/>
            <a:ext cx="2882561" cy="419495"/>
          </a:xfrm>
          <a:prstGeom prst="roundRect">
            <a:avLst/>
          </a:prstGeom>
          <a:solidFill>
            <a:srgbClr val="30B5C5"/>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6" name="文本框 95"/>
          <p:cNvSpPr txBox="1"/>
          <p:nvPr/>
        </p:nvSpPr>
        <p:spPr>
          <a:xfrm>
            <a:off x="5274186" y="3780082"/>
            <a:ext cx="1092012"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查询执行</a:t>
            </a:r>
          </a:p>
        </p:txBody>
      </p:sp>
      <p:sp>
        <p:nvSpPr>
          <p:cNvPr id="94" name="文本框 93"/>
          <p:cNvSpPr txBox="1"/>
          <p:nvPr/>
        </p:nvSpPr>
        <p:spPr>
          <a:xfrm>
            <a:off x="5195657" y="3212397"/>
            <a:ext cx="1092012" cy="338554"/>
          </a:xfrm>
          <a:prstGeom prst="rect">
            <a:avLst/>
          </a:prstGeom>
          <a:noFill/>
        </p:spPr>
        <p:txBody>
          <a:bodyPr wrap="square" rtlCol="0">
            <a:spAutoFit/>
          </a:bodyPr>
          <a:lstStyle/>
          <a:p>
            <a:r>
              <a:rPr lang="zh-CN" altLang="en-US" sz="16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查询优化</a:t>
            </a:r>
          </a:p>
        </p:txBody>
      </p:sp>
      <p:cxnSp>
        <p:nvCxnSpPr>
          <p:cNvPr id="53" name="直接箭头连接符 52"/>
          <p:cNvCxnSpPr/>
          <p:nvPr/>
        </p:nvCxnSpPr>
        <p:spPr>
          <a:xfrm>
            <a:off x="8153581" y="5327909"/>
            <a:ext cx="4321" cy="271085"/>
          </a:xfrm>
          <a:prstGeom prst="straightConnector1">
            <a:avLst/>
          </a:prstGeom>
          <a:ln w="95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46650" y="2462417"/>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648224" y="3010745"/>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87500" y="3596776"/>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689075" y="4173378"/>
            <a:ext cx="0" cy="14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030220" y="4173378"/>
            <a:ext cx="878643" cy="14219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7202078" y="3531250"/>
            <a:ext cx="1310887" cy="609340"/>
          </a:xfrm>
          <a:custGeom>
            <a:avLst/>
            <a:gdLst>
              <a:gd name="connsiteX0" fmla="*/ 0 w 1310887"/>
              <a:gd name="connsiteY0" fmla="*/ 458308 h 609340"/>
              <a:gd name="connsiteX1" fmla="*/ 461914 w 1310887"/>
              <a:gd name="connsiteY1" fmla="*/ 609137 h 609340"/>
              <a:gd name="connsiteX2" fmla="*/ 848413 w 1310887"/>
              <a:gd name="connsiteY2" fmla="*/ 430028 h 609340"/>
              <a:gd name="connsiteX3" fmla="*/ 1310326 w 1310887"/>
              <a:gd name="connsiteY3" fmla="*/ 458308 h 609340"/>
              <a:gd name="connsiteX4" fmla="*/ 942681 w 1310887"/>
              <a:gd name="connsiteY4" fmla="*/ 43529 h 609340"/>
              <a:gd name="connsiteX5" fmla="*/ 923827 w 1310887"/>
              <a:gd name="connsiteY5" fmla="*/ 52955 h 60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887" h="609340">
                <a:moveTo>
                  <a:pt x="0" y="458308"/>
                </a:moveTo>
                <a:cubicBezTo>
                  <a:pt x="160256" y="536079"/>
                  <a:pt x="320512" y="613850"/>
                  <a:pt x="461914" y="609137"/>
                </a:cubicBezTo>
                <a:cubicBezTo>
                  <a:pt x="603316" y="604424"/>
                  <a:pt x="707011" y="455166"/>
                  <a:pt x="848413" y="430028"/>
                </a:cubicBezTo>
                <a:cubicBezTo>
                  <a:pt x="989815" y="404890"/>
                  <a:pt x="1294615" y="522725"/>
                  <a:pt x="1310326" y="458308"/>
                </a:cubicBezTo>
                <a:cubicBezTo>
                  <a:pt x="1326037" y="393891"/>
                  <a:pt x="1007097" y="111088"/>
                  <a:pt x="942681" y="43529"/>
                </a:cubicBezTo>
                <a:cubicBezTo>
                  <a:pt x="878265" y="-24030"/>
                  <a:pt x="914400" y="-6748"/>
                  <a:pt x="923827" y="52955"/>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连接符 12"/>
          <p:cNvCxnSpPr/>
          <p:nvPr/>
        </p:nvCxnSpPr>
        <p:spPr>
          <a:xfrm>
            <a:off x="6409075" y="4173378"/>
            <a:ext cx="1085234" cy="14219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900978" y="5721799"/>
            <a:ext cx="1509621" cy="338554"/>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错误日志文件</a:t>
            </a:r>
          </a:p>
        </p:txBody>
      </p:sp>
      <p:sp>
        <p:nvSpPr>
          <p:cNvPr id="66" name="流程图: 磁盘 65"/>
          <p:cNvSpPr/>
          <p:nvPr/>
        </p:nvSpPr>
        <p:spPr bwMode="auto">
          <a:xfrm>
            <a:off x="2897531" y="5589009"/>
            <a:ext cx="1368152" cy="432048"/>
          </a:xfrm>
          <a:prstGeom prst="flowChartMagneticDisk">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800"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1765337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架构 </a:t>
            </a:r>
            <a:r>
              <a:rPr lang="en-US" altLang="zh-CN" dirty="0" smtClean="0">
                <a:sym typeface="Huawei Sans" panose="020C0503030203020204" pitchFamily="34" charset="0"/>
              </a:rPr>
              <a:t>VS </a:t>
            </a:r>
            <a:r>
              <a:rPr lang="en-US" altLang="zh-CN" dirty="0" err="1" smtClean="0">
                <a:sym typeface="Huawei Sans" panose="020C0503030203020204" pitchFamily="34" charset="0"/>
              </a:rPr>
              <a:t>PostgreSQL</a:t>
            </a:r>
            <a:r>
              <a:rPr lang="zh-CN" altLang="en-US" dirty="0" smtClean="0">
                <a:sym typeface="Huawei Sans" panose="020C0503030203020204" pitchFamily="34" charset="0"/>
              </a:rPr>
              <a:t>架构 关键技术对比</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dirty="0">
              <a:sym typeface="Huawei Sans" panose="020C0503030203020204" pitchFamily="34" charset="0"/>
            </a:endParaRPr>
          </a:p>
        </p:txBody>
      </p:sp>
      <p:sp>
        <p:nvSpPr>
          <p:cNvPr id="4" name="矩形 3"/>
          <p:cNvSpPr/>
          <p:nvPr/>
        </p:nvSpPr>
        <p:spPr>
          <a:xfrm>
            <a:off x="731838" y="1059313"/>
            <a:ext cx="10728326" cy="929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altLang="zh-CN" sz="20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是衍生自</a:t>
            </a:r>
            <a:r>
              <a:rPr lang="en-US" altLang="zh-CN" sz="20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PostgreSQL</a:t>
            </a:r>
            <a:r>
              <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-XC</a:t>
            </a: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，单机逻辑架构与</a:t>
            </a:r>
            <a:r>
              <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接近。</a:t>
            </a:r>
            <a:endPar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en-US" altLang="zh-CN" sz="20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在架构和关键技术上有根本性差异，尤其是存储引擎和优化器两大核心能力。</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4173396457"/>
              </p:ext>
            </p:extLst>
          </p:nvPr>
        </p:nvGraphicFramePr>
        <p:xfrm>
          <a:off x="731838" y="2059440"/>
          <a:ext cx="10728326" cy="4113937"/>
        </p:xfrm>
        <a:graphic>
          <a:graphicData uri="http://schemas.openxmlformats.org/drawingml/2006/table">
            <a:tbl>
              <a:tblPr firstRow="1" bandRow="1">
                <a:tableStyleId>{72833802-FEF1-4C79-8D5D-14CF1EAF98D9}</a:tableStyleId>
              </a:tblPr>
              <a:tblGrid>
                <a:gridCol w="1275815"/>
                <a:gridCol w="1434794"/>
                <a:gridCol w="4186518"/>
                <a:gridCol w="3831199"/>
              </a:tblGrid>
              <a:tr h="0">
                <a:tc gridSpan="2">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关键差异化因素</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hMerge="1">
                  <a:txBody>
                    <a:bodyPr/>
                    <a:lstStyle/>
                    <a:p>
                      <a:pPr algn="ctr"/>
                      <a:endParaRPr lang="zh-CN" altLang="en-US" dirty="0">
                        <a:solidFill>
                          <a:sysClr val="windowText" lastClr="000000"/>
                        </a:solidFill>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en-US" altLang="zh-CN" dirty="0" err="1"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openGauss</a:t>
                      </a:r>
                      <a:endPar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en-US" altLang="zh-CN" dirty="0" err="1"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PostgreSQL</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0">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运行时模型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执行模型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线程池模型，高并发连接切换代价小、内存损耗小，执行效率高，一万并发连接比最优性能损耗</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&lt;5%</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进程模型，数据库进通过共享内存实现通讯和数据共享。每个进程对应一个并发连接，存在切换性能损耗，导致多核扩展性问题。</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rowSpan="3">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事务处理</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并发控制</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64</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位事务</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ID</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CSN</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解决动态快照膨胀问题</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NUMA-Aware</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引擎优化改造解决“五把大锁。</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事务</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ID</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回卷，长期运行性能因为</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ID</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回收周期大幅波动；存在“五把大锁”的问题，导致事务执行效率和多处理器多核扩展性存在瓶颈。</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zh-CN" altLang="en-US"/>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日志和检查点</a:t>
                      </a: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增量</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Checkpoint</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机制，实现性能波动</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&lt;5%</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全量</a:t>
                      </a:r>
                      <a:r>
                        <a:rPr lang="en-US" altLang="zh-CN" sz="1400" b="0" dirty="0" smtClean="0">
                          <a:solidFill>
                            <a:schemeClr val="tx1"/>
                          </a:solidFill>
                          <a:latin typeface="微软雅黑" panose="020B0503020204020204" pitchFamily="34" charset="-122"/>
                          <a:ea typeface="微软雅黑" panose="020B0503020204020204" pitchFamily="34" charset="-122"/>
                        </a:rPr>
                        <a:t>checkpoint</a:t>
                      </a:r>
                      <a:r>
                        <a:rPr lang="zh-CN" altLang="en-US" sz="1400" b="0" dirty="0" smtClean="0">
                          <a:solidFill>
                            <a:schemeClr val="tx1"/>
                          </a:solidFill>
                          <a:latin typeface="微软雅黑" panose="020B0503020204020204" pitchFamily="34" charset="-122"/>
                          <a:ea typeface="微软雅黑" panose="020B0503020204020204" pitchFamily="34" charset="-122"/>
                        </a:rPr>
                        <a:t>，性能短期波动</a:t>
                      </a:r>
                      <a:r>
                        <a:rPr lang="en-US" altLang="zh-CN" sz="1400" b="0" dirty="0" smtClean="0">
                          <a:solidFill>
                            <a:schemeClr val="tx1"/>
                          </a:solidFill>
                          <a:latin typeface="微软雅黑" panose="020B0503020204020204" pitchFamily="34" charset="-122"/>
                          <a:ea typeface="微软雅黑" panose="020B0503020204020204" pitchFamily="34" charset="-122"/>
                        </a:rPr>
                        <a:t>&gt;15%</a:t>
                      </a:r>
                      <a:r>
                        <a:rPr lang="zh-CN" altLang="en-US" sz="1400" b="0" dirty="0" smtClean="0">
                          <a:solidFill>
                            <a:schemeClr val="tx1"/>
                          </a:solidFill>
                          <a:latin typeface="微软雅黑" panose="020B0503020204020204" pitchFamily="34" charset="-122"/>
                          <a:ea typeface="微软雅黑" panose="020B0503020204020204" pitchFamily="34" charset="-122"/>
                        </a:rPr>
                        <a: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zh-CN" altLang="en-US" dirty="0">
                        <a:latin typeface="+mn-lt"/>
                        <a:ea typeface="+mn-ea"/>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NUMA</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70" rtl="0" eaLnBrk="1" latinLnBrk="0" hangingPunct="1"/>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NUMA</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改造、</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cache-line padding</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、原生</a:t>
                      </a:r>
                      <a:r>
                        <a:rPr lang="en-US" altLang="zh-CN" sz="1400" b="0" kern="1200" dirty="0" smtClean="0">
                          <a:solidFill>
                            <a:schemeClr val="tx1"/>
                          </a:solidFill>
                          <a:latin typeface="微软雅黑" panose="020B0503020204020204" pitchFamily="34" charset="-122"/>
                          <a:ea typeface="微软雅黑" panose="020B0503020204020204" pitchFamily="34" charset="-122"/>
                          <a:cs typeface="+mn-cs"/>
                        </a:rPr>
                        <a:t>spin-lock</a:t>
                      </a:r>
                      <a:r>
                        <a:rPr lang="zh-CN" altLang="en-US" sz="1400" b="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NUMA</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多核能力弱，单机两路性能</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TPMC &lt;60w</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384">
                <a:tc>
                  <a:txBody>
                    <a:bodyPr/>
                    <a:lstStyle/>
                    <a:p>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数据组织</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多引擎</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行存、列存、内存引擎，在研</a:t>
                      </a:r>
                      <a:r>
                        <a:rPr lang="en-US" altLang="zh-CN"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DFV</a:t>
                      </a:r>
                      <a:r>
                        <a:rPr lang="zh-CN" altLang="en-US" sz="14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存储和原位更新。</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b="0" dirty="0" smtClean="0">
                          <a:solidFill>
                            <a:schemeClr val="tx1"/>
                          </a:solidFill>
                          <a:latin typeface="微软雅黑" panose="020B0503020204020204" pitchFamily="34" charset="-122"/>
                          <a:ea typeface="微软雅黑" panose="020B0503020204020204" pitchFamily="34" charset="-122"/>
                        </a:rPr>
                        <a:t>仅支持行存。</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rowSpan="2">
                  <a:txBody>
                    <a:bodyPr/>
                    <a:lstStyle/>
                    <a:p>
                      <a:r>
                        <a:rPr lang="en-US" altLang="zh-CN"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SQL</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引擎</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优化器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支持</a:t>
                      </a:r>
                      <a:r>
                        <a:rPr lang="en-US" altLang="zh-CN" sz="1400" b="0" dirty="0" smtClean="0">
                          <a:solidFill>
                            <a:schemeClr val="tx1"/>
                          </a:solidFill>
                          <a:latin typeface="微软雅黑" panose="020B0503020204020204" pitchFamily="34" charset="-122"/>
                          <a:ea typeface="微软雅黑" panose="020B0503020204020204" pitchFamily="34" charset="-122"/>
                        </a:rPr>
                        <a:t>SQL Bypass, CBO</a:t>
                      </a:r>
                      <a:r>
                        <a:rPr lang="zh-CN" altLang="en-US" sz="1400" b="0" dirty="0" smtClean="0">
                          <a:solidFill>
                            <a:schemeClr val="tx1"/>
                          </a:solidFill>
                          <a:latin typeface="微软雅黑" panose="020B0503020204020204" pitchFamily="34" charset="-122"/>
                          <a:ea typeface="微软雅黑" panose="020B0503020204020204" pitchFamily="34" charset="-122"/>
                        </a:rPr>
                        <a:t>吸收工行等企业场景优化能力。</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b="0" dirty="0" smtClean="0">
                          <a:solidFill>
                            <a:schemeClr val="tx1"/>
                          </a:solidFill>
                          <a:latin typeface="微软雅黑" panose="020B0503020204020204" pitchFamily="34" charset="-122"/>
                          <a:ea typeface="微软雅黑" panose="020B0503020204020204" pitchFamily="34" charset="-122"/>
                        </a:rPr>
                        <a:t>支持</a:t>
                      </a:r>
                      <a:r>
                        <a:rPr lang="en-US" altLang="zh-CN" sz="1400" b="0" dirty="0" smtClean="0">
                          <a:solidFill>
                            <a:schemeClr val="tx1"/>
                          </a:solidFill>
                          <a:latin typeface="微软雅黑" panose="020B0503020204020204" pitchFamily="34" charset="-122"/>
                          <a:ea typeface="微软雅黑" panose="020B0503020204020204" pitchFamily="34" charset="-122"/>
                        </a:rPr>
                        <a:t>CBO</a:t>
                      </a:r>
                      <a:r>
                        <a:rPr lang="zh-CN" altLang="en-US" sz="1400" b="0" dirty="0" smtClean="0">
                          <a:solidFill>
                            <a:schemeClr val="tx1"/>
                          </a:solidFill>
                          <a:latin typeface="微软雅黑" panose="020B0503020204020204" pitchFamily="34" charset="-122"/>
                          <a:ea typeface="微软雅黑" panose="020B0503020204020204" pitchFamily="34" charset="-122"/>
                        </a:rPr>
                        <a:t>，复杂场景优化能力一般。</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zh-CN" altLang="en-US" dirty="0">
                        <a:latin typeface="+mn-lt"/>
                        <a:ea typeface="+mn-ea"/>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SQL</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解析</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270" rtl="0" eaLnBrk="1" fontAlgn="auto" latinLnBrk="0" hangingPunct="1">
                        <a:lnSpc>
                          <a:spcPct val="100000"/>
                        </a:lnSpc>
                        <a:spcBef>
                          <a:spcPts val="0"/>
                        </a:spcBef>
                        <a:spcAft>
                          <a:spcPts val="0"/>
                        </a:spcAft>
                        <a:buClrTx/>
                        <a:buSzTx/>
                        <a:buFontTx/>
                        <a:buNone/>
                        <a:tabLst/>
                        <a:defRPr/>
                      </a:pPr>
                      <a:r>
                        <a:rPr lang="en-US" altLang="zh-CN" sz="1400" u="none" strike="noStrike" dirty="0" smtClean="0">
                          <a:effectLst/>
                          <a:latin typeface="微软雅黑" panose="020B0503020204020204" pitchFamily="34" charset="-122"/>
                          <a:ea typeface="微软雅黑" panose="020B0503020204020204" pitchFamily="34" charset="-122"/>
                        </a:rPr>
                        <a:t>ANSI/ISO</a:t>
                      </a:r>
                      <a:r>
                        <a:rPr lang="zh-CN" altLang="en-US" sz="1400" u="none" strike="noStrike" dirty="0" smtClean="0">
                          <a:effectLst/>
                          <a:latin typeface="微软雅黑" panose="020B0503020204020204" pitchFamily="34" charset="-122"/>
                          <a:ea typeface="微软雅黑" panose="020B0503020204020204" pitchFamily="34" charset="-122"/>
                        </a:rPr>
                        <a:t>标准</a:t>
                      </a:r>
                      <a:r>
                        <a:rPr lang="en-US" altLang="zh-CN" sz="1400" u="none" strike="noStrike" dirty="0" smtClean="0">
                          <a:effectLst/>
                          <a:latin typeface="微软雅黑" panose="020B0503020204020204" pitchFamily="34" charset="-122"/>
                          <a:ea typeface="微软雅黑" panose="020B0503020204020204" pitchFamily="34" charset="-122"/>
                        </a:rPr>
                        <a:t>SQL92、SQL99</a:t>
                      </a:r>
                      <a:r>
                        <a:rPr lang="zh-CN" altLang="en-US" sz="1400" u="none" strike="noStrike" dirty="0" smtClean="0">
                          <a:effectLst/>
                          <a:latin typeface="微软雅黑" panose="020B0503020204020204" pitchFamily="34" charset="-122"/>
                          <a:ea typeface="微软雅黑" panose="020B0503020204020204" pitchFamily="34" charset="-122"/>
                        </a:rPr>
                        <a:t>和</a:t>
                      </a:r>
                      <a:r>
                        <a:rPr lang="en-US" altLang="zh-CN" sz="1400" u="none" strike="noStrike" dirty="0" smtClean="0">
                          <a:effectLst/>
                          <a:latin typeface="微软雅黑" panose="020B0503020204020204" pitchFamily="34" charset="-122"/>
                          <a:ea typeface="微软雅黑" panose="020B0503020204020204" pitchFamily="34" charset="-122"/>
                        </a:rPr>
                        <a:t>SQL2003</a:t>
                      </a:r>
                      <a:endParaRPr lang="zh-CN" altLang="en-US" sz="1400" b="0" dirty="0" smtClean="0">
                        <a:solidFill>
                          <a:schemeClr val="tx1"/>
                        </a:solidFill>
                        <a:latin typeface="微软雅黑" panose="020B0503020204020204" pitchFamily="34" charset="-122"/>
                        <a:ea typeface="微软雅黑" panose="020B0503020204020204" pitchFamily="34" charset="-122"/>
                      </a:endParaRPr>
                    </a:p>
                    <a:p>
                      <a:pPr marL="0" marR="0" lvl="0" indent="0" algn="l" defTabSz="91427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latin typeface="微软雅黑" panose="020B0503020204020204" pitchFamily="34" charset="-122"/>
                          <a:ea typeface="微软雅黑" panose="020B0503020204020204" pitchFamily="34" charset="-122"/>
                        </a:rPr>
                        <a:t>和企业扩展包。</a:t>
                      </a:r>
                      <a:endParaRPr lang="en-US" altLang="zh-CN" sz="1400" b="0" dirty="0" smtClean="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u="none" strike="noStrike" dirty="0" smtClean="0">
                          <a:effectLst/>
                          <a:latin typeface="微软雅黑" panose="020B0503020204020204" pitchFamily="34" charset="-122"/>
                          <a:ea typeface="微软雅黑" panose="020B0503020204020204" pitchFamily="34" charset="-122"/>
                        </a:rPr>
                        <a:t>ANSI/ISO</a:t>
                      </a:r>
                      <a:r>
                        <a:rPr lang="zh-CN" altLang="en-US" sz="1400" u="none" strike="noStrike" dirty="0" smtClean="0">
                          <a:effectLst/>
                          <a:latin typeface="微软雅黑" panose="020B0503020204020204" pitchFamily="34" charset="-122"/>
                          <a:ea typeface="微软雅黑" panose="020B0503020204020204" pitchFamily="34" charset="-122"/>
                        </a:rPr>
                        <a:t>标准</a:t>
                      </a:r>
                      <a:r>
                        <a:rPr lang="en-US" altLang="zh-CN" sz="1400" u="none" strike="noStrike" dirty="0" smtClean="0">
                          <a:effectLst/>
                          <a:latin typeface="微软雅黑" panose="020B0503020204020204" pitchFamily="34" charset="-122"/>
                          <a:ea typeface="微软雅黑" panose="020B0503020204020204" pitchFamily="34" charset="-122"/>
                        </a:rPr>
                        <a:t>SQL92、SQL99</a:t>
                      </a:r>
                      <a:r>
                        <a:rPr lang="zh-CN" altLang="en-US" sz="1400" u="none" strike="noStrike" dirty="0" smtClean="0">
                          <a:effectLst/>
                          <a:latin typeface="微软雅黑" panose="020B0503020204020204" pitchFamily="34" charset="-122"/>
                          <a:ea typeface="微软雅黑" panose="020B0503020204020204" pitchFamily="34" charset="-122"/>
                        </a:rPr>
                        <a:t>和</a:t>
                      </a:r>
                      <a:r>
                        <a:rPr lang="en-US" altLang="zh-CN" sz="1400" u="none" strike="noStrike" dirty="0" smtClean="0">
                          <a:effectLst/>
                          <a:latin typeface="微软雅黑" panose="020B0503020204020204" pitchFamily="34" charset="-122"/>
                          <a:ea typeface="微软雅黑" panose="020B0503020204020204" pitchFamily="34" charset="-122"/>
                        </a:rPr>
                        <a:t>SQL2003</a:t>
                      </a:r>
                      <a:r>
                        <a:rPr lang="zh-CN" altLang="en-US" sz="1400" u="none" strike="noStrike" dirty="0" smtClean="0">
                          <a:effectLst/>
                          <a:latin typeface="微软雅黑" panose="020B0503020204020204" pitchFamily="34" charset="-122"/>
                          <a:ea typeface="微软雅黑" panose="020B0503020204020204" pitchFamily="34" charset="-122"/>
                        </a:rPr>
                        <a: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1642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bwMode="auto">
          <a:xfrm>
            <a:off x="806257" y="2144925"/>
            <a:ext cx="1401366" cy="804062"/>
          </a:xfrm>
          <a:prstGeom prst="roundRect">
            <a:avLst/>
          </a:prstGeom>
          <a:solidFill>
            <a:schemeClr val="tx1">
              <a:lumMod val="65000"/>
              <a:lumOff val="35000"/>
            </a:schemeClr>
          </a:solidFill>
          <a:ln>
            <a:noFill/>
          </a:ln>
          <a:effectLst/>
          <a:extLst/>
        </p:spPr>
        <p:txBody>
          <a:bodyPr vert="horz" wrap="square" lIns="68516" tIns="34258" rIns="68516" bIns="34258" numCol="1" rtlCol="0" anchor="ctr" anchorCtr="0" compatLnSpc="1">
            <a:prstTxWarp prst="textNoShape">
              <a:avLst/>
            </a:prstTxWarp>
          </a:bodyPr>
          <a:lstStyle/>
          <a:p>
            <a:pPr algn="ctr">
              <a:buClr>
                <a:srgbClr val="CC9900"/>
              </a:buClr>
            </a:pPr>
            <a:r>
              <a:rPr lang="zh-CN" altLang="en-US" sz="1399" b="1" dirty="0" smtClean="0">
                <a:solidFill>
                  <a:srgbClr val="FFFFFF"/>
                </a:solidFill>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价值</a:t>
            </a:r>
            <a:endParaRPr lang="en-US" altLang="zh-CN" sz="1399" b="1" dirty="0">
              <a:solidFill>
                <a:srgbClr val="FFFFFF"/>
              </a:solidFill>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26" name="圆角矩形 25"/>
          <p:cNvSpPr/>
          <p:nvPr/>
        </p:nvSpPr>
        <p:spPr bwMode="auto">
          <a:xfrm>
            <a:off x="758268" y="3212851"/>
            <a:ext cx="1205574" cy="2796300"/>
          </a:xfrm>
          <a:prstGeom prst="roundRect">
            <a:avLst/>
          </a:prstGeom>
          <a:solidFill>
            <a:schemeClr val="tx1">
              <a:lumMod val="65000"/>
              <a:lumOff val="35000"/>
            </a:schemeClr>
          </a:solidFill>
          <a:ln>
            <a:noFill/>
          </a:ln>
          <a:effectLst/>
          <a:extLst/>
        </p:spPr>
        <p:txBody>
          <a:bodyPr vert="horz" wrap="square" lIns="68516" tIns="34258" rIns="68516" bIns="34258" numCol="1" rtlCol="0" anchor="ctr" anchorCtr="0" compatLnSpc="1">
            <a:prstTxWarp prst="textNoShape">
              <a:avLst/>
            </a:prstTxWarp>
          </a:bodyPr>
          <a:lstStyle/>
          <a:p>
            <a:pPr algn="ctr">
              <a:buClr>
                <a:srgbClr val="CC9900"/>
              </a:buClr>
            </a:pPr>
            <a:r>
              <a:rPr lang="zh-CN" altLang="en-US" sz="1399" b="1" dirty="0" smtClean="0">
                <a:solidFill>
                  <a:srgbClr val="FFFFFF"/>
                </a:solidFill>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关键特性</a:t>
            </a:r>
            <a:endParaRPr lang="en-US" altLang="zh-CN" sz="1399" b="1" dirty="0">
              <a:solidFill>
                <a:srgbClr val="FFFFFF"/>
              </a:solidFill>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27" name="等腰三角形 26"/>
          <p:cNvSpPr/>
          <p:nvPr/>
        </p:nvSpPr>
        <p:spPr bwMode="auto">
          <a:xfrm>
            <a:off x="731838" y="1077445"/>
            <a:ext cx="10593659" cy="919885"/>
          </a:xfrm>
          <a:prstGeom prst="triangle">
            <a:avLst>
              <a:gd name="adj" fmla="val 48991"/>
            </a:avLst>
          </a:prstGeom>
          <a:solidFill>
            <a:srgbClr val="C00000"/>
          </a:solidFill>
          <a:ln>
            <a:noFill/>
          </a:ln>
          <a:effectLst/>
          <a:extLst/>
        </p:spPr>
        <p:txBody>
          <a:bodyPr vert="horz" wrap="square" lIns="68516" tIns="34258" rIns="68516" bIns="34258" numCol="1" rtlCol="0" anchor="ctr" anchorCtr="0" compatLnSpc="1">
            <a:prstTxWarp prst="textNoShape">
              <a:avLst/>
            </a:prstTxWarp>
          </a:bodyPr>
          <a:lstStyle/>
          <a:p>
            <a:pPr algn="ctr">
              <a:buClr>
                <a:srgbClr val="CC9900"/>
              </a:buClr>
            </a:pPr>
            <a:endParaRPr lang="zh-CN" altLang="en-US" sz="934" b="1" dirty="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8" name="圆角矩形 27"/>
          <p:cNvSpPr/>
          <p:nvPr/>
        </p:nvSpPr>
        <p:spPr bwMode="auto">
          <a:xfrm>
            <a:off x="2309282" y="2153948"/>
            <a:ext cx="9016216" cy="791554"/>
          </a:xfrm>
          <a:prstGeom prst="roundRect">
            <a:avLst/>
          </a:prstGeom>
          <a:solidFill>
            <a:schemeClr val="tx1">
              <a:lumMod val="50000"/>
              <a:lumOff val="50000"/>
            </a:schemeClr>
          </a:solidFill>
          <a:ln>
            <a:noFill/>
          </a:ln>
          <a:effectLst/>
          <a:extLst/>
        </p:spPr>
        <p:txBody>
          <a:bodyPr vert="horz" wrap="square" lIns="68516" tIns="34258" rIns="68516" bIns="34258" numCol="1" rtlCol="0" anchor="ctr" anchorCtr="0" compatLnSpc="1">
            <a:prstTxWarp prst="textNoShape">
              <a:avLst/>
            </a:prstTxWarp>
          </a:bodyPr>
          <a:lstStyle/>
          <a:p>
            <a:pPr algn="ctr"/>
            <a:endParaRPr lang="en-US" altLang="zh-CN" sz="1799"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bwMode="auto">
          <a:xfrm>
            <a:off x="4632687" y="3239403"/>
            <a:ext cx="2216835"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defTabSz="913767" fontAlgn="base">
              <a:spcBef>
                <a:spcPct val="0"/>
              </a:spcBef>
              <a:spcAft>
                <a:spcPct val="0"/>
              </a:spcAft>
              <a:buClr>
                <a:srgbClr val="CC9900"/>
              </a:buClr>
              <a:buFont typeface="Wingdings" pitchFamily="2" charset="2"/>
              <a:buChar char="n"/>
            </a:pPr>
            <a:endPar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bwMode="auto">
          <a:xfrm>
            <a:off x="7015598" y="3217523"/>
            <a:ext cx="2117377" cy="289252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defTabSz="913767" fontAlgn="base">
              <a:spcBef>
                <a:spcPct val="0"/>
              </a:spcBef>
              <a:spcAft>
                <a:spcPct val="0"/>
              </a:spcAft>
              <a:buClr>
                <a:srgbClr val="CC9900"/>
              </a:buClr>
              <a:buFont typeface="Wingdings" pitchFamily="2" charset="2"/>
              <a:buChar char="n"/>
            </a:pPr>
            <a:endPar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7509891" y="3236034"/>
            <a:ext cx="1121605" cy="402995"/>
          </a:xfrm>
          <a:prstGeom prst="rect">
            <a:avLst/>
          </a:prstGeom>
        </p:spPr>
        <p:txBody>
          <a:bodyPr wrap="square">
            <a:spAutoFit/>
          </a:bodyPr>
          <a:lstStyle/>
          <a:p>
            <a:pPr marL="99891" indent="-99891" algn="ctr" defTabSz="299671">
              <a:lnSpc>
                <a:spcPct val="120000"/>
              </a:lnSpc>
              <a:buClr>
                <a:srgbClr val="FFFFFF">
                  <a:lumMod val="50000"/>
                </a:srgbClr>
              </a:buClr>
              <a:buSzPct val="70000"/>
              <a:defRPr/>
            </a:pPr>
            <a:r>
              <a:rPr lang="zh-CN" altLang="en-US"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易运维</a:t>
            </a:r>
            <a:endParaRPr lang="en-US" altLang="zh-CN"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bwMode="auto">
          <a:xfrm>
            <a:off x="2205172" y="3239403"/>
            <a:ext cx="2269967"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defTabSz="913767" fontAlgn="base">
              <a:spcBef>
                <a:spcPct val="0"/>
              </a:spcBef>
              <a:spcAft>
                <a:spcPct val="0"/>
              </a:spcAft>
              <a:buClr>
                <a:srgbClr val="CC9900"/>
              </a:buClr>
              <a:buFont typeface="Wingdings" pitchFamily="2" charset="2"/>
              <a:buChar char="n"/>
            </a:pPr>
            <a:endPar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2770896" y="3212851"/>
            <a:ext cx="1138518" cy="402995"/>
          </a:xfrm>
          <a:prstGeom prst="rect">
            <a:avLst/>
          </a:prstGeom>
        </p:spPr>
        <p:txBody>
          <a:bodyPr wrap="square">
            <a:spAutoFit/>
          </a:bodyPr>
          <a:lstStyle/>
          <a:p>
            <a:pPr algn="ctr">
              <a:lnSpc>
                <a:spcPct val="120000"/>
              </a:lnSpc>
              <a:buClr>
                <a:prstClr val="white"/>
              </a:buClr>
            </a:pPr>
            <a:r>
              <a:rPr lang="zh-CN" altLang="en-US"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高性能</a:t>
            </a:r>
            <a:endParaRPr lang="en-US" altLang="zh-CN"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4772620" y="3217972"/>
            <a:ext cx="1916176" cy="402995"/>
          </a:xfrm>
          <a:prstGeom prst="rect">
            <a:avLst/>
          </a:prstGeom>
        </p:spPr>
        <p:txBody>
          <a:bodyPr wrap="square">
            <a:spAutoFit/>
          </a:bodyPr>
          <a:lstStyle/>
          <a:p>
            <a:pPr algn="ctr" defTabSz="706555">
              <a:lnSpc>
                <a:spcPct val="120000"/>
              </a:lnSpc>
              <a:buClr>
                <a:prstClr val="white"/>
              </a:buClr>
            </a:pPr>
            <a:r>
              <a:rPr lang="zh-CN" altLang="en-US" sz="1799"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高可用 </a:t>
            </a:r>
            <a:r>
              <a:rPr lang="en-US" altLang="zh-CN" sz="1799"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&amp; </a:t>
            </a:r>
            <a:r>
              <a:rPr lang="zh-CN" altLang="en-US" sz="1799"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高安全</a:t>
            </a:r>
            <a:endParaRPr lang="en-US" altLang="zh-CN"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bwMode="auto">
          <a:xfrm>
            <a:off x="9285328" y="3239403"/>
            <a:ext cx="2174836" cy="2870642"/>
          </a:xfrm>
          <a:prstGeom prst="rect">
            <a:avLst/>
          </a:prstGeom>
          <a:solidFill>
            <a:schemeClr val="bg1">
              <a:lumMod val="85000"/>
            </a:schemeClr>
          </a:solidFill>
          <a:ln>
            <a:solidFill>
              <a:schemeClr val="accent5">
                <a:lumMod val="60000"/>
                <a:lumOff val="4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7888" tIns="45688" rIns="91379" bIns="45688" numCol="1" rtlCol="0" anchor="t" anchorCtr="0" compatLnSpc="1">
            <a:prstTxWarp prst="textNoShape">
              <a:avLst/>
            </a:prstTxWarp>
          </a:bodyPr>
          <a:lstStyle/>
          <a:p>
            <a:pPr defTabSz="913767" fontAlgn="base">
              <a:spcBef>
                <a:spcPct val="0"/>
              </a:spcBef>
              <a:spcAft>
                <a:spcPct val="0"/>
              </a:spcAft>
              <a:buClr>
                <a:srgbClr val="CC9900"/>
              </a:buClr>
              <a:buFont typeface="Wingdings" pitchFamily="2" charset="2"/>
              <a:buChar char="n"/>
            </a:pPr>
            <a:endPar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9720431" y="3212850"/>
            <a:ext cx="1304629" cy="402995"/>
          </a:xfrm>
          <a:prstGeom prst="rect">
            <a:avLst/>
          </a:prstGeom>
        </p:spPr>
        <p:txBody>
          <a:bodyPr wrap="square">
            <a:spAutoFit/>
          </a:bodyPr>
          <a:lstStyle/>
          <a:p>
            <a:pPr algn="ctr" defTabSz="706555">
              <a:lnSpc>
                <a:spcPct val="120000"/>
              </a:lnSpc>
              <a:buClr>
                <a:prstClr val="white"/>
              </a:buClr>
            </a:pPr>
            <a:r>
              <a:rPr lang="zh-CN" altLang="en-US"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全开放</a:t>
            </a:r>
            <a:endParaRPr lang="en-US" altLang="zh-CN" sz="1799"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2309282" y="2246775"/>
            <a:ext cx="9016214" cy="645447"/>
          </a:xfrm>
          <a:prstGeom prst="rect">
            <a:avLst/>
          </a:prstGeom>
        </p:spPr>
        <p:txBody>
          <a:bodyPr wrap="square">
            <a:spAutoFit/>
          </a:bodyPr>
          <a:lstStyle/>
          <a:p>
            <a:r>
              <a:rPr lang="en-US" altLang="zh-CN"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提供面向多核的极致性能、全链路的业务和数据安全、基于</a:t>
            </a:r>
            <a:r>
              <a:rPr lang="en-US" altLang="zh-CN"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AI</a:t>
            </a: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的调优和高效运维的能力，全面友好开放</a:t>
            </a:r>
            <a:r>
              <a:rPr lang="zh-CN" altLang="en-US" sz="1799"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，共同打造</a:t>
            </a:r>
            <a:r>
              <a:rPr lang="zh-CN" altLang="en-US"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全球领先的企业级开源关系型数据库；</a:t>
            </a:r>
            <a:endParaRPr lang="en-US" altLang="zh-CN" sz="17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3959969" y="1349744"/>
            <a:ext cx="4314001" cy="506677"/>
          </a:xfrm>
          <a:prstGeom prst="rect">
            <a:avLst/>
          </a:prstGeom>
        </p:spPr>
        <p:txBody>
          <a:bodyPr wrap="none">
            <a:spAutoFit/>
          </a:bodyPr>
          <a:lstStyle/>
          <a:p>
            <a:pPr>
              <a:lnSpc>
                <a:spcPct val="150000"/>
              </a:lnSpc>
            </a:pPr>
            <a:r>
              <a:rPr lang="zh-CN" altLang="en-US" sz="19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把企业级</a:t>
            </a:r>
            <a:r>
              <a:rPr lang="zh-CN" altLang="en-US" sz="1999"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数据库能力</a:t>
            </a:r>
            <a:r>
              <a:rPr lang="zh-CN" altLang="en-US" sz="19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带给用户和伙伴</a:t>
            </a:r>
            <a:endParaRPr lang="en-US" altLang="zh-CN" sz="1999"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TextBox 12"/>
          <p:cNvSpPr txBox="1"/>
          <p:nvPr/>
        </p:nvSpPr>
        <p:spPr>
          <a:xfrm>
            <a:off x="4649093" y="3583592"/>
            <a:ext cx="2148954" cy="21822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lvl="1" indent="-215914" defTabSz="299651">
              <a:lnSpc>
                <a:spcPct val="130000"/>
              </a:lnSpc>
              <a:spcBef>
                <a:spcPts val="600"/>
              </a:spcBef>
              <a:buClr>
                <a:srgbClr val="FFFFFF">
                  <a:lumMod val="50000"/>
                </a:srgbClr>
              </a:buClr>
              <a:buSzPct val="70000"/>
              <a:buFont typeface="Wingdings" panose="05000000000000000000" pitchFamily="2" charset="2"/>
              <a:buChar char="Ø"/>
              <a:defRPr/>
            </a:pP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业务无忧，故障切换时间</a:t>
            </a:r>
            <a:r>
              <a:rPr lang="en-US" altLang="zh-CN" sz="1399"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RTO&lt;10 s</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lnSpc>
                <a:spcPct val="130000"/>
              </a:lnSpc>
              <a:spcBef>
                <a:spcPts val="600"/>
              </a:spcBef>
              <a:buClr>
                <a:srgbClr val="FFFFFF">
                  <a:lumMod val="50000"/>
                </a:srgbClr>
              </a:buClr>
              <a:buSzPct val="70000"/>
              <a:buFont typeface="Wingdings" panose="05000000000000000000" pitchFamily="2" charset="2"/>
              <a:buChar char="Ø"/>
              <a:defRPr/>
            </a:pP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精细安全管理</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：细粒度访问控制、</a:t>
            </a: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多维度审计</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lnSpc>
                <a:spcPct val="130000"/>
              </a:lnSpc>
              <a:spcBef>
                <a:spcPts val="600"/>
              </a:spcBef>
              <a:buClr>
                <a:srgbClr val="FFFFFF">
                  <a:lumMod val="50000"/>
                </a:srgbClr>
              </a:buClr>
              <a:buSzPct val="70000"/>
              <a:buFont typeface="Wingdings" panose="05000000000000000000" pitchFamily="2" charset="2"/>
              <a:buChar char="Ø"/>
              <a:defRPr/>
            </a:pP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全方位数据保护：存储</a:t>
            </a:r>
            <a:r>
              <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&amp;</a:t>
            </a: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传输</a:t>
            </a:r>
            <a:r>
              <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&amp;</a:t>
            </a: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导出加密</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动态脱敏</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全密态</a:t>
            </a:r>
            <a:r>
              <a:rPr lang="zh-CN" altLang="zh-CN" sz="1399"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计算</a:t>
            </a:r>
            <a:r>
              <a:rPr lang="zh-CN" altLang="en-US" sz="1399"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11"/>
          <p:cNvSpPr txBox="1"/>
          <p:nvPr/>
        </p:nvSpPr>
        <p:spPr>
          <a:xfrm>
            <a:off x="7046912" y="3561335"/>
            <a:ext cx="2097956" cy="25487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indent="-215914" defTabSz="299651">
              <a:lnSpc>
                <a:spcPct val="120000"/>
              </a:lnSpc>
              <a:spcBef>
                <a:spcPts val="600"/>
              </a:spcBef>
              <a:buClr>
                <a:srgbClr val="FFFFFF">
                  <a:lumMod val="50000"/>
                </a:srgbClr>
              </a:buClr>
              <a:buSzPct val="70000"/>
              <a:buFont typeface="Wingdings" panose="05000000000000000000" pitchFamily="2" charset="2"/>
              <a:buChar char="Ø"/>
              <a:defRPr/>
            </a:pP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基于</a:t>
            </a:r>
            <a:r>
              <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AI</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的智能参数调优，提供</a:t>
            </a:r>
            <a:r>
              <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AI</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参数自动推荐；</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lnSpc>
                <a:spcPct val="120000"/>
              </a:lnSpc>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慢</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诊断，多维性能自监控视图，实时掌控系统性能表现；</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lnSpc>
                <a:spcPct val="120000"/>
              </a:lnSpc>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提供在线自学习的</a:t>
            </a: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时间预测、快速定位，急速调</a:t>
            </a:r>
            <a:r>
              <a:rPr lang="zh-CN" altLang="en-US" sz="1399"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优。</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1"/>
          <p:cNvSpPr txBox="1"/>
          <p:nvPr/>
        </p:nvSpPr>
        <p:spPr>
          <a:xfrm>
            <a:off x="2271752" y="3617574"/>
            <a:ext cx="2273617" cy="23148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lvl="1" indent="-215914" defTabSz="299651">
              <a:spcBef>
                <a:spcPts val="600"/>
              </a:spcBef>
              <a:buClr>
                <a:srgbClr val="FFFFFF">
                  <a:lumMod val="50000"/>
                </a:srgbClr>
              </a:buClr>
              <a:buSzPct val="70000"/>
              <a:buFont typeface="Wingdings" panose="05000000000000000000" pitchFamily="2" charset="2"/>
              <a:buChar char="Ø"/>
              <a:defRPr/>
            </a:pPr>
            <a:r>
              <a:rPr lang="zh-CN"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两路鲲鹏性能</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150</a:t>
            </a:r>
            <a:r>
              <a:rPr lang="zh-CN"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万</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tpmC</a:t>
            </a: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lvl="1"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面向多核架构的并发控制技术；</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lvl="1" indent="-215914" defTabSz="299651">
              <a:spcBef>
                <a:spcPts val="600"/>
              </a:spcBef>
              <a:buClr>
                <a:srgbClr val="FFFFFF">
                  <a:lumMod val="50000"/>
                </a:srgbClr>
              </a:buClr>
              <a:buSzPct val="70000"/>
              <a:buFont typeface="Wingdings" panose="05000000000000000000" pitchFamily="2" charset="2"/>
              <a:buChar char="Ø"/>
              <a:defRPr/>
            </a:pPr>
            <a:r>
              <a:rPr lang="en-US" altLang="zh-CN" sz="1399"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NUMA-Aware</a:t>
            </a:r>
            <a:r>
              <a:rPr lang="zh-CN" altLang="en-US" sz="1399"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数据结构；</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lvl="1" indent="-215914" defTabSz="299651">
              <a:spcBef>
                <a:spcPts val="600"/>
              </a:spcBef>
              <a:buClr>
                <a:srgbClr val="FFFFFF">
                  <a:lumMod val="50000"/>
                </a:srgbClr>
              </a:buClr>
              <a:buSzPct val="70000"/>
              <a:buFont typeface="Wingdings" panose="05000000000000000000" pitchFamily="2" charset="2"/>
              <a:buChar char="Ø"/>
              <a:defRPr/>
            </a:pPr>
            <a:r>
              <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SQL-Bypass</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智能选路执行技术；</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lvl="1"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面向实时高性能场景的内存引擎。</a:t>
            </a:r>
            <a:endParaRPr lang="en-US" altLang="zh-CN" sz="13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12"/>
          <p:cNvSpPr txBox="1"/>
          <p:nvPr/>
        </p:nvSpPr>
        <p:spPr>
          <a:xfrm>
            <a:off x="9362419" y="3583835"/>
            <a:ext cx="2020654" cy="223785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68516" tIns="34258" rIns="68516" bIns="34258" rtlCol="0">
            <a:spAutoFit/>
          </a:bodyPr>
          <a:lstStyle/>
          <a:p>
            <a:pPr marL="215914"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采用木兰宽松许可证协议，</a:t>
            </a:r>
            <a:r>
              <a:rPr lang="zh-CN"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允许</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对</a:t>
            </a:r>
            <a:r>
              <a:rPr lang="zh-CN"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代码自由修改，</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引用</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数据库内核能力完全开放；</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开放</a:t>
            </a:r>
            <a:r>
              <a:rPr lang="zh-CN"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运维监控、开发和迁移工具</a:t>
            </a: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15914" indent="-215914" defTabSz="299651">
              <a:spcBef>
                <a:spcPts val="600"/>
              </a:spcBef>
              <a:buClr>
                <a:srgbClr val="FFFFFF">
                  <a:lumMod val="50000"/>
                </a:srgbClr>
              </a:buClr>
              <a:buSzPct val="70000"/>
              <a:buFont typeface="Wingdings" panose="05000000000000000000" pitchFamily="2" charset="2"/>
              <a:buChar char="Ø"/>
              <a:defRPr/>
            </a:pPr>
            <a:r>
              <a:rPr lang="zh-CN" altLang="en-US"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开放伙伴认证、培训体系及高校</a:t>
            </a:r>
            <a:r>
              <a:rPr lang="zh-CN" altLang="en-US" sz="1399"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课程。</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 name="文本框 1"/>
          <p:cNvSpPr txBox="1"/>
          <p:nvPr/>
        </p:nvSpPr>
        <p:spPr>
          <a:xfrm>
            <a:off x="1889749" y="3639981"/>
            <a:ext cx="389516" cy="369204"/>
          </a:xfrm>
          <a:prstGeom prst="rect">
            <a:avLst/>
          </a:prstGeom>
          <a:solidFill>
            <a:srgbClr val="FFC000"/>
          </a:solidFill>
        </p:spPr>
        <p:txBody>
          <a:bodyPr wrap="square" rtlCol="0">
            <a:spAutoFit/>
          </a:bodyPr>
          <a:lstStyle/>
          <a:p>
            <a:r>
              <a:rPr lang="zh-CN" altLang="en-US" sz="17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①</a:t>
            </a:r>
          </a:p>
        </p:txBody>
      </p:sp>
      <p:sp>
        <p:nvSpPr>
          <p:cNvPr id="22" name="文本框 21"/>
          <p:cNvSpPr txBox="1"/>
          <p:nvPr/>
        </p:nvSpPr>
        <p:spPr>
          <a:xfrm>
            <a:off x="4366698" y="3617574"/>
            <a:ext cx="389516" cy="369204"/>
          </a:xfrm>
          <a:prstGeom prst="rect">
            <a:avLst/>
          </a:prstGeom>
          <a:solidFill>
            <a:srgbClr val="FFC000"/>
          </a:solidFill>
        </p:spPr>
        <p:txBody>
          <a:bodyPr wrap="square" rtlCol="0">
            <a:spAutoFit/>
          </a:bodyPr>
          <a:lstStyle/>
          <a:p>
            <a:r>
              <a:rPr lang="zh-CN" altLang="en-US" sz="17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②</a:t>
            </a:r>
          </a:p>
        </p:txBody>
      </p:sp>
      <p:sp>
        <p:nvSpPr>
          <p:cNvPr id="23" name="文本框 22"/>
          <p:cNvSpPr txBox="1"/>
          <p:nvPr/>
        </p:nvSpPr>
        <p:spPr>
          <a:xfrm>
            <a:off x="6754695" y="3639981"/>
            <a:ext cx="389516" cy="369204"/>
          </a:xfrm>
          <a:prstGeom prst="rect">
            <a:avLst/>
          </a:prstGeom>
          <a:solidFill>
            <a:srgbClr val="FFC000"/>
          </a:solidFill>
        </p:spPr>
        <p:txBody>
          <a:bodyPr wrap="square" rtlCol="0">
            <a:spAutoFit/>
          </a:bodyPr>
          <a:lstStyle/>
          <a:p>
            <a:r>
              <a:rPr lang="zh-CN" altLang="en-US" sz="17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③</a:t>
            </a:r>
          </a:p>
        </p:txBody>
      </p:sp>
      <p:sp>
        <p:nvSpPr>
          <p:cNvPr id="29" name="文本框 28"/>
          <p:cNvSpPr txBox="1"/>
          <p:nvPr/>
        </p:nvSpPr>
        <p:spPr>
          <a:xfrm>
            <a:off x="1881225" y="5224706"/>
            <a:ext cx="389516" cy="369204"/>
          </a:xfrm>
          <a:prstGeom prst="rect">
            <a:avLst/>
          </a:prstGeom>
          <a:solidFill>
            <a:srgbClr val="FFC000"/>
          </a:solidFill>
        </p:spPr>
        <p:txBody>
          <a:bodyPr wrap="square" rtlCol="0">
            <a:spAutoFit/>
          </a:bodyPr>
          <a:lstStyle/>
          <a:p>
            <a:r>
              <a:rPr lang="zh-CN" altLang="en-US" sz="17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④</a:t>
            </a:r>
          </a:p>
        </p:txBody>
      </p:sp>
      <p:sp>
        <p:nvSpPr>
          <p:cNvPr id="30" name="文本框 29"/>
          <p:cNvSpPr txBox="1"/>
          <p:nvPr/>
        </p:nvSpPr>
        <p:spPr>
          <a:xfrm>
            <a:off x="4384105" y="5224706"/>
            <a:ext cx="389516" cy="369204"/>
          </a:xfrm>
          <a:prstGeom prst="rect">
            <a:avLst/>
          </a:prstGeom>
          <a:solidFill>
            <a:srgbClr val="FFC000"/>
          </a:solidFill>
        </p:spPr>
        <p:txBody>
          <a:bodyPr wrap="square" rtlCol="0">
            <a:spAutoFit/>
          </a:bodyPr>
          <a:lstStyle/>
          <a:p>
            <a:r>
              <a:rPr lang="zh-CN" altLang="en-US" sz="1799"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⑤</a:t>
            </a:r>
          </a:p>
        </p:txBody>
      </p:sp>
      <p:sp>
        <p:nvSpPr>
          <p:cNvPr id="11" name="标题 10"/>
          <p:cNvSpPr>
            <a:spLocks noGrp="1"/>
          </p:cNvSpPr>
          <p:nvPr>
            <p:ph type="title"/>
          </p:nvPr>
        </p:nvSpPr>
        <p:spPr/>
        <p:txBody>
          <a:bodyPr>
            <a:normAutofit fontScale="90000"/>
          </a:bodyPr>
          <a:lstStyle/>
          <a:p>
            <a:r>
              <a:rPr lang="en-US" altLang="zh-CN" sz="3600" dirty="0" err="1" smtClean="0">
                <a:sym typeface="Huawei Sans" panose="020C0503030203020204" pitchFamily="34" charset="0"/>
              </a:rPr>
              <a:t>openGauss</a:t>
            </a:r>
            <a:r>
              <a:rPr lang="en-US" altLang="zh-CN" sz="3600" dirty="0" smtClean="0">
                <a:sym typeface="Huawei Sans" panose="020C0503030203020204" pitchFamily="34" charset="0"/>
              </a:rPr>
              <a:t> </a:t>
            </a:r>
            <a:r>
              <a:rPr lang="zh-CN" altLang="en-US" sz="3600" dirty="0" smtClean="0">
                <a:sym typeface="Huawei Sans" panose="020C0503030203020204" pitchFamily="34" charset="0"/>
              </a:rPr>
              <a:t>竞争力总览</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323861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r>
              <a:rPr lang="en-US" altLang="zh-CN" sz="1800" dirty="0" err="1">
                <a:solidFill>
                  <a:schemeClr val="bg1">
                    <a:lumMod val="50000"/>
                  </a:schemeClr>
                </a:solidFill>
                <a:sym typeface="Huawei Sans" panose="020C0503030203020204" pitchFamily="34" charset="0"/>
              </a:rPr>
              <a:t>openGauss</a:t>
            </a:r>
            <a:r>
              <a:rPr lang="zh-CN" altLang="en-US" sz="1800" dirty="0">
                <a:solidFill>
                  <a:schemeClr val="bg1">
                    <a:lumMod val="50000"/>
                  </a:schemeClr>
                </a:solidFill>
                <a:sym typeface="Huawei Sans" panose="020C0503030203020204" pitchFamily="34" charset="0"/>
              </a:rPr>
              <a:t>数据库及特点</a:t>
            </a:r>
          </a:p>
          <a:p>
            <a:pPr lvl="1">
              <a:buSzPct val="60000"/>
              <a:buFont typeface="Wingdings" panose="05000000000000000000" pitchFamily="2" charset="2"/>
              <a:buChar char="n"/>
            </a:pPr>
            <a:r>
              <a:rPr lang="zh-CN" altLang="en-US" sz="1800" dirty="0" smtClean="0">
                <a:sym typeface="Huawei Sans" panose="020C0503030203020204" pitchFamily="34" charset="0"/>
              </a:rPr>
              <a:t>应用场景</a:t>
            </a:r>
          </a:p>
          <a:p>
            <a:pPr lvl="1"/>
            <a:r>
              <a:rPr lang="zh-CN" altLang="en-US" sz="1800" dirty="0" smtClean="0">
                <a:solidFill>
                  <a:schemeClr val="bg1">
                    <a:lumMod val="50000"/>
                  </a:schemeClr>
                </a:solidFill>
                <a:sym typeface="Huawei Sans" panose="020C0503030203020204" pitchFamily="34" charset="0"/>
              </a:rPr>
              <a:t>运行环境</a:t>
            </a:r>
          </a:p>
          <a:p>
            <a:pPr lvl="1"/>
            <a:r>
              <a:rPr lang="zh-CN" altLang="en-US" sz="1800" dirty="0" smtClean="0">
                <a:solidFill>
                  <a:schemeClr val="bg1">
                    <a:lumMod val="50000"/>
                  </a:schemeClr>
                </a:solidFill>
                <a:sym typeface="Huawei Sans" panose="020C0503030203020204" pitchFamily="34" charset="0"/>
              </a:rPr>
              <a:t>技术指标</a:t>
            </a:r>
          </a:p>
          <a:p>
            <a:pPr lvl="1"/>
            <a:r>
              <a:rPr lang="zh-CN" altLang="en-US" sz="1800" dirty="0" smtClean="0">
                <a:solidFill>
                  <a:schemeClr val="bg1">
                    <a:lumMod val="50000"/>
                  </a:schemeClr>
                </a:solidFill>
                <a:sym typeface="Huawei Sans" panose="020C0503030203020204" pitchFamily="34" charset="0"/>
              </a:rPr>
              <a:t>基本功能</a:t>
            </a:r>
          </a:p>
          <a:p>
            <a:pPr lvl="1"/>
            <a:r>
              <a:rPr lang="zh-CN" altLang="en-US" sz="1800" dirty="0" smtClean="0">
                <a:solidFill>
                  <a:schemeClr val="bg1">
                    <a:lumMod val="50000"/>
                  </a:schemeClr>
                </a:solidFill>
                <a:sym typeface="Huawei Sans" panose="020C0503030203020204" pitchFamily="34" charset="0"/>
              </a:rPr>
              <a:t>企业级增强特性</a:t>
            </a:r>
            <a:endParaRPr lang="en-US" altLang="zh-CN" sz="18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105624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mtClean="0">
                <a:sym typeface="Huawei Sans" panose="020C0503030203020204" pitchFamily="34" charset="0"/>
              </a:rPr>
              <a:t>openGauss</a:t>
            </a:r>
            <a:r>
              <a:rPr lang="zh-CN" altLang="en-US" smtClean="0">
                <a:sym typeface="Huawei Sans" panose="020C0503030203020204" pitchFamily="34" charset="0"/>
              </a:rPr>
              <a:t>是一款高性能、高安全、高可靠的企业级开源关系型数据库。</a:t>
            </a:r>
            <a:endParaRPr lang="en-US" altLang="zh-CN" smtClean="0">
              <a:sym typeface="Huawei Sans" panose="020C0503030203020204" pitchFamily="34" charset="0"/>
            </a:endParaRPr>
          </a:p>
          <a:p>
            <a:r>
              <a:rPr lang="zh-CN" altLang="en-US" smtClean="0">
                <a:sym typeface="Huawei Sans" panose="020C0503030203020204" pitchFamily="34" charset="0"/>
              </a:rPr>
              <a:t>本章将从产品特点、应用场景、系统架构、服务响应流程、状态查询、启停等方面介绍</a:t>
            </a:r>
            <a:r>
              <a:rPr lang="en-US" altLang="zh-CN" smtClean="0">
                <a:sym typeface="Huawei Sans" panose="020C0503030203020204" pitchFamily="34" charset="0"/>
              </a:rPr>
              <a:t>openGauss</a:t>
            </a:r>
            <a:r>
              <a:rPr lang="zh-CN" altLang="en-US" smtClean="0">
                <a:sym typeface="Huawei Sans" panose="020C0503030203020204" pitchFamily="34" charset="0"/>
              </a:rPr>
              <a:t>数据库。</a:t>
            </a:r>
            <a:endParaRPr lang="zh-CN" altLang="en-US" dirty="0">
              <a:sym typeface="Huawei Sans" panose="020C0503030203020204" pitchFamily="34" charset="0"/>
            </a:endParaRPr>
          </a:p>
        </p:txBody>
      </p:sp>
    </p:spTree>
    <p:extLst>
      <p:ext uri="{BB962C8B-B14F-4D97-AF65-F5344CB8AC3E}">
        <p14:creationId xmlns:p14="http://schemas.microsoft.com/office/powerpoint/2010/main" val="357496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应用场景</a:t>
            </a:r>
            <a:endParaRPr lang="zh-CN" altLang="en-US" dirty="0">
              <a:sym typeface="Huawei Sans" panose="020C0503030203020204" pitchFamily="34" charset="0"/>
            </a:endParaRPr>
          </a:p>
        </p:txBody>
      </p:sp>
      <p:grpSp>
        <p:nvGrpSpPr>
          <p:cNvPr id="2" name="组合 1"/>
          <p:cNvGrpSpPr/>
          <p:nvPr/>
        </p:nvGrpSpPr>
        <p:grpSpPr>
          <a:xfrm>
            <a:off x="852132" y="1127468"/>
            <a:ext cx="4835773" cy="5073307"/>
            <a:chOff x="580745" y="1280237"/>
            <a:chExt cx="4835773" cy="5073307"/>
          </a:xfrm>
        </p:grpSpPr>
        <p:sp>
          <p:nvSpPr>
            <p:cNvPr id="5" name="矩形 4"/>
            <p:cNvSpPr/>
            <p:nvPr/>
          </p:nvSpPr>
          <p:spPr>
            <a:xfrm>
              <a:off x="580745" y="1280237"/>
              <a:ext cx="4835773" cy="507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交易型应用</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矩形 135"/>
            <p:cNvSpPr/>
            <p:nvPr/>
          </p:nvSpPr>
          <p:spPr>
            <a:xfrm>
              <a:off x="1054012" y="3368791"/>
              <a:ext cx="1070560" cy="163224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3" name="组合 549"/>
            <p:cNvGrpSpPr>
              <a:grpSpLocks/>
            </p:cNvGrpSpPr>
            <p:nvPr/>
          </p:nvGrpSpPr>
          <p:grpSpPr bwMode="auto">
            <a:xfrm>
              <a:off x="1195887" y="3863640"/>
              <a:ext cx="786811" cy="576263"/>
              <a:chOff x="7694613" y="795338"/>
              <a:chExt cx="908050" cy="665162"/>
            </a:xfrm>
          </p:grpSpPr>
          <p:sp>
            <p:nvSpPr>
              <p:cNvPr id="84" name="Freeform 493"/>
              <p:cNvSpPr>
                <a:spLocks noEditPoints="1"/>
              </p:cNvSpPr>
              <p:nvPr/>
            </p:nvSpPr>
            <p:spPr bwMode="auto">
              <a:xfrm>
                <a:off x="8018463" y="1046163"/>
                <a:ext cx="249238" cy="287338"/>
              </a:xfrm>
              <a:custGeom>
                <a:avLst/>
                <a:gdLst>
                  <a:gd name="T0" fmla="*/ 2147483646 w 595"/>
                  <a:gd name="T1" fmla="*/ 2147483646 h 684"/>
                  <a:gd name="T2" fmla="*/ 2147483646 w 595"/>
                  <a:gd name="T3" fmla="*/ 2147483646 h 684"/>
                  <a:gd name="T4" fmla="*/ 2147483646 w 595"/>
                  <a:gd name="T5" fmla="*/ 2147483646 h 684"/>
                  <a:gd name="T6" fmla="*/ 2147483646 w 595"/>
                  <a:gd name="T7" fmla="*/ 2147483646 h 684"/>
                  <a:gd name="T8" fmla="*/ 2147483646 w 595"/>
                  <a:gd name="T9" fmla="*/ 2147483646 h 684"/>
                  <a:gd name="T10" fmla="*/ 2147483646 w 595"/>
                  <a:gd name="T11" fmla="*/ 2147483646 h 684"/>
                  <a:gd name="T12" fmla="*/ 2147483646 w 595"/>
                  <a:gd name="T13" fmla="*/ 2147483646 h 684"/>
                  <a:gd name="T14" fmla="*/ 2147483646 w 595"/>
                  <a:gd name="T15" fmla="*/ 2147483646 h 684"/>
                  <a:gd name="T16" fmla="*/ 2147483646 w 595"/>
                  <a:gd name="T17" fmla="*/ 2147483646 h 684"/>
                  <a:gd name="T18" fmla="*/ 0 w 595"/>
                  <a:gd name="T19" fmla="*/ 2147483646 h 684"/>
                  <a:gd name="T20" fmla="*/ 0 w 595"/>
                  <a:gd name="T21" fmla="*/ 2147483646 h 684"/>
                  <a:gd name="T22" fmla="*/ 2147483646 w 595"/>
                  <a:gd name="T23" fmla="*/ 0 h 684"/>
                  <a:gd name="T24" fmla="*/ 2147483646 w 595"/>
                  <a:gd name="T25" fmla="*/ 0 h 684"/>
                  <a:gd name="T26" fmla="*/ 2147483646 w 595"/>
                  <a:gd name="T27" fmla="*/ 2147483646 h 684"/>
                  <a:gd name="T28" fmla="*/ 2147483646 w 595"/>
                  <a:gd name="T29" fmla="*/ 2147483646 h 684"/>
                  <a:gd name="T30" fmla="*/ 2147483646 w 595"/>
                  <a:gd name="T31" fmla="*/ 2147483646 h 6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5"/>
                  <a:gd name="T49" fmla="*/ 0 h 684"/>
                  <a:gd name="T50" fmla="*/ 595 w 595"/>
                  <a:gd name="T51" fmla="*/ 684 h 6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5" h="684">
                    <a:moveTo>
                      <a:pt x="67" y="617"/>
                    </a:moveTo>
                    <a:lnTo>
                      <a:pt x="67" y="617"/>
                    </a:lnTo>
                    <a:lnTo>
                      <a:pt x="528" y="617"/>
                    </a:lnTo>
                    <a:lnTo>
                      <a:pt x="528" y="67"/>
                    </a:lnTo>
                    <a:lnTo>
                      <a:pt x="67" y="67"/>
                    </a:lnTo>
                    <a:lnTo>
                      <a:pt x="67" y="617"/>
                    </a:lnTo>
                    <a:close/>
                    <a:moveTo>
                      <a:pt x="562" y="684"/>
                    </a:moveTo>
                    <a:lnTo>
                      <a:pt x="562" y="684"/>
                    </a:lnTo>
                    <a:lnTo>
                      <a:pt x="34" y="684"/>
                    </a:lnTo>
                    <a:cubicBezTo>
                      <a:pt x="15" y="684"/>
                      <a:pt x="0" y="669"/>
                      <a:pt x="0" y="651"/>
                    </a:cubicBezTo>
                    <a:lnTo>
                      <a:pt x="0" y="34"/>
                    </a:lnTo>
                    <a:cubicBezTo>
                      <a:pt x="0" y="15"/>
                      <a:pt x="15" y="0"/>
                      <a:pt x="34" y="0"/>
                    </a:cubicBezTo>
                    <a:lnTo>
                      <a:pt x="562" y="0"/>
                    </a:lnTo>
                    <a:cubicBezTo>
                      <a:pt x="580" y="0"/>
                      <a:pt x="595" y="15"/>
                      <a:pt x="595" y="34"/>
                    </a:cubicBezTo>
                    <a:lnTo>
                      <a:pt x="595" y="651"/>
                    </a:lnTo>
                    <a:cubicBezTo>
                      <a:pt x="595" y="669"/>
                      <a:pt x="580" y="684"/>
                      <a:pt x="562" y="684"/>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Freeform 494"/>
              <p:cNvSpPr>
                <a:spLocks/>
              </p:cNvSpPr>
              <p:nvPr/>
            </p:nvSpPr>
            <p:spPr bwMode="auto">
              <a:xfrm>
                <a:off x="8018463" y="1108075"/>
                <a:ext cx="249238" cy="26988"/>
              </a:xfrm>
              <a:custGeom>
                <a:avLst/>
                <a:gdLst>
                  <a:gd name="T0" fmla="*/ 2147483646 w 595"/>
                  <a:gd name="T1" fmla="*/ 2147483646 h 66"/>
                  <a:gd name="T2" fmla="*/ 2147483646 w 595"/>
                  <a:gd name="T3" fmla="*/ 2147483646 h 66"/>
                  <a:gd name="T4" fmla="*/ 2147483646 w 595"/>
                  <a:gd name="T5" fmla="*/ 2147483646 h 66"/>
                  <a:gd name="T6" fmla="*/ 0 w 595"/>
                  <a:gd name="T7" fmla="*/ 2147483646 h 66"/>
                  <a:gd name="T8" fmla="*/ 2147483646 w 595"/>
                  <a:gd name="T9" fmla="*/ 0 h 66"/>
                  <a:gd name="T10" fmla="*/ 2147483646 w 595"/>
                  <a:gd name="T11" fmla="*/ 0 h 66"/>
                  <a:gd name="T12" fmla="*/ 2147483646 w 595"/>
                  <a:gd name="T13" fmla="*/ 2147483646 h 66"/>
                  <a:gd name="T14" fmla="*/ 2147483646 w 595"/>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595"/>
                  <a:gd name="T25" fmla="*/ 0 h 66"/>
                  <a:gd name="T26" fmla="*/ 595 w 595"/>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 h="66">
                    <a:moveTo>
                      <a:pt x="561" y="66"/>
                    </a:moveTo>
                    <a:lnTo>
                      <a:pt x="561" y="66"/>
                    </a:lnTo>
                    <a:lnTo>
                      <a:pt x="34" y="66"/>
                    </a:lnTo>
                    <a:cubicBezTo>
                      <a:pt x="15" y="66"/>
                      <a:pt x="0" y="51"/>
                      <a:pt x="0" y="33"/>
                    </a:cubicBezTo>
                    <a:cubicBezTo>
                      <a:pt x="0" y="15"/>
                      <a:pt x="15" y="0"/>
                      <a:pt x="34" y="0"/>
                    </a:cubicBezTo>
                    <a:lnTo>
                      <a:pt x="561" y="0"/>
                    </a:lnTo>
                    <a:cubicBezTo>
                      <a:pt x="580" y="0"/>
                      <a:pt x="595" y="15"/>
                      <a:pt x="595" y="33"/>
                    </a:cubicBezTo>
                    <a:cubicBezTo>
                      <a:pt x="595" y="51"/>
                      <a:pt x="580" y="66"/>
                      <a:pt x="561" y="66"/>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Freeform 495"/>
              <p:cNvSpPr>
                <a:spLocks/>
              </p:cNvSpPr>
              <p:nvPr/>
            </p:nvSpPr>
            <p:spPr bwMode="auto">
              <a:xfrm>
                <a:off x="8086725" y="1190625"/>
                <a:ext cx="112713" cy="28575"/>
              </a:xfrm>
              <a:custGeom>
                <a:avLst/>
                <a:gdLst>
                  <a:gd name="T0" fmla="*/ 2147483646 w 266"/>
                  <a:gd name="T1" fmla="*/ 2147483646 h 67"/>
                  <a:gd name="T2" fmla="*/ 2147483646 w 266"/>
                  <a:gd name="T3" fmla="*/ 2147483646 h 67"/>
                  <a:gd name="T4" fmla="*/ 2147483646 w 266"/>
                  <a:gd name="T5" fmla="*/ 2147483646 h 67"/>
                  <a:gd name="T6" fmla="*/ 0 w 266"/>
                  <a:gd name="T7" fmla="*/ 2147483646 h 67"/>
                  <a:gd name="T8" fmla="*/ 2147483646 w 266"/>
                  <a:gd name="T9" fmla="*/ 0 h 67"/>
                  <a:gd name="T10" fmla="*/ 2147483646 w 266"/>
                  <a:gd name="T11" fmla="*/ 0 h 67"/>
                  <a:gd name="T12" fmla="*/ 2147483646 w 266"/>
                  <a:gd name="T13" fmla="*/ 2147483646 h 67"/>
                  <a:gd name="T14" fmla="*/ 2147483646 w 266"/>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266"/>
                  <a:gd name="T25" fmla="*/ 0 h 67"/>
                  <a:gd name="T26" fmla="*/ 266 w 26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 h="67">
                    <a:moveTo>
                      <a:pt x="232" y="67"/>
                    </a:moveTo>
                    <a:lnTo>
                      <a:pt x="232" y="67"/>
                    </a:lnTo>
                    <a:lnTo>
                      <a:pt x="33" y="67"/>
                    </a:lnTo>
                    <a:cubicBezTo>
                      <a:pt x="15" y="67"/>
                      <a:pt x="0" y="52"/>
                      <a:pt x="0" y="34"/>
                    </a:cubicBezTo>
                    <a:cubicBezTo>
                      <a:pt x="0" y="15"/>
                      <a:pt x="15" y="0"/>
                      <a:pt x="33" y="0"/>
                    </a:cubicBezTo>
                    <a:lnTo>
                      <a:pt x="232" y="0"/>
                    </a:lnTo>
                    <a:cubicBezTo>
                      <a:pt x="251" y="0"/>
                      <a:pt x="266" y="15"/>
                      <a:pt x="266" y="34"/>
                    </a:cubicBezTo>
                    <a:cubicBezTo>
                      <a:pt x="266" y="52"/>
                      <a:pt x="251" y="67"/>
                      <a:pt x="232" y="6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Freeform 496"/>
              <p:cNvSpPr>
                <a:spLocks/>
              </p:cNvSpPr>
              <p:nvPr/>
            </p:nvSpPr>
            <p:spPr bwMode="auto">
              <a:xfrm>
                <a:off x="8086725" y="1225550"/>
                <a:ext cx="112713" cy="26988"/>
              </a:xfrm>
              <a:custGeom>
                <a:avLst/>
                <a:gdLst>
                  <a:gd name="T0" fmla="*/ 2147483646 w 266"/>
                  <a:gd name="T1" fmla="*/ 2147483646 h 67"/>
                  <a:gd name="T2" fmla="*/ 2147483646 w 266"/>
                  <a:gd name="T3" fmla="*/ 2147483646 h 67"/>
                  <a:gd name="T4" fmla="*/ 2147483646 w 266"/>
                  <a:gd name="T5" fmla="*/ 2147483646 h 67"/>
                  <a:gd name="T6" fmla="*/ 0 w 266"/>
                  <a:gd name="T7" fmla="*/ 2147483646 h 67"/>
                  <a:gd name="T8" fmla="*/ 2147483646 w 266"/>
                  <a:gd name="T9" fmla="*/ 0 h 67"/>
                  <a:gd name="T10" fmla="*/ 2147483646 w 266"/>
                  <a:gd name="T11" fmla="*/ 0 h 67"/>
                  <a:gd name="T12" fmla="*/ 2147483646 w 266"/>
                  <a:gd name="T13" fmla="*/ 2147483646 h 67"/>
                  <a:gd name="T14" fmla="*/ 2147483646 w 266"/>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266"/>
                  <a:gd name="T25" fmla="*/ 0 h 67"/>
                  <a:gd name="T26" fmla="*/ 266 w 26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 h="67">
                    <a:moveTo>
                      <a:pt x="232" y="67"/>
                    </a:moveTo>
                    <a:lnTo>
                      <a:pt x="232" y="67"/>
                    </a:lnTo>
                    <a:lnTo>
                      <a:pt x="33" y="67"/>
                    </a:lnTo>
                    <a:cubicBezTo>
                      <a:pt x="15" y="67"/>
                      <a:pt x="0" y="52"/>
                      <a:pt x="0" y="34"/>
                    </a:cubicBezTo>
                    <a:cubicBezTo>
                      <a:pt x="0" y="15"/>
                      <a:pt x="15" y="0"/>
                      <a:pt x="33" y="0"/>
                    </a:cubicBezTo>
                    <a:lnTo>
                      <a:pt x="232" y="0"/>
                    </a:lnTo>
                    <a:cubicBezTo>
                      <a:pt x="251" y="0"/>
                      <a:pt x="266" y="15"/>
                      <a:pt x="266" y="34"/>
                    </a:cubicBezTo>
                    <a:cubicBezTo>
                      <a:pt x="266" y="52"/>
                      <a:pt x="251" y="67"/>
                      <a:pt x="232" y="6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Freeform 497"/>
              <p:cNvSpPr>
                <a:spLocks/>
              </p:cNvSpPr>
              <p:nvPr/>
            </p:nvSpPr>
            <p:spPr bwMode="auto">
              <a:xfrm>
                <a:off x="7748588" y="1397000"/>
                <a:ext cx="52388" cy="28575"/>
              </a:xfrm>
              <a:custGeom>
                <a:avLst/>
                <a:gdLst>
                  <a:gd name="T0" fmla="*/ 2147483646 w 122"/>
                  <a:gd name="T1" fmla="*/ 2147483646 h 67"/>
                  <a:gd name="T2" fmla="*/ 2147483646 w 122"/>
                  <a:gd name="T3" fmla="*/ 2147483646 h 67"/>
                  <a:gd name="T4" fmla="*/ 2147483646 w 122"/>
                  <a:gd name="T5" fmla="*/ 2147483646 h 67"/>
                  <a:gd name="T6" fmla="*/ 0 w 122"/>
                  <a:gd name="T7" fmla="*/ 2147483646 h 67"/>
                  <a:gd name="T8" fmla="*/ 2147483646 w 122"/>
                  <a:gd name="T9" fmla="*/ 0 h 67"/>
                  <a:gd name="T10" fmla="*/ 2147483646 w 122"/>
                  <a:gd name="T11" fmla="*/ 0 h 67"/>
                  <a:gd name="T12" fmla="*/ 2147483646 w 122"/>
                  <a:gd name="T13" fmla="*/ 2147483646 h 67"/>
                  <a:gd name="T14" fmla="*/ 2147483646 w 122"/>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67"/>
                  <a:gd name="T26" fmla="*/ 122 w 122"/>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67">
                    <a:moveTo>
                      <a:pt x="89" y="67"/>
                    </a:moveTo>
                    <a:lnTo>
                      <a:pt x="89" y="67"/>
                    </a:lnTo>
                    <a:lnTo>
                      <a:pt x="33" y="67"/>
                    </a:lnTo>
                    <a:cubicBezTo>
                      <a:pt x="15" y="67"/>
                      <a:pt x="0" y="52"/>
                      <a:pt x="0" y="33"/>
                    </a:cubicBezTo>
                    <a:cubicBezTo>
                      <a:pt x="0" y="15"/>
                      <a:pt x="15" y="0"/>
                      <a:pt x="33" y="0"/>
                    </a:cubicBezTo>
                    <a:lnTo>
                      <a:pt x="89" y="0"/>
                    </a:lnTo>
                    <a:cubicBezTo>
                      <a:pt x="107" y="0"/>
                      <a:pt x="122" y="15"/>
                      <a:pt x="122" y="33"/>
                    </a:cubicBezTo>
                    <a:cubicBezTo>
                      <a:pt x="122" y="52"/>
                      <a:pt x="107" y="67"/>
                      <a:pt x="89" y="6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Freeform 498"/>
              <p:cNvSpPr>
                <a:spLocks/>
              </p:cNvSpPr>
              <p:nvPr/>
            </p:nvSpPr>
            <p:spPr bwMode="auto">
              <a:xfrm>
                <a:off x="7885113" y="1397000"/>
                <a:ext cx="61913" cy="26988"/>
              </a:xfrm>
              <a:custGeom>
                <a:avLst/>
                <a:gdLst>
                  <a:gd name="T0" fmla="*/ 2147483646 w 149"/>
                  <a:gd name="T1" fmla="*/ 2147483646 h 66"/>
                  <a:gd name="T2" fmla="*/ 2147483646 w 149"/>
                  <a:gd name="T3" fmla="*/ 2147483646 h 66"/>
                  <a:gd name="T4" fmla="*/ 0 w 149"/>
                  <a:gd name="T5" fmla="*/ 2147483646 h 66"/>
                  <a:gd name="T6" fmla="*/ 0 w 149"/>
                  <a:gd name="T7" fmla="*/ 0 h 66"/>
                  <a:gd name="T8" fmla="*/ 2147483646 w 149"/>
                  <a:gd name="T9" fmla="*/ 0 h 66"/>
                  <a:gd name="T10" fmla="*/ 2147483646 w 149"/>
                  <a:gd name="T11" fmla="*/ 2147483646 h 66"/>
                  <a:gd name="T12" fmla="*/ 0 60000 65536"/>
                  <a:gd name="T13" fmla="*/ 0 60000 65536"/>
                  <a:gd name="T14" fmla="*/ 0 60000 65536"/>
                  <a:gd name="T15" fmla="*/ 0 60000 65536"/>
                  <a:gd name="T16" fmla="*/ 0 60000 65536"/>
                  <a:gd name="T17" fmla="*/ 0 60000 65536"/>
                  <a:gd name="T18" fmla="*/ 0 w 149"/>
                  <a:gd name="T19" fmla="*/ 0 h 66"/>
                  <a:gd name="T20" fmla="*/ 149 w 149"/>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149" h="66">
                    <a:moveTo>
                      <a:pt x="149" y="66"/>
                    </a:moveTo>
                    <a:lnTo>
                      <a:pt x="149" y="66"/>
                    </a:lnTo>
                    <a:lnTo>
                      <a:pt x="0" y="66"/>
                    </a:lnTo>
                    <a:lnTo>
                      <a:pt x="0" y="0"/>
                    </a:lnTo>
                    <a:lnTo>
                      <a:pt x="149" y="0"/>
                    </a:lnTo>
                    <a:lnTo>
                      <a:pt x="149" y="66"/>
                    </a:ln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Freeform 499"/>
              <p:cNvSpPr>
                <a:spLocks/>
              </p:cNvSpPr>
              <p:nvPr/>
            </p:nvSpPr>
            <p:spPr bwMode="auto">
              <a:xfrm>
                <a:off x="8026400" y="1304925"/>
                <a:ext cx="95250" cy="120650"/>
              </a:xfrm>
              <a:custGeom>
                <a:avLst/>
                <a:gdLst>
                  <a:gd name="T0" fmla="*/ 2147483646 w 226"/>
                  <a:gd name="T1" fmla="*/ 2147483646 h 286"/>
                  <a:gd name="T2" fmla="*/ 2147483646 w 226"/>
                  <a:gd name="T3" fmla="*/ 2147483646 h 286"/>
                  <a:gd name="T4" fmla="*/ 2147483646 w 226"/>
                  <a:gd name="T5" fmla="*/ 2147483646 h 286"/>
                  <a:gd name="T6" fmla="*/ 0 w 226"/>
                  <a:gd name="T7" fmla="*/ 2147483646 h 286"/>
                  <a:gd name="T8" fmla="*/ 2147483646 w 226"/>
                  <a:gd name="T9" fmla="*/ 2147483646 h 286"/>
                  <a:gd name="T10" fmla="*/ 2147483646 w 226"/>
                  <a:gd name="T11" fmla="*/ 2147483646 h 286"/>
                  <a:gd name="T12" fmla="*/ 2147483646 w 226"/>
                  <a:gd name="T13" fmla="*/ 2147483646 h 286"/>
                  <a:gd name="T14" fmla="*/ 2147483646 w 226"/>
                  <a:gd name="T15" fmla="*/ 0 h 286"/>
                  <a:gd name="T16" fmla="*/ 2147483646 w 226"/>
                  <a:gd name="T17" fmla="*/ 2147483646 h 286"/>
                  <a:gd name="T18" fmla="*/ 2147483646 w 226"/>
                  <a:gd name="T19" fmla="*/ 2147483646 h 286"/>
                  <a:gd name="T20" fmla="*/ 2147483646 w 226"/>
                  <a:gd name="T21" fmla="*/ 2147483646 h 2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286"/>
                  <a:gd name="T35" fmla="*/ 226 w 226"/>
                  <a:gd name="T36" fmla="*/ 286 h 2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286">
                    <a:moveTo>
                      <a:pt x="192" y="286"/>
                    </a:moveTo>
                    <a:lnTo>
                      <a:pt x="192" y="286"/>
                    </a:lnTo>
                    <a:lnTo>
                      <a:pt x="33" y="286"/>
                    </a:lnTo>
                    <a:cubicBezTo>
                      <a:pt x="15" y="286"/>
                      <a:pt x="0" y="271"/>
                      <a:pt x="0" y="252"/>
                    </a:cubicBezTo>
                    <a:cubicBezTo>
                      <a:pt x="0" y="234"/>
                      <a:pt x="15" y="219"/>
                      <a:pt x="33" y="219"/>
                    </a:cubicBezTo>
                    <a:lnTo>
                      <a:pt x="159" y="219"/>
                    </a:lnTo>
                    <a:lnTo>
                      <a:pt x="159" y="33"/>
                    </a:lnTo>
                    <a:cubicBezTo>
                      <a:pt x="159" y="15"/>
                      <a:pt x="174" y="0"/>
                      <a:pt x="192" y="0"/>
                    </a:cubicBezTo>
                    <a:cubicBezTo>
                      <a:pt x="211" y="0"/>
                      <a:pt x="226" y="15"/>
                      <a:pt x="226" y="33"/>
                    </a:cubicBezTo>
                    <a:lnTo>
                      <a:pt x="226" y="252"/>
                    </a:lnTo>
                    <a:cubicBezTo>
                      <a:pt x="226" y="271"/>
                      <a:pt x="211" y="286"/>
                      <a:pt x="192" y="286"/>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Freeform 500"/>
              <p:cNvSpPr>
                <a:spLocks/>
              </p:cNvSpPr>
              <p:nvPr/>
            </p:nvSpPr>
            <p:spPr bwMode="auto">
              <a:xfrm>
                <a:off x="8324850" y="1397000"/>
                <a:ext cx="222250" cy="28575"/>
              </a:xfrm>
              <a:custGeom>
                <a:avLst/>
                <a:gdLst>
                  <a:gd name="T0" fmla="*/ 2147483646 w 530"/>
                  <a:gd name="T1" fmla="*/ 2147483646 h 67"/>
                  <a:gd name="T2" fmla="*/ 2147483646 w 530"/>
                  <a:gd name="T3" fmla="*/ 2147483646 h 67"/>
                  <a:gd name="T4" fmla="*/ 2147483646 w 530"/>
                  <a:gd name="T5" fmla="*/ 2147483646 h 67"/>
                  <a:gd name="T6" fmla="*/ 0 w 530"/>
                  <a:gd name="T7" fmla="*/ 2147483646 h 67"/>
                  <a:gd name="T8" fmla="*/ 2147483646 w 530"/>
                  <a:gd name="T9" fmla="*/ 0 h 67"/>
                  <a:gd name="T10" fmla="*/ 2147483646 w 530"/>
                  <a:gd name="T11" fmla="*/ 0 h 67"/>
                  <a:gd name="T12" fmla="*/ 2147483646 w 530"/>
                  <a:gd name="T13" fmla="*/ 2147483646 h 67"/>
                  <a:gd name="T14" fmla="*/ 2147483646 w 53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530"/>
                  <a:gd name="T25" fmla="*/ 0 h 67"/>
                  <a:gd name="T26" fmla="*/ 530 w 53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 h="67">
                    <a:moveTo>
                      <a:pt x="497" y="67"/>
                    </a:moveTo>
                    <a:lnTo>
                      <a:pt x="497" y="67"/>
                    </a:lnTo>
                    <a:lnTo>
                      <a:pt x="33" y="67"/>
                    </a:lnTo>
                    <a:cubicBezTo>
                      <a:pt x="15" y="67"/>
                      <a:pt x="0" y="52"/>
                      <a:pt x="0" y="33"/>
                    </a:cubicBezTo>
                    <a:cubicBezTo>
                      <a:pt x="0" y="15"/>
                      <a:pt x="15" y="0"/>
                      <a:pt x="33" y="0"/>
                    </a:cubicBezTo>
                    <a:lnTo>
                      <a:pt x="497" y="0"/>
                    </a:lnTo>
                    <a:cubicBezTo>
                      <a:pt x="515" y="0"/>
                      <a:pt x="530" y="15"/>
                      <a:pt x="530" y="33"/>
                    </a:cubicBezTo>
                    <a:cubicBezTo>
                      <a:pt x="530" y="52"/>
                      <a:pt x="515" y="67"/>
                      <a:pt x="497" y="6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Freeform 501"/>
              <p:cNvSpPr>
                <a:spLocks/>
              </p:cNvSpPr>
              <p:nvPr/>
            </p:nvSpPr>
            <p:spPr bwMode="auto">
              <a:xfrm>
                <a:off x="8164513" y="1304925"/>
                <a:ext cx="84138" cy="120650"/>
              </a:xfrm>
              <a:custGeom>
                <a:avLst/>
                <a:gdLst>
                  <a:gd name="T0" fmla="*/ 2147483646 w 199"/>
                  <a:gd name="T1" fmla="*/ 2147483646 h 286"/>
                  <a:gd name="T2" fmla="*/ 2147483646 w 199"/>
                  <a:gd name="T3" fmla="*/ 2147483646 h 286"/>
                  <a:gd name="T4" fmla="*/ 2147483646 w 199"/>
                  <a:gd name="T5" fmla="*/ 2147483646 h 286"/>
                  <a:gd name="T6" fmla="*/ 0 w 199"/>
                  <a:gd name="T7" fmla="*/ 2147483646 h 286"/>
                  <a:gd name="T8" fmla="*/ 0 w 199"/>
                  <a:gd name="T9" fmla="*/ 2147483646 h 286"/>
                  <a:gd name="T10" fmla="*/ 2147483646 w 199"/>
                  <a:gd name="T11" fmla="*/ 0 h 286"/>
                  <a:gd name="T12" fmla="*/ 2147483646 w 199"/>
                  <a:gd name="T13" fmla="*/ 2147483646 h 286"/>
                  <a:gd name="T14" fmla="*/ 2147483646 w 199"/>
                  <a:gd name="T15" fmla="*/ 2147483646 h 286"/>
                  <a:gd name="T16" fmla="*/ 2147483646 w 199"/>
                  <a:gd name="T17" fmla="*/ 2147483646 h 286"/>
                  <a:gd name="T18" fmla="*/ 2147483646 w 199"/>
                  <a:gd name="T19" fmla="*/ 2147483646 h 286"/>
                  <a:gd name="T20" fmla="*/ 2147483646 w 199"/>
                  <a:gd name="T21" fmla="*/ 2147483646 h 2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286"/>
                  <a:gd name="T35" fmla="*/ 199 w 199"/>
                  <a:gd name="T36" fmla="*/ 286 h 2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286">
                    <a:moveTo>
                      <a:pt x="165" y="286"/>
                    </a:moveTo>
                    <a:lnTo>
                      <a:pt x="165" y="286"/>
                    </a:lnTo>
                    <a:lnTo>
                      <a:pt x="33" y="286"/>
                    </a:lnTo>
                    <a:cubicBezTo>
                      <a:pt x="15" y="286"/>
                      <a:pt x="0" y="271"/>
                      <a:pt x="0" y="252"/>
                    </a:cubicBezTo>
                    <a:lnTo>
                      <a:pt x="0" y="33"/>
                    </a:lnTo>
                    <a:cubicBezTo>
                      <a:pt x="0" y="15"/>
                      <a:pt x="15" y="0"/>
                      <a:pt x="33" y="0"/>
                    </a:cubicBezTo>
                    <a:cubicBezTo>
                      <a:pt x="52" y="0"/>
                      <a:pt x="67" y="15"/>
                      <a:pt x="67" y="33"/>
                    </a:cubicBezTo>
                    <a:lnTo>
                      <a:pt x="67" y="219"/>
                    </a:lnTo>
                    <a:lnTo>
                      <a:pt x="165" y="219"/>
                    </a:lnTo>
                    <a:cubicBezTo>
                      <a:pt x="184" y="219"/>
                      <a:pt x="199" y="234"/>
                      <a:pt x="199" y="252"/>
                    </a:cubicBezTo>
                    <a:cubicBezTo>
                      <a:pt x="199" y="271"/>
                      <a:pt x="184" y="286"/>
                      <a:pt x="165" y="286"/>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Freeform 502"/>
              <p:cNvSpPr>
                <a:spLocks noEditPoints="1"/>
              </p:cNvSpPr>
              <p:nvPr/>
            </p:nvSpPr>
            <p:spPr bwMode="auto">
              <a:xfrm>
                <a:off x="784860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4" y="448"/>
                    </a:moveTo>
                    <a:lnTo>
                      <a:pt x="164" y="448"/>
                    </a:lnTo>
                    <a:lnTo>
                      <a:pt x="33" y="448"/>
                    </a:lnTo>
                    <a:cubicBezTo>
                      <a:pt x="15" y="448"/>
                      <a:pt x="0" y="433"/>
                      <a:pt x="0" y="415"/>
                    </a:cubicBezTo>
                    <a:lnTo>
                      <a:pt x="0" y="34"/>
                    </a:lnTo>
                    <a:cubicBezTo>
                      <a:pt x="0" y="15"/>
                      <a:pt x="15" y="0"/>
                      <a:pt x="33" y="0"/>
                    </a:cubicBezTo>
                    <a:lnTo>
                      <a:pt x="164" y="0"/>
                    </a:lnTo>
                    <a:cubicBezTo>
                      <a:pt x="183" y="0"/>
                      <a:pt x="198" y="15"/>
                      <a:pt x="198" y="34"/>
                    </a:cubicBezTo>
                    <a:lnTo>
                      <a:pt x="198" y="415"/>
                    </a:lnTo>
                    <a:cubicBezTo>
                      <a:pt x="198" y="433"/>
                      <a:pt x="183" y="448"/>
                      <a:pt x="164"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Freeform 503"/>
              <p:cNvSpPr>
                <a:spLocks noEditPoints="1"/>
              </p:cNvSpPr>
              <p:nvPr/>
            </p:nvSpPr>
            <p:spPr bwMode="auto">
              <a:xfrm>
                <a:off x="7904163"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Freeform 504"/>
              <p:cNvSpPr>
                <a:spLocks/>
              </p:cNvSpPr>
              <p:nvPr/>
            </p:nvSpPr>
            <p:spPr bwMode="auto">
              <a:xfrm>
                <a:off x="7904163" y="806450"/>
                <a:ext cx="26988" cy="617538"/>
              </a:xfrm>
              <a:custGeom>
                <a:avLst/>
                <a:gdLst>
                  <a:gd name="T0" fmla="*/ 2147483646 w 67"/>
                  <a:gd name="T1" fmla="*/ 2147483646 h 1473"/>
                  <a:gd name="T2" fmla="*/ 2147483646 w 67"/>
                  <a:gd name="T3" fmla="*/ 2147483646 h 1473"/>
                  <a:gd name="T4" fmla="*/ 0 w 67"/>
                  <a:gd name="T5" fmla="*/ 2147483646 h 1473"/>
                  <a:gd name="T6" fmla="*/ 0 w 67"/>
                  <a:gd name="T7" fmla="*/ 2147483646 h 1473"/>
                  <a:gd name="T8" fmla="*/ 2147483646 w 67"/>
                  <a:gd name="T9" fmla="*/ 0 h 1473"/>
                  <a:gd name="T10" fmla="*/ 2147483646 w 67"/>
                  <a:gd name="T11" fmla="*/ 2147483646 h 1473"/>
                  <a:gd name="T12" fmla="*/ 2147483646 w 67"/>
                  <a:gd name="T13" fmla="*/ 2147483646 h 1473"/>
                  <a:gd name="T14" fmla="*/ 2147483646 w 67"/>
                  <a:gd name="T15" fmla="*/ 2147483646 h 1473"/>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473"/>
                  <a:gd name="T26" fmla="*/ 67 w 67"/>
                  <a:gd name="T27" fmla="*/ 1473 h 14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473">
                    <a:moveTo>
                      <a:pt x="33" y="1473"/>
                    </a:moveTo>
                    <a:lnTo>
                      <a:pt x="33" y="1473"/>
                    </a:lnTo>
                    <a:cubicBezTo>
                      <a:pt x="15" y="1473"/>
                      <a:pt x="0" y="1459"/>
                      <a:pt x="0" y="1440"/>
                    </a:cubicBezTo>
                    <a:lnTo>
                      <a:pt x="0" y="33"/>
                    </a:lnTo>
                    <a:cubicBezTo>
                      <a:pt x="0" y="14"/>
                      <a:pt x="15" y="0"/>
                      <a:pt x="33" y="0"/>
                    </a:cubicBezTo>
                    <a:cubicBezTo>
                      <a:pt x="52" y="0"/>
                      <a:pt x="67" y="14"/>
                      <a:pt x="67" y="33"/>
                    </a:cubicBezTo>
                    <a:lnTo>
                      <a:pt x="67" y="1440"/>
                    </a:lnTo>
                    <a:cubicBezTo>
                      <a:pt x="67" y="1459"/>
                      <a:pt x="52" y="1473"/>
                      <a:pt x="33" y="1473"/>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Freeform 505"/>
              <p:cNvSpPr>
                <a:spLocks noEditPoints="1"/>
              </p:cNvSpPr>
              <p:nvPr/>
            </p:nvSpPr>
            <p:spPr bwMode="auto">
              <a:xfrm>
                <a:off x="7694613" y="795338"/>
                <a:ext cx="82550" cy="187325"/>
              </a:xfrm>
              <a:custGeom>
                <a:avLst/>
                <a:gdLst>
                  <a:gd name="T0" fmla="*/ 2147483646 w 199"/>
                  <a:gd name="T1" fmla="*/ 2147483646 h 448"/>
                  <a:gd name="T2" fmla="*/ 2147483646 w 199"/>
                  <a:gd name="T3" fmla="*/ 2147483646 h 448"/>
                  <a:gd name="T4" fmla="*/ 2147483646 w 199"/>
                  <a:gd name="T5" fmla="*/ 2147483646 h 448"/>
                  <a:gd name="T6" fmla="*/ 2147483646 w 199"/>
                  <a:gd name="T7" fmla="*/ 2147483646 h 448"/>
                  <a:gd name="T8" fmla="*/ 2147483646 w 199"/>
                  <a:gd name="T9" fmla="*/ 2147483646 h 448"/>
                  <a:gd name="T10" fmla="*/ 2147483646 w 199"/>
                  <a:gd name="T11" fmla="*/ 2147483646 h 448"/>
                  <a:gd name="T12" fmla="*/ 2147483646 w 199"/>
                  <a:gd name="T13" fmla="*/ 2147483646 h 448"/>
                  <a:gd name="T14" fmla="*/ 2147483646 w 199"/>
                  <a:gd name="T15" fmla="*/ 2147483646 h 448"/>
                  <a:gd name="T16" fmla="*/ 2147483646 w 199"/>
                  <a:gd name="T17" fmla="*/ 2147483646 h 448"/>
                  <a:gd name="T18" fmla="*/ 0 w 199"/>
                  <a:gd name="T19" fmla="*/ 2147483646 h 448"/>
                  <a:gd name="T20" fmla="*/ 0 w 199"/>
                  <a:gd name="T21" fmla="*/ 2147483646 h 448"/>
                  <a:gd name="T22" fmla="*/ 2147483646 w 199"/>
                  <a:gd name="T23" fmla="*/ 0 h 448"/>
                  <a:gd name="T24" fmla="*/ 2147483646 w 199"/>
                  <a:gd name="T25" fmla="*/ 0 h 448"/>
                  <a:gd name="T26" fmla="*/ 2147483646 w 199"/>
                  <a:gd name="T27" fmla="*/ 2147483646 h 448"/>
                  <a:gd name="T28" fmla="*/ 2147483646 w 199"/>
                  <a:gd name="T29" fmla="*/ 2147483646 h 448"/>
                  <a:gd name="T30" fmla="*/ 2147483646 w 199"/>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9"/>
                  <a:gd name="T49" fmla="*/ 0 h 448"/>
                  <a:gd name="T50" fmla="*/ 199 w 199"/>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9" h="448">
                    <a:moveTo>
                      <a:pt x="67" y="382"/>
                    </a:moveTo>
                    <a:lnTo>
                      <a:pt x="67" y="382"/>
                    </a:lnTo>
                    <a:lnTo>
                      <a:pt x="132" y="382"/>
                    </a:lnTo>
                    <a:lnTo>
                      <a:pt x="132" y="67"/>
                    </a:lnTo>
                    <a:lnTo>
                      <a:pt x="67" y="67"/>
                    </a:lnTo>
                    <a:lnTo>
                      <a:pt x="67" y="382"/>
                    </a:lnTo>
                    <a:close/>
                    <a:moveTo>
                      <a:pt x="165" y="448"/>
                    </a:moveTo>
                    <a:lnTo>
                      <a:pt x="165" y="448"/>
                    </a:lnTo>
                    <a:lnTo>
                      <a:pt x="34" y="448"/>
                    </a:lnTo>
                    <a:cubicBezTo>
                      <a:pt x="15" y="448"/>
                      <a:pt x="0" y="433"/>
                      <a:pt x="0" y="415"/>
                    </a:cubicBezTo>
                    <a:lnTo>
                      <a:pt x="0" y="34"/>
                    </a:lnTo>
                    <a:cubicBezTo>
                      <a:pt x="0" y="15"/>
                      <a:pt x="15" y="0"/>
                      <a:pt x="34" y="0"/>
                    </a:cubicBezTo>
                    <a:lnTo>
                      <a:pt x="165" y="0"/>
                    </a:lnTo>
                    <a:cubicBezTo>
                      <a:pt x="184" y="0"/>
                      <a:pt x="199" y="15"/>
                      <a:pt x="199" y="34"/>
                    </a:cubicBezTo>
                    <a:lnTo>
                      <a:pt x="199" y="415"/>
                    </a:lnTo>
                    <a:cubicBezTo>
                      <a:pt x="199" y="433"/>
                      <a:pt x="184"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Freeform 506"/>
              <p:cNvSpPr>
                <a:spLocks noEditPoints="1"/>
              </p:cNvSpPr>
              <p:nvPr/>
            </p:nvSpPr>
            <p:spPr bwMode="auto">
              <a:xfrm>
                <a:off x="7748588" y="795338"/>
                <a:ext cx="84138"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1" y="382"/>
                    </a:lnTo>
                    <a:lnTo>
                      <a:pt x="131"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Freeform 507"/>
              <p:cNvSpPr>
                <a:spLocks/>
              </p:cNvSpPr>
              <p:nvPr/>
            </p:nvSpPr>
            <p:spPr bwMode="auto">
              <a:xfrm>
                <a:off x="7748588" y="806450"/>
                <a:ext cx="28575" cy="617538"/>
              </a:xfrm>
              <a:custGeom>
                <a:avLst/>
                <a:gdLst>
                  <a:gd name="T0" fmla="*/ 2147483646 w 67"/>
                  <a:gd name="T1" fmla="*/ 2147483646 h 1473"/>
                  <a:gd name="T2" fmla="*/ 2147483646 w 67"/>
                  <a:gd name="T3" fmla="*/ 2147483646 h 1473"/>
                  <a:gd name="T4" fmla="*/ 0 w 67"/>
                  <a:gd name="T5" fmla="*/ 2147483646 h 1473"/>
                  <a:gd name="T6" fmla="*/ 0 w 67"/>
                  <a:gd name="T7" fmla="*/ 2147483646 h 1473"/>
                  <a:gd name="T8" fmla="*/ 2147483646 w 67"/>
                  <a:gd name="T9" fmla="*/ 0 h 1473"/>
                  <a:gd name="T10" fmla="*/ 2147483646 w 67"/>
                  <a:gd name="T11" fmla="*/ 2147483646 h 1473"/>
                  <a:gd name="T12" fmla="*/ 2147483646 w 67"/>
                  <a:gd name="T13" fmla="*/ 2147483646 h 1473"/>
                  <a:gd name="T14" fmla="*/ 2147483646 w 67"/>
                  <a:gd name="T15" fmla="*/ 2147483646 h 1473"/>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473"/>
                  <a:gd name="T26" fmla="*/ 67 w 67"/>
                  <a:gd name="T27" fmla="*/ 1473 h 14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473">
                    <a:moveTo>
                      <a:pt x="33" y="1473"/>
                    </a:moveTo>
                    <a:lnTo>
                      <a:pt x="33" y="1473"/>
                    </a:lnTo>
                    <a:cubicBezTo>
                      <a:pt x="15" y="1473"/>
                      <a:pt x="0" y="1459"/>
                      <a:pt x="0" y="1440"/>
                    </a:cubicBezTo>
                    <a:lnTo>
                      <a:pt x="0" y="33"/>
                    </a:lnTo>
                    <a:cubicBezTo>
                      <a:pt x="0" y="14"/>
                      <a:pt x="15" y="0"/>
                      <a:pt x="33" y="0"/>
                    </a:cubicBezTo>
                    <a:cubicBezTo>
                      <a:pt x="52" y="0"/>
                      <a:pt x="67" y="14"/>
                      <a:pt x="67" y="33"/>
                    </a:cubicBezTo>
                    <a:lnTo>
                      <a:pt x="67" y="1440"/>
                    </a:lnTo>
                    <a:cubicBezTo>
                      <a:pt x="67" y="1459"/>
                      <a:pt x="52" y="1473"/>
                      <a:pt x="33" y="1473"/>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508"/>
              <p:cNvSpPr>
                <a:spLocks noEditPoints="1"/>
              </p:cNvSpPr>
              <p:nvPr/>
            </p:nvSpPr>
            <p:spPr bwMode="auto">
              <a:xfrm>
                <a:off x="846455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Freeform 509"/>
              <p:cNvSpPr>
                <a:spLocks noEditPoints="1"/>
              </p:cNvSpPr>
              <p:nvPr/>
            </p:nvSpPr>
            <p:spPr bwMode="auto">
              <a:xfrm>
                <a:off x="8520113"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4" y="448"/>
                    </a:moveTo>
                    <a:lnTo>
                      <a:pt x="164" y="448"/>
                    </a:lnTo>
                    <a:lnTo>
                      <a:pt x="33" y="448"/>
                    </a:lnTo>
                    <a:cubicBezTo>
                      <a:pt x="14" y="448"/>
                      <a:pt x="0" y="433"/>
                      <a:pt x="0" y="415"/>
                    </a:cubicBezTo>
                    <a:lnTo>
                      <a:pt x="0" y="34"/>
                    </a:lnTo>
                    <a:cubicBezTo>
                      <a:pt x="0" y="15"/>
                      <a:pt x="14" y="0"/>
                      <a:pt x="33" y="0"/>
                    </a:cubicBezTo>
                    <a:lnTo>
                      <a:pt x="164" y="0"/>
                    </a:lnTo>
                    <a:cubicBezTo>
                      <a:pt x="183" y="0"/>
                      <a:pt x="198" y="15"/>
                      <a:pt x="198" y="34"/>
                    </a:cubicBezTo>
                    <a:lnTo>
                      <a:pt x="198" y="415"/>
                    </a:lnTo>
                    <a:cubicBezTo>
                      <a:pt x="198" y="433"/>
                      <a:pt x="183" y="448"/>
                      <a:pt x="164"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Freeform 510"/>
              <p:cNvSpPr>
                <a:spLocks/>
              </p:cNvSpPr>
              <p:nvPr/>
            </p:nvSpPr>
            <p:spPr bwMode="auto">
              <a:xfrm>
                <a:off x="8520113" y="806450"/>
                <a:ext cx="26988" cy="619125"/>
              </a:xfrm>
              <a:custGeom>
                <a:avLst/>
                <a:gdLst>
                  <a:gd name="T0" fmla="*/ 2147483646 w 66"/>
                  <a:gd name="T1" fmla="*/ 2147483646 h 1474"/>
                  <a:gd name="T2" fmla="*/ 2147483646 w 66"/>
                  <a:gd name="T3" fmla="*/ 2147483646 h 1474"/>
                  <a:gd name="T4" fmla="*/ 0 w 66"/>
                  <a:gd name="T5" fmla="*/ 2147483646 h 1474"/>
                  <a:gd name="T6" fmla="*/ 0 w 66"/>
                  <a:gd name="T7" fmla="*/ 2147483646 h 1474"/>
                  <a:gd name="T8" fmla="*/ 2147483646 w 66"/>
                  <a:gd name="T9" fmla="*/ 0 h 1474"/>
                  <a:gd name="T10" fmla="*/ 2147483646 w 66"/>
                  <a:gd name="T11" fmla="*/ 2147483646 h 1474"/>
                  <a:gd name="T12" fmla="*/ 2147483646 w 66"/>
                  <a:gd name="T13" fmla="*/ 2147483646 h 1474"/>
                  <a:gd name="T14" fmla="*/ 2147483646 w 66"/>
                  <a:gd name="T15" fmla="*/ 2147483646 h 1474"/>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1474"/>
                  <a:gd name="T26" fmla="*/ 66 w 66"/>
                  <a:gd name="T27" fmla="*/ 1474 h 14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1474">
                    <a:moveTo>
                      <a:pt x="33" y="1474"/>
                    </a:moveTo>
                    <a:lnTo>
                      <a:pt x="33" y="1474"/>
                    </a:lnTo>
                    <a:cubicBezTo>
                      <a:pt x="14" y="1474"/>
                      <a:pt x="0" y="1459"/>
                      <a:pt x="0" y="1440"/>
                    </a:cubicBezTo>
                    <a:lnTo>
                      <a:pt x="0" y="33"/>
                    </a:lnTo>
                    <a:cubicBezTo>
                      <a:pt x="0" y="14"/>
                      <a:pt x="14" y="0"/>
                      <a:pt x="33" y="0"/>
                    </a:cubicBezTo>
                    <a:cubicBezTo>
                      <a:pt x="51" y="0"/>
                      <a:pt x="66" y="14"/>
                      <a:pt x="66" y="33"/>
                    </a:cubicBezTo>
                    <a:lnTo>
                      <a:pt x="66" y="1440"/>
                    </a:lnTo>
                    <a:cubicBezTo>
                      <a:pt x="66" y="1459"/>
                      <a:pt x="51" y="1474"/>
                      <a:pt x="33" y="1474"/>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Freeform 511"/>
              <p:cNvSpPr>
                <a:spLocks noEditPoints="1"/>
              </p:cNvSpPr>
              <p:nvPr/>
            </p:nvSpPr>
            <p:spPr bwMode="auto">
              <a:xfrm>
                <a:off x="8307388"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7" y="382"/>
                    </a:moveTo>
                    <a:lnTo>
                      <a:pt x="67" y="382"/>
                    </a:lnTo>
                    <a:lnTo>
                      <a:pt x="132" y="382"/>
                    </a:lnTo>
                    <a:lnTo>
                      <a:pt x="132" y="67"/>
                    </a:lnTo>
                    <a:lnTo>
                      <a:pt x="67" y="67"/>
                    </a:lnTo>
                    <a:lnTo>
                      <a:pt x="67" y="382"/>
                    </a:lnTo>
                    <a:close/>
                    <a:moveTo>
                      <a:pt x="165" y="448"/>
                    </a:moveTo>
                    <a:lnTo>
                      <a:pt x="165" y="448"/>
                    </a:lnTo>
                    <a:lnTo>
                      <a:pt x="34" y="448"/>
                    </a:lnTo>
                    <a:cubicBezTo>
                      <a:pt x="15" y="448"/>
                      <a:pt x="0" y="433"/>
                      <a:pt x="0" y="415"/>
                    </a:cubicBezTo>
                    <a:lnTo>
                      <a:pt x="0" y="34"/>
                    </a:lnTo>
                    <a:cubicBezTo>
                      <a:pt x="0" y="15"/>
                      <a:pt x="15" y="0"/>
                      <a:pt x="34" y="0"/>
                    </a:cubicBezTo>
                    <a:lnTo>
                      <a:pt x="165" y="0"/>
                    </a:lnTo>
                    <a:cubicBezTo>
                      <a:pt x="184" y="0"/>
                      <a:pt x="198" y="15"/>
                      <a:pt x="198" y="34"/>
                    </a:cubicBezTo>
                    <a:lnTo>
                      <a:pt x="198" y="415"/>
                    </a:lnTo>
                    <a:cubicBezTo>
                      <a:pt x="198" y="433"/>
                      <a:pt x="184"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Freeform 512"/>
              <p:cNvSpPr>
                <a:spLocks noEditPoints="1"/>
              </p:cNvSpPr>
              <p:nvPr/>
            </p:nvSpPr>
            <p:spPr bwMode="auto">
              <a:xfrm>
                <a:off x="8362950" y="795338"/>
                <a:ext cx="82550" cy="187325"/>
              </a:xfrm>
              <a:custGeom>
                <a:avLst/>
                <a:gdLst>
                  <a:gd name="T0" fmla="*/ 2147483646 w 198"/>
                  <a:gd name="T1" fmla="*/ 2147483646 h 448"/>
                  <a:gd name="T2" fmla="*/ 2147483646 w 198"/>
                  <a:gd name="T3" fmla="*/ 2147483646 h 448"/>
                  <a:gd name="T4" fmla="*/ 2147483646 w 198"/>
                  <a:gd name="T5" fmla="*/ 2147483646 h 448"/>
                  <a:gd name="T6" fmla="*/ 2147483646 w 198"/>
                  <a:gd name="T7" fmla="*/ 2147483646 h 448"/>
                  <a:gd name="T8" fmla="*/ 2147483646 w 198"/>
                  <a:gd name="T9" fmla="*/ 2147483646 h 448"/>
                  <a:gd name="T10" fmla="*/ 2147483646 w 198"/>
                  <a:gd name="T11" fmla="*/ 2147483646 h 448"/>
                  <a:gd name="T12" fmla="*/ 2147483646 w 198"/>
                  <a:gd name="T13" fmla="*/ 2147483646 h 448"/>
                  <a:gd name="T14" fmla="*/ 2147483646 w 198"/>
                  <a:gd name="T15" fmla="*/ 2147483646 h 448"/>
                  <a:gd name="T16" fmla="*/ 2147483646 w 198"/>
                  <a:gd name="T17" fmla="*/ 2147483646 h 448"/>
                  <a:gd name="T18" fmla="*/ 0 w 198"/>
                  <a:gd name="T19" fmla="*/ 2147483646 h 448"/>
                  <a:gd name="T20" fmla="*/ 0 w 198"/>
                  <a:gd name="T21" fmla="*/ 2147483646 h 448"/>
                  <a:gd name="T22" fmla="*/ 2147483646 w 198"/>
                  <a:gd name="T23" fmla="*/ 0 h 448"/>
                  <a:gd name="T24" fmla="*/ 2147483646 w 198"/>
                  <a:gd name="T25" fmla="*/ 0 h 448"/>
                  <a:gd name="T26" fmla="*/ 2147483646 w 198"/>
                  <a:gd name="T27" fmla="*/ 2147483646 h 448"/>
                  <a:gd name="T28" fmla="*/ 2147483646 w 198"/>
                  <a:gd name="T29" fmla="*/ 2147483646 h 448"/>
                  <a:gd name="T30" fmla="*/ 2147483646 w 198"/>
                  <a:gd name="T31" fmla="*/ 2147483646 h 4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8"/>
                  <a:gd name="T49" fmla="*/ 0 h 448"/>
                  <a:gd name="T50" fmla="*/ 198 w 198"/>
                  <a:gd name="T51" fmla="*/ 448 h 4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8" h="448">
                    <a:moveTo>
                      <a:pt x="66" y="382"/>
                    </a:moveTo>
                    <a:lnTo>
                      <a:pt x="66" y="382"/>
                    </a:lnTo>
                    <a:lnTo>
                      <a:pt x="131" y="382"/>
                    </a:lnTo>
                    <a:lnTo>
                      <a:pt x="131" y="67"/>
                    </a:lnTo>
                    <a:lnTo>
                      <a:pt x="66" y="67"/>
                    </a:lnTo>
                    <a:lnTo>
                      <a:pt x="66" y="382"/>
                    </a:lnTo>
                    <a:close/>
                    <a:moveTo>
                      <a:pt x="165" y="448"/>
                    </a:moveTo>
                    <a:lnTo>
                      <a:pt x="165" y="448"/>
                    </a:lnTo>
                    <a:lnTo>
                      <a:pt x="33" y="448"/>
                    </a:lnTo>
                    <a:cubicBezTo>
                      <a:pt x="15" y="448"/>
                      <a:pt x="0" y="433"/>
                      <a:pt x="0" y="415"/>
                    </a:cubicBezTo>
                    <a:lnTo>
                      <a:pt x="0" y="34"/>
                    </a:lnTo>
                    <a:cubicBezTo>
                      <a:pt x="0" y="15"/>
                      <a:pt x="15" y="0"/>
                      <a:pt x="33" y="0"/>
                    </a:cubicBezTo>
                    <a:lnTo>
                      <a:pt x="165" y="0"/>
                    </a:lnTo>
                    <a:cubicBezTo>
                      <a:pt x="183" y="0"/>
                      <a:pt x="198" y="15"/>
                      <a:pt x="198" y="34"/>
                    </a:cubicBezTo>
                    <a:lnTo>
                      <a:pt x="198" y="415"/>
                    </a:lnTo>
                    <a:cubicBezTo>
                      <a:pt x="198" y="433"/>
                      <a:pt x="183" y="448"/>
                      <a:pt x="165" y="44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Freeform 513"/>
              <p:cNvSpPr>
                <a:spLocks/>
              </p:cNvSpPr>
              <p:nvPr/>
            </p:nvSpPr>
            <p:spPr bwMode="auto">
              <a:xfrm>
                <a:off x="8362950" y="806450"/>
                <a:ext cx="26988" cy="619125"/>
              </a:xfrm>
              <a:custGeom>
                <a:avLst/>
                <a:gdLst>
                  <a:gd name="T0" fmla="*/ 2147483646 w 66"/>
                  <a:gd name="T1" fmla="*/ 2147483646 h 1474"/>
                  <a:gd name="T2" fmla="*/ 2147483646 w 66"/>
                  <a:gd name="T3" fmla="*/ 2147483646 h 1474"/>
                  <a:gd name="T4" fmla="*/ 0 w 66"/>
                  <a:gd name="T5" fmla="*/ 2147483646 h 1474"/>
                  <a:gd name="T6" fmla="*/ 0 w 66"/>
                  <a:gd name="T7" fmla="*/ 2147483646 h 1474"/>
                  <a:gd name="T8" fmla="*/ 2147483646 w 66"/>
                  <a:gd name="T9" fmla="*/ 0 h 1474"/>
                  <a:gd name="T10" fmla="*/ 2147483646 w 66"/>
                  <a:gd name="T11" fmla="*/ 2147483646 h 1474"/>
                  <a:gd name="T12" fmla="*/ 2147483646 w 66"/>
                  <a:gd name="T13" fmla="*/ 2147483646 h 1474"/>
                  <a:gd name="T14" fmla="*/ 2147483646 w 66"/>
                  <a:gd name="T15" fmla="*/ 2147483646 h 1474"/>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1474"/>
                  <a:gd name="T26" fmla="*/ 66 w 66"/>
                  <a:gd name="T27" fmla="*/ 1474 h 14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1474">
                    <a:moveTo>
                      <a:pt x="33" y="1474"/>
                    </a:moveTo>
                    <a:lnTo>
                      <a:pt x="33" y="1474"/>
                    </a:lnTo>
                    <a:cubicBezTo>
                      <a:pt x="15" y="1474"/>
                      <a:pt x="0" y="1459"/>
                      <a:pt x="0" y="1440"/>
                    </a:cubicBezTo>
                    <a:lnTo>
                      <a:pt x="0" y="33"/>
                    </a:lnTo>
                    <a:cubicBezTo>
                      <a:pt x="0" y="14"/>
                      <a:pt x="15" y="0"/>
                      <a:pt x="33" y="0"/>
                    </a:cubicBezTo>
                    <a:cubicBezTo>
                      <a:pt x="52" y="0"/>
                      <a:pt x="66" y="14"/>
                      <a:pt x="66" y="33"/>
                    </a:cubicBezTo>
                    <a:lnTo>
                      <a:pt x="66" y="1440"/>
                    </a:lnTo>
                    <a:cubicBezTo>
                      <a:pt x="66" y="1459"/>
                      <a:pt x="52" y="1474"/>
                      <a:pt x="33" y="1474"/>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Freeform 514"/>
              <p:cNvSpPr>
                <a:spLocks/>
              </p:cNvSpPr>
              <p:nvPr/>
            </p:nvSpPr>
            <p:spPr bwMode="auto">
              <a:xfrm>
                <a:off x="8202613" y="1381125"/>
                <a:ext cx="57150" cy="57150"/>
              </a:xfrm>
              <a:custGeom>
                <a:avLst/>
                <a:gdLst>
                  <a:gd name="T0" fmla="*/ 2147483646 w 137"/>
                  <a:gd name="T1" fmla="*/ 2147483646 h 137"/>
                  <a:gd name="T2" fmla="*/ 2147483646 w 137"/>
                  <a:gd name="T3" fmla="*/ 2147483646 h 137"/>
                  <a:gd name="T4" fmla="*/ 0 w 137"/>
                  <a:gd name="T5" fmla="*/ 2147483646 h 137"/>
                  <a:gd name="T6" fmla="*/ 2147483646 w 137"/>
                  <a:gd name="T7" fmla="*/ 0 h 137"/>
                  <a:gd name="T8" fmla="*/ 2147483646 w 137"/>
                  <a:gd name="T9" fmla="*/ 2147483646 h 137"/>
                  <a:gd name="T10" fmla="*/ 2147483646 w 137"/>
                  <a:gd name="T11" fmla="*/ 2147483646 h 137"/>
                  <a:gd name="T12" fmla="*/ 0 60000 65536"/>
                  <a:gd name="T13" fmla="*/ 0 60000 65536"/>
                  <a:gd name="T14" fmla="*/ 0 60000 65536"/>
                  <a:gd name="T15" fmla="*/ 0 60000 65536"/>
                  <a:gd name="T16" fmla="*/ 0 60000 65536"/>
                  <a:gd name="T17" fmla="*/ 0 60000 65536"/>
                  <a:gd name="T18" fmla="*/ 0 w 137"/>
                  <a:gd name="T19" fmla="*/ 0 h 137"/>
                  <a:gd name="T20" fmla="*/ 137 w 137"/>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37" h="137">
                    <a:moveTo>
                      <a:pt x="69" y="137"/>
                    </a:moveTo>
                    <a:lnTo>
                      <a:pt x="69" y="137"/>
                    </a:lnTo>
                    <a:cubicBezTo>
                      <a:pt x="31" y="137"/>
                      <a:pt x="0" y="106"/>
                      <a:pt x="0" y="69"/>
                    </a:cubicBezTo>
                    <a:cubicBezTo>
                      <a:pt x="0" y="31"/>
                      <a:pt x="31" y="0"/>
                      <a:pt x="69" y="0"/>
                    </a:cubicBezTo>
                    <a:cubicBezTo>
                      <a:pt x="107" y="0"/>
                      <a:pt x="137" y="31"/>
                      <a:pt x="137" y="69"/>
                    </a:cubicBezTo>
                    <a:cubicBezTo>
                      <a:pt x="137" y="106"/>
                      <a:pt x="107" y="137"/>
                      <a:pt x="69" y="13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Freeform 515"/>
              <p:cNvSpPr>
                <a:spLocks/>
              </p:cNvSpPr>
              <p:nvPr/>
            </p:nvSpPr>
            <p:spPr bwMode="auto">
              <a:xfrm>
                <a:off x="8291513" y="1381125"/>
                <a:ext cx="57150" cy="57150"/>
              </a:xfrm>
              <a:custGeom>
                <a:avLst/>
                <a:gdLst>
                  <a:gd name="T0" fmla="*/ 2147483646 w 137"/>
                  <a:gd name="T1" fmla="*/ 2147483646 h 137"/>
                  <a:gd name="T2" fmla="*/ 2147483646 w 137"/>
                  <a:gd name="T3" fmla="*/ 2147483646 h 137"/>
                  <a:gd name="T4" fmla="*/ 0 w 137"/>
                  <a:gd name="T5" fmla="*/ 2147483646 h 137"/>
                  <a:gd name="T6" fmla="*/ 2147483646 w 137"/>
                  <a:gd name="T7" fmla="*/ 0 h 137"/>
                  <a:gd name="T8" fmla="*/ 2147483646 w 137"/>
                  <a:gd name="T9" fmla="*/ 2147483646 h 137"/>
                  <a:gd name="T10" fmla="*/ 2147483646 w 137"/>
                  <a:gd name="T11" fmla="*/ 2147483646 h 137"/>
                  <a:gd name="T12" fmla="*/ 0 60000 65536"/>
                  <a:gd name="T13" fmla="*/ 0 60000 65536"/>
                  <a:gd name="T14" fmla="*/ 0 60000 65536"/>
                  <a:gd name="T15" fmla="*/ 0 60000 65536"/>
                  <a:gd name="T16" fmla="*/ 0 60000 65536"/>
                  <a:gd name="T17" fmla="*/ 0 60000 65536"/>
                  <a:gd name="T18" fmla="*/ 0 w 137"/>
                  <a:gd name="T19" fmla="*/ 0 h 137"/>
                  <a:gd name="T20" fmla="*/ 137 w 137"/>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37" h="137">
                    <a:moveTo>
                      <a:pt x="69" y="137"/>
                    </a:moveTo>
                    <a:lnTo>
                      <a:pt x="69" y="137"/>
                    </a:lnTo>
                    <a:cubicBezTo>
                      <a:pt x="31" y="137"/>
                      <a:pt x="0" y="106"/>
                      <a:pt x="0" y="69"/>
                    </a:cubicBezTo>
                    <a:cubicBezTo>
                      <a:pt x="0" y="31"/>
                      <a:pt x="31" y="0"/>
                      <a:pt x="69" y="0"/>
                    </a:cubicBezTo>
                    <a:cubicBezTo>
                      <a:pt x="106" y="0"/>
                      <a:pt x="137" y="31"/>
                      <a:pt x="137" y="69"/>
                    </a:cubicBezTo>
                    <a:cubicBezTo>
                      <a:pt x="137" y="106"/>
                      <a:pt x="106" y="137"/>
                      <a:pt x="69" y="13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Freeform 516"/>
              <p:cNvSpPr>
                <a:spLocks noEditPoints="1"/>
              </p:cNvSpPr>
              <p:nvPr/>
            </p:nvSpPr>
            <p:spPr bwMode="auto">
              <a:xfrm>
                <a:off x="7942263" y="1358900"/>
                <a:ext cx="101600" cy="101600"/>
              </a:xfrm>
              <a:custGeom>
                <a:avLst/>
                <a:gdLst>
                  <a:gd name="T0" fmla="*/ 2147483646 w 240"/>
                  <a:gd name="T1" fmla="*/ 2147483646 h 240"/>
                  <a:gd name="T2" fmla="*/ 2147483646 w 240"/>
                  <a:gd name="T3" fmla="*/ 2147483646 h 240"/>
                  <a:gd name="T4" fmla="*/ 2147483646 w 240"/>
                  <a:gd name="T5" fmla="*/ 2147483646 h 240"/>
                  <a:gd name="T6" fmla="*/ 2147483646 w 240"/>
                  <a:gd name="T7" fmla="*/ 2147483646 h 240"/>
                  <a:gd name="T8" fmla="*/ 2147483646 w 240"/>
                  <a:gd name="T9" fmla="*/ 2147483646 h 240"/>
                  <a:gd name="T10" fmla="*/ 2147483646 w 240"/>
                  <a:gd name="T11" fmla="*/ 2147483646 h 240"/>
                  <a:gd name="T12" fmla="*/ 2147483646 w 240"/>
                  <a:gd name="T13" fmla="*/ 2147483646 h 240"/>
                  <a:gd name="T14" fmla="*/ 2147483646 w 240"/>
                  <a:gd name="T15" fmla="*/ 2147483646 h 240"/>
                  <a:gd name="T16" fmla="*/ 2147483646 w 240"/>
                  <a:gd name="T17" fmla="*/ 0 h 240"/>
                  <a:gd name="T18" fmla="*/ 2147483646 w 240"/>
                  <a:gd name="T19" fmla="*/ 0 h 240"/>
                  <a:gd name="T20" fmla="*/ 0 w 240"/>
                  <a:gd name="T21" fmla="*/ 2147483646 h 240"/>
                  <a:gd name="T22" fmla="*/ 2147483646 w 240"/>
                  <a:gd name="T23" fmla="*/ 2147483646 h 240"/>
                  <a:gd name="T24" fmla="*/ 2147483646 w 240"/>
                  <a:gd name="T25" fmla="*/ 2147483646 h 240"/>
                  <a:gd name="T26" fmla="*/ 2147483646 w 240"/>
                  <a:gd name="T27" fmla="*/ 0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40"/>
                  <a:gd name="T44" fmla="*/ 240 w 240"/>
                  <a:gd name="T45" fmla="*/ 240 h 2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40">
                    <a:moveTo>
                      <a:pt x="97" y="209"/>
                    </a:moveTo>
                    <a:lnTo>
                      <a:pt x="97" y="209"/>
                    </a:lnTo>
                    <a:lnTo>
                      <a:pt x="121" y="126"/>
                    </a:lnTo>
                    <a:lnTo>
                      <a:pt x="71" y="126"/>
                    </a:lnTo>
                    <a:lnTo>
                      <a:pt x="140" y="30"/>
                    </a:lnTo>
                    <a:lnTo>
                      <a:pt x="119" y="108"/>
                    </a:lnTo>
                    <a:lnTo>
                      <a:pt x="169" y="108"/>
                    </a:lnTo>
                    <a:lnTo>
                      <a:pt x="97" y="209"/>
                    </a:lnTo>
                    <a:close/>
                    <a:moveTo>
                      <a:pt x="120" y="0"/>
                    </a:moveTo>
                    <a:lnTo>
                      <a:pt x="120" y="0"/>
                    </a:lnTo>
                    <a:cubicBezTo>
                      <a:pt x="54" y="0"/>
                      <a:pt x="0" y="53"/>
                      <a:pt x="0" y="120"/>
                    </a:cubicBezTo>
                    <a:cubicBezTo>
                      <a:pt x="0" y="186"/>
                      <a:pt x="54" y="240"/>
                      <a:pt x="120" y="240"/>
                    </a:cubicBezTo>
                    <a:cubicBezTo>
                      <a:pt x="186" y="240"/>
                      <a:pt x="240" y="186"/>
                      <a:pt x="240" y="120"/>
                    </a:cubicBezTo>
                    <a:cubicBezTo>
                      <a:pt x="240" y="53"/>
                      <a:pt x="186" y="0"/>
                      <a:pt x="120"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Freeform 517"/>
              <p:cNvSpPr>
                <a:spLocks noEditPoints="1"/>
              </p:cNvSpPr>
              <p:nvPr/>
            </p:nvSpPr>
            <p:spPr bwMode="auto">
              <a:xfrm>
                <a:off x="7786688" y="1358900"/>
                <a:ext cx="100013" cy="101600"/>
              </a:xfrm>
              <a:custGeom>
                <a:avLst/>
                <a:gdLst>
                  <a:gd name="T0" fmla="*/ 2147483646 w 240"/>
                  <a:gd name="T1" fmla="*/ 2147483646 h 240"/>
                  <a:gd name="T2" fmla="*/ 2147483646 w 240"/>
                  <a:gd name="T3" fmla="*/ 2147483646 h 240"/>
                  <a:gd name="T4" fmla="*/ 2147483646 w 240"/>
                  <a:gd name="T5" fmla="*/ 2147483646 h 240"/>
                  <a:gd name="T6" fmla="*/ 2147483646 w 240"/>
                  <a:gd name="T7" fmla="*/ 2147483646 h 240"/>
                  <a:gd name="T8" fmla="*/ 2147483646 w 240"/>
                  <a:gd name="T9" fmla="*/ 2147483646 h 240"/>
                  <a:gd name="T10" fmla="*/ 2147483646 w 240"/>
                  <a:gd name="T11" fmla="*/ 2147483646 h 240"/>
                  <a:gd name="T12" fmla="*/ 2147483646 w 240"/>
                  <a:gd name="T13" fmla="*/ 2147483646 h 240"/>
                  <a:gd name="T14" fmla="*/ 2147483646 w 240"/>
                  <a:gd name="T15" fmla="*/ 2147483646 h 240"/>
                  <a:gd name="T16" fmla="*/ 2147483646 w 240"/>
                  <a:gd name="T17" fmla="*/ 2147483646 h 240"/>
                  <a:gd name="T18" fmla="*/ 2147483646 w 240"/>
                  <a:gd name="T19" fmla="*/ 2147483646 h 240"/>
                  <a:gd name="T20" fmla="*/ 2147483646 w 240"/>
                  <a:gd name="T21" fmla="*/ 2147483646 h 240"/>
                  <a:gd name="T22" fmla="*/ 2147483646 w 240"/>
                  <a:gd name="T23" fmla="*/ 2147483646 h 240"/>
                  <a:gd name="T24" fmla="*/ 2147483646 w 240"/>
                  <a:gd name="T25" fmla="*/ 2147483646 h 240"/>
                  <a:gd name="T26" fmla="*/ 2147483646 w 240"/>
                  <a:gd name="T27" fmla="*/ 2147483646 h 240"/>
                  <a:gd name="T28" fmla="*/ 2147483646 w 240"/>
                  <a:gd name="T29" fmla="*/ 2147483646 h 240"/>
                  <a:gd name="T30" fmla="*/ 2147483646 w 240"/>
                  <a:gd name="T31" fmla="*/ 2147483646 h 240"/>
                  <a:gd name="T32" fmla="*/ 2147483646 w 240"/>
                  <a:gd name="T33" fmla="*/ 2147483646 h 240"/>
                  <a:gd name="T34" fmla="*/ 2147483646 w 240"/>
                  <a:gd name="T35" fmla="*/ 2147483646 h 240"/>
                  <a:gd name="T36" fmla="*/ 2147483646 w 240"/>
                  <a:gd name="T37" fmla="*/ 0 h 240"/>
                  <a:gd name="T38" fmla="*/ 2147483646 w 240"/>
                  <a:gd name="T39" fmla="*/ 0 h 240"/>
                  <a:gd name="T40" fmla="*/ 0 w 240"/>
                  <a:gd name="T41" fmla="*/ 2147483646 h 240"/>
                  <a:gd name="T42" fmla="*/ 2147483646 w 240"/>
                  <a:gd name="T43" fmla="*/ 2147483646 h 240"/>
                  <a:gd name="T44" fmla="*/ 2147483646 w 240"/>
                  <a:gd name="T45" fmla="*/ 2147483646 h 240"/>
                  <a:gd name="T46" fmla="*/ 2147483646 w 240"/>
                  <a:gd name="T47" fmla="*/ 0 h 2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0"/>
                  <a:gd name="T73" fmla="*/ 0 h 240"/>
                  <a:gd name="T74" fmla="*/ 240 w 240"/>
                  <a:gd name="T75" fmla="*/ 240 h 2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0" h="240">
                    <a:moveTo>
                      <a:pt x="181" y="167"/>
                    </a:moveTo>
                    <a:lnTo>
                      <a:pt x="181" y="167"/>
                    </a:lnTo>
                    <a:lnTo>
                      <a:pt x="167" y="153"/>
                    </a:lnTo>
                    <a:lnTo>
                      <a:pt x="127" y="193"/>
                    </a:lnTo>
                    <a:lnTo>
                      <a:pt x="108" y="174"/>
                    </a:lnTo>
                    <a:lnTo>
                      <a:pt x="148" y="134"/>
                    </a:lnTo>
                    <a:lnTo>
                      <a:pt x="134" y="120"/>
                    </a:lnTo>
                    <a:lnTo>
                      <a:pt x="198" y="103"/>
                    </a:lnTo>
                    <a:lnTo>
                      <a:pt x="181" y="167"/>
                    </a:lnTo>
                    <a:close/>
                    <a:moveTo>
                      <a:pt x="59" y="133"/>
                    </a:moveTo>
                    <a:lnTo>
                      <a:pt x="59" y="133"/>
                    </a:lnTo>
                    <a:lnTo>
                      <a:pt x="40" y="115"/>
                    </a:lnTo>
                    <a:lnTo>
                      <a:pt x="80" y="75"/>
                    </a:lnTo>
                    <a:lnTo>
                      <a:pt x="66" y="61"/>
                    </a:lnTo>
                    <a:lnTo>
                      <a:pt x="130" y="44"/>
                    </a:lnTo>
                    <a:lnTo>
                      <a:pt x="113" y="108"/>
                    </a:lnTo>
                    <a:lnTo>
                      <a:pt x="99" y="94"/>
                    </a:lnTo>
                    <a:lnTo>
                      <a:pt x="59" y="133"/>
                    </a:lnTo>
                    <a:close/>
                    <a:moveTo>
                      <a:pt x="120" y="0"/>
                    </a:moveTo>
                    <a:lnTo>
                      <a:pt x="120" y="0"/>
                    </a:lnTo>
                    <a:cubicBezTo>
                      <a:pt x="54" y="0"/>
                      <a:pt x="0" y="53"/>
                      <a:pt x="0" y="120"/>
                    </a:cubicBezTo>
                    <a:cubicBezTo>
                      <a:pt x="0" y="186"/>
                      <a:pt x="54" y="240"/>
                      <a:pt x="120" y="240"/>
                    </a:cubicBezTo>
                    <a:cubicBezTo>
                      <a:pt x="186" y="240"/>
                      <a:pt x="240" y="186"/>
                      <a:pt x="240" y="120"/>
                    </a:cubicBezTo>
                    <a:cubicBezTo>
                      <a:pt x="240" y="53"/>
                      <a:pt x="186" y="0"/>
                      <a:pt x="120"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79" name="矩形 178"/>
            <p:cNvSpPr/>
            <p:nvPr/>
          </p:nvSpPr>
          <p:spPr>
            <a:xfrm>
              <a:off x="2450939" y="3368791"/>
              <a:ext cx="1070560" cy="163224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222"/>
            <p:cNvGrpSpPr>
              <a:grpSpLocks/>
            </p:cNvGrpSpPr>
            <p:nvPr/>
          </p:nvGrpSpPr>
          <p:grpSpPr bwMode="auto">
            <a:xfrm>
              <a:off x="2622542" y="3958018"/>
              <a:ext cx="647477" cy="481819"/>
              <a:chOff x="862013" y="2378076"/>
              <a:chExt cx="744538" cy="555625"/>
            </a:xfrm>
          </p:grpSpPr>
          <p:sp>
            <p:nvSpPr>
              <p:cNvPr id="31" name="Freeform 36"/>
              <p:cNvSpPr>
                <a:spLocks noEditPoints="1"/>
              </p:cNvSpPr>
              <p:nvPr/>
            </p:nvSpPr>
            <p:spPr bwMode="auto">
              <a:xfrm>
                <a:off x="1401763" y="2406651"/>
                <a:ext cx="204788" cy="498475"/>
              </a:xfrm>
              <a:custGeom>
                <a:avLst/>
                <a:gdLst>
                  <a:gd name="T0" fmla="*/ 2147483646 w 488"/>
                  <a:gd name="T1" fmla="*/ 2147483646 h 1185"/>
                  <a:gd name="T2" fmla="*/ 2147483646 w 488"/>
                  <a:gd name="T3" fmla="*/ 2147483646 h 1185"/>
                  <a:gd name="T4" fmla="*/ 2147483646 w 488"/>
                  <a:gd name="T5" fmla="*/ 2147483646 h 1185"/>
                  <a:gd name="T6" fmla="*/ 2147483646 w 488"/>
                  <a:gd name="T7" fmla="*/ 2147483646 h 1185"/>
                  <a:gd name="T8" fmla="*/ 2147483646 w 488"/>
                  <a:gd name="T9" fmla="*/ 2147483646 h 1185"/>
                  <a:gd name="T10" fmla="*/ 2147483646 w 488"/>
                  <a:gd name="T11" fmla="*/ 2147483646 h 1185"/>
                  <a:gd name="T12" fmla="*/ 2147483646 w 488"/>
                  <a:gd name="T13" fmla="*/ 2147483646 h 1185"/>
                  <a:gd name="T14" fmla="*/ 2147483646 w 488"/>
                  <a:gd name="T15" fmla="*/ 2147483646 h 1185"/>
                  <a:gd name="T16" fmla="*/ 2147483646 w 488"/>
                  <a:gd name="T17" fmla="*/ 2147483646 h 1185"/>
                  <a:gd name="T18" fmla="*/ 2147483646 w 488"/>
                  <a:gd name="T19" fmla="*/ 2147483646 h 1185"/>
                  <a:gd name="T20" fmla="*/ 2147483646 w 488"/>
                  <a:gd name="T21" fmla="*/ 2147483646 h 1185"/>
                  <a:gd name="T22" fmla="*/ 2147483646 w 488"/>
                  <a:gd name="T23" fmla="*/ 2147483646 h 1185"/>
                  <a:gd name="T24" fmla="*/ 2147483646 w 488"/>
                  <a:gd name="T25" fmla="*/ 2147483646 h 1185"/>
                  <a:gd name="T26" fmla="*/ 2147483646 w 488"/>
                  <a:gd name="T27" fmla="*/ 2147483646 h 1185"/>
                  <a:gd name="T28" fmla="*/ 2147483646 w 488"/>
                  <a:gd name="T29" fmla="*/ 2147483646 h 1185"/>
                  <a:gd name="T30" fmla="*/ 2147483646 w 488"/>
                  <a:gd name="T31" fmla="*/ 2147483646 h 1185"/>
                  <a:gd name="T32" fmla="*/ 2147483646 w 488"/>
                  <a:gd name="T33" fmla="*/ 2147483646 h 1185"/>
                  <a:gd name="T34" fmla="*/ 2147483646 w 488"/>
                  <a:gd name="T35" fmla="*/ 2147483646 h 1185"/>
                  <a:gd name="T36" fmla="*/ 2147483646 w 488"/>
                  <a:gd name="T37" fmla="*/ 2147483646 h 1185"/>
                  <a:gd name="T38" fmla="*/ 2147483646 w 488"/>
                  <a:gd name="T39" fmla="*/ 2147483646 h 1185"/>
                  <a:gd name="T40" fmla="*/ 2147483646 w 488"/>
                  <a:gd name="T41" fmla="*/ 2147483646 h 1185"/>
                  <a:gd name="T42" fmla="*/ 2147483646 w 488"/>
                  <a:gd name="T43" fmla="*/ 2147483646 h 1185"/>
                  <a:gd name="T44" fmla="*/ 2147483646 w 488"/>
                  <a:gd name="T45" fmla="*/ 2147483646 h 1185"/>
                  <a:gd name="T46" fmla="*/ 2147483646 w 488"/>
                  <a:gd name="T47" fmla="*/ 2147483646 h 1185"/>
                  <a:gd name="T48" fmla="*/ 2147483646 w 488"/>
                  <a:gd name="T49" fmla="*/ 0 h 1185"/>
                  <a:gd name="T50" fmla="*/ 2147483646 w 488"/>
                  <a:gd name="T51" fmla="*/ 0 h 1185"/>
                  <a:gd name="T52" fmla="*/ 2147483646 w 488"/>
                  <a:gd name="T53" fmla="*/ 0 h 1185"/>
                  <a:gd name="T54" fmla="*/ 0 w 488"/>
                  <a:gd name="T55" fmla="*/ 2147483646 h 1185"/>
                  <a:gd name="T56" fmla="*/ 0 w 488"/>
                  <a:gd name="T57" fmla="*/ 2147483646 h 1185"/>
                  <a:gd name="T58" fmla="*/ 2147483646 w 488"/>
                  <a:gd name="T59" fmla="*/ 2147483646 h 1185"/>
                  <a:gd name="T60" fmla="*/ 2147483646 w 488"/>
                  <a:gd name="T61" fmla="*/ 2147483646 h 1185"/>
                  <a:gd name="T62" fmla="*/ 2147483646 w 488"/>
                  <a:gd name="T63" fmla="*/ 2147483646 h 1185"/>
                  <a:gd name="T64" fmla="*/ 2147483646 w 488"/>
                  <a:gd name="T65" fmla="*/ 2147483646 h 1185"/>
                  <a:gd name="T66" fmla="*/ 2147483646 w 488"/>
                  <a:gd name="T67" fmla="*/ 0 h 11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8"/>
                  <a:gd name="T103" fmla="*/ 0 h 1185"/>
                  <a:gd name="T104" fmla="*/ 488 w 488"/>
                  <a:gd name="T105" fmla="*/ 1185 h 11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8" h="1185">
                    <a:moveTo>
                      <a:pt x="66" y="841"/>
                    </a:moveTo>
                    <a:lnTo>
                      <a:pt x="66" y="841"/>
                    </a:lnTo>
                    <a:lnTo>
                      <a:pt x="421" y="841"/>
                    </a:lnTo>
                    <a:lnTo>
                      <a:pt x="421" y="1118"/>
                    </a:lnTo>
                    <a:lnTo>
                      <a:pt x="66" y="1118"/>
                    </a:lnTo>
                    <a:lnTo>
                      <a:pt x="66" y="841"/>
                    </a:lnTo>
                    <a:close/>
                    <a:moveTo>
                      <a:pt x="421" y="828"/>
                    </a:moveTo>
                    <a:lnTo>
                      <a:pt x="421" y="828"/>
                    </a:lnTo>
                    <a:lnTo>
                      <a:pt x="66" y="828"/>
                    </a:lnTo>
                    <a:lnTo>
                      <a:pt x="66" y="589"/>
                    </a:lnTo>
                    <a:lnTo>
                      <a:pt x="421" y="589"/>
                    </a:lnTo>
                    <a:lnTo>
                      <a:pt x="421" y="828"/>
                    </a:lnTo>
                    <a:close/>
                    <a:moveTo>
                      <a:pt x="66" y="346"/>
                    </a:moveTo>
                    <a:lnTo>
                      <a:pt x="66" y="346"/>
                    </a:lnTo>
                    <a:lnTo>
                      <a:pt x="421" y="346"/>
                    </a:lnTo>
                    <a:lnTo>
                      <a:pt x="421" y="576"/>
                    </a:lnTo>
                    <a:lnTo>
                      <a:pt x="66" y="576"/>
                    </a:lnTo>
                    <a:lnTo>
                      <a:pt x="66" y="346"/>
                    </a:lnTo>
                    <a:close/>
                    <a:moveTo>
                      <a:pt x="421" y="332"/>
                    </a:moveTo>
                    <a:lnTo>
                      <a:pt x="421" y="332"/>
                    </a:lnTo>
                    <a:lnTo>
                      <a:pt x="66" y="332"/>
                    </a:lnTo>
                    <a:lnTo>
                      <a:pt x="66" y="67"/>
                    </a:lnTo>
                    <a:lnTo>
                      <a:pt x="421" y="67"/>
                    </a:lnTo>
                    <a:lnTo>
                      <a:pt x="421" y="332"/>
                    </a:lnTo>
                    <a:close/>
                    <a:moveTo>
                      <a:pt x="455" y="0"/>
                    </a:moveTo>
                    <a:lnTo>
                      <a:pt x="455" y="0"/>
                    </a:lnTo>
                    <a:lnTo>
                      <a:pt x="33" y="0"/>
                    </a:lnTo>
                    <a:cubicBezTo>
                      <a:pt x="14" y="0"/>
                      <a:pt x="0" y="15"/>
                      <a:pt x="0" y="34"/>
                    </a:cubicBezTo>
                    <a:lnTo>
                      <a:pt x="0" y="1152"/>
                    </a:lnTo>
                    <a:cubicBezTo>
                      <a:pt x="0" y="1170"/>
                      <a:pt x="14" y="1185"/>
                      <a:pt x="33" y="1185"/>
                    </a:cubicBezTo>
                    <a:lnTo>
                      <a:pt x="455" y="1185"/>
                    </a:lnTo>
                    <a:cubicBezTo>
                      <a:pt x="473" y="1185"/>
                      <a:pt x="488" y="1170"/>
                      <a:pt x="488" y="1152"/>
                    </a:cubicBezTo>
                    <a:lnTo>
                      <a:pt x="488" y="34"/>
                    </a:lnTo>
                    <a:cubicBezTo>
                      <a:pt x="488" y="15"/>
                      <a:pt x="473" y="0"/>
                      <a:pt x="455"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Freeform 37"/>
              <p:cNvSpPr>
                <a:spLocks noEditPoints="1"/>
              </p:cNvSpPr>
              <p:nvPr/>
            </p:nvSpPr>
            <p:spPr bwMode="auto">
              <a:xfrm>
                <a:off x="1444625" y="246062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2147483646 h 149"/>
                  <a:gd name="T22" fmla="*/ 2147483646 w 283"/>
                  <a:gd name="T23" fmla="*/ 2147483646 h 149"/>
                  <a:gd name="T24" fmla="*/ 2147483646 w 283"/>
                  <a:gd name="T25" fmla="*/ 2147483646 h 149"/>
                  <a:gd name="T26" fmla="*/ 2147483646 w 283"/>
                  <a:gd name="T27" fmla="*/ 2147483646 h 149"/>
                  <a:gd name="T28" fmla="*/ 2147483646 w 283"/>
                  <a:gd name="T29" fmla="*/ 2147483646 h 149"/>
                  <a:gd name="T30" fmla="*/ 2147483646 w 283"/>
                  <a:gd name="T31" fmla="*/ 0 h 149"/>
                  <a:gd name="T32" fmla="*/ 2147483646 w 283"/>
                  <a:gd name="T33" fmla="*/ 0 h 149"/>
                  <a:gd name="T34" fmla="*/ 0 w 283"/>
                  <a:gd name="T35" fmla="*/ 2147483646 h 149"/>
                  <a:gd name="T36" fmla="*/ 0 w 283"/>
                  <a:gd name="T37" fmla="*/ 2147483646 h 149"/>
                  <a:gd name="T38" fmla="*/ 2147483646 w 283"/>
                  <a:gd name="T39" fmla="*/ 2147483646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7" y="35"/>
                    </a:moveTo>
                    <a:lnTo>
                      <a:pt x="27" y="35"/>
                    </a:lnTo>
                    <a:cubicBezTo>
                      <a:pt x="27" y="30"/>
                      <a:pt x="29" y="27"/>
                      <a:pt x="30" y="27"/>
                    </a:cubicBezTo>
                    <a:lnTo>
                      <a:pt x="254" y="27"/>
                    </a:lnTo>
                    <a:cubicBezTo>
                      <a:pt x="254" y="27"/>
                      <a:pt x="257" y="30"/>
                      <a:pt x="257" y="35"/>
                    </a:cubicBezTo>
                    <a:lnTo>
                      <a:pt x="257" y="114"/>
                    </a:lnTo>
                    <a:cubicBezTo>
                      <a:pt x="257" y="119"/>
                      <a:pt x="255" y="122"/>
                      <a:pt x="254" y="123"/>
                    </a:cubicBezTo>
                    <a:lnTo>
                      <a:pt x="30" y="123"/>
                    </a:lnTo>
                    <a:cubicBezTo>
                      <a:pt x="29" y="122"/>
                      <a:pt x="27" y="119"/>
                      <a:pt x="27" y="114"/>
                    </a:cubicBezTo>
                    <a:lnTo>
                      <a:pt x="27" y="35"/>
                    </a:lnTo>
                    <a:close/>
                    <a:moveTo>
                      <a:pt x="30" y="149"/>
                    </a:moveTo>
                    <a:lnTo>
                      <a:pt x="30" y="149"/>
                    </a:lnTo>
                    <a:lnTo>
                      <a:pt x="254" y="149"/>
                    </a:lnTo>
                    <a:cubicBezTo>
                      <a:pt x="270" y="149"/>
                      <a:pt x="283" y="134"/>
                      <a:pt x="283" y="114"/>
                    </a:cubicBezTo>
                    <a:lnTo>
                      <a:pt x="283" y="35"/>
                    </a:lnTo>
                    <a:cubicBezTo>
                      <a:pt x="283" y="16"/>
                      <a:pt x="270" y="0"/>
                      <a:pt x="254" y="0"/>
                    </a:cubicBezTo>
                    <a:lnTo>
                      <a:pt x="30" y="0"/>
                    </a:lnTo>
                    <a:cubicBezTo>
                      <a:pt x="13" y="0"/>
                      <a:pt x="0" y="16"/>
                      <a:pt x="0" y="35"/>
                    </a:cubicBezTo>
                    <a:lnTo>
                      <a:pt x="0" y="114"/>
                    </a:lnTo>
                    <a:cubicBezTo>
                      <a:pt x="0" y="134"/>
                      <a:pt x="13" y="149"/>
                      <a:pt x="30" y="149"/>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Freeform 38"/>
              <p:cNvSpPr>
                <a:spLocks noEditPoints="1"/>
              </p:cNvSpPr>
              <p:nvPr/>
            </p:nvSpPr>
            <p:spPr bwMode="auto">
              <a:xfrm>
                <a:off x="1444625" y="256857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0 h 149"/>
                  <a:gd name="T22" fmla="*/ 2147483646 w 283"/>
                  <a:gd name="T23" fmla="*/ 0 h 149"/>
                  <a:gd name="T24" fmla="*/ 2147483646 w 283"/>
                  <a:gd name="T25" fmla="*/ 0 h 149"/>
                  <a:gd name="T26" fmla="*/ 0 w 283"/>
                  <a:gd name="T27" fmla="*/ 2147483646 h 149"/>
                  <a:gd name="T28" fmla="*/ 0 w 283"/>
                  <a:gd name="T29" fmla="*/ 2147483646 h 149"/>
                  <a:gd name="T30" fmla="*/ 2147483646 w 283"/>
                  <a:gd name="T31" fmla="*/ 2147483646 h 149"/>
                  <a:gd name="T32" fmla="*/ 2147483646 w 283"/>
                  <a:gd name="T33" fmla="*/ 2147483646 h 149"/>
                  <a:gd name="T34" fmla="*/ 2147483646 w 283"/>
                  <a:gd name="T35" fmla="*/ 2147483646 h 149"/>
                  <a:gd name="T36" fmla="*/ 2147483646 w 283"/>
                  <a:gd name="T37" fmla="*/ 2147483646 h 149"/>
                  <a:gd name="T38" fmla="*/ 2147483646 w 283"/>
                  <a:gd name="T39" fmla="*/ 0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57" y="114"/>
                    </a:moveTo>
                    <a:lnTo>
                      <a:pt x="257" y="114"/>
                    </a:lnTo>
                    <a:cubicBezTo>
                      <a:pt x="257" y="119"/>
                      <a:pt x="255" y="122"/>
                      <a:pt x="254" y="123"/>
                    </a:cubicBezTo>
                    <a:lnTo>
                      <a:pt x="30" y="123"/>
                    </a:lnTo>
                    <a:cubicBezTo>
                      <a:pt x="29" y="122"/>
                      <a:pt x="27" y="119"/>
                      <a:pt x="27" y="114"/>
                    </a:cubicBezTo>
                    <a:lnTo>
                      <a:pt x="27" y="36"/>
                    </a:lnTo>
                    <a:cubicBezTo>
                      <a:pt x="27" y="30"/>
                      <a:pt x="29" y="27"/>
                      <a:pt x="30" y="27"/>
                    </a:cubicBezTo>
                    <a:lnTo>
                      <a:pt x="254" y="27"/>
                    </a:lnTo>
                    <a:cubicBezTo>
                      <a:pt x="254" y="27"/>
                      <a:pt x="257" y="30"/>
                      <a:pt x="257" y="36"/>
                    </a:cubicBezTo>
                    <a:lnTo>
                      <a:pt x="257" y="114"/>
                    </a:lnTo>
                    <a:close/>
                    <a:moveTo>
                      <a:pt x="254" y="0"/>
                    </a:moveTo>
                    <a:lnTo>
                      <a:pt x="254" y="0"/>
                    </a:lnTo>
                    <a:lnTo>
                      <a:pt x="30" y="0"/>
                    </a:lnTo>
                    <a:cubicBezTo>
                      <a:pt x="13" y="0"/>
                      <a:pt x="0" y="16"/>
                      <a:pt x="0" y="36"/>
                    </a:cubicBezTo>
                    <a:lnTo>
                      <a:pt x="0" y="114"/>
                    </a:lnTo>
                    <a:cubicBezTo>
                      <a:pt x="0" y="134"/>
                      <a:pt x="13" y="149"/>
                      <a:pt x="30" y="149"/>
                    </a:cubicBezTo>
                    <a:lnTo>
                      <a:pt x="254" y="149"/>
                    </a:lnTo>
                    <a:cubicBezTo>
                      <a:pt x="270" y="149"/>
                      <a:pt x="283" y="134"/>
                      <a:pt x="283" y="114"/>
                    </a:cubicBezTo>
                    <a:lnTo>
                      <a:pt x="283" y="36"/>
                    </a:lnTo>
                    <a:cubicBezTo>
                      <a:pt x="283" y="16"/>
                      <a:pt x="270" y="0"/>
                      <a:pt x="254"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Freeform 39"/>
              <p:cNvSpPr>
                <a:spLocks noEditPoints="1"/>
              </p:cNvSpPr>
              <p:nvPr/>
            </p:nvSpPr>
            <p:spPr bwMode="auto">
              <a:xfrm>
                <a:off x="1444625" y="2670176"/>
                <a:ext cx="119063" cy="63500"/>
              </a:xfrm>
              <a:custGeom>
                <a:avLst/>
                <a:gdLst>
                  <a:gd name="T0" fmla="*/ 2147483646 w 283"/>
                  <a:gd name="T1" fmla="*/ 2147483646 h 149"/>
                  <a:gd name="T2" fmla="*/ 2147483646 w 283"/>
                  <a:gd name="T3" fmla="*/ 2147483646 h 149"/>
                  <a:gd name="T4" fmla="*/ 2147483646 w 283"/>
                  <a:gd name="T5" fmla="*/ 2147483646 h 149"/>
                  <a:gd name="T6" fmla="*/ 2147483646 w 283"/>
                  <a:gd name="T7" fmla="*/ 2147483646 h 149"/>
                  <a:gd name="T8" fmla="*/ 2147483646 w 283"/>
                  <a:gd name="T9" fmla="*/ 2147483646 h 149"/>
                  <a:gd name="T10" fmla="*/ 2147483646 w 283"/>
                  <a:gd name="T11" fmla="*/ 2147483646 h 149"/>
                  <a:gd name="T12" fmla="*/ 2147483646 w 283"/>
                  <a:gd name="T13" fmla="*/ 2147483646 h 149"/>
                  <a:gd name="T14" fmla="*/ 2147483646 w 283"/>
                  <a:gd name="T15" fmla="*/ 2147483646 h 149"/>
                  <a:gd name="T16" fmla="*/ 2147483646 w 283"/>
                  <a:gd name="T17" fmla="*/ 2147483646 h 149"/>
                  <a:gd name="T18" fmla="*/ 2147483646 w 283"/>
                  <a:gd name="T19" fmla="*/ 2147483646 h 149"/>
                  <a:gd name="T20" fmla="*/ 2147483646 w 283"/>
                  <a:gd name="T21" fmla="*/ 2147483646 h 149"/>
                  <a:gd name="T22" fmla="*/ 2147483646 w 283"/>
                  <a:gd name="T23" fmla="*/ 2147483646 h 149"/>
                  <a:gd name="T24" fmla="*/ 2147483646 w 283"/>
                  <a:gd name="T25" fmla="*/ 2147483646 h 149"/>
                  <a:gd name="T26" fmla="*/ 2147483646 w 283"/>
                  <a:gd name="T27" fmla="*/ 2147483646 h 149"/>
                  <a:gd name="T28" fmla="*/ 2147483646 w 283"/>
                  <a:gd name="T29" fmla="*/ 2147483646 h 149"/>
                  <a:gd name="T30" fmla="*/ 2147483646 w 283"/>
                  <a:gd name="T31" fmla="*/ 0 h 149"/>
                  <a:gd name="T32" fmla="*/ 2147483646 w 283"/>
                  <a:gd name="T33" fmla="*/ 0 h 149"/>
                  <a:gd name="T34" fmla="*/ 0 w 283"/>
                  <a:gd name="T35" fmla="*/ 2147483646 h 149"/>
                  <a:gd name="T36" fmla="*/ 0 w 283"/>
                  <a:gd name="T37" fmla="*/ 2147483646 h 149"/>
                  <a:gd name="T38" fmla="*/ 2147483646 w 283"/>
                  <a:gd name="T39" fmla="*/ 2147483646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3"/>
                  <a:gd name="T61" fmla="*/ 0 h 149"/>
                  <a:gd name="T62" fmla="*/ 283 w 283"/>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3" h="149">
                    <a:moveTo>
                      <a:pt x="27" y="35"/>
                    </a:moveTo>
                    <a:lnTo>
                      <a:pt x="27" y="35"/>
                    </a:lnTo>
                    <a:cubicBezTo>
                      <a:pt x="27" y="30"/>
                      <a:pt x="29" y="27"/>
                      <a:pt x="30" y="27"/>
                    </a:cubicBezTo>
                    <a:lnTo>
                      <a:pt x="254" y="27"/>
                    </a:lnTo>
                    <a:cubicBezTo>
                      <a:pt x="254" y="27"/>
                      <a:pt x="257" y="30"/>
                      <a:pt x="257" y="35"/>
                    </a:cubicBezTo>
                    <a:lnTo>
                      <a:pt x="257" y="114"/>
                    </a:lnTo>
                    <a:cubicBezTo>
                      <a:pt x="257" y="119"/>
                      <a:pt x="255" y="122"/>
                      <a:pt x="254" y="123"/>
                    </a:cubicBezTo>
                    <a:lnTo>
                      <a:pt x="30" y="123"/>
                    </a:lnTo>
                    <a:cubicBezTo>
                      <a:pt x="29" y="122"/>
                      <a:pt x="27" y="119"/>
                      <a:pt x="27" y="114"/>
                    </a:cubicBezTo>
                    <a:lnTo>
                      <a:pt x="27" y="35"/>
                    </a:lnTo>
                    <a:close/>
                    <a:moveTo>
                      <a:pt x="30" y="149"/>
                    </a:moveTo>
                    <a:lnTo>
                      <a:pt x="30" y="149"/>
                    </a:lnTo>
                    <a:lnTo>
                      <a:pt x="254" y="149"/>
                    </a:lnTo>
                    <a:cubicBezTo>
                      <a:pt x="270" y="149"/>
                      <a:pt x="283" y="134"/>
                      <a:pt x="283" y="114"/>
                    </a:cubicBezTo>
                    <a:lnTo>
                      <a:pt x="283" y="35"/>
                    </a:lnTo>
                    <a:cubicBezTo>
                      <a:pt x="283" y="16"/>
                      <a:pt x="270" y="0"/>
                      <a:pt x="254" y="0"/>
                    </a:cubicBezTo>
                    <a:lnTo>
                      <a:pt x="30" y="0"/>
                    </a:lnTo>
                    <a:cubicBezTo>
                      <a:pt x="13" y="0"/>
                      <a:pt x="0" y="16"/>
                      <a:pt x="0" y="35"/>
                    </a:cubicBezTo>
                    <a:lnTo>
                      <a:pt x="0" y="114"/>
                    </a:lnTo>
                    <a:cubicBezTo>
                      <a:pt x="0" y="134"/>
                      <a:pt x="13" y="149"/>
                      <a:pt x="30" y="149"/>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40"/>
              <p:cNvSpPr>
                <a:spLocks noEditPoints="1"/>
              </p:cNvSpPr>
              <p:nvPr/>
            </p:nvSpPr>
            <p:spPr bwMode="auto">
              <a:xfrm>
                <a:off x="862013" y="2378076"/>
                <a:ext cx="500063" cy="555625"/>
              </a:xfrm>
              <a:custGeom>
                <a:avLst/>
                <a:gdLst>
                  <a:gd name="T0" fmla="*/ 2147483646 w 1191"/>
                  <a:gd name="T1" fmla="*/ 2147483646 h 1321"/>
                  <a:gd name="T2" fmla="*/ 2147483646 w 1191"/>
                  <a:gd name="T3" fmla="*/ 2147483646 h 1321"/>
                  <a:gd name="T4" fmla="*/ 2147483646 w 1191"/>
                  <a:gd name="T5" fmla="*/ 2147483646 h 1321"/>
                  <a:gd name="T6" fmla="*/ 2147483646 w 1191"/>
                  <a:gd name="T7" fmla="*/ 2147483646 h 1321"/>
                  <a:gd name="T8" fmla="*/ 2147483646 w 1191"/>
                  <a:gd name="T9" fmla="*/ 2147483646 h 1321"/>
                  <a:gd name="T10" fmla="*/ 2147483646 w 1191"/>
                  <a:gd name="T11" fmla="*/ 2147483646 h 1321"/>
                  <a:gd name="T12" fmla="*/ 2147483646 w 1191"/>
                  <a:gd name="T13" fmla="*/ 2147483646 h 1321"/>
                  <a:gd name="T14" fmla="*/ 2147483646 w 1191"/>
                  <a:gd name="T15" fmla="*/ 2147483646 h 1321"/>
                  <a:gd name="T16" fmla="*/ 2147483646 w 1191"/>
                  <a:gd name="T17" fmla="*/ 2147483646 h 1321"/>
                  <a:gd name="T18" fmla="*/ 2147483646 w 1191"/>
                  <a:gd name="T19" fmla="*/ 2147483646 h 1321"/>
                  <a:gd name="T20" fmla="*/ 2147483646 w 1191"/>
                  <a:gd name="T21" fmla="*/ 2147483646 h 1321"/>
                  <a:gd name="T22" fmla="*/ 2147483646 w 1191"/>
                  <a:gd name="T23" fmla="*/ 2147483646 h 1321"/>
                  <a:gd name="T24" fmla="*/ 2147483646 w 1191"/>
                  <a:gd name="T25" fmla="*/ 2147483646 h 1321"/>
                  <a:gd name="T26" fmla="*/ 2147483646 w 1191"/>
                  <a:gd name="T27" fmla="*/ 2147483646 h 1321"/>
                  <a:gd name="T28" fmla="*/ 2147483646 w 1191"/>
                  <a:gd name="T29" fmla="*/ 2147483646 h 1321"/>
                  <a:gd name="T30" fmla="*/ 2147483646 w 1191"/>
                  <a:gd name="T31" fmla="*/ 2147483646 h 1321"/>
                  <a:gd name="T32" fmla="*/ 2147483646 w 1191"/>
                  <a:gd name="T33" fmla="*/ 2147483646 h 1321"/>
                  <a:gd name="T34" fmla="*/ 2147483646 w 1191"/>
                  <a:gd name="T35" fmla="*/ 2147483646 h 1321"/>
                  <a:gd name="T36" fmla="*/ 2147483646 w 1191"/>
                  <a:gd name="T37" fmla="*/ 2147483646 h 1321"/>
                  <a:gd name="T38" fmla="*/ 2147483646 w 1191"/>
                  <a:gd name="T39" fmla="*/ 2147483646 h 1321"/>
                  <a:gd name="T40" fmla="*/ 2147483646 w 1191"/>
                  <a:gd name="T41" fmla="*/ 2147483646 h 1321"/>
                  <a:gd name="T42" fmla="*/ 2147483646 w 1191"/>
                  <a:gd name="T43" fmla="*/ 2147483646 h 1321"/>
                  <a:gd name="T44" fmla="*/ 2147483646 w 1191"/>
                  <a:gd name="T45" fmla="*/ 2147483646 h 1321"/>
                  <a:gd name="T46" fmla="*/ 2147483646 w 1191"/>
                  <a:gd name="T47" fmla="*/ 2147483646 h 1321"/>
                  <a:gd name="T48" fmla="*/ 2147483646 w 1191"/>
                  <a:gd name="T49" fmla="*/ 2147483646 h 1321"/>
                  <a:gd name="T50" fmla="*/ 2147483646 w 1191"/>
                  <a:gd name="T51" fmla="*/ 2147483646 h 1321"/>
                  <a:gd name="T52" fmla="*/ 2147483646 w 1191"/>
                  <a:gd name="T53" fmla="*/ 2147483646 h 1321"/>
                  <a:gd name="T54" fmla="*/ 2147483646 w 1191"/>
                  <a:gd name="T55" fmla="*/ 2147483646 h 1321"/>
                  <a:gd name="T56" fmla="*/ 2147483646 w 1191"/>
                  <a:gd name="T57" fmla="*/ 2147483646 h 1321"/>
                  <a:gd name="T58" fmla="*/ 2147483646 w 1191"/>
                  <a:gd name="T59" fmla="*/ 2147483646 h 1321"/>
                  <a:gd name="T60" fmla="*/ 2147483646 w 1191"/>
                  <a:gd name="T61" fmla="*/ 2147483646 h 1321"/>
                  <a:gd name="T62" fmla="*/ 2147483646 w 1191"/>
                  <a:gd name="T63" fmla="*/ 2147483646 h 1321"/>
                  <a:gd name="T64" fmla="*/ 2147483646 w 1191"/>
                  <a:gd name="T65" fmla="*/ 2147483646 h 1321"/>
                  <a:gd name="T66" fmla="*/ 2147483646 w 1191"/>
                  <a:gd name="T67" fmla="*/ 2147483646 h 1321"/>
                  <a:gd name="T68" fmla="*/ 2147483646 w 1191"/>
                  <a:gd name="T69" fmla="*/ 0 h 1321"/>
                  <a:gd name="T70" fmla="*/ 2147483646 w 1191"/>
                  <a:gd name="T71" fmla="*/ 2147483646 h 1321"/>
                  <a:gd name="T72" fmla="*/ 2147483646 w 1191"/>
                  <a:gd name="T73" fmla="*/ 2147483646 h 1321"/>
                  <a:gd name="T74" fmla="*/ 2147483646 w 1191"/>
                  <a:gd name="T75" fmla="*/ 2147483646 h 1321"/>
                  <a:gd name="T76" fmla="*/ 2147483646 w 1191"/>
                  <a:gd name="T77" fmla="*/ 2147483646 h 1321"/>
                  <a:gd name="T78" fmla="*/ 2147483646 w 1191"/>
                  <a:gd name="T79" fmla="*/ 2147483646 h 1321"/>
                  <a:gd name="T80" fmla="*/ 2147483646 w 1191"/>
                  <a:gd name="T81" fmla="*/ 2147483646 h 1321"/>
                  <a:gd name="T82" fmla="*/ 2147483646 w 1191"/>
                  <a:gd name="T83" fmla="*/ 2147483646 h 1321"/>
                  <a:gd name="T84" fmla="*/ 2147483646 w 1191"/>
                  <a:gd name="T85" fmla="*/ 2147483646 h 1321"/>
                  <a:gd name="T86" fmla="*/ 2147483646 w 1191"/>
                  <a:gd name="T87" fmla="*/ 2147483646 h 1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1"/>
                  <a:gd name="T133" fmla="*/ 0 h 1321"/>
                  <a:gd name="T134" fmla="*/ 1191 w 1191"/>
                  <a:gd name="T135" fmla="*/ 1321 h 1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1" h="1321">
                    <a:moveTo>
                      <a:pt x="371" y="1252"/>
                    </a:moveTo>
                    <a:lnTo>
                      <a:pt x="371" y="1252"/>
                    </a:lnTo>
                    <a:lnTo>
                      <a:pt x="371" y="973"/>
                    </a:lnTo>
                    <a:lnTo>
                      <a:pt x="625" y="950"/>
                    </a:lnTo>
                    <a:lnTo>
                      <a:pt x="625" y="1209"/>
                    </a:lnTo>
                    <a:lnTo>
                      <a:pt x="371" y="1252"/>
                    </a:lnTo>
                    <a:close/>
                    <a:moveTo>
                      <a:pt x="841" y="186"/>
                    </a:moveTo>
                    <a:lnTo>
                      <a:pt x="841" y="186"/>
                    </a:lnTo>
                    <a:lnTo>
                      <a:pt x="841" y="439"/>
                    </a:lnTo>
                    <a:lnTo>
                      <a:pt x="665" y="412"/>
                    </a:lnTo>
                    <a:lnTo>
                      <a:pt x="665" y="142"/>
                    </a:lnTo>
                    <a:lnTo>
                      <a:pt x="841" y="186"/>
                    </a:lnTo>
                    <a:close/>
                    <a:moveTo>
                      <a:pt x="1045" y="912"/>
                    </a:moveTo>
                    <a:lnTo>
                      <a:pt x="1045" y="912"/>
                    </a:lnTo>
                    <a:lnTo>
                      <a:pt x="1137" y="903"/>
                    </a:lnTo>
                    <a:lnTo>
                      <a:pt x="1137" y="1121"/>
                    </a:lnTo>
                    <a:lnTo>
                      <a:pt x="1045" y="1137"/>
                    </a:lnTo>
                    <a:lnTo>
                      <a:pt x="1045" y="912"/>
                    </a:lnTo>
                    <a:close/>
                    <a:moveTo>
                      <a:pt x="881" y="927"/>
                    </a:moveTo>
                    <a:lnTo>
                      <a:pt x="881" y="927"/>
                    </a:lnTo>
                    <a:lnTo>
                      <a:pt x="1005" y="916"/>
                    </a:lnTo>
                    <a:lnTo>
                      <a:pt x="1005" y="1144"/>
                    </a:lnTo>
                    <a:lnTo>
                      <a:pt x="881" y="1165"/>
                    </a:lnTo>
                    <a:lnTo>
                      <a:pt x="881" y="927"/>
                    </a:lnTo>
                    <a:close/>
                    <a:moveTo>
                      <a:pt x="841" y="930"/>
                    </a:moveTo>
                    <a:lnTo>
                      <a:pt x="841" y="930"/>
                    </a:lnTo>
                    <a:lnTo>
                      <a:pt x="841" y="1172"/>
                    </a:lnTo>
                    <a:lnTo>
                      <a:pt x="665" y="1202"/>
                    </a:lnTo>
                    <a:lnTo>
                      <a:pt x="665" y="946"/>
                    </a:lnTo>
                    <a:lnTo>
                      <a:pt x="841" y="930"/>
                    </a:lnTo>
                    <a:close/>
                    <a:moveTo>
                      <a:pt x="665" y="690"/>
                    </a:moveTo>
                    <a:lnTo>
                      <a:pt x="665" y="690"/>
                    </a:lnTo>
                    <a:lnTo>
                      <a:pt x="841" y="691"/>
                    </a:lnTo>
                    <a:lnTo>
                      <a:pt x="841" y="917"/>
                    </a:lnTo>
                    <a:lnTo>
                      <a:pt x="665" y="933"/>
                    </a:lnTo>
                    <a:lnTo>
                      <a:pt x="665" y="690"/>
                    </a:lnTo>
                    <a:close/>
                    <a:moveTo>
                      <a:pt x="371" y="689"/>
                    </a:moveTo>
                    <a:lnTo>
                      <a:pt x="371" y="689"/>
                    </a:lnTo>
                    <a:lnTo>
                      <a:pt x="625" y="690"/>
                    </a:lnTo>
                    <a:lnTo>
                      <a:pt x="625" y="937"/>
                    </a:lnTo>
                    <a:lnTo>
                      <a:pt x="371" y="960"/>
                    </a:lnTo>
                    <a:lnTo>
                      <a:pt x="371" y="689"/>
                    </a:lnTo>
                    <a:close/>
                    <a:moveTo>
                      <a:pt x="841" y="678"/>
                    </a:moveTo>
                    <a:lnTo>
                      <a:pt x="841" y="678"/>
                    </a:lnTo>
                    <a:lnTo>
                      <a:pt x="665" y="677"/>
                    </a:lnTo>
                    <a:lnTo>
                      <a:pt x="665" y="426"/>
                    </a:lnTo>
                    <a:lnTo>
                      <a:pt x="841" y="453"/>
                    </a:lnTo>
                    <a:lnTo>
                      <a:pt x="841" y="678"/>
                    </a:lnTo>
                    <a:close/>
                    <a:moveTo>
                      <a:pt x="1005" y="478"/>
                    </a:moveTo>
                    <a:lnTo>
                      <a:pt x="1005" y="478"/>
                    </a:lnTo>
                    <a:lnTo>
                      <a:pt x="1005" y="679"/>
                    </a:lnTo>
                    <a:lnTo>
                      <a:pt x="881" y="678"/>
                    </a:lnTo>
                    <a:lnTo>
                      <a:pt x="881" y="459"/>
                    </a:lnTo>
                    <a:lnTo>
                      <a:pt x="1005" y="478"/>
                    </a:lnTo>
                    <a:close/>
                    <a:moveTo>
                      <a:pt x="1005" y="465"/>
                    </a:moveTo>
                    <a:lnTo>
                      <a:pt x="1005" y="465"/>
                    </a:lnTo>
                    <a:lnTo>
                      <a:pt x="881" y="445"/>
                    </a:lnTo>
                    <a:lnTo>
                      <a:pt x="881" y="195"/>
                    </a:lnTo>
                    <a:lnTo>
                      <a:pt x="1005" y="226"/>
                    </a:lnTo>
                    <a:lnTo>
                      <a:pt x="1005" y="465"/>
                    </a:lnTo>
                    <a:close/>
                    <a:moveTo>
                      <a:pt x="1137" y="485"/>
                    </a:moveTo>
                    <a:lnTo>
                      <a:pt x="1137" y="485"/>
                    </a:lnTo>
                    <a:lnTo>
                      <a:pt x="1045" y="471"/>
                    </a:lnTo>
                    <a:lnTo>
                      <a:pt x="1045" y="236"/>
                    </a:lnTo>
                    <a:lnTo>
                      <a:pt x="1137" y="259"/>
                    </a:lnTo>
                    <a:lnTo>
                      <a:pt x="1137" y="485"/>
                    </a:lnTo>
                    <a:close/>
                    <a:moveTo>
                      <a:pt x="1045" y="679"/>
                    </a:moveTo>
                    <a:lnTo>
                      <a:pt x="1045" y="679"/>
                    </a:lnTo>
                    <a:lnTo>
                      <a:pt x="1045" y="484"/>
                    </a:lnTo>
                    <a:lnTo>
                      <a:pt x="1137" y="498"/>
                    </a:lnTo>
                    <a:lnTo>
                      <a:pt x="1137" y="679"/>
                    </a:lnTo>
                    <a:lnTo>
                      <a:pt x="1045" y="679"/>
                    </a:lnTo>
                    <a:close/>
                    <a:moveTo>
                      <a:pt x="1005" y="902"/>
                    </a:moveTo>
                    <a:lnTo>
                      <a:pt x="1005" y="902"/>
                    </a:lnTo>
                    <a:lnTo>
                      <a:pt x="881" y="913"/>
                    </a:lnTo>
                    <a:lnTo>
                      <a:pt x="881" y="691"/>
                    </a:lnTo>
                    <a:lnTo>
                      <a:pt x="1005" y="692"/>
                    </a:lnTo>
                    <a:lnTo>
                      <a:pt x="1005" y="902"/>
                    </a:lnTo>
                    <a:close/>
                    <a:moveTo>
                      <a:pt x="1045" y="692"/>
                    </a:moveTo>
                    <a:lnTo>
                      <a:pt x="1045" y="692"/>
                    </a:lnTo>
                    <a:lnTo>
                      <a:pt x="1137" y="693"/>
                    </a:lnTo>
                    <a:lnTo>
                      <a:pt x="1137" y="890"/>
                    </a:lnTo>
                    <a:lnTo>
                      <a:pt x="1045" y="899"/>
                    </a:lnTo>
                    <a:lnTo>
                      <a:pt x="1045" y="692"/>
                    </a:lnTo>
                    <a:close/>
                    <a:moveTo>
                      <a:pt x="625" y="420"/>
                    </a:moveTo>
                    <a:lnTo>
                      <a:pt x="625" y="420"/>
                    </a:lnTo>
                    <a:lnTo>
                      <a:pt x="625" y="677"/>
                    </a:lnTo>
                    <a:lnTo>
                      <a:pt x="371" y="675"/>
                    </a:lnTo>
                    <a:lnTo>
                      <a:pt x="371" y="381"/>
                    </a:lnTo>
                    <a:lnTo>
                      <a:pt x="625" y="420"/>
                    </a:lnTo>
                    <a:close/>
                    <a:moveTo>
                      <a:pt x="625" y="133"/>
                    </a:moveTo>
                    <a:lnTo>
                      <a:pt x="625" y="133"/>
                    </a:lnTo>
                    <a:lnTo>
                      <a:pt x="625" y="406"/>
                    </a:lnTo>
                    <a:lnTo>
                      <a:pt x="371" y="367"/>
                    </a:lnTo>
                    <a:lnTo>
                      <a:pt x="371" y="70"/>
                    </a:lnTo>
                    <a:lnTo>
                      <a:pt x="625" y="133"/>
                    </a:lnTo>
                    <a:close/>
                    <a:moveTo>
                      <a:pt x="1180" y="210"/>
                    </a:moveTo>
                    <a:lnTo>
                      <a:pt x="1180" y="210"/>
                    </a:lnTo>
                    <a:cubicBezTo>
                      <a:pt x="1176" y="203"/>
                      <a:pt x="1169" y="198"/>
                      <a:pt x="1160" y="196"/>
                    </a:cubicBezTo>
                    <a:lnTo>
                      <a:pt x="665" y="74"/>
                    </a:lnTo>
                    <a:lnTo>
                      <a:pt x="665" y="72"/>
                    </a:lnTo>
                    <a:lnTo>
                      <a:pt x="657" y="72"/>
                    </a:lnTo>
                    <a:lnTo>
                      <a:pt x="363" y="0"/>
                    </a:lnTo>
                    <a:lnTo>
                      <a:pt x="359" y="0"/>
                    </a:lnTo>
                    <a:lnTo>
                      <a:pt x="70" y="0"/>
                    </a:lnTo>
                    <a:cubicBezTo>
                      <a:pt x="52" y="0"/>
                      <a:pt x="37" y="14"/>
                      <a:pt x="37" y="33"/>
                    </a:cubicBezTo>
                    <a:lnTo>
                      <a:pt x="37" y="829"/>
                    </a:lnTo>
                    <a:cubicBezTo>
                      <a:pt x="15" y="841"/>
                      <a:pt x="0" y="863"/>
                      <a:pt x="0" y="890"/>
                    </a:cubicBezTo>
                    <a:cubicBezTo>
                      <a:pt x="0" y="928"/>
                      <a:pt x="32" y="959"/>
                      <a:pt x="70" y="959"/>
                    </a:cubicBezTo>
                    <a:cubicBezTo>
                      <a:pt x="108" y="959"/>
                      <a:pt x="139" y="928"/>
                      <a:pt x="139" y="890"/>
                    </a:cubicBezTo>
                    <a:cubicBezTo>
                      <a:pt x="139" y="863"/>
                      <a:pt x="125" y="841"/>
                      <a:pt x="104" y="829"/>
                    </a:cubicBezTo>
                    <a:lnTo>
                      <a:pt x="104" y="66"/>
                    </a:lnTo>
                    <a:lnTo>
                      <a:pt x="305" y="66"/>
                    </a:lnTo>
                    <a:cubicBezTo>
                      <a:pt x="305" y="67"/>
                      <a:pt x="305" y="68"/>
                      <a:pt x="305" y="69"/>
                    </a:cubicBezTo>
                    <a:lnTo>
                      <a:pt x="305" y="1252"/>
                    </a:lnTo>
                    <a:cubicBezTo>
                      <a:pt x="305" y="1253"/>
                      <a:pt x="305" y="1254"/>
                      <a:pt x="305" y="1254"/>
                    </a:cubicBezTo>
                    <a:lnTo>
                      <a:pt x="104" y="1254"/>
                    </a:lnTo>
                    <a:lnTo>
                      <a:pt x="104" y="1151"/>
                    </a:lnTo>
                    <a:cubicBezTo>
                      <a:pt x="125" y="1139"/>
                      <a:pt x="140" y="1116"/>
                      <a:pt x="140" y="1090"/>
                    </a:cubicBezTo>
                    <a:cubicBezTo>
                      <a:pt x="140" y="1052"/>
                      <a:pt x="109" y="1021"/>
                      <a:pt x="71" y="1021"/>
                    </a:cubicBezTo>
                    <a:cubicBezTo>
                      <a:pt x="32" y="1021"/>
                      <a:pt x="1" y="1052"/>
                      <a:pt x="1" y="1090"/>
                    </a:cubicBezTo>
                    <a:cubicBezTo>
                      <a:pt x="1" y="1116"/>
                      <a:pt x="16" y="1138"/>
                      <a:pt x="37" y="1150"/>
                    </a:cubicBezTo>
                    <a:lnTo>
                      <a:pt x="37" y="1288"/>
                    </a:lnTo>
                    <a:cubicBezTo>
                      <a:pt x="37" y="1306"/>
                      <a:pt x="52" y="1321"/>
                      <a:pt x="70" y="1321"/>
                    </a:cubicBezTo>
                    <a:lnTo>
                      <a:pt x="338" y="1321"/>
                    </a:lnTo>
                    <a:cubicBezTo>
                      <a:pt x="341" y="1321"/>
                      <a:pt x="344" y="1320"/>
                      <a:pt x="347" y="1320"/>
                    </a:cubicBezTo>
                    <a:cubicBezTo>
                      <a:pt x="351" y="1321"/>
                      <a:pt x="355" y="1321"/>
                      <a:pt x="359" y="1321"/>
                    </a:cubicBezTo>
                    <a:lnTo>
                      <a:pt x="362" y="1321"/>
                    </a:lnTo>
                    <a:lnTo>
                      <a:pt x="1158" y="1185"/>
                    </a:lnTo>
                    <a:cubicBezTo>
                      <a:pt x="1162" y="1184"/>
                      <a:pt x="1166" y="1183"/>
                      <a:pt x="1169" y="1181"/>
                    </a:cubicBezTo>
                    <a:cubicBezTo>
                      <a:pt x="1181" y="1179"/>
                      <a:pt x="1191" y="1168"/>
                      <a:pt x="1191" y="1155"/>
                    </a:cubicBezTo>
                    <a:lnTo>
                      <a:pt x="1191" y="231"/>
                    </a:lnTo>
                    <a:cubicBezTo>
                      <a:pt x="1191" y="222"/>
                      <a:pt x="1187" y="215"/>
                      <a:pt x="1180" y="21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Freeform 41"/>
              <p:cNvSpPr>
                <a:spLocks noEditPoints="1"/>
              </p:cNvSpPr>
              <p:nvPr/>
            </p:nvSpPr>
            <p:spPr bwMode="auto">
              <a:xfrm>
                <a:off x="1039813" y="2449513"/>
                <a:ext cx="66675" cy="74613"/>
              </a:xfrm>
              <a:custGeom>
                <a:avLst/>
                <a:gdLst>
                  <a:gd name="T0" fmla="*/ 2147483646 w 159"/>
                  <a:gd name="T1" fmla="*/ 2147483646 h 180"/>
                  <a:gd name="T2" fmla="*/ 2147483646 w 159"/>
                  <a:gd name="T3" fmla="*/ 2147483646 h 180"/>
                  <a:gd name="T4" fmla="*/ 2147483646 w 159"/>
                  <a:gd name="T5" fmla="*/ 2147483646 h 180"/>
                  <a:gd name="T6" fmla="*/ 2147483646 w 159"/>
                  <a:gd name="T7" fmla="*/ 2147483646 h 180"/>
                  <a:gd name="T8" fmla="*/ 2147483646 w 159"/>
                  <a:gd name="T9" fmla="*/ 2147483646 h 180"/>
                  <a:gd name="T10" fmla="*/ 2147483646 w 159"/>
                  <a:gd name="T11" fmla="*/ 2147483646 h 180"/>
                  <a:gd name="T12" fmla="*/ 2147483646 w 159"/>
                  <a:gd name="T13" fmla="*/ 2147483646 h 180"/>
                  <a:gd name="T14" fmla="*/ 2147483646 w 159"/>
                  <a:gd name="T15" fmla="*/ 2147483646 h 180"/>
                  <a:gd name="T16" fmla="*/ 2147483646 w 159"/>
                  <a:gd name="T17" fmla="*/ 2147483646 h 180"/>
                  <a:gd name="T18" fmla="*/ 2147483646 w 159"/>
                  <a:gd name="T19" fmla="*/ 2147483646 h 180"/>
                  <a:gd name="T20" fmla="*/ 2147483646 w 159"/>
                  <a:gd name="T21" fmla="*/ 2147483646 h 180"/>
                  <a:gd name="T22" fmla="*/ 2147483646 w 159"/>
                  <a:gd name="T23" fmla="*/ 2147483646 h 180"/>
                  <a:gd name="T24" fmla="*/ 2147483646 w 159"/>
                  <a:gd name="T25" fmla="*/ 2147483646 h 180"/>
                  <a:gd name="T26" fmla="*/ 2147483646 w 159"/>
                  <a:gd name="T27" fmla="*/ 2147483646 h 180"/>
                  <a:gd name="T28" fmla="*/ 2147483646 w 159"/>
                  <a:gd name="T29" fmla="*/ 2147483646 h 180"/>
                  <a:gd name="T30" fmla="*/ 2147483646 w 159"/>
                  <a:gd name="T31" fmla="*/ 2147483646 h 180"/>
                  <a:gd name="T32" fmla="*/ 2147483646 w 159"/>
                  <a:gd name="T33" fmla="*/ 2147483646 h 180"/>
                  <a:gd name="T34" fmla="*/ 2147483646 w 159"/>
                  <a:gd name="T35" fmla="*/ 0 h 180"/>
                  <a:gd name="T36" fmla="*/ 2147483646 w 159"/>
                  <a:gd name="T37" fmla="*/ 0 h 180"/>
                  <a:gd name="T38" fmla="*/ 0 w 159"/>
                  <a:gd name="T39" fmla="*/ 2147483646 h 180"/>
                  <a:gd name="T40" fmla="*/ 0 w 159"/>
                  <a:gd name="T41" fmla="*/ 2147483646 h 180"/>
                  <a:gd name="T42" fmla="*/ 2147483646 w 159"/>
                  <a:gd name="T43" fmla="*/ 2147483646 h 180"/>
                  <a:gd name="T44" fmla="*/ 2147483646 w 159"/>
                  <a:gd name="T45" fmla="*/ 2147483646 h 1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9"/>
                  <a:gd name="T70" fmla="*/ 0 h 180"/>
                  <a:gd name="T71" fmla="*/ 159 w 159"/>
                  <a:gd name="T72" fmla="*/ 180 h 1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9" h="180">
                    <a:moveTo>
                      <a:pt x="27" y="37"/>
                    </a:moveTo>
                    <a:lnTo>
                      <a:pt x="27" y="37"/>
                    </a:lnTo>
                    <a:cubicBezTo>
                      <a:pt x="27" y="32"/>
                      <a:pt x="28" y="29"/>
                      <a:pt x="28" y="27"/>
                    </a:cubicBezTo>
                    <a:lnTo>
                      <a:pt x="128" y="52"/>
                    </a:lnTo>
                    <a:cubicBezTo>
                      <a:pt x="129" y="53"/>
                      <a:pt x="132" y="56"/>
                      <a:pt x="132" y="62"/>
                    </a:cubicBezTo>
                    <a:lnTo>
                      <a:pt x="132" y="145"/>
                    </a:lnTo>
                    <a:cubicBezTo>
                      <a:pt x="132" y="149"/>
                      <a:pt x="131" y="152"/>
                      <a:pt x="130" y="153"/>
                    </a:cubicBezTo>
                    <a:lnTo>
                      <a:pt x="29" y="141"/>
                    </a:lnTo>
                    <a:cubicBezTo>
                      <a:pt x="28" y="140"/>
                      <a:pt x="27" y="136"/>
                      <a:pt x="27" y="130"/>
                    </a:cubicBezTo>
                    <a:lnTo>
                      <a:pt x="27" y="37"/>
                    </a:lnTo>
                    <a:close/>
                    <a:moveTo>
                      <a:pt x="27" y="168"/>
                    </a:moveTo>
                    <a:lnTo>
                      <a:pt x="27" y="168"/>
                    </a:lnTo>
                    <a:lnTo>
                      <a:pt x="131" y="180"/>
                    </a:lnTo>
                    <a:lnTo>
                      <a:pt x="132" y="180"/>
                    </a:lnTo>
                    <a:cubicBezTo>
                      <a:pt x="147" y="179"/>
                      <a:pt x="159" y="164"/>
                      <a:pt x="159" y="145"/>
                    </a:cubicBezTo>
                    <a:lnTo>
                      <a:pt x="159" y="62"/>
                    </a:lnTo>
                    <a:cubicBezTo>
                      <a:pt x="159" y="43"/>
                      <a:pt x="148" y="28"/>
                      <a:pt x="135" y="26"/>
                    </a:cubicBezTo>
                    <a:lnTo>
                      <a:pt x="29" y="0"/>
                    </a:lnTo>
                    <a:lnTo>
                      <a:pt x="26" y="0"/>
                    </a:lnTo>
                    <a:cubicBezTo>
                      <a:pt x="11" y="0"/>
                      <a:pt x="0" y="15"/>
                      <a:pt x="0" y="37"/>
                    </a:cubicBezTo>
                    <a:lnTo>
                      <a:pt x="0" y="130"/>
                    </a:lnTo>
                    <a:cubicBezTo>
                      <a:pt x="0" y="139"/>
                      <a:pt x="2" y="147"/>
                      <a:pt x="6" y="154"/>
                    </a:cubicBezTo>
                    <a:cubicBezTo>
                      <a:pt x="10" y="163"/>
                      <a:pt x="18" y="168"/>
                      <a:pt x="27" y="16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Freeform 42"/>
              <p:cNvSpPr>
                <a:spLocks noEditPoints="1"/>
              </p:cNvSpPr>
              <p:nvPr/>
            </p:nvSpPr>
            <p:spPr bwMode="auto">
              <a:xfrm>
                <a:off x="1152525" y="2476501"/>
                <a:ext cx="55563" cy="65088"/>
              </a:xfrm>
              <a:custGeom>
                <a:avLst/>
                <a:gdLst>
                  <a:gd name="T0" fmla="*/ 2147483646 w 131"/>
                  <a:gd name="T1" fmla="*/ 2147483646 h 154"/>
                  <a:gd name="T2" fmla="*/ 2147483646 w 131"/>
                  <a:gd name="T3" fmla="*/ 2147483646 h 154"/>
                  <a:gd name="T4" fmla="*/ 2147483646 w 131"/>
                  <a:gd name="T5" fmla="*/ 2147483646 h 154"/>
                  <a:gd name="T6" fmla="*/ 2147483646 w 131"/>
                  <a:gd name="T7" fmla="*/ 2147483646 h 154"/>
                  <a:gd name="T8" fmla="*/ 2147483646 w 131"/>
                  <a:gd name="T9" fmla="*/ 2147483646 h 154"/>
                  <a:gd name="T10" fmla="*/ 2147483646 w 131"/>
                  <a:gd name="T11" fmla="*/ 2147483646 h 154"/>
                  <a:gd name="T12" fmla="*/ 2147483646 w 131"/>
                  <a:gd name="T13" fmla="*/ 2147483646 h 154"/>
                  <a:gd name="T14" fmla="*/ 2147483646 w 131"/>
                  <a:gd name="T15" fmla="*/ 2147483646 h 154"/>
                  <a:gd name="T16" fmla="*/ 2147483646 w 131"/>
                  <a:gd name="T17" fmla="*/ 2147483646 h 154"/>
                  <a:gd name="T18" fmla="*/ 2147483646 w 131"/>
                  <a:gd name="T19" fmla="*/ 2147483646 h 154"/>
                  <a:gd name="T20" fmla="*/ 2147483646 w 131"/>
                  <a:gd name="T21" fmla="*/ 2147483646 h 154"/>
                  <a:gd name="T22" fmla="*/ 2147483646 w 131"/>
                  <a:gd name="T23" fmla="*/ 2147483646 h 154"/>
                  <a:gd name="T24" fmla="*/ 2147483646 w 131"/>
                  <a:gd name="T25" fmla="*/ 2147483646 h 154"/>
                  <a:gd name="T26" fmla="*/ 2147483646 w 131"/>
                  <a:gd name="T27" fmla="*/ 2147483646 h 154"/>
                  <a:gd name="T28" fmla="*/ 2147483646 w 131"/>
                  <a:gd name="T29" fmla="*/ 2147483646 h 154"/>
                  <a:gd name="T30" fmla="*/ 2147483646 w 131"/>
                  <a:gd name="T31" fmla="*/ 2147483646 h 154"/>
                  <a:gd name="T32" fmla="*/ 2147483646 w 131"/>
                  <a:gd name="T33" fmla="*/ 2147483646 h 154"/>
                  <a:gd name="T34" fmla="*/ 2147483646 w 131"/>
                  <a:gd name="T35" fmla="*/ 2147483646 h 154"/>
                  <a:gd name="T36" fmla="*/ 2147483646 w 131"/>
                  <a:gd name="T37" fmla="*/ 2147483646 h 154"/>
                  <a:gd name="T38" fmla="*/ 2147483646 w 131"/>
                  <a:gd name="T39" fmla="*/ 2147483646 h 154"/>
                  <a:gd name="T40" fmla="*/ 2147483646 w 131"/>
                  <a:gd name="T41" fmla="*/ 0 h 154"/>
                  <a:gd name="T42" fmla="*/ 2147483646 w 131"/>
                  <a:gd name="T43" fmla="*/ 0 h 154"/>
                  <a:gd name="T44" fmla="*/ 0 w 131"/>
                  <a:gd name="T45" fmla="*/ 2147483646 h 154"/>
                  <a:gd name="T46" fmla="*/ 0 w 131"/>
                  <a:gd name="T47" fmla="*/ 2147483646 h 154"/>
                  <a:gd name="T48" fmla="*/ 2147483646 w 131"/>
                  <a:gd name="T49" fmla="*/ 2147483646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54"/>
                  <a:gd name="T77" fmla="*/ 131 w 131"/>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54">
                    <a:moveTo>
                      <a:pt x="26" y="35"/>
                    </a:moveTo>
                    <a:lnTo>
                      <a:pt x="26" y="35"/>
                    </a:lnTo>
                    <a:cubicBezTo>
                      <a:pt x="26" y="31"/>
                      <a:pt x="27" y="29"/>
                      <a:pt x="27" y="27"/>
                    </a:cubicBezTo>
                    <a:lnTo>
                      <a:pt x="100" y="49"/>
                    </a:lnTo>
                    <a:lnTo>
                      <a:pt x="101" y="50"/>
                    </a:lnTo>
                    <a:cubicBezTo>
                      <a:pt x="102" y="50"/>
                      <a:pt x="104" y="53"/>
                      <a:pt x="104" y="57"/>
                    </a:cubicBezTo>
                    <a:lnTo>
                      <a:pt x="104" y="121"/>
                    </a:lnTo>
                    <a:cubicBezTo>
                      <a:pt x="104" y="124"/>
                      <a:pt x="103" y="126"/>
                      <a:pt x="103" y="127"/>
                    </a:cubicBezTo>
                    <a:lnTo>
                      <a:pt x="29" y="116"/>
                    </a:lnTo>
                    <a:lnTo>
                      <a:pt x="28" y="116"/>
                    </a:lnTo>
                    <a:cubicBezTo>
                      <a:pt x="27" y="115"/>
                      <a:pt x="26" y="112"/>
                      <a:pt x="26" y="107"/>
                    </a:cubicBezTo>
                    <a:lnTo>
                      <a:pt x="26" y="35"/>
                    </a:lnTo>
                    <a:close/>
                    <a:moveTo>
                      <a:pt x="5" y="130"/>
                    </a:moveTo>
                    <a:lnTo>
                      <a:pt x="5" y="130"/>
                    </a:lnTo>
                    <a:cubicBezTo>
                      <a:pt x="10" y="137"/>
                      <a:pt x="16" y="142"/>
                      <a:pt x="25" y="143"/>
                    </a:cubicBezTo>
                    <a:lnTo>
                      <a:pt x="103" y="154"/>
                    </a:lnTo>
                    <a:lnTo>
                      <a:pt x="105" y="154"/>
                    </a:lnTo>
                    <a:cubicBezTo>
                      <a:pt x="119" y="153"/>
                      <a:pt x="131" y="139"/>
                      <a:pt x="131" y="121"/>
                    </a:cubicBezTo>
                    <a:lnTo>
                      <a:pt x="131" y="57"/>
                    </a:lnTo>
                    <a:cubicBezTo>
                      <a:pt x="131" y="40"/>
                      <a:pt x="121" y="26"/>
                      <a:pt x="107" y="24"/>
                    </a:cubicBezTo>
                    <a:lnTo>
                      <a:pt x="31" y="0"/>
                    </a:lnTo>
                    <a:lnTo>
                      <a:pt x="26" y="0"/>
                    </a:lnTo>
                    <a:cubicBezTo>
                      <a:pt x="10" y="0"/>
                      <a:pt x="0" y="14"/>
                      <a:pt x="0" y="35"/>
                    </a:cubicBezTo>
                    <a:lnTo>
                      <a:pt x="0" y="107"/>
                    </a:lnTo>
                    <a:cubicBezTo>
                      <a:pt x="0" y="115"/>
                      <a:pt x="2" y="124"/>
                      <a:pt x="5" y="13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Freeform 43"/>
              <p:cNvSpPr>
                <a:spLocks noEditPoints="1"/>
              </p:cNvSpPr>
              <p:nvPr/>
            </p:nvSpPr>
            <p:spPr bwMode="auto">
              <a:xfrm>
                <a:off x="1039813" y="2566988"/>
                <a:ext cx="66675" cy="71438"/>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2147483646 w 159"/>
                  <a:gd name="T25" fmla="*/ 2147483646 h 169"/>
                  <a:gd name="T26" fmla="*/ 2147483646 w 159"/>
                  <a:gd name="T27" fmla="*/ 2147483646 h 169"/>
                  <a:gd name="T28" fmla="*/ 2147483646 w 159"/>
                  <a:gd name="T29" fmla="*/ 2147483646 h 169"/>
                  <a:gd name="T30" fmla="*/ 2147483646 w 159"/>
                  <a:gd name="T31" fmla="*/ 2147483646 h 169"/>
                  <a:gd name="T32" fmla="*/ 2147483646 w 159"/>
                  <a:gd name="T33" fmla="*/ 0 h 169"/>
                  <a:gd name="T34" fmla="*/ 2147483646 w 159"/>
                  <a:gd name="T35" fmla="*/ 0 h 169"/>
                  <a:gd name="T36" fmla="*/ 0 w 159"/>
                  <a:gd name="T37" fmla="*/ 2147483646 h 169"/>
                  <a:gd name="T38" fmla="*/ 0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7" y="38"/>
                    </a:moveTo>
                    <a:lnTo>
                      <a:pt x="27" y="38"/>
                    </a:lnTo>
                    <a:cubicBezTo>
                      <a:pt x="27" y="33"/>
                      <a:pt x="28" y="29"/>
                      <a:pt x="29" y="27"/>
                    </a:cubicBezTo>
                    <a:lnTo>
                      <a:pt x="129" y="36"/>
                    </a:lnTo>
                    <a:cubicBezTo>
                      <a:pt x="130" y="37"/>
                      <a:pt x="132" y="41"/>
                      <a:pt x="132" y="46"/>
                    </a:cubicBezTo>
                    <a:lnTo>
                      <a:pt x="132" y="133"/>
                    </a:lnTo>
                    <a:cubicBezTo>
                      <a:pt x="132" y="137"/>
                      <a:pt x="130" y="140"/>
                      <a:pt x="129" y="141"/>
                    </a:cubicBezTo>
                    <a:lnTo>
                      <a:pt x="29" y="142"/>
                    </a:lnTo>
                    <a:cubicBezTo>
                      <a:pt x="28" y="140"/>
                      <a:pt x="27" y="136"/>
                      <a:pt x="27" y="130"/>
                    </a:cubicBezTo>
                    <a:lnTo>
                      <a:pt x="27" y="38"/>
                    </a:lnTo>
                    <a:close/>
                    <a:moveTo>
                      <a:pt x="27" y="169"/>
                    </a:moveTo>
                    <a:lnTo>
                      <a:pt x="27" y="169"/>
                    </a:lnTo>
                    <a:lnTo>
                      <a:pt x="132" y="168"/>
                    </a:lnTo>
                    <a:cubicBezTo>
                      <a:pt x="147" y="167"/>
                      <a:pt x="159" y="152"/>
                      <a:pt x="159" y="133"/>
                    </a:cubicBezTo>
                    <a:lnTo>
                      <a:pt x="159" y="46"/>
                    </a:lnTo>
                    <a:cubicBezTo>
                      <a:pt x="159" y="27"/>
                      <a:pt x="148" y="12"/>
                      <a:pt x="132" y="10"/>
                    </a:cubicBezTo>
                    <a:lnTo>
                      <a:pt x="29" y="0"/>
                    </a:lnTo>
                    <a:lnTo>
                      <a:pt x="26" y="0"/>
                    </a:lnTo>
                    <a:cubicBezTo>
                      <a:pt x="11" y="0"/>
                      <a:pt x="0" y="16"/>
                      <a:pt x="0" y="38"/>
                    </a:cubicBezTo>
                    <a:lnTo>
                      <a:pt x="0" y="130"/>
                    </a:lnTo>
                    <a:cubicBezTo>
                      <a:pt x="0" y="152"/>
                      <a:pt x="11" y="169"/>
                      <a:pt x="27" y="169"/>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Freeform 44"/>
              <p:cNvSpPr>
                <a:spLocks noEditPoints="1"/>
              </p:cNvSpPr>
              <p:nvPr/>
            </p:nvSpPr>
            <p:spPr bwMode="auto">
              <a:xfrm>
                <a:off x="1152525" y="2579688"/>
                <a:ext cx="55563" cy="61913"/>
              </a:xfrm>
              <a:custGeom>
                <a:avLst/>
                <a:gdLst>
                  <a:gd name="T0" fmla="*/ 2147483646 w 131"/>
                  <a:gd name="T1" fmla="*/ 2147483646 h 147"/>
                  <a:gd name="T2" fmla="*/ 2147483646 w 131"/>
                  <a:gd name="T3" fmla="*/ 2147483646 h 147"/>
                  <a:gd name="T4" fmla="*/ 2147483646 w 131"/>
                  <a:gd name="T5" fmla="*/ 2147483646 h 147"/>
                  <a:gd name="T6" fmla="*/ 2147483646 w 131"/>
                  <a:gd name="T7" fmla="*/ 2147483646 h 147"/>
                  <a:gd name="T8" fmla="*/ 2147483646 w 131"/>
                  <a:gd name="T9" fmla="*/ 2147483646 h 147"/>
                  <a:gd name="T10" fmla="*/ 2147483646 w 131"/>
                  <a:gd name="T11" fmla="*/ 2147483646 h 147"/>
                  <a:gd name="T12" fmla="*/ 2147483646 w 131"/>
                  <a:gd name="T13" fmla="*/ 2147483646 h 147"/>
                  <a:gd name="T14" fmla="*/ 2147483646 w 131"/>
                  <a:gd name="T15" fmla="*/ 2147483646 h 147"/>
                  <a:gd name="T16" fmla="*/ 2147483646 w 131"/>
                  <a:gd name="T17" fmla="*/ 2147483646 h 147"/>
                  <a:gd name="T18" fmla="*/ 2147483646 w 131"/>
                  <a:gd name="T19" fmla="*/ 2147483646 h 147"/>
                  <a:gd name="T20" fmla="*/ 2147483646 w 131"/>
                  <a:gd name="T21" fmla="*/ 2147483646 h 147"/>
                  <a:gd name="T22" fmla="*/ 2147483646 w 131"/>
                  <a:gd name="T23" fmla="*/ 2147483646 h 147"/>
                  <a:gd name="T24" fmla="*/ 2147483646 w 131"/>
                  <a:gd name="T25" fmla="*/ 2147483646 h 147"/>
                  <a:gd name="T26" fmla="*/ 2147483646 w 131"/>
                  <a:gd name="T27" fmla="*/ 2147483646 h 147"/>
                  <a:gd name="T28" fmla="*/ 2147483646 w 131"/>
                  <a:gd name="T29" fmla="*/ 2147483646 h 147"/>
                  <a:gd name="T30" fmla="*/ 2147483646 w 131"/>
                  <a:gd name="T31" fmla="*/ 2147483646 h 147"/>
                  <a:gd name="T32" fmla="*/ 2147483646 w 131"/>
                  <a:gd name="T33" fmla="*/ 0 h 147"/>
                  <a:gd name="T34" fmla="*/ 2147483646 w 131"/>
                  <a:gd name="T35" fmla="*/ 0 h 147"/>
                  <a:gd name="T36" fmla="*/ 0 w 131"/>
                  <a:gd name="T37" fmla="*/ 2147483646 h 147"/>
                  <a:gd name="T38" fmla="*/ 0 w 131"/>
                  <a:gd name="T39" fmla="*/ 2147483646 h 147"/>
                  <a:gd name="T40" fmla="*/ 2147483646 w 131"/>
                  <a:gd name="T41" fmla="*/ 2147483646 h 1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1"/>
                  <a:gd name="T64" fmla="*/ 0 h 147"/>
                  <a:gd name="T65" fmla="*/ 131 w 131"/>
                  <a:gd name="T66" fmla="*/ 147 h 1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1" h="147">
                    <a:moveTo>
                      <a:pt x="26" y="34"/>
                    </a:moveTo>
                    <a:lnTo>
                      <a:pt x="26" y="34"/>
                    </a:lnTo>
                    <a:cubicBezTo>
                      <a:pt x="26" y="31"/>
                      <a:pt x="27" y="28"/>
                      <a:pt x="27" y="27"/>
                    </a:cubicBezTo>
                    <a:lnTo>
                      <a:pt x="102" y="39"/>
                    </a:lnTo>
                    <a:cubicBezTo>
                      <a:pt x="102" y="40"/>
                      <a:pt x="104" y="42"/>
                      <a:pt x="104" y="46"/>
                    </a:cubicBezTo>
                    <a:lnTo>
                      <a:pt x="104" y="114"/>
                    </a:lnTo>
                    <a:cubicBezTo>
                      <a:pt x="104" y="117"/>
                      <a:pt x="103" y="119"/>
                      <a:pt x="104" y="120"/>
                    </a:cubicBezTo>
                    <a:lnTo>
                      <a:pt x="28" y="120"/>
                    </a:lnTo>
                    <a:cubicBezTo>
                      <a:pt x="27" y="119"/>
                      <a:pt x="26" y="116"/>
                      <a:pt x="26" y="112"/>
                    </a:cubicBezTo>
                    <a:lnTo>
                      <a:pt x="26" y="34"/>
                    </a:lnTo>
                    <a:close/>
                    <a:moveTo>
                      <a:pt x="26" y="147"/>
                    </a:moveTo>
                    <a:lnTo>
                      <a:pt x="26" y="147"/>
                    </a:lnTo>
                    <a:lnTo>
                      <a:pt x="104" y="146"/>
                    </a:lnTo>
                    <a:cubicBezTo>
                      <a:pt x="119" y="145"/>
                      <a:pt x="131" y="131"/>
                      <a:pt x="131" y="114"/>
                    </a:cubicBezTo>
                    <a:lnTo>
                      <a:pt x="131" y="46"/>
                    </a:lnTo>
                    <a:cubicBezTo>
                      <a:pt x="131" y="29"/>
                      <a:pt x="120" y="15"/>
                      <a:pt x="106" y="13"/>
                    </a:cubicBezTo>
                    <a:lnTo>
                      <a:pt x="28" y="0"/>
                    </a:lnTo>
                    <a:lnTo>
                      <a:pt x="26" y="0"/>
                    </a:lnTo>
                    <a:cubicBezTo>
                      <a:pt x="11" y="0"/>
                      <a:pt x="0" y="15"/>
                      <a:pt x="0" y="34"/>
                    </a:cubicBezTo>
                    <a:lnTo>
                      <a:pt x="0" y="112"/>
                    </a:lnTo>
                    <a:cubicBezTo>
                      <a:pt x="0" y="132"/>
                      <a:pt x="11" y="147"/>
                      <a:pt x="26" y="14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Freeform 45"/>
              <p:cNvSpPr>
                <a:spLocks noEditPoints="1"/>
              </p:cNvSpPr>
              <p:nvPr/>
            </p:nvSpPr>
            <p:spPr bwMode="auto">
              <a:xfrm>
                <a:off x="1039813" y="2689226"/>
                <a:ext cx="66675" cy="71438"/>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2147483646 w 159"/>
                  <a:gd name="T25" fmla="*/ 0 h 169"/>
                  <a:gd name="T26" fmla="*/ 2147483646 w 159"/>
                  <a:gd name="T27" fmla="*/ 0 h 169"/>
                  <a:gd name="T28" fmla="*/ 0 w 159"/>
                  <a:gd name="T29" fmla="*/ 2147483646 h 169"/>
                  <a:gd name="T30" fmla="*/ 0 w 159"/>
                  <a:gd name="T31" fmla="*/ 2147483646 h 169"/>
                  <a:gd name="T32" fmla="*/ 2147483646 w 159"/>
                  <a:gd name="T33" fmla="*/ 2147483646 h 169"/>
                  <a:gd name="T34" fmla="*/ 2147483646 w 159"/>
                  <a:gd name="T35" fmla="*/ 2147483646 h 169"/>
                  <a:gd name="T36" fmla="*/ 2147483646 w 159"/>
                  <a:gd name="T37" fmla="*/ 2147483646 h 169"/>
                  <a:gd name="T38" fmla="*/ 2147483646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132" y="126"/>
                    </a:moveTo>
                    <a:lnTo>
                      <a:pt x="132" y="126"/>
                    </a:lnTo>
                    <a:cubicBezTo>
                      <a:pt x="132" y="130"/>
                      <a:pt x="130" y="133"/>
                      <a:pt x="129" y="135"/>
                    </a:cubicBezTo>
                    <a:lnTo>
                      <a:pt x="29" y="142"/>
                    </a:lnTo>
                    <a:cubicBezTo>
                      <a:pt x="28" y="140"/>
                      <a:pt x="27" y="136"/>
                      <a:pt x="27" y="130"/>
                    </a:cubicBezTo>
                    <a:lnTo>
                      <a:pt x="27" y="38"/>
                    </a:lnTo>
                    <a:cubicBezTo>
                      <a:pt x="27" y="32"/>
                      <a:pt x="28" y="29"/>
                      <a:pt x="29" y="27"/>
                    </a:cubicBezTo>
                    <a:lnTo>
                      <a:pt x="129" y="29"/>
                    </a:lnTo>
                    <a:cubicBezTo>
                      <a:pt x="130" y="31"/>
                      <a:pt x="132" y="34"/>
                      <a:pt x="132" y="39"/>
                    </a:cubicBezTo>
                    <a:lnTo>
                      <a:pt x="132" y="126"/>
                    </a:lnTo>
                    <a:close/>
                    <a:moveTo>
                      <a:pt x="133" y="3"/>
                    </a:moveTo>
                    <a:lnTo>
                      <a:pt x="133" y="3"/>
                    </a:lnTo>
                    <a:lnTo>
                      <a:pt x="28" y="0"/>
                    </a:lnTo>
                    <a:lnTo>
                      <a:pt x="26" y="0"/>
                    </a:lnTo>
                    <a:cubicBezTo>
                      <a:pt x="11" y="0"/>
                      <a:pt x="0" y="16"/>
                      <a:pt x="0" y="38"/>
                    </a:cubicBezTo>
                    <a:lnTo>
                      <a:pt x="0" y="130"/>
                    </a:lnTo>
                    <a:cubicBezTo>
                      <a:pt x="0" y="153"/>
                      <a:pt x="11" y="169"/>
                      <a:pt x="27" y="169"/>
                    </a:cubicBezTo>
                    <a:lnTo>
                      <a:pt x="132" y="161"/>
                    </a:lnTo>
                    <a:cubicBezTo>
                      <a:pt x="147" y="160"/>
                      <a:pt x="159" y="145"/>
                      <a:pt x="159" y="126"/>
                    </a:cubicBezTo>
                    <a:lnTo>
                      <a:pt x="159" y="39"/>
                    </a:lnTo>
                    <a:cubicBezTo>
                      <a:pt x="159" y="21"/>
                      <a:pt x="148" y="5"/>
                      <a:pt x="133" y="3"/>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Freeform 46"/>
              <p:cNvSpPr>
                <a:spLocks noEditPoints="1"/>
              </p:cNvSpPr>
              <p:nvPr/>
            </p:nvSpPr>
            <p:spPr bwMode="auto">
              <a:xfrm>
                <a:off x="1150938" y="2689226"/>
                <a:ext cx="57150" cy="60325"/>
              </a:xfrm>
              <a:custGeom>
                <a:avLst/>
                <a:gdLst>
                  <a:gd name="T0" fmla="*/ 2147483646 w 136"/>
                  <a:gd name="T1" fmla="*/ 2147483646 h 144"/>
                  <a:gd name="T2" fmla="*/ 2147483646 w 136"/>
                  <a:gd name="T3" fmla="*/ 2147483646 h 144"/>
                  <a:gd name="T4" fmla="*/ 2147483646 w 136"/>
                  <a:gd name="T5" fmla="*/ 2147483646 h 144"/>
                  <a:gd name="T6" fmla="*/ 2147483646 w 136"/>
                  <a:gd name="T7" fmla="*/ 2147483646 h 144"/>
                  <a:gd name="T8" fmla="*/ 2147483646 w 136"/>
                  <a:gd name="T9" fmla="*/ 2147483646 h 144"/>
                  <a:gd name="T10" fmla="*/ 2147483646 w 136"/>
                  <a:gd name="T11" fmla="*/ 2147483646 h 144"/>
                  <a:gd name="T12" fmla="*/ 2147483646 w 136"/>
                  <a:gd name="T13" fmla="*/ 2147483646 h 144"/>
                  <a:gd name="T14" fmla="*/ 2147483646 w 136"/>
                  <a:gd name="T15" fmla="*/ 2147483646 h 144"/>
                  <a:gd name="T16" fmla="*/ 2147483646 w 136"/>
                  <a:gd name="T17" fmla="*/ 2147483646 h 144"/>
                  <a:gd name="T18" fmla="*/ 2147483646 w 136"/>
                  <a:gd name="T19" fmla="*/ 2147483646 h 144"/>
                  <a:gd name="T20" fmla="*/ 2147483646 w 136"/>
                  <a:gd name="T21" fmla="*/ 2147483646 h 144"/>
                  <a:gd name="T22" fmla="*/ 2147483646 w 136"/>
                  <a:gd name="T23" fmla="*/ 2147483646 h 144"/>
                  <a:gd name="T24" fmla="*/ 2147483646 w 136"/>
                  <a:gd name="T25" fmla="*/ 0 h 144"/>
                  <a:gd name="T26" fmla="*/ 2147483646 w 136"/>
                  <a:gd name="T27" fmla="*/ 0 h 144"/>
                  <a:gd name="T28" fmla="*/ 0 w 136"/>
                  <a:gd name="T29" fmla="*/ 2147483646 h 144"/>
                  <a:gd name="T30" fmla="*/ 0 w 136"/>
                  <a:gd name="T31" fmla="*/ 2147483646 h 144"/>
                  <a:gd name="T32" fmla="*/ 2147483646 w 136"/>
                  <a:gd name="T33" fmla="*/ 2147483646 h 144"/>
                  <a:gd name="T34" fmla="*/ 2147483646 w 136"/>
                  <a:gd name="T35" fmla="*/ 2147483646 h 144"/>
                  <a:gd name="T36" fmla="*/ 2147483646 w 136"/>
                  <a:gd name="T37" fmla="*/ 2147483646 h 144"/>
                  <a:gd name="T38" fmla="*/ 2147483646 w 136"/>
                  <a:gd name="T39" fmla="*/ 2147483646 h 144"/>
                  <a:gd name="T40" fmla="*/ 2147483646 w 136"/>
                  <a:gd name="T41" fmla="*/ 2147483646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
                  <a:gd name="T64" fmla="*/ 0 h 144"/>
                  <a:gd name="T65" fmla="*/ 136 w 136"/>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 h="144">
                    <a:moveTo>
                      <a:pt x="109" y="106"/>
                    </a:moveTo>
                    <a:lnTo>
                      <a:pt x="109" y="106"/>
                    </a:lnTo>
                    <a:cubicBezTo>
                      <a:pt x="109" y="108"/>
                      <a:pt x="108" y="110"/>
                      <a:pt x="108" y="111"/>
                    </a:cubicBezTo>
                    <a:lnTo>
                      <a:pt x="28" y="117"/>
                    </a:lnTo>
                    <a:cubicBezTo>
                      <a:pt x="27" y="115"/>
                      <a:pt x="27" y="113"/>
                      <a:pt x="27" y="110"/>
                    </a:cubicBezTo>
                    <a:lnTo>
                      <a:pt x="27" y="33"/>
                    </a:lnTo>
                    <a:cubicBezTo>
                      <a:pt x="27" y="30"/>
                      <a:pt x="27" y="28"/>
                      <a:pt x="28" y="27"/>
                    </a:cubicBezTo>
                    <a:lnTo>
                      <a:pt x="107" y="29"/>
                    </a:lnTo>
                    <a:cubicBezTo>
                      <a:pt x="108" y="30"/>
                      <a:pt x="109" y="32"/>
                      <a:pt x="109" y="34"/>
                    </a:cubicBezTo>
                    <a:lnTo>
                      <a:pt x="109" y="106"/>
                    </a:lnTo>
                    <a:close/>
                    <a:moveTo>
                      <a:pt x="113" y="2"/>
                    </a:moveTo>
                    <a:lnTo>
                      <a:pt x="113" y="2"/>
                    </a:lnTo>
                    <a:lnTo>
                      <a:pt x="26" y="0"/>
                    </a:lnTo>
                    <a:lnTo>
                      <a:pt x="24" y="0"/>
                    </a:lnTo>
                    <a:cubicBezTo>
                      <a:pt x="10" y="0"/>
                      <a:pt x="0" y="14"/>
                      <a:pt x="0" y="33"/>
                    </a:cubicBezTo>
                    <a:lnTo>
                      <a:pt x="0" y="110"/>
                    </a:lnTo>
                    <a:cubicBezTo>
                      <a:pt x="0" y="129"/>
                      <a:pt x="10" y="144"/>
                      <a:pt x="25" y="144"/>
                    </a:cubicBezTo>
                    <a:lnTo>
                      <a:pt x="112" y="137"/>
                    </a:lnTo>
                    <a:cubicBezTo>
                      <a:pt x="125" y="136"/>
                      <a:pt x="136" y="123"/>
                      <a:pt x="136" y="106"/>
                    </a:cubicBezTo>
                    <a:lnTo>
                      <a:pt x="136" y="34"/>
                    </a:lnTo>
                    <a:cubicBezTo>
                      <a:pt x="136" y="18"/>
                      <a:pt x="126" y="4"/>
                      <a:pt x="113" y="2"/>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47"/>
              <p:cNvSpPr>
                <a:spLocks/>
              </p:cNvSpPr>
              <p:nvPr/>
            </p:nvSpPr>
            <p:spPr bwMode="auto">
              <a:xfrm>
                <a:off x="1036638" y="2806701"/>
                <a:ext cx="73025" cy="25400"/>
              </a:xfrm>
              <a:custGeom>
                <a:avLst/>
                <a:gdLst>
                  <a:gd name="T0" fmla="*/ 2147483646 w 173"/>
                  <a:gd name="T1" fmla="*/ 2147483646 h 58"/>
                  <a:gd name="T2" fmla="*/ 2147483646 w 173"/>
                  <a:gd name="T3" fmla="*/ 2147483646 h 58"/>
                  <a:gd name="T4" fmla="*/ 2147483646 w 173"/>
                  <a:gd name="T5" fmla="*/ 2147483646 h 58"/>
                  <a:gd name="T6" fmla="*/ 2147483646 w 173"/>
                  <a:gd name="T7" fmla="*/ 2147483646 h 58"/>
                  <a:gd name="T8" fmla="*/ 2147483646 w 173"/>
                  <a:gd name="T9" fmla="*/ 2147483646 h 58"/>
                  <a:gd name="T10" fmla="*/ 2147483646 w 173"/>
                  <a:gd name="T11" fmla="*/ 0 h 58"/>
                  <a:gd name="T12" fmla="*/ 2147483646 w 173"/>
                  <a:gd name="T13" fmla="*/ 2147483646 h 58"/>
                  <a:gd name="T14" fmla="*/ 0 w 173"/>
                  <a:gd name="T15" fmla="*/ 2147483646 h 58"/>
                  <a:gd name="T16" fmla="*/ 2147483646 w 173"/>
                  <a:gd name="T17" fmla="*/ 2147483646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58"/>
                  <a:gd name="T29" fmla="*/ 173 w 173"/>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58">
                    <a:moveTo>
                      <a:pt x="16" y="58"/>
                    </a:moveTo>
                    <a:lnTo>
                      <a:pt x="16" y="58"/>
                    </a:lnTo>
                    <a:lnTo>
                      <a:pt x="157" y="43"/>
                    </a:lnTo>
                    <a:cubicBezTo>
                      <a:pt x="165" y="43"/>
                      <a:pt x="173" y="33"/>
                      <a:pt x="173" y="22"/>
                    </a:cubicBezTo>
                    <a:cubicBezTo>
                      <a:pt x="173" y="10"/>
                      <a:pt x="165" y="0"/>
                      <a:pt x="156" y="0"/>
                    </a:cubicBezTo>
                    <a:lnTo>
                      <a:pt x="16" y="15"/>
                    </a:lnTo>
                    <a:cubicBezTo>
                      <a:pt x="7" y="15"/>
                      <a:pt x="0" y="25"/>
                      <a:pt x="0" y="37"/>
                    </a:cubicBezTo>
                    <a:cubicBezTo>
                      <a:pt x="0" y="48"/>
                      <a:pt x="7" y="58"/>
                      <a:pt x="16" y="5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Freeform 48"/>
              <p:cNvSpPr>
                <a:spLocks/>
              </p:cNvSpPr>
              <p:nvPr/>
            </p:nvSpPr>
            <p:spPr bwMode="auto">
              <a:xfrm>
                <a:off x="1036638" y="2840038"/>
                <a:ext cx="73025" cy="26988"/>
              </a:xfrm>
              <a:custGeom>
                <a:avLst/>
                <a:gdLst>
                  <a:gd name="T0" fmla="*/ 2147483646 w 173"/>
                  <a:gd name="T1" fmla="*/ 0 h 63"/>
                  <a:gd name="T2" fmla="*/ 2147483646 w 173"/>
                  <a:gd name="T3" fmla="*/ 0 h 63"/>
                  <a:gd name="T4" fmla="*/ 2147483646 w 173"/>
                  <a:gd name="T5" fmla="*/ 0 h 63"/>
                  <a:gd name="T6" fmla="*/ 2147483646 w 173"/>
                  <a:gd name="T7" fmla="*/ 2147483646 h 63"/>
                  <a:gd name="T8" fmla="*/ 0 w 173"/>
                  <a:gd name="T9" fmla="*/ 2147483646 h 63"/>
                  <a:gd name="T10" fmla="*/ 2147483646 w 173"/>
                  <a:gd name="T11" fmla="*/ 2147483646 h 63"/>
                  <a:gd name="T12" fmla="*/ 2147483646 w 173"/>
                  <a:gd name="T13" fmla="*/ 2147483646 h 63"/>
                  <a:gd name="T14" fmla="*/ 2147483646 w 173"/>
                  <a:gd name="T15" fmla="*/ 2147483646 h 63"/>
                  <a:gd name="T16" fmla="*/ 2147483646 w 173"/>
                  <a:gd name="T17" fmla="*/ 2147483646 h 63"/>
                  <a:gd name="T18" fmla="*/ 2147483646 w 1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3"/>
                  <a:gd name="T32" fmla="*/ 173 w 1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3">
                    <a:moveTo>
                      <a:pt x="156" y="0"/>
                    </a:moveTo>
                    <a:lnTo>
                      <a:pt x="156" y="0"/>
                    </a:lnTo>
                    <a:lnTo>
                      <a:pt x="16" y="20"/>
                    </a:lnTo>
                    <a:cubicBezTo>
                      <a:pt x="7" y="20"/>
                      <a:pt x="0" y="30"/>
                      <a:pt x="0" y="42"/>
                    </a:cubicBezTo>
                    <a:cubicBezTo>
                      <a:pt x="0" y="54"/>
                      <a:pt x="7" y="63"/>
                      <a:pt x="16" y="63"/>
                    </a:cubicBezTo>
                    <a:lnTo>
                      <a:pt x="157" y="43"/>
                    </a:lnTo>
                    <a:cubicBezTo>
                      <a:pt x="165" y="43"/>
                      <a:pt x="173" y="33"/>
                      <a:pt x="173" y="21"/>
                    </a:cubicBezTo>
                    <a:cubicBezTo>
                      <a:pt x="173" y="9"/>
                      <a:pt x="166" y="0"/>
                      <a:pt x="156"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Freeform 49"/>
              <p:cNvSpPr>
                <a:spLocks/>
              </p:cNvSpPr>
              <p:nvPr/>
            </p:nvSpPr>
            <p:spPr bwMode="auto">
              <a:xfrm>
                <a:off x="1150938" y="2797176"/>
                <a:ext cx="55563" cy="19050"/>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0 h 45"/>
                  <a:gd name="T12" fmla="*/ 2147483646 w 132"/>
                  <a:gd name="T13" fmla="*/ 2147483646 h 45"/>
                  <a:gd name="T14" fmla="*/ 0 w 132"/>
                  <a:gd name="T15" fmla="*/ 2147483646 h 45"/>
                  <a:gd name="T16" fmla="*/ 2147483646 w 132"/>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45"/>
                  <a:gd name="T29" fmla="*/ 132 w 132"/>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45">
                    <a:moveTo>
                      <a:pt x="12" y="45"/>
                    </a:moveTo>
                    <a:lnTo>
                      <a:pt x="12" y="45"/>
                    </a:lnTo>
                    <a:lnTo>
                      <a:pt x="120" y="33"/>
                    </a:lnTo>
                    <a:cubicBezTo>
                      <a:pt x="127" y="33"/>
                      <a:pt x="132" y="26"/>
                      <a:pt x="132" y="17"/>
                    </a:cubicBezTo>
                    <a:cubicBezTo>
                      <a:pt x="132" y="8"/>
                      <a:pt x="127" y="0"/>
                      <a:pt x="120" y="0"/>
                    </a:cubicBezTo>
                    <a:lnTo>
                      <a:pt x="12" y="12"/>
                    </a:lnTo>
                    <a:cubicBezTo>
                      <a:pt x="5" y="12"/>
                      <a:pt x="0" y="19"/>
                      <a:pt x="0" y="28"/>
                    </a:cubicBezTo>
                    <a:cubicBezTo>
                      <a:pt x="0" y="38"/>
                      <a:pt x="5" y="45"/>
                      <a:pt x="12" y="45"/>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50"/>
              <p:cNvSpPr>
                <a:spLocks/>
              </p:cNvSpPr>
              <p:nvPr/>
            </p:nvSpPr>
            <p:spPr bwMode="auto">
              <a:xfrm>
                <a:off x="1150938" y="2822576"/>
                <a:ext cx="55563" cy="20638"/>
              </a:xfrm>
              <a:custGeom>
                <a:avLst/>
                <a:gdLst>
                  <a:gd name="T0" fmla="*/ 2147483646 w 132"/>
                  <a:gd name="T1" fmla="*/ 0 h 49"/>
                  <a:gd name="T2" fmla="*/ 2147483646 w 132"/>
                  <a:gd name="T3" fmla="*/ 0 h 49"/>
                  <a:gd name="T4" fmla="*/ 2147483646 w 132"/>
                  <a:gd name="T5" fmla="*/ 0 h 49"/>
                  <a:gd name="T6" fmla="*/ 2147483646 w 132"/>
                  <a:gd name="T7" fmla="*/ 2147483646 h 49"/>
                  <a:gd name="T8" fmla="*/ 0 w 132"/>
                  <a:gd name="T9" fmla="*/ 2147483646 h 49"/>
                  <a:gd name="T10" fmla="*/ 2147483646 w 132"/>
                  <a:gd name="T11" fmla="*/ 2147483646 h 49"/>
                  <a:gd name="T12" fmla="*/ 2147483646 w 132"/>
                  <a:gd name="T13" fmla="*/ 2147483646 h 49"/>
                  <a:gd name="T14" fmla="*/ 2147483646 w 132"/>
                  <a:gd name="T15" fmla="*/ 2147483646 h 49"/>
                  <a:gd name="T16" fmla="*/ 2147483646 w 132"/>
                  <a:gd name="T17" fmla="*/ 2147483646 h 49"/>
                  <a:gd name="T18" fmla="*/ 2147483646 w 13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49"/>
                  <a:gd name="T32" fmla="*/ 132 w 13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49">
                    <a:moveTo>
                      <a:pt x="119" y="0"/>
                    </a:moveTo>
                    <a:lnTo>
                      <a:pt x="119" y="0"/>
                    </a:lnTo>
                    <a:lnTo>
                      <a:pt x="12" y="15"/>
                    </a:lnTo>
                    <a:cubicBezTo>
                      <a:pt x="5" y="15"/>
                      <a:pt x="0" y="23"/>
                      <a:pt x="0" y="32"/>
                    </a:cubicBezTo>
                    <a:cubicBezTo>
                      <a:pt x="0" y="41"/>
                      <a:pt x="5" y="49"/>
                      <a:pt x="12" y="49"/>
                    </a:cubicBezTo>
                    <a:lnTo>
                      <a:pt x="120" y="33"/>
                    </a:lnTo>
                    <a:cubicBezTo>
                      <a:pt x="127" y="33"/>
                      <a:pt x="132" y="25"/>
                      <a:pt x="132" y="16"/>
                    </a:cubicBezTo>
                    <a:cubicBezTo>
                      <a:pt x="132" y="7"/>
                      <a:pt x="127" y="0"/>
                      <a:pt x="119"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Freeform 51"/>
              <p:cNvSpPr>
                <a:spLocks noEditPoints="1"/>
              </p:cNvSpPr>
              <p:nvPr/>
            </p:nvSpPr>
            <p:spPr bwMode="auto">
              <a:xfrm>
                <a:off x="1239838" y="2497138"/>
                <a:ext cx="38100" cy="50800"/>
              </a:xfrm>
              <a:custGeom>
                <a:avLst/>
                <a:gdLst>
                  <a:gd name="T0" fmla="*/ 2147483646 w 91"/>
                  <a:gd name="T1" fmla="*/ 2147483646 h 121"/>
                  <a:gd name="T2" fmla="*/ 2147483646 w 91"/>
                  <a:gd name="T3" fmla="*/ 2147483646 h 121"/>
                  <a:gd name="T4" fmla="*/ 2147483646 w 91"/>
                  <a:gd name="T5" fmla="*/ 2147483646 h 121"/>
                  <a:gd name="T6" fmla="*/ 2147483646 w 91"/>
                  <a:gd name="T7" fmla="*/ 2147483646 h 121"/>
                  <a:gd name="T8" fmla="*/ 2147483646 w 91"/>
                  <a:gd name="T9" fmla="*/ 2147483646 h 121"/>
                  <a:gd name="T10" fmla="*/ 2147483646 w 91"/>
                  <a:gd name="T11" fmla="*/ 2147483646 h 121"/>
                  <a:gd name="T12" fmla="*/ 2147483646 w 91"/>
                  <a:gd name="T13" fmla="*/ 2147483646 h 121"/>
                  <a:gd name="T14" fmla="*/ 2147483646 w 91"/>
                  <a:gd name="T15" fmla="*/ 2147483646 h 121"/>
                  <a:gd name="T16" fmla="*/ 2147483646 w 91"/>
                  <a:gd name="T17" fmla="*/ 2147483646 h 121"/>
                  <a:gd name="T18" fmla="*/ 2147483646 w 91"/>
                  <a:gd name="T19" fmla="*/ 2147483646 h 121"/>
                  <a:gd name="T20" fmla="*/ 2147483646 w 91"/>
                  <a:gd name="T21" fmla="*/ 2147483646 h 121"/>
                  <a:gd name="T22" fmla="*/ 2147483646 w 91"/>
                  <a:gd name="T23" fmla="*/ 2147483646 h 121"/>
                  <a:gd name="T24" fmla="*/ 2147483646 w 91"/>
                  <a:gd name="T25" fmla="*/ 2147483646 h 121"/>
                  <a:gd name="T26" fmla="*/ 2147483646 w 91"/>
                  <a:gd name="T27" fmla="*/ 2147483646 h 121"/>
                  <a:gd name="T28" fmla="*/ 2147483646 w 91"/>
                  <a:gd name="T29" fmla="*/ 2147483646 h 121"/>
                  <a:gd name="T30" fmla="*/ 2147483646 w 91"/>
                  <a:gd name="T31" fmla="*/ 2147483646 h 121"/>
                  <a:gd name="T32" fmla="*/ 2147483646 w 91"/>
                  <a:gd name="T33" fmla="*/ 2147483646 h 121"/>
                  <a:gd name="T34" fmla="*/ 2147483646 w 91"/>
                  <a:gd name="T35" fmla="*/ 2147483646 h 121"/>
                  <a:gd name="T36" fmla="*/ 2147483646 w 91"/>
                  <a:gd name="T37" fmla="*/ 2147483646 h 121"/>
                  <a:gd name="T38" fmla="*/ 2147483646 w 91"/>
                  <a:gd name="T39" fmla="*/ 0 h 121"/>
                  <a:gd name="T40" fmla="*/ 0 w 91"/>
                  <a:gd name="T41" fmla="*/ 2147483646 h 121"/>
                  <a:gd name="T42" fmla="*/ 0 w 91"/>
                  <a:gd name="T43" fmla="*/ 2147483646 h 121"/>
                  <a:gd name="T44" fmla="*/ 2147483646 w 91"/>
                  <a:gd name="T45" fmla="*/ 2147483646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21"/>
                  <a:gd name="T71" fmla="*/ 91 w 91"/>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21">
                    <a:moveTo>
                      <a:pt x="20" y="32"/>
                    </a:moveTo>
                    <a:lnTo>
                      <a:pt x="20" y="32"/>
                    </a:lnTo>
                    <a:cubicBezTo>
                      <a:pt x="20" y="27"/>
                      <a:pt x="20" y="24"/>
                      <a:pt x="21" y="21"/>
                    </a:cubicBezTo>
                    <a:lnTo>
                      <a:pt x="68" y="37"/>
                    </a:lnTo>
                    <a:cubicBezTo>
                      <a:pt x="69" y="38"/>
                      <a:pt x="71" y="42"/>
                      <a:pt x="71" y="48"/>
                    </a:cubicBezTo>
                    <a:lnTo>
                      <a:pt x="71" y="91"/>
                    </a:lnTo>
                    <a:cubicBezTo>
                      <a:pt x="71" y="96"/>
                      <a:pt x="70" y="99"/>
                      <a:pt x="69" y="101"/>
                    </a:cubicBezTo>
                    <a:lnTo>
                      <a:pt x="22" y="97"/>
                    </a:lnTo>
                    <a:cubicBezTo>
                      <a:pt x="21" y="95"/>
                      <a:pt x="20" y="90"/>
                      <a:pt x="20" y="84"/>
                    </a:cubicBezTo>
                    <a:lnTo>
                      <a:pt x="20" y="32"/>
                    </a:lnTo>
                    <a:close/>
                    <a:moveTo>
                      <a:pt x="3" y="104"/>
                    </a:moveTo>
                    <a:lnTo>
                      <a:pt x="3" y="104"/>
                    </a:lnTo>
                    <a:cubicBezTo>
                      <a:pt x="8" y="114"/>
                      <a:pt x="14" y="116"/>
                      <a:pt x="19" y="116"/>
                    </a:cubicBezTo>
                    <a:lnTo>
                      <a:pt x="71" y="121"/>
                    </a:lnTo>
                    <a:lnTo>
                      <a:pt x="72" y="121"/>
                    </a:lnTo>
                    <a:cubicBezTo>
                      <a:pt x="83" y="120"/>
                      <a:pt x="91" y="107"/>
                      <a:pt x="91" y="91"/>
                    </a:cubicBezTo>
                    <a:lnTo>
                      <a:pt x="91" y="48"/>
                    </a:lnTo>
                    <a:cubicBezTo>
                      <a:pt x="91" y="35"/>
                      <a:pt x="85" y="20"/>
                      <a:pt x="73" y="17"/>
                    </a:cubicBezTo>
                    <a:lnTo>
                      <a:pt x="23" y="1"/>
                    </a:lnTo>
                    <a:lnTo>
                      <a:pt x="19" y="0"/>
                    </a:lnTo>
                    <a:cubicBezTo>
                      <a:pt x="7" y="0"/>
                      <a:pt x="0" y="13"/>
                      <a:pt x="0" y="32"/>
                    </a:cubicBezTo>
                    <a:lnTo>
                      <a:pt x="0" y="84"/>
                    </a:lnTo>
                    <a:cubicBezTo>
                      <a:pt x="0" y="91"/>
                      <a:pt x="1" y="98"/>
                      <a:pt x="3" y="104"/>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52"/>
              <p:cNvSpPr>
                <a:spLocks noEditPoints="1"/>
              </p:cNvSpPr>
              <p:nvPr/>
            </p:nvSpPr>
            <p:spPr bwMode="auto">
              <a:xfrm>
                <a:off x="1239838" y="2593976"/>
                <a:ext cx="38100" cy="53975"/>
              </a:xfrm>
              <a:custGeom>
                <a:avLst/>
                <a:gdLst>
                  <a:gd name="T0" fmla="*/ 2147483646 w 91"/>
                  <a:gd name="T1" fmla="*/ 2147483646 h 127"/>
                  <a:gd name="T2" fmla="*/ 2147483646 w 91"/>
                  <a:gd name="T3" fmla="*/ 2147483646 h 127"/>
                  <a:gd name="T4" fmla="*/ 2147483646 w 91"/>
                  <a:gd name="T5" fmla="*/ 2147483646 h 127"/>
                  <a:gd name="T6" fmla="*/ 2147483646 w 91"/>
                  <a:gd name="T7" fmla="*/ 2147483646 h 127"/>
                  <a:gd name="T8" fmla="*/ 2147483646 w 91"/>
                  <a:gd name="T9" fmla="*/ 2147483646 h 127"/>
                  <a:gd name="T10" fmla="*/ 2147483646 w 91"/>
                  <a:gd name="T11" fmla="*/ 2147483646 h 127"/>
                  <a:gd name="T12" fmla="*/ 2147483646 w 91"/>
                  <a:gd name="T13" fmla="*/ 2147483646 h 127"/>
                  <a:gd name="T14" fmla="*/ 2147483646 w 91"/>
                  <a:gd name="T15" fmla="*/ 2147483646 h 127"/>
                  <a:gd name="T16" fmla="*/ 2147483646 w 91"/>
                  <a:gd name="T17" fmla="*/ 2147483646 h 127"/>
                  <a:gd name="T18" fmla="*/ 2147483646 w 91"/>
                  <a:gd name="T19" fmla="*/ 2147483646 h 127"/>
                  <a:gd name="T20" fmla="*/ 2147483646 w 91"/>
                  <a:gd name="T21" fmla="*/ 2147483646 h 127"/>
                  <a:gd name="T22" fmla="*/ 2147483646 w 91"/>
                  <a:gd name="T23" fmla="*/ 2147483646 h 127"/>
                  <a:gd name="T24" fmla="*/ 2147483646 w 91"/>
                  <a:gd name="T25" fmla="*/ 2147483646 h 127"/>
                  <a:gd name="T26" fmla="*/ 2147483646 w 91"/>
                  <a:gd name="T27" fmla="*/ 2147483646 h 127"/>
                  <a:gd name="T28" fmla="*/ 2147483646 w 91"/>
                  <a:gd name="T29" fmla="*/ 2147483646 h 127"/>
                  <a:gd name="T30" fmla="*/ 2147483646 w 91"/>
                  <a:gd name="T31" fmla="*/ 2147483646 h 127"/>
                  <a:gd name="T32" fmla="*/ 2147483646 w 91"/>
                  <a:gd name="T33" fmla="*/ 0 h 127"/>
                  <a:gd name="T34" fmla="*/ 2147483646 w 91"/>
                  <a:gd name="T35" fmla="*/ 0 h 127"/>
                  <a:gd name="T36" fmla="*/ 0 w 91"/>
                  <a:gd name="T37" fmla="*/ 2147483646 h 127"/>
                  <a:gd name="T38" fmla="*/ 0 w 91"/>
                  <a:gd name="T39" fmla="*/ 2147483646 h 127"/>
                  <a:gd name="T40" fmla="*/ 2147483646 w 91"/>
                  <a:gd name="T41" fmla="*/ 2147483646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27"/>
                  <a:gd name="T65" fmla="*/ 91 w 91"/>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27">
                    <a:moveTo>
                      <a:pt x="20" y="30"/>
                    </a:moveTo>
                    <a:lnTo>
                      <a:pt x="20" y="30"/>
                    </a:lnTo>
                    <a:cubicBezTo>
                      <a:pt x="20" y="26"/>
                      <a:pt x="20" y="23"/>
                      <a:pt x="21" y="21"/>
                    </a:cubicBezTo>
                    <a:lnTo>
                      <a:pt x="68" y="32"/>
                    </a:lnTo>
                    <a:cubicBezTo>
                      <a:pt x="69" y="33"/>
                      <a:pt x="71" y="37"/>
                      <a:pt x="71" y="42"/>
                    </a:cubicBezTo>
                    <a:lnTo>
                      <a:pt x="71" y="97"/>
                    </a:lnTo>
                    <a:cubicBezTo>
                      <a:pt x="71" y="102"/>
                      <a:pt x="70" y="105"/>
                      <a:pt x="69" y="106"/>
                    </a:cubicBezTo>
                    <a:lnTo>
                      <a:pt x="22" y="107"/>
                    </a:lnTo>
                    <a:cubicBezTo>
                      <a:pt x="21" y="105"/>
                      <a:pt x="20" y="101"/>
                      <a:pt x="20" y="95"/>
                    </a:cubicBezTo>
                    <a:lnTo>
                      <a:pt x="20" y="30"/>
                    </a:lnTo>
                    <a:close/>
                    <a:moveTo>
                      <a:pt x="19" y="127"/>
                    </a:moveTo>
                    <a:lnTo>
                      <a:pt x="19" y="127"/>
                    </a:lnTo>
                    <a:lnTo>
                      <a:pt x="72" y="126"/>
                    </a:lnTo>
                    <a:cubicBezTo>
                      <a:pt x="83" y="125"/>
                      <a:pt x="91" y="113"/>
                      <a:pt x="91" y="97"/>
                    </a:cubicBezTo>
                    <a:lnTo>
                      <a:pt x="91" y="42"/>
                    </a:lnTo>
                    <a:cubicBezTo>
                      <a:pt x="91" y="29"/>
                      <a:pt x="85" y="15"/>
                      <a:pt x="73" y="13"/>
                    </a:cubicBezTo>
                    <a:lnTo>
                      <a:pt x="21" y="0"/>
                    </a:lnTo>
                    <a:lnTo>
                      <a:pt x="19" y="0"/>
                    </a:lnTo>
                    <a:cubicBezTo>
                      <a:pt x="7" y="0"/>
                      <a:pt x="0" y="13"/>
                      <a:pt x="0" y="30"/>
                    </a:cubicBezTo>
                    <a:lnTo>
                      <a:pt x="0" y="95"/>
                    </a:lnTo>
                    <a:cubicBezTo>
                      <a:pt x="0" y="114"/>
                      <a:pt x="8" y="127"/>
                      <a:pt x="19" y="12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53"/>
              <p:cNvSpPr>
                <a:spLocks noEditPoints="1"/>
              </p:cNvSpPr>
              <p:nvPr/>
            </p:nvSpPr>
            <p:spPr bwMode="auto">
              <a:xfrm>
                <a:off x="1238250" y="2692401"/>
                <a:ext cx="38100" cy="52388"/>
              </a:xfrm>
              <a:custGeom>
                <a:avLst/>
                <a:gdLst>
                  <a:gd name="T0" fmla="*/ 2147483646 w 94"/>
                  <a:gd name="T1" fmla="*/ 2147483646 h 123"/>
                  <a:gd name="T2" fmla="*/ 2147483646 w 94"/>
                  <a:gd name="T3" fmla="*/ 2147483646 h 123"/>
                  <a:gd name="T4" fmla="*/ 2147483646 w 94"/>
                  <a:gd name="T5" fmla="*/ 2147483646 h 123"/>
                  <a:gd name="T6" fmla="*/ 2147483646 w 94"/>
                  <a:gd name="T7" fmla="*/ 2147483646 h 123"/>
                  <a:gd name="T8" fmla="*/ 2147483646 w 94"/>
                  <a:gd name="T9" fmla="*/ 2147483646 h 123"/>
                  <a:gd name="T10" fmla="*/ 2147483646 w 94"/>
                  <a:gd name="T11" fmla="*/ 2147483646 h 123"/>
                  <a:gd name="T12" fmla="*/ 2147483646 w 94"/>
                  <a:gd name="T13" fmla="*/ 2147483646 h 123"/>
                  <a:gd name="T14" fmla="*/ 2147483646 w 94"/>
                  <a:gd name="T15" fmla="*/ 2147483646 h 123"/>
                  <a:gd name="T16" fmla="*/ 2147483646 w 94"/>
                  <a:gd name="T17" fmla="*/ 2147483646 h 123"/>
                  <a:gd name="T18" fmla="*/ 2147483646 w 94"/>
                  <a:gd name="T19" fmla="*/ 2147483646 h 123"/>
                  <a:gd name="T20" fmla="*/ 2147483646 w 94"/>
                  <a:gd name="T21" fmla="*/ 2147483646 h 123"/>
                  <a:gd name="T22" fmla="*/ 2147483646 w 94"/>
                  <a:gd name="T23" fmla="*/ 2147483646 h 123"/>
                  <a:gd name="T24" fmla="*/ 2147483646 w 94"/>
                  <a:gd name="T25" fmla="*/ 2147483646 h 123"/>
                  <a:gd name="T26" fmla="*/ 2147483646 w 94"/>
                  <a:gd name="T27" fmla="*/ 2147483646 h 123"/>
                  <a:gd name="T28" fmla="*/ 2147483646 w 94"/>
                  <a:gd name="T29" fmla="*/ 2147483646 h 123"/>
                  <a:gd name="T30" fmla="*/ 2147483646 w 94"/>
                  <a:gd name="T31" fmla="*/ 2147483646 h 123"/>
                  <a:gd name="T32" fmla="*/ 2147483646 w 94"/>
                  <a:gd name="T33" fmla="*/ 0 h 123"/>
                  <a:gd name="T34" fmla="*/ 2147483646 w 94"/>
                  <a:gd name="T35" fmla="*/ 0 h 123"/>
                  <a:gd name="T36" fmla="*/ 0 w 94"/>
                  <a:gd name="T37" fmla="*/ 2147483646 h 123"/>
                  <a:gd name="T38" fmla="*/ 0 w 94"/>
                  <a:gd name="T39" fmla="*/ 2147483646 h 123"/>
                  <a:gd name="T40" fmla="*/ 2147483646 w 94"/>
                  <a:gd name="T41" fmla="*/ 2147483646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23"/>
                  <a:gd name="T65" fmla="*/ 94 w 94"/>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23">
                    <a:moveTo>
                      <a:pt x="20" y="30"/>
                    </a:moveTo>
                    <a:lnTo>
                      <a:pt x="20" y="30"/>
                    </a:lnTo>
                    <a:cubicBezTo>
                      <a:pt x="20" y="25"/>
                      <a:pt x="20" y="22"/>
                      <a:pt x="21" y="20"/>
                    </a:cubicBezTo>
                    <a:lnTo>
                      <a:pt x="72" y="22"/>
                    </a:lnTo>
                    <a:cubicBezTo>
                      <a:pt x="73" y="23"/>
                      <a:pt x="74" y="26"/>
                      <a:pt x="74" y="31"/>
                    </a:cubicBezTo>
                    <a:lnTo>
                      <a:pt x="74" y="89"/>
                    </a:lnTo>
                    <a:cubicBezTo>
                      <a:pt x="74" y="93"/>
                      <a:pt x="73" y="95"/>
                      <a:pt x="72" y="97"/>
                    </a:cubicBezTo>
                    <a:lnTo>
                      <a:pt x="21" y="102"/>
                    </a:lnTo>
                    <a:cubicBezTo>
                      <a:pt x="20" y="100"/>
                      <a:pt x="20" y="97"/>
                      <a:pt x="20" y="92"/>
                    </a:cubicBezTo>
                    <a:lnTo>
                      <a:pt x="20" y="30"/>
                    </a:lnTo>
                    <a:close/>
                    <a:moveTo>
                      <a:pt x="18" y="123"/>
                    </a:moveTo>
                    <a:lnTo>
                      <a:pt x="18" y="123"/>
                    </a:lnTo>
                    <a:lnTo>
                      <a:pt x="77" y="117"/>
                    </a:lnTo>
                    <a:cubicBezTo>
                      <a:pt x="87" y="116"/>
                      <a:pt x="94" y="104"/>
                      <a:pt x="94" y="89"/>
                    </a:cubicBezTo>
                    <a:lnTo>
                      <a:pt x="94" y="31"/>
                    </a:lnTo>
                    <a:cubicBezTo>
                      <a:pt x="94" y="18"/>
                      <a:pt x="89" y="4"/>
                      <a:pt x="78" y="2"/>
                    </a:cubicBezTo>
                    <a:lnTo>
                      <a:pt x="19" y="0"/>
                    </a:lnTo>
                    <a:lnTo>
                      <a:pt x="17" y="0"/>
                    </a:lnTo>
                    <a:cubicBezTo>
                      <a:pt x="7" y="0"/>
                      <a:pt x="0" y="12"/>
                      <a:pt x="0" y="30"/>
                    </a:cubicBezTo>
                    <a:lnTo>
                      <a:pt x="0" y="92"/>
                    </a:lnTo>
                    <a:cubicBezTo>
                      <a:pt x="0" y="111"/>
                      <a:pt x="7" y="123"/>
                      <a:pt x="18" y="123"/>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54"/>
              <p:cNvSpPr>
                <a:spLocks/>
              </p:cNvSpPr>
              <p:nvPr/>
            </p:nvSpPr>
            <p:spPr bwMode="auto">
              <a:xfrm>
                <a:off x="1238250" y="2787651"/>
                <a:ext cx="38100" cy="15875"/>
              </a:xfrm>
              <a:custGeom>
                <a:avLst/>
                <a:gdLst>
                  <a:gd name="T0" fmla="*/ 2147483646 w 88"/>
                  <a:gd name="T1" fmla="*/ 2147483646 h 38"/>
                  <a:gd name="T2" fmla="*/ 2147483646 w 88"/>
                  <a:gd name="T3" fmla="*/ 2147483646 h 38"/>
                  <a:gd name="T4" fmla="*/ 2147483646 w 88"/>
                  <a:gd name="T5" fmla="*/ 2147483646 h 38"/>
                  <a:gd name="T6" fmla="*/ 2147483646 w 88"/>
                  <a:gd name="T7" fmla="*/ 2147483646 h 38"/>
                  <a:gd name="T8" fmla="*/ 2147483646 w 88"/>
                  <a:gd name="T9" fmla="*/ 2147483646 h 38"/>
                  <a:gd name="T10" fmla="*/ 2147483646 w 88"/>
                  <a:gd name="T11" fmla="*/ 0 h 38"/>
                  <a:gd name="T12" fmla="*/ 2147483646 w 88"/>
                  <a:gd name="T13" fmla="*/ 2147483646 h 38"/>
                  <a:gd name="T14" fmla="*/ 0 w 88"/>
                  <a:gd name="T15" fmla="*/ 2147483646 h 38"/>
                  <a:gd name="T16" fmla="*/ 2147483646 w 88"/>
                  <a:gd name="T17" fmla="*/ 2147483646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8"/>
                  <a:gd name="T29" fmla="*/ 88 w 88"/>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8">
                    <a:moveTo>
                      <a:pt x="8" y="38"/>
                    </a:moveTo>
                    <a:lnTo>
                      <a:pt x="8" y="38"/>
                    </a:lnTo>
                    <a:lnTo>
                      <a:pt x="81" y="31"/>
                    </a:lnTo>
                    <a:cubicBezTo>
                      <a:pt x="85" y="31"/>
                      <a:pt x="88" y="24"/>
                      <a:pt x="88" y="15"/>
                    </a:cubicBezTo>
                    <a:cubicBezTo>
                      <a:pt x="88" y="7"/>
                      <a:pt x="85" y="0"/>
                      <a:pt x="80" y="0"/>
                    </a:cubicBezTo>
                    <a:lnTo>
                      <a:pt x="8" y="8"/>
                    </a:lnTo>
                    <a:cubicBezTo>
                      <a:pt x="4" y="8"/>
                      <a:pt x="0" y="14"/>
                      <a:pt x="0" y="23"/>
                    </a:cubicBezTo>
                    <a:cubicBezTo>
                      <a:pt x="0" y="31"/>
                      <a:pt x="4" y="38"/>
                      <a:pt x="8" y="3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Freeform 55"/>
              <p:cNvSpPr>
                <a:spLocks/>
              </p:cNvSpPr>
              <p:nvPr/>
            </p:nvSpPr>
            <p:spPr bwMode="auto">
              <a:xfrm>
                <a:off x="1239838" y="2809876"/>
                <a:ext cx="36513" cy="17463"/>
              </a:xfrm>
              <a:custGeom>
                <a:avLst/>
                <a:gdLst>
                  <a:gd name="T0" fmla="*/ 2147483646 w 87"/>
                  <a:gd name="T1" fmla="*/ 0 h 42"/>
                  <a:gd name="T2" fmla="*/ 2147483646 w 87"/>
                  <a:gd name="T3" fmla="*/ 0 h 42"/>
                  <a:gd name="T4" fmla="*/ 2147483646 w 87"/>
                  <a:gd name="T5" fmla="*/ 2147483646 h 42"/>
                  <a:gd name="T6" fmla="*/ 0 w 87"/>
                  <a:gd name="T7" fmla="*/ 2147483646 h 42"/>
                  <a:gd name="T8" fmla="*/ 2147483646 w 87"/>
                  <a:gd name="T9" fmla="*/ 2147483646 h 42"/>
                  <a:gd name="T10" fmla="*/ 2147483646 w 87"/>
                  <a:gd name="T11" fmla="*/ 2147483646 h 42"/>
                  <a:gd name="T12" fmla="*/ 2147483646 w 87"/>
                  <a:gd name="T13" fmla="*/ 2147483646 h 42"/>
                  <a:gd name="T14" fmla="*/ 2147483646 w 87"/>
                  <a:gd name="T15" fmla="*/ 2147483646 h 42"/>
                  <a:gd name="T16" fmla="*/ 2147483646 w 87"/>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42"/>
                  <a:gd name="T29" fmla="*/ 87 w 8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42">
                    <a:moveTo>
                      <a:pt x="79" y="0"/>
                    </a:moveTo>
                    <a:lnTo>
                      <a:pt x="79" y="0"/>
                    </a:lnTo>
                    <a:lnTo>
                      <a:pt x="7" y="12"/>
                    </a:lnTo>
                    <a:cubicBezTo>
                      <a:pt x="3" y="12"/>
                      <a:pt x="0" y="18"/>
                      <a:pt x="0" y="27"/>
                    </a:cubicBezTo>
                    <a:cubicBezTo>
                      <a:pt x="0" y="35"/>
                      <a:pt x="3" y="42"/>
                      <a:pt x="7" y="42"/>
                    </a:cubicBezTo>
                    <a:lnTo>
                      <a:pt x="8" y="42"/>
                    </a:lnTo>
                    <a:lnTo>
                      <a:pt x="80" y="31"/>
                    </a:lnTo>
                    <a:cubicBezTo>
                      <a:pt x="84" y="31"/>
                      <a:pt x="87" y="24"/>
                      <a:pt x="87" y="15"/>
                    </a:cubicBezTo>
                    <a:cubicBezTo>
                      <a:pt x="87" y="7"/>
                      <a:pt x="84" y="0"/>
                      <a:pt x="79"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Freeform 56"/>
              <p:cNvSpPr>
                <a:spLocks/>
              </p:cNvSpPr>
              <p:nvPr/>
            </p:nvSpPr>
            <p:spPr bwMode="auto">
              <a:xfrm>
                <a:off x="1306513" y="2787651"/>
                <a:ext cx="25400" cy="11113"/>
              </a:xfrm>
              <a:custGeom>
                <a:avLst/>
                <a:gdLst>
                  <a:gd name="T0" fmla="*/ 2147483646 w 60"/>
                  <a:gd name="T1" fmla="*/ 2147483646 h 26"/>
                  <a:gd name="T2" fmla="*/ 2147483646 w 60"/>
                  <a:gd name="T3" fmla="*/ 2147483646 h 26"/>
                  <a:gd name="T4" fmla="*/ 2147483646 w 60"/>
                  <a:gd name="T5" fmla="*/ 2147483646 h 26"/>
                  <a:gd name="T6" fmla="*/ 2147483646 w 60"/>
                  <a:gd name="T7" fmla="*/ 2147483646 h 26"/>
                  <a:gd name="T8" fmla="*/ 2147483646 w 60"/>
                  <a:gd name="T9" fmla="*/ 2147483646 h 26"/>
                  <a:gd name="T10" fmla="*/ 2147483646 w 60"/>
                  <a:gd name="T11" fmla="*/ 0 h 26"/>
                  <a:gd name="T12" fmla="*/ 2147483646 w 60"/>
                  <a:gd name="T13" fmla="*/ 2147483646 h 26"/>
                  <a:gd name="T14" fmla="*/ 0 w 60"/>
                  <a:gd name="T15" fmla="*/ 2147483646 h 26"/>
                  <a:gd name="T16" fmla="*/ 2147483646 w 60"/>
                  <a:gd name="T17" fmla="*/ 2147483646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26"/>
                  <a:gd name="T29" fmla="*/ 60 w 60"/>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26">
                    <a:moveTo>
                      <a:pt x="6" y="26"/>
                    </a:moveTo>
                    <a:lnTo>
                      <a:pt x="6" y="26"/>
                    </a:lnTo>
                    <a:lnTo>
                      <a:pt x="55" y="21"/>
                    </a:lnTo>
                    <a:cubicBezTo>
                      <a:pt x="58" y="21"/>
                      <a:pt x="60" y="16"/>
                      <a:pt x="60" y="11"/>
                    </a:cubicBezTo>
                    <a:cubicBezTo>
                      <a:pt x="60" y="5"/>
                      <a:pt x="58" y="0"/>
                      <a:pt x="55" y="0"/>
                    </a:cubicBezTo>
                    <a:lnTo>
                      <a:pt x="6" y="5"/>
                    </a:lnTo>
                    <a:cubicBezTo>
                      <a:pt x="3" y="5"/>
                      <a:pt x="0" y="10"/>
                      <a:pt x="0" y="16"/>
                    </a:cubicBezTo>
                    <a:cubicBezTo>
                      <a:pt x="0" y="21"/>
                      <a:pt x="3" y="26"/>
                      <a:pt x="6" y="26"/>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Freeform 57"/>
              <p:cNvSpPr>
                <a:spLocks/>
              </p:cNvSpPr>
              <p:nvPr/>
            </p:nvSpPr>
            <p:spPr bwMode="auto">
              <a:xfrm>
                <a:off x="1306513" y="2803526"/>
                <a:ext cx="25400" cy="11113"/>
              </a:xfrm>
              <a:custGeom>
                <a:avLst/>
                <a:gdLst>
                  <a:gd name="T0" fmla="*/ 2147483646 w 60"/>
                  <a:gd name="T1" fmla="*/ 0 h 28"/>
                  <a:gd name="T2" fmla="*/ 2147483646 w 60"/>
                  <a:gd name="T3" fmla="*/ 0 h 28"/>
                  <a:gd name="T4" fmla="*/ 2147483646 w 60"/>
                  <a:gd name="T5" fmla="*/ 0 h 28"/>
                  <a:gd name="T6" fmla="*/ 2147483646 w 60"/>
                  <a:gd name="T7" fmla="*/ 2147483646 h 28"/>
                  <a:gd name="T8" fmla="*/ 0 w 60"/>
                  <a:gd name="T9" fmla="*/ 2147483646 h 28"/>
                  <a:gd name="T10" fmla="*/ 2147483646 w 60"/>
                  <a:gd name="T11" fmla="*/ 2147483646 h 28"/>
                  <a:gd name="T12" fmla="*/ 2147483646 w 60"/>
                  <a:gd name="T13" fmla="*/ 2147483646 h 28"/>
                  <a:gd name="T14" fmla="*/ 2147483646 w 60"/>
                  <a:gd name="T15" fmla="*/ 2147483646 h 28"/>
                  <a:gd name="T16" fmla="*/ 2147483646 w 60"/>
                  <a:gd name="T17" fmla="*/ 2147483646 h 28"/>
                  <a:gd name="T18" fmla="*/ 2147483646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55" y="0"/>
                    </a:moveTo>
                    <a:lnTo>
                      <a:pt x="55" y="0"/>
                    </a:lnTo>
                    <a:lnTo>
                      <a:pt x="6" y="7"/>
                    </a:lnTo>
                    <a:cubicBezTo>
                      <a:pt x="3" y="7"/>
                      <a:pt x="0" y="12"/>
                      <a:pt x="0" y="18"/>
                    </a:cubicBezTo>
                    <a:cubicBezTo>
                      <a:pt x="0" y="23"/>
                      <a:pt x="3" y="28"/>
                      <a:pt x="6" y="28"/>
                    </a:cubicBezTo>
                    <a:lnTo>
                      <a:pt x="55" y="20"/>
                    </a:lnTo>
                    <a:cubicBezTo>
                      <a:pt x="58" y="20"/>
                      <a:pt x="60" y="16"/>
                      <a:pt x="60" y="10"/>
                    </a:cubicBezTo>
                    <a:cubicBezTo>
                      <a:pt x="60" y="4"/>
                      <a:pt x="58" y="0"/>
                      <a:pt x="55"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58"/>
              <p:cNvSpPr>
                <a:spLocks noEditPoints="1"/>
              </p:cNvSpPr>
              <p:nvPr/>
            </p:nvSpPr>
            <p:spPr bwMode="auto">
              <a:xfrm>
                <a:off x="1306513" y="2517776"/>
                <a:ext cx="26988" cy="34925"/>
              </a:xfrm>
              <a:custGeom>
                <a:avLst/>
                <a:gdLst>
                  <a:gd name="T0" fmla="*/ 2147483646 w 63"/>
                  <a:gd name="T1" fmla="*/ 2147483646 h 83"/>
                  <a:gd name="T2" fmla="*/ 2147483646 w 63"/>
                  <a:gd name="T3" fmla="*/ 2147483646 h 83"/>
                  <a:gd name="T4" fmla="*/ 2147483646 w 63"/>
                  <a:gd name="T5" fmla="*/ 2147483646 h 83"/>
                  <a:gd name="T6" fmla="*/ 2147483646 w 63"/>
                  <a:gd name="T7" fmla="*/ 2147483646 h 83"/>
                  <a:gd name="T8" fmla="*/ 2147483646 w 63"/>
                  <a:gd name="T9" fmla="*/ 2147483646 h 83"/>
                  <a:gd name="T10" fmla="*/ 2147483646 w 63"/>
                  <a:gd name="T11" fmla="*/ 2147483646 h 83"/>
                  <a:gd name="T12" fmla="*/ 2147483646 w 63"/>
                  <a:gd name="T13" fmla="*/ 2147483646 h 83"/>
                  <a:gd name="T14" fmla="*/ 2147483646 w 63"/>
                  <a:gd name="T15" fmla="*/ 2147483646 h 83"/>
                  <a:gd name="T16" fmla="*/ 2147483646 w 63"/>
                  <a:gd name="T17" fmla="*/ 2147483646 h 83"/>
                  <a:gd name="T18" fmla="*/ 2147483646 w 63"/>
                  <a:gd name="T19" fmla="*/ 2147483646 h 83"/>
                  <a:gd name="T20" fmla="*/ 2147483646 w 63"/>
                  <a:gd name="T21" fmla="*/ 2147483646 h 83"/>
                  <a:gd name="T22" fmla="*/ 2147483646 w 63"/>
                  <a:gd name="T23" fmla="*/ 2147483646 h 83"/>
                  <a:gd name="T24" fmla="*/ 2147483646 w 63"/>
                  <a:gd name="T25" fmla="*/ 2147483646 h 83"/>
                  <a:gd name="T26" fmla="*/ 2147483646 w 63"/>
                  <a:gd name="T27" fmla="*/ 2147483646 h 83"/>
                  <a:gd name="T28" fmla="*/ 2147483646 w 63"/>
                  <a:gd name="T29" fmla="*/ 2147483646 h 83"/>
                  <a:gd name="T30" fmla="*/ 2147483646 w 63"/>
                  <a:gd name="T31" fmla="*/ 2147483646 h 83"/>
                  <a:gd name="T32" fmla="*/ 2147483646 w 63"/>
                  <a:gd name="T33" fmla="*/ 2147483646 h 83"/>
                  <a:gd name="T34" fmla="*/ 2147483646 w 63"/>
                  <a:gd name="T35" fmla="*/ 2147483646 h 83"/>
                  <a:gd name="T36" fmla="*/ 2147483646 w 63"/>
                  <a:gd name="T37" fmla="*/ 0 h 83"/>
                  <a:gd name="T38" fmla="*/ 2147483646 w 63"/>
                  <a:gd name="T39" fmla="*/ 0 h 83"/>
                  <a:gd name="T40" fmla="*/ 0 w 63"/>
                  <a:gd name="T41" fmla="*/ 2147483646 h 83"/>
                  <a:gd name="T42" fmla="*/ 0 w 63"/>
                  <a:gd name="T43" fmla="*/ 2147483646 h 83"/>
                  <a:gd name="T44" fmla="*/ 2147483646 w 63"/>
                  <a:gd name="T45" fmla="*/ 2147483646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3"/>
                  <a:gd name="T70" fmla="*/ 0 h 83"/>
                  <a:gd name="T71" fmla="*/ 63 w 63"/>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3" h="83">
                    <a:moveTo>
                      <a:pt x="14" y="22"/>
                    </a:moveTo>
                    <a:lnTo>
                      <a:pt x="14" y="22"/>
                    </a:lnTo>
                    <a:cubicBezTo>
                      <a:pt x="14" y="18"/>
                      <a:pt x="14" y="16"/>
                      <a:pt x="15" y="14"/>
                    </a:cubicBezTo>
                    <a:lnTo>
                      <a:pt x="48" y="25"/>
                    </a:lnTo>
                    <a:cubicBezTo>
                      <a:pt x="48" y="25"/>
                      <a:pt x="50" y="28"/>
                      <a:pt x="50" y="33"/>
                    </a:cubicBezTo>
                    <a:lnTo>
                      <a:pt x="50" y="63"/>
                    </a:lnTo>
                    <a:cubicBezTo>
                      <a:pt x="50" y="66"/>
                      <a:pt x="49" y="69"/>
                      <a:pt x="48" y="70"/>
                    </a:cubicBezTo>
                    <a:lnTo>
                      <a:pt x="16" y="67"/>
                    </a:lnTo>
                    <a:cubicBezTo>
                      <a:pt x="15" y="66"/>
                      <a:pt x="14" y="62"/>
                      <a:pt x="14" y="58"/>
                    </a:cubicBezTo>
                    <a:lnTo>
                      <a:pt x="14" y="22"/>
                    </a:lnTo>
                    <a:close/>
                    <a:moveTo>
                      <a:pt x="3" y="72"/>
                    </a:moveTo>
                    <a:lnTo>
                      <a:pt x="3" y="72"/>
                    </a:lnTo>
                    <a:cubicBezTo>
                      <a:pt x="6" y="79"/>
                      <a:pt x="11" y="80"/>
                      <a:pt x="14" y="80"/>
                    </a:cubicBezTo>
                    <a:lnTo>
                      <a:pt x="50" y="83"/>
                    </a:lnTo>
                    <a:cubicBezTo>
                      <a:pt x="58" y="82"/>
                      <a:pt x="63" y="74"/>
                      <a:pt x="63" y="63"/>
                    </a:cubicBezTo>
                    <a:lnTo>
                      <a:pt x="63" y="33"/>
                    </a:lnTo>
                    <a:cubicBezTo>
                      <a:pt x="63" y="24"/>
                      <a:pt x="59" y="13"/>
                      <a:pt x="52" y="12"/>
                    </a:cubicBezTo>
                    <a:lnTo>
                      <a:pt x="15" y="0"/>
                    </a:lnTo>
                    <a:lnTo>
                      <a:pt x="14" y="0"/>
                    </a:lnTo>
                    <a:cubicBezTo>
                      <a:pt x="6" y="0"/>
                      <a:pt x="0" y="9"/>
                      <a:pt x="0" y="22"/>
                    </a:cubicBezTo>
                    <a:lnTo>
                      <a:pt x="0" y="58"/>
                    </a:lnTo>
                    <a:cubicBezTo>
                      <a:pt x="0" y="63"/>
                      <a:pt x="1" y="68"/>
                      <a:pt x="3" y="72"/>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59"/>
              <p:cNvSpPr>
                <a:spLocks noEditPoints="1"/>
              </p:cNvSpPr>
              <p:nvPr/>
            </p:nvSpPr>
            <p:spPr bwMode="auto">
              <a:xfrm>
                <a:off x="1306513" y="2611438"/>
                <a:ext cx="25400" cy="34925"/>
              </a:xfrm>
              <a:custGeom>
                <a:avLst/>
                <a:gdLst>
                  <a:gd name="T0" fmla="*/ 2147483646 w 59"/>
                  <a:gd name="T1" fmla="*/ 2147483646 h 81"/>
                  <a:gd name="T2" fmla="*/ 2147483646 w 59"/>
                  <a:gd name="T3" fmla="*/ 2147483646 h 81"/>
                  <a:gd name="T4" fmla="*/ 2147483646 w 59"/>
                  <a:gd name="T5" fmla="*/ 2147483646 h 81"/>
                  <a:gd name="T6" fmla="*/ 2147483646 w 59"/>
                  <a:gd name="T7" fmla="*/ 2147483646 h 81"/>
                  <a:gd name="T8" fmla="*/ 2147483646 w 59"/>
                  <a:gd name="T9" fmla="*/ 2147483646 h 81"/>
                  <a:gd name="T10" fmla="*/ 2147483646 w 59"/>
                  <a:gd name="T11" fmla="*/ 2147483646 h 81"/>
                  <a:gd name="T12" fmla="*/ 2147483646 w 59"/>
                  <a:gd name="T13" fmla="*/ 2147483646 h 81"/>
                  <a:gd name="T14" fmla="*/ 2147483646 w 59"/>
                  <a:gd name="T15" fmla="*/ 2147483646 h 81"/>
                  <a:gd name="T16" fmla="*/ 2147483646 w 59"/>
                  <a:gd name="T17" fmla="*/ 2147483646 h 81"/>
                  <a:gd name="T18" fmla="*/ 2147483646 w 59"/>
                  <a:gd name="T19" fmla="*/ 2147483646 h 81"/>
                  <a:gd name="T20" fmla="*/ 2147483646 w 59"/>
                  <a:gd name="T21" fmla="*/ 2147483646 h 81"/>
                  <a:gd name="T22" fmla="*/ 2147483646 w 59"/>
                  <a:gd name="T23" fmla="*/ 2147483646 h 81"/>
                  <a:gd name="T24" fmla="*/ 2147483646 w 59"/>
                  <a:gd name="T25" fmla="*/ 0 h 81"/>
                  <a:gd name="T26" fmla="*/ 2147483646 w 59"/>
                  <a:gd name="T27" fmla="*/ 0 h 81"/>
                  <a:gd name="T28" fmla="*/ 0 w 59"/>
                  <a:gd name="T29" fmla="*/ 2147483646 h 81"/>
                  <a:gd name="T30" fmla="*/ 0 w 59"/>
                  <a:gd name="T31" fmla="*/ 2147483646 h 81"/>
                  <a:gd name="T32" fmla="*/ 2147483646 w 59"/>
                  <a:gd name="T33" fmla="*/ 2147483646 h 81"/>
                  <a:gd name="T34" fmla="*/ 2147483646 w 59"/>
                  <a:gd name="T35" fmla="*/ 2147483646 h 81"/>
                  <a:gd name="T36" fmla="*/ 2147483646 w 59"/>
                  <a:gd name="T37" fmla="*/ 2147483646 h 81"/>
                  <a:gd name="T38" fmla="*/ 2147483646 w 59"/>
                  <a:gd name="T39" fmla="*/ 2147483646 h 81"/>
                  <a:gd name="T40" fmla="*/ 2147483646 w 59"/>
                  <a:gd name="T41" fmla="*/ 2147483646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81"/>
                  <a:gd name="T65" fmla="*/ 59 w 59"/>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81">
                    <a:moveTo>
                      <a:pt x="46" y="62"/>
                    </a:moveTo>
                    <a:lnTo>
                      <a:pt x="46" y="62"/>
                    </a:lnTo>
                    <a:cubicBezTo>
                      <a:pt x="46" y="64"/>
                      <a:pt x="45" y="66"/>
                      <a:pt x="45" y="67"/>
                    </a:cubicBezTo>
                    <a:lnTo>
                      <a:pt x="15" y="67"/>
                    </a:lnTo>
                    <a:cubicBezTo>
                      <a:pt x="14" y="66"/>
                      <a:pt x="14" y="64"/>
                      <a:pt x="14" y="61"/>
                    </a:cubicBezTo>
                    <a:lnTo>
                      <a:pt x="14" y="19"/>
                    </a:lnTo>
                    <a:cubicBezTo>
                      <a:pt x="14" y="16"/>
                      <a:pt x="14" y="15"/>
                      <a:pt x="15" y="13"/>
                    </a:cubicBezTo>
                    <a:lnTo>
                      <a:pt x="44" y="21"/>
                    </a:lnTo>
                    <a:cubicBezTo>
                      <a:pt x="45" y="21"/>
                      <a:pt x="46" y="23"/>
                      <a:pt x="46" y="27"/>
                    </a:cubicBezTo>
                    <a:lnTo>
                      <a:pt x="46" y="62"/>
                    </a:lnTo>
                    <a:close/>
                    <a:moveTo>
                      <a:pt x="48" y="8"/>
                    </a:moveTo>
                    <a:lnTo>
                      <a:pt x="48" y="8"/>
                    </a:lnTo>
                    <a:lnTo>
                      <a:pt x="15" y="0"/>
                    </a:lnTo>
                    <a:lnTo>
                      <a:pt x="13" y="0"/>
                    </a:lnTo>
                    <a:cubicBezTo>
                      <a:pt x="6" y="0"/>
                      <a:pt x="0" y="8"/>
                      <a:pt x="0" y="19"/>
                    </a:cubicBezTo>
                    <a:lnTo>
                      <a:pt x="0" y="61"/>
                    </a:lnTo>
                    <a:cubicBezTo>
                      <a:pt x="0" y="72"/>
                      <a:pt x="6" y="81"/>
                      <a:pt x="13" y="81"/>
                    </a:cubicBezTo>
                    <a:lnTo>
                      <a:pt x="47" y="80"/>
                    </a:lnTo>
                    <a:cubicBezTo>
                      <a:pt x="54" y="80"/>
                      <a:pt x="59" y="72"/>
                      <a:pt x="59" y="62"/>
                    </a:cubicBezTo>
                    <a:lnTo>
                      <a:pt x="59" y="27"/>
                    </a:lnTo>
                    <a:cubicBezTo>
                      <a:pt x="59" y="17"/>
                      <a:pt x="54" y="9"/>
                      <a:pt x="48" y="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Freeform 60"/>
              <p:cNvSpPr>
                <a:spLocks noEditPoints="1"/>
              </p:cNvSpPr>
              <p:nvPr/>
            </p:nvSpPr>
            <p:spPr bwMode="auto">
              <a:xfrm>
                <a:off x="1306513" y="2698751"/>
                <a:ext cx="25400" cy="33338"/>
              </a:xfrm>
              <a:custGeom>
                <a:avLst/>
                <a:gdLst>
                  <a:gd name="T0" fmla="*/ 2147483646 w 61"/>
                  <a:gd name="T1" fmla="*/ 2147483646 h 79"/>
                  <a:gd name="T2" fmla="*/ 2147483646 w 61"/>
                  <a:gd name="T3" fmla="*/ 2147483646 h 79"/>
                  <a:gd name="T4" fmla="*/ 2147483646 w 61"/>
                  <a:gd name="T5" fmla="*/ 2147483646 h 79"/>
                  <a:gd name="T6" fmla="*/ 2147483646 w 61"/>
                  <a:gd name="T7" fmla="*/ 2147483646 h 79"/>
                  <a:gd name="T8" fmla="*/ 2147483646 w 61"/>
                  <a:gd name="T9" fmla="*/ 2147483646 h 79"/>
                  <a:gd name="T10" fmla="*/ 2147483646 w 61"/>
                  <a:gd name="T11" fmla="*/ 2147483646 h 79"/>
                  <a:gd name="T12" fmla="*/ 2147483646 w 61"/>
                  <a:gd name="T13" fmla="*/ 2147483646 h 79"/>
                  <a:gd name="T14" fmla="*/ 2147483646 w 61"/>
                  <a:gd name="T15" fmla="*/ 2147483646 h 79"/>
                  <a:gd name="T16" fmla="*/ 2147483646 w 61"/>
                  <a:gd name="T17" fmla="*/ 2147483646 h 79"/>
                  <a:gd name="T18" fmla="*/ 2147483646 w 61"/>
                  <a:gd name="T19" fmla="*/ 2147483646 h 79"/>
                  <a:gd name="T20" fmla="*/ 2147483646 w 61"/>
                  <a:gd name="T21" fmla="*/ 2147483646 h 79"/>
                  <a:gd name="T22" fmla="*/ 2147483646 w 61"/>
                  <a:gd name="T23" fmla="*/ 2147483646 h 79"/>
                  <a:gd name="T24" fmla="*/ 2147483646 w 61"/>
                  <a:gd name="T25" fmla="*/ 0 h 79"/>
                  <a:gd name="T26" fmla="*/ 2147483646 w 61"/>
                  <a:gd name="T27" fmla="*/ 0 h 79"/>
                  <a:gd name="T28" fmla="*/ 0 w 61"/>
                  <a:gd name="T29" fmla="*/ 2147483646 h 79"/>
                  <a:gd name="T30" fmla="*/ 0 w 61"/>
                  <a:gd name="T31" fmla="*/ 2147483646 h 79"/>
                  <a:gd name="T32" fmla="*/ 2147483646 w 61"/>
                  <a:gd name="T33" fmla="*/ 2147483646 h 79"/>
                  <a:gd name="T34" fmla="*/ 2147483646 w 61"/>
                  <a:gd name="T35" fmla="*/ 2147483646 h 79"/>
                  <a:gd name="T36" fmla="*/ 2147483646 w 61"/>
                  <a:gd name="T37" fmla="*/ 2147483646 h 79"/>
                  <a:gd name="T38" fmla="*/ 2147483646 w 61"/>
                  <a:gd name="T39" fmla="*/ 2147483646 h 79"/>
                  <a:gd name="T40" fmla="*/ 2147483646 w 61"/>
                  <a:gd name="T41" fmla="*/ 2147483646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79"/>
                  <a:gd name="T65" fmla="*/ 61 w 61"/>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79">
                    <a:moveTo>
                      <a:pt x="48" y="57"/>
                    </a:moveTo>
                    <a:lnTo>
                      <a:pt x="48" y="57"/>
                    </a:lnTo>
                    <a:cubicBezTo>
                      <a:pt x="48" y="60"/>
                      <a:pt x="47" y="61"/>
                      <a:pt x="47" y="62"/>
                    </a:cubicBezTo>
                    <a:lnTo>
                      <a:pt x="14" y="66"/>
                    </a:lnTo>
                    <a:cubicBezTo>
                      <a:pt x="14" y="64"/>
                      <a:pt x="13" y="62"/>
                      <a:pt x="13" y="59"/>
                    </a:cubicBezTo>
                    <a:lnTo>
                      <a:pt x="13" y="19"/>
                    </a:lnTo>
                    <a:cubicBezTo>
                      <a:pt x="13" y="16"/>
                      <a:pt x="13" y="14"/>
                      <a:pt x="14" y="13"/>
                    </a:cubicBezTo>
                    <a:lnTo>
                      <a:pt x="47" y="14"/>
                    </a:lnTo>
                    <a:cubicBezTo>
                      <a:pt x="47" y="15"/>
                      <a:pt x="48" y="17"/>
                      <a:pt x="48" y="20"/>
                    </a:cubicBezTo>
                    <a:lnTo>
                      <a:pt x="48" y="57"/>
                    </a:lnTo>
                    <a:close/>
                    <a:moveTo>
                      <a:pt x="49" y="1"/>
                    </a:moveTo>
                    <a:lnTo>
                      <a:pt x="49" y="1"/>
                    </a:lnTo>
                    <a:lnTo>
                      <a:pt x="13" y="0"/>
                    </a:lnTo>
                    <a:lnTo>
                      <a:pt x="11" y="0"/>
                    </a:lnTo>
                    <a:cubicBezTo>
                      <a:pt x="4" y="0"/>
                      <a:pt x="0" y="7"/>
                      <a:pt x="0" y="19"/>
                    </a:cubicBezTo>
                    <a:lnTo>
                      <a:pt x="0" y="59"/>
                    </a:lnTo>
                    <a:cubicBezTo>
                      <a:pt x="0" y="72"/>
                      <a:pt x="4" y="79"/>
                      <a:pt x="12" y="79"/>
                    </a:cubicBezTo>
                    <a:lnTo>
                      <a:pt x="50" y="75"/>
                    </a:lnTo>
                    <a:cubicBezTo>
                      <a:pt x="56" y="75"/>
                      <a:pt x="61" y="67"/>
                      <a:pt x="61" y="57"/>
                    </a:cubicBezTo>
                    <a:lnTo>
                      <a:pt x="61" y="20"/>
                    </a:lnTo>
                    <a:cubicBezTo>
                      <a:pt x="61" y="12"/>
                      <a:pt x="58" y="3"/>
                      <a:pt x="49" y="1"/>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Freeform 61"/>
              <p:cNvSpPr>
                <a:spLocks/>
              </p:cNvSpPr>
              <p:nvPr/>
            </p:nvSpPr>
            <p:spPr bwMode="auto">
              <a:xfrm>
                <a:off x="1450975" y="2792413"/>
                <a:ext cx="106363" cy="20638"/>
              </a:xfrm>
              <a:custGeom>
                <a:avLst/>
                <a:gdLst>
                  <a:gd name="T0" fmla="*/ 2147483646 w 256"/>
                  <a:gd name="T1" fmla="*/ 0 h 50"/>
                  <a:gd name="T2" fmla="*/ 2147483646 w 256"/>
                  <a:gd name="T3" fmla="*/ 0 h 50"/>
                  <a:gd name="T4" fmla="*/ 2147483646 w 256"/>
                  <a:gd name="T5" fmla="*/ 0 h 50"/>
                  <a:gd name="T6" fmla="*/ 0 w 256"/>
                  <a:gd name="T7" fmla="*/ 2147483646 h 50"/>
                  <a:gd name="T8" fmla="*/ 2147483646 w 256"/>
                  <a:gd name="T9" fmla="*/ 2147483646 h 50"/>
                  <a:gd name="T10" fmla="*/ 2147483646 w 256"/>
                  <a:gd name="T11" fmla="*/ 2147483646 h 50"/>
                  <a:gd name="T12" fmla="*/ 2147483646 w 256"/>
                  <a:gd name="T13" fmla="*/ 2147483646 h 50"/>
                  <a:gd name="T14" fmla="*/ 2147483646 w 256"/>
                  <a:gd name="T15" fmla="*/ 0 h 50"/>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50"/>
                  <a:gd name="T26" fmla="*/ 256 w 256"/>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50">
                    <a:moveTo>
                      <a:pt x="237" y="0"/>
                    </a:moveTo>
                    <a:lnTo>
                      <a:pt x="237" y="0"/>
                    </a:lnTo>
                    <a:lnTo>
                      <a:pt x="18" y="0"/>
                    </a:lnTo>
                    <a:cubicBezTo>
                      <a:pt x="8" y="0"/>
                      <a:pt x="0" y="11"/>
                      <a:pt x="0" y="25"/>
                    </a:cubicBezTo>
                    <a:cubicBezTo>
                      <a:pt x="0" y="39"/>
                      <a:pt x="8" y="50"/>
                      <a:pt x="18" y="50"/>
                    </a:cubicBezTo>
                    <a:lnTo>
                      <a:pt x="237" y="50"/>
                    </a:lnTo>
                    <a:cubicBezTo>
                      <a:pt x="248" y="50"/>
                      <a:pt x="256" y="39"/>
                      <a:pt x="256" y="25"/>
                    </a:cubicBezTo>
                    <a:cubicBezTo>
                      <a:pt x="256" y="11"/>
                      <a:pt x="248" y="0"/>
                      <a:pt x="237"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Freeform 62"/>
              <p:cNvSpPr>
                <a:spLocks/>
              </p:cNvSpPr>
              <p:nvPr/>
            </p:nvSpPr>
            <p:spPr bwMode="auto">
              <a:xfrm>
                <a:off x="1450975" y="2835276"/>
                <a:ext cx="106363" cy="20638"/>
              </a:xfrm>
              <a:custGeom>
                <a:avLst/>
                <a:gdLst>
                  <a:gd name="T0" fmla="*/ 2147483646 w 256"/>
                  <a:gd name="T1" fmla="*/ 0 h 51"/>
                  <a:gd name="T2" fmla="*/ 2147483646 w 256"/>
                  <a:gd name="T3" fmla="*/ 0 h 51"/>
                  <a:gd name="T4" fmla="*/ 2147483646 w 256"/>
                  <a:gd name="T5" fmla="*/ 0 h 51"/>
                  <a:gd name="T6" fmla="*/ 0 w 256"/>
                  <a:gd name="T7" fmla="*/ 2147483646 h 51"/>
                  <a:gd name="T8" fmla="*/ 2147483646 w 256"/>
                  <a:gd name="T9" fmla="*/ 2147483646 h 51"/>
                  <a:gd name="T10" fmla="*/ 2147483646 w 256"/>
                  <a:gd name="T11" fmla="*/ 2147483646 h 51"/>
                  <a:gd name="T12" fmla="*/ 2147483646 w 256"/>
                  <a:gd name="T13" fmla="*/ 2147483646 h 51"/>
                  <a:gd name="T14" fmla="*/ 2147483646 w 256"/>
                  <a:gd name="T15" fmla="*/ 0 h 51"/>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51"/>
                  <a:gd name="T26" fmla="*/ 256 w 256"/>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51">
                    <a:moveTo>
                      <a:pt x="237" y="0"/>
                    </a:moveTo>
                    <a:lnTo>
                      <a:pt x="237" y="0"/>
                    </a:lnTo>
                    <a:lnTo>
                      <a:pt x="18" y="0"/>
                    </a:lnTo>
                    <a:cubicBezTo>
                      <a:pt x="8" y="0"/>
                      <a:pt x="0" y="11"/>
                      <a:pt x="0" y="25"/>
                    </a:cubicBezTo>
                    <a:cubicBezTo>
                      <a:pt x="0" y="39"/>
                      <a:pt x="8" y="51"/>
                      <a:pt x="18" y="51"/>
                    </a:cubicBezTo>
                    <a:lnTo>
                      <a:pt x="237" y="51"/>
                    </a:lnTo>
                    <a:cubicBezTo>
                      <a:pt x="248" y="51"/>
                      <a:pt x="256" y="39"/>
                      <a:pt x="256" y="25"/>
                    </a:cubicBezTo>
                    <a:cubicBezTo>
                      <a:pt x="256" y="11"/>
                      <a:pt x="248" y="0"/>
                      <a:pt x="237"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0" name="矩形 179"/>
            <p:cNvSpPr/>
            <p:nvPr/>
          </p:nvSpPr>
          <p:spPr>
            <a:xfrm>
              <a:off x="3831707" y="3389285"/>
              <a:ext cx="1070560" cy="163224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3" name="组合 134"/>
            <p:cNvGrpSpPr>
              <a:grpSpLocks/>
            </p:cNvGrpSpPr>
            <p:nvPr/>
          </p:nvGrpSpPr>
          <p:grpSpPr bwMode="auto">
            <a:xfrm>
              <a:off x="4034921" y="3872719"/>
              <a:ext cx="580379" cy="591943"/>
              <a:chOff x="5465763" y="2189163"/>
              <a:chExt cx="598488" cy="611187"/>
            </a:xfrm>
          </p:grpSpPr>
          <p:sp>
            <p:nvSpPr>
              <p:cNvPr id="74" name="Freeform 56"/>
              <p:cNvSpPr>
                <a:spLocks/>
              </p:cNvSpPr>
              <p:nvPr/>
            </p:nvSpPr>
            <p:spPr bwMode="auto">
              <a:xfrm>
                <a:off x="5465763" y="2189163"/>
                <a:ext cx="598488" cy="596900"/>
              </a:xfrm>
              <a:custGeom>
                <a:avLst/>
                <a:gdLst>
                  <a:gd name="T0" fmla="*/ 2147483646 w 1429"/>
                  <a:gd name="T1" fmla="*/ 2147483646 h 1424"/>
                  <a:gd name="T2" fmla="*/ 2147483646 w 1429"/>
                  <a:gd name="T3" fmla="*/ 2147483646 h 1424"/>
                  <a:gd name="T4" fmla="*/ 2147483646 w 1429"/>
                  <a:gd name="T5" fmla="*/ 2147483646 h 1424"/>
                  <a:gd name="T6" fmla="*/ 2147483646 w 1429"/>
                  <a:gd name="T7" fmla="*/ 2147483646 h 1424"/>
                  <a:gd name="T8" fmla="*/ 2147483646 w 1429"/>
                  <a:gd name="T9" fmla="*/ 2147483646 h 1424"/>
                  <a:gd name="T10" fmla="*/ 2147483646 w 1429"/>
                  <a:gd name="T11" fmla="*/ 2147483646 h 1424"/>
                  <a:gd name="T12" fmla="*/ 2147483646 w 1429"/>
                  <a:gd name="T13" fmla="*/ 2147483646 h 1424"/>
                  <a:gd name="T14" fmla="*/ 2147483646 w 1429"/>
                  <a:gd name="T15" fmla="*/ 2147483646 h 1424"/>
                  <a:gd name="T16" fmla="*/ 2147483646 w 1429"/>
                  <a:gd name="T17" fmla="*/ 2147483646 h 1424"/>
                  <a:gd name="T18" fmla="*/ 2147483646 w 1429"/>
                  <a:gd name="T19" fmla="*/ 2147483646 h 1424"/>
                  <a:gd name="T20" fmla="*/ 0 w 1429"/>
                  <a:gd name="T21" fmla="*/ 2147483646 h 1424"/>
                  <a:gd name="T22" fmla="*/ 2147483646 w 1429"/>
                  <a:gd name="T23" fmla="*/ 0 h 1424"/>
                  <a:gd name="T24" fmla="*/ 2147483646 w 1429"/>
                  <a:gd name="T25" fmla="*/ 2147483646 h 1424"/>
                  <a:gd name="T26" fmla="*/ 2147483646 w 1429"/>
                  <a:gd name="T27" fmla="*/ 2147483646 h 1424"/>
                  <a:gd name="T28" fmla="*/ 2147483646 w 1429"/>
                  <a:gd name="T29" fmla="*/ 2147483646 h 14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9"/>
                  <a:gd name="T46" fmla="*/ 0 h 1424"/>
                  <a:gd name="T47" fmla="*/ 1429 w 1429"/>
                  <a:gd name="T48" fmla="*/ 1424 h 14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9" h="1424">
                    <a:moveTo>
                      <a:pt x="817" y="1422"/>
                    </a:moveTo>
                    <a:lnTo>
                      <a:pt x="817" y="1422"/>
                    </a:lnTo>
                    <a:cubicBezTo>
                      <a:pt x="801" y="1422"/>
                      <a:pt x="786" y="1410"/>
                      <a:pt x="784" y="1393"/>
                    </a:cubicBezTo>
                    <a:cubicBezTo>
                      <a:pt x="781" y="1375"/>
                      <a:pt x="794" y="1358"/>
                      <a:pt x="812" y="1355"/>
                    </a:cubicBezTo>
                    <a:cubicBezTo>
                      <a:pt x="1126" y="1308"/>
                      <a:pt x="1363" y="1033"/>
                      <a:pt x="1363" y="715"/>
                    </a:cubicBezTo>
                    <a:cubicBezTo>
                      <a:pt x="1363" y="357"/>
                      <a:pt x="1072" y="66"/>
                      <a:pt x="715" y="66"/>
                    </a:cubicBezTo>
                    <a:cubicBezTo>
                      <a:pt x="357" y="66"/>
                      <a:pt x="66" y="357"/>
                      <a:pt x="66" y="715"/>
                    </a:cubicBezTo>
                    <a:cubicBezTo>
                      <a:pt x="66" y="1033"/>
                      <a:pt x="303" y="1308"/>
                      <a:pt x="617" y="1355"/>
                    </a:cubicBezTo>
                    <a:cubicBezTo>
                      <a:pt x="635" y="1358"/>
                      <a:pt x="648" y="1375"/>
                      <a:pt x="645" y="1393"/>
                    </a:cubicBezTo>
                    <a:cubicBezTo>
                      <a:pt x="643" y="1412"/>
                      <a:pt x="626" y="1424"/>
                      <a:pt x="607" y="1421"/>
                    </a:cubicBezTo>
                    <a:cubicBezTo>
                      <a:pt x="261" y="1369"/>
                      <a:pt x="0" y="1065"/>
                      <a:pt x="0" y="715"/>
                    </a:cubicBezTo>
                    <a:cubicBezTo>
                      <a:pt x="0" y="320"/>
                      <a:pt x="320" y="0"/>
                      <a:pt x="715" y="0"/>
                    </a:cubicBezTo>
                    <a:cubicBezTo>
                      <a:pt x="1109" y="0"/>
                      <a:pt x="1429" y="320"/>
                      <a:pt x="1429" y="715"/>
                    </a:cubicBezTo>
                    <a:cubicBezTo>
                      <a:pt x="1429" y="1065"/>
                      <a:pt x="1168" y="1369"/>
                      <a:pt x="822" y="1421"/>
                    </a:cubicBezTo>
                    <a:cubicBezTo>
                      <a:pt x="820" y="1422"/>
                      <a:pt x="818" y="1422"/>
                      <a:pt x="817" y="1422"/>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Freeform 57"/>
              <p:cNvSpPr>
                <a:spLocks/>
              </p:cNvSpPr>
              <p:nvPr/>
            </p:nvSpPr>
            <p:spPr bwMode="auto">
              <a:xfrm>
                <a:off x="5692775" y="2743200"/>
                <a:ext cx="57150" cy="57150"/>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1"/>
                      <a:pt x="30" y="0"/>
                      <a:pt x="69" y="0"/>
                    </a:cubicBezTo>
                    <a:cubicBezTo>
                      <a:pt x="107" y="0"/>
                      <a:pt x="138" y="31"/>
                      <a:pt x="138" y="70"/>
                    </a:cubicBezTo>
                    <a:cubicBezTo>
                      <a:pt x="138" y="108"/>
                      <a:pt x="107" y="139"/>
                      <a:pt x="69" y="139"/>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Freeform 58"/>
              <p:cNvSpPr>
                <a:spLocks/>
              </p:cNvSpPr>
              <p:nvPr/>
            </p:nvSpPr>
            <p:spPr bwMode="auto">
              <a:xfrm>
                <a:off x="5781675" y="2743200"/>
                <a:ext cx="58738" cy="57150"/>
              </a:xfrm>
              <a:custGeom>
                <a:avLst/>
                <a:gdLst>
                  <a:gd name="T0" fmla="*/ 2147483646 w 139"/>
                  <a:gd name="T1" fmla="*/ 2147483646 h 138"/>
                  <a:gd name="T2" fmla="*/ 2147483646 w 139"/>
                  <a:gd name="T3" fmla="*/ 2147483646 h 138"/>
                  <a:gd name="T4" fmla="*/ 0 w 139"/>
                  <a:gd name="T5" fmla="*/ 2147483646 h 138"/>
                  <a:gd name="T6" fmla="*/ 2147483646 w 139"/>
                  <a:gd name="T7" fmla="*/ 0 h 138"/>
                  <a:gd name="T8" fmla="*/ 2147483646 w 139"/>
                  <a:gd name="T9" fmla="*/ 2147483646 h 138"/>
                  <a:gd name="T10" fmla="*/ 2147483646 w 139"/>
                  <a:gd name="T11" fmla="*/ 2147483646 h 138"/>
                  <a:gd name="T12" fmla="*/ 0 60000 65536"/>
                  <a:gd name="T13" fmla="*/ 0 60000 65536"/>
                  <a:gd name="T14" fmla="*/ 0 60000 65536"/>
                  <a:gd name="T15" fmla="*/ 0 60000 65536"/>
                  <a:gd name="T16" fmla="*/ 0 60000 65536"/>
                  <a:gd name="T17" fmla="*/ 0 60000 65536"/>
                  <a:gd name="T18" fmla="*/ 0 w 139"/>
                  <a:gd name="T19" fmla="*/ 0 h 138"/>
                  <a:gd name="T20" fmla="*/ 139 w 139"/>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9" h="138">
                    <a:moveTo>
                      <a:pt x="70" y="138"/>
                    </a:moveTo>
                    <a:lnTo>
                      <a:pt x="70" y="138"/>
                    </a:lnTo>
                    <a:cubicBezTo>
                      <a:pt x="31" y="138"/>
                      <a:pt x="0" y="107"/>
                      <a:pt x="0" y="69"/>
                    </a:cubicBezTo>
                    <a:cubicBezTo>
                      <a:pt x="0" y="31"/>
                      <a:pt x="31" y="0"/>
                      <a:pt x="70" y="0"/>
                    </a:cubicBezTo>
                    <a:cubicBezTo>
                      <a:pt x="108" y="0"/>
                      <a:pt x="139" y="31"/>
                      <a:pt x="139" y="69"/>
                    </a:cubicBezTo>
                    <a:cubicBezTo>
                      <a:pt x="139" y="107"/>
                      <a:pt x="108" y="138"/>
                      <a:pt x="70" y="138"/>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59"/>
              <p:cNvSpPr>
                <a:spLocks/>
              </p:cNvSpPr>
              <p:nvPr/>
            </p:nvSpPr>
            <p:spPr bwMode="auto">
              <a:xfrm>
                <a:off x="5567363" y="2441575"/>
                <a:ext cx="396875" cy="198438"/>
              </a:xfrm>
              <a:custGeom>
                <a:avLst/>
                <a:gdLst>
                  <a:gd name="T0" fmla="*/ 2147483646 w 945"/>
                  <a:gd name="T1" fmla="*/ 2147483646 h 473"/>
                  <a:gd name="T2" fmla="*/ 2147483646 w 945"/>
                  <a:gd name="T3" fmla="*/ 2147483646 h 473"/>
                  <a:gd name="T4" fmla="*/ 2147483646 w 945"/>
                  <a:gd name="T5" fmla="*/ 2147483646 h 473"/>
                  <a:gd name="T6" fmla="*/ 2147483646 w 945"/>
                  <a:gd name="T7" fmla="*/ 2147483646 h 473"/>
                  <a:gd name="T8" fmla="*/ 2147483646 w 945"/>
                  <a:gd name="T9" fmla="*/ 2147483646 h 473"/>
                  <a:gd name="T10" fmla="*/ 2147483646 w 945"/>
                  <a:gd name="T11" fmla="*/ 2147483646 h 473"/>
                  <a:gd name="T12" fmla="*/ 2147483646 w 945"/>
                  <a:gd name="T13" fmla="*/ 2147483646 h 473"/>
                  <a:gd name="T14" fmla="*/ 2147483646 w 945"/>
                  <a:gd name="T15" fmla="*/ 2147483646 h 473"/>
                  <a:gd name="T16" fmla="*/ 2147483646 w 945"/>
                  <a:gd name="T17" fmla="*/ 2147483646 h 473"/>
                  <a:gd name="T18" fmla="*/ 2147483646 w 945"/>
                  <a:gd name="T19" fmla="*/ 2147483646 h 473"/>
                  <a:gd name="T20" fmla="*/ 2147483646 w 945"/>
                  <a:gd name="T21" fmla="*/ 2147483646 h 473"/>
                  <a:gd name="T22" fmla="*/ 2147483646 w 945"/>
                  <a:gd name="T23" fmla="*/ 2147483646 h 473"/>
                  <a:gd name="T24" fmla="*/ 2147483646 w 945"/>
                  <a:gd name="T25" fmla="*/ 2147483646 h 473"/>
                  <a:gd name="T26" fmla="*/ 2147483646 w 945"/>
                  <a:gd name="T27" fmla="*/ 2147483646 h 473"/>
                  <a:gd name="T28" fmla="*/ 2147483646 w 945"/>
                  <a:gd name="T29" fmla="*/ 2147483646 h 473"/>
                  <a:gd name="T30" fmla="*/ 2147483646 w 945"/>
                  <a:gd name="T31" fmla="*/ 2147483646 h 473"/>
                  <a:gd name="T32" fmla="*/ 2147483646 w 945"/>
                  <a:gd name="T33" fmla="*/ 2147483646 h 473"/>
                  <a:gd name="T34" fmla="*/ 2147483646 w 945"/>
                  <a:gd name="T35" fmla="*/ 2147483646 h 473"/>
                  <a:gd name="T36" fmla="*/ 2147483646 w 945"/>
                  <a:gd name="T37" fmla="*/ 2147483646 h 473"/>
                  <a:gd name="T38" fmla="*/ 2147483646 w 945"/>
                  <a:gd name="T39" fmla="*/ 2147483646 h 473"/>
                  <a:gd name="T40" fmla="*/ 2147483646 w 945"/>
                  <a:gd name="T41" fmla="*/ 2147483646 h 473"/>
                  <a:gd name="T42" fmla="*/ 2147483646 w 945"/>
                  <a:gd name="T43" fmla="*/ 2147483646 h 473"/>
                  <a:gd name="T44" fmla="*/ 2147483646 w 945"/>
                  <a:gd name="T45" fmla="*/ 2147483646 h 473"/>
                  <a:gd name="T46" fmla="*/ 2147483646 w 945"/>
                  <a:gd name="T47" fmla="*/ 2147483646 h 473"/>
                  <a:gd name="T48" fmla="*/ 2147483646 w 945"/>
                  <a:gd name="T49" fmla="*/ 2147483646 h 473"/>
                  <a:gd name="T50" fmla="*/ 2147483646 w 945"/>
                  <a:gd name="T51" fmla="*/ 2147483646 h 473"/>
                  <a:gd name="T52" fmla="*/ 2147483646 w 945"/>
                  <a:gd name="T53" fmla="*/ 2147483646 h 473"/>
                  <a:gd name="T54" fmla="*/ 2147483646 w 945"/>
                  <a:gd name="T55" fmla="*/ 2147483646 h 4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5"/>
                  <a:gd name="T85" fmla="*/ 0 h 473"/>
                  <a:gd name="T86" fmla="*/ 945 w 945"/>
                  <a:gd name="T87" fmla="*/ 473 h 4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5" h="473">
                    <a:moveTo>
                      <a:pt x="507" y="473"/>
                    </a:moveTo>
                    <a:lnTo>
                      <a:pt x="507" y="473"/>
                    </a:lnTo>
                    <a:cubicBezTo>
                      <a:pt x="278" y="473"/>
                      <a:pt x="104" y="293"/>
                      <a:pt x="96" y="286"/>
                    </a:cubicBezTo>
                    <a:cubicBezTo>
                      <a:pt x="84" y="272"/>
                      <a:pt x="84" y="251"/>
                      <a:pt x="97" y="238"/>
                    </a:cubicBezTo>
                    <a:cubicBezTo>
                      <a:pt x="111" y="226"/>
                      <a:pt x="132" y="226"/>
                      <a:pt x="145" y="239"/>
                    </a:cubicBezTo>
                    <a:cubicBezTo>
                      <a:pt x="147" y="242"/>
                      <a:pt x="307" y="406"/>
                      <a:pt x="507" y="406"/>
                    </a:cubicBezTo>
                    <a:cubicBezTo>
                      <a:pt x="672" y="406"/>
                      <a:pt x="823" y="232"/>
                      <a:pt x="867" y="165"/>
                    </a:cubicBezTo>
                    <a:cubicBezTo>
                      <a:pt x="864" y="167"/>
                      <a:pt x="862" y="169"/>
                      <a:pt x="860" y="171"/>
                    </a:cubicBezTo>
                    <a:cubicBezTo>
                      <a:pt x="641" y="360"/>
                      <a:pt x="428" y="283"/>
                      <a:pt x="420" y="279"/>
                    </a:cubicBezTo>
                    <a:cubicBezTo>
                      <a:pt x="403" y="273"/>
                      <a:pt x="395" y="256"/>
                      <a:pt x="399" y="239"/>
                    </a:cubicBezTo>
                    <a:cubicBezTo>
                      <a:pt x="404" y="223"/>
                      <a:pt x="420" y="212"/>
                      <a:pt x="437" y="215"/>
                    </a:cubicBezTo>
                    <a:cubicBezTo>
                      <a:pt x="438" y="216"/>
                      <a:pt x="523" y="230"/>
                      <a:pt x="591" y="214"/>
                    </a:cubicBezTo>
                    <a:cubicBezTo>
                      <a:pt x="622" y="207"/>
                      <a:pt x="636" y="187"/>
                      <a:pt x="638" y="180"/>
                    </a:cubicBezTo>
                    <a:cubicBezTo>
                      <a:pt x="635" y="178"/>
                      <a:pt x="630" y="176"/>
                      <a:pt x="619" y="176"/>
                    </a:cubicBezTo>
                    <a:cubicBezTo>
                      <a:pt x="571" y="174"/>
                      <a:pt x="515" y="158"/>
                      <a:pt x="450" y="139"/>
                    </a:cubicBezTo>
                    <a:cubicBezTo>
                      <a:pt x="394" y="123"/>
                      <a:pt x="337" y="107"/>
                      <a:pt x="278" y="97"/>
                    </a:cubicBezTo>
                    <a:cubicBezTo>
                      <a:pt x="129" y="73"/>
                      <a:pt x="66" y="165"/>
                      <a:pt x="65" y="166"/>
                    </a:cubicBezTo>
                    <a:cubicBezTo>
                      <a:pt x="55" y="182"/>
                      <a:pt x="35" y="186"/>
                      <a:pt x="19" y="176"/>
                    </a:cubicBezTo>
                    <a:cubicBezTo>
                      <a:pt x="4" y="166"/>
                      <a:pt x="0" y="145"/>
                      <a:pt x="10" y="130"/>
                    </a:cubicBezTo>
                    <a:cubicBezTo>
                      <a:pt x="13" y="124"/>
                      <a:pt x="98" y="0"/>
                      <a:pt x="289" y="31"/>
                    </a:cubicBezTo>
                    <a:cubicBezTo>
                      <a:pt x="352" y="41"/>
                      <a:pt x="414" y="59"/>
                      <a:pt x="468" y="75"/>
                    </a:cubicBezTo>
                    <a:cubicBezTo>
                      <a:pt x="526" y="92"/>
                      <a:pt x="581" y="108"/>
                      <a:pt x="622" y="109"/>
                    </a:cubicBezTo>
                    <a:cubicBezTo>
                      <a:pt x="678" y="112"/>
                      <a:pt x="701" y="143"/>
                      <a:pt x="704" y="172"/>
                    </a:cubicBezTo>
                    <a:cubicBezTo>
                      <a:pt x="705" y="179"/>
                      <a:pt x="704" y="187"/>
                      <a:pt x="702" y="195"/>
                    </a:cubicBezTo>
                    <a:cubicBezTo>
                      <a:pt x="739" y="178"/>
                      <a:pt x="777" y="154"/>
                      <a:pt x="816" y="121"/>
                    </a:cubicBezTo>
                    <a:cubicBezTo>
                      <a:pt x="870" y="74"/>
                      <a:pt x="905" y="93"/>
                      <a:pt x="917" y="104"/>
                    </a:cubicBezTo>
                    <a:cubicBezTo>
                      <a:pt x="942" y="125"/>
                      <a:pt x="945" y="166"/>
                      <a:pt x="925" y="198"/>
                    </a:cubicBezTo>
                    <a:cubicBezTo>
                      <a:pt x="876" y="274"/>
                      <a:pt x="706" y="473"/>
                      <a:pt x="507" y="473"/>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Freeform 60"/>
              <p:cNvSpPr>
                <a:spLocks/>
              </p:cNvSpPr>
              <p:nvPr/>
            </p:nvSpPr>
            <p:spPr bwMode="auto">
              <a:xfrm>
                <a:off x="5802313" y="2308225"/>
                <a:ext cx="100013" cy="136525"/>
              </a:xfrm>
              <a:custGeom>
                <a:avLst/>
                <a:gdLst>
                  <a:gd name="T0" fmla="*/ 2147483646 w 242"/>
                  <a:gd name="T1" fmla="*/ 2147483646 h 326"/>
                  <a:gd name="T2" fmla="*/ 2147483646 w 242"/>
                  <a:gd name="T3" fmla="*/ 2147483646 h 326"/>
                  <a:gd name="T4" fmla="*/ 2147483646 w 242"/>
                  <a:gd name="T5" fmla="*/ 2147483646 h 326"/>
                  <a:gd name="T6" fmla="*/ 2147483646 w 242"/>
                  <a:gd name="T7" fmla="*/ 2147483646 h 326"/>
                  <a:gd name="T8" fmla="*/ 2147483646 w 242"/>
                  <a:gd name="T9" fmla="*/ 2147483646 h 326"/>
                  <a:gd name="T10" fmla="*/ 2147483646 w 242"/>
                  <a:gd name="T11" fmla="*/ 2147483646 h 326"/>
                  <a:gd name="T12" fmla="*/ 2147483646 w 242"/>
                  <a:gd name="T13" fmla="*/ 2147483646 h 326"/>
                  <a:gd name="T14" fmla="*/ 0 w 242"/>
                  <a:gd name="T15" fmla="*/ 2147483646 h 326"/>
                  <a:gd name="T16" fmla="*/ 2147483646 w 242"/>
                  <a:gd name="T17" fmla="*/ 0 h 326"/>
                  <a:gd name="T18" fmla="*/ 2147483646 w 242"/>
                  <a:gd name="T19" fmla="*/ 2147483646 h 326"/>
                  <a:gd name="T20" fmla="*/ 2147483646 w 242"/>
                  <a:gd name="T21" fmla="*/ 2147483646 h 326"/>
                  <a:gd name="T22" fmla="*/ 2147483646 w 242"/>
                  <a:gd name="T23" fmla="*/ 2147483646 h 326"/>
                  <a:gd name="T24" fmla="*/ 2147483646 w 242"/>
                  <a:gd name="T25" fmla="*/ 2147483646 h 326"/>
                  <a:gd name="T26" fmla="*/ 2147483646 w 242"/>
                  <a:gd name="T27" fmla="*/ 2147483646 h 326"/>
                  <a:gd name="T28" fmla="*/ 2147483646 w 242"/>
                  <a:gd name="T29" fmla="*/ 2147483646 h 326"/>
                  <a:gd name="T30" fmla="*/ 2147483646 w 242"/>
                  <a:gd name="T31" fmla="*/ 2147483646 h 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2"/>
                  <a:gd name="T49" fmla="*/ 0 h 326"/>
                  <a:gd name="T50" fmla="*/ 242 w 242"/>
                  <a:gd name="T51" fmla="*/ 326 h 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2" h="326">
                    <a:moveTo>
                      <a:pt x="121" y="326"/>
                    </a:moveTo>
                    <a:lnTo>
                      <a:pt x="121" y="326"/>
                    </a:lnTo>
                    <a:cubicBezTo>
                      <a:pt x="81" y="326"/>
                      <a:pt x="43" y="311"/>
                      <a:pt x="21" y="285"/>
                    </a:cubicBezTo>
                    <a:lnTo>
                      <a:pt x="71" y="241"/>
                    </a:lnTo>
                    <a:cubicBezTo>
                      <a:pt x="79" y="250"/>
                      <a:pt x="96" y="259"/>
                      <a:pt x="121" y="259"/>
                    </a:cubicBezTo>
                    <a:cubicBezTo>
                      <a:pt x="154" y="259"/>
                      <a:pt x="175" y="242"/>
                      <a:pt x="175" y="231"/>
                    </a:cubicBezTo>
                    <a:cubicBezTo>
                      <a:pt x="175" y="219"/>
                      <a:pt x="154" y="202"/>
                      <a:pt x="121" y="202"/>
                    </a:cubicBezTo>
                    <a:cubicBezTo>
                      <a:pt x="47" y="202"/>
                      <a:pt x="0" y="165"/>
                      <a:pt x="0" y="107"/>
                    </a:cubicBezTo>
                    <a:cubicBezTo>
                      <a:pt x="0" y="46"/>
                      <a:pt x="51" y="0"/>
                      <a:pt x="119" y="0"/>
                    </a:cubicBezTo>
                    <a:cubicBezTo>
                      <a:pt x="157" y="0"/>
                      <a:pt x="192" y="14"/>
                      <a:pt x="215" y="38"/>
                    </a:cubicBezTo>
                    <a:lnTo>
                      <a:pt x="167" y="84"/>
                    </a:lnTo>
                    <a:cubicBezTo>
                      <a:pt x="159" y="76"/>
                      <a:pt x="142" y="67"/>
                      <a:pt x="119" y="67"/>
                    </a:cubicBezTo>
                    <a:cubicBezTo>
                      <a:pt x="94" y="67"/>
                      <a:pt x="67" y="79"/>
                      <a:pt x="67" y="107"/>
                    </a:cubicBezTo>
                    <a:cubicBezTo>
                      <a:pt x="67" y="132"/>
                      <a:pt x="101" y="135"/>
                      <a:pt x="121" y="135"/>
                    </a:cubicBezTo>
                    <a:cubicBezTo>
                      <a:pt x="188" y="135"/>
                      <a:pt x="242" y="177"/>
                      <a:pt x="242" y="231"/>
                    </a:cubicBezTo>
                    <a:cubicBezTo>
                      <a:pt x="242" y="284"/>
                      <a:pt x="188" y="326"/>
                      <a:pt x="121" y="326"/>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Freeform 61"/>
              <p:cNvSpPr>
                <a:spLocks/>
              </p:cNvSpPr>
              <p:nvPr/>
            </p:nvSpPr>
            <p:spPr bwMode="auto">
              <a:xfrm>
                <a:off x="5840413" y="2293938"/>
                <a:ext cx="22225" cy="25400"/>
              </a:xfrm>
              <a:custGeom>
                <a:avLst/>
                <a:gdLst>
                  <a:gd name="T0" fmla="*/ 2147483646 w 53"/>
                  <a:gd name="T1" fmla="*/ 2147483646 h 62"/>
                  <a:gd name="T2" fmla="*/ 2147483646 w 53"/>
                  <a:gd name="T3" fmla="*/ 2147483646 h 62"/>
                  <a:gd name="T4" fmla="*/ 0 w 53"/>
                  <a:gd name="T5" fmla="*/ 2147483646 h 62"/>
                  <a:gd name="T6" fmla="*/ 0 w 53"/>
                  <a:gd name="T7" fmla="*/ 0 h 62"/>
                  <a:gd name="T8" fmla="*/ 2147483646 w 53"/>
                  <a:gd name="T9" fmla="*/ 0 h 62"/>
                  <a:gd name="T10" fmla="*/ 2147483646 w 53"/>
                  <a:gd name="T11" fmla="*/ 2147483646 h 62"/>
                  <a:gd name="T12" fmla="*/ 0 60000 65536"/>
                  <a:gd name="T13" fmla="*/ 0 60000 65536"/>
                  <a:gd name="T14" fmla="*/ 0 60000 65536"/>
                  <a:gd name="T15" fmla="*/ 0 60000 65536"/>
                  <a:gd name="T16" fmla="*/ 0 60000 65536"/>
                  <a:gd name="T17" fmla="*/ 0 60000 65536"/>
                  <a:gd name="T18" fmla="*/ 0 w 53"/>
                  <a:gd name="T19" fmla="*/ 0 h 62"/>
                  <a:gd name="T20" fmla="*/ 53 w 53"/>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53" h="62">
                    <a:moveTo>
                      <a:pt x="53" y="62"/>
                    </a:moveTo>
                    <a:lnTo>
                      <a:pt x="53" y="62"/>
                    </a:lnTo>
                    <a:lnTo>
                      <a:pt x="0" y="62"/>
                    </a:lnTo>
                    <a:lnTo>
                      <a:pt x="0" y="0"/>
                    </a:lnTo>
                    <a:lnTo>
                      <a:pt x="53" y="0"/>
                    </a:lnTo>
                    <a:lnTo>
                      <a:pt x="53" y="62"/>
                    </a:ln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Freeform 62"/>
              <p:cNvSpPr>
                <a:spLocks/>
              </p:cNvSpPr>
              <p:nvPr/>
            </p:nvSpPr>
            <p:spPr bwMode="auto">
              <a:xfrm>
                <a:off x="5840413" y="2436813"/>
                <a:ext cx="22225" cy="20638"/>
              </a:xfrm>
              <a:custGeom>
                <a:avLst/>
                <a:gdLst>
                  <a:gd name="T0" fmla="*/ 2147483646 w 53"/>
                  <a:gd name="T1" fmla="*/ 2147483646 h 46"/>
                  <a:gd name="T2" fmla="*/ 2147483646 w 53"/>
                  <a:gd name="T3" fmla="*/ 2147483646 h 46"/>
                  <a:gd name="T4" fmla="*/ 0 w 53"/>
                  <a:gd name="T5" fmla="*/ 2147483646 h 46"/>
                  <a:gd name="T6" fmla="*/ 0 w 53"/>
                  <a:gd name="T7" fmla="*/ 0 h 46"/>
                  <a:gd name="T8" fmla="*/ 2147483646 w 53"/>
                  <a:gd name="T9" fmla="*/ 0 h 46"/>
                  <a:gd name="T10" fmla="*/ 2147483646 w 53"/>
                  <a:gd name="T11" fmla="*/ 2147483646 h 46"/>
                  <a:gd name="T12" fmla="*/ 0 60000 65536"/>
                  <a:gd name="T13" fmla="*/ 0 60000 65536"/>
                  <a:gd name="T14" fmla="*/ 0 60000 65536"/>
                  <a:gd name="T15" fmla="*/ 0 60000 65536"/>
                  <a:gd name="T16" fmla="*/ 0 60000 65536"/>
                  <a:gd name="T17" fmla="*/ 0 60000 65536"/>
                  <a:gd name="T18" fmla="*/ 0 w 53"/>
                  <a:gd name="T19" fmla="*/ 0 h 46"/>
                  <a:gd name="T20" fmla="*/ 53 w 53"/>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53" h="46">
                    <a:moveTo>
                      <a:pt x="53" y="46"/>
                    </a:moveTo>
                    <a:lnTo>
                      <a:pt x="53" y="46"/>
                    </a:lnTo>
                    <a:lnTo>
                      <a:pt x="0" y="46"/>
                    </a:lnTo>
                    <a:lnTo>
                      <a:pt x="0" y="0"/>
                    </a:lnTo>
                    <a:lnTo>
                      <a:pt x="53" y="0"/>
                    </a:lnTo>
                    <a:lnTo>
                      <a:pt x="53" y="46"/>
                    </a:ln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7" name="组合 196"/>
            <p:cNvGrpSpPr/>
            <p:nvPr/>
          </p:nvGrpSpPr>
          <p:grpSpPr>
            <a:xfrm>
              <a:off x="838072" y="1807698"/>
              <a:ext cx="1508604" cy="1561093"/>
              <a:chOff x="1292514" y="1760949"/>
              <a:chExt cx="1508604" cy="1561093"/>
            </a:xfrm>
            <a:solidFill>
              <a:srgbClr val="30B5C5"/>
            </a:solidFill>
          </p:grpSpPr>
          <p:grpSp>
            <p:nvGrpSpPr>
              <p:cNvPr id="193" name="组合 192"/>
              <p:cNvGrpSpPr/>
              <p:nvPr/>
            </p:nvGrpSpPr>
            <p:grpSpPr>
              <a:xfrm>
                <a:off x="1292514" y="1760949"/>
                <a:ext cx="1508604" cy="1561093"/>
                <a:chOff x="1292514" y="1760949"/>
                <a:chExt cx="1508604" cy="1561093"/>
              </a:xfrm>
              <a:grpFill/>
            </p:grpSpPr>
            <p:sp>
              <p:nvSpPr>
                <p:cNvPr id="186" name="矩形 185"/>
                <p:cNvSpPr/>
                <p:nvPr/>
              </p:nvSpPr>
              <p:spPr>
                <a:xfrm>
                  <a:off x="1292514" y="1760949"/>
                  <a:ext cx="1508604" cy="742969"/>
                </a:xfrm>
                <a:prstGeom prst="rect">
                  <a:avLst/>
                </a:prstGeom>
                <a:no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大并发</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8" name="直接连接符 187"/>
                <p:cNvCxnSpPr>
                  <a:stCxn id="186" idx="2"/>
                  <a:endCxn id="136" idx="0"/>
                </p:cNvCxnSpPr>
                <p:nvPr/>
              </p:nvCxnSpPr>
              <p:spPr>
                <a:xfrm flipH="1">
                  <a:off x="2043734" y="2503918"/>
                  <a:ext cx="3082" cy="818124"/>
                </a:xfrm>
                <a:prstGeom prst="line">
                  <a:avLst/>
                </a:prstGeom>
                <a:grpFill/>
                <a:ln w="9525">
                  <a:solidFill>
                    <a:srgbClr val="30B5C5"/>
                  </a:solidFill>
                </a:ln>
              </p:spPr>
              <p:style>
                <a:lnRef idx="1">
                  <a:schemeClr val="accent1"/>
                </a:lnRef>
                <a:fillRef idx="0">
                  <a:schemeClr val="accent1"/>
                </a:fillRef>
                <a:effectRef idx="0">
                  <a:schemeClr val="accent1"/>
                </a:effectRef>
                <a:fontRef idx="minor">
                  <a:schemeClr val="tx1"/>
                </a:fontRef>
              </p:style>
            </p:cxnSp>
          </p:grpSp>
          <p:sp>
            <p:nvSpPr>
              <p:cNvPr id="190" name="椭圆 189"/>
              <p:cNvSpPr/>
              <p:nvPr/>
            </p:nvSpPr>
            <p:spPr>
              <a:xfrm>
                <a:off x="1978087" y="2426466"/>
                <a:ext cx="152894" cy="152894"/>
              </a:xfrm>
              <a:prstGeom prst="ellipse">
                <a:avLst/>
              </a:prstGeom>
              <a:grp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99" name="组合 198"/>
            <p:cNvGrpSpPr/>
            <p:nvPr/>
          </p:nvGrpSpPr>
          <p:grpSpPr>
            <a:xfrm>
              <a:off x="3586972" y="1807698"/>
              <a:ext cx="1508604" cy="1567771"/>
              <a:chOff x="1292514" y="1754271"/>
              <a:chExt cx="1508604" cy="1567771"/>
            </a:xfrm>
            <a:solidFill>
              <a:srgbClr val="30B5C5"/>
            </a:solidFill>
          </p:grpSpPr>
          <p:grpSp>
            <p:nvGrpSpPr>
              <p:cNvPr id="200" name="组合 199"/>
              <p:cNvGrpSpPr/>
              <p:nvPr/>
            </p:nvGrpSpPr>
            <p:grpSpPr>
              <a:xfrm>
                <a:off x="1292514" y="1754271"/>
                <a:ext cx="1508604" cy="1567771"/>
                <a:chOff x="1292514" y="1754271"/>
                <a:chExt cx="1508604" cy="1567771"/>
              </a:xfrm>
              <a:grpFill/>
            </p:grpSpPr>
            <p:sp>
              <p:nvSpPr>
                <p:cNvPr id="202" name="矩形 201"/>
                <p:cNvSpPr/>
                <p:nvPr/>
              </p:nvSpPr>
              <p:spPr>
                <a:xfrm>
                  <a:off x="1292514" y="1754271"/>
                  <a:ext cx="1508604" cy="749647"/>
                </a:xfrm>
                <a:prstGeom prst="rect">
                  <a:avLst/>
                </a:prstGeom>
                <a:no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高</a:t>
                  </a:r>
                  <a:r>
                    <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吞吐</a:t>
                  </a:r>
                </a:p>
              </p:txBody>
            </p:sp>
            <p:cxnSp>
              <p:nvCxnSpPr>
                <p:cNvPr id="203" name="直接连接符 202"/>
                <p:cNvCxnSpPr>
                  <a:stCxn id="202" idx="2"/>
                </p:cNvCxnSpPr>
                <p:nvPr/>
              </p:nvCxnSpPr>
              <p:spPr>
                <a:xfrm flipH="1">
                  <a:off x="2043734" y="2503918"/>
                  <a:ext cx="3082" cy="818124"/>
                </a:xfrm>
                <a:prstGeom prst="line">
                  <a:avLst/>
                </a:prstGeom>
                <a:grpFill/>
                <a:ln w="9525">
                  <a:solidFill>
                    <a:srgbClr val="30B5C5"/>
                  </a:solidFill>
                </a:ln>
              </p:spPr>
              <p:style>
                <a:lnRef idx="1">
                  <a:schemeClr val="accent1"/>
                </a:lnRef>
                <a:fillRef idx="0">
                  <a:schemeClr val="accent1"/>
                </a:fillRef>
                <a:effectRef idx="0">
                  <a:schemeClr val="accent1"/>
                </a:effectRef>
                <a:fontRef idx="minor">
                  <a:schemeClr val="tx1"/>
                </a:fontRef>
              </p:style>
            </p:cxnSp>
          </p:grpSp>
          <p:sp>
            <p:nvSpPr>
              <p:cNvPr id="201" name="椭圆 200"/>
              <p:cNvSpPr/>
              <p:nvPr/>
            </p:nvSpPr>
            <p:spPr>
              <a:xfrm>
                <a:off x="1978087" y="2426466"/>
                <a:ext cx="152894" cy="152894"/>
              </a:xfrm>
              <a:prstGeom prst="ellipse">
                <a:avLst/>
              </a:prstGeom>
              <a:grp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4" name="组合 213"/>
            <p:cNvGrpSpPr/>
            <p:nvPr/>
          </p:nvGrpSpPr>
          <p:grpSpPr>
            <a:xfrm>
              <a:off x="2244329" y="5023066"/>
              <a:ext cx="1508604" cy="1223910"/>
              <a:chOff x="3198493" y="5157072"/>
              <a:chExt cx="1508604" cy="1223910"/>
            </a:xfrm>
          </p:grpSpPr>
          <p:sp>
            <p:nvSpPr>
              <p:cNvPr id="209" name="矩形 208"/>
              <p:cNvSpPr/>
              <p:nvPr/>
            </p:nvSpPr>
            <p:spPr>
              <a:xfrm>
                <a:off x="3198493" y="5679755"/>
                <a:ext cx="1508604" cy="701227"/>
              </a:xfrm>
              <a:prstGeom prst="rect">
                <a:avLst/>
              </a:prstGeom>
              <a:solidFill>
                <a:schemeClr val="bg1"/>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大数据量</a:t>
                </a:r>
              </a:p>
            </p:txBody>
          </p:sp>
          <p:cxnSp>
            <p:nvCxnSpPr>
              <p:cNvPr id="210" name="直接连接符 209"/>
              <p:cNvCxnSpPr/>
              <p:nvPr/>
            </p:nvCxnSpPr>
            <p:spPr>
              <a:xfrm flipV="1">
                <a:off x="3952795" y="5157072"/>
                <a:ext cx="0" cy="521512"/>
              </a:xfrm>
              <a:prstGeom prst="line">
                <a:avLst/>
              </a:prstGeom>
              <a:ln w="9525">
                <a:solidFill>
                  <a:srgbClr val="30B5C5"/>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rot="10800000">
                <a:off x="3884894" y="5617629"/>
                <a:ext cx="152894" cy="152894"/>
              </a:xfrm>
              <a:prstGeom prst="ellipse">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grpSp>
        <p:nvGrpSpPr>
          <p:cNvPr id="3" name="组合 2"/>
          <p:cNvGrpSpPr/>
          <p:nvPr/>
        </p:nvGrpSpPr>
        <p:grpSpPr>
          <a:xfrm>
            <a:off x="5982908" y="1119516"/>
            <a:ext cx="5426009" cy="5073307"/>
            <a:chOff x="5982908" y="1127467"/>
            <a:chExt cx="5426009" cy="5073307"/>
          </a:xfrm>
        </p:grpSpPr>
        <p:sp>
          <p:nvSpPr>
            <p:cNvPr id="7" name="矩形 6"/>
            <p:cNvSpPr/>
            <p:nvPr/>
          </p:nvSpPr>
          <p:spPr>
            <a:xfrm>
              <a:off x="5982908" y="1127467"/>
              <a:ext cx="5407166" cy="5073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物联网应用</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矩形 144"/>
            <p:cNvSpPr/>
            <p:nvPr/>
          </p:nvSpPr>
          <p:spPr>
            <a:xfrm>
              <a:off x="6251537" y="3222535"/>
              <a:ext cx="1088646" cy="1661585"/>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1" name="组合 46381"/>
            <p:cNvGrpSpPr>
              <a:grpSpLocks/>
            </p:cNvGrpSpPr>
            <p:nvPr/>
          </p:nvGrpSpPr>
          <p:grpSpPr bwMode="auto">
            <a:xfrm>
              <a:off x="6523749" y="3822342"/>
              <a:ext cx="526603" cy="535509"/>
              <a:chOff x="4294188" y="3878263"/>
              <a:chExt cx="569912" cy="581025"/>
            </a:xfrm>
          </p:grpSpPr>
          <p:sp>
            <p:nvSpPr>
              <p:cNvPr id="112" name="Freeform 256"/>
              <p:cNvSpPr>
                <a:spLocks noEditPoints="1"/>
              </p:cNvSpPr>
              <p:nvPr/>
            </p:nvSpPr>
            <p:spPr bwMode="auto">
              <a:xfrm>
                <a:off x="4484688" y="3967163"/>
                <a:ext cx="190500" cy="190500"/>
              </a:xfrm>
              <a:custGeom>
                <a:avLst/>
                <a:gdLst>
                  <a:gd name="T0" fmla="*/ 2147483646 w 454"/>
                  <a:gd name="T1" fmla="*/ 2147483646 h 453"/>
                  <a:gd name="T2" fmla="*/ 2147483646 w 454"/>
                  <a:gd name="T3" fmla="*/ 2147483646 h 453"/>
                  <a:gd name="T4" fmla="*/ 2147483646 w 454"/>
                  <a:gd name="T5" fmla="*/ 2147483646 h 453"/>
                  <a:gd name="T6" fmla="*/ 2147483646 w 454"/>
                  <a:gd name="T7" fmla="*/ 2147483646 h 453"/>
                  <a:gd name="T8" fmla="*/ 2147483646 w 454"/>
                  <a:gd name="T9" fmla="*/ 2147483646 h 453"/>
                  <a:gd name="T10" fmla="*/ 2147483646 w 454"/>
                  <a:gd name="T11" fmla="*/ 2147483646 h 453"/>
                  <a:gd name="T12" fmla="*/ 2147483646 w 454"/>
                  <a:gd name="T13" fmla="*/ 2147483646 h 453"/>
                  <a:gd name="T14" fmla="*/ 2147483646 w 454"/>
                  <a:gd name="T15" fmla="*/ 2147483646 h 453"/>
                  <a:gd name="T16" fmla="*/ 2147483646 w 454"/>
                  <a:gd name="T17" fmla="*/ 2147483646 h 453"/>
                  <a:gd name="T18" fmla="*/ 2147483646 w 454"/>
                  <a:gd name="T19" fmla="*/ 0 h 453"/>
                  <a:gd name="T20" fmla="*/ 0 w 454"/>
                  <a:gd name="T21" fmla="*/ 2147483646 h 453"/>
                  <a:gd name="T22" fmla="*/ 2147483646 w 454"/>
                  <a:gd name="T23" fmla="*/ 2147483646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4" h="453">
                    <a:moveTo>
                      <a:pt x="227" y="53"/>
                    </a:moveTo>
                    <a:lnTo>
                      <a:pt x="227" y="53"/>
                    </a:lnTo>
                    <a:cubicBezTo>
                      <a:pt x="323" y="53"/>
                      <a:pt x="401" y="131"/>
                      <a:pt x="401" y="226"/>
                    </a:cubicBezTo>
                    <a:cubicBezTo>
                      <a:pt x="401" y="322"/>
                      <a:pt x="323" y="400"/>
                      <a:pt x="227" y="400"/>
                    </a:cubicBezTo>
                    <a:cubicBezTo>
                      <a:pt x="131" y="400"/>
                      <a:pt x="53" y="322"/>
                      <a:pt x="53" y="226"/>
                    </a:cubicBezTo>
                    <a:cubicBezTo>
                      <a:pt x="53" y="131"/>
                      <a:pt x="131" y="53"/>
                      <a:pt x="227" y="53"/>
                    </a:cubicBezTo>
                    <a:close/>
                    <a:moveTo>
                      <a:pt x="227" y="453"/>
                    </a:moveTo>
                    <a:lnTo>
                      <a:pt x="227" y="453"/>
                    </a:lnTo>
                    <a:cubicBezTo>
                      <a:pt x="352" y="453"/>
                      <a:pt x="454" y="352"/>
                      <a:pt x="454" y="226"/>
                    </a:cubicBezTo>
                    <a:cubicBezTo>
                      <a:pt x="454" y="101"/>
                      <a:pt x="352" y="0"/>
                      <a:pt x="227" y="0"/>
                    </a:cubicBezTo>
                    <a:cubicBezTo>
                      <a:pt x="102" y="0"/>
                      <a:pt x="0" y="101"/>
                      <a:pt x="0" y="226"/>
                    </a:cubicBezTo>
                    <a:cubicBezTo>
                      <a:pt x="0" y="352"/>
                      <a:pt x="102" y="453"/>
                      <a:pt x="227" y="45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Freeform 257"/>
              <p:cNvSpPr>
                <a:spLocks noEditPoints="1"/>
              </p:cNvSpPr>
              <p:nvPr/>
            </p:nvSpPr>
            <p:spPr bwMode="auto">
              <a:xfrm>
                <a:off x="4357688" y="3878263"/>
                <a:ext cx="444500" cy="415925"/>
              </a:xfrm>
              <a:custGeom>
                <a:avLst/>
                <a:gdLst>
                  <a:gd name="T0" fmla="*/ 2147483646 w 1058"/>
                  <a:gd name="T1" fmla="*/ 2147483646 h 992"/>
                  <a:gd name="T2" fmla="*/ 2147483646 w 1058"/>
                  <a:gd name="T3" fmla="*/ 2147483646 h 992"/>
                  <a:gd name="T4" fmla="*/ 2147483646 w 1058"/>
                  <a:gd name="T5" fmla="*/ 2147483646 h 992"/>
                  <a:gd name="T6" fmla="*/ 2147483646 w 1058"/>
                  <a:gd name="T7" fmla="*/ 2147483646 h 992"/>
                  <a:gd name="T8" fmla="*/ 2147483646 w 1058"/>
                  <a:gd name="T9" fmla="*/ 2147483646 h 992"/>
                  <a:gd name="T10" fmla="*/ 2147483646 w 1058"/>
                  <a:gd name="T11" fmla="*/ 2147483646 h 992"/>
                  <a:gd name="T12" fmla="*/ 2147483646 w 1058"/>
                  <a:gd name="T13" fmla="*/ 2147483646 h 992"/>
                  <a:gd name="T14" fmla="*/ 2147483646 w 1058"/>
                  <a:gd name="T15" fmla="*/ 2147483646 h 992"/>
                  <a:gd name="T16" fmla="*/ 2147483646 w 1058"/>
                  <a:gd name="T17" fmla="*/ 2147483646 h 992"/>
                  <a:gd name="T18" fmla="*/ 2147483646 w 1058"/>
                  <a:gd name="T19" fmla="*/ 2147483646 h 992"/>
                  <a:gd name="T20" fmla="*/ 2147483646 w 1058"/>
                  <a:gd name="T21" fmla="*/ 2147483646 h 992"/>
                  <a:gd name="T22" fmla="*/ 2147483646 w 1058"/>
                  <a:gd name="T23" fmla="*/ 2147483646 h 992"/>
                  <a:gd name="T24" fmla="*/ 2147483646 w 1058"/>
                  <a:gd name="T25" fmla="*/ 2147483646 h 992"/>
                  <a:gd name="T26" fmla="*/ 2147483646 w 1058"/>
                  <a:gd name="T27" fmla="*/ 2147483646 h 992"/>
                  <a:gd name="T28" fmla="*/ 2147483646 w 1058"/>
                  <a:gd name="T29" fmla="*/ 2147483646 h 992"/>
                  <a:gd name="T30" fmla="*/ 2147483646 w 1058"/>
                  <a:gd name="T31" fmla="*/ 2147483646 h 992"/>
                  <a:gd name="T32" fmla="*/ 2147483646 w 1058"/>
                  <a:gd name="T33" fmla="*/ 2147483646 h 992"/>
                  <a:gd name="T34" fmla="*/ 2147483646 w 1058"/>
                  <a:gd name="T35" fmla="*/ 0 h 992"/>
                  <a:gd name="T36" fmla="*/ 2147483646 w 1058"/>
                  <a:gd name="T37" fmla="*/ 0 h 992"/>
                  <a:gd name="T38" fmla="*/ 2147483646 w 1058"/>
                  <a:gd name="T39" fmla="*/ 2147483646 h 992"/>
                  <a:gd name="T40" fmla="*/ 0 w 1058"/>
                  <a:gd name="T41" fmla="*/ 2147483646 h 992"/>
                  <a:gd name="T42" fmla="*/ 0 w 1058"/>
                  <a:gd name="T43" fmla="*/ 2147483646 h 992"/>
                  <a:gd name="T44" fmla="*/ 2147483646 w 1058"/>
                  <a:gd name="T45" fmla="*/ 2147483646 h 992"/>
                  <a:gd name="T46" fmla="*/ 2147483646 w 1058"/>
                  <a:gd name="T47" fmla="*/ 2147483646 h 992"/>
                  <a:gd name="T48" fmla="*/ 2147483646 w 1058"/>
                  <a:gd name="T49" fmla="*/ 2147483646 h 992"/>
                  <a:gd name="T50" fmla="*/ 2147483646 w 1058"/>
                  <a:gd name="T51" fmla="*/ 2147483646 h 992"/>
                  <a:gd name="T52" fmla="*/ 2147483646 w 1058"/>
                  <a:gd name="T53" fmla="*/ 2147483646 h 992"/>
                  <a:gd name="T54" fmla="*/ 2147483646 w 1058"/>
                  <a:gd name="T55" fmla="*/ 2147483646 h 992"/>
                  <a:gd name="T56" fmla="*/ 2147483646 w 1058"/>
                  <a:gd name="T57" fmla="*/ 2147483646 h 992"/>
                  <a:gd name="T58" fmla="*/ 2147483646 w 1058"/>
                  <a:gd name="T59" fmla="*/ 2147483646 h 992"/>
                  <a:gd name="T60" fmla="*/ 2147483646 w 1058"/>
                  <a:gd name="T61" fmla="*/ 2147483646 h 992"/>
                  <a:gd name="T62" fmla="*/ 2147483646 w 1058"/>
                  <a:gd name="T63" fmla="*/ 0 h 9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8" h="992">
                    <a:moveTo>
                      <a:pt x="925" y="874"/>
                    </a:moveTo>
                    <a:lnTo>
                      <a:pt x="925" y="874"/>
                    </a:lnTo>
                    <a:cubicBezTo>
                      <a:pt x="925" y="910"/>
                      <a:pt x="896" y="939"/>
                      <a:pt x="861" y="939"/>
                    </a:cubicBezTo>
                    <a:lnTo>
                      <a:pt x="197" y="939"/>
                    </a:lnTo>
                    <a:cubicBezTo>
                      <a:pt x="162" y="939"/>
                      <a:pt x="132" y="910"/>
                      <a:pt x="132" y="874"/>
                    </a:cubicBezTo>
                    <a:lnTo>
                      <a:pt x="132" y="630"/>
                    </a:lnTo>
                    <a:lnTo>
                      <a:pt x="133" y="630"/>
                    </a:lnTo>
                    <a:cubicBezTo>
                      <a:pt x="204" y="777"/>
                      <a:pt x="355" y="879"/>
                      <a:pt x="529" y="879"/>
                    </a:cubicBezTo>
                    <a:cubicBezTo>
                      <a:pt x="703" y="879"/>
                      <a:pt x="854" y="777"/>
                      <a:pt x="925" y="630"/>
                    </a:cubicBezTo>
                    <a:lnTo>
                      <a:pt x="925" y="874"/>
                    </a:lnTo>
                    <a:close/>
                    <a:moveTo>
                      <a:pt x="529" y="67"/>
                    </a:moveTo>
                    <a:lnTo>
                      <a:pt x="529" y="67"/>
                    </a:lnTo>
                    <a:cubicBezTo>
                      <a:pt x="735" y="67"/>
                      <a:pt x="902" y="234"/>
                      <a:pt x="902" y="439"/>
                    </a:cubicBezTo>
                    <a:cubicBezTo>
                      <a:pt x="902" y="645"/>
                      <a:pt x="735" y="812"/>
                      <a:pt x="529" y="812"/>
                    </a:cubicBezTo>
                    <a:cubicBezTo>
                      <a:pt x="324" y="812"/>
                      <a:pt x="156" y="645"/>
                      <a:pt x="156" y="439"/>
                    </a:cubicBezTo>
                    <a:cubicBezTo>
                      <a:pt x="156" y="234"/>
                      <a:pt x="324" y="67"/>
                      <a:pt x="529" y="67"/>
                    </a:cubicBezTo>
                    <a:close/>
                    <a:moveTo>
                      <a:pt x="529" y="0"/>
                    </a:moveTo>
                    <a:lnTo>
                      <a:pt x="529" y="0"/>
                    </a:lnTo>
                    <a:cubicBezTo>
                      <a:pt x="355" y="0"/>
                      <a:pt x="204" y="102"/>
                      <a:pt x="133" y="249"/>
                    </a:cubicBezTo>
                    <a:lnTo>
                      <a:pt x="0" y="249"/>
                    </a:lnTo>
                    <a:lnTo>
                      <a:pt x="0" y="630"/>
                    </a:lnTo>
                    <a:lnTo>
                      <a:pt x="79" y="630"/>
                    </a:lnTo>
                    <a:lnTo>
                      <a:pt x="79" y="874"/>
                    </a:lnTo>
                    <a:cubicBezTo>
                      <a:pt x="79" y="939"/>
                      <a:pt x="132" y="992"/>
                      <a:pt x="197" y="992"/>
                    </a:cubicBezTo>
                    <a:lnTo>
                      <a:pt x="861" y="992"/>
                    </a:lnTo>
                    <a:cubicBezTo>
                      <a:pt x="926" y="992"/>
                      <a:pt x="979" y="939"/>
                      <a:pt x="979" y="874"/>
                    </a:cubicBezTo>
                    <a:lnTo>
                      <a:pt x="979" y="630"/>
                    </a:lnTo>
                    <a:lnTo>
                      <a:pt x="1058" y="630"/>
                    </a:lnTo>
                    <a:lnTo>
                      <a:pt x="1058" y="249"/>
                    </a:lnTo>
                    <a:lnTo>
                      <a:pt x="925" y="249"/>
                    </a:lnTo>
                    <a:cubicBezTo>
                      <a:pt x="854" y="102"/>
                      <a:pt x="703" y="0"/>
                      <a:pt x="52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Freeform 258"/>
              <p:cNvSpPr>
                <a:spLocks/>
              </p:cNvSpPr>
              <p:nvPr/>
            </p:nvSpPr>
            <p:spPr bwMode="auto">
              <a:xfrm>
                <a:off x="4294188" y="3983038"/>
                <a:ext cx="42863" cy="163513"/>
              </a:xfrm>
              <a:custGeom>
                <a:avLst/>
                <a:gdLst>
                  <a:gd name="T0" fmla="*/ 2147483646 w 103"/>
                  <a:gd name="T1" fmla="*/ 0 h 391"/>
                  <a:gd name="T2" fmla="*/ 2147483646 w 103"/>
                  <a:gd name="T3" fmla="*/ 0 h 391"/>
                  <a:gd name="T4" fmla="*/ 2147483646 w 103"/>
                  <a:gd name="T5" fmla="*/ 0 h 391"/>
                  <a:gd name="T6" fmla="*/ 0 w 103"/>
                  <a:gd name="T7" fmla="*/ 2147483646 h 391"/>
                  <a:gd name="T8" fmla="*/ 0 w 103"/>
                  <a:gd name="T9" fmla="*/ 2147483646 h 391"/>
                  <a:gd name="T10" fmla="*/ 2147483646 w 103"/>
                  <a:gd name="T11" fmla="*/ 2147483646 h 391"/>
                  <a:gd name="T12" fmla="*/ 2147483646 w 103"/>
                  <a:gd name="T13" fmla="*/ 2147483646 h 391"/>
                  <a:gd name="T14" fmla="*/ 2147483646 w 103"/>
                  <a:gd name="T15" fmla="*/ 2147483646 h 391"/>
                  <a:gd name="T16" fmla="*/ 2147483646 w 103"/>
                  <a:gd name="T17" fmla="*/ 2147483646 h 391"/>
                  <a:gd name="T18" fmla="*/ 2147483646 w 103"/>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 h="391">
                    <a:moveTo>
                      <a:pt x="69" y="0"/>
                    </a:moveTo>
                    <a:lnTo>
                      <a:pt x="69" y="0"/>
                    </a:lnTo>
                    <a:lnTo>
                      <a:pt x="35" y="0"/>
                    </a:lnTo>
                    <a:cubicBezTo>
                      <a:pt x="16" y="0"/>
                      <a:pt x="0" y="15"/>
                      <a:pt x="0" y="34"/>
                    </a:cubicBezTo>
                    <a:lnTo>
                      <a:pt x="0" y="356"/>
                    </a:lnTo>
                    <a:cubicBezTo>
                      <a:pt x="0" y="375"/>
                      <a:pt x="16" y="391"/>
                      <a:pt x="35" y="391"/>
                    </a:cubicBezTo>
                    <a:lnTo>
                      <a:pt x="69" y="391"/>
                    </a:lnTo>
                    <a:cubicBezTo>
                      <a:pt x="88" y="391"/>
                      <a:pt x="103" y="375"/>
                      <a:pt x="103" y="356"/>
                    </a:cubicBezTo>
                    <a:lnTo>
                      <a:pt x="103" y="34"/>
                    </a:lnTo>
                    <a:cubicBezTo>
                      <a:pt x="103" y="15"/>
                      <a:pt x="88" y="0"/>
                      <a:pt x="6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Freeform 259"/>
              <p:cNvSpPr>
                <a:spLocks/>
              </p:cNvSpPr>
              <p:nvPr/>
            </p:nvSpPr>
            <p:spPr bwMode="auto">
              <a:xfrm>
                <a:off x="4819650" y="3983038"/>
                <a:ext cx="44450" cy="163513"/>
              </a:xfrm>
              <a:custGeom>
                <a:avLst/>
                <a:gdLst>
                  <a:gd name="T0" fmla="*/ 2147483646 w 103"/>
                  <a:gd name="T1" fmla="*/ 0 h 391"/>
                  <a:gd name="T2" fmla="*/ 2147483646 w 103"/>
                  <a:gd name="T3" fmla="*/ 0 h 391"/>
                  <a:gd name="T4" fmla="*/ 2147483646 w 103"/>
                  <a:gd name="T5" fmla="*/ 0 h 391"/>
                  <a:gd name="T6" fmla="*/ 0 w 103"/>
                  <a:gd name="T7" fmla="*/ 2147483646 h 391"/>
                  <a:gd name="T8" fmla="*/ 0 w 103"/>
                  <a:gd name="T9" fmla="*/ 2147483646 h 391"/>
                  <a:gd name="T10" fmla="*/ 2147483646 w 103"/>
                  <a:gd name="T11" fmla="*/ 2147483646 h 391"/>
                  <a:gd name="T12" fmla="*/ 2147483646 w 103"/>
                  <a:gd name="T13" fmla="*/ 2147483646 h 391"/>
                  <a:gd name="T14" fmla="*/ 2147483646 w 103"/>
                  <a:gd name="T15" fmla="*/ 2147483646 h 391"/>
                  <a:gd name="T16" fmla="*/ 2147483646 w 103"/>
                  <a:gd name="T17" fmla="*/ 2147483646 h 391"/>
                  <a:gd name="T18" fmla="*/ 2147483646 w 103"/>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 h="391">
                    <a:moveTo>
                      <a:pt x="69" y="0"/>
                    </a:moveTo>
                    <a:lnTo>
                      <a:pt x="69" y="0"/>
                    </a:lnTo>
                    <a:lnTo>
                      <a:pt x="34" y="0"/>
                    </a:lnTo>
                    <a:cubicBezTo>
                      <a:pt x="15" y="0"/>
                      <a:pt x="0" y="15"/>
                      <a:pt x="0" y="34"/>
                    </a:cubicBezTo>
                    <a:lnTo>
                      <a:pt x="0" y="356"/>
                    </a:lnTo>
                    <a:cubicBezTo>
                      <a:pt x="0" y="375"/>
                      <a:pt x="15" y="391"/>
                      <a:pt x="34" y="391"/>
                    </a:cubicBezTo>
                    <a:lnTo>
                      <a:pt x="69" y="391"/>
                    </a:lnTo>
                    <a:cubicBezTo>
                      <a:pt x="88" y="391"/>
                      <a:pt x="103" y="375"/>
                      <a:pt x="103" y="356"/>
                    </a:cubicBezTo>
                    <a:lnTo>
                      <a:pt x="103" y="34"/>
                    </a:lnTo>
                    <a:cubicBezTo>
                      <a:pt x="103" y="15"/>
                      <a:pt x="88" y="0"/>
                      <a:pt x="69"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Freeform 260"/>
              <p:cNvSpPr>
                <a:spLocks noEditPoints="1"/>
              </p:cNvSpPr>
              <p:nvPr/>
            </p:nvSpPr>
            <p:spPr bwMode="auto">
              <a:xfrm>
                <a:off x="4368800" y="4308475"/>
                <a:ext cx="415925" cy="150813"/>
              </a:xfrm>
              <a:custGeom>
                <a:avLst/>
                <a:gdLst>
                  <a:gd name="T0" fmla="*/ 2147483646 w 991"/>
                  <a:gd name="T1" fmla="*/ 2147483646 h 361"/>
                  <a:gd name="T2" fmla="*/ 2147483646 w 991"/>
                  <a:gd name="T3" fmla="*/ 2147483646 h 361"/>
                  <a:gd name="T4" fmla="*/ 2147483646 w 991"/>
                  <a:gd name="T5" fmla="*/ 2147483646 h 361"/>
                  <a:gd name="T6" fmla="*/ 2147483646 w 991"/>
                  <a:gd name="T7" fmla="*/ 2147483646 h 361"/>
                  <a:gd name="T8" fmla="*/ 2147483646 w 991"/>
                  <a:gd name="T9" fmla="*/ 2147483646 h 361"/>
                  <a:gd name="T10" fmla="*/ 2147483646 w 991"/>
                  <a:gd name="T11" fmla="*/ 2147483646 h 361"/>
                  <a:gd name="T12" fmla="*/ 2147483646 w 991"/>
                  <a:gd name="T13" fmla="*/ 2147483646 h 361"/>
                  <a:gd name="T14" fmla="*/ 2147483646 w 991"/>
                  <a:gd name="T15" fmla="*/ 2147483646 h 361"/>
                  <a:gd name="T16" fmla="*/ 2147483646 w 991"/>
                  <a:gd name="T17" fmla="*/ 2147483646 h 361"/>
                  <a:gd name="T18" fmla="*/ 2147483646 w 991"/>
                  <a:gd name="T19" fmla="*/ 2147483646 h 361"/>
                  <a:gd name="T20" fmla="*/ 2147483646 w 991"/>
                  <a:gd name="T21" fmla="*/ 0 h 361"/>
                  <a:gd name="T22" fmla="*/ 2147483646 w 991"/>
                  <a:gd name="T23" fmla="*/ 0 h 361"/>
                  <a:gd name="T24" fmla="*/ 2147483646 w 991"/>
                  <a:gd name="T25" fmla="*/ 2147483646 h 361"/>
                  <a:gd name="T26" fmla="*/ 2147483646 w 991"/>
                  <a:gd name="T27" fmla="*/ 2147483646 h 361"/>
                  <a:gd name="T28" fmla="*/ 2147483646 w 991"/>
                  <a:gd name="T29" fmla="*/ 2147483646 h 361"/>
                  <a:gd name="T30" fmla="*/ 2147483646 w 991"/>
                  <a:gd name="T31" fmla="*/ 2147483646 h 361"/>
                  <a:gd name="T32" fmla="*/ 2147483646 w 991"/>
                  <a:gd name="T33" fmla="*/ 2147483646 h 361"/>
                  <a:gd name="T34" fmla="*/ 2147483646 w 991"/>
                  <a:gd name="T35" fmla="*/ 2147483646 h 361"/>
                  <a:gd name="T36" fmla="*/ 2147483646 w 991"/>
                  <a:gd name="T37" fmla="*/ 2147483646 h 361"/>
                  <a:gd name="T38" fmla="*/ 2147483646 w 991"/>
                  <a:gd name="T39" fmla="*/ 2147483646 h 361"/>
                  <a:gd name="T40" fmla="*/ 2147483646 w 991"/>
                  <a:gd name="T41" fmla="*/ 2147483646 h 361"/>
                  <a:gd name="T42" fmla="*/ 2147483646 w 991"/>
                  <a:gd name="T43" fmla="*/ 2147483646 h 361"/>
                  <a:gd name="T44" fmla="*/ 2147483646 w 991"/>
                  <a:gd name="T45" fmla="*/ 2147483646 h 361"/>
                  <a:gd name="T46" fmla="*/ 2147483646 w 991"/>
                  <a:gd name="T47" fmla="*/ 2147483646 h 361"/>
                  <a:gd name="T48" fmla="*/ 2147483646 w 991"/>
                  <a:gd name="T49" fmla="*/ 2147483646 h 361"/>
                  <a:gd name="T50" fmla="*/ 2147483646 w 991"/>
                  <a:gd name="T51" fmla="*/ 2147483646 h 361"/>
                  <a:gd name="T52" fmla="*/ 2147483646 w 991"/>
                  <a:gd name="T53" fmla="*/ 2147483646 h 361"/>
                  <a:gd name="T54" fmla="*/ 2147483646 w 991"/>
                  <a:gd name="T55" fmla="*/ 2147483646 h 361"/>
                  <a:gd name="T56" fmla="*/ 2147483646 w 991"/>
                  <a:gd name="T57" fmla="*/ 2147483646 h 361"/>
                  <a:gd name="T58" fmla="*/ 2147483646 w 991"/>
                  <a:gd name="T59" fmla="*/ 2147483646 h 361"/>
                  <a:gd name="T60" fmla="*/ 2147483646 w 991"/>
                  <a:gd name="T61" fmla="*/ 2147483646 h 361"/>
                  <a:gd name="T62" fmla="*/ 2147483646 w 991"/>
                  <a:gd name="T63" fmla="*/ 2147483646 h 361"/>
                  <a:gd name="T64" fmla="*/ 2147483646 w 991"/>
                  <a:gd name="T65" fmla="*/ 2147483646 h 361"/>
                  <a:gd name="T66" fmla="*/ 2147483646 w 991"/>
                  <a:gd name="T67" fmla="*/ 2147483646 h 361"/>
                  <a:gd name="T68" fmla="*/ 2147483646 w 991"/>
                  <a:gd name="T69" fmla="*/ 2147483646 h 361"/>
                  <a:gd name="T70" fmla="*/ 2147483646 w 991"/>
                  <a:gd name="T71" fmla="*/ 2147483646 h 361"/>
                  <a:gd name="T72" fmla="*/ 2147483646 w 991"/>
                  <a:gd name="T73" fmla="*/ 2147483646 h 361"/>
                  <a:gd name="T74" fmla="*/ 2147483646 w 991"/>
                  <a:gd name="T75" fmla="*/ 2147483646 h 3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91" h="361">
                    <a:moveTo>
                      <a:pt x="276" y="54"/>
                    </a:moveTo>
                    <a:lnTo>
                      <a:pt x="276" y="54"/>
                    </a:lnTo>
                    <a:lnTo>
                      <a:pt x="715" y="54"/>
                    </a:lnTo>
                    <a:lnTo>
                      <a:pt x="715" y="113"/>
                    </a:lnTo>
                    <a:lnTo>
                      <a:pt x="276" y="113"/>
                    </a:lnTo>
                    <a:lnTo>
                      <a:pt x="276" y="54"/>
                    </a:lnTo>
                    <a:close/>
                    <a:moveTo>
                      <a:pt x="956" y="113"/>
                    </a:moveTo>
                    <a:lnTo>
                      <a:pt x="956" y="113"/>
                    </a:lnTo>
                    <a:lnTo>
                      <a:pt x="769" y="113"/>
                    </a:lnTo>
                    <a:lnTo>
                      <a:pt x="769" y="27"/>
                    </a:lnTo>
                    <a:cubicBezTo>
                      <a:pt x="769" y="12"/>
                      <a:pt x="757" y="0"/>
                      <a:pt x="742" y="0"/>
                    </a:cubicBezTo>
                    <a:lnTo>
                      <a:pt x="249" y="0"/>
                    </a:lnTo>
                    <a:cubicBezTo>
                      <a:pt x="234" y="0"/>
                      <a:pt x="222" y="12"/>
                      <a:pt x="222" y="27"/>
                    </a:cubicBezTo>
                    <a:lnTo>
                      <a:pt x="222" y="113"/>
                    </a:lnTo>
                    <a:lnTo>
                      <a:pt x="35" y="113"/>
                    </a:lnTo>
                    <a:cubicBezTo>
                      <a:pt x="24" y="113"/>
                      <a:pt x="14" y="118"/>
                      <a:pt x="8" y="127"/>
                    </a:cubicBezTo>
                    <a:cubicBezTo>
                      <a:pt x="1" y="136"/>
                      <a:pt x="0" y="148"/>
                      <a:pt x="4" y="158"/>
                    </a:cubicBezTo>
                    <a:lnTo>
                      <a:pt x="61" y="310"/>
                    </a:lnTo>
                    <a:cubicBezTo>
                      <a:pt x="65" y="323"/>
                      <a:pt x="78" y="331"/>
                      <a:pt x="92" y="331"/>
                    </a:cubicBezTo>
                    <a:lnTo>
                      <a:pt x="480" y="331"/>
                    </a:lnTo>
                    <a:cubicBezTo>
                      <a:pt x="493" y="349"/>
                      <a:pt x="513" y="361"/>
                      <a:pt x="537" y="361"/>
                    </a:cubicBezTo>
                    <a:cubicBezTo>
                      <a:pt x="575" y="361"/>
                      <a:pt x="607" y="330"/>
                      <a:pt x="607" y="292"/>
                    </a:cubicBezTo>
                    <a:cubicBezTo>
                      <a:pt x="607" y="253"/>
                      <a:pt x="575" y="222"/>
                      <a:pt x="537" y="222"/>
                    </a:cubicBezTo>
                    <a:cubicBezTo>
                      <a:pt x="508" y="222"/>
                      <a:pt x="484" y="240"/>
                      <a:pt x="473" y="265"/>
                    </a:cubicBezTo>
                    <a:lnTo>
                      <a:pt x="115" y="265"/>
                    </a:lnTo>
                    <a:lnTo>
                      <a:pt x="83" y="180"/>
                    </a:lnTo>
                    <a:lnTo>
                      <a:pt x="912" y="180"/>
                    </a:lnTo>
                    <a:lnTo>
                      <a:pt x="890" y="265"/>
                    </a:lnTo>
                    <a:lnTo>
                      <a:pt x="814" y="265"/>
                    </a:lnTo>
                    <a:cubicBezTo>
                      <a:pt x="804" y="240"/>
                      <a:pt x="779" y="222"/>
                      <a:pt x="750" y="222"/>
                    </a:cubicBezTo>
                    <a:cubicBezTo>
                      <a:pt x="712" y="222"/>
                      <a:pt x="681" y="253"/>
                      <a:pt x="681" y="292"/>
                    </a:cubicBezTo>
                    <a:cubicBezTo>
                      <a:pt x="681" y="330"/>
                      <a:pt x="712" y="361"/>
                      <a:pt x="750" y="361"/>
                    </a:cubicBezTo>
                    <a:cubicBezTo>
                      <a:pt x="774" y="361"/>
                      <a:pt x="794" y="349"/>
                      <a:pt x="807" y="331"/>
                    </a:cubicBezTo>
                    <a:lnTo>
                      <a:pt x="915" y="331"/>
                    </a:lnTo>
                    <a:cubicBezTo>
                      <a:pt x="930" y="331"/>
                      <a:pt x="944" y="321"/>
                      <a:pt x="947" y="307"/>
                    </a:cubicBezTo>
                    <a:lnTo>
                      <a:pt x="988" y="155"/>
                    </a:lnTo>
                    <a:cubicBezTo>
                      <a:pt x="991" y="145"/>
                      <a:pt x="989" y="134"/>
                      <a:pt x="982" y="126"/>
                    </a:cubicBezTo>
                    <a:cubicBezTo>
                      <a:pt x="976" y="118"/>
                      <a:pt x="966" y="113"/>
                      <a:pt x="956" y="11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454025" eaLnBrk="0" fontAlgn="base" hangingPunct="0">
                  <a:spcBef>
                    <a:spcPct val="0"/>
                  </a:spcBef>
                  <a:spcAft>
                    <a:spcPct val="0"/>
                  </a:spcAft>
                </a:pPr>
                <a:endParaRPr kumimoji="1" lang="zh-CN" altLang="en-US"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6" name="矩形 145"/>
            <p:cNvSpPr/>
            <p:nvPr/>
          </p:nvSpPr>
          <p:spPr>
            <a:xfrm>
              <a:off x="7549165" y="3214154"/>
              <a:ext cx="1088646" cy="1661585"/>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7" name="组合 360"/>
            <p:cNvGrpSpPr>
              <a:grpSpLocks/>
            </p:cNvGrpSpPr>
            <p:nvPr/>
          </p:nvGrpSpPr>
          <p:grpSpPr bwMode="auto">
            <a:xfrm>
              <a:off x="7917542" y="3793141"/>
              <a:ext cx="328465" cy="660215"/>
              <a:chOff x="3192463" y="708025"/>
              <a:chExt cx="379413" cy="763588"/>
            </a:xfrm>
          </p:grpSpPr>
          <p:sp>
            <p:nvSpPr>
              <p:cNvPr id="128" name="Freeform 222"/>
              <p:cNvSpPr>
                <a:spLocks/>
              </p:cNvSpPr>
              <p:nvPr/>
            </p:nvSpPr>
            <p:spPr bwMode="auto">
              <a:xfrm>
                <a:off x="3371850" y="1246188"/>
                <a:ext cx="68263" cy="68263"/>
              </a:xfrm>
              <a:custGeom>
                <a:avLst/>
                <a:gdLst>
                  <a:gd name="T0" fmla="*/ 2147483646 w 163"/>
                  <a:gd name="T1" fmla="*/ 2147483646 h 164"/>
                  <a:gd name="T2" fmla="*/ 2147483646 w 163"/>
                  <a:gd name="T3" fmla="*/ 2147483646 h 164"/>
                  <a:gd name="T4" fmla="*/ 2147483646 w 163"/>
                  <a:gd name="T5" fmla="*/ 0 h 164"/>
                  <a:gd name="T6" fmla="*/ 2147483646 w 163"/>
                  <a:gd name="T7" fmla="*/ 2147483646 h 164"/>
                  <a:gd name="T8" fmla="*/ 2147483646 w 163"/>
                  <a:gd name="T9" fmla="*/ 2147483646 h 164"/>
                  <a:gd name="T10" fmla="*/ 2147483646 w 163"/>
                  <a:gd name="T11" fmla="*/ 2147483646 h 164"/>
                  <a:gd name="T12" fmla="*/ 0 60000 65536"/>
                  <a:gd name="T13" fmla="*/ 0 60000 65536"/>
                  <a:gd name="T14" fmla="*/ 0 60000 65536"/>
                  <a:gd name="T15" fmla="*/ 0 60000 65536"/>
                  <a:gd name="T16" fmla="*/ 0 60000 65536"/>
                  <a:gd name="T17" fmla="*/ 0 60000 65536"/>
                  <a:gd name="T18" fmla="*/ 0 w 163"/>
                  <a:gd name="T19" fmla="*/ 0 h 164"/>
                  <a:gd name="T20" fmla="*/ 163 w 163"/>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163" h="164">
                    <a:moveTo>
                      <a:pt x="42" y="119"/>
                    </a:moveTo>
                    <a:lnTo>
                      <a:pt x="42" y="119"/>
                    </a:lnTo>
                    <a:cubicBezTo>
                      <a:pt x="0" y="61"/>
                      <a:pt x="40" y="0"/>
                      <a:pt x="94" y="0"/>
                    </a:cubicBezTo>
                    <a:cubicBezTo>
                      <a:pt x="132" y="0"/>
                      <a:pt x="163" y="31"/>
                      <a:pt x="163" y="69"/>
                    </a:cubicBezTo>
                    <a:cubicBezTo>
                      <a:pt x="163" y="124"/>
                      <a:pt x="100" y="164"/>
                      <a:pt x="42" y="119"/>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Freeform 223"/>
              <p:cNvSpPr>
                <a:spLocks/>
              </p:cNvSpPr>
              <p:nvPr/>
            </p:nvSpPr>
            <p:spPr bwMode="auto">
              <a:xfrm>
                <a:off x="3371850" y="1335088"/>
                <a:ext cx="68263" cy="69850"/>
              </a:xfrm>
              <a:custGeom>
                <a:avLst/>
                <a:gdLst>
                  <a:gd name="T0" fmla="*/ 2147483646 w 163"/>
                  <a:gd name="T1" fmla="*/ 0 h 164"/>
                  <a:gd name="T2" fmla="*/ 2147483646 w 163"/>
                  <a:gd name="T3" fmla="*/ 0 h 164"/>
                  <a:gd name="T4" fmla="*/ 2147483646 w 163"/>
                  <a:gd name="T5" fmla="*/ 2147483646 h 164"/>
                  <a:gd name="T6" fmla="*/ 2147483646 w 163"/>
                  <a:gd name="T7" fmla="*/ 2147483646 h 164"/>
                  <a:gd name="T8" fmla="*/ 2147483646 w 163"/>
                  <a:gd name="T9" fmla="*/ 0 h 164"/>
                  <a:gd name="T10" fmla="*/ 0 60000 65536"/>
                  <a:gd name="T11" fmla="*/ 0 60000 65536"/>
                  <a:gd name="T12" fmla="*/ 0 60000 65536"/>
                  <a:gd name="T13" fmla="*/ 0 60000 65536"/>
                  <a:gd name="T14" fmla="*/ 0 60000 65536"/>
                  <a:gd name="T15" fmla="*/ 0 w 163"/>
                  <a:gd name="T16" fmla="*/ 0 h 164"/>
                  <a:gd name="T17" fmla="*/ 163 w 163"/>
                  <a:gd name="T18" fmla="*/ 164 h 164"/>
                </a:gdLst>
                <a:ahLst/>
                <a:cxnLst>
                  <a:cxn ang="T10">
                    <a:pos x="T0" y="T1"/>
                  </a:cxn>
                  <a:cxn ang="T11">
                    <a:pos x="T2" y="T3"/>
                  </a:cxn>
                  <a:cxn ang="T12">
                    <a:pos x="T4" y="T5"/>
                  </a:cxn>
                  <a:cxn ang="T13">
                    <a:pos x="T6" y="T7"/>
                  </a:cxn>
                  <a:cxn ang="T14">
                    <a:pos x="T8" y="T9"/>
                  </a:cxn>
                </a:cxnLst>
                <a:rect l="T15" t="T16" r="T17" b="T18"/>
                <a:pathLst>
                  <a:path w="163" h="164">
                    <a:moveTo>
                      <a:pt x="94" y="0"/>
                    </a:moveTo>
                    <a:lnTo>
                      <a:pt x="94" y="0"/>
                    </a:lnTo>
                    <a:cubicBezTo>
                      <a:pt x="132" y="0"/>
                      <a:pt x="163" y="30"/>
                      <a:pt x="163" y="69"/>
                    </a:cubicBezTo>
                    <a:cubicBezTo>
                      <a:pt x="163" y="124"/>
                      <a:pt x="100" y="164"/>
                      <a:pt x="42" y="119"/>
                    </a:cubicBezTo>
                    <a:cubicBezTo>
                      <a:pt x="0" y="61"/>
                      <a:pt x="40" y="0"/>
                      <a:pt x="94" y="0"/>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Freeform 224"/>
              <p:cNvSpPr>
                <a:spLocks/>
              </p:cNvSpPr>
              <p:nvPr/>
            </p:nvSpPr>
            <p:spPr bwMode="auto">
              <a:xfrm>
                <a:off x="3338513" y="833438"/>
                <a:ext cx="87313" cy="638175"/>
              </a:xfrm>
              <a:custGeom>
                <a:avLst/>
                <a:gdLst>
                  <a:gd name="T0" fmla="*/ 2147483646 w 205"/>
                  <a:gd name="T1" fmla="*/ 2147483646 h 1519"/>
                  <a:gd name="T2" fmla="*/ 2147483646 w 205"/>
                  <a:gd name="T3" fmla="*/ 2147483646 h 1519"/>
                  <a:gd name="T4" fmla="*/ 0 w 205"/>
                  <a:gd name="T5" fmla="*/ 2147483646 h 1519"/>
                  <a:gd name="T6" fmla="*/ 0 w 205"/>
                  <a:gd name="T7" fmla="*/ 0 h 1519"/>
                  <a:gd name="T8" fmla="*/ 2147483646 w 205"/>
                  <a:gd name="T9" fmla="*/ 0 h 1519"/>
                  <a:gd name="T10" fmla="*/ 2147483646 w 205"/>
                  <a:gd name="T11" fmla="*/ 2147483646 h 1519"/>
                  <a:gd name="T12" fmla="*/ 2147483646 w 205"/>
                  <a:gd name="T13" fmla="*/ 2147483646 h 1519"/>
                  <a:gd name="T14" fmla="*/ 2147483646 w 205"/>
                  <a:gd name="T15" fmla="*/ 2147483646 h 1519"/>
                  <a:gd name="T16" fmla="*/ 2147483646 w 205"/>
                  <a:gd name="T17" fmla="*/ 2147483646 h 1519"/>
                  <a:gd name="T18" fmla="*/ 2147483646 w 205"/>
                  <a:gd name="T19" fmla="*/ 2147483646 h 1519"/>
                  <a:gd name="T20" fmla="*/ 2147483646 w 205"/>
                  <a:gd name="T21" fmla="*/ 2147483646 h 1519"/>
                  <a:gd name="T22" fmla="*/ 2147483646 w 205"/>
                  <a:gd name="T23" fmla="*/ 2147483646 h 1519"/>
                  <a:gd name="T24" fmla="*/ 2147483646 w 205"/>
                  <a:gd name="T25" fmla="*/ 2147483646 h 1519"/>
                  <a:gd name="T26" fmla="*/ 2147483646 w 205"/>
                  <a:gd name="T27" fmla="*/ 2147483646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5"/>
                  <a:gd name="T43" fmla="*/ 0 h 1519"/>
                  <a:gd name="T44" fmla="*/ 205 w 205"/>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5" h="1519">
                    <a:moveTo>
                      <a:pt x="205" y="1519"/>
                    </a:moveTo>
                    <a:lnTo>
                      <a:pt x="205" y="1519"/>
                    </a:lnTo>
                    <a:lnTo>
                      <a:pt x="0" y="1519"/>
                    </a:lnTo>
                    <a:lnTo>
                      <a:pt x="0" y="0"/>
                    </a:lnTo>
                    <a:lnTo>
                      <a:pt x="205" y="0"/>
                    </a:lnTo>
                    <a:lnTo>
                      <a:pt x="205" y="1042"/>
                    </a:lnTo>
                    <a:lnTo>
                      <a:pt x="138" y="1042"/>
                    </a:lnTo>
                    <a:lnTo>
                      <a:pt x="138" y="66"/>
                    </a:lnTo>
                    <a:lnTo>
                      <a:pt x="67" y="66"/>
                    </a:lnTo>
                    <a:lnTo>
                      <a:pt x="67" y="1453"/>
                    </a:lnTo>
                    <a:lnTo>
                      <a:pt x="138" y="1453"/>
                    </a:lnTo>
                    <a:lnTo>
                      <a:pt x="138" y="1264"/>
                    </a:lnTo>
                    <a:lnTo>
                      <a:pt x="205" y="1264"/>
                    </a:lnTo>
                    <a:lnTo>
                      <a:pt x="205" y="1519"/>
                    </a:ln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Freeform 225"/>
              <p:cNvSpPr>
                <a:spLocks/>
              </p:cNvSpPr>
              <p:nvPr/>
            </p:nvSpPr>
            <p:spPr bwMode="auto">
              <a:xfrm>
                <a:off x="3192463" y="903288"/>
                <a:ext cx="379413" cy="26988"/>
              </a:xfrm>
              <a:custGeom>
                <a:avLst/>
                <a:gdLst>
                  <a:gd name="T0" fmla="*/ 2147483646 w 905"/>
                  <a:gd name="T1" fmla="*/ 2147483646 h 67"/>
                  <a:gd name="T2" fmla="*/ 2147483646 w 905"/>
                  <a:gd name="T3" fmla="*/ 2147483646 h 67"/>
                  <a:gd name="T4" fmla="*/ 2147483646 w 905"/>
                  <a:gd name="T5" fmla="*/ 2147483646 h 67"/>
                  <a:gd name="T6" fmla="*/ 0 w 905"/>
                  <a:gd name="T7" fmla="*/ 2147483646 h 67"/>
                  <a:gd name="T8" fmla="*/ 2147483646 w 905"/>
                  <a:gd name="T9" fmla="*/ 0 h 67"/>
                  <a:gd name="T10" fmla="*/ 2147483646 w 905"/>
                  <a:gd name="T11" fmla="*/ 0 h 67"/>
                  <a:gd name="T12" fmla="*/ 2147483646 w 905"/>
                  <a:gd name="T13" fmla="*/ 2147483646 h 67"/>
                  <a:gd name="T14" fmla="*/ 2147483646 w 905"/>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905"/>
                  <a:gd name="T25" fmla="*/ 0 h 67"/>
                  <a:gd name="T26" fmla="*/ 905 w 905"/>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5" h="67">
                    <a:moveTo>
                      <a:pt x="871" y="67"/>
                    </a:moveTo>
                    <a:lnTo>
                      <a:pt x="871" y="67"/>
                    </a:lnTo>
                    <a:lnTo>
                      <a:pt x="34" y="67"/>
                    </a:lnTo>
                    <a:cubicBezTo>
                      <a:pt x="15" y="67"/>
                      <a:pt x="0" y="52"/>
                      <a:pt x="0" y="33"/>
                    </a:cubicBezTo>
                    <a:cubicBezTo>
                      <a:pt x="0" y="15"/>
                      <a:pt x="15" y="0"/>
                      <a:pt x="34" y="0"/>
                    </a:cubicBezTo>
                    <a:lnTo>
                      <a:pt x="871" y="0"/>
                    </a:lnTo>
                    <a:cubicBezTo>
                      <a:pt x="890" y="0"/>
                      <a:pt x="905" y="15"/>
                      <a:pt x="905" y="33"/>
                    </a:cubicBezTo>
                    <a:cubicBezTo>
                      <a:pt x="905" y="52"/>
                      <a:pt x="890" y="67"/>
                      <a:pt x="871" y="67"/>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Freeform 227"/>
              <p:cNvSpPr>
                <a:spLocks/>
              </p:cNvSpPr>
              <p:nvPr/>
            </p:nvSpPr>
            <p:spPr bwMode="auto">
              <a:xfrm>
                <a:off x="3216275" y="911225"/>
                <a:ext cx="93663" cy="52388"/>
              </a:xfrm>
              <a:custGeom>
                <a:avLst/>
                <a:gdLst>
                  <a:gd name="T0" fmla="*/ 2147483646 w 221"/>
                  <a:gd name="T1" fmla="*/ 2147483646 h 125"/>
                  <a:gd name="T2" fmla="*/ 2147483646 w 221"/>
                  <a:gd name="T3" fmla="*/ 2147483646 h 125"/>
                  <a:gd name="T4" fmla="*/ 0 w 221"/>
                  <a:gd name="T5" fmla="*/ 2147483646 h 125"/>
                  <a:gd name="T6" fmla="*/ 2147483646 w 221"/>
                  <a:gd name="T7" fmla="*/ 0 h 125"/>
                  <a:gd name="T8" fmla="*/ 2147483646 w 221"/>
                  <a:gd name="T9" fmla="*/ 2147483646 h 125"/>
                  <a:gd name="T10" fmla="*/ 2147483646 w 221"/>
                  <a:gd name="T11" fmla="*/ 2147483646 h 125"/>
                  <a:gd name="T12" fmla="*/ 2147483646 w 221"/>
                  <a:gd name="T13" fmla="*/ 2147483646 h 125"/>
                  <a:gd name="T14" fmla="*/ 2147483646 w 221"/>
                  <a:gd name="T15" fmla="*/ 0 h 125"/>
                  <a:gd name="T16" fmla="*/ 2147483646 w 221"/>
                  <a:gd name="T17" fmla="*/ 2147483646 h 125"/>
                  <a:gd name="T18" fmla="*/ 2147483646 w 221"/>
                  <a:gd name="T19" fmla="*/ 2147483646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
                  <a:gd name="T31" fmla="*/ 0 h 125"/>
                  <a:gd name="T32" fmla="*/ 221 w 221"/>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 h="125">
                    <a:moveTo>
                      <a:pt x="111" y="125"/>
                    </a:moveTo>
                    <a:lnTo>
                      <a:pt x="111" y="125"/>
                    </a:lnTo>
                    <a:cubicBezTo>
                      <a:pt x="49" y="125"/>
                      <a:pt x="0" y="81"/>
                      <a:pt x="0" y="27"/>
                    </a:cubicBezTo>
                    <a:cubicBezTo>
                      <a:pt x="0" y="12"/>
                      <a:pt x="12" y="0"/>
                      <a:pt x="26" y="0"/>
                    </a:cubicBezTo>
                    <a:cubicBezTo>
                      <a:pt x="41" y="0"/>
                      <a:pt x="53" y="12"/>
                      <a:pt x="53" y="27"/>
                    </a:cubicBezTo>
                    <a:cubicBezTo>
                      <a:pt x="53" y="52"/>
                      <a:pt x="79" y="72"/>
                      <a:pt x="111" y="72"/>
                    </a:cubicBezTo>
                    <a:cubicBezTo>
                      <a:pt x="142" y="72"/>
                      <a:pt x="168" y="52"/>
                      <a:pt x="168" y="27"/>
                    </a:cubicBezTo>
                    <a:cubicBezTo>
                      <a:pt x="168" y="12"/>
                      <a:pt x="180" y="0"/>
                      <a:pt x="195" y="0"/>
                    </a:cubicBezTo>
                    <a:cubicBezTo>
                      <a:pt x="210" y="0"/>
                      <a:pt x="221" y="12"/>
                      <a:pt x="221" y="27"/>
                    </a:cubicBezTo>
                    <a:cubicBezTo>
                      <a:pt x="221" y="81"/>
                      <a:pt x="172" y="125"/>
                      <a:pt x="111" y="125"/>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Freeform 228"/>
              <p:cNvSpPr>
                <a:spLocks/>
              </p:cNvSpPr>
              <p:nvPr/>
            </p:nvSpPr>
            <p:spPr bwMode="auto">
              <a:xfrm>
                <a:off x="3459163" y="911225"/>
                <a:ext cx="92075" cy="52388"/>
              </a:xfrm>
              <a:custGeom>
                <a:avLst/>
                <a:gdLst>
                  <a:gd name="T0" fmla="*/ 2147483646 w 221"/>
                  <a:gd name="T1" fmla="*/ 2147483646 h 125"/>
                  <a:gd name="T2" fmla="*/ 2147483646 w 221"/>
                  <a:gd name="T3" fmla="*/ 2147483646 h 125"/>
                  <a:gd name="T4" fmla="*/ 0 w 221"/>
                  <a:gd name="T5" fmla="*/ 2147483646 h 125"/>
                  <a:gd name="T6" fmla="*/ 2147483646 w 221"/>
                  <a:gd name="T7" fmla="*/ 0 h 125"/>
                  <a:gd name="T8" fmla="*/ 2147483646 w 221"/>
                  <a:gd name="T9" fmla="*/ 2147483646 h 125"/>
                  <a:gd name="T10" fmla="*/ 2147483646 w 221"/>
                  <a:gd name="T11" fmla="*/ 2147483646 h 125"/>
                  <a:gd name="T12" fmla="*/ 2147483646 w 221"/>
                  <a:gd name="T13" fmla="*/ 2147483646 h 125"/>
                  <a:gd name="T14" fmla="*/ 2147483646 w 221"/>
                  <a:gd name="T15" fmla="*/ 0 h 125"/>
                  <a:gd name="T16" fmla="*/ 2147483646 w 221"/>
                  <a:gd name="T17" fmla="*/ 2147483646 h 125"/>
                  <a:gd name="T18" fmla="*/ 2147483646 w 221"/>
                  <a:gd name="T19" fmla="*/ 2147483646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
                  <a:gd name="T31" fmla="*/ 0 h 125"/>
                  <a:gd name="T32" fmla="*/ 221 w 221"/>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 h="125">
                    <a:moveTo>
                      <a:pt x="110" y="125"/>
                    </a:moveTo>
                    <a:lnTo>
                      <a:pt x="110" y="125"/>
                    </a:lnTo>
                    <a:cubicBezTo>
                      <a:pt x="49" y="125"/>
                      <a:pt x="0" y="81"/>
                      <a:pt x="0" y="27"/>
                    </a:cubicBezTo>
                    <a:cubicBezTo>
                      <a:pt x="0" y="12"/>
                      <a:pt x="12" y="0"/>
                      <a:pt x="26" y="0"/>
                    </a:cubicBezTo>
                    <a:cubicBezTo>
                      <a:pt x="41" y="0"/>
                      <a:pt x="53" y="12"/>
                      <a:pt x="53" y="27"/>
                    </a:cubicBezTo>
                    <a:cubicBezTo>
                      <a:pt x="53" y="52"/>
                      <a:pt x="79" y="72"/>
                      <a:pt x="110" y="72"/>
                    </a:cubicBezTo>
                    <a:cubicBezTo>
                      <a:pt x="142" y="72"/>
                      <a:pt x="168" y="52"/>
                      <a:pt x="168" y="27"/>
                    </a:cubicBezTo>
                    <a:cubicBezTo>
                      <a:pt x="168" y="12"/>
                      <a:pt x="180" y="0"/>
                      <a:pt x="195" y="0"/>
                    </a:cubicBezTo>
                    <a:cubicBezTo>
                      <a:pt x="209" y="0"/>
                      <a:pt x="221" y="12"/>
                      <a:pt x="221" y="27"/>
                    </a:cubicBezTo>
                    <a:cubicBezTo>
                      <a:pt x="221" y="81"/>
                      <a:pt x="172" y="125"/>
                      <a:pt x="110" y="125"/>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Freeform 229"/>
              <p:cNvSpPr>
                <a:spLocks/>
              </p:cNvSpPr>
              <p:nvPr/>
            </p:nvSpPr>
            <p:spPr bwMode="auto">
              <a:xfrm>
                <a:off x="3295650" y="766763"/>
                <a:ext cx="173038" cy="53975"/>
              </a:xfrm>
              <a:custGeom>
                <a:avLst/>
                <a:gdLst>
                  <a:gd name="T0" fmla="*/ 2147483646 w 413"/>
                  <a:gd name="T1" fmla="*/ 2147483646 h 129"/>
                  <a:gd name="T2" fmla="*/ 2147483646 w 413"/>
                  <a:gd name="T3" fmla="*/ 2147483646 h 129"/>
                  <a:gd name="T4" fmla="*/ 2147483646 w 413"/>
                  <a:gd name="T5" fmla="*/ 2147483646 h 129"/>
                  <a:gd name="T6" fmla="*/ 2147483646 w 413"/>
                  <a:gd name="T7" fmla="*/ 2147483646 h 129"/>
                  <a:gd name="T8" fmla="*/ 2147483646 w 413"/>
                  <a:gd name="T9" fmla="*/ 0 h 129"/>
                  <a:gd name="T10" fmla="*/ 2147483646 w 413"/>
                  <a:gd name="T11" fmla="*/ 2147483646 h 129"/>
                  <a:gd name="T12" fmla="*/ 2147483646 w 413"/>
                  <a:gd name="T13" fmla="*/ 2147483646 h 129"/>
                  <a:gd name="T14" fmla="*/ 2147483646 w 413"/>
                  <a:gd name="T15" fmla="*/ 2147483646 h 129"/>
                  <a:gd name="T16" fmla="*/ 2147483646 w 413"/>
                  <a:gd name="T17" fmla="*/ 2147483646 h 129"/>
                  <a:gd name="T18" fmla="*/ 2147483646 w 413"/>
                  <a:gd name="T19" fmla="*/ 2147483646 h 129"/>
                  <a:gd name="T20" fmla="*/ 2147483646 w 413"/>
                  <a:gd name="T21" fmla="*/ 2147483646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129"/>
                  <a:gd name="T35" fmla="*/ 413 w 413"/>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129">
                    <a:moveTo>
                      <a:pt x="38" y="125"/>
                    </a:moveTo>
                    <a:lnTo>
                      <a:pt x="38" y="125"/>
                    </a:lnTo>
                    <a:cubicBezTo>
                      <a:pt x="28" y="125"/>
                      <a:pt x="18" y="121"/>
                      <a:pt x="12" y="113"/>
                    </a:cubicBezTo>
                    <a:cubicBezTo>
                      <a:pt x="0" y="98"/>
                      <a:pt x="3" y="77"/>
                      <a:pt x="17" y="66"/>
                    </a:cubicBezTo>
                    <a:cubicBezTo>
                      <a:pt x="70" y="23"/>
                      <a:pt x="138" y="0"/>
                      <a:pt x="206" y="0"/>
                    </a:cubicBezTo>
                    <a:cubicBezTo>
                      <a:pt x="275" y="0"/>
                      <a:pt x="342" y="23"/>
                      <a:pt x="396" y="66"/>
                    </a:cubicBezTo>
                    <a:cubicBezTo>
                      <a:pt x="410" y="77"/>
                      <a:pt x="413" y="98"/>
                      <a:pt x="401" y="113"/>
                    </a:cubicBezTo>
                    <a:cubicBezTo>
                      <a:pt x="390" y="127"/>
                      <a:pt x="369" y="129"/>
                      <a:pt x="354" y="118"/>
                    </a:cubicBezTo>
                    <a:cubicBezTo>
                      <a:pt x="312" y="84"/>
                      <a:pt x="261" y="66"/>
                      <a:pt x="206" y="66"/>
                    </a:cubicBezTo>
                    <a:cubicBezTo>
                      <a:pt x="152" y="66"/>
                      <a:pt x="101" y="84"/>
                      <a:pt x="59" y="118"/>
                    </a:cubicBezTo>
                    <a:cubicBezTo>
                      <a:pt x="52" y="123"/>
                      <a:pt x="45" y="125"/>
                      <a:pt x="38" y="125"/>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Freeform 230"/>
              <p:cNvSpPr>
                <a:spLocks/>
              </p:cNvSpPr>
              <p:nvPr/>
            </p:nvSpPr>
            <p:spPr bwMode="auto">
              <a:xfrm>
                <a:off x="3254375" y="708025"/>
                <a:ext cx="255588" cy="71438"/>
              </a:xfrm>
              <a:custGeom>
                <a:avLst/>
                <a:gdLst>
                  <a:gd name="T0" fmla="*/ 2147483646 w 607"/>
                  <a:gd name="T1" fmla="*/ 2147483646 h 173"/>
                  <a:gd name="T2" fmla="*/ 2147483646 w 607"/>
                  <a:gd name="T3" fmla="*/ 2147483646 h 173"/>
                  <a:gd name="T4" fmla="*/ 2147483646 w 607"/>
                  <a:gd name="T5" fmla="*/ 2147483646 h 173"/>
                  <a:gd name="T6" fmla="*/ 2147483646 w 607"/>
                  <a:gd name="T7" fmla="*/ 2147483646 h 173"/>
                  <a:gd name="T8" fmla="*/ 2147483646 w 607"/>
                  <a:gd name="T9" fmla="*/ 0 h 173"/>
                  <a:gd name="T10" fmla="*/ 2147483646 w 607"/>
                  <a:gd name="T11" fmla="*/ 2147483646 h 173"/>
                  <a:gd name="T12" fmla="*/ 2147483646 w 607"/>
                  <a:gd name="T13" fmla="*/ 2147483646 h 173"/>
                  <a:gd name="T14" fmla="*/ 2147483646 w 607"/>
                  <a:gd name="T15" fmla="*/ 2147483646 h 173"/>
                  <a:gd name="T16" fmla="*/ 2147483646 w 607"/>
                  <a:gd name="T17" fmla="*/ 2147483646 h 173"/>
                  <a:gd name="T18" fmla="*/ 2147483646 w 607"/>
                  <a:gd name="T19" fmla="*/ 2147483646 h 173"/>
                  <a:gd name="T20" fmla="*/ 2147483646 w 607"/>
                  <a:gd name="T21" fmla="*/ 2147483646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7"/>
                  <a:gd name="T34" fmla="*/ 0 h 173"/>
                  <a:gd name="T35" fmla="*/ 607 w 60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7" h="173">
                    <a:moveTo>
                      <a:pt x="37" y="172"/>
                    </a:moveTo>
                    <a:lnTo>
                      <a:pt x="37" y="172"/>
                    </a:lnTo>
                    <a:cubicBezTo>
                      <a:pt x="28" y="172"/>
                      <a:pt x="19" y="168"/>
                      <a:pt x="12" y="161"/>
                    </a:cubicBezTo>
                    <a:cubicBezTo>
                      <a:pt x="0" y="147"/>
                      <a:pt x="0" y="126"/>
                      <a:pt x="14" y="114"/>
                    </a:cubicBezTo>
                    <a:cubicBezTo>
                      <a:pt x="93" y="40"/>
                      <a:pt x="196" y="0"/>
                      <a:pt x="304" y="0"/>
                    </a:cubicBezTo>
                    <a:cubicBezTo>
                      <a:pt x="411" y="0"/>
                      <a:pt x="514" y="40"/>
                      <a:pt x="593" y="112"/>
                    </a:cubicBezTo>
                    <a:cubicBezTo>
                      <a:pt x="606" y="124"/>
                      <a:pt x="607" y="145"/>
                      <a:pt x="595" y="159"/>
                    </a:cubicBezTo>
                    <a:cubicBezTo>
                      <a:pt x="583" y="172"/>
                      <a:pt x="561" y="173"/>
                      <a:pt x="548" y="161"/>
                    </a:cubicBezTo>
                    <a:cubicBezTo>
                      <a:pt x="481" y="100"/>
                      <a:pt x="395" y="67"/>
                      <a:pt x="304" y="67"/>
                    </a:cubicBezTo>
                    <a:cubicBezTo>
                      <a:pt x="213" y="67"/>
                      <a:pt x="126" y="101"/>
                      <a:pt x="59" y="163"/>
                    </a:cubicBezTo>
                    <a:cubicBezTo>
                      <a:pt x="53" y="169"/>
                      <a:pt x="45" y="172"/>
                      <a:pt x="37" y="172"/>
                    </a:cubicBezTo>
                    <a:close/>
                  </a:path>
                </a:pathLst>
              </a:custGeom>
              <a:solidFill>
                <a:srgbClr val="FEFEFE"/>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7" name="矩形 146"/>
            <p:cNvSpPr/>
            <p:nvPr/>
          </p:nvSpPr>
          <p:spPr>
            <a:xfrm>
              <a:off x="8819597" y="3200223"/>
              <a:ext cx="1088646" cy="1661585"/>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9" name="组合 30902"/>
            <p:cNvGrpSpPr>
              <a:grpSpLocks/>
            </p:cNvGrpSpPr>
            <p:nvPr/>
          </p:nvGrpSpPr>
          <p:grpSpPr bwMode="auto">
            <a:xfrm>
              <a:off x="9186380" y="3769442"/>
              <a:ext cx="414936" cy="605360"/>
              <a:chOff x="1973263" y="609600"/>
              <a:chExt cx="446088" cy="652463"/>
            </a:xfrm>
          </p:grpSpPr>
          <p:sp>
            <p:nvSpPr>
              <p:cNvPr id="120" name="Freeform 152"/>
              <p:cNvSpPr>
                <a:spLocks/>
              </p:cNvSpPr>
              <p:nvPr/>
            </p:nvSpPr>
            <p:spPr bwMode="auto">
              <a:xfrm>
                <a:off x="1973263" y="727075"/>
                <a:ext cx="338138" cy="534988"/>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Freeform 153"/>
              <p:cNvSpPr>
                <a:spLocks/>
              </p:cNvSpPr>
              <p:nvPr/>
            </p:nvSpPr>
            <p:spPr bwMode="auto">
              <a:xfrm>
                <a:off x="2124075" y="1150938"/>
                <a:ext cx="38100" cy="36513"/>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1" y="90"/>
                      <a:pt x="91" y="70"/>
                      <a:pt x="91" y="45"/>
                    </a:cubicBezTo>
                    <a:cubicBezTo>
                      <a:pt x="91" y="20"/>
                      <a:pt x="71" y="0"/>
                      <a:pt x="45" y="0"/>
                    </a:cubicBezTo>
                    <a:cubicBezTo>
                      <a:pt x="20" y="0"/>
                      <a:pt x="0" y="20"/>
                      <a:pt x="0" y="45"/>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Freeform 154"/>
              <p:cNvSpPr>
                <a:spLocks noEditPoints="1"/>
              </p:cNvSpPr>
              <p:nvPr/>
            </p:nvSpPr>
            <p:spPr bwMode="auto">
              <a:xfrm>
                <a:off x="2024063" y="782638"/>
                <a:ext cx="242888" cy="342900"/>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Freeform 155"/>
              <p:cNvSpPr>
                <a:spLocks/>
              </p:cNvSpPr>
              <p:nvPr/>
            </p:nvSpPr>
            <p:spPr bwMode="auto">
              <a:xfrm>
                <a:off x="2281238" y="666750"/>
                <a:ext cx="79375" cy="79375"/>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Freeform 156"/>
              <p:cNvSpPr>
                <a:spLocks/>
              </p:cNvSpPr>
              <p:nvPr/>
            </p:nvSpPr>
            <p:spPr bwMode="auto">
              <a:xfrm>
                <a:off x="2287588" y="609600"/>
                <a:ext cx="131763" cy="131763"/>
              </a:xfrm>
              <a:custGeom>
                <a:avLst/>
                <a:gdLst>
                  <a:gd name="T0" fmla="*/ 2147483646 w 315"/>
                  <a:gd name="T1" fmla="*/ 2147483646 h 312"/>
                  <a:gd name="T2" fmla="*/ 2147483646 w 315"/>
                  <a:gd name="T3" fmla="*/ 2147483646 h 312"/>
                  <a:gd name="T4" fmla="*/ 2147483646 w 315"/>
                  <a:gd name="T5" fmla="*/ 0 h 312"/>
                  <a:gd name="T6" fmla="*/ 2147483646 w 315"/>
                  <a:gd name="T7" fmla="*/ 0 h 312"/>
                  <a:gd name="T8" fmla="*/ 2147483646 w 315"/>
                  <a:gd name="T9" fmla="*/ 2147483646 h 312"/>
                  <a:gd name="T10" fmla="*/ 2147483646 w 315"/>
                  <a:gd name="T11" fmla="*/ 2147483646 h 312"/>
                  <a:gd name="T12" fmla="*/ 2147483646 w 315"/>
                  <a:gd name="T13" fmla="*/ 2147483646 h 312"/>
                  <a:gd name="T14" fmla="*/ 2147483646 w 315"/>
                  <a:gd name="T15" fmla="*/ 2147483646 h 312"/>
                  <a:gd name="T16" fmla="*/ 2147483646 w 315"/>
                  <a:gd name="T17" fmla="*/ 2147483646 h 312"/>
                  <a:gd name="T18" fmla="*/ 2147483646 w 315"/>
                  <a:gd name="T19" fmla="*/ 2147483646 h 312"/>
                  <a:gd name="T20" fmla="*/ 2147483646 w 315"/>
                  <a:gd name="T21" fmla="*/ 2147483646 h 312"/>
                  <a:gd name="T22" fmla="*/ 2147483646 w 315"/>
                  <a:gd name="T23" fmla="*/ 2147483646 h 312"/>
                  <a:gd name="T24" fmla="*/ 2147483646 w 315"/>
                  <a:gd name="T25" fmla="*/ 2147483646 h 3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5" h="312">
                    <a:moveTo>
                      <a:pt x="227" y="86"/>
                    </a:moveTo>
                    <a:lnTo>
                      <a:pt x="227" y="86"/>
                    </a:lnTo>
                    <a:cubicBezTo>
                      <a:pt x="172" y="31"/>
                      <a:pt x="98" y="0"/>
                      <a:pt x="23" y="0"/>
                    </a:cubicBezTo>
                    <a:cubicBezTo>
                      <a:pt x="22" y="0"/>
                      <a:pt x="21" y="0"/>
                      <a:pt x="20" y="0"/>
                    </a:cubicBezTo>
                    <a:cubicBezTo>
                      <a:pt x="9" y="0"/>
                      <a:pt x="0" y="9"/>
                      <a:pt x="1" y="20"/>
                    </a:cubicBezTo>
                    <a:cubicBezTo>
                      <a:pt x="1" y="31"/>
                      <a:pt x="10" y="40"/>
                      <a:pt x="21" y="40"/>
                    </a:cubicBezTo>
                    <a:cubicBezTo>
                      <a:pt x="86" y="39"/>
                      <a:pt x="151" y="66"/>
                      <a:pt x="199" y="114"/>
                    </a:cubicBezTo>
                    <a:cubicBezTo>
                      <a:pt x="247" y="162"/>
                      <a:pt x="275" y="227"/>
                      <a:pt x="275" y="292"/>
                    </a:cubicBezTo>
                    <a:cubicBezTo>
                      <a:pt x="275" y="303"/>
                      <a:pt x="283" y="312"/>
                      <a:pt x="294" y="312"/>
                    </a:cubicBezTo>
                    <a:lnTo>
                      <a:pt x="295" y="312"/>
                    </a:lnTo>
                    <a:cubicBezTo>
                      <a:pt x="306" y="312"/>
                      <a:pt x="315" y="303"/>
                      <a:pt x="315" y="292"/>
                    </a:cubicBezTo>
                    <a:cubicBezTo>
                      <a:pt x="315" y="216"/>
                      <a:pt x="283" y="141"/>
                      <a:pt x="227" y="8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8" name="矩形 147"/>
            <p:cNvSpPr/>
            <p:nvPr/>
          </p:nvSpPr>
          <p:spPr>
            <a:xfrm>
              <a:off x="10090029" y="3200027"/>
              <a:ext cx="1088646" cy="1661585"/>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Freeform 764"/>
            <p:cNvSpPr>
              <a:spLocks/>
            </p:cNvSpPr>
            <p:nvPr/>
          </p:nvSpPr>
          <p:spPr bwMode="auto">
            <a:xfrm>
              <a:off x="10371013" y="3835586"/>
              <a:ext cx="541223" cy="538411"/>
            </a:xfrm>
            <a:custGeom>
              <a:avLst/>
              <a:gdLst>
                <a:gd name="T0" fmla="*/ 2147483646 w 1343"/>
                <a:gd name="T1" fmla="*/ 2147483646 h 1338"/>
                <a:gd name="T2" fmla="*/ 2147483646 w 1343"/>
                <a:gd name="T3" fmla="*/ 2147483646 h 1338"/>
                <a:gd name="T4" fmla="*/ 2147483646 w 1343"/>
                <a:gd name="T5" fmla="*/ 2147483646 h 1338"/>
                <a:gd name="T6" fmla="*/ 0 w 1343"/>
                <a:gd name="T7" fmla="*/ 2147483646 h 1338"/>
                <a:gd name="T8" fmla="*/ 2147483646 w 1343"/>
                <a:gd name="T9" fmla="*/ 0 h 1338"/>
                <a:gd name="T10" fmla="*/ 2147483646 w 1343"/>
                <a:gd name="T11" fmla="*/ 2147483646 h 1338"/>
                <a:gd name="T12" fmla="*/ 2147483646 w 1343"/>
                <a:gd name="T13" fmla="*/ 2147483646 h 1338"/>
                <a:gd name="T14" fmla="*/ 2147483646 w 1343"/>
                <a:gd name="T15" fmla="*/ 2147483646 h 1338"/>
                <a:gd name="T16" fmla="*/ 2147483646 w 1343"/>
                <a:gd name="T17" fmla="*/ 2147483646 h 1338"/>
                <a:gd name="T18" fmla="*/ 2147483646 w 1343"/>
                <a:gd name="T19" fmla="*/ 2147483646 h 1338"/>
                <a:gd name="T20" fmla="*/ 2147483646 w 1343"/>
                <a:gd name="T21" fmla="*/ 2147483646 h 1338"/>
                <a:gd name="T22" fmla="*/ 2147483646 w 1343"/>
                <a:gd name="T23" fmla="*/ 2147483646 h 1338"/>
                <a:gd name="T24" fmla="*/ 2147483646 w 1343"/>
                <a:gd name="T25" fmla="*/ 2147483646 h 1338"/>
                <a:gd name="T26" fmla="*/ 2147483646 w 1343"/>
                <a:gd name="T27" fmla="*/ 2147483646 h 1338"/>
                <a:gd name="T28" fmla="*/ 2147483646 w 1343"/>
                <a:gd name="T29" fmla="*/ 2147483646 h 13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3" h="1338">
                  <a:moveTo>
                    <a:pt x="576" y="1336"/>
                  </a:moveTo>
                  <a:lnTo>
                    <a:pt x="576" y="1336"/>
                  </a:lnTo>
                  <a:cubicBezTo>
                    <a:pt x="574" y="1336"/>
                    <a:pt x="573" y="1335"/>
                    <a:pt x="571" y="1335"/>
                  </a:cubicBezTo>
                  <a:cubicBezTo>
                    <a:pt x="246" y="1286"/>
                    <a:pt x="0" y="1001"/>
                    <a:pt x="0" y="671"/>
                  </a:cubicBezTo>
                  <a:cubicBezTo>
                    <a:pt x="0" y="301"/>
                    <a:pt x="301" y="0"/>
                    <a:pt x="672" y="0"/>
                  </a:cubicBezTo>
                  <a:cubicBezTo>
                    <a:pt x="1042" y="0"/>
                    <a:pt x="1343" y="301"/>
                    <a:pt x="1343" y="671"/>
                  </a:cubicBezTo>
                  <a:cubicBezTo>
                    <a:pt x="1343" y="1001"/>
                    <a:pt x="1098" y="1286"/>
                    <a:pt x="772" y="1335"/>
                  </a:cubicBezTo>
                  <a:cubicBezTo>
                    <a:pt x="754" y="1338"/>
                    <a:pt x="737" y="1325"/>
                    <a:pt x="734" y="1307"/>
                  </a:cubicBezTo>
                  <a:cubicBezTo>
                    <a:pt x="732" y="1289"/>
                    <a:pt x="744" y="1272"/>
                    <a:pt x="762" y="1269"/>
                  </a:cubicBezTo>
                  <a:cubicBezTo>
                    <a:pt x="1055" y="1225"/>
                    <a:pt x="1276" y="968"/>
                    <a:pt x="1276" y="671"/>
                  </a:cubicBezTo>
                  <a:cubicBezTo>
                    <a:pt x="1276" y="338"/>
                    <a:pt x="1005" y="67"/>
                    <a:pt x="672" y="67"/>
                  </a:cubicBezTo>
                  <a:cubicBezTo>
                    <a:pt x="338" y="67"/>
                    <a:pt x="67" y="338"/>
                    <a:pt x="67" y="671"/>
                  </a:cubicBezTo>
                  <a:cubicBezTo>
                    <a:pt x="67" y="968"/>
                    <a:pt x="288" y="1225"/>
                    <a:pt x="581" y="1269"/>
                  </a:cubicBezTo>
                  <a:cubicBezTo>
                    <a:pt x="599" y="1272"/>
                    <a:pt x="612" y="1289"/>
                    <a:pt x="609" y="1307"/>
                  </a:cubicBezTo>
                  <a:cubicBezTo>
                    <a:pt x="606" y="1324"/>
                    <a:pt x="592" y="1336"/>
                    <a:pt x="576" y="1336"/>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Freeform 765"/>
            <p:cNvSpPr>
              <a:spLocks/>
            </p:cNvSpPr>
            <p:nvPr/>
          </p:nvSpPr>
          <p:spPr bwMode="auto">
            <a:xfrm>
              <a:off x="10568485" y="4330043"/>
              <a:ext cx="54852" cy="58602"/>
            </a:xfrm>
            <a:custGeom>
              <a:avLst/>
              <a:gdLst>
                <a:gd name="T0" fmla="*/ 2147483646 w 138"/>
                <a:gd name="T1" fmla="*/ 2147483646 h 138"/>
                <a:gd name="T2" fmla="*/ 2147483646 w 138"/>
                <a:gd name="T3" fmla="*/ 2147483646 h 138"/>
                <a:gd name="T4" fmla="*/ 0 w 138"/>
                <a:gd name="T5" fmla="*/ 2147483646 h 138"/>
                <a:gd name="T6" fmla="*/ 2147483646 w 138"/>
                <a:gd name="T7" fmla="*/ 0 h 138"/>
                <a:gd name="T8" fmla="*/ 2147483646 w 138"/>
                <a:gd name="T9" fmla="*/ 2147483646 h 138"/>
                <a:gd name="T10" fmla="*/ 2147483646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766"/>
            <p:cNvSpPr>
              <a:spLocks/>
            </p:cNvSpPr>
            <p:nvPr/>
          </p:nvSpPr>
          <p:spPr bwMode="auto">
            <a:xfrm>
              <a:off x="10659909" y="4330043"/>
              <a:ext cx="54852" cy="58602"/>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69" y="139"/>
                  </a:moveTo>
                  <a:lnTo>
                    <a:pt x="69" y="139"/>
                  </a:lnTo>
                  <a:cubicBezTo>
                    <a:pt x="30" y="139"/>
                    <a:pt x="0" y="107"/>
                    <a:pt x="0" y="69"/>
                  </a:cubicBezTo>
                  <a:cubicBezTo>
                    <a:pt x="0" y="31"/>
                    <a:pt x="30" y="0"/>
                    <a:pt x="69" y="0"/>
                  </a:cubicBezTo>
                  <a:cubicBezTo>
                    <a:pt x="107" y="0"/>
                    <a:pt x="139" y="31"/>
                    <a:pt x="139" y="69"/>
                  </a:cubicBezTo>
                  <a:cubicBezTo>
                    <a:pt x="139" y="107"/>
                    <a:pt x="107" y="139"/>
                    <a:pt x="69" y="139"/>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Freeform 767"/>
            <p:cNvSpPr>
              <a:spLocks/>
            </p:cNvSpPr>
            <p:nvPr/>
          </p:nvSpPr>
          <p:spPr bwMode="auto">
            <a:xfrm>
              <a:off x="10542888" y="3842911"/>
              <a:ext cx="226729" cy="498121"/>
            </a:xfrm>
            <a:custGeom>
              <a:avLst/>
              <a:gdLst>
                <a:gd name="T0" fmla="*/ 2147483646 w 572"/>
                <a:gd name="T1" fmla="*/ 2147483646 h 1242"/>
                <a:gd name="T2" fmla="*/ 2147483646 w 572"/>
                <a:gd name="T3" fmla="*/ 2147483646 h 1242"/>
                <a:gd name="T4" fmla="*/ 2147483646 w 572"/>
                <a:gd name="T5" fmla="*/ 2147483646 h 1242"/>
                <a:gd name="T6" fmla="*/ 2147483646 w 572"/>
                <a:gd name="T7" fmla="*/ 2147483646 h 1242"/>
                <a:gd name="T8" fmla="*/ 2147483646 w 572"/>
                <a:gd name="T9" fmla="*/ 2147483646 h 1242"/>
                <a:gd name="T10" fmla="*/ 2147483646 w 572"/>
                <a:gd name="T11" fmla="*/ 2147483646 h 1242"/>
                <a:gd name="T12" fmla="*/ 2147483646 w 572"/>
                <a:gd name="T13" fmla="*/ 2147483646 h 1242"/>
                <a:gd name="T14" fmla="*/ 2147483646 w 572"/>
                <a:gd name="T15" fmla="*/ 2147483646 h 1242"/>
                <a:gd name="T16" fmla="*/ 2147483646 w 572"/>
                <a:gd name="T17" fmla="*/ 2147483646 h 1242"/>
                <a:gd name="T18" fmla="*/ 2147483646 w 572"/>
                <a:gd name="T19" fmla="*/ 2147483646 h 1242"/>
                <a:gd name="T20" fmla="*/ 2147483646 w 572"/>
                <a:gd name="T21" fmla="*/ 2147483646 h 1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1242">
                  <a:moveTo>
                    <a:pt x="541" y="1242"/>
                  </a:moveTo>
                  <a:lnTo>
                    <a:pt x="541" y="1242"/>
                  </a:lnTo>
                  <a:cubicBezTo>
                    <a:pt x="537" y="1242"/>
                    <a:pt x="533" y="1241"/>
                    <a:pt x="529" y="1239"/>
                  </a:cubicBezTo>
                  <a:cubicBezTo>
                    <a:pt x="105" y="1016"/>
                    <a:pt x="10" y="695"/>
                    <a:pt x="5" y="466"/>
                  </a:cubicBezTo>
                  <a:cubicBezTo>
                    <a:pt x="0" y="218"/>
                    <a:pt x="94" y="27"/>
                    <a:pt x="98" y="19"/>
                  </a:cubicBezTo>
                  <a:cubicBezTo>
                    <a:pt x="104" y="6"/>
                    <a:pt x="120" y="0"/>
                    <a:pt x="134" y="7"/>
                  </a:cubicBezTo>
                  <a:cubicBezTo>
                    <a:pt x="147" y="13"/>
                    <a:pt x="152" y="29"/>
                    <a:pt x="146" y="42"/>
                  </a:cubicBezTo>
                  <a:cubicBezTo>
                    <a:pt x="145" y="44"/>
                    <a:pt x="53" y="232"/>
                    <a:pt x="59" y="467"/>
                  </a:cubicBezTo>
                  <a:cubicBezTo>
                    <a:pt x="66" y="778"/>
                    <a:pt x="232" y="1023"/>
                    <a:pt x="554" y="1192"/>
                  </a:cubicBezTo>
                  <a:cubicBezTo>
                    <a:pt x="567" y="1199"/>
                    <a:pt x="572" y="1215"/>
                    <a:pt x="565" y="1228"/>
                  </a:cubicBezTo>
                  <a:cubicBezTo>
                    <a:pt x="560" y="1237"/>
                    <a:pt x="551" y="1242"/>
                    <a:pt x="541" y="1242"/>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Freeform 768"/>
            <p:cNvSpPr>
              <a:spLocks/>
            </p:cNvSpPr>
            <p:nvPr/>
          </p:nvSpPr>
          <p:spPr bwMode="auto">
            <a:xfrm>
              <a:off x="10462436" y="3890524"/>
              <a:ext cx="424202" cy="329639"/>
            </a:xfrm>
            <a:custGeom>
              <a:avLst/>
              <a:gdLst>
                <a:gd name="T0" fmla="*/ 2147483646 w 1060"/>
                <a:gd name="T1" fmla="*/ 2147483646 h 821"/>
                <a:gd name="T2" fmla="*/ 2147483646 w 1060"/>
                <a:gd name="T3" fmla="*/ 2147483646 h 821"/>
                <a:gd name="T4" fmla="*/ 2147483646 w 1060"/>
                <a:gd name="T5" fmla="*/ 2147483646 h 821"/>
                <a:gd name="T6" fmla="*/ 2147483646 w 1060"/>
                <a:gd name="T7" fmla="*/ 2147483646 h 821"/>
                <a:gd name="T8" fmla="*/ 2147483646 w 1060"/>
                <a:gd name="T9" fmla="*/ 2147483646 h 821"/>
                <a:gd name="T10" fmla="*/ 2147483646 w 1060"/>
                <a:gd name="T11" fmla="*/ 2147483646 h 821"/>
                <a:gd name="T12" fmla="*/ 2147483646 w 1060"/>
                <a:gd name="T13" fmla="*/ 2147483646 h 821"/>
                <a:gd name="T14" fmla="*/ 2147483646 w 1060"/>
                <a:gd name="T15" fmla="*/ 2147483646 h 821"/>
                <a:gd name="T16" fmla="*/ 2147483646 w 1060"/>
                <a:gd name="T17" fmla="*/ 2147483646 h 821"/>
                <a:gd name="T18" fmla="*/ 2147483646 w 1060"/>
                <a:gd name="T19" fmla="*/ 2147483646 h 821"/>
                <a:gd name="T20" fmla="*/ 2147483646 w 1060"/>
                <a:gd name="T21" fmla="*/ 2147483646 h 8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0" h="821">
                  <a:moveTo>
                    <a:pt x="1031" y="821"/>
                  </a:moveTo>
                  <a:lnTo>
                    <a:pt x="1031" y="821"/>
                  </a:lnTo>
                  <a:cubicBezTo>
                    <a:pt x="1018" y="821"/>
                    <a:pt x="1007" y="812"/>
                    <a:pt x="1004" y="799"/>
                  </a:cubicBezTo>
                  <a:cubicBezTo>
                    <a:pt x="938" y="464"/>
                    <a:pt x="768" y="241"/>
                    <a:pt x="500" y="136"/>
                  </a:cubicBezTo>
                  <a:cubicBezTo>
                    <a:pt x="291" y="54"/>
                    <a:pt x="89" y="72"/>
                    <a:pt x="32" y="79"/>
                  </a:cubicBezTo>
                  <a:cubicBezTo>
                    <a:pt x="17" y="81"/>
                    <a:pt x="4" y="71"/>
                    <a:pt x="2" y="56"/>
                  </a:cubicBezTo>
                  <a:cubicBezTo>
                    <a:pt x="0" y="41"/>
                    <a:pt x="10" y="28"/>
                    <a:pt x="25" y="26"/>
                  </a:cubicBezTo>
                  <a:cubicBezTo>
                    <a:pt x="85" y="18"/>
                    <a:pt x="299" y="0"/>
                    <a:pt x="520" y="87"/>
                  </a:cubicBezTo>
                  <a:cubicBezTo>
                    <a:pt x="806" y="199"/>
                    <a:pt x="986" y="435"/>
                    <a:pt x="1057" y="789"/>
                  </a:cubicBezTo>
                  <a:cubicBezTo>
                    <a:pt x="1060" y="803"/>
                    <a:pt x="1050" y="817"/>
                    <a:pt x="1036" y="820"/>
                  </a:cubicBezTo>
                  <a:cubicBezTo>
                    <a:pt x="1034" y="820"/>
                    <a:pt x="1032" y="821"/>
                    <a:pt x="1031" y="821"/>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Freeform 769"/>
            <p:cNvSpPr>
              <a:spLocks/>
            </p:cNvSpPr>
            <p:nvPr/>
          </p:nvSpPr>
          <p:spPr bwMode="auto">
            <a:xfrm>
              <a:off x="10378326" y="4059006"/>
              <a:ext cx="530251" cy="161156"/>
            </a:xfrm>
            <a:custGeom>
              <a:avLst/>
              <a:gdLst>
                <a:gd name="T0" fmla="*/ 2147483646 w 1321"/>
                <a:gd name="T1" fmla="*/ 2147483646 h 397"/>
                <a:gd name="T2" fmla="*/ 2147483646 w 1321"/>
                <a:gd name="T3" fmla="*/ 2147483646 h 397"/>
                <a:gd name="T4" fmla="*/ 2147483646 w 1321"/>
                <a:gd name="T5" fmla="*/ 2147483646 h 397"/>
                <a:gd name="T6" fmla="*/ 2147483646 w 1321"/>
                <a:gd name="T7" fmla="*/ 2147483646 h 397"/>
                <a:gd name="T8" fmla="*/ 2147483646 w 1321"/>
                <a:gd name="T9" fmla="*/ 2147483646 h 397"/>
                <a:gd name="T10" fmla="*/ 2147483646 w 1321"/>
                <a:gd name="T11" fmla="*/ 2147483646 h 397"/>
                <a:gd name="T12" fmla="*/ 2147483646 w 1321"/>
                <a:gd name="T13" fmla="*/ 2147483646 h 397"/>
                <a:gd name="T14" fmla="*/ 2147483646 w 1321"/>
                <a:gd name="T15" fmla="*/ 2147483646 h 397"/>
                <a:gd name="T16" fmla="*/ 2147483646 w 1321"/>
                <a:gd name="T17" fmla="*/ 2147483646 h 397"/>
                <a:gd name="T18" fmla="*/ 2147483646 w 1321"/>
                <a:gd name="T19" fmla="*/ 2147483646 h 397"/>
                <a:gd name="T20" fmla="*/ 2147483646 w 1321"/>
                <a:gd name="T21" fmla="*/ 2147483646 h 397"/>
                <a:gd name="T22" fmla="*/ 2147483646 w 1321"/>
                <a:gd name="T23" fmla="*/ 2147483646 h 3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1" h="397">
                  <a:moveTo>
                    <a:pt x="613" y="397"/>
                  </a:moveTo>
                  <a:lnTo>
                    <a:pt x="613" y="397"/>
                  </a:lnTo>
                  <a:cubicBezTo>
                    <a:pt x="261" y="397"/>
                    <a:pt x="20" y="154"/>
                    <a:pt x="10" y="143"/>
                  </a:cubicBezTo>
                  <a:cubicBezTo>
                    <a:pt x="0" y="133"/>
                    <a:pt x="0" y="116"/>
                    <a:pt x="10" y="106"/>
                  </a:cubicBezTo>
                  <a:cubicBezTo>
                    <a:pt x="21" y="95"/>
                    <a:pt x="38" y="96"/>
                    <a:pt x="48" y="106"/>
                  </a:cubicBezTo>
                  <a:cubicBezTo>
                    <a:pt x="50" y="109"/>
                    <a:pt x="284" y="344"/>
                    <a:pt x="613" y="344"/>
                  </a:cubicBezTo>
                  <a:cubicBezTo>
                    <a:pt x="615" y="344"/>
                    <a:pt x="617" y="344"/>
                    <a:pt x="619" y="344"/>
                  </a:cubicBezTo>
                  <a:cubicBezTo>
                    <a:pt x="846" y="342"/>
                    <a:pt x="1066" y="230"/>
                    <a:pt x="1272" y="11"/>
                  </a:cubicBezTo>
                  <a:cubicBezTo>
                    <a:pt x="1282" y="0"/>
                    <a:pt x="1299" y="0"/>
                    <a:pt x="1310" y="10"/>
                  </a:cubicBezTo>
                  <a:cubicBezTo>
                    <a:pt x="1321" y="20"/>
                    <a:pt x="1321" y="37"/>
                    <a:pt x="1311" y="47"/>
                  </a:cubicBezTo>
                  <a:cubicBezTo>
                    <a:pt x="1094" y="278"/>
                    <a:pt x="861" y="395"/>
                    <a:pt x="619" y="397"/>
                  </a:cubicBezTo>
                  <a:cubicBezTo>
                    <a:pt x="617" y="397"/>
                    <a:pt x="615" y="397"/>
                    <a:pt x="613" y="397"/>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Freeform 770"/>
            <p:cNvSpPr>
              <a:spLocks/>
            </p:cNvSpPr>
            <p:nvPr/>
          </p:nvSpPr>
          <p:spPr bwMode="auto">
            <a:xfrm>
              <a:off x="10469750" y="3886862"/>
              <a:ext cx="336436" cy="432193"/>
            </a:xfrm>
            <a:custGeom>
              <a:avLst/>
              <a:gdLst>
                <a:gd name="T0" fmla="*/ 2147483646 w 832"/>
                <a:gd name="T1" fmla="*/ 2147483646 h 1073"/>
                <a:gd name="T2" fmla="*/ 2147483646 w 832"/>
                <a:gd name="T3" fmla="*/ 2147483646 h 1073"/>
                <a:gd name="T4" fmla="*/ 2147483646 w 832"/>
                <a:gd name="T5" fmla="*/ 2147483646 h 1073"/>
                <a:gd name="T6" fmla="*/ 2147483646 w 832"/>
                <a:gd name="T7" fmla="*/ 2147483646 h 1073"/>
                <a:gd name="T8" fmla="*/ 2147483646 w 832"/>
                <a:gd name="T9" fmla="*/ 2147483646 h 1073"/>
                <a:gd name="T10" fmla="*/ 2147483646 w 832"/>
                <a:gd name="T11" fmla="*/ 2147483646 h 1073"/>
                <a:gd name="T12" fmla="*/ 2147483646 w 832"/>
                <a:gd name="T13" fmla="*/ 2147483646 h 1073"/>
                <a:gd name="T14" fmla="*/ 2147483646 w 832"/>
                <a:gd name="T15" fmla="*/ 2147483646 h 1073"/>
                <a:gd name="T16" fmla="*/ 2147483646 w 832"/>
                <a:gd name="T17" fmla="*/ 2147483646 h 1073"/>
                <a:gd name="T18" fmla="*/ 2147483646 w 832"/>
                <a:gd name="T19" fmla="*/ 2147483646 h 1073"/>
                <a:gd name="T20" fmla="*/ 2147483646 w 832"/>
                <a:gd name="T21" fmla="*/ 2147483646 h 10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2" h="1073">
                  <a:moveTo>
                    <a:pt x="63" y="1073"/>
                  </a:moveTo>
                  <a:lnTo>
                    <a:pt x="63" y="1073"/>
                  </a:lnTo>
                  <a:cubicBezTo>
                    <a:pt x="51" y="1073"/>
                    <a:pt x="39" y="1064"/>
                    <a:pt x="37" y="1051"/>
                  </a:cubicBezTo>
                  <a:cubicBezTo>
                    <a:pt x="36" y="1042"/>
                    <a:pt x="0" y="832"/>
                    <a:pt x="75" y="596"/>
                  </a:cubicBezTo>
                  <a:cubicBezTo>
                    <a:pt x="145" y="377"/>
                    <a:pt x="327" y="97"/>
                    <a:pt x="797" y="3"/>
                  </a:cubicBezTo>
                  <a:cubicBezTo>
                    <a:pt x="812" y="0"/>
                    <a:pt x="826" y="10"/>
                    <a:pt x="829" y="24"/>
                  </a:cubicBezTo>
                  <a:cubicBezTo>
                    <a:pt x="832" y="39"/>
                    <a:pt x="822" y="53"/>
                    <a:pt x="808" y="56"/>
                  </a:cubicBezTo>
                  <a:cubicBezTo>
                    <a:pt x="451" y="127"/>
                    <a:pt x="221" y="314"/>
                    <a:pt x="126" y="612"/>
                  </a:cubicBezTo>
                  <a:cubicBezTo>
                    <a:pt x="55" y="836"/>
                    <a:pt x="89" y="1040"/>
                    <a:pt x="90" y="1042"/>
                  </a:cubicBezTo>
                  <a:cubicBezTo>
                    <a:pt x="92" y="1056"/>
                    <a:pt x="83" y="1070"/>
                    <a:pt x="68" y="1073"/>
                  </a:cubicBezTo>
                  <a:cubicBezTo>
                    <a:pt x="67" y="1073"/>
                    <a:pt x="65" y="1073"/>
                    <a:pt x="63" y="1073"/>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Freeform 771"/>
            <p:cNvSpPr>
              <a:spLocks/>
            </p:cNvSpPr>
            <p:nvPr/>
          </p:nvSpPr>
          <p:spPr bwMode="auto">
            <a:xfrm>
              <a:off x="10586771" y="4179875"/>
              <a:ext cx="51197" cy="54941"/>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0" y="0"/>
                    <a:pt x="130" y="29"/>
                    <a:pt x="130" y="65"/>
                  </a:cubicBezTo>
                  <a:cubicBezTo>
                    <a:pt x="130" y="100"/>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Freeform 772"/>
            <p:cNvSpPr>
              <a:spLocks/>
            </p:cNvSpPr>
            <p:nvPr/>
          </p:nvSpPr>
          <p:spPr bwMode="auto">
            <a:xfrm>
              <a:off x="10820813" y="4088308"/>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8" y="130"/>
                    <a:pt x="0" y="101"/>
                    <a:pt x="0" y="65"/>
                  </a:cubicBezTo>
                  <a:cubicBezTo>
                    <a:pt x="0" y="29"/>
                    <a:pt x="28" y="0"/>
                    <a:pt x="65" y="0"/>
                  </a:cubicBezTo>
                  <a:cubicBezTo>
                    <a:pt x="100" y="0"/>
                    <a:pt x="130" y="29"/>
                    <a:pt x="130" y="65"/>
                  </a:cubicBezTo>
                  <a:cubicBezTo>
                    <a:pt x="130" y="101"/>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Freeform 773"/>
            <p:cNvSpPr>
              <a:spLocks/>
            </p:cNvSpPr>
            <p:nvPr/>
          </p:nvSpPr>
          <p:spPr bwMode="auto">
            <a:xfrm>
              <a:off x="10648938" y="3912501"/>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Freeform 774"/>
            <p:cNvSpPr>
              <a:spLocks/>
            </p:cNvSpPr>
            <p:nvPr/>
          </p:nvSpPr>
          <p:spPr bwMode="auto">
            <a:xfrm>
              <a:off x="10542888" y="3886862"/>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Freeform 775"/>
            <p:cNvSpPr>
              <a:spLocks/>
            </p:cNvSpPr>
            <p:nvPr/>
          </p:nvSpPr>
          <p:spPr bwMode="auto">
            <a:xfrm>
              <a:off x="10528261" y="4015055"/>
              <a:ext cx="51197" cy="54941"/>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30"/>
                    <a:pt x="29" y="0"/>
                    <a:pt x="65" y="0"/>
                  </a:cubicBezTo>
                  <a:cubicBezTo>
                    <a:pt x="100" y="0"/>
                    <a:pt x="130" y="30"/>
                    <a:pt x="130" y="65"/>
                  </a:cubicBezTo>
                  <a:cubicBezTo>
                    <a:pt x="130" y="101"/>
                    <a:pt x="100"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Freeform 776"/>
            <p:cNvSpPr>
              <a:spLocks/>
            </p:cNvSpPr>
            <p:nvPr/>
          </p:nvSpPr>
          <p:spPr bwMode="auto">
            <a:xfrm>
              <a:off x="10473406" y="4154234"/>
              <a:ext cx="51197" cy="51278"/>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1" y="0"/>
                    <a:pt x="130" y="29"/>
                    <a:pt x="130" y="65"/>
                  </a:cubicBezTo>
                  <a:cubicBezTo>
                    <a:pt x="130" y="100"/>
                    <a:pt x="101" y="130"/>
                    <a:pt x="65" y="130"/>
                  </a:cubicBezTo>
                  <a:close/>
                </a:path>
              </a:pathLst>
            </a:custGeom>
            <a:solidFill>
              <a:srgbClr val="FEFEFE"/>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15" name="组合 214"/>
            <p:cNvGrpSpPr/>
            <p:nvPr/>
          </p:nvGrpSpPr>
          <p:grpSpPr>
            <a:xfrm>
              <a:off x="7365267" y="1667494"/>
              <a:ext cx="1508604" cy="1580549"/>
              <a:chOff x="2616223" y="1766836"/>
              <a:chExt cx="1508604" cy="1580549"/>
            </a:xfrm>
            <a:solidFill>
              <a:srgbClr val="CB3778"/>
            </a:solidFill>
          </p:grpSpPr>
          <p:grpSp>
            <p:nvGrpSpPr>
              <p:cNvPr id="216" name="组合 215"/>
              <p:cNvGrpSpPr/>
              <p:nvPr/>
            </p:nvGrpSpPr>
            <p:grpSpPr>
              <a:xfrm>
                <a:off x="2616223" y="1766836"/>
                <a:ext cx="1508604" cy="1580549"/>
                <a:chOff x="2616223" y="1766836"/>
                <a:chExt cx="1508604" cy="1580549"/>
              </a:xfrm>
              <a:grpFill/>
            </p:grpSpPr>
            <p:sp>
              <p:nvSpPr>
                <p:cNvPr id="218" name="矩形 217"/>
                <p:cNvSpPr/>
                <p:nvPr/>
              </p:nvSpPr>
              <p:spPr>
                <a:xfrm>
                  <a:off x="2616223" y="1766836"/>
                  <a:ext cx="1508604" cy="762426"/>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智慧城市</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9" name="直接连接符 218"/>
                <p:cNvCxnSpPr>
                  <a:stCxn id="218" idx="2"/>
                </p:cNvCxnSpPr>
                <p:nvPr/>
              </p:nvCxnSpPr>
              <p:spPr>
                <a:xfrm flipH="1">
                  <a:off x="3367443" y="2529262"/>
                  <a:ext cx="3082" cy="818123"/>
                </a:xfrm>
                <a:prstGeom prst="line">
                  <a:avLst/>
                </a:prstGeom>
                <a:grpFill/>
                <a:ln w="9525">
                  <a:solidFill>
                    <a:srgbClr val="CB3778"/>
                  </a:solidFill>
                </a:ln>
              </p:spPr>
              <p:style>
                <a:lnRef idx="1">
                  <a:schemeClr val="accent1"/>
                </a:lnRef>
                <a:fillRef idx="0">
                  <a:schemeClr val="accent1"/>
                </a:fillRef>
                <a:effectRef idx="0">
                  <a:schemeClr val="accent1"/>
                </a:effectRef>
                <a:fontRef idx="minor">
                  <a:schemeClr val="tx1"/>
                </a:fontRef>
              </p:style>
            </p:cxnSp>
          </p:grpSp>
          <p:sp>
            <p:nvSpPr>
              <p:cNvPr id="217" name="椭圆 216"/>
              <p:cNvSpPr/>
              <p:nvPr/>
            </p:nvSpPr>
            <p:spPr>
              <a:xfrm>
                <a:off x="3300962" y="2439433"/>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20" name="组合 219"/>
            <p:cNvGrpSpPr/>
            <p:nvPr/>
          </p:nvGrpSpPr>
          <p:grpSpPr>
            <a:xfrm>
              <a:off x="9900313" y="1681300"/>
              <a:ext cx="1508604" cy="1542637"/>
              <a:chOff x="2469773" y="1771619"/>
              <a:chExt cx="1508604" cy="1542637"/>
            </a:xfrm>
            <a:solidFill>
              <a:srgbClr val="CB3778"/>
            </a:solidFill>
          </p:grpSpPr>
          <p:grpSp>
            <p:nvGrpSpPr>
              <p:cNvPr id="221" name="组合 220"/>
              <p:cNvGrpSpPr/>
              <p:nvPr/>
            </p:nvGrpSpPr>
            <p:grpSpPr>
              <a:xfrm>
                <a:off x="2469773" y="1771619"/>
                <a:ext cx="1508604" cy="1542637"/>
                <a:chOff x="2469773" y="1771619"/>
                <a:chExt cx="1508604" cy="1542637"/>
              </a:xfrm>
              <a:grpFill/>
            </p:grpSpPr>
            <p:sp>
              <p:nvSpPr>
                <p:cNvPr id="223" name="矩形 222"/>
                <p:cNvSpPr/>
                <p:nvPr/>
              </p:nvSpPr>
              <p:spPr>
                <a:xfrm>
                  <a:off x="2469773" y="1771619"/>
                  <a:ext cx="1508604" cy="724514"/>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车联网</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4" name="直接连接符 223"/>
                <p:cNvCxnSpPr>
                  <a:stCxn id="223" idx="2"/>
                </p:cNvCxnSpPr>
                <p:nvPr/>
              </p:nvCxnSpPr>
              <p:spPr>
                <a:xfrm flipH="1">
                  <a:off x="3220993" y="2496133"/>
                  <a:ext cx="3082" cy="818123"/>
                </a:xfrm>
                <a:prstGeom prst="line">
                  <a:avLst/>
                </a:prstGeom>
                <a:grpFill/>
                <a:ln w="9525">
                  <a:solidFill>
                    <a:srgbClr val="CB3778"/>
                  </a:solidFill>
                </a:ln>
              </p:spPr>
              <p:style>
                <a:lnRef idx="1">
                  <a:schemeClr val="accent1"/>
                </a:lnRef>
                <a:fillRef idx="0">
                  <a:schemeClr val="accent1"/>
                </a:fillRef>
                <a:effectRef idx="0">
                  <a:schemeClr val="accent1"/>
                </a:effectRef>
                <a:fontRef idx="minor">
                  <a:schemeClr val="tx1"/>
                </a:fontRef>
              </p:style>
            </p:cxnSp>
          </p:grpSp>
          <p:sp>
            <p:nvSpPr>
              <p:cNvPr id="222" name="椭圆 221"/>
              <p:cNvSpPr/>
              <p:nvPr/>
            </p:nvSpPr>
            <p:spPr>
              <a:xfrm>
                <a:off x="3143485" y="2433356"/>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25" name="组合 224"/>
            <p:cNvGrpSpPr/>
            <p:nvPr/>
          </p:nvGrpSpPr>
          <p:grpSpPr>
            <a:xfrm>
              <a:off x="6006185" y="4860053"/>
              <a:ext cx="1508604" cy="1246719"/>
              <a:chOff x="1862944" y="5157072"/>
              <a:chExt cx="1508604" cy="1246719"/>
            </a:xfrm>
            <a:solidFill>
              <a:srgbClr val="CB3778"/>
            </a:solidFill>
          </p:grpSpPr>
          <p:sp>
            <p:nvSpPr>
              <p:cNvPr id="226" name="矩形 225"/>
              <p:cNvSpPr/>
              <p:nvPr/>
            </p:nvSpPr>
            <p:spPr>
              <a:xfrm>
                <a:off x="1862944" y="5679755"/>
                <a:ext cx="1508604" cy="724036"/>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工业监控</a:t>
                </a:r>
                <a:endPar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远程</a:t>
                </a:r>
                <a:r>
                  <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控制</a:t>
                </a:r>
                <a:endParaRPr lang="en-US" altLang="zh-CN"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7" name="直接连接符 226"/>
              <p:cNvCxnSpPr/>
              <p:nvPr/>
            </p:nvCxnSpPr>
            <p:spPr>
              <a:xfrm flipV="1">
                <a:off x="2617246" y="5157072"/>
                <a:ext cx="0" cy="521512"/>
              </a:xfrm>
              <a:prstGeom prst="line">
                <a:avLst/>
              </a:prstGeom>
              <a:grpFill/>
              <a:ln w="9525">
                <a:solidFill>
                  <a:srgbClr val="CB3778"/>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0800000">
                <a:off x="2540799" y="5594762"/>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29" name="组合 228"/>
            <p:cNvGrpSpPr/>
            <p:nvPr/>
          </p:nvGrpSpPr>
          <p:grpSpPr>
            <a:xfrm>
              <a:off x="8624408" y="4868097"/>
              <a:ext cx="1508604" cy="1238675"/>
              <a:chOff x="1983118" y="5165934"/>
              <a:chExt cx="1508604" cy="1238675"/>
            </a:xfrm>
            <a:solidFill>
              <a:srgbClr val="CB3778"/>
            </a:solidFill>
          </p:grpSpPr>
          <p:sp>
            <p:nvSpPr>
              <p:cNvPr id="230" name="矩形 229"/>
              <p:cNvSpPr/>
              <p:nvPr/>
            </p:nvSpPr>
            <p:spPr>
              <a:xfrm>
                <a:off x="1983118" y="5688617"/>
                <a:ext cx="1508604" cy="715992"/>
              </a:xfrm>
              <a:prstGeom prst="rect">
                <a:avLst/>
              </a:prstGeom>
              <a:no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智能家居</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31" name="直接连接符 230"/>
              <p:cNvCxnSpPr/>
              <p:nvPr/>
            </p:nvCxnSpPr>
            <p:spPr>
              <a:xfrm flipV="1">
                <a:off x="2737420" y="5165934"/>
                <a:ext cx="0" cy="521512"/>
              </a:xfrm>
              <a:prstGeom prst="line">
                <a:avLst/>
              </a:prstGeom>
              <a:grpFill/>
              <a:ln w="9525">
                <a:solidFill>
                  <a:srgbClr val="CB3778"/>
                </a:solidFill>
              </a:ln>
            </p:spPr>
            <p:style>
              <a:lnRef idx="1">
                <a:schemeClr val="accent1"/>
              </a:lnRef>
              <a:fillRef idx="0">
                <a:schemeClr val="accent1"/>
              </a:fillRef>
              <a:effectRef idx="0">
                <a:schemeClr val="accent1"/>
              </a:effectRef>
              <a:fontRef idx="minor">
                <a:schemeClr val="tx1"/>
              </a:fontRef>
            </p:style>
          </p:cxnSp>
          <p:sp>
            <p:nvSpPr>
              <p:cNvPr id="232" name="椭圆 231"/>
              <p:cNvSpPr/>
              <p:nvPr/>
            </p:nvSpPr>
            <p:spPr>
              <a:xfrm rot="10800000">
                <a:off x="2661454" y="5602955"/>
                <a:ext cx="152894" cy="152894"/>
              </a:xfrm>
              <a:prstGeom prst="ellipse">
                <a:avLst/>
              </a:prstGeom>
              <a:grpFill/>
              <a:ln>
                <a:solidFill>
                  <a:srgbClr val="CB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Tree>
    <p:extLst>
      <p:ext uri="{BB962C8B-B14F-4D97-AF65-F5344CB8AC3E}">
        <p14:creationId xmlns:p14="http://schemas.microsoft.com/office/powerpoint/2010/main" val="416189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r>
              <a:rPr lang="en-US" altLang="zh-CN" sz="1800" dirty="0" err="1">
                <a:solidFill>
                  <a:schemeClr val="bg1">
                    <a:lumMod val="50000"/>
                  </a:schemeClr>
                </a:solidFill>
                <a:sym typeface="Huawei Sans" panose="020C0503030203020204" pitchFamily="34" charset="0"/>
              </a:rPr>
              <a:t>openGauss</a:t>
            </a:r>
            <a:r>
              <a:rPr lang="zh-CN" altLang="en-US" sz="1800" dirty="0">
                <a:solidFill>
                  <a:schemeClr val="bg1">
                    <a:lumMod val="50000"/>
                  </a:schemeClr>
                </a:solidFill>
                <a:sym typeface="Huawei Sans" panose="020C0503030203020204" pitchFamily="34" charset="0"/>
              </a:rPr>
              <a:t>数据库及特点</a:t>
            </a:r>
          </a:p>
          <a:p>
            <a:pPr lvl="1"/>
            <a:r>
              <a:rPr lang="zh-CN" altLang="en-US" sz="1800" dirty="0" smtClean="0">
                <a:solidFill>
                  <a:schemeClr val="bg1">
                    <a:lumMod val="50000"/>
                  </a:schemeClr>
                </a:solidFill>
                <a:sym typeface="Huawei Sans" panose="020C0503030203020204" pitchFamily="34" charset="0"/>
              </a:rPr>
              <a:t>应用</a:t>
            </a:r>
            <a:r>
              <a:rPr lang="zh-CN" altLang="en-US" sz="1800" dirty="0">
                <a:solidFill>
                  <a:schemeClr val="bg1">
                    <a:lumMod val="50000"/>
                  </a:schemeClr>
                </a:solidFill>
                <a:sym typeface="Huawei Sans" panose="020C0503030203020204" pitchFamily="34" charset="0"/>
              </a:rPr>
              <a:t>场景</a:t>
            </a:r>
          </a:p>
          <a:p>
            <a:pPr lvl="1">
              <a:buSzPct val="60000"/>
              <a:buFont typeface="Wingdings" panose="05000000000000000000" pitchFamily="2" charset="2"/>
              <a:buChar char="n"/>
            </a:pPr>
            <a:r>
              <a:rPr lang="zh-CN" altLang="en-US" sz="1800" dirty="0">
                <a:sym typeface="Huawei Sans" panose="020C0503030203020204" pitchFamily="34" charset="0"/>
              </a:rPr>
              <a:t>运行环境</a:t>
            </a:r>
          </a:p>
          <a:p>
            <a:pPr lvl="1"/>
            <a:r>
              <a:rPr lang="zh-CN" altLang="en-US" sz="1800" dirty="0" smtClean="0">
                <a:solidFill>
                  <a:schemeClr val="bg1">
                    <a:lumMod val="50000"/>
                  </a:schemeClr>
                </a:solidFill>
                <a:sym typeface="Huawei Sans" panose="020C0503030203020204" pitchFamily="34" charset="0"/>
              </a:rPr>
              <a:t>技术指标</a:t>
            </a:r>
          </a:p>
          <a:p>
            <a:pPr lvl="1"/>
            <a:r>
              <a:rPr lang="zh-CN" altLang="en-US" sz="1800" dirty="0" smtClean="0">
                <a:solidFill>
                  <a:schemeClr val="bg1">
                    <a:lumMod val="50000"/>
                  </a:schemeClr>
                </a:solidFill>
                <a:sym typeface="Huawei Sans" panose="020C0503030203020204" pitchFamily="34" charset="0"/>
              </a:rPr>
              <a:t>基本功能</a:t>
            </a:r>
          </a:p>
          <a:p>
            <a:pPr lvl="1"/>
            <a:r>
              <a:rPr lang="zh-CN" altLang="en-US" sz="1800" dirty="0" smtClean="0">
                <a:solidFill>
                  <a:schemeClr val="bg1">
                    <a:lumMod val="50000"/>
                  </a:schemeClr>
                </a:solidFill>
                <a:sym typeface="Huawei Sans" panose="020C0503030203020204" pitchFamily="34" charset="0"/>
              </a:rPr>
              <a:t>企业级增强特性</a:t>
            </a:r>
            <a:endParaRPr lang="en-US" altLang="zh-CN" sz="18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2877231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zh-CN" dirty="0" smtClean="0">
                <a:sym typeface="Huawei Sans" panose="020C0503030203020204" pitchFamily="34" charset="0"/>
              </a:rPr>
              <a:t>运行环境</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支持的硬件平台</a:t>
            </a:r>
          </a:p>
          <a:p>
            <a:pPr lvl="1"/>
            <a:r>
              <a:rPr lang="en-US" altLang="zh-CN" dirty="0" err="1" smtClean="0">
                <a:sym typeface="Huawei Sans" panose="020C0503030203020204" pitchFamily="34" charset="0"/>
              </a:rPr>
              <a:t>openGauss</a:t>
            </a:r>
            <a:r>
              <a:rPr lang="zh-CN" altLang="en-US" dirty="0" smtClean="0">
                <a:sym typeface="Huawei Sans" panose="020C0503030203020204" pitchFamily="34" charset="0"/>
              </a:rPr>
              <a:t>支持运行在鲲鹏服务器和通用的</a:t>
            </a:r>
            <a:r>
              <a:rPr lang="en-US" altLang="zh-CN" dirty="0" smtClean="0">
                <a:sym typeface="Huawei Sans" panose="020C0503030203020204" pitchFamily="34" charset="0"/>
              </a:rPr>
              <a:t>x86</a:t>
            </a:r>
            <a:r>
              <a:rPr lang="zh-CN" altLang="en-US" dirty="0" smtClean="0">
                <a:sym typeface="Huawei Sans" panose="020C0503030203020204" pitchFamily="34" charset="0"/>
              </a:rPr>
              <a:t>服务器上：</a:t>
            </a:r>
          </a:p>
          <a:p>
            <a:pPr lvl="2"/>
            <a:r>
              <a:rPr lang="zh-CN" altLang="en-US" dirty="0" smtClean="0">
                <a:sym typeface="Huawei Sans" panose="020C0503030203020204" pitchFamily="34" charset="0"/>
              </a:rPr>
              <a:t>支持鲲鹏服务器和基于</a:t>
            </a:r>
            <a:r>
              <a:rPr lang="en-US" altLang="zh-CN" dirty="0" smtClean="0">
                <a:sym typeface="Huawei Sans" panose="020C0503030203020204" pitchFamily="34" charset="0"/>
              </a:rPr>
              <a:t>x86_64</a:t>
            </a:r>
            <a:r>
              <a:rPr lang="zh-CN" altLang="en-US" dirty="0" smtClean="0">
                <a:sym typeface="Huawei Sans" panose="020C0503030203020204" pitchFamily="34" charset="0"/>
              </a:rPr>
              <a:t>的通用</a:t>
            </a:r>
            <a:r>
              <a:rPr lang="en-US" altLang="zh-CN" dirty="0" smtClean="0">
                <a:sym typeface="Huawei Sans" panose="020C0503030203020204" pitchFamily="34" charset="0"/>
              </a:rPr>
              <a:t>PC</a:t>
            </a:r>
            <a:r>
              <a:rPr lang="zh-CN" altLang="en-US" dirty="0" smtClean="0">
                <a:sym typeface="Huawei Sans" panose="020C0503030203020204" pitchFamily="34" charset="0"/>
              </a:rPr>
              <a:t>服务器。</a:t>
            </a:r>
          </a:p>
          <a:p>
            <a:pPr lvl="2"/>
            <a:r>
              <a:rPr lang="zh-CN" altLang="en-US" dirty="0" smtClean="0">
                <a:sym typeface="Huawei Sans" panose="020C0503030203020204" pitchFamily="34" charset="0"/>
              </a:rPr>
              <a:t>支持本地存储（</a:t>
            </a:r>
            <a:r>
              <a:rPr lang="en-US" altLang="zh-CN" dirty="0" smtClean="0">
                <a:sym typeface="Huawei Sans" panose="020C0503030203020204" pitchFamily="34" charset="0"/>
              </a:rPr>
              <a:t>SATA</a:t>
            </a:r>
            <a:r>
              <a:rPr lang="zh-CN" altLang="en-US" dirty="0" smtClean="0">
                <a:sym typeface="Huawei Sans" panose="020C0503030203020204" pitchFamily="34" charset="0"/>
              </a:rPr>
              <a:t>、</a:t>
            </a:r>
            <a:r>
              <a:rPr lang="en-US" altLang="zh-CN" dirty="0" smtClean="0">
                <a:sym typeface="Huawei Sans" panose="020C0503030203020204" pitchFamily="34" charset="0"/>
              </a:rPr>
              <a:t>SAS</a:t>
            </a:r>
            <a:r>
              <a:rPr lang="zh-CN" altLang="en-US" dirty="0" smtClean="0">
                <a:sym typeface="Huawei Sans" panose="020C0503030203020204" pitchFamily="34" charset="0"/>
              </a:rPr>
              <a:t>、</a:t>
            </a:r>
            <a:r>
              <a:rPr lang="en-US" altLang="zh-CN" dirty="0" smtClean="0">
                <a:sym typeface="Huawei Sans" panose="020C0503030203020204" pitchFamily="34" charset="0"/>
              </a:rPr>
              <a:t>SSD</a:t>
            </a:r>
            <a:r>
              <a:rPr lang="zh-CN" altLang="en-US" dirty="0" smtClean="0">
                <a:sym typeface="Huawei Sans" panose="020C0503030203020204" pitchFamily="34" charset="0"/>
              </a:rPr>
              <a:t>）。</a:t>
            </a:r>
          </a:p>
          <a:p>
            <a:pPr lvl="2"/>
            <a:r>
              <a:rPr lang="zh-CN" altLang="en-US" dirty="0" smtClean="0">
                <a:sym typeface="Huawei Sans" panose="020C0503030203020204" pitchFamily="34" charset="0"/>
              </a:rPr>
              <a:t>支持千兆、万兆</a:t>
            </a:r>
            <a:r>
              <a:rPr lang="en-US" altLang="zh-CN" dirty="0" smtClean="0">
                <a:sym typeface="Huawei Sans" panose="020C0503030203020204" pitchFamily="34" charset="0"/>
              </a:rPr>
              <a:t>Ethernet</a:t>
            </a:r>
            <a:r>
              <a:rPr lang="zh-CN" altLang="en-US" dirty="0" smtClean="0">
                <a:sym typeface="Huawei Sans" panose="020C0503030203020204" pitchFamily="34" charset="0"/>
              </a:rPr>
              <a:t>网络。</a:t>
            </a:r>
          </a:p>
          <a:p>
            <a:r>
              <a:rPr lang="zh-CN" altLang="en-US" dirty="0" smtClean="0">
                <a:sym typeface="Huawei Sans" panose="020C0503030203020204" pitchFamily="34" charset="0"/>
              </a:rPr>
              <a:t>支持的操作系统</a:t>
            </a:r>
          </a:p>
          <a:p>
            <a:pPr lvl="1"/>
            <a:r>
              <a:rPr lang="en-US" altLang="zh-CN" dirty="0" err="1" smtClean="0">
                <a:sym typeface="Huawei Sans" panose="020C0503030203020204" pitchFamily="34" charset="0"/>
              </a:rPr>
              <a:t>openEuler</a:t>
            </a:r>
            <a:r>
              <a:rPr lang="en-US" altLang="zh-CN" dirty="0" smtClean="0">
                <a:sym typeface="Huawei Sans" panose="020C0503030203020204" pitchFamily="34" charset="0"/>
              </a:rPr>
              <a:t> release 20.03 (LTS) on ARM</a:t>
            </a:r>
            <a:r>
              <a:rPr lang="zh-CN" altLang="en-US" dirty="0" smtClean="0">
                <a:sym typeface="Huawei Sans" panose="020C0503030203020204" pitchFamily="34" charset="0"/>
              </a:rPr>
              <a:t>。推荐采用此操作系统。</a:t>
            </a:r>
            <a:endParaRPr lang="en-US" altLang="zh-CN" dirty="0" smtClean="0">
              <a:sym typeface="Huawei Sans" panose="020C0503030203020204" pitchFamily="34" charset="0"/>
            </a:endParaRPr>
          </a:p>
          <a:p>
            <a:pPr lvl="1"/>
            <a:r>
              <a:rPr lang="en-US" altLang="zh-CN" dirty="0" err="1" smtClean="0">
                <a:sym typeface="Huawei Sans" panose="020C0503030203020204" pitchFamily="34" charset="0"/>
              </a:rPr>
              <a:t>openEuler</a:t>
            </a:r>
            <a:r>
              <a:rPr lang="en-US" altLang="zh-CN" dirty="0" smtClean="0">
                <a:sym typeface="Huawei Sans" panose="020C0503030203020204" pitchFamily="34" charset="0"/>
              </a:rPr>
              <a:t> 20.03 </a:t>
            </a:r>
            <a:r>
              <a:rPr lang="en-US" altLang="zh-CN" dirty="0">
                <a:sym typeface="Huawei Sans" panose="020C0503030203020204" pitchFamily="34" charset="0"/>
              </a:rPr>
              <a:t>on </a:t>
            </a:r>
            <a:r>
              <a:rPr lang="en-US" altLang="zh-CN" dirty="0" smtClean="0">
                <a:sym typeface="Huawei Sans" panose="020C0503030203020204" pitchFamily="34" charset="0"/>
              </a:rPr>
              <a:t>X86-64</a:t>
            </a:r>
            <a:r>
              <a:rPr lang="zh-CN" altLang="en-US" dirty="0" smtClean="0">
                <a:sym typeface="Huawei Sans" panose="020C0503030203020204" pitchFamily="34" charset="0"/>
              </a:rPr>
              <a:t>。</a:t>
            </a:r>
          </a:p>
          <a:p>
            <a:pPr lvl="1"/>
            <a:r>
              <a:rPr lang="en-US" altLang="zh-CN" dirty="0" err="1" smtClean="0">
                <a:sym typeface="Huawei Sans" panose="020C0503030203020204" pitchFamily="34" charset="0"/>
              </a:rPr>
              <a:t>CentOS</a:t>
            </a:r>
            <a:r>
              <a:rPr lang="en-US" altLang="zh-CN" dirty="0" smtClean="0">
                <a:sym typeface="Huawei Sans" panose="020C0503030203020204" pitchFamily="34" charset="0"/>
              </a:rPr>
              <a:t> 7.6 on X86-64</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Tree>
    <p:extLst>
      <p:ext uri="{BB962C8B-B14F-4D97-AF65-F5344CB8AC3E}">
        <p14:creationId xmlns:p14="http://schemas.microsoft.com/office/powerpoint/2010/main" val="538355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r>
              <a:rPr lang="en-US" altLang="zh-CN" sz="1800" dirty="0" err="1">
                <a:solidFill>
                  <a:schemeClr val="bg1">
                    <a:lumMod val="50000"/>
                  </a:schemeClr>
                </a:solidFill>
                <a:sym typeface="Huawei Sans" panose="020C0503030203020204" pitchFamily="34" charset="0"/>
              </a:rPr>
              <a:t>openGauss</a:t>
            </a:r>
            <a:r>
              <a:rPr lang="zh-CN" altLang="en-US" sz="1800" dirty="0">
                <a:solidFill>
                  <a:schemeClr val="bg1">
                    <a:lumMod val="50000"/>
                  </a:schemeClr>
                </a:solidFill>
                <a:sym typeface="Huawei Sans" panose="020C0503030203020204" pitchFamily="34" charset="0"/>
              </a:rPr>
              <a:t>数据库及特点</a:t>
            </a:r>
          </a:p>
          <a:p>
            <a:pPr lvl="1"/>
            <a:r>
              <a:rPr lang="zh-CN" altLang="en-US" sz="1800" dirty="0" smtClean="0">
                <a:solidFill>
                  <a:schemeClr val="bg1">
                    <a:lumMod val="50000"/>
                  </a:schemeClr>
                </a:solidFill>
                <a:sym typeface="Huawei Sans" panose="020C0503030203020204" pitchFamily="34" charset="0"/>
              </a:rPr>
              <a:t>应用</a:t>
            </a:r>
            <a:r>
              <a:rPr lang="zh-CN" altLang="en-US" sz="1800" dirty="0">
                <a:solidFill>
                  <a:schemeClr val="bg1">
                    <a:lumMod val="50000"/>
                  </a:schemeClr>
                </a:solidFill>
                <a:sym typeface="Huawei Sans" panose="020C0503030203020204" pitchFamily="34" charset="0"/>
              </a:rPr>
              <a:t>场景</a:t>
            </a:r>
          </a:p>
          <a:p>
            <a:pPr lvl="1"/>
            <a:r>
              <a:rPr lang="zh-CN" altLang="en-US" sz="1800" dirty="0">
                <a:solidFill>
                  <a:schemeClr val="bg1">
                    <a:lumMod val="50000"/>
                  </a:schemeClr>
                </a:solidFill>
                <a:sym typeface="Huawei Sans" panose="020C0503030203020204" pitchFamily="34" charset="0"/>
              </a:rPr>
              <a:t>运行环境</a:t>
            </a:r>
          </a:p>
          <a:p>
            <a:pPr lvl="1">
              <a:buSzPct val="60000"/>
              <a:buFont typeface="Wingdings" panose="05000000000000000000" pitchFamily="2" charset="2"/>
              <a:buChar char="n"/>
            </a:pPr>
            <a:r>
              <a:rPr lang="zh-CN" altLang="en-US" sz="1800" dirty="0">
                <a:sym typeface="Huawei Sans" panose="020C0503030203020204" pitchFamily="34" charset="0"/>
              </a:rPr>
              <a:t>技术指标</a:t>
            </a:r>
          </a:p>
          <a:p>
            <a:pPr lvl="1"/>
            <a:r>
              <a:rPr lang="zh-CN" altLang="en-US" sz="1800" dirty="0" smtClean="0">
                <a:solidFill>
                  <a:schemeClr val="bg1">
                    <a:lumMod val="50000"/>
                  </a:schemeClr>
                </a:solidFill>
                <a:sym typeface="Huawei Sans" panose="020C0503030203020204" pitchFamily="34" charset="0"/>
              </a:rPr>
              <a:t>基本功能</a:t>
            </a:r>
          </a:p>
          <a:p>
            <a:pPr lvl="1"/>
            <a:r>
              <a:rPr lang="zh-CN" altLang="en-US" sz="1800" dirty="0" smtClean="0">
                <a:solidFill>
                  <a:schemeClr val="bg1">
                    <a:lumMod val="50000"/>
                  </a:schemeClr>
                </a:solidFill>
                <a:sym typeface="Huawei Sans" panose="020C0503030203020204" pitchFamily="34" charset="0"/>
              </a:rPr>
              <a:t>企业级增强特性</a:t>
            </a:r>
            <a:endParaRPr lang="en-US" altLang="zh-CN" sz="18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155724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技术指标</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的技术指标如表所示。</a:t>
            </a:r>
            <a:endParaRPr lang="zh-CN" altLang="en-US" dirty="0">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220598084"/>
              </p:ext>
            </p:extLst>
          </p:nvPr>
        </p:nvGraphicFramePr>
        <p:xfrm>
          <a:off x="1074953" y="1785421"/>
          <a:ext cx="10064824" cy="3835544"/>
        </p:xfrm>
        <a:graphic>
          <a:graphicData uri="http://schemas.openxmlformats.org/drawingml/2006/table">
            <a:tbl>
              <a:tblPr firstRow="1" bandRow="1">
                <a:tableStyleId>{72833802-FEF1-4C79-8D5D-14CF1EAF98D9}</a:tableStyleId>
              </a:tblPr>
              <a:tblGrid>
                <a:gridCol w="2624348"/>
                <a:gridCol w="2359152"/>
                <a:gridCol w="2889541"/>
                <a:gridCol w="2191783"/>
              </a:tblGrid>
              <a:tr h="0">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技术指标</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最大值</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技术指标</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最大值</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数据库容量</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受限于操作系统与硬件</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复合索引包含列数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32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单表大小</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32 TB</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单表约束个数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无限制</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单行数据大小</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 GB</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并发连接数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10000</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每条记录单个字段的大小</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1 GB</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分区表的分区个数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32768</a:t>
                      </a:r>
                      <a:endPar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414">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单表记录数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2</a:t>
                      </a:r>
                      <a:r>
                        <a:rPr lang="en-US" altLang="zh-CN" sz="1799" kern="1200" baseline="300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48</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分区表的单个分区大小</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32 TB</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单表列数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250~1600</a:t>
                      </a:r>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（随字段类型不同会有变化）</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分区表的单个分区记录数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2</a:t>
                      </a:r>
                      <a:r>
                        <a:rPr lang="en-US" altLang="zh-CN" sz="1799" kern="1200" baseline="300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55</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单表中的索引个数</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zh-CN" sz="1799"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无限制</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76752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r>
              <a:rPr lang="en-US" altLang="zh-CN" sz="1800" dirty="0" err="1">
                <a:solidFill>
                  <a:schemeClr val="bg1">
                    <a:lumMod val="50000"/>
                  </a:schemeClr>
                </a:solidFill>
                <a:sym typeface="Huawei Sans" panose="020C0503030203020204" pitchFamily="34" charset="0"/>
              </a:rPr>
              <a:t>openGauss</a:t>
            </a:r>
            <a:r>
              <a:rPr lang="zh-CN" altLang="en-US" sz="1800" dirty="0">
                <a:solidFill>
                  <a:schemeClr val="bg1">
                    <a:lumMod val="50000"/>
                  </a:schemeClr>
                </a:solidFill>
                <a:sym typeface="Huawei Sans" panose="020C0503030203020204" pitchFamily="34" charset="0"/>
              </a:rPr>
              <a:t>数据库及特点</a:t>
            </a:r>
          </a:p>
          <a:p>
            <a:pPr lvl="1"/>
            <a:r>
              <a:rPr lang="zh-CN" altLang="en-US" sz="1800" dirty="0" smtClean="0">
                <a:solidFill>
                  <a:schemeClr val="bg1">
                    <a:lumMod val="50000"/>
                  </a:schemeClr>
                </a:solidFill>
                <a:sym typeface="Huawei Sans" panose="020C0503030203020204" pitchFamily="34" charset="0"/>
              </a:rPr>
              <a:t>应用</a:t>
            </a:r>
            <a:r>
              <a:rPr lang="zh-CN" altLang="en-US" sz="1800" dirty="0">
                <a:solidFill>
                  <a:schemeClr val="bg1">
                    <a:lumMod val="50000"/>
                  </a:schemeClr>
                </a:solidFill>
                <a:sym typeface="Huawei Sans" panose="020C0503030203020204" pitchFamily="34" charset="0"/>
              </a:rPr>
              <a:t>场景</a:t>
            </a:r>
          </a:p>
          <a:p>
            <a:pPr lvl="1"/>
            <a:r>
              <a:rPr lang="zh-CN" altLang="en-US" sz="1800" dirty="0">
                <a:solidFill>
                  <a:schemeClr val="bg1">
                    <a:lumMod val="50000"/>
                  </a:schemeClr>
                </a:solidFill>
                <a:sym typeface="Huawei Sans" panose="020C0503030203020204" pitchFamily="34" charset="0"/>
              </a:rPr>
              <a:t>运行环境</a:t>
            </a:r>
          </a:p>
          <a:p>
            <a:pPr lvl="1"/>
            <a:r>
              <a:rPr lang="zh-CN" altLang="en-US" sz="1800" dirty="0" smtClean="0">
                <a:solidFill>
                  <a:schemeClr val="bg1">
                    <a:lumMod val="50000"/>
                  </a:schemeClr>
                </a:solidFill>
                <a:sym typeface="Huawei Sans" panose="020C0503030203020204" pitchFamily="34" charset="0"/>
              </a:rPr>
              <a:t>技术指标</a:t>
            </a:r>
          </a:p>
          <a:p>
            <a:pPr lvl="1">
              <a:buSzPct val="60000"/>
              <a:buFont typeface="Wingdings" panose="05000000000000000000" pitchFamily="2" charset="2"/>
              <a:buChar char="n"/>
            </a:pPr>
            <a:r>
              <a:rPr lang="zh-CN" altLang="en-US" sz="1800" dirty="0">
                <a:sym typeface="Huawei Sans" panose="020C0503030203020204" pitchFamily="34" charset="0"/>
              </a:rPr>
              <a:t>基本功能</a:t>
            </a:r>
          </a:p>
          <a:p>
            <a:pPr lvl="1"/>
            <a:r>
              <a:rPr lang="zh-CN" altLang="en-US" sz="1800" dirty="0" smtClean="0">
                <a:solidFill>
                  <a:schemeClr val="bg1">
                    <a:lumMod val="50000"/>
                  </a:schemeClr>
                </a:solidFill>
                <a:sym typeface="Huawei Sans" panose="020C0503030203020204" pitchFamily="34" charset="0"/>
              </a:rPr>
              <a:t>企业级增强特性</a:t>
            </a:r>
            <a:endParaRPr lang="en-US" altLang="zh-CN" sz="18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130746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背景信息</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en-US" altLang="zh-CN" smtClean="0">
                <a:sym typeface="Huawei Sans" panose="020C0503030203020204" pitchFamily="34" charset="0"/>
              </a:rPr>
              <a:t>openGauss</a:t>
            </a:r>
            <a:r>
              <a:rPr lang="zh-CN" altLang="en-US" smtClean="0">
                <a:sym typeface="Huawei Sans" panose="020C0503030203020204" pitchFamily="34" charset="0"/>
              </a:rPr>
              <a:t>是一个单机数据库，具备关系型数据库的基本功能，以及企业特性的增强功能。</a:t>
            </a:r>
            <a:endParaRPr lang="zh-CN" altLang="en-US" dirty="0">
              <a:sym typeface="Huawei Sans" panose="020C0503030203020204" pitchFamily="34" charset="0"/>
            </a:endParaRPr>
          </a:p>
        </p:txBody>
      </p:sp>
      <p:grpSp>
        <p:nvGrpSpPr>
          <p:cNvPr id="16" name="组合 15"/>
          <p:cNvGrpSpPr/>
          <p:nvPr/>
        </p:nvGrpSpPr>
        <p:grpSpPr>
          <a:xfrm>
            <a:off x="2576945" y="2096651"/>
            <a:ext cx="7038109" cy="4106333"/>
            <a:chOff x="2576945" y="2096651"/>
            <a:chExt cx="7038109" cy="4106333"/>
          </a:xfrm>
        </p:grpSpPr>
        <p:graphicFrame>
          <p:nvGraphicFramePr>
            <p:cNvPr id="4" name="图示 3"/>
            <p:cNvGraphicFramePr/>
            <p:nvPr>
              <p:extLst>
                <p:ext uri="{D42A27DB-BD31-4B8C-83A1-F6EECF244321}">
                  <p14:modId xmlns:p14="http://schemas.microsoft.com/office/powerpoint/2010/main" val="666637946"/>
                </p:ext>
              </p:extLst>
            </p:nvPr>
          </p:nvGraphicFramePr>
          <p:xfrm>
            <a:off x="2576945" y="2096651"/>
            <a:ext cx="7038109" cy="4106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58385" y="3790226"/>
              <a:ext cx="695325" cy="695325"/>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8184" y="2287008"/>
              <a:ext cx="542925" cy="695325"/>
            </a:xfrm>
            <a:prstGeom prst="rect">
              <a:avLst/>
            </a:prstGeom>
          </p:spPr>
        </p:pic>
        <p:pic>
          <p:nvPicPr>
            <p:cNvPr id="7" name="图片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146" y="3797392"/>
              <a:ext cx="609600" cy="704850"/>
            </a:xfrm>
            <a:prstGeom prst="rect">
              <a:avLst/>
            </a:prstGeom>
          </p:spPr>
        </p:pic>
        <p:pic>
          <p:nvPicPr>
            <p:cNvPr id="11" name="图片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48336" y="5356703"/>
              <a:ext cx="695325" cy="695325"/>
            </a:xfrm>
            <a:prstGeom prst="rect">
              <a:avLst/>
            </a:prstGeom>
          </p:spPr>
        </p:pic>
        <p:sp>
          <p:nvSpPr>
            <p:cNvPr id="12" name="文本框 11"/>
            <p:cNvSpPr txBox="1"/>
            <p:nvPr/>
          </p:nvSpPr>
          <p:spPr>
            <a:xfrm>
              <a:off x="3065317" y="3965151"/>
              <a:ext cx="943265" cy="369332"/>
            </a:xfrm>
            <a:prstGeom prst="rect">
              <a:avLst/>
            </a:prstGeom>
            <a:noFill/>
          </p:spPr>
          <p:txBody>
            <a:bodyPr wrap="square" rtlCol="0">
              <a:spAutoFi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高性能</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8238835" y="3953222"/>
              <a:ext cx="923639"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易运维</a:t>
              </a:r>
            </a:p>
          </p:txBody>
        </p:sp>
        <p:sp>
          <p:nvSpPr>
            <p:cNvPr id="14" name="文本框 13"/>
            <p:cNvSpPr txBox="1"/>
            <p:nvPr/>
          </p:nvSpPr>
          <p:spPr>
            <a:xfrm>
              <a:off x="4627065" y="2126650"/>
              <a:ext cx="943265" cy="369332"/>
            </a:xfrm>
            <a:prstGeom prst="rect">
              <a:avLst/>
            </a:prstGeom>
            <a:noFill/>
          </p:spPr>
          <p:txBody>
            <a:bodyPr wrap="square" rtlCol="0">
              <a:spAutoFi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高安全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6733307" y="5814282"/>
              <a:ext cx="923639"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全开放</a:t>
              </a:r>
            </a:p>
          </p:txBody>
        </p:sp>
      </p:grpSp>
    </p:spTree>
    <p:extLst>
      <p:ext uri="{BB962C8B-B14F-4D97-AF65-F5344CB8AC3E}">
        <p14:creationId xmlns:p14="http://schemas.microsoft.com/office/powerpoint/2010/main" val="3907703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功能架构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grpSp>
        <p:nvGrpSpPr>
          <p:cNvPr id="17" name="组合 16"/>
          <p:cNvGrpSpPr/>
          <p:nvPr/>
        </p:nvGrpSpPr>
        <p:grpSpPr>
          <a:xfrm>
            <a:off x="1057836" y="997770"/>
            <a:ext cx="8444752" cy="5170180"/>
            <a:chOff x="626957" y="838444"/>
            <a:chExt cx="10509369" cy="5263621"/>
          </a:xfrm>
        </p:grpSpPr>
        <p:sp>
          <p:nvSpPr>
            <p:cNvPr id="18" name="矩形 17"/>
            <p:cNvSpPr/>
            <p:nvPr/>
          </p:nvSpPr>
          <p:spPr>
            <a:xfrm>
              <a:off x="626957" y="838444"/>
              <a:ext cx="9213692" cy="48947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1967821" y="3573759"/>
              <a:ext cx="6505171" cy="2015495"/>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FDD35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5260599" y="3933666"/>
              <a:ext cx="1421765" cy="3508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大内存缓冲区管理</a:t>
              </a:r>
              <a:endParaRPr lang="en-US" altLang="zh-CN" sz="10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5260598" y="5232183"/>
              <a:ext cx="3068430" cy="2699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NUMA</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化数据结构</a:t>
              </a:r>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2021411" y="5232183"/>
              <a:ext cx="3023241" cy="2699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内存表</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5260598" y="4428528"/>
              <a:ext cx="1428223"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索引管理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6925103" y="4428528"/>
              <a:ext cx="1403926"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并行日志回放</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3551426" y="4815585"/>
              <a:ext cx="1493227"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锁管理器</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2021409" y="4815477"/>
              <a:ext cx="1270419"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列存</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3570530" y="4428528"/>
              <a:ext cx="1428223"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空闲空间管理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6925103" y="3933667"/>
              <a:ext cx="140392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日志管理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a:xfrm>
              <a:off x="1948829" y="2350064"/>
              <a:ext cx="6524164" cy="1154552"/>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FDD35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7078234" y="2709974"/>
              <a:ext cx="1178813"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执行</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6925102" y="4815477"/>
              <a:ext cx="140392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增量检查点</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3551425" y="3933667"/>
              <a:ext cx="1466433"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CSN</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快照</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2021410" y="3933667"/>
              <a:ext cx="1270419" cy="3430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行存（本地更新）</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2282544" y="2727999"/>
              <a:ext cx="123261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解析</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p:cNvSpPr/>
            <p:nvPr/>
          </p:nvSpPr>
          <p:spPr>
            <a:xfrm>
              <a:off x="3866147" y="2727999"/>
              <a:ext cx="1276819"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5449751" y="2727999"/>
              <a:ext cx="1242549"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优化</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720608" y="1483441"/>
              <a:ext cx="1139699" cy="4105812"/>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FDD35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793674" y="1541563"/>
              <a:ext cx="1030183"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线程管理</a:t>
              </a:r>
            </a:p>
          </p:txBody>
        </p:sp>
        <p:sp>
          <p:nvSpPr>
            <p:cNvPr id="39" name="矩形 38"/>
            <p:cNvSpPr/>
            <p:nvPr/>
          </p:nvSpPr>
          <p:spPr>
            <a:xfrm>
              <a:off x="770922" y="1865384"/>
              <a:ext cx="1009285" cy="34964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业务处理线程池</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728989" y="982406"/>
              <a:ext cx="9027666" cy="416252"/>
            </a:xfrm>
            <a:prstGeom prst="rect">
              <a:avLst/>
            </a:prstGeom>
            <a:solidFill>
              <a:srgbClr val="FCC8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728989" y="1054388"/>
              <a:ext cx="1193644"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客户端驱动</a:t>
              </a:r>
            </a:p>
          </p:txBody>
        </p:sp>
        <p:sp>
          <p:nvSpPr>
            <p:cNvPr id="42" name="矩形 41"/>
            <p:cNvSpPr/>
            <p:nvPr/>
          </p:nvSpPr>
          <p:spPr>
            <a:xfrm>
              <a:off x="1994615" y="1054389"/>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CLI</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矩形 42"/>
            <p:cNvSpPr/>
            <p:nvPr/>
          </p:nvSpPr>
          <p:spPr>
            <a:xfrm>
              <a:off x="4738179" y="1072412"/>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JDBC</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8111545" y="1054389"/>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ODBC</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783566" y="2278729"/>
              <a:ext cx="1006164" cy="4037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日志写线程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a:xfrm>
              <a:off x="793674" y="2746149"/>
              <a:ext cx="1009285" cy="3545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数据页写线程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a:off x="767799" y="3143016"/>
              <a:ext cx="1009285" cy="3455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检查点线程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767799" y="3539884"/>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统计线程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矩形 48"/>
            <p:cNvSpPr/>
            <p:nvPr/>
          </p:nvSpPr>
          <p:spPr>
            <a:xfrm>
              <a:off x="783566" y="3836871"/>
              <a:ext cx="1009285" cy="35991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日志发送线程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770922" y="4218385"/>
              <a:ext cx="1009285" cy="3328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日志接收线程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767849" y="4593648"/>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清理线程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770922" y="5247827"/>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管理线程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2066597" y="2422046"/>
              <a:ext cx="937303" cy="250671"/>
            </a:xfrm>
            <a:prstGeom prst="rect">
              <a:avLst/>
            </a:prstGeom>
            <a:noFill/>
          </p:spPr>
          <p:txBody>
            <a:bodyPr wrap="square" rtlCol="0">
              <a:spAutoFit/>
            </a:bodyPr>
            <a:lstStyle/>
            <a:p>
              <a:pPr defTabSz="1218536"/>
              <a:r>
                <a:rPr lang="en-US" altLang="zh-CN"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引擎</a:t>
              </a:r>
            </a:p>
          </p:txBody>
        </p:sp>
        <p:sp>
          <p:nvSpPr>
            <p:cNvPr id="54" name="文本框 53"/>
            <p:cNvSpPr txBox="1"/>
            <p:nvPr/>
          </p:nvSpPr>
          <p:spPr>
            <a:xfrm>
              <a:off x="2066596" y="3645740"/>
              <a:ext cx="985500"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存储引擎</a:t>
              </a:r>
            </a:p>
          </p:txBody>
        </p:sp>
        <p:sp>
          <p:nvSpPr>
            <p:cNvPr id="55" name="矩形 54"/>
            <p:cNvSpPr/>
            <p:nvPr/>
          </p:nvSpPr>
          <p:spPr>
            <a:xfrm>
              <a:off x="8616956" y="1486280"/>
              <a:ext cx="1139699" cy="2018335"/>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FDD35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8667269" y="1595520"/>
              <a:ext cx="935766"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安全管理</a:t>
              </a:r>
            </a:p>
          </p:txBody>
        </p:sp>
        <p:sp>
          <p:nvSpPr>
            <p:cNvPr id="57" name="矩形 56"/>
            <p:cNvSpPr/>
            <p:nvPr/>
          </p:nvSpPr>
          <p:spPr>
            <a:xfrm>
              <a:off x="8667269" y="1921011"/>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身份管理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8667269" y="2368090"/>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访问控制</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8667269" y="2799982"/>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通信加密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667269" y="3159891"/>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审计</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矩形 60"/>
            <p:cNvSpPr/>
            <p:nvPr/>
          </p:nvSpPr>
          <p:spPr>
            <a:xfrm>
              <a:off x="770922" y="4923822"/>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归档线程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8616956" y="3573759"/>
              <a:ext cx="1139699" cy="2015495"/>
            </a:xfrm>
            <a:prstGeom prst="rect">
              <a:avLst/>
            </a:prstGeom>
            <a:solidFill>
              <a:srgbClr val="FCC8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8718727" y="3635616"/>
              <a:ext cx="1009284"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通用组件</a:t>
              </a:r>
            </a:p>
          </p:txBody>
        </p:sp>
        <p:sp>
          <p:nvSpPr>
            <p:cNvPr id="64" name="矩形 63"/>
            <p:cNvSpPr/>
            <p:nvPr/>
          </p:nvSpPr>
          <p:spPr>
            <a:xfrm>
              <a:off x="8667269" y="3933667"/>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数据字典</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8667269" y="4365559"/>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内存管理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8667269" y="4815477"/>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数据类型</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8667269" y="5232181"/>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内置函数</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1967821" y="1486282"/>
              <a:ext cx="6505171" cy="683769"/>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FDD35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6508179" y="1774208"/>
              <a:ext cx="1603366" cy="28792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控制命令信号处理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3052097" y="1792234"/>
              <a:ext cx="1389906"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通信协议处理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2066597" y="1558842"/>
              <a:ext cx="937303"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通信管理</a:t>
              </a:r>
            </a:p>
          </p:txBody>
        </p:sp>
        <p:grpSp>
          <p:nvGrpSpPr>
            <p:cNvPr id="72" name="组合 71"/>
            <p:cNvGrpSpPr/>
            <p:nvPr/>
          </p:nvGrpSpPr>
          <p:grpSpPr>
            <a:xfrm>
              <a:off x="2282543" y="3159890"/>
              <a:ext cx="5974504" cy="287928"/>
              <a:chOff x="2282840" y="3159062"/>
              <a:chExt cx="2807662" cy="269938"/>
            </a:xfrm>
          </p:grpSpPr>
          <p:sp>
            <p:nvSpPr>
              <p:cNvPr id="87" name="矩形 86"/>
              <p:cNvSpPr/>
              <p:nvPr/>
            </p:nvSpPr>
            <p:spPr>
              <a:xfrm>
                <a:off x="2282840" y="3159062"/>
                <a:ext cx="1232775" cy="269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DDL</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命令处理</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3857727" y="3159062"/>
                <a:ext cx="1232775" cy="269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存储过程解析</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3" name="矩形 72"/>
            <p:cNvSpPr/>
            <p:nvPr/>
          </p:nvSpPr>
          <p:spPr>
            <a:xfrm>
              <a:off x="2019872" y="4426915"/>
              <a:ext cx="1270419" cy="3165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行存（回滚段更新）</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5260598" y="4815585"/>
              <a:ext cx="1421766"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存储管理适配</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9996627" y="838444"/>
              <a:ext cx="1139699" cy="4894774"/>
            </a:xfrm>
            <a:prstGeom prst="rect">
              <a:avLst/>
            </a:prstGeom>
            <a:solidFill>
              <a:srgbClr val="94DAE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文本框 75"/>
            <p:cNvSpPr txBox="1"/>
            <p:nvPr/>
          </p:nvSpPr>
          <p:spPr>
            <a:xfrm>
              <a:off x="10212857" y="964383"/>
              <a:ext cx="677758"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工具</a:t>
              </a:r>
            </a:p>
          </p:txBody>
        </p:sp>
        <p:sp>
          <p:nvSpPr>
            <p:cNvPr id="77" name="矩形 76"/>
            <p:cNvSpPr/>
            <p:nvPr/>
          </p:nvSpPr>
          <p:spPr>
            <a:xfrm>
              <a:off x="10046940" y="1360341"/>
              <a:ext cx="1009285" cy="4138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客户端命令行工具</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a:xfrm>
              <a:off x="10046940" y="1990154"/>
              <a:ext cx="1009285" cy="50661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数据库实例控制工具</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10046940" y="2709974"/>
              <a:ext cx="1009285" cy="44991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物理备份</a:t>
              </a:r>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恢复工具</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10046940" y="3429794"/>
              <a:ext cx="1009285" cy="503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逻辑导入导出工具</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10056595" y="4095657"/>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OM</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安装</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10056595" y="4743495"/>
              <a:ext cx="1009285" cy="2699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CM</a:t>
              </a:r>
              <a:r>
                <a:rPr lang="zh-CN" alt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监控</a:t>
              </a:r>
              <a:endParaRPr lang="en-US"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626958" y="5805199"/>
              <a:ext cx="10509368" cy="2879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8536"/>
              <a:endPar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文本框 83"/>
            <p:cNvSpPr txBox="1"/>
            <p:nvPr/>
          </p:nvSpPr>
          <p:spPr>
            <a:xfrm>
              <a:off x="672144" y="5851394"/>
              <a:ext cx="1322471" cy="250671"/>
            </a:xfrm>
            <a:prstGeom prst="rect">
              <a:avLst/>
            </a:prstGeom>
            <a:noFill/>
          </p:spPr>
          <p:txBody>
            <a:bodyPr wrap="square" rtlCol="0">
              <a:spAutoFit/>
            </a:bodyPr>
            <a:lstStyle/>
            <a:p>
              <a:pPr defTabSz="1218536"/>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硬件</a:t>
              </a:r>
              <a:r>
                <a:rPr lang="en-US" altLang="zh-CN"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&amp;OS</a:t>
              </a:r>
              <a:r>
                <a:rPr lang="zh-CN" altLang="en-US" sz="10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平台</a:t>
              </a:r>
            </a:p>
          </p:txBody>
        </p:sp>
        <p:sp>
          <p:nvSpPr>
            <p:cNvPr id="85" name="矩形 84"/>
            <p:cNvSpPr/>
            <p:nvPr/>
          </p:nvSpPr>
          <p:spPr>
            <a:xfrm>
              <a:off x="2277526" y="5877181"/>
              <a:ext cx="1774664" cy="1602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ARM+Open</a:t>
              </a:r>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 Euler </a:t>
              </a:r>
            </a:p>
          </p:txBody>
        </p:sp>
        <p:sp>
          <p:nvSpPr>
            <p:cNvPr id="86" name="矩形 85"/>
            <p:cNvSpPr/>
            <p:nvPr/>
          </p:nvSpPr>
          <p:spPr>
            <a:xfrm>
              <a:off x="7406108" y="5877181"/>
              <a:ext cx="1678812" cy="1866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X86+CentOS</a:t>
              </a:r>
            </a:p>
          </p:txBody>
        </p:sp>
      </p:grpSp>
      <p:sp>
        <p:nvSpPr>
          <p:cNvPr id="90" name="矩形 89"/>
          <p:cNvSpPr/>
          <p:nvPr/>
        </p:nvSpPr>
        <p:spPr>
          <a:xfrm>
            <a:off x="9680846" y="3703982"/>
            <a:ext cx="1136072" cy="337639"/>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内核</a:t>
            </a:r>
            <a:endParaRPr lang="en-US" altLang="zh-CN"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a:xfrm>
            <a:off x="9680846" y="4375042"/>
            <a:ext cx="1136072" cy="337639"/>
          </a:xfrm>
          <a:prstGeom prst="rect">
            <a:avLst/>
          </a:prstGeom>
          <a:solidFill>
            <a:srgbClr val="FCC8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公共能力</a:t>
            </a:r>
            <a:endParaRPr lang="en-US" altLang="zh-CN"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矩形 91"/>
          <p:cNvSpPr/>
          <p:nvPr/>
        </p:nvSpPr>
        <p:spPr>
          <a:xfrm>
            <a:off x="9680846" y="5046102"/>
            <a:ext cx="1136072" cy="337639"/>
          </a:xfrm>
          <a:prstGeom prst="rect">
            <a:avLst/>
          </a:prstGeom>
          <a:solidFill>
            <a:srgbClr val="94DAE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sz="1200"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OM &amp; CM</a:t>
            </a:r>
            <a:endParaRPr lang="en-US" altLang="zh-CN" sz="1200"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504268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77153" y="1703294"/>
            <a:ext cx="4930587" cy="3594847"/>
          </a:xfrm>
          <a:prstGeom prst="roundRect">
            <a:avLst/>
          </a:prstGeom>
          <a:solidFill>
            <a:srgbClr val="DDDDDD"/>
          </a:solidFill>
          <a:ln w="28575">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7C7C7"/>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功能架构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89" name="矩形 88"/>
          <p:cNvSpPr/>
          <p:nvPr/>
        </p:nvSpPr>
        <p:spPr>
          <a:xfrm>
            <a:off x="6190419" y="1304293"/>
            <a:ext cx="5105110" cy="4662815"/>
          </a:xfrm>
          <a:prstGeom prst="rect">
            <a:avLst/>
          </a:prstGeom>
        </p:spPr>
        <p:txBody>
          <a:bodyPr wrap="square">
            <a:spAutoFit/>
          </a:bodyPr>
          <a:lstStyle/>
          <a:p>
            <a:pPr marL="176213" indent="-176213" algn="just">
              <a:lnSpc>
                <a:spcPct val="150000"/>
              </a:lnSpc>
              <a:buFont typeface="Arial" panose="020B0604020202020204" pitchFamily="34" charset="0"/>
              <a:buChar char="•"/>
              <a:tabLst>
                <a:tab pos="5076825" algn="l"/>
                <a:tab pos="266700" algn="l"/>
              </a:tabLst>
            </a:pP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openGauss/GaussDB</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源自</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年前</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PostgreSQL9.2</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和</a:t>
            </a:r>
            <a:r>
              <a:rPr lang="en-US" altLang="zh-CN" kern="100" dirty="0" smtClean="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PG XC</a:t>
            </a:r>
            <a:r>
              <a:rPr lang="zh-CN" altLang="zh-CN" kern="100" dirty="0" smtClean="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a:t>
            </a:r>
            <a:endParaRPr lang="en-US" altLang="zh-CN" kern="100" dirty="0" smtClean="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endParaRPr>
          </a:p>
          <a:p>
            <a:pPr marL="176213" indent="-176213" algn="just">
              <a:lnSpc>
                <a:spcPct val="150000"/>
              </a:lnSpc>
              <a:buFont typeface="Arial" panose="020B0604020202020204" pitchFamily="34" charset="0"/>
              <a:buChar char="•"/>
              <a:tabLst>
                <a:tab pos="5076825" algn="l"/>
                <a:tab pos="266700" algn="l"/>
              </a:tabLst>
            </a:pPr>
            <a:r>
              <a:rPr lang="en-US" altLang="zh-CN" kern="100" dirty="0" smtClean="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总代码量</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120w</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行，其中内核代码</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95w</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万行代码；内核代码中修改和新增了</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70</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万行核心代码，保留了</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PostgreSQL</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的接口和公共函数</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25</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万行，着重在架构、事务、存储引擎、优化器、和鲲鹏芯片优化上修改</a:t>
            </a:r>
            <a:r>
              <a:rPr lang="zh-CN" altLang="zh-CN" kern="100" dirty="0" smtClean="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a:t>
            </a:r>
            <a:endParaRPr lang="en-US" altLang="zh-CN" kern="100" dirty="0" smtClean="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endParaRPr>
          </a:p>
          <a:p>
            <a:pPr marL="176213" indent="-176213" algn="just">
              <a:lnSpc>
                <a:spcPct val="150000"/>
              </a:lnSpc>
              <a:buFont typeface="Arial" panose="020B0604020202020204" pitchFamily="34" charset="0"/>
              <a:buChar char="•"/>
              <a:tabLst>
                <a:tab pos="5076825" algn="l"/>
                <a:tab pos="266700" algn="l"/>
              </a:tabLst>
            </a:pPr>
            <a:r>
              <a:rPr lang="en-US" altLang="zh-CN" kern="100" dirty="0" smtClean="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并不等于</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PostgreSQL</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的简单增强版，</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通过“换骨”改造、“换血”优化，从根本上解决了</a:t>
            </a:r>
            <a:r>
              <a:rPr lang="en-US" altLang="zh-CN" kern="100" dirty="0">
                <a:solidFill>
                  <a:srgbClr val="333333"/>
                </a:solidFill>
                <a:latin typeface="Huawei Sans" panose="020C0503030203020204" pitchFamily="34" charset="0"/>
                <a:ea typeface="方正兰亭黑简体" panose="02000000000000000000" pitchFamily="2" charset="-122"/>
                <a:sym typeface="Huawei Sans" panose="020C0503030203020204" pitchFamily="34" charset="0"/>
              </a:rPr>
              <a:t>PostgreSQL</a:t>
            </a:r>
            <a:r>
              <a:rPr lang="zh-CN" altLang="zh-CN" kern="100" dirty="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原生架构所带来的</a:t>
            </a:r>
            <a:r>
              <a:rPr lang="zh-CN" altLang="zh-CN" kern="100" dirty="0" smtClean="0">
                <a:solidFill>
                  <a:srgbClr val="333333"/>
                </a:solidFill>
                <a:latin typeface="Huawei Sans" panose="020C0503030203020204" pitchFamily="34" charset="0"/>
                <a:ea typeface="方正兰亭黑简体" panose="02000000000000000000" pitchFamily="2" charset="-122"/>
                <a:cs typeface="Segoe UI" panose="020B0502040204020203" pitchFamily="34" charset="0"/>
                <a:sym typeface="Huawei Sans" panose="020C0503030203020204" pitchFamily="34" charset="0"/>
              </a:rPr>
              <a:t>缺陷。</a:t>
            </a:r>
            <a:endParaRPr lang="zh-CN" altLang="zh-CN" kern="1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1075765" y="2839375"/>
            <a:ext cx="1389947" cy="369332"/>
          </a:xfrm>
          <a:prstGeom prst="rect">
            <a:avLst/>
          </a:prstGeom>
          <a:solidFill>
            <a:srgbClr val="EEB3C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内核</a:t>
            </a:r>
            <a:endParaRPr lang="en-US" altLang="zh-CN"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a:xfrm>
            <a:off x="1075765" y="3510435"/>
            <a:ext cx="1389947" cy="369332"/>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zh-CN" altLang="en-US"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公共能力</a:t>
            </a:r>
            <a:endParaRPr lang="en-US" altLang="zh-CN"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矩形 91"/>
          <p:cNvSpPr/>
          <p:nvPr/>
        </p:nvSpPr>
        <p:spPr>
          <a:xfrm>
            <a:off x="1075765" y="4181495"/>
            <a:ext cx="1389947" cy="337639"/>
          </a:xfrm>
          <a:prstGeom prst="rect">
            <a:avLst/>
          </a:prstGeom>
          <a:solidFill>
            <a:srgbClr val="CCFFFF"/>
          </a:solidFill>
          <a:ln w="12700">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36"/>
            <a:r>
              <a:rPr lang="en-US" altLang="zh-CN" b="1"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OM &amp; CM</a:t>
            </a:r>
            <a:endParaRPr lang="en-US" altLang="zh-CN"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矩形 92"/>
          <p:cNvSpPr/>
          <p:nvPr/>
        </p:nvSpPr>
        <p:spPr>
          <a:xfrm>
            <a:off x="2703985" y="2798844"/>
            <a:ext cx="675185" cy="369332"/>
          </a:xfrm>
          <a:prstGeom prst="rect">
            <a:avLst/>
          </a:prstGeom>
        </p:spPr>
        <p:txBody>
          <a:bodyPr wrap="none">
            <a:spAutoFit/>
          </a:bodyPr>
          <a:lstStyle/>
          <a:p>
            <a:pPr lvl="0" algn="ctr" defTabSz="1187798">
              <a:defRP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55</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万</a:t>
            </a:r>
          </a:p>
        </p:txBody>
      </p:sp>
      <p:sp>
        <p:nvSpPr>
          <p:cNvPr id="94" name="矩形 93"/>
          <p:cNvSpPr/>
          <p:nvPr/>
        </p:nvSpPr>
        <p:spPr>
          <a:xfrm>
            <a:off x="3415185" y="2798844"/>
            <a:ext cx="675185"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43</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4135063" y="2798844"/>
            <a:ext cx="675186"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95"/>
          <p:cNvSpPr/>
          <p:nvPr/>
        </p:nvSpPr>
        <p:spPr>
          <a:xfrm>
            <a:off x="2664620" y="2074698"/>
            <a:ext cx="739307" cy="646331"/>
          </a:xfrm>
          <a:prstGeom prst="rect">
            <a:avLst/>
          </a:prstGeom>
        </p:spPr>
        <p:txBody>
          <a:bodyPr wrap="square">
            <a:spAutoFit/>
          </a:bodyPr>
          <a:lstStyle/>
          <a:p>
            <a:pPr algn="ctr" defTabSz="1187798"/>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总</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代</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defTabSz="1187798"/>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码</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量</a:t>
            </a:r>
          </a:p>
        </p:txBody>
      </p:sp>
      <p:sp>
        <p:nvSpPr>
          <p:cNvPr id="97" name="矩形 96"/>
          <p:cNvSpPr/>
          <p:nvPr/>
        </p:nvSpPr>
        <p:spPr>
          <a:xfrm>
            <a:off x="3403928" y="2074698"/>
            <a:ext cx="679515" cy="369332"/>
          </a:xfrm>
          <a:prstGeom prst="rect">
            <a:avLst/>
          </a:prstGeom>
        </p:spPr>
        <p:txBody>
          <a:bodyPr wrap="square">
            <a:spAutoFit/>
          </a:bodyPr>
          <a:lstStyle/>
          <a:p>
            <a:pPr algn="ctr" defTabSz="1187798"/>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自研</a:t>
            </a:r>
          </a:p>
        </p:txBody>
      </p:sp>
      <p:sp>
        <p:nvSpPr>
          <p:cNvPr id="98" name="矩形 97"/>
          <p:cNvSpPr/>
          <p:nvPr/>
        </p:nvSpPr>
        <p:spPr>
          <a:xfrm>
            <a:off x="3994477" y="2074698"/>
            <a:ext cx="909361" cy="646331"/>
          </a:xfrm>
          <a:prstGeom prst="rect">
            <a:avLst/>
          </a:prstGeom>
        </p:spPr>
        <p:txBody>
          <a:bodyPr wrap="square">
            <a:spAutoFit/>
          </a:bodyPr>
          <a:lstStyle/>
          <a:p>
            <a:pPr algn="ctr" defTabSz="1187798"/>
            <a:r>
              <a:rPr lang="zh-CN" altLang="en-US" b="1"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源自</a:t>
            </a:r>
            <a:endParaRPr lang="en-US" altLang="zh-CN" b="1"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1187798"/>
            <a:r>
              <a:rPr lang="en-US" altLang="zh-CN" b="1"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b="1" dirty="0" smtClean="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等</a:t>
            </a:r>
            <a:endParaRPr lang="zh-CN" altLang="en-US"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2703985" y="3510435"/>
            <a:ext cx="675185"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36</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3415185" y="3510435"/>
            <a:ext cx="675186"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矩形 100"/>
          <p:cNvSpPr/>
          <p:nvPr/>
        </p:nvSpPr>
        <p:spPr>
          <a:xfrm>
            <a:off x="4135063" y="3510435"/>
            <a:ext cx="675185"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24</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矩形 101"/>
          <p:cNvSpPr/>
          <p:nvPr/>
        </p:nvSpPr>
        <p:spPr>
          <a:xfrm>
            <a:off x="2768907" y="4211357"/>
            <a:ext cx="545342"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矩形 102"/>
          <p:cNvSpPr/>
          <p:nvPr/>
        </p:nvSpPr>
        <p:spPr>
          <a:xfrm>
            <a:off x="3480107" y="4211357"/>
            <a:ext cx="545342" cy="369332"/>
          </a:xfrm>
          <a:prstGeom prst="rect">
            <a:avLst/>
          </a:prstGeom>
        </p:spPr>
        <p:txBody>
          <a:bodyPr wrap="none">
            <a:spAutoFit/>
          </a:bodyPr>
          <a:lstStyle/>
          <a:p>
            <a:pPr lvl="0" algn="ctr" defTabSz="1187798">
              <a:defRP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矩形 103"/>
          <p:cNvSpPr/>
          <p:nvPr/>
        </p:nvSpPr>
        <p:spPr>
          <a:xfrm>
            <a:off x="4199984" y="4211357"/>
            <a:ext cx="545342"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万</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矩形 104"/>
          <p:cNvSpPr/>
          <p:nvPr/>
        </p:nvSpPr>
        <p:spPr>
          <a:xfrm>
            <a:off x="5029347" y="4211357"/>
            <a:ext cx="524503" cy="369332"/>
          </a:xfrm>
          <a:prstGeom prst="rect">
            <a:avLst/>
          </a:prstGeom>
        </p:spPr>
        <p:txBody>
          <a:bodyPr wrap="none">
            <a:spAutoFit/>
          </a:bodyPr>
          <a:lstStyle/>
          <a:p>
            <a:pPr lvl="0" algn="ctr" defTabSz="1187798">
              <a:defRP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0</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5036146" y="2798844"/>
            <a:ext cx="654346"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矩形 106"/>
          <p:cNvSpPr/>
          <p:nvPr/>
        </p:nvSpPr>
        <p:spPr>
          <a:xfrm>
            <a:off x="4858481" y="2074698"/>
            <a:ext cx="1049259" cy="646331"/>
          </a:xfrm>
          <a:prstGeom prst="rect">
            <a:avLst/>
          </a:prstGeom>
        </p:spPr>
        <p:txBody>
          <a:bodyPr wrap="square">
            <a:spAutoFit/>
          </a:bodyPr>
          <a:lstStyle/>
          <a:p>
            <a:pPr algn="ctr" defTabSz="1187798"/>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等</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defTabSz="1187798"/>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占比</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5036146" y="3510435"/>
            <a:ext cx="654346" cy="369332"/>
          </a:xfrm>
          <a:prstGeom prst="rect">
            <a:avLst/>
          </a:prstGeom>
        </p:spPr>
        <p:txBody>
          <a:bodyPr wrap="none">
            <a:spAutoFit/>
          </a:bodyPr>
          <a:lstStyle/>
          <a:p>
            <a:pPr lvl="0" algn="ctr" defTabSz="1187798">
              <a:defRPr/>
            </a:pP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67%</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49331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基本功能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标准</a:t>
            </a:r>
            <a:r>
              <a:rPr lang="en-US" altLang="zh-CN" dirty="0" smtClean="0">
                <a:sym typeface="Huawei Sans" panose="020C0503030203020204" pitchFamily="34" charset="0"/>
              </a:rPr>
              <a:t>SQL</a:t>
            </a:r>
            <a:r>
              <a:rPr lang="zh-CN" altLang="en-US" dirty="0" smtClean="0">
                <a:sym typeface="Huawei Sans" panose="020C0503030203020204" pitchFamily="34" charset="0"/>
              </a:rPr>
              <a:t>支持</a:t>
            </a:r>
          </a:p>
          <a:p>
            <a:pPr lvl="1"/>
            <a:r>
              <a:rPr lang="zh-CN" altLang="en-US" dirty="0" smtClean="0">
                <a:sym typeface="Huawei Sans" panose="020C0503030203020204" pitchFamily="34" charset="0"/>
              </a:rPr>
              <a:t>支持标准的</a:t>
            </a:r>
            <a:r>
              <a:rPr lang="en-US" altLang="zh-CN" dirty="0" smtClean="0">
                <a:sym typeface="Huawei Sans" panose="020C0503030203020204" pitchFamily="34" charset="0"/>
              </a:rPr>
              <a:t>SQL92/SQL99/SQL2003/SQL2011</a:t>
            </a:r>
            <a:r>
              <a:rPr lang="zh-CN" altLang="en-US" dirty="0" smtClean="0">
                <a:sym typeface="Huawei Sans" panose="020C0503030203020204" pitchFamily="34" charset="0"/>
              </a:rPr>
              <a:t>规范，支持</a:t>
            </a:r>
            <a:r>
              <a:rPr lang="en-US" altLang="zh-CN" dirty="0" smtClean="0">
                <a:sym typeface="Huawei Sans" panose="020C0503030203020204" pitchFamily="34" charset="0"/>
              </a:rPr>
              <a:t>GBK</a:t>
            </a:r>
            <a:r>
              <a:rPr lang="zh-CN" altLang="en-US" dirty="0" smtClean="0">
                <a:sym typeface="Huawei Sans" panose="020C0503030203020204" pitchFamily="34" charset="0"/>
              </a:rPr>
              <a:t>和</a:t>
            </a:r>
            <a:r>
              <a:rPr lang="en-US" altLang="zh-CN" dirty="0" smtClean="0">
                <a:sym typeface="Huawei Sans" panose="020C0503030203020204" pitchFamily="34" charset="0"/>
              </a:rPr>
              <a:t>UTF-8</a:t>
            </a:r>
            <a:r>
              <a:rPr lang="zh-CN" altLang="en-US" dirty="0" smtClean="0">
                <a:sym typeface="Huawei Sans" panose="020C0503030203020204" pitchFamily="34" charset="0"/>
              </a:rPr>
              <a:t>字符集，支持</a:t>
            </a:r>
            <a:r>
              <a:rPr lang="en-US" altLang="zh-CN" dirty="0" smtClean="0">
                <a:sym typeface="Huawei Sans" panose="020C0503030203020204" pitchFamily="34" charset="0"/>
              </a:rPr>
              <a:t>SQL</a:t>
            </a:r>
            <a:r>
              <a:rPr lang="zh-CN" altLang="en-US" dirty="0" smtClean="0">
                <a:sym typeface="Huawei Sans" panose="020C0503030203020204" pitchFamily="34" charset="0"/>
              </a:rPr>
              <a:t>标准函数与分析函数，支持存储过程。</a:t>
            </a:r>
          </a:p>
          <a:p>
            <a:r>
              <a:rPr lang="zh-CN" altLang="en-US" dirty="0" smtClean="0">
                <a:sym typeface="Huawei Sans" panose="020C0503030203020204" pitchFamily="34" charset="0"/>
              </a:rPr>
              <a:t>数据库存储管理功能</a:t>
            </a:r>
          </a:p>
          <a:p>
            <a:pPr lvl="1"/>
            <a:r>
              <a:rPr lang="zh-CN" altLang="en-US" dirty="0" smtClean="0">
                <a:sym typeface="Huawei Sans" panose="020C0503030203020204" pitchFamily="34" charset="0"/>
              </a:rPr>
              <a:t>支持表空间，可以把不同表规划到不同的存储位置。</a:t>
            </a:r>
          </a:p>
          <a:p>
            <a:r>
              <a:rPr lang="zh-CN" altLang="en-US" dirty="0" smtClean="0">
                <a:sym typeface="Huawei Sans" panose="020C0503030203020204" pitchFamily="34" charset="0"/>
              </a:rPr>
              <a:t>提供主备双机</a:t>
            </a:r>
          </a:p>
          <a:p>
            <a:pPr lvl="1"/>
            <a:r>
              <a:rPr lang="zh-CN" altLang="en-US" dirty="0" smtClean="0">
                <a:sym typeface="Huawei Sans" panose="020C0503030203020204" pitchFamily="34" charset="0"/>
              </a:rPr>
              <a:t>事务支持</a:t>
            </a:r>
            <a:r>
              <a:rPr lang="en-US" altLang="zh-CN" dirty="0" smtClean="0">
                <a:sym typeface="Huawei Sans" panose="020C0503030203020204" pitchFamily="34" charset="0"/>
              </a:rPr>
              <a:t>ACID</a:t>
            </a:r>
            <a:r>
              <a:rPr lang="zh-CN" altLang="en-US" dirty="0" smtClean="0">
                <a:sym typeface="Huawei Sans" panose="020C0503030203020204" pitchFamily="34" charset="0"/>
              </a:rPr>
              <a:t>特性、单节点故障恢复、双机数据同步，双机故障切换等。</a:t>
            </a:r>
            <a:endParaRPr lang="zh-CN" altLang="en-US" dirty="0">
              <a:sym typeface="Huawei Sans" panose="020C0503030203020204" pitchFamily="34" charset="0"/>
            </a:endParaRPr>
          </a:p>
        </p:txBody>
      </p:sp>
    </p:spTree>
    <p:extLst>
      <p:ext uri="{BB962C8B-B14F-4D97-AF65-F5344CB8AC3E}">
        <p14:creationId xmlns:p14="http://schemas.microsoft.com/office/powerpoint/2010/main" val="982055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type="body" sz="quarter" idx="10"/>
          </p:nvPr>
        </p:nvSpPr>
        <p:spPr/>
        <p:txBody>
          <a:bodyPr/>
          <a:lstStyle/>
          <a:p>
            <a:r>
              <a:rPr lang="zh-CN" altLang="en-US" smtClean="0">
                <a:sym typeface="Huawei Sans" panose="020C0503030203020204" pitchFamily="34" charset="0"/>
              </a:rPr>
              <a:t>学完本课程后，您将能够：</a:t>
            </a:r>
          </a:p>
          <a:p>
            <a:pPr lvl="1"/>
            <a:r>
              <a:rPr lang="zh-CN" altLang="en-US" smtClean="0">
                <a:sym typeface="Huawei Sans" panose="020C0503030203020204" pitchFamily="34" charset="0"/>
              </a:rPr>
              <a:t>理解</a:t>
            </a:r>
            <a:r>
              <a:rPr lang="en-US" altLang="zh-CN" smtClean="0">
                <a:sym typeface="Huawei Sans" panose="020C0503030203020204" pitchFamily="34" charset="0"/>
              </a:rPr>
              <a:t>openGauss</a:t>
            </a:r>
            <a:r>
              <a:rPr lang="zh-CN" altLang="en-US" smtClean="0">
                <a:sym typeface="Huawei Sans" panose="020C0503030203020204" pitchFamily="34" charset="0"/>
              </a:rPr>
              <a:t>的特点；</a:t>
            </a:r>
          </a:p>
          <a:p>
            <a:pPr lvl="1"/>
            <a:r>
              <a:rPr lang="zh-CN" altLang="en-US" smtClean="0">
                <a:sym typeface="Huawei Sans" panose="020C0503030203020204" pitchFamily="34" charset="0"/>
              </a:rPr>
              <a:t>了解</a:t>
            </a:r>
            <a:r>
              <a:rPr lang="en-US" altLang="zh-CN" smtClean="0">
                <a:sym typeface="Huawei Sans" panose="020C0503030203020204" pitchFamily="34" charset="0"/>
              </a:rPr>
              <a:t>openGauss</a:t>
            </a:r>
            <a:r>
              <a:rPr lang="zh-CN" altLang="en-US" smtClean="0">
                <a:sym typeface="Huawei Sans" panose="020C0503030203020204" pitchFamily="34" charset="0"/>
              </a:rPr>
              <a:t>应用场景、运行环境和技术指标；</a:t>
            </a:r>
          </a:p>
          <a:p>
            <a:pPr lvl="1"/>
            <a:r>
              <a:rPr lang="zh-CN" altLang="en-US" smtClean="0">
                <a:sym typeface="Huawei Sans" panose="020C0503030203020204" pitchFamily="34" charset="0"/>
              </a:rPr>
              <a:t>理解</a:t>
            </a:r>
            <a:r>
              <a:rPr lang="en-US" altLang="zh-CN" smtClean="0">
                <a:sym typeface="Huawei Sans" panose="020C0503030203020204" pitchFamily="34" charset="0"/>
              </a:rPr>
              <a:t>openGauss</a:t>
            </a:r>
            <a:r>
              <a:rPr lang="zh-CN" altLang="en-US" smtClean="0">
                <a:sym typeface="Huawei Sans" panose="020C0503030203020204" pitchFamily="34" charset="0"/>
              </a:rPr>
              <a:t>的基本功能和企业级增强特性；</a:t>
            </a:r>
            <a:endParaRPr lang="en-US" altLang="zh-CN" smtClean="0">
              <a:sym typeface="Huawei Sans" panose="020C0503030203020204" pitchFamily="34" charset="0"/>
            </a:endParaRPr>
          </a:p>
          <a:p>
            <a:pPr lvl="1"/>
            <a:r>
              <a:rPr lang="zh-CN" altLang="en-US" smtClean="0">
                <a:sym typeface="Huawei Sans" panose="020C0503030203020204" pitchFamily="34" charset="0"/>
              </a:rPr>
              <a:t>了解</a:t>
            </a:r>
            <a:r>
              <a:rPr lang="en-US" altLang="zh-CN" smtClean="0">
                <a:sym typeface="Huawei Sans" panose="020C0503030203020204" pitchFamily="34" charset="0"/>
              </a:rPr>
              <a:t>openGauss</a:t>
            </a:r>
            <a:r>
              <a:rPr lang="zh-CN" altLang="en-US" smtClean="0">
                <a:sym typeface="Huawei Sans" panose="020C0503030203020204" pitchFamily="34" charset="0"/>
              </a:rPr>
              <a:t>系统架构和服务响应流程；</a:t>
            </a:r>
          </a:p>
          <a:p>
            <a:pPr lvl="1"/>
            <a:r>
              <a:rPr lang="zh-CN" altLang="en-US" smtClean="0">
                <a:sym typeface="Huawei Sans" panose="020C0503030203020204" pitchFamily="34" charset="0"/>
              </a:rPr>
              <a:t>掌握</a:t>
            </a:r>
            <a:r>
              <a:rPr lang="en-US" altLang="zh-CN" smtClean="0">
                <a:sym typeface="Huawei Sans" panose="020C0503030203020204" pitchFamily="34" charset="0"/>
              </a:rPr>
              <a:t>openGauss</a:t>
            </a:r>
            <a:r>
              <a:rPr lang="zh-CN" altLang="en-US" smtClean="0">
                <a:sym typeface="Huawei Sans" panose="020C0503030203020204" pitchFamily="34" charset="0"/>
              </a:rPr>
              <a:t>状态查询；</a:t>
            </a:r>
            <a:endParaRPr lang="en-US" altLang="zh-CN" smtClean="0">
              <a:sym typeface="Huawei Sans" panose="020C0503030203020204" pitchFamily="34" charset="0"/>
            </a:endParaRPr>
          </a:p>
          <a:p>
            <a:pPr lvl="1"/>
            <a:r>
              <a:rPr lang="zh-CN" altLang="en-US" smtClean="0">
                <a:sym typeface="Huawei Sans" panose="020C0503030203020204" pitchFamily="34" charset="0"/>
              </a:rPr>
              <a:t>掌握启停</a:t>
            </a:r>
            <a:r>
              <a:rPr lang="en-US" altLang="zh-CN" smtClean="0">
                <a:sym typeface="Huawei Sans" panose="020C0503030203020204" pitchFamily="34" charset="0"/>
              </a:rPr>
              <a:t>openGauss</a:t>
            </a:r>
            <a:r>
              <a:rPr lang="zh-CN" altLang="en-US" smtClean="0">
                <a:sym typeface="Huawei Sans" panose="020C0503030203020204" pitchFamily="34" charset="0"/>
              </a:rPr>
              <a:t>。</a:t>
            </a:r>
            <a:endParaRPr lang="en-US" altLang="zh-CN" dirty="0">
              <a:sym typeface="Huawei Sans" panose="020C0503030203020204" pitchFamily="34" charset="0"/>
            </a:endParaRPr>
          </a:p>
        </p:txBody>
      </p:sp>
    </p:spTree>
    <p:extLst>
      <p:ext uri="{BB962C8B-B14F-4D97-AF65-F5344CB8AC3E}">
        <p14:creationId xmlns:p14="http://schemas.microsoft.com/office/powerpoint/2010/main" val="276769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基本功能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应用程序接口</a:t>
            </a:r>
          </a:p>
          <a:p>
            <a:pPr lvl="1"/>
            <a:r>
              <a:rPr lang="zh-CN" altLang="en-US" dirty="0" smtClean="0">
                <a:sym typeface="Huawei Sans" panose="020C0503030203020204" pitchFamily="34" charset="0"/>
              </a:rPr>
              <a:t>支持标准</a:t>
            </a:r>
            <a:r>
              <a:rPr lang="en-US" altLang="zh-CN" dirty="0" smtClean="0">
                <a:sym typeface="Huawei Sans" panose="020C0503030203020204" pitchFamily="34" charset="0"/>
              </a:rPr>
              <a:t>JDBC 4.0</a:t>
            </a:r>
            <a:r>
              <a:rPr lang="zh-CN" altLang="en-US" dirty="0" smtClean="0">
                <a:sym typeface="Huawei Sans" panose="020C0503030203020204" pitchFamily="34" charset="0"/>
              </a:rPr>
              <a:t>的特性、</a:t>
            </a:r>
            <a:r>
              <a:rPr lang="en-US" altLang="zh-CN" dirty="0" smtClean="0">
                <a:sym typeface="Huawei Sans" panose="020C0503030203020204" pitchFamily="34" charset="0"/>
              </a:rPr>
              <a:t>ODBC 3.5</a:t>
            </a:r>
            <a:r>
              <a:rPr lang="zh-CN" altLang="en-US" dirty="0" smtClean="0">
                <a:sym typeface="Huawei Sans" panose="020C0503030203020204" pitchFamily="34" charset="0"/>
              </a:rPr>
              <a:t>特性。</a:t>
            </a:r>
          </a:p>
          <a:p>
            <a:r>
              <a:rPr lang="zh-CN" altLang="en-US" dirty="0" smtClean="0">
                <a:sym typeface="Huawei Sans" panose="020C0503030203020204" pitchFamily="34" charset="0"/>
              </a:rPr>
              <a:t>管理工具</a:t>
            </a:r>
          </a:p>
          <a:p>
            <a:pPr lvl="1"/>
            <a:r>
              <a:rPr lang="zh-CN" altLang="en-US" dirty="0" smtClean="0">
                <a:sym typeface="Huawei Sans" panose="020C0503030203020204" pitchFamily="34" charset="0"/>
              </a:rPr>
              <a:t>提供安装部署工具、实例启停工具、备份恢复工具。</a:t>
            </a:r>
          </a:p>
          <a:p>
            <a:r>
              <a:rPr lang="zh-CN" altLang="en-US" dirty="0" smtClean="0">
                <a:sym typeface="Huawei Sans" panose="020C0503030203020204" pitchFamily="34" charset="0"/>
              </a:rPr>
              <a:t>安全管理</a:t>
            </a:r>
          </a:p>
          <a:p>
            <a:pPr lvl="1"/>
            <a:r>
              <a:rPr lang="zh-CN" altLang="en-US" dirty="0" smtClean="0">
                <a:sym typeface="Huawei Sans" panose="020C0503030203020204" pitchFamily="34" charset="0"/>
              </a:rPr>
              <a:t>支持</a:t>
            </a:r>
            <a:r>
              <a:rPr lang="en-US" altLang="zh-CN" dirty="0" smtClean="0">
                <a:sym typeface="Huawei Sans" panose="020C0503030203020204" pitchFamily="34" charset="0"/>
              </a:rPr>
              <a:t>SSL</a:t>
            </a:r>
            <a:r>
              <a:rPr lang="zh-CN" altLang="en-US" dirty="0" smtClean="0">
                <a:sym typeface="Huawei Sans" panose="020C0503030203020204" pitchFamily="34" charset="0"/>
              </a:rPr>
              <a:t>安全网络连接、用户权限管理、密码管理、安全审计等功能，保证数据库在管理层、应用层、系统层和网络层的安全性。</a:t>
            </a:r>
            <a:endParaRPr lang="zh-CN" altLang="en-US" dirty="0">
              <a:sym typeface="Huawei Sans" panose="020C0503030203020204" pitchFamily="34" charset="0"/>
            </a:endParaRPr>
          </a:p>
        </p:txBody>
      </p:sp>
    </p:spTree>
    <p:extLst>
      <p:ext uri="{BB962C8B-B14F-4D97-AF65-F5344CB8AC3E}">
        <p14:creationId xmlns:p14="http://schemas.microsoft.com/office/powerpoint/2010/main" val="2402743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r>
              <a:rPr lang="en-US" altLang="zh-CN" sz="1800" dirty="0" err="1">
                <a:solidFill>
                  <a:schemeClr val="bg1">
                    <a:lumMod val="50000"/>
                  </a:schemeClr>
                </a:solidFill>
                <a:sym typeface="Huawei Sans" panose="020C0503030203020204" pitchFamily="34" charset="0"/>
              </a:rPr>
              <a:t>openGauss</a:t>
            </a:r>
            <a:r>
              <a:rPr lang="zh-CN" altLang="en-US" sz="1800" dirty="0">
                <a:solidFill>
                  <a:schemeClr val="bg1">
                    <a:lumMod val="50000"/>
                  </a:schemeClr>
                </a:solidFill>
                <a:sym typeface="Huawei Sans" panose="020C0503030203020204" pitchFamily="34" charset="0"/>
              </a:rPr>
              <a:t>数据库及特点</a:t>
            </a:r>
          </a:p>
          <a:p>
            <a:pPr lvl="1"/>
            <a:r>
              <a:rPr lang="zh-CN" altLang="en-US" sz="1800" dirty="0" smtClean="0">
                <a:solidFill>
                  <a:schemeClr val="bg1">
                    <a:lumMod val="50000"/>
                  </a:schemeClr>
                </a:solidFill>
                <a:sym typeface="Huawei Sans" panose="020C0503030203020204" pitchFamily="34" charset="0"/>
              </a:rPr>
              <a:t>应用</a:t>
            </a:r>
            <a:r>
              <a:rPr lang="zh-CN" altLang="en-US" sz="1800" dirty="0">
                <a:solidFill>
                  <a:schemeClr val="bg1">
                    <a:lumMod val="50000"/>
                  </a:schemeClr>
                </a:solidFill>
                <a:sym typeface="Huawei Sans" panose="020C0503030203020204" pitchFamily="34" charset="0"/>
              </a:rPr>
              <a:t>场景</a:t>
            </a:r>
          </a:p>
          <a:p>
            <a:pPr lvl="1"/>
            <a:r>
              <a:rPr lang="zh-CN" altLang="en-US" sz="1800" dirty="0">
                <a:solidFill>
                  <a:schemeClr val="bg1">
                    <a:lumMod val="50000"/>
                  </a:schemeClr>
                </a:solidFill>
                <a:sym typeface="Huawei Sans" panose="020C0503030203020204" pitchFamily="34" charset="0"/>
              </a:rPr>
              <a:t>运行环境</a:t>
            </a:r>
          </a:p>
          <a:p>
            <a:pPr lvl="1"/>
            <a:r>
              <a:rPr lang="zh-CN" altLang="en-US" sz="1800" dirty="0" smtClean="0">
                <a:solidFill>
                  <a:schemeClr val="bg1">
                    <a:lumMod val="50000"/>
                  </a:schemeClr>
                </a:solidFill>
                <a:sym typeface="Huawei Sans" panose="020C0503030203020204" pitchFamily="34" charset="0"/>
              </a:rPr>
              <a:t>技术指标</a:t>
            </a:r>
          </a:p>
          <a:p>
            <a:pPr lvl="1"/>
            <a:r>
              <a:rPr lang="zh-CN" altLang="en-US" sz="1800" dirty="0">
                <a:solidFill>
                  <a:schemeClr val="bg1">
                    <a:lumMod val="50000"/>
                  </a:schemeClr>
                </a:solidFill>
                <a:sym typeface="Huawei Sans" panose="020C0503030203020204" pitchFamily="34" charset="0"/>
              </a:rPr>
              <a:t>基本功能</a:t>
            </a:r>
          </a:p>
          <a:p>
            <a:pPr lvl="1">
              <a:buSzPct val="60000"/>
              <a:buFont typeface="Wingdings" panose="05000000000000000000" pitchFamily="2" charset="2"/>
              <a:buChar char="n"/>
            </a:pPr>
            <a:r>
              <a:rPr lang="zh-CN" altLang="en-US" sz="1800" dirty="0">
                <a:sym typeface="Huawei Sans" panose="020C0503030203020204" pitchFamily="34" charset="0"/>
              </a:rPr>
              <a:t>企业级增强特性</a:t>
            </a:r>
            <a:endParaRPr lang="en-US" altLang="zh-CN" sz="1800" dirty="0">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1705867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数据分区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zh-CN" dirty="0" smtClean="0">
                <a:sym typeface="Huawei Sans" panose="020C0503030203020204" pitchFamily="34" charset="0"/>
              </a:rPr>
              <a:t>数据分区是数据库产品普遍具备的功能。在</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中，</a:t>
            </a:r>
            <a:r>
              <a:rPr lang="zh-CN" altLang="en-US" dirty="0">
                <a:sym typeface="Huawei Sans" panose="020C0503030203020204" pitchFamily="34" charset="0"/>
              </a:rPr>
              <a:t>这句话建议修改为：数据分区是对数据集按照用户指定的策略对数据集做进一步拆分的水平分表</a:t>
            </a:r>
            <a:r>
              <a:rPr lang="zh-CN" altLang="zh-CN" dirty="0" smtClean="0">
                <a:sym typeface="Huawei Sans" panose="020C0503030203020204" pitchFamily="34" charset="0"/>
              </a:rPr>
              <a:t>，将表按照指定范围划分为多个数据互不重叠的部分</a:t>
            </a:r>
            <a:r>
              <a:rPr lang="zh-CN" altLang="en-US" dirty="0">
                <a:sym typeface="Huawei Sans" panose="020C0503030203020204" pitchFamily="34" charset="0"/>
              </a:rPr>
              <a:t>（</a:t>
            </a:r>
            <a:r>
              <a:rPr lang="en-US" altLang="zh-CN" dirty="0" smtClean="0">
                <a:sym typeface="Huawei Sans" panose="020C0503030203020204" pitchFamily="34" charset="0"/>
              </a:rPr>
              <a:t>Partition</a:t>
            </a:r>
            <a:r>
              <a:rPr lang="zh-CN" altLang="en-US" dirty="0">
                <a:sym typeface="Huawei Sans" panose="020C0503030203020204" pitchFamily="34" charset="0"/>
              </a:rPr>
              <a:t>）</a:t>
            </a:r>
            <a:r>
              <a:rPr lang="zh-CN" altLang="zh-CN" dirty="0" smtClean="0">
                <a:sym typeface="Huawei Sans" panose="020C0503030203020204" pitchFamily="34" charset="0"/>
              </a:rPr>
              <a:t>。</a:t>
            </a:r>
          </a:p>
          <a:p>
            <a:r>
              <a:rPr lang="en-US" altLang="zh-CN" dirty="0" err="1" smtClean="0">
                <a:sym typeface="Huawei Sans" panose="020C0503030203020204" pitchFamily="34" charset="0"/>
              </a:rPr>
              <a:t>openGauss</a:t>
            </a:r>
            <a:r>
              <a:rPr lang="zh-CN" altLang="zh-CN" dirty="0" smtClean="0">
                <a:sym typeface="Huawei Sans" panose="020C0503030203020204" pitchFamily="34" charset="0"/>
              </a:rPr>
              <a:t>支持范围分区</a:t>
            </a:r>
            <a:r>
              <a:rPr lang="zh-CN" altLang="en-US" dirty="0">
                <a:sym typeface="Huawei Sans" panose="020C0503030203020204" pitchFamily="34" charset="0"/>
              </a:rPr>
              <a:t>（</a:t>
            </a:r>
            <a:r>
              <a:rPr lang="en-US" altLang="zh-CN" dirty="0" smtClean="0">
                <a:sym typeface="Huawei Sans" panose="020C0503030203020204" pitchFamily="34" charset="0"/>
              </a:rPr>
              <a:t>Range Partitioning</a:t>
            </a:r>
            <a:r>
              <a:rPr lang="zh-CN" altLang="en-US" dirty="0" smtClean="0">
                <a:sym typeface="Huawei Sans" panose="020C0503030203020204" pitchFamily="34" charset="0"/>
              </a:rPr>
              <a:t>）</a:t>
            </a:r>
            <a:r>
              <a:rPr lang="zh-CN" altLang="zh-CN" dirty="0" smtClean="0">
                <a:sym typeface="Huawei Sans" panose="020C0503030203020204" pitchFamily="34" charset="0"/>
              </a:rPr>
              <a:t>功能，即根据表的一列或者多列，将要插入表的记录分为若干个范围</a:t>
            </a:r>
            <a:r>
              <a:rPr lang="zh-CN" altLang="en-US" dirty="0">
                <a:sym typeface="Huawei Sans" panose="020C0503030203020204" pitchFamily="34" charset="0"/>
              </a:rPr>
              <a:t>（</a:t>
            </a:r>
            <a:r>
              <a:rPr lang="zh-CN" altLang="zh-CN" dirty="0" smtClean="0">
                <a:sym typeface="Huawei Sans" panose="020C0503030203020204" pitchFamily="34" charset="0"/>
              </a:rPr>
              <a:t>这些范围在不同的分区里没有重叠</a:t>
            </a:r>
            <a:r>
              <a:rPr lang="zh-CN" altLang="en-US" dirty="0">
                <a:sym typeface="Huawei Sans" panose="020C0503030203020204" pitchFamily="34" charset="0"/>
              </a:rPr>
              <a:t>）</a:t>
            </a:r>
            <a:r>
              <a:rPr lang="zh-CN" altLang="zh-CN" dirty="0" smtClean="0">
                <a:sym typeface="Huawei Sans" panose="020C0503030203020204" pitchFamily="34" charset="0"/>
              </a:rPr>
              <a:t>，然后为每个范围创建一个分区，用来存储相应的数据。</a:t>
            </a:r>
            <a:endParaRPr lang="en-US" altLang="zh-CN" dirty="0" smtClean="0">
              <a:sym typeface="Huawei Sans" panose="020C0503030203020204" pitchFamily="34" charset="0"/>
            </a:endParaRPr>
          </a:p>
          <a:p>
            <a:r>
              <a:rPr lang="zh-CN" altLang="zh-CN" dirty="0" smtClean="0">
                <a:sym typeface="Huawei Sans" panose="020C0503030203020204" pitchFamily="34" charset="0"/>
              </a:rPr>
              <a:t>用户在</a:t>
            </a:r>
            <a:r>
              <a:rPr lang="en-US" altLang="zh-CN" dirty="0" smtClean="0">
                <a:sym typeface="Huawei Sans" panose="020C0503030203020204" pitchFamily="34" charset="0"/>
              </a:rPr>
              <a:t>CREATE TABLE</a:t>
            </a:r>
            <a:r>
              <a:rPr lang="zh-CN" altLang="zh-CN" dirty="0" smtClean="0">
                <a:sym typeface="Huawei Sans" panose="020C0503030203020204" pitchFamily="34" charset="0"/>
              </a:rPr>
              <a:t>时增加</a:t>
            </a:r>
            <a:r>
              <a:rPr lang="en-US" altLang="zh-CN" dirty="0" smtClean="0">
                <a:sym typeface="Huawei Sans" panose="020C0503030203020204" pitchFamily="34" charset="0"/>
              </a:rPr>
              <a:t>PARTITION</a:t>
            </a:r>
            <a:r>
              <a:rPr lang="zh-CN" altLang="zh-CN" dirty="0" smtClean="0">
                <a:sym typeface="Huawei Sans" panose="020C0503030203020204" pitchFamily="34" charset="0"/>
              </a:rPr>
              <a:t>参数，即表示针对此表应用数据分区功能。</a:t>
            </a:r>
            <a:endParaRPr lang="zh-CN" altLang="zh-CN" dirty="0">
              <a:sym typeface="Huawei Sans" panose="020C0503030203020204" pitchFamily="34" charset="0"/>
            </a:endParaRPr>
          </a:p>
        </p:txBody>
      </p:sp>
    </p:spTree>
    <p:extLst>
      <p:ext uri="{BB962C8B-B14F-4D97-AF65-F5344CB8AC3E}">
        <p14:creationId xmlns:p14="http://schemas.microsoft.com/office/powerpoint/2010/main" val="3327345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数据分区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例如，下面描述了一个</a:t>
            </a:r>
            <a:r>
              <a:rPr lang="en-US" altLang="zh-CN" dirty="0" err="1" smtClean="0">
                <a:sym typeface="Huawei Sans" panose="020C0503030203020204" pitchFamily="34" charset="0"/>
              </a:rPr>
              <a:t>xDR</a:t>
            </a:r>
            <a:r>
              <a:rPr lang="zh-CN" altLang="en-US" dirty="0">
                <a:sym typeface="Huawei Sans" panose="020C0503030203020204" pitchFamily="34" charset="0"/>
              </a:rPr>
              <a:t>（</a:t>
            </a:r>
            <a:r>
              <a:rPr lang="zh-CN" altLang="en-US" dirty="0" smtClean="0">
                <a:sym typeface="Huawei Sans" panose="020C0503030203020204" pitchFamily="34" charset="0"/>
              </a:rPr>
              <a:t>详单</a:t>
            </a:r>
            <a:r>
              <a:rPr lang="zh-CN" altLang="en-US" dirty="0">
                <a:sym typeface="Huawei Sans" panose="020C0503030203020204" pitchFamily="34" charset="0"/>
              </a:rPr>
              <a:t>）</a:t>
            </a:r>
            <a:r>
              <a:rPr lang="zh-CN" altLang="en-US" dirty="0" smtClean="0">
                <a:sym typeface="Huawei Sans" panose="020C0503030203020204" pitchFamily="34" charset="0"/>
              </a:rPr>
              <a:t>场景下，基于时间分片的方式分区后带来的收益</a:t>
            </a:r>
            <a:r>
              <a:rPr lang="zh-CN" altLang="en-US" dirty="0">
                <a:sym typeface="Huawei Sans" panose="020C0503030203020204" pitchFamily="34" charset="0"/>
              </a:rPr>
              <a:t>（</a:t>
            </a:r>
            <a:r>
              <a:rPr lang="zh-CN" altLang="en-US" dirty="0" smtClean="0">
                <a:sym typeface="Huawei Sans" panose="020C0503030203020204" pitchFamily="34" charset="0"/>
              </a:rPr>
              <a:t>分区收益</a:t>
            </a:r>
            <a:r>
              <a:rPr lang="zh-CN" altLang="en-US" dirty="0">
                <a:sym typeface="Huawei Sans" panose="020C0503030203020204" pitchFamily="34" charset="0"/>
              </a:rPr>
              <a:t>）</a:t>
            </a:r>
            <a:r>
              <a:rPr lang="zh-CN" altLang="en-US" dirty="0" smtClean="0">
                <a:sym typeface="Huawei Sans" panose="020C0503030203020204" pitchFamily="34" charset="0"/>
              </a:rPr>
              <a:t>。</a:t>
            </a:r>
            <a:endParaRPr lang="zh-CN" altLang="zh-CN" dirty="0">
              <a:sym typeface="Huawei Sans" panose="020C0503030203020204" pitchFamily="34" charset="0"/>
            </a:endParaRPr>
          </a:p>
        </p:txBody>
      </p:sp>
      <p:graphicFrame>
        <p:nvGraphicFramePr>
          <p:cNvPr id="12" name="图示 11"/>
          <p:cNvGraphicFramePr/>
          <p:nvPr>
            <p:extLst>
              <p:ext uri="{D42A27DB-BD31-4B8C-83A1-F6EECF244321}">
                <p14:modId xmlns:p14="http://schemas.microsoft.com/office/powerpoint/2010/main" val="1590285903"/>
              </p:ext>
            </p:extLst>
          </p:nvPr>
        </p:nvGraphicFramePr>
        <p:xfrm>
          <a:off x="1439186" y="2146891"/>
          <a:ext cx="9295075" cy="4032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6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数据分区的好处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数据分区带来的好处在于：</a:t>
            </a:r>
          </a:p>
          <a:p>
            <a:pPr lvl="1"/>
            <a:r>
              <a:rPr lang="zh-CN" altLang="en-US" b="1" dirty="0" smtClean="0">
                <a:sym typeface="Huawei Sans" panose="020C0503030203020204" pitchFamily="34" charset="0"/>
              </a:rPr>
              <a:t>改善可管理性</a:t>
            </a:r>
            <a:r>
              <a:rPr lang="zh-CN" altLang="en-US" dirty="0" smtClean="0">
                <a:sym typeface="Huawei Sans" panose="020C0503030203020204" pitchFamily="34" charset="0"/>
              </a:rPr>
              <a:t>：利用分区，可以将表和索引划分为一些更小、更易管理的单元。这样，数据库管理员在进行数据管理时就能采取“分而治之”的方法。 有了分区，维护操作可以专门针对表的特定部分执行。</a:t>
            </a:r>
          </a:p>
          <a:p>
            <a:pPr lvl="1"/>
            <a:r>
              <a:rPr lang="zh-CN" altLang="en-US" b="1" dirty="0" smtClean="0">
                <a:sym typeface="Huawei Sans" panose="020C0503030203020204" pitchFamily="34" charset="0"/>
              </a:rPr>
              <a:t>可提升删除操作的性能</a:t>
            </a:r>
            <a:r>
              <a:rPr lang="zh-CN" altLang="en-US" dirty="0" smtClean="0">
                <a:sym typeface="Huawei Sans" panose="020C0503030203020204" pitchFamily="34" charset="0"/>
              </a:rPr>
              <a:t>：删除数据时可以删除整个分区，与分别删除每行相比，这种操作非常高效和快速。删除分区表与删除普通表的语法一致，都是通过</a:t>
            </a:r>
            <a:r>
              <a:rPr lang="en-US" altLang="zh-CN" dirty="0" smtClean="0">
                <a:sym typeface="Huawei Sans" panose="020C0503030203020204" pitchFamily="34" charset="0"/>
              </a:rPr>
              <a:t>DROP TABLE</a:t>
            </a:r>
            <a:r>
              <a:rPr lang="zh-CN" altLang="en-US" dirty="0" smtClean="0">
                <a:sym typeface="Huawei Sans" panose="020C0503030203020204" pitchFamily="34" charset="0"/>
              </a:rPr>
              <a:t>语法进行删除。</a:t>
            </a:r>
          </a:p>
          <a:p>
            <a:pPr lvl="1"/>
            <a:r>
              <a:rPr lang="zh-CN" altLang="en-US" b="1" dirty="0" smtClean="0">
                <a:sym typeface="Huawei Sans" panose="020C0503030203020204" pitchFamily="34" charset="0"/>
              </a:rPr>
              <a:t>改善查询性能</a:t>
            </a:r>
            <a:r>
              <a:rPr lang="zh-CN" altLang="en-US" dirty="0" smtClean="0">
                <a:sym typeface="Huawei Sans" panose="020C0503030203020204" pitchFamily="34" charset="0"/>
              </a:rPr>
              <a:t>：通过限制要检查或操作的数据数量，分区可带来许多性能优势。</a:t>
            </a:r>
            <a:endParaRPr lang="zh-CN" altLang="en-US" dirty="0">
              <a:sym typeface="Huawei Sans" panose="020C0503030203020204" pitchFamily="34" charset="0"/>
            </a:endParaRPr>
          </a:p>
        </p:txBody>
      </p:sp>
    </p:spTree>
    <p:extLst>
      <p:ext uri="{BB962C8B-B14F-4D97-AF65-F5344CB8AC3E}">
        <p14:creationId xmlns:p14="http://schemas.microsoft.com/office/powerpoint/2010/main" val="3343381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数据分区的好处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数据分区带来的好处在于：</a:t>
            </a:r>
            <a:endParaRPr lang="en-US" altLang="zh-CN" dirty="0" smtClean="0">
              <a:sym typeface="Huawei Sans" panose="020C0503030203020204" pitchFamily="34" charset="0"/>
            </a:endParaRPr>
          </a:p>
          <a:p>
            <a:pPr lvl="1"/>
            <a:r>
              <a:rPr lang="zh-CN" altLang="en-US" b="1" dirty="0" smtClean="0">
                <a:sym typeface="Huawei Sans" panose="020C0503030203020204" pitchFamily="34" charset="0"/>
              </a:rPr>
              <a:t>分区剪枝</a:t>
            </a:r>
            <a:r>
              <a:rPr lang="zh-CN" altLang="en-US" dirty="0" smtClean="0">
                <a:sym typeface="Huawei Sans" panose="020C0503030203020204" pitchFamily="34" charset="0"/>
              </a:rPr>
              <a:t>：分区剪枝（也称为分区消除）是</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在执行时过滤掉不需要扫描的分区，只对相关的分区进行扫描的技术。分区剪枝通常可以将查询性能提高若干数量级。</a:t>
            </a:r>
          </a:p>
          <a:p>
            <a:pPr lvl="1"/>
            <a:r>
              <a:rPr lang="zh-CN" altLang="en-US" b="1" dirty="0" smtClean="0">
                <a:sym typeface="Huawei Sans" panose="020C0503030203020204" pitchFamily="34" charset="0"/>
              </a:rPr>
              <a:t>智能化分区联接</a:t>
            </a:r>
            <a:r>
              <a:rPr lang="zh-CN" altLang="en-US" dirty="0" smtClean="0">
                <a:sym typeface="Huawei Sans" panose="020C0503030203020204" pitchFamily="34" charset="0"/>
              </a:rPr>
              <a:t>：通过使用一种称为智能化分区联接的技术，分区还可以改善多表联接的性能。当将两个表联接在一起，并且至少其中一个表使用联接键进行分区时，可以应用智能化分区联接。</a:t>
            </a:r>
            <a:endParaRPr lang="zh-CN" altLang="en-US" dirty="0">
              <a:sym typeface="Huawei Sans" panose="020C0503030203020204" pitchFamily="34" charset="0"/>
            </a:endParaRPr>
          </a:p>
        </p:txBody>
      </p:sp>
    </p:spTree>
    <p:extLst>
      <p:ext uri="{BB962C8B-B14F-4D97-AF65-F5344CB8AC3E}">
        <p14:creationId xmlns:p14="http://schemas.microsoft.com/office/powerpoint/2010/main" val="2050149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err="1"/>
              <a:t>openGauss</a:t>
            </a:r>
            <a:r>
              <a:rPr lang="en-US" altLang="zh-CN" sz="3600" dirty="0"/>
              <a:t> </a:t>
            </a:r>
            <a:r>
              <a:rPr lang="zh-CN" altLang="en-US" sz="3600" dirty="0"/>
              <a:t>行存</a:t>
            </a:r>
            <a:r>
              <a:rPr lang="en-US" altLang="zh-CN" sz="3600" dirty="0"/>
              <a:t>&amp;</a:t>
            </a:r>
            <a:r>
              <a:rPr lang="zh-CN" altLang="en-US" sz="3600" dirty="0"/>
              <a:t>列存</a:t>
            </a:r>
            <a:r>
              <a:rPr lang="zh-CN" altLang="en-US" dirty="0"/>
              <a:t/>
            </a:r>
            <a:br>
              <a:rPr lang="zh-CN" altLang="en-US" dirty="0"/>
            </a:br>
            <a:endParaRPr lang="zh-CN" altLang="en-US" dirty="0"/>
          </a:p>
        </p:txBody>
      </p:sp>
      <p:graphicFrame>
        <p:nvGraphicFramePr>
          <p:cNvPr id="4" name="Table 5"/>
          <p:cNvGraphicFramePr>
            <a:graphicFrameLocks noGrp="1"/>
          </p:cNvGraphicFramePr>
          <p:nvPr>
            <p:extLst>
              <p:ext uri="{D42A27DB-BD31-4B8C-83A1-F6EECF244321}">
                <p14:modId xmlns:p14="http://schemas.microsoft.com/office/powerpoint/2010/main" val="3023116289"/>
              </p:ext>
            </p:extLst>
          </p:nvPr>
        </p:nvGraphicFramePr>
        <p:xfrm>
          <a:off x="1218575" y="1977677"/>
          <a:ext cx="3638782" cy="1788462"/>
        </p:xfrm>
        <a:graphic>
          <a:graphicData uri="http://schemas.openxmlformats.org/drawingml/2006/table">
            <a:tbl>
              <a:tblPr/>
              <a:tblGrid>
                <a:gridCol w="1152436"/>
                <a:gridCol w="1058238"/>
                <a:gridCol w="1428108"/>
              </a:tblGrid>
              <a:tr h="289202">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Emp_no</a:t>
                      </a:r>
                      <a:endPar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94DAE2"/>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Dept_id</a:t>
                      </a:r>
                      <a:endPar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94DAE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Hire_date</a:t>
                      </a:r>
                      <a:endPar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94DAE2"/>
                    </a:solidFill>
                  </a:tcPr>
                </a:tc>
              </a:tr>
              <a:tr h="474234">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2001-01-01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r>
              <a:tr h="474234">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r h="4742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sp>
        <p:nvSpPr>
          <p:cNvPr id="5" name="流程图: 磁盘 4"/>
          <p:cNvSpPr/>
          <p:nvPr/>
        </p:nvSpPr>
        <p:spPr>
          <a:xfrm>
            <a:off x="6751248" y="1003346"/>
            <a:ext cx="4383622" cy="2003457"/>
          </a:xfrm>
          <a:prstGeom prst="flowChartMagneticDisk">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兰亭黑简体" panose="02000000000000000000"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996383631"/>
              </p:ext>
            </p:extLst>
          </p:nvPr>
        </p:nvGraphicFramePr>
        <p:xfrm>
          <a:off x="7076579" y="1660899"/>
          <a:ext cx="3698185" cy="335280"/>
        </p:xfrm>
        <a:graphic>
          <a:graphicData uri="http://schemas.openxmlformats.org/drawingml/2006/table">
            <a:tbl>
              <a:tblPr/>
              <a:tblGrid>
                <a:gridCol w="744832"/>
                <a:gridCol w="844093"/>
                <a:gridCol w="2109260"/>
              </a:tblGrid>
              <a:tr h="321579">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2001-01-01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r>
            </a:tbl>
          </a:graphicData>
        </a:graphic>
      </p:graphicFrame>
      <p:graphicFrame>
        <p:nvGraphicFramePr>
          <p:cNvPr id="7" name="Table 5"/>
          <p:cNvGraphicFramePr>
            <a:graphicFrameLocks noGrp="1"/>
          </p:cNvGraphicFramePr>
          <p:nvPr>
            <p:extLst>
              <p:ext uri="{D42A27DB-BD31-4B8C-83A1-F6EECF244321}">
                <p14:modId xmlns:p14="http://schemas.microsoft.com/office/powerpoint/2010/main" val="339094910"/>
              </p:ext>
            </p:extLst>
          </p:nvPr>
        </p:nvGraphicFramePr>
        <p:xfrm>
          <a:off x="7076579" y="2470833"/>
          <a:ext cx="3698185" cy="335280"/>
        </p:xfrm>
        <a:graphic>
          <a:graphicData uri="http://schemas.openxmlformats.org/drawingml/2006/table">
            <a:tbl>
              <a:tblPr/>
              <a:tblGrid>
                <a:gridCol w="744832"/>
                <a:gridCol w="844093"/>
                <a:gridCol w="2109260"/>
              </a:tblGrid>
              <a:tr h="3333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8" name="Table 5"/>
          <p:cNvGraphicFramePr>
            <a:graphicFrameLocks noGrp="1"/>
          </p:cNvGraphicFramePr>
          <p:nvPr>
            <p:extLst>
              <p:ext uri="{D42A27DB-BD31-4B8C-83A1-F6EECF244321}">
                <p14:modId xmlns:p14="http://schemas.microsoft.com/office/powerpoint/2010/main" val="2289687857"/>
              </p:ext>
            </p:extLst>
          </p:nvPr>
        </p:nvGraphicFramePr>
        <p:xfrm>
          <a:off x="7076579" y="2070146"/>
          <a:ext cx="3698185" cy="335280"/>
        </p:xfrm>
        <a:graphic>
          <a:graphicData uri="http://schemas.openxmlformats.org/drawingml/2006/table">
            <a:tbl>
              <a:tblPr/>
              <a:tblGrid>
                <a:gridCol w="744832"/>
                <a:gridCol w="844093"/>
                <a:gridCol w="2109260"/>
              </a:tblGrid>
              <a:tr h="333340">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sp>
        <p:nvSpPr>
          <p:cNvPr id="9" name="流程图: 磁盘 8"/>
          <p:cNvSpPr/>
          <p:nvPr/>
        </p:nvSpPr>
        <p:spPr>
          <a:xfrm>
            <a:off x="6770086" y="3160914"/>
            <a:ext cx="4364784" cy="2279161"/>
          </a:xfrm>
          <a:prstGeom prst="flowChartMagneticDisk">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兰亭黑简体" panose="02000000000000000000" pitchFamily="2" charset="-122"/>
            </a:endParaRPr>
          </a:p>
        </p:txBody>
      </p:sp>
      <p:graphicFrame>
        <p:nvGraphicFramePr>
          <p:cNvPr id="10" name="Table 5"/>
          <p:cNvGraphicFramePr>
            <a:graphicFrameLocks noGrp="1"/>
          </p:cNvGraphicFramePr>
          <p:nvPr>
            <p:extLst>
              <p:ext uri="{D42A27DB-BD31-4B8C-83A1-F6EECF244321}">
                <p14:modId xmlns:p14="http://schemas.microsoft.com/office/powerpoint/2010/main" val="2161582529"/>
              </p:ext>
            </p:extLst>
          </p:nvPr>
        </p:nvGraphicFramePr>
        <p:xfrm>
          <a:off x="6948154" y="4794275"/>
          <a:ext cx="4053154" cy="381743"/>
        </p:xfrm>
        <a:graphic>
          <a:graphicData uri="http://schemas.openxmlformats.org/drawingml/2006/table">
            <a:tbl>
              <a:tblPr/>
              <a:tblGrid>
                <a:gridCol w="1354648"/>
                <a:gridCol w="1262901"/>
                <a:gridCol w="1435605"/>
              </a:tblGrid>
              <a:tr h="381743">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2001-01-01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11" name="Table 5"/>
          <p:cNvGraphicFramePr>
            <a:graphicFrameLocks noGrp="1"/>
          </p:cNvGraphicFramePr>
          <p:nvPr>
            <p:extLst>
              <p:ext uri="{D42A27DB-BD31-4B8C-83A1-F6EECF244321}">
                <p14:modId xmlns:p14="http://schemas.microsoft.com/office/powerpoint/2010/main" val="2483425017"/>
              </p:ext>
            </p:extLst>
          </p:nvPr>
        </p:nvGraphicFramePr>
        <p:xfrm>
          <a:off x="6948155" y="4383307"/>
          <a:ext cx="4053153" cy="381743"/>
        </p:xfrm>
        <a:graphic>
          <a:graphicData uri="http://schemas.openxmlformats.org/drawingml/2006/table">
            <a:tbl>
              <a:tblPr/>
              <a:tblGrid>
                <a:gridCol w="816324"/>
                <a:gridCol w="925113"/>
                <a:gridCol w="2311716"/>
              </a:tblGrid>
              <a:tr h="381743">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12" name="Table 5"/>
          <p:cNvGraphicFramePr>
            <a:graphicFrameLocks noGrp="1"/>
          </p:cNvGraphicFramePr>
          <p:nvPr>
            <p:extLst>
              <p:ext uri="{D42A27DB-BD31-4B8C-83A1-F6EECF244321}">
                <p14:modId xmlns:p14="http://schemas.microsoft.com/office/powerpoint/2010/main" val="2211724656"/>
              </p:ext>
            </p:extLst>
          </p:nvPr>
        </p:nvGraphicFramePr>
        <p:xfrm>
          <a:off x="6948153" y="3963779"/>
          <a:ext cx="4053155" cy="381743"/>
        </p:xfrm>
        <a:graphic>
          <a:graphicData uri="http://schemas.openxmlformats.org/drawingml/2006/table">
            <a:tbl>
              <a:tblPr/>
              <a:tblGrid>
                <a:gridCol w="816325"/>
                <a:gridCol w="925113"/>
                <a:gridCol w="2311717"/>
              </a:tblGrid>
              <a:tr h="381743">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cxnSp>
        <p:nvCxnSpPr>
          <p:cNvPr id="13" name="直接箭头连接符 12"/>
          <p:cNvCxnSpPr/>
          <p:nvPr/>
        </p:nvCxnSpPr>
        <p:spPr>
          <a:xfrm flipV="1">
            <a:off x="3963508" y="1362937"/>
            <a:ext cx="2787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941249" y="4124977"/>
            <a:ext cx="2787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63508" y="1362937"/>
            <a:ext cx="0" cy="61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41249" y="3766139"/>
            <a:ext cx="0" cy="360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309047" y="1073566"/>
            <a:ext cx="1315946" cy="461665"/>
          </a:xfrm>
          <a:prstGeom prst="rect">
            <a:avLst/>
          </a:prstGeom>
          <a:noFill/>
        </p:spPr>
        <p:txBody>
          <a:bodyPr wrap="square" rtlCol="0">
            <a:spAutoFit/>
          </a:bodyPr>
          <a:lstStyle/>
          <a:p>
            <a:r>
              <a:rPr lang="zh-CN" altLang="en-US" sz="2400" dirty="0" smtClean="0">
                <a:solidFill>
                  <a:schemeClr val="bg1"/>
                </a:solidFill>
                <a:ea typeface="方正兰亭黑简体" panose="02000000000000000000" pitchFamily="2" charset="-122"/>
              </a:rPr>
              <a:t>行存表</a:t>
            </a:r>
            <a:endParaRPr lang="en-US" altLang="zh-CN" sz="2400" dirty="0" smtClean="0">
              <a:solidFill>
                <a:schemeClr val="bg1"/>
              </a:solidFill>
              <a:ea typeface="方正兰亭黑简体" panose="02000000000000000000" pitchFamily="2" charset="-122"/>
            </a:endParaRPr>
          </a:p>
        </p:txBody>
      </p:sp>
      <p:sp>
        <p:nvSpPr>
          <p:cNvPr id="18" name="文本框 17"/>
          <p:cNvSpPr txBox="1"/>
          <p:nvPr/>
        </p:nvSpPr>
        <p:spPr>
          <a:xfrm>
            <a:off x="8358279" y="3250779"/>
            <a:ext cx="1315946" cy="461665"/>
          </a:xfrm>
          <a:prstGeom prst="rect">
            <a:avLst/>
          </a:prstGeom>
          <a:noFill/>
        </p:spPr>
        <p:txBody>
          <a:bodyPr wrap="square" rtlCol="0">
            <a:spAutoFit/>
          </a:bodyPr>
          <a:lstStyle/>
          <a:p>
            <a:r>
              <a:rPr lang="zh-CN" altLang="en-US" sz="2400" dirty="0">
                <a:solidFill>
                  <a:schemeClr val="bg1"/>
                </a:solidFill>
                <a:ea typeface="方正兰亭黑简体" panose="02000000000000000000" pitchFamily="2" charset="-122"/>
              </a:rPr>
              <a:t>列</a:t>
            </a:r>
            <a:r>
              <a:rPr lang="zh-CN" altLang="en-US" sz="2400" dirty="0" smtClean="0">
                <a:solidFill>
                  <a:schemeClr val="bg1"/>
                </a:solidFill>
                <a:ea typeface="方正兰亭黑简体" panose="02000000000000000000" pitchFamily="2" charset="-122"/>
              </a:rPr>
              <a:t>存表</a:t>
            </a:r>
            <a:endParaRPr lang="en-US" altLang="zh-CN" sz="2400" dirty="0" smtClean="0">
              <a:solidFill>
                <a:schemeClr val="bg1"/>
              </a:solidFill>
              <a:ea typeface="方正兰亭黑简体" panose="02000000000000000000" pitchFamily="2" charset="-122"/>
            </a:endParaRPr>
          </a:p>
        </p:txBody>
      </p:sp>
      <p:graphicFrame>
        <p:nvGraphicFramePr>
          <p:cNvPr id="34" name="Table 5"/>
          <p:cNvGraphicFramePr>
            <a:graphicFrameLocks noGrp="1"/>
          </p:cNvGraphicFramePr>
          <p:nvPr>
            <p:extLst>
              <p:ext uri="{D42A27DB-BD31-4B8C-83A1-F6EECF244321}">
                <p14:modId xmlns:p14="http://schemas.microsoft.com/office/powerpoint/2010/main" val="2562373374"/>
              </p:ext>
            </p:extLst>
          </p:nvPr>
        </p:nvGraphicFramePr>
        <p:xfrm>
          <a:off x="885813" y="4248825"/>
          <a:ext cx="5750711" cy="1949014"/>
        </p:xfrm>
        <a:graphic>
          <a:graphicData uri="http://schemas.openxmlformats.org/drawingml/2006/table">
            <a:tbl>
              <a:tblPr/>
              <a:tblGrid>
                <a:gridCol w="2987025"/>
                <a:gridCol w="2763686"/>
              </a:tblGrid>
              <a:tr h="338033">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行存（</a:t>
                      </a:r>
                      <a:r>
                        <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Row Store </a:t>
                      </a:r>
                      <a:r>
                        <a:rPr kumimoji="0" lang="zh-CN" altLang="en-US"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a:t>
                      </a:r>
                      <a:endPar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94DAE2"/>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列存（</a:t>
                      </a:r>
                      <a:r>
                        <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Column Store</a:t>
                      </a:r>
                      <a:r>
                        <a:rPr kumimoji="0" lang="zh-CN" altLang="en-US"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a:t>
                      </a:r>
                      <a:endParaRPr kumimoji="0" lang="en-US" altLang="zh-CN" sz="18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94DAE2"/>
                    </a:solidFill>
                  </a:tcPr>
                </a:tc>
              </a:tr>
              <a:tr h="535219">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容易修改记录</a:t>
                      </a:r>
                      <a:endPar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修改记录代价高，写一条记录时需要访问多次</a:t>
                      </a: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IO</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r>
              <a:tr h="535219">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读取数据代价高，可能读入不需要的列</a:t>
                      </a:r>
                      <a:endPar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sz="1800" kern="1200">
                          <a:solidFill>
                            <a:schemeClr val="tx1"/>
                          </a:solidFill>
                          <a:latin typeface="Gill Sans MT"/>
                        </a:defRPr>
                      </a:lvl1pPr>
                      <a:lvl2pPr marL="457046" algn="l" defTabSz="914090" rtl="0" eaLnBrk="1" latinLnBrk="0" hangingPunct="1">
                        <a:defRPr sz="1800" kern="1200">
                          <a:solidFill>
                            <a:schemeClr val="tx1"/>
                          </a:solidFill>
                          <a:latin typeface="Gill Sans MT"/>
                        </a:defRPr>
                      </a:lvl2pPr>
                      <a:lvl3pPr marL="914090" algn="l" defTabSz="914090" rtl="0" eaLnBrk="1" latinLnBrk="0" hangingPunct="1">
                        <a:defRPr sz="1800" kern="1200">
                          <a:solidFill>
                            <a:schemeClr val="tx1"/>
                          </a:solidFill>
                          <a:latin typeface="Gill Sans MT"/>
                        </a:defRPr>
                      </a:lvl3pPr>
                      <a:lvl4pPr marL="1371136" algn="l" defTabSz="914090" rtl="0" eaLnBrk="1" latinLnBrk="0" hangingPunct="1">
                        <a:defRPr sz="1800" kern="1200">
                          <a:solidFill>
                            <a:schemeClr val="tx1"/>
                          </a:solidFill>
                          <a:latin typeface="Gill Sans MT"/>
                        </a:defRPr>
                      </a:lvl4pPr>
                      <a:lvl5pPr marL="1828182" algn="l" defTabSz="914090" rtl="0" eaLnBrk="1" latinLnBrk="0" hangingPunct="1">
                        <a:defRPr sz="1800" kern="1200">
                          <a:solidFill>
                            <a:schemeClr val="tx1"/>
                          </a:solidFill>
                          <a:latin typeface="Gill Sans MT"/>
                        </a:defRPr>
                      </a:lvl5pPr>
                      <a:lvl6pPr marL="2285227" algn="l" defTabSz="914090" rtl="0" eaLnBrk="1" latinLnBrk="0" hangingPunct="1">
                        <a:defRPr sz="1800" kern="1200">
                          <a:solidFill>
                            <a:schemeClr val="tx1"/>
                          </a:solidFill>
                          <a:latin typeface="Gill Sans MT"/>
                        </a:defRPr>
                      </a:lvl6pPr>
                      <a:lvl7pPr marL="2742272" algn="l" defTabSz="914090" rtl="0" eaLnBrk="1" latinLnBrk="0" hangingPunct="1">
                        <a:defRPr sz="1800" kern="1200">
                          <a:solidFill>
                            <a:schemeClr val="tx1"/>
                          </a:solidFill>
                          <a:latin typeface="Gill Sans MT"/>
                        </a:defRPr>
                      </a:lvl7pPr>
                      <a:lvl8pPr marL="3199318" algn="l" defTabSz="914090" rtl="0" eaLnBrk="1" latinLnBrk="0" hangingPunct="1">
                        <a:defRPr sz="1800" kern="1200">
                          <a:solidFill>
                            <a:schemeClr val="tx1"/>
                          </a:solidFill>
                          <a:latin typeface="Gill Sans MT"/>
                        </a:defRPr>
                      </a:lvl8pPr>
                      <a:lvl9pPr marL="3656364" algn="l" defTabSz="914090" rtl="0" eaLnBrk="1" latinLnBrk="0" hangingPunct="1">
                        <a:defRPr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可以只读取相关的数据</a:t>
                      </a:r>
                      <a:endPar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r h="4250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不同记录重复率低，压缩率低</a:t>
                      </a:r>
                      <a:endPar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同一列重复值高，压缩率高</a:t>
                      </a:r>
                      <a:endPar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1933176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向量化执行和行列混合引擎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en-US" dirty="0" smtClean="0">
                <a:sym typeface="Huawei Sans" panose="020C0503030203020204" pitchFamily="34" charset="0"/>
              </a:rPr>
              <a:t>背景信息</a:t>
            </a:r>
          </a:p>
          <a:p>
            <a:pPr lvl="1"/>
            <a:r>
              <a:rPr lang="zh-CN" altLang="en-US" dirty="0" smtClean="0">
                <a:sym typeface="Huawei Sans" panose="020C0503030203020204" pitchFamily="34" charset="0"/>
              </a:rPr>
              <a:t>在大宽表，数据量比较大、查询经常关注某些列的场景中，行存储引擎查询性能比较差。例如气象局的场景，单表有</a:t>
            </a:r>
            <a:r>
              <a:rPr lang="en-US" altLang="zh-CN" dirty="0" smtClean="0">
                <a:sym typeface="Huawei Sans" panose="020C0503030203020204" pitchFamily="34" charset="0"/>
              </a:rPr>
              <a:t>200~800</a:t>
            </a:r>
            <a:r>
              <a:rPr lang="zh-CN" altLang="en-US" dirty="0" smtClean="0">
                <a:sym typeface="Huawei Sans" panose="020C0503030203020204" pitchFamily="34" charset="0"/>
              </a:rPr>
              <a:t>个列，查询经常访问</a:t>
            </a:r>
            <a:r>
              <a:rPr lang="en-US" altLang="zh-CN" dirty="0" smtClean="0">
                <a:sym typeface="Huawei Sans" panose="020C0503030203020204" pitchFamily="34" charset="0"/>
              </a:rPr>
              <a:t>10</a:t>
            </a:r>
            <a:r>
              <a:rPr lang="zh-CN" altLang="en-US" dirty="0" smtClean="0">
                <a:sym typeface="Huawei Sans" panose="020C0503030203020204" pitchFamily="34" charset="0"/>
              </a:rPr>
              <a:t>个列，在类似这样的场景下，向量化执行技术和列存储引擎可以极大的提升性能和减少存储空间。</a:t>
            </a:r>
            <a:endParaRPr lang="zh-CN" altLang="en-US" dirty="0">
              <a:sym typeface="Huawei Sans" panose="020C0503030203020204" pitchFamily="34" charset="0"/>
            </a:endParaRPr>
          </a:p>
        </p:txBody>
      </p:sp>
      <p:sp>
        <p:nvSpPr>
          <p:cNvPr id="4" name="文本占位符 8"/>
          <p:cNvSpPr txBox="1">
            <a:spLocks/>
          </p:cNvSpPr>
          <p:nvPr/>
        </p:nvSpPr>
        <p:spPr bwMode="auto">
          <a:xfrm>
            <a:off x="700663" y="3175564"/>
            <a:ext cx="5883226" cy="302521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smtClean="0">
                <a:sym typeface="Huawei Sans" panose="020C0503030203020204" pitchFamily="34" charset="0"/>
              </a:rPr>
              <a:t>向量化执行</a:t>
            </a:r>
          </a:p>
          <a:p>
            <a:pPr lvl="1"/>
            <a:r>
              <a:rPr lang="zh-CN" altLang="en-US" sz="1800" dirty="0" smtClean="0">
                <a:sym typeface="Huawei Sans" panose="020C0503030203020204" pitchFamily="34" charset="0"/>
              </a:rPr>
              <a:t>标准的迭代器模型如</a:t>
            </a:r>
            <a:r>
              <a:rPr lang="zh-CN" altLang="en-US" sz="1800" dirty="0">
                <a:sym typeface="Huawei Sans" panose="020C0503030203020204" pitchFamily="34" charset="0"/>
              </a:rPr>
              <a:t>右</a:t>
            </a:r>
            <a:r>
              <a:rPr lang="zh-CN" altLang="en-US" sz="1800" dirty="0" smtClean="0">
                <a:sym typeface="Huawei Sans" panose="020C0503030203020204" pitchFamily="34" charset="0"/>
              </a:rPr>
              <a:t>图所示。控制流向下、数据流向上、上层驱动下层、一次一元组（下层节点每次只返回一条元组给上层节点）。</a:t>
            </a:r>
          </a:p>
          <a:p>
            <a:pPr lvl="1"/>
            <a:r>
              <a:rPr lang="zh-CN" altLang="en-US" sz="1800" dirty="0" smtClean="0">
                <a:sym typeface="Huawei Sans" panose="020C0503030203020204" pitchFamily="34" charset="0"/>
              </a:rPr>
              <a:t>而向量化执行相对于传统的执行模式改变是对于一次一元组的模型修改为一次一批元组，配合列存特性，可以带来巨大的性能提升。</a:t>
            </a:r>
            <a:endParaRPr lang="zh-CN" altLang="en-US" sz="1800" dirty="0">
              <a:sym typeface="Huawei Sans" panose="020C0503030203020204" pitchFamily="34" charset="0"/>
            </a:endParaRPr>
          </a:p>
        </p:txBody>
      </p:sp>
      <p:grpSp>
        <p:nvGrpSpPr>
          <p:cNvPr id="5" name="组合 4"/>
          <p:cNvGrpSpPr/>
          <p:nvPr/>
        </p:nvGrpSpPr>
        <p:grpSpPr>
          <a:xfrm>
            <a:off x="6741959" y="3118391"/>
            <a:ext cx="3368946" cy="3144003"/>
            <a:chOff x="3479752" y="1584818"/>
            <a:chExt cx="3959539" cy="3545650"/>
          </a:xfrm>
        </p:grpSpPr>
        <p:pic>
          <p:nvPicPr>
            <p:cNvPr id="6" name="d0e7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752" y="1584818"/>
              <a:ext cx="3959539" cy="354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4729397" y="2743200"/>
              <a:ext cx="1401580" cy="704538"/>
            </a:xfrm>
            <a:prstGeom prst="roundRect">
              <a:avLst>
                <a:gd name="adj" fmla="val 50000"/>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NestLoop</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3630118" y="4291326"/>
              <a:ext cx="1401580" cy="704538"/>
            </a:xfrm>
            <a:prstGeom prst="roundRect">
              <a:avLst>
                <a:gd name="adj" fmla="val 50000"/>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IndexScan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a:xfrm>
              <a:off x="5933607" y="4291326"/>
              <a:ext cx="1401580" cy="704538"/>
            </a:xfrm>
            <a:prstGeom prst="roundRect">
              <a:avLst>
                <a:gd name="adj" fmla="val 50000"/>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IndexScan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028" name="Picture 4" descr="C:\Users\swx941157\AppData\Roaming\eSpace_Desktop\UserData\swx941157\imagefiles\FC0F2273-DCC2-41AB-B5F3-8A010BC03285.png"/>
          <p:cNvPicPr>
            <a:picLocks noChangeAspect="1" noChangeArrowheads="1"/>
          </p:cNvPicPr>
          <p:nvPr/>
        </p:nvPicPr>
        <p:blipFill rotWithShape="1">
          <a:blip r:embed="rId4">
            <a:extLst>
              <a:ext uri="{28A0092B-C50C-407E-A947-70E740481C1C}">
                <a14:useLocalDpi xmlns:a14="http://schemas.microsoft.com/office/drawing/2010/main" val="0"/>
              </a:ext>
            </a:extLst>
          </a:blip>
          <a:srcRect r="49894"/>
          <a:stretch/>
        </p:blipFill>
        <p:spPr bwMode="auto">
          <a:xfrm rot="5400000">
            <a:off x="10550926" y="3892508"/>
            <a:ext cx="300741" cy="7406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swx941157\AppData\Roaming\eSpace_Desktop\UserData\swx941157\imagefiles\FC0F2273-DCC2-41AB-B5F3-8A010BC03285.png"/>
          <p:cNvPicPr>
            <a:picLocks noChangeAspect="1" noChangeArrowheads="1"/>
          </p:cNvPicPr>
          <p:nvPr/>
        </p:nvPicPr>
        <p:blipFill rotWithShape="1">
          <a:blip r:embed="rId4">
            <a:extLst>
              <a:ext uri="{28A0092B-C50C-407E-A947-70E740481C1C}">
                <a14:useLocalDpi xmlns:a14="http://schemas.microsoft.com/office/drawing/2010/main" val="0"/>
              </a:ext>
            </a:extLst>
          </a:blip>
          <a:srcRect l="46099"/>
          <a:stretch/>
        </p:blipFill>
        <p:spPr bwMode="auto">
          <a:xfrm rot="5400000">
            <a:off x="10539534" y="4723463"/>
            <a:ext cx="323522" cy="74068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10296994" y="4487966"/>
            <a:ext cx="877163" cy="369332"/>
          </a:xfrm>
          <a:prstGeom prst="rect">
            <a:avLst/>
          </a:prstGeom>
          <a:noFill/>
        </p:spPr>
        <p:txBody>
          <a:bodyPr wrap="none" rtlCol="0">
            <a:spAutoFit/>
          </a:bodyPr>
          <a:lstStyle/>
          <a:p>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控制流</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10296993" y="5277507"/>
            <a:ext cx="877163" cy="369332"/>
          </a:xfrm>
          <a:prstGeom prst="rect">
            <a:avLst/>
          </a:prstGeom>
          <a:noFill/>
        </p:spPr>
        <p:txBody>
          <a:bodyPr wrap="non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数据流</a:t>
            </a:r>
          </a:p>
        </p:txBody>
      </p:sp>
    </p:spTree>
    <p:extLst>
      <p:ext uri="{BB962C8B-B14F-4D97-AF65-F5344CB8AC3E}">
        <p14:creationId xmlns:p14="http://schemas.microsoft.com/office/powerpoint/2010/main" val="3749441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向量化执行和行列混合引擎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grpSp>
        <p:nvGrpSpPr>
          <p:cNvPr id="4" name="组合 3"/>
          <p:cNvGrpSpPr/>
          <p:nvPr/>
        </p:nvGrpSpPr>
        <p:grpSpPr>
          <a:xfrm>
            <a:off x="920319" y="1301688"/>
            <a:ext cx="5178087" cy="4636434"/>
            <a:chOff x="796253" y="1608257"/>
            <a:chExt cx="4838058" cy="4406672"/>
          </a:xfrm>
        </p:grpSpPr>
        <p:sp>
          <p:nvSpPr>
            <p:cNvPr id="5" name="Rounded Rectangle 14"/>
            <p:cNvSpPr/>
            <p:nvPr/>
          </p:nvSpPr>
          <p:spPr>
            <a:xfrm>
              <a:off x="875714" y="3326843"/>
              <a:ext cx="4657973" cy="1145665"/>
            </a:xfrm>
            <a:prstGeom prst="roundRect">
              <a:avLst>
                <a:gd name="adj" fmla="val 7089"/>
              </a:avLst>
            </a:prstGeom>
            <a:solidFill>
              <a:srgbClr val="30B5C5"/>
            </a:solidFill>
            <a:ln w="19050" cap="flat" cmpd="sng" algn="ctr">
              <a:solidFill>
                <a:srgbClr val="30B5C5"/>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6" name="Rounded Rectangle 24"/>
            <p:cNvSpPr/>
            <p:nvPr/>
          </p:nvSpPr>
          <p:spPr>
            <a:xfrm>
              <a:off x="875714" y="5051996"/>
              <a:ext cx="4657974" cy="692730"/>
            </a:xfrm>
            <a:prstGeom prst="roundRect">
              <a:avLst>
                <a:gd name="adj" fmla="val 6107"/>
              </a:avLst>
            </a:prstGeom>
            <a:solidFill>
              <a:srgbClr val="30B5C5"/>
            </a:solidFill>
            <a:ln w="19050" cap="flat" cmpd="sng" algn="ctr">
              <a:solidFill>
                <a:srgbClr val="30B5C5"/>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7" name="Flowchart: Process 3"/>
            <p:cNvSpPr/>
            <p:nvPr/>
          </p:nvSpPr>
          <p:spPr>
            <a:xfrm>
              <a:off x="1084280" y="5171894"/>
              <a:ext cx="1668528" cy="460557"/>
            </a:xfrm>
            <a:prstGeom prst="flowChartProcess">
              <a:avLst/>
            </a:prstGeom>
            <a:solidFill>
              <a:srgbClr val="424456">
                <a:lumMod val="75000"/>
              </a:srgb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Columnar storage</a:t>
              </a:r>
            </a:p>
          </p:txBody>
        </p:sp>
        <p:sp>
          <p:nvSpPr>
            <p:cNvPr id="10" name="Flowchart: Process 4"/>
            <p:cNvSpPr/>
            <p:nvPr/>
          </p:nvSpPr>
          <p:spPr>
            <a:xfrm>
              <a:off x="3656593" y="5178824"/>
              <a:ext cx="1668528" cy="460557"/>
            </a:xfrm>
            <a:prstGeom prst="flowChartProcess">
              <a:avLst/>
            </a:prstGeom>
            <a:solidFill>
              <a:sysClr val="window" lastClr="FFFFFF"/>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Row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storage</a:t>
              </a:r>
            </a:p>
          </p:txBody>
        </p:sp>
        <p:sp>
          <p:nvSpPr>
            <p:cNvPr id="11" name="Flowchart: Process 5"/>
            <p:cNvSpPr/>
            <p:nvPr/>
          </p:nvSpPr>
          <p:spPr>
            <a:xfrm>
              <a:off x="1084279" y="3441408"/>
              <a:ext cx="1668528" cy="801966"/>
            </a:xfrm>
            <a:prstGeom prst="flowChartProcess">
              <a:avLst/>
            </a:prstGeom>
            <a:solidFill>
              <a:srgbClr val="424456">
                <a:lumMod val="75000"/>
              </a:srgb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Vector Engine</a:t>
              </a:r>
            </a:p>
          </p:txBody>
        </p:sp>
        <p:sp>
          <p:nvSpPr>
            <p:cNvPr id="12" name="Flowchart: Process 6"/>
            <p:cNvSpPr/>
            <p:nvPr/>
          </p:nvSpPr>
          <p:spPr>
            <a:xfrm>
              <a:off x="3656593" y="3441408"/>
              <a:ext cx="1668528" cy="801966"/>
            </a:xfrm>
            <a:prstGeom prst="flowChartProcess">
              <a:avLst/>
            </a:prstGeom>
            <a:solidFill>
              <a:sysClr val="window" lastClr="FFFFFF"/>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Row Engine</a:t>
              </a:r>
            </a:p>
          </p:txBody>
        </p:sp>
        <p:sp>
          <p:nvSpPr>
            <p:cNvPr id="13" name="TextBox 12"/>
            <p:cNvSpPr txBox="1"/>
            <p:nvPr/>
          </p:nvSpPr>
          <p:spPr>
            <a:xfrm>
              <a:off x="2961372" y="3498691"/>
              <a:ext cx="400195" cy="21939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R2V </a:t>
              </a:r>
            </a:p>
          </p:txBody>
        </p:sp>
        <p:sp>
          <p:nvSpPr>
            <p:cNvPr id="14" name="TextBox 16"/>
            <p:cNvSpPr txBox="1"/>
            <p:nvPr/>
          </p:nvSpPr>
          <p:spPr>
            <a:xfrm>
              <a:off x="2961372" y="3956958"/>
              <a:ext cx="400195" cy="21939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V2R </a:t>
              </a:r>
            </a:p>
          </p:txBody>
        </p:sp>
        <p:cxnSp>
          <p:nvCxnSpPr>
            <p:cNvPr id="15" name="Straight Arrow Connector 9"/>
            <p:cNvCxnSpPr/>
            <p:nvPr/>
          </p:nvCxnSpPr>
          <p:spPr>
            <a:xfrm flipH="1">
              <a:off x="2752807" y="3727825"/>
              <a:ext cx="903786" cy="0"/>
            </a:xfrm>
            <a:prstGeom prst="straightConnector1">
              <a:avLst/>
            </a:prstGeom>
            <a:noFill/>
            <a:ln w="12700" cap="flat" cmpd="sng" algn="ctr">
              <a:solidFill>
                <a:srgbClr val="00B0F0"/>
              </a:solidFill>
              <a:prstDash val="solid"/>
              <a:tailEnd type="arrow"/>
            </a:ln>
            <a:effectLst/>
          </p:spPr>
        </p:cxnSp>
        <p:cxnSp>
          <p:nvCxnSpPr>
            <p:cNvPr id="16" name="Straight Arrow Connector 10"/>
            <p:cNvCxnSpPr/>
            <p:nvPr/>
          </p:nvCxnSpPr>
          <p:spPr>
            <a:xfrm>
              <a:off x="2752807" y="3956958"/>
              <a:ext cx="903786" cy="0"/>
            </a:xfrm>
            <a:prstGeom prst="straightConnector1">
              <a:avLst/>
            </a:prstGeom>
            <a:noFill/>
            <a:ln w="12700" cap="flat" cmpd="sng" algn="ctr">
              <a:solidFill>
                <a:srgbClr val="00B0F0"/>
              </a:solidFill>
              <a:prstDash val="solid"/>
              <a:tailEnd type="arrow"/>
            </a:ln>
            <a:effectLst/>
          </p:spPr>
        </p:cxnSp>
        <p:cxnSp>
          <p:nvCxnSpPr>
            <p:cNvPr id="17" name="Straight Arrow Connector 11"/>
            <p:cNvCxnSpPr>
              <a:stCxn id="7" idx="0"/>
              <a:endCxn id="12" idx="2"/>
            </p:cNvCxnSpPr>
            <p:nvPr/>
          </p:nvCxnSpPr>
          <p:spPr>
            <a:xfrm flipV="1">
              <a:off x="1918545" y="4243375"/>
              <a:ext cx="2572313" cy="928519"/>
            </a:xfrm>
            <a:prstGeom prst="straightConnector1">
              <a:avLst/>
            </a:prstGeom>
            <a:noFill/>
            <a:ln w="12700" cap="flat" cmpd="sng" algn="ctr">
              <a:solidFill>
                <a:srgbClr val="00B0F0"/>
              </a:solidFill>
              <a:prstDash val="solid"/>
              <a:tailEnd type="arrow"/>
            </a:ln>
            <a:effectLst/>
          </p:spPr>
        </p:cxnSp>
        <p:cxnSp>
          <p:nvCxnSpPr>
            <p:cNvPr id="18" name="Straight Arrow Connector 12"/>
            <p:cNvCxnSpPr>
              <a:stCxn id="10" idx="0"/>
              <a:endCxn id="11" idx="2"/>
            </p:cNvCxnSpPr>
            <p:nvPr/>
          </p:nvCxnSpPr>
          <p:spPr>
            <a:xfrm flipH="1" flipV="1">
              <a:off x="1918543" y="4243375"/>
              <a:ext cx="2572314" cy="935449"/>
            </a:xfrm>
            <a:prstGeom prst="straightConnector1">
              <a:avLst/>
            </a:prstGeom>
            <a:noFill/>
            <a:ln w="12700" cap="flat" cmpd="sng" algn="ctr">
              <a:solidFill>
                <a:srgbClr val="00B0F0"/>
              </a:solidFill>
              <a:prstDash val="solid"/>
              <a:tailEnd type="arrow"/>
            </a:ln>
            <a:effectLst/>
          </p:spPr>
        </p:cxnSp>
        <p:sp>
          <p:nvSpPr>
            <p:cNvPr id="19" name="Up Arrow 13"/>
            <p:cNvSpPr/>
            <p:nvPr/>
          </p:nvSpPr>
          <p:spPr>
            <a:xfrm>
              <a:off x="1734933" y="4243374"/>
              <a:ext cx="198693" cy="929852"/>
            </a:xfrm>
            <a:prstGeom prst="upArrow">
              <a:avLst/>
            </a:prstGeom>
            <a:solidFill>
              <a:srgbClr val="424456">
                <a:lumMod val="75000"/>
              </a:srgb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0" name="TextBox 35"/>
            <p:cNvSpPr txBox="1"/>
            <p:nvPr/>
          </p:nvSpPr>
          <p:spPr>
            <a:xfrm>
              <a:off x="2613763" y="3040427"/>
              <a:ext cx="1202984" cy="2925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Query Engine</a:t>
              </a:r>
            </a:p>
          </p:txBody>
        </p:sp>
        <p:sp>
          <p:nvSpPr>
            <p:cNvPr id="21" name="Up Arrow 16"/>
            <p:cNvSpPr/>
            <p:nvPr/>
          </p:nvSpPr>
          <p:spPr>
            <a:xfrm>
              <a:off x="4526500" y="4251920"/>
              <a:ext cx="198693" cy="929852"/>
            </a:xfrm>
            <a:prstGeom prst="upArrow">
              <a:avLst/>
            </a:prstGeom>
            <a:solidFill>
              <a:sysClr val="window" lastClr="FFFFFF">
                <a:lumMod val="75000"/>
              </a:sys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2" name="TextBox 38"/>
            <p:cNvSpPr txBox="1"/>
            <p:nvPr/>
          </p:nvSpPr>
          <p:spPr>
            <a:xfrm>
              <a:off x="4739862" y="4540758"/>
              <a:ext cx="894449" cy="49729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Native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interface </a:t>
              </a:r>
            </a:p>
          </p:txBody>
        </p:sp>
        <p:sp>
          <p:nvSpPr>
            <p:cNvPr id="23" name="TextBox 39"/>
            <p:cNvSpPr txBox="1"/>
            <p:nvPr/>
          </p:nvSpPr>
          <p:spPr>
            <a:xfrm>
              <a:off x="932288" y="4543913"/>
              <a:ext cx="894449" cy="49729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Native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interface </a:t>
              </a:r>
            </a:p>
          </p:txBody>
        </p:sp>
        <p:sp>
          <p:nvSpPr>
            <p:cNvPr id="24" name="TextBox 40"/>
            <p:cNvSpPr txBox="1"/>
            <p:nvPr/>
          </p:nvSpPr>
          <p:spPr>
            <a:xfrm>
              <a:off x="2606764" y="4562580"/>
              <a:ext cx="1319808" cy="497291"/>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complimentary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interface </a:t>
              </a:r>
            </a:p>
          </p:txBody>
        </p:sp>
        <p:sp>
          <p:nvSpPr>
            <p:cNvPr id="25" name="Up Arrow 20"/>
            <p:cNvSpPr/>
            <p:nvPr/>
          </p:nvSpPr>
          <p:spPr>
            <a:xfrm>
              <a:off x="1747245" y="2923228"/>
              <a:ext cx="208566" cy="518181"/>
            </a:xfrm>
            <a:prstGeom prst="upArrow">
              <a:avLst/>
            </a:prstGeom>
            <a:solidFill>
              <a:srgbClr val="424456">
                <a:lumMod val="75000"/>
              </a:srgb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6" name="Up Arrow 21"/>
            <p:cNvSpPr/>
            <p:nvPr/>
          </p:nvSpPr>
          <p:spPr>
            <a:xfrm>
              <a:off x="4521563" y="2923228"/>
              <a:ext cx="208566" cy="518181"/>
            </a:xfrm>
            <a:prstGeom prst="upArrow">
              <a:avLst/>
            </a:prstGeom>
            <a:solidFill>
              <a:sysClr val="window" lastClr="FFFFFF">
                <a:lumMod val="75000"/>
              </a:sysClr>
            </a:soli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7" name="TextBox 43"/>
            <p:cNvSpPr txBox="1"/>
            <p:nvPr/>
          </p:nvSpPr>
          <p:spPr>
            <a:xfrm>
              <a:off x="832207" y="2848964"/>
              <a:ext cx="987001" cy="49729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New </a:t>
              </a:r>
              <a:r>
                <a:rPr kumimoji="0" lang="en-US" sz="1400" b="0" i="0" u="none" strike="noStrike" kern="1200" cap="none" spc="0" normalizeH="0" baseline="0" noProof="0" dirty="0" err="1">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libpq</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protocol</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8" name="TextBox 44"/>
            <p:cNvSpPr txBox="1"/>
            <p:nvPr/>
          </p:nvSpPr>
          <p:spPr>
            <a:xfrm>
              <a:off x="4669795" y="2665312"/>
              <a:ext cx="890406" cy="70205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Existing </a:t>
              </a:r>
              <a:r>
                <a:rPr kumimoji="0" lang="en-US" sz="1400" b="0" i="0" u="none" strike="noStrike" kern="1200" cap="none" spc="0" normalizeH="0" baseline="0" noProof="0" dirty="0" err="1">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libpq</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protocol</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29" name="TextBox 48"/>
            <p:cNvSpPr txBox="1"/>
            <p:nvPr/>
          </p:nvSpPr>
          <p:spPr>
            <a:xfrm>
              <a:off x="2613761" y="5751657"/>
              <a:ext cx="1162545" cy="26327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rPr>
                <a:t>Storage Engine</a:t>
              </a:r>
            </a:p>
          </p:txBody>
        </p:sp>
        <p:sp>
          <p:nvSpPr>
            <p:cNvPr id="30" name="Content Placeholder 2"/>
            <p:cNvSpPr txBox="1">
              <a:spLocks/>
            </p:cNvSpPr>
            <p:nvPr/>
          </p:nvSpPr>
          <p:spPr bwMode="auto">
            <a:xfrm>
              <a:off x="796254" y="2208085"/>
              <a:ext cx="4634391" cy="60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l" defTabSz="914400" rtl="0" eaLnBrk="0" fontAlgn="base" latinLnBrk="0" hangingPunct="0">
                <a:lnSpc>
                  <a:spcPct val="140000"/>
                </a:lnSpc>
                <a:spcBef>
                  <a:spcPct val="0"/>
                </a:spcBef>
                <a:spcAft>
                  <a:spcPct val="0"/>
                </a:spcAft>
                <a:buClr>
                  <a:srgbClr val="777777"/>
                </a:buClr>
                <a:buSzPct val="60000"/>
                <a:buFontTx/>
                <a:buNone/>
                <a:tabLst/>
                <a:defRPr/>
              </a:pP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表</a:t>
              </a:r>
              <a:r>
                <a:rPr kumimoji="0" lang="zh-CN" altLang="en-US" sz="14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级别</a:t>
              </a: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指定行存</a:t>
              </a:r>
              <a:r>
                <a:rPr kumimoji="0" lang="en-US" altLang="zh-CN"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a:t>
              </a: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列存</a:t>
              </a:r>
              <a:endParaRPr kumimoji="0" lang="en-US" altLang="zh-CN"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a:p>
              <a:pPr marL="0" marR="0" lvl="1" indent="0" algn="l" defTabSz="914400" rtl="0" eaLnBrk="0" fontAlgn="base" latinLnBrk="0" hangingPunct="0">
                <a:lnSpc>
                  <a:spcPct val="140000"/>
                </a:lnSpc>
                <a:spcBef>
                  <a:spcPct val="0"/>
                </a:spcBef>
                <a:spcAft>
                  <a:spcPct val="0"/>
                </a:spcAft>
                <a:buClr>
                  <a:srgbClr val="777777"/>
                </a:buClr>
                <a:buSzPct val="60000"/>
                <a:buFontTx/>
                <a:buNone/>
                <a:tabLst/>
                <a:defRPr/>
              </a:pPr>
              <a:r>
                <a:rPr kumimoji="0" lang="zh-CN" alt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根据不同的场景选择不同的存储类型</a:t>
              </a:r>
              <a:endParaRPr kumimoji="0" lang="en-US" sz="14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Rectangle 28"/>
            <p:cNvSpPr/>
            <p:nvPr/>
          </p:nvSpPr>
          <p:spPr bwMode="auto">
            <a:xfrm>
              <a:off x="796255" y="2868574"/>
              <a:ext cx="2105453" cy="2961562"/>
            </a:xfrm>
            <a:prstGeom prst="rect">
              <a:avLst/>
            </a:prstGeom>
            <a:noFill/>
            <a:ln w="12700">
              <a:solidFill>
                <a:srgbClr val="0070C0"/>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012"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Arial Unicode MS" panose="020B0604020202020204" pitchFamily="34" charset="-122"/>
                <a:sym typeface="Huawei Sans" panose="020C0503030203020204" pitchFamily="34" charset="0"/>
              </a:endParaRPr>
            </a:p>
          </p:txBody>
        </p:sp>
        <p:sp>
          <p:nvSpPr>
            <p:cNvPr id="32" name="同侧圆角矩形 31"/>
            <p:cNvSpPr/>
            <p:nvPr/>
          </p:nvSpPr>
          <p:spPr bwMode="auto">
            <a:xfrm>
              <a:off x="796253" y="1608257"/>
              <a:ext cx="4737434" cy="546218"/>
            </a:xfrm>
            <a:prstGeom prst="round2SameRect">
              <a:avLst/>
            </a:prstGeom>
            <a:solidFill>
              <a:srgbClr val="30B5C5"/>
            </a:solidFill>
            <a:ln w="9525">
              <a:solidFill>
                <a:srgbClr val="30B5C5"/>
              </a:solidFill>
              <a:miter lim="800000"/>
              <a:headEnd/>
              <a:tailEnd/>
            </a:ln>
            <a:effectLst/>
          </p:spPr>
          <p:txBody>
            <a:bodyPr wrap="none" lIns="91401" tIns="45700" rIns="91401" bIns="4570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行列混合引擎</a:t>
              </a:r>
            </a:p>
          </p:txBody>
        </p:sp>
      </p:grpSp>
      <p:graphicFrame>
        <p:nvGraphicFramePr>
          <p:cNvPr id="2" name="表格 1"/>
          <p:cNvGraphicFramePr>
            <a:graphicFrameLocks noGrp="1"/>
          </p:cNvGraphicFramePr>
          <p:nvPr>
            <p:extLst>
              <p:ext uri="{D42A27DB-BD31-4B8C-83A1-F6EECF244321}">
                <p14:modId xmlns:p14="http://schemas.microsoft.com/office/powerpoint/2010/main" val="696656737"/>
              </p:ext>
            </p:extLst>
          </p:nvPr>
        </p:nvGraphicFramePr>
        <p:xfrm>
          <a:off x="6187225" y="1301688"/>
          <a:ext cx="5207438" cy="4352143"/>
        </p:xfrm>
        <a:graphic>
          <a:graphicData uri="http://schemas.openxmlformats.org/drawingml/2006/table">
            <a:tbl>
              <a:tblPr firstRow="1" bandRow="1">
                <a:tableStyleId>{72833802-FEF1-4C79-8D5D-14CF1EAF98D9}</a:tableStyleId>
              </a:tblPr>
              <a:tblGrid>
                <a:gridCol w="856355"/>
                <a:gridCol w="1482377"/>
                <a:gridCol w="2178423"/>
                <a:gridCol w="690283"/>
              </a:tblGrid>
              <a:tr h="463975">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zh-CN" altLang="en-US" sz="1400" u="none" strike="noStrike" dirty="0" smtClean="0">
                          <a:latin typeface="Huawei Sans" panose="020C0503030203020204" pitchFamily="34" charset="0"/>
                          <a:ea typeface="方正兰亭黑简体" panose="02000000000000000000" pitchFamily="2" charset="-122"/>
                          <a:sym typeface="Huawei Sans" panose="020C0503030203020204" pitchFamily="34" charset="0"/>
                        </a:rPr>
                        <a:t>场景 </a:t>
                      </a:r>
                      <a:endParaRPr lang="zh-CN" altLang="en-US" sz="1400" b="0"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fontAlgn="ctr"/>
                      <a:r>
                        <a:rPr lang="zh-CN" altLang="en-US" sz="1400" u="none" strike="noStrike" dirty="0" smtClean="0">
                          <a:latin typeface="Huawei Sans" panose="020C0503030203020204" pitchFamily="34" charset="0"/>
                          <a:ea typeface="方正兰亭黑简体" panose="02000000000000000000" pitchFamily="2" charset="-122"/>
                          <a:sym typeface="Huawei Sans" panose="020C0503030203020204" pitchFamily="34" charset="0"/>
                        </a:rPr>
                        <a:t>行存</a:t>
                      </a:r>
                      <a:endParaRPr lang="zh-CN" altLang="en-US" sz="1400" b="0"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zh-CN" altLang="en-US" sz="1400" u="none" strike="noStrike" dirty="0" smtClean="0">
                          <a:latin typeface="Huawei Sans" panose="020C0503030203020204" pitchFamily="34" charset="0"/>
                          <a:ea typeface="方正兰亭黑简体" panose="02000000000000000000" pitchFamily="2" charset="-122"/>
                          <a:sym typeface="Huawei Sans" panose="020C0503030203020204" pitchFamily="34" charset="0"/>
                        </a:rPr>
                        <a:t>列存</a:t>
                      </a:r>
                      <a:endParaRPr lang="zh-CN" altLang="en-US" sz="1400" b="0"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en-US" altLang="zh-CN" sz="1400" u="none" strike="noStrike" dirty="0" smtClean="0">
                          <a:latin typeface="Huawei Sans" panose="020C0503030203020204" pitchFamily="34" charset="0"/>
                          <a:ea typeface="方正兰亭黑简体" panose="02000000000000000000" pitchFamily="2" charset="-122"/>
                          <a:sym typeface="Huawei Sans" panose="020C0503030203020204" pitchFamily="34" charset="0"/>
                        </a:rPr>
                        <a:t>Prefer</a:t>
                      </a:r>
                      <a:endParaRPr lang="zh-CN" altLang="en-US" sz="1400" b="0"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800514">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点查询</a:t>
                      </a:r>
                      <a:endParaRPr lang="en-US" altLang="zh-CN"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l" rtl="0" fontAlgn="ct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树索引，直接定位到行（页）</a:t>
                      </a:r>
                      <a:endParaRPr lang="zh-CN"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l" rtl="0" fontAlgn="ct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粗粒度索引，定位到</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CU</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0"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行存</a:t>
                      </a:r>
                      <a:endParaRPr lang="en-US"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0514">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数据更新</a:t>
                      </a:r>
                      <a:endParaRPr lang="en-US" altLang="zh-CN"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182563" indent="-182563" algn="l" rtl="0" fontAlgn="ctr">
                        <a:buFont typeface="Arial" panose="020B0604020202020204" pitchFamily="34" charset="0"/>
                        <a:buChar char="•"/>
                      </a:pP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支持行级别锁</a:t>
                      </a:r>
                      <a:endPar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182563" indent="-182563" algn="l" rtl="0" fontAlgn="ctr">
                        <a:buFont typeface="Arial" panose="020B0604020202020204" pitchFamily="34" charset="0"/>
                        <a:buChar char="•"/>
                      </a:pP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CU</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级别并发更新</a:t>
                      </a:r>
                      <a:endParaRPr lang="zh-CN"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CU</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级别锁，支持</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CU</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级别并发更新。</a:t>
                      </a:r>
                      <a:endParaRPr lang="zh-CN" altLang="en-US" sz="1400" b="0" i="0" u="none" strike="noStrike" kern="1200" dirty="0" smtClean="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行存</a:t>
                      </a:r>
                      <a:endParaRPr lang="en-US"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570">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统计分析</a:t>
                      </a:r>
                      <a:endParaRPr lang="en-US" altLang="zh-CN"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l" fontAlgn="ct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Pipeline</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执行</a:t>
                      </a:r>
                      <a:endParaRPr lang="zh-CN"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l" rtl="0" fontAlgn="ct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天然和向量化引擎对接，降低</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CPU Cache Miss</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和指令</a:t>
                      </a:r>
                      <a:r>
                        <a:rPr lang="en-US" altLang="zh-CN"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Miss</a:t>
                      </a: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，效率成倍提升。</a:t>
                      </a:r>
                      <a:endParaRPr lang="zh-CN"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latin typeface="Huawei Sans" panose="020C0503030203020204" pitchFamily="34" charset="0"/>
                          <a:ea typeface="方正兰亭黑简体" panose="02000000000000000000" pitchFamily="2" charset="-122"/>
                          <a:sym typeface="Huawei Sans" panose="020C0503030203020204" pitchFamily="34" charset="0"/>
                        </a:rPr>
                        <a:t>列存</a:t>
                      </a:r>
                      <a:endParaRPr lang="en-US" altLang="en-US" sz="1400" b="0" i="0" u="none" strike="noStrike"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570">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批量加载</a:t>
                      </a:r>
                      <a:endParaRPr lang="zh-CN" altLang="en-US" sz="1400" u="none" strike="noStrike" kern="1200" dirty="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并行批量加载</a:t>
                      </a:r>
                      <a:endParaRPr lang="zh-CN" altLang="en-US" sz="1400" u="none" strike="noStrike" kern="1200" dirty="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压缩率高，</a:t>
                      </a:r>
                      <a:r>
                        <a:rPr lang="en-US" altLang="zh-CN"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IO</a:t>
                      </a:r>
                      <a:r>
                        <a:rPr lang="zh-CN"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量更小</a:t>
                      </a:r>
                      <a:endParaRPr lang="zh-CN" altLang="en-US" sz="1400" u="none" strike="noStrike" kern="1200" dirty="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rPr>
                        <a:t>列存</a:t>
                      </a:r>
                      <a:endParaRPr lang="en-US" altLang="en-US" sz="1400" u="none" strike="noStrike" kern="1200" dirty="0" smtClean="0">
                        <a:solidFill>
                          <a:schemeClr val="tx1"/>
                        </a:solidFill>
                        <a:latin typeface="Huawei Sans" panose="020C0503030203020204" pitchFamily="34" charset="0"/>
                        <a:ea typeface="方正兰亭黑简体" panose="02000000000000000000" pitchFamily="2" charset="-122"/>
                        <a:cs typeface="宋体"/>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36509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err="1"/>
              <a:t>openGauss</a:t>
            </a:r>
            <a:r>
              <a:rPr lang="en-US" altLang="zh-CN" dirty="0"/>
              <a:t> </a:t>
            </a:r>
            <a:r>
              <a:rPr lang="zh-CN" altLang="en-US" dirty="0"/>
              <a:t>行列混合</a:t>
            </a:r>
            <a:r>
              <a:rPr lang="en-US" altLang="zh-CN" dirty="0" err="1"/>
              <a:t>IoT</a:t>
            </a:r>
            <a:r>
              <a:rPr lang="zh-CN" altLang="en-US" dirty="0"/>
              <a:t>场景</a:t>
            </a:r>
            <a:br>
              <a:rPr lang="zh-CN" altLang="en-US" dirty="0"/>
            </a:br>
            <a:endParaRPr lang="zh-CN" altLang="en-US" dirty="0"/>
          </a:p>
        </p:txBody>
      </p:sp>
      <p:graphicFrame>
        <p:nvGraphicFramePr>
          <p:cNvPr id="45" name="表格 44"/>
          <p:cNvGraphicFramePr>
            <a:graphicFrameLocks noGrp="1"/>
          </p:cNvGraphicFramePr>
          <p:nvPr>
            <p:extLst>
              <p:ext uri="{D42A27DB-BD31-4B8C-83A1-F6EECF244321}">
                <p14:modId xmlns:p14="http://schemas.microsoft.com/office/powerpoint/2010/main" val="1144912293"/>
              </p:ext>
            </p:extLst>
          </p:nvPr>
        </p:nvGraphicFramePr>
        <p:xfrm>
          <a:off x="1811593" y="1280672"/>
          <a:ext cx="1578879" cy="1804120"/>
        </p:xfrm>
        <a:graphic>
          <a:graphicData uri="http://schemas.openxmlformats.org/drawingml/2006/table">
            <a:tbl>
              <a:tblPr/>
              <a:tblGrid>
                <a:gridCol w="1578879">
                  <a:extLst>
                    <a:ext uri="{9D8B030D-6E8A-4147-A177-3AD203B41FA5}">
                      <a16:colId xmlns:a16="http://schemas.microsoft.com/office/drawing/2014/main" xmlns="" val="20000"/>
                    </a:ext>
                  </a:extLst>
                </a:gridCol>
              </a:tblGrid>
              <a:tr h="224312">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zh-CN" altLang="en-US" sz="1400" u="none" strike="noStrike" dirty="0" smtClean="0">
                          <a:solidFill>
                            <a:schemeClr val="tx1"/>
                          </a:solidFill>
                          <a:latin typeface="微软雅黑" panose="020B0503020204020204" pitchFamily="34" charset="-122"/>
                          <a:ea typeface="微软雅黑" panose="020B0503020204020204" pitchFamily="34" charset="-122"/>
                        </a:rPr>
                        <a:t>风力发电机</a:t>
                      </a:r>
                      <a:r>
                        <a:rPr lang="en-US" altLang="zh-CN" sz="1400" u="none" strike="noStrike" dirty="0" smtClean="0">
                          <a:solidFill>
                            <a:schemeClr val="tx1"/>
                          </a:solidFill>
                          <a:latin typeface="微软雅黑" panose="020B0503020204020204" pitchFamily="34" charset="-122"/>
                          <a:ea typeface="微软雅黑" panose="020B0503020204020204" pitchFamily="34" charset="-122"/>
                        </a:rPr>
                        <a:t>1</a:t>
                      </a:r>
                      <a:r>
                        <a:rPr lang="zh-CN" altLang="en-US" sz="1400" u="none" strike="noStrike" dirty="0" smtClean="0">
                          <a:solidFill>
                            <a:schemeClr val="tx1"/>
                          </a:solidFill>
                          <a:latin typeface="微软雅黑" panose="020B0503020204020204" pitchFamily="34" charset="-122"/>
                          <a:ea typeface="微软雅黑" panose="020B0503020204020204" pitchFamily="34" charset="-122"/>
                        </a:rPr>
                        <a:t> </a:t>
                      </a:r>
                      <a:endParaRPr lang="zh-CN" altLang="en-US" sz="1400" b="0" i="0" u="none" strike="noStrike" dirty="0">
                        <a:solidFill>
                          <a:schemeClr val="tx1"/>
                        </a:solidFill>
                        <a:latin typeface="微软雅黑" panose="020B0503020204020204" pitchFamily="34" charset="-122"/>
                        <a:ea typeface="微软雅黑" panose="020B0503020204020204" pitchFamily="34" charset="-122"/>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生产厂商：</a:t>
                      </a:r>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West*</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风场：托里</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88829">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型号：</a:t>
                      </a:r>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V110_20</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ID:7AD45EE</a:t>
                      </a:r>
                      <a:endParaRPr lang="zh-CN" altLang="en-US"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84930190"/>
              </p:ext>
            </p:extLst>
          </p:nvPr>
        </p:nvGraphicFramePr>
        <p:xfrm>
          <a:off x="1799605" y="3415983"/>
          <a:ext cx="1578879" cy="1744189"/>
        </p:xfrm>
        <a:graphic>
          <a:graphicData uri="http://schemas.openxmlformats.org/drawingml/2006/table">
            <a:tbl>
              <a:tblPr/>
              <a:tblGrid>
                <a:gridCol w="1578879">
                  <a:extLst>
                    <a:ext uri="{9D8B030D-6E8A-4147-A177-3AD203B41FA5}">
                      <a16:colId xmlns:a16="http://schemas.microsoft.com/office/drawing/2014/main" xmlns="" val="20000"/>
                    </a:ext>
                  </a:extLst>
                </a:gridCol>
              </a:tblGrid>
              <a:tr h="224312">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algn="ctr" rtl="0" fontAlgn="ctr"/>
                      <a:r>
                        <a:rPr lang="zh-CN" altLang="en-US" sz="1400" u="none" strike="noStrike" dirty="0" smtClean="0">
                          <a:solidFill>
                            <a:schemeClr val="tx1"/>
                          </a:solidFill>
                          <a:latin typeface="微软雅黑" panose="020B0503020204020204" pitchFamily="34" charset="-122"/>
                          <a:ea typeface="微软雅黑" panose="020B0503020204020204" pitchFamily="34" charset="-122"/>
                        </a:rPr>
                        <a:t>风力发电机</a:t>
                      </a:r>
                      <a:r>
                        <a:rPr lang="en-US" altLang="zh-CN" sz="1400" u="none" strike="noStrike" dirty="0" smtClean="0">
                          <a:solidFill>
                            <a:schemeClr val="tx1"/>
                          </a:solidFill>
                          <a:latin typeface="微软雅黑" panose="020B0503020204020204" pitchFamily="34" charset="-122"/>
                          <a:ea typeface="微软雅黑" panose="020B0503020204020204" pitchFamily="34" charset="-122"/>
                        </a:rPr>
                        <a:t>2</a:t>
                      </a:r>
                      <a:endParaRPr lang="zh-CN" altLang="en-US" sz="1400" b="0" i="0" u="none" strike="noStrike" dirty="0">
                        <a:solidFill>
                          <a:schemeClr val="tx1"/>
                        </a:solidFill>
                        <a:latin typeface="微软雅黑" panose="020B0503020204020204" pitchFamily="34" charset="-122"/>
                        <a:ea typeface="微软雅黑" panose="020B0503020204020204" pitchFamily="34" charset="-122"/>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生产厂商：</a:t>
                      </a:r>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G*</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风场：达坂城</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28898">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zh-CN" altLang="en-US"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型号：</a:t>
                      </a:r>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G_20_116</a:t>
                      </a:r>
                      <a:endParaRPr lang="en-US" altLang="zh-CN"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6653">
                <a:tc>
                  <a:txBody>
                    <a:bodyPr/>
                    <a:lstStyle>
                      <a:lvl1pPr marL="0" algn="l" defTabSz="1218400" rtl="0" eaLnBrk="1" latinLnBrk="0" hangingPunct="1">
                        <a:defRPr sz="2400" kern="1200">
                          <a:solidFill>
                            <a:schemeClr val="tx1"/>
                          </a:solidFill>
                          <a:latin typeface="FrutigerNext LT Medium"/>
                          <a:ea typeface="华文细黑"/>
                          <a:cs typeface="宋体"/>
                        </a:defRPr>
                      </a:lvl1pPr>
                      <a:lvl2pPr marL="609202" algn="l" defTabSz="1218400" rtl="0" eaLnBrk="1" latinLnBrk="0" hangingPunct="1">
                        <a:defRPr sz="2400" kern="1200">
                          <a:solidFill>
                            <a:schemeClr val="tx1"/>
                          </a:solidFill>
                          <a:latin typeface="FrutigerNext LT Medium"/>
                          <a:ea typeface="华文细黑"/>
                          <a:cs typeface="宋体"/>
                        </a:defRPr>
                      </a:lvl2pPr>
                      <a:lvl3pPr marL="1218400" algn="l" defTabSz="1218400" rtl="0" eaLnBrk="1" latinLnBrk="0" hangingPunct="1">
                        <a:defRPr sz="2400" kern="1200">
                          <a:solidFill>
                            <a:schemeClr val="tx1"/>
                          </a:solidFill>
                          <a:latin typeface="FrutigerNext LT Medium"/>
                          <a:ea typeface="华文细黑"/>
                          <a:cs typeface="宋体"/>
                        </a:defRPr>
                      </a:lvl3pPr>
                      <a:lvl4pPr marL="1827601" algn="l" defTabSz="1218400" rtl="0" eaLnBrk="1" latinLnBrk="0" hangingPunct="1">
                        <a:defRPr sz="2400" kern="1200">
                          <a:solidFill>
                            <a:schemeClr val="tx1"/>
                          </a:solidFill>
                          <a:latin typeface="FrutigerNext LT Medium"/>
                          <a:ea typeface="华文细黑"/>
                          <a:cs typeface="宋体"/>
                        </a:defRPr>
                      </a:lvl4pPr>
                      <a:lvl5pPr marL="2436802" algn="l" defTabSz="1218400" rtl="0" eaLnBrk="1" latinLnBrk="0" hangingPunct="1">
                        <a:defRPr sz="2400" kern="1200">
                          <a:solidFill>
                            <a:schemeClr val="tx1"/>
                          </a:solidFill>
                          <a:latin typeface="FrutigerNext LT Medium"/>
                          <a:ea typeface="华文细黑"/>
                          <a:cs typeface="宋体"/>
                        </a:defRPr>
                      </a:lvl5pPr>
                      <a:lvl6pPr marL="3046003" algn="l" defTabSz="1218400" rtl="0" eaLnBrk="1" latinLnBrk="0" hangingPunct="1">
                        <a:defRPr sz="2400" kern="1200">
                          <a:solidFill>
                            <a:schemeClr val="tx1"/>
                          </a:solidFill>
                          <a:latin typeface="FrutigerNext LT Medium"/>
                          <a:ea typeface="华文细黑"/>
                          <a:cs typeface="宋体"/>
                        </a:defRPr>
                      </a:lvl6pPr>
                      <a:lvl7pPr marL="3655201" algn="l" defTabSz="1218400" rtl="0" eaLnBrk="1" latinLnBrk="0" hangingPunct="1">
                        <a:defRPr sz="2400" kern="1200">
                          <a:solidFill>
                            <a:schemeClr val="tx1"/>
                          </a:solidFill>
                          <a:latin typeface="FrutigerNext LT Medium"/>
                          <a:ea typeface="华文细黑"/>
                          <a:cs typeface="宋体"/>
                        </a:defRPr>
                      </a:lvl7pPr>
                      <a:lvl8pPr marL="4264403" algn="l" defTabSz="1218400" rtl="0" eaLnBrk="1" latinLnBrk="0" hangingPunct="1">
                        <a:defRPr sz="2400" kern="1200">
                          <a:solidFill>
                            <a:schemeClr val="tx1"/>
                          </a:solidFill>
                          <a:latin typeface="FrutigerNext LT Medium"/>
                          <a:ea typeface="华文细黑"/>
                          <a:cs typeface="宋体"/>
                        </a:defRPr>
                      </a:lvl8pPr>
                      <a:lvl9pPr marL="4873602" algn="l" defTabSz="1218400" rtl="0" eaLnBrk="1" latinLnBrk="0" hangingPunct="1">
                        <a:defRPr sz="2400" kern="1200">
                          <a:solidFill>
                            <a:schemeClr val="tx1"/>
                          </a:solidFill>
                          <a:latin typeface="FrutigerNext LT Medium"/>
                          <a:ea typeface="华文细黑"/>
                          <a:cs typeface="宋体"/>
                        </a:defRPr>
                      </a:lvl9pPr>
                    </a:lstStyle>
                    <a:p>
                      <a:pPr marL="0" algn="ctr" defTabSz="914400" rtl="0" eaLnBrk="1" fontAlgn="ctr" latinLnBrk="0" hangingPunct="1"/>
                      <a:r>
                        <a:rPr lang="en-US" altLang="zh-CN" sz="1400" b="0" i="0" u="none" strike="noStrike" kern="1200" dirty="0" smtClean="0">
                          <a:solidFill>
                            <a:schemeClr val="tx1"/>
                          </a:solidFill>
                          <a:latin typeface="微软雅黑" panose="020B0503020204020204" pitchFamily="34" charset="-122"/>
                          <a:ea typeface="微软雅黑" panose="020B0503020204020204" pitchFamily="34" charset="-122"/>
                          <a:cs typeface="+mn-cs"/>
                        </a:rPr>
                        <a:t>ID:92CE73A1</a:t>
                      </a:r>
                      <a:endParaRPr lang="zh-CN" altLang="en-US" sz="1400" b="0"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35986" marR="35986" marT="35986" marB="359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cxnSp>
        <p:nvCxnSpPr>
          <p:cNvPr id="5" name="直接箭头连接符 4"/>
          <p:cNvCxnSpPr/>
          <p:nvPr/>
        </p:nvCxnSpPr>
        <p:spPr>
          <a:xfrm>
            <a:off x="3400744" y="1721817"/>
            <a:ext cx="648000" cy="3"/>
          </a:xfrm>
          <a:prstGeom prst="straightConnector1">
            <a:avLst/>
          </a:prstGeom>
          <a:ln>
            <a:solidFill>
              <a:srgbClr val="30B5C5"/>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388760" y="2511215"/>
            <a:ext cx="648000" cy="0"/>
          </a:xfrm>
          <a:prstGeom prst="straightConnector1">
            <a:avLst/>
          </a:prstGeom>
          <a:ln>
            <a:solidFill>
              <a:srgbClr val="30B5C5"/>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376776" y="3875963"/>
            <a:ext cx="648000" cy="0"/>
          </a:xfrm>
          <a:prstGeom prst="straightConnector1">
            <a:avLst/>
          </a:prstGeom>
          <a:ln>
            <a:solidFill>
              <a:srgbClr val="30B5C5"/>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376776" y="4615707"/>
            <a:ext cx="648000" cy="0"/>
          </a:xfrm>
          <a:prstGeom prst="straightConnector1">
            <a:avLst/>
          </a:prstGeom>
          <a:ln>
            <a:solidFill>
              <a:srgbClr val="30B5C5"/>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059016" y="1551814"/>
            <a:ext cx="934948" cy="340006"/>
          </a:xfrm>
          <a:prstGeom prst="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功率</a:t>
            </a:r>
          </a:p>
        </p:txBody>
      </p:sp>
      <p:sp>
        <p:nvSpPr>
          <p:cNvPr id="12" name="矩形 11"/>
          <p:cNvSpPr/>
          <p:nvPr/>
        </p:nvSpPr>
        <p:spPr>
          <a:xfrm>
            <a:off x="4067580" y="3717944"/>
            <a:ext cx="934948" cy="340006"/>
          </a:xfrm>
          <a:prstGeom prst="rect">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功率</a:t>
            </a:r>
          </a:p>
        </p:txBody>
      </p:sp>
      <p:sp>
        <p:nvSpPr>
          <p:cNvPr id="13" name="矩形 12"/>
          <p:cNvSpPr/>
          <p:nvPr/>
        </p:nvSpPr>
        <p:spPr>
          <a:xfrm>
            <a:off x="4057305" y="2351481"/>
            <a:ext cx="934948" cy="340006"/>
          </a:xfrm>
          <a:prstGeom prst="rect">
            <a:avLst/>
          </a:prstGeom>
          <a:solidFill>
            <a:srgbClr val="30B5C5"/>
          </a:solidFill>
          <a:ln>
            <a:solidFill>
              <a:srgbClr val="30B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风速</a:t>
            </a:r>
          </a:p>
        </p:txBody>
      </p:sp>
      <p:sp>
        <p:nvSpPr>
          <p:cNvPr id="14" name="矩形 13"/>
          <p:cNvSpPr/>
          <p:nvPr/>
        </p:nvSpPr>
        <p:spPr>
          <a:xfrm>
            <a:off x="4055595" y="4455964"/>
            <a:ext cx="934948" cy="340006"/>
          </a:xfrm>
          <a:prstGeom prst="rect">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风速</a:t>
            </a:r>
          </a:p>
        </p:txBody>
      </p:sp>
      <p:cxnSp>
        <p:nvCxnSpPr>
          <p:cNvPr id="15" name="直接箭头连接符 14"/>
          <p:cNvCxnSpPr/>
          <p:nvPr/>
        </p:nvCxnSpPr>
        <p:spPr>
          <a:xfrm>
            <a:off x="5014508" y="1721814"/>
            <a:ext cx="3194540" cy="3"/>
          </a:xfrm>
          <a:prstGeom prst="straightConnector1">
            <a:avLst/>
          </a:prstGeom>
          <a:ln>
            <a:solidFill>
              <a:srgbClr val="30B5C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002523" y="2511212"/>
            <a:ext cx="3194540" cy="3"/>
          </a:xfrm>
          <a:prstGeom prst="straightConnector1">
            <a:avLst/>
          </a:prstGeom>
          <a:ln>
            <a:solidFill>
              <a:srgbClr val="30B5C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023072" y="3887950"/>
            <a:ext cx="3194540" cy="3"/>
          </a:xfrm>
          <a:prstGeom prst="straightConnector1">
            <a:avLst/>
          </a:prstGeom>
          <a:ln>
            <a:solidFill>
              <a:srgbClr val="30B5C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981976" y="4617413"/>
            <a:ext cx="3194540" cy="3"/>
          </a:xfrm>
          <a:prstGeom prst="straightConnector1">
            <a:avLst/>
          </a:prstGeom>
          <a:ln>
            <a:solidFill>
              <a:srgbClr val="30B5C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66888" y="1389272"/>
            <a:ext cx="741220" cy="338554"/>
          </a:xfrm>
          <a:prstGeom prst="rect">
            <a:avLst/>
          </a:prstGeom>
          <a:noFill/>
        </p:spPr>
        <p:txBody>
          <a:bodyPr wrap="square" rtlCol="0">
            <a:spAutoFit/>
          </a:bodyPr>
          <a:lstStyle/>
          <a:p>
            <a:r>
              <a:rPr lang="en-US" altLang="zh-CN" sz="1600" dirty="0" smtClean="0"/>
              <a:t>1800</a:t>
            </a:r>
          </a:p>
        </p:txBody>
      </p:sp>
      <p:sp>
        <p:nvSpPr>
          <p:cNvPr id="21" name="文本框 20"/>
          <p:cNvSpPr txBox="1"/>
          <p:nvPr/>
        </p:nvSpPr>
        <p:spPr>
          <a:xfrm>
            <a:off x="7216238" y="1385049"/>
            <a:ext cx="741220" cy="338554"/>
          </a:xfrm>
          <a:prstGeom prst="rect">
            <a:avLst/>
          </a:prstGeom>
          <a:noFill/>
        </p:spPr>
        <p:txBody>
          <a:bodyPr wrap="square" rtlCol="0">
            <a:spAutoFit/>
          </a:bodyPr>
          <a:lstStyle/>
          <a:p>
            <a:r>
              <a:rPr lang="en-US" altLang="zh-CN" sz="1600" dirty="0" smtClean="0"/>
              <a:t>1912</a:t>
            </a:r>
          </a:p>
        </p:txBody>
      </p:sp>
      <p:sp>
        <p:nvSpPr>
          <p:cNvPr id="22" name="文本框 21"/>
          <p:cNvSpPr txBox="1"/>
          <p:nvPr/>
        </p:nvSpPr>
        <p:spPr>
          <a:xfrm>
            <a:off x="5907637" y="3581430"/>
            <a:ext cx="741220" cy="338554"/>
          </a:xfrm>
          <a:prstGeom prst="rect">
            <a:avLst/>
          </a:prstGeom>
          <a:noFill/>
        </p:spPr>
        <p:txBody>
          <a:bodyPr wrap="square" rtlCol="0">
            <a:spAutoFit/>
          </a:bodyPr>
          <a:lstStyle/>
          <a:p>
            <a:r>
              <a:rPr lang="en-US" altLang="zh-CN" sz="1600" dirty="0" smtClean="0"/>
              <a:t>1810</a:t>
            </a:r>
          </a:p>
        </p:txBody>
      </p:sp>
      <p:sp>
        <p:nvSpPr>
          <p:cNvPr id="23" name="文本框 22"/>
          <p:cNvSpPr txBox="1"/>
          <p:nvPr/>
        </p:nvSpPr>
        <p:spPr>
          <a:xfrm>
            <a:off x="7181632" y="3581431"/>
            <a:ext cx="741220" cy="338554"/>
          </a:xfrm>
          <a:prstGeom prst="rect">
            <a:avLst/>
          </a:prstGeom>
          <a:noFill/>
        </p:spPr>
        <p:txBody>
          <a:bodyPr wrap="square" rtlCol="0">
            <a:spAutoFit/>
          </a:bodyPr>
          <a:lstStyle/>
          <a:p>
            <a:r>
              <a:rPr lang="en-US" altLang="zh-CN" sz="1600" dirty="0" smtClean="0"/>
              <a:t>1974</a:t>
            </a:r>
          </a:p>
        </p:txBody>
      </p:sp>
      <p:sp>
        <p:nvSpPr>
          <p:cNvPr id="24" name="文本框 23"/>
          <p:cNvSpPr txBox="1"/>
          <p:nvPr/>
        </p:nvSpPr>
        <p:spPr>
          <a:xfrm>
            <a:off x="5866538" y="2225242"/>
            <a:ext cx="741220" cy="338554"/>
          </a:xfrm>
          <a:prstGeom prst="rect">
            <a:avLst/>
          </a:prstGeom>
          <a:noFill/>
        </p:spPr>
        <p:txBody>
          <a:bodyPr wrap="square" rtlCol="0">
            <a:spAutoFit/>
          </a:bodyPr>
          <a:lstStyle/>
          <a:p>
            <a:r>
              <a:rPr lang="en-US" altLang="zh-CN" sz="1600" dirty="0" smtClean="0"/>
              <a:t>11.24</a:t>
            </a:r>
          </a:p>
        </p:txBody>
      </p:sp>
      <p:sp>
        <p:nvSpPr>
          <p:cNvPr id="25" name="文本框 24"/>
          <p:cNvSpPr txBox="1"/>
          <p:nvPr/>
        </p:nvSpPr>
        <p:spPr>
          <a:xfrm>
            <a:off x="7253548" y="2214972"/>
            <a:ext cx="741220" cy="338554"/>
          </a:xfrm>
          <a:prstGeom prst="rect">
            <a:avLst/>
          </a:prstGeom>
          <a:noFill/>
        </p:spPr>
        <p:txBody>
          <a:bodyPr wrap="square" rtlCol="0">
            <a:spAutoFit/>
          </a:bodyPr>
          <a:lstStyle/>
          <a:p>
            <a:r>
              <a:rPr lang="en-US" altLang="zh-CN" sz="1600" dirty="0" smtClean="0"/>
              <a:t>12.12</a:t>
            </a:r>
          </a:p>
        </p:txBody>
      </p:sp>
      <p:sp>
        <p:nvSpPr>
          <p:cNvPr id="26" name="文本框 25"/>
          <p:cNvSpPr txBox="1"/>
          <p:nvPr/>
        </p:nvSpPr>
        <p:spPr>
          <a:xfrm>
            <a:off x="5917913" y="4352000"/>
            <a:ext cx="741220" cy="338554"/>
          </a:xfrm>
          <a:prstGeom prst="rect">
            <a:avLst/>
          </a:prstGeom>
          <a:noFill/>
        </p:spPr>
        <p:txBody>
          <a:bodyPr wrap="square" rtlCol="0">
            <a:spAutoFit/>
          </a:bodyPr>
          <a:lstStyle/>
          <a:p>
            <a:r>
              <a:rPr lang="en-US" altLang="zh-CN" sz="1600" dirty="0" smtClean="0"/>
              <a:t>11.16</a:t>
            </a:r>
          </a:p>
        </p:txBody>
      </p:sp>
      <p:sp>
        <p:nvSpPr>
          <p:cNvPr id="27" name="文本框 26"/>
          <p:cNvSpPr txBox="1"/>
          <p:nvPr/>
        </p:nvSpPr>
        <p:spPr>
          <a:xfrm>
            <a:off x="7212452" y="4341718"/>
            <a:ext cx="741220" cy="338554"/>
          </a:xfrm>
          <a:prstGeom prst="rect">
            <a:avLst/>
          </a:prstGeom>
          <a:noFill/>
        </p:spPr>
        <p:txBody>
          <a:bodyPr wrap="square" rtlCol="0">
            <a:spAutoFit/>
          </a:bodyPr>
          <a:lstStyle/>
          <a:p>
            <a:r>
              <a:rPr lang="en-US" altLang="zh-CN" sz="1600" dirty="0" smtClean="0"/>
              <a:t>11.85</a:t>
            </a:r>
          </a:p>
        </p:txBody>
      </p:sp>
      <p:sp>
        <p:nvSpPr>
          <p:cNvPr id="20" name="右大括号 19"/>
          <p:cNvSpPr/>
          <p:nvPr/>
        </p:nvSpPr>
        <p:spPr>
          <a:xfrm>
            <a:off x="8217612" y="1538937"/>
            <a:ext cx="515418" cy="3257033"/>
          </a:xfrm>
          <a:prstGeom prst="rightBrace">
            <a:avLst/>
          </a:prstGeom>
          <a:ln>
            <a:solidFill>
              <a:srgbClr val="30B5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9" name="文本框 28"/>
          <p:cNvSpPr txBox="1"/>
          <p:nvPr/>
        </p:nvSpPr>
        <p:spPr>
          <a:xfrm>
            <a:off x="8803238" y="3004365"/>
            <a:ext cx="1059949" cy="338554"/>
          </a:xfrm>
          <a:prstGeom prst="rect">
            <a:avLst/>
          </a:prstGeom>
          <a:noFill/>
        </p:spPr>
        <p:txBody>
          <a:bodyPr wrap="square" rtlCol="0">
            <a:spAutoFit/>
          </a:bodyPr>
          <a:lstStyle/>
          <a:p>
            <a:r>
              <a:rPr lang="zh-CN" altLang="en-US" sz="1600" dirty="0" smtClean="0"/>
              <a:t>时序数据</a:t>
            </a:r>
            <a:endParaRPr lang="en-US" altLang="zh-CN" sz="1600" dirty="0" smtClean="0"/>
          </a:p>
        </p:txBody>
      </p:sp>
      <p:sp>
        <p:nvSpPr>
          <p:cNvPr id="30" name="文本框 29"/>
          <p:cNvSpPr txBox="1"/>
          <p:nvPr/>
        </p:nvSpPr>
        <p:spPr>
          <a:xfrm>
            <a:off x="2277419" y="5232143"/>
            <a:ext cx="691810" cy="338554"/>
          </a:xfrm>
          <a:prstGeom prst="rect">
            <a:avLst/>
          </a:prstGeom>
          <a:noFill/>
        </p:spPr>
        <p:txBody>
          <a:bodyPr wrap="square" rtlCol="0">
            <a:spAutoFit/>
          </a:bodyPr>
          <a:lstStyle/>
          <a:p>
            <a:r>
              <a:rPr lang="zh-CN" altLang="en-US" sz="1600" dirty="0"/>
              <a:t>标签</a:t>
            </a:r>
            <a:endParaRPr lang="en-US" altLang="zh-CN" sz="1600" dirty="0" smtClean="0"/>
          </a:p>
        </p:txBody>
      </p:sp>
      <p:sp>
        <p:nvSpPr>
          <p:cNvPr id="31" name="文本框 30"/>
          <p:cNvSpPr txBox="1"/>
          <p:nvPr/>
        </p:nvSpPr>
        <p:spPr>
          <a:xfrm>
            <a:off x="4186701" y="5189337"/>
            <a:ext cx="803842" cy="338554"/>
          </a:xfrm>
          <a:prstGeom prst="rect">
            <a:avLst/>
          </a:prstGeom>
          <a:noFill/>
        </p:spPr>
        <p:txBody>
          <a:bodyPr wrap="square" rtlCol="0">
            <a:spAutoFit/>
          </a:bodyPr>
          <a:lstStyle/>
          <a:p>
            <a:r>
              <a:rPr lang="zh-CN" altLang="en-US" sz="1600" dirty="0" smtClean="0"/>
              <a:t>指标项</a:t>
            </a:r>
            <a:endParaRPr lang="en-US" altLang="zh-CN" sz="1600" dirty="0" smtClean="0"/>
          </a:p>
        </p:txBody>
      </p:sp>
      <p:sp>
        <p:nvSpPr>
          <p:cNvPr id="32" name="文本框 31"/>
          <p:cNvSpPr txBox="1"/>
          <p:nvPr/>
        </p:nvSpPr>
        <p:spPr>
          <a:xfrm>
            <a:off x="6116530" y="5197901"/>
            <a:ext cx="1618197" cy="338554"/>
          </a:xfrm>
          <a:prstGeom prst="rect">
            <a:avLst/>
          </a:prstGeom>
          <a:noFill/>
        </p:spPr>
        <p:txBody>
          <a:bodyPr wrap="square" rtlCol="0">
            <a:spAutoFit/>
          </a:bodyPr>
          <a:lstStyle/>
          <a:p>
            <a:r>
              <a:rPr lang="zh-CN" altLang="en-US" sz="1600" dirty="0" smtClean="0"/>
              <a:t>时间戳和指标值</a:t>
            </a:r>
            <a:endParaRPr lang="en-US" altLang="zh-CN" sz="1600" dirty="0" smtClean="0"/>
          </a:p>
        </p:txBody>
      </p:sp>
      <p:sp>
        <p:nvSpPr>
          <p:cNvPr id="33" name="文本框 32"/>
          <p:cNvSpPr txBox="1"/>
          <p:nvPr/>
        </p:nvSpPr>
        <p:spPr>
          <a:xfrm>
            <a:off x="5621660" y="4672209"/>
            <a:ext cx="1241477" cy="584775"/>
          </a:xfrm>
          <a:prstGeom prst="rect">
            <a:avLst/>
          </a:prstGeom>
          <a:noFill/>
        </p:spPr>
        <p:txBody>
          <a:bodyPr wrap="square" rtlCol="0">
            <a:spAutoFit/>
          </a:bodyPr>
          <a:lstStyle/>
          <a:p>
            <a:pPr algn="ctr"/>
            <a:r>
              <a:rPr lang="en-US" altLang="zh-CN" sz="1600" dirty="0" smtClean="0"/>
              <a:t>2020-1-26 00:00:03</a:t>
            </a:r>
          </a:p>
        </p:txBody>
      </p:sp>
      <p:sp>
        <p:nvSpPr>
          <p:cNvPr id="34" name="文本框 33"/>
          <p:cNvSpPr txBox="1"/>
          <p:nvPr/>
        </p:nvSpPr>
        <p:spPr>
          <a:xfrm>
            <a:off x="6955582" y="4670498"/>
            <a:ext cx="1241477" cy="584775"/>
          </a:xfrm>
          <a:prstGeom prst="rect">
            <a:avLst/>
          </a:prstGeom>
          <a:noFill/>
        </p:spPr>
        <p:txBody>
          <a:bodyPr wrap="square" rtlCol="0">
            <a:spAutoFit/>
          </a:bodyPr>
          <a:lstStyle/>
          <a:p>
            <a:pPr algn="ctr"/>
            <a:r>
              <a:rPr lang="en-US" altLang="zh-CN" sz="1600" dirty="0" smtClean="0"/>
              <a:t>2020-1-26 00:00:06</a:t>
            </a:r>
          </a:p>
        </p:txBody>
      </p:sp>
      <p:sp>
        <p:nvSpPr>
          <p:cNvPr id="28" name="右大括号 27"/>
          <p:cNvSpPr/>
          <p:nvPr/>
        </p:nvSpPr>
        <p:spPr>
          <a:xfrm rot="5400000">
            <a:off x="2462268" y="4625156"/>
            <a:ext cx="267918" cy="2000904"/>
          </a:xfrm>
          <a:prstGeom prst="rightBrace">
            <a:avLst/>
          </a:prstGeom>
          <a:ln>
            <a:solidFill>
              <a:srgbClr val="30B5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6" name="右大括号 35"/>
          <p:cNvSpPr/>
          <p:nvPr/>
        </p:nvSpPr>
        <p:spPr>
          <a:xfrm rot="5400000">
            <a:off x="6085123" y="3228374"/>
            <a:ext cx="376073" cy="4796462"/>
          </a:xfrm>
          <a:prstGeom prst="rightBrace">
            <a:avLst/>
          </a:prstGeom>
          <a:ln>
            <a:solidFill>
              <a:srgbClr val="30B5C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7" name="文本框 36"/>
          <p:cNvSpPr txBox="1"/>
          <p:nvPr/>
        </p:nvSpPr>
        <p:spPr>
          <a:xfrm>
            <a:off x="2222627" y="5711605"/>
            <a:ext cx="803842" cy="338554"/>
          </a:xfrm>
          <a:prstGeom prst="rect">
            <a:avLst/>
          </a:prstGeom>
          <a:noFill/>
        </p:spPr>
        <p:txBody>
          <a:bodyPr wrap="square" rtlCol="0">
            <a:spAutoFit/>
          </a:bodyPr>
          <a:lstStyle/>
          <a:p>
            <a:r>
              <a:rPr lang="zh-CN" altLang="en-US" sz="1600" dirty="0" smtClean="0"/>
              <a:t>行存表</a:t>
            </a:r>
            <a:endParaRPr lang="en-US" altLang="zh-CN" sz="1600" dirty="0" smtClean="0"/>
          </a:p>
        </p:txBody>
      </p:sp>
      <p:sp>
        <p:nvSpPr>
          <p:cNvPr id="38" name="文本框 37"/>
          <p:cNvSpPr txBox="1"/>
          <p:nvPr/>
        </p:nvSpPr>
        <p:spPr>
          <a:xfrm>
            <a:off x="5940165" y="5771539"/>
            <a:ext cx="803842" cy="338554"/>
          </a:xfrm>
          <a:prstGeom prst="rect">
            <a:avLst/>
          </a:prstGeom>
          <a:noFill/>
        </p:spPr>
        <p:txBody>
          <a:bodyPr wrap="square" rtlCol="0">
            <a:spAutoFit/>
          </a:bodyPr>
          <a:lstStyle/>
          <a:p>
            <a:r>
              <a:rPr lang="zh-CN" altLang="en-US" sz="1600" dirty="0"/>
              <a:t>列</a:t>
            </a:r>
            <a:r>
              <a:rPr lang="zh-CN" altLang="en-US" sz="1600" dirty="0" smtClean="0"/>
              <a:t>存表</a:t>
            </a:r>
            <a:endParaRPr lang="en-US" altLang="zh-CN" sz="1600" dirty="0" smtClean="0"/>
          </a:p>
        </p:txBody>
      </p:sp>
    </p:spTree>
    <p:extLst>
      <p:ext uri="{BB962C8B-B14F-4D97-AF65-F5344CB8AC3E}">
        <p14:creationId xmlns:p14="http://schemas.microsoft.com/office/powerpoint/2010/main" val="18571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b="1" dirty="0" smtClean="0">
                <a:sym typeface="Huawei Sans" panose="020C0503030203020204" pitchFamily="34" charset="0"/>
              </a:rPr>
              <a:t>产品介绍</a:t>
            </a:r>
            <a:endParaRPr lang="en-US" altLang="zh-CN" sz="2000" b="1" dirty="0" smtClean="0">
              <a:sym typeface="Huawei Sans" panose="020C0503030203020204" pitchFamily="34" charset="0"/>
            </a:endParaRPr>
          </a:p>
          <a:p>
            <a:pPr lvl="1">
              <a:buSzPct val="60000"/>
              <a:buFont typeface="Wingdings" panose="05000000000000000000" pitchFamily="2" charset="2"/>
              <a:buChar char="n"/>
            </a:pPr>
            <a:r>
              <a:rPr lang="en-US" altLang="zh-CN" sz="1800" dirty="0" err="1" smtClean="0">
                <a:sym typeface="Huawei Sans" panose="020C0503030203020204" pitchFamily="34" charset="0"/>
              </a:rPr>
              <a:t>openGauss</a:t>
            </a:r>
            <a:r>
              <a:rPr lang="zh-CN" altLang="en-US" sz="1800" dirty="0" smtClean="0">
                <a:sym typeface="Huawei Sans" panose="020C0503030203020204" pitchFamily="34" charset="0"/>
              </a:rPr>
              <a:t>数据库及特点</a:t>
            </a:r>
          </a:p>
          <a:p>
            <a:pPr lvl="1"/>
            <a:r>
              <a:rPr lang="zh-CN" altLang="en-US" sz="1800" dirty="0" smtClean="0">
                <a:solidFill>
                  <a:schemeClr val="bg1">
                    <a:lumMod val="50000"/>
                  </a:schemeClr>
                </a:solidFill>
                <a:sym typeface="Huawei Sans" panose="020C0503030203020204" pitchFamily="34" charset="0"/>
              </a:rPr>
              <a:t>应用场景</a:t>
            </a:r>
          </a:p>
          <a:p>
            <a:pPr lvl="1"/>
            <a:r>
              <a:rPr lang="zh-CN" altLang="en-US" sz="1800" dirty="0" smtClean="0">
                <a:solidFill>
                  <a:schemeClr val="bg1">
                    <a:lumMod val="50000"/>
                  </a:schemeClr>
                </a:solidFill>
                <a:sym typeface="Huawei Sans" panose="020C0503030203020204" pitchFamily="34" charset="0"/>
              </a:rPr>
              <a:t>运行环境</a:t>
            </a:r>
          </a:p>
          <a:p>
            <a:pPr lvl="1"/>
            <a:r>
              <a:rPr lang="zh-CN" altLang="en-US" sz="1800" dirty="0" smtClean="0">
                <a:solidFill>
                  <a:schemeClr val="bg1">
                    <a:lumMod val="50000"/>
                  </a:schemeClr>
                </a:solidFill>
                <a:sym typeface="Huawei Sans" panose="020C0503030203020204" pitchFamily="34" charset="0"/>
              </a:rPr>
              <a:t>技术指标</a:t>
            </a:r>
          </a:p>
          <a:p>
            <a:pPr lvl="1"/>
            <a:r>
              <a:rPr lang="zh-CN" altLang="en-US" sz="1800" dirty="0" smtClean="0">
                <a:solidFill>
                  <a:schemeClr val="bg1">
                    <a:lumMod val="50000"/>
                  </a:schemeClr>
                </a:solidFill>
                <a:sym typeface="Huawei Sans" panose="020C0503030203020204" pitchFamily="34" charset="0"/>
              </a:rPr>
              <a:t>基本功能</a:t>
            </a:r>
          </a:p>
          <a:p>
            <a:pPr lvl="1"/>
            <a:r>
              <a:rPr lang="zh-CN" altLang="en-US" sz="1800" dirty="0" smtClean="0">
                <a:solidFill>
                  <a:schemeClr val="bg1">
                    <a:lumMod val="50000"/>
                  </a:schemeClr>
                </a:solidFill>
                <a:sym typeface="Huawei Sans" panose="020C0503030203020204" pitchFamily="34" charset="0"/>
              </a:rPr>
              <a:t>企业级增强特性</a:t>
            </a:r>
            <a:endParaRPr lang="en-US" altLang="zh-CN" sz="18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系统架构</a:t>
            </a:r>
            <a:endParaRPr lang="en-US" altLang="zh-CN" sz="2000" dirty="0" smtClean="0">
              <a:solidFill>
                <a:schemeClr val="bg1">
                  <a:lumMod val="50000"/>
                </a:schemeClr>
              </a:solidFill>
              <a:sym typeface="Huawei Sans" panose="020C0503030203020204" pitchFamily="34" charset="0"/>
            </a:endParaRPr>
          </a:p>
          <a:p>
            <a:r>
              <a:rPr lang="zh-CN" altLang="en-US" sz="2000" dirty="0" smtClean="0">
                <a:solidFill>
                  <a:schemeClr val="bg1">
                    <a:lumMod val="50000"/>
                  </a:schemeClr>
                </a:solidFill>
                <a:sym typeface="Huawei Sans" panose="020C0503030203020204" pitchFamily="34" charset="0"/>
              </a:rPr>
              <a:t>安装部署</a:t>
            </a:r>
            <a:endParaRPr lang="en-US" altLang="zh-CN" sz="2000" dirty="0" smtClean="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390132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sym typeface="Huawei Sans" panose="020C0503030203020204" pitchFamily="34" charset="0"/>
              </a:rPr>
              <a:t>高可靠事务处理</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en-US" altLang="zh-CN" dirty="0" err="1" smtClean="0">
                <a:sym typeface="Huawei Sans" panose="020C0503030203020204" pitchFamily="34" charset="0"/>
              </a:rPr>
              <a:t>openGauss</a:t>
            </a:r>
            <a:r>
              <a:rPr lang="zh-CN" altLang="zh-CN" dirty="0" smtClean="0">
                <a:sym typeface="Huawei Sans" panose="020C0503030203020204" pitchFamily="34" charset="0"/>
              </a:rPr>
              <a:t>提供事务管理功能，保证事务的</a:t>
            </a:r>
            <a:r>
              <a:rPr lang="en-US" altLang="zh-CN" dirty="0" smtClean="0">
                <a:sym typeface="Huawei Sans" panose="020C0503030203020204" pitchFamily="34" charset="0"/>
              </a:rPr>
              <a:t>ACID</a:t>
            </a:r>
            <a:r>
              <a:rPr lang="zh-CN" altLang="zh-CN" dirty="0" smtClean="0">
                <a:sym typeface="Huawei Sans" panose="020C0503030203020204" pitchFamily="34" charset="0"/>
              </a:rPr>
              <a:t>特性。</a:t>
            </a:r>
          </a:p>
          <a:p>
            <a:r>
              <a:rPr lang="zh-CN" altLang="zh-CN" dirty="0" smtClean="0">
                <a:sym typeface="Huawei Sans" panose="020C0503030203020204" pitchFamily="34" charset="0"/>
              </a:rPr>
              <a:t>为了在主节点出现故障时尽可能地不中断服务，</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提供了主备双机高可靠机制。通过保护关键用户程序对外不间断提供服务，把因为硬件、软件和人为造成的故障对业务的影响程度降到最低，以保证业务的持续性。</a:t>
            </a:r>
          </a:p>
          <a:p>
            <a:r>
              <a:rPr lang="zh-CN" altLang="zh-CN" dirty="0" smtClean="0">
                <a:sym typeface="Huawei Sans" panose="020C0503030203020204" pitchFamily="34" charset="0"/>
              </a:rPr>
              <a:t>故障恢复</a:t>
            </a:r>
          </a:p>
          <a:p>
            <a:pPr lvl="1"/>
            <a:r>
              <a:rPr lang="zh-CN" altLang="zh-CN" dirty="0" smtClean="0">
                <a:sym typeface="Huawei Sans" panose="020C0503030203020204" pitchFamily="34" charset="0"/>
              </a:rPr>
              <a:t>支持节点故障可恢复及恢复后满足</a:t>
            </a:r>
            <a:r>
              <a:rPr lang="en-US" altLang="zh-CN" dirty="0" smtClean="0">
                <a:sym typeface="Huawei Sans" panose="020C0503030203020204" pitchFamily="34" charset="0"/>
              </a:rPr>
              <a:t>ACID</a:t>
            </a:r>
            <a:r>
              <a:rPr lang="zh-CN" altLang="zh-CN" dirty="0" smtClean="0">
                <a:sym typeface="Huawei Sans" panose="020C0503030203020204" pitchFamily="34" charset="0"/>
              </a:rPr>
              <a:t>特性。节点故障、停止后重启等情况下，</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能够保证故障之前的数据无丢失，满足</a:t>
            </a:r>
            <a:r>
              <a:rPr lang="en-US" altLang="zh-CN" dirty="0" smtClean="0">
                <a:sym typeface="Huawei Sans" panose="020C0503030203020204" pitchFamily="34" charset="0"/>
              </a:rPr>
              <a:t>ACID</a:t>
            </a:r>
            <a:r>
              <a:rPr lang="zh-CN" altLang="zh-CN" dirty="0" smtClean="0">
                <a:sym typeface="Huawei Sans" panose="020C0503030203020204" pitchFamily="34" charset="0"/>
              </a:rPr>
              <a:t>特性。</a:t>
            </a:r>
          </a:p>
          <a:p>
            <a:r>
              <a:rPr lang="zh-CN" altLang="zh-CN" dirty="0" smtClean="0">
                <a:sym typeface="Huawei Sans" panose="020C0503030203020204" pitchFamily="34" charset="0"/>
              </a:rPr>
              <a:t>事务管理：</a:t>
            </a:r>
          </a:p>
          <a:p>
            <a:pPr lvl="1"/>
            <a:r>
              <a:rPr lang="zh-CN" altLang="zh-CN" dirty="0" smtClean="0">
                <a:sym typeface="Huawei Sans" panose="020C0503030203020204" pitchFamily="34" charset="0"/>
              </a:rPr>
              <a:t>支持事务块，用户可以通过</a:t>
            </a:r>
            <a:r>
              <a:rPr lang="en-US" altLang="zh-CN" dirty="0" smtClean="0">
                <a:sym typeface="Huawei Sans" panose="020C0503030203020204" pitchFamily="34" charset="0"/>
              </a:rPr>
              <a:t>start transaction</a:t>
            </a:r>
            <a:r>
              <a:rPr lang="zh-CN" altLang="zh-CN" dirty="0" smtClean="0">
                <a:sym typeface="Huawei Sans" panose="020C0503030203020204" pitchFamily="34" charset="0"/>
              </a:rPr>
              <a:t>命令显式启动一个事务块。</a:t>
            </a:r>
          </a:p>
          <a:p>
            <a:pPr lvl="1"/>
            <a:r>
              <a:rPr lang="zh-CN" altLang="zh-CN" dirty="0" smtClean="0">
                <a:sym typeface="Huawei Sans" panose="020C0503030203020204" pitchFamily="34" charset="0"/>
              </a:rPr>
              <a:t>支持单语句事务，用户不显式启动事务，则单条语句就是一个事务。</a:t>
            </a:r>
            <a:endParaRPr lang="zh-CN" altLang="zh-CN" dirty="0">
              <a:sym typeface="Huawei Sans" panose="020C0503030203020204" pitchFamily="34" charset="0"/>
            </a:endParaRPr>
          </a:p>
        </p:txBody>
      </p:sp>
    </p:spTree>
    <p:extLst>
      <p:ext uri="{BB962C8B-B14F-4D97-AF65-F5344CB8AC3E}">
        <p14:creationId xmlns:p14="http://schemas.microsoft.com/office/powerpoint/2010/main" val="2159381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sym typeface="Huawei Sans" panose="020C0503030203020204" pitchFamily="34" charset="0"/>
              </a:rPr>
              <a:t>高并发</a:t>
            </a:r>
            <a:r>
              <a:rPr lang="en-US" altLang="zh-CN" dirty="0">
                <a:sym typeface="Huawei Sans" panose="020C0503030203020204" pitchFamily="34" charset="0"/>
              </a:rPr>
              <a:t>&amp;</a:t>
            </a:r>
            <a:r>
              <a:rPr lang="zh-CN" altLang="en-US" dirty="0">
                <a:sym typeface="Huawei Sans" panose="020C0503030203020204" pitchFamily="34" charset="0"/>
              </a:rPr>
              <a:t>高性能</a:t>
            </a:r>
          </a:p>
        </p:txBody>
      </p:sp>
      <p:sp>
        <p:nvSpPr>
          <p:cNvPr id="9" name="文本占位符 8"/>
          <p:cNvSpPr>
            <a:spLocks noGrp="1"/>
          </p:cNvSpPr>
          <p:nvPr>
            <p:ph type="body" sz="quarter" idx="10"/>
          </p:nvPr>
        </p:nvSpPr>
        <p:spPr/>
        <p:txBody>
          <a:bodyPr/>
          <a:lstStyle/>
          <a:p>
            <a:r>
              <a:rPr lang="en-US" altLang="zh-CN" sz="2000" dirty="0" err="1">
                <a:sym typeface="Huawei Sans" panose="020C0503030203020204" pitchFamily="34" charset="0"/>
              </a:rPr>
              <a:t>openGauss</a:t>
            </a:r>
            <a:r>
              <a:rPr lang="zh-CN" altLang="zh-CN" sz="2000" dirty="0">
                <a:sym typeface="Huawei Sans" panose="020C0503030203020204" pitchFamily="34" charset="0"/>
              </a:rPr>
              <a:t>通过服务器端的线程池，可以支持</a:t>
            </a:r>
            <a:r>
              <a:rPr lang="en-US" altLang="zh-CN" sz="2000" dirty="0">
                <a:sym typeface="Huawei Sans" panose="020C0503030203020204" pitchFamily="34" charset="0"/>
              </a:rPr>
              <a:t>1W</a:t>
            </a:r>
            <a:r>
              <a:rPr lang="zh-CN" altLang="zh-CN" sz="2000" dirty="0">
                <a:sym typeface="Huawei Sans" panose="020C0503030203020204" pitchFamily="34" charset="0"/>
              </a:rPr>
              <a:t>并发链接。通过</a:t>
            </a:r>
            <a:r>
              <a:rPr lang="en-US" altLang="zh-CN" sz="2000" dirty="0">
                <a:sym typeface="Huawei Sans" panose="020C0503030203020204" pitchFamily="34" charset="0"/>
              </a:rPr>
              <a:t>NUMA</a:t>
            </a:r>
            <a:r>
              <a:rPr lang="zh-CN" altLang="zh-CN" sz="2000" dirty="0">
                <a:sym typeface="Huawei Sans" panose="020C0503030203020204" pitchFamily="34" charset="0"/>
              </a:rPr>
              <a:t>化内核数据结构，支持线程亲核性处理，可以支持百万级</a:t>
            </a:r>
            <a:r>
              <a:rPr lang="en-US" altLang="zh-CN" sz="2000" dirty="0" err="1">
                <a:sym typeface="Huawei Sans" panose="020C0503030203020204" pitchFamily="34" charset="0"/>
              </a:rPr>
              <a:t>tpmC</a:t>
            </a:r>
            <a:r>
              <a:rPr lang="zh-CN" altLang="zh-CN" sz="2000" dirty="0">
                <a:sym typeface="Huawei Sans" panose="020C0503030203020204" pitchFamily="34" charset="0"/>
              </a:rPr>
              <a:t>。通过页面的高效冷热淘汰，支持</a:t>
            </a:r>
            <a:r>
              <a:rPr lang="en-US" altLang="zh-CN" sz="2000" dirty="0">
                <a:sym typeface="Huawei Sans" panose="020C0503030203020204" pitchFamily="34" charset="0"/>
              </a:rPr>
              <a:t>T</a:t>
            </a:r>
            <a:r>
              <a:rPr lang="zh-CN" altLang="zh-CN" sz="2000" dirty="0">
                <a:sym typeface="Huawei Sans" panose="020C0503030203020204" pitchFamily="34" charset="0"/>
              </a:rPr>
              <a:t>级别大内存缓冲区管理。通过</a:t>
            </a:r>
            <a:r>
              <a:rPr lang="en-US" altLang="zh-CN" sz="2000" dirty="0">
                <a:sym typeface="Huawei Sans" panose="020C0503030203020204" pitchFamily="34" charset="0"/>
              </a:rPr>
              <a:t>CSN</a:t>
            </a:r>
            <a:r>
              <a:rPr lang="zh-CN" altLang="zh-CN" sz="2000" dirty="0">
                <a:sym typeface="Huawei Sans" panose="020C0503030203020204" pitchFamily="34" charset="0"/>
              </a:rPr>
              <a:t>快照，去除快照瓶颈，实现多版本访问，读写互不阻塞。通过增量检查点，避免全页写导致的性能波动，实现业务性能平稳运行。</a:t>
            </a:r>
          </a:p>
        </p:txBody>
      </p:sp>
      <p:grpSp>
        <p:nvGrpSpPr>
          <p:cNvPr id="16" name="组合 15"/>
          <p:cNvGrpSpPr/>
          <p:nvPr/>
        </p:nvGrpSpPr>
        <p:grpSpPr>
          <a:xfrm>
            <a:off x="1030781" y="3205321"/>
            <a:ext cx="4841472" cy="2607017"/>
            <a:chOff x="863125" y="3368649"/>
            <a:chExt cx="4841472" cy="2607017"/>
          </a:xfrm>
        </p:grpSpPr>
        <p:sp>
          <p:nvSpPr>
            <p:cNvPr id="44" name="矩形 43"/>
            <p:cNvSpPr/>
            <p:nvPr/>
          </p:nvSpPr>
          <p:spPr>
            <a:xfrm>
              <a:off x="863125" y="3437527"/>
              <a:ext cx="4841472" cy="2492156"/>
            </a:xfrm>
            <a:prstGeom prst="rect">
              <a:avLst/>
            </a:prstGeom>
            <a:noFill/>
            <a:ln w="12700" cap="flat" cmpd="sng" algn="ctr">
              <a:solidFill>
                <a:schemeClr val="tx1"/>
              </a:solidFill>
              <a:prstDash val="solid"/>
              <a:miter lim="800000"/>
            </a:ln>
            <a:effectLst/>
          </p:spPr>
          <p:txBody>
            <a:bodyPr rtlCol="0" anchor="ctr"/>
            <a:lstStyle/>
            <a:p>
              <a:pPr algn="ctr" defTabSz="913394">
                <a:defRPr/>
              </a:pPr>
              <a:endParaRPr 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5" name="组合 44"/>
            <p:cNvGrpSpPr/>
            <p:nvPr/>
          </p:nvGrpSpPr>
          <p:grpSpPr>
            <a:xfrm>
              <a:off x="1026786" y="3368649"/>
              <a:ext cx="4508847" cy="2607017"/>
              <a:chOff x="8249246" y="1066460"/>
              <a:chExt cx="3578677" cy="2206352"/>
            </a:xfrm>
          </p:grpSpPr>
          <p:sp>
            <p:nvSpPr>
              <p:cNvPr id="46" name="矩形 45"/>
              <p:cNvSpPr/>
              <p:nvPr/>
            </p:nvSpPr>
            <p:spPr bwMode="auto">
              <a:xfrm>
                <a:off x="8249246" y="1708663"/>
                <a:ext cx="559961" cy="470661"/>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altLang="zh-CN"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DRAM</a:t>
                </a:r>
              </a:p>
            </p:txBody>
          </p:sp>
          <p:cxnSp>
            <p:nvCxnSpPr>
              <p:cNvPr id="47" name="直接连接符 46"/>
              <p:cNvCxnSpPr>
                <a:stCxn id="73" idx="1"/>
                <a:endCxn id="46" idx="3"/>
              </p:cNvCxnSpPr>
              <p:nvPr/>
            </p:nvCxnSpPr>
            <p:spPr bwMode="auto">
              <a:xfrm flipH="1" flipV="1">
                <a:off x="8809207" y="1943994"/>
                <a:ext cx="268419" cy="9497"/>
              </a:xfrm>
              <a:prstGeom prst="line">
                <a:avLst/>
              </a:prstGeom>
              <a:noFill/>
              <a:ln w="12700" cap="flat" cmpd="sng" algn="ctr">
                <a:solidFill>
                  <a:schemeClr val="tx1"/>
                </a:solidFill>
                <a:prstDash val="solid"/>
                <a:round/>
                <a:headEnd type="none" w="med" len="med"/>
                <a:tailEnd type="triangle" w="med" len="med"/>
              </a:ln>
              <a:effectLst/>
            </p:spPr>
          </p:cxnSp>
          <p:grpSp>
            <p:nvGrpSpPr>
              <p:cNvPr id="48" name="组合 47"/>
              <p:cNvGrpSpPr/>
              <p:nvPr/>
            </p:nvGrpSpPr>
            <p:grpSpPr>
              <a:xfrm>
                <a:off x="8940929" y="1485508"/>
                <a:ext cx="917896" cy="1350929"/>
                <a:chOff x="8680891" y="1077719"/>
                <a:chExt cx="917896" cy="1350929"/>
              </a:xfrm>
            </p:grpSpPr>
            <p:cxnSp>
              <p:nvCxnSpPr>
                <p:cNvPr id="70" name="直接连接符 69"/>
                <p:cNvCxnSpPr/>
                <p:nvPr/>
              </p:nvCxnSpPr>
              <p:spPr>
                <a:xfrm flipH="1">
                  <a:off x="9079778" y="1720505"/>
                  <a:ext cx="0" cy="179739"/>
                </a:xfrm>
                <a:prstGeom prst="line">
                  <a:avLst/>
                </a:prstGeom>
                <a:noFill/>
                <a:ln w="12700" cap="flat" cmpd="sng" algn="ctr">
                  <a:solidFill>
                    <a:schemeClr val="tx1"/>
                  </a:solidFill>
                  <a:prstDash val="solid"/>
                </a:ln>
                <a:effectLst/>
              </p:spPr>
            </p:cxnSp>
            <p:sp>
              <p:nvSpPr>
                <p:cNvPr id="71" name="矩形 70"/>
                <p:cNvSpPr/>
                <p:nvPr/>
              </p:nvSpPr>
              <p:spPr>
                <a:xfrm>
                  <a:off x="8680891" y="1083679"/>
                  <a:ext cx="917896" cy="1344969"/>
                </a:xfrm>
                <a:prstGeom prst="rect">
                  <a:avLst/>
                </a:prstGeom>
                <a:noFill/>
                <a:ln w="12700" cap="flat" cmpd="sng" algn="ctr">
                  <a:solidFill>
                    <a:schemeClr val="tx1"/>
                  </a:solidFill>
                  <a:prstDash val="solid"/>
                  <a:miter lim="800000"/>
                </a:ln>
                <a:effectLst/>
              </p:spPr>
              <p:txBody>
                <a:bodyPr rtlCol="0" anchor="ctr"/>
                <a:lstStyle/>
                <a:p>
                  <a:pPr algn="ctr" defTabSz="913394">
                    <a:defRPr/>
                  </a:pPr>
                  <a:endParaRPr 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矩形 72"/>
                <p:cNvSpPr/>
                <p:nvPr/>
              </p:nvSpPr>
              <p:spPr bwMode="auto">
                <a:xfrm>
                  <a:off x="8817589" y="1325914"/>
                  <a:ext cx="550102" cy="439577"/>
                </a:xfrm>
                <a:prstGeom prst="rect">
                  <a:avLst/>
                </a:prstGeom>
                <a:solidFill>
                  <a:srgbClr val="81C15F"/>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sz="1400" kern="0" dirty="0">
                      <a:solidFill>
                        <a:prstClr val="black"/>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DIE</a:t>
                  </a:r>
                  <a:r>
                    <a:rPr lang="en-US" sz="1798" kern="0" dirty="0">
                      <a:solidFill>
                        <a:prstClr val="black"/>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1</a:t>
                  </a:r>
                </a:p>
              </p:txBody>
            </p:sp>
            <p:sp>
              <p:nvSpPr>
                <p:cNvPr id="74" name="矩形 73"/>
                <p:cNvSpPr/>
                <p:nvPr/>
              </p:nvSpPr>
              <p:spPr bwMode="auto">
                <a:xfrm>
                  <a:off x="8832698" y="1873939"/>
                  <a:ext cx="534994" cy="470661"/>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DIE 2</a:t>
                  </a:r>
                </a:p>
              </p:txBody>
            </p:sp>
            <p:sp>
              <p:nvSpPr>
                <p:cNvPr id="72" name="文本框 71"/>
                <p:cNvSpPr txBox="1"/>
                <p:nvPr/>
              </p:nvSpPr>
              <p:spPr>
                <a:xfrm>
                  <a:off x="8817394" y="1077719"/>
                  <a:ext cx="547346" cy="286252"/>
                </a:xfrm>
                <a:prstGeom prst="rect">
                  <a:avLst/>
                </a:prstGeom>
                <a:noFill/>
                <a:ln w="12700">
                  <a:noFill/>
                </a:ln>
              </p:spPr>
              <p:txBody>
                <a:bodyPr wrap="non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900" b="0" i="0" u="none" strike="noStrike" kern="0" cap="none" spc="0" normalizeH="0" baseline="0">
                      <a:ln>
                        <a:noFill/>
                      </a:ln>
                      <a:solidFill>
                        <a:prstClr val="black"/>
                      </a:solidFill>
                      <a:effectLst/>
                      <a:uLnTx/>
                      <a:uFillTx/>
                      <a:latin typeface="Calibri" panose="020F0502020204030204"/>
                      <a:ea typeface="宋体" panose="02010600030101010101" pitchFamily="2" charset="-122"/>
                    </a:defRPr>
                  </a:lvl1pPr>
                </a:lstStyle>
                <a:p>
                  <a:pPr defTabSz="913394">
                    <a:defRPr/>
                  </a:pPr>
                  <a:r>
                    <a:rPr lang="en-US" altLang="zh-CN" sz="1598" dirty="0">
                      <a:latin typeface="Huawei Sans" panose="020C0503030203020204" pitchFamily="34" charset="0"/>
                      <a:ea typeface="方正兰亭黑简体" panose="02000000000000000000" pitchFamily="2" charset="-122"/>
                      <a:sym typeface="Huawei Sans" panose="020C0503030203020204" pitchFamily="34" charset="0"/>
                    </a:rPr>
                    <a:t>CPU1</a:t>
                  </a:r>
                  <a:endParaRPr lang="zh-CN" altLang="en-US" sz="1598"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9" name="矩形 48"/>
              <p:cNvSpPr/>
              <p:nvPr/>
            </p:nvSpPr>
            <p:spPr bwMode="auto">
              <a:xfrm>
                <a:off x="8253729" y="2292574"/>
                <a:ext cx="559961" cy="470661"/>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altLang="zh-CN"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DRAM</a:t>
                </a:r>
              </a:p>
            </p:txBody>
          </p:sp>
          <p:cxnSp>
            <p:nvCxnSpPr>
              <p:cNvPr id="50" name="直接连接符 49"/>
              <p:cNvCxnSpPr/>
              <p:nvPr/>
            </p:nvCxnSpPr>
            <p:spPr bwMode="auto">
              <a:xfrm flipH="1">
                <a:off x="8809207" y="2481438"/>
                <a:ext cx="285010" cy="0"/>
              </a:xfrm>
              <a:prstGeom prst="line">
                <a:avLst/>
              </a:prstGeom>
              <a:noFill/>
              <a:ln w="12700" cap="flat" cmpd="sng" algn="ctr">
                <a:solidFill>
                  <a:schemeClr val="tx1"/>
                </a:solidFill>
                <a:prstDash val="solid"/>
                <a:round/>
                <a:headEnd type="none" w="med" len="med"/>
                <a:tailEnd type="triangle" w="med" len="med"/>
              </a:ln>
              <a:effectLst/>
            </p:spPr>
          </p:cxnSp>
          <p:sp>
            <p:nvSpPr>
              <p:cNvPr id="51" name="矩形 50"/>
              <p:cNvSpPr/>
              <p:nvPr/>
            </p:nvSpPr>
            <p:spPr bwMode="auto">
              <a:xfrm>
                <a:off x="11264821" y="1696154"/>
                <a:ext cx="559961" cy="374551"/>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altLang="zh-CN"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DRAM</a:t>
                </a:r>
              </a:p>
            </p:txBody>
          </p:sp>
          <p:cxnSp>
            <p:nvCxnSpPr>
              <p:cNvPr id="52" name="直接连接符 51"/>
              <p:cNvCxnSpPr>
                <a:stCxn id="51" idx="1"/>
                <a:endCxn id="67" idx="3"/>
              </p:cNvCxnSpPr>
              <p:nvPr/>
            </p:nvCxnSpPr>
            <p:spPr bwMode="auto">
              <a:xfrm flipH="1" flipV="1">
                <a:off x="11010953" y="1876890"/>
                <a:ext cx="253868" cy="6539"/>
              </a:xfrm>
              <a:prstGeom prst="line">
                <a:avLst/>
              </a:prstGeom>
              <a:noFill/>
              <a:ln w="12700" cap="flat" cmpd="sng" algn="ctr">
                <a:solidFill>
                  <a:schemeClr val="tx1"/>
                </a:solidFill>
                <a:prstDash val="solid"/>
                <a:round/>
                <a:headEnd type="triangle" w="med" len="med"/>
                <a:tailEnd type="none" w="med" len="med"/>
              </a:ln>
              <a:effectLst/>
            </p:spPr>
          </p:cxnSp>
          <p:grpSp>
            <p:nvGrpSpPr>
              <p:cNvPr id="53" name="组合 52"/>
              <p:cNvGrpSpPr/>
              <p:nvPr/>
            </p:nvGrpSpPr>
            <p:grpSpPr>
              <a:xfrm>
                <a:off x="10234281" y="1464995"/>
                <a:ext cx="917896" cy="1371442"/>
                <a:chOff x="8680891" y="1057206"/>
                <a:chExt cx="917896" cy="1371442"/>
              </a:xfrm>
            </p:grpSpPr>
            <p:sp>
              <p:nvSpPr>
                <p:cNvPr id="65" name="矩形 64"/>
                <p:cNvSpPr/>
                <p:nvPr/>
              </p:nvSpPr>
              <p:spPr>
                <a:xfrm>
                  <a:off x="8680891" y="1083679"/>
                  <a:ext cx="917896" cy="1344969"/>
                </a:xfrm>
                <a:prstGeom prst="rect">
                  <a:avLst/>
                </a:prstGeom>
                <a:noFill/>
                <a:ln w="12700" cap="flat" cmpd="sng" algn="ctr">
                  <a:solidFill>
                    <a:schemeClr val="tx1"/>
                  </a:solidFill>
                  <a:prstDash val="solid"/>
                  <a:miter lim="800000"/>
                </a:ln>
                <a:effectLst/>
              </p:spPr>
              <p:txBody>
                <a:bodyPr rtlCol="0" anchor="ctr"/>
                <a:lstStyle/>
                <a:p>
                  <a:pPr algn="ctr" defTabSz="913394">
                    <a:defRPr/>
                  </a:pPr>
                  <a:endParaRPr 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bwMode="auto">
                <a:xfrm>
                  <a:off x="8922569" y="1275285"/>
                  <a:ext cx="534994" cy="387632"/>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DIE 1</a:t>
                  </a:r>
                </a:p>
              </p:txBody>
            </p:sp>
            <p:sp>
              <p:nvSpPr>
                <p:cNvPr id="68" name="矩形 67"/>
                <p:cNvSpPr/>
                <p:nvPr/>
              </p:nvSpPr>
              <p:spPr bwMode="auto">
                <a:xfrm>
                  <a:off x="8922569" y="1849888"/>
                  <a:ext cx="534994" cy="384751"/>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sz="16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DIE 2</a:t>
                  </a:r>
                </a:p>
              </p:txBody>
            </p:sp>
            <p:cxnSp>
              <p:nvCxnSpPr>
                <p:cNvPr id="69" name="直接连接符 68"/>
                <p:cNvCxnSpPr>
                  <a:stCxn id="67" idx="2"/>
                  <a:endCxn id="68" idx="0"/>
                </p:cNvCxnSpPr>
                <p:nvPr/>
              </p:nvCxnSpPr>
              <p:spPr>
                <a:xfrm>
                  <a:off x="9190066" y="1662917"/>
                  <a:ext cx="0" cy="186971"/>
                </a:xfrm>
                <a:prstGeom prst="line">
                  <a:avLst/>
                </a:prstGeom>
                <a:noFill/>
                <a:ln w="12700" cap="flat" cmpd="sng" algn="ctr">
                  <a:solidFill>
                    <a:schemeClr val="tx1"/>
                  </a:solidFill>
                  <a:prstDash val="solid"/>
                </a:ln>
                <a:effectLst/>
              </p:spPr>
            </p:cxnSp>
            <p:sp>
              <p:nvSpPr>
                <p:cNvPr id="66" name="文本框 65"/>
                <p:cNvSpPr txBox="1"/>
                <p:nvPr/>
              </p:nvSpPr>
              <p:spPr>
                <a:xfrm>
                  <a:off x="8902623" y="1057206"/>
                  <a:ext cx="547346" cy="286252"/>
                </a:xfrm>
                <a:prstGeom prst="rect">
                  <a:avLst/>
                </a:prstGeom>
                <a:noFill/>
                <a:ln w="12700">
                  <a:noFill/>
                </a:ln>
              </p:spPr>
              <p:txBody>
                <a:bodyPr wrap="non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900" b="0" i="0" u="none" strike="noStrike" kern="0" cap="none" spc="0" normalizeH="0" baseline="0">
                      <a:ln>
                        <a:noFill/>
                      </a:ln>
                      <a:solidFill>
                        <a:prstClr val="black"/>
                      </a:solidFill>
                      <a:effectLst/>
                      <a:uLnTx/>
                      <a:uFillTx/>
                      <a:latin typeface="Calibri" panose="020F0502020204030204"/>
                      <a:ea typeface="宋体" panose="02010600030101010101" pitchFamily="2" charset="-122"/>
                    </a:defRPr>
                  </a:lvl1pPr>
                </a:lstStyle>
                <a:p>
                  <a:pPr defTabSz="913394">
                    <a:defRPr/>
                  </a:pPr>
                  <a:r>
                    <a:rPr lang="en-US" altLang="zh-CN" sz="1598" dirty="0">
                      <a:latin typeface="Huawei Sans" panose="020C0503030203020204" pitchFamily="34" charset="0"/>
                      <a:ea typeface="方正兰亭黑简体" panose="02000000000000000000" pitchFamily="2" charset="-122"/>
                      <a:sym typeface="Huawei Sans" panose="020C0503030203020204" pitchFamily="34" charset="0"/>
                    </a:rPr>
                    <a:t>CPU2</a:t>
                  </a:r>
                  <a:endParaRPr lang="zh-CN" altLang="en-US" sz="1598"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4" name="矩形 53"/>
              <p:cNvSpPr/>
              <p:nvPr/>
            </p:nvSpPr>
            <p:spPr bwMode="auto">
              <a:xfrm>
                <a:off x="11267962" y="2246108"/>
                <a:ext cx="559961" cy="396320"/>
              </a:xfrm>
              <a:prstGeom prst="rect">
                <a:avLst/>
              </a:prstGeom>
              <a:solidFill>
                <a:srgbClr val="30B5C5"/>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9117" tIns="39560" rIns="79117" bIns="39560" numCol="1" spcCol="0" rtlCol="0" fromWordArt="0" anchor="ctr" anchorCtr="0" forceAA="0" compatLnSpc="1">
                <a:prstTxWarp prst="textNoShape">
                  <a:avLst/>
                </a:prstTxWarp>
                <a:noAutofit/>
              </a:bodyPr>
              <a:lstStyle/>
              <a:p>
                <a:pPr algn="ctr" defTabSz="800806" fontAlgn="base">
                  <a:spcBef>
                    <a:spcPct val="0"/>
                  </a:spcBef>
                  <a:spcAft>
                    <a:spcPct val="0"/>
                  </a:spcAft>
                  <a:defRPr/>
                </a:pPr>
                <a:r>
                  <a:rPr lang="en-US" altLang="zh-CN" sz="1400" kern="0" dirty="0">
                    <a:solidFill>
                      <a:srgbClr val="000000"/>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DRAM</a:t>
                </a:r>
              </a:p>
            </p:txBody>
          </p:sp>
          <p:cxnSp>
            <p:nvCxnSpPr>
              <p:cNvPr id="55" name="直接连接符 54"/>
              <p:cNvCxnSpPr>
                <a:stCxn id="54" idx="1"/>
                <a:endCxn id="68" idx="3"/>
              </p:cNvCxnSpPr>
              <p:nvPr/>
            </p:nvCxnSpPr>
            <p:spPr bwMode="auto">
              <a:xfrm flipH="1">
                <a:off x="11010953" y="2444268"/>
                <a:ext cx="257009" cy="5784"/>
              </a:xfrm>
              <a:prstGeom prst="line">
                <a:avLst/>
              </a:prstGeom>
              <a:noFill/>
              <a:ln w="12700" cap="flat" cmpd="sng" algn="ctr">
                <a:solidFill>
                  <a:schemeClr val="tx1"/>
                </a:solidFill>
                <a:prstDash val="solid"/>
                <a:round/>
                <a:headEnd type="triangle" w="med" len="med"/>
                <a:tailEnd type="none" w="med" len="med"/>
              </a:ln>
              <a:effectLst/>
            </p:spPr>
          </p:cxnSp>
          <p:sp>
            <p:nvSpPr>
              <p:cNvPr id="56" name="矩形 55"/>
              <p:cNvSpPr/>
              <p:nvPr/>
            </p:nvSpPr>
            <p:spPr bwMode="auto">
              <a:xfrm>
                <a:off x="9538167" y="1341562"/>
                <a:ext cx="992361" cy="1584176"/>
              </a:xfrm>
              <a:prstGeom prst="rect">
                <a:avLst/>
              </a:prstGeom>
              <a:noFill/>
              <a:ln w="12700" cap="flat" cmpd="sng" algn="ctr">
                <a:solidFill>
                  <a:schemeClr val="bg1">
                    <a:lumMod val="75000"/>
                  </a:schemeClr>
                </a:solidFill>
                <a:prstDash val="solid"/>
              </a:ln>
              <a:effectLst/>
            </p:spPr>
            <p:txBody>
              <a:bodyPr rtlCol="0" anchor="ctr"/>
              <a:lstStyle/>
              <a:p>
                <a:pPr algn="ctr" defTabSz="913394">
                  <a:defRPr/>
                </a:pPr>
                <a:endParaRPr lang="zh-CN" altLang="en-US" sz="1400" kern="0"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7" name="椭圆 56"/>
              <p:cNvSpPr/>
              <p:nvPr/>
            </p:nvSpPr>
            <p:spPr bwMode="auto">
              <a:xfrm>
                <a:off x="8841993" y="1638400"/>
                <a:ext cx="216024" cy="209243"/>
              </a:xfrm>
              <a:prstGeom prst="ellipse">
                <a:avLst/>
              </a:prstGeom>
              <a:noFill/>
              <a:ln w="12700" cap="flat" cmpd="sng" algn="ctr">
                <a:solidFill>
                  <a:schemeClr val="tx1"/>
                </a:solidFill>
                <a:prstDash val="solid"/>
              </a:ln>
              <a:effectLst/>
            </p:spPr>
            <p:txBody>
              <a:bodyPr rtlCol="0" anchor="ctr"/>
              <a:lstStyle/>
              <a:p>
                <a:pPr algn="ctr" defTabSz="913394">
                  <a:defRPr/>
                </a:pPr>
                <a:r>
                  <a:rPr lang="en-US" altLang="zh-CN"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a:t>
                </a:r>
                <a:endParaRPr lang="zh-CN" altLang="en-US"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8" name="椭圆 57"/>
              <p:cNvSpPr/>
              <p:nvPr/>
            </p:nvSpPr>
            <p:spPr bwMode="auto">
              <a:xfrm>
                <a:off x="8857486" y="2533281"/>
                <a:ext cx="197890" cy="179277"/>
              </a:xfrm>
              <a:prstGeom prst="ellipse">
                <a:avLst/>
              </a:prstGeom>
              <a:noFill/>
              <a:ln w="12700" cap="flat" cmpd="sng" algn="ctr">
                <a:solidFill>
                  <a:schemeClr val="tx1"/>
                </a:solidFill>
                <a:prstDash val="solid"/>
              </a:ln>
              <a:effectLst/>
            </p:spPr>
            <p:txBody>
              <a:bodyPr rtlCol="0" anchor="ctr"/>
              <a:lstStyle/>
              <a:p>
                <a:pPr algn="ctr" defTabSz="913394">
                  <a:defRPr/>
                </a:pPr>
                <a:r>
                  <a:rPr lang="en-US" altLang="zh-CN"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2</a:t>
                </a:r>
                <a:endParaRPr lang="zh-CN" altLang="en-US"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9" name="椭圆 58"/>
              <p:cNvSpPr/>
              <p:nvPr/>
            </p:nvSpPr>
            <p:spPr bwMode="auto">
              <a:xfrm>
                <a:off x="11023237" y="1557586"/>
                <a:ext cx="216024" cy="209243"/>
              </a:xfrm>
              <a:prstGeom prst="ellipse">
                <a:avLst/>
              </a:prstGeom>
              <a:noFill/>
              <a:ln w="12700" cap="flat" cmpd="sng" algn="ctr">
                <a:solidFill>
                  <a:schemeClr val="tx1"/>
                </a:solidFill>
                <a:prstDash val="solid"/>
              </a:ln>
              <a:effectLst/>
            </p:spPr>
            <p:txBody>
              <a:bodyPr rtlCol="0" anchor="ctr"/>
              <a:lstStyle/>
              <a:p>
                <a:pPr algn="ctr" defTabSz="913394">
                  <a:defRPr/>
                </a:pPr>
                <a:r>
                  <a:rPr lang="en-US" altLang="zh-CN"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3</a:t>
                </a:r>
                <a:endParaRPr lang="zh-CN" altLang="en-US"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0" name="椭圆 59"/>
              <p:cNvSpPr/>
              <p:nvPr/>
            </p:nvSpPr>
            <p:spPr bwMode="auto">
              <a:xfrm>
                <a:off x="11025600" y="2537805"/>
                <a:ext cx="216024" cy="209243"/>
              </a:xfrm>
              <a:prstGeom prst="ellipse">
                <a:avLst/>
              </a:prstGeom>
              <a:noFill/>
              <a:ln w="12700" cap="flat" cmpd="sng" algn="ctr">
                <a:solidFill>
                  <a:schemeClr val="tx1"/>
                </a:solidFill>
                <a:prstDash val="solid"/>
              </a:ln>
              <a:effectLst/>
            </p:spPr>
            <p:txBody>
              <a:bodyPr rtlCol="0" anchor="ctr"/>
              <a:lstStyle/>
              <a:p>
                <a:pPr algn="ctr" defTabSz="913394">
                  <a:defRPr/>
                </a:pPr>
                <a:r>
                  <a:rPr lang="en-US" altLang="zh-CN"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4</a:t>
                </a:r>
                <a:endParaRPr lang="zh-CN" altLang="en-US" sz="1398" kern="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61" name="直接连接符 60"/>
              <p:cNvCxnSpPr/>
              <p:nvPr/>
            </p:nvCxnSpPr>
            <p:spPr bwMode="auto">
              <a:xfrm flipH="1">
                <a:off x="9942295" y="1341562"/>
                <a:ext cx="231463" cy="0"/>
              </a:xfrm>
              <a:prstGeom prst="line">
                <a:avLst/>
              </a:prstGeom>
              <a:noFill/>
              <a:ln w="12700" cap="flat" cmpd="sng" algn="ctr">
                <a:solidFill>
                  <a:schemeClr val="bg1">
                    <a:lumMod val="75000"/>
                  </a:schemeClr>
                </a:solidFill>
                <a:prstDash val="solid"/>
                <a:round/>
                <a:headEnd type="triangle" w="med" len="med"/>
                <a:tailEnd type="none" w="med" len="med"/>
              </a:ln>
              <a:effectLst/>
            </p:spPr>
          </p:cxnSp>
          <p:cxnSp>
            <p:nvCxnSpPr>
              <p:cNvPr id="62" name="直接连接符 61"/>
              <p:cNvCxnSpPr/>
              <p:nvPr/>
            </p:nvCxnSpPr>
            <p:spPr bwMode="auto">
              <a:xfrm flipH="1">
                <a:off x="9953925" y="2925738"/>
                <a:ext cx="231463" cy="0"/>
              </a:xfrm>
              <a:prstGeom prst="line">
                <a:avLst/>
              </a:prstGeom>
              <a:noFill/>
              <a:ln w="12700" cap="flat" cmpd="sng" algn="ctr">
                <a:solidFill>
                  <a:schemeClr val="bg1">
                    <a:lumMod val="75000"/>
                  </a:schemeClr>
                </a:solidFill>
                <a:prstDash val="solid"/>
                <a:round/>
                <a:headEnd type="none" w="med" len="med"/>
                <a:tailEnd type="triangle" w="med" len="med"/>
              </a:ln>
              <a:effectLst/>
            </p:spPr>
          </p:cxnSp>
          <p:sp>
            <p:nvSpPr>
              <p:cNvPr id="63" name="文本框 62"/>
              <p:cNvSpPr txBox="1"/>
              <p:nvPr/>
            </p:nvSpPr>
            <p:spPr>
              <a:xfrm>
                <a:off x="9785644" y="1066460"/>
                <a:ext cx="619867" cy="312462"/>
              </a:xfrm>
              <a:prstGeom prst="rect">
                <a:avLst/>
              </a:prstGeom>
              <a:noFill/>
              <a:ln w="12700">
                <a:noFill/>
              </a:ln>
            </p:spPr>
            <p:txBody>
              <a:bodyPr wrap="none" rtlCol="0">
                <a:spAutoFit/>
              </a:bodyPr>
              <a:lstStyle/>
              <a:p>
                <a:pPr defTabSz="913668">
                  <a:defRPr/>
                </a:pPr>
                <a:r>
                  <a:rPr lang="en-US" altLang="zh-CN" sz="1799"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hydra</a:t>
                </a:r>
                <a:endParaRPr lang="zh-CN" altLang="en-US" sz="1799"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9834292" y="2960350"/>
                <a:ext cx="619867" cy="312462"/>
              </a:xfrm>
              <a:prstGeom prst="rect">
                <a:avLst/>
              </a:prstGeom>
              <a:noFill/>
              <a:ln w="12700">
                <a:noFill/>
              </a:ln>
            </p:spPr>
            <p:txBody>
              <a:bodyPr wrap="none" rtlCol="0">
                <a:spAutoFit/>
              </a:bodyPr>
              <a:lstStyle/>
              <a:p>
                <a:pPr defTabSz="913668">
                  <a:defRPr/>
                </a:pPr>
                <a:r>
                  <a:rPr lang="en-US" altLang="zh-CN" sz="1799"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hydra</a:t>
                </a:r>
                <a:endParaRPr lang="zh-CN" altLang="en-US" sz="1799"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75" name="矩形 74"/>
          <p:cNvSpPr/>
          <p:nvPr/>
        </p:nvSpPr>
        <p:spPr>
          <a:xfrm>
            <a:off x="2186953" y="2743656"/>
            <a:ext cx="2329484" cy="425053"/>
          </a:xfrm>
          <a:prstGeom prst="rect">
            <a:avLst/>
          </a:prstGeom>
        </p:spPr>
        <p:txBody>
          <a:bodyPr wrap="none">
            <a:spAutoFit/>
          </a:bodyPr>
          <a:lstStyle/>
          <a:p>
            <a:pPr defTabSz="914034">
              <a:lnSpc>
                <a:spcPct val="150000"/>
              </a:lnSpc>
              <a:spcBef>
                <a:spcPts val="800"/>
              </a:spcBef>
              <a:buClr>
                <a:srgbClr val="C00000"/>
              </a:buClr>
              <a:buSzPct val="100000"/>
              <a:defRPr/>
            </a:pP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典型鲲鹏多核</a:t>
            </a: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架构</a:t>
            </a:r>
          </a:p>
        </p:txBody>
      </p:sp>
      <p:sp>
        <p:nvSpPr>
          <p:cNvPr id="76" name="矩形 75"/>
          <p:cNvSpPr/>
          <p:nvPr/>
        </p:nvSpPr>
        <p:spPr>
          <a:xfrm>
            <a:off x="1262597" y="5795223"/>
            <a:ext cx="4028667" cy="423899"/>
          </a:xfrm>
          <a:prstGeom prst="rect">
            <a:avLst/>
          </a:prstGeom>
        </p:spPr>
        <p:txBody>
          <a:bodyPr wrap="none">
            <a:spAutoFit/>
          </a:bodyPr>
          <a:lstStyle/>
          <a:p>
            <a:pPr defTabSz="914034">
              <a:lnSpc>
                <a:spcPct val="150000"/>
              </a:lnSpc>
              <a:spcBef>
                <a:spcPts val="800"/>
              </a:spcBef>
              <a:buClr>
                <a:srgbClr val="C00000"/>
              </a:buClr>
              <a:buSzPct val="100000"/>
              <a:defRPr/>
            </a:pP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基于鲲鹏</a:t>
            </a: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NUMA-Aware</a:t>
            </a: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数据库架构</a:t>
            </a:r>
          </a:p>
        </p:txBody>
      </p:sp>
      <p:graphicFrame>
        <p:nvGraphicFramePr>
          <p:cNvPr id="77" name="图表 76"/>
          <p:cNvGraphicFramePr>
            <a:graphicFrameLocks/>
          </p:cNvGraphicFramePr>
          <p:nvPr>
            <p:extLst>
              <p:ext uri="{D42A27DB-BD31-4B8C-83A1-F6EECF244321}">
                <p14:modId xmlns:p14="http://schemas.microsoft.com/office/powerpoint/2010/main" val="3982806855"/>
              </p:ext>
            </p:extLst>
          </p:nvPr>
        </p:nvGraphicFramePr>
        <p:xfrm>
          <a:off x="6247174" y="2679196"/>
          <a:ext cx="4891860" cy="34566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0" name="图表 79"/>
          <p:cNvGraphicFramePr>
            <a:graphicFrameLocks/>
          </p:cNvGraphicFramePr>
          <p:nvPr>
            <p:extLst>
              <p:ext uri="{D42A27DB-BD31-4B8C-83A1-F6EECF244321}">
                <p14:modId xmlns:p14="http://schemas.microsoft.com/office/powerpoint/2010/main" val="2144068202"/>
              </p:ext>
            </p:extLst>
          </p:nvPr>
        </p:nvGraphicFramePr>
        <p:xfrm>
          <a:off x="6472566" y="2837204"/>
          <a:ext cx="4884795" cy="3298676"/>
        </p:xfrm>
        <a:graphic>
          <a:graphicData uri="http://schemas.openxmlformats.org/drawingml/2006/chart">
            <c:chart xmlns:c="http://schemas.openxmlformats.org/drawingml/2006/chart" xmlns:r="http://schemas.openxmlformats.org/officeDocument/2006/relationships" r:id="rId4"/>
          </a:graphicData>
        </a:graphic>
      </p:graphicFrame>
      <p:cxnSp>
        <p:nvCxnSpPr>
          <p:cNvPr id="81" name="直接箭头连接符 80"/>
          <p:cNvCxnSpPr/>
          <p:nvPr/>
        </p:nvCxnSpPr>
        <p:spPr>
          <a:xfrm flipV="1">
            <a:off x="8255101" y="3791079"/>
            <a:ext cx="1302650" cy="753162"/>
          </a:xfrm>
          <a:prstGeom prst="straightConnector1">
            <a:avLst/>
          </a:prstGeom>
          <a:ln w="19050">
            <a:solidFill>
              <a:srgbClr val="62B230"/>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8400903" y="3739877"/>
            <a:ext cx="646331" cy="338426"/>
          </a:xfrm>
          <a:prstGeom prst="rect">
            <a:avLst/>
          </a:prstGeom>
        </p:spPr>
        <p:txBody>
          <a:bodyPr wrap="none">
            <a:spAutoFit/>
          </a:bodyPr>
          <a:lstStyle/>
          <a:p>
            <a:pPr algn="ctr" defTabSz="2063662" hangingPunct="0">
              <a:defRPr/>
            </a:pPr>
            <a:r>
              <a:rPr lang="en-US" altLang="zh-CN" sz="1599" b="1" dirty="0" smtClean="0">
                <a:solidFill>
                  <a:srgbClr val="62B230"/>
                </a:solidFill>
                <a:latin typeface="Huawei Sans" panose="020C0503030203020204" pitchFamily="34" charset="0"/>
                <a:ea typeface="方正兰亭黑简体" panose="02000000000000000000" pitchFamily="2" charset="-122"/>
                <a:sym typeface="Huawei Sans" panose="020C0503030203020204" pitchFamily="34" charset="0"/>
              </a:rPr>
              <a:t>1.5 x</a:t>
            </a:r>
            <a:endParaRPr lang="zh-CN" altLang="en-US" sz="1599" b="1" dirty="0">
              <a:solidFill>
                <a:srgbClr val="62B23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211510" y="3244334"/>
            <a:ext cx="3768980" cy="369332"/>
          </a:xfrm>
          <a:prstGeom prst="rect">
            <a:avLst/>
          </a:prstGeom>
        </p:spPr>
        <p:txBody>
          <a:bodyPr wrap="none">
            <a:spAutoFit/>
          </a:bodyPr>
          <a:lstStyle/>
          <a:p>
            <a:r>
              <a:rPr lang="en-US" altLang="zh-CN" b="1" kern="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openGauss</a:t>
            </a:r>
            <a:r>
              <a:rPr lang="zh-CN" altLang="en-US" b="1" dirty="0">
                <a:solidFill>
                  <a:schemeClr val="bg1"/>
                </a:solidFill>
                <a:latin typeface="微软雅黑" panose="020B0503020204020204" pitchFamily="34" charset="-122"/>
                <a:ea typeface="微软雅黑" panose="020B0503020204020204" pitchFamily="34" charset="-122"/>
              </a:rPr>
              <a:t>免锁，高吞吐，低时延</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211510" y="3244334"/>
            <a:ext cx="3768980" cy="369332"/>
          </a:xfrm>
          <a:prstGeom prst="rect">
            <a:avLst/>
          </a:prstGeom>
        </p:spPr>
        <p:txBody>
          <a:bodyPr wrap="none">
            <a:spAutoFit/>
          </a:bodyPr>
          <a:lstStyle/>
          <a:p>
            <a:r>
              <a:rPr lang="en-US" altLang="zh-CN" b="1" kern="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openGauss</a:t>
            </a:r>
            <a:r>
              <a:rPr lang="zh-CN" altLang="en-US" b="1" dirty="0">
                <a:solidFill>
                  <a:schemeClr val="bg1"/>
                </a:solidFill>
                <a:latin typeface="微软雅黑" panose="020B0503020204020204" pitchFamily="34" charset="-122"/>
                <a:ea typeface="微软雅黑" panose="020B0503020204020204" pitchFamily="34" charset="-122"/>
              </a:rPr>
              <a:t>免锁，高吞吐，低时延</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9618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sym typeface="Huawei Sans" panose="020C0503030203020204" pitchFamily="34" charset="0"/>
              </a:rPr>
              <a:t>SQL</a:t>
            </a:r>
            <a:r>
              <a:rPr lang="zh-CN" altLang="en-US" dirty="0" smtClean="0">
                <a:sym typeface="Huawei Sans" panose="020C0503030203020204" pitchFamily="34" charset="0"/>
              </a:rPr>
              <a:t>自诊断</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zh-CN" dirty="0" smtClean="0">
                <a:sym typeface="Huawei Sans" panose="020C0503030203020204" pitchFamily="34" charset="0"/>
              </a:rPr>
              <a:t>通过执行查询对应的</a:t>
            </a:r>
            <a:r>
              <a:rPr lang="en-US" altLang="zh-CN" dirty="0">
                <a:sym typeface="Huawei Sans" panose="020C0503030203020204" pitchFamily="34" charset="0"/>
              </a:rPr>
              <a:t>EXPLAIN </a:t>
            </a:r>
            <a:r>
              <a:rPr lang="en-US" altLang="zh-CN" dirty="0" smtClean="0">
                <a:sym typeface="Huawei Sans" panose="020C0503030203020204" pitchFamily="34" charset="0"/>
              </a:rPr>
              <a:t>ANALYZE</a:t>
            </a:r>
            <a:r>
              <a:rPr lang="zh-CN" altLang="zh-CN" dirty="0" smtClean="0">
                <a:sym typeface="Huawei Sans" panose="020C0503030203020204" pitchFamily="34" charset="0"/>
              </a:rPr>
              <a:t>，获得对应执行计划，是一种十分有效的定位查询性能问题的方法。但是这种方法需要修改业务逻辑，同时输出的日志量大，问题定位的效率依赖于人员的经验。</a:t>
            </a:r>
            <a:r>
              <a:rPr lang="en-US" altLang="zh-CN" dirty="0" smtClean="0">
                <a:sym typeface="Huawei Sans" panose="020C0503030203020204" pitchFamily="34" charset="0"/>
              </a:rPr>
              <a:t>SQL</a:t>
            </a:r>
            <a:r>
              <a:rPr lang="zh-CN" altLang="zh-CN" dirty="0" smtClean="0">
                <a:sym typeface="Huawei Sans" panose="020C0503030203020204" pitchFamily="34" charset="0"/>
              </a:rPr>
              <a:t>自诊断为用户提供了另一种更为高效易用的性能问题定位方法。</a:t>
            </a:r>
          </a:p>
          <a:p>
            <a:r>
              <a:rPr lang="zh-CN" altLang="zh-CN" dirty="0" smtClean="0">
                <a:sym typeface="Huawei Sans" panose="020C0503030203020204" pitchFamily="34" charset="0"/>
              </a:rPr>
              <a:t>在执行作业之前，配置</a:t>
            </a:r>
            <a:r>
              <a:rPr lang="en-US" altLang="zh-CN" dirty="0" smtClean="0">
                <a:sym typeface="Huawei Sans" panose="020C0503030203020204" pitchFamily="34" charset="0"/>
              </a:rPr>
              <a:t>GUC</a:t>
            </a:r>
            <a:r>
              <a:rPr lang="zh-CN" altLang="zh-CN" dirty="0" smtClean="0">
                <a:sym typeface="Huawei Sans" panose="020C0503030203020204" pitchFamily="34" charset="0"/>
              </a:rPr>
              <a:t>参数</a:t>
            </a:r>
            <a:r>
              <a:rPr lang="en-US" altLang="zh-CN" dirty="0" err="1" smtClean="0">
                <a:sym typeface="Huawei Sans" panose="020C0503030203020204" pitchFamily="34" charset="0"/>
              </a:rPr>
              <a:t>resource_track_level</a:t>
            </a:r>
            <a:r>
              <a:rPr lang="zh-CN" altLang="zh-CN" dirty="0" smtClean="0">
                <a:sym typeface="Huawei Sans" panose="020C0503030203020204" pitchFamily="34" charset="0"/>
              </a:rPr>
              <a:t>和</a:t>
            </a:r>
            <a:r>
              <a:rPr lang="en-US" altLang="zh-CN" dirty="0" err="1" smtClean="0">
                <a:sym typeface="Huawei Sans" panose="020C0503030203020204" pitchFamily="34" charset="0"/>
              </a:rPr>
              <a:t>resource_track_cost</a:t>
            </a:r>
            <a:r>
              <a:rPr lang="zh-CN" altLang="zh-CN" dirty="0" smtClean="0">
                <a:sym typeface="Huawei Sans" panose="020C0503030203020204" pitchFamily="34" charset="0"/>
              </a:rPr>
              <a:t>，然后运行用户作业，就可以通过查看相关系统视图，获得执行完成的相关查询作业可能存在的性能问题。</a:t>
            </a:r>
            <a:endParaRPr lang="en-US" altLang="zh-CN" dirty="0" smtClean="0">
              <a:sym typeface="Huawei Sans" panose="020C0503030203020204" pitchFamily="34" charset="0"/>
            </a:endParaRPr>
          </a:p>
          <a:p>
            <a:r>
              <a:rPr lang="en-US" altLang="zh-CN" dirty="0" smtClean="0">
                <a:sym typeface="Huawei Sans" panose="020C0503030203020204" pitchFamily="34" charset="0"/>
              </a:rPr>
              <a:t>SQL</a:t>
            </a:r>
            <a:r>
              <a:rPr lang="zh-CN" altLang="zh-CN" dirty="0" smtClean="0">
                <a:sym typeface="Huawei Sans" panose="020C0503030203020204" pitchFamily="34" charset="0"/>
              </a:rPr>
              <a:t>自诊断可以在不影响用户作业，不修改业务逻辑的情况下，诊断出相对准确的性能问题，为用户提供更为易用的性能调优参考。</a:t>
            </a:r>
            <a:endParaRPr lang="zh-CN" altLang="zh-CN" dirty="0">
              <a:sym typeface="Huawei Sans" panose="020C0503030203020204" pitchFamily="34" charset="0"/>
            </a:endParaRPr>
          </a:p>
        </p:txBody>
      </p:sp>
    </p:spTree>
    <p:extLst>
      <p:ext uri="{BB962C8B-B14F-4D97-AF65-F5344CB8AC3E}">
        <p14:creationId xmlns:p14="http://schemas.microsoft.com/office/powerpoint/2010/main" val="2600059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内存表 </a:t>
            </a:r>
            <a:r>
              <a:rPr lang="en-US" altLang="zh-CN" dirty="0" smtClean="0">
                <a:sym typeface="Huawei Sans" panose="020C0503030203020204" pitchFamily="34" charset="0"/>
              </a:rPr>
              <a:t>- </a:t>
            </a:r>
            <a:r>
              <a:rPr lang="zh-CN" altLang="en-US" dirty="0" smtClean="0">
                <a:sym typeface="Huawei Sans" panose="020C0503030203020204" pitchFamily="34" charset="0"/>
              </a:rPr>
              <a:t>原理</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zh-CN" dirty="0">
                <a:sym typeface="Huawei Sans" panose="020C0503030203020204" pitchFamily="34" charset="0"/>
              </a:rPr>
              <a:t>内存表把数据全部缓存在内存中，所有数据访问实现免锁并发，实现数据处理的极致性能，满足实时性严苛要求场景。</a:t>
            </a:r>
            <a:endParaRPr lang="en-US" altLang="zh-CN" dirty="0">
              <a:sym typeface="Huawei Sans" panose="020C0503030203020204" pitchFamily="34" charset="0"/>
            </a:endParaRPr>
          </a:p>
        </p:txBody>
      </p:sp>
      <p:sp>
        <p:nvSpPr>
          <p:cNvPr id="7" name="右箭头 6"/>
          <p:cNvSpPr/>
          <p:nvPr/>
        </p:nvSpPr>
        <p:spPr bwMode="auto">
          <a:xfrm>
            <a:off x="6680012" y="3515633"/>
            <a:ext cx="436709" cy="1185036"/>
          </a:xfrm>
          <a:prstGeom prst="rightArrow">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14034"/>
            <a:endParaRPr lang="zh-CN" altLang="en-US" sz="800" kern="0" dirty="0">
              <a:solidFill>
                <a:srgbClr val="FFFFFF"/>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 name="文本框 9"/>
          <p:cNvSpPr txBox="1"/>
          <p:nvPr/>
        </p:nvSpPr>
        <p:spPr>
          <a:xfrm>
            <a:off x="7146407" y="2128590"/>
            <a:ext cx="4275463" cy="369188"/>
          </a:xfrm>
          <a:prstGeom prst="rect">
            <a:avLst/>
          </a:prstGeom>
          <a:noFill/>
        </p:spPr>
        <p:txBody>
          <a:bodyPr wrap="none" rtlCol="0">
            <a:spAutoFit/>
          </a:bodyPr>
          <a:lstStyle/>
          <a:p>
            <a:r>
              <a:rPr lang="zh-CN" altLang="en-US"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优势</a:t>
            </a:r>
            <a:r>
              <a:rPr lang="en-US" altLang="zh-CN"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：性能高、</a:t>
            </a:r>
            <a:r>
              <a:rPr lang="en-US" altLang="zh-CN"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利用率高、延迟低</a:t>
            </a:r>
          </a:p>
        </p:txBody>
      </p:sp>
      <p:sp>
        <p:nvSpPr>
          <p:cNvPr id="11" name="文本框 10"/>
          <p:cNvSpPr txBox="1"/>
          <p:nvPr/>
        </p:nvSpPr>
        <p:spPr>
          <a:xfrm>
            <a:off x="7146408" y="4108151"/>
            <a:ext cx="3788340" cy="369188"/>
          </a:xfrm>
          <a:prstGeom prst="rect">
            <a:avLst/>
          </a:prstGeom>
          <a:noFill/>
        </p:spPr>
        <p:txBody>
          <a:bodyPr wrap="none" rtlCol="0">
            <a:spAutoFit/>
          </a:bodyPr>
          <a:lstStyle/>
          <a:p>
            <a:r>
              <a:rPr lang="zh-CN" altLang="en-US"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优势</a:t>
            </a:r>
            <a:r>
              <a:rPr lang="en-US" altLang="zh-CN"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799" b="1" dirty="0">
                <a:solidFill>
                  <a:srgbClr val="1216AE"/>
                </a:solidFill>
                <a:latin typeface="Huawei Sans" panose="020C0503030203020204" pitchFamily="34" charset="0"/>
                <a:ea typeface="方正兰亭黑简体" panose="02000000000000000000" pitchFamily="2" charset="-122"/>
                <a:sym typeface="Huawei Sans" panose="020C0503030203020204" pitchFamily="34" charset="0"/>
              </a:rPr>
              <a:t>：生态好、兼容好，功能完整</a:t>
            </a:r>
          </a:p>
        </p:txBody>
      </p:sp>
      <p:sp>
        <p:nvSpPr>
          <p:cNvPr id="12" name="文本框 11"/>
          <p:cNvSpPr txBox="1"/>
          <p:nvPr/>
        </p:nvSpPr>
        <p:spPr>
          <a:xfrm>
            <a:off x="7146408" y="2526312"/>
            <a:ext cx="4391117" cy="1814984"/>
          </a:xfrm>
          <a:prstGeom prst="rect">
            <a:avLst/>
          </a:prstGeom>
          <a:noFill/>
        </p:spPr>
        <p:txBody>
          <a:bodyPr wrap="square" rtlCol="0">
            <a:spAutoFit/>
          </a:bodyPr>
          <a:lstStyle/>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高度优化的全内存免锁存储引擎</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基于全内存优化实现的免锁索引</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高度优化的并发访问控制</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针对</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NUMA</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优化的内存管理，预缓存对象池</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针对</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NUMA</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高度优化的组提交</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7146408" y="4477339"/>
            <a:ext cx="4223063" cy="1569047"/>
          </a:xfrm>
          <a:prstGeom prst="rect">
            <a:avLst/>
          </a:prstGeom>
          <a:noFill/>
        </p:spPr>
        <p:txBody>
          <a:bodyPr wrap="square" rtlCol="0">
            <a:spAutoFit/>
          </a:bodyPr>
          <a:lstStyle/>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有效利用</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现有的查询引擎，兼容</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生态</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兼容</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原生</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FDW</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和索引，</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标准兼容度高，功能完整</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a:p>
            <a:pPr marL="342763" indent="-342763">
              <a:buFont typeface="+mj-ea"/>
              <a:buAutoNum type="circleNumDbPlain"/>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除</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PG</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原生</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FDW</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之外，还支持存储过程、用户定义函数等功能</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818055" y="2128446"/>
            <a:ext cx="3972562" cy="369332"/>
          </a:xfrm>
          <a:prstGeom prst="rect">
            <a:avLst/>
          </a:prstGeom>
        </p:spPr>
        <p:txBody>
          <a:bodyPr wrap="none">
            <a:spAutoFit/>
          </a:bodyPr>
          <a:lstStyle/>
          <a:p>
            <a:r>
              <a:rPr lang="en-US" altLang="zh-CN" b="1" kern="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openGauss</a:t>
            </a:r>
            <a:r>
              <a:rPr lang="zh-CN" altLang="en-US" b="1" kern="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的融合内存引擎</a:t>
            </a:r>
            <a:r>
              <a:rPr lang="en-US" altLang="zh-CN" b="1" kern="0" dirty="0" err="1">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MoT</a:t>
            </a:r>
            <a:r>
              <a:rPr lang="zh-CN" altLang="en-US" b="1" kern="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架构</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55" y="2531586"/>
            <a:ext cx="5784596" cy="3669189"/>
          </a:xfrm>
          <a:prstGeom prst="rect">
            <a:avLst/>
          </a:prstGeom>
        </p:spPr>
      </p:pic>
      <p:sp>
        <p:nvSpPr>
          <p:cNvPr id="3" name="文本框 2"/>
          <p:cNvSpPr txBox="1"/>
          <p:nvPr/>
        </p:nvSpPr>
        <p:spPr>
          <a:xfrm>
            <a:off x="2280795" y="2526312"/>
            <a:ext cx="1146468" cy="369332"/>
          </a:xfrm>
          <a:prstGeom prst="rect">
            <a:avLst/>
          </a:prstGeom>
          <a:noFill/>
        </p:spPr>
        <p:txBody>
          <a:bodyPr wrap="none" rtlCol="0">
            <a:spAutoFit/>
          </a:bodyPr>
          <a:lstStyle/>
          <a:p>
            <a:r>
              <a:rPr lang="en-US" altLang="zh-CN" b="1" dirty="0" err="1" smtClean="0">
                <a:latin typeface="Huawei Sans" panose="020C0503030203020204" pitchFamily="34" charset="0"/>
                <a:ea typeface="方正兰亭黑简体" panose="02000000000000000000" pitchFamily="2" charset="-122"/>
                <a:sym typeface="Huawei Sans" panose="020C0503030203020204" pitchFamily="34" charset="0"/>
              </a:rPr>
              <a:t>GaussDB</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2607299" y="2985092"/>
            <a:ext cx="1356462" cy="307777"/>
          </a:xfrm>
          <a:prstGeom prst="rect">
            <a:avLst/>
          </a:prstGeom>
          <a:noFill/>
        </p:spPr>
        <p:txBody>
          <a:bodyPr wrap="none" rtlCol="0">
            <a:spAutoFit/>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Query Engine</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988649" y="2942671"/>
            <a:ext cx="997527" cy="430887"/>
          </a:xfrm>
          <a:prstGeom prst="rect">
            <a:avLst/>
          </a:prstGeom>
          <a:noFill/>
        </p:spPr>
        <p:txBody>
          <a:bodyPr wrap="square" rtlCol="0">
            <a:spAutoFit/>
          </a:bodyPr>
          <a:lstStyle/>
          <a:p>
            <a:pPr algn="ctr"/>
            <a:r>
              <a:rPr lang="en-US" altLang="zh-CN" sz="1100" b="1" dirty="0" smtClean="0">
                <a:latin typeface="Huawei Sans" panose="020C0503030203020204" pitchFamily="34" charset="0"/>
                <a:ea typeface="方正兰亭黑简体" panose="02000000000000000000" pitchFamily="2" charset="-122"/>
                <a:sym typeface="Huawei Sans" panose="020C0503030203020204" pitchFamily="34" charset="0"/>
              </a:rPr>
              <a:t>Background </a:t>
            </a:r>
            <a:r>
              <a:rPr lang="en-US" altLang="zh-CN" sz="1100" b="1" dirty="0" err="1" smtClean="0">
                <a:latin typeface="Huawei Sans" panose="020C0503030203020204" pitchFamily="34" charset="0"/>
                <a:ea typeface="方正兰亭黑简体" panose="02000000000000000000" pitchFamily="2" charset="-122"/>
                <a:sym typeface="Huawei Sans" panose="020C0503030203020204" pitchFamily="34" charset="0"/>
              </a:rPr>
              <a:t>Proc</a:t>
            </a:r>
            <a:endParaRPr lang="zh-CN" altLang="en-US" sz="11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1059480" y="3335322"/>
            <a:ext cx="932695" cy="246221"/>
          </a:xfrm>
          <a:prstGeom prst="rect">
            <a:avLst/>
          </a:prstGeom>
          <a:noFill/>
        </p:spPr>
        <p:txBody>
          <a:bodyPr wrap="square" rtlCol="0">
            <a:spAutoFit/>
          </a:bodyPr>
          <a:lstStyle/>
          <a:p>
            <a:r>
              <a:rPr lang="en-US" altLang="zh-CN"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a:t>
            </a: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heckpoint</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1156083" y="3661532"/>
            <a:ext cx="728136" cy="246221"/>
          </a:xfrm>
          <a:prstGeom prst="rect">
            <a:avLst/>
          </a:prstGeom>
          <a:noFill/>
        </p:spPr>
        <p:txBody>
          <a:bodyPr wrap="square" rtlCol="0">
            <a:spAutoFit/>
          </a:bodyPr>
          <a:lstStyle/>
          <a:p>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Vacuum</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1156083" y="3986419"/>
            <a:ext cx="728136" cy="246221"/>
          </a:xfrm>
          <a:prstGeom prst="rect">
            <a:avLst/>
          </a:prstGeom>
          <a:noFill/>
        </p:spPr>
        <p:txBody>
          <a:bodyPr wrap="square" rtlCol="0">
            <a:spAutoFit/>
          </a:bodyPr>
          <a:lstStyle/>
          <a:p>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Logging</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1107781" y="4322824"/>
            <a:ext cx="824739" cy="246221"/>
          </a:xfrm>
          <a:prstGeom prst="rect">
            <a:avLst/>
          </a:prstGeom>
          <a:noFill/>
        </p:spPr>
        <p:txBody>
          <a:bodyPr wrap="square" rtlCol="0">
            <a:spAutoFit/>
          </a:bodyPr>
          <a:lstStyle/>
          <a:p>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Recovery</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1022535" y="4611682"/>
            <a:ext cx="932695" cy="400110"/>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Background Write</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a:xfrm>
            <a:off x="1874984" y="3323887"/>
            <a:ext cx="932695" cy="246221"/>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Parser</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2482763" y="3327911"/>
            <a:ext cx="932695" cy="246221"/>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Planner</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3104955" y="3331935"/>
            <a:ext cx="932695" cy="246221"/>
          </a:xfrm>
          <a:prstGeom prst="rect">
            <a:avLst/>
          </a:prstGeom>
          <a:noFill/>
        </p:spPr>
        <p:txBody>
          <a:bodyPr wrap="square" rtlCol="0">
            <a:spAutoFit/>
          </a:bodyPr>
          <a:lstStyle/>
          <a:p>
            <a:pPr algn="ctr"/>
            <a:r>
              <a:rPr lang="en-US" altLang="zh-CN"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Analyz</a:t>
            </a: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er</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3725236" y="3335322"/>
            <a:ext cx="932695" cy="246221"/>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Executor</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041447" y="3960411"/>
            <a:ext cx="932695" cy="646331"/>
          </a:xfrm>
          <a:prstGeom prst="rect">
            <a:avLst/>
          </a:prstGeom>
          <a:noFill/>
        </p:spPr>
        <p:txBody>
          <a:bodyPr wrap="square" rtlCol="0">
            <a:spAutoFit/>
          </a:bodyPr>
          <a:lstStyle/>
          <a:p>
            <a:pPr algn="ctr"/>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Shared Buffer Pool</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3508663" y="3896515"/>
            <a:ext cx="932695" cy="830997"/>
          </a:xfrm>
          <a:prstGeom prst="rect">
            <a:avLst/>
          </a:prstGeom>
          <a:noFill/>
        </p:spPr>
        <p:txBody>
          <a:bodyPr wrap="square" rtlCol="0">
            <a:spAutoFit/>
          </a:bodyPr>
          <a:lstStyle/>
          <a:p>
            <a:pPr algn="ctr"/>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Main Memory Storage Engine</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2807679" y="5089910"/>
            <a:ext cx="1156082" cy="276999"/>
          </a:xfrm>
          <a:prstGeom prst="rect">
            <a:avLst/>
          </a:prstGeom>
          <a:noFill/>
        </p:spPr>
        <p:txBody>
          <a:bodyPr wrap="square" rtlCol="0">
            <a:spAutoFit/>
          </a:bodyPr>
          <a:lstStyle/>
          <a:p>
            <a:pPr algn="ctr"/>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MOT FDW</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1025773" y="5616829"/>
            <a:ext cx="932695" cy="553998"/>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Tables &amp; Indexes Storage</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1814447" y="5725443"/>
            <a:ext cx="932695" cy="400110"/>
          </a:xfrm>
          <a:prstGeom prst="rect">
            <a:avLst/>
          </a:prstGeom>
          <a:noFill/>
        </p:spPr>
        <p:txBody>
          <a:bodyPr wrap="square" rtlCol="0">
            <a:spAutoFit/>
          </a:bodyPr>
          <a:lstStyle/>
          <a:p>
            <a:pPr algn="ctr"/>
            <a:r>
              <a:rPr lang="en-US" altLang="zh-CN" sz="1000" b="1" dirty="0" err="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Redolog</a:t>
            </a: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Storage</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2502225" y="5680169"/>
            <a:ext cx="1724556" cy="246221"/>
          </a:xfrm>
          <a:prstGeom prst="rect">
            <a:avLst/>
          </a:prstGeom>
          <a:noFill/>
        </p:spPr>
        <p:txBody>
          <a:bodyPr wrap="square" rtlCol="0">
            <a:spAutoFit/>
          </a:bodyPr>
          <a:lstStyle/>
          <a:p>
            <a:pPr algn="ctr"/>
            <a:r>
              <a:rPr lang="en-US" altLang="zh-CN" sz="1000" b="1" dirty="0" err="1" smtClean="0">
                <a:solidFill>
                  <a:srgbClr val="5B9BD5"/>
                </a:solidFill>
                <a:latin typeface="Huawei Sans" panose="020C0503030203020204" pitchFamily="34" charset="0"/>
                <a:ea typeface="方正兰亭黑简体" panose="02000000000000000000" pitchFamily="2" charset="-122"/>
                <a:sym typeface="Huawei Sans" panose="020C0503030203020204" pitchFamily="34" charset="0"/>
              </a:rPr>
              <a:t>RedoLog</a:t>
            </a:r>
            <a:r>
              <a:rPr lang="en-US" altLang="zh-CN" sz="1000" b="1" dirty="0" smtClean="0">
                <a:solidFill>
                  <a:srgbClr val="5B9BD5"/>
                </a:solidFill>
                <a:latin typeface="Huawei Sans" panose="020C0503030203020204" pitchFamily="34" charset="0"/>
                <a:ea typeface="方正兰亭黑简体" panose="02000000000000000000" pitchFamily="2" charset="-122"/>
                <a:sym typeface="Huawei Sans" panose="020C0503030203020204" pitchFamily="34" charset="0"/>
              </a:rPr>
              <a:t>(WAL)</a:t>
            </a:r>
            <a:endParaRPr lang="zh-CN" altLang="en-US" sz="1000" b="1" dirty="0">
              <a:solidFill>
                <a:srgbClr val="5B9BD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rot="16200000">
            <a:off x="4104911" y="4210372"/>
            <a:ext cx="1649798" cy="246221"/>
          </a:xfrm>
          <a:prstGeom prst="rect">
            <a:avLst/>
          </a:prstGeom>
          <a:noFill/>
        </p:spPr>
        <p:txBody>
          <a:bodyPr wrap="square" rtlCol="0">
            <a:spAutoFit/>
          </a:bodyPr>
          <a:lstStyle/>
          <a:p>
            <a:pPr algn="ctr"/>
            <a:r>
              <a:rPr lang="en-US" altLang="zh-CN" sz="10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STANDARD FDW</a:t>
            </a:r>
            <a:endParaRPr lang="zh-CN" alt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614360" y="2757144"/>
            <a:ext cx="932695" cy="307777"/>
          </a:xfrm>
          <a:prstGeom prst="rect">
            <a:avLst/>
          </a:prstGeom>
          <a:noFill/>
        </p:spPr>
        <p:txBody>
          <a:bodyPr wrap="square" rtlCol="0">
            <a:spAutoFit/>
          </a:bodyPr>
          <a:lstStyle/>
          <a:p>
            <a:pPr algn="ct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MySQL</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5624995" y="3630753"/>
            <a:ext cx="932695" cy="307777"/>
          </a:xfrm>
          <a:prstGeom prst="rect">
            <a:avLst/>
          </a:prstGeom>
          <a:noFill/>
        </p:spPr>
        <p:txBody>
          <a:bodyPr wrap="square" rtlCol="0">
            <a:spAutoFit/>
          </a:bodyPr>
          <a:lstStyle/>
          <a:p>
            <a:pPr algn="ctr"/>
            <a:r>
              <a:rPr lang="en-US" altLang="zh-CN" sz="1400" b="1" dirty="0" err="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Redis</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5614359" y="5381241"/>
            <a:ext cx="932695" cy="307777"/>
          </a:xfrm>
          <a:prstGeom prst="rect">
            <a:avLst/>
          </a:prstGeom>
          <a:noFill/>
        </p:spPr>
        <p:txBody>
          <a:bodyPr wrap="square" rtlCol="0">
            <a:spAutoFit/>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5629652" y="4505997"/>
            <a:ext cx="932695" cy="307777"/>
          </a:xfrm>
          <a:prstGeom prst="rect">
            <a:avLst/>
          </a:prstGeom>
          <a:noFill/>
        </p:spPr>
        <p:txBody>
          <a:bodyPr wrap="square" rtlCol="0">
            <a:spAutoFit/>
          </a:bodyPr>
          <a:lstStyle/>
          <a:p>
            <a:pPr algn="ct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53490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内存表 </a:t>
            </a:r>
            <a:r>
              <a:rPr lang="en-US" altLang="zh-CN" dirty="0" smtClean="0">
                <a:sym typeface="Huawei Sans" panose="020C0503030203020204" pitchFamily="34" charset="0"/>
              </a:rPr>
              <a:t>– </a:t>
            </a:r>
            <a:r>
              <a:rPr lang="zh-CN" altLang="en-US" dirty="0" smtClean="0">
                <a:sym typeface="Huawei Sans" panose="020C0503030203020204" pitchFamily="34" charset="0"/>
              </a:rPr>
              <a:t>性能</a:t>
            </a:r>
            <a:endParaRPr lang="zh-CN" altLang="en-US" dirty="0">
              <a:sym typeface="Huawei Sans" panose="020C0503030203020204" pitchFamily="34" charset="0"/>
            </a:endParaRPr>
          </a:p>
        </p:txBody>
      </p:sp>
      <p:sp>
        <p:nvSpPr>
          <p:cNvPr id="15" name="TextBox 13"/>
          <p:cNvSpPr txBox="1"/>
          <p:nvPr/>
        </p:nvSpPr>
        <p:spPr>
          <a:xfrm>
            <a:off x="1827974" y="3635546"/>
            <a:ext cx="3365024" cy="307648"/>
          </a:xfrm>
          <a:prstGeom prst="rect">
            <a:avLst/>
          </a:prstGeom>
          <a:noFill/>
        </p:spPr>
        <p:txBody>
          <a:bodyPr wrap="none" rtlCol="0">
            <a:spAutoFit/>
          </a:bodyPr>
          <a:lstStyle/>
          <a:p>
            <a:r>
              <a:rPr lang="en-US" sz="1399"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TPCC Throughput on ARM-128 Cores</a:t>
            </a:r>
          </a:p>
        </p:txBody>
      </p:sp>
      <p:graphicFrame>
        <p:nvGraphicFramePr>
          <p:cNvPr id="16" name="Chart 27"/>
          <p:cNvGraphicFramePr>
            <a:graphicFrameLocks/>
          </p:cNvGraphicFramePr>
          <p:nvPr>
            <p:extLst>
              <p:ext uri="{D42A27DB-BD31-4B8C-83A1-F6EECF244321}">
                <p14:modId xmlns:p14="http://schemas.microsoft.com/office/powerpoint/2010/main" val="3049721966"/>
              </p:ext>
            </p:extLst>
          </p:nvPr>
        </p:nvGraphicFramePr>
        <p:xfrm>
          <a:off x="1081477" y="3943075"/>
          <a:ext cx="4701100" cy="2195906"/>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9"/>
          <p:cNvSpPr txBox="1"/>
          <p:nvPr/>
        </p:nvSpPr>
        <p:spPr>
          <a:xfrm>
            <a:off x="1714664" y="951697"/>
            <a:ext cx="3267241" cy="307648"/>
          </a:xfrm>
          <a:prstGeom prst="rect">
            <a:avLst/>
          </a:prstGeom>
          <a:noFill/>
        </p:spPr>
        <p:txBody>
          <a:bodyPr wrap="none" rtlCol="0">
            <a:spAutoFit/>
          </a:bodyPr>
          <a:lstStyle/>
          <a:p>
            <a:r>
              <a:rPr lang="en-US" sz="1399"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TPCC Throughput on X86-72 </a:t>
            </a:r>
            <a:r>
              <a:rPr lang="en-US" sz="1399" b="1" dirty="0" err="1">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vCores</a:t>
            </a:r>
            <a:endParaRPr lang="en-US" sz="1399"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8" name="Chart 7"/>
          <p:cNvGraphicFramePr>
            <a:graphicFrameLocks/>
          </p:cNvGraphicFramePr>
          <p:nvPr>
            <p:extLst>
              <p:ext uri="{D42A27DB-BD31-4B8C-83A1-F6EECF244321}">
                <p14:modId xmlns:p14="http://schemas.microsoft.com/office/powerpoint/2010/main" val="3573431182"/>
              </p:ext>
            </p:extLst>
          </p:nvPr>
        </p:nvGraphicFramePr>
        <p:xfrm>
          <a:off x="1081477" y="1259225"/>
          <a:ext cx="4701100" cy="2174059"/>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9"/>
          <p:cNvSpPr txBox="1"/>
          <p:nvPr/>
        </p:nvSpPr>
        <p:spPr>
          <a:xfrm>
            <a:off x="7711881" y="871462"/>
            <a:ext cx="1394324" cy="307528"/>
          </a:xfrm>
          <a:prstGeom prst="rect">
            <a:avLst/>
          </a:prstGeom>
          <a:noFill/>
        </p:spPr>
        <p:txBody>
          <a:bodyPr wrap="none" rtlCol="0">
            <a:spAutoFit/>
          </a:bodyPr>
          <a:lstStyle/>
          <a:p>
            <a:r>
              <a:rPr lang="en-US" sz="1399"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TPCC Latency</a:t>
            </a:r>
          </a:p>
        </p:txBody>
      </p:sp>
      <p:graphicFrame>
        <p:nvGraphicFramePr>
          <p:cNvPr id="20" name="Chart 12"/>
          <p:cNvGraphicFramePr>
            <a:graphicFrameLocks/>
          </p:cNvGraphicFramePr>
          <p:nvPr>
            <p:extLst>
              <p:ext uri="{D42A27DB-BD31-4B8C-83A1-F6EECF244321}">
                <p14:modId xmlns:p14="http://schemas.microsoft.com/office/powerpoint/2010/main" val="1506619554"/>
              </p:ext>
            </p:extLst>
          </p:nvPr>
        </p:nvGraphicFramePr>
        <p:xfrm>
          <a:off x="6488222" y="1151645"/>
          <a:ext cx="4278273" cy="2298282"/>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Box 6"/>
          <p:cNvSpPr txBox="1"/>
          <p:nvPr/>
        </p:nvSpPr>
        <p:spPr>
          <a:xfrm>
            <a:off x="7859346" y="3593766"/>
            <a:ext cx="1890261" cy="307648"/>
          </a:xfrm>
          <a:prstGeom prst="rect">
            <a:avLst/>
          </a:prstGeom>
          <a:noFill/>
        </p:spPr>
        <p:txBody>
          <a:bodyPr wrap="none" rtlCol="0">
            <a:spAutoFit/>
          </a:bodyPr>
          <a:lstStyle/>
          <a:p>
            <a:r>
              <a:rPr lang="en-US" sz="1399" b="1" dirty="0">
                <a:solidFill>
                  <a:srgbClr val="FF0000"/>
                </a:solidFill>
                <a:latin typeface="Huawei Sans" panose="020C0503030203020204" pitchFamily="34" charset="0"/>
                <a:ea typeface="方正兰亭黑简体" panose="02000000000000000000" pitchFamily="2" charset="-122"/>
                <a:sym typeface="Huawei Sans" panose="020C0503030203020204" pitchFamily="34" charset="0"/>
              </a:rPr>
              <a:t>Basic SQL Speed Up</a:t>
            </a:r>
          </a:p>
        </p:txBody>
      </p:sp>
      <p:graphicFrame>
        <p:nvGraphicFramePr>
          <p:cNvPr id="22" name="Chart 9"/>
          <p:cNvGraphicFramePr>
            <a:graphicFrameLocks/>
          </p:cNvGraphicFramePr>
          <p:nvPr>
            <p:extLst>
              <p:ext uri="{D42A27DB-BD31-4B8C-83A1-F6EECF244321}">
                <p14:modId xmlns:p14="http://schemas.microsoft.com/office/powerpoint/2010/main" val="346924345"/>
              </p:ext>
            </p:extLst>
          </p:nvPr>
        </p:nvGraphicFramePr>
        <p:xfrm>
          <a:off x="6488222" y="3913533"/>
          <a:ext cx="4278273" cy="222730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93134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主备双机</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p:txBody>
          <a:bodyPr/>
          <a:lstStyle/>
          <a:p>
            <a:r>
              <a:rPr lang="zh-CN" altLang="zh-CN" dirty="0" smtClean="0">
                <a:sym typeface="Huawei Sans" panose="020C0503030203020204" pitchFamily="34" charset="0"/>
              </a:rPr>
              <a:t>主备双机支持同步和异步复制，应用可以根据业务场景选择合适的部署方式</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en-US" altLang="zh-CN" dirty="0" err="1" smtClean="0">
                <a:sym typeface="Huawei Sans" panose="020C0503030203020204" pitchFamily="34" charset="0"/>
              </a:rPr>
              <a:t>openGauss</a:t>
            </a:r>
            <a:r>
              <a:rPr lang="zh-CN" altLang="zh-CN" dirty="0" smtClean="0">
                <a:sym typeface="Huawei Sans" panose="020C0503030203020204" pitchFamily="34" charset="0"/>
              </a:rPr>
              <a:t>支持页面损坏的自动修复，在主机页面发生损坏时，能够自动从备机修复损坏页面。</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支持备机并行日志恢复，尽量降低主机宕机时业务不可用的时间。</a:t>
            </a:r>
          </a:p>
          <a:p>
            <a:r>
              <a:rPr lang="zh-CN" altLang="zh-CN" dirty="0" smtClean="0">
                <a:sym typeface="Huawei Sans" panose="020C0503030203020204" pitchFamily="34" charset="0"/>
              </a:rPr>
              <a:t>同时，如果按照主备模式部署，并打开备机可读功能后，备机将能够提供读操作，但不支持写操作（如建表、插入数据、删除数据等），从而缓解主机上的压力。</a:t>
            </a:r>
            <a:endParaRPr lang="zh-CN" altLang="zh-CN" dirty="0">
              <a:sym typeface="Huawei Sans" panose="020C0503030203020204" pitchFamily="34" charset="0"/>
            </a:endParaRPr>
          </a:p>
        </p:txBody>
      </p:sp>
      <p:grpSp>
        <p:nvGrpSpPr>
          <p:cNvPr id="25" name="组合 24"/>
          <p:cNvGrpSpPr/>
          <p:nvPr/>
        </p:nvGrpSpPr>
        <p:grpSpPr>
          <a:xfrm>
            <a:off x="1323774" y="4154809"/>
            <a:ext cx="3978775" cy="1890905"/>
            <a:chOff x="4012402" y="1036876"/>
            <a:chExt cx="3517339" cy="1890905"/>
          </a:xfrm>
        </p:grpSpPr>
        <p:sp>
          <p:nvSpPr>
            <p:cNvPr id="26" name="文本框 25"/>
            <p:cNvSpPr txBox="1"/>
            <p:nvPr/>
          </p:nvSpPr>
          <p:spPr>
            <a:xfrm>
              <a:off x="4012402" y="1036876"/>
              <a:ext cx="3517339" cy="369332"/>
            </a:xfrm>
            <a:prstGeom prst="rect">
              <a:avLst/>
            </a:prstGeom>
            <a:solidFill>
              <a:srgbClr val="DDDDDD"/>
            </a:solidFill>
          </p:spPr>
          <p:txBody>
            <a:bodyPr wrap="square" rtlCol="0">
              <a:spAutoFit/>
            </a:bodyPr>
            <a:lstStyle/>
            <a:p>
              <a:pPr algn="ctr"/>
              <a:r>
                <a:rPr lang="zh-CN" altLang="en-US"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主备</a:t>
              </a:r>
              <a:endParaRPr lang="en-US" altLang="zh-CN"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4252538" y="1358121"/>
              <a:ext cx="3034805" cy="1569660"/>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（最大保护）主备</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50000"/>
                </a:lnSpc>
                <a:buFont typeface="Wingdings" panose="05000000000000000000" pitchFamily="2" charset="2"/>
                <a:buChar char="ü"/>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基于数据库日志复制的热备</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lnSpc>
                  <a:spcPct val="150000"/>
                </a:lnSpc>
                <a:buFont typeface="Wingdings" panose="05000000000000000000" pitchFamily="2" charset="2"/>
                <a:buChar char="ü"/>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单机性能可满足需求的情况下，提供高可用</a:t>
              </a:r>
            </a:p>
          </p:txBody>
        </p:sp>
      </p:grpSp>
      <p:grpSp>
        <p:nvGrpSpPr>
          <p:cNvPr id="86" name="组合 198"/>
          <p:cNvGrpSpPr>
            <a:grpSpLocks noChangeAspect="1"/>
          </p:cNvGrpSpPr>
          <p:nvPr/>
        </p:nvGrpSpPr>
        <p:grpSpPr>
          <a:xfrm>
            <a:off x="8213682" y="4212758"/>
            <a:ext cx="517490" cy="753882"/>
            <a:chOff x="4725990" y="3992563"/>
            <a:chExt cx="249238" cy="398463"/>
          </a:xfrm>
          <a:solidFill>
            <a:srgbClr val="7F7F7F"/>
          </a:solidFill>
        </p:grpSpPr>
        <p:sp>
          <p:nvSpPr>
            <p:cNvPr id="87"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5" name="组合 198"/>
          <p:cNvGrpSpPr>
            <a:grpSpLocks noChangeAspect="1"/>
          </p:cNvGrpSpPr>
          <p:nvPr/>
        </p:nvGrpSpPr>
        <p:grpSpPr>
          <a:xfrm>
            <a:off x="8220364" y="5006503"/>
            <a:ext cx="517490" cy="753882"/>
            <a:chOff x="4725990" y="3992563"/>
            <a:chExt cx="249238" cy="398463"/>
          </a:xfrm>
          <a:solidFill>
            <a:srgbClr val="C7000B"/>
          </a:solidFill>
        </p:grpSpPr>
        <p:sp>
          <p:nvSpPr>
            <p:cNvPr id="96"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4" name="文本框 103"/>
          <p:cNvSpPr txBox="1"/>
          <p:nvPr/>
        </p:nvSpPr>
        <p:spPr>
          <a:xfrm rot="10800000" flipV="1">
            <a:off x="7415369" y="4450034"/>
            <a:ext cx="694421" cy="276999"/>
          </a:xfrm>
          <a:prstGeom prst="rect">
            <a:avLst/>
          </a:prstGeom>
          <a:noFill/>
        </p:spPr>
        <p:txBody>
          <a:bodyPr wrap="none" rtlCol="0">
            <a:spAutoFit/>
          </a:bodyPr>
          <a:lstStyle/>
          <a:p>
            <a:r>
              <a:rPr lang="en-US" altLang="zh-CN" sz="1200" dirty="0" smtClean="0">
                <a:solidFill>
                  <a:srgbClr val="7F7F7F"/>
                </a:solidFill>
                <a:latin typeface="Huawei Sans" panose="020C0503030203020204" pitchFamily="34" charset="0"/>
                <a:ea typeface="方正兰亭黑简体" panose="02000000000000000000" pitchFamily="2" charset="-122"/>
                <a:sym typeface="Huawei Sans" panose="020C0503030203020204" pitchFamily="34" charset="0"/>
              </a:rPr>
              <a:t>DN2(S</a:t>
            </a:r>
            <a:r>
              <a:rPr lang="en-US" altLang="zh-CN" sz="900" dirty="0" smtClean="0">
                <a:solidFill>
                  <a:srgbClr val="7F7F7F"/>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900" dirty="0">
              <a:solidFill>
                <a:srgbClr val="7F7F7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a:xfrm rot="10800000" flipV="1">
            <a:off x="7491846" y="5303186"/>
            <a:ext cx="771365" cy="276999"/>
          </a:xfrm>
          <a:prstGeom prst="rect">
            <a:avLst/>
          </a:prstGeom>
          <a:noFill/>
        </p:spPr>
        <p:txBody>
          <a:bodyPr wrap="none" rtlCol="0">
            <a:spAutoFit/>
          </a:bodyPr>
          <a:lstStyle/>
          <a:p>
            <a:r>
              <a:rPr lang="en-US" altLang="zh-CN" sz="1200" dirty="0" smtClean="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DN1(M)</a:t>
            </a:r>
            <a:endParaRPr lang="zh-CN" altLang="en-US" sz="1200" dirty="0">
              <a:solidFill>
                <a:srgbClr val="C7000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6" name="圆角矩形 105"/>
          <p:cNvSpPr/>
          <p:nvPr/>
        </p:nvSpPr>
        <p:spPr bwMode="auto">
          <a:xfrm>
            <a:off x="7379380" y="4120903"/>
            <a:ext cx="3127933" cy="1639481"/>
          </a:xfrm>
          <a:prstGeom prst="roundRect">
            <a:avLst>
              <a:gd name="adj" fmla="val 8547"/>
            </a:avLst>
          </a:prstGeom>
          <a:noFill/>
          <a:ln w="952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2298F0"/>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7" name="组合 198"/>
          <p:cNvGrpSpPr>
            <a:grpSpLocks noChangeAspect="1"/>
          </p:cNvGrpSpPr>
          <p:nvPr/>
        </p:nvGrpSpPr>
        <p:grpSpPr>
          <a:xfrm>
            <a:off x="9811234" y="4164456"/>
            <a:ext cx="517490" cy="753882"/>
            <a:chOff x="4725990" y="3992563"/>
            <a:chExt cx="249238" cy="398463"/>
          </a:xfrm>
          <a:solidFill>
            <a:srgbClr val="7F7F7F"/>
          </a:solidFill>
        </p:grpSpPr>
        <p:sp>
          <p:nvSpPr>
            <p:cNvPr id="108" name="Freeform 264"/>
            <p:cNvSpPr>
              <a:spLocks noEditPoints="1"/>
            </p:cNvSpPr>
            <p:nvPr/>
          </p:nvSpPr>
          <p:spPr bwMode="auto">
            <a:xfrm>
              <a:off x="4767263" y="4160838"/>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26 w 126"/>
                <a:gd name="T13" fmla="*/ 34 h 46"/>
                <a:gd name="T14" fmla="*/ 126 w 126"/>
                <a:gd name="T15" fmla="*/ 34 h 46"/>
                <a:gd name="T16" fmla="*/ 126 w 126"/>
                <a:gd name="T17" fmla="*/ 13 h 46"/>
                <a:gd name="T18" fmla="*/ 113 w 126"/>
                <a:gd name="T19" fmla="*/ 0 h 46"/>
                <a:gd name="T20" fmla="*/ 12 w 126"/>
                <a:gd name="T21" fmla="*/ 0 h 46"/>
                <a:gd name="T22" fmla="*/ 0 w 126"/>
                <a:gd name="T23" fmla="*/ 13 h 46"/>
                <a:gd name="T24" fmla="*/ 0 w 126"/>
                <a:gd name="T25" fmla="*/ 34 h 46"/>
                <a:gd name="T26" fmla="*/ 12 w 126"/>
                <a:gd name="T27" fmla="*/ 46 h 46"/>
                <a:gd name="T28" fmla="*/ 113 w 126"/>
                <a:gd name="T29" fmla="*/ 46 h 46"/>
                <a:gd name="T30" fmla="*/ 126 w 126"/>
                <a:gd name="T3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26" y="34"/>
                  </a:moveTo>
                  <a:lnTo>
                    <a:pt x="126" y="34"/>
                  </a:lnTo>
                  <a:lnTo>
                    <a:pt x="126" y="13"/>
                  </a:lnTo>
                  <a:cubicBezTo>
                    <a:pt x="126" y="6"/>
                    <a:pt x="120" y="0"/>
                    <a:pt x="113" y="0"/>
                  </a:cubicBezTo>
                  <a:lnTo>
                    <a:pt x="12" y="0"/>
                  </a:lnTo>
                  <a:cubicBezTo>
                    <a:pt x="5" y="0"/>
                    <a:pt x="0" y="6"/>
                    <a:pt x="0" y="13"/>
                  </a:cubicBezTo>
                  <a:lnTo>
                    <a:pt x="0" y="34"/>
                  </a:lnTo>
                  <a:cubicBezTo>
                    <a:pt x="0" y="41"/>
                    <a:pt x="5" y="46"/>
                    <a:pt x="12" y="46"/>
                  </a:cubicBezTo>
                  <a:lnTo>
                    <a:pt x="113" y="46"/>
                  </a:lnTo>
                  <a:cubicBezTo>
                    <a:pt x="120" y="46"/>
                    <a:pt x="126" y="41"/>
                    <a:pt x="126" y="34"/>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Freeform 265"/>
            <p:cNvSpPr>
              <a:spLocks/>
            </p:cNvSpPr>
            <p:nvPr/>
          </p:nvSpPr>
          <p:spPr bwMode="auto">
            <a:xfrm>
              <a:off x="4837113" y="4178300"/>
              <a:ext cx="31750" cy="9525"/>
            </a:xfrm>
            <a:custGeom>
              <a:avLst/>
              <a:gdLst>
                <a:gd name="T0" fmla="*/ 33 w 33"/>
                <a:gd name="T1" fmla="*/ 0 h 9"/>
                <a:gd name="T2" fmla="*/ 33 w 33"/>
                <a:gd name="T3" fmla="*/ 0 h 9"/>
                <a:gd name="T4" fmla="*/ 0 w 33"/>
                <a:gd name="T5" fmla="*/ 0 h 9"/>
                <a:gd name="T6" fmla="*/ 0 w 33"/>
                <a:gd name="T7" fmla="*/ 9 h 9"/>
                <a:gd name="T8" fmla="*/ 33 w 33"/>
                <a:gd name="T9" fmla="*/ 9 h 9"/>
                <a:gd name="T10" fmla="*/ 33 w 33"/>
                <a:gd name="T11" fmla="*/ 0 h 9"/>
              </a:gdLst>
              <a:ahLst/>
              <a:cxnLst>
                <a:cxn ang="0">
                  <a:pos x="T0" y="T1"/>
                </a:cxn>
                <a:cxn ang="0">
                  <a:pos x="T2" y="T3"/>
                </a:cxn>
                <a:cxn ang="0">
                  <a:pos x="T4" y="T5"/>
                </a:cxn>
                <a:cxn ang="0">
                  <a:pos x="T6" y="T7"/>
                </a:cxn>
                <a:cxn ang="0">
                  <a:pos x="T8" y="T9"/>
                </a:cxn>
                <a:cxn ang="0">
                  <a:pos x="T10" y="T11"/>
                </a:cxn>
              </a:cxnLst>
              <a:rect l="0" t="0" r="r" b="b"/>
              <a:pathLst>
                <a:path w="33" h="9">
                  <a:moveTo>
                    <a:pt x="33" y="0"/>
                  </a:moveTo>
                  <a:lnTo>
                    <a:pt x="33" y="0"/>
                  </a:lnTo>
                  <a:lnTo>
                    <a:pt x="0" y="0"/>
                  </a:lnTo>
                  <a:lnTo>
                    <a:pt x="0" y="9"/>
                  </a:lnTo>
                  <a:lnTo>
                    <a:pt x="33" y="9"/>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Freeform 266"/>
            <p:cNvSpPr>
              <a:spLocks noEditPoints="1"/>
            </p:cNvSpPr>
            <p:nvPr/>
          </p:nvSpPr>
          <p:spPr bwMode="auto">
            <a:xfrm>
              <a:off x="4767263" y="4100513"/>
              <a:ext cx="120650" cy="42863"/>
            </a:xfrm>
            <a:custGeom>
              <a:avLst/>
              <a:gdLst>
                <a:gd name="T0" fmla="*/ 111 w 126"/>
                <a:gd name="T1" fmla="*/ 31 h 46"/>
                <a:gd name="T2" fmla="*/ 111 w 126"/>
                <a:gd name="T3" fmla="*/ 31 h 46"/>
                <a:gd name="T4" fmla="*/ 15 w 126"/>
                <a:gd name="T5" fmla="*/ 31 h 46"/>
                <a:gd name="T6" fmla="*/ 15 w 126"/>
                <a:gd name="T7" fmla="*/ 15 h 46"/>
                <a:gd name="T8" fmla="*/ 111 w 126"/>
                <a:gd name="T9" fmla="*/ 15 h 46"/>
                <a:gd name="T10" fmla="*/ 111 w 126"/>
                <a:gd name="T11" fmla="*/ 31 h 46"/>
                <a:gd name="T12" fmla="*/ 113 w 126"/>
                <a:gd name="T13" fmla="*/ 0 h 46"/>
                <a:gd name="T14" fmla="*/ 113 w 126"/>
                <a:gd name="T15" fmla="*/ 0 h 46"/>
                <a:gd name="T16" fmla="*/ 12 w 126"/>
                <a:gd name="T17" fmla="*/ 0 h 46"/>
                <a:gd name="T18" fmla="*/ 0 w 126"/>
                <a:gd name="T19" fmla="*/ 12 h 46"/>
                <a:gd name="T20" fmla="*/ 0 w 126"/>
                <a:gd name="T21" fmla="*/ 33 h 46"/>
                <a:gd name="T22" fmla="*/ 12 w 126"/>
                <a:gd name="T23" fmla="*/ 46 h 46"/>
                <a:gd name="T24" fmla="*/ 113 w 126"/>
                <a:gd name="T25" fmla="*/ 46 h 46"/>
                <a:gd name="T26" fmla="*/ 126 w 126"/>
                <a:gd name="T27" fmla="*/ 33 h 46"/>
                <a:gd name="T28" fmla="*/ 126 w 126"/>
                <a:gd name="T29" fmla="*/ 12 h 46"/>
                <a:gd name="T30" fmla="*/ 113 w 126"/>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46">
                  <a:moveTo>
                    <a:pt x="111" y="31"/>
                  </a:moveTo>
                  <a:lnTo>
                    <a:pt x="111" y="31"/>
                  </a:lnTo>
                  <a:lnTo>
                    <a:pt x="15" y="31"/>
                  </a:lnTo>
                  <a:lnTo>
                    <a:pt x="15" y="15"/>
                  </a:lnTo>
                  <a:lnTo>
                    <a:pt x="111" y="15"/>
                  </a:lnTo>
                  <a:lnTo>
                    <a:pt x="111" y="31"/>
                  </a:lnTo>
                  <a:close/>
                  <a:moveTo>
                    <a:pt x="113" y="0"/>
                  </a:moveTo>
                  <a:lnTo>
                    <a:pt x="113" y="0"/>
                  </a:lnTo>
                  <a:lnTo>
                    <a:pt x="12" y="0"/>
                  </a:lnTo>
                  <a:cubicBezTo>
                    <a:pt x="5" y="0"/>
                    <a:pt x="0" y="5"/>
                    <a:pt x="0" y="12"/>
                  </a:cubicBezTo>
                  <a:lnTo>
                    <a:pt x="0" y="33"/>
                  </a:lnTo>
                  <a:cubicBezTo>
                    <a:pt x="0" y="40"/>
                    <a:pt x="5" y="46"/>
                    <a:pt x="12" y="46"/>
                  </a:cubicBezTo>
                  <a:lnTo>
                    <a:pt x="113" y="46"/>
                  </a:lnTo>
                  <a:cubicBezTo>
                    <a:pt x="120" y="46"/>
                    <a:pt x="126" y="40"/>
                    <a:pt x="126" y="33"/>
                  </a:cubicBezTo>
                  <a:lnTo>
                    <a:pt x="126" y="12"/>
                  </a:lnTo>
                  <a:cubicBezTo>
                    <a:pt x="126" y="5"/>
                    <a:pt x="120" y="0"/>
                    <a:pt x="113"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Freeform 267"/>
            <p:cNvSpPr>
              <a:spLocks/>
            </p:cNvSpPr>
            <p:nvPr/>
          </p:nvSpPr>
          <p:spPr bwMode="auto">
            <a:xfrm>
              <a:off x="4837113" y="4117975"/>
              <a:ext cx="31750" cy="9525"/>
            </a:xfrm>
            <a:custGeom>
              <a:avLst/>
              <a:gdLst>
                <a:gd name="T0" fmla="*/ 33 w 33"/>
                <a:gd name="T1" fmla="*/ 0 h 10"/>
                <a:gd name="T2" fmla="*/ 33 w 33"/>
                <a:gd name="T3" fmla="*/ 0 h 10"/>
                <a:gd name="T4" fmla="*/ 0 w 33"/>
                <a:gd name="T5" fmla="*/ 0 h 10"/>
                <a:gd name="T6" fmla="*/ 0 w 33"/>
                <a:gd name="T7" fmla="*/ 10 h 10"/>
                <a:gd name="T8" fmla="*/ 33 w 33"/>
                <a:gd name="T9" fmla="*/ 10 h 10"/>
                <a:gd name="T10" fmla="*/ 33 w 33"/>
                <a:gd name="T11" fmla="*/ 0 h 10"/>
              </a:gdLst>
              <a:ahLst/>
              <a:cxnLst>
                <a:cxn ang="0">
                  <a:pos x="T0" y="T1"/>
                </a:cxn>
                <a:cxn ang="0">
                  <a:pos x="T2" y="T3"/>
                </a:cxn>
                <a:cxn ang="0">
                  <a:pos x="T4" y="T5"/>
                </a:cxn>
                <a:cxn ang="0">
                  <a:pos x="T6" y="T7"/>
                </a:cxn>
                <a:cxn ang="0">
                  <a:pos x="T8" y="T9"/>
                </a:cxn>
                <a:cxn ang="0">
                  <a:pos x="T10" y="T11"/>
                </a:cxn>
              </a:cxnLst>
              <a:rect l="0" t="0" r="r" b="b"/>
              <a:pathLst>
                <a:path w="33" h="10">
                  <a:moveTo>
                    <a:pt x="33" y="0"/>
                  </a:moveTo>
                  <a:lnTo>
                    <a:pt x="33" y="0"/>
                  </a:lnTo>
                  <a:lnTo>
                    <a:pt x="0" y="0"/>
                  </a:lnTo>
                  <a:lnTo>
                    <a:pt x="0" y="10"/>
                  </a:lnTo>
                  <a:lnTo>
                    <a:pt x="33" y="10"/>
                  </a:lnTo>
                  <a:lnTo>
                    <a:pt x="33" y="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Freeform 268"/>
            <p:cNvSpPr>
              <a:spLocks noEditPoints="1"/>
            </p:cNvSpPr>
            <p:nvPr/>
          </p:nvSpPr>
          <p:spPr bwMode="auto">
            <a:xfrm>
              <a:off x="4767263" y="4038600"/>
              <a:ext cx="119063" cy="44450"/>
            </a:xfrm>
            <a:custGeom>
              <a:avLst/>
              <a:gdLst>
                <a:gd name="T0" fmla="*/ 14 w 125"/>
                <a:gd name="T1" fmla="*/ 15 h 46"/>
                <a:gd name="T2" fmla="*/ 14 w 125"/>
                <a:gd name="T3" fmla="*/ 15 h 46"/>
                <a:gd name="T4" fmla="*/ 110 w 125"/>
                <a:gd name="T5" fmla="*/ 15 h 46"/>
                <a:gd name="T6" fmla="*/ 110 w 125"/>
                <a:gd name="T7" fmla="*/ 31 h 46"/>
                <a:gd name="T8" fmla="*/ 14 w 125"/>
                <a:gd name="T9" fmla="*/ 31 h 46"/>
                <a:gd name="T10" fmla="*/ 14 w 125"/>
                <a:gd name="T11" fmla="*/ 15 h 46"/>
                <a:gd name="T12" fmla="*/ 12 w 125"/>
                <a:gd name="T13" fmla="*/ 46 h 46"/>
                <a:gd name="T14" fmla="*/ 12 w 125"/>
                <a:gd name="T15" fmla="*/ 46 h 46"/>
                <a:gd name="T16" fmla="*/ 113 w 125"/>
                <a:gd name="T17" fmla="*/ 46 h 46"/>
                <a:gd name="T18" fmla="*/ 125 w 125"/>
                <a:gd name="T19" fmla="*/ 34 h 46"/>
                <a:gd name="T20" fmla="*/ 125 w 125"/>
                <a:gd name="T21" fmla="*/ 12 h 46"/>
                <a:gd name="T22" fmla="*/ 113 w 125"/>
                <a:gd name="T23" fmla="*/ 0 h 46"/>
                <a:gd name="T24" fmla="*/ 12 w 125"/>
                <a:gd name="T25" fmla="*/ 0 h 46"/>
                <a:gd name="T26" fmla="*/ 0 w 125"/>
                <a:gd name="T27" fmla="*/ 12 h 46"/>
                <a:gd name="T28" fmla="*/ 0 w 125"/>
                <a:gd name="T29" fmla="*/ 34 h 46"/>
                <a:gd name="T30" fmla="*/ 12 w 125"/>
                <a:gd name="T3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46">
                  <a:moveTo>
                    <a:pt x="14" y="15"/>
                  </a:moveTo>
                  <a:lnTo>
                    <a:pt x="14" y="15"/>
                  </a:lnTo>
                  <a:lnTo>
                    <a:pt x="110" y="15"/>
                  </a:lnTo>
                  <a:lnTo>
                    <a:pt x="110" y="31"/>
                  </a:lnTo>
                  <a:lnTo>
                    <a:pt x="14" y="31"/>
                  </a:lnTo>
                  <a:lnTo>
                    <a:pt x="14" y="15"/>
                  </a:lnTo>
                  <a:close/>
                  <a:moveTo>
                    <a:pt x="12" y="46"/>
                  </a:moveTo>
                  <a:lnTo>
                    <a:pt x="12" y="46"/>
                  </a:lnTo>
                  <a:lnTo>
                    <a:pt x="113" y="46"/>
                  </a:lnTo>
                  <a:cubicBezTo>
                    <a:pt x="120" y="46"/>
                    <a:pt x="125" y="41"/>
                    <a:pt x="125" y="34"/>
                  </a:cubicBezTo>
                  <a:lnTo>
                    <a:pt x="125" y="12"/>
                  </a:lnTo>
                  <a:cubicBezTo>
                    <a:pt x="125" y="6"/>
                    <a:pt x="120" y="0"/>
                    <a:pt x="113" y="0"/>
                  </a:cubicBezTo>
                  <a:lnTo>
                    <a:pt x="12" y="0"/>
                  </a:lnTo>
                  <a:cubicBezTo>
                    <a:pt x="5" y="0"/>
                    <a:pt x="0" y="6"/>
                    <a:pt x="0" y="12"/>
                  </a:cubicBezTo>
                  <a:lnTo>
                    <a:pt x="0" y="34"/>
                  </a:lnTo>
                  <a:cubicBezTo>
                    <a:pt x="0" y="41"/>
                    <a:pt x="5" y="46"/>
                    <a:pt x="12" y="46"/>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Freeform 269"/>
            <p:cNvSpPr>
              <a:spLocks/>
            </p:cNvSpPr>
            <p:nvPr/>
          </p:nvSpPr>
          <p:spPr bwMode="auto">
            <a:xfrm>
              <a:off x="4835526" y="4056063"/>
              <a:ext cx="31750" cy="9525"/>
            </a:xfrm>
            <a:custGeom>
              <a:avLst/>
              <a:gdLst>
                <a:gd name="T0" fmla="*/ 0 w 33"/>
                <a:gd name="T1" fmla="*/ 10 h 10"/>
                <a:gd name="T2" fmla="*/ 0 w 33"/>
                <a:gd name="T3" fmla="*/ 10 h 10"/>
                <a:gd name="T4" fmla="*/ 33 w 33"/>
                <a:gd name="T5" fmla="*/ 10 h 10"/>
                <a:gd name="T6" fmla="*/ 33 w 33"/>
                <a:gd name="T7" fmla="*/ 0 h 10"/>
                <a:gd name="T8" fmla="*/ 0 w 33"/>
                <a:gd name="T9" fmla="*/ 0 h 10"/>
                <a:gd name="T10" fmla="*/ 0 w 33"/>
                <a:gd name="T11" fmla="*/ 10 h 10"/>
              </a:gdLst>
              <a:ahLst/>
              <a:cxnLst>
                <a:cxn ang="0">
                  <a:pos x="T0" y="T1"/>
                </a:cxn>
                <a:cxn ang="0">
                  <a:pos x="T2" y="T3"/>
                </a:cxn>
                <a:cxn ang="0">
                  <a:pos x="T4" y="T5"/>
                </a:cxn>
                <a:cxn ang="0">
                  <a:pos x="T6" y="T7"/>
                </a:cxn>
                <a:cxn ang="0">
                  <a:pos x="T8" y="T9"/>
                </a:cxn>
                <a:cxn ang="0">
                  <a:pos x="T10" y="T11"/>
                </a:cxn>
              </a:cxnLst>
              <a:rect l="0" t="0" r="r" b="b"/>
              <a:pathLst>
                <a:path w="33" h="10">
                  <a:moveTo>
                    <a:pt x="0" y="10"/>
                  </a:moveTo>
                  <a:lnTo>
                    <a:pt x="0" y="10"/>
                  </a:lnTo>
                  <a:lnTo>
                    <a:pt x="33" y="10"/>
                  </a:lnTo>
                  <a:lnTo>
                    <a:pt x="33" y="0"/>
                  </a:lnTo>
                  <a:lnTo>
                    <a:pt x="0" y="0"/>
                  </a:lnTo>
                  <a:lnTo>
                    <a:pt x="0" y="10"/>
                  </a:ln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Freeform 270"/>
            <p:cNvSpPr>
              <a:spLocks noEditPoints="1"/>
            </p:cNvSpPr>
            <p:nvPr/>
          </p:nvSpPr>
          <p:spPr bwMode="auto">
            <a:xfrm>
              <a:off x="4891088" y="4305301"/>
              <a:ext cx="52388" cy="53975"/>
            </a:xfrm>
            <a:custGeom>
              <a:avLst/>
              <a:gdLst>
                <a:gd name="T0" fmla="*/ 27 w 55"/>
                <a:gd name="T1" fmla="*/ 46 h 56"/>
                <a:gd name="T2" fmla="*/ 27 w 55"/>
                <a:gd name="T3" fmla="*/ 46 h 56"/>
                <a:gd name="T4" fmla="*/ 10 w 55"/>
                <a:gd name="T5" fmla="*/ 28 h 56"/>
                <a:gd name="T6" fmla="*/ 27 w 55"/>
                <a:gd name="T7" fmla="*/ 10 h 56"/>
                <a:gd name="T8" fmla="*/ 45 w 55"/>
                <a:gd name="T9" fmla="*/ 28 h 56"/>
                <a:gd name="T10" fmla="*/ 27 w 55"/>
                <a:gd name="T11" fmla="*/ 46 h 56"/>
                <a:gd name="T12" fmla="*/ 27 w 55"/>
                <a:gd name="T13" fmla="*/ 0 h 56"/>
                <a:gd name="T14" fmla="*/ 27 w 55"/>
                <a:gd name="T15" fmla="*/ 0 h 56"/>
                <a:gd name="T16" fmla="*/ 0 w 55"/>
                <a:gd name="T17" fmla="*/ 28 h 56"/>
                <a:gd name="T18" fmla="*/ 27 w 55"/>
                <a:gd name="T19" fmla="*/ 56 h 56"/>
                <a:gd name="T20" fmla="*/ 55 w 55"/>
                <a:gd name="T21" fmla="*/ 28 h 56"/>
                <a:gd name="T22" fmla="*/ 27 w 55"/>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6">
                  <a:moveTo>
                    <a:pt x="27" y="46"/>
                  </a:moveTo>
                  <a:lnTo>
                    <a:pt x="27" y="46"/>
                  </a:lnTo>
                  <a:cubicBezTo>
                    <a:pt x="18" y="46"/>
                    <a:pt x="10" y="38"/>
                    <a:pt x="10" y="28"/>
                  </a:cubicBezTo>
                  <a:cubicBezTo>
                    <a:pt x="10" y="18"/>
                    <a:pt x="18" y="10"/>
                    <a:pt x="27" y="10"/>
                  </a:cubicBezTo>
                  <a:cubicBezTo>
                    <a:pt x="37" y="10"/>
                    <a:pt x="45" y="18"/>
                    <a:pt x="45" y="28"/>
                  </a:cubicBezTo>
                  <a:cubicBezTo>
                    <a:pt x="45" y="38"/>
                    <a:pt x="37" y="46"/>
                    <a:pt x="27" y="46"/>
                  </a:cubicBezTo>
                  <a:close/>
                  <a:moveTo>
                    <a:pt x="27" y="0"/>
                  </a:moveTo>
                  <a:lnTo>
                    <a:pt x="27" y="0"/>
                  </a:lnTo>
                  <a:cubicBezTo>
                    <a:pt x="12" y="0"/>
                    <a:pt x="0" y="13"/>
                    <a:pt x="0" y="28"/>
                  </a:cubicBezTo>
                  <a:cubicBezTo>
                    <a:pt x="0" y="43"/>
                    <a:pt x="12" y="56"/>
                    <a:pt x="27" y="56"/>
                  </a:cubicBezTo>
                  <a:cubicBezTo>
                    <a:pt x="43" y="56"/>
                    <a:pt x="55" y="43"/>
                    <a:pt x="55" y="28"/>
                  </a:cubicBezTo>
                  <a:cubicBezTo>
                    <a:pt x="55" y="13"/>
                    <a:pt x="43" y="0"/>
                    <a:pt x="27" y="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Freeform 271"/>
            <p:cNvSpPr>
              <a:spLocks noEditPoints="1"/>
            </p:cNvSpPr>
            <p:nvPr/>
          </p:nvSpPr>
          <p:spPr bwMode="auto">
            <a:xfrm>
              <a:off x="4725990" y="3992563"/>
              <a:ext cx="249238" cy="398463"/>
            </a:xfrm>
            <a:custGeom>
              <a:avLst/>
              <a:gdLst>
                <a:gd name="T0" fmla="*/ 251 w 261"/>
                <a:gd name="T1" fmla="*/ 360 h 416"/>
                <a:gd name="T2" fmla="*/ 238 w 261"/>
                <a:gd name="T3" fmla="*/ 363 h 416"/>
                <a:gd name="T4" fmla="*/ 230 w 261"/>
                <a:gd name="T5" fmla="*/ 380 h 416"/>
                <a:gd name="T6" fmla="*/ 233 w 261"/>
                <a:gd name="T7" fmla="*/ 394 h 416"/>
                <a:gd name="T8" fmla="*/ 222 w 261"/>
                <a:gd name="T9" fmla="*/ 387 h 416"/>
                <a:gd name="T10" fmla="*/ 203 w 261"/>
                <a:gd name="T11" fmla="*/ 394 h 416"/>
                <a:gd name="T12" fmla="*/ 196 w 261"/>
                <a:gd name="T13" fmla="*/ 406 h 416"/>
                <a:gd name="T14" fmla="*/ 193 w 261"/>
                <a:gd name="T15" fmla="*/ 393 h 416"/>
                <a:gd name="T16" fmla="*/ 175 w 261"/>
                <a:gd name="T17" fmla="*/ 385 h 416"/>
                <a:gd name="T18" fmla="*/ 161 w 261"/>
                <a:gd name="T19" fmla="*/ 388 h 416"/>
                <a:gd name="T20" fmla="*/ 171 w 261"/>
                <a:gd name="T21" fmla="*/ 380 h 416"/>
                <a:gd name="T22" fmla="*/ 163 w 261"/>
                <a:gd name="T23" fmla="*/ 363 h 416"/>
                <a:gd name="T24" fmla="*/ 150 w 261"/>
                <a:gd name="T25" fmla="*/ 360 h 416"/>
                <a:gd name="T26" fmla="*/ 162 w 261"/>
                <a:gd name="T27" fmla="*/ 352 h 416"/>
                <a:gd name="T28" fmla="*/ 168 w 261"/>
                <a:gd name="T29" fmla="*/ 334 h 416"/>
                <a:gd name="T30" fmla="*/ 161 w 261"/>
                <a:gd name="T31" fmla="*/ 323 h 416"/>
                <a:gd name="T32" fmla="*/ 175 w 261"/>
                <a:gd name="T33" fmla="*/ 325 h 416"/>
                <a:gd name="T34" fmla="*/ 193 w 261"/>
                <a:gd name="T35" fmla="*/ 317 h 416"/>
                <a:gd name="T36" fmla="*/ 196 w 261"/>
                <a:gd name="T37" fmla="*/ 304 h 416"/>
                <a:gd name="T38" fmla="*/ 203 w 261"/>
                <a:gd name="T39" fmla="*/ 316 h 416"/>
                <a:gd name="T40" fmla="*/ 222 w 261"/>
                <a:gd name="T41" fmla="*/ 323 h 416"/>
                <a:gd name="T42" fmla="*/ 233 w 261"/>
                <a:gd name="T43" fmla="*/ 316 h 416"/>
                <a:gd name="T44" fmla="*/ 230 w 261"/>
                <a:gd name="T45" fmla="*/ 330 h 416"/>
                <a:gd name="T46" fmla="*/ 238 w 261"/>
                <a:gd name="T47" fmla="*/ 347 h 416"/>
                <a:gd name="T48" fmla="*/ 251 w 261"/>
                <a:gd name="T49" fmla="*/ 350 h 416"/>
                <a:gd name="T50" fmla="*/ 24 w 261"/>
                <a:gd name="T51" fmla="*/ 25 h 416"/>
                <a:gd name="T52" fmla="*/ 188 w 261"/>
                <a:gd name="T53" fmla="*/ 25 h 416"/>
                <a:gd name="T54" fmla="*/ 185 w 261"/>
                <a:gd name="T55" fmla="*/ 302 h 416"/>
                <a:gd name="T56" fmla="*/ 178 w 261"/>
                <a:gd name="T57" fmla="*/ 312 h 416"/>
                <a:gd name="T58" fmla="*/ 168 w 261"/>
                <a:gd name="T59" fmla="*/ 304 h 416"/>
                <a:gd name="T60" fmla="*/ 151 w 261"/>
                <a:gd name="T61" fmla="*/ 319 h 416"/>
                <a:gd name="T62" fmla="*/ 158 w 261"/>
                <a:gd name="T63" fmla="*/ 332 h 416"/>
                <a:gd name="T64" fmla="*/ 146 w 261"/>
                <a:gd name="T65" fmla="*/ 340 h 416"/>
                <a:gd name="T66" fmla="*/ 140 w 261"/>
                <a:gd name="T67" fmla="*/ 364 h 416"/>
                <a:gd name="T68" fmla="*/ 147 w 261"/>
                <a:gd name="T69" fmla="*/ 370 h 416"/>
                <a:gd name="T70" fmla="*/ 155 w 261"/>
                <a:gd name="T71" fmla="*/ 372 h 416"/>
                <a:gd name="T72" fmla="*/ 24 w 261"/>
                <a:gd name="T73" fmla="*/ 25 h 416"/>
                <a:gd name="T74" fmla="*/ 254 w 261"/>
                <a:gd name="T75" fmla="*/ 340 h 416"/>
                <a:gd name="T76" fmla="*/ 247 w 261"/>
                <a:gd name="T77" fmla="*/ 341 h 416"/>
                <a:gd name="T78" fmla="*/ 249 w 261"/>
                <a:gd name="T79" fmla="*/ 328 h 416"/>
                <a:gd name="T80" fmla="*/ 237 w 261"/>
                <a:gd name="T81" fmla="*/ 306 h 416"/>
                <a:gd name="T82" fmla="*/ 232 w 261"/>
                <a:gd name="T83" fmla="*/ 304 h 416"/>
                <a:gd name="T84" fmla="*/ 223 w 261"/>
                <a:gd name="T85" fmla="*/ 312 h 416"/>
                <a:gd name="T86" fmla="*/ 215 w 261"/>
                <a:gd name="T87" fmla="*/ 301 h 416"/>
                <a:gd name="T88" fmla="*/ 213 w 261"/>
                <a:gd name="T89" fmla="*/ 0 h 416"/>
                <a:gd name="T90" fmla="*/ 0 w 261"/>
                <a:gd name="T91" fmla="*/ 397 h 416"/>
                <a:gd name="T92" fmla="*/ 164 w 261"/>
                <a:gd name="T93" fmla="*/ 404 h 416"/>
                <a:gd name="T94" fmla="*/ 168 w 261"/>
                <a:gd name="T95" fmla="*/ 406 h 416"/>
                <a:gd name="T96" fmla="*/ 178 w 261"/>
                <a:gd name="T97" fmla="*/ 398 h 416"/>
                <a:gd name="T98" fmla="*/ 185 w 261"/>
                <a:gd name="T99" fmla="*/ 409 h 416"/>
                <a:gd name="T100" fmla="*/ 209 w 261"/>
                <a:gd name="T101" fmla="*/ 416 h 416"/>
                <a:gd name="T102" fmla="*/ 214 w 261"/>
                <a:gd name="T103" fmla="*/ 401 h 416"/>
                <a:gd name="T104" fmla="*/ 228 w 261"/>
                <a:gd name="T105" fmla="*/ 404 h 416"/>
                <a:gd name="T106" fmla="*/ 235 w 261"/>
                <a:gd name="T107" fmla="*/ 406 h 416"/>
                <a:gd name="T108" fmla="*/ 249 w 261"/>
                <a:gd name="T109" fmla="*/ 382 h 416"/>
                <a:gd name="T110" fmla="*/ 247 w 261"/>
                <a:gd name="T111" fmla="*/ 369 h 416"/>
                <a:gd name="T112" fmla="*/ 261 w 261"/>
                <a:gd name="T113" fmla="*/ 364 h 416"/>
                <a:gd name="T114" fmla="*/ 254 w 261"/>
                <a:gd name="T115" fmla="*/ 34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1" h="416">
                  <a:moveTo>
                    <a:pt x="251" y="360"/>
                  </a:moveTo>
                  <a:lnTo>
                    <a:pt x="251" y="360"/>
                  </a:lnTo>
                  <a:lnTo>
                    <a:pt x="239" y="358"/>
                  </a:lnTo>
                  <a:lnTo>
                    <a:pt x="238" y="363"/>
                  </a:lnTo>
                  <a:cubicBezTo>
                    <a:pt x="237" y="368"/>
                    <a:pt x="235" y="372"/>
                    <a:pt x="232" y="376"/>
                  </a:cubicBezTo>
                  <a:lnTo>
                    <a:pt x="230" y="380"/>
                  </a:lnTo>
                  <a:lnTo>
                    <a:pt x="240" y="387"/>
                  </a:lnTo>
                  <a:lnTo>
                    <a:pt x="233" y="394"/>
                  </a:lnTo>
                  <a:lnTo>
                    <a:pt x="226" y="385"/>
                  </a:lnTo>
                  <a:lnTo>
                    <a:pt x="222" y="387"/>
                  </a:lnTo>
                  <a:cubicBezTo>
                    <a:pt x="217" y="390"/>
                    <a:pt x="213" y="392"/>
                    <a:pt x="208" y="393"/>
                  </a:cubicBezTo>
                  <a:lnTo>
                    <a:pt x="203" y="394"/>
                  </a:lnTo>
                  <a:lnTo>
                    <a:pt x="205" y="406"/>
                  </a:lnTo>
                  <a:lnTo>
                    <a:pt x="196" y="406"/>
                  </a:lnTo>
                  <a:lnTo>
                    <a:pt x="197" y="394"/>
                  </a:lnTo>
                  <a:lnTo>
                    <a:pt x="193" y="393"/>
                  </a:lnTo>
                  <a:cubicBezTo>
                    <a:pt x="188" y="392"/>
                    <a:pt x="183" y="390"/>
                    <a:pt x="179" y="387"/>
                  </a:cubicBezTo>
                  <a:lnTo>
                    <a:pt x="175" y="385"/>
                  </a:lnTo>
                  <a:lnTo>
                    <a:pt x="168" y="394"/>
                  </a:lnTo>
                  <a:lnTo>
                    <a:pt x="161" y="388"/>
                  </a:lnTo>
                  <a:lnTo>
                    <a:pt x="161" y="387"/>
                  </a:lnTo>
                  <a:lnTo>
                    <a:pt x="171" y="380"/>
                  </a:lnTo>
                  <a:lnTo>
                    <a:pt x="168" y="376"/>
                  </a:lnTo>
                  <a:cubicBezTo>
                    <a:pt x="165" y="372"/>
                    <a:pt x="164" y="368"/>
                    <a:pt x="163" y="363"/>
                  </a:cubicBezTo>
                  <a:lnTo>
                    <a:pt x="162" y="358"/>
                  </a:lnTo>
                  <a:lnTo>
                    <a:pt x="150" y="360"/>
                  </a:lnTo>
                  <a:lnTo>
                    <a:pt x="150" y="350"/>
                  </a:lnTo>
                  <a:lnTo>
                    <a:pt x="162" y="352"/>
                  </a:lnTo>
                  <a:lnTo>
                    <a:pt x="163" y="347"/>
                  </a:lnTo>
                  <a:cubicBezTo>
                    <a:pt x="163" y="343"/>
                    <a:pt x="165" y="338"/>
                    <a:pt x="168" y="334"/>
                  </a:cubicBezTo>
                  <a:lnTo>
                    <a:pt x="171" y="330"/>
                  </a:lnTo>
                  <a:lnTo>
                    <a:pt x="161" y="323"/>
                  </a:lnTo>
                  <a:lnTo>
                    <a:pt x="168" y="316"/>
                  </a:lnTo>
                  <a:lnTo>
                    <a:pt x="175" y="325"/>
                  </a:lnTo>
                  <a:lnTo>
                    <a:pt x="179" y="323"/>
                  </a:lnTo>
                  <a:cubicBezTo>
                    <a:pt x="183" y="320"/>
                    <a:pt x="188" y="318"/>
                    <a:pt x="193" y="317"/>
                  </a:cubicBezTo>
                  <a:lnTo>
                    <a:pt x="197" y="316"/>
                  </a:lnTo>
                  <a:lnTo>
                    <a:pt x="196" y="304"/>
                  </a:lnTo>
                  <a:lnTo>
                    <a:pt x="205" y="304"/>
                  </a:lnTo>
                  <a:lnTo>
                    <a:pt x="203" y="316"/>
                  </a:lnTo>
                  <a:lnTo>
                    <a:pt x="208" y="317"/>
                  </a:lnTo>
                  <a:cubicBezTo>
                    <a:pt x="213" y="318"/>
                    <a:pt x="217" y="320"/>
                    <a:pt x="222" y="323"/>
                  </a:cubicBezTo>
                  <a:lnTo>
                    <a:pt x="226" y="325"/>
                  </a:lnTo>
                  <a:lnTo>
                    <a:pt x="233" y="316"/>
                  </a:lnTo>
                  <a:lnTo>
                    <a:pt x="240" y="323"/>
                  </a:lnTo>
                  <a:lnTo>
                    <a:pt x="230" y="330"/>
                  </a:lnTo>
                  <a:lnTo>
                    <a:pt x="232" y="334"/>
                  </a:lnTo>
                  <a:cubicBezTo>
                    <a:pt x="235" y="338"/>
                    <a:pt x="237" y="343"/>
                    <a:pt x="238" y="347"/>
                  </a:cubicBezTo>
                  <a:lnTo>
                    <a:pt x="239" y="352"/>
                  </a:lnTo>
                  <a:lnTo>
                    <a:pt x="251" y="350"/>
                  </a:lnTo>
                  <a:lnTo>
                    <a:pt x="251" y="360"/>
                  </a:lnTo>
                  <a:close/>
                  <a:moveTo>
                    <a:pt x="24" y="25"/>
                  </a:moveTo>
                  <a:lnTo>
                    <a:pt x="24" y="25"/>
                  </a:lnTo>
                  <a:lnTo>
                    <a:pt x="188" y="25"/>
                  </a:lnTo>
                  <a:lnTo>
                    <a:pt x="188" y="296"/>
                  </a:lnTo>
                  <a:cubicBezTo>
                    <a:pt x="186" y="297"/>
                    <a:pt x="185" y="299"/>
                    <a:pt x="185" y="302"/>
                  </a:cubicBezTo>
                  <a:lnTo>
                    <a:pt x="186" y="309"/>
                  </a:lnTo>
                  <a:cubicBezTo>
                    <a:pt x="183" y="310"/>
                    <a:pt x="180" y="311"/>
                    <a:pt x="178" y="312"/>
                  </a:cubicBezTo>
                  <a:lnTo>
                    <a:pt x="173" y="306"/>
                  </a:lnTo>
                  <a:cubicBezTo>
                    <a:pt x="172" y="305"/>
                    <a:pt x="170" y="304"/>
                    <a:pt x="168" y="304"/>
                  </a:cubicBezTo>
                  <a:lnTo>
                    <a:pt x="165" y="305"/>
                  </a:lnTo>
                  <a:lnTo>
                    <a:pt x="151" y="319"/>
                  </a:lnTo>
                  <a:cubicBezTo>
                    <a:pt x="149" y="321"/>
                    <a:pt x="149" y="325"/>
                    <a:pt x="152" y="328"/>
                  </a:cubicBezTo>
                  <a:lnTo>
                    <a:pt x="158" y="332"/>
                  </a:lnTo>
                  <a:cubicBezTo>
                    <a:pt x="156" y="335"/>
                    <a:pt x="155" y="338"/>
                    <a:pt x="154" y="341"/>
                  </a:cubicBezTo>
                  <a:lnTo>
                    <a:pt x="146" y="340"/>
                  </a:lnTo>
                  <a:cubicBezTo>
                    <a:pt x="143" y="340"/>
                    <a:pt x="140" y="343"/>
                    <a:pt x="140" y="346"/>
                  </a:cubicBezTo>
                  <a:lnTo>
                    <a:pt x="140" y="364"/>
                  </a:lnTo>
                  <a:cubicBezTo>
                    <a:pt x="140" y="367"/>
                    <a:pt x="143" y="370"/>
                    <a:pt x="147" y="370"/>
                  </a:cubicBezTo>
                  <a:lnTo>
                    <a:pt x="147" y="370"/>
                  </a:lnTo>
                  <a:lnTo>
                    <a:pt x="154" y="369"/>
                  </a:lnTo>
                  <a:cubicBezTo>
                    <a:pt x="154" y="370"/>
                    <a:pt x="155" y="371"/>
                    <a:pt x="155" y="372"/>
                  </a:cubicBezTo>
                  <a:lnTo>
                    <a:pt x="24" y="372"/>
                  </a:lnTo>
                  <a:lnTo>
                    <a:pt x="24" y="25"/>
                  </a:lnTo>
                  <a:close/>
                  <a:moveTo>
                    <a:pt x="254" y="340"/>
                  </a:moveTo>
                  <a:lnTo>
                    <a:pt x="254" y="340"/>
                  </a:lnTo>
                  <a:lnTo>
                    <a:pt x="254" y="340"/>
                  </a:lnTo>
                  <a:lnTo>
                    <a:pt x="247" y="341"/>
                  </a:lnTo>
                  <a:cubicBezTo>
                    <a:pt x="246" y="338"/>
                    <a:pt x="245" y="335"/>
                    <a:pt x="243" y="332"/>
                  </a:cubicBezTo>
                  <a:lnTo>
                    <a:pt x="249" y="328"/>
                  </a:lnTo>
                  <a:cubicBezTo>
                    <a:pt x="252" y="325"/>
                    <a:pt x="252" y="321"/>
                    <a:pt x="249" y="319"/>
                  </a:cubicBezTo>
                  <a:lnTo>
                    <a:pt x="237" y="306"/>
                  </a:lnTo>
                  <a:lnTo>
                    <a:pt x="234" y="304"/>
                  </a:lnTo>
                  <a:lnTo>
                    <a:pt x="232" y="304"/>
                  </a:lnTo>
                  <a:cubicBezTo>
                    <a:pt x="231" y="304"/>
                    <a:pt x="229" y="305"/>
                    <a:pt x="227" y="307"/>
                  </a:cubicBezTo>
                  <a:lnTo>
                    <a:pt x="223" y="312"/>
                  </a:lnTo>
                  <a:cubicBezTo>
                    <a:pt x="220" y="311"/>
                    <a:pt x="217" y="310"/>
                    <a:pt x="214" y="309"/>
                  </a:cubicBezTo>
                  <a:lnTo>
                    <a:pt x="215" y="301"/>
                  </a:lnTo>
                  <a:cubicBezTo>
                    <a:pt x="215" y="299"/>
                    <a:pt x="214" y="297"/>
                    <a:pt x="213" y="296"/>
                  </a:cubicBezTo>
                  <a:lnTo>
                    <a:pt x="213" y="0"/>
                  </a:lnTo>
                  <a:lnTo>
                    <a:pt x="0" y="0"/>
                  </a:lnTo>
                  <a:lnTo>
                    <a:pt x="0" y="397"/>
                  </a:lnTo>
                  <a:lnTo>
                    <a:pt x="157" y="397"/>
                  </a:lnTo>
                  <a:lnTo>
                    <a:pt x="164" y="404"/>
                  </a:lnTo>
                  <a:lnTo>
                    <a:pt x="166" y="406"/>
                  </a:lnTo>
                  <a:lnTo>
                    <a:pt x="168" y="406"/>
                  </a:lnTo>
                  <a:cubicBezTo>
                    <a:pt x="170" y="406"/>
                    <a:pt x="172" y="405"/>
                    <a:pt x="173" y="403"/>
                  </a:cubicBezTo>
                  <a:lnTo>
                    <a:pt x="178" y="398"/>
                  </a:lnTo>
                  <a:cubicBezTo>
                    <a:pt x="180" y="399"/>
                    <a:pt x="183" y="401"/>
                    <a:pt x="186" y="401"/>
                  </a:cubicBezTo>
                  <a:lnTo>
                    <a:pt x="185" y="409"/>
                  </a:lnTo>
                  <a:cubicBezTo>
                    <a:pt x="185" y="413"/>
                    <a:pt x="188" y="416"/>
                    <a:pt x="191" y="416"/>
                  </a:cubicBezTo>
                  <a:lnTo>
                    <a:pt x="209" y="416"/>
                  </a:lnTo>
                  <a:cubicBezTo>
                    <a:pt x="213" y="416"/>
                    <a:pt x="215" y="413"/>
                    <a:pt x="215" y="408"/>
                  </a:cubicBezTo>
                  <a:lnTo>
                    <a:pt x="214" y="401"/>
                  </a:lnTo>
                  <a:cubicBezTo>
                    <a:pt x="217" y="401"/>
                    <a:pt x="220" y="399"/>
                    <a:pt x="223" y="398"/>
                  </a:cubicBezTo>
                  <a:lnTo>
                    <a:pt x="228" y="404"/>
                  </a:lnTo>
                  <a:cubicBezTo>
                    <a:pt x="229" y="405"/>
                    <a:pt x="231" y="406"/>
                    <a:pt x="232" y="406"/>
                  </a:cubicBezTo>
                  <a:lnTo>
                    <a:pt x="235" y="406"/>
                  </a:lnTo>
                  <a:lnTo>
                    <a:pt x="250" y="391"/>
                  </a:lnTo>
                  <a:cubicBezTo>
                    <a:pt x="252" y="389"/>
                    <a:pt x="252" y="385"/>
                    <a:pt x="249" y="382"/>
                  </a:cubicBezTo>
                  <a:lnTo>
                    <a:pt x="243" y="378"/>
                  </a:lnTo>
                  <a:cubicBezTo>
                    <a:pt x="245" y="375"/>
                    <a:pt x="246" y="372"/>
                    <a:pt x="247" y="369"/>
                  </a:cubicBezTo>
                  <a:lnTo>
                    <a:pt x="254" y="370"/>
                  </a:lnTo>
                  <a:cubicBezTo>
                    <a:pt x="258" y="370"/>
                    <a:pt x="261" y="367"/>
                    <a:pt x="261" y="364"/>
                  </a:cubicBezTo>
                  <a:lnTo>
                    <a:pt x="261" y="346"/>
                  </a:lnTo>
                  <a:cubicBezTo>
                    <a:pt x="261" y="343"/>
                    <a:pt x="258" y="340"/>
                    <a:pt x="254" y="340"/>
                  </a:cubicBezTo>
                  <a:close/>
                </a:path>
              </a:pathLst>
            </a:custGeom>
            <a:grpFill/>
            <a:ln>
              <a:noFill/>
            </a:ln>
          </p:spPr>
          <p:txBody>
            <a:bodyPr/>
            <a:lstStyle/>
            <a:p>
              <a:pPr defTabSz="724757">
                <a:defRPr/>
              </a:pPr>
              <a:endParaRPr lang="zh-CN" altLang="en-US" sz="4267"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6" name="文本框 115"/>
          <p:cNvSpPr txBox="1"/>
          <p:nvPr/>
        </p:nvSpPr>
        <p:spPr>
          <a:xfrm rot="10800000" flipV="1">
            <a:off x="9132999" y="4561088"/>
            <a:ext cx="710451" cy="276999"/>
          </a:xfrm>
          <a:prstGeom prst="rect">
            <a:avLst/>
          </a:prstGeom>
          <a:noFill/>
        </p:spPr>
        <p:txBody>
          <a:bodyPr wrap="none" rtlCol="0">
            <a:spAutoFit/>
          </a:bodyPr>
          <a:lstStyle/>
          <a:p>
            <a:r>
              <a:rPr lang="en-US" altLang="zh-CN" sz="1200" dirty="0" smtClean="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DN3(S)</a:t>
            </a:r>
            <a:endParaRPr lang="zh-CN" altLang="en-US" sz="1200" dirty="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17" name="曲线连接符 116"/>
          <p:cNvCxnSpPr/>
          <p:nvPr/>
        </p:nvCxnSpPr>
        <p:spPr bwMode="auto">
          <a:xfrm flipV="1">
            <a:off x="8473205" y="4230622"/>
            <a:ext cx="1295565" cy="1090912"/>
          </a:xfrm>
          <a:prstGeom prst="curvedConnector3">
            <a:avLst>
              <a:gd name="adj1" fmla="val 50000"/>
            </a:avLst>
          </a:prstGeom>
          <a:noFill/>
          <a:ln w="15875" cap="flat" cmpd="sng" algn="ctr">
            <a:solidFill>
              <a:srgbClr val="C7000B"/>
            </a:solidFill>
            <a:prstDash val="sysDash"/>
            <a:round/>
            <a:headEnd type="none" w="med" len="med"/>
            <a:tailEnd type="triangle"/>
          </a:ln>
          <a:effectLst/>
        </p:spPr>
      </p:cxnSp>
      <p:cxnSp>
        <p:nvCxnSpPr>
          <p:cNvPr id="118" name="曲线连接符 117"/>
          <p:cNvCxnSpPr/>
          <p:nvPr/>
        </p:nvCxnSpPr>
        <p:spPr bwMode="auto">
          <a:xfrm flipH="1" flipV="1">
            <a:off x="8647001" y="4365599"/>
            <a:ext cx="1861" cy="770931"/>
          </a:xfrm>
          <a:prstGeom prst="curvedConnector3">
            <a:avLst>
              <a:gd name="adj1" fmla="val -16247335"/>
            </a:avLst>
          </a:prstGeom>
          <a:noFill/>
          <a:ln w="15875" cap="flat" cmpd="sng" algn="ctr">
            <a:solidFill>
              <a:srgbClr val="C7000B"/>
            </a:solidFill>
            <a:prstDash val="sysDash"/>
            <a:round/>
            <a:headEnd type="none" w="med" len="med"/>
            <a:tailEnd type="triangle"/>
          </a:ln>
          <a:effectLst/>
        </p:spPr>
      </p:cxnSp>
      <p:sp>
        <p:nvSpPr>
          <p:cNvPr id="119" name="文本框 118"/>
          <p:cNvSpPr txBox="1"/>
          <p:nvPr/>
        </p:nvSpPr>
        <p:spPr>
          <a:xfrm>
            <a:off x="8002526" y="5854795"/>
            <a:ext cx="2067453" cy="276999"/>
          </a:xfrm>
          <a:prstGeom prst="rect">
            <a:avLst/>
          </a:prstGeom>
          <a:noFill/>
        </p:spPr>
        <p:txBody>
          <a:bodyPr wrap="square" rtlCol="0">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云底座（支持</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x86</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与鲲鹏）</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Freeform 7"/>
          <p:cNvSpPr>
            <a:spLocks noEditPoints="1"/>
          </p:cNvSpPr>
          <p:nvPr/>
        </p:nvSpPr>
        <p:spPr bwMode="auto">
          <a:xfrm>
            <a:off x="7379380" y="5787431"/>
            <a:ext cx="3127933" cy="393976"/>
          </a:xfrm>
          <a:custGeom>
            <a:avLst/>
            <a:gdLst/>
            <a:ahLst/>
            <a:cxnLst>
              <a:cxn ang="0">
                <a:pos x="686" y="0"/>
              </a:cxn>
              <a:cxn ang="0">
                <a:pos x="40" y="0"/>
              </a:cxn>
              <a:cxn ang="0">
                <a:pos x="0" y="40"/>
              </a:cxn>
              <a:cxn ang="0">
                <a:pos x="0" y="180"/>
              </a:cxn>
              <a:cxn ang="0">
                <a:pos x="40" y="220"/>
              </a:cxn>
              <a:cxn ang="0">
                <a:pos x="686" y="220"/>
              </a:cxn>
              <a:cxn ang="0">
                <a:pos x="726" y="180"/>
              </a:cxn>
              <a:cxn ang="0">
                <a:pos x="726" y="40"/>
              </a:cxn>
              <a:cxn ang="0">
                <a:pos x="686" y="0"/>
              </a:cxn>
              <a:cxn ang="0">
                <a:pos x="666" y="166"/>
              </a:cxn>
              <a:cxn ang="0">
                <a:pos x="60" y="166"/>
              </a:cxn>
              <a:cxn ang="0">
                <a:pos x="60" y="48"/>
              </a:cxn>
              <a:cxn ang="0">
                <a:pos x="666" y="48"/>
              </a:cxn>
              <a:cxn ang="0">
                <a:pos x="666" y="166"/>
              </a:cxn>
            </a:cxnLst>
            <a:rect l="0" t="0" r="r" b="b"/>
            <a:pathLst>
              <a:path w="726" h="220">
                <a:moveTo>
                  <a:pt x="686" y="0"/>
                </a:moveTo>
                <a:cubicBezTo>
                  <a:pt x="40" y="0"/>
                  <a:pt x="40" y="0"/>
                  <a:pt x="40" y="0"/>
                </a:cubicBezTo>
                <a:cubicBezTo>
                  <a:pt x="18" y="0"/>
                  <a:pt x="0" y="18"/>
                  <a:pt x="0" y="40"/>
                </a:cubicBezTo>
                <a:cubicBezTo>
                  <a:pt x="0" y="180"/>
                  <a:pt x="0" y="180"/>
                  <a:pt x="0" y="180"/>
                </a:cubicBezTo>
                <a:cubicBezTo>
                  <a:pt x="0" y="203"/>
                  <a:pt x="18" y="220"/>
                  <a:pt x="40" y="220"/>
                </a:cubicBezTo>
                <a:cubicBezTo>
                  <a:pt x="686" y="220"/>
                  <a:pt x="686" y="220"/>
                  <a:pt x="686" y="220"/>
                </a:cubicBezTo>
                <a:cubicBezTo>
                  <a:pt x="708" y="220"/>
                  <a:pt x="726" y="203"/>
                  <a:pt x="726" y="180"/>
                </a:cubicBezTo>
                <a:cubicBezTo>
                  <a:pt x="726" y="40"/>
                  <a:pt x="726" y="40"/>
                  <a:pt x="726" y="40"/>
                </a:cubicBezTo>
                <a:cubicBezTo>
                  <a:pt x="726" y="18"/>
                  <a:pt x="708" y="0"/>
                  <a:pt x="686" y="0"/>
                </a:cubicBezTo>
                <a:close/>
                <a:moveTo>
                  <a:pt x="666" y="166"/>
                </a:moveTo>
                <a:cubicBezTo>
                  <a:pt x="60" y="166"/>
                  <a:pt x="60" y="166"/>
                  <a:pt x="60" y="166"/>
                </a:cubicBezTo>
                <a:cubicBezTo>
                  <a:pt x="60" y="48"/>
                  <a:pt x="60" y="48"/>
                  <a:pt x="60" y="48"/>
                </a:cubicBezTo>
                <a:cubicBezTo>
                  <a:pt x="666" y="48"/>
                  <a:pt x="666" y="48"/>
                  <a:pt x="666" y="48"/>
                </a:cubicBezTo>
                <a:lnTo>
                  <a:pt x="666" y="166"/>
                </a:lnTo>
                <a:close/>
              </a:path>
            </a:pathLst>
          </a:custGeom>
          <a:noFill/>
          <a:ln w="28575">
            <a:solidFill>
              <a:srgbClr val="C7000B"/>
            </a:solidFill>
            <a:round/>
            <a:headEnd/>
            <a:tailEnd/>
          </a:ln>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1234872" y="4120904"/>
            <a:ext cx="4156581" cy="200014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07760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sym typeface="Huawei Sans" panose="020C0503030203020204" pitchFamily="34" charset="0"/>
              </a:rPr>
              <a:t>其它</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支持伪</a:t>
            </a:r>
            <a:r>
              <a:rPr lang="zh-CN" altLang="en-US" dirty="0">
                <a:sym typeface="Huawei Sans" panose="020C0503030203020204" pitchFamily="34" charset="0"/>
              </a:rPr>
              <a:t>列</a:t>
            </a:r>
            <a:r>
              <a:rPr lang="en-US" altLang="zh-CN" dirty="0" smtClean="0">
                <a:sym typeface="Huawei Sans" panose="020C0503030203020204" pitchFamily="34" charset="0"/>
              </a:rPr>
              <a:t>ROWNUM</a:t>
            </a:r>
            <a:r>
              <a:rPr lang="zh-CN" altLang="en-US" dirty="0" smtClean="0">
                <a:sym typeface="Huawei Sans" panose="020C0503030203020204" pitchFamily="34" charset="0"/>
              </a:rPr>
              <a:t>查询及使用；</a:t>
            </a:r>
            <a:endParaRPr lang="en-US" altLang="zh-CN" dirty="0" smtClean="0">
              <a:sym typeface="Huawei Sans" panose="020C0503030203020204" pitchFamily="34" charset="0"/>
            </a:endParaRPr>
          </a:p>
          <a:p>
            <a:r>
              <a:rPr lang="zh-CN" altLang="en-US" dirty="0">
                <a:sym typeface="Huawei Sans" panose="020C0503030203020204" pitchFamily="34" charset="0"/>
              </a:rPr>
              <a:t>支持</a:t>
            </a:r>
            <a:r>
              <a:rPr lang="zh-CN" altLang="en-US" dirty="0" smtClean="0">
                <a:sym typeface="Huawei Sans" panose="020C0503030203020204" pitchFamily="34" charset="0"/>
              </a:rPr>
              <a:t>全局</a:t>
            </a:r>
            <a:r>
              <a:rPr lang="zh-CN" altLang="en-US" dirty="0">
                <a:sym typeface="Huawei Sans" panose="020C0503030203020204" pitchFamily="34" charset="0"/>
              </a:rPr>
              <a:t>临时</a:t>
            </a:r>
            <a:r>
              <a:rPr lang="zh-CN" altLang="en-US" dirty="0" smtClean="0">
                <a:sym typeface="Huawei Sans" panose="020C0503030203020204" pitchFamily="34" charset="0"/>
              </a:rPr>
              <a:t>表</a:t>
            </a:r>
            <a:r>
              <a:rPr lang="zh-CN" altLang="en-US" dirty="0">
                <a:sym typeface="Huawei Sans" panose="020C0503030203020204" pitchFamily="34" charset="0"/>
              </a:rPr>
              <a:t>，可分会话级、事务级二种全局临时表；</a:t>
            </a:r>
            <a:endParaRPr lang="en-US" altLang="zh-CN" dirty="0">
              <a:sym typeface="Huawei Sans" panose="020C0503030203020204" pitchFamily="34" charset="0"/>
            </a:endParaRPr>
          </a:p>
          <a:p>
            <a:r>
              <a:rPr lang="zh-CN" altLang="en-US" dirty="0">
                <a:sym typeface="Huawei Sans" panose="020C0503030203020204" pitchFamily="34" charset="0"/>
              </a:rPr>
              <a:t>支持</a:t>
            </a:r>
            <a:r>
              <a:rPr lang="zh-CN" altLang="en-US" dirty="0" smtClean="0">
                <a:sym typeface="Huawei Sans" panose="020C0503030203020204" pitchFamily="34" charset="0"/>
              </a:rPr>
              <a:t>外部表，实现对远程数据库的</a:t>
            </a:r>
            <a:r>
              <a:rPr lang="zh-CN" altLang="en-US" dirty="0">
                <a:sym typeface="Huawei Sans" panose="020C0503030203020204" pitchFamily="34" charset="0"/>
              </a:rPr>
              <a:t>跨库</a:t>
            </a:r>
            <a:r>
              <a:rPr lang="zh-CN" altLang="en-US" dirty="0" smtClean="0">
                <a:sym typeface="Huawei Sans" panose="020C0503030203020204" pitchFamily="34" charset="0"/>
              </a:rPr>
              <a:t>操作，目前</a:t>
            </a:r>
            <a:r>
              <a:rPr lang="zh-CN" altLang="en-US" dirty="0">
                <a:sym typeface="Huawei Sans" panose="020C0503030203020204" pitchFamily="34" charset="0"/>
              </a:rPr>
              <a:t>支持的远程数据库类型包括</a:t>
            </a:r>
            <a:r>
              <a:rPr lang="en-US" altLang="zh-CN" dirty="0">
                <a:sym typeface="Huawei Sans" panose="020C0503030203020204" pitchFamily="34" charset="0"/>
              </a:rPr>
              <a:t>Oracle</a:t>
            </a:r>
            <a:r>
              <a:rPr lang="zh-CN" altLang="en-US" dirty="0">
                <a:sym typeface="Huawei Sans" panose="020C0503030203020204" pitchFamily="34" charset="0"/>
              </a:rPr>
              <a:t>、</a:t>
            </a:r>
            <a:r>
              <a:rPr lang="en-US" altLang="zh-CN" dirty="0" err="1" smtClean="0">
                <a:sym typeface="Huawei Sans" panose="020C0503030203020204" pitchFamily="34" charset="0"/>
              </a:rPr>
              <a:t>Mysql</a:t>
            </a:r>
            <a:r>
              <a:rPr lang="zh-CN" altLang="en-US" dirty="0" smtClean="0">
                <a:sym typeface="Huawei Sans" panose="020C0503030203020204" pitchFamily="34" charset="0"/>
              </a:rPr>
              <a:t>、</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zh-CN" altLang="en-US" dirty="0">
                <a:sym typeface="Huawei Sans" panose="020C0503030203020204" pitchFamily="34" charset="0"/>
              </a:rPr>
              <a:t>支持</a:t>
            </a:r>
            <a:r>
              <a:rPr lang="zh-CN" altLang="en-US" dirty="0" smtClean="0">
                <a:sym typeface="Huawei Sans" panose="020C0503030203020204" pitchFamily="34" charset="0"/>
              </a:rPr>
              <a:t>物化视图，在报表</a:t>
            </a:r>
            <a:r>
              <a:rPr lang="zh-CN" altLang="en-US" dirty="0">
                <a:sym typeface="Huawei Sans" panose="020C0503030203020204" pitchFamily="34" charset="0"/>
              </a:rPr>
              <a:t>统计、大表统计</a:t>
            </a:r>
            <a:r>
              <a:rPr lang="zh-CN" altLang="en-US" dirty="0" smtClean="0">
                <a:sym typeface="Huawei Sans" panose="020C0503030203020204" pitchFamily="34" charset="0"/>
              </a:rPr>
              <a:t>等场景下使用；</a:t>
            </a:r>
            <a:endParaRPr lang="en-US" altLang="zh-CN" dirty="0" smtClean="0">
              <a:sym typeface="Huawei Sans" panose="020C0503030203020204" pitchFamily="34" charset="0"/>
            </a:endParaRPr>
          </a:p>
          <a:p>
            <a:r>
              <a:rPr lang="zh-CN" altLang="en-US" dirty="0">
                <a:sym typeface="Huawei Sans" panose="020C0503030203020204" pitchFamily="34" charset="0"/>
              </a:rPr>
              <a:t>支持</a:t>
            </a:r>
            <a:r>
              <a:rPr lang="zh-CN" altLang="en-US" dirty="0" smtClean="0">
                <a:sym typeface="Huawei Sans" panose="020C0503030203020204" pitchFamily="34" charset="0"/>
              </a:rPr>
              <a:t>外键，父表与子表建立起外键约束；</a:t>
            </a:r>
            <a:endParaRPr lang="en-US" altLang="zh-CN" dirty="0" smtClean="0">
              <a:sym typeface="Huawei Sans" panose="020C0503030203020204" pitchFamily="34" charset="0"/>
            </a:endParaRPr>
          </a:p>
          <a:p>
            <a:r>
              <a:rPr lang="zh-CN" altLang="en-US" dirty="0">
                <a:sym typeface="Huawei Sans" panose="020C0503030203020204" pitchFamily="34" charset="0"/>
              </a:rPr>
              <a:t>支持</a:t>
            </a:r>
            <a:r>
              <a:rPr lang="zh-CN" altLang="en-US" dirty="0" smtClean="0">
                <a:sym typeface="Huawei Sans" panose="020C0503030203020204" pitchFamily="34" charset="0"/>
              </a:rPr>
              <a:t>别名，表、列可使用别名来表示；</a:t>
            </a:r>
            <a:endParaRPr lang="en-US" altLang="zh-CN" dirty="0" smtClean="0">
              <a:sym typeface="Huawei Sans" panose="020C0503030203020204" pitchFamily="34" charset="0"/>
            </a:endParaRPr>
          </a:p>
          <a:p>
            <a:r>
              <a:rPr lang="en-US" altLang="zh-CN" dirty="0" smtClean="0">
                <a:sym typeface="Huawei Sans" panose="020C0503030203020204" pitchFamily="34" charset="0"/>
              </a:rPr>
              <a:t>Workload </a:t>
            </a:r>
            <a:r>
              <a:rPr lang="en-US" altLang="zh-CN" dirty="0">
                <a:sym typeface="Huawei Sans" panose="020C0503030203020204" pitchFamily="34" charset="0"/>
              </a:rPr>
              <a:t>Diagnosis Report </a:t>
            </a:r>
            <a:r>
              <a:rPr lang="zh-CN" altLang="zh-CN" dirty="0">
                <a:sym typeface="Huawei Sans" panose="020C0503030203020204" pitchFamily="34" charset="0"/>
              </a:rPr>
              <a:t>负载诊断</a:t>
            </a:r>
            <a:r>
              <a:rPr lang="zh-CN" altLang="zh-CN" dirty="0" smtClean="0">
                <a:sym typeface="Huawei Sans" panose="020C0503030203020204" pitchFamily="34" charset="0"/>
              </a:rPr>
              <a:t>报告</a:t>
            </a:r>
            <a:r>
              <a:rPr lang="zh-CN" altLang="en-US" dirty="0" smtClean="0">
                <a:sym typeface="Huawei Sans" panose="020C0503030203020204" pitchFamily="34" charset="0"/>
              </a:rPr>
              <a:t>（</a:t>
            </a:r>
            <a:r>
              <a:rPr lang="en-US" altLang="zh-CN" dirty="0" smtClean="0">
                <a:sym typeface="Huawei Sans" panose="020C0503030203020204" pitchFamily="34" charset="0"/>
              </a:rPr>
              <a:t>WDR</a:t>
            </a:r>
            <a:r>
              <a:rPr lang="zh-CN" altLang="en-US" dirty="0" smtClean="0">
                <a:sym typeface="Huawei Sans" panose="020C0503030203020204" pitchFamily="34" charset="0"/>
              </a:rPr>
              <a:t>），</a:t>
            </a:r>
            <a:r>
              <a:rPr lang="zh-CN" altLang="zh-CN" dirty="0">
                <a:sym typeface="Huawei Sans" panose="020C0503030203020204" pitchFamily="34" charset="0"/>
              </a:rPr>
              <a:t>是</a:t>
            </a:r>
            <a:r>
              <a:rPr lang="en-US" altLang="zh-CN" dirty="0" err="1">
                <a:sym typeface="Huawei Sans" panose="020C0503030203020204" pitchFamily="34" charset="0"/>
              </a:rPr>
              <a:t>openGauss</a:t>
            </a:r>
            <a:r>
              <a:rPr lang="zh-CN" altLang="zh-CN" dirty="0">
                <a:sym typeface="Huawei Sans" panose="020C0503030203020204" pitchFamily="34" charset="0"/>
              </a:rPr>
              <a:t>提供的一种性能收集和分析</a:t>
            </a:r>
            <a:r>
              <a:rPr lang="zh-CN" altLang="zh-CN" dirty="0" smtClean="0">
                <a:sym typeface="Huawei Sans" panose="020C0503030203020204" pitchFamily="34" charset="0"/>
              </a:rPr>
              <a:t>工具</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31003885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smtClean="0">
                <a:solidFill>
                  <a:schemeClr val="bg1">
                    <a:lumMod val="50000"/>
                  </a:schemeClr>
                </a:solidFill>
                <a:sym typeface="Huawei Sans" panose="020C0503030203020204" pitchFamily="34" charset="0"/>
              </a:rPr>
              <a:t>产品介绍</a:t>
            </a:r>
            <a:endParaRPr lang="en-US" altLang="zh-CN" sz="1800" dirty="0" smtClean="0">
              <a:solidFill>
                <a:schemeClr val="bg1">
                  <a:lumMod val="50000"/>
                </a:schemeClr>
              </a:solidFill>
              <a:sym typeface="Huawei Sans" panose="020C0503030203020204" pitchFamily="34" charset="0"/>
            </a:endParaRPr>
          </a:p>
          <a:p>
            <a:r>
              <a:rPr lang="zh-CN" altLang="en-US" sz="1800" b="1" dirty="0" smtClean="0">
                <a:sym typeface="Huawei Sans" panose="020C0503030203020204" pitchFamily="34" charset="0"/>
              </a:rPr>
              <a:t>系统架构</a:t>
            </a:r>
            <a:endParaRPr lang="en-US" altLang="zh-CN" sz="1800" b="1" dirty="0" smtClean="0">
              <a:sym typeface="Huawei Sans" panose="020C0503030203020204" pitchFamily="34" charset="0"/>
            </a:endParaRPr>
          </a:p>
          <a:p>
            <a:pPr lvl="1">
              <a:buSzPct val="60000"/>
              <a:buFont typeface="Wingdings" panose="05000000000000000000" pitchFamily="2" charset="2"/>
              <a:buChar char="n"/>
            </a:pPr>
            <a:r>
              <a:rPr lang="zh-CN" altLang="en-US" sz="1600" dirty="0" smtClean="0">
                <a:sym typeface="Huawei Sans" panose="020C0503030203020204" pitchFamily="34" charset="0"/>
              </a:rPr>
              <a:t>数据库逻辑结构</a:t>
            </a:r>
            <a:endParaRPr lang="en-US" altLang="zh-CN" sz="1600" dirty="0" smtClean="0">
              <a:sym typeface="Huawei Sans" panose="020C0503030203020204" pitchFamily="34" charset="0"/>
            </a:endParaRPr>
          </a:p>
          <a:p>
            <a:pPr lvl="1"/>
            <a:r>
              <a:rPr lang="zh-CN" altLang="en-US" sz="1600" dirty="0" smtClean="0">
                <a:solidFill>
                  <a:schemeClr val="bg1">
                    <a:lumMod val="50000"/>
                  </a:schemeClr>
                </a:solidFill>
                <a:sym typeface="Huawei Sans" panose="020C0503030203020204" pitchFamily="34" charset="0"/>
              </a:rPr>
              <a:t>数据库物理结构</a:t>
            </a:r>
            <a:endParaRPr lang="en-US" altLang="zh-CN" sz="16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服务响应流程</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安装部署</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状态查询</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启停</a:t>
            </a:r>
            <a:r>
              <a:rPr lang="en-US" altLang="zh-CN" sz="1800" dirty="0" err="1" smtClean="0">
                <a:solidFill>
                  <a:schemeClr val="bg1">
                    <a:lumMod val="50000"/>
                  </a:schemeClr>
                </a:solidFill>
                <a:sym typeface="Huawei Sans" panose="020C0503030203020204" pitchFamily="34" charset="0"/>
              </a:rPr>
              <a:t>openGauss</a:t>
            </a:r>
            <a:endParaRPr lang="en-US" altLang="zh-CN" sz="1800" dirty="0" smtClean="0">
              <a:solidFill>
                <a:schemeClr val="bg1">
                  <a:lumMod val="50000"/>
                </a:schemeClr>
              </a:solidFill>
              <a:sym typeface="Huawei Sans" panose="020C0503030203020204" pitchFamily="34" charset="0"/>
            </a:endParaRPr>
          </a:p>
          <a:p>
            <a:r>
              <a:rPr lang="en-US" altLang="zh-CN" sz="1800" dirty="0" err="1">
                <a:solidFill>
                  <a:schemeClr val="bg1">
                    <a:lumMod val="50000"/>
                  </a:schemeClr>
                </a:solidFill>
                <a:sym typeface="Huawei Sans" panose="020C0503030203020204" pitchFamily="34" charset="0"/>
              </a:rPr>
              <a:t>GaussDB</a:t>
            </a:r>
            <a:r>
              <a:rPr lang="zh-CN" altLang="en-US" sz="1800" dirty="0">
                <a:solidFill>
                  <a:schemeClr val="bg1">
                    <a:lumMod val="50000"/>
                  </a:schemeClr>
                </a:solidFill>
                <a:sym typeface="Huawei Sans" panose="020C0503030203020204" pitchFamily="34" charset="0"/>
              </a:rPr>
              <a:t>云数据库</a:t>
            </a:r>
            <a:endParaRPr lang="en-US" altLang="zh-CN" sz="1800" dirty="0">
              <a:solidFill>
                <a:schemeClr val="bg1">
                  <a:lumMod val="50000"/>
                </a:schemeClr>
              </a:solidFill>
              <a:sym typeface="Huawei Sans" panose="020C0503030203020204" pitchFamily="34" charset="0"/>
            </a:endParaRPr>
          </a:p>
          <a:p>
            <a:endParaRPr lang="en-US" altLang="zh-CN" sz="2000" dirty="0" smtClean="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42721986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数据库逻辑结构</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dirty="0" err="1" smtClean="0">
                <a:sym typeface="Huawei Sans" panose="020C0503030203020204" pitchFamily="34" charset="0"/>
              </a:rPr>
              <a:t>openGauss</a:t>
            </a:r>
            <a:r>
              <a:rPr lang="zh-CN" altLang="zh-CN" dirty="0" smtClean="0">
                <a:sym typeface="Huawei Sans" panose="020C0503030203020204" pitchFamily="34" charset="0"/>
              </a:rPr>
              <a:t>的数据库节点负责存储数据，其存储介质也是磁盘，本节主要从逻辑视角介绍数据库节点都有哪些对象，以及这些对象之间的关系。</a:t>
            </a:r>
            <a:endParaRPr lang="en-US" altLang="zh-CN" dirty="0" smtClean="0">
              <a:sym typeface="Huawei Sans" panose="020C0503030203020204" pitchFamily="34" charset="0"/>
            </a:endParaRPr>
          </a:p>
          <a:p>
            <a:r>
              <a:rPr lang="zh-CN" altLang="zh-CN" dirty="0" smtClean="0">
                <a:sym typeface="Huawei Sans" panose="020C0503030203020204" pitchFamily="34" charset="0"/>
              </a:rPr>
              <a:t>数据库逻辑结构如</a:t>
            </a:r>
            <a:r>
              <a:rPr lang="zh-CN" altLang="en-US" dirty="0" smtClean="0">
                <a:sym typeface="Huawei Sans" panose="020C0503030203020204" pitchFamily="34" charset="0"/>
              </a:rPr>
              <a:t>下图：</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pSp>
        <p:nvGrpSpPr>
          <p:cNvPr id="5" name="组合 4"/>
          <p:cNvGrpSpPr/>
          <p:nvPr/>
        </p:nvGrpSpPr>
        <p:grpSpPr>
          <a:xfrm>
            <a:off x="6236629" y="2096751"/>
            <a:ext cx="5143650" cy="4038275"/>
            <a:chOff x="6236629" y="2096751"/>
            <a:chExt cx="5143650" cy="4038275"/>
          </a:xfrm>
        </p:grpSpPr>
        <p:sp>
          <p:nvSpPr>
            <p:cNvPr id="2" name="圆柱形 1"/>
            <p:cNvSpPr/>
            <p:nvPr/>
          </p:nvSpPr>
          <p:spPr>
            <a:xfrm>
              <a:off x="6236629" y="2096751"/>
              <a:ext cx="5143650" cy="4038275"/>
            </a:xfrm>
            <a:prstGeom prst="can">
              <a:avLst>
                <a:gd name="adj" fmla="val 15867"/>
              </a:avLst>
            </a:prstGeom>
            <a:solidFill>
              <a:srgbClr val="94DA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a:xfrm>
              <a:off x="6444931" y="5117400"/>
              <a:ext cx="4707607" cy="738536"/>
            </a:xfrm>
            <a:prstGeom prst="rect">
              <a:avLst/>
            </a:prstGeom>
            <a:solidFill>
              <a:srgbClr val="30B5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Tablespace2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6444931" y="3028995"/>
              <a:ext cx="4707607" cy="1965363"/>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ablespace1</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9287534" y="2778182"/>
              <a:ext cx="1770565" cy="2071707"/>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Database2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7525154" y="2778181"/>
              <a:ext cx="1703805" cy="316244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Database1</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p:cNvGrpSpPr/>
            <p:nvPr/>
          </p:nvGrpSpPr>
          <p:grpSpPr>
            <a:xfrm>
              <a:off x="7644381" y="3068497"/>
              <a:ext cx="1430048" cy="1867124"/>
              <a:chOff x="9198444" y="3331648"/>
              <a:chExt cx="1392965" cy="1877314"/>
            </a:xfrm>
          </p:grpSpPr>
          <p:sp>
            <p:nvSpPr>
              <p:cNvPr id="9" name="矩形 8"/>
              <p:cNvSpPr/>
              <p:nvPr/>
            </p:nvSpPr>
            <p:spPr>
              <a:xfrm>
                <a:off x="9198444" y="3331648"/>
                <a:ext cx="1392965" cy="1877314"/>
              </a:xfrm>
              <a:prstGeom prst="rect">
                <a:avLst/>
              </a:prstGeom>
              <a:solidFill>
                <a:srgbClr val="E8EE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 1</a:t>
                </a:r>
              </a:p>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9270151" y="3597362"/>
                <a:ext cx="1230594" cy="1205632"/>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9342790" y="3996419"/>
                <a:ext cx="1085316" cy="174837"/>
              </a:xfrm>
              <a:prstGeom prst="rect">
                <a:avLst/>
              </a:prstGeom>
              <a:solidFill>
                <a:srgbClr val="E8EE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Block 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9342790" y="4213875"/>
                <a:ext cx="1085316" cy="197709"/>
              </a:xfrm>
              <a:prstGeom prst="rect">
                <a:avLst/>
              </a:prstGeom>
              <a:solidFill>
                <a:srgbClr val="E8EE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Block 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9716219" y="4411584"/>
                <a:ext cx="449693" cy="254012"/>
              </a:xfrm>
              <a:prstGeom prst="rect">
                <a:avLst/>
              </a:prstGeom>
              <a:noFill/>
              <a:ln>
                <a:noFill/>
              </a:ln>
            </p:spPr>
            <p:txBody>
              <a:bodyPr vert="eaVert" wrap="none" rtlCol="0">
                <a:spAutoFi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9270151" y="4840434"/>
                <a:ext cx="1230594" cy="342990"/>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9342790" y="4590283"/>
                <a:ext cx="1085316" cy="196560"/>
              </a:xfrm>
              <a:prstGeom prst="rect">
                <a:avLst/>
              </a:prstGeom>
              <a:solidFill>
                <a:srgbClr val="E8EE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Block 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矩形 18"/>
            <p:cNvSpPr/>
            <p:nvPr/>
          </p:nvSpPr>
          <p:spPr>
            <a:xfrm>
              <a:off x="9340628" y="3068497"/>
              <a:ext cx="1636936" cy="360318"/>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9340629" y="3529734"/>
              <a:ext cx="1636935" cy="373814"/>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5</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9340629" y="3990971"/>
              <a:ext cx="1636935" cy="347039"/>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6</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9340629" y="4410546"/>
              <a:ext cx="1636935" cy="373814"/>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7</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7644381" y="5157924"/>
              <a:ext cx="1430048" cy="647328"/>
              <a:chOff x="10138455" y="3714579"/>
              <a:chExt cx="1466734" cy="778606"/>
            </a:xfrm>
          </p:grpSpPr>
          <p:sp>
            <p:nvSpPr>
              <p:cNvPr id="17" name="矩形 16"/>
              <p:cNvSpPr/>
              <p:nvPr/>
            </p:nvSpPr>
            <p:spPr>
              <a:xfrm>
                <a:off x="10138455" y="3714579"/>
                <a:ext cx="1466734" cy="778606"/>
              </a:xfrm>
              <a:prstGeom prst="rect">
                <a:avLst/>
              </a:prstGeom>
              <a:solidFill>
                <a:srgbClr val="E8EE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 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10254562" y="3965232"/>
                <a:ext cx="1219278" cy="424174"/>
              </a:xfrm>
              <a:prstGeom prst="rect">
                <a:avLst/>
              </a:prstGeom>
              <a:solidFill>
                <a:srgbClr val="30B5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Segment 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27" name="文本框 26"/>
          <p:cNvSpPr txBox="1"/>
          <p:nvPr/>
        </p:nvSpPr>
        <p:spPr>
          <a:xfrm>
            <a:off x="979336" y="2805132"/>
            <a:ext cx="4622239" cy="3108543"/>
          </a:xfrm>
          <a:prstGeom prst="rect">
            <a:avLst/>
          </a:prstGeom>
          <a:noFill/>
        </p:spPr>
        <p:txBody>
          <a:bodyPr wrap="square" rtlCol="0">
            <a:spAutoFit/>
          </a:bodyPr>
          <a:lstStyle/>
          <a:p>
            <a:pPr marL="285750" indent="-285750">
              <a:buSzPct val="50000"/>
              <a:buFont typeface="Wingdings" panose="05000000000000000000" pitchFamily="2" charset="2"/>
              <a:buChar char="l"/>
            </a:pPr>
            <a:r>
              <a:rPr lang="en-US" altLang="zh-CN" sz="1400" b="1" dirty="0" err="1" smtClean="0">
                <a:latin typeface="Huawei Sans" panose="020C0503030203020204" pitchFamily="34" charset="0"/>
                <a:ea typeface="方正兰亭黑简体" panose="02000000000000000000" pitchFamily="2" charset="-122"/>
                <a:sym typeface="Huawei Sans" panose="020C0503030203020204" pitchFamily="34" charset="0"/>
              </a:rPr>
              <a:t>Tablespace</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空间，是一个目录，可以存在多个，里面存储的是它所包含的数据库的各种物理文件。每个表空间可以对应多个</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Database</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SzPct val="50000"/>
              <a:buFont typeface="Wingdings" panose="05000000000000000000" pitchFamily="2" charset="2"/>
              <a:buChar char="l"/>
            </a:pP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Database</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数据库</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，用于管理各类数据对象，各数据库间相互隔离。数据库管理的对象可分布在多个</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Tablespace</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SzPct val="50000"/>
              <a:buFont typeface="Wingdings" panose="05000000000000000000" pitchFamily="2" charset="2"/>
              <a:buChar char="l"/>
            </a:pPr>
            <a:r>
              <a:rPr lang="en-US" altLang="zh-CN" sz="1400" b="1" dirty="0" err="1" smtClean="0">
                <a:latin typeface="Huawei Sans" panose="020C0503030203020204" pitchFamily="34" charset="0"/>
                <a:ea typeface="方正兰亭黑简体" panose="02000000000000000000" pitchFamily="2" charset="-122"/>
                <a:sym typeface="Huawei Sans" panose="020C0503030203020204" pitchFamily="34" charset="0"/>
              </a:rPr>
              <a:t>Datafile</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 Segment</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数据</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文件，通常每张表只对应一个数据文件。如果某张表的数据大于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1GB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，则会分为多个数据文件存储</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SzPct val="50000"/>
              <a:buFont typeface="Wingdings" panose="05000000000000000000" pitchFamily="2" charset="2"/>
              <a:buChar char="l"/>
            </a:pP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Table</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，每张表只能属于一个数据库，也只能对应到一个</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Tablespace</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。每张表对应的数据文件必须在同一个</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Tablespace</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中</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SzPct val="50000"/>
              <a:buFont typeface="Wingdings" panose="05000000000000000000" pitchFamily="2" charset="2"/>
              <a:buChar char="l"/>
            </a:pP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Block</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数据</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块，是数据库管理的基本单位，默认大小为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8KB</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p:txBody>
      </p:sp>
    </p:spTree>
    <p:extLst>
      <p:ext uri="{BB962C8B-B14F-4D97-AF65-F5344CB8AC3E}">
        <p14:creationId xmlns:p14="http://schemas.microsoft.com/office/powerpoint/2010/main" val="3226161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smtClean="0">
                <a:solidFill>
                  <a:schemeClr val="bg1">
                    <a:lumMod val="50000"/>
                  </a:schemeClr>
                </a:solidFill>
                <a:sym typeface="Huawei Sans" panose="020C0503030203020204" pitchFamily="34" charset="0"/>
              </a:rPr>
              <a:t>产品介绍</a:t>
            </a:r>
            <a:endParaRPr lang="en-US" altLang="zh-CN" sz="1800" dirty="0" smtClean="0">
              <a:solidFill>
                <a:schemeClr val="bg1">
                  <a:lumMod val="50000"/>
                </a:schemeClr>
              </a:solidFill>
              <a:sym typeface="Huawei Sans" panose="020C0503030203020204" pitchFamily="34" charset="0"/>
            </a:endParaRPr>
          </a:p>
          <a:p>
            <a:r>
              <a:rPr lang="zh-CN" altLang="en-US" sz="1800" b="1" dirty="0" smtClean="0">
                <a:sym typeface="Huawei Sans" panose="020C0503030203020204" pitchFamily="34" charset="0"/>
              </a:rPr>
              <a:t>系统架构</a:t>
            </a:r>
            <a:endParaRPr lang="en-US" altLang="zh-CN" sz="1800" b="1" dirty="0" smtClean="0">
              <a:sym typeface="Huawei Sans" panose="020C0503030203020204" pitchFamily="34" charset="0"/>
            </a:endParaRPr>
          </a:p>
          <a:p>
            <a:pPr lvl="1"/>
            <a:r>
              <a:rPr lang="zh-CN" altLang="en-US" sz="1600" dirty="0">
                <a:solidFill>
                  <a:schemeClr val="bg1">
                    <a:lumMod val="50000"/>
                  </a:schemeClr>
                </a:solidFill>
                <a:sym typeface="Huawei Sans" panose="020C0503030203020204" pitchFamily="34" charset="0"/>
              </a:rPr>
              <a:t>数据库逻辑结构</a:t>
            </a:r>
            <a:endParaRPr lang="en-US" altLang="zh-CN" sz="1600" dirty="0">
              <a:solidFill>
                <a:schemeClr val="bg1">
                  <a:lumMod val="50000"/>
                </a:schemeClr>
              </a:solidFill>
              <a:sym typeface="Huawei Sans" panose="020C0503030203020204" pitchFamily="34" charset="0"/>
            </a:endParaRPr>
          </a:p>
          <a:p>
            <a:pPr lvl="1">
              <a:buSzPct val="60000"/>
              <a:buFont typeface="Wingdings" panose="05000000000000000000" pitchFamily="2" charset="2"/>
              <a:buChar char="n"/>
            </a:pPr>
            <a:r>
              <a:rPr lang="zh-CN" altLang="en-US" sz="1600" dirty="0">
                <a:sym typeface="Huawei Sans" panose="020C0503030203020204" pitchFamily="34" charset="0"/>
              </a:rPr>
              <a:t>数据库物理</a:t>
            </a:r>
            <a:r>
              <a:rPr lang="zh-CN" altLang="en-US" sz="1600" dirty="0" smtClean="0">
                <a:sym typeface="Huawei Sans" panose="020C0503030203020204" pitchFamily="34" charset="0"/>
              </a:rPr>
              <a:t>结构</a:t>
            </a:r>
            <a:endParaRPr lang="en-US" altLang="zh-CN" sz="16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服务响应流程</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安装部署</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状态查询</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启停</a:t>
            </a:r>
            <a:r>
              <a:rPr lang="en-US" altLang="zh-CN" sz="1800" dirty="0" err="1" smtClean="0">
                <a:solidFill>
                  <a:schemeClr val="bg1">
                    <a:lumMod val="50000"/>
                  </a:schemeClr>
                </a:solidFill>
                <a:sym typeface="Huawei Sans" panose="020C0503030203020204" pitchFamily="34" charset="0"/>
              </a:rPr>
              <a:t>openGauss</a:t>
            </a:r>
            <a:endParaRPr lang="en-US" altLang="zh-CN" sz="1800" dirty="0" smtClean="0">
              <a:solidFill>
                <a:schemeClr val="bg1">
                  <a:lumMod val="50000"/>
                </a:schemeClr>
              </a:solidFill>
              <a:sym typeface="Huawei Sans" panose="020C0503030203020204" pitchFamily="34" charset="0"/>
            </a:endParaRPr>
          </a:p>
          <a:p>
            <a:r>
              <a:rPr lang="en-US" altLang="zh-CN" sz="1800" dirty="0" err="1">
                <a:solidFill>
                  <a:schemeClr val="bg1">
                    <a:lumMod val="50000"/>
                  </a:schemeClr>
                </a:solidFill>
                <a:sym typeface="Huawei Sans" panose="020C0503030203020204" pitchFamily="34" charset="0"/>
              </a:rPr>
              <a:t>GaussDB</a:t>
            </a:r>
            <a:r>
              <a:rPr lang="zh-CN" altLang="en-US" sz="1800" dirty="0">
                <a:solidFill>
                  <a:schemeClr val="bg1">
                    <a:lumMod val="50000"/>
                  </a:schemeClr>
                </a:solidFill>
                <a:sym typeface="Huawei Sans" panose="020C0503030203020204" pitchFamily="34" charset="0"/>
              </a:rPr>
              <a:t>云数据库</a:t>
            </a:r>
            <a:endParaRPr lang="en-US" altLang="zh-CN" sz="1800" dirty="0">
              <a:solidFill>
                <a:schemeClr val="bg1">
                  <a:lumMod val="50000"/>
                </a:schemeClr>
              </a:solidFill>
              <a:sym typeface="Huawei Sans" panose="020C0503030203020204" pitchFamily="34" charset="0"/>
            </a:endParaRPr>
          </a:p>
          <a:p>
            <a:endParaRPr lang="en-US" altLang="zh-CN" sz="2000" dirty="0" smtClean="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109612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zh-CN" altLang="en-US" sz="3600" smtClean="0">
                <a:sym typeface="Huawei Sans" panose="020C0503030203020204" pitchFamily="34" charset="0"/>
              </a:rPr>
              <a:t>鲲鹏计算产业</a:t>
            </a:r>
            <a:r>
              <a:rPr lang="en-US" altLang="zh-CN" smtClean="0">
                <a:sym typeface="Huawei Sans" panose="020C0503030203020204" pitchFamily="34" charset="0"/>
              </a:rPr>
              <a:t/>
            </a:r>
            <a:br>
              <a:rPr lang="en-US" altLang="zh-CN" smtClean="0">
                <a:sym typeface="Huawei Sans" panose="020C0503030203020204" pitchFamily="34" charset="0"/>
              </a:rPr>
            </a:br>
            <a:endParaRPr lang="zh-CN" altLang="en-US" dirty="0">
              <a:sym typeface="Huawei Sans" panose="020C0503030203020204" pitchFamily="34" charset="0"/>
            </a:endParaRPr>
          </a:p>
        </p:txBody>
      </p:sp>
      <p:sp>
        <p:nvSpPr>
          <p:cNvPr id="5" name="文本占位符 2"/>
          <p:cNvSpPr>
            <a:spLocks noGrp="1"/>
          </p:cNvSpPr>
          <p:nvPr>
            <p:ph type="body" sz="quarter" idx="10"/>
          </p:nvPr>
        </p:nvSpPr>
        <p:spPr/>
        <p:txBody>
          <a:bodyPr/>
          <a:lstStyle/>
          <a:p>
            <a:r>
              <a:rPr lang="zh-CN" altLang="en-US" sz="1800" smtClean="0">
                <a:sym typeface="Huawei Sans" panose="020C0503030203020204" pitchFamily="34" charset="0"/>
              </a:rPr>
              <a:t>鲲鹏计算产业是基于</a:t>
            </a:r>
            <a:r>
              <a:rPr lang="en-US" altLang="zh-CN" sz="1800" smtClean="0">
                <a:sym typeface="Huawei Sans" panose="020C0503030203020204" pitchFamily="34" charset="0"/>
              </a:rPr>
              <a:t>Kunpeng</a:t>
            </a:r>
            <a:r>
              <a:rPr lang="zh-CN" altLang="en-US" sz="1800" smtClean="0">
                <a:sym typeface="Huawei Sans" panose="020C0503030203020204" pitchFamily="34" charset="0"/>
              </a:rPr>
              <a:t>处理器构建的全栈</a:t>
            </a:r>
            <a:r>
              <a:rPr lang="en-US" altLang="zh-CN" sz="1800" smtClean="0">
                <a:sym typeface="Huawei Sans" panose="020C0503030203020204" pitchFamily="34" charset="0"/>
              </a:rPr>
              <a:t>IT</a:t>
            </a:r>
            <a:r>
              <a:rPr lang="zh-CN" altLang="en-US" sz="1800" smtClean="0">
                <a:sym typeface="Huawei Sans" panose="020C0503030203020204" pitchFamily="34" charset="0"/>
              </a:rPr>
              <a:t>基础设施、行业应用及服务，包括</a:t>
            </a:r>
            <a:r>
              <a:rPr lang="en-US" altLang="zh-CN" sz="1800" smtClean="0">
                <a:sym typeface="Huawei Sans" panose="020C0503030203020204" pitchFamily="34" charset="0"/>
              </a:rPr>
              <a:t>PC</a:t>
            </a:r>
            <a:r>
              <a:rPr lang="zh-CN" altLang="en-US" sz="1800" smtClean="0">
                <a:sym typeface="Huawei Sans" panose="020C0503030203020204" pitchFamily="34" charset="0"/>
              </a:rPr>
              <a:t>、服务器、存储、操作系统、中间件、虚拟化、数据库、云服务、行业应用以及咨询管理服务等。</a:t>
            </a:r>
            <a:endParaRPr lang="zh-CN" altLang="en-US" sz="1800" dirty="0">
              <a:sym typeface="Huawei Sans" panose="020C0503030203020204" pitchFamily="34" charset="0"/>
            </a:endParaRPr>
          </a:p>
        </p:txBody>
      </p:sp>
      <p:sp>
        <p:nvSpPr>
          <p:cNvPr id="6" name="圆角矩形 164"/>
          <p:cNvSpPr/>
          <p:nvPr/>
        </p:nvSpPr>
        <p:spPr>
          <a:xfrm>
            <a:off x="3930097" y="4201358"/>
            <a:ext cx="6099247" cy="884218"/>
          </a:xfrm>
          <a:prstGeom prst="roundRect">
            <a:avLst>
              <a:gd name="adj" fmla="val 5759"/>
            </a:avLst>
          </a:prstGeom>
          <a:solidFill>
            <a:srgbClr val="ECF0F2">
              <a:alpha val="80000"/>
            </a:srgbClr>
          </a:solidFill>
          <a:ln w="3175">
            <a:solidFill>
              <a:srgbClr val="A6A6A6"/>
            </a:solidFill>
            <a:miter lim="400000"/>
          </a:ln>
        </p:spPr>
        <p:txBody>
          <a:bodyPr lIns="37035" tIns="37035" rIns="37035" bIns="37035" anchor="ctr"/>
          <a:lstStyle/>
          <a:p>
            <a:pPr defTabSz="601816">
              <a:defRPr sz="1600">
                <a:solidFill>
                  <a:srgbClr val="FFFFFF"/>
                </a:solidFill>
                <a:latin typeface="Arial"/>
                <a:ea typeface="Arial"/>
                <a:cs typeface="Arial"/>
                <a:sym typeface="Arial"/>
              </a:defRPr>
            </a:pPr>
            <a:endParaRPr sz="14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 name="圆角矩形 164"/>
          <p:cNvSpPr/>
          <p:nvPr/>
        </p:nvSpPr>
        <p:spPr>
          <a:xfrm>
            <a:off x="3930097" y="1933147"/>
            <a:ext cx="6110319" cy="790158"/>
          </a:xfrm>
          <a:prstGeom prst="roundRect">
            <a:avLst>
              <a:gd name="adj" fmla="val 5759"/>
            </a:avLst>
          </a:prstGeom>
          <a:solidFill>
            <a:srgbClr val="ECF0F2">
              <a:alpha val="80000"/>
            </a:srgbClr>
          </a:solidFill>
          <a:ln w="3175">
            <a:solidFill>
              <a:srgbClr val="A6A6A6"/>
            </a:solidFill>
            <a:miter lim="400000"/>
          </a:ln>
        </p:spPr>
        <p:txBody>
          <a:bodyPr lIns="37035" tIns="37035" rIns="37035" bIns="37035" anchor="ctr"/>
          <a:lstStyle/>
          <a:p>
            <a:pPr defTabSz="601816"/>
            <a:endParaRPr sz="9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 name="圆角矩形 164"/>
          <p:cNvSpPr/>
          <p:nvPr/>
        </p:nvSpPr>
        <p:spPr>
          <a:xfrm>
            <a:off x="1594800" y="1888653"/>
            <a:ext cx="1773637" cy="4261953"/>
          </a:xfrm>
          <a:prstGeom prst="roundRect">
            <a:avLst>
              <a:gd name="adj" fmla="val 5759"/>
            </a:avLst>
          </a:prstGeom>
          <a:solidFill>
            <a:schemeClr val="bg1">
              <a:alpha val="80000"/>
            </a:schemeClr>
          </a:solidFill>
          <a:ln w="3175">
            <a:noFill/>
            <a:miter lim="400000"/>
          </a:ln>
        </p:spPr>
        <p:txBody>
          <a:bodyPr lIns="37035" tIns="37035" rIns="37035" bIns="37035" anchor="ctr"/>
          <a:lstStyle/>
          <a:p>
            <a:pPr defTabSz="601816"/>
            <a:endParaRPr sz="18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 name="矩形 8"/>
          <p:cNvSpPr/>
          <p:nvPr/>
        </p:nvSpPr>
        <p:spPr>
          <a:xfrm>
            <a:off x="1775075" y="3177735"/>
            <a:ext cx="1322077"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smtClean="0">
                <a:solidFill>
                  <a:srgbClr val="EBEBEB"/>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a:t>
            </a:r>
            <a:endParaRPr lang="zh-CN" altLang="en-US" sz="1400" b="1" kern="0" dirty="0">
              <a:solidFill>
                <a:srgbClr val="EBEBEB"/>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0" name="矩形 9"/>
          <p:cNvSpPr/>
          <p:nvPr/>
        </p:nvSpPr>
        <p:spPr>
          <a:xfrm>
            <a:off x="1778511" y="4362486"/>
            <a:ext cx="1322077"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虚拟化</a:t>
            </a:r>
            <a:endParaRPr lang="en-US" altLang="zh-CN"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1" name="矩形 10"/>
          <p:cNvSpPr/>
          <p:nvPr/>
        </p:nvSpPr>
        <p:spPr>
          <a:xfrm>
            <a:off x="1778511" y="3574738"/>
            <a:ext cx="1322077"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中间件</a:t>
            </a:r>
            <a:endParaRPr lang="en-US" altLang="zh-CN"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2" name="矩形 11"/>
          <p:cNvSpPr/>
          <p:nvPr/>
        </p:nvSpPr>
        <p:spPr>
          <a:xfrm>
            <a:off x="1778511" y="2388233"/>
            <a:ext cx="1322077"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smtClean="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行业应用</a:t>
            </a:r>
            <a:endParaRPr lang="en-US" altLang="zh-CN"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3" name="矩形 12"/>
          <p:cNvSpPr/>
          <p:nvPr/>
        </p:nvSpPr>
        <p:spPr>
          <a:xfrm>
            <a:off x="1779392" y="4755268"/>
            <a:ext cx="597593"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存储</a:t>
            </a:r>
          </a:p>
        </p:txBody>
      </p:sp>
      <p:sp>
        <p:nvSpPr>
          <p:cNvPr id="14" name="矩形 13"/>
          <p:cNvSpPr/>
          <p:nvPr/>
        </p:nvSpPr>
        <p:spPr>
          <a:xfrm>
            <a:off x="1775075" y="3979330"/>
            <a:ext cx="1325514" cy="307777"/>
          </a:xfrm>
          <a:prstGeom prst="rect">
            <a:avLst/>
          </a:prstGeom>
          <a:solidFill>
            <a:srgbClr val="00B0F0"/>
          </a:solidFill>
          <a:ln>
            <a:noFill/>
          </a:ln>
        </p:spPr>
        <p:txBody>
          <a:bodyPr wrap="square">
            <a:spAutoFit/>
          </a:bodyPr>
          <a:lstStyle/>
          <a:p>
            <a:pPr algn="ct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操作系统</a:t>
            </a:r>
          </a:p>
        </p:txBody>
      </p:sp>
      <p:sp>
        <p:nvSpPr>
          <p:cNvPr id="15" name="矩形 14"/>
          <p:cNvSpPr/>
          <p:nvPr/>
        </p:nvSpPr>
        <p:spPr>
          <a:xfrm>
            <a:off x="1768743" y="5540186"/>
            <a:ext cx="1364284" cy="600164"/>
          </a:xfrm>
          <a:prstGeom prst="rect">
            <a:avLst/>
          </a:prstGeom>
          <a:solidFill>
            <a:srgbClr val="00B0F0"/>
          </a:solidFill>
          <a:ln>
            <a:noFill/>
          </a:ln>
        </p:spPr>
        <p:txBody>
          <a:bodyPr wrap="square">
            <a:spAutoFit/>
          </a:bodyPr>
          <a:lstStyle/>
          <a:p>
            <a:pPr algn="ctr" defTabSz="1200002">
              <a:spcBef>
                <a:spcPts val="590"/>
              </a:spcBef>
              <a:defRPr/>
            </a:pPr>
            <a:r>
              <a:rPr lang="en-US" altLang="zh-CN" sz="1400" b="1" kern="0" dirty="0" err="1" smtClean="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Kunpeng</a:t>
            </a:r>
            <a:endParaRPr lang="en-US" altLang="zh-CN" sz="1400" b="1" kern="0" dirty="0" smtClean="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defTabSz="1200002">
              <a:spcBef>
                <a:spcPts val="590"/>
              </a:spcBef>
              <a:defRPr/>
            </a:pPr>
            <a:r>
              <a:rPr lang="zh-CN" altLang="en-US" sz="1400" b="1" kern="0" dirty="0" smtClean="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处理器</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6" name="矩形 15"/>
          <p:cNvSpPr/>
          <p:nvPr/>
        </p:nvSpPr>
        <p:spPr>
          <a:xfrm>
            <a:off x="1781802" y="5135873"/>
            <a:ext cx="1315351"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服务器</a:t>
            </a:r>
          </a:p>
        </p:txBody>
      </p:sp>
      <p:sp>
        <p:nvSpPr>
          <p:cNvPr id="17" name="矩形 16"/>
          <p:cNvSpPr/>
          <p:nvPr/>
        </p:nvSpPr>
        <p:spPr>
          <a:xfrm>
            <a:off x="1775075" y="2794670"/>
            <a:ext cx="1322077" cy="307777"/>
          </a:xfrm>
          <a:prstGeom prst="rect">
            <a:avLst/>
          </a:prstGeom>
          <a:solidFill>
            <a:srgbClr val="00B0F0"/>
          </a:solidFill>
          <a:ln>
            <a:noFill/>
          </a:ln>
        </p:spPr>
        <p:txBody>
          <a:bodyPr wrap="square">
            <a:spAutoFit/>
          </a:bodyPr>
          <a:lstStyle/>
          <a:p>
            <a:pPr algn="ctr" defTabSz="1200002">
              <a:spcBef>
                <a:spcPts val="590"/>
              </a:spcBef>
              <a:defRPr/>
            </a:pPr>
            <a:r>
              <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云服务</a:t>
            </a:r>
          </a:p>
        </p:txBody>
      </p:sp>
      <p:sp>
        <p:nvSpPr>
          <p:cNvPr id="18" name="文本框 17"/>
          <p:cNvSpPr txBox="1"/>
          <p:nvPr/>
        </p:nvSpPr>
        <p:spPr>
          <a:xfrm>
            <a:off x="1745077" y="1928796"/>
            <a:ext cx="1778204" cy="338554"/>
          </a:xfrm>
          <a:prstGeom prst="rect">
            <a:avLst/>
          </a:prstGeom>
          <a:noFill/>
        </p:spPr>
        <p:txBody>
          <a:bodyPr wrap="square" rtlCol="0">
            <a:spAutoFit/>
          </a:bodyPr>
          <a:lstStyle/>
          <a:p>
            <a:r>
              <a:rPr lang="zh-CN" altLang="en-US" sz="1600"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鲲鹏计算产业</a:t>
            </a:r>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Picture 7" descr="브로셔-내용_5"/>
          <p:cNvPicPr>
            <a:picLocks noChangeAspect="1" noChangeArrowheads="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5400000">
            <a:off x="2992229" y="3638257"/>
            <a:ext cx="1102270" cy="892422"/>
          </a:xfrm>
          <a:prstGeom prst="rect">
            <a:avLst/>
          </a:prstGeom>
          <a:noFill/>
        </p:spPr>
      </p:pic>
      <p:sp>
        <p:nvSpPr>
          <p:cNvPr id="20" name="圆角矩形 164"/>
          <p:cNvSpPr/>
          <p:nvPr/>
        </p:nvSpPr>
        <p:spPr>
          <a:xfrm>
            <a:off x="3926728" y="2788093"/>
            <a:ext cx="6108153" cy="669513"/>
          </a:xfrm>
          <a:prstGeom prst="roundRect">
            <a:avLst>
              <a:gd name="adj" fmla="val 5759"/>
            </a:avLst>
          </a:prstGeom>
          <a:solidFill>
            <a:srgbClr val="ECF0F2">
              <a:alpha val="80000"/>
            </a:srgbClr>
          </a:solidFill>
          <a:ln w="3175">
            <a:solidFill>
              <a:srgbClr val="A6A6A6"/>
            </a:solidFill>
            <a:miter lim="400000"/>
          </a:ln>
        </p:spPr>
        <p:txBody>
          <a:bodyPr lIns="37035" tIns="37035" rIns="37035" bIns="37035" anchor="ctr"/>
          <a:lstStyle/>
          <a:p>
            <a:pPr defTabSz="601816"/>
            <a:endParaRPr sz="9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1" name="圆角矩形 164"/>
          <p:cNvSpPr/>
          <p:nvPr/>
        </p:nvSpPr>
        <p:spPr>
          <a:xfrm>
            <a:off x="3935633" y="5160745"/>
            <a:ext cx="6110319" cy="874318"/>
          </a:xfrm>
          <a:prstGeom prst="roundRect">
            <a:avLst>
              <a:gd name="adj" fmla="val 5759"/>
            </a:avLst>
          </a:prstGeom>
          <a:solidFill>
            <a:srgbClr val="ECF0F2">
              <a:alpha val="80000"/>
            </a:srgbClr>
          </a:solidFill>
          <a:ln w="3175">
            <a:solidFill>
              <a:srgbClr val="A6A6A6"/>
            </a:solidFill>
            <a:miter lim="400000"/>
          </a:ln>
        </p:spPr>
        <p:txBody>
          <a:bodyPr lIns="37035" tIns="37035" rIns="37035" bIns="37035" anchor="ctr"/>
          <a:lstStyle/>
          <a:p>
            <a:pPr defTabSz="601816">
              <a:defRPr sz="1600">
                <a:solidFill>
                  <a:srgbClr val="FFFFFF"/>
                </a:solidFill>
                <a:latin typeface="Arial"/>
                <a:ea typeface="Arial"/>
                <a:cs typeface="Arial"/>
                <a:sym typeface="Arial"/>
              </a:defRPr>
            </a:pPr>
            <a:endParaRPr sz="14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2" name="圆角矩形 164"/>
          <p:cNvSpPr/>
          <p:nvPr/>
        </p:nvSpPr>
        <p:spPr>
          <a:xfrm>
            <a:off x="3935745" y="3521319"/>
            <a:ext cx="6099136" cy="614725"/>
          </a:xfrm>
          <a:prstGeom prst="roundRect">
            <a:avLst>
              <a:gd name="adj" fmla="val 5759"/>
            </a:avLst>
          </a:prstGeom>
          <a:solidFill>
            <a:srgbClr val="ECF0F2">
              <a:alpha val="80000"/>
            </a:srgbClr>
          </a:solidFill>
          <a:ln w="3175">
            <a:solidFill>
              <a:srgbClr val="A6A6A6"/>
            </a:solidFill>
            <a:miter lim="400000"/>
          </a:ln>
        </p:spPr>
        <p:txBody>
          <a:bodyPr lIns="37035" tIns="37035" rIns="37035" bIns="37035" anchor="ctr"/>
          <a:lstStyle/>
          <a:p>
            <a:pPr defTabSz="601816"/>
            <a:endParaRPr sz="900" kern="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307" y="4101559"/>
            <a:ext cx="1208607" cy="679380"/>
          </a:xfrm>
          <a:prstGeom prst="rect">
            <a:avLst/>
          </a:prstGeom>
        </p:spPr>
      </p:pic>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1136" y="4263705"/>
            <a:ext cx="706129" cy="396929"/>
          </a:xfrm>
          <a:prstGeom prst="rect">
            <a:avLst/>
          </a:prstGeom>
        </p:spPr>
      </p:pic>
      <p:sp>
        <p:nvSpPr>
          <p:cNvPr id="25" name="圆角矩形 24"/>
          <p:cNvSpPr/>
          <p:nvPr/>
        </p:nvSpPr>
        <p:spPr>
          <a:xfrm>
            <a:off x="6677900" y="4476322"/>
            <a:ext cx="1901458" cy="553474"/>
          </a:xfrm>
          <a:prstGeom prst="roundRect">
            <a:avLst>
              <a:gd name="adj" fmla="val 533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7995" tIns="143998" rIns="287995" bIns="143998" numCol="1" spcCol="0" rtlCol="0" fromWordArt="0" anchor="ctr" anchorCtr="0" forceAA="0" compatLnSpc="1">
            <a:prstTxWarp prst="textNoShape">
              <a:avLst/>
            </a:prstTxWarp>
            <a:noAutofit/>
          </a:bodyPr>
          <a:lstStyle/>
          <a:p>
            <a:pPr algn="ctr" defTabSz="1619585">
              <a:defRPr sz="1800" b="1">
                <a:solidFill>
                  <a:srgbClr val="424242"/>
                </a:solidFill>
                <a:latin typeface="微软雅黑"/>
                <a:ea typeface="微软雅黑"/>
                <a:cs typeface="微软雅黑"/>
                <a:sym typeface="微软雅黑"/>
              </a:defRPr>
            </a:pPr>
            <a:endParaRPr lang="en-US" altLang="zh-CN" sz="1600" dirty="0">
              <a:solidFill>
                <a:schemeClr val="tx1"/>
              </a:solidFill>
              <a:latin typeface="Huawei Sans" panose="020C0503030203020204" pitchFamily="34" charset="0"/>
              <a:ea typeface="方正兰亭黑简体" panose="02000000000000000000" pitchFamily="2" charset="-122"/>
              <a:cs typeface="微软雅黑"/>
              <a:sym typeface="Huawei Sans" panose="020C0503030203020204" pitchFamily="34" charset="0"/>
            </a:endParaRPr>
          </a:p>
        </p:txBody>
      </p:sp>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852" y="4218793"/>
            <a:ext cx="928090" cy="521696"/>
          </a:xfrm>
          <a:prstGeom prst="rect">
            <a:avLst/>
          </a:prstGeom>
        </p:spPr>
      </p:pic>
      <p:sp>
        <p:nvSpPr>
          <p:cNvPr id="27" name="Freeform 71"/>
          <p:cNvSpPr>
            <a:spLocks noEditPoints="1"/>
          </p:cNvSpPr>
          <p:nvPr/>
        </p:nvSpPr>
        <p:spPr bwMode="auto">
          <a:xfrm>
            <a:off x="8937743" y="2043698"/>
            <a:ext cx="305437" cy="289207"/>
          </a:xfrm>
          <a:custGeom>
            <a:avLst/>
            <a:gdLst>
              <a:gd name="T0" fmla="*/ 135 w 135"/>
              <a:gd name="T1" fmla="*/ 60 h 150"/>
              <a:gd name="T2" fmla="*/ 120 w 135"/>
              <a:gd name="T3" fmla="*/ 49 h 150"/>
              <a:gd name="T4" fmla="*/ 123 w 135"/>
              <a:gd name="T5" fmla="*/ 56 h 150"/>
              <a:gd name="T6" fmla="*/ 126 w 135"/>
              <a:gd name="T7" fmla="*/ 44 h 150"/>
              <a:gd name="T8" fmla="*/ 126 w 135"/>
              <a:gd name="T9" fmla="*/ 41 h 150"/>
              <a:gd name="T10" fmla="*/ 123 w 135"/>
              <a:gd name="T11" fmla="*/ 41 h 150"/>
              <a:gd name="T12" fmla="*/ 74 w 135"/>
              <a:gd name="T13" fmla="*/ 38 h 150"/>
              <a:gd name="T14" fmla="*/ 102 w 135"/>
              <a:gd name="T15" fmla="*/ 32 h 150"/>
              <a:gd name="T16" fmla="*/ 108 w 135"/>
              <a:gd name="T17" fmla="*/ 32 h 150"/>
              <a:gd name="T18" fmla="*/ 71 w 135"/>
              <a:gd name="T19" fmla="*/ 20 h 150"/>
              <a:gd name="T20" fmla="*/ 68 w 135"/>
              <a:gd name="T21" fmla="*/ 0 h 150"/>
              <a:gd name="T22" fmla="*/ 64 w 135"/>
              <a:gd name="T23" fmla="*/ 20 h 150"/>
              <a:gd name="T24" fmla="*/ 27 w 135"/>
              <a:gd name="T25" fmla="*/ 32 h 150"/>
              <a:gd name="T26" fmla="*/ 33 w 135"/>
              <a:gd name="T27" fmla="*/ 32 h 150"/>
              <a:gd name="T28" fmla="*/ 61 w 135"/>
              <a:gd name="T29" fmla="*/ 38 h 150"/>
              <a:gd name="T30" fmla="*/ 12 w 135"/>
              <a:gd name="T31" fmla="*/ 41 h 150"/>
              <a:gd name="T32" fmla="*/ 9 w 135"/>
              <a:gd name="T33" fmla="*/ 41 h 150"/>
              <a:gd name="T34" fmla="*/ 12 w 135"/>
              <a:gd name="T35" fmla="*/ 56 h 150"/>
              <a:gd name="T36" fmla="*/ 15 w 135"/>
              <a:gd name="T37" fmla="*/ 49 h 150"/>
              <a:gd name="T38" fmla="*/ 0 w 135"/>
              <a:gd name="T39" fmla="*/ 60 h 150"/>
              <a:gd name="T40" fmla="*/ 0 w 135"/>
              <a:gd name="T41" fmla="*/ 63 h 150"/>
              <a:gd name="T42" fmla="*/ 3 w 135"/>
              <a:gd name="T43" fmla="*/ 77 h 150"/>
              <a:gd name="T44" fmla="*/ 6 w 135"/>
              <a:gd name="T45" fmla="*/ 68 h 150"/>
              <a:gd name="T46" fmla="*/ 16 w 135"/>
              <a:gd name="T47" fmla="*/ 150 h 150"/>
              <a:gd name="T48" fmla="*/ 60 w 135"/>
              <a:gd name="T49" fmla="*/ 147 h 150"/>
              <a:gd name="T50" fmla="*/ 25 w 135"/>
              <a:gd name="T51" fmla="*/ 144 h 150"/>
              <a:gd name="T52" fmla="*/ 103 w 135"/>
              <a:gd name="T53" fmla="*/ 128 h 150"/>
              <a:gd name="T54" fmla="*/ 78 w 135"/>
              <a:gd name="T55" fmla="*/ 144 h 150"/>
              <a:gd name="T56" fmla="*/ 78 w 135"/>
              <a:gd name="T57" fmla="*/ 150 h 150"/>
              <a:gd name="T58" fmla="*/ 92 w 135"/>
              <a:gd name="T59" fmla="*/ 84 h 150"/>
              <a:gd name="T60" fmla="*/ 129 w 135"/>
              <a:gd name="T61" fmla="*/ 74 h 150"/>
              <a:gd name="T62" fmla="*/ 135 w 135"/>
              <a:gd name="T63" fmla="*/ 74 h 150"/>
              <a:gd name="T64" fmla="*/ 135 w 135"/>
              <a:gd name="T65" fmla="*/ 63 h 150"/>
              <a:gd name="T66" fmla="*/ 86 w 135"/>
              <a:gd name="T67" fmla="*/ 85 h 150"/>
              <a:gd name="T68" fmla="*/ 40 w 135"/>
              <a:gd name="T69" fmla="*/ 107 h 150"/>
              <a:gd name="T70" fmla="*/ 49 w 135"/>
              <a:gd name="T71" fmla="*/ 84 h 150"/>
              <a:gd name="T72" fmla="*/ 56 w 135"/>
              <a:gd name="T73" fmla="*/ 66 h 150"/>
              <a:gd name="T74" fmla="*/ 85 w 135"/>
              <a:gd name="T75" fmla="*/ 83 h 150"/>
              <a:gd name="T76" fmla="*/ 59 w 135"/>
              <a:gd name="T77" fmla="*/ 60 h 150"/>
              <a:gd name="T78" fmla="*/ 71 w 135"/>
              <a:gd name="T79" fmla="*/ 47 h 150"/>
              <a:gd name="T80" fmla="*/ 59 w 135"/>
              <a:gd name="T81" fmla="*/ 60 h 150"/>
              <a:gd name="T82" fmla="*/ 81 w 135"/>
              <a:gd name="T83" fmla="*/ 57 h 150"/>
              <a:gd name="T84" fmla="*/ 106 w 135"/>
              <a:gd name="T85" fmla="*/ 47 h 150"/>
              <a:gd name="T86" fmla="*/ 72 w 135"/>
              <a:gd name="T87" fmla="*/ 33 h 150"/>
              <a:gd name="T88" fmla="*/ 71 w 135"/>
              <a:gd name="T89" fmla="*/ 26 h 150"/>
              <a:gd name="T90" fmla="*/ 46 w 135"/>
              <a:gd name="T91" fmla="*/ 26 h 150"/>
              <a:gd name="T92" fmla="*/ 64 w 135"/>
              <a:gd name="T93" fmla="*/ 29 h 150"/>
              <a:gd name="T94" fmla="*/ 63 w 135"/>
              <a:gd name="T95" fmla="*/ 33 h 150"/>
              <a:gd name="T96" fmla="*/ 67 w 135"/>
              <a:gd name="T97" fmla="*/ 38 h 150"/>
              <a:gd name="T98" fmla="*/ 66 w 135"/>
              <a:gd name="T99" fmla="*/ 41 h 150"/>
              <a:gd name="T100" fmla="*/ 54 w 135"/>
              <a:gd name="T101" fmla="*/ 57 h 150"/>
              <a:gd name="T102" fmla="*/ 57 w 135"/>
              <a:gd name="T103" fmla="*/ 47 h 150"/>
              <a:gd name="T104" fmla="*/ 17 w 135"/>
              <a:gd name="T105" fmla="*/ 66 h 150"/>
              <a:gd name="T106" fmla="*/ 45 w 135"/>
              <a:gd name="T107" fmla="*/ 79 h 150"/>
              <a:gd name="T108" fmla="*/ 34 w 135"/>
              <a:gd name="T109" fmla="*/ 122 h 150"/>
              <a:gd name="T110" fmla="*/ 98 w 135"/>
              <a:gd name="T111" fmla="*/ 113 h 150"/>
              <a:gd name="T112" fmla="*/ 34 w 135"/>
              <a:gd name="T113" fmla="*/ 122 h 150"/>
              <a:gd name="T114" fmla="*/ 118 w 135"/>
              <a:gd name="T115" fmla="*/ 66 h 150"/>
              <a:gd name="T116" fmla="*/ 85 w 135"/>
              <a:gd name="T117" fmla="*/ 6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5" h="150">
                <a:moveTo>
                  <a:pt x="135" y="63"/>
                </a:moveTo>
                <a:cubicBezTo>
                  <a:pt x="135" y="60"/>
                  <a:pt x="135" y="60"/>
                  <a:pt x="135" y="60"/>
                </a:cubicBezTo>
                <a:cubicBezTo>
                  <a:pt x="89" y="60"/>
                  <a:pt x="89" y="60"/>
                  <a:pt x="89" y="60"/>
                </a:cubicBezTo>
                <a:cubicBezTo>
                  <a:pt x="120" y="49"/>
                  <a:pt x="120" y="49"/>
                  <a:pt x="120" y="49"/>
                </a:cubicBezTo>
                <a:cubicBezTo>
                  <a:pt x="120" y="53"/>
                  <a:pt x="120" y="53"/>
                  <a:pt x="120" y="53"/>
                </a:cubicBezTo>
                <a:cubicBezTo>
                  <a:pt x="120" y="55"/>
                  <a:pt x="121" y="56"/>
                  <a:pt x="123" y="56"/>
                </a:cubicBezTo>
                <a:cubicBezTo>
                  <a:pt x="125" y="56"/>
                  <a:pt x="126" y="55"/>
                  <a:pt x="126" y="53"/>
                </a:cubicBezTo>
                <a:cubicBezTo>
                  <a:pt x="126" y="44"/>
                  <a:pt x="126" y="44"/>
                  <a:pt x="126" y="44"/>
                </a:cubicBezTo>
                <a:cubicBezTo>
                  <a:pt x="126" y="44"/>
                  <a:pt x="126" y="44"/>
                  <a:pt x="126" y="44"/>
                </a:cubicBezTo>
                <a:cubicBezTo>
                  <a:pt x="126" y="41"/>
                  <a:pt x="126" y="41"/>
                  <a:pt x="126" y="41"/>
                </a:cubicBezTo>
                <a:cubicBezTo>
                  <a:pt x="123" y="41"/>
                  <a:pt x="123" y="41"/>
                  <a:pt x="123" y="41"/>
                </a:cubicBezTo>
                <a:cubicBezTo>
                  <a:pt x="123" y="41"/>
                  <a:pt x="123" y="41"/>
                  <a:pt x="123" y="41"/>
                </a:cubicBezTo>
                <a:cubicBezTo>
                  <a:pt x="75" y="41"/>
                  <a:pt x="75" y="41"/>
                  <a:pt x="75" y="41"/>
                </a:cubicBezTo>
                <a:cubicBezTo>
                  <a:pt x="74" y="38"/>
                  <a:pt x="74" y="38"/>
                  <a:pt x="74" y="38"/>
                </a:cubicBezTo>
                <a:cubicBezTo>
                  <a:pt x="102" y="28"/>
                  <a:pt x="102" y="28"/>
                  <a:pt x="102" y="28"/>
                </a:cubicBezTo>
                <a:cubicBezTo>
                  <a:pt x="102" y="32"/>
                  <a:pt x="102" y="32"/>
                  <a:pt x="102" y="32"/>
                </a:cubicBezTo>
                <a:cubicBezTo>
                  <a:pt x="102" y="34"/>
                  <a:pt x="103" y="35"/>
                  <a:pt x="105" y="35"/>
                </a:cubicBezTo>
                <a:cubicBezTo>
                  <a:pt x="106" y="35"/>
                  <a:pt x="108" y="34"/>
                  <a:pt x="108" y="32"/>
                </a:cubicBezTo>
                <a:cubicBezTo>
                  <a:pt x="108" y="20"/>
                  <a:pt x="108" y="20"/>
                  <a:pt x="108" y="20"/>
                </a:cubicBezTo>
                <a:cubicBezTo>
                  <a:pt x="71" y="20"/>
                  <a:pt x="71" y="20"/>
                  <a:pt x="71" y="20"/>
                </a:cubicBezTo>
                <a:cubicBezTo>
                  <a:pt x="71" y="3"/>
                  <a:pt x="71" y="3"/>
                  <a:pt x="71" y="3"/>
                </a:cubicBezTo>
                <a:cubicBezTo>
                  <a:pt x="71" y="1"/>
                  <a:pt x="69" y="0"/>
                  <a:pt x="68" y="0"/>
                </a:cubicBezTo>
                <a:cubicBezTo>
                  <a:pt x="66" y="0"/>
                  <a:pt x="64" y="1"/>
                  <a:pt x="64" y="3"/>
                </a:cubicBezTo>
                <a:cubicBezTo>
                  <a:pt x="64" y="20"/>
                  <a:pt x="64" y="20"/>
                  <a:pt x="64" y="20"/>
                </a:cubicBezTo>
                <a:cubicBezTo>
                  <a:pt x="27" y="20"/>
                  <a:pt x="27" y="20"/>
                  <a:pt x="27" y="20"/>
                </a:cubicBezTo>
                <a:cubicBezTo>
                  <a:pt x="27" y="32"/>
                  <a:pt x="27" y="32"/>
                  <a:pt x="27" y="32"/>
                </a:cubicBezTo>
                <a:cubicBezTo>
                  <a:pt x="27" y="34"/>
                  <a:pt x="29" y="35"/>
                  <a:pt x="30" y="35"/>
                </a:cubicBezTo>
                <a:cubicBezTo>
                  <a:pt x="32" y="35"/>
                  <a:pt x="33" y="34"/>
                  <a:pt x="33" y="32"/>
                </a:cubicBezTo>
                <a:cubicBezTo>
                  <a:pt x="33" y="28"/>
                  <a:pt x="33" y="28"/>
                  <a:pt x="33" y="28"/>
                </a:cubicBezTo>
                <a:cubicBezTo>
                  <a:pt x="61" y="38"/>
                  <a:pt x="61" y="38"/>
                  <a:pt x="61" y="38"/>
                </a:cubicBezTo>
                <a:cubicBezTo>
                  <a:pt x="60" y="41"/>
                  <a:pt x="60" y="41"/>
                  <a:pt x="60" y="41"/>
                </a:cubicBezTo>
                <a:cubicBezTo>
                  <a:pt x="12" y="41"/>
                  <a:pt x="12" y="41"/>
                  <a:pt x="12" y="41"/>
                </a:cubicBezTo>
                <a:cubicBezTo>
                  <a:pt x="12" y="41"/>
                  <a:pt x="12" y="41"/>
                  <a:pt x="12" y="41"/>
                </a:cubicBezTo>
                <a:cubicBezTo>
                  <a:pt x="9" y="41"/>
                  <a:pt x="9" y="41"/>
                  <a:pt x="9" y="41"/>
                </a:cubicBezTo>
                <a:cubicBezTo>
                  <a:pt x="9" y="53"/>
                  <a:pt x="9" y="53"/>
                  <a:pt x="9" y="53"/>
                </a:cubicBezTo>
                <a:cubicBezTo>
                  <a:pt x="9" y="55"/>
                  <a:pt x="10" y="56"/>
                  <a:pt x="12" y="56"/>
                </a:cubicBezTo>
                <a:cubicBezTo>
                  <a:pt x="14" y="56"/>
                  <a:pt x="15" y="55"/>
                  <a:pt x="15" y="53"/>
                </a:cubicBezTo>
                <a:cubicBezTo>
                  <a:pt x="15" y="49"/>
                  <a:pt x="15" y="49"/>
                  <a:pt x="15" y="49"/>
                </a:cubicBezTo>
                <a:cubicBezTo>
                  <a:pt x="46" y="60"/>
                  <a:pt x="46" y="60"/>
                  <a:pt x="46" y="60"/>
                </a:cubicBezTo>
                <a:cubicBezTo>
                  <a:pt x="0" y="60"/>
                  <a:pt x="0" y="60"/>
                  <a:pt x="0" y="60"/>
                </a:cubicBezTo>
                <a:cubicBezTo>
                  <a:pt x="0" y="63"/>
                  <a:pt x="0" y="63"/>
                  <a:pt x="0" y="63"/>
                </a:cubicBezTo>
                <a:cubicBezTo>
                  <a:pt x="0" y="63"/>
                  <a:pt x="0" y="63"/>
                  <a:pt x="0" y="63"/>
                </a:cubicBezTo>
                <a:cubicBezTo>
                  <a:pt x="0" y="74"/>
                  <a:pt x="0" y="74"/>
                  <a:pt x="0" y="74"/>
                </a:cubicBezTo>
                <a:cubicBezTo>
                  <a:pt x="0" y="75"/>
                  <a:pt x="1" y="77"/>
                  <a:pt x="3" y="77"/>
                </a:cubicBezTo>
                <a:cubicBezTo>
                  <a:pt x="5" y="77"/>
                  <a:pt x="6" y="75"/>
                  <a:pt x="6" y="74"/>
                </a:cubicBezTo>
                <a:cubicBezTo>
                  <a:pt x="6" y="68"/>
                  <a:pt x="6" y="68"/>
                  <a:pt x="6" y="68"/>
                </a:cubicBezTo>
                <a:cubicBezTo>
                  <a:pt x="43" y="84"/>
                  <a:pt x="43" y="84"/>
                  <a:pt x="43" y="84"/>
                </a:cubicBezTo>
                <a:cubicBezTo>
                  <a:pt x="16" y="150"/>
                  <a:pt x="16" y="150"/>
                  <a:pt x="16" y="150"/>
                </a:cubicBezTo>
                <a:cubicBezTo>
                  <a:pt x="57" y="150"/>
                  <a:pt x="57" y="150"/>
                  <a:pt x="57" y="150"/>
                </a:cubicBezTo>
                <a:cubicBezTo>
                  <a:pt x="59" y="150"/>
                  <a:pt x="60" y="148"/>
                  <a:pt x="60" y="147"/>
                </a:cubicBezTo>
                <a:cubicBezTo>
                  <a:pt x="60" y="145"/>
                  <a:pt x="59" y="144"/>
                  <a:pt x="57" y="144"/>
                </a:cubicBezTo>
                <a:cubicBezTo>
                  <a:pt x="25" y="144"/>
                  <a:pt x="25" y="144"/>
                  <a:pt x="25" y="144"/>
                </a:cubicBezTo>
                <a:cubicBezTo>
                  <a:pt x="32" y="128"/>
                  <a:pt x="32" y="128"/>
                  <a:pt x="32" y="128"/>
                </a:cubicBezTo>
                <a:cubicBezTo>
                  <a:pt x="103" y="128"/>
                  <a:pt x="103" y="128"/>
                  <a:pt x="103" y="128"/>
                </a:cubicBezTo>
                <a:cubicBezTo>
                  <a:pt x="110" y="144"/>
                  <a:pt x="110" y="144"/>
                  <a:pt x="110" y="144"/>
                </a:cubicBezTo>
                <a:cubicBezTo>
                  <a:pt x="78" y="144"/>
                  <a:pt x="78" y="144"/>
                  <a:pt x="78" y="144"/>
                </a:cubicBezTo>
                <a:cubicBezTo>
                  <a:pt x="76" y="144"/>
                  <a:pt x="75" y="145"/>
                  <a:pt x="75" y="147"/>
                </a:cubicBezTo>
                <a:cubicBezTo>
                  <a:pt x="75" y="148"/>
                  <a:pt x="76" y="150"/>
                  <a:pt x="78" y="150"/>
                </a:cubicBezTo>
                <a:cubicBezTo>
                  <a:pt x="118" y="150"/>
                  <a:pt x="118" y="150"/>
                  <a:pt x="118" y="150"/>
                </a:cubicBezTo>
                <a:cubicBezTo>
                  <a:pt x="92" y="84"/>
                  <a:pt x="92" y="84"/>
                  <a:pt x="92" y="84"/>
                </a:cubicBezTo>
                <a:cubicBezTo>
                  <a:pt x="129" y="68"/>
                  <a:pt x="129" y="68"/>
                  <a:pt x="129" y="68"/>
                </a:cubicBezTo>
                <a:cubicBezTo>
                  <a:pt x="129" y="74"/>
                  <a:pt x="129" y="74"/>
                  <a:pt x="129" y="74"/>
                </a:cubicBezTo>
                <a:cubicBezTo>
                  <a:pt x="129" y="75"/>
                  <a:pt x="130" y="77"/>
                  <a:pt x="132" y="77"/>
                </a:cubicBezTo>
                <a:cubicBezTo>
                  <a:pt x="134" y="77"/>
                  <a:pt x="135" y="75"/>
                  <a:pt x="135" y="74"/>
                </a:cubicBezTo>
                <a:cubicBezTo>
                  <a:pt x="135" y="63"/>
                  <a:pt x="135" y="63"/>
                  <a:pt x="135" y="63"/>
                </a:cubicBezTo>
                <a:cubicBezTo>
                  <a:pt x="135" y="63"/>
                  <a:pt x="135" y="63"/>
                  <a:pt x="135" y="63"/>
                </a:cubicBezTo>
                <a:close/>
                <a:moveTo>
                  <a:pt x="86" y="84"/>
                </a:moveTo>
                <a:cubicBezTo>
                  <a:pt x="86" y="85"/>
                  <a:pt x="86" y="85"/>
                  <a:pt x="86" y="85"/>
                </a:cubicBezTo>
                <a:cubicBezTo>
                  <a:pt x="95" y="107"/>
                  <a:pt x="95" y="107"/>
                  <a:pt x="95" y="107"/>
                </a:cubicBezTo>
                <a:cubicBezTo>
                  <a:pt x="40" y="107"/>
                  <a:pt x="40" y="107"/>
                  <a:pt x="40" y="107"/>
                </a:cubicBezTo>
                <a:cubicBezTo>
                  <a:pt x="49" y="85"/>
                  <a:pt x="49" y="85"/>
                  <a:pt x="49" y="85"/>
                </a:cubicBezTo>
                <a:cubicBezTo>
                  <a:pt x="49" y="85"/>
                  <a:pt x="49" y="85"/>
                  <a:pt x="49" y="84"/>
                </a:cubicBezTo>
                <a:cubicBezTo>
                  <a:pt x="50" y="84"/>
                  <a:pt x="50" y="83"/>
                  <a:pt x="50" y="83"/>
                </a:cubicBezTo>
                <a:cubicBezTo>
                  <a:pt x="56" y="66"/>
                  <a:pt x="56" y="66"/>
                  <a:pt x="56" y="66"/>
                </a:cubicBezTo>
                <a:cubicBezTo>
                  <a:pt x="79" y="66"/>
                  <a:pt x="79" y="66"/>
                  <a:pt x="79" y="66"/>
                </a:cubicBezTo>
                <a:cubicBezTo>
                  <a:pt x="85" y="83"/>
                  <a:pt x="85" y="83"/>
                  <a:pt x="85" y="83"/>
                </a:cubicBezTo>
                <a:cubicBezTo>
                  <a:pt x="85" y="83"/>
                  <a:pt x="85" y="84"/>
                  <a:pt x="86" y="84"/>
                </a:cubicBezTo>
                <a:close/>
                <a:moveTo>
                  <a:pt x="59" y="60"/>
                </a:moveTo>
                <a:cubicBezTo>
                  <a:pt x="64" y="47"/>
                  <a:pt x="64" y="47"/>
                  <a:pt x="64" y="47"/>
                </a:cubicBezTo>
                <a:cubicBezTo>
                  <a:pt x="71" y="47"/>
                  <a:pt x="71" y="47"/>
                  <a:pt x="71" y="47"/>
                </a:cubicBezTo>
                <a:cubicBezTo>
                  <a:pt x="76" y="60"/>
                  <a:pt x="76" y="60"/>
                  <a:pt x="76" y="60"/>
                </a:cubicBezTo>
                <a:lnTo>
                  <a:pt x="59" y="60"/>
                </a:lnTo>
                <a:close/>
                <a:moveTo>
                  <a:pt x="106" y="47"/>
                </a:moveTo>
                <a:cubicBezTo>
                  <a:pt x="81" y="57"/>
                  <a:pt x="81" y="57"/>
                  <a:pt x="81" y="57"/>
                </a:cubicBezTo>
                <a:cubicBezTo>
                  <a:pt x="78" y="47"/>
                  <a:pt x="78" y="47"/>
                  <a:pt x="78" y="47"/>
                </a:cubicBezTo>
                <a:lnTo>
                  <a:pt x="106" y="47"/>
                </a:lnTo>
                <a:close/>
                <a:moveTo>
                  <a:pt x="89" y="26"/>
                </a:moveTo>
                <a:cubicBezTo>
                  <a:pt x="72" y="33"/>
                  <a:pt x="72" y="33"/>
                  <a:pt x="72" y="33"/>
                </a:cubicBezTo>
                <a:cubicBezTo>
                  <a:pt x="71" y="30"/>
                  <a:pt x="71" y="30"/>
                  <a:pt x="71" y="30"/>
                </a:cubicBezTo>
                <a:cubicBezTo>
                  <a:pt x="71" y="26"/>
                  <a:pt x="71" y="26"/>
                  <a:pt x="71" y="26"/>
                </a:cubicBezTo>
                <a:lnTo>
                  <a:pt x="89" y="26"/>
                </a:lnTo>
                <a:close/>
                <a:moveTo>
                  <a:pt x="46" y="26"/>
                </a:moveTo>
                <a:cubicBezTo>
                  <a:pt x="64" y="26"/>
                  <a:pt x="64" y="26"/>
                  <a:pt x="64" y="26"/>
                </a:cubicBezTo>
                <a:cubicBezTo>
                  <a:pt x="64" y="29"/>
                  <a:pt x="64" y="29"/>
                  <a:pt x="64" y="29"/>
                </a:cubicBezTo>
                <a:cubicBezTo>
                  <a:pt x="64" y="29"/>
                  <a:pt x="64" y="29"/>
                  <a:pt x="64" y="29"/>
                </a:cubicBezTo>
                <a:cubicBezTo>
                  <a:pt x="63" y="33"/>
                  <a:pt x="63" y="33"/>
                  <a:pt x="63" y="33"/>
                </a:cubicBezTo>
                <a:lnTo>
                  <a:pt x="46" y="26"/>
                </a:lnTo>
                <a:close/>
                <a:moveTo>
                  <a:pt x="67" y="38"/>
                </a:moveTo>
                <a:cubicBezTo>
                  <a:pt x="69" y="41"/>
                  <a:pt x="69" y="41"/>
                  <a:pt x="69" y="41"/>
                </a:cubicBezTo>
                <a:cubicBezTo>
                  <a:pt x="66" y="41"/>
                  <a:pt x="66" y="41"/>
                  <a:pt x="66" y="41"/>
                </a:cubicBezTo>
                <a:lnTo>
                  <a:pt x="67" y="38"/>
                </a:lnTo>
                <a:close/>
                <a:moveTo>
                  <a:pt x="54" y="57"/>
                </a:moveTo>
                <a:cubicBezTo>
                  <a:pt x="29" y="47"/>
                  <a:pt x="29" y="47"/>
                  <a:pt x="29" y="47"/>
                </a:cubicBezTo>
                <a:cubicBezTo>
                  <a:pt x="57" y="47"/>
                  <a:pt x="57" y="47"/>
                  <a:pt x="57" y="47"/>
                </a:cubicBezTo>
                <a:lnTo>
                  <a:pt x="54" y="57"/>
                </a:lnTo>
                <a:close/>
                <a:moveTo>
                  <a:pt x="17" y="66"/>
                </a:moveTo>
                <a:cubicBezTo>
                  <a:pt x="50" y="66"/>
                  <a:pt x="50" y="66"/>
                  <a:pt x="50" y="66"/>
                </a:cubicBezTo>
                <a:cubicBezTo>
                  <a:pt x="45" y="79"/>
                  <a:pt x="45" y="79"/>
                  <a:pt x="45" y="79"/>
                </a:cubicBezTo>
                <a:lnTo>
                  <a:pt x="17" y="66"/>
                </a:lnTo>
                <a:close/>
                <a:moveTo>
                  <a:pt x="34" y="122"/>
                </a:moveTo>
                <a:cubicBezTo>
                  <a:pt x="37" y="113"/>
                  <a:pt x="37" y="113"/>
                  <a:pt x="37" y="113"/>
                </a:cubicBezTo>
                <a:cubicBezTo>
                  <a:pt x="98" y="113"/>
                  <a:pt x="98" y="113"/>
                  <a:pt x="98" y="113"/>
                </a:cubicBezTo>
                <a:cubicBezTo>
                  <a:pt x="101" y="122"/>
                  <a:pt x="101" y="122"/>
                  <a:pt x="101" y="122"/>
                </a:cubicBezTo>
                <a:lnTo>
                  <a:pt x="34" y="122"/>
                </a:lnTo>
                <a:close/>
                <a:moveTo>
                  <a:pt x="85" y="66"/>
                </a:moveTo>
                <a:cubicBezTo>
                  <a:pt x="118" y="66"/>
                  <a:pt x="118" y="66"/>
                  <a:pt x="118" y="66"/>
                </a:cubicBezTo>
                <a:cubicBezTo>
                  <a:pt x="90" y="79"/>
                  <a:pt x="90" y="79"/>
                  <a:pt x="90" y="79"/>
                </a:cubicBezTo>
                <a:lnTo>
                  <a:pt x="85" y="66"/>
                </a:ln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Oval 72"/>
          <p:cNvSpPr>
            <a:spLocks noChangeArrowheads="1"/>
          </p:cNvSpPr>
          <p:nvPr/>
        </p:nvSpPr>
        <p:spPr bwMode="auto">
          <a:xfrm>
            <a:off x="9105712" y="2423975"/>
            <a:ext cx="27088" cy="23233"/>
          </a:xfrm>
          <a:prstGeom prst="ellipse">
            <a:avLst/>
          </a:pr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Oval 73"/>
          <p:cNvSpPr>
            <a:spLocks noChangeArrowheads="1"/>
          </p:cNvSpPr>
          <p:nvPr/>
        </p:nvSpPr>
        <p:spPr bwMode="auto">
          <a:xfrm>
            <a:off x="9148680" y="2423975"/>
            <a:ext cx="27088" cy="23233"/>
          </a:xfrm>
          <a:prstGeom prst="ellipse">
            <a:avLst/>
          </a:pr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Freeform 38"/>
          <p:cNvSpPr>
            <a:spLocks noEditPoints="1"/>
          </p:cNvSpPr>
          <p:nvPr/>
        </p:nvSpPr>
        <p:spPr bwMode="auto">
          <a:xfrm>
            <a:off x="4952433" y="2059197"/>
            <a:ext cx="275975" cy="79705"/>
          </a:xfrm>
          <a:custGeom>
            <a:avLst/>
            <a:gdLst>
              <a:gd name="T0" fmla="*/ 127 w 142"/>
              <a:gd name="T1" fmla="*/ 43 h 43"/>
              <a:gd name="T2" fmla="*/ 15 w 142"/>
              <a:gd name="T3" fmla="*/ 43 h 43"/>
              <a:gd name="T4" fmla="*/ 9 w 142"/>
              <a:gd name="T5" fmla="*/ 39 h 43"/>
              <a:gd name="T6" fmla="*/ 3 w 142"/>
              <a:gd name="T7" fmla="*/ 39 h 43"/>
              <a:gd name="T8" fmla="*/ 0 w 142"/>
              <a:gd name="T9" fmla="*/ 36 h 43"/>
              <a:gd name="T10" fmla="*/ 0 w 142"/>
              <a:gd name="T11" fmla="*/ 19 h 43"/>
              <a:gd name="T12" fmla="*/ 2 w 142"/>
              <a:gd name="T13" fmla="*/ 16 h 43"/>
              <a:gd name="T14" fmla="*/ 70 w 142"/>
              <a:gd name="T15" fmla="*/ 0 h 43"/>
              <a:gd name="T16" fmla="*/ 72 w 142"/>
              <a:gd name="T17" fmla="*/ 0 h 43"/>
              <a:gd name="T18" fmla="*/ 140 w 142"/>
              <a:gd name="T19" fmla="*/ 16 h 43"/>
              <a:gd name="T20" fmla="*/ 142 w 142"/>
              <a:gd name="T21" fmla="*/ 19 h 43"/>
              <a:gd name="T22" fmla="*/ 142 w 142"/>
              <a:gd name="T23" fmla="*/ 36 h 43"/>
              <a:gd name="T24" fmla="*/ 139 w 142"/>
              <a:gd name="T25" fmla="*/ 39 h 43"/>
              <a:gd name="T26" fmla="*/ 133 w 142"/>
              <a:gd name="T27" fmla="*/ 39 h 43"/>
              <a:gd name="T28" fmla="*/ 127 w 142"/>
              <a:gd name="T29" fmla="*/ 43 h 43"/>
              <a:gd name="T30" fmla="*/ 6 w 142"/>
              <a:gd name="T31" fmla="*/ 34 h 43"/>
              <a:gd name="T32" fmla="*/ 11 w 142"/>
              <a:gd name="T33" fmla="*/ 34 h 43"/>
              <a:gd name="T34" fmla="*/ 14 w 142"/>
              <a:gd name="T35" fmla="*/ 36 h 43"/>
              <a:gd name="T36" fmla="*/ 15 w 142"/>
              <a:gd name="T37" fmla="*/ 38 h 43"/>
              <a:gd name="T38" fmla="*/ 127 w 142"/>
              <a:gd name="T39" fmla="*/ 38 h 43"/>
              <a:gd name="T40" fmla="*/ 128 w 142"/>
              <a:gd name="T41" fmla="*/ 36 h 43"/>
              <a:gd name="T42" fmla="*/ 131 w 142"/>
              <a:gd name="T43" fmla="*/ 34 h 43"/>
              <a:gd name="T44" fmla="*/ 136 w 142"/>
              <a:gd name="T45" fmla="*/ 34 h 43"/>
              <a:gd name="T46" fmla="*/ 136 w 142"/>
              <a:gd name="T47" fmla="*/ 21 h 43"/>
              <a:gd name="T48" fmla="*/ 71 w 142"/>
              <a:gd name="T49" fmla="*/ 6 h 43"/>
              <a:gd name="T50" fmla="*/ 6 w 142"/>
              <a:gd name="T51" fmla="*/ 21 h 43"/>
              <a:gd name="T52" fmla="*/ 6 w 142"/>
              <a:gd name="T53"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 h="43">
                <a:moveTo>
                  <a:pt x="127" y="43"/>
                </a:moveTo>
                <a:cubicBezTo>
                  <a:pt x="15" y="43"/>
                  <a:pt x="15" y="43"/>
                  <a:pt x="15" y="43"/>
                </a:cubicBezTo>
                <a:cubicBezTo>
                  <a:pt x="12" y="43"/>
                  <a:pt x="10" y="41"/>
                  <a:pt x="9" y="39"/>
                </a:cubicBezTo>
                <a:cubicBezTo>
                  <a:pt x="3" y="39"/>
                  <a:pt x="3" y="39"/>
                  <a:pt x="3" y="39"/>
                </a:cubicBezTo>
                <a:cubicBezTo>
                  <a:pt x="2" y="39"/>
                  <a:pt x="0" y="38"/>
                  <a:pt x="0" y="36"/>
                </a:cubicBezTo>
                <a:cubicBezTo>
                  <a:pt x="0" y="19"/>
                  <a:pt x="0" y="19"/>
                  <a:pt x="0" y="19"/>
                </a:cubicBezTo>
                <a:cubicBezTo>
                  <a:pt x="0" y="18"/>
                  <a:pt x="1" y="17"/>
                  <a:pt x="2" y="16"/>
                </a:cubicBezTo>
                <a:cubicBezTo>
                  <a:pt x="70" y="0"/>
                  <a:pt x="70" y="0"/>
                  <a:pt x="70" y="0"/>
                </a:cubicBezTo>
                <a:cubicBezTo>
                  <a:pt x="71" y="0"/>
                  <a:pt x="71" y="0"/>
                  <a:pt x="72" y="0"/>
                </a:cubicBezTo>
                <a:cubicBezTo>
                  <a:pt x="140" y="16"/>
                  <a:pt x="140" y="16"/>
                  <a:pt x="140" y="16"/>
                </a:cubicBezTo>
                <a:cubicBezTo>
                  <a:pt x="141" y="17"/>
                  <a:pt x="142" y="18"/>
                  <a:pt x="142" y="19"/>
                </a:cubicBezTo>
                <a:cubicBezTo>
                  <a:pt x="142" y="36"/>
                  <a:pt x="142" y="36"/>
                  <a:pt x="142" y="36"/>
                </a:cubicBezTo>
                <a:cubicBezTo>
                  <a:pt x="142" y="38"/>
                  <a:pt x="140" y="39"/>
                  <a:pt x="139" y="39"/>
                </a:cubicBezTo>
                <a:cubicBezTo>
                  <a:pt x="133" y="39"/>
                  <a:pt x="133" y="39"/>
                  <a:pt x="133" y="39"/>
                </a:cubicBezTo>
                <a:cubicBezTo>
                  <a:pt x="132" y="41"/>
                  <a:pt x="130" y="43"/>
                  <a:pt x="127" y="43"/>
                </a:cubicBezTo>
                <a:close/>
                <a:moveTo>
                  <a:pt x="6" y="34"/>
                </a:moveTo>
                <a:cubicBezTo>
                  <a:pt x="11" y="34"/>
                  <a:pt x="11" y="34"/>
                  <a:pt x="11" y="34"/>
                </a:cubicBezTo>
                <a:cubicBezTo>
                  <a:pt x="12" y="34"/>
                  <a:pt x="14" y="35"/>
                  <a:pt x="14" y="36"/>
                </a:cubicBezTo>
                <a:cubicBezTo>
                  <a:pt x="14" y="37"/>
                  <a:pt x="14" y="38"/>
                  <a:pt x="15" y="38"/>
                </a:cubicBezTo>
                <a:cubicBezTo>
                  <a:pt x="127" y="38"/>
                  <a:pt x="127" y="38"/>
                  <a:pt x="127" y="38"/>
                </a:cubicBezTo>
                <a:cubicBezTo>
                  <a:pt x="128" y="38"/>
                  <a:pt x="128" y="37"/>
                  <a:pt x="128" y="36"/>
                </a:cubicBezTo>
                <a:cubicBezTo>
                  <a:pt x="128" y="35"/>
                  <a:pt x="130" y="34"/>
                  <a:pt x="131" y="34"/>
                </a:cubicBezTo>
                <a:cubicBezTo>
                  <a:pt x="136" y="34"/>
                  <a:pt x="136" y="34"/>
                  <a:pt x="136" y="34"/>
                </a:cubicBezTo>
                <a:cubicBezTo>
                  <a:pt x="136" y="21"/>
                  <a:pt x="136" y="21"/>
                  <a:pt x="136" y="21"/>
                </a:cubicBezTo>
                <a:cubicBezTo>
                  <a:pt x="71" y="6"/>
                  <a:pt x="71" y="6"/>
                  <a:pt x="71" y="6"/>
                </a:cubicBezTo>
                <a:cubicBezTo>
                  <a:pt x="6" y="21"/>
                  <a:pt x="6" y="21"/>
                  <a:pt x="6" y="21"/>
                </a:cubicBezTo>
                <a:lnTo>
                  <a:pt x="6" y="34"/>
                </a:ln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Freeform 39"/>
          <p:cNvSpPr>
            <a:spLocks noEditPoints="1"/>
          </p:cNvSpPr>
          <p:nvPr/>
        </p:nvSpPr>
        <p:spPr bwMode="auto">
          <a:xfrm>
            <a:off x="4967765" y="2154229"/>
            <a:ext cx="245311" cy="111127"/>
          </a:xfrm>
          <a:custGeom>
            <a:avLst/>
            <a:gdLst>
              <a:gd name="T0" fmla="*/ 3 w 126"/>
              <a:gd name="T1" fmla="*/ 60 h 60"/>
              <a:gd name="T2" fmla="*/ 0 w 126"/>
              <a:gd name="T3" fmla="*/ 49 h 60"/>
              <a:gd name="T4" fmla="*/ 8 w 126"/>
              <a:gd name="T5" fmla="*/ 43 h 60"/>
              <a:gd name="T6" fmla="*/ 11 w 126"/>
              <a:gd name="T7" fmla="*/ 0 h 60"/>
              <a:gd name="T8" fmla="*/ 29 w 126"/>
              <a:gd name="T9" fmla="*/ 3 h 60"/>
              <a:gd name="T10" fmla="*/ 38 w 126"/>
              <a:gd name="T11" fmla="*/ 43 h 60"/>
              <a:gd name="T12" fmla="*/ 41 w 126"/>
              <a:gd name="T13" fmla="*/ 0 h 60"/>
              <a:gd name="T14" fmla="*/ 58 w 126"/>
              <a:gd name="T15" fmla="*/ 3 h 60"/>
              <a:gd name="T16" fmla="*/ 68 w 126"/>
              <a:gd name="T17" fmla="*/ 43 h 60"/>
              <a:gd name="T18" fmla="*/ 70 w 126"/>
              <a:gd name="T19" fmla="*/ 0 h 60"/>
              <a:gd name="T20" fmla="*/ 88 w 126"/>
              <a:gd name="T21" fmla="*/ 3 h 60"/>
              <a:gd name="T22" fmla="*/ 97 w 126"/>
              <a:gd name="T23" fmla="*/ 43 h 60"/>
              <a:gd name="T24" fmla="*/ 100 w 126"/>
              <a:gd name="T25" fmla="*/ 0 h 60"/>
              <a:gd name="T26" fmla="*/ 118 w 126"/>
              <a:gd name="T27" fmla="*/ 3 h 60"/>
              <a:gd name="T28" fmla="*/ 119 w 126"/>
              <a:gd name="T29" fmla="*/ 43 h 60"/>
              <a:gd name="T30" fmla="*/ 126 w 126"/>
              <a:gd name="T31" fmla="*/ 57 h 60"/>
              <a:gd name="T32" fmla="*/ 6 w 126"/>
              <a:gd name="T33" fmla="*/ 55 h 60"/>
              <a:gd name="T34" fmla="*/ 120 w 126"/>
              <a:gd name="T35" fmla="*/ 49 h 60"/>
              <a:gd name="T36" fmla="*/ 115 w 126"/>
              <a:gd name="T37" fmla="*/ 48 h 60"/>
              <a:gd name="T38" fmla="*/ 112 w 126"/>
              <a:gd name="T39" fmla="*/ 5 h 60"/>
              <a:gd name="T40" fmla="*/ 103 w 126"/>
              <a:gd name="T41" fmla="*/ 45 h 60"/>
              <a:gd name="T42" fmla="*/ 85 w 126"/>
              <a:gd name="T43" fmla="*/ 48 h 60"/>
              <a:gd name="T44" fmla="*/ 83 w 126"/>
              <a:gd name="T45" fmla="*/ 5 h 60"/>
              <a:gd name="T46" fmla="*/ 73 w 126"/>
              <a:gd name="T47" fmla="*/ 45 h 60"/>
              <a:gd name="T48" fmla="*/ 56 w 126"/>
              <a:gd name="T49" fmla="*/ 48 h 60"/>
              <a:gd name="T50" fmla="*/ 53 w 126"/>
              <a:gd name="T51" fmla="*/ 5 h 60"/>
              <a:gd name="T52" fmla="*/ 43 w 126"/>
              <a:gd name="T53" fmla="*/ 45 h 60"/>
              <a:gd name="T54" fmla="*/ 26 w 126"/>
              <a:gd name="T55" fmla="*/ 48 h 60"/>
              <a:gd name="T56" fmla="*/ 23 w 126"/>
              <a:gd name="T57" fmla="*/ 5 h 60"/>
              <a:gd name="T58" fmla="*/ 14 w 126"/>
              <a:gd name="T59" fmla="*/ 45 h 60"/>
              <a:gd name="T60" fmla="*/ 7 w 126"/>
              <a:gd name="T61" fmla="*/ 48 h 60"/>
              <a:gd name="T62" fmla="*/ 6 w 126"/>
              <a:gd name="T6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6" h="60">
                <a:moveTo>
                  <a:pt x="123" y="60"/>
                </a:moveTo>
                <a:cubicBezTo>
                  <a:pt x="3" y="60"/>
                  <a:pt x="3" y="60"/>
                  <a:pt x="3" y="60"/>
                </a:cubicBezTo>
                <a:cubicBezTo>
                  <a:pt x="2" y="60"/>
                  <a:pt x="0" y="59"/>
                  <a:pt x="0" y="57"/>
                </a:cubicBezTo>
                <a:cubicBezTo>
                  <a:pt x="0" y="49"/>
                  <a:pt x="0" y="49"/>
                  <a:pt x="0" y="49"/>
                </a:cubicBezTo>
                <a:cubicBezTo>
                  <a:pt x="0" y="46"/>
                  <a:pt x="3" y="43"/>
                  <a:pt x="7" y="43"/>
                </a:cubicBezTo>
                <a:cubicBezTo>
                  <a:pt x="8" y="43"/>
                  <a:pt x="8" y="43"/>
                  <a:pt x="8" y="43"/>
                </a:cubicBezTo>
                <a:cubicBezTo>
                  <a:pt x="8" y="3"/>
                  <a:pt x="8" y="3"/>
                  <a:pt x="8" y="3"/>
                </a:cubicBezTo>
                <a:cubicBezTo>
                  <a:pt x="8" y="1"/>
                  <a:pt x="10" y="0"/>
                  <a:pt x="11" y="0"/>
                </a:cubicBezTo>
                <a:cubicBezTo>
                  <a:pt x="26" y="0"/>
                  <a:pt x="26" y="0"/>
                  <a:pt x="26" y="0"/>
                </a:cubicBezTo>
                <a:cubicBezTo>
                  <a:pt x="27" y="0"/>
                  <a:pt x="29" y="1"/>
                  <a:pt x="29" y="3"/>
                </a:cubicBezTo>
                <a:cubicBezTo>
                  <a:pt x="29" y="43"/>
                  <a:pt x="29" y="43"/>
                  <a:pt x="29" y="43"/>
                </a:cubicBezTo>
                <a:cubicBezTo>
                  <a:pt x="38" y="43"/>
                  <a:pt x="38" y="43"/>
                  <a:pt x="38" y="43"/>
                </a:cubicBezTo>
                <a:cubicBezTo>
                  <a:pt x="38" y="3"/>
                  <a:pt x="38" y="3"/>
                  <a:pt x="38" y="3"/>
                </a:cubicBezTo>
                <a:cubicBezTo>
                  <a:pt x="38" y="1"/>
                  <a:pt x="39" y="0"/>
                  <a:pt x="41" y="0"/>
                </a:cubicBezTo>
                <a:cubicBezTo>
                  <a:pt x="56" y="0"/>
                  <a:pt x="56" y="0"/>
                  <a:pt x="56" y="0"/>
                </a:cubicBezTo>
                <a:cubicBezTo>
                  <a:pt x="57" y="0"/>
                  <a:pt x="58" y="1"/>
                  <a:pt x="58" y="3"/>
                </a:cubicBezTo>
                <a:cubicBezTo>
                  <a:pt x="58" y="43"/>
                  <a:pt x="58" y="43"/>
                  <a:pt x="58" y="43"/>
                </a:cubicBezTo>
                <a:cubicBezTo>
                  <a:pt x="68" y="43"/>
                  <a:pt x="68" y="43"/>
                  <a:pt x="68" y="43"/>
                </a:cubicBezTo>
                <a:cubicBezTo>
                  <a:pt x="68" y="3"/>
                  <a:pt x="68" y="3"/>
                  <a:pt x="68" y="3"/>
                </a:cubicBezTo>
                <a:cubicBezTo>
                  <a:pt x="68" y="1"/>
                  <a:pt x="69" y="0"/>
                  <a:pt x="70" y="0"/>
                </a:cubicBezTo>
                <a:cubicBezTo>
                  <a:pt x="85" y="0"/>
                  <a:pt x="85" y="0"/>
                  <a:pt x="85" y="0"/>
                </a:cubicBezTo>
                <a:cubicBezTo>
                  <a:pt x="87" y="0"/>
                  <a:pt x="88" y="1"/>
                  <a:pt x="88" y="3"/>
                </a:cubicBezTo>
                <a:cubicBezTo>
                  <a:pt x="88" y="43"/>
                  <a:pt x="88" y="43"/>
                  <a:pt x="88" y="43"/>
                </a:cubicBezTo>
                <a:cubicBezTo>
                  <a:pt x="97" y="43"/>
                  <a:pt x="97" y="43"/>
                  <a:pt x="97" y="43"/>
                </a:cubicBezTo>
                <a:cubicBezTo>
                  <a:pt x="97" y="3"/>
                  <a:pt x="97" y="3"/>
                  <a:pt x="97" y="3"/>
                </a:cubicBezTo>
                <a:cubicBezTo>
                  <a:pt x="97" y="1"/>
                  <a:pt x="99" y="0"/>
                  <a:pt x="100" y="0"/>
                </a:cubicBezTo>
                <a:cubicBezTo>
                  <a:pt x="115" y="0"/>
                  <a:pt x="115" y="0"/>
                  <a:pt x="115" y="0"/>
                </a:cubicBezTo>
                <a:cubicBezTo>
                  <a:pt x="116" y="0"/>
                  <a:pt x="118" y="1"/>
                  <a:pt x="118" y="3"/>
                </a:cubicBezTo>
                <a:cubicBezTo>
                  <a:pt x="118" y="43"/>
                  <a:pt x="118" y="43"/>
                  <a:pt x="118" y="43"/>
                </a:cubicBezTo>
                <a:cubicBezTo>
                  <a:pt x="119" y="43"/>
                  <a:pt x="119" y="43"/>
                  <a:pt x="119" y="43"/>
                </a:cubicBezTo>
                <a:cubicBezTo>
                  <a:pt x="123" y="43"/>
                  <a:pt x="126" y="46"/>
                  <a:pt x="126" y="49"/>
                </a:cubicBezTo>
                <a:cubicBezTo>
                  <a:pt x="126" y="57"/>
                  <a:pt x="126" y="57"/>
                  <a:pt x="126" y="57"/>
                </a:cubicBezTo>
                <a:cubicBezTo>
                  <a:pt x="126" y="59"/>
                  <a:pt x="124" y="60"/>
                  <a:pt x="123" y="60"/>
                </a:cubicBezTo>
                <a:close/>
                <a:moveTo>
                  <a:pt x="6" y="55"/>
                </a:moveTo>
                <a:cubicBezTo>
                  <a:pt x="120" y="55"/>
                  <a:pt x="120" y="55"/>
                  <a:pt x="120" y="55"/>
                </a:cubicBezTo>
                <a:cubicBezTo>
                  <a:pt x="120" y="49"/>
                  <a:pt x="120" y="49"/>
                  <a:pt x="120" y="49"/>
                </a:cubicBezTo>
                <a:cubicBezTo>
                  <a:pt x="120" y="49"/>
                  <a:pt x="120" y="48"/>
                  <a:pt x="119" y="48"/>
                </a:cubicBezTo>
                <a:cubicBezTo>
                  <a:pt x="115" y="48"/>
                  <a:pt x="115" y="48"/>
                  <a:pt x="115" y="48"/>
                </a:cubicBezTo>
                <a:cubicBezTo>
                  <a:pt x="114" y="48"/>
                  <a:pt x="112" y="47"/>
                  <a:pt x="112" y="45"/>
                </a:cubicBezTo>
                <a:cubicBezTo>
                  <a:pt x="112" y="5"/>
                  <a:pt x="112" y="5"/>
                  <a:pt x="112" y="5"/>
                </a:cubicBezTo>
                <a:cubicBezTo>
                  <a:pt x="103" y="5"/>
                  <a:pt x="103" y="5"/>
                  <a:pt x="103" y="5"/>
                </a:cubicBezTo>
                <a:cubicBezTo>
                  <a:pt x="103" y="45"/>
                  <a:pt x="103" y="45"/>
                  <a:pt x="103" y="45"/>
                </a:cubicBezTo>
                <a:cubicBezTo>
                  <a:pt x="103" y="47"/>
                  <a:pt x="102" y="48"/>
                  <a:pt x="100" y="48"/>
                </a:cubicBezTo>
                <a:cubicBezTo>
                  <a:pt x="85" y="48"/>
                  <a:pt x="85" y="48"/>
                  <a:pt x="85" y="48"/>
                </a:cubicBezTo>
                <a:cubicBezTo>
                  <a:pt x="84" y="48"/>
                  <a:pt x="83" y="47"/>
                  <a:pt x="83" y="45"/>
                </a:cubicBezTo>
                <a:cubicBezTo>
                  <a:pt x="83" y="5"/>
                  <a:pt x="83" y="5"/>
                  <a:pt x="83" y="5"/>
                </a:cubicBezTo>
                <a:cubicBezTo>
                  <a:pt x="73" y="5"/>
                  <a:pt x="73" y="5"/>
                  <a:pt x="73" y="5"/>
                </a:cubicBezTo>
                <a:cubicBezTo>
                  <a:pt x="73" y="45"/>
                  <a:pt x="73" y="45"/>
                  <a:pt x="73" y="45"/>
                </a:cubicBezTo>
                <a:cubicBezTo>
                  <a:pt x="73" y="47"/>
                  <a:pt x="72" y="48"/>
                  <a:pt x="70" y="48"/>
                </a:cubicBezTo>
                <a:cubicBezTo>
                  <a:pt x="56" y="48"/>
                  <a:pt x="56" y="48"/>
                  <a:pt x="56" y="48"/>
                </a:cubicBezTo>
                <a:cubicBezTo>
                  <a:pt x="54" y="48"/>
                  <a:pt x="53" y="47"/>
                  <a:pt x="53" y="45"/>
                </a:cubicBezTo>
                <a:cubicBezTo>
                  <a:pt x="53" y="5"/>
                  <a:pt x="53" y="5"/>
                  <a:pt x="53" y="5"/>
                </a:cubicBezTo>
                <a:cubicBezTo>
                  <a:pt x="43" y="5"/>
                  <a:pt x="43" y="5"/>
                  <a:pt x="43" y="5"/>
                </a:cubicBezTo>
                <a:cubicBezTo>
                  <a:pt x="43" y="45"/>
                  <a:pt x="43" y="45"/>
                  <a:pt x="43" y="45"/>
                </a:cubicBezTo>
                <a:cubicBezTo>
                  <a:pt x="43" y="47"/>
                  <a:pt x="42" y="48"/>
                  <a:pt x="41" y="48"/>
                </a:cubicBezTo>
                <a:cubicBezTo>
                  <a:pt x="26" y="48"/>
                  <a:pt x="26" y="48"/>
                  <a:pt x="26" y="48"/>
                </a:cubicBezTo>
                <a:cubicBezTo>
                  <a:pt x="24" y="48"/>
                  <a:pt x="23" y="47"/>
                  <a:pt x="23" y="45"/>
                </a:cubicBezTo>
                <a:cubicBezTo>
                  <a:pt x="23" y="5"/>
                  <a:pt x="23" y="5"/>
                  <a:pt x="23" y="5"/>
                </a:cubicBezTo>
                <a:cubicBezTo>
                  <a:pt x="14" y="5"/>
                  <a:pt x="14" y="5"/>
                  <a:pt x="14" y="5"/>
                </a:cubicBezTo>
                <a:cubicBezTo>
                  <a:pt x="14" y="45"/>
                  <a:pt x="14" y="45"/>
                  <a:pt x="14" y="45"/>
                </a:cubicBezTo>
                <a:cubicBezTo>
                  <a:pt x="14" y="47"/>
                  <a:pt x="12" y="48"/>
                  <a:pt x="11" y="48"/>
                </a:cubicBezTo>
                <a:cubicBezTo>
                  <a:pt x="7" y="48"/>
                  <a:pt x="7" y="48"/>
                  <a:pt x="7" y="48"/>
                </a:cubicBezTo>
                <a:cubicBezTo>
                  <a:pt x="6" y="48"/>
                  <a:pt x="6" y="49"/>
                  <a:pt x="6" y="49"/>
                </a:cubicBezTo>
                <a:lnTo>
                  <a:pt x="6" y="55"/>
                </a:ln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Freeform 40"/>
          <p:cNvSpPr>
            <a:spLocks/>
          </p:cNvSpPr>
          <p:nvPr/>
        </p:nvSpPr>
        <p:spPr bwMode="auto">
          <a:xfrm>
            <a:off x="4952433" y="2279917"/>
            <a:ext cx="275975" cy="42918"/>
          </a:xfrm>
          <a:custGeom>
            <a:avLst/>
            <a:gdLst>
              <a:gd name="T0" fmla="*/ 135 w 142"/>
              <a:gd name="T1" fmla="*/ 0 h 23"/>
              <a:gd name="T2" fmla="*/ 7 w 142"/>
              <a:gd name="T3" fmla="*/ 0 h 23"/>
              <a:gd name="T4" fmla="*/ 0 w 142"/>
              <a:gd name="T5" fmla="*/ 7 h 23"/>
              <a:gd name="T6" fmla="*/ 0 w 142"/>
              <a:gd name="T7" fmla="*/ 20 h 23"/>
              <a:gd name="T8" fmla="*/ 3 w 142"/>
              <a:gd name="T9" fmla="*/ 23 h 23"/>
              <a:gd name="T10" fmla="*/ 61 w 142"/>
              <a:gd name="T11" fmla="*/ 23 h 23"/>
              <a:gd name="T12" fmla="*/ 61 w 142"/>
              <a:gd name="T13" fmla="*/ 17 h 23"/>
              <a:gd name="T14" fmla="*/ 6 w 142"/>
              <a:gd name="T15" fmla="*/ 17 h 23"/>
              <a:gd name="T16" fmla="*/ 6 w 142"/>
              <a:gd name="T17" fmla="*/ 7 h 23"/>
              <a:gd name="T18" fmla="*/ 7 w 142"/>
              <a:gd name="T19" fmla="*/ 5 h 23"/>
              <a:gd name="T20" fmla="*/ 135 w 142"/>
              <a:gd name="T21" fmla="*/ 5 h 23"/>
              <a:gd name="T22" fmla="*/ 136 w 142"/>
              <a:gd name="T23" fmla="*/ 7 h 23"/>
              <a:gd name="T24" fmla="*/ 136 w 142"/>
              <a:gd name="T25" fmla="*/ 17 h 23"/>
              <a:gd name="T26" fmla="*/ 82 w 142"/>
              <a:gd name="T27" fmla="*/ 17 h 23"/>
              <a:gd name="T28" fmla="*/ 82 w 142"/>
              <a:gd name="T29" fmla="*/ 23 h 23"/>
              <a:gd name="T30" fmla="*/ 139 w 142"/>
              <a:gd name="T31" fmla="*/ 23 h 23"/>
              <a:gd name="T32" fmla="*/ 142 w 142"/>
              <a:gd name="T33" fmla="*/ 20 h 23"/>
              <a:gd name="T34" fmla="*/ 142 w 142"/>
              <a:gd name="T35" fmla="*/ 7 h 23"/>
              <a:gd name="T36" fmla="*/ 135 w 14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3">
                <a:moveTo>
                  <a:pt x="135" y="0"/>
                </a:moveTo>
                <a:cubicBezTo>
                  <a:pt x="7" y="0"/>
                  <a:pt x="7" y="0"/>
                  <a:pt x="7" y="0"/>
                </a:cubicBezTo>
                <a:cubicBezTo>
                  <a:pt x="3" y="0"/>
                  <a:pt x="0" y="3"/>
                  <a:pt x="0" y="7"/>
                </a:cubicBezTo>
                <a:cubicBezTo>
                  <a:pt x="0" y="20"/>
                  <a:pt x="0" y="20"/>
                  <a:pt x="0" y="20"/>
                </a:cubicBezTo>
                <a:cubicBezTo>
                  <a:pt x="0" y="21"/>
                  <a:pt x="2" y="23"/>
                  <a:pt x="3" y="23"/>
                </a:cubicBezTo>
                <a:cubicBezTo>
                  <a:pt x="61" y="23"/>
                  <a:pt x="61" y="23"/>
                  <a:pt x="61" y="23"/>
                </a:cubicBezTo>
                <a:cubicBezTo>
                  <a:pt x="61" y="17"/>
                  <a:pt x="61" y="17"/>
                  <a:pt x="61" y="17"/>
                </a:cubicBezTo>
                <a:cubicBezTo>
                  <a:pt x="6" y="17"/>
                  <a:pt x="6" y="17"/>
                  <a:pt x="6" y="17"/>
                </a:cubicBezTo>
                <a:cubicBezTo>
                  <a:pt x="6" y="7"/>
                  <a:pt x="6" y="7"/>
                  <a:pt x="6" y="7"/>
                </a:cubicBezTo>
                <a:cubicBezTo>
                  <a:pt x="6" y="6"/>
                  <a:pt x="6" y="5"/>
                  <a:pt x="7" y="5"/>
                </a:cubicBezTo>
                <a:cubicBezTo>
                  <a:pt x="135" y="5"/>
                  <a:pt x="135" y="5"/>
                  <a:pt x="135" y="5"/>
                </a:cubicBezTo>
                <a:cubicBezTo>
                  <a:pt x="136" y="5"/>
                  <a:pt x="136" y="6"/>
                  <a:pt x="136" y="7"/>
                </a:cubicBezTo>
                <a:cubicBezTo>
                  <a:pt x="136" y="17"/>
                  <a:pt x="136" y="17"/>
                  <a:pt x="136" y="17"/>
                </a:cubicBezTo>
                <a:cubicBezTo>
                  <a:pt x="82" y="17"/>
                  <a:pt x="82" y="17"/>
                  <a:pt x="82" y="17"/>
                </a:cubicBezTo>
                <a:cubicBezTo>
                  <a:pt x="82" y="23"/>
                  <a:pt x="82" y="23"/>
                  <a:pt x="82" y="23"/>
                </a:cubicBezTo>
                <a:cubicBezTo>
                  <a:pt x="139" y="23"/>
                  <a:pt x="139" y="23"/>
                  <a:pt x="139" y="23"/>
                </a:cubicBezTo>
                <a:cubicBezTo>
                  <a:pt x="140" y="23"/>
                  <a:pt x="142" y="21"/>
                  <a:pt x="142" y="20"/>
                </a:cubicBezTo>
                <a:cubicBezTo>
                  <a:pt x="142" y="7"/>
                  <a:pt x="142" y="7"/>
                  <a:pt x="142" y="7"/>
                </a:cubicBezTo>
                <a:cubicBezTo>
                  <a:pt x="142" y="3"/>
                  <a:pt x="139" y="0"/>
                  <a:pt x="135" y="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Oval 41"/>
          <p:cNvSpPr>
            <a:spLocks noChangeArrowheads="1"/>
          </p:cNvSpPr>
          <p:nvPr/>
        </p:nvSpPr>
        <p:spPr bwMode="auto">
          <a:xfrm>
            <a:off x="5061371" y="2305974"/>
            <a:ext cx="23402" cy="22226"/>
          </a:xfrm>
          <a:prstGeom prst="ellipse">
            <a:avLst/>
          </a:pr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Oval 42"/>
          <p:cNvSpPr>
            <a:spLocks noChangeArrowheads="1"/>
          </p:cNvSpPr>
          <p:nvPr/>
        </p:nvSpPr>
        <p:spPr bwMode="auto">
          <a:xfrm>
            <a:off x="5096069" y="2305974"/>
            <a:ext cx="23402" cy="22226"/>
          </a:xfrm>
          <a:prstGeom prst="ellipse">
            <a:avLst/>
          </a:pr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5"/>
          <p:cNvSpPr>
            <a:spLocks noEditPoints="1"/>
          </p:cNvSpPr>
          <p:nvPr/>
        </p:nvSpPr>
        <p:spPr bwMode="auto">
          <a:xfrm>
            <a:off x="5956228" y="2103229"/>
            <a:ext cx="128931" cy="190497"/>
          </a:xfrm>
          <a:custGeom>
            <a:avLst/>
            <a:gdLst>
              <a:gd name="T0" fmla="*/ 46 w 52"/>
              <a:gd name="T1" fmla="*/ 70 h 86"/>
              <a:gd name="T2" fmla="*/ 31 w 52"/>
              <a:gd name="T3" fmla="*/ 77 h 86"/>
              <a:gd name="T4" fmla="*/ 31 w 52"/>
              <a:gd name="T5" fmla="*/ 86 h 86"/>
              <a:gd name="T6" fmla="*/ 23 w 52"/>
              <a:gd name="T7" fmla="*/ 86 h 86"/>
              <a:gd name="T8" fmla="*/ 23 w 52"/>
              <a:gd name="T9" fmla="*/ 77 h 86"/>
              <a:gd name="T10" fmla="*/ 7 w 52"/>
              <a:gd name="T11" fmla="*/ 70 h 86"/>
              <a:gd name="T12" fmla="*/ 0 w 52"/>
              <a:gd name="T13" fmla="*/ 55 h 86"/>
              <a:gd name="T14" fmla="*/ 12 w 52"/>
              <a:gd name="T15" fmla="*/ 55 h 86"/>
              <a:gd name="T16" fmla="*/ 16 w 52"/>
              <a:gd name="T17" fmla="*/ 64 h 86"/>
              <a:gd name="T18" fmla="*/ 23 w 52"/>
              <a:gd name="T19" fmla="*/ 67 h 86"/>
              <a:gd name="T20" fmla="*/ 23 w 52"/>
              <a:gd name="T21" fmla="*/ 48 h 86"/>
              <a:gd name="T22" fmla="*/ 19 w 52"/>
              <a:gd name="T23" fmla="*/ 47 h 86"/>
              <a:gd name="T24" fmla="*/ 2 w 52"/>
              <a:gd name="T25" fmla="*/ 29 h 86"/>
              <a:gd name="T26" fmla="*/ 8 w 52"/>
              <a:gd name="T27" fmla="*/ 16 h 86"/>
              <a:gd name="T28" fmla="*/ 23 w 52"/>
              <a:gd name="T29" fmla="*/ 9 h 86"/>
              <a:gd name="T30" fmla="*/ 23 w 52"/>
              <a:gd name="T31" fmla="*/ 0 h 86"/>
              <a:gd name="T32" fmla="*/ 31 w 52"/>
              <a:gd name="T33" fmla="*/ 0 h 86"/>
              <a:gd name="T34" fmla="*/ 31 w 52"/>
              <a:gd name="T35" fmla="*/ 9 h 86"/>
              <a:gd name="T36" fmla="*/ 44 w 52"/>
              <a:gd name="T37" fmla="*/ 15 h 86"/>
              <a:gd name="T38" fmla="*/ 51 w 52"/>
              <a:gd name="T39" fmla="*/ 29 h 86"/>
              <a:gd name="T40" fmla="*/ 39 w 52"/>
              <a:gd name="T41" fmla="*/ 29 h 86"/>
              <a:gd name="T42" fmla="*/ 36 w 52"/>
              <a:gd name="T43" fmla="*/ 23 h 86"/>
              <a:gd name="T44" fmla="*/ 31 w 52"/>
              <a:gd name="T45" fmla="*/ 20 h 86"/>
              <a:gd name="T46" fmla="*/ 31 w 52"/>
              <a:gd name="T47" fmla="*/ 37 h 86"/>
              <a:gd name="T48" fmla="*/ 34 w 52"/>
              <a:gd name="T49" fmla="*/ 38 h 86"/>
              <a:gd name="T50" fmla="*/ 52 w 52"/>
              <a:gd name="T51" fmla="*/ 56 h 86"/>
              <a:gd name="T52" fmla="*/ 46 w 52"/>
              <a:gd name="T53" fmla="*/ 70 h 86"/>
              <a:gd name="T54" fmla="*/ 23 w 52"/>
              <a:gd name="T55" fmla="*/ 19 h 86"/>
              <a:gd name="T56" fmla="*/ 16 w 52"/>
              <a:gd name="T57" fmla="*/ 22 h 86"/>
              <a:gd name="T58" fmla="*/ 14 w 52"/>
              <a:gd name="T59" fmla="*/ 29 h 86"/>
              <a:gd name="T60" fmla="*/ 21 w 52"/>
              <a:gd name="T61" fmla="*/ 36 h 86"/>
              <a:gd name="T62" fmla="*/ 23 w 52"/>
              <a:gd name="T63" fmla="*/ 36 h 86"/>
              <a:gd name="T64" fmla="*/ 23 w 52"/>
              <a:gd name="T65" fmla="*/ 19 h 86"/>
              <a:gd name="T66" fmla="*/ 32 w 52"/>
              <a:gd name="T67" fmla="*/ 49 h 86"/>
              <a:gd name="T68" fmla="*/ 31 w 52"/>
              <a:gd name="T69" fmla="*/ 49 h 86"/>
              <a:gd name="T70" fmla="*/ 31 w 52"/>
              <a:gd name="T71" fmla="*/ 67 h 86"/>
              <a:gd name="T72" fmla="*/ 37 w 52"/>
              <a:gd name="T73" fmla="*/ 64 h 86"/>
              <a:gd name="T74" fmla="*/ 40 w 52"/>
              <a:gd name="T75" fmla="*/ 57 h 86"/>
              <a:gd name="T76" fmla="*/ 32 w 52"/>
              <a:gd name="T77"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86">
                <a:moveTo>
                  <a:pt x="46" y="70"/>
                </a:moveTo>
                <a:cubicBezTo>
                  <a:pt x="42" y="74"/>
                  <a:pt x="37" y="76"/>
                  <a:pt x="31" y="77"/>
                </a:cubicBezTo>
                <a:cubicBezTo>
                  <a:pt x="31" y="86"/>
                  <a:pt x="31" y="86"/>
                  <a:pt x="31" y="86"/>
                </a:cubicBezTo>
                <a:cubicBezTo>
                  <a:pt x="23" y="86"/>
                  <a:pt x="23" y="86"/>
                  <a:pt x="23" y="86"/>
                </a:cubicBezTo>
                <a:cubicBezTo>
                  <a:pt x="23" y="77"/>
                  <a:pt x="23" y="77"/>
                  <a:pt x="23" y="77"/>
                </a:cubicBezTo>
                <a:cubicBezTo>
                  <a:pt x="17" y="77"/>
                  <a:pt x="12" y="75"/>
                  <a:pt x="7" y="70"/>
                </a:cubicBezTo>
                <a:cubicBezTo>
                  <a:pt x="3" y="67"/>
                  <a:pt x="0" y="61"/>
                  <a:pt x="0" y="55"/>
                </a:cubicBezTo>
                <a:cubicBezTo>
                  <a:pt x="12" y="55"/>
                  <a:pt x="12" y="55"/>
                  <a:pt x="12" y="55"/>
                </a:cubicBezTo>
                <a:cubicBezTo>
                  <a:pt x="12" y="59"/>
                  <a:pt x="14" y="62"/>
                  <a:pt x="16" y="64"/>
                </a:cubicBezTo>
                <a:cubicBezTo>
                  <a:pt x="18" y="66"/>
                  <a:pt x="21" y="67"/>
                  <a:pt x="23" y="67"/>
                </a:cubicBezTo>
                <a:cubicBezTo>
                  <a:pt x="23" y="48"/>
                  <a:pt x="23" y="48"/>
                  <a:pt x="23" y="48"/>
                </a:cubicBezTo>
                <a:cubicBezTo>
                  <a:pt x="22" y="48"/>
                  <a:pt x="20" y="47"/>
                  <a:pt x="19" y="47"/>
                </a:cubicBezTo>
                <a:cubicBezTo>
                  <a:pt x="8" y="45"/>
                  <a:pt x="2" y="39"/>
                  <a:pt x="2" y="29"/>
                </a:cubicBezTo>
                <a:cubicBezTo>
                  <a:pt x="2" y="24"/>
                  <a:pt x="4" y="19"/>
                  <a:pt x="8" y="16"/>
                </a:cubicBezTo>
                <a:cubicBezTo>
                  <a:pt x="12" y="12"/>
                  <a:pt x="17" y="10"/>
                  <a:pt x="23" y="9"/>
                </a:cubicBezTo>
                <a:cubicBezTo>
                  <a:pt x="23" y="0"/>
                  <a:pt x="23" y="0"/>
                  <a:pt x="23" y="0"/>
                </a:cubicBezTo>
                <a:cubicBezTo>
                  <a:pt x="31" y="0"/>
                  <a:pt x="31" y="0"/>
                  <a:pt x="31" y="0"/>
                </a:cubicBezTo>
                <a:cubicBezTo>
                  <a:pt x="31" y="9"/>
                  <a:pt x="31" y="9"/>
                  <a:pt x="31" y="9"/>
                </a:cubicBezTo>
                <a:cubicBezTo>
                  <a:pt x="36" y="10"/>
                  <a:pt x="41" y="12"/>
                  <a:pt x="44" y="15"/>
                </a:cubicBezTo>
                <a:cubicBezTo>
                  <a:pt x="48" y="19"/>
                  <a:pt x="51" y="24"/>
                  <a:pt x="51" y="29"/>
                </a:cubicBezTo>
                <a:cubicBezTo>
                  <a:pt x="39" y="29"/>
                  <a:pt x="39" y="29"/>
                  <a:pt x="39" y="29"/>
                </a:cubicBezTo>
                <a:cubicBezTo>
                  <a:pt x="39" y="27"/>
                  <a:pt x="38" y="24"/>
                  <a:pt x="36" y="23"/>
                </a:cubicBezTo>
                <a:cubicBezTo>
                  <a:pt x="35" y="21"/>
                  <a:pt x="33" y="20"/>
                  <a:pt x="31" y="20"/>
                </a:cubicBezTo>
                <a:cubicBezTo>
                  <a:pt x="31" y="37"/>
                  <a:pt x="31" y="37"/>
                  <a:pt x="31" y="37"/>
                </a:cubicBezTo>
                <a:cubicBezTo>
                  <a:pt x="34" y="38"/>
                  <a:pt x="34" y="38"/>
                  <a:pt x="34" y="38"/>
                </a:cubicBezTo>
                <a:cubicBezTo>
                  <a:pt x="44" y="39"/>
                  <a:pt x="52" y="46"/>
                  <a:pt x="52" y="56"/>
                </a:cubicBezTo>
                <a:cubicBezTo>
                  <a:pt x="52" y="63"/>
                  <a:pt x="50" y="67"/>
                  <a:pt x="46" y="70"/>
                </a:cubicBezTo>
                <a:close/>
                <a:moveTo>
                  <a:pt x="23" y="19"/>
                </a:moveTo>
                <a:cubicBezTo>
                  <a:pt x="21" y="20"/>
                  <a:pt x="18" y="21"/>
                  <a:pt x="16" y="22"/>
                </a:cubicBezTo>
                <a:cubicBezTo>
                  <a:pt x="15" y="24"/>
                  <a:pt x="14" y="26"/>
                  <a:pt x="14" y="29"/>
                </a:cubicBezTo>
                <a:cubicBezTo>
                  <a:pt x="14" y="33"/>
                  <a:pt x="17" y="35"/>
                  <a:pt x="21" y="36"/>
                </a:cubicBezTo>
                <a:cubicBezTo>
                  <a:pt x="22" y="36"/>
                  <a:pt x="23" y="36"/>
                  <a:pt x="23" y="36"/>
                </a:cubicBezTo>
                <a:lnTo>
                  <a:pt x="23" y="19"/>
                </a:lnTo>
                <a:close/>
                <a:moveTo>
                  <a:pt x="32" y="49"/>
                </a:moveTo>
                <a:cubicBezTo>
                  <a:pt x="31" y="49"/>
                  <a:pt x="31" y="49"/>
                  <a:pt x="31" y="49"/>
                </a:cubicBezTo>
                <a:cubicBezTo>
                  <a:pt x="31" y="67"/>
                  <a:pt x="31" y="67"/>
                  <a:pt x="31" y="67"/>
                </a:cubicBezTo>
                <a:cubicBezTo>
                  <a:pt x="33" y="66"/>
                  <a:pt x="36" y="65"/>
                  <a:pt x="37" y="64"/>
                </a:cubicBezTo>
                <a:cubicBezTo>
                  <a:pt x="39" y="62"/>
                  <a:pt x="40" y="60"/>
                  <a:pt x="40" y="57"/>
                </a:cubicBezTo>
                <a:cubicBezTo>
                  <a:pt x="40" y="52"/>
                  <a:pt x="36" y="50"/>
                  <a:pt x="32" y="49"/>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Freeform 6"/>
          <p:cNvSpPr>
            <a:spLocks noEditPoints="1"/>
          </p:cNvSpPr>
          <p:nvPr/>
        </p:nvSpPr>
        <p:spPr bwMode="auto">
          <a:xfrm>
            <a:off x="5847762" y="2043698"/>
            <a:ext cx="345862" cy="309558"/>
          </a:xfrm>
          <a:custGeom>
            <a:avLst/>
            <a:gdLst>
              <a:gd name="T0" fmla="*/ 70 w 140"/>
              <a:gd name="T1" fmla="*/ 140 h 140"/>
              <a:gd name="T2" fmla="*/ 0 w 140"/>
              <a:gd name="T3" fmla="*/ 70 h 140"/>
              <a:gd name="T4" fmla="*/ 70 w 140"/>
              <a:gd name="T5" fmla="*/ 0 h 140"/>
              <a:gd name="T6" fmla="*/ 140 w 140"/>
              <a:gd name="T7" fmla="*/ 70 h 140"/>
              <a:gd name="T8" fmla="*/ 70 w 140"/>
              <a:gd name="T9" fmla="*/ 140 h 140"/>
              <a:gd name="T10" fmla="*/ 70 w 140"/>
              <a:gd name="T11" fmla="*/ 6 h 140"/>
              <a:gd name="T12" fmla="*/ 6 w 140"/>
              <a:gd name="T13" fmla="*/ 70 h 140"/>
              <a:gd name="T14" fmla="*/ 70 w 140"/>
              <a:gd name="T15" fmla="*/ 134 h 140"/>
              <a:gd name="T16" fmla="*/ 134 w 140"/>
              <a:gd name="T17" fmla="*/ 70 h 140"/>
              <a:gd name="T18" fmla="*/ 70 w 140"/>
              <a:gd name="T19" fmla="*/ 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70" y="140"/>
                </a:moveTo>
                <a:cubicBezTo>
                  <a:pt x="31" y="140"/>
                  <a:pt x="0" y="109"/>
                  <a:pt x="0" y="70"/>
                </a:cubicBezTo>
                <a:cubicBezTo>
                  <a:pt x="0" y="31"/>
                  <a:pt x="31" y="0"/>
                  <a:pt x="70" y="0"/>
                </a:cubicBezTo>
                <a:cubicBezTo>
                  <a:pt x="109" y="0"/>
                  <a:pt x="140" y="31"/>
                  <a:pt x="140" y="70"/>
                </a:cubicBezTo>
                <a:cubicBezTo>
                  <a:pt x="140" y="109"/>
                  <a:pt x="109" y="140"/>
                  <a:pt x="70" y="140"/>
                </a:cubicBezTo>
                <a:close/>
                <a:moveTo>
                  <a:pt x="70" y="6"/>
                </a:moveTo>
                <a:cubicBezTo>
                  <a:pt x="34" y="6"/>
                  <a:pt x="6" y="34"/>
                  <a:pt x="6" y="70"/>
                </a:cubicBezTo>
                <a:cubicBezTo>
                  <a:pt x="6" y="106"/>
                  <a:pt x="34" y="134"/>
                  <a:pt x="70" y="134"/>
                </a:cubicBezTo>
                <a:cubicBezTo>
                  <a:pt x="106" y="134"/>
                  <a:pt x="134" y="106"/>
                  <a:pt x="134" y="70"/>
                </a:cubicBezTo>
                <a:cubicBezTo>
                  <a:pt x="134" y="34"/>
                  <a:pt x="106" y="6"/>
                  <a:pt x="70" y="6"/>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2"/>
          <p:cNvSpPr txBox="1"/>
          <p:nvPr/>
        </p:nvSpPr>
        <p:spPr>
          <a:xfrm>
            <a:off x="8813078" y="2353212"/>
            <a:ext cx="860203"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运营商</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8" name="文本框 2"/>
          <p:cNvSpPr txBox="1"/>
          <p:nvPr/>
        </p:nvSpPr>
        <p:spPr>
          <a:xfrm>
            <a:off x="4870737" y="2337169"/>
            <a:ext cx="86020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政府</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文本框 2"/>
          <p:cNvSpPr txBox="1"/>
          <p:nvPr/>
        </p:nvSpPr>
        <p:spPr>
          <a:xfrm>
            <a:off x="5788347" y="2320697"/>
            <a:ext cx="86020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金融</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Freeform 106"/>
          <p:cNvSpPr>
            <a:spLocks noEditPoints="1"/>
          </p:cNvSpPr>
          <p:nvPr/>
        </p:nvSpPr>
        <p:spPr bwMode="auto">
          <a:xfrm>
            <a:off x="6840090" y="2106987"/>
            <a:ext cx="43003" cy="72247"/>
          </a:xfrm>
          <a:custGeom>
            <a:avLst/>
            <a:gdLst/>
            <a:ahLst/>
            <a:cxnLst>
              <a:cxn ang="0">
                <a:pos x="4472" y="8892"/>
              </a:cxn>
              <a:cxn ang="0">
                <a:pos x="4264" y="9360"/>
              </a:cxn>
              <a:cxn ang="0">
                <a:pos x="4680" y="9360"/>
              </a:cxn>
              <a:cxn ang="0">
                <a:pos x="3172" y="11908"/>
              </a:cxn>
              <a:cxn ang="0">
                <a:pos x="2496" y="11700"/>
              </a:cxn>
              <a:cxn ang="0">
                <a:pos x="2132" y="10816"/>
              </a:cxn>
              <a:cxn ang="0">
                <a:pos x="1248" y="8008"/>
              </a:cxn>
              <a:cxn ang="0">
                <a:pos x="156" y="5616"/>
              </a:cxn>
              <a:cxn ang="0">
                <a:pos x="0" y="4004"/>
              </a:cxn>
              <a:cxn ang="0">
                <a:pos x="364" y="2704"/>
              </a:cxn>
              <a:cxn ang="0">
                <a:pos x="988" y="1612"/>
              </a:cxn>
              <a:cxn ang="0">
                <a:pos x="1976" y="780"/>
              </a:cxn>
              <a:cxn ang="0">
                <a:pos x="3120" y="208"/>
              </a:cxn>
              <a:cxn ang="0">
                <a:pos x="4472" y="0"/>
              </a:cxn>
              <a:cxn ang="0">
                <a:pos x="5772" y="208"/>
              </a:cxn>
              <a:cxn ang="0">
                <a:pos x="6916" y="780"/>
              </a:cxn>
              <a:cxn ang="0">
                <a:pos x="7904" y="1612"/>
              </a:cxn>
              <a:cxn ang="0">
                <a:pos x="8528" y="2704"/>
              </a:cxn>
              <a:cxn ang="0">
                <a:pos x="8892" y="4004"/>
              </a:cxn>
              <a:cxn ang="0">
                <a:pos x="8736" y="5616"/>
              </a:cxn>
              <a:cxn ang="0">
                <a:pos x="7644" y="8008"/>
              </a:cxn>
              <a:cxn ang="0">
                <a:pos x="6760" y="10816"/>
              </a:cxn>
              <a:cxn ang="0">
                <a:pos x="6448" y="11700"/>
              </a:cxn>
              <a:cxn ang="0">
                <a:pos x="5720" y="11908"/>
              </a:cxn>
              <a:cxn ang="0">
                <a:pos x="5044" y="16016"/>
              </a:cxn>
              <a:cxn ang="0">
                <a:pos x="4108" y="16120"/>
              </a:cxn>
              <a:cxn ang="0">
                <a:pos x="3380" y="15548"/>
              </a:cxn>
              <a:cxn ang="0">
                <a:pos x="2860" y="13052"/>
              </a:cxn>
              <a:cxn ang="0">
                <a:pos x="2652" y="12896"/>
              </a:cxn>
              <a:cxn ang="0">
                <a:pos x="2652" y="12428"/>
              </a:cxn>
              <a:cxn ang="0">
                <a:pos x="2860" y="12272"/>
              </a:cxn>
              <a:cxn ang="0">
                <a:pos x="6188" y="12376"/>
              </a:cxn>
              <a:cxn ang="0">
                <a:pos x="6240" y="12792"/>
              </a:cxn>
              <a:cxn ang="0">
                <a:pos x="6084" y="13000"/>
              </a:cxn>
              <a:cxn ang="0">
                <a:pos x="2860" y="14144"/>
              </a:cxn>
              <a:cxn ang="0">
                <a:pos x="2652" y="13988"/>
              </a:cxn>
              <a:cxn ang="0">
                <a:pos x="2652" y="13520"/>
              </a:cxn>
              <a:cxn ang="0">
                <a:pos x="2860" y="13364"/>
              </a:cxn>
              <a:cxn ang="0">
                <a:pos x="6188" y="13416"/>
              </a:cxn>
              <a:cxn ang="0">
                <a:pos x="6240" y="13884"/>
              </a:cxn>
              <a:cxn ang="0">
                <a:pos x="6084" y="14092"/>
              </a:cxn>
              <a:cxn ang="0">
                <a:pos x="2860" y="15184"/>
              </a:cxn>
              <a:cxn ang="0">
                <a:pos x="2652" y="15080"/>
              </a:cxn>
              <a:cxn ang="0">
                <a:pos x="2652" y="14612"/>
              </a:cxn>
              <a:cxn ang="0">
                <a:pos x="2860" y="14456"/>
              </a:cxn>
              <a:cxn ang="0">
                <a:pos x="6188" y="14508"/>
              </a:cxn>
              <a:cxn ang="0">
                <a:pos x="6240" y="14976"/>
              </a:cxn>
              <a:cxn ang="0">
                <a:pos x="6084" y="15184"/>
              </a:cxn>
            </a:cxnLst>
            <a:rect l="0" t="0" r="r" b="b"/>
            <a:pathLst>
              <a:path w="8892" h="16172">
                <a:moveTo>
                  <a:pt x="5824" y="7332"/>
                </a:moveTo>
                <a:lnTo>
                  <a:pt x="5460" y="7124"/>
                </a:lnTo>
                <a:lnTo>
                  <a:pt x="4472" y="8892"/>
                </a:lnTo>
                <a:lnTo>
                  <a:pt x="3432" y="7124"/>
                </a:lnTo>
                <a:lnTo>
                  <a:pt x="3068" y="7332"/>
                </a:lnTo>
                <a:lnTo>
                  <a:pt x="4264" y="9360"/>
                </a:lnTo>
                <a:lnTo>
                  <a:pt x="4264" y="11232"/>
                </a:lnTo>
                <a:lnTo>
                  <a:pt x="4680" y="11232"/>
                </a:lnTo>
                <a:lnTo>
                  <a:pt x="4680" y="9360"/>
                </a:lnTo>
                <a:lnTo>
                  <a:pt x="5824" y="7332"/>
                </a:lnTo>
                <a:close/>
                <a:moveTo>
                  <a:pt x="5720" y="11908"/>
                </a:moveTo>
                <a:lnTo>
                  <a:pt x="3172" y="11908"/>
                </a:lnTo>
                <a:lnTo>
                  <a:pt x="2756" y="11856"/>
                </a:lnTo>
                <a:lnTo>
                  <a:pt x="2600" y="11804"/>
                </a:lnTo>
                <a:lnTo>
                  <a:pt x="2496" y="11700"/>
                </a:lnTo>
                <a:lnTo>
                  <a:pt x="2340" y="11544"/>
                </a:lnTo>
                <a:lnTo>
                  <a:pt x="2288" y="11336"/>
                </a:lnTo>
                <a:lnTo>
                  <a:pt x="2132" y="10816"/>
                </a:lnTo>
                <a:lnTo>
                  <a:pt x="1976" y="9984"/>
                </a:lnTo>
                <a:lnTo>
                  <a:pt x="1716" y="9100"/>
                </a:lnTo>
                <a:lnTo>
                  <a:pt x="1248" y="8008"/>
                </a:lnTo>
                <a:lnTo>
                  <a:pt x="572" y="6656"/>
                </a:lnTo>
                <a:lnTo>
                  <a:pt x="364" y="6136"/>
                </a:lnTo>
                <a:lnTo>
                  <a:pt x="156" y="5616"/>
                </a:lnTo>
                <a:lnTo>
                  <a:pt x="52" y="5044"/>
                </a:lnTo>
                <a:lnTo>
                  <a:pt x="0" y="4420"/>
                </a:lnTo>
                <a:lnTo>
                  <a:pt x="0" y="4004"/>
                </a:lnTo>
                <a:lnTo>
                  <a:pt x="104" y="3536"/>
                </a:lnTo>
                <a:lnTo>
                  <a:pt x="208" y="3120"/>
                </a:lnTo>
                <a:lnTo>
                  <a:pt x="364" y="2704"/>
                </a:lnTo>
                <a:lnTo>
                  <a:pt x="520" y="2340"/>
                </a:lnTo>
                <a:lnTo>
                  <a:pt x="780" y="1976"/>
                </a:lnTo>
                <a:lnTo>
                  <a:pt x="988" y="1612"/>
                </a:lnTo>
                <a:lnTo>
                  <a:pt x="1300" y="1300"/>
                </a:lnTo>
                <a:lnTo>
                  <a:pt x="1612" y="988"/>
                </a:lnTo>
                <a:lnTo>
                  <a:pt x="1976" y="780"/>
                </a:lnTo>
                <a:lnTo>
                  <a:pt x="2340" y="521"/>
                </a:lnTo>
                <a:lnTo>
                  <a:pt x="2704" y="364"/>
                </a:lnTo>
                <a:lnTo>
                  <a:pt x="3120" y="208"/>
                </a:lnTo>
                <a:lnTo>
                  <a:pt x="3536" y="104"/>
                </a:lnTo>
                <a:lnTo>
                  <a:pt x="4004" y="0"/>
                </a:lnTo>
                <a:lnTo>
                  <a:pt x="4472" y="0"/>
                </a:lnTo>
                <a:lnTo>
                  <a:pt x="4888" y="0"/>
                </a:lnTo>
                <a:lnTo>
                  <a:pt x="5356" y="104"/>
                </a:lnTo>
                <a:lnTo>
                  <a:pt x="5772" y="208"/>
                </a:lnTo>
                <a:lnTo>
                  <a:pt x="6188" y="364"/>
                </a:lnTo>
                <a:lnTo>
                  <a:pt x="6552" y="521"/>
                </a:lnTo>
                <a:lnTo>
                  <a:pt x="6916" y="780"/>
                </a:lnTo>
                <a:lnTo>
                  <a:pt x="7280" y="988"/>
                </a:lnTo>
                <a:lnTo>
                  <a:pt x="7592" y="1300"/>
                </a:lnTo>
                <a:lnTo>
                  <a:pt x="7904" y="1612"/>
                </a:lnTo>
                <a:lnTo>
                  <a:pt x="8112" y="1976"/>
                </a:lnTo>
                <a:lnTo>
                  <a:pt x="8372" y="2340"/>
                </a:lnTo>
                <a:lnTo>
                  <a:pt x="8528" y="2704"/>
                </a:lnTo>
                <a:lnTo>
                  <a:pt x="8684" y="3120"/>
                </a:lnTo>
                <a:lnTo>
                  <a:pt x="8788" y="3536"/>
                </a:lnTo>
                <a:lnTo>
                  <a:pt x="8892" y="4004"/>
                </a:lnTo>
                <a:lnTo>
                  <a:pt x="8892" y="4420"/>
                </a:lnTo>
                <a:lnTo>
                  <a:pt x="8840" y="5044"/>
                </a:lnTo>
                <a:lnTo>
                  <a:pt x="8736" y="5616"/>
                </a:lnTo>
                <a:lnTo>
                  <a:pt x="8528" y="6136"/>
                </a:lnTo>
                <a:lnTo>
                  <a:pt x="8320" y="6656"/>
                </a:lnTo>
                <a:lnTo>
                  <a:pt x="7644" y="8008"/>
                </a:lnTo>
                <a:lnTo>
                  <a:pt x="7176" y="9100"/>
                </a:lnTo>
                <a:lnTo>
                  <a:pt x="6916" y="9984"/>
                </a:lnTo>
                <a:lnTo>
                  <a:pt x="6760" y="10816"/>
                </a:lnTo>
                <a:lnTo>
                  <a:pt x="6604" y="11336"/>
                </a:lnTo>
                <a:lnTo>
                  <a:pt x="6552" y="11544"/>
                </a:lnTo>
                <a:lnTo>
                  <a:pt x="6448" y="11700"/>
                </a:lnTo>
                <a:lnTo>
                  <a:pt x="6292" y="11804"/>
                </a:lnTo>
                <a:lnTo>
                  <a:pt x="6136" y="11856"/>
                </a:lnTo>
                <a:lnTo>
                  <a:pt x="5720" y="11908"/>
                </a:lnTo>
                <a:close/>
                <a:moveTo>
                  <a:pt x="5460" y="15548"/>
                </a:moveTo>
                <a:lnTo>
                  <a:pt x="5304" y="15808"/>
                </a:lnTo>
                <a:lnTo>
                  <a:pt x="5044" y="16016"/>
                </a:lnTo>
                <a:lnTo>
                  <a:pt x="4784" y="16120"/>
                </a:lnTo>
                <a:lnTo>
                  <a:pt x="4420" y="16172"/>
                </a:lnTo>
                <a:lnTo>
                  <a:pt x="4108" y="16120"/>
                </a:lnTo>
                <a:lnTo>
                  <a:pt x="3796" y="16016"/>
                </a:lnTo>
                <a:lnTo>
                  <a:pt x="3536" y="15808"/>
                </a:lnTo>
                <a:lnTo>
                  <a:pt x="3380" y="15548"/>
                </a:lnTo>
                <a:lnTo>
                  <a:pt x="5460" y="15548"/>
                </a:lnTo>
                <a:close/>
                <a:moveTo>
                  <a:pt x="6032" y="13052"/>
                </a:moveTo>
                <a:lnTo>
                  <a:pt x="2860" y="13052"/>
                </a:lnTo>
                <a:lnTo>
                  <a:pt x="2756" y="13000"/>
                </a:lnTo>
                <a:lnTo>
                  <a:pt x="2704" y="12948"/>
                </a:lnTo>
                <a:lnTo>
                  <a:pt x="2652" y="12896"/>
                </a:lnTo>
                <a:lnTo>
                  <a:pt x="2652" y="12792"/>
                </a:lnTo>
                <a:lnTo>
                  <a:pt x="2652" y="12532"/>
                </a:lnTo>
                <a:lnTo>
                  <a:pt x="2652" y="12428"/>
                </a:lnTo>
                <a:lnTo>
                  <a:pt x="2704" y="12376"/>
                </a:lnTo>
                <a:lnTo>
                  <a:pt x="2756" y="12324"/>
                </a:lnTo>
                <a:lnTo>
                  <a:pt x="2860" y="12272"/>
                </a:lnTo>
                <a:lnTo>
                  <a:pt x="6032" y="12272"/>
                </a:lnTo>
                <a:lnTo>
                  <a:pt x="6084" y="12324"/>
                </a:lnTo>
                <a:lnTo>
                  <a:pt x="6188" y="12376"/>
                </a:lnTo>
                <a:lnTo>
                  <a:pt x="6188" y="12428"/>
                </a:lnTo>
                <a:lnTo>
                  <a:pt x="6240" y="12532"/>
                </a:lnTo>
                <a:lnTo>
                  <a:pt x="6240" y="12792"/>
                </a:lnTo>
                <a:lnTo>
                  <a:pt x="6188" y="12896"/>
                </a:lnTo>
                <a:lnTo>
                  <a:pt x="6188" y="12948"/>
                </a:lnTo>
                <a:lnTo>
                  <a:pt x="6084" y="13000"/>
                </a:lnTo>
                <a:lnTo>
                  <a:pt x="6032" y="13052"/>
                </a:lnTo>
                <a:close/>
                <a:moveTo>
                  <a:pt x="6032" y="14144"/>
                </a:moveTo>
                <a:lnTo>
                  <a:pt x="2860" y="14144"/>
                </a:lnTo>
                <a:lnTo>
                  <a:pt x="2756" y="14092"/>
                </a:lnTo>
                <a:lnTo>
                  <a:pt x="2704" y="14040"/>
                </a:lnTo>
                <a:lnTo>
                  <a:pt x="2652" y="13988"/>
                </a:lnTo>
                <a:lnTo>
                  <a:pt x="2652" y="13884"/>
                </a:lnTo>
                <a:lnTo>
                  <a:pt x="2652" y="13624"/>
                </a:lnTo>
                <a:lnTo>
                  <a:pt x="2652" y="13520"/>
                </a:lnTo>
                <a:lnTo>
                  <a:pt x="2704" y="13416"/>
                </a:lnTo>
                <a:lnTo>
                  <a:pt x="2756" y="13416"/>
                </a:lnTo>
                <a:lnTo>
                  <a:pt x="2860" y="13364"/>
                </a:lnTo>
                <a:lnTo>
                  <a:pt x="6032" y="13364"/>
                </a:lnTo>
                <a:lnTo>
                  <a:pt x="6084" y="13416"/>
                </a:lnTo>
                <a:lnTo>
                  <a:pt x="6188" y="13416"/>
                </a:lnTo>
                <a:lnTo>
                  <a:pt x="6188" y="13520"/>
                </a:lnTo>
                <a:lnTo>
                  <a:pt x="6240" y="13624"/>
                </a:lnTo>
                <a:lnTo>
                  <a:pt x="6240" y="13884"/>
                </a:lnTo>
                <a:lnTo>
                  <a:pt x="6188" y="13988"/>
                </a:lnTo>
                <a:lnTo>
                  <a:pt x="6188" y="14040"/>
                </a:lnTo>
                <a:lnTo>
                  <a:pt x="6084" y="14092"/>
                </a:lnTo>
                <a:lnTo>
                  <a:pt x="6032" y="14144"/>
                </a:lnTo>
                <a:close/>
                <a:moveTo>
                  <a:pt x="6032" y="15184"/>
                </a:moveTo>
                <a:lnTo>
                  <a:pt x="2860" y="15184"/>
                </a:lnTo>
                <a:lnTo>
                  <a:pt x="2756" y="15184"/>
                </a:lnTo>
                <a:lnTo>
                  <a:pt x="2704" y="15132"/>
                </a:lnTo>
                <a:lnTo>
                  <a:pt x="2652" y="15080"/>
                </a:lnTo>
                <a:lnTo>
                  <a:pt x="2652" y="14976"/>
                </a:lnTo>
                <a:lnTo>
                  <a:pt x="2652" y="14664"/>
                </a:lnTo>
                <a:lnTo>
                  <a:pt x="2652" y="14612"/>
                </a:lnTo>
                <a:lnTo>
                  <a:pt x="2704" y="14508"/>
                </a:lnTo>
                <a:lnTo>
                  <a:pt x="2756" y="14456"/>
                </a:lnTo>
                <a:lnTo>
                  <a:pt x="2860" y="14456"/>
                </a:lnTo>
                <a:lnTo>
                  <a:pt x="6032" y="14456"/>
                </a:lnTo>
                <a:lnTo>
                  <a:pt x="6084" y="14456"/>
                </a:lnTo>
                <a:lnTo>
                  <a:pt x="6188" y="14508"/>
                </a:lnTo>
                <a:lnTo>
                  <a:pt x="6188" y="14612"/>
                </a:lnTo>
                <a:lnTo>
                  <a:pt x="6240" y="14664"/>
                </a:lnTo>
                <a:lnTo>
                  <a:pt x="6240" y="14976"/>
                </a:lnTo>
                <a:lnTo>
                  <a:pt x="6188" y="15080"/>
                </a:lnTo>
                <a:lnTo>
                  <a:pt x="6188" y="15132"/>
                </a:lnTo>
                <a:lnTo>
                  <a:pt x="6084" y="15184"/>
                </a:lnTo>
                <a:lnTo>
                  <a:pt x="6032" y="15184"/>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Freeform 69"/>
          <p:cNvSpPr>
            <a:spLocks noEditPoints="1"/>
          </p:cNvSpPr>
          <p:nvPr/>
        </p:nvSpPr>
        <p:spPr bwMode="auto">
          <a:xfrm>
            <a:off x="6828261" y="2304432"/>
            <a:ext cx="61105" cy="55142"/>
          </a:xfrm>
          <a:custGeom>
            <a:avLst/>
            <a:gdLst/>
            <a:ahLst/>
            <a:cxnLst>
              <a:cxn ang="0">
                <a:pos x="14373" y="10762"/>
              </a:cxn>
              <a:cxn ang="0">
                <a:pos x="13787" y="11153"/>
              </a:cxn>
              <a:cxn ang="0">
                <a:pos x="12125" y="10957"/>
              </a:cxn>
              <a:cxn ang="0">
                <a:pos x="12027" y="9392"/>
              </a:cxn>
              <a:cxn ang="0">
                <a:pos x="3911" y="10762"/>
              </a:cxn>
              <a:cxn ang="0">
                <a:pos x="3324" y="11153"/>
              </a:cxn>
              <a:cxn ang="0">
                <a:pos x="1663" y="10957"/>
              </a:cxn>
              <a:cxn ang="0">
                <a:pos x="1565" y="9392"/>
              </a:cxn>
              <a:cxn ang="0">
                <a:pos x="978" y="7142"/>
              </a:cxn>
              <a:cxn ang="0">
                <a:pos x="2151" y="3522"/>
              </a:cxn>
              <a:cxn ang="0">
                <a:pos x="98" y="3032"/>
              </a:cxn>
              <a:cxn ang="0">
                <a:pos x="98" y="1859"/>
              </a:cxn>
              <a:cxn ang="0">
                <a:pos x="2054" y="1859"/>
              </a:cxn>
              <a:cxn ang="0">
                <a:pos x="2346" y="3032"/>
              </a:cxn>
              <a:cxn ang="0">
                <a:pos x="3423" y="196"/>
              </a:cxn>
              <a:cxn ang="0">
                <a:pos x="7138" y="0"/>
              </a:cxn>
              <a:cxn ang="0">
                <a:pos x="12125" y="0"/>
              </a:cxn>
              <a:cxn ang="0">
                <a:pos x="13005" y="782"/>
              </a:cxn>
              <a:cxn ang="0">
                <a:pos x="13787" y="2055"/>
              </a:cxn>
              <a:cxn ang="0">
                <a:pos x="15645" y="1761"/>
              </a:cxn>
              <a:cxn ang="0">
                <a:pos x="16036" y="2837"/>
              </a:cxn>
              <a:cxn ang="0">
                <a:pos x="14373" y="3131"/>
              </a:cxn>
              <a:cxn ang="0">
                <a:pos x="14765" y="5478"/>
              </a:cxn>
              <a:cxn ang="0">
                <a:pos x="14862" y="8316"/>
              </a:cxn>
              <a:cxn ang="0">
                <a:pos x="8800" y="685"/>
              </a:cxn>
              <a:cxn ang="0">
                <a:pos x="4204" y="685"/>
              </a:cxn>
              <a:cxn ang="0">
                <a:pos x="3520" y="979"/>
              </a:cxn>
              <a:cxn ang="0">
                <a:pos x="3520" y="3032"/>
              </a:cxn>
              <a:cxn ang="0">
                <a:pos x="12222" y="782"/>
              </a:cxn>
              <a:cxn ang="0">
                <a:pos x="8800" y="685"/>
              </a:cxn>
              <a:cxn ang="0">
                <a:pos x="1955" y="5675"/>
              </a:cxn>
              <a:cxn ang="0">
                <a:pos x="1663" y="6946"/>
              </a:cxn>
              <a:cxn ang="0">
                <a:pos x="2738" y="7631"/>
              </a:cxn>
              <a:cxn ang="0">
                <a:pos x="3814" y="6946"/>
              </a:cxn>
              <a:cxn ang="0">
                <a:pos x="3520" y="5675"/>
              </a:cxn>
              <a:cxn ang="0">
                <a:pos x="12907" y="5381"/>
              </a:cxn>
              <a:cxn ang="0">
                <a:pos x="11832" y="6066"/>
              </a:cxn>
              <a:cxn ang="0">
                <a:pos x="12125" y="7337"/>
              </a:cxn>
              <a:cxn ang="0">
                <a:pos x="13396" y="7533"/>
              </a:cxn>
              <a:cxn ang="0">
                <a:pos x="14081" y="6555"/>
              </a:cxn>
              <a:cxn ang="0">
                <a:pos x="13396" y="5478"/>
              </a:cxn>
              <a:cxn ang="0">
                <a:pos x="5084" y="5675"/>
              </a:cxn>
              <a:cxn ang="0">
                <a:pos x="4791" y="6066"/>
              </a:cxn>
              <a:cxn ang="0">
                <a:pos x="4987" y="7240"/>
              </a:cxn>
              <a:cxn ang="0">
                <a:pos x="10462" y="7436"/>
              </a:cxn>
              <a:cxn ang="0">
                <a:pos x="10853" y="7142"/>
              </a:cxn>
              <a:cxn ang="0">
                <a:pos x="10853" y="5870"/>
              </a:cxn>
              <a:cxn ang="0">
                <a:pos x="10462" y="5577"/>
              </a:cxn>
            </a:cxnLst>
            <a:rect l="0" t="0" r="r" b="b"/>
            <a:pathLst>
              <a:path w="16036" h="11153">
                <a:moveTo>
                  <a:pt x="14373" y="9392"/>
                </a:moveTo>
                <a:lnTo>
                  <a:pt x="14373" y="10566"/>
                </a:lnTo>
                <a:lnTo>
                  <a:pt x="14373" y="10762"/>
                </a:lnTo>
                <a:lnTo>
                  <a:pt x="14178" y="10957"/>
                </a:lnTo>
                <a:lnTo>
                  <a:pt x="13982" y="11153"/>
                </a:lnTo>
                <a:lnTo>
                  <a:pt x="13787" y="11153"/>
                </a:lnTo>
                <a:lnTo>
                  <a:pt x="12613" y="11153"/>
                </a:lnTo>
                <a:lnTo>
                  <a:pt x="12321" y="11153"/>
                </a:lnTo>
                <a:lnTo>
                  <a:pt x="12125" y="10957"/>
                </a:lnTo>
                <a:lnTo>
                  <a:pt x="12027" y="10762"/>
                </a:lnTo>
                <a:lnTo>
                  <a:pt x="12027" y="10566"/>
                </a:lnTo>
                <a:lnTo>
                  <a:pt x="12027" y="9392"/>
                </a:lnTo>
                <a:lnTo>
                  <a:pt x="3911" y="9392"/>
                </a:lnTo>
                <a:lnTo>
                  <a:pt x="3911" y="10566"/>
                </a:lnTo>
                <a:lnTo>
                  <a:pt x="3911" y="10762"/>
                </a:lnTo>
                <a:lnTo>
                  <a:pt x="3715" y="10957"/>
                </a:lnTo>
                <a:lnTo>
                  <a:pt x="3618" y="11153"/>
                </a:lnTo>
                <a:lnTo>
                  <a:pt x="3324" y="11153"/>
                </a:lnTo>
                <a:lnTo>
                  <a:pt x="2151" y="11153"/>
                </a:lnTo>
                <a:lnTo>
                  <a:pt x="1858" y="11153"/>
                </a:lnTo>
                <a:lnTo>
                  <a:pt x="1663" y="10957"/>
                </a:lnTo>
                <a:lnTo>
                  <a:pt x="1565" y="10762"/>
                </a:lnTo>
                <a:lnTo>
                  <a:pt x="1565" y="10566"/>
                </a:lnTo>
                <a:lnTo>
                  <a:pt x="1565" y="9392"/>
                </a:lnTo>
                <a:lnTo>
                  <a:pt x="1271" y="9392"/>
                </a:lnTo>
                <a:lnTo>
                  <a:pt x="1075" y="8316"/>
                </a:lnTo>
                <a:lnTo>
                  <a:pt x="978" y="7142"/>
                </a:lnTo>
                <a:lnTo>
                  <a:pt x="978" y="6066"/>
                </a:lnTo>
                <a:lnTo>
                  <a:pt x="1271" y="4892"/>
                </a:lnTo>
                <a:lnTo>
                  <a:pt x="2151" y="3522"/>
                </a:lnTo>
                <a:lnTo>
                  <a:pt x="1663" y="3131"/>
                </a:lnTo>
                <a:lnTo>
                  <a:pt x="294" y="3131"/>
                </a:lnTo>
                <a:lnTo>
                  <a:pt x="98" y="3032"/>
                </a:lnTo>
                <a:lnTo>
                  <a:pt x="0" y="2837"/>
                </a:lnTo>
                <a:lnTo>
                  <a:pt x="0" y="2055"/>
                </a:lnTo>
                <a:lnTo>
                  <a:pt x="98" y="1859"/>
                </a:lnTo>
                <a:lnTo>
                  <a:pt x="294" y="1761"/>
                </a:lnTo>
                <a:lnTo>
                  <a:pt x="1858" y="1761"/>
                </a:lnTo>
                <a:lnTo>
                  <a:pt x="2054" y="1859"/>
                </a:lnTo>
                <a:lnTo>
                  <a:pt x="2151" y="2055"/>
                </a:lnTo>
                <a:lnTo>
                  <a:pt x="2151" y="2740"/>
                </a:lnTo>
                <a:lnTo>
                  <a:pt x="2346" y="3032"/>
                </a:lnTo>
                <a:lnTo>
                  <a:pt x="2934" y="782"/>
                </a:lnTo>
                <a:lnTo>
                  <a:pt x="3129" y="391"/>
                </a:lnTo>
                <a:lnTo>
                  <a:pt x="3423" y="196"/>
                </a:lnTo>
                <a:lnTo>
                  <a:pt x="3814" y="0"/>
                </a:lnTo>
                <a:lnTo>
                  <a:pt x="4204" y="0"/>
                </a:lnTo>
                <a:lnTo>
                  <a:pt x="7138" y="0"/>
                </a:lnTo>
                <a:lnTo>
                  <a:pt x="8800" y="0"/>
                </a:lnTo>
                <a:lnTo>
                  <a:pt x="11733" y="0"/>
                </a:lnTo>
                <a:lnTo>
                  <a:pt x="12125" y="0"/>
                </a:lnTo>
                <a:lnTo>
                  <a:pt x="12516" y="196"/>
                </a:lnTo>
                <a:lnTo>
                  <a:pt x="12809" y="391"/>
                </a:lnTo>
                <a:lnTo>
                  <a:pt x="13005" y="782"/>
                </a:lnTo>
                <a:lnTo>
                  <a:pt x="13592" y="3032"/>
                </a:lnTo>
                <a:lnTo>
                  <a:pt x="13787" y="2740"/>
                </a:lnTo>
                <a:lnTo>
                  <a:pt x="13787" y="2055"/>
                </a:lnTo>
                <a:lnTo>
                  <a:pt x="13885" y="1859"/>
                </a:lnTo>
                <a:lnTo>
                  <a:pt x="14081" y="1761"/>
                </a:lnTo>
                <a:lnTo>
                  <a:pt x="15645" y="1761"/>
                </a:lnTo>
                <a:lnTo>
                  <a:pt x="15938" y="1859"/>
                </a:lnTo>
                <a:lnTo>
                  <a:pt x="16036" y="2055"/>
                </a:lnTo>
                <a:lnTo>
                  <a:pt x="16036" y="2837"/>
                </a:lnTo>
                <a:lnTo>
                  <a:pt x="15938" y="3032"/>
                </a:lnTo>
                <a:lnTo>
                  <a:pt x="15645" y="3131"/>
                </a:lnTo>
                <a:lnTo>
                  <a:pt x="14373" y="3131"/>
                </a:lnTo>
                <a:lnTo>
                  <a:pt x="13787" y="3522"/>
                </a:lnTo>
                <a:lnTo>
                  <a:pt x="14667" y="4892"/>
                </a:lnTo>
                <a:lnTo>
                  <a:pt x="14765" y="5478"/>
                </a:lnTo>
                <a:lnTo>
                  <a:pt x="14961" y="6066"/>
                </a:lnTo>
                <a:lnTo>
                  <a:pt x="15058" y="7142"/>
                </a:lnTo>
                <a:lnTo>
                  <a:pt x="14862" y="8316"/>
                </a:lnTo>
                <a:lnTo>
                  <a:pt x="14667" y="9392"/>
                </a:lnTo>
                <a:lnTo>
                  <a:pt x="14373" y="9392"/>
                </a:lnTo>
                <a:close/>
                <a:moveTo>
                  <a:pt x="8800" y="685"/>
                </a:moveTo>
                <a:lnTo>
                  <a:pt x="8018" y="685"/>
                </a:lnTo>
                <a:lnTo>
                  <a:pt x="7138" y="685"/>
                </a:lnTo>
                <a:lnTo>
                  <a:pt x="4204" y="685"/>
                </a:lnTo>
                <a:lnTo>
                  <a:pt x="3911" y="685"/>
                </a:lnTo>
                <a:lnTo>
                  <a:pt x="3715" y="782"/>
                </a:lnTo>
                <a:lnTo>
                  <a:pt x="3520" y="979"/>
                </a:lnTo>
                <a:lnTo>
                  <a:pt x="3129" y="2837"/>
                </a:lnTo>
                <a:lnTo>
                  <a:pt x="3031" y="3032"/>
                </a:lnTo>
                <a:lnTo>
                  <a:pt x="3520" y="3032"/>
                </a:lnTo>
                <a:lnTo>
                  <a:pt x="12907" y="3032"/>
                </a:lnTo>
                <a:lnTo>
                  <a:pt x="12418" y="979"/>
                </a:lnTo>
                <a:lnTo>
                  <a:pt x="12222" y="782"/>
                </a:lnTo>
                <a:lnTo>
                  <a:pt x="12027" y="685"/>
                </a:lnTo>
                <a:lnTo>
                  <a:pt x="11733" y="685"/>
                </a:lnTo>
                <a:lnTo>
                  <a:pt x="8800" y="685"/>
                </a:lnTo>
                <a:close/>
                <a:moveTo>
                  <a:pt x="2738" y="5381"/>
                </a:moveTo>
                <a:lnTo>
                  <a:pt x="2346" y="5478"/>
                </a:lnTo>
                <a:lnTo>
                  <a:pt x="1955" y="5675"/>
                </a:lnTo>
                <a:lnTo>
                  <a:pt x="1663" y="6066"/>
                </a:lnTo>
                <a:lnTo>
                  <a:pt x="1565" y="6555"/>
                </a:lnTo>
                <a:lnTo>
                  <a:pt x="1663" y="6946"/>
                </a:lnTo>
                <a:lnTo>
                  <a:pt x="1955" y="7337"/>
                </a:lnTo>
                <a:lnTo>
                  <a:pt x="2346" y="7533"/>
                </a:lnTo>
                <a:lnTo>
                  <a:pt x="2738" y="7631"/>
                </a:lnTo>
                <a:lnTo>
                  <a:pt x="3226" y="7533"/>
                </a:lnTo>
                <a:lnTo>
                  <a:pt x="3520" y="7337"/>
                </a:lnTo>
                <a:lnTo>
                  <a:pt x="3814" y="6946"/>
                </a:lnTo>
                <a:lnTo>
                  <a:pt x="3911" y="6555"/>
                </a:lnTo>
                <a:lnTo>
                  <a:pt x="3814" y="6066"/>
                </a:lnTo>
                <a:lnTo>
                  <a:pt x="3520" y="5675"/>
                </a:lnTo>
                <a:lnTo>
                  <a:pt x="3226" y="5478"/>
                </a:lnTo>
                <a:lnTo>
                  <a:pt x="2738" y="5381"/>
                </a:lnTo>
                <a:close/>
                <a:moveTo>
                  <a:pt x="12907" y="5381"/>
                </a:moveTo>
                <a:lnTo>
                  <a:pt x="12516" y="5478"/>
                </a:lnTo>
                <a:lnTo>
                  <a:pt x="12125" y="5675"/>
                </a:lnTo>
                <a:lnTo>
                  <a:pt x="11832" y="6066"/>
                </a:lnTo>
                <a:lnTo>
                  <a:pt x="11733" y="6555"/>
                </a:lnTo>
                <a:lnTo>
                  <a:pt x="11832" y="6946"/>
                </a:lnTo>
                <a:lnTo>
                  <a:pt x="12125" y="7337"/>
                </a:lnTo>
                <a:lnTo>
                  <a:pt x="12516" y="7533"/>
                </a:lnTo>
                <a:lnTo>
                  <a:pt x="12907" y="7631"/>
                </a:lnTo>
                <a:lnTo>
                  <a:pt x="13396" y="7533"/>
                </a:lnTo>
                <a:lnTo>
                  <a:pt x="13690" y="7337"/>
                </a:lnTo>
                <a:lnTo>
                  <a:pt x="13982" y="6946"/>
                </a:lnTo>
                <a:lnTo>
                  <a:pt x="14081" y="6555"/>
                </a:lnTo>
                <a:lnTo>
                  <a:pt x="13982" y="6066"/>
                </a:lnTo>
                <a:lnTo>
                  <a:pt x="13690" y="5675"/>
                </a:lnTo>
                <a:lnTo>
                  <a:pt x="13396" y="5478"/>
                </a:lnTo>
                <a:lnTo>
                  <a:pt x="12907" y="5381"/>
                </a:lnTo>
                <a:close/>
                <a:moveTo>
                  <a:pt x="5280" y="5577"/>
                </a:moveTo>
                <a:lnTo>
                  <a:pt x="5084" y="5675"/>
                </a:lnTo>
                <a:lnTo>
                  <a:pt x="4987" y="5772"/>
                </a:lnTo>
                <a:lnTo>
                  <a:pt x="4889" y="5870"/>
                </a:lnTo>
                <a:lnTo>
                  <a:pt x="4791" y="6066"/>
                </a:lnTo>
                <a:lnTo>
                  <a:pt x="4791" y="6946"/>
                </a:lnTo>
                <a:lnTo>
                  <a:pt x="4889" y="7142"/>
                </a:lnTo>
                <a:lnTo>
                  <a:pt x="4987" y="7240"/>
                </a:lnTo>
                <a:lnTo>
                  <a:pt x="5084" y="7337"/>
                </a:lnTo>
                <a:lnTo>
                  <a:pt x="5280" y="7436"/>
                </a:lnTo>
                <a:lnTo>
                  <a:pt x="10462" y="7436"/>
                </a:lnTo>
                <a:lnTo>
                  <a:pt x="10658" y="7337"/>
                </a:lnTo>
                <a:lnTo>
                  <a:pt x="10756" y="7240"/>
                </a:lnTo>
                <a:lnTo>
                  <a:pt x="10853" y="7142"/>
                </a:lnTo>
                <a:lnTo>
                  <a:pt x="10952" y="6946"/>
                </a:lnTo>
                <a:lnTo>
                  <a:pt x="10952" y="6066"/>
                </a:lnTo>
                <a:lnTo>
                  <a:pt x="10853" y="5870"/>
                </a:lnTo>
                <a:lnTo>
                  <a:pt x="10756" y="5772"/>
                </a:lnTo>
                <a:lnTo>
                  <a:pt x="10658" y="5675"/>
                </a:lnTo>
                <a:lnTo>
                  <a:pt x="10462" y="5577"/>
                </a:lnTo>
                <a:lnTo>
                  <a:pt x="5280" y="5577"/>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 name="组合 643"/>
          <p:cNvGrpSpPr/>
          <p:nvPr/>
        </p:nvGrpSpPr>
        <p:grpSpPr>
          <a:xfrm>
            <a:off x="6942753" y="2208595"/>
            <a:ext cx="59430" cy="73059"/>
            <a:chOff x="-587375" y="3082925"/>
            <a:chExt cx="452437" cy="444500"/>
          </a:xfrm>
          <a:solidFill>
            <a:schemeClr val="bg1">
              <a:lumMod val="65000"/>
            </a:schemeClr>
          </a:solidFill>
        </p:grpSpPr>
        <p:sp>
          <p:nvSpPr>
            <p:cNvPr id="43" name="Rectangle 6"/>
            <p:cNvSpPr>
              <a:spLocks noChangeArrowheads="1"/>
            </p:cNvSpPr>
            <p:nvPr/>
          </p:nvSpPr>
          <p:spPr bwMode="auto">
            <a:xfrm>
              <a:off x="-454025" y="3213100"/>
              <a:ext cx="182562" cy="184150"/>
            </a:xfrm>
            <a:prstGeom prst="rect">
              <a:avLst/>
            </a:prstGeom>
            <a:solidFill>
              <a:srgbClr val="3BBBEA"/>
            </a:solidFill>
            <a:ln w="9525">
              <a:solidFill>
                <a:srgbClr val="66C8EC"/>
              </a:solidFill>
              <a:miter lim="800000"/>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4" name="Freeform 7"/>
            <p:cNvSpPr>
              <a:spLocks noEditPoints="1"/>
            </p:cNvSpPr>
            <p:nvPr/>
          </p:nvSpPr>
          <p:spPr bwMode="auto">
            <a:xfrm>
              <a:off x="-587375" y="3082925"/>
              <a:ext cx="452437" cy="444500"/>
            </a:xfrm>
            <a:custGeom>
              <a:avLst/>
              <a:gdLst/>
              <a:ahLst/>
              <a:cxnLst>
                <a:cxn ang="0">
                  <a:pos x="3607" y="2525"/>
                </a:cxn>
                <a:cxn ang="0">
                  <a:pos x="12779" y="2555"/>
                </a:cxn>
                <a:cxn ang="0">
                  <a:pos x="13040" y="2666"/>
                </a:cxn>
                <a:cxn ang="0">
                  <a:pos x="13256" y="2843"/>
                </a:cxn>
                <a:cxn ang="0">
                  <a:pos x="13412" y="3076"/>
                </a:cxn>
                <a:cxn ang="0">
                  <a:pos x="13498" y="3348"/>
                </a:cxn>
                <a:cxn ang="0">
                  <a:pos x="13504" y="12518"/>
                </a:cxn>
                <a:cxn ang="0">
                  <a:pos x="13433" y="12797"/>
                </a:cxn>
                <a:cxn ang="0">
                  <a:pos x="13286" y="13037"/>
                </a:cxn>
                <a:cxn ang="0">
                  <a:pos x="13079" y="13225"/>
                </a:cxn>
                <a:cxn ang="0">
                  <a:pos x="12824" y="13347"/>
                </a:cxn>
                <a:cxn ang="0">
                  <a:pos x="12537" y="13391"/>
                </a:cxn>
                <a:cxn ang="0">
                  <a:pos x="3365" y="13360"/>
                </a:cxn>
                <a:cxn ang="0">
                  <a:pos x="3104" y="13251"/>
                </a:cxn>
                <a:cxn ang="0">
                  <a:pos x="2889" y="13072"/>
                </a:cxn>
                <a:cxn ang="0">
                  <a:pos x="2731" y="12840"/>
                </a:cxn>
                <a:cxn ang="0">
                  <a:pos x="2646" y="12567"/>
                </a:cxn>
                <a:cxn ang="0">
                  <a:pos x="2640" y="3397"/>
                </a:cxn>
                <a:cxn ang="0">
                  <a:pos x="2712" y="3119"/>
                </a:cxn>
                <a:cxn ang="0">
                  <a:pos x="2858" y="2879"/>
                </a:cxn>
                <a:cxn ang="0">
                  <a:pos x="3064" y="2691"/>
                </a:cxn>
                <a:cxn ang="0">
                  <a:pos x="3319" y="2568"/>
                </a:cxn>
                <a:cxn ang="0">
                  <a:pos x="3607" y="2525"/>
                </a:cxn>
                <a:cxn ang="0">
                  <a:pos x="12050" y="3336"/>
                </a:cxn>
                <a:cxn ang="0">
                  <a:pos x="12278" y="3421"/>
                </a:cxn>
                <a:cxn ang="0">
                  <a:pos x="12469" y="3563"/>
                </a:cxn>
                <a:cxn ang="0">
                  <a:pos x="12612" y="3754"/>
                </a:cxn>
                <a:cxn ang="0">
                  <a:pos x="12696" y="3983"/>
                </a:cxn>
                <a:cxn ang="0">
                  <a:pos x="12712" y="11809"/>
                </a:cxn>
                <a:cxn ang="0">
                  <a:pos x="12663" y="12051"/>
                </a:cxn>
                <a:cxn ang="0">
                  <a:pos x="12547" y="12262"/>
                </a:cxn>
                <a:cxn ang="0">
                  <a:pos x="12379" y="12431"/>
                </a:cxn>
                <a:cxn ang="0">
                  <a:pos x="12168" y="12546"/>
                </a:cxn>
                <a:cxn ang="0">
                  <a:pos x="11926" y="12595"/>
                </a:cxn>
                <a:cxn ang="0">
                  <a:pos x="4094" y="12579"/>
                </a:cxn>
                <a:cxn ang="0">
                  <a:pos x="3865" y="12496"/>
                </a:cxn>
                <a:cxn ang="0">
                  <a:pos x="3674" y="12353"/>
                </a:cxn>
                <a:cxn ang="0">
                  <a:pos x="3531" y="12162"/>
                </a:cxn>
                <a:cxn ang="0">
                  <a:pos x="3448" y="11934"/>
                </a:cxn>
                <a:cxn ang="0">
                  <a:pos x="3432" y="4106"/>
                </a:cxn>
                <a:cxn ang="0">
                  <a:pos x="3482" y="3865"/>
                </a:cxn>
                <a:cxn ang="0">
                  <a:pos x="3596" y="3654"/>
                </a:cxn>
                <a:cxn ang="0">
                  <a:pos x="3765" y="3485"/>
                </a:cxn>
                <a:cxn ang="0">
                  <a:pos x="3976" y="3370"/>
                </a:cxn>
                <a:cxn ang="0">
                  <a:pos x="4219" y="3320"/>
                </a:cxn>
                <a:cxn ang="0">
                  <a:pos x="3942" y="14186"/>
                </a:cxn>
                <a:cxn ang="0">
                  <a:pos x="7548" y="14186"/>
                </a:cxn>
                <a:cxn ang="0">
                  <a:pos x="10346" y="14186"/>
                </a:cxn>
                <a:cxn ang="0">
                  <a:pos x="12149" y="15960"/>
                </a:cxn>
                <a:cxn ang="0">
                  <a:pos x="0" y="3857"/>
                </a:cxn>
                <a:cxn ang="0">
                  <a:pos x="1775" y="5659"/>
                </a:cxn>
                <a:cxn ang="0">
                  <a:pos x="1775" y="9262"/>
                </a:cxn>
                <a:cxn ang="0">
                  <a:pos x="1775" y="12059"/>
                </a:cxn>
                <a:cxn ang="0">
                  <a:pos x="14470" y="4852"/>
                </a:cxn>
                <a:cxn ang="0">
                  <a:pos x="14470" y="5659"/>
                </a:cxn>
                <a:cxn ang="0">
                  <a:pos x="16245" y="7460"/>
                </a:cxn>
                <a:cxn ang="0">
                  <a:pos x="16245" y="11063"/>
                </a:cxn>
                <a:cxn ang="0">
                  <a:pos x="4938" y="0"/>
                </a:cxn>
                <a:cxn ang="0">
                  <a:pos x="6741" y="1774"/>
                </a:cxn>
                <a:cxn ang="0">
                  <a:pos x="7548" y="1774"/>
                </a:cxn>
                <a:cxn ang="0">
                  <a:pos x="9351" y="0"/>
                </a:cxn>
              </a:cxnLst>
              <a:rect l="0" t="0" r="r" b="b"/>
              <a:pathLst>
                <a:path w="16245" h="15960">
                  <a:moveTo>
                    <a:pt x="11153" y="0"/>
                  </a:moveTo>
                  <a:lnTo>
                    <a:pt x="12149" y="0"/>
                  </a:lnTo>
                  <a:lnTo>
                    <a:pt x="12149" y="1774"/>
                  </a:lnTo>
                  <a:lnTo>
                    <a:pt x="11153" y="1774"/>
                  </a:lnTo>
                  <a:lnTo>
                    <a:pt x="11153" y="0"/>
                  </a:lnTo>
                  <a:close/>
                  <a:moveTo>
                    <a:pt x="3607" y="2525"/>
                  </a:moveTo>
                  <a:lnTo>
                    <a:pt x="12537" y="2525"/>
                  </a:lnTo>
                  <a:lnTo>
                    <a:pt x="12586" y="2526"/>
                  </a:lnTo>
                  <a:lnTo>
                    <a:pt x="12636" y="2530"/>
                  </a:lnTo>
                  <a:lnTo>
                    <a:pt x="12684" y="2536"/>
                  </a:lnTo>
                  <a:lnTo>
                    <a:pt x="12732" y="2544"/>
                  </a:lnTo>
                  <a:lnTo>
                    <a:pt x="12779" y="2555"/>
                  </a:lnTo>
                  <a:lnTo>
                    <a:pt x="12824" y="2568"/>
                  </a:lnTo>
                  <a:lnTo>
                    <a:pt x="12870" y="2583"/>
                  </a:lnTo>
                  <a:lnTo>
                    <a:pt x="12914" y="2601"/>
                  </a:lnTo>
                  <a:lnTo>
                    <a:pt x="12957" y="2621"/>
                  </a:lnTo>
                  <a:lnTo>
                    <a:pt x="12999" y="2642"/>
                  </a:lnTo>
                  <a:lnTo>
                    <a:pt x="13040" y="2666"/>
                  </a:lnTo>
                  <a:lnTo>
                    <a:pt x="13079" y="2691"/>
                  </a:lnTo>
                  <a:lnTo>
                    <a:pt x="13117" y="2718"/>
                  </a:lnTo>
                  <a:lnTo>
                    <a:pt x="13154" y="2747"/>
                  </a:lnTo>
                  <a:lnTo>
                    <a:pt x="13189" y="2777"/>
                  </a:lnTo>
                  <a:lnTo>
                    <a:pt x="13223" y="2810"/>
                  </a:lnTo>
                  <a:lnTo>
                    <a:pt x="13256" y="2843"/>
                  </a:lnTo>
                  <a:lnTo>
                    <a:pt x="13286" y="2879"/>
                  </a:lnTo>
                  <a:lnTo>
                    <a:pt x="13315" y="2916"/>
                  </a:lnTo>
                  <a:lnTo>
                    <a:pt x="13342" y="2954"/>
                  </a:lnTo>
                  <a:lnTo>
                    <a:pt x="13368" y="2993"/>
                  </a:lnTo>
                  <a:lnTo>
                    <a:pt x="13391" y="3034"/>
                  </a:lnTo>
                  <a:lnTo>
                    <a:pt x="13412" y="3076"/>
                  </a:lnTo>
                  <a:lnTo>
                    <a:pt x="13433" y="3119"/>
                  </a:lnTo>
                  <a:lnTo>
                    <a:pt x="13450" y="3163"/>
                  </a:lnTo>
                  <a:lnTo>
                    <a:pt x="13465" y="3208"/>
                  </a:lnTo>
                  <a:lnTo>
                    <a:pt x="13478" y="3254"/>
                  </a:lnTo>
                  <a:lnTo>
                    <a:pt x="13489" y="3301"/>
                  </a:lnTo>
                  <a:lnTo>
                    <a:pt x="13498" y="3348"/>
                  </a:lnTo>
                  <a:lnTo>
                    <a:pt x="13504" y="3397"/>
                  </a:lnTo>
                  <a:lnTo>
                    <a:pt x="13508" y="3447"/>
                  </a:lnTo>
                  <a:lnTo>
                    <a:pt x="13509" y="3496"/>
                  </a:lnTo>
                  <a:lnTo>
                    <a:pt x="13509" y="12420"/>
                  </a:lnTo>
                  <a:lnTo>
                    <a:pt x="13508" y="12469"/>
                  </a:lnTo>
                  <a:lnTo>
                    <a:pt x="13504" y="12518"/>
                  </a:lnTo>
                  <a:lnTo>
                    <a:pt x="13498" y="12567"/>
                  </a:lnTo>
                  <a:lnTo>
                    <a:pt x="13489" y="12615"/>
                  </a:lnTo>
                  <a:lnTo>
                    <a:pt x="13478" y="12662"/>
                  </a:lnTo>
                  <a:lnTo>
                    <a:pt x="13465" y="12708"/>
                  </a:lnTo>
                  <a:lnTo>
                    <a:pt x="13450" y="12753"/>
                  </a:lnTo>
                  <a:lnTo>
                    <a:pt x="13433" y="12797"/>
                  </a:lnTo>
                  <a:lnTo>
                    <a:pt x="13412" y="12840"/>
                  </a:lnTo>
                  <a:lnTo>
                    <a:pt x="13391" y="12881"/>
                  </a:lnTo>
                  <a:lnTo>
                    <a:pt x="13368" y="12923"/>
                  </a:lnTo>
                  <a:lnTo>
                    <a:pt x="13342" y="12962"/>
                  </a:lnTo>
                  <a:lnTo>
                    <a:pt x="13315" y="13000"/>
                  </a:lnTo>
                  <a:lnTo>
                    <a:pt x="13286" y="13037"/>
                  </a:lnTo>
                  <a:lnTo>
                    <a:pt x="13256" y="13072"/>
                  </a:lnTo>
                  <a:lnTo>
                    <a:pt x="13223" y="13106"/>
                  </a:lnTo>
                  <a:lnTo>
                    <a:pt x="13189" y="13138"/>
                  </a:lnTo>
                  <a:lnTo>
                    <a:pt x="13154" y="13169"/>
                  </a:lnTo>
                  <a:lnTo>
                    <a:pt x="13117" y="13198"/>
                  </a:lnTo>
                  <a:lnTo>
                    <a:pt x="13079" y="13225"/>
                  </a:lnTo>
                  <a:lnTo>
                    <a:pt x="13040" y="13251"/>
                  </a:lnTo>
                  <a:lnTo>
                    <a:pt x="12999" y="13274"/>
                  </a:lnTo>
                  <a:lnTo>
                    <a:pt x="12957" y="13295"/>
                  </a:lnTo>
                  <a:lnTo>
                    <a:pt x="12914" y="13315"/>
                  </a:lnTo>
                  <a:lnTo>
                    <a:pt x="12870" y="13332"/>
                  </a:lnTo>
                  <a:lnTo>
                    <a:pt x="12824" y="13347"/>
                  </a:lnTo>
                  <a:lnTo>
                    <a:pt x="12779" y="13360"/>
                  </a:lnTo>
                  <a:lnTo>
                    <a:pt x="12732" y="13372"/>
                  </a:lnTo>
                  <a:lnTo>
                    <a:pt x="12684" y="13380"/>
                  </a:lnTo>
                  <a:lnTo>
                    <a:pt x="12636" y="13387"/>
                  </a:lnTo>
                  <a:lnTo>
                    <a:pt x="12586" y="13390"/>
                  </a:lnTo>
                  <a:lnTo>
                    <a:pt x="12537" y="13391"/>
                  </a:lnTo>
                  <a:lnTo>
                    <a:pt x="3607" y="13391"/>
                  </a:lnTo>
                  <a:lnTo>
                    <a:pt x="3558" y="13390"/>
                  </a:lnTo>
                  <a:lnTo>
                    <a:pt x="3509" y="13387"/>
                  </a:lnTo>
                  <a:lnTo>
                    <a:pt x="3460" y="13380"/>
                  </a:lnTo>
                  <a:lnTo>
                    <a:pt x="3412" y="13372"/>
                  </a:lnTo>
                  <a:lnTo>
                    <a:pt x="3365" y="13360"/>
                  </a:lnTo>
                  <a:lnTo>
                    <a:pt x="3319" y="13347"/>
                  </a:lnTo>
                  <a:lnTo>
                    <a:pt x="3273" y="13332"/>
                  </a:lnTo>
                  <a:lnTo>
                    <a:pt x="3230" y="13315"/>
                  </a:lnTo>
                  <a:lnTo>
                    <a:pt x="3187" y="13295"/>
                  </a:lnTo>
                  <a:lnTo>
                    <a:pt x="3144" y="13274"/>
                  </a:lnTo>
                  <a:lnTo>
                    <a:pt x="3104" y="13251"/>
                  </a:lnTo>
                  <a:lnTo>
                    <a:pt x="3064" y="13225"/>
                  </a:lnTo>
                  <a:lnTo>
                    <a:pt x="3027" y="13198"/>
                  </a:lnTo>
                  <a:lnTo>
                    <a:pt x="2990" y="13169"/>
                  </a:lnTo>
                  <a:lnTo>
                    <a:pt x="2955" y="13138"/>
                  </a:lnTo>
                  <a:lnTo>
                    <a:pt x="2921" y="13106"/>
                  </a:lnTo>
                  <a:lnTo>
                    <a:pt x="2889" y="13072"/>
                  </a:lnTo>
                  <a:lnTo>
                    <a:pt x="2858" y="13037"/>
                  </a:lnTo>
                  <a:lnTo>
                    <a:pt x="2829" y="13000"/>
                  </a:lnTo>
                  <a:lnTo>
                    <a:pt x="2801" y="12962"/>
                  </a:lnTo>
                  <a:lnTo>
                    <a:pt x="2776" y="12923"/>
                  </a:lnTo>
                  <a:lnTo>
                    <a:pt x="2753" y="12881"/>
                  </a:lnTo>
                  <a:lnTo>
                    <a:pt x="2731" y="12840"/>
                  </a:lnTo>
                  <a:lnTo>
                    <a:pt x="2712" y="12797"/>
                  </a:lnTo>
                  <a:lnTo>
                    <a:pt x="2694" y="12753"/>
                  </a:lnTo>
                  <a:lnTo>
                    <a:pt x="2678" y="12708"/>
                  </a:lnTo>
                  <a:lnTo>
                    <a:pt x="2665" y="12662"/>
                  </a:lnTo>
                  <a:lnTo>
                    <a:pt x="2655" y="12615"/>
                  </a:lnTo>
                  <a:lnTo>
                    <a:pt x="2646" y="12567"/>
                  </a:lnTo>
                  <a:lnTo>
                    <a:pt x="2640" y="12518"/>
                  </a:lnTo>
                  <a:lnTo>
                    <a:pt x="2637" y="12469"/>
                  </a:lnTo>
                  <a:lnTo>
                    <a:pt x="2635" y="12420"/>
                  </a:lnTo>
                  <a:lnTo>
                    <a:pt x="2635" y="3496"/>
                  </a:lnTo>
                  <a:lnTo>
                    <a:pt x="2637" y="3447"/>
                  </a:lnTo>
                  <a:lnTo>
                    <a:pt x="2640" y="3397"/>
                  </a:lnTo>
                  <a:lnTo>
                    <a:pt x="2646" y="3348"/>
                  </a:lnTo>
                  <a:lnTo>
                    <a:pt x="2655" y="3301"/>
                  </a:lnTo>
                  <a:lnTo>
                    <a:pt x="2665" y="3254"/>
                  </a:lnTo>
                  <a:lnTo>
                    <a:pt x="2678" y="3208"/>
                  </a:lnTo>
                  <a:lnTo>
                    <a:pt x="2694" y="3163"/>
                  </a:lnTo>
                  <a:lnTo>
                    <a:pt x="2712" y="3119"/>
                  </a:lnTo>
                  <a:lnTo>
                    <a:pt x="2731" y="3076"/>
                  </a:lnTo>
                  <a:lnTo>
                    <a:pt x="2753" y="3034"/>
                  </a:lnTo>
                  <a:lnTo>
                    <a:pt x="2776" y="2993"/>
                  </a:lnTo>
                  <a:lnTo>
                    <a:pt x="2801" y="2954"/>
                  </a:lnTo>
                  <a:lnTo>
                    <a:pt x="2829" y="2916"/>
                  </a:lnTo>
                  <a:lnTo>
                    <a:pt x="2858" y="2879"/>
                  </a:lnTo>
                  <a:lnTo>
                    <a:pt x="2889" y="2843"/>
                  </a:lnTo>
                  <a:lnTo>
                    <a:pt x="2921" y="2810"/>
                  </a:lnTo>
                  <a:lnTo>
                    <a:pt x="2955" y="2777"/>
                  </a:lnTo>
                  <a:lnTo>
                    <a:pt x="2990" y="2747"/>
                  </a:lnTo>
                  <a:lnTo>
                    <a:pt x="3027" y="2718"/>
                  </a:lnTo>
                  <a:lnTo>
                    <a:pt x="3064" y="2691"/>
                  </a:lnTo>
                  <a:lnTo>
                    <a:pt x="3104" y="2666"/>
                  </a:lnTo>
                  <a:lnTo>
                    <a:pt x="3144" y="2642"/>
                  </a:lnTo>
                  <a:lnTo>
                    <a:pt x="3187" y="2621"/>
                  </a:lnTo>
                  <a:lnTo>
                    <a:pt x="3230" y="2601"/>
                  </a:lnTo>
                  <a:lnTo>
                    <a:pt x="3273" y="2583"/>
                  </a:lnTo>
                  <a:lnTo>
                    <a:pt x="3319" y="2568"/>
                  </a:lnTo>
                  <a:lnTo>
                    <a:pt x="3365" y="2555"/>
                  </a:lnTo>
                  <a:lnTo>
                    <a:pt x="3412" y="2544"/>
                  </a:lnTo>
                  <a:lnTo>
                    <a:pt x="3460" y="2536"/>
                  </a:lnTo>
                  <a:lnTo>
                    <a:pt x="3509" y="2530"/>
                  </a:lnTo>
                  <a:lnTo>
                    <a:pt x="3558" y="2526"/>
                  </a:lnTo>
                  <a:lnTo>
                    <a:pt x="3607" y="2525"/>
                  </a:lnTo>
                  <a:close/>
                  <a:moveTo>
                    <a:pt x="4261" y="3319"/>
                  </a:moveTo>
                  <a:lnTo>
                    <a:pt x="11883" y="3319"/>
                  </a:lnTo>
                  <a:lnTo>
                    <a:pt x="11926" y="3320"/>
                  </a:lnTo>
                  <a:lnTo>
                    <a:pt x="11967" y="3324"/>
                  </a:lnTo>
                  <a:lnTo>
                    <a:pt x="12009" y="3329"/>
                  </a:lnTo>
                  <a:lnTo>
                    <a:pt x="12050" y="3336"/>
                  </a:lnTo>
                  <a:lnTo>
                    <a:pt x="12090" y="3345"/>
                  </a:lnTo>
                  <a:lnTo>
                    <a:pt x="12129" y="3357"/>
                  </a:lnTo>
                  <a:lnTo>
                    <a:pt x="12168" y="3370"/>
                  </a:lnTo>
                  <a:lnTo>
                    <a:pt x="12205" y="3385"/>
                  </a:lnTo>
                  <a:lnTo>
                    <a:pt x="12242" y="3402"/>
                  </a:lnTo>
                  <a:lnTo>
                    <a:pt x="12278" y="3421"/>
                  </a:lnTo>
                  <a:lnTo>
                    <a:pt x="12313" y="3440"/>
                  </a:lnTo>
                  <a:lnTo>
                    <a:pt x="12346" y="3462"/>
                  </a:lnTo>
                  <a:lnTo>
                    <a:pt x="12379" y="3485"/>
                  </a:lnTo>
                  <a:lnTo>
                    <a:pt x="12410" y="3510"/>
                  </a:lnTo>
                  <a:lnTo>
                    <a:pt x="12441" y="3535"/>
                  </a:lnTo>
                  <a:lnTo>
                    <a:pt x="12469" y="3563"/>
                  </a:lnTo>
                  <a:lnTo>
                    <a:pt x="12496" y="3592"/>
                  </a:lnTo>
                  <a:lnTo>
                    <a:pt x="12523" y="3622"/>
                  </a:lnTo>
                  <a:lnTo>
                    <a:pt x="12547" y="3654"/>
                  </a:lnTo>
                  <a:lnTo>
                    <a:pt x="12571" y="3686"/>
                  </a:lnTo>
                  <a:lnTo>
                    <a:pt x="12592" y="3720"/>
                  </a:lnTo>
                  <a:lnTo>
                    <a:pt x="12612" y="3754"/>
                  </a:lnTo>
                  <a:lnTo>
                    <a:pt x="12630" y="3791"/>
                  </a:lnTo>
                  <a:lnTo>
                    <a:pt x="12648" y="3827"/>
                  </a:lnTo>
                  <a:lnTo>
                    <a:pt x="12663" y="3865"/>
                  </a:lnTo>
                  <a:lnTo>
                    <a:pt x="12676" y="3903"/>
                  </a:lnTo>
                  <a:lnTo>
                    <a:pt x="12687" y="3942"/>
                  </a:lnTo>
                  <a:lnTo>
                    <a:pt x="12696" y="3983"/>
                  </a:lnTo>
                  <a:lnTo>
                    <a:pt x="12704" y="4023"/>
                  </a:lnTo>
                  <a:lnTo>
                    <a:pt x="12709" y="4065"/>
                  </a:lnTo>
                  <a:lnTo>
                    <a:pt x="12712" y="4106"/>
                  </a:lnTo>
                  <a:lnTo>
                    <a:pt x="12714" y="4149"/>
                  </a:lnTo>
                  <a:lnTo>
                    <a:pt x="12714" y="11766"/>
                  </a:lnTo>
                  <a:lnTo>
                    <a:pt x="12712" y="11809"/>
                  </a:lnTo>
                  <a:lnTo>
                    <a:pt x="12709" y="11852"/>
                  </a:lnTo>
                  <a:lnTo>
                    <a:pt x="12704" y="11893"/>
                  </a:lnTo>
                  <a:lnTo>
                    <a:pt x="12696" y="11934"/>
                  </a:lnTo>
                  <a:lnTo>
                    <a:pt x="12687" y="11973"/>
                  </a:lnTo>
                  <a:lnTo>
                    <a:pt x="12676" y="12013"/>
                  </a:lnTo>
                  <a:lnTo>
                    <a:pt x="12663" y="12051"/>
                  </a:lnTo>
                  <a:lnTo>
                    <a:pt x="12648" y="12089"/>
                  </a:lnTo>
                  <a:lnTo>
                    <a:pt x="12630" y="12126"/>
                  </a:lnTo>
                  <a:lnTo>
                    <a:pt x="12612" y="12162"/>
                  </a:lnTo>
                  <a:lnTo>
                    <a:pt x="12592" y="12197"/>
                  </a:lnTo>
                  <a:lnTo>
                    <a:pt x="12571" y="12230"/>
                  </a:lnTo>
                  <a:lnTo>
                    <a:pt x="12547" y="12262"/>
                  </a:lnTo>
                  <a:lnTo>
                    <a:pt x="12523" y="12294"/>
                  </a:lnTo>
                  <a:lnTo>
                    <a:pt x="12496" y="12323"/>
                  </a:lnTo>
                  <a:lnTo>
                    <a:pt x="12469" y="12353"/>
                  </a:lnTo>
                  <a:lnTo>
                    <a:pt x="12441" y="12380"/>
                  </a:lnTo>
                  <a:lnTo>
                    <a:pt x="12410" y="12407"/>
                  </a:lnTo>
                  <a:lnTo>
                    <a:pt x="12379" y="12431"/>
                  </a:lnTo>
                  <a:lnTo>
                    <a:pt x="12346" y="12454"/>
                  </a:lnTo>
                  <a:lnTo>
                    <a:pt x="12313" y="12476"/>
                  </a:lnTo>
                  <a:lnTo>
                    <a:pt x="12278" y="12496"/>
                  </a:lnTo>
                  <a:lnTo>
                    <a:pt x="12242" y="12514"/>
                  </a:lnTo>
                  <a:lnTo>
                    <a:pt x="12205" y="12530"/>
                  </a:lnTo>
                  <a:lnTo>
                    <a:pt x="12168" y="12546"/>
                  </a:lnTo>
                  <a:lnTo>
                    <a:pt x="12129" y="12559"/>
                  </a:lnTo>
                  <a:lnTo>
                    <a:pt x="12090" y="12570"/>
                  </a:lnTo>
                  <a:lnTo>
                    <a:pt x="12050" y="12579"/>
                  </a:lnTo>
                  <a:lnTo>
                    <a:pt x="12009" y="12587"/>
                  </a:lnTo>
                  <a:lnTo>
                    <a:pt x="11967" y="12592"/>
                  </a:lnTo>
                  <a:lnTo>
                    <a:pt x="11926" y="12595"/>
                  </a:lnTo>
                  <a:lnTo>
                    <a:pt x="11883" y="12596"/>
                  </a:lnTo>
                  <a:lnTo>
                    <a:pt x="4261" y="12596"/>
                  </a:lnTo>
                  <a:lnTo>
                    <a:pt x="4219" y="12595"/>
                  </a:lnTo>
                  <a:lnTo>
                    <a:pt x="4176" y="12592"/>
                  </a:lnTo>
                  <a:lnTo>
                    <a:pt x="4134" y="12587"/>
                  </a:lnTo>
                  <a:lnTo>
                    <a:pt x="4094" y="12579"/>
                  </a:lnTo>
                  <a:lnTo>
                    <a:pt x="4054" y="12570"/>
                  </a:lnTo>
                  <a:lnTo>
                    <a:pt x="4015" y="12559"/>
                  </a:lnTo>
                  <a:lnTo>
                    <a:pt x="3976" y="12546"/>
                  </a:lnTo>
                  <a:lnTo>
                    <a:pt x="3938" y="12530"/>
                  </a:lnTo>
                  <a:lnTo>
                    <a:pt x="3902" y="12514"/>
                  </a:lnTo>
                  <a:lnTo>
                    <a:pt x="3865" y="12496"/>
                  </a:lnTo>
                  <a:lnTo>
                    <a:pt x="3831" y="12476"/>
                  </a:lnTo>
                  <a:lnTo>
                    <a:pt x="3797" y="12454"/>
                  </a:lnTo>
                  <a:lnTo>
                    <a:pt x="3765" y="12431"/>
                  </a:lnTo>
                  <a:lnTo>
                    <a:pt x="3733" y="12407"/>
                  </a:lnTo>
                  <a:lnTo>
                    <a:pt x="3703" y="12380"/>
                  </a:lnTo>
                  <a:lnTo>
                    <a:pt x="3674" y="12353"/>
                  </a:lnTo>
                  <a:lnTo>
                    <a:pt x="3647" y="12323"/>
                  </a:lnTo>
                  <a:lnTo>
                    <a:pt x="3621" y="12294"/>
                  </a:lnTo>
                  <a:lnTo>
                    <a:pt x="3596" y="12262"/>
                  </a:lnTo>
                  <a:lnTo>
                    <a:pt x="3573" y="12230"/>
                  </a:lnTo>
                  <a:lnTo>
                    <a:pt x="3552" y="12197"/>
                  </a:lnTo>
                  <a:lnTo>
                    <a:pt x="3531" y="12162"/>
                  </a:lnTo>
                  <a:lnTo>
                    <a:pt x="3513" y="12126"/>
                  </a:lnTo>
                  <a:lnTo>
                    <a:pt x="3496" y="12089"/>
                  </a:lnTo>
                  <a:lnTo>
                    <a:pt x="3482" y="12051"/>
                  </a:lnTo>
                  <a:lnTo>
                    <a:pt x="3468" y="12013"/>
                  </a:lnTo>
                  <a:lnTo>
                    <a:pt x="3457" y="11973"/>
                  </a:lnTo>
                  <a:lnTo>
                    <a:pt x="3448" y="11934"/>
                  </a:lnTo>
                  <a:lnTo>
                    <a:pt x="3440" y="11893"/>
                  </a:lnTo>
                  <a:lnTo>
                    <a:pt x="3435" y="11852"/>
                  </a:lnTo>
                  <a:lnTo>
                    <a:pt x="3432" y="11809"/>
                  </a:lnTo>
                  <a:lnTo>
                    <a:pt x="3431" y="11766"/>
                  </a:lnTo>
                  <a:lnTo>
                    <a:pt x="3431" y="4149"/>
                  </a:lnTo>
                  <a:lnTo>
                    <a:pt x="3432" y="4106"/>
                  </a:lnTo>
                  <a:lnTo>
                    <a:pt x="3435" y="4065"/>
                  </a:lnTo>
                  <a:lnTo>
                    <a:pt x="3440" y="4023"/>
                  </a:lnTo>
                  <a:lnTo>
                    <a:pt x="3448" y="3983"/>
                  </a:lnTo>
                  <a:lnTo>
                    <a:pt x="3457" y="3942"/>
                  </a:lnTo>
                  <a:lnTo>
                    <a:pt x="3468" y="3903"/>
                  </a:lnTo>
                  <a:lnTo>
                    <a:pt x="3482" y="3865"/>
                  </a:lnTo>
                  <a:lnTo>
                    <a:pt x="3496" y="3827"/>
                  </a:lnTo>
                  <a:lnTo>
                    <a:pt x="3513" y="3791"/>
                  </a:lnTo>
                  <a:lnTo>
                    <a:pt x="3531" y="3754"/>
                  </a:lnTo>
                  <a:lnTo>
                    <a:pt x="3552" y="3720"/>
                  </a:lnTo>
                  <a:lnTo>
                    <a:pt x="3573" y="3686"/>
                  </a:lnTo>
                  <a:lnTo>
                    <a:pt x="3596" y="3654"/>
                  </a:lnTo>
                  <a:lnTo>
                    <a:pt x="3621" y="3622"/>
                  </a:lnTo>
                  <a:lnTo>
                    <a:pt x="3647" y="3592"/>
                  </a:lnTo>
                  <a:lnTo>
                    <a:pt x="3674" y="3563"/>
                  </a:lnTo>
                  <a:lnTo>
                    <a:pt x="3703" y="3535"/>
                  </a:lnTo>
                  <a:lnTo>
                    <a:pt x="3733" y="3510"/>
                  </a:lnTo>
                  <a:lnTo>
                    <a:pt x="3765" y="3485"/>
                  </a:lnTo>
                  <a:lnTo>
                    <a:pt x="3797" y="3462"/>
                  </a:lnTo>
                  <a:lnTo>
                    <a:pt x="3831" y="3440"/>
                  </a:lnTo>
                  <a:lnTo>
                    <a:pt x="3865" y="3421"/>
                  </a:lnTo>
                  <a:lnTo>
                    <a:pt x="3902" y="3402"/>
                  </a:lnTo>
                  <a:lnTo>
                    <a:pt x="3938" y="3385"/>
                  </a:lnTo>
                  <a:lnTo>
                    <a:pt x="3976" y="3370"/>
                  </a:lnTo>
                  <a:lnTo>
                    <a:pt x="4015" y="3357"/>
                  </a:lnTo>
                  <a:lnTo>
                    <a:pt x="4054" y="3345"/>
                  </a:lnTo>
                  <a:lnTo>
                    <a:pt x="4094" y="3336"/>
                  </a:lnTo>
                  <a:lnTo>
                    <a:pt x="4134" y="3329"/>
                  </a:lnTo>
                  <a:lnTo>
                    <a:pt x="4176" y="3324"/>
                  </a:lnTo>
                  <a:lnTo>
                    <a:pt x="4219" y="3320"/>
                  </a:lnTo>
                  <a:lnTo>
                    <a:pt x="4261" y="3319"/>
                  </a:lnTo>
                  <a:close/>
                  <a:moveTo>
                    <a:pt x="3942" y="14186"/>
                  </a:moveTo>
                  <a:lnTo>
                    <a:pt x="4938" y="14186"/>
                  </a:lnTo>
                  <a:lnTo>
                    <a:pt x="4938" y="15960"/>
                  </a:lnTo>
                  <a:lnTo>
                    <a:pt x="3942" y="15960"/>
                  </a:lnTo>
                  <a:lnTo>
                    <a:pt x="3942" y="14186"/>
                  </a:lnTo>
                  <a:close/>
                  <a:moveTo>
                    <a:pt x="5745" y="14186"/>
                  </a:moveTo>
                  <a:lnTo>
                    <a:pt x="6741" y="14186"/>
                  </a:lnTo>
                  <a:lnTo>
                    <a:pt x="6741" y="15960"/>
                  </a:lnTo>
                  <a:lnTo>
                    <a:pt x="5745" y="15960"/>
                  </a:lnTo>
                  <a:lnTo>
                    <a:pt x="5745" y="14186"/>
                  </a:lnTo>
                  <a:close/>
                  <a:moveTo>
                    <a:pt x="7548" y="14186"/>
                  </a:moveTo>
                  <a:lnTo>
                    <a:pt x="8544" y="14186"/>
                  </a:lnTo>
                  <a:lnTo>
                    <a:pt x="8544" y="15960"/>
                  </a:lnTo>
                  <a:lnTo>
                    <a:pt x="7548" y="15960"/>
                  </a:lnTo>
                  <a:lnTo>
                    <a:pt x="7548" y="14186"/>
                  </a:lnTo>
                  <a:close/>
                  <a:moveTo>
                    <a:pt x="9351" y="14186"/>
                  </a:moveTo>
                  <a:lnTo>
                    <a:pt x="10346" y="14186"/>
                  </a:lnTo>
                  <a:lnTo>
                    <a:pt x="10346" y="15960"/>
                  </a:lnTo>
                  <a:lnTo>
                    <a:pt x="9351" y="15960"/>
                  </a:lnTo>
                  <a:lnTo>
                    <a:pt x="9351" y="14186"/>
                  </a:lnTo>
                  <a:close/>
                  <a:moveTo>
                    <a:pt x="11153" y="14186"/>
                  </a:moveTo>
                  <a:lnTo>
                    <a:pt x="12149" y="14186"/>
                  </a:lnTo>
                  <a:lnTo>
                    <a:pt x="12149" y="15960"/>
                  </a:lnTo>
                  <a:lnTo>
                    <a:pt x="11153" y="15960"/>
                  </a:lnTo>
                  <a:lnTo>
                    <a:pt x="11153" y="14186"/>
                  </a:lnTo>
                  <a:close/>
                  <a:moveTo>
                    <a:pt x="1775" y="3857"/>
                  </a:moveTo>
                  <a:lnTo>
                    <a:pt x="1775" y="4852"/>
                  </a:lnTo>
                  <a:lnTo>
                    <a:pt x="0" y="4852"/>
                  </a:lnTo>
                  <a:lnTo>
                    <a:pt x="0" y="3857"/>
                  </a:lnTo>
                  <a:lnTo>
                    <a:pt x="1775" y="3857"/>
                  </a:lnTo>
                  <a:close/>
                  <a:moveTo>
                    <a:pt x="1775" y="5659"/>
                  </a:moveTo>
                  <a:lnTo>
                    <a:pt x="1775" y="6653"/>
                  </a:lnTo>
                  <a:lnTo>
                    <a:pt x="0" y="6653"/>
                  </a:lnTo>
                  <a:lnTo>
                    <a:pt x="0" y="5659"/>
                  </a:lnTo>
                  <a:lnTo>
                    <a:pt x="1775" y="5659"/>
                  </a:lnTo>
                  <a:close/>
                  <a:moveTo>
                    <a:pt x="1775" y="7460"/>
                  </a:moveTo>
                  <a:lnTo>
                    <a:pt x="1775" y="8455"/>
                  </a:lnTo>
                  <a:lnTo>
                    <a:pt x="0" y="8455"/>
                  </a:lnTo>
                  <a:lnTo>
                    <a:pt x="0" y="7460"/>
                  </a:lnTo>
                  <a:lnTo>
                    <a:pt x="1775" y="7460"/>
                  </a:lnTo>
                  <a:close/>
                  <a:moveTo>
                    <a:pt x="1775" y="9262"/>
                  </a:moveTo>
                  <a:lnTo>
                    <a:pt x="1775" y="10256"/>
                  </a:lnTo>
                  <a:lnTo>
                    <a:pt x="0" y="10256"/>
                  </a:lnTo>
                  <a:lnTo>
                    <a:pt x="0" y="9262"/>
                  </a:lnTo>
                  <a:lnTo>
                    <a:pt x="1775" y="9262"/>
                  </a:lnTo>
                  <a:close/>
                  <a:moveTo>
                    <a:pt x="1775" y="11063"/>
                  </a:moveTo>
                  <a:lnTo>
                    <a:pt x="1775" y="12059"/>
                  </a:lnTo>
                  <a:lnTo>
                    <a:pt x="0" y="12059"/>
                  </a:lnTo>
                  <a:lnTo>
                    <a:pt x="0" y="11063"/>
                  </a:lnTo>
                  <a:lnTo>
                    <a:pt x="1775" y="11063"/>
                  </a:lnTo>
                  <a:close/>
                  <a:moveTo>
                    <a:pt x="16245" y="3857"/>
                  </a:moveTo>
                  <a:lnTo>
                    <a:pt x="16245" y="4852"/>
                  </a:lnTo>
                  <a:lnTo>
                    <a:pt x="14470" y="4852"/>
                  </a:lnTo>
                  <a:lnTo>
                    <a:pt x="14470" y="3857"/>
                  </a:lnTo>
                  <a:lnTo>
                    <a:pt x="16245" y="3857"/>
                  </a:lnTo>
                  <a:close/>
                  <a:moveTo>
                    <a:pt x="16245" y="5659"/>
                  </a:moveTo>
                  <a:lnTo>
                    <a:pt x="16245" y="6653"/>
                  </a:lnTo>
                  <a:lnTo>
                    <a:pt x="14470" y="6653"/>
                  </a:lnTo>
                  <a:lnTo>
                    <a:pt x="14470" y="5659"/>
                  </a:lnTo>
                  <a:lnTo>
                    <a:pt x="16245" y="5659"/>
                  </a:lnTo>
                  <a:close/>
                  <a:moveTo>
                    <a:pt x="16245" y="7460"/>
                  </a:moveTo>
                  <a:lnTo>
                    <a:pt x="16245" y="8455"/>
                  </a:lnTo>
                  <a:lnTo>
                    <a:pt x="14470" y="8455"/>
                  </a:lnTo>
                  <a:lnTo>
                    <a:pt x="14470" y="7460"/>
                  </a:lnTo>
                  <a:lnTo>
                    <a:pt x="16245" y="7460"/>
                  </a:lnTo>
                  <a:close/>
                  <a:moveTo>
                    <a:pt x="16245" y="9262"/>
                  </a:moveTo>
                  <a:lnTo>
                    <a:pt x="16245" y="10256"/>
                  </a:lnTo>
                  <a:lnTo>
                    <a:pt x="14470" y="10256"/>
                  </a:lnTo>
                  <a:lnTo>
                    <a:pt x="14470" y="9262"/>
                  </a:lnTo>
                  <a:lnTo>
                    <a:pt x="16245" y="9262"/>
                  </a:lnTo>
                  <a:close/>
                  <a:moveTo>
                    <a:pt x="16245" y="11063"/>
                  </a:moveTo>
                  <a:lnTo>
                    <a:pt x="16245" y="12059"/>
                  </a:lnTo>
                  <a:lnTo>
                    <a:pt x="14470" y="12059"/>
                  </a:lnTo>
                  <a:lnTo>
                    <a:pt x="14470" y="11063"/>
                  </a:lnTo>
                  <a:lnTo>
                    <a:pt x="16245" y="11063"/>
                  </a:lnTo>
                  <a:close/>
                  <a:moveTo>
                    <a:pt x="3942" y="0"/>
                  </a:moveTo>
                  <a:lnTo>
                    <a:pt x="4938" y="0"/>
                  </a:lnTo>
                  <a:lnTo>
                    <a:pt x="4938" y="1774"/>
                  </a:lnTo>
                  <a:lnTo>
                    <a:pt x="3942" y="1774"/>
                  </a:lnTo>
                  <a:lnTo>
                    <a:pt x="3942" y="0"/>
                  </a:lnTo>
                  <a:close/>
                  <a:moveTo>
                    <a:pt x="5745" y="0"/>
                  </a:moveTo>
                  <a:lnTo>
                    <a:pt x="6741" y="0"/>
                  </a:lnTo>
                  <a:lnTo>
                    <a:pt x="6741" y="1774"/>
                  </a:lnTo>
                  <a:lnTo>
                    <a:pt x="5745" y="1774"/>
                  </a:lnTo>
                  <a:lnTo>
                    <a:pt x="5745" y="0"/>
                  </a:lnTo>
                  <a:close/>
                  <a:moveTo>
                    <a:pt x="7548" y="0"/>
                  </a:moveTo>
                  <a:lnTo>
                    <a:pt x="8544" y="0"/>
                  </a:lnTo>
                  <a:lnTo>
                    <a:pt x="8544" y="1774"/>
                  </a:lnTo>
                  <a:lnTo>
                    <a:pt x="7548" y="1774"/>
                  </a:lnTo>
                  <a:lnTo>
                    <a:pt x="7548" y="0"/>
                  </a:lnTo>
                  <a:close/>
                  <a:moveTo>
                    <a:pt x="9351" y="0"/>
                  </a:moveTo>
                  <a:lnTo>
                    <a:pt x="10346" y="0"/>
                  </a:lnTo>
                  <a:lnTo>
                    <a:pt x="10346" y="1774"/>
                  </a:lnTo>
                  <a:lnTo>
                    <a:pt x="9351" y="1774"/>
                  </a:lnTo>
                  <a:lnTo>
                    <a:pt x="9351" y="0"/>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
        <p:nvSpPr>
          <p:cNvPr id="45" name="椭圆 44"/>
          <p:cNvSpPr/>
          <p:nvPr/>
        </p:nvSpPr>
        <p:spPr bwMode="auto">
          <a:xfrm>
            <a:off x="6811830" y="2082876"/>
            <a:ext cx="96781" cy="113501"/>
          </a:xfrm>
          <a:prstGeom prst="ellipse">
            <a:avLst/>
          </a:prstGeom>
          <a:no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defTabSz="914126">
              <a:buClr>
                <a:srgbClr val="CC9900"/>
              </a:buClr>
              <a:buFont typeface="Wingdings" pitchFamily="2" charset="2"/>
              <a:buChar char="n"/>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45"/>
          <p:cNvSpPr/>
          <p:nvPr/>
        </p:nvSpPr>
        <p:spPr bwMode="auto">
          <a:xfrm>
            <a:off x="6806328" y="2272219"/>
            <a:ext cx="96781" cy="113501"/>
          </a:xfrm>
          <a:prstGeom prst="ellipse">
            <a:avLst/>
          </a:prstGeom>
          <a:no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defTabSz="914126">
              <a:buClr>
                <a:srgbClr val="CC9900"/>
              </a:buClr>
              <a:buFont typeface="Wingdings" pitchFamily="2" charset="2"/>
              <a:buChar char="n"/>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46"/>
          <p:cNvSpPr/>
          <p:nvPr/>
        </p:nvSpPr>
        <p:spPr bwMode="auto">
          <a:xfrm>
            <a:off x="6922846" y="2188374"/>
            <a:ext cx="96781" cy="113501"/>
          </a:xfrm>
          <a:prstGeom prst="ellipse">
            <a:avLst/>
          </a:prstGeom>
          <a:no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defTabSz="914126">
              <a:buClr>
                <a:srgbClr val="CC9900"/>
              </a:buClr>
              <a:buFont typeface="Wingdings" pitchFamily="2" charset="2"/>
              <a:buChar char="n"/>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236"/>
          <p:cNvGrpSpPr/>
          <p:nvPr/>
        </p:nvGrpSpPr>
        <p:grpSpPr>
          <a:xfrm>
            <a:off x="7080671" y="2216816"/>
            <a:ext cx="96781" cy="113501"/>
            <a:chOff x="-734023" y="4684040"/>
            <a:chExt cx="885999" cy="831660"/>
          </a:xfrm>
          <a:solidFill>
            <a:schemeClr val="bg1">
              <a:lumMod val="65000"/>
            </a:schemeClr>
          </a:solidFill>
        </p:grpSpPr>
        <p:sp>
          <p:nvSpPr>
            <p:cNvPr id="49" name="Freeform 32"/>
            <p:cNvSpPr>
              <a:spLocks noEditPoints="1"/>
            </p:cNvSpPr>
            <p:nvPr/>
          </p:nvSpPr>
          <p:spPr bwMode="auto">
            <a:xfrm>
              <a:off x="-550063" y="4863910"/>
              <a:ext cx="540936" cy="393605"/>
            </a:xfrm>
            <a:custGeom>
              <a:avLst/>
              <a:gdLst/>
              <a:ahLst/>
              <a:cxnLst>
                <a:cxn ang="0">
                  <a:pos x="9275" y="244"/>
                </a:cxn>
                <a:cxn ang="0">
                  <a:pos x="7933" y="0"/>
                </a:cxn>
                <a:cxn ang="0">
                  <a:pos x="7200" y="488"/>
                </a:cxn>
                <a:cxn ang="0">
                  <a:pos x="5614" y="975"/>
                </a:cxn>
                <a:cxn ang="0">
                  <a:pos x="2074" y="2805"/>
                </a:cxn>
                <a:cxn ang="0">
                  <a:pos x="122" y="6465"/>
                </a:cxn>
                <a:cxn ang="0">
                  <a:pos x="0" y="9270"/>
                </a:cxn>
                <a:cxn ang="0">
                  <a:pos x="488" y="10978"/>
                </a:cxn>
                <a:cxn ang="0">
                  <a:pos x="1831" y="10978"/>
                </a:cxn>
                <a:cxn ang="0">
                  <a:pos x="4150" y="9270"/>
                </a:cxn>
                <a:cxn ang="0">
                  <a:pos x="6712" y="7563"/>
                </a:cxn>
                <a:cxn ang="0">
                  <a:pos x="9153" y="7319"/>
                </a:cxn>
                <a:cxn ang="0">
                  <a:pos x="11350" y="8295"/>
                </a:cxn>
                <a:cxn ang="0">
                  <a:pos x="14279" y="10734"/>
                </a:cxn>
                <a:cxn ang="0">
                  <a:pos x="15744" y="11100"/>
                </a:cxn>
                <a:cxn ang="0">
                  <a:pos x="16598" y="10002"/>
                </a:cxn>
                <a:cxn ang="0">
                  <a:pos x="16598" y="7075"/>
                </a:cxn>
                <a:cxn ang="0">
                  <a:pos x="15499" y="3903"/>
                </a:cxn>
                <a:cxn ang="0">
                  <a:pos x="12327" y="1342"/>
                </a:cxn>
                <a:cxn ang="0">
                  <a:pos x="9641" y="732"/>
                </a:cxn>
                <a:cxn ang="0">
                  <a:pos x="4515" y="6343"/>
                </a:cxn>
                <a:cxn ang="0">
                  <a:pos x="4393" y="7319"/>
                </a:cxn>
                <a:cxn ang="0">
                  <a:pos x="3783" y="7563"/>
                </a:cxn>
                <a:cxn ang="0">
                  <a:pos x="3417" y="6830"/>
                </a:cxn>
                <a:cxn ang="0">
                  <a:pos x="2562" y="5977"/>
                </a:cxn>
                <a:cxn ang="0">
                  <a:pos x="1831" y="5612"/>
                </a:cxn>
                <a:cxn ang="0">
                  <a:pos x="1953" y="5002"/>
                </a:cxn>
                <a:cxn ang="0">
                  <a:pos x="3051" y="4879"/>
                </a:cxn>
                <a:cxn ang="0">
                  <a:pos x="3417" y="3660"/>
                </a:cxn>
                <a:cxn ang="0">
                  <a:pos x="3905" y="3172"/>
                </a:cxn>
                <a:cxn ang="0">
                  <a:pos x="4515" y="3660"/>
                </a:cxn>
                <a:cxn ang="0">
                  <a:pos x="4760" y="4879"/>
                </a:cxn>
                <a:cxn ang="0">
                  <a:pos x="5858" y="5002"/>
                </a:cxn>
                <a:cxn ang="0">
                  <a:pos x="6102" y="5612"/>
                </a:cxn>
                <a:cxn ang="0">
                  <a:pos x="5370" y="5977"/>
                </a:cxn>
                <a:cxn ang="0">
                  <a:pos x="10739" y="5612"/>
                </a:cxn>
                <a:cxn ang="0">
                  <a:pos x="10008" y="5367"/>
                </a:cxn>
                <a:cxn ang="0">
                  <a:pos x="10008" y="4513"/>
                </a:cxn>
                <a:cxn ang="0">
                  <a:pos x="10739" y="4270"/>
                </a:cxn>
                <a:cxn ang="0">
                  <a:pos x="11227" y="4757"/>
                </a:cxn>
                <a:cxn ang="0">
                  <a:pos x="11106" y="2927"/>
                </a:cxn>
                <a:cxn ang="0">
                  <a:pos x="11838" y="2562"/>
                </a:cxn>
                <a:cxn ang="0">
                  <a:pos x="12448" y="3172"/>
                </a:cxn>
                <a:cxn ang="0">
                  <a:pos x="12082" y="3903"/>
                </a:cxn>
                <a:cxn ang="0">
                  <a:pos x="11350" y="3903"/>
                </a:cxn>
                <a:cxn ang="0">
                  <a:pos x="10984" y="3172"/>
                </a:cxn>
                <a:cxn ang="0">
                  <a:pos x="12570" y="6587"/>
                </a:cxn>
                <a:cxn ang="0">
                  <a:pos x="11717" y="6587"/>
                </a:cxn>
                <a:cxn ang="0">
                  <a:pos x="11472" y="5855"/>
                </a:cxn>
                <a:cxn ang="0">
                  <a:pos x="11960" y="5245"/>
                </a:cxn>
                <a:cxn ang="0">
                  <a:pos x="12693" y="5612"/>
                </a:cxn>
                <a:cxn ang="0">
                  <a:pos x="12693" y="6343"/>
                </a:cxn>
                <a:cxn ang="0">
                  <a:pos x="13425" y="5002"/>
                </a:cxn>
                <a:cxn ang="0">
                  <a:pos x="12693" y="4757"/>
                </a:cxn>
                <a:cxn ang="0">
                  <a:pos x="12693" y="3903"/>
                </a:cxn>
                <a:cxn ang="0">
                  <a:pos x="13425" y="3660"/>
                </a:cxn>
                <a:cxn ang="0">
                  <a:pos x="13913" y="4147"/>
                </a:cxn>
                <a:cxn ang="0">
                  <a:pos x="15377" y="5733"/>
                </a:cxn>
                <a:cxn ang="0">
                  <a:pos x="14646" y="6099"/>
                </a:cxn>
                <a:cxn ang="0">
                  <a:pos x="14157" y="5489"/>
                </a:cxn>
                <a:cxn ang="0">
                  <a:pos x="14401" y="4757"/>
                </a:cxn>
                <a:cxn ang="0">
                  <a:pos x="15134" y="4757"/>
                </a:cxn>
                <a:cxn ang="0">
                  <a:pos x="15499" y="5489"/>
                </a:cxn>
              </a:cxnLst>
              <a:rect l="0" t="0" r="r" b="b"/>
              <a:pathLst>
                <a:path w="16720" h="11100">
                  <a:moveTo>
                    <a:pt x="9641" y="732"/>
                  </a:moveTo>
                  <a:lnTo>
                    <a:pt x="9519" y="488"/>
                  </a:lnTo>
                  <a:lnTo>
                    <a:pt x="9275" y="244"/>
                  </a:lnTo>
                  <a:lnTo>
                    <a:pt x="9031" y="0"/>
                  </a:lnTo>
                  <a:lnTo>
                    <a:pt x="8787" y="0"/>
                  </a:lnTo>
                  <a:lnTo>
                    <a:pt x="7933" y="0"/>
                  </a:lnTo>
                  <a:lnTo>
                    <a:pt x="7567" y="0"/>
                  </a:lnTo>
                  <a:lnTo>
                    <a:pt x="7322" y="244"/>
                  </a:lnTo>
                  <a:lnTo>
                    <a:pt x="7200" y="488"/>
                  </a:lnTo>
                  <a:lnTo>
                    <a:pt x="7079" y="732"/>
                  </a:lnTo>
                  <a:lnTo>
                    <a:pt x="6346" y="854"/>
                  </a:lnTo>
                  <a:lnTo>
                    <a:pt x="5614" y="975"/>
                  </a:lnTo>
                  <a:lnTo>
                    <a:pt x="4272" y="1342"/>
                  </a:lnTo>
                  <a:lnTo>
                    <a:pt x="3173" y="1952"/>
                  </a:lnTo>
                  <a:lnTo>
                    <a:pt x="2074" y="2805"/>
                  </a:lnTo>
                  <a:lnTo>
                    <a:pt x="1221" y="3903"/>
                  </a:lnTo>
                  <a:lnTo>
                    <a:pt x="610" y="5123"/>
                  </a:lnTo>
                  <a:lnTo>
                    <a:pt x="122" y="6465"/>
                  </a:lnTo>
                  <a:lnTo>
                    <a:pt x="0" y="7075"/>
                  </a:lnTo>
                  <a:lnTo>
                    <a:pt x="0" y="7807"/>
                  </a:lnTo>
                  <a:lnTo>
                    <a:pt x="0" y="9270"/>
                  </a:lnTo>
                  <a:lnTo>
                    <a:pt x="122" y="10002"/>
                  </a:lnTo>
                  <a:lnTo>
                    <a:pt x="243" y="10612"/>
                  </a:lnTo>
                  <a:lnTo>
                    <a:pt x="488" y="10978"/>
                  </a:lnTo>
                  <a:lnTo>
                    <a:pt x="854" y="11100"/>
                  </a:lnTo>
                  <a:lnTo>
                    <a:pt x="1343" y="11100"/>
                  </a:lnTo>
                  <a:lnTo>
                    <a:pt x="1831" y="10978"/>
                  </a:lnTo>
                  <a:lnTo>
                    <a:pt x="2319" y="10734"/>
                  </a:lnTo>
                  <a:lnTo>
                    <a:pt x="2929" y="10247"/>
                  </a:lnTo>
                  <a:lnTo>
                    <a:pt x="4150" y="9270"/>
                  </a:lnTo>
                  <a:lnTo>
                    <a:pt x="5370" y="8295"/>
                  </a:lnTo>
                  <a:lnTo>
                    <a:pt x="6102" y="7929"/>
                  </a:lnTo>
                  <a:lnTo>
                    <a:pt x="6712" y="7563"/>
                  </a:lnTo>
                  <a:lnTo>
                    <a:pt x="7567" y="7319"/>
                  </a:lnTo>
                  <a:lnTo>
                    <a:pt x="8299" y="7319"/>
                  </a:lnTo>
                  <a:lnTo>
                    <a:pt x="9153" y="7319"/>
                  </a:lnTo>
                  <a:lnTo>
                    <a:pt x="9886" y="7563"/>
                  </a:lnTo>
                  <a:lnTo>
                    <a:pt x="10618" y="7929"/>
                  </a:lnTo>
                  <a:lnTo>
                    <a:pt x="11350" y="8295"/>
                  </a:lnTo>
                  <a:lnTo>
                    <a:pt x="12570" y="9270"/>
                  </a:lnTo>
                  <a:lnTo>
                    <a:pt x="13791" y="10247"/>
                  </a:lnTo>
                  <a:lnTo>
                    <a:pt x="14279" y="10734"/>
                  </a:lnTo>
                  <a:lnTo>
                    <a:pt x="14889" y="10978"/>
                  </a:lnTo>
                  <a:lnTo>
                    <a:pt x="15377" y="11100"/>
                  </a:lnTo>
                  <a:lnTo>
                    <a:pt x="15744" y="11100"/>
                  </a:lnTo>
                  <a:lnTo>
                    <a:pt x="16110" y="10978"/>
                  </a:lnTo>
                  <a:lnTo>
                    <a:pt x="16475" y="10612"/>
                  </a:lnTo>
                  <a:lnTo>
                    <a:pt x="16598" y="10002"/>
                  </a:lnTo>
                  <a:lnTo>
                    <a:pt x="16720" y="9270"/>
                  </a:lnTo>
                  <a:lnTo>
                    <a:pt x="16720" y="7807"/>
                  </a:lnTo>
                  <a:lnTo>
                    <a:pt x="16598" y="7075"/>
                  </a:lnTo>
                  <a:lnTo>
                    <a:pt x="16475" y="6465"/>
                  </a:lnTo>
                  <a:lnTo>
                    <a:pt x="16110" y="5123"/>
                  </a:lnTo>
                  <a:lnTo>
                    <a:pt x="15499" y="3903"/>
                  </a:lnTo>
                  <a:lnTo>
                    <a:pt x="14646" y="2805"/>
                  </a:lnTo>
                  <a:lnTo>
                    <a:pt x="13546" y="1952"/>
                  </a:lnTo>
                  <a:lnTo>
                    <a:pt x="12327" y="1342"/>
                  </a:lnTo>
                  <a:lnTo>
                    <a:pt x="10984" y="975"/>
                  </a:lnTo>
                  <a:lnTo>
                    <a:pt x="10374" y="854"/>
                  </a:lnTo>
                  <a:lnTo>
                    <a:pt x="9641" y="732"/>
                  </a:lnTo>
                  <a:close/>
                  <a:moveTo>
                    <a:pt x="5370" y="5977"/>
                  </a:moveTo>
                  <a:lnTo>
                    <a:pt x="4881" y="5977"/>
                  </a:lnTo>
                  <a:lnTo>
                    <a:pt x="4515" y="6343"/>
                  </a:lnTo>
                  <a:lnTo>
                    <a:pt x="4515" y="6830"/>
                  </a:lnTo>
                  <a:lnTo>
                    <a:pt x="4515" y="7075"/>
                  </a:lnTo>
                  <a:lnTo>
                    <a:pt x="4393" y="7319"/>
                  </a:lnTo>
                  <a:lnTo>
                    <a:pt x="4150" y="7563"/>
                  </a:lnTo>
                  <a:lnTo>
                    <a:pt x="3905" y="7563"/>
                  </a:lnTo>
                  <a:lnTo>
                    <a:pt x="3783" y="7563"/>
                  </a:lnTo>
                  <a:lnTo>
                    <a:pt x="3539" y="7319"/>
                  </a:lnTo>
                  <a:lnTo>
                    <a:pt x="3417" y="7075"/>
                  </a:lnTo>
                  <a:lnTo>
                    <a:pt x="3417" y="6830"/>
                  </a:lnTo>
                  <a:lnTo>
                    <a:pt x="3417" y="6343"/>
                  </a:lnTo>
                  <a:lnTo>
                    <a:pt x="3051" y="5977"/>
                  </a:lnTo>
                  <a:lnTo>
                    <a:pt x="2562" y="5977"/>
                  </a:lnTo>
                  <a:lnTo>
                    <a:pt x="2197" y="5855"/>
                  </a:lnTo>
                  <a:lnTo>
                    <a:pt x="1953" y="5733"/>
                  </a:lnTo>
                  <a:lnTo>
                    <a:pt x="1831" y="5612"/>
                  </a:lnTo>
                  <a:lnTo>
                    <a:pt x="1709" y="5367"/>
                  </a:lnTo>
                  <a:lnTo>
                    <a:pt x="1831" y="5123"/>
                  </a:lnTo>
                  <a:lnTo>
                    <a:pt x="1953" y="5002"/>
                  </a:lnTo>
                  <a:lnTo>
                    <a:pt x="2197" y="4879"/>
                  </a:lnTo>
                  <a:lnTo>
                    <a:pt x="2562" y="4879"/>
                  </a:lnTo>
                  <a:lnTo>
                    <a:pt x="3051" y="4879"/>
                  </a:lnTo>
                  <a:lnTo>
                    <a:pt x="3417" y="4513"/>
                  </a:lnTo>
                  <a:lnTo>
                    <a:pt x="3417" y="4025"/>
                  </a:lnTo>
                  <a:lnTo>
                    <a:pt x="3417" y="3660"/>
                  </a:lnTo>
                  <a:lnTo>
                    <a:pt x="3539" y="3415"/>
                  </a:lnTo>
                  <a:lnTo>
                    <a:pt x="3783" y="3293"/>
                  </a:lnTo>
                  <a:lnTo>
                    <a:pt x="3905" y="3172"/>
                  </a:lnTo>
                  <a:lnTo>
                    <a:pt x="4150" y="3293"/>
                  </a:lnTo>
                  <a:lnTo>
                    <a:pt x="4393" y="3415"/>
                  </a:lnTo>
                  <a:lnTo>
                    <a:pt x="4515" y="3660"/>
                  </a:lnTo>
                  <a:lnTo>
                    <a:pt x="4515" y="4025"/>
                  </a:lnTo>
                  <a:lnTo>
                    <a:pt x="4515" y="4513"/>
                  </a:lnTo>
                  <a:lnTo>
                    <a:pt x="4760" y="4879"/>
                  </a:lnTo>
                  <a:lnTo>
                    <a:pt x="5370" y="4879"/>
                  </a:lnTo>
                  <a:lnTo>
                    <a:pt x="5614" y="4879"/>
                  </a:lnTo>
                  <a:lnTo>
                    <a:pt x="5858" y="5002"/>
                  </a:lnTo>
                  <a:lnTo>
                    <a:pt x="6102" y="5123"/>
                  </a:lnTo>
                  <a:lnTo>
                    <a:pt x="6102" y="5367"/>
                  </a:lnTo>
                  <a:lnTo>
                    <a:pt x="6102" y="5612"/>
                  </a:lnTo>
                  <a:lnTo>
                    <a:pt x="5858" y="5733"/>
                  </a:lnTo>
                  <a:lnTo>
                    <a:pt x="5614" y="5855"/>
                  </a:lnTo>
                  <a:lnTo>
                    <a:pt x="5370" y="5977"/>
                  </a:lnTo>
                  <a:close/>
                  <a:moveTo>
                    <a:pt x="11227" y="5367"/>
                  </a:moveTo>
                  <a:lnTo>
                    <a:pt x="10984" y="5489"/>
                  </a:lnTo>
                  <a:lnTo>
                    <a:pt x="10739" y="5612"/>
                  </a:lnTo>
                  <a:lnTo>
                    <a:pt x="10496" y="5612"/>
                  </a:lnTo>
                  <a:lnTo>
                    <a:pt x="10251" y="5489"/>
                  </a:lnTo>
                  <a:lnTo>
                    <a:pt x="10008" y="5367"/>
                  </a:lnTo>
                  <a:lnTo>
                    <a:pt x="9886" y="5123"/>
                  </a:lnTo>
                  <a:lnTo>
                    <a:pt x="9886" y="4757"/>
                  </a:lnTo>
                  <a:lnTo>
                    <a:pt x="10008" y="4513"/>
                  </a:lnTo>
                  <a:lnTo>
                    <a:pt x="10251" y="4392"/>
                  </a:lnTo>
                  <a:lnTo>
                    <a:pt x="10496" y="4270"/>
                  </a:lnTo>
                  <a:lnTo>
                    <a:pt x="10739" y="4270"/>
                  </a:lnTo>
                  <a:lnTo>
                    <a:pt x="10984" y="4392"/>
                  </a:lnTo>
                  <a:lnTo>
                    <a:pt x="11227" y="4513"/>
                  </a:lnTo>
                  <a:lnTo>
                    <a:pt x="11227" y="4757"/>
                  </a:lnTo>
                  <a:lnTo>
                    <a:pt x="11227" y="5123"/>
                  </a:lnTo>
                  <a:lnTo>
                    <a:pt x="11227" y="5367"/>
                  </a:lnTo>
                  <a:close/>
                  <a:moveTo>
                    <a:pt x="11106" y="2927"/>
                  </a:moveTo>
                  <a:lnTo>
                    <a:pt x="11350" y="2683"/>
                  </a:lnTo>
                  <a:lnTo>
                    <a:pt x="11594" y="2562"/>
                  </a:lnTo>
                  <a:lnTo>
                    <a:pt x="11838" y="2562"/>
                  </a:lnTo>
                  <a:lnTo>
                    <a:pt x="12082" y="2683"/>
                  </a:lnTo>
                  <a:lnTo>
                    <a:pt x="12327" y="2927"/>
                  </a:lnTo>
                  <a:lnTo>
                    <a:pt x="12448" y="3172"/>
                  </a:lnTo>
                  <a:lnTo>
                    <a:pt x="12448" y="3415"/>
                  </a:lnTo>
                  <a:lnTo>
                    <a:pt x="12327" y="3660"/>
                  </a:lnTo>
                  <a:lnTo>
                    <a:pt x="12082" y="3903"/>
                  </a:lnTo>
                  <a:lnTo>
                    <a:pt x="11838" y="4025"/>
                  </a:lnTo>
                  <a:lnTo>
                    <a:pt x="11594" y="4025"/>
                  </a:lnTo>
                  <a:lnTo>
                    <a:pt x="11350" y="3903"/>
                  </a:lnTo>
                  <a:lnTo>
                    <a:pt x="11106" y="3660"/>
                  </a:lnTo>
                  <a:lnTo>
                    <a:pt x="10984" y="3415"/>
                  </a:lnTo>
                  <a:lnTo>
                    <a:pt x="10984" y="3172"/>
                  </a:lnTo>
                  <a:lnTo>
                    <a:pt x="11106" y="2927"/>
                  </a:lnTo>
                  <a:close/>
                  <a:moveTo>
                    <a:pt x="12693" y="6343"/>
                  </a:moveTo>
                  <a:lnTo>
                    <a:pt x="12570" y="6587"/>
                  </a:lnTo>
                  <a:lnTo>
                    <a:pt x="12327" y="6709"/>
                  </a:lnTo>
                  <a:lnTo>
                    <a:pt x="11960" y="6709"/>
                  </a:lnTo>
                  <a:lnTo>
                    <a:pt x="11717" y="6587"/>
                  </a:lnTo>
                  <a:lnTo>
                    <a:pt x="11594" y="6343"/>
                  </a:lnTo>
                  <a:lnTo>
                    <a:pt x="11472" y="6099"/>
                  </a:lnTo>
                  <a:lnTo>
                    <a:pt x="11472" y="5855"/>
                  </a:lnTo>
                  <a:lnTo>
                    <a:pt x="11594" y="5612"/>
                  </a:lnTo>
                  <a:lnTo>
                    <a:pt x="11717" y="5367"/>
                  </a:lnTo>
                  <a:lnTo>
                    <a:pt x="11960" y="5245"/>
                  </a:lnTo>
                  <a:lnTo>
                    <a:pt x="12327" y="5245"/>
                  </a:lnTo>
                  <a:lnTo>
                    <a:pt x="12570" y="5367"/>
                  </a:lnTo>
                  <a:lnTo>
                    <a:pt x="12693" y="5612"/>
                  </a:lnTo>
                  <a:lnTo>
                    <a:pt x="12815" y="5855"/>
                  </a:lnTo>
                  <a:lnTo>
                    <a:pt x="12815" y="6099"/>
                  </a:lnTo>
                  <a:lnTo>
                    <a:pt x="12693" y="6343"/>
                  </a:lnTo>
                  <a:close/>
                  <a:moveTo>
                    <a:pt x="13791" y="4757"/>
                  </a:moveTo>
                  <a:lnTo>
                    <a:pt x="13669" y="4879"/>
                  </a:lnTo>
                  <a:lnTo>
                    <a:pt x="13425" y="5002"/>
                  </a:lnTo>
                  <a:lnTo>
                    <a:pt x="13058" y="5002"/>
                  </a:lnTo>
                  <a:lnTo>
                    <a:pt x="12815" y="4879"/>
                  </a:lnTo>
                  <a:lnTo>
                    <a:pt x="12693" y="4757"/>
                  </a:lnTo>
                  <a:lnTo>
                    <a:pt x="12570" y="4513"/>
                  </a:lnTo>
                  <a:lnTo>
                    <a:pt x="12570" y="4147"/>
                  </a:lnTo>
                  <a:lnTo>
                    <a:pt x="12693" y="3903"/>
                  </a:lnTo>
                  <a:lnTo>
                    <a:pt x="12815" y="3782"/>
                  </a:lnTo>
                  <a:lnTo>
                    <a:pt x="13058" y="3660"/>
                  </a:lnTo>
                  <a:lnTo>
                    <a:pt x="13425" y="3660"/>
                  </a:lnTo>
                  <a:lnTo>
                    <a:pt x="13669" y="3782"/>
                  </a:lnTo>
                  <a:lnTo>
                    <a:pt x="13791" y="3903"/>
                  </a:lnTo>
                  <a:lnTo>
                    <a:pt x="13913" y="4147"/>
                  </a:lnTo>
                  <a:lnTo>
                    <a:pt x="13913" y="4513"/>
                  </a:lnTo>
                  <a:lnTo>
                    <a:pt x="13791" y="4757"/>
                  </a:lnTo>
                  <a:close/>
                  <a:moveTo>
                    <a:pt x="15377" y="5733"/>
                  </a:moveTo>
                  <a:lnTo>
                    <a:pt x="15134" y="5977"/>
                  </a:lnTo>
                  <a:lnTo>
                    <a:pt x="14889" y="6099"/>
                  </a:lnTo>
                  <a:lnTo>
                    <a:pt x="14646" y="6099"/>
                  </a:lnTo>
                  <a:lnTo>
                    <a:pt x="14401" y="5977"/>
                  </a:lnTo>
                  <a:lnTo>
                    <a:pt x="14157" y="5733"/>
                  </a:lnTo>
                  <a:lnTo>
                    <a:pt x="14157" y="5489"/>
                  </a:lnTo>
                  <a:lnTo>
                    <a:pt x="14157" y="5245"/>
                  </a:lnTo>
                  <a:lnTo>
                    <a:pt x="14157" y="5002"/>
                  </a:lnTo>
                  <a:lnTo>
                    <a:pt x="14401" y="4757"/>
                  </a:lnTo>
                  <a:lnTo>
                    <a:pt x="14646" y="4635"/>
                  </a:lnTo>
                  <a:lnTo>
                    <a:pt x="14889" y="4635"/>
                  </a:lnTo>
                  <a:lnTo>
                    <a:pt x="15134" y="4757"/>
                  </a:lnTo>
                  <a:lnTo>
                    <a:pt x="15377" y="5002"/>
                  </a:lnTo>
                  <a:lnTo>
                    <a:pt x="15499" y="5245"/>
                  </a:lnTo>
                  <a:lnTo>
                    <a:pt x="15499" y="5489"/>
                  </a:lnTo>
                  <a:lnTo>
                    <a:pt x="15377" y="5733"/>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p:cNvSpPr/>
            <p:nvPr/>
          </p:nvSpPr>
          <p:spPr bwMode="auto">
            <a:xfrm>
              <a:off x="-734023" y="4684040"/>
              <a:ext cx="885999" cy="831660"/>
            </a:xfrm>
            <a:prstGeom prst="ellipse">
              <a:avLst/>
            </a:prstGeom>
            <a:no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defTabSz="914126">
                <a:buClr>
                  <a:srgbClr val="CC9900"/>
                </a:buClr>
                <a:buFont typeface="Wingdings" pitchFamily="2" charset="2"/>
                <a:buChar char="n"/>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1" name="组合 277"/>
          <p:cNvGrpSpPr/>
          <p:nvPr/>
        </p:nvGrpSpPr>
        <p:grpSpPr>
          <a:xfrm>
            <a:off x="7006322" y="2075950"/>
            <a:ext cx="61513" cy="70310"/>
            <a:chOff x="10283185" y="2636380"/>
            <a:chExt cx="734142" cy="715155"/>
          </a:xfrm>
          <a:solidFill>
            <a:schemeClr val="bg1">
              <a:lumMod val="65000"/>
            </a:schemeClr>
          </a:solidFill>
        </p:grpSpPr>
        <p:sp>
          <p:nvSpPr>
            <p:cNvPr id="52" name="Freeform 102"/>
            <p:cNvSpPr>
              <a:spLocks noEditPoints="1"/>
            </p:cNvSpPr>
            <p:nvPr/>
          </p:nvSpPr>
          <p:spPr bwMode="auto">
            <a:xfrm>
              <a:off x="10397104" y="2794600"/>
              <a:ext cx="506305" cy="556935"/>
            </a:xfrm>
            <a:custGeom>
              <a:avLst/>
              <a:gdLst/>
              <a:ahLst/>
              <a:cxnLst>
                <a:cxn ang="0">
                  <a:pos x="80" y="0"/>
                </a:cxn>
                <a:cxn ang="0">
                  <a:pos x="0" y="72"/>
                </a:cxn>
                <a:cxn ang="0">
                  <a:pos x="0" y="166"/>
                </a:cxn>
                <a:cxn ang="0">
                  <a:pos x="0" y="166"/>
                </a:cxn>
                <a:cxn ang="0">
                  <a:pos x="2" y="172"/>
                </a:cxn>
                <a:cxn ang="0">
                  <a:pos x="4" y="174"/>
                </a:cxn>
                <a:cxn ang="0">
                  <a:pos x="4" y="174"/>
                </a:cxn>
                <a:cxn ang="0">
                  <a:pos x="10" y="176"/>
                </a:cxn>
                <a:cxn ang="0">
                  <a:pos x="54" y="176"/>
                </a:cxn>
                <a:cxn ang="0">
                  <a:pos x="54" y="176"/>
                </a:cxn>
                <a:cxn ang="0">
                  <a:pos x="58" y="174"/>
                </a:cxn>
                <a:cxn ang="0">
                  <a:pos x="58" y="174"/>
                </a:cxn>
                <a:cxn ang="0">
                  <a:pos x="58" y="170"/>
                </a:cxn>
                <a:cxn ang="0">
                  <a:pos x="58" y="124"/>
                </a:cxn>
                <a:cxn ang="0">
                  <a:pos x="102" y="124"/>
                </a:cxn>
                <a:cxn ang="0">
                  <a:pos x="102" y="170"/>
                </a:cxn>
                <a:cxn ang="0">
                  <a:pos x="102" y="170"/>
                </a:cxn>
                <a:cxn ang="0">
                  <a:pos x="102" y="174"/>
                </a:cxn>
                <a:cxn ang="0">
                  <a:pos x="102" y="174"/>
                </a:cxn>
                <a:cxn ang="0">
                  <a:pos x="106" y="176"/>
                </a:cxn>
                <a:cxn ang="0">
                  <a:pos x="150" y="176"/>
                </a:cxn>
                <a:cxn ang="0">
                  <a:pos x="150" y="176"/>
                </a:cxn>
                <a:cxn ang="0">
                  <a:pos x="156" y="174"/>
                </a:cxn>
                <a:cxn ang="0">
                  <a:pos x="156" y="174"/>
                </a:cxn>
                <a:cxn ang="0">
                  <a:pos x="158" y="172"/>
                </a:cxn>
                <a:cxn ang="0">
                  <a:pos x="160" y="166"/>
                </a:cxn>
                <a:cxn ang="0">
                  <a:pos x="160" y="72"/>
                </a:cxn>
                <a:cxn ang="0">
                  <a:pos x="80" y="0"/>
                </a:cxn>
                <a:cxn ang="0">
                  <a:pos x="80" y="78"/>
                </a:cxn>
                <a:cxn ang="0">
                  <a:pos x="80" y="78"/>
                </a:cxn>
                <a:cxn ang="0">
                  <a:pos x="72" y="76"/>
                </a:cxn>
                <a:cxn ang="0">
                  <a:pos x="64" y="72"/>
                </a:cxn>
                <a:cxn ang="0">
                  <a:pos x="58" y="64"/>
                </a:cxn>
                <a:cxn ang="0">
                  <a:pos x="58" y="54"/>
                </a:cxn>
                <a:cxn ang="0">
                  <a:pos x="58" y="54"/>
                </a:cxn>
                <a:cxn ang="0">
                  <a:pos x="58" y="46"/>
                </a:cxn>
                <a:cxn ang="0">
                  <a:pos x="64" y="38"/>
                </a:cxn>
                <a:cxn ang="0">
                  <a:pos x="72" y="34"/>
                </a:cxn>
                <a:cxn ang="0">
                  <a:pos x="80" y="32"/>
                </a:cxn>
                <a:cxn ang="0">
                  <a:pos x="80" y="32"/>
                </a:cxn>
                <a:cxn ang="0">
                  <a:pos x="88" y="34"/>
                </a:cxn>
                <a:cxn ang="0">
                  <a:pos x="96" y="38"/>
                </a:cxn>
                <a:cxn ang="0">
                  <a:pos x="100" y="46"/>
                </a:cxn>
                <a:cxn ang="0">
                  <a:pos x="102" y="54"/>
                </a:cxn>
                <a:cxn ang="0">
                  <a:pos x="102" y="54"/>
                </a:cxn>
                <a:cxn ang="0">
                  <a:pos x="100" y="64"/>
                </a:cxn>
                <a:cxn ang="0">
                  <a:pos x="96" y="72"/>
                </a:cxn>
                <a:cxn ang="0">
                  <a:pos x="88" y="76"/>
                </a:cxn>
                <a:cxn ang="0">
                  <a:pos x="80" y="78"/>
                </a:cxn>
                <a:cxn ang="0">
                  <a:pos x="80" y="78"/>
                </a:cxn>
              </a:cxnLst>
              <a:rect l="0" t="0" r="r" b="b"/>
              <a:pathLst>
                <a:path w="160" h="176">
                  <a:moveTo>
                    <a:pt x="80" y="0"/>
                  </a:moveTo>
                  <a:lnTo>
                    <a:pt x="0" y="72"/>
                  </a:lnTo>
                  <a:lnTo>
                    <a:pt x="0" y="166"/>
                  </a:lnTo>
                  <a:lnTo>
                    <a:pt x="0" y="166"/>
                  </a:lnTo>
                  <a:lnTo>
                    <a:pt x="2" y="172"/>
                  </a:lnTo>
                  <a:lnTo>
                    <a:pt x="4" y="174"/>
                  </a:lnTo>
                  <a:lnTo>
                    <a:pt x="4" y="174"/>
                  </a:lnTo>
                  <a:lnTo>
                    <a:pt x="10" y="176"/>
                  </a:lnTo>
                  <a:lnTo>
                    <a:pt x="54" y="176"/>
                  </a:lnTo>
                  <a:lnTo>
                    <a:pt x="54" y="176"/>
                  </a:lnTo>
                  <a:lnTo>
                    <a:pt x="58" y="174"/>
                  </a:lnTo>
                  <a:lnTo>
                    <a:pt x="58" y="174"/>
                  </a:lnTo>
                  <a:lnTo>
                    <a:pt x="58" y="170"/>
                  </a:lnTo>
                  <a:lnTo>
                    <a:pt x="58" y="124"/>
                  </a:lnTo>
                  <a:lnTo>
                    <a:pt x="102" y="124"/>
                  </a:lnTo>
                  <a:lnTo>
                    <a:pt x="102" y="170"/>
                  </a:lnTo>
                  <a:lnTo>
                    <a:pt x="102" y="170"/>
                  </a:lnTo>
                  <a:lnTo>
                    <a:pt x="102" y="174"/>
                  </a:lnTo>
                  <a:lnTo>
                    <a:pt x="102" y="174"/>
                  </a:lnTo>
                  <a:lnTo>
                    <a:pt x="106" y="176"/>
                  </a:lnTo>
                  <a:lnTo>
                    <a:pt x="150" y="176"/>
                  </a:lnTo>
                  <a:lnTo>
                    <a:pt x="150" y="176"/>
                  </a:lnTo>
                  <a:lnTo>
                    <a:pt x="156" y="174"/>
                  </a:lnTo>
                  <a:lnTo>
                    <a:pt x="156" y="174"/>
                  </a:lnTo>
                  <a:lnTo>
                    <a:pt x="158" y="172"/>
                  </a:lnTo>
                  <a:lnTo>
                    <a:pt x="160" y="166"/>
                  </a:lnTo>
                  <a:lnTo>
                    <a:pt x="160" y="72"/>
                  </a:lnTo>
                  <a:lnTo>
                    <a:pt x="80" y="0"/>
                  </a:lnTo>
                  <a:close/>
                  <a:moveTo>
                    <a:pt x="80" y="78"/>
                  </a:moveTo>
                  <a:lnTo>
                    <a:pt x="80" y="78"/>
                  </a:lnTo>
                  <a:lnTo>
                    <a:pt x="72" y="76"/>
                  </a:lnTo>
                  <a:lnTo>
                    <a:pt x="64" y="72"/>
                  </a:lnTo>
                  <a:lnTo>
                    <a:pt x="58" y="64"/>
                  </a:lnTo>
                  <a:lnTo>
                    <a:pt x="58" y="54"/>
                  </a:lnTo>
                  <a:lnTo>
                    <a:pt x="58" y="54"/>
                  </a:lnTo>
                  <a:lnTo>
                    <a:pt x="58" y="46"/>
                  </a:lnTo>
                  <a:lnTo>
                    <a:pt x="64" y="38"/>
                  </a:lnTo>
                  <a:lnTo>
                    <a:pt x="72" y="34"/>
                  </a:lnTo>
                  <a:lnTo>
                    <a:pt x="80" y="32"/>
                  </a:lnTo>
                  <a:lnTo>
                    <a:pt x="80" y="32"/>
                  </a:lnTo>
                  <a:lnTo>
                    <a:pt x="88" y="34"/>
                  </a:lnTo>
                  <a:lnTo>
                    <a:pt x="96" y="38"/>
                  </a:lnTo>
                  <a:lnTo>
                    <a:pt x="100" y="46"/>
                  </a:lnTo>
                  <a:lnTo>
                    <a:pt x="102" y="54"/>
                  </a:lnTo>
                  <a:lnTo>
                    <a:pt x="102" y="54"/>
                  </a:lnTo>
                  <a:lnTo>
                    <a:pt x="100" y="64"/>
                  </a:lnTo>
                  <a:lnTo>
                    <a:pt x="96" y="72"/>
                  </a:lnTo>
                  <a:lnTo>
                    <a:pt x="88" y="76"/>
                  </a:lnTo>
                  <a:lnTo>
                    <a:pt x="80" y="78"/>
                  </a:lnTo>
                  <a:lnTo>
                    <a:pt x="80" y="78"/>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103"/>
            <p:cNvSpPr>
              <a:spLocks/>
            </p:cNvSpPr>
            <p:nvPr/>
          </p:nvSpPr>
          <p:spPr bwMode="auto">
            <a:xfrm>
              <a:off x="10283185" y="2636380"/>
              <a:ext cx="734142" cy="386057"/>
            </a:xfrm>
            <a:custGeom>
              <a:avLst/>
              <a:gdLst/>
              <a:ahLst/>
              <a:cxnLst>
                <a:cxn ang="0">
                  <a:pos x="228" y="96"/>
                </a:cxn>
                <a:cxn ang="0">
                  <a:pos x="126" y="4"/>
                </a:cxn>
                <a:cxn ang="0">
                  <a:pos x="126" y="4"/>
                </a:cxn>
                <a:cxn ang="0">
                  <a:pos x="122" y="2"/>
                </a:cxn>
                <a:cxn ang="0">
                  <a:pos x="116" y="0"/>
                </a:cxn>
                <a:cxn ang="0">
                  <a:pos x="110" y="2"/>
                </a:cxn>
                <a:cxn ang="0">
                  <a:pos x="106" y="4"/>
                </a:cxn>
                <a:cxn ang="0">
                  <a:pos x="4" y="96"/>
                </a:cxn>
                <a:cxn ang="0">
                  <a:pos x="4" y="96"/>
                </a:cxn>
                <a:cxn ang="0">
                  <a:pos x="2" y="102"/>
                </a:cxn>
                <a:cxn ang="0">
                  <a:pos x="0" y="108"/>
                </a:cxn>
                <a:cxn ang="0">
                  <a:pos x="0" y="112"/>
                </a:cxn>
                <a:cxn ang="0">
                  <a:pos x="4" y="118"/>
                </a:cxn>
                <a:cxn ang="0">
                  <a:pos x="4" y="118"/>
                </a:cxn>
                <a:cxn ang="0">
                  <a:pos x="4" y="118"/>
                </a:cxn>
                <a:cxn ang="0">
                  <a:pos x="8" y="122"/>
                </a:cxn>
                <a:cxn ang="0">
                  <a:pos x="14" y="122"/>
                </a:cxn>
                <a:cxn ang="0">
                  <a:pos x="14" y="122"/>
                </a:cxn>
                <a:cxn ang="0">
                  <a:pos x="20" y="122"/>
                </a:cxn>
                <a:cxn ang="0">
                  <a:pos x="24" y="120"/>
                </a:cxn>
                <a:cxn ang="0">
                  <a:pos x="116" y="36"/>
                </a:cxn>
                <a:cxn ang="0">
                  <a:pos x="206" y="120"/>
                </a:cxn>
                <a:cxn ang="0">
                  <a:pos x="206" y="120"/>
                </a:cxn>
                <a:cxn ang="0">
                  <a:pos x="212" y="122"/>
                </a:cxn>
                <a:cxn ang="0">
                  <a:pos x="218" y="122"/>
                </a:cxn>
                <a:cxn ang="0">
                  <a:pos x="224" y="122"/>
                </a:cxn>
                <a:cxn ang="0">
                  <a:pos x="228" y="118"/>
                </a:cxn>
                <a:cxn ang="0">
                  <a:pos x="228" y="118"/>
                </a:cxn>
                <a:cxn ang="0">
                  <a:pos x="232" y="112"/>
                </a:cxn>
                <a:cxn ang="0">
                  <a:pos x="232" y="108"/>
                </a:cxn>
                <a:cxn ang="0">
                  <a:pos x="230" y="102"/>
                </a:cxn>
                <a:cxn ang="0">
                  <a:pos x="228" y="96"/>
                </a:cxn>
                <a:cxn ang="0">
                  <a:pos x="228" y="96"/>
                </a:cxn>
              </a:cxnLst>
              <a:rect l="0" t="0" r="r" b="b"/>
              <a:pathLst>
                <a:path w="232" h="122">
                  <a:moveTo>
                    <a:pt x="228" y="96"/>
                  </a:moveTo>
                  <a:lnTo>
                    <a:pt x="126" y="4"/>
                  </a:lnTo>
                  <a:lnTo>
                    <a:pt x="126" y="4"/>
                  </a:lnTo>
                  <a:lnTo>
                    <a:pt x="122" y="2"/>
                  </a:lnTo>
                  <a:lnTo>
                    <a:pt x="116" y="0"/>
                  </a:lnTo>
                  <a:lnTo>
                    <a:pt x="110" y="2"/>
                  </a:lnTo>
                  <a:lnTo>
                    <a:pt x="106" y="4"/>
                  </a:lnTo>
                  <a:lnTo>
                    <a:pt x="4" y="96"/>
                  </a:lnTo>
                  <a:lnTo>
                    <a:pt x="4" y="96"/>
                  </a:lnTo>
                  <a:lnTo>
                    <a:pt x="2" y="102"/>
                  </a:lnTo>
                  <a:lnTo>
                    <a:pt x="0" y="108"/>
                  </a:lnTo>
                  <a:lnTo>
                    <a:pt x="0" y="112"/>
                  </a:lnTo>
                  <a:lnTo>
                    <a:pt x="4" y="118"/>
                  </a:lnTo>
                  <a:lnTo>
                    <a:pt x="4" y="118"/>
                  </a:lnTo>
                  <a:lnTo>
                    <a:pt x="4" y="118"/>
                  </a:lnTo>
                  <a:lnTo>
                    <a:pt x="8" y="122"/>
                  </a:lnTo>
                  <a:lnTo>
                    <a:pt x="14" y="122"/>
                  </a:lnTo>
                  <a:lnTo>
                    <a:pt x="14" y="122"/>
                  </a:lnTo>
                  <a:lnTo>
                    <a:pt x="20" y="122"/>
                  </a:lnTo>
                  <a:lnTo>
                    <a:pt x="24" y="120"/>
                  </a:lnTo>
                  <a:lnTo>
                    <a:pt x="116" y="36"/>
                  </a:lnTo>
                  <a:lnTo>
                    <a:pt x="206" y="120"/>
                  </a:lnTo>
                  <a:lnTo>
                    <a:pt x="206" y="120"/>
                  </a:lnTo>
                  <a:lnTo>
                    <a:pt x="212" y="122"/>
                  </a:lnTo>
                  <a:lnTo>
                    <a:pt x="218" y="122"/>
                  </a:lnTo>
                  <a:lnTo>
                    <a:pt x="224" y="122"/>
                  </a:lnTo>
                  <a:lnTo>
                    <a:pt x="228" y="118"/>
                  </a:lnTo>
                  <a:lnTo>
                    <a:pt x="228" y="118"/>
                  </a:lnTo>
                  <a:lnTo>
                    <a:pt x="232" y="112"/>
                  </a:lnTo>
                  <a:lnTo>
                    <a:pt x="232" y="108"/>
                  </a:lnTo>
                  <a:lnTo>
                    <a:pt x="230" y="102"/>
                  </a:lnTo>
                  <a:lnTo>
                    <a:pt x="228" y="96"/>
                  </a:lnTo>
                  <a:lnTo>
                    <a:pt x="228" y="96"/>
                  </a:lnTo>
                  <a:close/>
                </a:path>
              </a:pathLst>
            </a:custGeom>
            <a:solidFill>
              <a:srgbClr val="3BBBEA"/>
            </a:solidFill>
            <a:ln w="9525">
              <a:solidFill>
                <a:srgbClr val="66C8EC"/>
              </a:solidFill>
              <a:round/>
              <a:headEnd/>
              <a:tailEnd/>
            </a:ln>
          </p:spPr>
          <p:txBody>
            <a:bodyPr vert="horz" wrap="square" lIns="91416" tIns="45708" rIns="91416" bIns="45708"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4" name="椭圆 53"/>
          <p:cNvSpPr/>
          <p:nvPr/>
        </p:nvSpPr>
        <p:spPr bwMode="auto">
          <a:xfrm>
            <a:off x="6985226" y="2059197"/>
            <a:ext cx="96781" cy="113501"/>
          </a:xfrm>
          <a:prstGeom prst="ellipse">
            <a:avLst/>
          </a:prstGeom>
          <a:no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t" anchorCtr="0" compatLnSpc="1">
            <a:prstTxWarp prst="textNoShape">
              <a:avLst/>
            </a:prstTxWarp>
          </a:bodyPr>
          <a:lstStyle/>
          <a:p>
            <a:pPr defTabSz="914126">
              <a:buClr>
                <a:srgbClr val="CC9900"/>
              </a:buClr>
              <a:buFont typeface="Wingdings" pitchFamily="2" charset="2"/>
              <a:buChar char="n"/>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连接符 54"/>
          <p:cNvCxnSpPr>
            <a:stCxn id="54" idx="2"/>
            <a:endCxn id="45" idx="6"/>
          </p:cNvCxnSpPr>
          <p:nvPr/>
        </p:nvCxnSpPr>
        <p:spPr bwMode="auto">
          <a:xfrm flipH="1">
            <a:off x="6908611" y="2115947"/>
            <a:ext cx="76614" cy="23679"/>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flipH="1">
            <a:off x="6997672" y="2166632"/>
            <a:ext cx="14308" cy="29401"/>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a:endCxn id="50" idx="0"/>
          </p:cNvCxnSpPr>
          <p:nvPr/>
        </p:nvCxnSpPr>
        <p:spPr bwMode="auto">
          <a:xfrm>
            <a:off x="7080671" y="2132089"/>
            <a:ext cx="48390" cy="84727"/>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a:stCxn id="46" idx="6"/>
            <a:endCxn id="50" idx="3"/>
          </p:cNvCxnSpPr>
          <p:nvPr/>
        </p:nvCxnSpPr>
        <p:spPr bwMode="auto">
          <a:xfrm flipV="1">
            <a:off x="6903109" y="2313695"/>
            <a:ext cx="191736" cy="15275"/>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a:stCxn id="46" idx="0"/>
            <a:endCxn id="45" idx="4"/>
          </p:cNvCxnSpPr>
          <p:nvPr/>
        </p:nvCxnSpPr>
        <p:spPr bwMode="auto">
          <a:xfrm flipV="1">
            <a:off x="6854718" y="2196377"/>
            <a:ext cx="5502" cy="75842"/>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V="1">
            <a:off x="6897811" y="2275473"/>
            <a:ext cx="32432" cy="19068"/>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7017680" y="2245058"/>
            <a:ext cx="62992" cy="18908"/>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a:endCxn id="47" idx="1"/>
          </p:cNvCxnSpPr>
          <p:nvPr/>
        </p:nvCxnSpPr>
        <p:spPr bwMode="auto">
          <a:xfrm>
            <a:off x="6894681" y="2176426"/>
            <a:ext cx="42338" cy="28569"/>
          </a:xfrm>
          <a:prstGeom prst="line">
            <a:avLst/>
          </a:prstGeom>
          <a:solidFill>
            <a:schemeClr val="bg1">
              <a:lumMod val="65000"/>
            </a:schemeClr>
          </a:solidFill>
          <a:ln w="9525" cap="flat" cmpd="sng" algn="ctr">
            <a:solidFill>
              <a:srgbClr val="66C8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Freeform 23"/>
          <p:cNvSpPr>
            <a:spLocks noEditPoints="1"/>
          </p:cNvSpPr>
          <p:nvPr/>
        </p:nvSpPr>
        <p:spPr bwMode="auto">
          <a:xfrm>
            <a:off x="7923328" y="2066077"/>
            <a:ext cx="280997" cy="273966"/>
          </a:xfrm>
          <a:custGeom>
            <a:avLst/>
            <a:gdLst>
              <a:gd name="T0" fmla="*/ 143 w 143"/>
              <a:gd name="T1" fmla="*/ 0 h 134"/>
              <a:gd name="T2" fmla="*/ 0 w 143"/>
              <a:gd name="T3" fmla="*/ 115 h 134"/>
              <a:gd name="T4" fmla="*/ 40 w 143"/>
              <a:gd name="T5" fmla="*/ 123 h 134"/>
              <a:gd name="T6" fmla="*/ 26 w 143"/>
              <a:gd name="T7" fmla="*/ 134 h 134"/>
              <a:gd name="T8" fmla="*/ 117 w 143"/>
              <a:gd name="T9" fmla="*/ 123 h 134"/>
              <a:gd name="T10" fmla="*/ 102 w 143"/>
              <a:gd name="T11" fmla="*/ 115 h 134"/>
              <a:gd name="T12" fmla="*/ 8 w 143"/>
              <a:gd name="T13" fmla="*/ 98 h 134"/>
              <a:gd name="T14" fmla="*/ 135 w 143"/>
              <a:gd name="T15" fmla="*/ 8 h 134"/>
              <a:gd name="T16" fmla="*/ 8 w 143"/>
              <a:gd name="T17" fmla="*/ 98 h 134"/>
              <a:gd name="T18" fmla="*/ 25 w 143"/>
              <a:gd name="T19" fmla="*/ 47 h 134"/>
              <a:gd name="T20" fmla="*/ 23 w 143"/>
              <a:gd name="T21" fmla="*/ 68 h 134"/>
              <a:gd name="T22" fmla="*/ 35 w 143"/>
              <a:gd name="T23" fmla="*/ 74 h 134"/>
              <a:gd name="T24" fmla="*/ 32 w 143"/>
              <a:gd name="T25" fmla="*/ 68 h 134"/>
              <a:gd name="T26" fmla="*/ 35 w 143"/>
              <a:gd name="T27" fmla="*/ 47 h 134"/>
              <a:gd name="T28" fmla="*/ 23 w 143"/>
              <a:gd name="T29" fmla="*/ 41 h 134"/>
              <a:gd name="T30" fmla="*/ 109 w 143"/>
              <a:gd name="T31" fmla="*/ 64 h 134"/>
              <a:gd name="T32" fmla="*/ 108 w 143"/>
              <a:gd name="T33" fmla="*/ 68 h 134"/>
              <a:gd name="T34" fmla="*/ 101 w 143"/>
              <a:gd name="T35" fmla="*/ 41 h 134"/>
              <a:gd name="T36" fmla="*/ 104 w 143"/>
              <a:gd name="T37" fmla="*/ 74 h 134"/>
              <a:gd name="T38" fmla="*/ 124 w 143"/>
              <a:gd name="T39" fmla="*/ 41 h 134"/>
              <a:gd name="T40" fmla="*/ 109 w 143"/>
              <a:gd name="T41" fmla="*/ 64 h 134"/>
              <a:gd name="T42" fmla="*/ 75 w 143"/>
              <a:gd name="T43" fmla="*/ 47 h 134"/>
              <a:gd name="T44" fmla="*/ 82 w 143"/>
              <a:gd name="T45" fmla="*/ 74 h 134"/>
              <a:gd name="T46" fmla="*/ 91 w 143"/>
              <a:gd name="T47" fmla="*/ 47 h 134"/>
              <a:gd name="T48" fmla="*/ 65 w 143"/>
              <a:gd name="T49" fmla="*/ 41 h 134"/>
              <a:gd name="T50" fmla="*/ 51 w 143"/>
              <a:gd name="T51" fmla="*/ 41 h 134"/>
              <a:gd name="T52" fmla="*/ 40 w 143"/>
              <a:gd name="T53" fmla="*/ 74 h 134"/>
              <a:gd name="T54" fmla="*/ 47 w 143"/>
              <a:gd name="T55" fmla="*/ 62 h 134"/>
              <a:gd name="T56" fmla="*/ 60 w 143"/>
              <a:gd name="T57" fmla="*/ 60 h 134"/>
              <a:gd name="T58" fmla="*/ 51 w 143"/>
              <a:gd name="T59" fmla="*/ 41 h 134"/>
              <a:gd name="T60" fmla="*/ 47 w 143"/>
              <a:gd name="T61" fmla="*/ 57 h 134"/>
              <a:gd name="T62" fmla="*/ 50 w 143"/>
              <a:gd name="T63" fmla="*/ 47 h 134"/>
              <a:gd name="T64" fmla="*/ 50 w 143"/>
              <a:gd name="T65" fmla="*/ 5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134">
                <a:moveTo>
                  <a:pt x="143" y="115"/>
                </a:moveTo>
                <a:cubicBezTo>
                  <a:pt x="143" y="0"/>
                  <a:pt x="143" y="0"/>
                  <a:pt x="143" y="0"/>
                </a:cubicBezTo>
                <a:cubicBezTo>
                  <a:pt x="0" y="0"/>
                  <a:pt x="0" y="0"/>
                  <a:pt x="0" y="0"/>
                </a:cubicBezTo>
                <a:cubicBezTo>
                  <a:pt x="0" y="115"/>
                  <a:pt x="0" y="115"/>
                  <a:pt x="0" y="115"/>
                </a:cubicBezTo>
                <a:cubicBezTo>
                  <a:pt x="40" y="115"/>
                  <a:pt x="40" y="115"/>
                  <a:pt x="40" y="115"/>
                </a:cubicBezTo>
                <a:cubicBezTo>
                  <a:pt x="40" y="123"/>
                  <a:pt x="40" y="123"/>
                  <a:pt x="40" y="123"/>
                </a:cubicBezTo>
                <a:cubicBezTo>
                  <a:pt x="26" y="123"/>
                  <a:pt x="26" y="123"/>
                  <a:pt x="26" y="123"/>
                </a:cubicBezTo>
                <a:cubicBezTo>
                  <a:pt x="26" y="134"/>
                  <a:pt x="26" y="134"/>
                  <a:pt x="26" y="134"/>
                </a:cubicBezTo>
                <a:cubicBezTo>
                  <a:pt x="117" y="134"/>
                  <a:pt x="117" y="134"/>
                  <a:pt x="117" y="134"/>
                </a:cubicBezTo>
                <a:cubicBezTo>
                  <a:pt x="117" y="123"/>
                  <a:pt x="117" y="123"/>
                  <a:pt x="117" y="123"/>
                </a:cubicBezTo>
                <a:cubicBezTo>
                  <a:pt x="102" y="123"/>
                  <a:pt x="102" y="123"/>
                  <a:pt x="102" y="123"/>
                </a:cubicBezTo>
                <a:cubicBezTo>
                  <a:pt x="102" y="115"/>
                  <a:pt x="102" y="115"/>
                  <a:pt x="102" y="115"/>
                </a:cubicBezTo>
                <a:lnTo>
                  <a:pt x="143" y="115"/>
                </a:lnTo>
                <a:close/>
                <a:moveTo>
                  <a:pt x="8" y="98"/>
                </a:moveTo>
                <a:cubicBezTo>
                  <a:pt x="8" y="8"/>
                  <a:pt x="8" y="8"/>
                  <a:pt x="8" y="8"/>
                </a:cubicBezTo>
                <a:cubicBezTo>
                  <a:pt x="135" y="8"/>
                  <a:pt x="135" y="8"/>
                  <a:pt x="135" y="8"/>
                </a:cubicBezTo>
                <a:cubicBezTo>
                  <a:pt x="135" y="98"/>
                  <a:pt x="135" y="98"/>
                  <a:pt x="135" y="98"/>
                </a:cubicBezTo>
                <a:lnTo>
                  <a:pt x="8" y="98"/>
                </a:lnTo>
                <a:close/>
                <a:moveTo>
                  <a:pt x="23" y="47"/>
                </a:moveTo>
                <a:cubicBezTo>
                  <a:pt x="25" y="47"/>
                  <a:pt x="25" y="47"/>
                  <a:pt x="25" y="47"/>
                </a:cubicBezTo>
                <a:cubicBezTo>
                  <a:pt x="25" y="68"/>
                  <a:pt x="25" y="68"/>
                  <a:pt x="25" y="68"/>
                </a:cubicBezTo>
                <a:cubicBezTo>
                  <a:pt x="23" y="68"/>
                  <a:pt x="23" y="68"/>
                  <a:pt x="23" y="68"/>
                </a:cubicBezTo>
                <a:cubicBezTo>
                  <a:pt x="23" y="74"/>
                  <a:pt x="23" y="74"/>
                  <a:pt x="23" y="74"/>
                </a:cubicBezTo>
                <a:cubicBezTo>
                  <a:pt x="35" y="74"/>
                  <a:pt x="35" y="74"/>
                  <a:pt x="35" y="74"/>
                </a:cubicBezTo>
                <a:cubicBezTo>
                  <a:pt x="35" y="68"/>
                  <a:pt x="35" y="68"/>
                  <a:pt x="35" y="68"/>
                </a:cubicBezTo>
                <a:cubicBezTo>
                  <a:pt x="32" y="68"/>
                  <a:pt x="32" y="68"/>
                  <a:pt x="32" y="68"/>
                </a:cubicBezTo>
                <a:cubicBezTo>
                  <a:pt x="32" y="47"/>
                  <a:pt x="32" y="47"/>
                  <a:pt x="32" y="47"/>
                </a:cubicBezTo>
                <a:cubicBezTo>
                  <a:pt x="35" y="47"/>
                  <a:pt x="35" y="47"/>
                  <a:pt x="35" y="47"/>
                </a:cubicBezTo>
                <a:cubicBezTo>
                  <a:pt x="35" y="41"/>
                  <a:pt x="35" y="41"/>
                  <a:pt x="35" y="41"/>
                </a:cubicBezTo>
                <a:cubicBezTo>
                  <a:pt x="23" y="41"/>
                  <a:pt x="23" y="41"/>
                  <a:pt x="23" y="41"/>
                </a:cubicBezTo>
                <a:lnTo>
                  <a:pt x="23" y="47"/>
                </a:lnTo>
                <a:close/>
                <a:moveTo>
                  <a:pt x="109" y="64"/>
                </a:moveTo>
                <a:cubicBezTo>
                  <a:pt x="109" y="65"/>
                  <a:pt x="109" y="66"/>
                  <a:pt x="108" y="68"/>
                </a:cubicBezTo>
                <a:cubicBezTo>
                  <a:pt x="108" y="68"/>
                  <a:pt x="108" y="68"/>
                  <a:pt x="108" y="68"/>
                </a:cubicBezTo>
                <a:cubicBezTo>
                  <a:pt x="108" y="67"/>
                  <a:pt x="108" y="65"/>
                  <a:pt x="108" y="64"/>
                </a:cubicBezTo>
                <a:cubicBezTo>
                  <a:pt x="101" y="41"/>
                  <a:pt x="101" y="41"/>
                  <a:pt x="101" y="41"/>
                </a:cubicBezTo>
                <a:cubicBezTo>
                  <a:pt x="93" y="41"/>
                  <a:pt x="93" y="41"/>
                  <a:pt x="93" y="41"/>
                </a:cubicBezTo>
                <a:cubicBezTo>
                  <a:pt x="104" y="74"/>
                  <a:pt x="104" y="74"/>
                  <a:pt x="104" y="74"/>
                </a:cubicBezTo>
                <a:cubicBezTo>
                  <a:pt x="112" y="74"/>
                  <a:pt x="112" y="74"/>
                  <a:pt x="112" y="74"/>
                </a:cubicBezTo>
                <a:cubicBezTo>
                  <a:pt x="124" y="41"/>
                  <a:pt x="124" y="41"/>
                  <a:pt x="124" y="41"/>
                </a:cubicBezTo>
                <a:cubicBezTo>
                  <a:pt x="116" y="41"/>
                  <a:pt x="116" y="41"/>
                  <a:pt x="116" y="41"/>
                </a:cubicBezTo>
                <a:lnTo>
                  <a:pt x="109" y="64"/>
                </a:lnTo>
                <a:close/>
                <a:moveTo>
                  <a:pt x="65" y="47"/>
                </a:moveTo>
                <a:cubicBezTo>
                  <a:pt x="75" y="47"/>
                  <a:pt x="75" y="47"/>
                  <a:pt x="75" y="47"/>
                </a:cubicBezTo>
                <a:cubicBezTo>
                  <a:pt x="75" y="74"/>
                  <a:pt x="75" y="74"/>
                  <a:pt x="75" y="74"/>
                </a:cubicBezTo>
                <a:cubicBezTo>
                  <a:pt x="82" y="74"/>
                  <a:pt x="82" y="74"/>
                  <a:pt x="82" y="74"/>
                </a:cubicBezTo>
                <a:cubicBezTo>
                  <a:pt x="82" y="47"/>
                  <a:pt x="82" y="47"/>
                  <a:pt x="82" y="47"/>
                </a:cubicBezTo>
                <a:cubicBezTo>
                  <a:pt x="91" y="47"/>
                  <a:pt x="91" y="47"/>
                  <a:pt x="91" y="47"/>
                </a:cubicBezTo>
                <a:cubicBezTo>
                  <a:pt x="91" y="41"/>
                  <a:pt x="91" y="41"/>
                  <a:pt x="91" y="41"/>
                </a:cubicBezTo>
                <a:cubicBezTo>
                  <a:pt x="65" y="41"/>
                  <a:pt x="65" y="41"/>
                  <a:pt x="65" y="41"/>
                </a:cubicBezTo>
                <a:lnTo>
                  <a:pt x="65" y="47"/>
                </a:lnTo>
                <a:close/>
                <a:moveTo>
                  <a:pt x="51" y="41"/>
                </a:moveTo>
                <a:cubicBezTo>
                  <a:pt x="40" y="41"/>
                  <a:pt x="40" y="41"/>
                  <a:pt x="40" y="41"/>
                </a:cubicBezTo>
                <a:cubicBezTo>
                  <a:pt x="40" y="74"/>
                  <a:pt x="40" y="74"/>
                  <a:pt x="40" y="74"/>
                </a:cubicBezTo>
                <a:cubicBezTo>
                  <a:pt x="47" y="74"/>
                  <a:pt x="47" y="74"/>
                  <a:pt x="47" y="74"/>
                </a:cubicBezTo>
                <a:cubicBezTo>
                  <a:pt x="47" y="62"/>
                  <a:pt x="47" y="62"/>
                  <a:pt x="47" y="62"/>
                </a:cubicBezTo>
                <a:cubicBezTo>
                  <a:pt x="50" y="62"/>
                  <a:pt x="50" y="62"/>
                  <a:pt x="50" y="62"/>
                </a:cubicBezTo>
                <a:cubicBezTo>
                  <a:pt x="54" y="63"/>
                  <a:pt x="57" y="62"/>
                  <a:pt x="60" y="60"/>
                </a:cubicBezTo>
                <a:cubicBezTo>
                  <a:pt x="62" y="58"/>
                  <a:pt x="63" y="55"/>
                  <a:pt x="63" y="52"/>
                </a:cubicBezTo>
                <a:cubicBezTo>
                  <a:pt x="63" y="45"/>
                  <a:pt x="59" y="41"/>
                  <a:pt x="51" y="41"/>
                </a:cubicBezTo>
                <a:close/>
                <a:moveTo>
                  <a:pt x="50" y="57"/>
                </a:moveTo>
                <a:cubicBezTo>
                  <a:pt x="47" y="57"/>
                  <a:pt x="47" y="57"/>
                  <a:pt x="47" y="57"/>
                </a:cubicBezTo>
                <a:cubicBezTo>
                  <a:pt x="47" y="47"/>
                  <a:pt x="47" y="47"/>
                  <a:pt x="47" y="47"/>
                </a:cubicBezTo>
                <a:cubicBezTo>
                  <a:pt x="50" y="47"/>
                  <a:pt x="50" y="47"/>
                  <a:pt x="50" y="47"/>
                </a:cubicBezTo>
                <a:cubicBezTo>
                  <a:pt x="54" y="47"/>
                  <a:pt x="56" y="48"/>
                  <a:pt x="56" y="52"/>
                </a:cubicBezTo>
                <a:cubicBezTo>
                  <a:pt x="56" y="55"/>
                  <a:pt x="54" y="57"/>
                  <a:pt x="50" y="57"/>
                </a:cubicBezTo>
                <a:close/>
              </a:path>
            </a:pathLst>
          </a:custGeom>
          <a:solidFill>
            <a:srgbClr val="3BBBEA"/>
          </a:solidFill>
          <a:ln>
            <a:solidFill>
              <a:srgbClr val="66C8EC"/>
            </a:solidFill>
          </a:ln>
          <a:extLst/>
        </p:spPr>
        <p:txBody>
          <a:bodyPr vert="horz" wrap="square" lIns="68562" tIns="34281" rIns="68562" bIns="34281" numCol="1" anchor="t" anchorCtr="0" compatLnSpc="1">
            <a:prstTxWarp prst="textNoShape">
              <a:avLst/>
            </a:prstTxWarp>
          </a:bodyPr>
          <a:lstStyle/>
          <a:p>
            <a:endParaRPr lang="zh-CN" altLang="en-US" sz="900">
              <a:solidFill>
                <a:srgbClr val="006CB4"/>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2"/>
          <p:cNvSpPr txBox="1"/>
          <p:nvPr/>
        </p:nvSpPr>
        <p:spPr>
          <a:xfrm>
            <a:off x="6755667" y="2336879"/>
            <a:ext cx="86020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游戏</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5" name="文本框 2"/>
          <p:cNvSpPr txBox="1"/>
          <p:nvPr/>
        </p:nvSpPr>
        <p:spPr>
          <a:xfrm>
            <a:off x="7773648" y="2343869"/>
            <a:ext cx="140645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媒体与娱乐</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6" name="Oval 5"/>
          <p:cNvSpPr>
            <a:spLocks noChangeArrowheads="1"/>
          </p:cNvSpPr>
          <p:nvPr/>
        </p:nvSpPr>
        <p:spPr bwMode="auto">
          <a:xfrm>
            <a:off x="4707465" y="2996725"/>
            <a:ext cx="24007" cy="23637"/>
          </a:xfrm>
          <a:prstGeom prst="ellipse">
            <a:avLst/>
          </a:pr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6"/>
          <p:cNvSpPr>
            <a:spLocks/>
          </p:cNvSpPr>
          <p:nvPr/>
        </p:nvSpPr>
        <p:spPr bwMode="auto">
          <a:xfrm>
            <a:off x="4572528" y="3067636"/>
            <a:ext cx="168878" cy="7336"/>
          </a:xfrm>
          <a:custGeom>
            <a:avLst/>
            <a:gdLst>
              <a:gd name="T0" fmla="*/ 83 w 85"/>
              <a:gd name="T1" fmla="*/ 0 h 4"/>
              <a:gd name="T2" fmla="*/ 2 w 85"/>
              <a:gd name="T3" fmla="*/ 0 h 4"/>
              <a:gd name="T4" fmla="*/ 0 w 85"/>
              <a:gd name="T5" fmla="*/ 2 h 4"/>
              <a:gd name="T6" fmla="*/ 2 w 85"/>
              <a:gd name="T7" fmla="*/ 4 h 4"/>
              <a:gd name="T8" fmla="*/ 83 w 85"/>
              <a:gd name="T9" fmla="*/ 4 h 4"/>
              <a:gd name="T10" fmla="*/ 85 w 85"/>
              <a:gd name="T11" fmla="*/ 2 h 4"/>
              <a:gd name="T12" fmla="*/ 83 w 8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5" h="4">
                <a:moveTo>
                  <a:pt x="83" y="0"/>
                </a:moveTo>
                <a:cubicBezTo>
                  <a:pt x="2" y="0"/>
                  <a:pt x="2" y="0"/>
                  <a:pt x="2" y="0"/>
                </a:cubicBezTo>
                <a:cubicBezTo>
                  <a:pt x="1" y="0"/>
                  <a:pt x="0" y="1"/>
                  <a:pt x="0" y="2"/>
                </a:cubicBezTo>
                <a:cubicBezTo>
                  <a:pt x="0" y="3"/>
                  <a:pt x="1" y="4"/>
                  <a:pt x="2" y="4"/>
                </a:cubicBezTo>
                <a:cubicBezTo>
                  <a:pt x="83" y="4"/>
                  <a:pt x="83" y="4"/>
                  <a:pt x="83" y="4"/>
                </a:cubicBezTo>
                <a:cubicBezTo>
                  <a:pt x="85" y="4"/>
                  <a:pt x="85" y="3"/>
                  <a:pt x="85" y="2"/>
                </a:cubicBezTo>
                <a:cubicBezTo>
                  <a:pt x="85" y="1"/>
                  <a:pt x="85" y="0"/>
                  <a:pt x="83" y="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7"/>
          <p:cNvSpPr>
            <a:spLocks noEditPoints="1"/>
          </p:cNvSpPr>
          <p:nvPr/>
        </p:nvSpPr>
        <p:spPr bwMode="auto">
          <a:xfrm>
            <a:off x="4565078" y="2972273"/>
            <a:ext cx="190401" cy="71726"/>
          </a:xfrm>
          <a:custGeom>
            <a:avLst/>
            <a:gdLst>
              <a:gd name="T0" fmla="*/ 78 w 96"/>
              <a:gd name="T1" fmla="*/ 0 h 36"/>
              <a:gd name="T2" fmla="*/ 18 w 96"/>
              <a:gd name="T3" fmla="*/ 0 h 36"/>
              <a:gd name="T4" fmla="*/ 0 w 96"/>
              <a:gd name="T5" fmla="*/ 18 h 36"/>
              <a:gd name="T6" fmla="*/ 18 w 96"/>
              <a:gd name="T7" fmla="*/ 36 h 36"/>
              <a:gd name="T8" fmla="*/ 78 w 96"/>
              <a:gd name="T9" fmla="*/ 36 h 36"/>
              <a:gd name="T10" fmla="*/ 96 w 96"/>
              <a:gd name="T11" fmla="*/ 18 h 36"/>
              <a:gd name="T12" fmla="*/ 78 w 96"/>
              <a:gd name="T13" fmla="*/ 0 h 36"/>
              <a:gd name="T14" fmla="*/ 78 w 96"/>
              <a:gd name="T15" fmla="*/ 32 h 36"/>
              <a:gd name="T16" fmla="*/ 18 w 96"/>
              <a:gd name="T17" fmla="*/ 32 h 36"/>
              <a:gd name="T18" fmla="*/ 4 w 96"/>
              <a:gd name="T19" fmla="*/ 18 h 36"/>
              <a:gd name="T20" fmla="*/ 18 w 96"/>
              <a:gd name="T21" fmla="*/ 4 h 36"/>
              <a:gd name="T22" fmla="*/ 78 w 96"/>
              <a:gd name="T23" fmla="*/ 4 h 36"/>
              <a:gd name="T24" fmla="*/ 92 w 96"/>
              <a:gd name="T25" fmla="*/ 18 h 36"/>
              <a:gd name="T26" fmla="*/ 78 w 96"/>
              <a:gd name="T2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36">
                <a:moveTo>
                  <a:pt x="78" y="0"/>
                </a:moveTo>
                <a:cubicBezTo>
                  <a:pt x="18" y="0"/>
                  <a:pt x="18" y="0"/>
                  <a:pt x="18" y="0"/>
                </a:cubicBezTo>
                <a:cubicBezTo>
                  <a:pt x="8" y="0"/>
                  <a:pt x="0" y="8"/>
                  <a:pt x="0" y="18"/>
                </a:cubicBezTo>
                <a:cubicBezTo>
                  <a:pt x="0" y="28"/>
                  <a:pt x="8" y="36"/>
                  <a:pt x="18" y="36"/>
                </a:cubicBezTo>
                <a:cubicBezTo>
                  <a:pt x="78" y="36"/>
                  <a:pt x="78" y="36"/>
                  <a:pt x="78" y="36"/>
                </a:cubicBezTo>
                <a:cubicBezTo>
                  <a:pt x="88" y="36"/>
                  <a:pt x="96" y="28"/>
                  <a:pt x="96" y="18"/>
                </a:cubicBezTo>
                <a:cubicBezTo>
                  <a:pt x="96" y="8"/>
                  <a:pt x="88" y="0"/>
                  <a:pt x="78" y="0"/>
                </a:cubicBezTo>
                <a:close/>
                <a:moveTo>
                  <a:pt x="78" y="32"/>
                </a:moveTo>
                <a:cubicBezTo>
                  <a:pt x="18" y="32"/>
                  <a:pt x="18" y="32"/>
                  <a:pt x="18" y="32"/>
                </a:cubicBezTo>
                <a:cubicBezTo>
                  <a:pt x="10" y="32"/>
                  <a:pt x="4" y="26"/>
                  <a:pt x="4" y="18"/>
                </a:cubicBezTo>
                <a:cubicBezTo>
                  <a:pt x="4" y="10"/>
                  <a:pt x="10" y="4"/>
                  <a:pt x="18" y="4"/>
                </a:cubicBezTo>
                <a:cubicBezTo>
                  <a:pt x="78" y="4"/>
                  <a:pt x="78" y="4"/>
                  <a:pt x="78" y="4"/>
                </a:cubicBezTo>
                <a:cubicBezTo>
                  <a:pt x="86" y="4"/>
                  <a:pt x="92" y="10"/>
                  <a:pt x="92" y="18"/>
                </a:cubicBezTo>
                <a:cubicBezTo>
                  <a:pt x="92" y="26"/>
                  <a:pt x="86" y="32"/>
                  <a:pt x="78" y="32"/>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Freeform 8"/>
          <p:cNvSpPr>
            <a:spLocks noEditPoints="1"/>
          </p:cNvSpPr>
          <p:nvPr/>
        </p:nvSpPr>
        <p:spPr bwMode="auto">
          <a:xfrm>
            <a:off x="4484778" y="2862239"/>
            <a:ext cx="350173" cy="252671"/>
          </a:xfrm>
          <a:custGeom>
            <a:avLst/>
            <a:gdLst>
              <a:gd name="T0" fmla="*/ 133 w 176"/>
              <a:gd name="T1" fmla="*/ 32 h 128"/>
              <a:gd name="T2" fmla="*/ 88 w 176"/>
              <a:gd name="T3" fmla="*/ 0 h 128"/>
              <a:gd name="T4" fmla="*/ 43 w 176"/>
              <a:gd name="T5" fmla="*/ 32 h 128"/>
              <a:gd name="T6" fmla="*/ 0 w 176"/>
              <a:gd name="T7" fmla="*/ 80 h 128"/>
              <a:gd name="T8" fmla="*/ 48 w 176"/>
              <a:gd name="T9" fmla="*/ 128 h 128"/>
              <a:gd name="T10" fmla="*/ 128 w 176"/>
              <a:gd name="T11" fmla="*/ 128 h 128"/>
              <a:gd name="T12" fmla="*/ 176 w 176"/>
              <a:gd name="T13" fmla="*/ 80 h 128"/>
              <a:gd name="T14" fmla="*/ 133 w 176"/>
              <a:gd name="T15" fmla="*/ 32 h 128"/>
              <a:gd name="T16" fmla="*/ 128 w 176"/>
              <a:gd name="T17" fmla="*/ 120 h 128"/>
              <a:gd name="T18" fmla="*/ 48 w 176"/>
              <a:gd name="T19" fmla="*/ 120 h 128"/>
              <a:gd name="T20" fmla="*/ 8 w 176"/>
              <a:gd name="T21" fmla="*/ 80 h 128"/>
              <a:gd name="T22" fmla="*/ 44 w 176"/>
              <a:gd name="T23" fmla="*/ 40 h 128"/>
              <a:gd name="T24" fmla="*/ 50 w 176"/>
              <a:gd name="T25" fmla="*/ 35 h 128"/>
              <a:gd name="T26" fmla="*/ 88 w 176"/>
              <a:gd name="T27" fmla="*/ 8 h 128"/>
              <a:gd name="T28" fmla="*/ 126 w 176"/>
              <a:gd name="T29" fmla="*/ 35 h 128"/>
              <a:gd name="T30" fmla="*/ 133 w 176"/>
              <a:gd name="T31" fmla="*/ 40 h 128"/>
              <a:gd name="T32" fmla="*/ 168 w 176"/>
              <a:gd name="T33" fmla="*/ 80 h 128"/>
              <a:gd name="T34" fmla="*/ 128 w 176"/>
              <a:gd name="T3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28">
                <a:moveTo>
                  <a:pt x="133" y="32"/>
                </a:moveTo>
                <a:cubicBezTo>
                  <a:pt x="127" y="14"/>
                  <a:pt x="109" y="0"/>
                  <a:pt x="88" y="0"/>
                </a:cubicBezTo>
                <a:cubicBezTo>
                  <a:pt x="67" y="0"/>
                  <a:pt x="49" y="14"/>
                  <a:pt x="43" y="32"/>
                </a:cubicBezTo>
                <a:cubicBezTo>
                  <a:pt x="19" y="35"/>
                  <a:pt x="0" y="55"/>
                  <a:pt x="0" y="80"/>
                </a:cubicBezTo>
                <a:cubicBezTo>
                  <a:pt x="0" y="107"/>
                  <a:pt x="22" y="128"/>
                  <a:pt x="48" y="128"/>
                </a:cubicBezTo>
                <a:cubicBezTo>
                  <a:pt x="128" y="128"/>
                  <a:pt x="128" y="128"/>
                  <a:pt x="128" y="128"/>
                </a:cubicBezTo>
                <a:cubicBezTo>
                  <a:pt x="155" y="128"/>
                  <a:pt x="176" y="107"/>
                  <a:pt x="176" y="80"/>
                </a:cubicBezTo>
                <a:cubicBezTo>
                  <a:pt x="176" y="55"/>
                  <a:pt x="157" y="35"/>
                  <a:pt x="133" y="32"/>
                </a:cubicBezTo>
                <a:close/>
                <a:moveTo>
                  <a:pt x="128" y="120"/>
                </a:moveTo>
                <a:cubicBezTo>
                  <a:pt x="48" y="120"/>
                  <a:pt x="48" y="120"/>
                  <a:pt x="48" y="120"/>
                </a:cubicBezTo>
                <a:cubicBezTo>
                  <a:pt x="26" y="120"/>
                  <a:pt x="8" y="102"/>
                  <a:pt x="8" y="80"/>
                </a:cubicBezTo>
                <a:cubicBezTo>
                  <a:pt x="8" y="60"/>
                  <a:pt x="23" y="43"/>
                  <a:pt x="44" y="40"/>
                </a:cubicBezTo>
                <a:cubicBezTo>
                  <a:pt x="47" y="40"/>
                  <a:pt x="49" y="38"/>
                  <a:pt x="50" y="35"/>
                </a:cubicBezTo>
                <a:cubicBezTo>
                  <a:pt x="56" y="19"/>
                  <a:pt x="71" y="8"/>
                  <a:pt x="88" y="8"/>
                </a:cubicBezTo>
                <a:cubicBezTo>
                  <a:pt x="105" y="8"/>
                  <a:pt x="120" y="19"/>
                  <a:pt x="126" y="35"/>
                </a:cubicBezTo>
                <a:cubicBezTo>
                  <a:pt x="127" y="38"/>
                  <a:pt x="129" y="40"/>
                  <a:pt x="133" y="40"/>
                </a:cubicBezTo>
                <a:cubicBezTo>
                  <a:pt x="153" y="43"/>
                  <a:pt x="168" y="60"/>
                  <a:pt x="168" y="80"/>
                </a:cubicBezTo>
                <a:cubicBezTo>
                  <a:pt x="168" y="102"/>
                  <a:pt x="150" y="120"/>
                  <a:pt x="128" y="12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12"/>
          <p:cNvSpPr>
            <a:spLocks noEditPoints="1"/>
          </p:cNvSpPr>
          <p:nvPr/>
        </p:nvSpPr>
        <p:spPr bwMode="auto">
          <a:xfrm>
            <a:off x="5617128" y="2836998"/>
            <a:ext cx="357977" cy="266296"/>
          </a:xfrm>
          <a:custGeom>
            <a:avLst/>
            <a:gdLst>
              <a:gd name="T0" fmla="*/ 133 w 176"/>
              <a:gd name="T1" fmla="*/ 32 h 128"/>
              <a:gd name="T2" fmla="*/ 88 w 176"/>
              <a:gd name="T3" fmla="*/ 0 h 128"/>
              <a:gd name="T4" fmla="*/ 43 w 176"/>
              <a:gd name="T5" fmla="*/ 32 h 128"/>
              <a:gd name="T6" fmla="*/ 0 w 176"/>
              <a:gd name="T7" fmla="*/ 80 h 128"/>
              <a:gd name="T8" fmla="*/ 48 w 176"/>
              <a:gd name="T9" fmla="*/ 128 h 128"/>
              <a:gd name="T10" fmla="*/ 128 w 176"/>
              <a:gd name="T11" fmla="*/ 128 h 128"/>
              <a:gd name="T12" fmla="*/ 176 w 176"/>
              <a:gd name="T13" fmla="*/ 80 h 128"/>
              <a:gd name="T14" fmla="*/ 133 w 176"/>
              <a:gd name="T15" fmla="*/ 32 h 128"/>
              <a:gd name="T16" fmla="*/ 128 w 176"/>
              <a:gd name="T17" fmla="*/ 120 h 128"/>
              <a:gd name="T18" fmla="*/ 48 w 176"/>
              <a:gd name="T19" fmla="*/ 120 h 128"/>
              <a:gd name="T20" fmla="*/ 8 w 176"/>
              <a:gd name="T21" fmla="*/ 80 h 128"/>
              <a:gd name="T22" fmla="*/ 44 w 176"/>
              <a:gd name="T23" fmla="*/ 40 h 128"/>
              <a:gd name="T24" fmla="*/ 50 w 176"/>
              <a:gd name="T25" fmla="*/ 35 h 128"/>
              <a:gd name="T26" fmla="*/ 88 w 176"/>
              <a:gd name="T27" fmla="*/ 8 h 128"/>
              <a:gd name="T28" fmla="*/ 126 w 176"/>
              <a:gd name="T29" fmla="*/ 35 h 128"/>
              <a:gd name="T30" fmla="*/ 133 w 176"/>
              <a:gd name="T31" fmla="*/ 40 h 128"/>
              <a:gd name="T32" fmla="*/ 168 w 176"/>
              <a:gd name="T33" fmla="*/ 80 h 128"/>
              <a:gd name="T34" fmla="*/ 128 w 176"/>
              <a:gd name="T3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28">
                <a:moveTo>
                  <a:pt x="133" y="32"/>
                </a:moveTo>
                <a:cubicBezTo>
                  <a:pt x="127" y="13"/>
                  <a:pt x="109" y="0"/>
                  <a:pt x="88" y="0"/>
                </a:cubicBezTo>
                <a:cubicBezTo>
                  <a:pt x="67" y="0"/>
                  <a:pt x="49" y="13"/>
                  <a:pt x="43" y="32"/>
                </a:cubicBezTo>
                <a:cubicBezTo>
                  <a:pt x="19" y="35"/>
                  <a:pt x="0" y="55"/>
                  <a:pt x="0" y="80"/>
                </a:cubicBezTo>
                <a:cubicBezTo>
                  <a:pt x="0" y="106"/>
                  <a:pt x="22" y="128"/>
                  <a:pt x="48" y="128"/>
                </a:cubicBezTo>
                <a:cubicBezTo>
                  <a:pt x="128" y="128"/>
                  <a:pt x="128" y="128"/>
                  <a:pt x="128" y="128"/>
                </a:cubicBezTo>
                <a:cubicBezTo>
                  <a:pt x="155" y="128"/>
                  <a:pt x="176" y="106"/>
                  <a:pt x="176" y="80"/>
                </a:cubicBezTo>
                <a:cubicBezTo>
                  <a:pt x="176" y="55"/>
                  <a:pt x="157" y="35"/>
                  <a:pt x="133" y="32"/>
                </a:cubicBezTo>
                <a:close/>
                <a:moveTo>
                  <a:pt x="128" y="120"/>
                </a:moveTo>
                <a:cubicBezTo>
                  <a:pt x="48" y="120"/>
                  <a:pt x="48" y="120"/>
                  <a:pt x="48" y="120"/>
                </a:cubicBezTo>
                <a:cubicBezTo>
                  <a:pt x="26" y="120"/>
                  <a:pt x="8" y="102"/>
                  <a:pt x="8" y="80"/>
                </a:cubicBezTo>
                <a:cubicBezTo>
                  <a:pt x="8" y="59"/>
                  <a:pt x="23" y="42"/>
                  <a:pt x="44" y="40"/>
                </a:cubicBezTo>
                <a:cubicBezTo>
                  <a:pt x="47" y="40"/>
                  <a:pt x="49" y="38"/>
                  <a:pt x="50" y="35"/>
                </a:cubicBezTo>
                <a:cubicBezTo>
                  <a:pt x="56" y="19"/>
                  <a:pt x="71" y="8"/>
                  <a:pt x="88" y="8"/>
                </a:cubicBezTo>
                <a:cubicBezTo>
                  <a:pt x="105" y="8"/>
                  <a:pt x="120" y="19"/>
                  <a:pt x="126" y="35"/>
                </a:cubicBezTo>
                <a:cubicBezTo>
                  <a:pt x="127" y="38"/>
                  <a:pt x="129" y="40"/>
                  <a:pt x="133" y="40"/>
                </a:cubicBezTo>
                <a:cubicBezTo>
                  <a:pt x="153" y="42"/>
                  <a:pt x="168" y="59"/>
                  <a:pt x="168" y="80"/>
                </a:cubicBezTo>
                <a:cubicBezTo>
                  <a:pt x="168" y="102"/>
                  <a:pt x="150" y="120"/>
                  <a:pt x="128" y="12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Freeform 13"/>
          <p:cNvSpPr>
            <a:spLocks/>
          </p:cNvSpPr>
          <p:nvPr/>
        </p:nvSpPr>
        <p:spPr bwMode="auto">
          <a:xfrm>
            <a:off x="5716989" y="2990763"/>
            <a:ext cx="104092" cy="8590"/>
          </a:xfrm>
          <a:custGeom>
            <a:avLst/>
            <a:gdLst>
              <a:gd name="T0" fmla="*/ 49 w 51"/>
              <a:gd name="T1" fmla="*/ 0 h 4"/>
              <a:gd name="T2" fmla="*/ 2 w 51"/>
              <a:gd name="T3" fmla="*/ 0 h 4"/>
              <a:gd name="T4" fmla="*/ 0 w 51"/>
              <a:gd name="T5" fmla="*/ 2 h 4"/>
              <a:gd name="T6" fmla="*/ 2 w 51"/>
              <a:gd name="T7" fmla="*/ 4 h 4"/>
              <a:gd name="T8" fmla="*/ 49 w 51"/>
              <a:gd name="T9" fmla="*/ 4 h 4"/>
              <a:gd name="T10" fmla="*/ 51 w 51"/>
              <a:gd name="T11" fmla="*/ 2 h 4"/>
              <a:gd name="T12" fmla="*/ 49 w 5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1" h="4">
                <a:moveTo>
                  <a:pt x="49" y="0"/>
                </a:moveTo>
                <a:cubicBezTo>
                  <a:pt x="2" y="0"/>
                  <a:pt x="2" y="0"/>
                  <a:pt x="2" y="0"/>
                </a:cubicBezTo>
                <a:cubicBezTo>
                  <a:pt x="1" y="0"/>
                  <a:pt x="0" y="1"/>
                  <a:pt x="0" y="2"/>
                </a:cubicBezTo>
                <a:cubicBezTo>
                  <a:pt x="0" y="3"/>
                  <a:pt x="1" y="4"/>
                  <a:pt x="2" y="4"/>
                </a:cubicBezTo>
                <a:cubicBezTo>
                  <a:pt x="49" y="4"/>
                  <a:pt x="49" y="4"/>
                  <a:pt x="49" y="4"/>
                </a:cubicBezTo>
                <a:cubicBezTo>
                  <a:pt x="50" y="4"/>
                  <a:pt x="51" y="3"/>
                  <a:pt x="51" y="2"/>
                </a:cubicBezTo>
                <a:cubicBezTo>
                  <a:pt x="51" y="1"/>
                  <a:pt x="50" y="0"/>
                  <a:pt x="49" y="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Freeform 14"/>
          <p:cNvSpPr>
            <a:spLocks/>
          </p:cNvSpPr>
          <p:nvPr/>
        </p:nvSpPr>
        <p:spPr bwMode="auto">
          <a:xfrm>
            <a:off x="5716989" y="3015674"/>
            <a:ext cx="104092" cy="8590"/>
          </a:xfrm>
          <a:custGeom>
            <a:avLst/>
            <a:gdLst>
              <a:gd name="T0" fmla="*/ 49 w 51"/>
              <a:gd name="T1" fmla="*/ 0 h 4"/>
              <a:gd name="T2" fmla="*/ 2 w 51"/>
              <a:gd name="T3" fmla="*/ 0 h 4"/>
              <a:gd name="T4" fmla="*/ 0 w 51"/>
              <a:gd name="T5" fmla="*/ 2 h 4"/>
              <a:gd name="T6" fmla="*/ 2 w 51"/>
              <a:gd name="T7" fmla="*/ 4 h 4"/>
              <a:gd name="T8" fmla="*/ 49 w 51"/>
              <a:gd name="T9" fmla="*/ 4 h 4"/>
              <a:gd name="T10" fmla="*/ 51 w 51"/>
              <a:gd name="T11" fmla="*/ 2 h 4"/>
              <a:gd name="T12" fmla="*/ 49 w 5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1" h="4">
                <a:moveTo>
                  <a:pt x="49" y="0"/>
                </a:moveTo>
                <a:cubicBezTo>
                  <a:pt x="2" y="0"/>
                  <a:pt x="2" y="0"/>
                  <a:pt x="2" y="0"/>
                </a:cubicBezTo>
                <a:cubicBezTo>
                  <a:pt x="1" y="0"/>
                  <a:pt x="0" y="1"/>
                  <a:pt x="0" y="2"/>
                </a:cubicBezTo>
                <a:cubicBezTo>
                  <a:pt x="0" y="3"/>
                  <a:pt x="1" y="4"/>
                  <a:pt x="2" y="4"/>
                </a:cubicBezTo>
                <a:cubicBezTo>
                  <a:pt x="49" y="4"/>
                  <a:pt x="49" y="4"/>
                  <a:pt x="49" y="4"/>
                </a:cubicBezTo>
                <a:cubicBezTo>
                  <a:pt x="50" y="4"/>
                  <a:pt x="51" y="3"/>
                  <a:pt x="51" y="2"/>
                </a:cubicBezTo>
                <a:cubicBezTo>
                  <a:pt x="51" y="1"/>
                  <a:pt x="50" y="0"/>
                  <a:pt x="49" y="0"/>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15"/>
          <p:cNvSpPr>
            <a:spLocks noEditPoints="1"/>
          </p:cNvSpPr>
          <p:nvPr/>
        </p:nvSpPr>
        <p:spPr bwMode="auto">
          <a:xfrm>
            <a:off x="5841392" y="2986467"/>
            <a:ext cx="40622" cy="42092"/>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5" y="0"/>
                  <a:pt x="0" y="4"/>
                  <a:pt x="0" y="10"/>
                </a:cubicBezTo>
                <a:cubicBezTo>
                  <a:pt x="0" y="15"/>
                  <a:pt x="5" y="20"/>
                  <a:pt x="10" y="20"/>
                </a:cubicBezTo>
                <a:cubicBezTo>
                  <a:pt x="16" y="20"/>
                  <a:pt x="20" y="15"/>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Freeform 16"/>
          <p:cNvSpPr>
            <a:spLocks noEditPoints="1"/>
          </p:cNvSpPr>
          <p:nvPr/>
        </p:nvSpPr>
        <p:spPr bwMode="auto">
          <a:xfrm>
            <a:off x="5678060" y="2952966"/>
            <a:ext cx="236112" cy="108236"/>
          </a:xfrm>
          <a:custGeom>
            <a:avLst/>
            <a:gdLst>
              <a:gd name="T0" fmla="*/ 90 w 116"/>
              <a:gd name="T1" fmla="*/ 0 h 52"/>
              <a:gd name="T2" fmla="*/ 26 w 116"/>
              <a:gd name="T3" fmla="*/ 0 h 52"/>
              <a:gd name="T4" fmla="*/ 0 w 116"/>
              <a:gd name="T5" fmla="*/ 26 h 52"/>
              <a:gd name="T6" fmla="*/ 26 w 116"/>
              <a:gd name="T7" fmla="*/ 52 h 52"/>
              <a:gd name="T8" fmla="*/ 90 w 116"/>
              <a:gd name="T9" fmla="*/ 52 h 52"/>
              <a:gd name="T10" fmla="*/ 116 w 116"/>
              <a:gd name="T11" fmla="*/ 26 h 52"/>
              <a:gd name="T12" fmla="*/ 90 w 116"/>
              <a:gd name="T13" fmla="*/ 0 h 52"/>
              <a:gd name="T14" fmla="*/ 90 w 116"/>
              <a:gd name="T15" fmla="*/ 48 h 52"/>
              <a:gd name="T16" fmla="*/ 26 w 116"/>
              <a:gd name="T17" fmla="*/ 48 h 52"/>
              <a:gd name="T18" fmla="*/ 4 w 116"/>
              <a:gd name="T19" fmla="*/ 26 h 52"/>
              <a:gd name="T20" fmla="*/ 26 w 116"/>
              <a:gd name="T21" fmla="*/ 4 h 52"/>
              <a:gd name="T22" fmla="*/ 90 w 116"/>
              <a:gd name="T23" fmla="*/ 4 h 52"/>
              <a:gd name="T24" fmla="*/ 112 w 116"/>
              <a:gd name="T25" fmla="*/ 26 h 52"/>
              <a:gd name="T26" fmla="*/ 90 w 116"/>
              <a:gd name="T2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52">
                <a:moveTo>
                  <a:pt x="90" y="0"/>
                </a:moveTo>
                <a:cubicBezTo>
                  <a:pt x="26" y="0"/>
                  <a:pt x="26" y="0"/>
                  <a:pt x="26" y="0"/>
                </a:cubicBezTo>
                <a:cubicBezTo>
                  <a:pt x="12" y="0"/>
                  <a:pt x="0" y="11"/>
                  <a:pt x="0" y="26"/>
                </a:cubicBezTo>
                <a:cubicBezTo>
                  <a:pt x="0" y="40"/>
                  <a:pt x="12" y="52"/>
                  <a:pt x="26" y="52"/>
                </a:cubicBezTo>
                <a:cubicBezTo>
                  <a:pt x="90" y="52"/>
                  <a:pt x="90" y="52"/>
                  <a:pt x="90" y="52"/>
                </a:cubicBezTo>
                <a:cubicBezTo>
                  <a:pt x="104" y="52"/>
                  <a:pt x="116" y="40"/>
                  <a:pt x="116" y="26"/>
                </a:cubicBezTo>
                <a:cubicBezTo>
                  <a:pt x="116" y="11"/>
                  <a:pt x="104" y="0"/>
                  <a:pt x="90" y="0"/>
                </a:cubicBezTo>
                <a:close/>
                <a:moveTo>
                  <a:pt x="90" y="48"/>
                </a:moveTo>
                <a:cubicBezTo>
                  <a:pt x="26" y="48"/>
                  <a:pt x="26" y="48"/>
                  <a:pt x="26" y="48"/>
                </a:cubicBezTo>
                <a:cubicBezTo>
                  <a:pt x="14" y="48"/>
                  <a:pt x="4" y="38"/>
                  <a:pt x="4" y="26"/>
                </a:cubicBezTo>
                <a:cubicBezTo>
                  <a:pt x="4" y="14"/>
                  <a:pt x="14" y="4"/>
                  <a:pt x="26" y="4"/>
                </a:cubicBezTo>
                <a:cubicBezTo>
                  <a:pt x="90" y="4"/>
                  <a:pt x="90" y="4"/>
                  <a:pt x="90" y="4"/>
                </a:cubicBezTo>
                <a:cubicBezTo>
                  <a:pt x="102" y="4"/>
                  <a:pt x="112" y="14"/>
                  <a:pt x="112" y="26"/>
                </a:cubicBezTo>
                <a:cubicBezTo>
                  <a:pt x="112" y="38"/>
                  <a:pt x="102" y="48"/>
                  <a:pt x="90" y="48"/>
                </a:cubicBezTo>
                <a:close/>
              </a:path>
            </a:pathLst>
          </a:custGeom>
          <a:solidFill>
            <a:srgbClr val="3BBBEA"/>
          </a:solidFill>
          <a:ln w="9525">
            <a:solidFill>
              <a:srgbClr val="66C8EC"/>
            </a:solidFill>
            <a:round/>
            <a:headEnd/>
            <a:tailEnd/>
          </a:ln>
          <a:extLst/>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Freeform 5"/>
          <p:cNvSpPr>
            <a:spLocks noEditPoints="1"/>
          </p:cNvSpPr>
          <p:nvPr/>
        </p:nvSpPr>
        <p:spPr bwMode="auto">
          <a:xfrm>
            <a:off x="8059272" y="2851826"/>
            <a:ext cx="299870" cy="283241"/>
          </a:xfrm>
          <a:custGeom>
            <a:avLst/>
            <a:gdLst>
              <a:gd name="T0" fmla="*/ 2780 w 3696"/>
              <a:gd name="T1" fmla="*/ 42 h 3536"/>
              <a:gd name="T2" fmla="*/ 2428 w 3696"/>
              <a:gd name="T3" fmla="*/ 42 h 3536"/>
              <a:gd name="T4" fmla="*/ 2083 w 3696"/>
              <a:gd name="T5" fmla="*/ 185 h 3536"/>
              <a:gd name="T6" fmla="*/ 1613 w 3696"/>
              <a:gd name="T7" fmla="*/ 176 h 3536"/>
              <a:gd name="T8" fmla="*/ 1268 w 3696"/>
              <a:gd name="T9" fmla="*/ 34 h 3536"/>
              <a:gd name="T10" fmla="*/ 916 w 3696"/>
              <a:gd name="T11" fmla="*/ 42 h 3536"/>
              <a:gd name="T12" fmla="*/ 0 w 3696"/>
              <a:gd name="T13" fmla="*/ 756 h 3536"/>
              <a:gd name="T14" fmla="*/ 176 w 3696"/>
              <a:gd name="T15" fmla="*/ 1898 h 3536"/>
              <a:gd name="T16" fmla="*/ 420 w 3696"/>
              <a:gd name="T17" fmla="*/ 2117 h 3536"/>
              <a:gd name="T18" fmla="*/ 781 w 3696"/>
              <a:gd name="T19" fmla="*/ 2562 h 3536"/>
              <a:gd name="T20" fmla="*/ 756 w 3696"/>
              <a:gd name="T21" fmla="*/ 2772 h 3536"/>
              <a:gd name="T22" fmla="*/ 1672 w 3696"/>
              <a:gd name="T23" fmla="*/ 3494 h 3536"/>
              <a:gd name="T24" fmla="*/ 2024 w 3696"/>
              <a:gd name="T25" fmla="*/ 3494 h 3536"/>
              <a:gd name="T26" fmla="*/ 2940 w 3696"/>
              <a:gd name="T27" fmla="*/ 2772 h 3536"/>
              <a:gd name="T28" fmla="*/ 2915 w 3696"/>
              <a:gd name="T29" fmla="*/ 2562 h 3536"/>
              <a:gd name="T30" fmla="*/ 3276 w 3696"/>
              <a:gd name="T31" fmla="*/ 2117 h 3536"/>
              <a:gd name="T32" fmla="*/ 3520 w 3696"/>
              <a:gd name="T33" fmla="*/ 1898 h 3536"/>
              <a:gd name="T34" fmla="*/ 3696 w 3696"/>
              <a:gd name="T35" fmla="*/ 756 h 3536"/>
              <a:gd name="T36" fmla="*/ 420 w 3696"/>
              <a:gd name="T37" fmla="*/ 1075 h 3536"/>
              <a:gd name="T38" fmla="*/ 218 w 3696"/>
              <a:gd name="T39" fmla="*/ 1814 h 3536"/>
              <a:gd name="T40" fmla="*/ 84 w 3696"/>
              <a:gd name="T41" fmla="*/ 756 h 3536"/>
              <a:gd name="T42" fmla="*/ 958 w 3696"/>
              <a:gd name="T43" fmla="*/ 109 h 3536"/>
              <a:gd name="T44" fmla="*/ 1226 w 3696"/>
              <a:gd name="T45" fmla="*/ 118 h 3536"/>
              <a:gd name="T46" fmla="*/ 655 w 3696"/>
              <a:gd name="T47" fmla="*/ 697 h 3536"/>
              <a:gd name="T48" fmla="*/ 2856 w 3696"/>
              <a:gd name="T49" fmla="*/ 2772 h 3536"/>
              <a:gd name="T50" fmla="*/ 1982 w 3696"/>
              <a:gd name="T51" fmla="*/ 3419 h 3536"/>
              <a:gd name="T52" fmla="*/ 1714 w 3696"/>
              <a:gd name="T53" fmla="*/ 3419 h 3536"/>
              <a:gd name="T54" fmla="*/ 840 w 3696"/>
              <a:gd name="T55" fmla="*/ 2772 h 3536"/>
              <a:gd name="T56" fmla="*/ 1613 w 3696"/>
              <a:gd name="T57" fmla="*/ 3016 h 3536"/>
              <a:gd name="T58" fmla="*/ 2083 w 3696"/>
              <a:gd name="T59" fmla="*/ 3016 h 3536"/>
              <a:gd name="T60" fmla="*/ 2856 w 3696"/>
              <a:gd name="T61" fmla="*/ 2772 h 3536"/>
              <a:gd name="T62" fmla="*/ 2965 w 3696"/>
              <a:gd name="T63" fmla="*/ 2344 h 3536"/>
              <a:gd name="T64" fmla="*/ 1848 w 3696"/>
              <a:gd name="T65" fmla="*/ 2898 h 3536"/>
              <a:gd name="T66" fmla="*/ 731 w 3696"/>
              <a:gd name="T67" fmla="*/ 2344 h 3536"/>
              <a:gd name="T68" fmla="*/ 588 w 3696"/>
              <a:gd name="T69" fmla="*/ 1075 h 3536"/>
              <a:gd name="T70" fmla="*/ 1697 w 3696"/>
              <a:gd name="T71" fmla="*/ 328 h 3536"/>
              <a:gd name="T72" fmla="*/ 1999 w 3696"/>
              <a:gd name="T73" fmla="*/ 328 h 3536"/>
              <a:gd name="T74" fmla="*/ 3108 w 3696"/>
              <a:gd name="T75" fmla="*/ 1075 h 3536"/>
              <a:gd name="T76" fmla="*/ 3612 w 3696"/>
              <a:gd name="T77" fmla="*/ 1596 h 3536"/>
              <a:gd name="T78" fmla="*/ 3276 w 3696"/>
              <a:gd name="T79" fmla="*/ 1932 h 3536"/>
              <a:gd name="T80" fmla="*/ 3041 w 3696"/>
              <a:gd name="T81" fmla="*/ 697 h 3536"/>
              <a:gd name="T82" fmla="*/ 2461 w 3696"/>
              <a:gd name="T83" fmla="*/ 109 h 3536"/>
              <a:gd name="T84" fmla="*/ 2738 w 3696"/>
              <a:gd name="T85" fmla="*/ 118 h 3536"/>
              <a:gd name="T86" fmla="*/ 3612 w 3696"/>
              <a:gd name="T87" fmla="*/ 756 h 3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96" h="3536">
                <a:moveTo>
                  <a:pt x="3520" y="462"/>
                </a:moveTo>
                <a:cubicBezTo>
                  <a:pt x="2780" y="42"/>
                  <a:pt x="2780" y="42"/>
                  <a:pt x="2780" y="42"/>
                </a:cubicBezTo>
                <a:cubicBezTo>
                  <a:pt x="2730" y="17"/>
                  <a:pt x="2671" y="0"/>
                  <a:pt x="2604" y="0"/>
                </a:cubicBezTo>
                <a:cubicBezTo>
                  <a:pt x="2537" y="0"/>
                  <a:pt x="2478" y="17"/>
                  <a:pt x="2428" y="42"/>
                </a:cubicBezTo>
                <a:cubicBezTo>
                  <a:pt x="2134" y="210"/>
                  <a:pt x="2134" y="210"/>
                  <a:pt x="2134" y="210"/>
                </a:cubicBezTo>
                <a:cubicBezTo>
                  <a:pt x="2083" y="185"/>
                  <a:pt x="2083" y="185"/>
                  <a:pt x="2083" y="185"/>
                </a:cubicBezTo>
                <a:cubicBezTo>
                  <a:pt x="2016" y="143"/>
                  <a:pt x="1932" y="126"/>
                  <a:pt x="1848" y="126"/>
                </a:cubicBezTo>
                <a:cubicBezTo>
                  <a:pt x="1764" y="126"/>
                  <a:pt x="1680" y="143"/>
                  <a:pt x="1613" y="176"/>
                </a:cubicBezTo>
                <a:cubicBezTo>
                  <a:pt x="1562" y="202"/>
                  <a:pt x="1562" y="202"/>
                  <a:pt x="1562" y="202"/>
                </a:cubicBezTo>
                <a:cubicBezTo>
                  <a:pt x="1268" y="34"/>
                  <a:pt x="1268" y="34"/>
                  <a:pt x="1268" y="34"/>
                </a:cubicBezTo>
                <a:cubicBezTo>
                  <a:pt x="1218" y="17"/>
                  <a:pt x="1159" y="0"/>
                  <a:pt x="1092" y="0"/>
                </a:cubicBezTo>
                <a:cubicBezTo>
                  <a:pt x="1025" y="0"/>
                  <a:pt x="966" y="17"/>
                  <a:pt x="916" y="42"/>
                </a:cubicBezTo>
                <a:cubicBezTo>
                  <a:pt x="176" y="462"/>
                  <a:pt x="176" y="462"/>
                  <a:pt x="176" y="462"/>
                </a:cubicBezTo>
                <a:cubicBezTo>
                  <a:pt x="76" y="512"/>
                  <a:pt x="0" y="647"/>
                  <a:pt x="0" y="756"/>
                </a:cubicBezTo>
                <a:cubicBezTo>
                  <a:pt x="0" y="1596"/>
                  <a:pt x="0" y="1596"/>
                  <a:pt x="0" y="1596"/>
                </a:cubicBezTo>
                <a:cubicBezTo>
                  <a:pt x="0" y="1705"/>
                  <a:pt x="76" y="1840"/>
                  <a:pt x="176" y="1898"/>
                </a:cubicBezTo>
                <a:cubicBezTo>
                  <a:pt x="420" y="2033"/>
                  <a:pt x="420" y="2033"/>
                  <a:pt x="420" y="2033"/>
                </a:cubicBezTo>
                <a:cubicBezTo>
                  <a:pt x="420" y="2117"/>
                  <a:pt x="420" y="2117"/>
                  <a:pt x="420" y="2117"/>
                </a:cubicBezTo>
                <a:cubicBezTo>
                  <a:pt x="420" y="2260"/>
                  <a:pt x="521" y="2419"/>
                  <a:pt x="655" y="2495"/>
                </a:cubicBezTo>
                <a:cubicBezTo>
                  <a:pt x="781" y="2562"/>
                  <a:pt x="781" y="2562"/>
                  <a:pt x="781" y="2562"/>
                </a:cubicBezTo>
                <a:cubicBezTo>
                  <a:pt x="756" y="2545"/>
                  <a:pt x="756" y="2545"/>
                  <a:pt x="756" y="2545"/>
                </a:cubicBezTo>
                <a:cubicBezTo>
                  <a:pt x="756" y="2772"/>
                  <a:pt x="756" y="2772"/>
                  <a:pt x="756" y="2772"/>
                </a:cubicBezTo>
                <a:cubicBezTo>
                  <a:pt x="756" y="2881"/>
                  <a:pt x="832" y="3016"/>
                  <a:pt x="932" y="3074"/>
                </a:cubicBezTo>
                <a:cubicBezTo>
                  <a:pt x="1672" y="3494"/>
                  <a:pt x="1672" y="3494"/>
                  <a:pt x="1672" y="3494"/>
                </a:cubicBezTo>
                <a:cubicBezTo>
                  <a:pt x="1722" y="3520"/>
                  <a:pt x="1789" y="3536"/>
                  <a:pt x="1848" y="3536"/>
                </a:cubicBezTo>
                <a:cubicBezTo>
                  <a:pt x="1907" y="3536"/>
                  <a:pt x="1974" y="3520"/>
                  <a:pt x="2024" y="3494"/>
                </a:cubicBezTo>
                <a:cubicBezTo>
                  <a:pt x="2764" y="3074"/>
                  <a:pt x="2764" y="3074"/>
                  <a:pt x="2764" y="3074"/>
                </a:cubicBezTo>
                <a:cubicBezTo>
                  <a:pt x="2864" y="3016"/>
                  <a:pt x="2940" y="2890"/>
                  <a:pt x="2940" y="2772"/>
                </a:cubicBezTo>
                <a:cubicBezTo>
                  <a:pt x="2940" y="2554"/>
                  <a:pt x="2940" y="2554"/>
                  <a:pt x="2940" y="2554"/>
                </a:cubicBezTo>
                <a:cubicBezTo>
                  <a:pt x="2915" y="2562"/>
                  <a:pt x="2915" y="2562"/>
                  <a:pt x="2915" y="2562"/>
                </a:cubicBezTo>
                <a:cubicBezTo>
                  <a:pt x="3041" y="2495"/>
                  <a:pt x="3041" y="2495"/>
                  <a:pt x="3041" y="2495"/>
                </a:cubicBezTo>
                <a:cubicBezTo>
                  <a:pt x="3167" y="2428"/>
                  <a:pt x="3276" y="2260"/>
                  <a:pt x="3276" y="2117"/>
                </a:cubicBezTo>
                <a:cubicBezTo>
                  <a:pt x="3276" y="2033"/>
                  <a:pt x="3276" y="2033"/>
                  <a:pt x="3276" y="2033"/>
                </a:cubicBezTo>
                <a:cubicBezTo>
                  <a:pt x="3520" y="1898"/>
                  <a:pt x="3520" y="1898"/>
                  <a:pt x="3520" y="1898"/>
                </a:cubicBezTo>
                <a:cubicBezTo>
                  <a:pt x="3620" y="1840"/>
                  <a:pt x="3696" y="1714"/>
                  <a:pt x="3696" y="1596"/>
                </a:cubicBezTo>
                <a:cubicBezTo>
                  <a:pt x="3696" y="756"/>
                  <a:pt x="3696" y="756"/>
                  <a:pt x="3696" y="756"/>
                </a:cubicBezTo>
                <a:cubicBezTo>
                  <a:pt x="3696" y="647"/>
                  <a:pt x="3620" y="512"/>
                  <a:pt x="3520" y="462"/>
                </a:cubicBezTo>
                <a:close/>
                <a:moveTo>
                  <a:pt x="420" y="1075"/>
                </a:moveTo>
                <a:cubicBezTo>
                  <a:pt x="420" y="1932"/>
                  <a:pt x="420" y="1932"/>
                  <a:pt x="420" y="1932"/>
                </a:cubicBezTo>
                <a:cubicBezTo>
                  <a:pt x="218" y="1814"/>
                  <a:pt x="218" y="1814"/>
                  <a:pt x="218" y="1814"/>
                </a:cubicBezTo>
                <a:cubicBezTo>
                  <a:pt x="143" y="1781"/>
                  <a:pt x="84" y="1672"/>
                  <a:pt x="84" y="1596"/>
                </a:cubicBezTo>
                <a:cubicBezTo>
                  <a:pt x="84" y="756"/>
                  <a:pt x="84" y="756"/>
                  <a:pt x="84" y="756"/>
                </a:cubicBezTo>
                <a:cubicBezTo>
                  <a:pt x="84" y="672"/>
                  <a:pt x="143" y="571"/>
                  <a:pt x="218" y="529"/>
                </a:cubicBezTo>
                <a:cubicBezTo>
                  <a:pt x="958" y="109"/>
                  <a:pt x="958" y="109"/>
                  <a:pt x="958" y="109"/>
                </a:cubicBezTo>
                <a:cubicBezTo>
                  <a:pt x="991" y="92"/>
                  <a:pt x="1042" y="84"/>
                  <a:pt x="1092" y="84"/>
                </a:cubicBezTo>
                <a:cubicBezTo>
                  <a:pt x="1142" y="84"/>
                  <a:pt x="1193" y="92"/>
                  <a:pt x="1226" y="118"/>
                </a:cubicBezTo>
                <a:cubicBezTo>
                  <a:pt x="1478" y="252"/>
                  <a:pt x="1478" y="252"/>
                  <a:pt x="1478" y="252"/>
                </a:cubicBezTo>
                <a:cubicBezTo>
                  <a:pt x="655" y="697"/>
                  <a:pt x="655" y="697"/>
                  <a:pt x="655" y="697"/>
                </a:cubicBezTo>
                <a:cubicBezTo>
                  <a:pt x="521" y="773"/>
                  <a:pt x="420" y="932"/>
                  <a:pt x="420" y="1075"/>
                </a:cubicBezTo>
                <a:close/>
                <a:moveTo>
                  <a:pt x="2856" y="2772"/>
                </a:moveTo>
                <a:cubicBezTo>
                  <a:pt x="2856" y="2856"/>
                  <a:pt x="2797" y="2957"/>
                  <a:pt x="2722" y="2999"/>
                </a:cubicBezTo>
                <a:cubicBezTo>
                  <a:pt x="1982" y="3419"/>
                  <a:pt x="1982" y="3419"/>
                  <a:pt x="1982" y="3419"/>
                </a:cubicBezTo>
                <a:cubicBezTo>
                  <a:pt x="1949" y="3436"/>
                  <a:pt x="1898" y="3452"/>
                  <a:pt x="1848" y="3452"/>
                </a:cubicBezTo>
                <a:cubicBezTo>
                  <a:pt x="1798" y="3452"/>
                  <a:pt x="1747" y="3444"/>
                  <a:pt x="1714" y="3419"/>
                </a:cubicBezTo>
                <a:cubicBezTo>
                  <a:pt x="974" y="2999"/>
                  <a:pt x="974" y="2999"/>
                  <a:pt x="974" y="2999"/>
                </a:cubicBezTo>
                <a:cubicBezTo>
                  <a:pt x="899" y="2957"/>
                  <a:pt x="840" y="2848"/>
                  <a:pt x="840" y="2772"/>
                </a:cubicBezTo>
                <a:cubicBezTo>
                  <a:pt x="840" y="2596"/>
                  <a:pt x="840" y="2596"/>
                  <a:pt x="840" y="2596"/>
                </a:cubicBezTo>
                <a:cubicBezTo>
                  <a:pt x="1613" y="3016"/>
                  <a:pt x="1613" y="3016"/>
                  <a:pt x="1613" y="3016"/>
                </a:cubicBezTo>
                <a:cubicBezTo>
                  <a:pt x="1680" y="3049"/>
                  <a:pt x="1764" y="3066"/>
                  <a:pt x="1848" y="3066"/>
                </a:cubicBezTo>
                <a:cubicBezTo>
                  <a:pt x="1932" y="3066"/>
                  <a:pt x="2016" y="3049"/>
                  <a:pt x="2083" y="3016"/>
                </a:cubicBezTo>
                <a:cubicBezTo>
                  <a:pt x="2856" y="2596"/>
                  <a:pt x="2856" y="2596"/>
                  <a:pt x="2856" y="2596"/>
                </a:cubicBezTo>
                <a:lnTo>
                  <a:pt x="2856" y="2772"/>
                </a:lnTo>
                <a:close/>
                <a:moveTo>
                  <a:pt x="3108" y="2117"/>
                </a:moveTo>
                <a:cubicBezTo>
                  <a:pt x="3108" y="2192"/>
                  <a:pt x="3041" y="2302"/>
                  <a:pt x="2965" y="2344"/>
                </a:cubicBezTo>
                <a:cubicBezTo>
                  <a:pt x="1999" y="2864"/>
                  <a:pt x="1999" y="2864"/>
                  <a:pt x="1999" y="2864"/>
                </a:cubicBezTo>
                <a:cubicBezTo>
                  <a:pt x="1957" y="2881"/>
                  <a:pt x="1907" y="2898"/>
                  <a:pt x="1848" y="2898"/>
                </a:cubicBezTo>
                <a:cubicBezTo>
                  <a:pt x="1789" y="2898"/>
                  <a:pt x="1730" y="2890"/>
                  <a:pt x="1697" y="2864"/>
                </a:cubicBezTo>
                <a:cubicBezTo>
                  <a:pt x="731" y="2344"/>
                  <a:pt x="731" y="2344"/>
                  <a:pt x="731" y="2344"/>
                </a:cubicBezTo>
                <a:cubicBezTo>
                  <a:pt x="655" y="2302"/>
                  <a:pt x="588" y="2192"/>
                  <a:pt x="588" y="2117"/>
                </a:cubicBezTo>
                <a:cubicBezTo>
                  <a:pt x="588" y="1075"/>
                  <a:pt x="588" y="1075"/>
                  <a:pt x="588" y="1075"/>
                </a:cubicBezTo>
                <a:cubicBezTo>
                  <a:pt x="588" y="1000"/>
                  <a:pt x="655" y="890"/>
                  <a:pt x="731" y="848"/>
                </a:cubicBezTo>
                <a:cubicBezTo>
                  <a:pt x="1697" y="328"/>
                  <a:pt x="1697" y="328"/>
                  <a:pt x="1697" y="328"/>
                </a:cubicBezTo>
                <a:cubicBezTo>
                  <a:pt x="1739" y="311"/>
                  <a:pt x="1789" y="294"/>
                  <a:pt x="1848" y="294"/>
                </a:cubicBezTo>
                <a:cubicBezTo>
                  <a:pt x="1907" y="294"/>
                  <a:pt x="1966" y="302"/>
                  <a:pt x="1999" y="328"/>
                </a:cubicBezTo>
                <a:cubicBezTo>
                  <a:pt x="2965" y="848"/>
                  <a:pt x="2965" y="848"/>
                  <a:pt x="2965" y="848"/>
                </a:cubicBezTo>
                <a:cubicBezTo>
                  <a:pt x="3041" y="890"/>
                  <a:pt x="3108" y="1000"/>
                  <a:pt x="3108" y="1075"/>
                </a:cubicBezTo>
                <a:lnTo>
                  <a:pt x="3108" y="2117"/>
                </a:lnTo>
                <a:close/>
                <a:moveTo>
                  <a:pt x="3612" y="1596"/>
                </a:moveTo>
                <a:cubicBezTo>
                  <a:pt x="3612" y="1680"/>
                  <a:pt x="3553" y="1781"/>
                  <a:pt x="3478" y="1823"/>
                </a:cubicBezTo>
                <a:cubicBezTo>
                  <a:pt x="3276" y="1932"/>
                  <a:pt x="3276" y="1932"/>
                  <a:pt x="3276" y="1932"/>
                </a:cubicBezTo>
                <a:cubicBezTo>
                  <a:pt x="3276" y="1075"/>
                  <a:pt x="3276" y="1075"/>
                  <a:pt x="3276" y="1075"/>
                </a:cubicBezTo>
                <a:cubicBezTo>
                  <a:pt x="3276" y="932"/>
                  <a:pt x="3175" y="773"/>
                  <a:pt x="3041" y="697"/>
                </a:cubicBezTo>
                <a:cubicBezTo>
                  <a:pt x="2218" y="252"/>
                  <a:pt x="2218" y="252"/>
                  <a:pt x="2218" y="252"/>
                </a:cubicBezTo>
                <a:cubicBezTo>
                  <a:pt x="2461" y="109"/>
                  <a:pt x="2461" y="109"/>
                  <a:pt x="2461" y="109"/>
                </a:cubicBezTo>
                <a:cubicBezTo>
                  <a:pt x="2503" y="92"/>
                  <a:pt x="2554" y="84"/>
                  <a:pt x="2604" y="84"/>
                </a:cubicBezTo>
                <a:cubicBezTo>
                  <a:pt x="2654" y="84"/>
                  <a:pt x="2705" y="92"/>
                  <a:pt x="2738" y="118"/>
                </a:cubicBezTo>
                <a:cubicBezTo>
                  <a:pt x="3478" y="538"/>
                  <a:pt x="3478" y="538"/>
                  <a:pt x="3478" y="538"/>
                </a:cubicBezTo>
                <a:cubicBezTo>
                  <a:pt x="3553" y="571"/>
                  <a:pt x="3612" y="680"/>
                  <a:pt x="3612" y="756"/>
                </a:cubicBezTo>
                <a:lnTo>
                  <a:pt x="3612" y="1596"/>
                </a:lnTo>
                <a:close/>
              </a:path>
            </a:pathLst>
          </a:custGeom>
          <a:solidFill>
            <a:srgbClr val="3BBBEA"/>
          </a:solidFill>
          <a:ln w="28575">
            <a:solidFill>
              <a:srgbClr val="66C8EC"/>
            </a:solidFill>
          </a:ln>
        </p:spPr>
        <p:txBody>
          <a:bodyPr vert="horz" wrap="square" lIns="91440" tIns="45720" rIns="91440" bIns="45720" numCol="1" anchor="t" anchorCtr="0" compatLnSpc="1">
            <a:prstTxWarp prst="textNoShape">
              <a:avLst/>
            </a:prstTxWarp>
          </a:bodyPr>
          <a:lstStyle/>
          <a:p>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Freeform 14"/>
          <p:cNvSpPr>
            <a:spLocks noEditPoints="1"/>
          </p:cNvSpPr>
          <p:nvPr/>
        </p:nvSpPr>
        <p:spPr bwMode="auto">
          <a:xfrm>
            <a:off x="9209042" y="2848006"/>
            <a:ext cx="299762" cy="303363"/>
          </a:xfrm>
          <a:custGeom>
            <a:avLst/>
            <a:gdLst>
              <a:gd name="T0" fmla="*/ 24 w 160"/>
              <a:gd name="T1" fmla="*/ 141 h 161"/>
              <a:gd name="T2" fmla="*/ 136 w 160"/>
              <a:gd name="T3" fmla="*/ 141 h 161"/>
              <a:gd name="T4" fmla="*/ 136 w 160"/>
              <a:gd name="T5" fmla="*/ 137 h 161"/>
              <a:gd name="T6" fmla="*/ 24 w 160"/>
              <a:gd name="T7" fmla="*/ 137 h 161"/>
              <a:gd name="T8" fmla="*/ 24 w 160"/>
              <a:gd name="T9" fmla="*/ 141 h 161"/>
              <a:gd name="T10" fmla="*/ 24 w 160"/>
              <a:gd name="T11" fmla="*/ 101 h 161"/>
              <a:gd name="T12" fmla="*/ 136 w 160"/>
              <a:gd name="T13" fmla="*/ 101 h 161"/>
              <a:gd name="T14" fmla="*/ 136 w 160"/>
              <a:gd name="T15" fmla="*/ 97 h 161"/>
              <a:gd name="T16" fmla="*/ 24 w 160"/>
              <a:gd name="T17" fmla="*/ 97 h 161"/>
              <a:gd name="T18" fmla="*/ 24 w 160"/>
              <a:gd name="T19" fmla="*/ 101 h 161"/>
              <a:gd name="T20" fmla="*/ 24 w 160"/>
              <a:gd name="T21" fmla="*/ 121 h 161"/>
              <a:gd name="T22" fmla="*/ 136 w 160"/>
              <a:gd name="T23" fmla="*/ 121 h 161"/>
              <a:gd name="T24" fmla="*/ 136 w 160"/>
              <a:gd name="T25" fmla="*/ 117 h 161"/>
              <a:gd name="T26" fmla="*/ 24 w 160"/>
              <a:gd name="T27" fmla="*/ 117 h 161"/>
              <a:gd name="T28" fmla="*/ 24 w 160"/>
              <a:gd name="T29" fmla="*/ 121 h 161"/>
              <a:gd name="T30" fmla="*/ 151 w 160"/>
              <a:gd name="T31" fmla="*/ 39 h 161"/>
              <a:gd name="T32" fmla="*/ 89 w 160"/>
              <a:gd name="T33" fmla="*/ 3 h 161"/>
              <a:gd name="T34" fmla="*/ 72 w 160"/>
              <a:gd name="T35" fmla="*/ 3 h 161"/>
              <a:gd name="T36" fmla="*/ 9 w 160"/>
              <a:gd name="T37" fmla="*/ 39 h 161"/>
              <a:gd name="T38" fmla="*/ 0 w 160"/>
              <a:gd name="T39" fmla="*/ 54 h 161"/>
              <a:gd name="T40" fmla="*/ 0 w 160"/>
              <a:gd name="T41" fmla="*/ 157 h 161"/>
              <a:gd name="T42" fmla="*/ 4 w 160"/>
              <a:gd name="T43" fmla="*/ 161 h 161"/>
              <a:gd name="T44" fmla="*/ 8 w 160"/>
              <a:gd name="T45" fmla="*/ 157 h 161"/>
              <a:gd name="T46" fmla="*/ 8 w 160"/>
              <a:gd name="T47" fmla="*/ 54 h 161"/>
              <a:gd name="T48" fmla="*/ 13 w 160"/>
              <a:gd name="T49" fmla="*/ 46 h 161"/>
              <a:gd name="T50" fmla="*/ 75 w 160"/>
              <a:gd name="T51" fmla="*/ 10 h 161"/>
              <a:gd name="T52" fmla="*/ 85 w 160"/>
              <a:gd name="T53" fmla="*/ 10 h 161"/>
              <a:gd name="T54" fmla="*/ 148 w 160"/>
              <a:gd name="T55" fmla="*/ 46 h 161"/>
              <a:gd name="T56" fmla="*/ 153 w 160"/>
              <a:gd name="T57" fmla="*/ 54 h 161"/>
              <a:gd name="T58" fmla="*/ 153 w 160"/>
              <a:gd name="T59" fmla="*/ 157 h 161"/>
              <a:gd name="T60" fmla="*/ 156 w 160"/>
              <a:gd name="T61" fmla="*/ 161 h 161"/>
              <a:gd name="T62" fmla="*/ 160 w 160"/>
              <a:gd name="T63" fmla="*/ 157 h 161"/>
              <a:gd name="T64" fmla="*/ 160 w 160"/>
              <a:gd name="T65" fmla="*/ 54 h 161"/>
              <a:gd name="T66" fmla="*/ 151 w 160"/>
              <a:gd name="T67" fmla="*/ 39 h 161"/>
              <a:gd name="T68" fmla="*/ 24 w 160"/>
              <a:gd name="T69" fmla="*/ 61 h 161"/>
              <a:gd name="T70" fmla="*/ 136 w 160"/>
              <a:gd name="T71" fmla="*/ 61 h 161"/>
              <a:gd name="T72" fmla="*/ 136 w 160"/>
              <a:gd name="T73" fmla="*/ 57 h 161"/>
              <a:gd name="T74" fmla="*/ 24 w 160"/>
              <a:gd name="T75" fmla="*/ 57 h 161"/>
              <a:gd name="T76" fmla="*/ 24 w 160"/>
              <a:gd name="T77" fmla="*/ 61 h 161"/>
              <a:gd name="T78" fmla="*/ 24 w 160"/>
              <a:gd name="T79" fmla="*/ 81 h 161"/>
              <a:gd name="T80" fmla="*/ 136 w 160"/>
              <a:gd name="T81" fmla="*/ 81 h 161"/>
              <a:gd name="T82" fmla="*/ 136 w 160"/>
              <a:gd name="T83" fmla="*/ 77 h 161"/>
              <a:gd name="T84" fmla="*/ 24 w 160"/>
              <a:gd name="T85" fmla="*/ 77 h 161"/>
              <a:gd name="T86" fmla="*/ 24 w 160"/>
              <a:gd name="T87" fmla="*/ 8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1">
                <a:moveTo>
                  <a:pt x="24" y="141"/>
                </a:moveTo>
                <a:cubicBezTo>
                  <a:pt x="136" y="141"/>
                  <a:pt x="136" y="141"/>
                  <a:pt x="136" y="141"/>
                </a:cubicBezTo>
                <a:cubicBezTo>
                  <a:pt x="136" y="137"/>
                  <a:pt x="136" y="137"/>
                  <a:pt x="136" y="137"/>
                </a:cubicBezTo>
                <a:cubicBezTo>
                  <a:pt x="24" y="137"/>
                  <a:pt x="24" y="137"/>
                  <a:pt x="24" y="137"/>
                </a:cubicBezTo>
                <a:lnTo>
                  <a:pt x="24" y="141"/>
                </a:lnTo>
                <a:close/>
                <a:moveTo>
                  <a:pt x="24" y="101"/>
                </a:moveTo>
                <a:cubicBezTo>
                  <a:pt x="136" y="101"/>
                  <a:pt x="136" y="101"/>
                  <a:pt x="136" y="101"/>
                </a:cubicBezTo>
                <a:cubicBezTo>
                  <a:pt x="136" y="97"/>
                  <a:pt x="136" y="97"/>
                  <a:pt x="136" y="97"/>
                </a:cubicBezTo>
                <a:cubicBezTo>
                  <a:pt x="24" y="97"/>
                  <a:pt x="24" y="97"/>
                  <a:pt x="24" y="97"/>
                </a:cubicBezTo>
                <a:lnTo>
                  <a:pt x="24" y="101"/>
                </a:lnTo>
                <a:close/>
                <a:moveTo>
                  <a:pt x="24" y="121"/>
                </a:moveTo>
                <a:cubicBezTo>
                  <a:pt x="136" y="121"/>
                  <a:pt x="136" y="121"/>
                  <a:pt x="136" y="121"/>
                </a:cubicBezTo>
                <a:cubicBezTo>
                  <a:pt x="136" y="117"/>
                  <a:pt x="136" y="117"/>
                  <a:pt x="136" y="117"/>
                </a:cubicBezTo>
                <a:cubicBezTo>
                  <a:pt x="24" y="117"/>
                  <a:pt x="24" y="117"/>
                  <a:pt x="24" y="117"/>
                </a:cubicBezTo>
                <a:lnTo>
                  <a:pt x="24" y="121"/>
                </a:lnTo>
                <a:close/>
                <a:moveTo>
                  <a:pt x="151" y="39"/>
                </a:moveTo>
                <a:cubicBezTo>
                  <a:pt x="89" y="3"/>
                  <a:pt x="89" y="3"/>
                  <a:pt x="89" y="3"/>
                </a:cubicBezTo>
                <a:cubicBezTo>
                  <a:pt x="84" y="0"/>
                  <a:pt x="77" y="0"/>
                  <a:pt x="72" y="3"/>
                </a:cubicBezTo>
                <a:cubicBezTo>
                  <a:pt x="9" y="39"/>
                  <a:pt x="9" y="39"/>
                  <a:pt x="9" y="39"/>
                </a:cubicBezTo>
                <a:cubicBezTo>
                  <a:pt x="4" y="41"/>
                  <a:pt x="0" y="48"/>
                  <a:pt x="0" y="54"/>
                </a:cubicBezTo>
                <a:cubicBezTo>
                  <a:pt x="0" y="157"/>
                  <a:pt x="0" y="157"/>
                  <a:pt x="0" y="157"/>
                </a:cubicBezTo>
                <a:cubicBezTo>
                  <a:pt x="0" y="159"/>
                  <a:pt x="2" y="161"/>
                  <a:pt x="4" y="161"/>
                </a:cubicBezTo>
                <a:cubicBezTo>
                  <a:pt x="6" y="161"/>
                  <a:pt x="8" y="159"/>
                  <a:pt x="8" y="157"/>
                </a:cubicBezTo>
                <a:cubicBezTo>
                  <a:pt x="8" y="54"/>
                  <a:pt x="8" y="54"/>
                  <a:pt x="8" y="54"/>
                </a:cubicBezTo>
                <a:cubicBezTo>
                  <a:pt x="8" y="51"/>
                  <a:pt x="10" y="47"/>
                  <a:pt x="13" y="46"/>
                </a:cubicBezTo>
                <a:cubicBezTo>
                  <a:pt x="75" y="10"/>
                  <a:pt x="75" y="10"/>
                  <a:pt x="75" y="10"/>
                </a:cubicBezTo>
                <a:cubicBezTo>
                  <a:pt x="78" y="9"/>
                  <a:pt x="83" y="9"/>
                  <a:pt x="85" y="10"/>
                </a:cubicBezTo>
                <a:cubicBezTo>
                  <a:pt x="148" y="46"/>
                  <a:pt x="148" y="46"/>
                  <a:pt x="148" y="46"/>
                </a:cubicBezTo>
                <a:cubicBezTo>
                  <a:pt x="150" y="47"/>
                  <a:pt x="153" y="51"/>
                  <a:pt x="153" y="54"/>
                </a:cubicBezTo>
                <a:cubicBezTo>
                  <a:pt x="153" y="157"/>
                  <a:pt x="153" y="157"/>
                  <a:pt x="153" y="157"/>
                </a:cubicBezTo>
                <a:cubicBezTo>
                  <a:pt x="153" y="159"/>
                  <a:pt x="154" y="161"/>
                  <a:pt x="156" y="161"/>
                </a:cubicBezTo>
                <a:cubicBezTo>
                  <a:pt x="159" y="161"/>
                  <a:pt x="160" y="159"/>
                  <a:pt x="160" y="157"/>
                </a:cubicBezTo>
                <a:cubicBezTo>
                  <a:pt x="160" y="54"/>
                  <a:pt x="160" y="54"/>
                  <a:pt x="160" y="54"/>
                </a:cubicBezTo>
                <a:cubicBezTo>
                  <a:pt x="160" y="48"/>
                  <a:pt x="156" y="41"/>
                  <a:pt x="151" y="39"/>
                </a:cubicBezTo>
                <a:close/>
                <a:moveTo>
                  <a:pt x="24" y="61"/>
                </a:moveTo>
                <a:cubicBezTo>
                  <a:pt x="136" y="61"/>
                  <a:pt x="136" y="61"/>
                  <a:pt x="136" y="61"/>
                </a:cubicBezTo>
                <a:cubicBezTo>
                  <a:pt x="136" y="57"/>
                  <a:pt x="136" y="57"/>
                  <a:pt x="136" y="57"/>
                </a:cubicBezTo>
                <a:cubicBezTo>
                  <a:pt x="24" y="57"/>
                  <a:pt x="24" y="57"/>
                  <a:pt x="24" y="57"/>
                </a:cubicBezTo>
                <a:lnTo>
                  <a:pt x="24" y="61"/>
                </a:lnTo>
                <a:close/>
                <a:moveTo>
                  <a:pt x="24" y="81"/>
                </a:moveTo>
                <a:cubicBezTo>
                  <a:pt x="136" y="81"/>
                  <a:pt x="136" y="81"/>
                  <a:pt x="136" y="81"/>
                </a:cubicBezTo>
                <a:cubicBezTo>
                  <a:pt x="136" y="77"/>
                  <a:pt x="136" y="77"/>
                  <a:pt x="136" y="77"/>
                </a:cubicBezTo>
                <a:cubicBezTo>
                  <a:pt x="24" y="77"/>
                  <a:pt x="24" y="77"/>
                  <a:pt x="24" y="77"/>
                </a:cubicBezTo>
                <a:lnTo>
                  <a:pt x="24" y="81"/>
                </a:lnTo>
                <a:close/>
              </a:path>
            </a:pathLst>
          </a:custGeom>
          <a:solidFill>
            <a:srgbClr val="3BBBEA"/>
          </a:solidFill>
          <a:ln w="28575">
            <a:solidFill>
              <a:srgbClr val="66C8EC"/>
            </a:solidFill>
          </a:ln>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27"/>
          <p:cNvSpPr>
            <a:spLocks noEditPoints="1"/>
          </p:cNvSpPr>
          <p:nvPr/>
        </p:nvSpPr>
        <p:spPr bwMode="auto">
          <a:xfrm flipH="1">
            <a:off x="6916119" y="2859972"/>
            <a:ext cx="245165" cy="238924"/>
          </a:xfrm>
          <a:custGeom>
            <a:avLst/>
            <a:gdLst>
              <a:gd name="T0" fmla="*/ 168 w 176"/>
              <a:gd name="T1" fmla="*/ 118 h 176"/>
              <a:gd name="T2" fmla="*/ 157 w 176"/>
              <a:gd name="T3" fmla="*/ 168 h 176"/>
              <a:gd name="T4" fmla="*/ 117 w 176"/>
              <a:gd name="T5" fmla="*/ 172 h 176"/>
              <a:gd name="T6" fmla="*/ 157 w 176"/>
              <a:gd name="T7" fmla="*/ 176 h 176"/>
              <a:gd name="T8" fmla="*/ 176 w 176"/>
              <a:gd name="T9" fmla="*/ 118 h 176"/>
              <a:gd name="T10" fmla="*/ 4 w 176"/>
              <a:gd name="T11" fmla="*/ 58 h 176"/>
              <a:gd name="T12" fmla="*/ 8 w 176"/>
              <a:gd name="T13" fmla="*/ 18 h 176"/>
              <a:gd name="T14" fmla="*/ 57 w 176"/>
              <a:gd name="T15" fmla="*/ 8 h 176"/>
              <a:gd name="T16" fmla="*/ 57 w 176"/>
              <a:gd name="T17" fmla="*/ 0 h 176"/>
              <a:gd name="T18" fmla="*/ 0 w 176"/>
              <a:gd name="T19" fmla="*/ 18 h 176"/>
              <a:gd name="T20" fmla="*/ 4 w 176"/>
              <a:gd name="T21" fmla="*/ 58 h 176"/>
              <a:gd name="T22" fmla="*/ 21 w 176"/>
              <a:gd name="T23" fmla="*/ 168 h 176"/>
              <a:gd name="T24" fmla="*/ 8 w 176"/>
              <a:gd name="T25" fmla="*/ 118 h 176"/>
              <a:gd name="T26" fmla="*/ 0 w 176"/>
              <a:gd name="T27" fmla="*/ 118 h 176"/>
              <a:gd name="T28" fmla="*/ 21 w 176"/>
              <a:gd name="T29" fmla="*/ 176 h 176"/>
              <a:gd name="T30" fmla="*/ 61 w 176"/>
              <a:gd name="T31" fmla="*/ 172 h 176"/>
              <a:gd name="T32" fmla="*/ 157 w 176"/>
              <a:gd name="T33" fmla="*/ 0 h 176"/>
              <a:gd name="T34" fmla="*/ 117 w 176"/>
              <a:gd name="T35" fmla="*/ 4 h 176"/>
              <a:gd name="T36" fmla="*/ 157 w 176"/>
              <a:gd name="T37" fmla="*/ 8 h 176"/>
              <a:gd name="T38" fmla="*/ 168 w 176"/>
              <a:gd name="T39" fmla="*/ 54 h 176"/>
              <a:gd name="T40" fmla="*/ 176 w 176"/>
              <a:gd name="T41" fmla="*/ 54 h 176"/>
              <a:gd name="T42" fmla="*/ 157 w 176"/>
              <a:gd name="T43" fmla="*/ 0 h 176"/>
              <a:gd name="T44" fmla="*/ 97 w 176"/>
              <a:gd name="T45" fmla="*/ 24 h 176"/>
              <a:gd name="T46" fmla="*/ 81 w 176"/>
              <a:gd name="T47" fmla="*/ 24 h 176"/>
              <a:gd name="T48" fmla="*/ 26 w 176"/>
              <a:gd name="T49" fmla="*/ 94 h 176"/>
              <a:gd name="T50" fmla="*/ 89 w 176"/>
              <a:gd name="T51" fmla="*/ 152 h 176"/>
              <a:gd name="T52" fmla="*/ 152 w 176"/>
              <a:gd name="T53" fmla="*/ 94 h 176"/>
              <a:gd name="T54" fmla="*/ 148 w 176"/>
              <a:gd name="T55" fmla="*/ 89 h 176"/>
              <a:gd name="T56" fmla="*/ 89 w 176"/>
              <a:gd name="T57" fmla="*/ 147 h 176"/>
              <a:gd name="T58" fmla="*/ 30 w 176"/>
              <a:gd name="T59" fmla="*/ 89 h 176"/>
              <a:gd name="T60" fmla="*/ 85 w 176"/>
              <a:gd name="T61" fmla="*/ 28 h 176"/>
              <a:gd name="T62" fmla="*/ 93 w 176"/>
              <a:gd name="T63" fmla="*/ 28 h 176"/>
              <a:gd name="T64" fmla="*/ 148 w 176"/>
              <a:gd name="T65" fmla="*/ 8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172" y="114"/>
                </a:moveTo>
                <a:cubicBezTo>
                  <a:pt x="170" y="114"/>
                  <a:pt x="168" y="116"/>
                  <a:pt x="168" y="118"/>
                </a:cubicBezTo>
                <a:cubicBezTo>
                  <a:pt x="168" y="155"/>
                  <a:pt x="168" y="155"/>
                  <a:pt x="168" y="155"/>
                </a:cubicBezTo>
                <a:cubicBezTo>
                  <a:pt x="168" y="161"/>
                  <a:pt x="164" y="168"/>
                  <a:pt x="157" y="168"/>
                </a:cubicBezTo>
                <a:cubicBezTo>
                  <a:pt x="121" y="168"/>
                  <a:pt x="121" y="168"/>
                  <a:pt x="121" y="168"/>
                </a:cubicBezTo>
                <a:cubicBezTo>
                  <a:pt x="119" y="168"/>
                  <a:pt x="117" y="170"/>
                  <a:pt x="117" y="172"/>
                </a:cubicBezTo>
                <a:cubicBezTo>
                  <a:pt x="117" y="174"/>
                  <a:pt x="119" y="176"/>
                  <a:pt x="121" y="176"/>
                </a:cubicBezTo>
                <a:cubicBezTo>
                  <a:pt x="157" y="176"/>
                  <a:pt x="157" y="176"/>
                  <a:pt x="157" y="176"/>
                </a:cubicBezTo>
                <a:cubicBezTo>
                  <a:pt x="168" y="176"/>
                  <a:pt x="176" y="166"/>
                  <a:pt x="176" y="155"/>
                </a:cubicBezTo>
                <a:cubicBezTo>
                  <a:pt x="176" y="118"/>
                  <a:pt x="176" y="118"/>
                  <a:pt x="176" y="118"/>
                </a:cubicBezTo>
                <a:cubicBezTo>
                  <a:pt x="176" y="116"/>
                  <a:pt x="174" y="114"/>
                  <a:pt x="172" y="114"/>
                </a:cubicBezTo>
                <a:close/>
                <a:moveTo>
                  <a:pt x="4" y="58"/>
                </a:moveTo>
                <a:cubicBezTo>
                  <a:pt x="6" y="58"/>
                  <a:pt x="8" y="57"/>
                  <a:pt x="8" y="54"/>
                </a:cubicBezTo>
                <a:cubicBezTo>
                  <a:pt x="8" y="18"/>
                  <a:pt x="8" y="18"/>
                  <a:pt x="8" y="18"/>
                </a:cubicBezTo>
                <a:cubicBezTo>
                  <a:pt x="8" y="12"/>
                  <a:pt x="14" y="8"/>
                  <a:pt x="21" y="8"/>
                </a:cubicBezTo>
                <a:cubicBezTo>
                  <a:pt x="57" y="8"/>
                  <a:pt x="57" y="8"/>
                  <a:pt x="57" y="8"/>
                </a:cubicBezTo>
                <a:cubicBezTo>
                  <a:pt x="59" y="8"/>
                  <a:pt x="61" y="6"/>
                  <a:pt x="61" y="4"/>
                </a:cubicBezTo>
                <a:cubicBezTo>
                  <a:pt x="61" y="2"/>
                  <a:pt x="59" y="0"/>
                  <a:pt x="57" y="0"/>
                </a:cubicBezTo>
                <a:cubicBezTo>
                  <a:pt x="21" y="0"/>
                  <a:pt x="21" y="0"/>
                  <a:pt x="21" y="0"/>
                </a:cubicBezTo>
                <a:cubicBezTo>
                  <a:pt x="10" y="0"/>
                  <a:pt x="0" y="7"/>
                  <a:pt x="0" y="18"/>
                </a:cubicBezTo>
                <a:cubicBezTo>
                  <a:pt x="0" y="54"/>
                  <a:pt x="0" y="54"/>
                  <a:pt x="0" y="54"/>
                </a:cubicBezTo>
                <a:cubicBezTo>
                  <a:pt x="0" y="57"/>
                  <a:pt x="2" y="58"/>
                  <a:pt x="4" y="58"/>
                </a:cubicBezTo>
                <a:close/>
                <a:moveTo>
                  <a:pt x="57" y="168"/>
                </a:moveTo>
                <a:cubicBezTo>
                  <a:pt x="21" y="168"/>
                  <a:pt x="21" y="168"/>
                  <a:pt x="21" y="168"/>
                </a:cubicBezTo>
                <a:cubicBezTo>
                  <a:pt x="14" y="168"/>
                  <a:pt x="8" y="161"/>
                  <a:pt x="8" y="155"/>
                </a:cubicBezTo>
                <a:cubicBezTo>
                  <a:pt x="8" y="118"/>
                  <a:pt x="8" y="118"/>
                  <a:pt x="8" y="118"/>
                </a:cubicBezTo>
                <a:cubicBezTo>
                  <a:pt x="8" y="116"/>
                  <a:pt x="6" y="114"/>
                  <a:pt x="4" y="114"/>
                </a:cubicBezTo>
                <a:cubicBezTo>
                  <a:pt x="2" y="114"/>
                  <a:pt x="0" y="116"/>
                  <a:pt x="0" y="118"/>
                </a:cubicBezTo>
                <a:cubicBezTo>
                  <a:pt x="0" y="155"/>
                  <a:pt x="0" y="155"/>
                  <a:pt x="0" y="155"/>
                </a:cubicBezTo>
                <a:cubicBezTo>
                  <a:pt x="0" y="166"/>
                  <a:pt x="10" y="176"/>
                  <a:pt x="21" y="176"/>
                </a:cubicBezTo>
                <a:cubicBezTo>
                  <a:pt x="57" y="176"/>
                  <a:pt x="57" y="176"/>
                  <a:pt x="57" y="176"/>
                </a:cubicBezTo>
                <a:cubicBezTo>
                  <a:pt x="59" y="176"/>
                  <a:pt x="61" y="174"/>
                  <a:pt x="61" y="172"/>
                </a:cubicBezTo>
                <a:cubicBezTo>
                  <a:pt x="61" y="170"/>
                  <a:pt x="59" y="168"/>
                  <a:pt x="57" y="168"/>
                </a:cubicBezTo>
                <a:close/>
                <a:moveTo>
                  <a:pt x="157" y="0"/>
                </a:moveTo>
                <a:cubicBezTo>
                  <a:pt x="121" y="0"/>
                  <a:pt x="121" y="0"/>
                  <a:pt x="121" y="0"/>
                </a:cubicBezTo>
                <a:cubicBezTo>
                  <a:pt x="119" y="0"/>
                  <a:pt x="117" y="2"/>
                  <a:pt x="117" y="4"/>
                </a:cubicBezTo>
                <a:cubicBezTo>
                  <a:pt x="117" y="6"/>
                  <a:pt x="119" y="8"/>
                  <a:pt x="121" y="8"/>
                </a:cubicBezTo>
                <a:cubicBezTo>
                  <a:pt x="157" y="8"/>
                  <a:pt x="157" y="8"/>
                  <a:pt x="157" y="8"/>
                </a:cubicBezTo>
                <a:cubicBezTo>
                  <a:pt x="164" y="8"/>
                  <a:pt x="168" y="12"/>
                  <a:pt x="168" y="18"/>
                </a:cubicBezTo>
                <a:cubicBezTo>
                  <a:pt x="168" y="54"/>
                  <a:pt x="168" y="54"/>
                  <a:pt x="168" y="54"/>
                </a:cubicBezTo>
                <a:cubicBezTo>
                  <a:pt x="168" y="57"/>
                  <a:pt x="170" y="58"/>
                  <a:pt x="172" y="58"/>
                </a:cubicBezTo>
                <a:cubicBezTo>
                  <a:pt x="174" y="58"/>
                  <a:pt x="176" y="57"/>
                  <a:pt x="176" y="54"/>
                </a:cubicBezTo>
                <a:cubicBezTo>
                  <a:pt x="176" y="18"/>
                  <a:pt x="176" y="18"/>
                  <a:pt x="176" y="18"/>
                </a:cubicBezTo>
                <a:cubicBezTo>
                  <a:pt x="176" y="7"/>
                  <a:pt x="168" y="0"/>
                  <a:pt x="157" y="0"/>
                </a:cubicBezTo>
                <a:close/>
                <a:moveTo>
                  <a:pt x="152" y="79"/>
                </a:moveTo>
                <a:cubicBezTo>
                  <a:pt x="97" y="24"/>
                  <a:pt x="97" y="24"/>
                  <a:pt x="97" y="24"/>
                </a:cubicBezTo>
                <a:cubicBezTo>
                  <a:pt x="95" y="22"/>
                  <a:pt x="92" y="20"/>
                  <a:pt x="89" y="20"/>
                </a:cubicBezTo>
                <a:cubicBezTo>
                  <a:pt x="86" y="20"/>
                  <a:pt x="83" y="22"/>
                  <a:pt x="81" y="24"/>
                </a:cubicBezTo>
                <a:cubicBezTo>
                  <a:pt x="26" y="79"/>
                  <a:pt x="26" y="79"/>
                  <a:pt x="26" y="79"/>
                </a:cubicBezTo>
                <a:cubicBezTo>
                  <a:pt x="22" y="83"/>
                  <a:pt x="22" y="89"/>
                  <a:pt x="26" y="94"/>
                </a:cubicBezTo>
                <a:cubicBezTo>
                  <a:pt x="82" y="149"/>
                  <a:pt x="82" y="149"/>
                  <a:pt x="82" y="149"/>
                </a:cubicBezTo>
                <a:cubicBezTo>
                  <a:pt x="84" y="151"/>
                  <a:pt x="86" y="152"/>
                  <a:pt x="89" y="152"/>
                </a:cubicBezTo>
                <a:cubicBezTo>
                  <a:pt x="92" y="152"/>
                  <a:pt x="94" y="151"/>
                  <a:pt x="96" y="149"/>
                </a:cubicBezTo>
                <a:cubicBezTo>
                  <a:pt x="152" y="94"/>
                  <a:pt x="152" y="94"/>
                  <a:pt x="152" y="94"/>
                </a:cubicBezTo>
                <a:cubicBezTo>
                  <a:pt x="156" y="89"/>
                  <a:pt x="156" y="83"/>
                  <a:pt x="152" y="79"/>
                </a:cubicBezTo>
                <a:close/>
                <a:moveTo>
                  <a:pt x="148" y="89"/>
                </a:moveTo>
                <a:cubicBezTo>
                  <a:pt x="92" y="145"/>
                  <a:pt x="92" y="145"/>
                  <a:pt x="92" y="145"/>
                </a:cubicBezTo>
                <a:cubicBezTo>
                  <a:pt x="91" y="146"/>
                  <a:pt x="90" y="147"/>
                  <a:pt x="89" y="147"/>
                </a:cubicBezTo>
                <a:cubicBezTo>
                  <a:pt x="88" y="147"/>
                  <a:pt x="87" y="146"/>
                  <a:pt x="86" y="145"/>
                </a:cubicBezTo>
                <a:cubicBezTo>
                  <a:pt x="30" y="89"/>
                  <a:pt x="30" y="89"/>
                  <a:pt x="30" y="89"/>
                </a:cubicBezTo>
                <a:cubicBezTo>
                  <a:pt x="28" y="88"/>
                  <a:pt x="28" y="85"/>
                  <a:pt x="30" y="83"/>
                </a:cubicBezTo>
                <a:cubicBezTo>
                  <a:pt x="85" y="28"/>
                  <a:pt x="85" y="28"/>
                  <a:pt x="85" y="28"/>
                </a:cubicBezTo>
                <a:cubicBezTo>
                  <a:pt x="86" y="27"/>
                  <a:pt x="87" y="26"/>
                  <a:pt x="89" y="26"/>
                </a:cubicBezTo>
                <a:cubicBezTo>
                  <a:pt x="91" y="26"/>
                  <a:pt x="92" y="27"/>
                  <a:pt x="93" y="28"/>
                </a:cubicBezTo>
                <a:cubicBezTo>
                  <a:pt x="148" y="83"/>
                  <a:pt x="148" y="83"/>
                  <a:pt x="148" y="83"/>
                </a:cubicBezTo>
                <a:cubicBezTo>
                  <a:pt x="150" y="85"/>
                  <a:pt x="150" y="88"/>
                  <a:pt x="148" y="89"/>
                </a:cubicBezTo>
                <a:close/>
              </a:path>
            </a:pathLst>
          </a:custGeom>
          <a:solidFill>
            <a:srgbClr val="3BBBEA"/>
          </a:solidFill>
          <a:ln w="28575">
            <a:solidFill>
              <a:srgbClr val="66C8EC"/>
            </a:solidFill>
          </a:ln>
        </p:spPr>
        <p:txBody>
          <a:bodyPr vert="horz" wrap="square" lIns="91440" tIns="45720" rIns="91440" bIns="45720" numCol="1" anchor="t" anchorCtr="0" compatLnSpc="1">
            <a:prstTxWarp prst="textNoShape">
              <a:avLst/>
            </a:prstTxWarp>
          </a:bodyPr>
          <a:lstStyle/>
          <a:p>
            <a:endParaRPr 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文本框 2"/>
          <p:cNvSpPr txBox="1"/>
          <p:nvPr/>
        </p:nvSpPr>
        <p:spPr>
          <a:xfrm>
            <a:off x="4222709" y="3107376"/>
            <a:ext cx="134146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鲲鹏</a:t>
            </a:r>
            <a:r>
              <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ECS</a:t>
            </a:r>
          </a:p>
        </p:txBody>
      </p:sp>
      <p:sp>
        <p:nvSpPr>
          <p:cNvPr id="79" name="文本框 2"/>
          <p:cNvSpPr txBox="1"/>
          <p:nvPr/>
        </p:nvSpPr>
        <p:spPr>
          <a:xfrm>
            <a:off x="5357039" y="3087663"/>
            <a:ext cx="134146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鲲鹏</a:t>
            </a:r>
            <a:r>
              <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BMS</a:t>
            </a: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0" name="文本框 2"/>
          <p:cNvSpPr txBox="1"/>
          <p:nvPr/>
        </p:nvSpPr>
        <p:spPr>
          <a:xfrm>
            <a:off x="6602374" y="3084601"/>
            <a:ext cx="134146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鲲鹏容器</a:t>
            </a: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1" name="文本框 2"/>
          <p:cNvSpPr txBox="1"/>
          <p:nvPr/>
        </p:nvSpPr>
        <p:spPr>
          <a:xfrm>
            <a:off x="7827045" y="3081809"/>
            <a:ext cx="1341464"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鲲鹏</a:t>
            </a:r>
            <a:r>
              <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RDS</a:t>
            </a: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2" name="文本框 2"/>
          <p:cNvSpPr txBox="1"/>
          <p:nvPr/>
        </p:nvSpPr>
        <p:spPr>
          <a:xfrm>
            <a:off x="8906877" y="3107376"/>
            <a:ext cx="1139075" cy="608506"/>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鲲鹏</a:t>
            </a:r>
            <a:r>
              <a:rPr lang="en-US" altLang="zh-CN" sz="1200" kern="0" dirty="0" err="1"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GaussDB</a:t>
            </a: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defTabSz="601816">
              <a:lnSpc>
                <a:spcPct val="150000"/>
              </a:lnSpc>
              <a:buSzPct val="100000"/>
              <a:defRPr/>
            </a:pPr>
            <a:endPar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3" name="文本框 2"/>
          <p:cNvSpPr txBox="1"/>
          <p:nvPr/>
        </p:nvSpPr>
        <p:spPr>
          <a:xfrm>
            <a:off x="4261800" y="3799803"/>
            <a:ext cx="1691195"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en-US" altLang="zh-CN" sz="1200" kern="0" dirty="0" err="1"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openEluer</a:t>
            </a: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操作系统</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文本框 2"/>
          <p:cNvSpPr txBox="1"/>
          <p:nvPr/>
        </p:nvSpPr>
        <p:spPr>
          <a:xfrm>
            <a:off x="3879638" y="4627708"/>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en-US" altLang="zh-CN" sz="1200" kern="0" dirty="0" err="1">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TaiShan</a:t>
            </a:r>
            <a:r>
              <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2280</a:t>
            </a:r>
          </a:p>
          <a:p>
            <a:pPr algn="ctr" defTabSz="601816">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均衡型服务器</a:t>
            </a:r>
          </a:p>
        </p:txBody>
      </p:sp>
      <p:sp>
        <p:nvSpPr>
          <p:cNvPr id="85" name="文本框 2"/>
          <p:cNvSpPr txBox="1"/>
          <p:nvPr/>
        </p:nvSpPr>
        <p:spPr>
          <a:xfrm>
            <a:off x="5284709" y="4615126"/>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en-US" altLang="zh-CN" sz="1200" kern="0" dirty="0" err="1">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TaiShan</a:t>
            </a:r>
            <a:r>
              <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5280</a:t>
            </a:r>
          </a:p>
          <a:p>
            <a:pPr algn="ctr" defTabSz="601816">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存储型服务器</a:t>
            </a:r>
          </a:p>
        </p:txBody>
      </p:sp>
      <p:sp>
        <p:nvSpPr>
          <p:cNvPr id="86" name="文本框 2"/>
          <p:cNvSpPr txBox="1"/>
          <p:nvPr/>
        </p:nvSpPr>
        <p:spPr>
          <a:xfrm>
            <a:off x="6854141" y="4628594"/>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en-US" altLang="zh-CN" sz="1200" kern="0" dirty="0" err="1">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TaiShan</a:t>
            </a:r>
            <a:r>
              <a:rPr lang="en-US" altLang="zh-CN"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X6000</a:t>
            </a:r>
          </a:p>
          <a:p>
            <a:pPr algn="ctr" defTabSz="601816">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高密型服务器</a:t>
            </a:r>
          </a:p>
        </p:txBody>
      </p:sp>
      <p:sp>
        <p:nvSpPr>
          <p:cNvPr id="87" name="文本框 2"/>
          <p:cNvSpPr txBox="1"/>
          <p:nvPr/>
        </p:nvSpPr>
        <p:spPr>
          <a:xfrm>
            <a:off x="4975853" y="5599442"/>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智能</a:t>
            </a:r>
            <a:r>
              <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SSD</a:t>
            </a:r>
          </a:p>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控制器芯片</a:t>
            </a:r>
            <a:endPar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8" name="文本框 2"/>
          <p:cNvSpPr txBox="1"/>
          <p:nvPr/>
        </p:nvSpPr>
        <p:spPr>
          <a:xfrm>
            <a:off x="6291841" y="5599442"/>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智能网卡</a:t>
            </a:r>
            <a:endPar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芯片</a:t>
            </a:r>
            <a:endPar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9" name="文本框 2"/>
          <p:cNvSpPr txBox="1"/>
          <p:nvPr/>
        </p:nvSpPr>
        <p:spPr>
          <a:xfrm>
            <a:off x="7409524" y="5599442"/>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智能管理</a:t>
            </a:r>
            <a:endPar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芯片</a:t>
            </a:r>
            <a:endPar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90" name="Picture 4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71054" y="4348825"/>
            <a:ext cx="547771" cy="30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文本框 2"/>
          <p:cNvSpPr txBox="1"/>
          <p:nvPr/>
        </p:nvSpPr>
        <p:spPr>
          <a:xfrm>
            <a:off x="8477285" y="4655559"/>
            <a:ext cx="1211400"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en-US" altLang="zh-CN" sz="1200" kern="0" dirty="0" err="1"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OceanStor</a:t>
            </a:r>
            <a:r>
              <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V6/F V6 </a:t>
            </a: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存储</a:t>
            </a:r>
            <a:endPar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92" name="Picture 2" descr="C:\Users\s00417407\AppData\Roaming\eSpace_Desktop\UserData\s00417407\imagefiles\originalImgfiles\78FF9F01-40B7-401F-BC6F-619B265EE89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29937" y="3551131"/>
            <a:ext cx="911712" cy="320217"/>
          </a:xfrm>
          <a:prstGeom prst="rect">
            <a:avLst/>
          </a:prstGeom>
          <a:noFill/>
          <a:extLst>
            <a:ext uri="{909E8E84-426E-40DD-AFC4-6F175D3DCCD1}">
              <a14:hiddenFill xmlns:a14="http://schemas.microsoft.com/office/drawing/2010/main">
                <a:solidFill>
                  <a:srgbClr val="FFFFFF"/>
                </a:solidFill>
              </a14:hiddenFill>
            </a:ext>
          </a:extLst>
        </p:spPr>
      </p:pic>
      <p:sp>
        <p:nvSpPr>
          <p:cNvPr id="93" name="文本框 2"/>
          <p:cNvSpPr txBox="1"/>
          <p:nvPr/>
        </p:nvSpPr>
        <p:spPr>
          <a:xfrm>
            <a:off x="6203194" y="3523229"/>
            <a:ext cx="1805695" cy="611519"/>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兼容丰富的操作系统、中间件、数据库软件</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4" name="文本框 2"/>
          <p:cNvSpPr txBox="1"/>
          <p:nvPr/>
        </p:nvSpPr>
        <p:spPr>
          <a:xfrm>
            <a:off x="3637832" y="5599442"/>
            <a:ext cx="1797689" cy="455194"/>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华为鲲鹏</a:t>
            </a:r>
            <a:endPar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defTabSz="601816">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处理器</a:t>
            </a:r>
            <a:endPar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95" name="图片 94"/>
          <p:cNvPicPr>
            <a:picLocks noChangeAspect="1"/>
          </p:cNvPicPr>
          <p:nvPr/>
        </p:nvPicPr>
        <p:blipFill>
          <a:blip r:embed="rId9">
            <a:clrChange>
              <a:clrFrom>
                <a:srgbClr val="FFFFFF"/>
              </a:clrFrom>
              <a:clrTo>
                <a:srgbClr val="FFFFFF">
                  <a:alpha val="0"/>
                </a:srgbClr>
              </a:clrTo>
            </a:clrChange>
          </a:blip>
          <a:stretch>
            <a:fillRect/>
          </a:stretch>
        </p:blipFill>
        <p:spPr>
          <a:xfrm>
            <a:off x="8028266" y="3677758"/>
            <a:ext cx="1030911" cy="142551"/>
          </a:xfrm>
          <a:prstGeom prst="rect">
            <a:avLst/>
          </a:prstGeom>
        </p:spPr>
      </p:pic>
      <p:sp>
        <p:nvSpPr>
          <p:cNvPr id="96" name="文本框 2"/>
          <p:cNvSpPr txBox="1"/>
          <p:nvPr/>
        </p:nvSpPr>
        <p:spPr>
          <a:xfrm>
            <a:off x="8601968" y="3796787"/>
            <a:ext cx="1691195" cy="334520"/>
          </a:xfrm>
          <a:prstGeom prst="rect">
            <a:avLst/>
          </a:prstGeom>
          <a:ln w="3175">
            <a:miter lim="400000"/>
          </a:ln>
          <a:extLst>
            <a:ext uri="{C572A759-6A51-4108-AA02-DFA0A04FC94B}">
              <ma14:wrappingTextBoxFlag xmlns:ma14="http://schemas.microsoft.com/office/mac/drawingml/2011/main" xmlns="" val="1"/>
            </a:ext>
          </a:extLst>
        </p:spPr>
        <p:txBody>
          <a:bodyPr wrap="square" lIns="42516" tIns="42516" rIns="42516" bIns="42516">
            <a:spAutoFit/>
          </a:bodyPr>
          <a:lstStyle/>
          <a:p>
            <a:pPr defTabSz="601816">
              <a:lnSpc>
                <a:spcPct val="150000"/>
              </a:lnSpc>
              <a:buSzPct val="100000"/>
              <a:defRPr/>
            </a:pP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高斯数据库</a:t>
            </a:r>
            <a:endParaRPr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97" name="Hi1710-管.png"/>
          <p:cNvPicPr>
            <a:picLocks noChangeAspect="1"/>
          </p:cNvPicPr>
          <p:nvPr/>
        </p:nvPicPr>
        <p:blipFill>
          <a:blip r:embed="rId10">
            <a:extLst/>
          </a:blip>
          <a:srcRect l="17987" r="8409"/>
          <a:stretch>
            <a:fillRect/>
          </a:stretch>
        </p:blipFill>
        <p:spPr>
          <a:xfrm>
            <a:off x="8025584" y="5209017"/>
            <a:ext cx="600272" cy="408623"/>
          </a:xfrm>
          <a:prstGeom prst="rect">
            <a:avLst/>
          </a:prstGeom>
          <a:ln w="3175">
            <a:miter lim="400000"/>
          </a:ln>
        </p:spPr>
      </p:pic>
      <p:pic>
        <p:nvPicPr>
          <p:cNvPr id="98" name="Hi1822-传.png"/>
          <p:cNvPicPr>
            <a:picLocks noChangeAspect="1"/>
          </p:cNvPicPr>
          <p:nvPr/>
        </p:nvPicPr>
        <p:blipFill>
          <a:blip r:embed="rId11">
            <a:extLst/>
          </a:blip>
          <a:srcRect l="22948" t="8063" r="22948" b="17908"/>
          <a:stretch>
            <a:fillRect/>
          </a:stretch>
        </p:blipFill>
        <p:spPr>
          <a:xfrm>
            <a:off x="6849491" y="5233233"/>
            <a:ext cx="560721" cy="384407"/>
          </a:xfrm>
          <a:prstGeom prst="rect">
            <a:avLst/>
          </a:prstGeom>
          <a:ln w="3175">
            <a:miter lim="400000"/>
          </a:ln>
        </p:spPr>
      </p:pic>
      <p:pic>
        <p:nvPicPr>
          <p:cNvPr id="99" name="Hi1812-存.png"/>
          <p:cNvPicPr>
            <a:picLocks noChangeAspect="1"/>
          </p:cNvPicPr>
          <p:nvPr/>
        </p:nvPicPr>
        <p:blipFill>
          <a:blip r:embed="rId12">
            <a:extLst/>
          </a:blip>
          <a:srcRect l="25879" t="16397" r="22916" b="11550"/>
          <a:stretch>
            <a:fillRect/>
          </a:stretch>
        </p:blipFill>
        <p:spPr>
          <a:xfrm>
            <a:off x="5588754" y="5255835"/>
            <a:ext cx="513162" cy="361805"/>
          </a:xfrm>
          <a:prstGeom prst="rect">
            <a:avLst/>
          </a:prstGeom>
          <a:ln w="3175">
            <a:miter lim="400000"/>
          </a:ln>
        </p:spPr>
      </p:pic>
      <p:sp>
        <p:nvSpPr>
          <p:cNvPr id="101" name="文本框 100"/>
          <p:cNvSpPr txBox="1"/>
          <p:nvPr/>
        </p:nvSpPr>
        <p:spPr>
          <a:xfrm>
            <a:off x="9508803" y="2241364"/>
            <a:ext cx="407348" cy="107722"/>
          </a:xfrm>
          <a:prstGeom prst="rect">
            <a:avLst/>
          </a:prstGeom>
          <a:noFill/>
        </p:spPr>
        <p:txBody>
          <a:bodyPr wrap="square" rtlCol="0">
            <a:spAutoFit/>
          </a:bodyPr>
          <a:lstStyle/>
          <a:p>
            <a:r>
              <a:rPr lang="en-US" altLang="zh-CN" sz="1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a:xfrm>
            <a:off x="9637862" y="3644523"/>
            <a:ext cx="407348" cy="107722"/>
          </a:xfrm>
          <a:prstGeom prst="rect">
            <a:avLst/>
          </a:prstGeom>
          <a:noFill/>
        </p:spPr>
        <p:txBody>
          <a:bodyPr wrap="square" rtlCol="0">
            <a:spAutoFit/>
          </a:bodyPr>
          <a:lstStyle/>
          <a:p>
            <a:r>
              <a:rPr lang="en-US" altLang="zh-CN" sz="1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文本框 103"/>
          <p:cNvSpPr txBox="1"/>
          <p:nvPr/>
        </p:nvSpPr>
        <p:spPr>
          <a:xfrm>
            <a:off x="9562196" y="5400195"/>
            <a:ext cx="407348" cy="107722"/>
          </a:xfrm>
          <a:prstGeom prst="rect">
            <a:avLst/>
          </a:prstGeom>
          <a:noFill/>
        </p:spPr>
        <p:txBody>
          <a:bodyPr wrap="square" rtlCol="0">
            <a:spAutoFit/>
          </a:bodyPr>
          <a:lstStyle/>
          <a:p>
            <a:r>
              <a:rPr lang="en-US" altLang="zh-CN" sz="1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a:xfrm>
            <a:off x="9665694" y="4447949"/>
            <a:ext cx="407348" cy="107722"/>
          </a:xfrm>
          <a:prstGeom prst="rect">
            <a:avLst/>
          </a:prstGeom>
          <a:noFill/>
        </p:spPr>
        <p:txBody>
          <a:bodyPr wrap="square" rtlCol="0">
            <a:spAutoFit/>
          </a:bodyPr>
          <a:lstStyle/>
          <a:p>
            <a:r>
              <a:rPr lang="en-US" altLang="zh-CN" sz="1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2493897" y="4755268"/>
            <a:ext cx="597593" cy="307777"/>
          </a:xfrm>
          <a:prstGeom prst="rect">
            <a:avLst/>
          </a:prstGeom>
          <a:solidFill>
            <a:srgbClr val="00B0F0"/>
          </a:solidFill>
          <a:ln>
            <a:noFill/>
          </a:ln>
        </p:spPr>
        <p:txBody>
          <a:bodyPr wrap="square">
            <a:spAutoFit/>
          </a:bodyPr>
          <a:lstStyle/>
          <a:p>
            <a:pPr algn="ctr" defTabSz="1200002">
              <a:spcBef>
                <a:spcPts val="590"/>
              </a:spcBef>
              <a:defRPr/>
            </a:pPr>
            <a:r>
              <a:rPr lang="en-US" altLang="zh-CN" sz="1400" b="1" kern="0" dirty="0" smtClean="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PC</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107" name="图片 10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84307" y="5171478"/>
            <a:ext cx="556870" cy="446162"/>
          </a:xfrm>
          <a:prstGeom prst="rect">
            <a:avLst/>
          </a:prstGeom>
        </p:spPr>
      </p:pic>
      <p:sp>
        <p:nvSpPr>
          <p:cNvPr id="108" name="文本框 2"/>
          <p:cNvSpPr txBox="1"/>
          <p:nvPr/>
        </p:nvSpPr>
        <p:spPr>
          <a:xfrm>
            <a:off x="8989918" y="5599442"/>
            <a:ext cx="828774" cy="455194"/>
          </a:xfrm>
          <a:prstGeom prst="rect">
            <a:avLst/>
          </a:prstGeom>
          <a:ln w="3175">
            <a:miter lim="400000"/>
          </a:ln>
          <a:extLst>
            <a:ext uri="{C572A759-6A51-4108-AA02-DFA0A04FC94B}">
              <ma14:wrappingTextBoxFlag xmlns="" xmlns:ma14="http://schemas.microsoft.com/office/mac/drawingml/2011/main" val="1"/>
            </a:ext>
          </a:extLst>
        </p:spPr>
        <p:txBody>
          <a:bodyPr wrap="square" lIns="42516" tIns="42516" rIns="42516" bIns="42516">
            <a:spAutoFit/>
          </a:bodyPr>
          <a:lstStyle/>
          <a:p>
            <a:pPr algn="ctr" defTabSz="601816">
              <a:buSzPct val="100000"/>
              <a:defRPr/>
            </a:pPr>
            <a:r>
              <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昇腾</a:t>
            </a:r>
            <a:endPar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defTabSz="601816">
              <a:buSzPct val="100000"/>
              <a:defRPr/>
            </a:pPr>
            <a:r>
              <a:rPr lang="en-US" altLang="zh-CN"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AI</a:t>
            </a:r>
            <a:r>
              <a:rPr lang="zh-CN" altLang="en-US" sz="12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处理器</a:t>
            </a:r>
            <a:endParaRPr lang="zh-CN" altLang="en-US" sz="12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109" name="图片 10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32758" y="5089692"/>
            <a:ext cx="938574" cy="527948"/>
          </a:xfrm>
          <a:prstGeom prst="rect">
            <a:avLst/>
          </a:prstGeom>
        </p:spPr>
      </p:pic>
      <p:pic>
        <p:nvPicPr>
          <p:cNvPr id="1030" name="Picture 6" descr="C:\Users\swx941157\AppData\Roaming\eSpace_Desktop\UserData\swx941157\imagefiles\ECF5169C-7677-45F3-A43D-845163646067.png"/>
          <p:cNvPicPr>
            <a:picLocks noChangeAspect="1" noChangeArrowheads="1"/>
          </p:cNvPicPr>
          <p:nvPr/>
        </p:nvPicPr>
        <p:blipFill rotWithShape="1">
          <a:blip r:embed="rId15">
            <a:extLst>
              <a:ext uri="{28A0092B-C50C-407E-A947-70E740481C1C}">
                <a14:useLocalDpi xmlns:a14="http://schemas.microsoft.com/office/drawing/2010/main" val="0"/>
              </a:ext>
            </a:extLst>
          </a:blip>
          <a:srcRect t="24813" r="4842" b="18946"/>
          <a:stretch/>
        </p:blipFill>
        <p:spPr bwMode="auto">
          <a:xfrm>
            <a:off x="9145554" y="3632872"/>
            <a:ext cx="717963" cy="20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6377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988338" y="5292315"/>
            <a:ext cx="6396280" cy="917804"/>
            <a:chOff x="2452968" y="4380992"/>
            <a:chExt cx="6896690" cy="1433007"/>
          </a:xfrm>
        </p:grpSpPr>
        <p:sp>
          <p:nvSpPr>
            <p:cNvPr id="10" name="圆柱形 9"/>
            <p:cNvSpPr/>
            <p:nvPr/>
          </p:nvSpPr>
          <p:spPr>
            <a:xfrm>
              <a:off x="5114995" y="4430263"/>
              <a:ext cx="1018280" cy="597015"/>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XLog</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柱形 10"/>
            <p:cNvSpPr/>
            <p:nvPr/>
          </p:nvSpPr>
          <p:spPr>
            <a:xfrm>
              <a:off x="5114996" y="5167743"/>
              <a:ext cx="1001434" cy="562545"/>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Archived</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Logs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柱形 11"/>
            <p:cNvSpPr/>
            <p:nvPr/>
          </p:nvSpPr>
          <p:spPr>
            <a:xfrm>
              <a:off x="6223035" y="4430266"/>
              <a:ext cx="1103121" cy="592084"/>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Double Write Files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柱形 13"/>
            <p:cNvSpPr/>
            <p:nvPr/>
          </p:nvSpPr>
          <p:spPr>
            <a:xfrm>
              <a:off x="8445463" y="4380992"/>
              <a:ext cx="840157" cy="676442"/>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Control Files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柱形 14"/>
            <p:cNvSpPr/>
            <p:nvPr/>
          </p:nvSpPr>
          <p:spPr>
            <a:xfrm>
              <a:off x="8500734" y="4555759"/>
              <a:ext cx="848924" cy="676441"/>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Control Files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7" name="组合 36"/>
            <p:cNvGrpSpPr/>
            <p:nvPr/>
          </p:nvGrpSpPr>
          <p:grpSpPr>
            <a:xfrm>
              <a:off x="2452968" y="4454812"/>
              <a:ext cx="2560999" cy="1359187"/>
              <a:chOff x="332759" y="5073439"/>
              <a:chExt cx="2787313" cy="1488467"/>
            </a:xfrm>
            <a:effectLst>
              <a:outerShdw blurRad="50800" dist="38100" dir="13500000" algn="br" rotWithShape="0">
                <a:prstClr val="black">
                  <a:alpha val="40000"/>
                </a:prstClr>
              </a:outerShdw>
            </a:effectLst>
          </p:grpSpPr>
          <p:sp>
            <p:nvSpPr>
              <p:cNvPr id="35" name="矩形 34"/>
              <p:cNvSpPr/>
              <p:nvPr/>
            </p:nvSpPr>
            <p:spPr>
              <a:xfrm>
                <a:off x="332759" y="5073439"/>
                <a:ext cx="2676651" cy="1265744"/>
              </a:xfrm>
              <a:prstGeom prst="rect">
                <a:avLst/>
              </a:prstGeom>
              <a:solidFill>
                <a:schemeClr val="accent1">
                  <a:lumMod val="40000"/>
                  <a:lumOff val="60000"/>
                </a:schemeClr>
              </a:solidFill>
              <a:ln>
                <a:prstDash val="dash"/>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451412" y="5197029"/>
                <a:ext cx="2668660" cy="1273204"/>
              </a:xfrm>
              <a:prstGeom prst="rect">
                <a:avLst/>
              </a:prstGeom>
              <a:solidFill>
                <a:schemeClr val="accent1">
                  <a:lumMod val="40000"/>
                  <a:lumOff val="60000"/>
                </a:schemeClr>
              </a:solidFill>
              <a:ln>
                <a:prstDash val="dash"/>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561367" y="5266475"/>
                <a:ext cx="1140100" cy="891250"/>
                <a:chOff x="561367" y="5266475"/>
                <a:chExt cx="1140100" cy="891250"/>
              </a:xfrm>
            </p:grpSpPr>
            <p:sp>
              <p:nvSpPr>
                <p:cNvPr id="9" name="圆柱形 8"/>
                <p:cNvSpPr/>
                <p:nvPr/>
              </p:nvSpPr>
              <p:spPr>
                <a:xfrm>
                  <a:off x="561367" y="5266475"/>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柱形 16"/>
                <p:cNvSpPr/>
                <p:nvPr/>
              </p:nvSpPr>
              <p:spPr>
                <a:xfrm>
                  <a:off x="674215" y="5347499"/>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柱形 23"/>
                <p:cNvSpPr/>
                <p:nvPr/>
              </p:nvSpPr>
              <p:spPr>
                <a:xfrm>
                  <a:off x="787066" y="5416945"/>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1" name="组合 30"/>
              <p:cNvGrpSpPr/>
              <p:nvPr/>
            </p:nvGrpSpPr>
            <p:grpSpPr>
              <a:xfrm>
                <a:off x="1857736" y="5254901"/>
                <a:ext cx="1151675" cy="879675"/>
                <a:chOff x="561367" y="5266475"/>
                <a:chExt cx="1151675" cy="879675"/>
              </a:xfrm>
            </p:grpSpPr>
            <p:sp>
              <p:nvSpPr>
                <p:cNvPr id="32" name="圆柱形 31"/>
                <p:cNvSpPr/>
                <p:nvPr/>
              </p:nvSpPr>
              <p:spPr>
                <a:xfrm>
                  <a:off x="561367" y="5266475"/>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柱形 32"/>
                <p:cNvSpPr/>
                <p:nvPr/>
              </p:nvSpPr>
              <p:spPr>
                <a:xfrm>
                  <a:off x="674215" y="5335924"/>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柱形 33"/>
                <p:cNvSpPr/>
                <p:nvPr/>
              </p:nvSpPr>
              <p:spPr>
                <a:xfrm>
                  <a:off x="798641" y="5405370"/>
                  <a:ext cx="914401" cy="740780"/>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ndex</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6" name="文本框 35"/>
              <p:cNvSpPr txBox="1"/>
              <p:nvPr/>
            </p:nvSpPr>
            <p:spPr>
              <a:xfrm>
                <a:off x="1231867" y="6088279"/>
                <a:ext cx="1202432" cy="473627"/>
              </a:xfrm>
              <a:prstGeom prst="rect">
                <a:avLst/>
              </a:prstGeom>
              <a:noFill/>
            </p:spPr>
            <p:txBody>
              <a:bodyPr wrap="none" rtlCol="0">
                <a:spAutoFit/>
              </a:bodyPr>
              <a:lstStyle/>
              <a:p>
                <a:r>
                  <a:rPr lang="en-US" altLang="zh-CN" sz="12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Tablespaces</a:t>
                </a:r>
                <a:endParaRPr lang="zh-CN" altLang="en-US" sz="12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1" name="圆柱形 40"/>
            <p:cNvSpPr/>
            <p:nvPr/>
          </p:nvSpPr>
          <p:spPr>
            <a:xfrm>
              <a:off x="7458966" y="4411146"/>
              <a:ext cx="922459" cy="616134"/>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CLogs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柱形 46"/>
            <p:cNvSpPr/>
            <p:nvPr/>
          </p:nvSpPr>
          <p:spPr>
            <a:xfrm>
              <a:off x="6225450" y="5169301"/>
              <a:ext cx="1110214" cy="604077"/>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Audit </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Logs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柱形 50"/>
            <p:cNvSpPr/>
            <p:nvPr/>
          </p:nvSpPr>
          <p:spPr>
            <a:xfrm>
              <a:off x="7458965" y="5148977"/>
              <a:ext cx="1041769" cy="624401"/>
            </a:xfrm>
            <a:prstGeom prst="can">
              <a:avLst/>
            </a:prstGeom>
            <a:solidFill>
              <a:schemeClr val="accent4">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Multixact</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16" name="组合 115"/>
          <p:cNvGrpSpPr/>
          <p:nvPr/>
        </p:nvGrpSpPr>
        <p:grpSpPr>
          <a:xfrm>
            <a:off x="9455291" y="953568"/>
            <a:ext cx="1962055" cy="5206595"/>
            <a:chOff x="9473297" y="601431"/>
            <a:chExt cx="2560286" cy="5558733"/>
          </a:xfrm>
        </p:grpSpPr>
        <p:grpSp>
          <p:nvGrpSpPr>
            <p:cNvPr id="3" name="组合 2"/>
            <p:cNvGrpSpPr/>
            <p:nvPr/>
          </p:nvGrpSpPr>
          <p:grpSpPr>
            <a:xfrm>
              <a:off x="9473297" y="601431"/>
              <a:ext cx="2560286" cy="5558733"/>
              <a:chOff x="9473297" y="485931"/>
              <a:chExt cx="2560286" cy="5558733"/>
            </a:xfrm>
          </p:grpSpPr>
          <p:sp>
            <p:nvSpPr>
              <p:cNvPr id="73" name="矩形 72"/>
              <p:cNvSpPr/>
              <p:nvPr/>
            </p:nvSpPr>
            <p:spPr>
              <a:xfrm>
                <a:off x="9583964" y="2094584"/>
                <a:ext cx="2339725" cy="310379"/>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DataRcvWriter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10754321" y="1673097"/>
                <a:ext cx="1173980" cy="361592"/>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DataReceiver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9587561" y="1664126"/>
                <a:ext cx="1065097" cy="370564"/>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DataSender</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9574556" y="3327226"/>
                <a:ext cx="2361905" cy="2185424"/>
              </a:xfrm>
              <a:prstGeom prst="rect">
                <a:avLst/>
              </a:prstGeom>
              <a:solidFill>
                <a:srgbClr val="6DB040"/>
              </a:solidFill>
              <a:ln>
                <a:prstDash val="dash"/>
              </a:ln>
            </p:spPr>
            <p:style>
              <a:lnRef idx="1">
                <a:schemeClr val="accent6"/>
              </a:lnRef>
              <a:fillRef idx="3">
                <a:schemeClr val="accent6"/>
              </a:fillRef>
              <a:effectRef idx="2">
                <a:schemeClr val="accent6"/>
              </a:effectRef>
              <a:fontRef idx="minor">
                <a:schemeClr val="lt1"/>
              </a:fontRef>
            </p:style>
            <p:txBody>
              <a:bodyPr rtlCol="0" anchor="t"/>
              <a:lstStyle/>
              <a:p>
                <a:pPr algn="ct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9590113" y="2907739"/>
                <a:ext cx="2344651" cy="327654"/>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ParallelRecovery</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9572549" y="2469766"/>
                <a:ext cx="2351140" cy="340019"/>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WalRcvWriter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10759534" y="1241324"/>
                <a:ext cx="1186335" cy="351755"/>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WalReceiver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9587339" y="1241324"/>
                <a:ext cx="1065543" cy="351755"/>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WalSender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a:xfrm>
                <a:off x="9592575" y="823919"/>
                <a:ext cx="2339725" cy="347012"/>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Heartbeater</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9473297" y="485931"/>
                <a:ext cx="2560286" cy="555873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9835688" y="485932"/>
                <a:ext cx="1837264" cy="361451"/>
              </a:xfrm>
              <a:prstGeom prst="rect">
                <a:avLst/>
              </a:prstGeom>
              <a:noFill/>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主备核心线程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矩形 116"/>
              <p:cNvSpPr/>
              <p:nvPr/>
            </p:nvSpPr>
            <p:spPr>
              <a:xfrm>
                <a:off x="9592575" y="5598773"/>
                <a:ext cx="2339725" cy="359860"/>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Catchup</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7" name="圆角矩形 76"/>
            <p:cNvSpPr/>
            <p:nvPr/>
          </p:nvSpPr>
          <p:spPr>
            <a:xfrm>
              <a:off x="9686718" y="3835123"/>
              <a:ext cx="2151445" cy="509979"/>
            </a:xfrm>
            <a:prstGeom prst="roundRect">
              <a:avLst/>
            </a:prstGeom>
            <a:solidFill>
              <a:schemeClr val="accent6">
                <a:lumMod val="20000"/>
                <a:lumOff val="80000"/>
              </a:schemeClr>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RedoReadMgr</a:t>
              </a:r>
              <a:endParaRPr lang="en-US" altLang="zh-CN" sz="1200" b="1" dirty="0" smtClean="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RedoReadWorker</a:t>
              </a:r>
              <a:endParaRPr lang="zh-CN" altLang="en-US" sz="1200" b="1" dirty="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a:xfrm>
              <a:off x="10033311" y="3506490"/>
              <a:ext cx="1450008" cy="295733"/>
            </a:xfrm>
            <a:prstGeom prst="rect">
              <a:avLst/>
            </a:prstGeom>
            <a:noFill/>
          </p:spPr>
          <p:txBody>
            <a:bodyPr wrap="none" rtlCol="0">
              <a:spAutoFit/>
            </a:bodyPr>
            <a:lstStyle/>
            <a:p>
              <a:r>
                <a:rPr lang="en-US" altLang="zh-CN" sz="1200" b="1" dirty="0" err="1">
                  <a:solidFill>
                    <a:schemeClr val="lt1"/>
                  </a:solidFill>
                  <a:latin typeface="Huawei Sans" panose="020C0503030203020204" pitchFamily="34" charset="0"/>
                  <a:ea typeface="方正兰亭黑简体" panose="02000000000000000000" pitchFamily="2" charset="-122"/>
                  <a:sym typeface="Huawei Sans" panose="020C0503030203020204" pitchFamily="34" charset="0"/>
                </a:rPr>
                <a:t>ExtremeRTO</a:t>
              </a:r>
              <a:endParaRPr lang="en-US" altLang="zh-CN" sz="1200" b="1"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圆角矩形 84"/>
            <p:cNvSpPr/>
            <p:nvPr/>
          </p:nvSpPr>
          <p:spPr>
            <a:xfrm>
              <a:off x="9686717" y="4431225"/>
              <a:ext cx="2151445" cy="526358"/>
            </a:xfrm>
            <a:prstGeom prst="roundRect">
              <a:avLst/>
            </a:prstGeom>
            <a:solidFill>
              <a:schemeClr val="accent6">
                <a:lumMod val="20000"/>
                <a:lumOff val="80000"/>
              </a:schemeClr>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RedoPageMgr</a:t>
              </a:r>
              <a:endParaRPr lang="en-US" altLang="zh-CN" sz="1200" b="1" dirty="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RedoPageWorker</a:t>
              </a:r>
              <a:endParaRPr lang="zh-CN" altLang="en-US" sz="1200" b="1" dirty="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圆角矩形 86"/>
            <p:cNvSpPr/>
            <p:nvPr/>
          </p:nvSpPr>
          <p:spPr>
            <a:xfrm>
              <a:off x="9686717" y="5049800"/>
              <a:ext cx="2151445" cy="468139"/>
            </a:xfrm>
            <a:prstGeom prst="roundRect">
              <a:avLst/>
            </a:prstGeom>
            <a:solidFill>
              <a:schemeClr val="accent6">
                <a:lumMod val="20000"/>
                <a:lumOff val="80000"/>
              </a:schemeClr>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RedoTxnMgr</a:t>
              </a:r>
              <a:endParaRPr lang="en-US" altLang="zh-CN" sz="1200" b="1" dirty="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r>
                <a:rPr lang="en-US" altLang="zh-CN" sz="1200" b="1" dirty="0" err="1">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RedoTxnWorker</a:t>
              </a:r>
              <a:endParaRPr lang="zh-CN" altLang="en-US" sz="1200" b="1" dirty="0">
                <a:solidFill>
                  <a:schemeClr val="accent6">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6" name="组合 15"/>
          <p:cNvGrpSpPr/>
          <p:nvPr/>
        </p:nvGrpSpPr>
        <p:grpSpPr>
          <a:xfrm>
            <a:off x="731838" y="944564"/>
            <a:ext cx="2178901" cy="5252558"/>
            <a:chOff x="279994" y="488996"/>
            <a:chExt cx="2196283" cy="5558733"/>
          </a:xfrm>
        </p:grpSpPr>
        <p:sp>
          <p:nvSpPr>
            <p:cNvPr id="53" name="矩形 52"/>
            <p:cNvSpPr/>
            <p:nvPr/>
          </p:nvSpPr>
          <p:spPr>
            <a:xfrm>
              <a:off x="1426477" y="1741088"/>
              <a:ext cx="932467" cy="358873"/>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BgWriter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371479" y="3070423"/>
              <a:ext cx="2003635" cy="360754"/>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Checkpointer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378850" y="2648263"/>
              <a:ext cx="2008449" cy="335583"/>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LWLockMonitor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355309" y="883054"/>
              <a:ext cx="2008449" cy="339434"/>
            </a:xfrm>
            <a:prstGeom prst="rect">
              <a:avLst/>
            </a:prstGeom>
            <a:ln w="28575">
              <a:prstDash val="sysDot"/>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GaussMaster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363093" y="1736104"/>
              <a:ext cx="999375" cy="367990"/>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WalWriter</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1401727" y="5584587"/>
              <a:ext cx="952280" cy="335546"/>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SysLogger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385636" y="4746386"/>
              <a:ext cx="2001663" cy="335234"/>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StatCollector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矩形 60"/>
            <p:cNvSpPr/>
            <p:nvPr/>
          </p:nvSpPr>
          <p:spPr>
            <a:xfrm>
              <a:off x="353652" y="1309619"/>
              <a:ext cx="2022518" cy="341897"/>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ThreadPoolListener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385636" y="5163183"/>
              <a:ext cx="1981598" cy="339841"/>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AioWorker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363093" y="2203594"/>
              <a:ext cx="999375" cy="347482"/>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Archiver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1415193" y="2195686"/>
              <a:ext cx="964481" cy="350847"/>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Auditor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373211" y="3911909"/>
              <a:ext cx="2005292" cy="332873"/>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AutoVacLauncher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383664" y="4331014"/>
              <a:ext cx="2003635" cy="344076"/>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AutoVacWorker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a:xfrm>
              <a:off x="371479" y="3492433"/>
              <a:ext cx="2015820" cy="340862"/>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DoubleWriter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374008" y="5584587"/>
              <a:ext cx="952452" cy="335546"/>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Reaper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279994" y="488996"/>
              <a:ext cx="2196283" cy="555873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652199" y="498623"/>
              <a:ext cx="1427066" cy="361905"/>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单机</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核心线程</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9" name="组合 28"/>
          <p:cNvGrpSpPr/>
          <p:nvPr/>
        </p:nvGrpSpPr>
        <p:grpSpPr>
          <a:xfrm>
            <a:off x="2980642" y="968991"/>
            <a:ext cx="6403378" cy="1309813"/>
            <a:chOff x="2502153" y="485931"/>
            <a:chExt cx="6883430" cy="1116773"/>
          </a:xfrm>
        </p:grpSpPr>
        <p:sp>
          <p:nvSpPr>
            <p:cNvPr id="66" name="矩形 65"/>
            <p:cNvSpPr/>
            <p:nvPr/>
          </p:nvSpPr>
          <p:spPr>
            <a:xfrm>
              <a:off x="5530945" y="580692"/>
              <a:ext cx="1182921" cy="391065"/>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AlarmChecker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2968709" y="582315"/>
              <a:ext cx="1110150" cy="382142"/>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BootStrap</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矩形 71"/>
            <p:cNvSpPr/>
            <p:nvPr/>
          </p:nvSpPr>
          <p:spPr>
            <a:xfrm>
              <a:off x="8167401" y="584702"/>
              <a:ext cx="1102557" cy="375918"/>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CpMonitor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4188536" y="578183"/>
              <a:ext cx="1236295" cy="382720"/>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StartupProcess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6839331" y="584702"/>
              <a:ext cx="1233707" cy="390450"/>
            </a:xfrm>
            <a:prstGeom prst="rect">
              <a:avLst/>
            </a:prstGeom>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WDRSnapshot</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 name="组合 26"/>
            <p:cNvGrpSpPr/>
            <p:nvPr/>
          </p:nvGrpSpPr>
          <p:grpSpPr>
            <a:xfrm>
              <a:off x="2939937" y="1056295"/>
              <a:ext cx="3820776" cy="467677"/>
              <a:chOff x="2939937" y="1075545"/>
              <a:chExt cx="3820776" cy="467677"/>
            </a:xfrm>
          </p:grpSpPr>
          <p:sp>
            <p:nvSpPr>
              <p:cNvPr id="26" name="圆角矩形 25"/>
              <p:cNvSpPr/>
              <p:nvPr/>
            </p:nvSpPr>
            <p:spPr>
              <a:xfrm>
                <a:off x="2939937" y="1075545"/>
                <a:ext cx="3820776" cy="467677"/>
              </a:xfrm>
              <a:prstGeom prst="roundRect">
                <a:avLst>
                  <a:gd name="adj" fmla="val 534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4188265" y="1147560"/>
                <a:ext cx="1236295" cy="353759"/>
              </a:xfrm>
              <a:prstGeom prst="rect">
                <a:avLst/>
              </a:prstGeom>
              <a:solidFill>
                <a:srgbClr val="FCC800"/>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WlmCollector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3001704" y="1140113"/>
                <a:ext cx="1110152" cy="353759"/>
              </a:xfrm>
              <a:prstGeom prst="rect">
                <a:avLst/>
              </a:prstGeom>
              <a:solidFill>
                <a:srgbClr val="FCC800"/>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WlmMonitor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矩形 91"/>
              <p:cNvSpPr/>
              <p:nvPr/>
            </p:nvSpPr>
            <p:spPr>
              <a:xfrm>
                <a:off x="5496822" y="1137312"/>
                <a:ext cx="1182921" cy="350619"/>
              </a:xfrm>
              <a:prstGeom prst="rect">
                <a:avLst/>
              </a:prstGeom>
              <a:solidFill>
                <a:srgbClr val="FCC800"/>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WlmArbiter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p:cNvGrpSpPr/>
            <p:nvPr/>
          </p:nvGrpSpPr>
          <p:grpSpPr>
            <a:xfrm>
              <a:off x="6847705" y="1054278"/>
              <a:ext cx="2430945" cy="467677"/>
              <a:chOff x="6847705" y="1083153"/>
              <a:chExt cx="2430945" cy="467677"/>
            </a:xfrm>
          </p:grpSpPr>
          <p:sp>
            <p:nvSpPr>
              <p:cNvPr id="99" name="圆角矩形 98"/>
              <p:cNvSpPr/>
              <p:nvPr/>
            </p:nvSpPr>
            <p:spPr>
              <a:xfrm>
                <a:off x="6847705" y="1083153"/>
                <a:ext cx="2430945" cy="467677"/>
              </a:xfrm>
              <a:prstGeom prst="roundRect">
                <a:avLst>
                  <a:gd name="adj" fmla="val 534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6917290" y="1149506"/>
                <a:ext cx="1118964" cy="344366"/>
              </a:xfrm>
              <a:prstGeom prst="rect">
                <a:avLst/>
              </a:prstGeom>
              <a:solidFill>
                <a:srgbClr val="FCC800"/>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JobScheduler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矩形 92"/>
              <p:cNvSpPr/>
              <p:nvPr/>
            </p:nvSpPr>
            <p:spPr>
              <a:xfrm>
                <a:off x="8114030" y="1149586"/>
                <a:ext cx="1114495" cy="338345"/>
              </a:xfrm>
              <a:prstGeom prst="rect">
                <a:avLst/>
              </a:prstGeom>
              <a:solidFill>
                <a:srgbClr val="FCC800"/>
              </a:solidFill>
              <a:ln>
                <a:prstDash val="dash"/>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JobExecutor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8" name="矩形 97"/>
            <p:cNvSpPr/>
            <p:nvPr/>
          </p:nvSpPr>
          <p:spPr>
            <a:xfrm>
              <a:off x="2502153" y="485931"/>
              <a:ext cx="6883430" cy="111677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2531015" y="580803"/>
              <a:ext cx="463190" cy="778502"/>
            </a:xfrm>
            <a:prstGeom prst="rect">
              <a:avLst/>
            </a:prstGeom>
            <a:noFill/>
          </p:spPr>
          <p:txBody>
            <a:bodyPr vert="eaVert"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辅助线程</a:t>
              </a:r>
            </a:p>
          </p:txBody>
        </p:sp>
      </p:grpSp>
      <p:grpSp>
        <p:nvGrpSpPr>
          <p:cNvPr id="63" name="组合 62"/>
          <p:cNvGrpSpPr/>
          <p:nvPr/>
        </p:nvGrpSpPr>
        <p:grpSpPr>
          <a:xfrm>
            <a:off x="2980642" y="2319419"/>
            <a:ext cx="6386376" cy="2790381"/>
            <a:chOff x="2585077" y="1851603"/>
            <a:chExt cx="6778326" cy="3258197"/>
          </a:xfrm>
        </p:grpSpPr>
        <p:grpSp>
          <p:nvGrpSpPr>
            <p:cNvPr id="52" name="组合 51"/>
            <p:cNvGrpSpPr/>
            <p:nvPr/>
          </p:nvGrpSpPr>
          <p:grpSpPr>
            <a:xfrm>
              <a:off x="2585077" y="1851603"/>
              <a:ext cx="6778326" cy="3258197"/>
              <a:chOff x="2585077" y="1851603"/>
              <a:chExt cx="6778326" cy="3258197"/>
            </a:xfrm>
          </p:grpSpPr>
          <p:grpSp>
            <p:nvGrpSpPr>
              <p:cNvPr id="30" name="组合 29"/>
              <p:cNvGrpSpPr/>
              <p:nvPr/>
            </p:nvGrpSpPr>
            <p:grpSpPr>
              <a:xfrm>
                <a:off x="2585077" y="1851603"/>
                <a:ext cx="6778326" cy="3258197"/>
                <a:chOff x="2585077" y="1736103"/>
                <a:chExt cx="6778326" cy="3258197"/>
              </a:xfrm>
            </p:grpSpPr>
            <p:sp>
              <p:nvSpPr>
                <p:cNvPr id="4" name="圆角矩形 3"/>
                <p:cNvSpPr/>
                <p:nvPr/>
              </p:nvSpPr>
              <p:spPr>
                <a:xfrm>
                  <a:off x="2585077" y="1736103"/>
                  <a:ext cx="6778326" cy="3258197"/>
                </a:xfrm>
                <a:prstGeom prst="roundRect">
                  <a:avLst>
                    <a:gd name="adj" fmla="val 1719"/>
                  </a:avLst>
                </a:prstGeom>
                <a:solidFill>
                  <a:schemeClr val="tx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a:xfrm>
                  <a:off x="7243922" y="1815658"/>
                  <a:ext cx="847709" cy="576873"/>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latin typeface="Huawei Sans" panose="020C0503030203020204" pitchFamily="34" charset="0"/>
                      <a:ea typeface="方正兰亭黑简体" panose="02000000000000000000" pitchFamily="2" charset="-122"/>
                      <a:sym typeface="Huawei Sans" panose="020C0503030203020204" pitchFamily="34" charset="0"/>
                    </a:rPr>
                    <a:t>LWLock</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Pool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3666239" y="1813704"/>
                  <a:ext cx="797046" cy="563642"/>
                </a:xfrm>
                <a:prstGeom prst="roundRect">
                  <a:avLst>
                    <a:gd name="adj" fmla="val 9091"/>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Data Buffers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a:xfrm>
                  <a:off x="5398583" y="1832845"/>
                  <a:ext cx="745632" cy="563642"/>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CLog</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 Buffer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4879291" y="2459702"/>
                  <a:ext cx="1075755" cy="512202"/>
                </a:xfrm>
                <a:prstGeom prst="roundRect">
                  <a:avLst>
                    <a:gd name="adj" fmla="val 9091"/>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Freespace</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4542644" y="1820367"/>
                  <a:ext cx="778776" cy="563642"/>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Xlog</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 Buffer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8359061" y="2464958"/>
                  <a:ext cx="910897" cy="509248"/>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Plan Cache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a:xfrm>
                  <a:off x="6053865" y="2460358"/>
                  <a:ext cx="1013294" cy="524696"/>
                </a:xfrm>
                <a:prstGeom prst="roundRect">
                  <a:avLst>
                    <a:gd name="adj" fmla="val 9091"/>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Extension</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a:xfrm>
                  <a:off x="7109027" y="4424322"/>
                  <a:ext cx="2169623" cy="491261"/>
                </a:xfrm>
                <a:prstGeom prst="roundRect">
                  <a:avLst>
                    <a:gd name="adj" fmla="val 909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Memory-optimized Table Engine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圆角矩形 42"/>
                <p:cNvSpPr/>
                <p:nvPr/>
              </p:nvSpPr>
              <p:spPr>
                <a:xfrm>
                  <a:off x="7147032" y="2470600"/>
                  <a:ext cx="1132763" cy="524696"/>
                </a:xfrm>
                <a:prstGeom prst="roundRect">
                  <a:avLst>
                    <a:gd name="adj" fmla="val 757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Workload</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2660973" y="2464958"/>
                  <a:ext cx="1134709" cy="558041"/>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Checkpoint</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Queue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p:nvPr/>
              </p:nvSpPr>
              <p:spPr>
                <a:xfrm>
                  <a:off x="2660973" y="1813704"/>
                  <a:ext cx="927977" cy="563642"/>
                </a:xfrm>
                <a:prstGeom prst="roundRect">
                  <a:avLst>
                    <a:gd name="adj" fmla="val 9091"/>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Thread</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Pool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45"/>
                <p:cNvSpPr/>
                <p:nvPr/>
              </p:nvSpPr>
              <p:spPr>
                <a:xfrm>
                  <a:off x="2660973" y="4429429"/>
                  <a:ext cx="2026590" cy="465488"/>
                </a:xfrm>
                <a:prstGeom prst="roundRect">
                  <a:avLst>
                    <a:gd name="adj" fmla="val 7576"/>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Row Storage Engine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4765854" y="4425056"/>
                  <a:ext cx="2278504" cy="490527"/>
                </a:xfrm>
                <a:prstGeom prst="roundRect">
                  <a:avLst>
                    <a:gd name="adj" fmla="val 7576"/>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Column Storage Engine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49"/>
                <p:cNvSpPr/>
                <p:nvPr/>
              </p:nvSpPr>
              <p:spPr>
                <a:xfrm>
                  <a:off x="8142314" y="1797069"/>
                  <a:ext cx="1141344" cy="568479"/>
                </a:xfrm>
                <a:prstGeom prst="roundRect">
                  <a:avLst>
                    <a:gd name="adj" fmla="val 757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Transaction</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圆角矩形 99"/>
                <p:cNvSpPr/>
                <p:nvPr/>
              </p:nvSpPr>
              <p:spPr>
                <a:xfrm>
                  <a:off x="2660825" y="3688626"/>
                  <a:ext cx="1569085" cy="642388"/>
                </a:xfrm>
                <a:prstGeom prst="roundRect">
                  <a:avLst>
                    <a:gd name="adj" fmla="val 10606"/>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NUMA-aware </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Data Structure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圆角矩形 100"/>
                <p:cNvSpPr/>
                <p:nvPr/>
              </p:nvSpPr>
              <p:spPr>
                <a:xfrm>
                  <a:off x="3850043" y="2466112"/>
                  <a:ext cx="985120" cy="524695"/>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Catalog</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圆角矩形 101"/>
                <p:cNvSpPr/>
                <p:nvPr/>
              </p:nvSpPr>
              <p:spPr>
                <a:xfrm>
                  <a:off x="6241554" y="1830017"/>
                  <a:ext cx="928175" cy="563642"/>
                </a:xfrm>
                <a:prstGeom prst="roundRect">
                  <a:avLst>
                    <a:gd name="adj" fmla="val 10606"/>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Lock</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圆角矩形 102"/>
                <p:cNvSpPr/>
                <p:nvPr/>
              </p:nvSpPr>
              <p:spPr>
                <a:xfrm>
                  <a:off x="6053865" y="3715236"/>
                  <a:ext cx="1615423" cy="642388"/>
                </a:xfrm>
                <a:prstGeom prst="roundRect">
                  <a:avLst>
                    <a:gd name="adj" fmla="val 10606"/>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AI for</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Predication</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圆角矩形 103"/>
                <p:cNvSpPr/>
                <p:nvPr/>
              </p:nvSpPr>
              <p:spPr>
                <a:xfrm>
                  <a:off x="4317624" y="3708116"/>
                  <a:ext cx="1637423" cy="642388"/>
                </a:xfrm>
                <a:prstGeom prst="roundRect">
                  <a:avLst>
                    <a:gd name="adj" fmla="val 10606"/>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AI-based</a:t>
                  </a:r>
                </a:p>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Configuration</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圆角矩形 104"/>
                <p:cNvSpPr/>
                <p:nvPr/>
              </p:nvSpPr>
              <p:spPr>
                <a:xfrm>
                  <a:off x="7767587" y="3715236"/>
                  <a:ext cx="1502371" cy="642388"/>
                </a:xfrm>
                <a:prstGeom prst="roundRect">
                  <a:avLst>
                    <a:gd name="adj" fmla="val 10606"/>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SQL Bypass</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Components</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圆角矩形 105"/>
                <p:cNvSpPr/>
                <p:nvPr/>
              </p:nvSpPr>
              <p:spPr>
                <a:xfrm>
                  <a:off x="2668630" y="3070423"/>
                  <a:ext cx="1303860" cy="513837"/>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Double Write</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Buffer</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圆角矩形 106"/>
                <p:cNvSpPr/>
                <p:nvPr/>
              </p:nvSpPr>
              <p:spPr>
                <a:xfrm>
                  <a:off x="4038016" y="3070423"/>
                  <a:ext cx="755650" cy="525003"/>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RBO</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CBO</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 108"/>
                <p:cNvSpPr/>
                <p:nvPr/>
              </p:nvSpPr>
              <p:spPr>
                <a:xfrm>
                  <a:off x="4841174" y="3070423"/>
                  <a:ext cx="943399" cy="536181"/>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Parallel</a:t>
                  </a:r>
                </a:p>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Q</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uery</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圆角矩形 38"/>
              <p:cNvSpPr/>
              <p:nvPr/>
            </p:nvSpPr>
            <p:spPr>
              <a:xfrm>
                <a:off x="5851949" y="3177493"/>
                <a:ext cx="3418010" cy="567197"/>
              </a:xfrm>
              <a:prstGeom prst="roundRect">
                <a:avLst>
                  <a:gd name="adj" fmla="val 8730"/>
                </a:avLst>
              </a:prstGeom>
              <a:solidFill>
                <a:schemeClr val="accent1">
                  <a:lumMod val="60000"/>
                  <a:lumOff val="40000"/>
                </a:schemeClr>
              </a:solid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3" name="圆角矩形 112"/>
            <p:cNvSpPr/>
            <p:nvPr/>
          </p:nvSpPr>
          <p:spPr>
            <a:xfrm>
              <a:off x="5912435" y="3224463"/>
              <a:ext cx="1004856" cy="459997"/>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Role</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圆角矩形 113"/>
            <p:cNvSpPr/>
            <p:nvPr/>
          </p:nvSpPr>
          <p:spPr>
            <a:xfrm>
              <a:off x="8085154" y="3224464"/>
              <a:ext cx="1114495" cy="459996"/>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Access</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圆角矩形 114"/>
            <p:cNvSpPr/>
            <p:nvPr/>
          </p:nvSpPr>
          <p:spPr>
            <a:xfrm>
              <a:off x="6996675" y="3224463"/>
              <a:ext cx="1004856" cy="459997"/>
            </a:xfrm>
            <a:prstGeom prst="roundRect">
              <a:avLst>
                <a:gd name="adj" fmla="val 7577"/>
              </a:avLst>
            </a:prstGeom>
            <a:solidFill>
              <a:srgbClr val="ED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rivilege </a:t>
              </a:r>
            </a:p>
            <a:p>
              <a:pPr algn="ct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Manage</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 name="标题 12"/>
          <p:cNvSpPr>
            <a:spLocks noGrp="1"/>
          </p:cNvSpPr>
          <p:nvPr>
            <p:ph type="title"/>
          </p:nvPr>
        </p:nvSpPr>
        <p:spPr/>
        <p:txBody>
          <a:bodyPr/>
          <a:lstStyle/>
          <a:p>
            <a:r>
              <a:rPr lang="zh-CN" altLang="en-US" dirty="0" smtClean="0">
                <a:sym typeface="Huawei Sans" panose="020C0503030203020204" pitchFamily="34" charset="0"/>
              </a:rPr>
              <a:t>数据库物理结构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Tree>
    <p:extLst>
      <p:ext uri="{BB962C8B-B14F-4D97-AF65-F5344CB8AC3E}">
        <p14:creationId xmlns:p14="http://schemas.microsoft.com/office/powerpoint/2010/main" val="34124983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数据库物理结构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数据库的文件默认保存在</a:t>
            </a:r>
            <a:r>
              <a:rPr lang="en-US" altLang="zh-CN" dirty="0" err="1" smtClean="0">
                <a:sym typeface="Huawei Sans" panose="020C0503030203020204" pitchFamily="34" charset="0"/>
              </a:rPr>
              <a:t>initdb</a:t>
            </a:r>
            <a:r>
              <a:rPr lang="zh-CN" altLang="en-US" dirty="0" smtClean="0">
                <a:sym typeface="Huawei Sans" panose="020C0503030203020204" pitchFamily="34" charset="0"/>
              </a:rPr>
              <a:t>时创建的数据目录中。在数据目录中有很多类型、功能不同的目录和文件，除了数据文件之外，还有参数文件、控制文件、数据库运行日志及预写日志等。</a:t>
            </a:r>
            <a:endParaRPr lang="en-US" altLang="zh-CN" dirty="0" smtClean="0">
              <a:sym typeface="Huawei Sans" panose="020C0503030203020204" pitchFamily="34" charset="0"/>
            </a:endParaRPr>
          </a:p>
          <a:p>
            <a:r>
              <a:rPr lang="zh-CN" altLang="en-US" dirty="0" smtClean="0">
                <a:sym typeface="Huawei Sans" panose="020C0503030203020204" pitchFamily="34" charset="0"/>
              </a:rPr>
              <a:t>数据目录结构</a:t>
            </a:r>
            <a:r>
              <a:rPr lang="zh-CN" altLang="en-US" dirty="0">
                <a:sym typeface="Huawei Sans" panose="020C0503030203020204" pitchFamily="34" charset="0"/>
              </a:rPr>
              <a:t>（</a:t>
            </a:r>
            <a:r>
              <a:rPr lang="zh-CN" altLang="en-US" dirty="0" smtClean="0">
                <a:sym typeface="Huawei Sans" panose="020C0503030203020204" pitchFamily="34" charset="0"/>
              </a:rPr>
              <a:t>部分</a:t>
            </a:r>
            <a:r>
              <a:rPr lang="zh-CN" altLang="en-US" dirty="0">
                <a:sym typeface="Huawei Sans" panose="020C0503030203020204" pitchFamily="34" charset="0"/>
              </a:rPr>
              <a:t>）</a:t>
            </a:r>
            <a:r>
              <a:rPr lang="en-US" altLang="zh-CN" dirty="0" smtClean="0">
                <a:sym typeface="Huawei Sans" panose="020C0503030203020204" pitchFamily="34" charset="0"/>
              </a:rPr>
              <a:t>:</a:t>
            </a:r>
          </a:p>
          <a:p>
            <a:endParaRPr lang="zh-CN" altLang="en-US" dirty="0">
              <a:sym typeface="Huawei Sans" panose="020C0503030203020204" pitchFamily="34" charset="0"/>
            </a:endParaRPr>
          </a:p>
        </p:txBody>
      </p:sp>
      <p:graphicFrame>
        <p:nvGraphicFramePr>
          <p:cNvPr id="28" name="表格 27"/>
          <p:cNvGraphicFramePr>
            <a:graphicFrameLocks noGrp="1"/>
          </p:cNvGraphicFramePr>
          <p:nvPr>
            <p:extLst>
              <p:ext uri="{D42A27DB-BD31-4B8C-83A1-F6EECF244321}">
                <p14:modId xmlns:p14="http://schemas.microsoft.com/office/powerpoint/2010/main" val="1684047331"/>
              </p:ext>
            </p:extLst>
          </p:nvPr>
        </p:nvGraphicFramePr>
        <p:xfrm>
          <a:off x="1041621" y="3233082"/>
          <a:ext cx="9382539" cy="2542673"/>
        </p:xfrm>
        <a:graphic>
          <a:graphicData uri="http://schemas.openxmlformats.org/drawingml/2006/table">
            <a:tbl>
              <a:tblPr firstRow="1" bandRow="1">
                <a:tableStyleId>{72833802-FEF1-4C79-8D5D-14CF1EAF98D9}</a:tableStyleId>
              </a:tblPr>
              <a:tblGrid>
                <a:gridCol w="1526650"/>
                <a:gridCol w="1590261"/>
                <a:gridCol w="6265628"/>
              </a:tblGrid>
              <a:tr h="0">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父目录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用途</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nSpc>
                          <a:spcPct val="100000"/>
                        </a:lnSpc>
                        <a:spcBef>
                          <a:spcPts val="400"/>
                        </a:spcBef>
                        <a:spcAft>
                          <a:spcPts val="400"/>
                        </a:spcAft>
                      </a:pP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存放数据库二进制文件的目录。</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0000"/>
                        </a:lnSpc>
                        <a:spcBef>
                          <a:spcPts val="400"/>
                        </a:spcBef>
                        <a:spcAft>
                          <a:spcPts val="400"/>
                        </a:spcAft>
                      </a:pP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lib</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存放数据库的库文件的目录。</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0000"/>
                        </a:lnSpc>
                        <a:spcBef>
                          <a:spcPts val="400"/>
                        </a:spcBef>
                        <a:spcAft>
                          <a:spcPts val="400"/>
                        </a:spcAft>
                      </a:pP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share</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存放数据库运行所需要的公共文件，如配置文件模板。</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0000"/>
                        </a:lnSpc>
                        <a:spcBef>
                          <a:spcPts val="400"/>
                        </a:spcBef>
                        <a:spcAft>
                          <a:spcPts val="400"/>
                        </a:spcAft>
                      </a:pP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data</a:t>
                      </a:r>
                      <a:r>
                        <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（数据库节点</a:t>
                      </a: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数据库主节点）</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en-US" altLang="zh-CN" sz="1600" dirty="0" err="1"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DBnode</a:t>
                      </a: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实例的数据目录，其中主实例的目录名为“</a:t>
                      </a:r>
                      <a:r>
                        <a:rPr lang="en-US" altLang="zh-CN" sz="1600" dirty="0" err="1"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data_dnxxx</a:t>
                      </a: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a:p>
                      <a:pP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备实例的为</a:t>
                      </a:r>
                      <a:r>
                        <a:rPr lang="en-US" altLang="zh-CN" sz="1600" dirty="0" err="1"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data_dnSxxx</a:t>
                      </a: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xxx</a:t>
                      </a: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代表</a:t>
                      </a:r>
                      <a:r>
                        <a:rPr lang="en-US" altLang="zh-CN" sz="1600" dirty="0" err="1"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DBnode</a:t>
                      </a: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编号。</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0000"/>
                        </a:lnSpc>
                        <a:spcBef>
                          <a:spcPts val="400"/>
                        </a:spcBef>
                        <a:spcAft>
                          <a:spcPts val="400"/>
                        </a:spcAft>
                      </a:pPr>
                      <a:r>
                        <a:rPr lang="en-US"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base</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zh-CN"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00000"/>
                        </a:lnSpc>
                        <a:spcBef>
                          <a:spcPts val="400"/>
                        </a:spcBef>
                        <a:spcAft>
                          <a:spcPts val="400"/>
                        </a:spcAft>
                      </a:pPr>
                      <a:r>
                        <a:rPr lang="zh-CN" altLang="en-US" sz="1600" dirty="0" smtClean="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包含每个数据库对应的子目录</a:t>
                      </a:r>
                      <a:endParaRPr lang="zh-CN" sz="1600" dirty="0">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28185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数据库物理结构 </a:t>
            </a:r>
            <a:r>
              <a:rPr lang="en-US" altLang="zh-CN" dirty="0" smtClean="0">
                <a:sym typeface="Huawei Sans" panose="020C0503030203020204" pitchFamily="34" charset="0"/>
              </a:rPr>
              <a:t>(3)</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a:sym typeface="Huawei Sans" panose="020C0503030203020204" pitchFamily="34" charset="0"/>
              </a:rPr>
              <a:t>数据目录</a:t>
            </a:r>
            <a:r>
              <a:rPr lang="zh-CN" altLang="en-US" dirty="0" smtClean="0">
                <a:sym typeface="Huawei Sans" panose="020C0503030203020204" pitchFamily="34" charset="0"/>
              </a:rPr>
              <a:t>结构</a:t>
            </a:r>
            <a:r>
              <a:rPr lang="zh-CN" altLang="en-US" dirty="0">
                <a:sym typeface="Huawei Sans" panose="020C0503030203020204" pitchFamily="34" charset="0"/>
              </a:rPr>
              <a:t>（</a:t>
            </a:r>
            <a:r>
              <a:rPr lang="zh-CN" altLang="en-US" dirty="0" smtClean="0">
                <a:sym typeface="Huawei Sans" panose="020C0503030203020204" pitchFamily="34" charset="0"/>
              </a:rPr>
              <a:t>部分</a:t>
            </a:r>
            <a:r>
              <a:rPr lang="zh-CN" altLang="en-US" dirty="0">
                <a:sym typeface="Huawei Sans" panose="020C0503030203020204" pitchFamily="34" charset="0"/>
              </a:rPr>
              <a:t>）</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graphicFrame>
        <p:nvGraphicFramePr>
          <p:cNvPr id="28" name="表格 27"/>
          <p:cNvGraphicFramePr>
            <a:graphicFrameLocks noGrp="1"/>
          </p:cNvGraphicFramePr>
          <p:nvPr>
            <p:extLst>
              <p:ext uri="{D42A27DB-BD31-4B8C-83A1-F6EECF244321}">
                <p14:modId xmlns:p14="http://schemas.microsoft.com/office/powerpoint/2010/main" val="3617191204"/>
              </p:ext>
            </p:extLst>
          </p:nvPr>
        </p:nvGraphicFramePr>
        <p:xfrm>
          <a:off x="1057523" y="1711592"/>
          <a:ext cx="9350734" cy="3554280"/>
        </p:xfrm>
        <a:graphic>
          <a:graphicData uri="http://schemas.openxmlformats.org/drawingml/2006/table">
            <a:tbl>
              <a:tblPr firstRow="1" bandRow="1">
                <a:tableStyleId>{72833802-FEF1-4C79-8D5D-14CF1EAF98D9}</a:tableStyleId>
              </a:tblPr>
              <a:tblGrid>
                <a:gridCol w="1708826"/>
                <a:gridCol w="2338086"/>
                <a:gridCol w="5303822"/>
              </a:tblGrid>
              <a:tr h="353516">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父目录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用途</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8225">
                <a:tc>
                  <a:txBody>
                    <a:bodyPr/>
                    <a:lstStyle/>
                    <a:p>
                      <a:pPr marL="0" algn="l" defTabSz="914034" rtl="0" eaLnBrk="1" latinLnBrk="0" hangingPunct="1">
                        <a:lnSpc>
                          <a:spcPct val="100000"/>
                        </a:lnSpc>
                        <a:spcBef>
                          <a:spcPts val="400"/>
                        </a:spcBef>
                        <a:spcAft>
                          <a:spcPts val="400"/>
                        </a:spcAft>
                      </a:pPr>
                      <a:r>
                        <a:rPr 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global</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包含集簇范围的表的子目录</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225">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pg_audit</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可配置）</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数据库审计日志目录。</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085">
                <a:tc>
                  <a:txBody>
                    <a:bodyPr/>
                    <a:lstStyle/>
                    <a:p>
                      <a:pPr marL="0" algn="l" defTabSz="914034" rtl="0" eaLnBrk="1" latinLnBrk="0" hangingPunct="1">
                        <a:lnSpc>
                          <a:spcPct val="100000"/>
                        </a:lnSpc>
                        <a:spcBef>
                          <a:spcPts val="400"/>
                        </a:spcBef>
                        <a:spcAft>
                          <a:spcPts val="400"/>
                        </a:spcAft>
                      </a:pPr>
                      <a:r>
                        <a:rPr lang="en-US" sz="1600" kern="1200" dirty="0" err="1"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pg_log</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可配置）</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保存数据库节点实例的运行日志目录。</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38">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pg_xlog</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保存预写日志</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38">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postgresql.conf</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参数文件</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38">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pg_hba.conf</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客户端认证控制文件</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738">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postmaster.opts</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实例数据目录</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记录服务器启动时使用的命令行参数</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79301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数据库物理结构 </a:t>
            </a:r>
            <a:r>
              <a:rPr lang="en-US" altLang="zh-CN" dirty="0" smtClean="0">
                <a:sym typeface="Huawei Sans" panose="020C0503030203020204" pitchFamily="34" charset="0"/>
              </a:rPr>
              <a:t>(4)</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数据目录结构</a:t>
            </a:r>
            <a:r>
              <a:rPr lang="zh-CN" altLang="en-US" dirty="0">
                <a:sym typeface="Huawei Sans" panose="020C0503030203020204" pitchFamily="34" charset="0"/>
              </a:rPr>
              <a:t>（</a:t>
            </a:r>
            <a:r>
              <a:rPr lang="zh-CN" altLang="en-US" dirty="0" smtClean="0">
                <a:sym typeface="Huawei Sans" panose="020C0503030203020204" pitchFamily="34" charset="0"/>
              </a:rPr>
              <a:t>部分</a:t>
            </a:r>
            <a:r>
              <a:rPr lang="zh-CN" altLang="en-US" dirty="0">
                <a:sym typeface="Huawei Sans" panose="020C0503030203020204" pitchFamily="34" charset="0"/>
              </a:rPr>
              <a:t>）</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28" name="表格 27"/>
          <p:cNvGraphicFramePr>
            <a:graphicFrameLocks noGrp="1"/>
          </p:cNvGraphicFramePr>
          <p:nvPr>
            <p:extLst>
              <p:ext uri="{D42A27DB-BD31-4B8C-83A1-F6EECF244321}">
                <p14:modId xmlns:p14="http://schemas.microsoft.com/office/powerpoint/2010/main" val="138670809"/>
              </p:ext>
            </p:extLst>
          </p:nvPr>
        </p:nvGraphicFramePr>
        <p:xfrm>
          <a:off x="1075120" y="1707170"/>
          <a:ext cx="9420601" cy="2933281"/>
        </p:xfrm>
        <a:graphic>
          <a:graphicData uri="http://schemas.openxmlformats.org/drawingml/2006/table">
            <a:tbl>
              <a:tblPr firstRow="1" bandRow="1">
                <a:tableStyleId>{72833802-FEF1-4C79-8D5D-14CF1EAF98D9}</a:tableStyleId>
              </a:tblPr>
              <a:tblGrid>
                <a:gridCol w="1477249"/>
                <a:gridCol w="1439186"/>
                <a:gridCol w="6504166"/>
              </a:tblGrid>
              <a:tr h="331833">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父目录</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smtClean="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用途</a:t>
                      </a:r>
                      <a:endParaRPr lang="zh-CN" altLang="en-US"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503">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gs_initdb</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数据库初始化工具</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9278">
                <a:tc>
                  <a:txBody>
                    <a:bodyPr/>
                    <a:lstStyle/>
                    <a:p>
                      <a:pPr marL="0" algn="l" defTabSz="914034" rtl="0" eaLnBrk="1" latinLnBrk="0" hangingPunct="1">
                        <a:lnSpc>
                          <a:spcPct val="100000"/>
                        </a:lnSpc>
                        <a:spcBef>
                          <a:spcPts val="400"/>
                        </a:spcBef>
                        <a:spcAft>
                          <a:spcPts val="400"/>
                        </a:spcAft>
                      </a:pPr>
                      <a:r>
                        <a:rPr lang="en-US" sz="1600" kern="120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gs_dump</a:t>
                      </a:r>
                      <a:endParaRPr lang="zh-CN" sz="1600" kern="120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导出数据库相关信息的工具</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9278">
                <a:tc>
                  <a:txBody>
                    <a:bodyPr/>
                    <a:lstStyle/>
                    <a:p>
                      <a:pPr marL="0" algn="l" defTabSz="914034" rtl="0" eaLnBrk="1" latinLnBrk="0" hangingPunct="1">
                        <a:lnSpc>
                          <a:spcPct val="100000"/>
                        </a:lnSpc>
                        <a:spcBef>
                          <a:spcPts val="400"/>
                        </a:spcBef>
                        <a:spcAft>
                          <a:spcPts val="400"/>
                        </a:spcAft>
                      </a:pPr>
                      <a:r>
                        <a:rPr lang="en-US" sz="1600" kern="1200" dirty="0" err="1"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gs_ctl</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数据库服务控制工具</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151">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gs_guc</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en-US"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应用程序可以通过调用</a:t>
                      </a:r>
                      <a:r>
                        <a:rPr lang="en-US" altLang="zh-CN" sz="1600" kern="1200" dirty="0" err="1"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gs_guc</a:t>
                      </a: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来设置适合自己的参数</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9278">
                <a:tc>
                  <a:txBody>
                    <a:bodyPr/>
                    <a:lstStyle/>
                    <a:p>
                      <a:pPr marL="0" algn="l" defTabSz="914034" rtl="0" eaLnBrk="1" latinLnBrk="0" hangingPunct="1">
                        <a:lnSpc>
                          <a:spcPct val="100000"/>
                        </a:lnSpc>
                        <a:spcBef>
                          <a:spcPts val="400"/>
                        </a:spcBef>
                        <a:spcAft>
                          <a:spcPts val="400"/>
                        </a:spcAft>
                      </a:pPr>
                      <a:r>
                        <a:rPr lang="en-US" sz="1600" kern="1200" dirty="0" err="1">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gsql</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en-US" sz="1600" kern="120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bin</a:t>
                      </a:r>
                      <a:endParaRPr lang="zh-CN" sz="1600" kern="120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034" rtl="0" eaLnBrk="1" latinLnBrk="0" hangingPunct="1">
                        <a:lnSpc>
                          <a:spcPct val="100000"/>
                        </a:lnSpc>
                        <a:spcBef>
                          <a:spcPts val="400"/>
                        </a:spcBef>
                        <a:spcAft>
                          <a:spcPts val="400"/>
                        </a:spcAft>
                      </a:pPr>
                      <a:r>
                        <a:rPr lang="zh-CN" altLang="en-US" sz="1600" kern="1200" dirty="0" smtClean="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在命令行下运行的数据库连接工具</a:t>
                      </a:r>
                      <a:endParaRPr lang="zh-CN" sz="1600" kern="1200" dirty="0">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36116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smtClean="0">
                <a:solidFill>
                  <a:schemeClr val="bg1">
                    <a:lumMod val="50000"/>
                  </a:schemeClr>
                </a:solidFill>
                <a:sym typeface="Huawei Sans" panose="020C0503030203020204" pitchFamily="34" charset="0"/>
              </a:rPr>
              <a:t>产品介绍</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系统架构</a:t>
            </a:r>
            <a:endParaRPr lang="en-US" altLang="zh-CN" dirty="0" smtClean="0">
              <a:solidFill>
                <a:schemeClr val="bg1">
                  <a:lumMod val="50000"/>
                </a:schemeClr>
              </a:solidFill>
              <a:sym typeface="Huawei Sans" panose="020C0503030203020204" pitchFamily="34" charset="0"/>
            </a:endParaRPr>
          </a:p>
          <a:p>
            <a:r>
              <a:rPr lang="zh-CN" altLang="en-US" b="1" dirty="0" smtClean="0">
                <a:sym typeface="Huawei Sans" panose="020C0503030203020204" pitchFamily="34" charset="0"/>
              </a:rPr>
              <a:t>服务响应流程</a:t>
            </a:r>
            <a:endParaRPr lang="en-US" altLang="zh-CN" b="1" dirty="0" smtClean="0">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安装部署</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状态查询</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启停流程</a:t>
            </a:r>
            <a:endParaRPr lang="en-US" altLang="zh-CN" dirty="0" smtClean="0">
              <a:solidFill>
                <a:schemeClr val="bg1">
                  <a:lumMod val="50000"/>
                </a:schemeClr>
              </a:solidFill>
              <a:sym typeface="Huawei Sans" panose="020C0503030203020204" pitchFamily="34" charset="0"/>
            </a:endParaRPr>
          </a:p>
          <a:p>
            <a:r>
              <a:rPr lang="en-US" altLang="zh-CN" dirty="0" err="1">
                <a:solidFill>
                  <a:schemeClr val="bg1">
                    <a:lumMod val="50000"/>
                  </a:schemeClr>
                </a:solidFill>
                <a:sym typeface="Huawei Sans" panose="020C0503030203020204" pitchFamily="34" charset="0"/>
              </a:rPr>
              <a:t>GaussDB</a:t>
            </a:r>
            <a:r>
              <a:rPr lang="zh-CN" altLang="en-US" dirty="0">
                <a:solidFill>
                  <a:schemeClr val="bg1">
                    <a:lumMod val="50000"/>
                  </a:schemeClr>
                </a:solidFill>
                <a:sym typeface="Huawei Sans" panose="020C0503030203020204" pitchFamily="34" charset="0"/>
              </a:rPr>
              <a:t>云</a:t>
            </a:r>
            <a:r>
              <a:rPr lang="zh-CN" altLang="en-US" dirty="0" smtClean="0">
                <a:solidFill>
                  <a:schemeClr val="bg1">
                    <a:lumMod val="50000"/>
                  </a:schemeClr>
                </a:solidFill>
                <a:sym typeface="Huawei Sans" panose="020C0503030203020204" pitchFamily="34" charset="0"/>
              </a:rPr>
              <a:t>数据库</a:t>
            </a:r>
            <a:endParaRPr lang="en-US" altLang="zh-CN"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214019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a:sym typeface="Huawei Sans" panose="020C0503030203020204" pitchFamily="34" charset="0"/>
              </a:rPr>
              <a:t>服务响应流程</a:t>
            </a:r>
          </a:p>
        </p:txBody>
      </p:sp>
      <p:cxnSp>
        <p:nvCxnSpPr>
          <p:cNvPr id="4" name="直接连接符 3"/>
          <p:cNvCxnSpPr/>
          <p:nvPr/>
        </p:nvCxnSpPr>
        <p:spPr>
          <a:xfrm>
            <a:off x="1747434" y="1497941"/>
            <a:ext cx="0" cy="4044116"/>
          </a:xfrm>
          <a:prstGeom prst="line">
            <a:avLst/>
          </a:prstGeom>
          <a:ln w="12700"/>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1142077" y="1106723"/>
            <a:ext cx="6098072" cy="4244097"/>
            <a:chOff x="1920819" y="1681425"/>
            <a:chExt cx="5626751" cy="3916071"/>
          </a:xfrm>
        </p:grpSpPr>
        <p:sp>
          <p:nvSpPr>
            <p:cNvPr id="5" name="矩形 4"/>
            <p:cNvSpPr/>
            <p:nvPr/>
          </p:nvSpPr>
          <p:spPr>
            <a:xfrm>
              <a:off x="1920819" y="1700889"/>
              <a:ext cx="1117137" cy="329589"/>
            </a:xfrm>
            <a:prstGeom prst="rect">
              <a:avLst/>
            </a:prstGeom>
            <a:solidFill>
              <a:srgbClr val="30B5C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客户端</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3944008" y="1681425"/>
              <a:ext cx="1937227" cy="353383"/>
            </a:xfrm>
            <a:prstGeom prst="rect">
              <a:avLst/>
            </a:prstGeom>
            <a:solidFill>
              <a:srgbClr val="30B5C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Server</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5158104" y="2253336"/>
              <a:ext cx="1392964" cy="25443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、监听服务接口</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2959906" y="2298663"/>
              <a:ext cx="1681254" cy="24558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、请求连接服务器</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2714423" y="2621140"/>
              <a:ext cx="1681254" cy="24558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、验证权限</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2876876" y="2933767"/>
              <a:ext cx="1681254" cy="24558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、发送查询请求</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5117635" y="3347964"/>
              <a:ext cx="2429935" cy="2795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、从线程池中获取可用执行线程</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5091998" y="3845400"/>
              <a:ext cx="1542723" cy="24558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、查询解析、优化</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5104873" y="4373887"/>
              <a:ext cx="1135853" cy="2234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、执行查询</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2974101" y="4525205"/>
              <a:ext cx="1584029" cy="2678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、返回查询结果</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3033757" y="4892013"/>
              <a:ext cx="1135853" cy="2234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、关闭连接</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5091998" y="5305256"/>
              <a:ext cx="2033899" cy="2922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、将执行线程返回线程池</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连接符 10"/>
          <p:cNvCxnSpPr/>
          <p:nvPr/>
        </p:nvCxnSpPr>
        <p:spPr>
          <a:xfrm>
            <a:off x="4384485" y="1482423"/>
            <a:ext cx="0" cy="4115293"/>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1838851" y="2084902"/>
            <a:ext cx="254563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1838851" y="2408540"/>
            <a:ext cx="254563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1838851" y="2755971"/>
            <a:ext cx="254563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1838851" y="4530670"/>
            <a:ext cx="254563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1838851" y="4828457"/>
            <a:ext cx="260928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6" name="弧形 35"/>
          <p:cNvSpPr/>
          <p:nvPr/>
        </p:nvSpPr>
        <p:spPr>
          <a:xfrm>
            <a:off x="4305790" y="1581642"/>
            <a:ext cx="300883" cy="420647"/>
          </a:xfrm>
          <a:prstGeom prst="arc">
            <a:avLst>
              <a:gd name="adj1" fmla="val 15497335"/>
              <a:gd name="adj2" fmla="val 5920458"/>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弧形 38"/>
          <p:cNvSpPr/>
          <p:nvPr/>
        </p:nvSpPr>
        <p:spPr>
          <a:xfrm>
            <a:off x="4288157" y="2892864"/>
            <a:ext cx="281469" cy="378067"/>
          </a:xfrm>
          <a:prstGeom prst="arc">
            <a:avLst>
              <a:gd name="adj1" fmla="val 15453708"/>
              <a:gd name="adj2" fmla="val 5920458"/>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弧形 39"/>
          <p:cNvSpPr/>
          <p:nvPr/>
        </p:nvSpPr>
        <p:spPr>
          <a:xfrm>
            <a:off x="4315782" y="3426632"/>
            <a:ext cx="237075" cy="432969"/>
          </a:xfrm>
          <a:prstGeom prst="arc">
            <a:avLst>
              <a:gd name="adj1" fmla="val 15374059"/>
              <a:gd name="adj2" fmla="val 6118458"/>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弧形 40"/>
          <p:cNvSpPr/>
          <p:nvPr/>
        </p:nvSpPr>
        <p:spPr>
          <a:xfrm>
            <a:off x="4301971" y="3946498"/>
            <a:ext cx="276917" cy="348191"/>
          </a:xfrm>
          <a:prstGeom prst="arc">
            <a:avLst>
              <a:gd name="adj1" fmla="val 15623025"/>
              <a:gd name="adj2" fmla="val 605645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弧形 41"/>
          <p:cNvSpPr/>
          <p:nvPr/>
        </p:nvSpPr>
        <p:spPr>
          <a:xfrm>
            <a:off x="4280080" y="4970258"/>
            <a:ext cx="272777" cy="380564"/>
          </a:xfrm>
          <a:prstGeom prst="arc">
            <a:avLst>
              <a:gd name="adj1" fmla="val 15547700"/>
              <a:gd name="adj2" fmla="val 6381355"/>
            </a:avLst>
          </a:pr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496369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smtClean="0">
                <a:solidFill>
                  <a:schemeClr val="bg1">
                    <a:lumMod val="50000"/>
                  </a:schemeClr>
                </a:solidFill>
                <a:sym typeface="Huawei Sans" panose="020C0503030203020204" pitchFamily="34" charset="0"/>
              </a:rPr>
              <a:t>产品介绍</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系统架构</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服务响应流程</a:t>
            </a:r>
            <a:endParaRPr lang="en-US" altLang="zh-CN" dirty="0" smtClean="0">
              <a:solidFill>
                <a:schemeClr val="bg1">
                  <a:lumMod val="50000"/>
                </a:schemeClr>
              </a:solidFill>
              <a:sym typeface="Huawei Sans" panose="020C0503030203020204" pitchFamily="34" charset="0"/>
            </a:endParaRPr>
          </a:p>
          <a:p>
            <a:r>
              <a:rPr lang="zh-CN" altLang="en-US" b="1" dirty="0" smtClean="0">
                <a:sym typeface="Huawei Sans" panose="020C0503030203020204" pitchFamily="34" charset="0"/>
              </a:rPr>
              <a:t>安装部署</a:t>
            </a:r>
            <a:endParaRPr lang="en-US" altLang="zh-CN" b="1" dirty="0" smtClean="0">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状态查询</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启停</a:t>
            </a:r>
            <a:r>
              <a:rPr lang="en-US" altLang="zh-CN" dirty="0" err="1" smtClean="0">
                <a:solidFill>
                  <a:schemeClr val="bg1">
                    <a:lumMod val="50000"/>
                  </a:schemeClr>
                </a:solidFill>
                <a:sym typeface="Huawei Sans" panose="020C0503030203020204" pitchFamily="34" charset="0"/>
              </a:rPr>
              <a:t>openGauss</a:t>
            </a:r>
            <a:endParaRPr lang="en-US" altLang="zh-CN" dirty="0" smtClean="0">
              <a:solidFill>
                <a:schemeClr val="bg1">
                  <a:lumMod val="50000"/>
                </a:schemeClr>
              </a:solidFill>
              <a:sym typeface="Huawei Sans" panose="020C0503030203020204" pitchFamily="34" charset="0"/>
            </a:endParaRPr>
          </a:p>
          <a:p>
            <a:r>
              <a:rPr lang="en-US" altLang="zh-CN" dirty="0" err="1" smtClean="0">
                <a:solidFill>
                  <a:schemeClr val="bg1">
                    <a:lumMod val="50000"/>
                  </a:schemeClr>
                </a:solidFill>
                <a:sym typeface="Huawei Sans" panose="020C0503030203020204" pitchFamily="34" charset="0"/>
              </a:rPr>
              <a:t>GaussDB</a:t>
            </a:r>
            <a:r>
              <a:rPr lang="zh-CN" altLang="en-US" dirty="0" smtClean="0">
                <a:solidFill>
                  <a:schemeClr val="bg1">
                    <a:lumMod val="50000"/>
                  </a:schemeClr>
                </a:solidFill>
                <a:sym typeface="Huawei Sans" panose="020C0503030203020204" pitchFamily="34" charset="0"/>
              </a:rPr>
              <a:t>云数据库</a:t>
            </a:r>
            <a:endParaRPr lang="en-US" altLang="zh-CN" dirty="0" smtClean="0">
              <a:solidFill>
                <a:schemeClr val="bg1">
                  <a:lumMod val="50000"/>
                </a:schemeClr>
              </a:solidFill>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2720889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安装部署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支持单机部署和单机</a:t>
            </a:r>
            <a:r>
              <a:rPr lang="en-US" altLang="zh-CN" dirty="0" smtClean="0">
                <a:sym typeface="Huawei Sans" panose="020C0503030203020204" pitchFamily="34" charset="0"/>
              </a:rPr>
              <a:t>HA</a:t>
            </a:r>
            <a:r>
              <a:rPr lang="zh-CN" altLang="en-US" dirty="0" smtClean="0">
                <a:sym typeface="Huawei Sans" panose="020C0503030203020204" pitchFamily="34" charset="0"/>
              </a:rPr>
              <a:t>部署两种部署方式。单机部署时，可在一个主机部署多个数据库实例，但为了数据安全，不建议用户这样部署。单机</a:t>
            </a:r>
            <a:r>
              <a:rPr lang="en-US" altLang="zh-CN" dirty="0" smtClean="0">
                <a:sym typeface="Huawei Sans" panose="020C0503030203020204" pitchFamily="34" charset="0"/>
              </a:rPr>
              <a:t>HA</a:t>
            </a:r>
            <a:r>
              <a:rPr lang="zh-CN" altLang="en-US" dirty="0" smtClean="0">
                <a:sym typeface="Huawei Sans" panose="020C0503030203020204" pitchFamily="34" charset="0"/>
              </a:rPr>
              <a:t>部署支持一台主机和最少一台备机，备机一共最多</a:t>
            </a:r>
            <a:r>
              <a:rPr lang="en-US" altLang="zh-CN" dirty="0" smtClean="0">
                <a:sym typeface="Huawei Sans" panose="020C0503030203020204" pitchFamily="34" charset="0"/>
              </a:rPr>
              <a:t>4</a:t>
            </a:r>
            <a:r>
              <a:rPr lang="zh-CN" altLang="en-US" dirty="0" smtClean="0">
                <a:sym typeface="Huawei Sans" panose="020C0503030203020204" pitchFamily="34" charset="0"/>
              </a:rPr>
              <a:t>台的配置方式。</a:t>
            </a:r>
          </a:p>
          <a:p>
            <a:r>
              <a:rPr lang="zh-CN" altLang="en-US" dirty="0" smtClean="0">
                <a:sym typeface="Huawei Sans" panose="020C0503030203020204" pitchFamily="34" charset="0"/>
              </a:rPr>
              <a:t>单机部署和单机</a:t>
            </a:r>
            <a:r>
              <a:rPr lang="en-US" altLang="zh-CN" dirty="0" smtClean="0">
                <a:sym typeface="Huawei Sans" panose="020C0503030203020204" pitchFamily="34" charset="0"/>
              </a:rPr>
              <a:t>HA</a:t>
            </a:r>
            <a:r>
              <a:rPr lang="zh-CN" altLang="en-US" dirty="0" smtClean="0">
                <a:sym typeface="Huawei Sans" panose="020C0503030203020204" pitchFamily="34" charset="0"/>
              </a:rPr>
              <a:t>部署均支持精简模式和兼容模式。精简模式下，您可以安装</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数据库并正常使用；兼容模式是在精简模式的基础上做了兼容增强，安装兼容包后会兼容主流数据库的接口名称，便于习惯主流数据库的用户使用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a:t>
            </a:r>
          </a:p>
          <a:p>
            <a:endParaRPr lang="zh-CN" altLang="en-US"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7815879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安装部署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安装流程</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具体安装部署请参考安装部署指导手册。</a:t>
            </a:r>
            <a:endParaRPr lang="zh-CN" altLang="en-US" dirty="0">
              <a:sym typeface="Huawei Sans" panose="020C0503030203020204" pitchFamily="34" charset="0"/>
            </a:endParaRPr>
          </a:p>
        </p:txBody>
      </p:sp>
      <p:sp>
        <p:nvSpPr>
          <p:cNvPr id="6" name="文本框 5"/>
          <p:cNvSpPr txBox="1"/>
          <p:nvPr/>
        </p:nvSpPr>
        <p:spPr>
          <a:xfrm>
            <a:off x="1084868" y="2623390"/>
            <a:ext cx="6543547" cy="280076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安装前</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准备：</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安装前需要准备相应的软硬件环境以及相关配置</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获取并校验安装</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包</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安装</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包需要在官方网站上下载并且对安装包进行</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校验</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文件：安装</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前需要创建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文件包含部署</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的服务器信息、安装路径、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地址以及端口号等</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初始化安装环境</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：安装环境的初始化包含上传安装包和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文件、解压安装包、使用</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gs_preinstall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准备好安装环境</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执行</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安装</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gs_install</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安装</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buFont typeface="Arial" panose="020B0604020202020204" pitchFamily="34" charset="0"/>
              <a:buChar char="•"/>
            </a:pP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设置备机可</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读</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可选操作。在开启备机可读之后，备机将支持读操作，并满足数据一致性要求。</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a:xfrm>
            <a:off x="1051297" y="2479785"/>
            <a:ext cx="6697363" cy="3023287"/>
          </a:xfrm>
          <a:prstGeom prst="roundRect">
            <a:avLst/>
          </a:prstGeom>
          <a:noFill/>
          <a:ln>
            <a:solidFill>
              <a:srgbClr val="30B5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 name="组合 41"/>
          <p:cNvGrpSpPr/>
          <p:nvPr/>
        </p:nvGrpSpPr>
        <p:grpSpPr>
          <a:xfrm>
            <a:off x="8268046" y="1371976"/>
            <a:ext cx="2059536" cy="4688723"/>
            <a:chOff x="8333383" y="1271902"/>
            <a:chExt cx="2067183" cy="4688723"/>
          </a:xfrm>
          <a:solidFill>
            <a:srgbClr val="30B5C5"/>
          </a:solidFill>
        </p:grpSpPr>
        <p:sp>
          <p:nvSpPr>
            <p:cNvPr id="9" name="圆角矩形 8"/>
            <p:cNvSpPr/>
            <p:nvPr/>
          </p:nvSpPr>
          <p:spPr>
            <a:xfrm>
              <a:off x="8333383" y="1271902"/>
              <a:ext cx="2059536" cy="296276"/>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开始</a:t>
              </a:r>
            </a:p>
          </p:txBody>
        </p:sp>
        <p:sp>
          <p:nvSpPr>
            <p:cNvPr id="10" name="圆角矩形 9"/>
            <p:cNvSpPr/>
            <p:nvPr/>
          </p:nvSpPr>
          <p:spPr>
            <a:xfrm>
              <a:off x="8341030" y="1767735"/>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安装前准备</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a:xfrm>
              <a:off x="8341030" y="2250641"/>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获取并校验安装包</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12"/>
            <p:cNvSpPr/>
            <p:nvPr/>
          </p:nvSpPr>
          <p:spPr>
            <a:xfrm>
              <a:off x="8341030" y="2714940"/>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文件</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a:xfrm>
              <a:off x="8341030" y="3205428"/>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上传安装包和</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XML</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文件</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圆角矩形 14"/>
            <p:cNvSpPr/>
            <p:nvPr/>
          </p:nvSpPr>
          <p:spPr>
            <a:xfrm>
              <a:off x="8341030" y="3708651"/>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解</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压安装包</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8341030" y="4190042"/>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初始化安装环境</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8341030" y="4697483"/>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执行安装</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8341030" y="5163330"/>
              <a:ext cx="2059536" cy="30041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可选</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设置备机可读</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a:xfrm>
              <a:off x="8338158" y="5664349"/>
              <a:ext cx="2059536" cy="296276"/>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结束</a:t>
              </a:r>
            </a:p>
          </p:txBody>
        </p:sp>
        <p:cxnSp>
          <p:nvCxnSpPr>
            <p:cNvPr id="20" name="直接箭头连接符 19"/>
            <p:cNvCxnSpPr>
              <a:endCxn id="10" idx="0"/>
            </p:cNvCxnSpPr>
            <p:nvPr/>
          </p:nvCxnSpPr>
          <p:spPr>
            <a:xfrm>
              <a:off x="9367926" y="1576901"/>
              <a:ext cx="2872" cy="1908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2" idx="0"/>
            </p:cNvCxnSpPr>
            <p:nvPr/>
          </p:nvCxnSpPr>
          <p:spPr>
            <a:xfrm>
              <a:off x="9366490" y="2116378"/>
              <a:ext cx="4308" cy="13426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3" idx="0"/>
            </p:cNvCxnSpPr>
            <p:nvPr/>
          </p:nvCxnSpPr>
          <p:spPr>
            <a:xfrm flipH="1">
              <a:off x="9370798" y="2531275"/>
              <a:ext cx="7794" cy="18366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9363641" y="3561781"/>
              <a:ext cx="2849" cy="151088"/>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375720" y="3046491"/>
              <a:ext cx="2872" cy="1908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9369315" y="4026514"/>
              <a:ext cx="2872" cy="1908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6" idx="2"/>
              <a:endCxn id="17" idx="0"/>
            </p:cNvCxnSpPr>
            <p:nvPr/>
          </p:nvCxnSpPr>
          <p:spPr>
            <a:xfrm>
              <a:off x="9370798" y="4490458"/>
              <a:ext cx="0" cy="20702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374856" y="5000800"/>
              <a:ext cx="2872" cy="1908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8" idx="2"/>
              <a:endCxn id="19" idx="0"/>
            </p:cNvCxnSpPr>
            <p:nvPr/>
          </p:nvCxnSpPr>
          <p:spPr>
            <a:xfrm flipH="1">
              <a:off x="9367926" y="5463746"/>
              <a:ext cx="2872" cy="20060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23840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smtClean="0">
                <a:solidFill>
                  <a:schemeClr val="bg1">
                    <a:lumMod val="50000"/>
                  </a:schemeClr>
                </a:solidFill>
                <a:sym typeface="Huawei Sans" panose="020C0503030203020204" pitchFamily="34" charset="0"/>
              </a:rPr>
              <a:t>产品介绍</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系统架构</a:t>
            </a:r>
            <a:endParaRPr lang="en-US" altLang="zh-CN" dirty="0" smtClean="0">
              <a:solidFill>
                <a:schemeClr val="bg1">
                  <a:lumMod val="50000"/>
                </a:schemeClr>
              </a:solidFill>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服务响应流程</a:t>
            </a:r>
            <a:endParaRPr lang="en-US" altLang="zh-CN" dirty="0" smtClean="0">
              <a:solidFill>
                <a:schemeClr val="bg1">
                  <a:lumMod val="50000"/>
                </a:schemeClr>
              </a:solidFill>
              <a:sym typeface="Huawei Sans" panose="020C0503030203020204" pitchFamily="34" charset="0"/>
            </a:endParaRPr>
          </a:p>
          <a:p>
            <a:r>
              <a:rPr lang="zh-CN" altLang="en-US" dirty="0">
                <a:solidFill>
                  <a:schemeClr val="bg1">
                    <a:lumMod val="50000"/>
                  </a:schemeClr>
                </a:solidFill>
                <a:sym typeface="Huawei Sans" panose="020C0503030203020204" pitchFamily="34" charset="0"/>
              </a:rPr>
              <a:t>安装部署</a:t>
            </a:r>
            <a:endParaRPr lang="en-US" altLang="zh-CN" dirty="0">
              <a:solidFill>
                <a:schemeClr val="bg1">
                  <a:lumMod val="50000"/>
                </a:schemeClr>
              </a:solidFill>
              <a:sym typeface="Huawei Sans" panose="020C0503030203020204" pitchFamily="34" charset="0"/>
            </a:endParaRPr>
          </a:p>
          <a:p>
            <a:r>
              <a:rPr lang="zh-CN" altLang="en-US" b="1" dirty="0">
                <a:sym typeface="Huawei Sans" panose="020C0503030203020204" pitchFamily="34" charset="0"/>
              </a:rPr>
              <a:t>状态查询</a:t>
            </a:r>
            <a:endParaRPr lang="en-US" altLang="zh-CN" b="1" dirty="0">
              <a:sym typeface="Huawei Sans" panose="020C0503030203020204" pitchFamily="34" charset="0"/>
            </a:endParaRPr>
          </a:p>
          <a:p>
            <a:r>
              <a:rPr lang="zh-CN" altLang="en-US" dirty="0" smtClean="0">
                <a:solidFill>
                  <a:schemeClr val="bg1">
                    <a:lumMod val="50000"/>
                  </a:schemeClr>
                </a:solidFill>
                <a:sym typeface="Huawei Sans" panose="020C0503030203020204" pitchFamily="34" charset="0"/>
              </a:rPr>
              <a:t>启停</a:t>
            </a:r>
            <a:r>
              <a:rPr lang="en-US" altLang="zh-CN" dirty="0" err="1" smtClean="0">
                <a:solidFill>
                  <a:schemeClr val="bg1">
                    <a:lumMod val="50000"/>
                  </a:schemeClr>
                </a:solidFill>
                <a:sym typeface="Huawei Sans" panose="020C0503030203020204" pitchFamily="34" charset="0"/>
              </a:rPr>
              <a:t>openGauss</a:t>
            </a:r>
            <a:endParaRPr lang="en-US" altLang="zh-CN" dirty="0" smtClean="0">
              <a:solidFill>
                <a:schemeClr val="bg1">
                  <a:lumMod val="50000"/>
                </a:schemeClr>
              </a:solidFill>
              <a:sym typeface="Huawei Sans" panose="020C0503030203020204" pitchFamily="34" charset="0"/>
            </a:endParaRPr>
          </a:p>
          <a:p>
            <a:r>
              <a:rPr lang="en-US" altLang="zh-CN" sz="2400" dirty="0" err="1">
                <a:solidFill>
                  <a:schemeClr val="bg1">
                    <a:lumMod val="50000"/>
                  </a:schemeClr>
                </a:solidFill>
                <a:sym typeface="Huawei Sans" panose="020C0503030203020204" pitchFamily="34" charset="0"/>
              </a:rPr>
              <a:t>GaussDB</a:t>
            </a:r>
            <a:r>
              <a:rPr lang="zh-CN" altLang="en-US" sz="2400" dirty="0">
                <a:solidFill>
                  <a:schemeClr val="bg1">
                    <a:lumMod val="50000"/>
                  </a:schemeClr>
                </a:solidFill>
                <a:sym typeface="Huawei Sans" panose="020C0503030203020204" pitchFamily="34" charset="0"/>
              </a:rPr>
              <a:t>云</a:t>
            </a:r>
            <a:r>
              <a:rPr lang="zh-CN" altLang="en-US" sz="2400" dirty="0" smtClean="0">
                <a:solidFill>
                  <a:schemeClr val="bg1">
                    <a:lumMod val="50000"/>
                  </a:schemeClr>
                </a:solidFill>
                <a:sym typeface="Huawei Sans" panose="020C0503030203020204" pitchFamily="34" charset="0"/>
              </a:rPr>
              <a:t>数据库</a:t>
            </a:r>
            <a:endParaRPr lang="en-US" altLang="zh-CN" sz="2400"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15787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5"/>
          <p:cNvSpPr>
            <a:spLocks noGrp="1"/>
          </p:cNvSpPr>
          <p:nvPr>
            <p:ph type="title"/>
          </p:nvPr>
        </p:nvSpPr>
        <p:spPr/>
        <p:txBody>
          <a:bodyPr/>
          <a:lstStyle/>
          <a:p>
            <a:r>
              <a:rPr lang="zh-CN" altLang="en-US" dirty="0">
                <a:sym typeface="Huawei Sans" panose="020C0503030203020204" pitchFamily="34" charset="0"/>
              </a:rPr>
              <a:t>鲲鹏核心算力</a:t>
            </a:r>
            <a:r>
              <a:rPr lang="zh-CN" altLang="en-US" dirty="0" smtClean="0">
                <a:sym typeface="Huawei Sans" panose="020C0503030203020204" pitchFamily="34" charset="0"/>
              </a:rPr>
              <a:t>及数据库应用</a:t>
            </a:r>
            <a:r>
              <a:rPr lang="zh-CN" altLang="en-US" dirty="0">
                <a:sym typeface="Huawei Sans" panose="020C0503030203020204" pitchFamily="34" charset="0"/>
              </a:rPr>
              <a:t>场景</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3904" y="1848885"/>
            <a:ext cx="3432203" cy="2184400"/>
          </a:xfrm>
          <a:prstGeom prst="rect">
            <a:avLst/>
          </a:prstGeom>
        </p:spPr>
      </p:pic>
      <p:sp>
        <p:nvSpPr>
          <p:cNvPr id="24" name="椭圆 23"/>
          <p:cNvSpPr/>
          <p:nvPr/>
        </p:nvSpPr>
        <p:spPr>
          <a:xfrm>
            <a:off x="4308572" y="1765696"/>
            <a:ext cx="3642866" cy="364286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5337068" y="3850402"/>
            <a:ext cx="1585874" cy="738664"/>
          </a:xfrm>
          <a:prstGeom prst="rect">
            <a:avLst/>
          </a:prstGeom>
          <a:noFill/>
        </p:spPr>
        <p:txBody>
          <a:bodyPr wrap="square" rtlCol="0">
            <a:spAutoFit/>
          </a:bodyPr>
          <a:lstStyle/>
          <a:p>
            <a:pPr algn="ctr"/>
            <a:r>
              <a:rPr lang="zh-CN" altLang="en-US" sz="2400" dirty="0" smtClean="0">
                <a:latin typeface="Huawei Sans" panose="020C0503030203020204" pitchFamily="34" charset="0"/>
                <a:ea typeface="方正兰亭黑简体" panose="02000000000000000000" pitchFamily="2" charset="-122"/>
                <a:sym typeface="Huawei Sans" panose="020C0503030203020204" pitchFamily="34" charset="0"/>
              </a:rPr>
              <a:t>鲲鹏</a:t>
            </a:r>
            <a:endParaRPr lang="en-US" altLang="zh-CN" sz="2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通用处理器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1462890" y="2014171"/>
            <a:ext cx="23116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多业务场景化</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1482635" y="2450424"/>
            <a:ext cx="2291941" cy="37314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多核高并发</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1485908" y="3308143"/>
            <a:ext cx="23116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持续演进</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1482635" y="2890494"/>
            <a:ext cx="23116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兼容</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ARM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生态</a:t>
            </a:r>
          </a:p>
        </p:txBody>
      </p:sp>
      <p:sp>
        <p:nvSpPr>
          <p:cNvPr id="5" name="文本框 4"/>
          <p:cNvSpPr txBox="1"/>
          <p:nvPr/>
        </p:nvSpPr>
        <p:spPr>
          <a:xfrm>
            <a:off x="1073424" y="1421296"/>
            <a:ext cx="2724170"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核心算</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力</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7686262" y="1418939"/>
            <a:ext cx="2724170" cy="369332"/>
          </a:xfrm>
          <a:prstGeom prst="rect">
            <a:avLst/>
          </a:prstGeom>
          <a:noFill/>
        </p:spPr>
        <p:txBody>
          <a:bodyPr wrap="square" rtlCol="0">
            <a:spAutoFit/>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数据库应用场景</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8265912" y="3751994"/>
            <a:ext cx="2311686"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RoCE</a:t>
            </a:r>
            <a:r>
              <a:rPr lang="zh-CN" altLang="en-US"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低时延网络</a:t>
            </a:r>
            <a:endParaRPr lang="en-US" altLang="zh-CN"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8262598" y="2014171"/>
            <a:ext cx="229194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多</a:t>
            </a:r>
            <a:r>
              <a:rPr lang="zh-CN" altLang="en-US"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核</a:t>
            </a:r>
            <a:r>
              <a:rPr lang="zh-CN" altLang="en-US" dirty="0"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调度</a:t>
            </a:r>
            <a:endParaRPr lang="en-US" altLang="zh-CN"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8262598" y="2443235"/>
            <a:ext cx="231168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NUMA</a:t>
            </a:r>
            <a:r>
              <a:rPr lang="zh-CN" altLang="en-US" dirty="0"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优化</a:t>
            </a:r>
            <a:endParaRPr lang="zh-CN" altLang="en-US"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8262598" y="2879488"/>
            <a:ext cx="23116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云原生应用</a:t>
            </a:r>
            <a:endParaRPr lang="zh-CN" altLang="en-US"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8262598" y="3315741"/>
            <a:ext cx="23116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rPr>
              <a:t>分布式存储</a:t>
            </a:r>
            <a:endParaRPr lang="zh-CN" altLang="en-US" dirty="0">
              <a:solidFill>
                <a:schemeClr val="tx1">
                  <a:lumMod val="75000"/>
                  <a:lumOff val="2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81382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状态查询</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背景信息</a:t>
            </a:r>
          </a:p>
          <a:p>
            <a:pPr lvl="1"/>
            <a:r>
              <a:rPr lang="en-US" altLang="zh-CN" dirty="0" err="1" smtClean="0">
                <a:sym typeface="Huawei Sans" panose="020C0503030203020204" pitchFamily="34" charset="0"/>
              </a:rPr>
              <a:t>openGauss</a:t>
            </a:r>
            <a:r>
              <a:rPr lang="zh-CN" altLang="en-US" dirty="0">
                <a:sym typeface="Huawei Sans" panose="020C0503030203020204" pitchFamily="34" charset="0"/>
              </a:rPr>
              <a:t>支持查看整个</a:t>
            </a:r>
            <a:r>
              <a:rPr lang="en-US" altLang="zh-CN" dirty="0" err="1">
                <a:sym typeface="Huawei Sans" panose="020C0503030203020204" pitchFamily="34" charset="0"/>
              </a:rPr>
              <a:t>openGauss</a:t>
            </a:r>
            <a:r>
              <a:rPr lang="zh-CN" altLang="en-US" dirty="0">
                <a:sym typeface="Huawei Sans" panose="020C0503030203020204" pitchFamily="34" charset="0"/>
              </a:rPr>
              <a:t>的状态，通过查询结果确认</a:t>
            </a:r>
            <a:r>
              <a:rPr lang="en-US" altLang="zh-CN" dirty="0" err="1">
                <a:sym typeface="Huawei Sans" panose="020C0503030203020204" pitchFamily="34" charset="0"/>
              </a:rPr>
              <a:t>openGauss</a:t>
            </a:r>
            <a:r>
              <a:rPr lang="zh-CN" altLang="en-US" dirty="0">
                <a:sym typeface="Huawei Sans" panose="020C0503030203020204" pitchFamily="34" charset="0"/>
              </a:rPr>
              <a:t>或者单个主机的运行状态是否正常。</a:t>
            </a:r>
            <a:endParaRPr lang="zh-CN" altLang="en-US" dirty="0" smtClean="0">
              <a:sym typeface="Huawei Sans" panose="020C0503030203020204" pitchFamily="34" charset="0"/>
            </a:endParaRPr>
          </a:p>
          <a:p>
            <a:r>
              <a:rPr lang="zh-CN" altLang="en-US" dirty="0" smtClean="0">
                <a:sym typeface="Huawei Sans" panose="020C0503030203020204" pitchFamily="34" charset="0"/>
              </a:rPr>
              <a:t>前提条件</a:t>
            </a:r>
          </a:p>
          <a:p>
            <a:pPr lvl="1"/>
            <a:r>
              <a:rPr lang="en-US" altLang="zh-CN" dirty="0" err="1" smtClean="0">
                <a:sym typeface="Huawei Sans" panose="020C0503030203020204" pitchFamily="34" charset="0"/>
              </a:rPr>
              <a:t>openGauss</a:t>
            </a:r>
            <a:r>
              <a:rPr lang="zh-CN" altLang="en-US" dirty="0" smtClean="0">
                <a:sym typeface="Huawei Sans" panose="020C0503030203020204" pitchFamily="34" charset="0"/>
              </a:rPr>
              <a:t>已经启动。</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0388158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操作步骤</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步骤 </a:t>
            </a:r>
            <a:r>
              <a:rPr lang="en-US" altLang="zh-CN" dirty="0" smtClean="0">
                <a:sym typeface="Huawei Sans" panose="020C0503030203020204" pitchFamily="34" charset="0"/>
              </a:rPr>
              <a:t>1 </a:t>
            </a:r>
            <a:r>
              <a:rPr lang="zh-CN" altLang="en-US" dirty="0" smtClean="0">
                <a:sym typeface="Huawei Sans" panose="020C0503030203020204" pitchFamily="34" charset="0"/>
              </a:rPr>
              <a:t>以操作系统用户</a:t>
            </a:r>
            <a:r>
              <a:rPr lang="en-US" altLang="zh-CN" dirty="0" err="1" smtClean="0">
                <a:sym typeface="Huawei Sans" panose="020C0503030203020204" pitchFamily="34" charset="0"/>
              </a:rPr>
              <a:t>omm</a:t>
            </a:r>
            <a:r>
              <a:rPr lang="zh-CN" altLang="en-US" dirty="0" smtClean="0">
                <a:sym typeface="Huawei Sans" panose="020C0503030203020204" pitchFamily="34" charset="0"/>
              </a:rPr>
              <a:t>登录数据库主节点。</a:t>
            </a:r>
          </a:p>
          <a:p>
            <a:r>
              <a:rPr lang="zh-CN" altLang="en-US" dirty="0" smtClean="0">
                <a:sym typeface="Huawei Sans" panose="020C0503030203020204" pitchFamily="34" charset="0"/>
              </a:rPr>
              <a:t>步骤 </a:t>
            </a:r>
            <a:r>
              <a:rPr lang="en-US" altLang="zh-CN" dirty="0" smtClean="0">
                <a:sym typeface="Huawei Sans" panose="020C0503030203020204" pitchFamily="34" charset="0"/>
              </a:rPr>
              <a:t>2 </a:t>
            </a:r>
            <a:r>
              <a:rPr lang="zh-CN" altLang="en-US" dirty="0" smtClean="0">
                <a:sym typeface="Huawei Sans" panose="020C0503030203020204" pitchFamily="34" charset="0"/>
              </a:rPr>
              <a:t>使用如下命令查询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状态：</a:t>
            </a:r>
            <a:endParaRPr lang="en-US" altLang="zh-CN" dirty="0" smtClean="0">
              <a:sym typeface="Huawei Sans" panose="020C0503030203020204" pitchFamily="34" charset="0"/>
            </a:endParaRPr>
          </a:p>
          <a:p>
            <a:endParaRPr lang="zh-CN" altLang="en-US" dirty="0" smtClean="0">
              <a:sym typeface="Huawei Sans" panose="020C0503030203020204" pitchFamily="34" charset="0"/>
            </a:endParaRPr>
          </a:p>
          <a:p>
            <a:pPr lvl="1"/>
            <a:r>
              <a:rPr lang="zh-CN" altLang="en-US" dirty="0">
                <a:sym typeface="Huawei Sans" panose="020C0503030203020204" pitchFamily="34" charset="0"/>
              </a:rPr>
              <a:t>若要查询某主机上的实例状态，请在命令中增加“</a:t>
            </a:r>
            <a:r>
              <a:rPr lang="en-US" altLang="zh-CN" dirty="0">
                <a:sym typeface="Huawei Sans" panose="020C0503030203020204" pitchFamily="34" charset="0"/>
              </a:rPr>
              <a:t>-h”</a:t>
            </a:r>
            <a:r>
              <a:rPr lang="zh-CN" altLang="en-US" dirty="0">
                <a:sym typeface="Huawei Sans" panose="020C0503030203020204" pitchFamily="34" charset="0"/>
              </a:rPr>
              <a:t>项。示例如下：。</a:t>
            </a:r>
            <a:r>
              <a:rPr lang="zh-CN" altLang="en-US" dirty="0" smtClean="0">
                <a:sym typeface="Huawei Sans" panose="020C0503030203020204" pitchFamily="34" charset="0"/>
              </a:rPr>
              <a:t>示例如下：</a:t>
            </a:r>
            <a:endParaRPr lang="en-US" altLang="zh-CN" dirty="0" smtClean="0">
              <a:sym typeface="Huawei Sans" panose="020C0503030203020204" pitchFamily="34" charset="0"/>
            </a:endParaRPr>
          </a:p>
          <a:p>
            <a:pPr lvl="1"/>
            <a:endParaRPr lang="zh-CN" altLang="en-US" dirty="0" smtClean="0">
              <a:sym typeface="Huawei Sans" panose="020C0503030203020204" pitchFamily="34" charset="0"/>
            </a:endParaRPr>
          </a:p>
          <a:p>
            <a:pPr lvl="2"/>
            <a:r>
              <a:rPr lang="zh-CN" altLang="en-US" dirty="0" smtClean="0">
                <a:sym typeface="Huawei Sans" panose="020C0503030203020204" pitchFamily="34" charset="0"/>
              </a:rPr>
              <a:t>其中，</a:t>
            </a:r>
            <a:r>
              <a:rPr lang="en-US" altLang="zh-CN" dirty="0" smtClean="0">
                <a:sym typeface="Huawei Sans" panose="020C0503030203020204" pitchFamily="34" charset="0"/>
              </a:rPr>
              <a:t>plat2</a:t>
            </a:r>
            <a:r>
              <a:rPr lang="zh-CN" altLang="en-US" dirty="0" smtClean="0">
                <a:sym typeface="Huawei Sans" panose="020C0503030203020204" pitchFamily="34" charset="0"/>
              </a:rPr>
              <a:t>为待查询主机的名称。</a:t>
            </a:r>
          </a:p>
          <a:p>
            <a:pPr lvl="1"/>
            <a:endParaRPr lang="zh-CN" altLang="en-US" dirty="0">
              <a:sym typeface="Huawei Sans" panose="020C0503030203020204" pitchFamily="34" charset="0"/>
            </a:endParaRPr>
          </a:p>
        </p:txBody>
      </p:sp>
      <p:sp>
        <p:nvSpPr>
          <p:cNvPr id="5" name="文本框 4"/>
          <p:cNvSpPr txBox="1"/>
          <p:nvPr/>
        </p:nvSpPr>
        <p:spPr bwMode="auto">
          <a:xfrm>
            <a:off x="1069351" y="2347673"/>
            <a:ext cx="9346858"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 status --detail</a:t>
            </a:r>
          </a:p>
        </p:txBody>
      </p:sp>
      <p:sp>
        <p:nvSpPr>
          <p:cNvPr id="6" name="文本框 5"/>
          <p:cNvSpPr txBox="1"/>
          <p:nvPr/>
        </p:nvSpPr>
        <p:spPr bwMode="auto">
          <a:xfrm>
            <a:off x="1617377" y="3440560"/>
            <a:ext cx="8957245"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 status -h plat2 --detail</a:t>
            </a:r>
          </a:p>
        </p:txBody>
      </p:sp>
    </p:spTree>
    <p:extLst>
      <p:ext uri="{BB962C8B-B14F-4D97-AF65-F5344CB8AC3E}">
        <p14:creationId xmlns:p14="http://schemas.microsoft.com/office/powerpoint/2010/main" val="3894702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查询状态示例</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查看</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详细状态信息，含实例状态信息。</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8" name="文本框 7"/>
          <p:cNvSpPr txBox="1"/>
          <p:nvPr/>
        </p:nvSpPr>
        <p:spPr bwMode="auto">
          <a:xfrm>
            <a:off x="1047714" y="1768843"/>
            <a:ext cx="8716488" cy="332031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 status --detail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Cluster State   ]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cluster_state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Normal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redistributing  : No </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current_az</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AZ_ALL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Datanode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State   ]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node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node_ip</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instance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state            | node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node_ip</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instance                                             state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  pekpopgsci00235 10.244.62.204   6001 /opt/</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/cluster/data/dn1 P Primary Normal | 2  pekpopgsci00238 10.244.61.81    6002 /opt/</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/cluster/data/dn1 S Standby Normal </a:t>
            </a:r>
          </a:p>
        </p:txBody>
      </p:sp>
    </p:spTree>
    <p:extLst>
      <p:ext uri="{BB962C8B-B14F-4D97-AF65-F5344CB8AC3E}">
        <p14:creationId xmlns:p14="http://schemas.microsoft.com/office/powerpoint/2010/main" val="568864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参数说明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11" name="文本占位符 10"/>
          <p:cNvSpPr>
            <a:spLocks noGrp="1"/>
          </p:cNvSpPr>
          <p:nvPr>
            <p:ph type="body" sz="quarter" idx="10"/>
          </p:nvPr>
        </p:nvSpPr>
        <p:spPr/>
        <p:txBody>
          <a:bodyPr/>
          <a:lstStyle/>
          <a:p>
            <a:r>
              <a:rPr lang="en-US" altLang="zh-CN" dirty="0" err="1" smtClean="0">
                <a:sym typeface="Huawei Sans" panose="020C0503030203020204" pitchFamily="34" charset="0"/>
              </a:rPr>
              <a:t>cluster_state</a:t>
            </a:r>
            <a:endParaRPr lang="en-US" altLang="zh-CN" dirty="0" smtClean="0">
              <a:sym typeface="Huawei Sans" panose="020C0503030203020204" pitchFamily="34" charset="0"/>
            </a:endParaRPr>
          </a:p>
          <a:p>
            <a:pPr lvl="1"/>
            <a:r>
              <a:rPr lang="en-US" altLang="zh-CN" dirty="0" err="1" smtClean="0">
                <a:sym typeface="Huawei Sans" panose="020C0503030203020204" pitchFamily="34" charset="0"/>
              </a:rPr>
              <a:t>openGauss</a:t>
            </a:r>
            <a:r>
              <a:rPr lang="zh-CN" altLang="zh-CN" dirty="0" smtClean="0">
                <a:sym typeface="Huawei Sans" panose="020C0503030203020204" pitchFamily="34" charset="0"/>
              </a:rPr>
              <a:t>状态</a:t>
            </a:r>
            <a:r>
              <a:rPr lang="zh-CN" altLang="en-US" dirty="0" smtClean="0">
                <a:sym typeface="Huawei Sans" panose="020C0503030203020204" pitchFamily="34" charset="0"/>
              </a:rPr>
              <a:t>，</a:t>
            </a:r>
            <a:r>
              <a:rPr lang="zh-CN" altLang="zh-CN" dirty="0" smtClean="0">
                <a:sym typeface="Huawei Sans" panose="020C0503030203020204" pitchFamily="34" charset="0"/>
              </a:rPr>
              <a:t>显示</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是否运行正常。</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字段值：</a:t>
            </a:r>
            <a:endParaRPr lang="en-US" altLang="zh-CN" dirty="0" smtClean="0">
              <a:sym typeface="Huawei Sans" panose="020C0503030203020204" pitchFamily="34" charset="0"/>
            </a:endParaRPr>
          </a:p>
          <a:p>
            <a:pPr lvl="2"/>
            <a:r>
              <a:rPr lang="en-US" altLang="zh-CN" dirty="0" smtClean="0">
                <a:sym typeface="Huawei Sans" panose="020C0503030203020204" pitchFamily="34" charset="0"/>
              </a:rPr>
              <a:t>Normal</a:t>
            </a:r>
            <a:r>
              <a:rPr lang="zh-CN" altLang="en-US" dirty="0" smtClean="0">
                <a:sym typeface="Huawei Sans" panose="020C0503030203020204" pitchFamily="34" charset="0"/>
              </a:rPr>
              <a:t>：表示</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可用，且数据有冗余备份。所有进程都在运行，主备关系正常。</a:t>
            </a:r>
          </a:p>
          <a:p>
            <a:pPr lvl="2"/>
            <a:r>
              <a:rPr lang="en-US" altLang="zh-CN" dirty="0" smtClean="0">
                <a:sym typeface="Huawei Sans" panose="020C0503030203020204" pitchFamily="34" charset="0"/>
              </a:rPr>
              <a:t>Unavailable</a:t>
            </a:r>
            <a:r>
              <a:rPr lang="zh-CN" altLang="en-US" dirty="0" smtClean="0">
                <a:sym typeface="Huawei Sans" panose="020C0503030203020204" pitchFamily="34" charset="0"/>
              </a:rPr>
              <a:t>：表示</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不可用。</a:t>
            </a:r>
          </a:p>
          <a:p>
            <a:pPr lvl="2"/>
            <a:r>
              <a:rPr lang="en-US" altLang="zh-CN" dirty="0" smtClean="0">
                <a:sym typeface="Huawei Sans" panose="020C0503030203020204" pitchFamily="34" charset="0"/>
              </a:rPr>
              <a:t>Degraded</a:t>
            </a:r>
            <a:r>
              <a:rPr lang="zh-CN" altLang="en-US" dirty="0" smtClean="0">
                <a:sym typeface="Huawei Sans" panose="020C0503030203020204" pitchFamily="34" charset="0"/>
              </a:rPr>
              <a:t>：表示</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可用，但存在故障的数据库节点、数据库主节点实例。</a:t>
            </a:r>
            <a:endParaRPr lang="en-US" altLang="zh-CN" dirty="0" smtClean="0">
              <a:sym typeface="Huawei Sans" panose="020C0503030203020204" pitchFamily="34" charset="0"/>
            </a:endParaRPr>
          </a:p>
          <a:p>
            <a:r>
              <a:rPr lang="en-US" altLang="zh-CN" dirty="0" smtClean="0">
                <a:sym typeface="Huawei Sans" panose="020C0503030203020204" pitchFamily="34" charset="0"/>
              </a:rPr>
              <a:t>node</a:t>
            </a:r>
          </a:p>
          <a:p>
            <a:pPr lvl="1"/>
            <a:r>
              <a:rPr lang="zh-CN" altLang="en-US" dirty="0" smtClean="0">
                <a:sym typeface="Huawei Sans" panose="020C0503030203020204" pitchFamily="34" charset="0"/>
              </a:rPr>
              <a:t>主机名称。表示该实例所在的主机名称。多</a:t>
            </a:r>
            <a:r>
              <a:rPr lang="en-US" altLang="zh-CN" dirty="0" smtClean="0">
                <a:sym typeface="Huawei Sans" panose="020C0503030203020204" pitchFamily="34" charset="0"/>
              </a:rPr>
              <a:t>AZ</a:t>
            </a:r>
            <a:r>
              <a:rPr lang="zh-CN" altLang="en-US" dirty="0" smtClean="0">
                <a:sym typeface="Huawei Sans" panose="020C0503030203020204" pitchFamily="34" charset="0"/>
              </a:rPr>
              <a:t>时会显示</a:t>
            </a:r>
            <a:r>
              <a:rPr lang="en-US" altLang="zh-CN" dirty="0" smtClean="0">
                <a:sym typeface="Huawei Sans" panose="020C0503030203020204" pitchFamily="34" charset="0"/>
              </a:rPr>
              <a:t>AZ</a:t>
            </a:r>
            <a:r>
              <a:rPr lang="zh-CN" altLang="en-US" dirty="0" smtClean="0">
                <a:sym typeface="Huawei Sans" panose="020C0503030203020204" pitchFamily="34" charset="0"/>
              </a:rPr>
              <a:t>编号。</a:t>
            </a:r>
            <a:endParaRPr lang="en-US" altLang="zh-CN" dirty="0" smtClean="0">
              <a:sym typeface="Huawei Sans" panose="020C0503030203020204" pitchFamily="34" charset="0"/>
            </a:endParaRPr>
          </a:p>
          <a:p>
            <a:r>
              <a:rPr lang="en-US" altLang="zh-CN" dirty="0" err="1" smtClean="0">
                <a:sym typeface="Huawei Sans" panose="020C0503030203020204" pitchFamily="34" charset="0"/>
              </a:rPr>
              <a:t>node_ip</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主机</a:t>
            </a:r>
            <a:r>
              <a:rPr lang="en-US" altLang="zh-CN" dirty="0" smtClean="0">
                <a:sym typeface="Huawei Sans" panose="020C0503030203020204" pitchFamily="34" charset="0"/>
              </a:rPr>
              <a:t>IP</a:t>
            </a:r>
            <a:r>
              <a:rPr lang="zh-CN" altLang="en-US" dirty="0" smtClean="0">
                <a:sym typeface="Huawei Sans" panose="020C0503030203020204" pitchFamily="34" charset="0"/>
              </a:rPr>
              <a:t>。</a:t>
            </a:r>
            <a:r>
              <a:rPr lang="zh-CN" altLang="zh-CN" dirty="0" smtClean="0">
                <a:sym typeface="Huawei Sans" panose="020C0503030203020204" pitchFamily="34" charset="0"/>
              </a:rPr>
              <a:t>表示该实例所在的主机</a:t>
            </a:r>
            <a:r>
              <a:rPr lang="en-US" altLang="zh-CN" dirty="0" smtClean="0">
                <a:sym typeface="Huawei Sans" panose="020C0503030203020204" pitchFamily="34" charset="0"/>
              </a:rPr>
              <a:t>IP</a:t>
            </a:r>
            <a:r>
              <a:rPr lang="zh-CN" altLang="zh-CN" dirty="0" smtClean="0">
                <a:sym typeface="Huawei Sans" panose="020C0503030203020204" pitchFamily="34" charset="0"/>
              </a:rPr>
              <a:t>。</a:t>
            </a:r>
            <a:endParaRPr lang="en-US" altLang="zh-CN" dirty="0" smtClean="0">
              <a:sym typeface="Huawei Sans" panose="020C0503030203020204" pitchFamily="34" charset="0"/>
            </a:endParaRPr>
          </a:p>
          <a:p>
            <a:pPr lvl="2"/>
            <a:endParaRPr lang="zh-CN" altLang="zh-CN" dirty="0" smtClean="0">
              <a:sym typeface="Huawei Sans" panose="020C0503030203020204" pitchFamily="34" charset="0"/>
            </a:endParaRPr>
          </a:p>
          <a:p>
            <a:pPr lvl="1"/>
            <a:endParaRPr lang="zh-CN" altLang="en-US" dirty="0" smtClean="0">
              <a:sym typeface="Huawei Sans" panose="020C0503030203020204" pitchFamily="34" charset="0"/>
            </a:endParaRPr>
          </a:p>
          <a:p>
            <a:pPr lvl="1"/>
            <a:endParaRPr lang="en-US" altLang="zh-CN" dirty="0" smtClean="0">
              <a:sym typeface="Huawei Sans" panose="020C0503030203020204" pitchFamily="34" charset="0"/>
            </a:endParaRPr>
          </a:p>
          <a:p>
            <a:pPr lvl="2"/>
            <a:endParaRPr lang="zh-CN"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zh-CN" altLang="zh-CN"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7252924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参数说明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11" name="文本占位符 10"/>
          <p:cNvSpPr>
            <a:spLocks noGrp="1"/>
          </p:cNvSpPr>
          <p:nvPr>
            <p:ph type="body" sz="quarter" idx="10"/>
          </p:nvPr>
        </p:nvSpPr>
        <p:spPr/>
        <p:txBody>
          <a:bodyPr/>
          <a:lstStyle/>
          <a:p>
            <a:r>
              <a:rPr lang="en-US" altLang="zh-CN" smtClean="0">
                <a:sym typeface="Huawei Sans" panose="020C0503030203020204" pitchFamily="34" charset="0"/>
              </a:rPr>
              <a:t>instance</a:t>
            </a:r>
          </a:p>
          <a:p>
            <a:pPr lvl="1"/>
            <a:r>
              <a:rPr lang="zh-CN" altLang="en-US" smtClean="0">
                <a:sym typeface="Huawei Sans" panose="020C0503030203020204" pitchFamily="34" charset="0"/>
              </a:rPr>
              <a:t>实例</a:t>
            </a:r>
            <a:r>
              <a:rPr lang="en-US" altLang="zh-CN" smtClean="0">
                <a:sym typeface="Huawei Sans" panose="020C0503030203020204" pitchFamily="34" charset="0"/>
              </a:rPr>
              <a:t>ID</a:t>
            </a:r>
            <a:r>
              <a:rPr lang="zh-CN" altLang="en-US" smtClean="0">
                <a:sym typeface="Huawei Sans" panose="020C0503030203020204" pitchFamily="34" charset="0"/>
              </a:rPr>
              <a:t>。表示该实例的</a:t>
            </a:r>
            <a:r>
              <a:rPr lang="en-US" altLang="zh-CN" smtClean="0">
                <a:sym typeface="Huawei Sans" panose="020C0503030203020204" pitchFamily="34" charset="0"/>
              </a:rPr>
              <a:t>ID</a:t>
            </a:r>
            <a:r>
              <a:rPr lang="zh-CN" altLang="en-US" smtClean="0">
                <a:sym typeface="Huawei Sans" panose="020C0503030203020204" pitchFamily="34" charset="0"/>
              </a:rPr>
              <a:t>。</a:t>
            </a:r>
            <a:endParaRPr lang="en-US" altLang="zh-CN" smtClean="0">
              <a:sym typeface="Huawei Sans" panose="020C0503030203020204" pitchFamily="34" charset="0"/>
            </a:endParaRPr>
          </a:p>
          <a:p>
            <a:r>
              <a:rPr lang="en-US" altLang="zh-CN" smtClean="0">
                <a:sym typeface="Huawei Sans" panose="020C0503030203020204" pitchFamily="34" charset="0"/>
              </a:rPr>
              <a:t>state</a:t>
            </a:r>
          </a:p>
          <a:p>
            <a:pPr lvl="1"/>
            <a:r>
              <a:rPr lang="zh-CN" altLang="en-US" smtClean="0">
                <a:sym typeface="Huawei Sans" panose="020C0503030203020204" pitchFamily="34" charset="0"/>
              </a:rPr>
              <a:t>实例状态。</a:t>
            </a:r>
          </a:p>
          <a:p>
            <a:pPr lvl="1"/>
            <a:r>
              <a:rPr lang="zh-CN" altLang="en-US" smtClean="0">
                <a:sym typeface="Huawei Sans" panose="020C0503030203020204" pitchFamily="34" charset="0"/>
              </a:rPr>
              <a:t>字段值：</a:t>
            </a:r>
            <a:endParaRPr lang="en-US" altLang="zh-CN" smtClean="0">
              <a:sym typeface="Huawei Sans" panose="020C0503030203020204" pitchFamily="34" charset="0"/>
            </a:endParaRPr>
          </a:p>
          <a:p>
            <a:pPr lvl="2"/>
            <a:r>
              <a:rPr lang="en-US" altLang="zh-CN" smtClean="0">
                <a:sym typeface="Huawei Sans" panose="020C0503030203020204" pitchFamily="34" charset="0"/>
              </a:rPr>
              <a:t>Normal: </a:t>
            </a:r>
            <a:r>
              <a:rPr lang="zh-CN" altLang="en-US" smtClean="0">
                <a:sym typeface="Huawei Sans" panose="020C0503030203020204" pitchFamily="34" charset="0"/>
              </a:rPr>
              <a:t>表示单主机实例</a:t>
            </a:r>
          </a:p>
          <a:p>
            <a:pPr lvl="2"/>
            <a:r>
              <a:rPr lang="en-US" altLang="zh-CN" smtClean="0">
                <a:sym typeface="Huawei Sans" panose="020C0503030203020204" pitchFamily="34" charset="0"/>
              </a:rPr>
              <a:t>Primary</a:t>
            </a:r>
            <a:r>
              <a:rPr lang="zh-CN" altLang="en-US" smtClean="0">
                <a:sym typeface="Huawei Sans" panose="020C0503030203020204" pitchFamily="34" charset="0"/>
              </a:rPr>
              <a:t>：表示实例为主实例。</a:t>
            </a:r>
          </a:p>
          <a:p>
            <a:pPr lvl="2"/>
            <a:r>
              <a:rPr lang="en-US" altLang="zh-CN" smtClean="0">
                <a:sym typeface="Huawei Sans" panose="020C0503030203020204" pitchFamily="34" charset="0"/>
              </a:rPr>
              <a:t>Standby</a:t>
            </a:r>
            <a:r>
              <a:rPr lang="zh-CN" altLang="en-US" smtClean="0">
                <a:sym typeface="Huawei Sans" panose="020C0503030203020204" pitchFamily="34" charset="0"/>
              </a:rPr>
              <a:t>：表示实例为备实例。</a:t>
            </a:r>
          </a:p>
          <a:p>
            <a:pPr lvl="2"/>
            <a:r>
              <a:rPr lang="en-US" altLang="zh-CN" smtClean="0">
                <a:sym typeface="Huawei Sans" panose="020C0503030203020204" pitchFamily="34" charset="0"/>
              </a:rPr>
              <a:t>Secondary</a:t>
            </a:r>
            <a:r>
              <a:rPr lang="zh-CN" altLang="en-US" smtClean="0">
                <a:sym typeface="Huawei Sans" panose="020C0503030203020204" pitchFamily="34" charset="0"/>
              </a:rPr>
              <a:t>：表示实例为从备实例。</a:t>
            </a:r>
          </a:p>
          <a:p>
            <a:pPr lvl="2"/>
            <a:r>
              <a:rPr lang="en-US" altLang="zh-CN" smtClean="0">
                <a:sym typeface="Huawei Sans" panose="020C0503030203020204" pitchFamily="34" charset="0"/>
              </a:rPr>
              <a:t>Pending</a:t>
            </a:r>
            <a:r>
              <a:rPr lang="zh-CN" altLang="en-US" smtClean="0">
                <a:sym typeface="Huawei Sans" panose="020C0503030203020204" pitchFamily="34" charset="0"/>
              </a:rPr>
              <a:t>：表示该实例在仲裁阶段。</a:t>
            </a:r>
            <a:endParaRPr lang="en-US" altLang="zh-CN" smtClean="0">
              <a:sym typeface="Huawei Sans" panose="020C0503030203020204" pitchFamily="34" charset="0"/>
            </a:endParaRPr>
          </a:p>
          <a:p>
            <a:pPr lvl="1"/>
            <a:endParaRPr lang="en-US" altLang="zh-CN" smtClean="0">
              <a:sym typeface="Huawei Sans" panose="020C0503030203020204" pitchFamily="34" charset="0"/>
            </a:endParaRPr>
          </a:p>
          <a:p>
            <a:pPr lvl="1"/>
            <a:endParaRPr lang="zh-CN" altLang="zh-CN" smtClean="0">
              <a:sym typeface="Huawei Sans" panose="020C0503030203020204" pitchFamily="34" charset="0"/>
            </a:endParaRPr>
          </a:p>
          <a:p>
            <a:pPr lvl="1"/>
            <a:endParaRPr lang="zh-CN" altLang="en-US" smtClean="0">
              <a:sym typeface="Huawei Sans" panose="020C0503030203020204" pitchFamily="34" charset="0"/>
            </a:endParaRPr>
          </a:p>
          <a:p>
            <a:pPr lvl="1"/>
            <a:endParaRPr lang="en-US" altLang="zh-CN" smtClean="0">
              <a:sym typeface="Huawei Sans" panose="020C0503030203020204" pitchFamily="34" charset="0"/>
            </a:endParaRPr>
          </a:p>
          <a:p>
            <a:pPr lvl="2"/>
            <a:endParaRPr lang="zh-CN" altLang="zh-CN" smtClean="0">
              <a:sym typeface="Huawei Sans" panose="020C0503030203020204" pitchFamily="34" charset="0"/>
            </a:endParaRPr>
          </a:p>
          <a:p>
            <a:pPr lvl="1"/>
            <a:endParaRPr lang="en-US" altLang="zh-CN" smtClean="0">
              <a:sym typeface="Huawei Sans" panose="020C0503030203020204" pitchFamily="34" charset="0"/>
            </a:endParaRPr>
          </a:p>
          <a:p>
            <a:pPr lvl="1"/>
            <a:endParaRPr lang="zh-CN" altLang="zh-CN"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1100168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参数说明 </a:t>
            </a:r>
            <a:r>
              <a:rPr lang="en-US" altLang="zh-CN" dirty="0" smtClean="0">
                <a:sym typeface="Huawei Sans" panose="020C0503030203020204" pitchFamily="34" charset="0"/>
              </a:rPr>
              <a:t>(3)</a:t>
            </a:r>
            <a:endParaRPr lang="zh-CN" altLang="en-US" dirty="0">
              <a:sym typeface="Huawei Sans" panose="020C0503030203020204" pitchFamily="34" charset="0"/>
            </a:endParaRPr>
          </a:p>
        </p:txBody>
      </p:sp>
      <p:sp>
        <p:nvSpPr>
          <p:cNvPr id="11" name="文本占位符 10"/>
          <p:cNvSpPr>
            <a:spLocks noGrp="1"/>
          </p:cNvSpPr>
          <p:nvPr>
            <p:ph type="body" sz="quarter" idx="10"/>
          </p:nvPr>
        </p:nvSpPr>
        <p:spPr/>
        <p:txBody>
          <a:bodyPr/>
          <a:lstStyle/>
          <a:p>
            <a:pPr lvl="2"/>
            <a:r>
              <a:rPr lang="en-US" altLang="zh-CN" sz="1800" dirty="0" smtClean="0">
                <a:sym typeface="Huawei Sans" panose="020C0503030203020204" pitchFamily="34" charset="0"/>
              </a:rPr>
              <a:t>Down</a:t>
            </a:r>
            <a:r>
              <a:rPr lang="zh-CN" altLang="en-US" sz="1800" dirty="0" smtClean="0">
                <a:sym typeface="Huawei Sans" panose="020C0503030203020204" pitchFamily="34" charset="0"/>
              </a:rPr>
              <a:t>：表示实例处于宕机状态。</a:t>
            </a:r>
          </a:p>
          <a:p>
            <a:pPr lvl="2"/>
            <a:r>
              <a:rPr lang="en-US" altLang="zh-CN" sz="1800" dirty="0">
                <a:sym typeface="Huawei Sans" panose="020C0503030203020204" pitchFamily="34" charset="0"/>
              </a:rPr>
              <a:t>Unknown</a:t>
            </a:r>
            <a:r>
              <a:rPr lang="zh-CN" altLang="en-US" sz="1800" dirty="0">
                <a:sym typeface="Huawei Sans" panose="020C0503030203020204" pitchFamily="34" charset="0"/>
              </a:rPr>
              <a:t>：表示实例状态未知。</a:t>
            </a:r>
          </a:p>
          <a:p>
            <a:pPr lvl="2"/>
            <a:r>
              <a:rPr lang="en-US" altLang="zh-CN" sz="1800" dirty="0" smtClean="0">
                <a:sym typeface="Huawei Sans" panose="020C0503030203020204" pitchFamily="34" charset="0"/>
              </a:rPr>
              <a:t>Abnormal</a:t>
            </a:r>
            <a:r>
              <a:rPr lang="en-US" altLang="zh-CN" sz="1800" dirty="0">
                <a:sym typeface="Huawei Sans" panose="020C0503030203020204" pitchFamily="34" charset="0"/>
              </a:rPr>
              <a:t>: </a:t>
            </a:r>
            <a:r>
              <a:rPr lang="zh-CN" altLang="en-US" sz="1800" dirty="0">
                <a:sym typeface="Huawei Sans" panose="020C0503030203020204" pitchFamily="34" charset="0"/>
              </a:rPr>
              <a:t>表示节点处于异常</a:t>
            </a:r>
            <a:r>
              <a:rPr lang="zh-CN" altLang="en-US" sz="1800" dirty="0" smtClean="0">
                <a:sym typeface="Huawei Sans" panose="020C0503030203020204" pitchFamily="34" charset="0"/>
              </a:rPr>
              <a:t>状态。</a:t>
            </a:r>
            <a:endParaRPr lang="zh-CN" altLang="en-US" sz="1800" dirty="0">
              <a:sym typeface="Huawei Sans" panose="020C0503030203020204" pitchFamily="34" charset="0"/>
            </a:endParaRPr>
          </a:p>
          <a:p>
            <a:pPr lvl="2"/>
            <a:r>
              <a:rPr lang="en-US" altLang="zh-CN" sz="1800" dirty="0">
                <a:sym typeface="Huawei Sans" panose="020C0503030203020204" pitchFamily="34" charset="0"/>
              </a:rPr>
              <a:t>Manually stopped: </a:t>
            </a:r>
            <a:r>
              <a:rPr lang="zh-CN" altLang="en-US" sz="1800" dirty="0">
                <a:sym typeface="Huawei Sans" panose="020C0503030203020204" pitchFamily="34" charset="0"/>
              </a:rPr>
              <a:t>表示节点已经被手动</a:t>
            </a:r>
            <a:r>
              <a:rPr lang="zh-CN" altLang="en-US" sz="1800" dirty="0" smtClean="0">
                <a:sym typeface="Huawei Sans" panose="020C0503030203020204" pitchFamily="34" charset="0"/>
              </a:rPr>
              <a:t>停止</a:t>
            </a:r>
            <a:r>
              <a:rPr lang="zh-CN" altLang="en-US" sz="2000" dirty="0" smtClean="0">
                <a:sym typeface="Huawei Sans" panose="020C0503030203020204" pitchFamily="34" charset="0"/>
              </a:rPr>
              <a:t>。</a:t>
            </a:r>
          </a:p>
          <a:p>
            <a:pPr lvl="1"/>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zh-CN" altLang="zh-CN" dirty="0" smtClean="0">
              <a:sym typeface="Huawei Sans" panose="020C0503030203020204" pitchFamily="34" charset="0"/>
            </a:endParaRPr>
          </a:p>
          <a:p>
            <a:pPr lvl="1"/>
            <a:endParaRPr lang="zh-CN" altLang="en-US" dirty="0" smtClean="0">
              <a:sym typeface="Huawei Sans" panose="020C0503030203020204" pitchFamily="34" charset="0"/>
            </a:endParaRPr>
          </a:p>
          <a:p>
            <a:pPr lvl="1"/>
            <a:endParaRPr lang="en-US" altLang="zh-CN" dirty="0" smtClean="0">
              <a:sym typeface="Huawei Sans" panose="020C0503030203020204" pitchFamily="34" charset="0"/>
            </a:endParaRPr>
          </a:p>
          <a:p>
            <a:pPr lvl="2"/>
            <a:endParaRPr lang="zh-CN"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zh-CN" altLang="zh-CN"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7664448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smtClean="0">
                <a:solidFill>
                  <a:schemeClr val="bg1">
                    <a:lumMod val="50000"/>
                  </a:schemeClr>
                </a:solidFill>
                <a:sym typeface="Huawei Sans" panose="020C0503030203020204" pitchFamily="34" charset="0"/>
              </a:rPr>
              <a:t>产品介绍</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系统架构</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服务响应流程</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安装部署</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状态查询</a:t>
            </a:r>
            <a:endParaRPr lang="en-US" altLang="zh-CN" sz="1800" dirty="0" smtClean="0">
              <a:solidFill>
                <a:schemeClr val="bg1">
                  <a:lumMod val="50000"/>
                </a:schemeClr>
              </a:solidFill>
              <a:sym typeface="Huawei Sans" panose="020C0503030203020204" pitchFamily="34" charset="0"/>
            </a:endParaRPr>
          </a:p>
          <a:p>
            <a:r>
              <a:rPr lang="zh-CN" altLang="en-US" sz="1800" b="1" dirty="0" smtClean="0">
                <a:sym typeface="Huawei Sans" panose="020C0503030203020204" pitchFamily="34" charset="0"/>
              </a:rPr>
              <a:t>启停</a:t>
            </a:r>
            <a:r>
              <a:rPr lang="en-US" altLang="zh-CN" sz="1800" b="1" dirty="0" err="1" smtClean="0">
                <a:sym typeface="Huawei Sans" panose="020C0503030203020204" pitchFamily="34" charset="0"/>
              </a:rPr>
              <a:t>openGauss</a:t>
            </a:r>
            <a:endParaRPr lang="en-US" altLang="zh-CN" sz="1800" b="1" dirty="0" smtClean="0">
              <a:sym typeface="Huawei Sans" panose="020C0503030203020204" pitchFamily="34" charset="0"/>
            </a:endParaRPr>
          </a:p>
          <a:p>
            <a:pPr lvl="1">
              <a:buSzPct val="60000"/>
              <a:buFont typeface="Wingdings" panose="05000000000000000000" pitchFamily="2" charset="2"/>
              <a:buChar char="n"/>
            </a:pPr>
            <a:r>
              <a:rPr lang="zh-CN" altLang="en-US" sz="1600" dirty="0" smtClean="0">
                <a:sym typeface="Huawei Sans" panose="020C0503030203020204" pitchFamily="34" charset="0"/>
              </a:rPr>
              <a:t>启动</a:t>
            </a:r>
            <a:r>
              <a:rPr lang="en-US" altLang="zh-CN" sz="1600" dirty="0" err="1" smtClean="0">
                <a:sym typeface="Huawei Sans" panose="020C0503030203020204" pitchFamily="34" charset="0"/>
              </a:rPr>
              <a:t>openGauss</a:t>
            </a:r>
            <a:endParaRPr lang="en-US" altLang="zh-CN" sz="1600" dirty="0" smtClean="0">
              <a:sym typeface="Huawei Sans" panose="020C0503030203020204" pitchFamily="34" charset="0"/>
            </a:endParaRPr>
          </a:p>
          <a:p>
            <a:pPr lvl="1"/>
            <a:r>
              <a:rPr lang="zh-CN" altLang="en-US" sz="1600" dirty="0" smtClean="0">
                <a:solidFill>
                  <a:schemeClr val="bg1">
                    <a:lumMod val="50000"/>
                  </a:schemeClr>
                </a:solidFill>
                <a:sym typeface="Huawei Sans" panose="020C0503030203020204" pitchFamily="34" charset="0"/>
              </a:rPr>
              <a:t>停止</a:t>
            </a:r>
            <a:r>
              <a:rPr lang="en-US" altLang="zh-CN" sz="1600" dirty="0" err="1" smtClean="0">
                <a:solidFill>
                  <a:schemeClr val="bg1">
                    <a:lumMod val="50000"/>
                  </a:schemeClr>
                </a:solidFill>
                <a:sym typeface="Huawei Sans" panose="020C0503030203020204" pitchFamily="34" charset="0"/>
              </a:rPr>
              <a:t>openGauss</a:t>
            </a:r>
            <a:endParaRPr lang="en-US" altLang="zh-CN" sz="1600" dirty="0" smtClean="0">
              <a:solidFill>
                <a:schemeClr val="bg1">
                  <a:lumMod val="50000"/>
                </a:schemeClr>
              </a:solidFill>
              <a:sym typeface="Huawei Sans" panose="020C0503030203020204" pitchFamily="34" charset="0"/>
            </a:endParaRPr>
          </a:p>
          <a:p>
            <a:pPr marL="457017" lvl="1" indent="-457017" algn="just" defTabSz="801367">
              <a:spcBef>
                <a:spcPct val="30000"/>
              </a:spcBef>
              <a:spcAft>
                <a:spcPct val="0"/>
              </a:spcAft>
              <a:buFont typeface="+mj-lt"/>
              <a:buAutoNum type="arabicPeriod" startAt="7"/>
            </a:pPr>
            <a:r>
              <a:rPr lang="en-US" altLang="zh-CN" sz="1800" dirty="0" err="1">
                <a:solidFill>
                  <a:schemeClr val="bg1">
                    <a:lumMod val="50000"/>
                  </a:schemeClr>
                </a:solidFill>
                <a:cs typeface="Huawei Sans" panose="020C0503030203020204" pitchFamily="34" charset="0"/>
                <a:sym typeface="Huawei Sans" panose="020C0503030203020204" pitchFamily="34" charset="0"/>
              </a:rPr>
              <a:t>GaussDB</a:t>
            </a:r>
            <a:r>
              <a:rPr lang="zh-CN" altLang="en-US" sz="1800" dirty="0">
                <a:solidFill>
                  <a:schemeClr val="bg1">
                    <a:lumMod val="50000"/>
                  </a:schemeClr>
                </a:solidFill>
                <a:cs typeface="Huawei Sans" panose="020C0503030203020204" pitchFamily="34" charset="0"/>
                <a:sym typeface="Huawei Sans" panose="020C0503030203020204" pitchFamily="34" charset="0"/>
              </a:rPr>
              <a:t>云数据库</a:t>
            </a:r>
            <a:endParaRPr lang="en-US" altLang="zh-CN" sz="1800" dirty="0">
              <a:solidFill>
                <a:schemeClr val="bg1">
                  <a:lumMod val="50000"/>
                </a:schemeClr>
              </a:solidFill>
              <a:cs typeface="Huawei Sans" panose="020C0503030203020204" pitchFamily="34" charset="0"/>
              <a:sym typeface="Huawei Sans" panose="020C0503030203020204" pitchFamily="34" charset="0"/>
            </a:endParaRPr>
          </a:p>
          <a:p>
            <a:pPr lvl="1"/>
            <a:endParaRPr lang="en-US" altLang="zh-CN" sz="1600" dirty="0" smtClean="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2996931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smtClean="0">
                <a:sym typeface="Huawei Sans" panose="020C0503030203020204" pitchFamily="34" charset="0"/>
              </a:rPr>
              <a:t>启动</a:t>
            </a:r>
            <a:r>
              <a:rPr lang="en-US" altLang="zh-CN" dirty="0" err="1" smtClean="0">
                <a:sym typeface="Huawei Sans" panose="020C0503030203020204" pitchFamily="34" charset="0"/>
              </a:rPr>
              <a:t>openGauss</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步骤 </a:t>
            </a:r>
            <a:r>
              <a:rPr lang="en-US" altLang="zh-CN" dirty="0" smtClean="0">
                <a:sym typeface="Huawei Sans" panose="020C0503030203020204" pitchFamily="34" charset="0"/>
              </a:rPr>
              <a:t>1 </a:t>
            </a:r>
            <a:r>
              <a:rPr lang="zh-CN" altLang="en-US" dirty="0" smtClean="0">
                <a:sym typeface="Huawei Sans" panose="020C0503030203020204" pitchFamily="34" charset="0"/>
              </a:rPr>
              <a:t>以操作系统用户</a:t>
            </a:r>
            <a:r>
              <a:rPr lang="en-US" altLang="zh-CN" dirty="0" err="1" smtClean="0">
                <a:sym typeface="Huawei Sans" panose="020C0503030203020204" pitchFamily="34" charset="0"/>
              </a:rPr>
              <a:t>omm</a:t>
            </a:r>
            <a:r>
              <a:rPr lang="zh-CN" altLang="en-US" dirty="0" smtClean="0">
                <a:sym typeface="Huawei Sans" panose="020C0503030203020204" pitchFamily="34" charset="0"/>
              </a:rPr>
              <a:t>登录数据库主节点。</a:t>
            </a:r>
          </a:p>
          <a:p>
            <a:r>
              <a:rPr lang="zh-CN" altLang="en-US" dirty="0" smtClean="0">
                <a:sym typeface="Huawei Sans" panose="020C0503030203020204" pitchFamily="34" charset="0"/>
              </a:rPr>
              <a:t>步骤 </a:t>
            </a:r>
            <a:r>
              <a:rPr lang="en-US" altLang="zh-CN" dirty="0" smtClean="0">
                <a:sym typeface="Huawei Sans" panose="020C0503030203020204" pitchFamily="34" charset="0"/>
              </a:rPr>
              <a:t>2 </a:t>
            </a:r>
            <a:r>
              <a:rPr lang="zh-CN" altLang="en-US" dirty="0" smtClean="0">
                <a:sym typeface="Huawei Sans" panose="020C0503030203020204" pitchFamily="34" charset="0"/>
              </a:rPr>
              <a:t>使用以下命令启动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smtClean="0">
              <a:sym typeface="Huawei Sans" panose="020C0503030203020204" pitchFamily="34" charset="0"/>
            </a:endParaRPr>
          </a:p>
          <a:p>
            <a:pPr lvl="1"/>
            <a:r>
              <a:rPr lang="zh-CN" altLang="en-US" dirty="0" smtClean="0">
                <a:sym typeface="Huawei Sans" panose="020C0503030203020204" pitchFamily="34" charset="0"/>
              </a:rPr>
              <a:t>启动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语法</a:t>
            </a:r>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说明：双机启动必须以双机模式启动</a:t>
            </a:r>
            <a:r>
              <a:rPr lang="en-US" altLang="zh-CN" dirty="0" smtClean="0">
                <a:sym typeface="Huawei Sans" panose="020C0503030203020204" pitchFamily="34" charset="0"/>
              </a:rPr>
              <a:t>, </a:t>
            </a:r>
            <a:r>
              <a:rPr lang="zh-CN" altLang="en-US" dirty="0" smtClean="0">
                <a:sym typeface="Huawei Sans" panose="020C0503030203020204" pitchFamily="34" charset="0"/>
              </a:rPr>
              <a:t>若中间过程以单机模式启动</a:t>
            </a:r>
            <a:r>
              <a:rPr lang="en-US" altLang="zh-CN" dirty="0" smtClean="0">
                <a:sym typeface="Huawei Sans" panose="020C0503030203020204" pitchFamily="34" charset="0"/>
              </a:rPr>
              <a:t>, </a:t>
            </a:r>
            <a:r>
              <a:rPr lang="zh-CN" altLang="en-US" dirty="0" smtClean="0">
                <a:sym typeface="Huawei Sans" panose="020C0503030203020204" pitchFamily="34" charset="0"/>
              </a:rPr>
              <a:t>则必须修复才能恢复双机关系</a:t>
            </a:r>
            <a:r>
              <a:rPr lang="en-US" altLang="zh-CN" dirty="0" smtClean="0">
                <a:sym typeface="Huawei Sans" panose="020C0503030203020204" pitchFamily="34" charset="0"/>
              </a:rPr>
              <a:t>, </a:t>
            </a:r>
            <a:r>
              <a:rPr lang="zh-CN" altLang="en-US" dirty="0" smtClean="0">
                <a:sym typeface="Huawei Sans" panose="020C0503030203020204" pitchFamily="34" charset="0"/>
              </a:rPr>
              <a:t>用</a:t>
            </a:r>
            <a:r>
              <a:rPr lang="en-US" altLang="zh-CN" dirty="0" err="1" smtClean="0">
                <a:sym typeface="Huawei Sans" panose="020C0503030203020204" pitchFamily="34" charset="0"/>
              </a:rPr>
              <a:t>gs_ctl</a:t>
            </a:r>
            <a:r>
              <a:rPr lang="en-US" altLang="zh-CN" dirty="0" smtClean="0">
                <a:sym typeface="Huawei Sans" panose="020C0503030203020204" pitchFamily="34" charset="0"/>
              </a:rPr>
              <a:t> build</a:t>
            </a:r>
            <a:r>
              <a:rPr lang="zh-CN" altLang="en-US" dirty="0" smtClean="0">
                <a:sym typeface="Huawei Sans" panose="020C0503030203020204" pitchFamily="34" charset="0"/>
              </a:rPr>
              <a:t>进行修复。</a:t>
            </a:r>
            <a:endParaRPr lang="zh-CN" altLang="en-US" dirty="0">
              <a:sym typeface="Huawei Sans" panose="020C0503030203020204" pitchFamily="34" charset="0"/>
            </a:endParaRPr>
          </a:p>
        </p:txBody>
      </p:sp>
      <p:sp>
        <p:nvSpPr>
          <p:cNvPr id="5" name="文本框 4"/>
          <p:cNvSpPr txBox="1"/>
          <p:nvPr/>
        </p:nvSpPr>
        <p:spPr bwMode="auto">
          <a:xfrm>
            <a:off x="1085253" y="2295031"/>
            <a:ext cx="9346858"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start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bwMode="auto">
          <a:xfrm>
            <a:off x="1387028" y="3346841"/>
            <a:ext cx="9045083"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 start [-h HOSTNAME] [-D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dataDir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[--time-out=SECS] [--security-mode=MODE] [-l LOGFILE]</a:t>
            </a:r>
          </a:p>
        </p:txBody>
      </p:sp>
    </p:spTree>
    <p:extLst>
      <p:ext uri="{BB962C8B-B14F-4D97-AF65-F5344CB8AC3E}">
        <p14:creationId xmlns:p14="http://schemas.microsoft.com/office/powerpoint/2010/main" val="1733552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Huawei Sans" panose="020C0503030203020204" pitchFamily="34" charset="0"/>
              </a:rPr>
              <a:t>gs_om</a:t>
            </a:r>
            <a:r>
              <a:rPr lang="zh-CN" altLang="en-US" dirty="0" smtClean="0">
                <a:sym typeface="Huawei Sans" panose="020C0503030203020204" pitchFamily="34" charset="0"/>
              </a:rPr>
              <a:t>通用参数</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pPr lvl="0"/>
            <a:r>
              <a:rPr lang="en-US" altLang="zh-CN" smtClean="0">
                <a:sym typeface="Huawei Sans" panose="020C0503030203020204" pitchFamily="34" charset="0"/>
              </a:rPr>
              <a:t>-t</a:t>
            </a:r>
            <a:endParaRPr lang="zh-CN" altLang="zh-CN" smtClean="0">
              <a:sym typeface="Huawei Sans" panose="020C0503030203020204" pitchFamily="34" charset="0"/>
            </a:endParaRPr>
          </a:p>
          <a:p>
            <a:pPr lvl="1"/>
            <a:r>
              <a:rPr lang="en-US" altLang="zh-CN" smtClean="0">
                <a:sym typeface="Huawei Sans" panose="020C0503030203020204" pitchFamily="34" charset="0"/>
              </a:rPr>
              <a:t>gs_om</a:t>
            </a:r>
            <a:r>
              <a:rPr lang="zh-CN" altLang="zh-CN" smtClean="0">
                <a:sym typeface="Huawei Sans" panose="020C0503030203020204" pitchFamily="34" charset="0"/>
              </a:rPr>
              <a:t>命令的类型。</a:t>
            </a:r>
          </a:p>
          <a:p>
            <a:pPr lvl="1"/>
            <a:r>
              <a:rPr lang="zh-CN" altLang="zh-CN" smtClean="0">
                <a:sym typeface="Huawei Sans" panose="020C0503030203020204" pitchFamily="34" charset="0"/>
              </a:rPr>
              <a:t>取值范围：</a:t>
            </a:r>
            <a:r>
              <a:rPr lang="en-US" altLang="zh-CN" smtClean="0">
                <a:sym typeface="Huawei Sans" panose="020C0503030203020204" pitchFamily="34" charset="0"/>
              </a:rPr>
              <a:t>start</a:t>
            </a:r>
            <a:r>
              <a:rPr lang="zh-CN" altLang="zh-CN" smtClean="0">
                <a:sym typeface="Huawei Sans" panose="020C0503030203020204" pitchFamily="34" charset="0"/>
              </a:rPr>
              <a:t>、</a:t>
            </a:r>
            <a:r>
              <a:rPr lang="en-US" altLang="zh-CN" smtClean="0">
                <a:sym typeface="Huawei Sans" panose="020C0503030203020204" pitchFamily="34" charset="0"/>
              </a:rPr>
              <a:t>stop</a:t>
            </a:r>
            <a:r>
              <a:rPr lang="zh-CN" altLang="zh-CN" smtClean="0">
                <a:sym typeface="Huawei Sans" panose="020C0503030203020204" pitchFamily="34" charset="0"/>
              </a:rPr>
              <a:t>、</a:t>
            </a:r>
            <a:r>
              <a:rPr lang="en-US" altLang="zh-CN" smtClean="0">
                <a:sym typeface="Huawei Sans" panose="020C0503030203020204" pitchFamily="34" charset="0"/>
              </a:rPr>
              <a:t>status</a:t>
            </a:r>
            <a:r>
              <a:rPr lang="zh-CN" altLang="zh-CN" smtClean="0">
                <a:sym typeface="Huawei Sans" panose="020C0503030203020204" pitchFamily="34" charset="0"/>
              </a:rPr>
              <a:t>、</a:t>
            </a:r>
            <a:r>
              <a:rPr lang="en-US" altLang="zh-CN" smtClean="0">
                <a:sym typeface="Huawei Sans" panose="020C0503030203020204" pitchFamily="34" charset="0"/>
              </a:rPr>
              <a:t>generateconf</a:t>
            </a:r>
            <a:r>
              <a:rPr lang="zh-CN" altLang="zh-CN" smtClean="0">
                <a:sym typeface="Huawei Sans" panose="020C0503030203020204" pitchFamily="34" charset="0"/>
              </a:rPr>
              <a:t>、</a:t>
            </a:r>
            <a:r>
              <a:rPr lang="en-US" altLang="zh-CN" smtClean="0">
                <a:sym typeface="Huawei Sans" panose="020C0503030203020204" pitchFamily="34" charset="0"/>
              </a:rPr>
              <a:t>cert</a:t>
            </a:r>
            <a:r>
              <a:rPr lang="zh-CN" altLang="zh-CN" smtClean="0">
                <a:sym typeface="Huawei Sans" panose="020C0503030203020204" pitchFamily="34" charset="0"/>
              </a:rPr>
              <a:t>、</a:t>
            </a:r>
            <a:r>
              <a:rPr lang="en-US" altLang="zh-CN" smtClean="0">
                <a:sym typeface="Huawei Sans" panose="020C0503030203020204" pitchFamily="34" charset="0"/>
              </a:rPr>
              <a:t>view</a:t>
            </a:r>
            <a:r>
              <a:rPr lang="zh-CN" altLang="zh-CN" smtClean="0">
                <a:sym typeface="Huawei Sans" panose="020C0503030203020204" pitchFamily="34" charset="0"/>
              </a:rPr>
              <a:t>、</a:t>
            </a:r>
            <a:r>
              <a:rPr lang="en-US" altLang="zh-CN" smtClean="0">
                <a:sym typeface="Huawei Sans" panose="020C0503030203020204" pitchFamily="34" charset="0"/>
              </a:rPr>
              <a:t>query</a:t>
            </a:r>
            <a:r>
              <a:rPr lang="zh-CN" altLang="zh-CN" smtClean="0">
                <a:sym typeface="Huawei Sans" panose="020C0503030203020204" pitchFamily="34" charset="0"/>
              </a:rPr>
              <a:t>、</a:t>
            </a:r>
            <a:r>
              <a:rPr lang="en-US" altLang="zh-CN" smtClean="0">
                <a:sym typeface="Huawei Sans" panose="020C0503030203020204" pitchFamily="34" charset="0"/>
              </a:rPr>
              <a:t>refreshconf</a:t>
            </a:r>
            <a:r>
              <a:rPr lang="zh-CN" altLang="zh-CN" smtClean="0">
                <a:sym typeface="Huawei Sans" panose="020C0503030203020204" pitchFamily="34" charset="0"/>
              </a:rPr>
              <a:t>、</a:t>
            </a:r>
            <a:r>
              <a:rPr lang="en-US" altLang="zh-CN" smtClean="0">
                <a:sym typeface="Huawei Sans" panose="020C0503030203020204" pitchFamily="34" charset="0"/>
              </a:rPr>
              <a:t>kerberos</a:t>
            </a:r>
            <a:r>
              <a:rPr lang="zh-CN" altLang="zh-CN" smtClean="0">
                <a:sym typeface="Huawei Sans" panose="020C0503030203020204" pitchFamily="34" charset="0"/>
              </a:rPr>
              <a:t>。</a:t>
            </a:r>
          </a:p>
          <a:p>
            <a:pPr lvl="0"/>
            <a:r>
              <a:rPr lang="en-US" altLang="zh-CN" smtClean="0">
                <a:sym typeface="Huawei Sans" panose="020C0503030203020204" pitchFamily="34" charset="0"/>
              </a:rPr>
              <a:t>-l</a:t>
            </a:r>
            <a:endParaRPr lang="zh-CN" altLang="zh-CN" smtClean="0">
              <a:sym typeface="Huawei Sans" panose="020C0503030203020204" pitchFamily="34" charset="0"/>
            </a:endParaRPr>
          </a:p>
          <a:p>
            <a:pPr lvl="1"/>
            <a:r>
              <a:rPr lang="zh-CN" altLang="zh-CN" smtClean="0">
                <a:sym typeface="Huawei Sans" panose="020C0503030203020204" pitchFamily="34" charset="0"/>
              </a:rPr>
              <a:t>指定日志文件及存放路径。</a:t>
            </a:r>
          </a:p>
          <a:p>
            <a:pPr lvl="1"/>
            <a:r>
              <a:rPr lang="zh-CN" altLang="zh-CN" smtClean="0">
                <a:sym typeface="Huawei Sans" panose="020C0503030203020204" pitchFamily="34" charset="0"/>
              </a:rPr>
              <a:t>默认值：</a:t>
            </a:r>
            <a:r>
              <a:rPr lang="en-US" altLang="zh-CN" smtClean="0">
                <a:sym typeface="Huawei Sans" panose="020C0503030203020204" pitchFamily="34" charset="0"/>
              </a:rPr>
              <a:t>$GAUSSLOG/om/gs_om-YYYY-MM-DD_hhmmss.log</a:t>
            </a:r>
            <a:r>
              <a:rPr lang="zh-CN" altLang="zh-CN" smtClean="0">
                <a:sym typeface="Huawei Sans" panose="020C0503030203020204" pitchFamily="34" charset="0"/>
              </a:rPr>
              <a:t>（</a:t>
            </a:r>
            <a:r>
              <a:rPr lang="en-US" altLang="zh-CN" smtClean="0">
                <a:sym typeface="Huawei Sans" panose="020C0503030203020204" pitchFamily="34" charset="0"/>
              </a:rPr>
              <a:t>virtualip</a:t>
            </a:r>
            <a:r>
              <a:rPr lang="zh-CN" altLang="zh-CN" smtClean="0">
                <a:sym typeface="Huawei Sans" panose="020C0503030203020204" pitchFamily="34" charset="0"/>
              </a:rPr>
              <a:t>的默认值：</a:t>
            </a:r>
            <a:r>
              <a:rPr lang="en-US" altLang="zh-CN" smtClean="0">
                <a:sym typeface="Huawei Sans" panose="020C0503030203020204" pitchFamily="34" charset="0"/>
              </a:rPr>
              <a:t>/tmp/gs_virtualip/gs_om-YYYY-MM-DD_hhmmss.log</a:t>
            </a:r>
            <a:r>
              <a:rPr lang="zh-CN" altLang="zh-CN" smtClean="0">
                <a:sym typeface="Huawei Sans" panose="020C0503030203020204" pitchFamily="34" charset="0"/>
              </a:rPr>
              <a:t>）</a:t>
            </a:r>
            <a:endParaRPr lang="zh-CN" altLang="zh-CN" dirty="0">
              <a:sym typeface="Huawei Sans" panose="020C0503030203020204" pitchFamily="34" charset="0"/>
            </a:endParaRPr>
          </a:p>
        </p:txBody>
      </p:sp>
    </p:spTree>
    <p:extLst>
      <p:ext uri="{BB962C8B-B14F-4D97-AF65-F5344CB8AC3E}">
        <p14:creationId xmlns:p14="http://schemas.microsoft.com/office/powerpoint/2010/main" val="36694145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启动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参数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dirty="0" smtClean="0">
                <a:sym typeface="Huawei Sans" panose="020C0503030203020204" pitchFamily="34" charset="0"/>
              </a:rPr>
              <a:t>-h</a:t>
            </a:r>
            <a:endParaRPr lang="zh-CN" altLang="zh-CN" dirty="0" smtClean="0">
              <a:sym typeface="Huawei Sans" panose="020C0503030203020204" pitchFamily="34" charset="0"/>
            </a:endParaRPr>
          </a:p>
          <a:p>
            <a:pPr lvl="1"/>
            <a:r>
              <a:rPr lang="zh-CN" altLang="zh-CN" dirty="0" smtClean="0">
                <a:sym typeface="Huawei Sans" panose="020C0503030203020204" pitchFamily="34" charset="0"/>
              </a:rPr>
              <a:t>指定需要启动的服务器名称。一次只能启动一个服务器。</a:t>
            </a:r>
          </a:p>
          <a:p>
            <a:pPr lvl="1"/>
            <a:r>
              <a:rPr lang="zh-CN" altLang="zh-CN" dirty="0" smtClean="0">
                <a:sym typeface="Huawei Sans" panose="020C0503030203020204" pitchFamily="34" charset="0"/>
              </a:rPr>
              <a:t>取值范围：服务器名称。</a:t>
            </a:r>
          </a:p>
          <a:p>
            <a:pPr lvl="1"/>
            <a:r>
              <a:rPr lang="zh-CN" altLang="zh-CN" dirty="0" smtClean="0">
                <a:sym typeface="Huawei Sans" panose="020C0503030203020204" pitchFamily="34" charset="0"/>
              </a:rPr>
              <a:t>不指定服务器名称时，表示启动</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a:t>
            </a:r>
          </a:p>
          <a:p>
            <a:r>
              <a:rPr lang="en-US" altLang="zh-CN" dirty="0" smtClean="0">
                <a:sym typeface="Huawei Sans" panose="020C0503030203020204" pitchFamily="34" charset="0"/>
              </a:rPr>
              <a:t>-D</a:t>
            </a:r>
            <a:endParaRPr lang="zh-CN" altLang="zh-CN" dirty="0" smtClean="0">
              <a:sym typeface="Huawei Sans" panose="020C0503030203020204" pitchFamily="34" charset="0"/>
            </a:endParaRPr>
          </a:p>
          <a:p>
            <a:pPr lvl="1"/>
            <a:r>
              <a:rPr lang="zh-CN" altLang="zh-CN" dirty="0" smtClean="0">
                <a:sym typeface="Huawei Sans" panose="020C0503030203020204" pitchFamily="34" charset="0"/>
              </a:rPr>
              <a:t>指定</a:t>
            </a:r>
            <a:r>
              <a:rPr lang="en-US" altLang="zh-CN" dirty="0" smtClean="0">
                <a:sym typeface="Huawei Sans" panose="020C0503030203020204" pitchFamily="34" charset="0"/>
              </a:rPr>
              <a:t> </a:t>
            </a:r>
            <a:r>
              <a:rPr lang="en-US" altLang="zh-CN" dirty="0" err="1" smtClean="0">
                <a:sym typeface="Huawei Sans" panose="020C0503030203020204" pitchFamily="34" charset="0"/>
              </a:rPr>
              <a:t>dn</a:t>
            </a:r>
            <a:r>
              <a:rPr lang="zh-CN" altLang="zh-CN" dirty="0" smtClean="0">
                <a:sym typeface="Huawei Sans" panose="020C0503030203020204" pitchFamily="34" charset="0"/>
              </a:rPr>
              <a:t>路径</a:t>
            </a:r>
          </a:p>
          <a:p>
            <a:pPr lvl="1"/>
            <a:r>
              <a:rPr lang="zh-CN" altLang="zh-CN" dirty="0" smtClean="0">
                <a:sym typeface="Huawei Sans" panose="020C0503030203020204" pitchFamily="34" charset="0"/>
              </a:rPr>
              <a:t>取值范围：</a:t>
            </a:r>
            <a:r>
              <a:rPr lang="en-US" altLang="zh-CN" dirty="0" err="1" smtClean="0">
                <a:sym typeface="Huawei Sans" panose="020C0503030203020204" pitchFamily="34" charset="0"/>
              </a:rPr>
              <a:t>dn</a:t>
            </a:r>
            <a:r>
              <a:rPr lang="zh-CN" altLang="zh-CN" dirty="0" smtClean="0">
                <a:sym typeface="Huawei Sans" panose="020C0503030203020204" pitchFamily="34" charset="0"/>
              </a:rPr>
              <a:t>路径</a:t>
            </a:r>
          </a:p>
          <a:p>
            <a:pPr lvl="1"/>
            <a:r>
              <a:rPr lang="zh-CN" altLang="zh-CN" dirty="0" smtClean="0">
                <a:sym typeface="Huawei Sans" panose="020C0503030203020204" pitchFamily="34" charset="0"/>
              </a:rPr>
              <a:t>不指定</a:t>
            </a:r>
            <a:r>
              <a:rPr lang="en-US" altLang="zh-CN" dirty="0" err="1" smtClean="0">
                <a:sym typeface="Huawei Sans" panose="020C0503030203020204" pitchFamily="34" charset="0"/>
              </a:rPr>
              <a:t>dn</a:t>
            </a:r>
            <a:r>
              <a:rPr lang="zh-CN" altLang="zh-CN" dirty="0" smtClean="0">
                <a:sym typeface="Huawei Sans" panose="020C0503030203020204" pitchFamily="34" charset="0"/>
              </a:rPr>
              <a:t>路径，表示使用静态文件中的</a:t>
            </a:r>
            <a:r>
              <a:rPr lang="en-US" altLang="zh-CN" dirty="0" err="1" smtClean="0">
                <a:sym typeface="Huawei Sans" panose="020C0503030203020204" pitchFamily="34" charset="0"/>
              </a:rPr>
              <a:t>dn</a:t>
            </a:r>
            <a:r>
              <a:rPr lang="zh-CN" altLang="zh-CN" dirty="0" smtClean="0">
                <a:sym typeface="Huawei Sans" panose="020C0503030203020204" pitchFamily="34" charset="0"/>
              </a:rPr>
              <a:t>路径</a:t>
            </a:r>
            <a:endParaRPr lang="zh-CN" altLang="zh-CN" dirty="0">
              <a:sym typeface="Huawei Sans" panose="020C0503030203020204" pitchFamily="34" charset="0"/>
            </a:endParaRPr>
          </a:p>
        </p:txBody>
      </p:sp>
    </p:spTree>
    <p:extLst>
      <p:ext uri="{BB962C8B-B14F-4D97-AF65-F5344CB8AC3E}">
        <p14:creationId xmlns:p14="http://schemas.microsoft.com/office/powerpoint/2010/main" val="228907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kern="0" dirty="0">
                <a:sym typeface="Huawei Sans" panose="020C0503030203020204" pitchFamily="34" charset="0"/>
              </a:rPr>
              <a:t>华为鲲鹏生态的数据库战略</a:t>
            </a:r>
          </a:p>
        </p:txBody>
      </p:sp>
      <p:sp>
        <p:nvSpPr>
          <p:cNvPr id="5" name="文本占位符 4"/>
          <p:cNvSpPr>
            <a:spLocks noGrp="1"/>
          </p:cNvSpPr>
          <p:nvPr>
            <p:ph type="body" sz="quarter" idx="10"/>
          </p:nvPr>
        </p:nvSpPr>
        <p:spPr/>
        <p:txBody>
          <a:bodyPr/>
          <a:lstStyle/>
          <a:p>
            <a:r>
              <a:rPr lang="zh-CN" altLang="en-US" dirty="0">
                <a:sym typeface="Huawei Sans" panose="020C0503030203020204" pitchFamily="34" charset="0"/>
              </a:rPr>
              <a:t>数据库是华为鲲鹏战略中不可或缺的关键</a:t>
            </a:r>
            <a:r>
              <a:rPr lang="zh-CN" altLang="en-US" dirty="0" smtClean="0">
                <a:sym typeface="Huawei Sans" panose="020C0503030203020204" pitchFamily="34" charset="0"/>
              </a:rPr>
              <a:t>能力；</a:t>
            </a:r>
            <a:endParaRPr lang="zh-CN" altLang="en-US" dirty="0">
              <a:sym typeface="Huawei Sans" panose="020C0503030203020204" pitchFamily="34" charset="0"/>
            </a:endParaRPr>
          </a:p>
          <a:p>
            <a:r>
              <a:rPr lang="zh-CN" altLang="en-US" dirty="0">
                <a:sym typeface="Huawei Sans" panose="020C0503030203020204" pitchFamily="34" charset="0"/>
              </a:rPr>
              <a:t>以数据库为载体承上启下更好地支撑鲲鹏战略，繁荣鲲鹏</a:t>
            </a:r>
            <a:r>
              <a:rPr lang="zh-CN" altLang="en-US" dirty="0" smtClean="0">
                <a:sym typeface="Huawei Sans" panose="020C0503030203020204" pitchFamily="34" charset="0"/>
              </a:rPr>
              <a:t>生态。</a:t>
            </a:r>
            <a:endParaRPr lang="zh-CN" altLang="en-US" dirty="0">
              <a:sym typeface="Huawei Sans" panose="020C0503030203020204" pitchFamily="34" charset="0"/>
            </a:endParaRPr>
          </a:p>
          <a:p>
            <a:pPr marL="0" indent="0">
              <a:buNone/>
            </a:pPr>
            <a:endParaRPr lang="zh-CN" altLang="en-US" dirty="0">
              <a:sym typeface="Huawei Sans" panose="020C0503030203020204" pitchFamily="34" charset="0"/>
            </a:endParaRPr>
          </a:p>
        </p:txBody>
      </p:sp>
      <p:grpSp>
        <p:nvGrpSpPr>
          <p:cNvPr id="287" name="组合 286"/>
          <p:cNvGrpSpPr/>
          <p:nvPr/>
        </p:nvGrpSpPr>
        <p:grpSpPr>
          <a:xfrm>
            <a:off x="650028" y="2193677"/>
            <a:ext cx="6596023" cy="4014308"/>
            <a:chOff x="346262" y="1675907"/>
            <a:chExt cx="6970807" cy="4392665"/>
          </a:xfrm>
        </p:grpSpPr>
        <p:grpSp>
          <p:nvGrpSpPr>
            <p:cNvPr id="288" name="组合 287"/>
            <p:cNvGrpSpPr/>
            <p:nvPr/>
          </p:nvGrpSpPr>
          <p:grpSpPr>
            <a:xfrm>
              <a:off x="346262" y="2171583"/>
              <a:ext cx="6970807" cy="3896989"/>
              <a:chOff x="346262" y="2171583"/>
              <a:chExt cx="6970807" cy="3896989"/>
            </a:xfrm>
          </p:grpSpPr>
          <p:sp>
            <p:nvSpPr>
              <p:cNvPr id="290" name="矩形 289"/>
              <p:cNvSpPr/>
              <p:nvPr/>
            </p:nvSpPr>
            <p:spPr>
              <a:xfrm>
                <a:off x="606721" y="2171583"/>
                <a:ext cx="6710348" cy="3871410"/>
              </a:xfrm>
              <a:prstGeom prst="rect">
                <a:avLst/>
              </a:prstGeom>
              <a:solidFill>
                <a:schemeClr val="accent1">
                  <a:lumMod val="20000"/>
                  <a:lumOff val="80000"/>
                </a:schemeClr>
              </a:solid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1" name="组合 290"/>
              <p:cNvGrpSpPr/>
              <p:nvPr/>
            </p:nvGrpSpPr>
            <p:grpSpPr>
              <a:xfrm>
                <a:off x="1958679" y="3432067"/>
                <a:ext cx="944753" cy="708278"/>
                <a:chOff x="11176488" y="4148949"/>
                <a:chExt cx="972507" cy="628021"/>
              </a:xfrm>
            </p:grpSpPr>
            <p:sp>
              <p:nvSpPr>
                <p:cNvPr id="375" name="右箭头 374"/>
                <p:cNvSpPr/>
                <p:nvPr/>
              </p:nvSpPr>
              <p:spPr>
                <a:xfrm flipH="1">
                  <a:off x="11176488" y="4148949"/>
                  <a:ext cx="972507" cy="62802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6" name="文本框 375"/>
                <p:cNvSpPr txBox="1"/>
                <p:nvPr/>
              </p:nvSpPr>
              <p:spPr>
                <a:xfrm>
                  <a:off x="11326632" y="4253924"/>
                  <a:ext cx="814728" cy="418072"/>
                </a:xfrm>
                <a:prstGeom prst="rect">
                  <a:avLst/>
                </a:prstGeom>
                <a:noFill/>
              </p:spPr>
              <p:txBody>
                <a:bodyPr wrap="none" rtlCol="0" anchor="ctr">
                  <a:spAutoFit/>
                </a:bodyPr>
                <a:lstStyle/>
                <a:p>
                  <a:pPr algn="ctr"/>
                  <a:r>
                    <a:rPr lang="en-US" altLang="zh-CN"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OEM</a:t>
                  </a:r>
                </a:p>
                <a:p>
                  <a:pPr algn="ctr"/>
                  <a:r>
                    <a:rPr lang="zh-CN" alt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合作伙伴</a:t>
                  </a:r>
                </a:p>
              </p:txBody>
            </p:sp>
          </p:grpSp>
          <p:grpSp>
            <p:nvGrpSpPr>
              <p:cNvPr id="292" name="组合 291"/>
              <p:cNvGrpSpPr/>
              <p:nvPr/>
            </p:nvGrpSpPr>
            <p:grpSpPr>
              <a:xfrm>
                <a:off x="346262" y="2972673"/>
                <a:ext cx="1809914" cy="1488601"/>
                <a:chOff x="8533419" y="3987774"/>
                <a:chExt cx="2723176" cy="2318163"/>
              </a:xfrm>
              <a:noFill/>
            </p:grpSpPr>
            <p:pic>
              <p:nvPicPr>
                <p:cNvPr id="372" name="图片 37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33419" y="4821013"/>
                  <a:ext cx="2276635" cy="1484924"/>
                </a:xfrm>
                <a:prstGeom prst="rect">
                  <a:avLst/>
                </a:prstGeom>
                <a:grpFill/>
              </p:spPr>
            </p:pic>
            <p:pic>
              <p:nvPicPr>
                <p:cNvPr id="373" name="图片 37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94238" y="5423099"/>
                  <a:ext cx="1262357" cy="840729"/>
                </a:xfrm>
                <a:prstGeom prst="rect">
                  <a:avLst/>
                </a:prstGeom>
                <a:grpFill/>
              </p:spPr>
            </p:pic>
            <p:sp>
              <p:nvSpPr>
                <p:cNvPr id="374" name="文本框 373"/>
                <p:cNvSpPr txBox="1"/>
                <p:nvPr/>
              </p:nvSpPr>
              <p:spPr>
                <a:xfrm>
                  <a:off x="9239165" y="3987774"/>
                  <a:ext cx="1817877" cy="786702"/>
                </a:xfrm>
                <a:prstGeom prst="rect">
                  <a:avLst/>
                </a:prstGeom>
                <a:grpFill/>
              </p:spPr>
              <p:txBody>
                <a:bodyPr wrap="none" rtlCol="0">
                  <a:spAutoFit/>
                </a:bodyPr>
                <a:lstStyle/>
                <a:p>
                  <a:pPr algn="ctr"/>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服务器、</a:t>
                  </a:r>
                  <a:r>
                    <a:rPr lang="en-US" altLang="zh-CN"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200" b="1" dirty="0" smtClean="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b="1" dirty="0" smtClean="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sz="1200" b="1" dirty="0" smtClean="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终端</a:t>
                  </a:r>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等</a:t>
                  </a:r>
                </a:p>
              </p:txBody>
            </p:sp>
          </p:grpSp>
          <p:grpSp>
            <p:nvGrpSpPr>
              <p:cNvPr id="293" name="组合 292"/>
              <p:cNvGrpSpPr/>
              <p:nvPr/>
            </p:nvGrpSpPr>
            <p:grpSpPr>
              <a:xfrm>
                <a:off x="2999356" y="2245888"/>
                <a:ext cx="4317712" cy="3822684"/>
                <a:chOff x="4179073" y="2191064"/>
                <a:chExt cx="4319397" cy="3824177"/>
              </a:xfrm>
            </p:grpSpPr>
            <p:sp>
              <p:nvSpPr>
                <p:cNvPr id="294" name="文本框 293"/>
                <p:cNvSpPr txBox="1"/>
                <p:nvPr/>
              </p:nvSpPr>
              <p:spPr>
                <a:xfrm>
                  <a:off x="6354701" y="3097185"/>
                  <a:ext cx="520627" cy="303225"/>
                </a:xfrm>
                <a:prstGeom prst="rect">
                  <a:avLst/>
                </a:prstGeom>
                <a:noFill/>
              </p:spPr>
              <p:txBody>
                <a:bodyPr wrap="none" rtlCol="0">
                  <a:spAutoFit/>
                </a:bodyPr>
                <a:lstStyle/>
                <a:p>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线上</a:t>
                  </a:r>
                </a:p>
              </p:txBody>
            </p:sp>
            <p:cxnSp>
              <p:nvCxnSpPr>
                <p:cNvPr id="295" name="直接连接符 294"/>
                <p:cNvCxnSpPr/>
                <p:nvPr/>
              </p:nvCxnSpPr>
              <p:spPr>
                <a:xfrm>
                  <a:off x="5042996" y="4041037"/>
                  <a:ext cx="814806"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文本框 295"/>
                <p:cNvSpPr txBox="1"/>
                <p:nvPr/>
              </p:nvSpPr>
              <p:spPr>
                <a:xfrm>
                  <a:off x="5173221" y="3783507"/>
                  <a:ext cx="520627" cy="303225"/>
                </a:xfrm>
                <a:prstGeom prst="rect">
                  <a:avLst/>
                </a:prstGeom>
                <a:noFill/>
              </p:spPr>
              <p:txBody>
                <a:bodyPr wrap="none" rtlCol="0">
                  <a:spAutoFit/>
                </a:bodyPr>
                <a:lstStyle/>
                <a:p>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硬件</a:t>
                  </a:r>
                </a:p>
              </p:txBody>
            </p:sp>
            <p:sp>
              <p:nvSpPr>
                <p:cNvPr id="297" name="文本框 296"/>
                <p:cNvSpPr txBox="1"/>
                <p:nvPr/>
              </p:nvSpPr>
              <p:spPr>
                <a:xfrm>
                  <a:off x="6921436" y="3749524"/>
                  <a:ext cx="520627" cy="303225"/>
                </a:xfrm>
                <a:prstGeom prst="rect">
                  <a:avLst/>
                </a:prstGeom>
                <a:noFill/>
              </p:spPr>
              <p:txBody>
                <a:bodyPr wrap="none" rtlCol="0">
                  <a:spAutoFit/>
                </a:bodyPr>
                <a:lstStyle/>
                <a:p>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软件</a:t>
                  </a:r>
                </a:p>
              </p:txBody>
            </p:sp>
            <p:sp>
              <p:nvSpPr>
                <p:cNvPr id="298" name="文本框 297"/>
                <p:cNvSpPr txBox="1"/>
                <p:nvPr/>
              </p:nvSpPr>
              <p:spPr>
                <a:xfrm>
                  <a:off x="6439646" y="4750108"/>
                  <a:ext cx="520627" cy="303225"/>
                </a:xfrm>
                <a:prstGeom prst="rect">
                  <a:avLst/>
                </a:prstGeom>
                <a:noFill/>
              </p:spPr>
              <p:txBody>
                <a:bodyPr wrap="none" rtlCol="0">
                  <a:spAutoFit/>
                </a:bodyPr>
                <a:lstStyle/>
                <a:p>
                  <a:r>
                    <a:rPr lang="zh-CN" altLang="en-US" sz="12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线下</a:t>
                  </a:r>
                </a:p>
              </p:txBody>
            </p:sp>
            <p:sp>
              <p:nvSpPr>
                <p:cNvPr id="299" name="TextBox 30"/>
                <p:cNvSpPr txBox="1"/>
                <p:nvPr/>
              </p:nvSpPr>
              <p:spPr>
                <a:xfrm>
                  <a:off x="5042429" y="5097288"/>
                  <a:ext cx="623234" cy="454837"/>
                </a:xfrm>
                <a:prstGeom prst="rect">
                  <a:avLst/>
                </a:prstGeom>
                <a:noFill/>
              </p:spPr>
              <p:txBody>
                <a:bodyPr wrap="square" rtlCol="0" anchor="t">
                  <a:spAutoFit/>
                </a:bodyPr>
                <a:lstStyle/>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代码移植工具</a:t>
                  </a:r>
                  <a:endParaRPr lang="en-US" altLang="zh-CN"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nvGrpSpPr>
                <p:cNvPr id="300" name="Group 12"/>
                <p:cNvGrpSpPr/>
                <p:nvPr/>
              </p:nvGrpSpPr>
              <p:grpSpPr>
                <a:xfrm>
                  <a:off x="4452972" y="5548613"/>
                  <a:ext cx="293234" cy="301202"/>
                  <a:chOff x="3079750" y="1975816"/>
                  <a:chExt cx="354138" cy="354139"/>
                </a:xfrm>
              </p:grpSpPr>
              <p:sp>
                <p:nvSpPr>
                  <p:cNvPr id="368" name="Oval 15"/>
                  <p:cNvSpPr/>
                  <p:nvPr/>
                </p:nvSpPr>
                <p:spPr>
                  <a:xfrm>
                    <a:off x="3079750" y="1975816"/>
                    <a:ext cx="354138" cy="354139"/>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1999"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nvGrpSpPr>
                  <p:cNvPr id="369" name="Group 116"/>
                  <p:cNvGrpSpPr>
                    <a:grpSpLocks/>
                  </p:cNvGrpSpPr>
                  <p:nvPr/>
                </p:nvGrpSpPr>
                <p:grpSpPr bwMode="auto">
                  <a:xfrm>
                    <a:off x="3163094" y="2030158"/>
                    <a:ext cx="195262" cy="231775"/>
                    <a:chOff x="0" y="0"/>
                    <a:chExt cx="483" cy="574"/>
                  </a:xfrm>
                  <a:solidFill>
                    <a:schemeClr val="bg2"/>
                  </a:solidFill>
                </p:grpSpPr>
                <p:sp>
                  <p:nvSpPr>
                    <p:cNvPr id="370"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999"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71"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1999"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grpSp>
            <p:sp>
              <p:nvSpPr>
                <p:cNvPr id="301" name="TextBox 34"/>
                <p:cNvSpPr txBox="1"/>
                <p:nvPr/>
              </p:nvSpPr>
              <p:spPr>
                <a:xfrm>
                  <a:off x="7164491" y="5205787"/>
                  <a:ext cx="660055" cy="277957"/>
                </a:xfrm>
                <a:prstGeom prst="rect">
                  <a:avLst/>
                </a:prstGeom>
                <a:noFill/>
              </p:spPr>
              <p:txBody>
                <a:bodyPr wrap="square" rtlCol="0" anchor="t">
                  <a:spAutoFit/>
                </a:bodyPr>
                <a:lstStyle/>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加速库</a:t>
                  </a:r>
                  <a:endParaRPr 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nvGrpSpPr>
                <p:cNvPr id="302" name="组合 301"/>
                <p:cNvGrpSpPr/>
                <p:nvPr/>
              </p:nvGrpSpPr>
              <p:grpSpPr>
                <a:xfrm>
                  <a:off x="7392766" y="5568930"/>
                  <a:ext cx="293235" cy="446311"/>
                  <a:chOff x="7378860" y="5189576"/>
                  <a:chExt cx="293235" cy="446311"/>
                </a:xfrm>
              </p:grpSpPr>
              <p:grpSp>
                <p:nvGrpSpPr>
                  <p:cNvPr id="364" name="Group 19"/>
                  <p:cNvGrpSpPr/>
                  <p:nvPr/>
                </p:nvGrpSpPr>
                <p:grpSpPr>
                  <a:xfrm>
                    <a:off x="7378860" y="5189576"/>
                    <a:ext cx="293235" cy="446311"/>
                    <a:chOff x="7360381" y="4353037"/>
                    <a:chExt cx="354138" cy="524752"/>
                  </a:xfrm>
                </p:grpSpPr>
                <p:sp>
                  <p:nvSpPr>
                    <p:cNvPr id="366" name="Oval 29"/>
                    <p:cNvSpPr/>
                    <p:nvPr/>
                  </p:nvSpPr>
                  <p:spPr>
                    <a:xfrm>
                      <a:off x="7360381" y="4353037"/>
                      <a:ext cx="354138" cy="354138"/>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3998" b="1" dirty="0">
                        <a:solidFill>
                          <a:srgbClr val="1D1D1A"/>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67" name="TextBox 62"/>
                    <p:cNvSpPr txBox="1"/>
                    <p:nvPr/>
                  </p:nvSpPr>
                  <p:spPr>
                    <a:xfrm>
                      <a:off x="7360381" y="4354648"/>
                      <a:ext cx="354138" cy="523141"/>
                    </a:xfrm>
                    <a:prstGeom prst="rect">
                      <a:avLst/>
                    </a:prstGeom>
                    <a:noFill/>
                  </p:spPr>
                  <p:txBody>
                    <a:bodyPr wrap="square" rtlCol="0" anchor="t">
                      <a:spAutoFit/>
                    </a:bodyPr>
                    <a:lstStyle/>
                    <a:p>
                      <a:pPr algn="ctr">
                        <a:lnSpc>
                          <a:spcPct val="140000"/>
                        </a:lnSpc>
                      </a:pPr>
                      <a:endParaRPr lang="en-US" sz="1599" b="1" dirty="0">
                        <a:solidFill>
                          <a:srgbClr val="1D1D1A"/>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sp>
                <p:nvSpPr>
                  <p:cNvPr id="365" name="Freeform 403"/>
                  <p:cNvSpPr>
                    <a:spLocks/>
                  </p:cNvSpPr>
                  <p:nvPr/>
                </p:nvSpPr>
                <p:spPr bwMode="auto">
                  <a:xfrm>
                    <a:off x="7444216" y="5277582"/>
                    <a:ext cx="162523" cy="125204"/>
                  </a:xfrm>
                  <a:custGeom>
                    <a:avLst/>
                    <a:gdLst>
                      <a:gd name="T0" fmla="*/ 263100967 w 289"/>
                      <a:gd name="T1" fmla="*/ 90520223 h 171"/>
                      <a:gd name="T2" fmla="*/ 261274441 w 289"/>
                      <a:gd name="T3" fmla="*/ 100578663 h 171"/>
                      <a:gd name="T4" fmla="*/ 240262225 w 289"/>
                      <a:gd name="T5" fmla="*/ 130752071 h 171"/>
                      <a:gd name="T6" fmla="*/ 145254207 w 289"/>
                      <a:gd name="T7" fmla="*/ 155439665 h 171"/>
                      <a:gd name="T8" fmla="*/ 39282254 w 289"/>
                      <a:gd name="T9" fmla="*/ 138981269 h 171"/>
                      <a:gd name="T10" fmla="*/ 2740267 w 289"/>
                      <a:gd name="T11" fmla="*/ 103321092 h 171"/>
                      <a:gd name="T12" fmla="*/ 0 w 289"/>
                      <a:gd name="T13" fmla="*/ 88691937 h 171"/>
                      <a:gd name="T14" fmla="*/ 1827482 w 289"/>
                      <a:gd name="T15" fmla="*/ 76805212 h 171"/>
                      <a:gd name="T16" fmla="*/ 21011260 w 289"/>
                      <a:gd name="T17" fmla="*/ 56689288 h 171"/>
                      <a:gd name="T18" fmla="*/ 78564507 w 289"/>
                      <a:gd name="T19" fmla="*/ 37488463 h 171"/>
                      <a:gd name="T20" fmla="*/ 84959737 w 289"/>
                      <a:gd name="T21" fmla="*/ 36574320 h 171"/>
                      <a:gd name="T22" fmla="*/ 84959737 w 289"/>
                      <a:gd name="T23" fmla="*/ 55775145 h 171"/>
                      <a:gd name="T24" fmla="*/ 51158973 w 289"/>
                      <a:gd name="T25" fmla="*/ 70405255 h 171"/>
                      <a:gd name="T26" fmla="*/ 42023476 w 289"/>
                      <a:gd name="T27" fmla="*/ 79548596 h 171"/>
                      <a:gd name="T28" fmla="*/ 41109735 w 289"/>
                      <a:gd name="T29" fmla="*/ 83206124 h 171"/>
                      <a:gd name="T30" fmla="*/ 43850002 w 289"/>
                      <a:gd name="T31" fmla="*/ 89606080 h 171"/>
                      <a:gd name="T32" fmla="*/ 65775003 w 289"/>
                      <a:gd name="T33" fmla="*/ 104236191 h 171"/>
                      <a:gd name="T34" fmla="*/ 95922715 w 289"/>
                      <a:gd name="T35" fmla="*/ 112465389 h 171"/>
                      <a:gd name="T36" fmla="*/ 158043711 w 289"/>
                      <a:gd name="T37" fmla="*/ 113379532 h 171"/>
                      <a:gd name="T38" fmla="*/ 213769476 w 289"/>
                      <a:gd name="T39" fmla="*/ 96006993 h 171"/>
                      <a:gd name="T40" fmla="*/ 221991232 w 289"/>
                      <a:gd name="T41" fmla="*/ 86863652 h 171"/>
                      <a:gd name="T42" fmla="*/ 219250965 w 289"/>
                      <a:gd name="T43" fmla="*/ 77719354 h 171"/>
                      <a:gd name="T44" fmla="*/ 200066231 w 289"/>
                      <a:gd name="T45" fmla="*/ 63090200 h 171"/>
                      <a:gd name="T46" fmla="*/ 176314704 w 289"/>
                      <a:gd name="T47" fmla="*/ 55775145 h 171"/>
                      <a:gd name="T48" fmla="*/ 176314704 w 289"/>
                      <a:gd name="T49" fmla="*/ 89606080 h 171"/>
                      <a:gd name="T50" fmla="*/ 120587983 w 289"/>
                      <a:gd name="T51" fmla="*/ 44803518 h 171"/>
                      <a:gd name="T52" fmla="*/ 176314704 w 289"/>
                      <a:gd name="T53" fmla="*/ 0 h 171"/>
                      <a:gd name="T54" fmla="*/ 176314704 w 289"/>
                      <a:gd name="T55" fmla="*/ 36574320 h 171"/>
                      <a:gd name="T56" fmla="*/ 207375202 w 289"/>
                      <a:gd name="T57" fmla="*/ 43888419 h 171"/>
                      <a:gd name="T58" fmla="*/ 256706693 w 289"/>
                      <a:gd name="T59" fmla="*/ 70405255 h 171"/>
                      <a:gd name="T60" fmla="*/ 257619478 w 289"/>
                      <a:gd name="T61" fmla="*/ 71319398 h 171"/>
                      <a:gd name="T62" fmla="*/ 263100967 w 289"/>
                      <a:gd name="T63" fmla="*/ 90520223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14C7BE"/>
                  </a:solidFill>
                  <a:ln>
                    <a:noFill/>
                  </a:ln>
                  <a:extLst/>
                </p:spPr>
                <p:txBody>
                  <a:bodyPr/>
                  <a:lstStyle/>
                  <a:p>
                    <a:pPr eaLnBrk="0" fontAlgn="base" hangingPunct="0">
                      <a:spcBef>
                        <a:spcPct val="0"/>
                      </a:spcBef>
                      <a:spcAft>
                        <a:spcPct val="0"/>
                      </a:spcAft>
                      <a:buFont typeface="Arial" panose="020B0604020202020204" pitchFamily="34" charset="0"/>
                      <a:buNone/>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03" name="TextBox 34"/>
                <p:cNvSpPr txBox="1"/>
                <p:nvPr/>
              </p:nvSpPr>
              <p:spPr>
                <a:xfrm>
                  <a:off x="6485127" y="5183936"/>
                  <a:ext cx="636845" cy="277957"/>
                </a:xfrm>
                <a:prstGeom prst="rect">
                  <a:avLst/>
                </a:prstGeom>
                <a:noFill/>
              </p:spPr>
              <p:txBody>
                <a:bodyPr wrap="square" rtlCol="0" anchor="t">
                  <a:spAutoFit/>
                </a:bodyPr>
                <a:lstStyle/>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编译器</a:t>
                  </a:r>
                  <a:endParaRPr 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nvGrpSpPr>
                <p:cNvPr id="304" name="组合 303"/>
                <p:cNvGrpSpPr/>
                <p:nvPr/>
              </p:nvGrpSpPr>
              <p:grpSpPr>
                <a:xfrm>
                  <a:off x="6667070" y="5551244"/>
                  <a:ext cx="293235" cy="446309"/>
                  <a:chOff x="20965559" y="6946163"/>
                  <a:chExt cx="519629" cy="769969"/>
                </a:xfrm>
              </p:grpSpPr>
              <p:grpSp>
                <p:nvGrpSpPr>
                  <p:cNvPr id="360" name="Group 19"/>
                  <p:cNvGrpSpPr/>
                  <p:nvPr/>
                </p:nvGrpSpPr>
                <p:grpSpPr>
                  <a:xfrm>
                    <a:off x="20965559" y="6946163"/>
                    <a:ext cx="519629" cy="769969"/>
                    <a:chOff x="7360381" y="4353037"/>
                    <a:chExt cx="354138" cy="524750"/>
                  </a:xfrm>
                </p:grpSpPr>
                <p:sp>
                  <p:nvSpPr>
                    <p:cNvPr id="362" name="Oval 29"/>
                    <p:cNvSpPr/>
                    <p:nvPr/>
                  </p:nvSpPr>
                  <p:spPr>
                    <a:xfrm>
                      <a:off x="7360381" y="4353037"/>
                      <a:ext cx="354138" cy="354138"/>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3998" b="1" dirty="0">
                        <a:solidFill>
                          <a:srgbClr val="1D1D1A"/>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63" name="TextBox 62"/>
                    <p:cNvSpPr txBox="1"/>
                    <p:nvPr/>
                  </p:nvSpPr>
                  <p:spPr>
                    <a:xfrm>
                      <a:off x="7360381" y="4354645"/>
                      <a:ext cx="354138" cy="523142"/>
                    </a:xfrm>
                    <a:prstGeom prst="rect">
                      <a:avLst/>
                    </a:prstGeom>
                    <a:noFill/>
                  </p:spPr>
                  <p:txBody>
                    <a:bodyPr wrap="square" rtlCol="0" anchor="t">
                      <a:spAutoFit/>
                    </a:bodyPr>
                    <a:lstStyle/>
                    <a:p>
                      <a:pPr algn="ctr">
                        <a:lnSpc>
                          <a:spcPct val="140000"/>
                        </a:lnSpc>
                      </a:pPr>
                      <a:endParaRPr lang="en-US" sz="1599" b="1" dirty="0">
                        <a:solidFill>
                          <a:srgbClr val="1D1D1A"/>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sp>
                <p:nvSpPr>
                  <p:cNvPr id="361" name="Freeform 286"/>
                  <p:cNvSpPr>
                    <a:spLocks noEditPoints="1"/>
                  </p:cNvSpPr>
                  <p:nvPr/>
                </p:nvSpPr>
                <p:spPr bwMode="auto">
                  <a:xfrm>
                    <a:off x="21067199" y="7049672"/>
                    <a:ext cx="324000" cy="324000"/>
                  </a:xfrm>
                  <a:custGeom>
                    <a:avLst/>
                    <a:gdLst>
                      <a:gd name="T0" fmla="*/ 132177278 w 285"/>
                      <a:gd name="T1" fmla="*/ 264931426 h 288"/>
                      <a:gd name="T2" fmla="*/ 0 w 285"/>
                      <a:gd name="T3" fmla="*/ 132466192 h 288"/>
                      <a:gd name="T4" fmla="*/ 132177278 w 285"/>
                      <a:gd name="T5" fmla="*/ 0 h 288"/>
                      <a:gd name="T6" fmla="*/ 260683230 w 285"/>
                      <a:gd name="T7" fmla="*/ 104868629 h 288"/>
                      <a:gd name="T8" fmla="*/ 261601061 w 285"/>
                      <a:gd name="T9" fmla="*/ 108548752 h 288"/>
                      <a:gd name="T10" fmla="*/ 250586129 w 285"/>
                      <a:gd name="T11" fmla="*/ 118667411 h 288"/>
                      <a:gd name="T12" fmla="*/ 250586129 w 285"/>
                      <a:gd name="T13" fmla="*/ 118667411 h 288"/>
                      <a:gd name="T14" fmla="*/ 158796299 w 285"/>
                      <a:gd name="T15" fmla="*/ 118667411 h 288"/>
                      <a:gd name="T16" fmla="*/ 148699198 w 285"/>
                      <a:gd name="T17" fmla="*/ 108548752 h 288"/>
                      <a:gd name="T18" fmla="*/ 148699198 w 285"/>
                      <a:gd name="T19" fmla="*/ 85551103 h 288"/>
                      <a:gd name="T20" fmla="*/ 94543323 w 285"/>
                      <a:gd name="T21" fmla="*/ 132466192 h 288"/>
                      <a:gd name="T22" fmla="*/ 148699198 w 285"/>
                      <a:gd name="T23" fmla="*/ 179380323 h 288"/>
                      <a:gd name="T24" fmla="*/ 148699198 w 285"/>
                      <a:gd name="T25" fmla="*/ 156382674 h 288"/>
                      <a:gd name="T26" fmla="*/ 158796299 w 285"/>
                      <a:gd name="T27" fmla="*/ 146264015 h 288"/>
                      <a:gd name="T28" fmla="*/ 250586129 w 285"/>
                      <a:gd name="T29" fmla="*/ 146264015 h 288"/>
                      <a:gd name="T30" fmla="*/ 258847568 w 285"/>
                      <a:gd name="T31" fmla="*/ 149944138 h 288"/>
                      <a:gd name="T32" fmla="*/ 260683230 w 285"/>
                      <a:gd name="T33" fmla="*/ 159143005 h 288"/>
                      <a:gd name="T34" fmla="*/ 132177278 w 285"/>
                      <a:gd name="T35" fmla="*/ 264931426 h 288"/>
                      <a:gd name="T36" fmla="*/ 132177278 w 285"/>
                      <a:gd name="T37" fmla="*/ 21158068 h 288"/>
                      <a:gd name="T38" fmla="*/ 21112034 w 285"/>
                      <a:gd name="T39" fmla="*/ 132466192 h 288"/>
                      <a:gd name="T40" fmla="*/ 132177278 w 285"/>
                      <a:gd name="T41" fmla="*/ 243773358 h 288"/>
                      <a:gd name="T42" fmla="*/ 236817702 w 285"/>
                      <a:gd name="T43" fmla="*/ 167422083 h 288"/>
                      <a:gd name="T44" fmla="*/ 169811232 w 285"/>
                      <a:gd name="T45" fmla="*/ 167422083 h 288"/>
                      <a:gd name="T46" fmla="*/ 169811232 w 285"/>
                      <a:gd name="T47" fmla="*/ 202377973 h 288"/>
                      <a:gd name="T48" fmla="*/ 163385455 w 285"/>
                      <a:gd name="T49" fmla="*/ 211576841 h 288"/>
                      <a:gd name="T50" fmla="*/ 152371481 w 285"/>
                      <a:gd name="T51" fmla="*/ 210657050 h 288"/>
                      <a:gd name="T52" fmla="*/ 71595626 w 285"/>
                      <a:gd name="T53" fmla="*/ 140745270 h 288"/>
                      <a:gd name="T54" fmla="*/ 67924301 w 285"/>
                      <a:gd name="T55" fmla="*/ 132466192 h 288"/>
                      <a:gd name="T56" fmla="*/ 71595626 w 285"/>
                      <a:gd name="T57" fmla="*/ 124186156 h 288"/>
                      <a:gd name="T58" fmla="*/ 152371481 w 285"/>
                      <a:gd name="T59" fmla="*/ 54274376 h 288"/>
                      <a:gd name="T60" fmla="*/ 163385455 w 285"/>
                      <a:gd name="T61" fmla="*/ 53354585 h 288"/>
                      <a:gd name="T62" fmla="*/ 169811232 w 285"/>
                      <a:gd name="T63" fmla="*/ 62553453 h 288"/>
                      <a:gd name="T64" fmla="*/ 169811232 w 285"/>
                      <a:gd name="T65" fmla="*/ 97509343 h 288"/>
                      <a:gd name="T66" fmla="*/ 236817702 w 285"/>
                      <a:gd name="T67" fmla="*/ 97509343 h 288"/>
                      <a:gd name="T68" fmla="*/ 132177278 w 285"/>
                      <a:gd name="T69" fmla="*/ 21158068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14C7BE"/>
                  </a:solidFill>
                  <a:ln>
                    <a:noFill/>
                  </a:ln>
                  <a:extLst/>
                </p:spPr>
                <p:txBody>
                  <a:bodyPr/>
                  <a:lstStyle/>
                  <a:p>
                    <a:pPr eaLnBrk="0" fontAlgn="base" hangingPunct="0">
                      <a:spcBef>
                        <a:spcPct val="0"/>
                      </a:spcBef>
                      <a:spcAft>
                        <a:spcPct val="0"/>
                      </a:spcAft>
                      <a:buFont typeface="Arial" panose="020B0604020202020204" pitchFamily="34" charset="0"/>
                      <a:buNone/>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05" name="组合 304"/>
                <p:cNvGrpSpPr/>
                <p:nvPr/>
              </p:nvGrpSpPr>
              <p:grpSpPr>
                <a:xfrm>
                  <a:off x="5173221" y="5551243"/>
                  <a:ext cx="293234" cy="301200"/>
                  <a:chOff x="17751604" y="6901398"/>
                  <a:chExt cx="519629" cy="519629"/>
                </a:xfrm>
              </p:grpSpPr>
              <p:sp>
                <p:nvSpPr>
                  <p:cNvPr id="358" name="Oval 25"/>
                  <p:cNvSpPr/>
                  <p:nvPr/>
                </p:nvSpPr>
                <p:spPr>
                  <a:xfrm>
                    <a:off x="17751604" y="6901398"/>
                    <a:ext cx="519629" cy="519629"/>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1999"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59" name="Freeform 89"/>
                  <p:cNvSpPr>
                    <a:spLocks noEditPoints="1"/>
                  </p:cNvSpPr>
                  <p:nvPr/>
                </p:nvSpPr>
                <p:spPr bwMode="auto">
                  <a:xfrm>
                    <a:off x="17847133" y="7055008"/>
                    <a:ext cx="328571" cy="212408"/>
                  </a:xfrm>
                  <a:custGeom>
                    <a:avLst/>
                    <a:gdLst/>
                    <a:ahLst/>
                    <a:cxnLst>
                      <a:cxn ang="0">
                        <a:pos x="191" y="0"/>
                      </a:cxn>
                      <a:cxn ang="0">
                        <a:pos x="160" y="30"/>
                      </a:cxn>
                      <a:cxn ang="0">
                        <a:pos x="177" y="57"/>
                      </a:cxn>
                      <a:cxn ang="0">
                        <a:pos x="161" y="103"/>
                      </a:cxn>
                      <a:cxn ang="0">
                        <a:pos x="155" y="102"/>
                      </a:cxn>
                      <a:cxn ang="0">
                        <a:pos x="142" y="105"/>
                      </a:cxn>
                      <a:cxn ang="0">
                        <a:pos x="107" y="68"/>
                      </a:cxn>
                      <a:cxn ang="0">
                        <a:pos x="109" y="56"/>
                      </a:cxn>
                      <a:cxn ang="0">
                        <a:pos x="79" y="26"/>
                      </a:cxn>
                      <a:cxn ang="0">
                        <a:pos x="48" y="56"/>
                      </a:cxn>
                      <a:cxn ang="0">
                        <a:pos x="59" y="79"/>
                      </a:cxn>
                      <a:cxn ang="0">
                        <a:pos x="44" y="112"/>
                      </a:cxn>
                      <a:cxn ang="0">
                        <a:pos x="30" y="109"/>
                      </a:cxn>
                      <a:cxn ang="0">
                        <a:pos x="0" y="139"/>
                      </a:cxn>
                      <a:cxn ang="0">
                        <a:pos x="30" y="170"/>
                      </a:cxn>
                      <a:cxn ang="0">
                        <a:pos x="61" y="139"/>
                      </a:cxn>
                      <a:cxn ang="0">
                        <a:pos x="54" y="120"/>
                      </a:cxn>
                      <a:cxn ang="0">
                        <a:pos x="70" y="85"/>
                      </a:cxn>
                      <a:cxn ang="0">
                        <a:pos x="78" y="86"/>
                      </a:cxn>
                      <a:cxn ang="0">
                        <a:pos x="99" y="78"/>
                      </a:cxn>
                      <a:cxn ang="0">
                        <a:pos x="132" y="113"/>
                      </a:cxn>
                      <a:cxn ang="0">
                        <a:pos x="125" y="132"/>
                      </a:cxn>
                      <a:cxn ang="0">
                        <a:pos x="156" y="163"/>
                      </a:cxn>
                      <a:cxn ang="0">
                        <a:pos x="186" y="132"/>
                      </a:cxn>
                      <a:cxn ang="0">
                        <a:pos x="173" y="108"/>
                      </a:cxn>
                      <a:cxn ang="0">
                        <a:pos x="189" y="60"/>
                      </a:cxn>
                      <a:cxn ang="0">
                        <a:pos x="191" y="60"/>
                      </a:cxn>
                      <a:cxn ang="0">
                        <a:pos x="221" y="30"/>
                      </a:cxn>
                      <a:cxn ang="0">
                        <a:pos x="191" y="0"/>
                      </a:cxn>
                      <a:cxn ang="0">
                        <a:pos x="31" y="157"/>
                      </a:cxn>
                      <a:cxn ang="0">
                        <a:pos x="13" y="139"/>
                      </a:cxn>
                      <a:cxn ang="0">
                        <a:pos x="31" y="122"/>
                      </a:cxn>
                      <a:cxn ang="0">
                        <a:pos x="48" y="139"/>
                      </a:cxn>
                      <a:cxn ang="0">
                        <a:pos x="31" y="157"/>
                      </a:cxn>
                      <a:cxn ang="0">
                        <a:pos x="79" y="74"/>
                      </a:cxn>
                      <a:cxn ang="0">
                        <a:pos x="61" y="56"/>
                      </a:cxn>
                      <a:cxn ang="0">
                        <a:pos x="79" y="38"/>
                      </a:cxn>
                      <a:cxn ang="0">
                        <a:pos x="96" y="56"/>
                      </a:cxn>
                      <a:cxn ang="0">
                        <a:pos x="79" y="74"/>
                      </a:cxn>
                      <a:cxn ang="0">
                        <a:pos x="156" y="150"/>
                      </a:cxn>
                      <a:cxn ang="0">
                        <a:pos x="138" y="133"/>
                      </a:cxn>
                      <a:cxn ang="0">
                        <a:pos x="156" y="115"/>
                      </a:cxn>
                      <a:cxn ang="0">
                        <a:pos x="173" y="133"/>
                      </a:cxn>
                      <a:cxn ang="0">
                        <a:pos x="156" y="150"/>
                      </a:cxn>
                      <a:cxn ang="0">
                        <a:pos x="191" y="48"/>
                      </a:cxn>
                      <a:cxn ang="0">
                        <a:pos x="173" y="30"/>
                      </a:cxn>
                      <a:cxn ang="0">
                        <a:pos x="191" y="13"/>
                      </a:cxn>
                      <a:cxn ang="0">
                        <a:pos x="208" y="30"/>
                      </a:cxn>
                      <a:cxn ang="0">
                        <a:pos x="191" y="48"/>
                      </a:cxn>
                      <a:cxn ang="0">
                        <a:pos x="191" y="48"/>
                      </a:cxn>
                      <a:cxn ang="0">
                        <a:pos x="191" y="48"/>
                      </a:cxn>
                    </a:cxnLst>
                    <a:rect l="0" t="0" r="r" b="b"/>
                    <a:pathLst>
                      <a:path w="221" h="170">
                        <a:moveTo>
                          <a:pt x="191" y="0"/>
                        </a:moveTo>
                        <a:cubicBezTo>
                          <a:pt x="174" y="0"/>
                          <a:pt x="160" y="14"/>
                          <a:pt x="160" y="30"/>
                        </a:cubicBezTo>
                        <a:cubicBezTo>
                          <a:pt x="160" y="42"/>
                          <a:pt x="167" y="52"/>
                          <a:pt x="177" y="57"/>
                        </a:cubicBezTo>
                        <a:cubicBezTo>
                          <a:pt x="161" y="103"/>
                          <a:pt x="161" y="103"/>
                          <a:pt x="161" y="103"/>
                        </a:cubicBezTo>
                        <a:cubicBezTo>
                          <a:pt x="159" y="103"/>
                          <a:pt x="157" y="102"/>
                          <a:pt x="155" y="102"/>
                        </a:cubicBezTo>
                        <a:cubicBezTo>
                          <a:pt x="150" y="102"/>
                          <a:pt x="146" y="103"/>
                          <a:pt x="142" y="105"/>
                        </a:cubicBezTo>
                        <a:cubicBezTo>
                          <a:pt x="107" y="68"/>
                          <a:pt x="107" y="68"/>
                          <a:pt x="107" y="68"/>
                        </a:cubicBezTo>
                        <a:cubicBezTo>
                          <a:pt x="108" y="64"/>
                          <a:pt x="109" y="60"/>
                          <a:pt x="109" y="56"/>
                        </a:cubicBezTo>
                        <a:cubicBezTo>
                          <a:pt x="109" y="39"/>
                          <a:pt x="95" y="26"/>
                          <a:pt x="79" y="26"/>
                        </a:cubicBezTo>
                        <a:cubicBezTo>
                          <a:pt x="62" y="26"/>
                          <a:pt x="48" y="39"/>
                          <a:pt x="48" y="56"/>
                        </a:cubicBezTo>
                        <a:cubicBezTo>
                          <a:pt x="48" y="65"/>
                          <a:pt x="52" y="74"/>
                          <a:pt x="59" y="79"/>
                        </a:cubicBezTo>
                        <a:cubicBezTo>
                          <a:pt x="44" y="112"/>
                          <a:pt x="44" y="112"/>
                          <a:pt x="44" y="112"/>
                        </a:cubicBezTo>
                        <a:cubicBezTo>
                          <a:pt x="40" y="110"/>
                          <a:pt x="35" y="109"/>
                          <a:pt x="30" y="109"/>
                        </a:cubicBezTo>
                        <a:cubicBezTo>
                          <a:pt x="14" y="109"/>
                          <a:pt x="0" y="123"/>
                          <a:pt x="0" y="139"/>
                        </a:cubicBezTo>
                        <a:cubicBezTo>
                          <a:pt x="0" y="156"/>
                          <a:pt x="14" y="170"/>
                          <a:pt x="30" y="170"/>
                        </a:cubicBezTo>
                        <a:cubicBezTo>
                          <a:pt x="47" y="170"/>
                          <a:pt x="61" y="156"/>
                          <a:pt x="61" y="139"/>
                        </a:cubicBezTo>
                        <a:cubicBezTo>
                          <a:pt x="61" y="132"/>
                          <a:pt x="58" y="125"/>
                          <a:pt x="54" y="120"/>
                        </a:cubicBezTo>
                        <a:cubicBezTo>
                          <a:pt x="70" y="85"/>
                          <a:pt x="70" y="85"/>
                          <a:pt x="70" y="85"/>
                        </a:cubicBezTo>
                        <a:cubicBezTo>
                          <a:pt x="73" y="86"/>
                          <a:pt x="76" y="86"/>
                          <a:pt x="78" y="86"/>
                        </a:cubicBezTo>
                        <a:cubicBezTo>
                          <a:pt x="86" y="86"/>
                          <a:pt x="93" y="83"/>
                          <a:pt x="99" y="78"/>
                        </a:cubicBezTo>
                        <a:cubicBezTo>
                          <a:pt x="132" y="113"/>
                          <a:pt x="132" y="113"/>
                          <a:pt x="132" y="113"/>
                        </a:cubicBezTo>
                        <a:cubicBezTo>
                          <a:pt x="128" y="118"/>
                          <a:pt x="125" y="125"/>
                          <a:pt x="125" y="132"/>
                        </a:cubicBezTo>
                        <a:cubicBezTo>
                          <a:pt x="125" y="149"/>
                          <a:pt x="139" y="163"/>
                          <a:pt x="156" y="163"/>
                        </a:cubicBezTo>
                        <a:cubicBezTo>
                          <a:pt x="172" y="163"/>
                          <a:pt x="186" y="149"/>
                          <a:pt x="186" y="132"/>
                        </a:cubicBezTo>
                        <a:cubicBezTo>
                          <a:pt x="186" y="122"/>
                          <a:pt x="181" y="113"/>
                          <a:pt x="173" y="108"/>
                        </a:cubicBezTo>
                        <a:cubicBezTo>
                          <a:pt x="189" y="60"/>
                          <a:pt x="189" y="60"/>
                          <a:pt x="189" y="60"/>
                        </a:cubicBezTo>
                        <a:cubicBezTo>
                          <a:pt x="191" y="60"/>
                          <a:pt x="191" y="60"/>
                          <a:pt x="191" y="60"/>
                        </a:cubicBezTo>
                        <a:cubicBezTo>
                          <a:pt x="207" y="60"/>
                          <a:pt x="221" y="47"/>
                          <a:pt x="221" y="30"/>
                        </a:cubicBezTo>
                        <a:cubicBezTo>
                          <a:pt x="221" y="14"/>
                          <a:pt x="207" y="0"/>
                          <a:pt x="191" y="0"/>
                        </a:cubicBezTo>
                        <a:close/>
                        <a:moveTo>
                          <a:pt x="31" y="157"/>
                        </a:moveTo>
                        <a:cubicBezTo>
                          <a:pt x="21" y="157"/>
                          <a:pt x="13" y="149"/>
                          <a:pt x="13" y="139"/>
                        </a:cubicBezTo>
                        <a:cubicBezTo>
                          <a:pt x="13" y="130"/>
                          <a:pt x="21" y="122"/>
                          <a:pt x="31" y="122"/>
                        </a:cubicBezTo>
                        <a:cubicBezTo>
                          <a:pt x="40" y="122"/>
                          <a:pt x="48" y="130"/>
                          <a:pt x="48" y="139"/>
                        </a:cubicBezTo>
                        <a:cubicBezTo>
                          <a:pt x="48" y="149"/>
                          <a:pt x="40" y="157"/>
                          <a:pt x="31" y="157"/>
                        </a:cubicBezTo>
                        <a:close/>
                        <a:moveTo>
                          <a:pt x="79" y="74"/>
                        </a:moveTo>
                        <a:cubicBezTo>
                          <a:pt x="69" y="74"/>
                          <a:pt x="61" y="66"/>
                          <a:pt x="61" y="56"/>
                        </a:cubicBezTo>
                        <a:cubicBezTo>
                          <a:pt x="61" y="46"/>
                          <a:pt x="69" y="38"/>
                          <a:pt x="79" y="38"/>
                        </a:cubicBezTo>
                        <a:cubicBezTo>
                          <a:pt x="88" y="38"/>
                          <a:pt x="96" y="46"/>
                          <a:pt x="96" y="56"/>
                        </a:cubicBezTo>
                        <a:cubicBezTo>
                          <a:pt x="96" y="66"/>
                          <a:pt x="88" y="74"/>
                          <a:pt x="79" y="74"/>
                        </a:cubicBezTo>
                        <a:close/>
                        <a:moveTo>
                          <a:pt x="156" y="150"/>
                        </a:moveTo>
                        <a:cubicBezTo>
                          <a:pt x="146" y="150"/>
                          <a:pt x="138" y="142"/>
                          <a:pt x="138" y="133"/>
                        </a:cubicBezTo>
                        <a:cubicBezTo>
                          <a:pt x="138" y="123"/>
                          <a:pt x="146" y="115"/>
                          <a:pt x="156" y="115"/>
                        </a:cubicBezTo>
                        <a:cubicBezTo>
                          <a:pt x="165" y="115"/>
                          <a:pt x="173" y="123"/>
                          <a:pt x="173" y="133"/>
                        </a:cubicBezTo>
                        <a:cubicBezTo>
                          <a:pt x="173" y="142"/>
                          <a:pt x="165" y="150"/>
                          <a:pt x="156" y="150"/>
                        </a:cubicBezTo>
                        <a:close/>
                        <a:moveTo>
                          <a:pt x="191" y="48"/>
                        </a:moveTo>
                        <a:cubicBezTo>
                          <a:pt x="181" y="48"/>
                          <a:pt x="173" y="40"/>
                          <a:pt x="173" y="30"/>
                        </a:cubicBezTo>
                        <a:cubicBezTo>
                          <a:pt x="173" y="21"/>
                          <a:pt x="181" y="13"/>
                          <a:pt x="191" y="13"/>
                        </a:cubicBezTo>
                        <a:cubicBezTo>
                          <a:pt x="200" y="13"/>
                          <a:pt x="208" y="21"/>
                          <a:pt x="208" y="30"/>
                        </a:cubicBezTo>
                        <a:cubicBezTo>
                          <a:pt x="208" y="40"/>
                          <a:pt x="200" y="48"/>
                          <a:pt x="191" y="48"/>
                        </a:cubicBezTo>
                        <a:close/>
                        <a:moveTo>
                          <a:pt x="191" y="48"/>
                        </a:moveTo>
                        <a:cubicBezTo>
                          <a:pt x="191" y="48"/>
                          <a:pt x="191" y="48"/>
                          <a:pt x="191" y="48"/>
                        </a:cubicBezTo>
                      </a:path>
                    </a:pathLst>
                  </a:custGeom>
                  <a:solidFill>
                    <a:srgbClr val="14C7BE"/>
                  </a:solidFill>
                  <a:ln w="9525">
                    <a:noFill/>
                    <a:round/>
                    <a:headEnd/>
                    <a:tailEnd/>
                  </a:ln>
                </p:spPr>
                <p:txBody>
                  <a:bodyPr vert="horz" wrap="square" lIns="35718" tIns="17859" rIns="35718" bIns="17859" numCol="1" anchor="t" anchorCtr="0" compatLnSpc="1">
                    <a:prstTxWarp prst="textNoShape">
                      <a:avLst/>
                    </a:prstTxWarp>
                  </a:bodyPr>
                  <a:lstStyle/>
                  <a:p>
                    <a:endParaRPr lang="en-US" sz="1200" b="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06" name="TextBox 32"/>
                <p:cNvSpPr txBox="1"/>
                <p:nvPr/>
              </p:nvSpPr>
              <p:spPr>
                <a:xfrm>
                  <a:off x="4179073" y="5097287"/>
                  <a:ext cx="861328" cy="454837"/>
                </a:xfrm>
                <a:prstGeom prst="rect">
                  <a:avLst/>
                </a:prstGeom>
                <a:noFill/>
              </p:spPr>
              <p:txBody>
                <a:bodyPr wrap="square" rtlCol="0" anchor="t">
                  <a:spAutoFit/>
                </a:bodyPr>
                <a:lstStyle/>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依赖库</a:t>
                  </a:r>
                  <a:endParaRPr lang="en-US" altLang="zh-CN"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分析工具</a:t>
                  </a:r>
                  <a:endParaRPr lang="en-US" altLang="zh-CN"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grpSp>
              <p:nvGrpSpPr>
                <p:cNvPr id="307" name="组合 306"/>
                <p:cNvGrpSpPr/>
                <p:nvPr/>
              </p:nvGrpSpPr>
              <p:grpSpPr>
                <a:xfrm>
                  <a:off x="5977316" y="5529879"/>
                  <a:ext cx="293234" cy="301201"/>
                  <a:chOff x="20315699" y="7233289"/>
                  <a:chExt cx="519628" cy="519628"/>
                </a:xfrm>
              </p:grpSpPr>
              <p:sp>
                <p:nvSpPr>
                  <p:cNvPr id="356" name="Oval 26"/>
                  <p:cNvSpPr/>
                  <p:nvPr/>
                </p:nvSpPr>
                <p:spPr>
                  <a:xfrm>
                    <a:off x="20315699" y="7233289"/>
                    <a:ext cx="519628" cy="519628"/>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2799"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57" name="Freeform 372"/>
                  <p:cNvSpPr>
                    <a:spLocks/>
                  </p:cNvSpPr>
                  <p:nvPr/>
                </p:nvSpPr>
                <p:spPr bwMode="auto">
                  <a:xfrm>
                    <a:off x="20437401" y="7415212"/>
                    <a:ext cx="276225" cy="185738"/>
                  </a:xfrm>
                  <a:custGeom>
                    <a:avLst/>
                    <a:gdLst>
                      <a:gd name="T0" fmla="*/ 393144375 w 174"/>
                      <a:gd name="T1" fmla="*/ 178932369 h 117"/>
                      <a:gd name="T2" fmla="*/ 438507188 w 174"/>
                      <a:gd name="T3" fmla="*/ 0 h 117"/>
                      <a:gd name="T4" fmla="*/ 259576888 w 174"/>
                      <a:gd name="T5" fmla="*/ 45362935 h 117"/>
                      <a:gd name="T6" fmla="*/ 304939700 w 174"/>
                      <a:gd name="T7" fmla="*/ 88206500 h 117"/>
                      <a:gd name="T8" fmla="*/ 226814063 w 174"/>
                      <a:gd name="T9" fmla="*/ 166330760 h 117"/>
                      <a:gd name="T10" fmla="*/ 156249688 w 174"/>
                      <a:gd name="T11" fmla="*/ 93246826 h 117"/>
                      <a:gd name="T12" fmla="*/ 0 w 174"/>
                      <a:gd name="T13" fmla="*/ 249496934 h 117"/>
                      <a:gd name="T14" fmla="*/ 47883763 w 174"/>
                      <a:gd name="T15" fmla="*/ 294859869 h 117"/>
                      <a:gd name="T16" fmla="*/ 47883763 w 174"/>
                      <a:gd name="T17" fmla="*/ 294859869 h 117"/>
                      <a:gd name="T18" fmla="*/ 156249688 w 174"/>
                      <a:gd name="T19" fmla="*/ 186492065 h 117"/>
                      <a:gd name="T20" fmla="*/ 226814063 w 174"/>
                      <a:gd name="T21" fmla="*/ 259577586 h 117"/>
                      <a:gd name="T22" fmla="*/ 352821875 w 174"/>
                      <a:gd name="T23" fmla="*/ 138609761 h 117"/>
                      <a:gd name="T24" fmla="*/ 393144375 w 174"/>
                      <a:gd name="T25" fmla="*/ 178932369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14C7BE"/>
                  </a:solidFill>
                  <a:ln>
                    <a:noFill/>
                  </a:ln>
                  <a:extLst/>
                </p:spPr>
                <p:txBody>
                  <a:bodyPr/>
                  <a:lstStyle/>
                  <a:p>
                    <a:pPr eaLnBrk="0" fontAlgn="base" hangingPunct="0">
                      <a:spcBef>
                        <a:spcPct val="0"/>
                      </a:spcBef>
                      <a:spcAft>
                        <a:spcPct val="0"/>
                      </a:spcAft>
                      <a:buFont typeface="Arial" panose="020B0604020202020204" pitchFamily="34" charset="0"/>
                      <a:buNone/>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08" name="TextBox 34"/>
                <p:cNvSpPr txBox="1"/>
                <p:nvPr/>
              </p:nvSpPr>
              <p:spPr>
                <a:xfrm>
                  <a:off x="5703116" y="5097287"/>
                  <a:ext cx="821678" cy="454837"/>
                </a:xfrm>
                <a:prstGeom prst="rect">
                  <a:avLst/>
                </a:prstGeom>
                <a:noFill/>
              </p:spPr>
              <p:txBody>
                <a:bodyPr wrap="square" rtlCol="0" anchor="t">
                  <a:spAutoFit/>
                </a:bodyPr>
                <a:lstStyle/>
                <a:p>
                  <a:pPr algn="ctr"/>
                  <a:r>
                    <a:rPr lang="en-US" sz="1050" b="1" dirty="0" err="1">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性能优化</a:t>
                  </a:r>
                  <a:endParaRPr 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分析工具</a:t>
                  </a:r>
                  <a:endParaRPr 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09" name="TextBox 34"/>
                <p:cNvSpPr txBox="1"/>
                <p:nvPr/>
              </p:nvSpPr>
              <p:spPr>
                <a:xfrm>
                  <a:off x="7841621" y="5097287"/>
                  <a:ext cx="656849" cy="454837"/>
                </a:xfrm>
                <a:prstGeom prst="rect">
                  <a:avLst/>
                </a:prstGeom>
                <a:noFill/>
              </p:spPr>
              <p:txBody>
                <a:bodyPr wrap="square" rtlCol="0" anchor="t">
                  <a:spAutoFit/>
                </a:bodyPr>
                <a:lstStyle/>
                <a:p>
                  <a:pPr algn="ctr"/>
                  <a:r>
                    <a:rPr lang="zh-CN" alt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rPr>
                    <a:t>算子开发工具</a:t>
                  </a:r>
                  <a:endParaRPr lang="en-US" sz="1050" b="1" dirty="0">
                    <a:solidFill>
                      <a:srgbClr val="666666"/>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pic>
              <p:nvPicPr>
                <p:cNvPr id="310" name="图片 309"/>
                <p:cNvPicPr>
                  <a:picLocks noChangeAspect="1"/>
                </p:cNvPicPr>
                <p:nvPr/>
              </p:nvPicPr>
              <p:blipFill rotWithShape="1">
                <a:blip r:embed="rId5" cstate="print">
                  <a:extLst>
                    <a:ext uri="{28A0092B-C50C-407E-A947-70E740481C1C}">
                      <a14:useLocalDpi xmlns:a14="http://schemas.microsoft.com/office/drawing/2010/main" val="0"/>
                    </a:ext>
                  </a:extLst>
                </a:blip>
                <a:srcRect l="24429" r="20557"/>
                <a:stretch/>
              </p:blipFill>
              <p:spPr>
                <a:xfrm>
                  <a:off x="4201424" y="3643150"/>
                  <a:ext cx="963634" cy="959976"/>
                </a:xfrm>
                <a:prstGeom prst="rect">
                  <a:avLst/>
                </a:prstGeom>
              </p:spPr>
            </p:pic>
            <p:cxnSp>
              <p:nvCxnSpPr>
                <p:cNvPr id="311" name="直接连接符 310"/>
                <p:cNvCxnSpPr/>
                <p:nvPr/>
              </p:nvCxnSpPr>
              <p:spPr>
                <a:xfrm>
                  <a:off x="6354701" y="3136701"/>
                  <a:ext cx="0" cy="494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6367704" y="4473823"/>
                  <a:ext cx="0" cy="55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flipV="1">
                  <a:off x="6740430" y="4035386"/>
                  <a:ext cx="88264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4" name="组合 313"/>
                <p:cNvGrpSpPr/>
                <p:nvPr/>
              </p:nvGrpSpPr>
              <p:grpSpPr>
                <a:xfrm>
                  <a:off x="4424553" y="2243240"/>
                  <a:ext cx="837085" cy="884304"/>
                  <a:chOff x="13623297" y="574577"/>
                  <a:chExt cx="1468111" cy="1460361"/>
                </a:xfrm>
              </p:grpSpPr>
              <p:grpSp>
                <p:nvGrpSpPr>
                  <p:cNvPr id="350" name="组合 349"/>
                  <p:cNvGrpSpPr/>
                  <p:nvPr/>
                </p:nvGrpSpPr>
                <p:grpSpPr>
                  <a:xfrm>
                    <a:off x="13906293" y="574577"/>
                    <a:ext cx="828295" cy="544212"/>
                    <a:chOff x="6524625" y="473075"/>
                    <a:chExt cx="671513" cy="492125"/>
                  </a:xfrm>
                  <a:solidFill>
                    <a:srgbClr val="FFFFFF"/>
                  </a:solidFill>
                </p:grpSpPr>
                <p:sp>
                  <p:nvSpPr>
                    <p:cNvPr id="352" name="Oval 5"/>
                    <p:cNvSpPr>
                      <a:spLocks noChangeArrowheads="1"/>
                    </p:cNvSpPr>
                    <p:nvPr/>
                  </p:nvSpPr>
                  <p:spPr bwMode="auto">
                    <a:xfrm>
                      <a:off x="6951663" y="735013"/>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242" tIns="15121" rIns="30242" bIns="15121" numCol="1" anchor="t" anchorCtr="0" compatLnSpc="1">
                      <a:prstTxWarp prst="textNoShape">
                        <a:avLst/>
                      </a:prstTxWarp>
                    </a:bodyPr>
                    <a:lstStyle/>
                    <a:p>
                      <a:pPr algn="ctr" defTabSz="320926" hangingPunct="0">
                        <a:defRPr/>
                      </a:pPr>
                      <a:endParaRPr lang="en-US" sz="1000" b="1" kern="0">
                        <a:solidFill>
                          <a:srgbClr val="A9A9A9"/>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3" name="Freeform 6"/>
                    <p:cNvSpPr>
                      <a:spLocks/>
                    </p:cNvSpPr>
                    <p:nvPr/>
                  </p:nvSpPr>
                  <p:spPr bwMode="auto">
                    <a:xfrm>
                      <a:off x="6692900" y="873125"/>
                      <a:ext cx="323850" cy="14288"/>
                    </a:xfrm>
                    <a:custGeom>
                      <a:avLst/>
                      <a:gdLst>
                        <a:gd name="T0" fmla="*/ 83 w 85"/>
                        <a:gd name="T1" fmla="*/ 0 h 4"/>
                        <a:gd name="T2" fmla="*/ 2 w 85"/>
                        <a:gd name="T3" fmla="*/ 0 h 4"/>
                        <a:gd name="T4" fmla="*/ 0 w 85"/>
                        <a:gd name="T5" fmla="*/ 2 h 4"/>
                        <a:gd name="T6" fmla="*/ 2 w 85"/>
                        <a:gd name="T7" fmla="*/ 4 h 4"/>
                        <a:gd name="T8" fmla="*/ 83 w 85"/>
                        <a:gd name="T9" fmla="*/ 4 h 4"/>
                        <a:gd name="T10" fmla="*/ 85 w 85"/>
                        <a:gd name="T11" fmla="*/ 2 h 4"/>
                        <a:gd name="T12" fmla="*/ 83 w 8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5" h="4">
                          <a:moveTo>
                            <a:pt x="83" y="0"/>
                          </a:moveTo>
                          <a:cubicBezTo>
                            <a:pt x="2" y="0"/>
                            <a:pt x="2" y="0"/>
                            <a:pt x="2" y="0"/>
                          </a:cubicBezTo>
                          <a:cubicBezTo>
                            <a:pt x="1" y="0"/>
                            <a:pt x="0" y="1"/>
                            <a:pt x="0" y="2"/>
                          </a:cubicBezTo>
                          <a:cubicBezTo>
                            <a:pt x="0" y="3"/>
                            <a:pt x="1" y="4"/>
                            <a:pt x="2" y="4"/>
                          </a:cubicBezTo>
                          <a:cubicBezTo>
                            <a:pt x="83" y="4"/>
                            <a:pt x="83" y="4"/>
                            <a:pt x="83" y="4"/>
                          </a:cubicBezTo>
                          <a:cubicBezTo>
                            <a:pt x="85" y="4"/>
                            <a:pt x="85" y="3"/>
                            <a:pt x="85" y="2"/>
                          </a:cubicBezTo>
                          <a:cubicBezTo>
                            <a:pt x="85"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242" tIns="15121" rIns="30242" bIns="15121" numCol="1" anchor="t" anchorCtr="0" compatLnSpc="1">
                      <a:prstTxWarp prst="textNoShape">
                        <a:avLst/>
                      </a:prstTxWarp>
                    </a:bodyPr>
                    <a:lstStyle/>
                    <a:p>
                      <a:pPr algn="ctr" defTabSz="320926" hangingPunct="0">
                        <a:defRPr/>
                      </a:pPr>
                      <a:endParaRPr lang="en-US" sz="1000" b="1" kern="0">
                        <a:solidFill>
                          <a:srgbClr val="A9A9A9"/>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4" name="Freeform 7"/>
                    <p:cNvSpPr>
                      <a:spLocks noEditPoints="1"/>
                    </p:cNvSpPr>
                    <p:nvPr/>
                  </p:nvSpPr>
                  <p:spPr bwMode="auto">
                    <a:xfrm>
                      <a:off x="6678613" y="687388"/>
                      <a:ext cx="365125" cy="139700"/>
                    </a:xfrm>
                    <a:custGeom>
                      <a:avLst/>
                      <a:gdLst>
                        <a:gd name="T0" fmla="*/ 78 w 96"/>
                        <a:gd name="T1" fmla="*/ 0 h 36"/>
                        <a:gd name="T2" fmla="*/ 18 w 96"/>
                        <a:gd name="T3" fmla="*/ 0 h 36"/>
                        <a:gd name="T4" fmla="*/ 0 w 96"/>
                        <a:gd name="T5" fmla="*/ 18 h 36"/>
                        <a:gd name="T6" fmla="*/ 18 w 96"/>
                        <a:gd name="T7" fmla="*/ 36 h 36"/>
                        <a:gd name="T8" fmla="*/ 78 w 96"/>
                        <a:gd name="T9" fmla="*/ 36 h 36"/>
                        <a:gd name="T10" fmla="*/ 96 w 96"/>
                        <a:gd name="T11" fmla="*/ 18 h 36"/>
                        <a:gd name="T12" fmla="*/ 78 w 96"/>
                        <a:gd name="T13" fmla="*/ 0 h 36"/>
                        <a:gd name="T14" fmla="*/ 78 w 96"/>
                        <a:gd name="T15" fmla="*/ 32 h 36"/>
                        <a:gd name="T16" fmla="*/ 18 w 96"/>
                        <a:gd name="T17" fmla="*/ 32 h 36"/>
                        <a:gd name="T18" fmla="*/ 4 w 96"/>
                        <a:gd name="T19" fmla="*/ 18 h 36"/>
                        <a:gd name="T20" fmla="*/ 18 w 96"/>
                        <a:gd name="T21" fmla="*/ 4 h 36"/>
                        <a:gd name="T22" fmla="*/ 78 w 96"/>
                        <a:gd name="T23" fmla="*/ 4 h 36"/>
                        <a:gd name="T24" fmla="*/ 92 w 96"/>
                        <a:gd name="T25" fmla="*/ 18 h 36"/>
                        <a:gd name="T26" fmla="*/ 78 w 96"/>
                        <a:gd name="T2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36">
                          <a:moveTo>
                            <a:pt x="78" y="0"/>
                          </a:moveTo>
                          <a:cubicBezTo>
                            <a:pt x="18" y="0"/>
                            <a:pt x="18" y="0"/>
                            <a:pt x="18" y="0"/>
                          </a:cubicBezTo>
                          <a:cubicBezTo>
                            <a:pt x="8" y="0"/>
                            <a:pt x="0" y="8"/>
                            <a:pt x="0" y="18"/>
                          </a:cubicBezTo>
                          <a:cubicBezTo>
                            <a:pt x="0" y="28"/>
                            <a:pt x="8" y="36"/>
                            <a:pt x="18" y="36"/>
                          </a:cubicBezTo>
                          <a:cubicBezTo>
                            <a:pt x="78" y="36"/>
                            <a:pt x="78" y="36"/>
                            <a:pt x="78" y="36"/>
                          </a:cubicBezTo>
                          <a:cubicBezTo>
                            <a:pt x="88" y="36"/>
                            <a:pt x="96" y="28"/>
                            <a:pt x="96" y="18"/>
                          </a:cubicBezTo>
                          <a:cubicBezTo>
                            <a:pt x="96" y="8"/>
                            <a:pt x="88" y="0"/>
                            <a:pt x="78" y="0"/>
                          </a:cubicBezTo>
                          <a:close/>
                          <a:moveTo>
                            <a:pt x="78" y="32"/>
                          </a:moveTo>
                          <a:cubicBezTo>
                            <a:pt x="18" y="32"/>
                            <a:pt x="18" y="32"/>
                            <a:pt x="18" y="32"/>
                          </a:cubicBezTo>
                          <a:cubicBezTo>
                            <a:pt x="10" y="32"/>
                            <a:pt x="4" y="26"/>
                            <a:pt x="4" y="18"/>
                          </a:cubicBezTo>
                          <a:cubicBezTo>
                            <a:pt x="4" y="10"/>
                            <a:pt x="10" y="4"/>
                            <a:pt x="18" y="4"/>
                          </a:cubicBezTo>
                          <a:cubicBezTo>
                            <a:pt x="78" y="4"/>
                            <a:pt x="78" y="4"/>
                            <a:pt x="78" y="4"/>
                          </a:cubicBezTo>
                          <a:cubicBezTo>
                            <a:pt x="86" y="4"/>
                            <a:pt x="92" y="10"/>
                            <a:pt x="92" y="18"/>
                          </a:cubicBezTo>
                          <a:cubicBezTo>
                            <a:pt x="92" y="26"/>
                            <a:pt x="86" y="32"/>
                            <a:pt x="7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242" tIns="15121" rIns="30242" bIns="15121" numCol="1" anchor="t" anchorCtr="0" compatLnSpc="1">
                      <a:prstTxWarp prst="textNoShape">
                        <a:avLst/>
                      </a:prstTxWarp>
                    </a:bodyPr>
                    <a:lstStyle/>
                    <a:p>
                      <a:pPr algn="ctr" defTabSz="320926" hangingPunct="0">
                        <a:defRPr/>
                      </a:pPr>
                      <a:endParaRPr lang="en-US" sz="1000" b="1" kern="0">
                        <a:solidFill>
                          <a:srgbClr val="A9A9A9"/>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5" name="Freeform 8"/>
                    <p:cNvSpPr>
                      <a:spLocks noEditPoints="1"/>
                    </p:cNvSpPr>
                    <p:nvPr/>
                  </p:nvSpPr>
                  <p:spPr bwMode="auto">
                    <a:xfrm>
                      <a:off x="6524625" y="473075"/>
                      <a:ext cx="671513" cy="492125"/>
                    </a:xfrm>
                    <a:custGeom>
                      <a:avLst/>
                      <a:gdLst>
                        <a:gd name="T0" fmla="*/ 133 w 176"/>
                        <a:gd name="T1" fmla="*/ 32 h 128"/>
                        <a:gd name="T2" fmla="*/ 88 w 176"/>
                        <a:gd name="T3" fmla="*/ 0 h 128"/>
                        <a:gd name="T4" fmla="*/ 43 w 176"/>
                        <a:gd name="T5" fmla="*/ 32 h 128"/>
                        <a:gd name="T6" fmla="*/ 0 w 176"/>
                        <a:gd name="T7" fmla="*/ 80 h 128"/>
                        <a:gd name="T8" fmla="*/ 48 w 176"/>
                        <a:gd name="T9" fmla="*/ 128 h 128"/>
                        <a:gd name="T10" fmla="*/ 128 w 176"/>
                        <a:gd name="T11" fmla="*/ 128 h 128"/>
                        <a:gd name="T12" fmla="*/ 176 w 176"/>
                        <a:gd name="T13" fmla="*/ 80 h 128"/>
                        <a:gd name="T14" fmla="*/ 133 w 176"/>
                        <a:gd name="T15" fmla="*/ 32 h 128"/>
                        <a:gd name="T16" fmla="*/ 128 w 176"/>
                        <a:gd name="T17" fmla="*/ 120 h 128"/>
                        <a:gd name="T18" fmla="*/ 48 w 176"/>
                        <a:gd name="T19" fmla="*/ 120 h 128"/>
                        <a:gd name="T20" fmla="*/ 8 w 176"/>
                        <a:gd name="T21" fmla="*/ 80 h 128"/>
                        <a:gd name="T22" fmla="*/ 44 w 176"/>
                        <a:gd name="T23" fmla="*/ 40 h 128"/>
                        <a:gd name="T24" fmla="*/ 50 w 176"/>
                        <a:gd name="T25" fmla="*/ 35 h 128"/>
                        <a:gd name="T26" fmla="*/ 88 w 176"/>
                        <a:gd name="T27" fmla="*/ 8 h 128"/>
                        <a:gd name="T28" fmla="*/ 126 w 176"/>
                        <a:gd name="T29" fmla="*/ 35 h 128"/>
                        <a:gd name="T30" fmla="*/ 133 w 176"/>
                        <a:gd name="T31" fmla="*/ 40 h 128"/>
                        <a:gd name="T32" fmla="*/ 168 w 176"/>
                        <a:gd name="T33" fmla="*/ 80 h 128"/>
                        <a:gd name="T34" fmla="*/ 128 w 176"/>
                        <a:gd name="T3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28">
                          <a:moveTo>
                            <a:pt x="133" y="32"/>
                          </a:moveTo>
                          <a:cubicBezTo>
                            <a:pt x="127" y="14"/>
                            <a:pt x="109" y="0"/>
                            <a:pt x="88" y="0"/>
                          </a:cubicBezTo>
                          <a:cubicBezTo>
                            <a:pt x="67" y="0"/>
                            <a:pt x="49" y="14"/>
                            <a:pt x="43" y="32"/>
                          </a:cubicBezTo>
                          <a:cubicBezTo>
                            <a:pt x="19" y="35"/>
                            <a:pt x="0" y="55"/>
                            <a:pt x="0" y="80"/>
                          </a:cubicBezTo>
                          <a:cubicBezTo>
                            <a:pt x="0" y="107"/>
                            <a:pt x="22" y="128"/>
                            <a:pt x="48" y="128"/>
                          </a:cubicBezTo>
                          <a:cubicBezTo>
                            <a:pt x="128" y="128"/>
                            <a:pt x="128" y="128"/>
                            <a:pt x="128" y="128"/>
                          </a:cubicBezTo>
                          <a:cubicBezTo>
                            <a:pt x="155" y="128"/>
                            <a:pt x="176" y="107"/>
                            <a:pt x="176" y="80"/>
                          </a:cubicBezTo>
                          <a:cubicBezTo>
                            <a:pt x="176" y="55"/>
                            <a:pt x="157" y="35"/>
                            <a:pt x="133" y="32"/>
                          </a:cubicBezTo>
                          <a:close/>
                          <a:moveTo>
                            <a:pt x="128" y="120"/>
                          </a:moveTo>
                          <a:cubicBezTo>
                            <a:pt x="48" y="120"/>
                            <a:pt x="48" y="120"/>
                            <a:pt x="48" y="120"/>
                          </a:cubicBezTo>
                          <a:cubicBezTo>
                            <a:pt x="26" y="120"/>
                            <a:pt x="8" y="102"/>
                            <a:pt x="8" y="80"/>
                          </a:cubicBezTo>
                          <a:cubicBezTo>
                            <a:pt x="8" y="60"/>
                            <a:pt x="23" y="43"/>
                            <a:pt x="44" y="40"/>
                          </a:cubicBezTo>
                          <a:cubicBezTo>
                            <a:pt x="47" y="40"/>
                            <a:pt x="49" y="38"/>
                            <a:pt x="50" y="35"/>
                          </a:cubicBezTo>
                          <a:cubicBezTo>
                            <a:pt x="56" y="19"/>
                            <a:pt x="71" y="8"/>
                            <a:pt x="88" y="8"/>
                          </a:cubicBezTo>
                          <a:cubicBezTo>
                            <a:pt x="105" y="8"/>
                            <a:pt x="120" y="19"/>
                            <a:pt x="126" y="35"/>
                          </a:cubicBezTo>
                          <a:cubicBezTo>
                            <a:pt x="127" y="38"/>
                            <a:pt x="129" y="40"/>
                            <a:pt x="133" y="40"/>
                          </a:cubicBezTo>
                          <a:cubicBezTo>
                            <a:pt x="153" y="43"/>
                            <a:pt x="168" y="60"/>
                            <a:pt x="168" y="80"/>
                          </a:cubicBezTo>
                          <a:cubicBezTo>
                            <a:pt x="168" y="102"/>
                            <a:pt x="150" y="120"/>
                            <a:pt x="12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242" tIns="15121" rIns="30242" bIns="15121" numCol="1" anchor="t" anchorCtr="0" compatLnSpc="1">
                      <a:prstTxWarp prst="textNoShape">
                        <a:avLst/>
                      </a:prstTxWarp>
                    </a:bodyPr>
                    <a:lstStyle/>
                    <a:p>
                      <a:pPr algn="ctr" defTabSz="320926" hangingPunct="0">
                        <a:defRPr/>
                      </a:pPr>
                      <a:endParaRPr lang="en-US" sz="1000" b="1" kern="0">
                        <a:solidFill>
                          <a:srgbClr val="A9A9A9"/>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51" name="矩形 350"/>
                  <p:cNvSpPr/>
                  <p:nvPr/>
                </p:nvSpPr>
                <p:spPr>
                  <a:xfrm>
                    <a:off x="13623297" y="1150274"/>
                    <a:ext cx="1468111" cy="884664"/>
                  </a:xfrm>
                  <a:prstGeom prst="rect">
                    <a:avLst/>
                  </a:prstGeom>
                </p:spPr>
                <p:txBody>
                  <a:bodyPr wrap="square">
                    <a:spAutoFit/>
                  </a:bodyPr>
                  <a:lstStyle/>
                  <a:p>
                    <a:pPr algn="ctr">
                      <a:lnSpc>
                        <a:spcPct val="120000"/>
                      </a:lnSpc>
                    </a:pPr>
                    <a:r>
                      <a:rPr lang="zh-CN" alt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sz="1100" b="1" dirty="0">
                        <a:solidFill>
                          <a:srgbClr val="666666"/>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ECS</a:t>
                    </a:r>
                    <a:r>
                      <a:rPr lang="zh-CN" alt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云服务</a:t>
                    </a:r>
                    <a:endParaRPr 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15" name="组合 314"/>
                <p:cNvGrpSpPr/>
                <p:nvPr/>
              </p:nvGrpSpPr>
              <p:grpSpPr>
                <a:xfrm>
                  <a:off x="5752780" y="2411362"/>
                  <a:ext cx="312192" cy="149733"/>
                  <a:chOff x="5243873" y="1098031"/>
                  <a:chExt cx="442912" cy="200024"/>
                </a:xfrm>
                <a:solidFill>
                  <a:schemeClr val="tx1">
                    <a:lumMod val="50000"/>
                    <a:lumOff val="50000"/>
                  </a:schemeClr>
                </a:solidFill>
              </p:grpSpPr>
              <p:sp>
                <p:nvSpPr>
                  <p:cNvPr id="346" name="Freeform 13"/>
                  <p:cNvSpPr>
                    <a:spLocks/>
                  </p:cNvSpPr>
                  <p:nvPr/>
                </p:nvSpPr>
                <p:spPr bwMode="auto">
                  <a:xfrm>
                    <a:off x="5316893" y="1167878"/>
                    <a:ext cx="195262" cy="15875"/>
                  </a:xfrm>
                  <a:custGeom>
                    <a:avLst/>
                    <a:gdLst>
                      <a:gd name="T0" fmla="*/ 49 w 51"/>
                      <a:gd name="T1" fmla="*/ 0 h 4"/>
                      <a:gd name="T2" fmla="*/ 2 w 51"/>
                      <a:gd name="T3" fmla="*/ 0 h 4"/>
                      <a:gd name="T4" fmla="*/ 0 w 51"/>
                      <a:gd name="T5" fmla="*/ 2 h 4"/>
                      <a:gd name="T6" fmla="*/ 2 w 51"/>
                      <a:gd name="T7" fmla="*/ 4 h 4"/>
                      <a:gd name="T8" fmla="*/ 49 w 51"/>
                      <a:gd name="T9" fmla="*/ 4 h 4"/>
                      <a:gd name="T10" fmla="*/ 51 w 51"/>
                      <a:gd name="T11" fmla="*/ 2 h 4"/>
                      <a:gd name="T12" fmla="*/ 49 w 5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1" h="4">
                        <a:moveTo>
                          <a:pt x="49" y="0"/>
                        </a:moveTo>
                        <a:cubicBezTo>
                          <a:pt x="2" y="0"/>
                          <a:pt x="2" y="0"/>
                          <a:pt x="2" y="0"/>
                        </a:cubicBezTo>
                        <a:cubicBezTo>
                          <a:pt x="1" y="0"/>
                          <a:pt x="0" y="1"/>
                          <a:pt x="0" y="2"/>
                        </a:cubicBezTo>
                        <a:cubicBezTo>
                          <a:pt x="0" y="3"/>
                          <a:pt x="1" y="4"/>
                          <a:pt x="2" y="4"/>
                        </a:cubicBezTo>
                        <a:cubicBezTo>
                          <a:pt x="49" y="4"/>
                          <a:pt x="49" y="4"/>
                          <a:pt x="49" y="4"/>
                        </a:cubicBezTo>
                        <a:cubicBezTo>
                          <a:pt x="50" y="4"/>
                          <a:pt x="51" y="3"/>
                          <a:pt x="51" y="2"/>
                        </a:cubicBezTo>
                        <a:cubicBezTo>
                          <a:pt x="51" y="1"/>
                          <a:pt x="50" y="0"/>
                          <a:pt x="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5718" tIns="17859" rIns="35718" bIns="17859" numCol="1" anchor="t" anchorCtr="0" compatLnSpc="1">
                    <a:prstTxWarp prst="textNoShape">
                      <a:avLst/>
                    </a:prstTxWarp>
                  </a:bodyPr>
                  <a:lstStyle/>
                  <a:p>
                    <a:endParaRPr lang="en-US" sz="1200" b="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7" name="Freeform 14"/>
                  <p:cNvSpPr>
                    <a:spLocks/>
                  </p:cNvSpPr>
                  <p:nvPr/>
                </p:nvSpPr>
                <p:spPr bwMode="auto">
                  <a:xfrm>
                    <a:off x="5316893" y="1213915"/>
                    <a:ext cx="195262" cy="15875"/>
                  </a:xfrm>
                  <a:custGeom>
                    <a:avLst/>
                    <a:gdLst>
                      <a:gd name="T0" fmla="*/ 49 w 51"/>
                      <a:gd name="T1" fmla="*/ 0 h 4"/>
                      <a:gd name="T2" fmla="*/ 2 w 51"/>
                      <a:gd name="T3" fmla="*/ 0 h 4"/>
                      <a:gd name="T4" fmla="*/ 0 w 51"/>
                      <a:gd name="T5" fmla="*/ 2 h 4"/>
                      <a:gd name="T6" fmla="*/ 2 w 51"/>
                      <a:gd name="T7" fmla="*/ 4 h 4"/>
                      <a:gd name="T8" fmla="*/ 49 w 51"/>
                      <a:gd name="T9" fmla="*/ 4 h 4"/>
                      <a:gd name="T10" fmla="*/ 51 w 51"/>
                      <a:gd name="T11" fmla="*/ 2 h 4"/>
                      <a:gd name="T12" fmla="*/ 49 w 5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1" h="4">
                        <a:moveTo>
                          <a:pt x="49" y="0"/>
                        </a:moveTo>
                        <a:cubicBezTo>
                          <a:pt x="2" y="0"/>
                          <a:pt x="2" y="0"/>
                          <a:pt x="2" y="0"/>
                        </a:cubicBezTo>
                        <a:cubicBezTo>
                          <a:pt x="1" y="0"/>
                          <a:pt x="0" y="1"/>
                          <a:pt x="0" y="2"/>
                        </a:cubicBezTo>
                        <a:cubicBezTo>
                          <a:pt x="0" y="3"/>
                          <a:pt x="1" y="4"/>
                          <a:pt x="2" y="4"/>
                        </a:cubicBezTo>
                        <a:cubicBezTo>
                          <a:pt x="49" y="4"/>
                          <a:pt x="49" y="4"/>
                          <a:pt x="49" y="4"/>
                        </a:cubicBezTo>
                        <a:cubicBezTo>
                          <a:pt x="50" y="4"/>
                          <a:pt x="51" y="3"/>
                          <a:pt x="51" y="2"/>
                        </a:cubicBezTo>
                        <a:cubicBezTo>
                          <a:pt x="51" y="1"/>
                          <a:pt x="50" y="0"/>
                          <a:pt x="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5718" tIns="17859" rIns="35718" bIns="17859" numCol="1" anchor="t" anchorCtr="0" compatLnSpc="1">
                    <a:prstTxWarp prst="textNoShape">
                      <a:avLst/>
                    </a:prstTxWarp>
                  </a:bodyPr>
                  <a:lstStyle/>
                  <a:p>
                    <a:endParaRPr lang="en-US" sz="1200" b="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8" name="Freeform 15"/>
                  <p:cNvSpPr>
                    <a:spLocks noEditPoints="1"/>
                  </p:cNvSpPr>
                  <p:nvPr/>
                </p:nvSpPr>
                <p:spPr bwMode="auto">
                  <a:xfrm>
                    <a:off x="5550255" y="1159940"/>
                    <a:ext cx="76200" cy="77788"/>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5" y="0"/>
                          <a:pt x="0" y="4"/>
                          <a:pt x="0" y="10"/>
                        </a:cubicBezTo>
                        <a:cubicBezTo>
                          <a:pt x="0" y="15"/>
                          <a:pt x="5" y="20"/>
                          <a:pt x="10" y="20"/>
                        </a:cubicBezTo>
                        <a:cubicBezTo>
                          <a:pt x="16" y="20"/>
                          <a:pt x="20" y="15"/>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5718" tIns="17859" rIns="35718" bIns="17859" numCol="1" anchor="t" anchorCtr="0" compatLnSpc="1">
                    <a:prstTxWarp prst="textNoShape">
                      <a:avLst/>
                    </a:prstTxWarp>
                  </a:bodyPr>
                  <a:lstStyle/>
                  <a:p>
                    <a:endParaRPr lang="en-US" sz="1200" b="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9" name="Freeform 16"/>
                  <p:cNvSpPr>
                    <a:spLocks noEditPoints="1"/>
                  </p:cNvSpPr>
                  <p:nvPr/>
                </p:nvSpPr>
                <p:spPr bwMode="auto">
                  <a:xfrm>
                    <a:off x="5243873" y="1098031"/>
                    <a:ext cx="442912" cy="200024"/>
                  </a:xfrm>
                  <a:custGeom>
                    <a:avLst/>
                    <a:gdLst>
                      <a:gd name="T0" fmla="*/ 90 w 116"/>
                      <a:gd name="T1" fmla="*/ 0 h 52"/>
                      <a:gd name="T2" fmla="*/ 26 w 116"/>
                      <a:gd name="T3" fmla="*/ 0 h 52"/>
                      <a:gd name="T4" fmla="*/ 0 w 116"/>
                      <a:gd name="T5" fmla="*/ 26 h 52"/>
                      <a:gd name="T6" fmla="*/ 26 w 116"/>
                      <a:gd name="T7" fmla="*/ 52 h 52"/>
                      <a:gd name="T8" fmla="*/ 90 w 116"/>
                      <a:gd name="T9" fmla="*/ 52 h 52"/>
                      <a:gd name="T10" fmla="*/ 116 w 116"/>
                      <a:gd name="T11" fmla="*/ 26 h 52"/>
                      <a:gd name="T12" fmla="*/ 90 w 116"/>
                      <a:gd name="T13" fmla="*/ 0 h 52"/>
                      <a:gd name="T14" fmla="*/ 90 w 116"/>
                      <a:gd name="T15" fmla="*/ 48 h 52"/>
                      <a:gd name="T16" fmla="*/ 26 w 116"/>
                      <a:gd name="T17" fmla="*/ 48 h 52"/>
                      <a:gd name="T18" fmla="*/ 4 w 116"/>
                      <a:gd name="T19" fmla="*/ 26 h 52"/>
                      <a:gd name="T20" fmla="*/ 26 w 116"/>
                      <a:gd name="T21" fmla="*/ 4 h 52"/>
                      <a:gd name="T22" fmla="*/ 90 w 116"/>
                      <a:gd name="T23" fmla="*/ 4 h 52"/>
                      <a:gd name="T24" fmla="*/ 112 w 116"/>
                      <a:gd name="T25" fmla="*/ 26 h 52"/>
                      <a:gd name="T26" fmla="*/ 90 w 116"/>
                      <a:gd name="T2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52">
                        <a:moveTo>
                          <a:pt x="90" y="0"/>
                        </a:moveTo>
                        <a:cubicBezTo>
                          <a:pt x="26" y="0"/>
                          <a:pt x="26" y="0"/>
                          <a:pt x="26" y="0"/>
                        </a:cubicBezTo>
                        <a:cubicBezTo>
                          <a:pt x="12" y="0"/>
                          <a:pt x="0" y="11"/>
                          <a:pt x="0" y="26"/>
                        </a:cubicBezTo>
                        <a:cubicBezTo>
                          <a:pt x="0" y="40"/>
                          <a:pt x="12" y="52"/>
                          <a:pt x="26" y="52"/>
                        </a:cubicBezTo>
                        <a:cubicBezTo>
                          <a:pt x="90" y="52"/>
                          <a:pt x="90" y="52"/>
                          <a:pt x="90" y="52"/>
                        </a:cubicBezTo>
                        <a:cubicBezTo>
                          <a:pt x="104" y="52"/>
                          <a:pt x="116" y="40"/>
                          <a:pt x="116" y="26"/>
                        </a:cubicBezTo>
                        <a:cubicBezTo>
                          <a:pt x="116" y="11"/>
                          <a:pt x="104" y="0"/>
                          <a:pt x="90" y="0"/>
                        </a:cubicBezTo>
                        <a:close/>
                        <a:moveTo>
                          <a:pt x="90" y="48"/>
                        </a:moveTo>
                        <a:cubicBezTo>
                          <a:pt x="26" y="48"/>
                          <a:pt x="26" y="48"/>
                          <a:pt x="26" y="48"/>
                        </a:cubicBezTo>
                        <a:cubicBezTo>
                          <a:pt x="14" y="48"/>
                          <a:pt x="4" y="38"/>
                          <a:pt x="4" y="26"/>
                        </a:cubicBezTo>
                        <a:cubicBezTo>
                          <a:pt x="4" y="14"/>
                          <a:pt x="14" y="4"/>
                          <a:pt x="26" y="4"/>
                        </a:cubicBezTo>
                        <a:cubicBezTo>
                          <a:pt x="90" y="4"/>
                          <a:pt x="90" y="4"/>
                          <a:pt x="90" y="4"/>
                        </a:cubicBezTo>
                        <a:cubicBezTo>
                          <a:pt x="102" y="4"/>
                          <a:pt x="112" y="14"/>
                          <a:pt x="112" y="26"/>
                        </a:cubicBezTo>
                        <a:cubicBezTo>
                          <a:pt x="112" y="38"/>
                          <a:pt x="102" y="48"/>
                          <a:pt x="9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5718" tIns="17859" rIns="35718" bIns="17859" numCol="1" anchor="t" anchorCtr="0" compatLnSpc="1">
                    <a:prstTxWarp prst="textNoShape">
                      <a:avLst/>
                    </a:prstTxWarp>
                  </a:bodyPr>
                  <a:lstStyle/>
                  <a:p>
                    <a:endParaRPr lang="en-US" sz="1200" b="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6" name="矩形 315"/>
                <p:cNvSpPr/>
                <p:nvPr/>
              </p:nvSpPr>
              <p:spPr>
                <a:xfrm>
                  <a:off x="5490332" y="2619525"/>
                  <a:ext cx="837085" cy="531345"/>
                </a:xfrm>
                <a:prstGeom prst="rect">
                  <a:avLst/>
                </a:prstGeom>
              </p:spPr>
              <p:txBody>
                <a:bodyPr wrap="square">
                  <a:spAutoFit/>
                </a:bodyPr>
                <a:lstStyle/>
                <a:p>
                  <a:pPr algn="ctr">
                    <a:lnSpc>
                      <a:spcPct val="120000"/>
                    </a:lnSpc>
                  </a:pPr>
                  <a:r>
                    <a:rPr lang="zh-CN" alt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100" b="1" dirty="0">
                      <a:solidFill>
                        <a:srgbClr val="666666"/>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MRS</a:t>
                  </a:r>
                  <a:r>
                    <a:rPr lang="zh-CN" altLang="en-US" sz="1100" b="1" dirty="0">
                      <a:solidFill>
                        <a:srgbClr val="666666"/>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数据服务</a:t>
                  </a:r>
                  <a:endParaRPr 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7" name="矩形 316"/>
                <p:cNvSpPr/>
                <p:nvPr/>
              </p:nvSpPr>
              <p:spPr>
                <a:xfrm>
                  <a:off x="6512136" y="2591843"/>
                  <a:ext cx="837085" cy="521871"/>
                </a:xfrm>
                <a:prstGeom prst="rect">
                  <a:avLst/>
                </a:prstGeom>
              </p:spPr>
              <p:txBody>
                <a:bodyPr wrap="square">
                  <a:spAutoFit/>
                </a:bodyPr>
                <a:lstStyle/>
                <a:p>
                  <a:pPr algn="ctr">
                    <a:lnSpc>
                      <a:spcPct val="120000"/>
                    </a:lnSpc>
                  </a:pPr>
                  <a:r>
                    <a:rPr lang="zh-CN" alt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鲲鹏</a:t>
                  </a:r>
                  <a:r>
                    <a:rPr lang="en-US" altLang="zh-CN" sz="1100" b="1" dirty="0">
                      <a:solidFill>
                        <a:srgbClr val="666666"/>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CCE</a:t>
                  </a:r>
                  <a:endParaRPr lang="en-US" sz="1100" b="1" dirty="0">
                    <a:solidFill>
                      <a:srgbClr val="666666"/>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algn="ctr">
                    <a:lnSpc>
                      <a:spcPct val="120000"/>
                    </a:lnSpc>
                  </a:pPr>
                  <a:r>
                    <a:rPr lang="zh-CN" alt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云容器</a:t>
                  </a:r>
                  <a:endParaRPr 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18" name="直接连接符 317"/>
                <p:cNvCxnSpPr/>
                <p:nvPr/>
              </p:nvCxnSpPr>
              <p:spPr>
                <a:xfrm>
                  <a:off x="4499028" y="3051296"/>
                  <a:ext cx="3825560" cy="36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4452972" y="5028602"/>
                  <a:ext cx="3859272" cy="7415"/>
                </a:xfrm>
                <a:prstGeom prst="line">
                  <a:avLst/>
                </a:prstGeom>
              </p:spPr>
              <p:style>
                <a:lnRef idx="1">
                  <a:schemeClr val="accent1"/>
                </a:lnRef>
                <a:fillRef idx="0">
                  <a:schemeClr val="accent1"/>
                </a:fillRef>
                <a:effectRef idx="0">
                  <a:schemeClr val="accent1"/>
                </a:effectRef>
                <a:fontRef idx="minor">
                  <a:schemeClr val="tx1"/>
                </a:fontRef>
              </p:style>
            </p:cxnSp>
            <p:pic>
              <p:nvPicPr>
                <p:cNvPr id="320" name="图片 319"/>
                <p:cNvPicPr>
                  <a:picLocks noChangeAspect="1"/>
                </p:cNvPicPr>
                <p:nvPr/>
              </p:nvPicPr>
              <p:blipFill>
                <a:blip r:embed="rId6"/>
                <a:stretch>
                  <a:fillRect/>
                </a:stretch>
              </p:blipFill>
              <p:spPr>
                <a:xfrm>
                  <a:off x="5748588" y="3759205"/>
                  <a:ext cx="521962" cy="534632"/>
                </a:xfrm>
                <a:prstGeom prst="rect">
                  <a:avLst/>
                </a:prstGeom>
                <a:blipFill>
                  <a:blip r:embed="rId7" cstate="email">
                    <a:extLst>
                      <a:ext uri="{28A0092B-C50C-407E-A947-70E740481C1C}">
                        <a14:useLocalDpi xmlns:a14="http://schemas.microsoft.com/office/drawing/2010/main"/>
                      </a:ext>
                    </a:extLst>
                  </a:blip>
                  <a:srcRect/>
                  <a:stretch>
                    <a:fillRect/>
                  </a:stretch>
                </a:blipFill>
                <a:ln w="9525">
                  <a:noFill/>
                </a:ln>
              </p:spPr>
            </p:pic>
            <p:pic>
              <p:nvPicPr>
                <p:cNvPr id="321" name="图片 7"/>
                <p:cNvPicPr>
                  <a:picLocks noChangeAspect="1"/>
                </p:cNvPicPr>
                <p:nvPr/>
              </p:nvPicPr>
              <p:blipFill>
                <a:blip r:embed="rId8" cstate="print">
                  <a:duotone>
                    <a:prstClr val="black"/>
                    <a:schemeClr val="bg2">
                      <a:lumMod val="50000"/>
                      <a:tint val="45000"/>
                      <a:satMod val="400000"/>
                    </a:schemeClr>
                  </a:duotone>
                  <a:extLst>
                    <a:ext uri="{28A0092B-C50C-407E-A947-70E740481C1C}">
                      <a14:useLocalDpi xmlns:a14="http://schemas.microsoft.com/office/drawing/2010/main"/>
                    </a:ext>
                  </a:extLst>
                </a:blip>
                <a:stretch>
                  <a:fillRect/>
                </a:stretch>
              </p:blipFill>
              <p:spPr>
                <a:xfrm>
                  <a:off x="4586062" y="2264704"/>
                  <a:ext cx="438897" cy="286611"/>
                </a:xfrm>
                <a:prstGeom prst="rect">
                  <a:avLst/>
                </a:prstGeom>
                <a:noFill/>
                <a:ln>
                  <a:noFill/>
                </a:ln>
              </p:spPr>
            </p:pic>
            <p:grpSp>
              <p:nvGrpSpPr>
                <p:cNvPr id="322" name="组合 26"/>
                <p:cNvGrpSpPr/>
                <p:nvPr/>
              </p:nvGrpSpPr>
              <p:grpSpPr>
                <a:xfrm>
                  <a:off x="7546376" y="2225207"/>
                  <a:ext cx="440816" cy="420515"/>
                  <a:chOff x="4551363" y="1706563"/>
                  <a:chExt cx="3087688" cy="3432174"/>
                </a:xfrm>
                <a:solidFill>
                  <a:schemeClr val="tx1">
                    <a:lumMod val="50000"/>
                    <a:lumOff val="50000"/>
                  </a:schemeClr>
                </a:solidFill>
              </p:grpSpPr>
              <p:sp>
                <p:nvSpPr>
                  <p:cNvPr id="344" name="Freeform 5"/>
                  <p:cNvSpPr>
                    <a:spLocks noEditPoints="1"/>
                  </p:cNvSpPr>
                  <p:nvPr/>
                </p:nvSpPr>
                <p:spPr bwMode="auto">
                  <a:xfrm>
                    <a:off x="4551363" y="1706563"/>
                    <a:ext cx="3087688" cy="3432174"/>
                  </a:xfrm>
                  <a:custGeom>
                    <a:avLst/>
                    <a:gdLst>
                      <a:gd name="T0" fmla="*/ 773 w 821"/>
                      <a:gd name="T1" fmla="*/ 190 h 912"/>
                      <a:gd name="T2" fmla="*/ 459 w 821"/>
                      <a:gd name="T3" fmla="*/ 15 h 912"/>
                      <a:gd name="T4" fmla="*/ 362 w 821"/>
                      <a:gd name="T5" fmla="*/ 15 h 912"/>
                      <a:gd name="T6" fmla="*/ 48 w 821"/>
                      <a:gd name="T7" fmla="*/ 190 h 912"/>
                      <a:gd name="T8" fmla="*/ 0 w 821"/>
                      <a:gd name="T9" fmla="*/ 272 h 912"/>
                      <a:gd name="T10" fmla="*/ 0 w 821"/>
                      <a:gd name="T11" fmla="*/ 643 h 912"/>
                      <a:gd name="T12" fmla="*/ 48 w 821"/>
                      <a:gd name="T13" fmla="*/ 725 h 912"/>
                      <a:gd name="T14" fmla="*/ 362 w 821"/>
                      <a:gd name="T15" fmla="*/ 900 h 912"/>
                      <a:gd name="T16" fmla="*/ 411 w 821"/>
                      <a:gd name="T17" fmla="*/ 912 h 912"/>
                      <a:gd name="T18" fmla="*/ 459 w 821"/>
                      <a:gd name="T19" fmla="*/ 900 h 912"/>
                      <a:gd name="T20" fmla="*/ 773 w 821"/>
                      <a:gd name="T21" fmla="*/ 725 h 912"/>
                      <a:gd name="T22" fmla="*/ 821 w 821"/>
                      <a:gd name="T23" fmla="*/ 643 h 912"/>
                      <a:gd name="T24" fmla="*/ 821 w 821"/>
                      <a:gd name="T25" fmla="*/ 272 h 912"/>
                      <a:gd name="T26" fmla="*/ 773 w 821"/>
                      <a:gd name="T27" fmla="*/ 190 h 912"/>
                      <a:gd name="T28" fmla="*/ 778 w 821"/>
                      <a:gd name="T29" fmla="*/ 643 h 912"/>
                      <a:gd name="T30" fmla="*/ 751 w 821"/>
                      <a:gd name="T31" fmla="*/ 688 h 912"/>
                      <a:gd name="T32" fmla="*/ 438 w 821"/>
                      <a:gd name="T33" fmla="*/ 864 h 912"/>
                      <a:gd name="T34" fmla="*/ 384 w 821"/>
                      <a:gd name="T35" fmla="*/ 864 h 912"/>
                      <a:gd name="T36" fmla="*/ 70 w 821"/>
                      <a:gd name="T37" fmla="*/ 688 h 912"/>
                      <a:gd name="T38" fmla="*/ 43 w 821"/>
                      <a:gd name="T39" fmla="*/ 643 h 912"/>
                      <a:gd name="T40" fmla="*/ 43 w 821"/>
                      <a:gd name="T41" fmla="*/ 272 h 912"/>
                      <a:gd name="T42" fmla="*/ 70 w 821"/>
                      <a:gd name="T43" fmla="*/ 227 h 912"/>
                      <a:gd name="T44" fmla="*/ 384 w 821"/>
                      <a:gd name="T45" fmla="*/ 52 h 912"/>
                      <a:gd name="T46" fmla="*/ 411 w 821"/>
                      <a:gd name="T47" fmla="*/ 46 h 912"/>
                      <a:gd name="T48" fmla="*/ 438 w 821"/>
                      <a:gd name="T49" fmla="*/ 52 h 912"/>
                      <a:gd name="T50" fmla="*/ 751 w 821"/>
                      <a:gd name="T51" fmla="*/ 227 h 912"/>
                      <a:gd name="T52" fmla="*/ 778 w 821"/>
                      <a:gd name="T53" fmla="*/ 272 h 912"/>
                      <a:gd name="T54" fmla="*/ 778 w 821"/>
                      <a:gd name="T55" fmla="*/ 643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1" h="912">
                        <a:moveTo>
                          <a:pt x="773" y="190"/>
                        </a:moveTo>
                        <a:cubicBezTo>
                          <a:pt x="459" y="15"/>
                          <a:pt x="459" y="15"/>
                          <a:pt x="459" y="15"/>
                        </a:cubicBezTo>
                        <a:cubicBezTo>
                          <a:pt x="433" y="0"/>
                          <a:pt x="389" y="0"/>
                          <a:pt x="362" y="15"/>
                        </a:cubicBezTo>
                        <a:cubicBezTo>
                          <a:pt x="48" y="190"/>
                          <a:pt x="48" y="190"/>
                          <a:pt x="48" y="190"/>
                        </a:cubicBezTo>
                        <a:cubicBezTo>
                          <a:pt x="21" y="206"/>
                          <a:pt x="0" y="242"/>
                          <a:pt x="0" y="272"/>
                        </a:cubicBezTo>
                        <a:cubicBezTo>
                          <a:pt x="0" y="643"/>
                          <a:pt x="0" y="643"/>
                          <a:pt x="0" y="643"/>
                        </a:cubicBezTo>
                        <a:cubicBezTo>
                          <a:pt x="0" y="674"/>
                          <a:pt x="21" y="710"/>
                          <a:pt x="48" y="725"/>
                        </a:cubicBezTo>
                        <a:cubicBezTo>
                          <a:pt x="362" y="900"/>
                          <a:pt x="362" y="900"/>
                          <a:pt x="362" y="900"/>
                        </a:cubicBezTo>
                        <a:cubicBezTo>
                          <a:pt x="376" y="908"/>
                          <a:pt x="393" y="912"/>
                          <a:pt x="411" y="912"/>
                        </a:cubicBezTo>
                        <a:cubicBezTo>
                          <a:pt x="429" y="912"/>
                          <a:pt x="446" y="908"/>
                          <a:pt x="459" y="900"/>
                        </a:cubicBezTo>
                        <a:cubicBezTo>
                          <a:pt x="773" y="725"/>
                          <a:pt x="773" y="725"/>
                          <a:pt x="773" y="725"/>
                        </a:cubicBezTo>
                        <a:cubicBezTo>
                          <a:pt x="800" y="710"/>
                          <a:pt x="821" y="674"/>
                          <a:pt x="821" y="643"/>
                        </a:cubicBezTo>
                        <a:cubicBezTo>
                          <a:pt x="821" y="272"/>
                          <a:pt x="821" y="272"/>
                          <a:pt x="821" y="272"/>
                        </a:cubicBezTo>
                        <a:cubicBezTo>
                          <a:pt x="821" y="242"/>
                          <a:pt x="800" y="206"/>
                          <a:pt x="773" y="190"/>
                        </a:cubicBezTo>
                        <a:close/>
                        <a:moveTo>
                          <a:pt x="778" y="643"/>
                        </a:moveTo>
                        <a:cubicBezTo>
                          <a:pt x="778" y="659"/>
                          <a:pt x="765" y="680"/>
                          <a:pt x="751" y="688"/>
                        </a:cubicBezTo>
                        <a:cubicBezTo>
                          <a:pt x="438" y="864"/>
                          <a:pt x="438" y="864"/>
                          <a:pt x="438" y="864"/>
                        </a:cubicBezTo>
                        <a:cubicBezTo>
                          <a:pt x="424" y="871"/>
                          <a:pt x="397" y="871"/>
                          <a:pt x="384" y="864"/>
                        </a:cubicBezTo>
                        <a:cubicBezTo>
                          <a:pt x="70" y="688"/>
                          <a:pt x="70" y="688"/>
                          <a:pt x="70" y="688"/>
                        </a:cubicBezTo>
                        <a:cubicBezTo>
                          <a:pt x="56" y="680"/>
                          <a:pt x="43" y="659"/>
                          <a:pt x="43" y="643"/>
                        </a:cubicBezTo>
                        <a:cubicBezTo>
                          <a:pt x="43" y="272"/>
                          <a:pt x="43" y="272"/>
                          <a:pt x="43" y="272"/>
                        </a:cubicBezTo>
                        <a:cubicBezTo>
                          <a:pt x="43" y="257"/>
                          <a:pt x="56" y="235"/>
                          <a:pt x="70" y="227"/>
                        </a:cubicBezTo>
                        <a:cubicBezTo>
                          <a:pt x="384" y="52"/>
                          <a:pt x="384" y="52"/>
                          <a:pt x="384" y="52"/>
                        </a:cubicBezTo>
                        <a:cubicBezTo>
                          <a:pt x="390" y="48"/>
                          <a:pt x="400" y="46"/>
                          <a:pt x="411" y="46"/>
                        </a:cubicBezTo>
                        <a:cubicBezTo>
                          <a:pt x="421" y="46"/>
                          <a:pt x="431" y="48"/>
                          <a:pt x="438" y="52"/>
                        </a:cubicBezTo>
                        <a:cubicBezTo>
                          <a:pt x="751" y="227"/>
                          <a:pt x="751" y="227"/>
                          <a:pt x="751" y="227"/>
                        </a:cubicBezTo>
                        <a:cubicBezTo>
                          <a:pt x="765" y="235"/>
                          <a:pt x="778" y="257"/>
                          <a:pt x="778" y="272"/>
                        </a:cubicBezTo>
                        <a:lnTo>
                          <a:pt x="778" y="643"/>
                        </a:lnTo>
                        <a:close/>
                      </a:path>
                    </a:pathLst>
                  </a:custGeom>
                  <a:grpFill/>
                  <a:ln>
                    <a:noFill/>
                  </a:ln>
                </p:spPr>
                <p:txBody>
                  <a:bodyPr vert="horz" wrap="square" lIns="91404" tIns="45702" rIns="91404" bIns="45702" numCol="1" anchor="t" anchorCtr="0" compatLnSpc="1">
                    <a:prstTxWarp prst="textNoShape">
                      <a:avLst/>
                    </a:prstTxWarp>
                  </a:bodyPr>
                  <a:lstStyle/>
                  <a:p>
                    <a:endParaRPr lang="zh-CN" altLang="en-US" sz="12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45" name="Freeform 6"/>
                  <p:cNvSpPr>
                    <a:spLocks noEditPoints="1"/>
                  </p:cNvSpPr>
                  <p:nvPr/>
                </p:nvSpPr>
                <p:spPr bwMode="auto">
                  <a:xfrm>
                    <a:off x="4957763" y="2252663"/>
                    <a:ext cx="2276475" cy="1990725"/>
                  </a:xfrm>
                  <a:custGeom>
                    <a:avLst/>
                    <a:gdLst>
                      <a:gd name="T0" fmla="*/ 294 w 605"/>
                      <a:gd name="T1" fmla="*/ 190 h 529"/>
                      <a:gd name="T2" fmla="*/ 312 w 605"/>
                      <a:gd name="T3" fmla="*/ 190 h 529"/>
                      <a:gd name="T4" fmla="*/ 389 w 605"/>
                      <a:gd name="T5" fmla="*/ 136 h 529"/>
                      <a:gd name="T6" fmla="*/ 380 w 605"/>
                      <a:gd name="T7" fmla="*/ 42 h 529"/>
                      <a:gd name="T8" fmla="*/ 294 w 605"/>
                      <a:gd name="T9" fmla="*/ 3 h 529"/>
                      <a:gd name="T10" fmla="*/ 216 w 605"/>
                      <a:gd name="T11" fmla="*/ 58 h 529"/>
                      <a:gd name="T12" fmla="*/ 225 w 605"/>
                      <a:gd name="T13" fmla="*/ 151 h 529"/>
                      <a:gd name="T14" fmla="*/ 303 w 605"/>
                      <a:gd name="T15" fmla="*/ 35 h 529"/>
                      <a:gd name="T16" fmla="*/ 357 w 605"/>
                      <a:gd name="T17" fmla="*/ 127 h 529"/>
                      <a:gd name="T18" fmla="*/ 249 w 605"/>
                      <a:gd name="T19" fmla="*/ 127 h 529"/>
                      <a:gd name="T20" fmla="*/ 303 w 605"/>
                      <a:gd name="T21" fmla="*/ 216 h 529"/>
                      <a:gd name="T22" fmla="*/ 292 w 605"/>
                      <a:gd name="T23" fmla="*/ 346 h 529"/>
                      <a:gd name="T24" fmla="*/ 313 w 605"/>
                      <a:gd name="T25" fmla="*/ 346 h 529"/>
                      <a:gd name="T26" fmla="*/ 303 w 605"/>
                      <a:gd name="T27" fmla="*/ 216 h 529"/>
                      <a:gd name="T28" fmla="*/ 530 w 605"/>
                      <a:gd name="T29" fmla="*/ 356 h 529"/>
                      <a:gd name="T30" fmla="*/ 539 w 605"/>
                      <a:gd name="T31" fmla="*/ 340 h 529"/>
                      <a:gd name="T32" fmla="*/ 380 w 605"/>
                      <a:gd name="T33" fmla="*/ 200 h 529"/>
                      <a:gd name="T34" fmla="*/ 520 w 605"/>
                      <a:gd name="T35" fmla="*/ 351 h 529"/>
                      <a:gd name="T36" fmla="*/ 45 w 605"/>
                      <a:gd name="T37" fmla="*/ 378 h 529"/>
                      <a:gd name="T38" fmla="*/ 0 w 605"/>
                      <a:gd name="T39" fmla="*/ 484 h 529"/>
                      <a:gd name="T40" fmla="*/ 106 w 605"/>
                      <a:gd name="T41" fmla="*/ 529 h 529"/>
                      <a:gd name="T42" fmla="*/ 151 w 605"/>
                      <a:gd name="T43" fmla="*/ 423 h 529"/>
                      <a:gd name="T44" fmla="*/ 122 w 605"/>
                      <a:gd name="T45" fmla="*/ 479 h 529"/>
                      <a:gd name="T46" fmla="*/ 101 w 605"/>
                      <a:gd name="T47" fmla="*/ 499 h 529"/>
                      <a:gd name="T48" fmla="*/ 30 w 605"/>
                      <a:gd name="T49" fmla="*/ 479 h 529"/>
                      <a:gd name="T50" fmla="*/ 50 w 605"/>
                      <a:gd name="T51" fmla="*/ 407 h 529"/>
                      <a:gd name="T52" fmla="*/ 122 w 605"/>
                      <a:gd name="T53" fmla="*/ 428 h 529"/>
                      <a:gd name="T54" fmla="*/ 333 w 605"/>
                      <a:gd name="T55" fmla="*/ 378 h 529"/>
                      <a:gd name="T56" fmla="*/ 227 w 605"/>
                      <a:gd name="T57" fmla="*/ 423 h 529"/>
                      <a:gd name="T58" fmla="*/ 272 w 605"/>
                      <a:gd name="T59" fmla="*/ 529 h 529"/>
                      <a:gd name="T60" fmla="*/ 378 w 605"/>
                      <a:gd name="T61" fmla="*/ 484 h 529"/>
                      <a:gd name="T62" fmla="*/ 333 w 605"/>
                      <a:gd name="T63" fmla="*/ 378 h 529"/>
                      <a:gd name="T64" fmla="*/ 349 w 605"/>
                      <a:gd name="T65" fmla="*/ 479 h 529"/>
                      <a:gd name="T66" fmla="*/ 277 w 605"/>
                      <a:gd name="T67" fmla="*/ 499 h 529"/>
                      <a:gd name="T68" fmla="*/ 257 w 605"/>
                      <a:gd name="T69" fmla="*/ 428 h 529"/>
                      <a:gd name="T70" fmla="*/ 328 w 605"/>
                      <a:gd name="T71" fmla="*/ 407 h 529"/>
                      <a:gd name="T72" fmla="*/ 349 w 605"/>
                      <a:gd name="T73" fmla="*/ 479 h 529"/>
                      <a:gd name="T74" fmla="*/ 499 w 605"/>
                      <a:gd name="T75" fmla="*/ 378 h 529"/>
                      <a:gd name="T76" fmla="*/ 454 w 605"/>
                      <a:gd name="T77" fmla="*/ 484 h 529"/>
                      <a:gd name="T78" fmla="*/ 560 w 605"/>
                      <a:gd name="T79" fmla="*/ 529 h 529"/>
                      <a:gd name="T80" fmla="*/ 605 w 605"/>
                      <a:gd name="T81" fmla="*/ 423 h 529"/>
                      <a:gd name="T82" fmla="*/ 576 w 605"/>
                      <a:gd name="T83" fmla="*/ 479 h 529"/>
                      <a:gd name="T84" fmla="*/ 555 w 605"/>
                      <a:gd name="T85" fmla="*/ 499 h 529"/>
                      <a:gd name="T86" fmla="*/ 484 w 605"/>
                      <a:gd name="T87" fmla="*/ 479 h 529"/>
                      <a:gd name="T88" fmla="*/ 504 w 605"/>
                      <a:gd name="T89" fmla="*/ 407 h 529"/>
                      <a:gd name="T90" fmla="*/ 576 w 605"/>
                      <a:gd name="T91" fmla="*/ 428 h 529"/>
                      <a:gd name="T92" fmla="*/ 211 w 605"/>
                      <a:gd name="T93" fmla="*/ 195 h 529"/>
                      <a:gd name="T94" fmla="*/ 70 w 605"/>
                      <a:gd name="T95" fmla="*/ 355 h 529"/>
                      <a:gd name="T96" fmla="*/ 85 w 605"/>
                      <a:gd name="T97" fmla="*/ 351 h 529"/>
                      <a:gd name="T98" fmla="*/ 226 w 605"/>
                      <a:gd name="T99" fmla="*/ 20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5" h="529">
                        <a:moveTo>
                          <a:pt x="225" y="151"/>
                        </a:moveTo>
                        <a:cubicBezTo>
                          <a:pt x="294" y="190"/>
                          <a:pt x="294" y="190"/>
                          <a:pt x="294" y="190"/>
                        </a:cubicBezTo>
                        <a:cubicBezTo>
                          <a:pt x="296" y="192"/>
                          <a:pt x="299" y="193"/>
                          <a:pt x="303" y="193"/>
                        </a:cubicBezTo>
                        <a:cubicBezTo>
                          <a:pt x="306" y="193"/>
                          <a:pt x="309" y="192"/>
                          <a:pt x="312" y="190"/>
                        </a:cubicBezTo>
                        <a:cubicBezTo>
                          <a:pt x="380" y="151"/>
                          <a:pt x="380" y="151"/>
                          <a:pt x="380" y="151"/>
                        </a:cubicBezTo>
                        <a:cubicBezTo>
                          <a:pt x="385" y="148"/>
                          <a:pt x="389" y="142"/>
                          <a:pt x="389" y="136"/>
                        </a:cubicBezTo>
                        <a:cubicBezTo>
                          <a:pt x="389" y="58"/>
                          <a:pt x="389" y="58"/>
                          <a:pt x="389" y="58"/>
                        </a:cubicBezTo>
                        <a:cubicBezTo>
                          <a:pt x="389" y="52"/>
                          <a:pt x="385" y="45"/>
                          <a:pt x="380" y="42"/>
                        </a:cubicBezTo>
                        <a:cubicBezTo>
                          <a:pt x="312" y="3"/>
                          <a:pt x="312" y="3"/>
                          <a:pt x="312" y="3"/>
                        </a:cubicBezTo>
                        <a:cubicBezTo>
                          <a:pt x="306" y="0"/>
                          <a:pt x="299" y="0"/>
                          <a:pt x="294" y="3"/>
                        </a:cubicBezTo>
                        <a:cubicBezTo>
                          <a:pt x="225" y="42"/>
                          <a:pt x="225" y="42"/>
                          <a:pt x="225" y="42"/>
                        </a:cubicBezTo>
                        <a:cubicBezTo>
                          <a:pt x="220" y="45"/>
                          <a:pt x="216" y="52"/>
                          <a:pt x="216" y="58"/>
                        </a:cubicBezTo>
                        <a:cubicBezTo>
                          <a:pt x="216" y="136"/>
                          <a:pt x="216" y="136"/>
                          <a:pt x="216" y="136"/>
                        </a:cubicBezTo>
                        <a:cubicBezTo>
                          <a:pt x="216" y="142"/>
                          <a:pt x="220" y="148"/>
                          <a:pt x="225" y="151"/>
                        </a:cubicBezTo>
                        <a:close/>
                        <a:moveTo>
                          <a:pt x="249" y="66"/>
                        </a:moveTo>
                        <a:cubicBezTo>
                          <a:pt x="303" y="35"/>
                          <a:pt x="303" y="35"/>
                          <a:pt x="303" y="35"/>
                        </a:cubicBezTo>
                        <a:cubicBezTo>
                          <a:pt x="357" y="66"/>
                          <a:pt x="357" y="66"/>
                          <a:pt x="357" y="66"/>
                        </a:cubicBezTo>
                        <a:cubicBezTo>
                          <a:pt x="357" y="127"/>
                          <a:pt x="357" y="127"/>
                          <a:pt x="357" y="127"/>
                        </a:cubicBezTo>
                        <a:cubicBezTo>
                          <a:pt x="303" y="158"/>
                          <a:pt x="303" y="158"/>
                          <a:pt x="303" y="158"/>
                        </a:cubicBezTo>
                        <a:cubicBezTo>
                          <a:pt x="249" y="127"/>
                          <a:pt x="249" y="127"/>
                          <a:pt x="249" y="127"/>
                        </a:cubicBezTo>
                        <a:lnTo>
                          <a:pt x="249" y="66"/>
                        </a:lnTo>
                        <a:close/>
                        <a:moveTo>
                          <a:pt x="303" y="216"/>
                        </a:moveTo>
                        <a:cubicBezTo>
                          <a:pt x="297" y="216"/>
                          <a:pt x="292" y="221"/>
                          <a:pt x="292" y="227"/>
                        </a:cubicBezTo>
                        <a:cubicBezTo>
                          <a:pt x="292" y="346"/>
                          <a:pt x="292" y="346"/>
                          <a:pt x="292" y="346"/>
                        </a:cubicBezTo>
                        <a:cubicBezTo>
                          <a:pt x="292" y="352"/>
                          <a:pt x="297" y="357"/>
                          <a:pt x="303" y="357"/>
                        </a:cubicBezTo>
                        <a:cubicBezTo>
                          <a:pt x="309" y="357"/>
                          <a:pt x="313" y="352"/>
                          <a:pt x="313" y="346"/>
                        </a:cubicBezTo>
                        <a:cubicBezTo>
                          <a:pt x="313" y="227"/>
                          <a:pt x="313" y="227"/>
                          <a:pt x="313" y="227"/>
                        </a:cubicBezTo>
                        <a:cubicBezTo>
                          <a:pt x="313" y="221"/>
                          <a:pt x="309" y="216"/>
                          <a:pt x="303" y="216"/>
                        </a:cubicBezTo>
                        <a:close/>
                        <a:moveTo>
                          <a:pt x="520" y="351"/>
                        </a:moveTo>
                        <a:cubicBezTo>
                          <a:pt x="522" y="354"/>
                          <a:pt x="526" y="356"/>
                          <a:pt x="530" y="356"/>
                        </a:cubicBezTo>
                        <a:cubicBezTo>
                          <a:pt x="531" y="356"/>
                          <a:pt x="533" y="356"/>
                          <a:pt x="535" y="355"/>
                        </a:cubicBezTo>
                        <a:cubicBezTo>
                          <a:pt x="540" y="352"/>
                          <a:pt x="542" y="345"/>
                          <a:pt x="539" y="340"/>
                        </a:cubicBezTo>
                        <a:cubicBezTo>
                          <a:pt x="537" y="336"/>
                          <a:pt x="484" y="245"/>
                          <a:pt x="394" y="195"/>
                        </a:cubicBezTo>
                        <a:cubicBezTo>
                          <a:pt x="389" y="192"/>
                          <a:pt x="383" y="194"/>
                          <a:pt x="380" y="200"/>
                        </a:cubicBezTo>
                        <a:cubicBezTo>
                          <a:pt x="377" y="205"/>
                          <a:pt x="379" y="211"/>
                          <a:pt x="384" y="214"/>
                        </a:cubicBezTo>
                        <a:cubicBezTo>
                          <a:pt x="468" y="261"/>
                          <a:pt x="520" y="350"/>
                          <a:pt x="520" y="351"/>
                        </a:cubicBezTo>
                        <a:close/>
                        <a:moveTo>
                          <a:pt x="106" y="378"/>
                        </a:moveTo>
                        <a:cubicBezTo>
                          <a:pt x="45" y="378"/>
                          <a:pt x="45" y="378"/>
                          <a:pt x="45" y="378"/>
                        </a:cubicBezTo>
                        <a:cubicBezTo>
                          <a:pt x="20" y="378"/>
                          <a:pt x="0" y="398"/>
                          <a:pt x="0" y="423"/>
                        </a:cubicBezTo>
                        <a:cubicBezTo>
                          <a:pt x="0" y="484"/>
                          <a:pt x="0" y="484"/>
                          <a:pt x="0" y="484"/>
                        </a:cubicBezTo>
                        <a:cubicBezTo>
                          <a:pt x="0" y="509"/>
                          <a:pt x="20" y="529"/>
                          <a:pt x="45" y="529"/>
                        </a:cubicBezTo>
                        <a:cubicBezTo>
                          <a:pt x="106" y="529"/>
                          <a:pt x="106" y="529"/>
                          <a:pt x="106" y="529"/>
                        </a:cubicBezTo>
                        <a:cubicBezTo>
                          <a:pt x="131" y="529"/>
                          <a:pt x="151" y="509"/>
                          <a:pt x="151" y="484"/>
                        </a:cubicBezTo>
                        <a:cubicBezTo>
                          <a:pt x="151" y="423"/>
                          <a:pt x="151" y="423"/>
                          <a:pt x="151" y="423"/>
                        </a:cubicBezTo>
                        <a:cubicBezTo>
                          <a:pt x="151" y="398"/>
                          <a:pt x="131" y="378"/>
                          <a:pt x="106" y="378"/>
                        </a:cubicBezTo>
                        <a:close/>
                        <a:moveTo>
                          <a:pt x="122" y="479"/>
                        </a:moveTo>
                        <a:cubicBezTo>
                          <a:pt x="122" y="479"/>
                          <a:pt x="122" y="479"/>
                          <a:pt x="122" y="479"/>
                        </a:cubicBezTo>
                        <a:cubicBezTo>
                          <a:pt x="122" y="490"/>
                          <a:pt x="113" y="499"/>
                          <a:pt x="101" y="499"/>
                        </a:cubicBezTo>
                        <a:cubicBezTo>
                          <a:pt x="50" y="499"/>
                          <a:pt x="50" y="499"/>
                          <a:pt x="50" y="499"/>
                        </a:cubicBezTo>
                        <a:cubicBezTo>
                          <a:pt x="39" y="499"/>
                          <a:pt x="30" y="490"/>
                          <a:pt x="30" y="479"/>
                        </a:cubicBezTo>
                        <a:cubicBezTo>
                          <a:pt x="30" y="428"/>
                          <a:pt x="30" y="428"/>
                          <a:pt x="30" y="428"/>
                        </a:cubicBezTo>
                        <a:cubicBezTo>
                          <a:pt x="30" y="416"/>
                          <a:pt x="39" y="407"/>
                          <a:pt x="50" y="407"/>
                        </a:cubicBezTo>
                        <a:cubicBezTo>
                          <a:pt x="102" y="407"/>
                          <a:pt x="102" y="407"/>
                          <a:pt x="102" y="407"/>
                        </a:cubicBezTo>
                        <a:cubicBezTo>
                          <a:pt x="113" y="407"/>
                          <a:pt x="122" y="416"/>
                          <a:pt x="122" y="428"/>
                        </a:cubicBezTo>
                        <a:lnTo>
                          <a:pt x="122" y="479"/>
                        </a:lnTo>
                        <a:close/>
                        <a:moveTo>
                          <a:pt x="333" y="378"/>
                        </a:moveTo>
                        <a:cubicBezTo>
                          <a:pt x="272" y="378"/>
                          <a:pt x="272" y="378"/>
                          <a:pt x="272" y="378"/>
                        </a:cubicBezTo>
                        <a:cubicBezTo>
                          <a:pt x="247" y="378"/>
                          <a:pt x="227" y="398"/>
                          <a:pt x="227" y="423"/>
                        </a:cubicBezTo>
                        <a:cubicBezTo>
                          <a:pt x="227" y="484"/>
                          <a:pt x="227" y="484"/>
                          <a:pt x="227" y="484"/>
                        </a:cubicBezTo>
                        <a:cubicBezTo>
                          <a:pt x="227" y="509"/>
                          <a:pt x="247" y="529"/>
                          <a:pt x="272" y="529"/>
                        </a:cubicBezTo>
                        <a:cubicBezTo>
                          <a:pt x="333" y="529"/>
                          <a:pt x="333" y="529"/>
                          <a:pt x="333" y="529"/>
                        </a:cubicBezTo>
                        <a:cubicBezTo>
                          <a:pt x="358" y="529"/>
                          <a:pt x="378" y="509"/>
                          <a:pt x="378" y="484"/>
                        </a:cubicBezTo>
                        <a:cubicBezTo>
                          <a:pt x="378" y="423"/>
                          <a:pt x="378" y="423"/>
                          <a:pt x="378" y="423"/>
                        </a:cubicBezTo>
                        <a:cubicBezTo>
                          <a:pt x="378" y="398"/>
                          <a:pt x="358" y="378"/>
                          <a:pt x="333" y="378"/>
                        </a:cubicBezTo>
                        <a:close/>
                        <a:moveTo>
                          <a:pt x="349" y="479"/>
                        </a:moveTo>
                        <a:cubicBezTo>
                          <a:pt x="349" y="479"/>
                          <a:pt x="349" y="479"/>
                          <a:pt x="349" y="479"/>
                        </a:cubicBezTo>
                        <a:cubicBezTo>
                          <a:pt x="349" y="490"/>
                          <a:pt x="340" y="499"/>
                          <a:pt x="328" y="499"/>
                        </a:cubicBezTo>
                        <a:cubicBezTo>
                          <a:pt x="277" y="499"/>
                          <a:pt x="277" y="499"/>
                          <a:pt x="277" y="499"/>
                        </a:cubicBezTo>
                        <a:cubicBezTo>
                          <a:pt x="266" y="499"/>
                          <a:pt x="257" y="490"/>
                          <a:pt x="257" y="479"/>
                        </a:cubicBezTo>
                        <a:cubicBezTo>
                          <a:pt x="257" y="428"/>
                          <a:pt x="257" y="428"/>
                          <a:pt x="257" y="428"/>
                        </a:cubicBezTo>
                        <a:cubicBezTo>
                          <a:pt x="257" y="416"/>
                          <a:pt x="266" y="407"/>
                          <a:pt x="277" y="407"/>
                        </a:cubicBezTo>
                        <a:cubicBezTo>
                          <a:pt x="328" y="407"/>
                          <a:pt x="328" y="407"/>
                          <a:pt x="328" y="407"/>
                        </a:cubicBezTo>
                        <a:cubicBezTo>
                          <a:pt x="340" y="407"/>
                          <a:pt x="349" y="416"/>
                          <a:pt x="349" y="428"/>
                        </a:cubicBezTo>
                        <a:lnTo>
                          <a:pt x="349" y="479"/>
                        </a:lnTo>
                        <a:close/>
                        <a:moveTo>
                          <a:pt x="560" y="378"/>
                        </a:moveTo>
                        <a:cubicBezTo>
                          <a:pt x="499" y="378"/>
                          <a:pt x="499" y="378"/>
                          <a:pt x="499" y="378"/>
                        </a:cubicBezTo>
                        <a:cubicBezTo>
                          <a:pt x="474" y="378"/>
                          <a:pt x="454" y="398"/>
                          <a:pt x="454" y="423"/>
                        </a:cubicBezTo>
                        <a:cubicBezTo>
                          <a:pt x="454" y="484"/>
                          <a:pt x="454" y="484"/>
                          <a:pt x="454" y="484"/>
                        </a:cubicBezTo>
                        <a:cubicBezTo>
                          <a:pt x="454" y="509"/>
                          <a:pt x="474" y="529"/>
                          <a:pt x="499" y="529"/>
                        </a:cubicBezTo>
                        <a:cubicBezTo>
                          <a:pt x="560" y="529"/>
                          <a:pt x="560" y="529"/>
                          <a:pt x="560" y="529"/>
                        </a:cubicBezTo>
                        <a:cubicBezTo>
                          <a:pt x="585" y="529"/>
                          <a:pt x="605" y="509"/>
                          <a:pt x="605" y="484"/>
                        </a:cubicBezTo>
                        <a:cubicBezTo>
                          <a:pt x="605" y="423"/>
                          <a:pt x="605" y="423"/>
                          <a:pt x="605" y="423"/>
                        </a:cubicBezTo>
                        <a:cubicBezTo>
                          <a:pt x="605" y="398"/>
                          <a:pt x="585" y="378"/>
                          <a:pt x="560" y="378"/>
                        </a:cubicBezTo>
                        <a:close/>
                        <a:moveTo>
                          <a:pt x="576" y="479"/>
                        </a:moveTo>
                        <a:cubicBezTo>
                          <a:pt x="576" y="479"/>
                          <a:pt x="576" y="479"/>
                          <a:pt x="576" y="479"/>
                        </a:cubicBezTo>
                        <a:cubicBezTo>
                          <a:pt x="576" y="490"/>
                          <a:pt x="567" y="499"/>
                          <a:pt x="555" y="499"/>
                        </a:cubicBezTo>
                        <a:cubicBezTo>
                          <a:pt x="504" y="499"/>
                          <a:pt x="504" y="499"/>
                          <a:pt x="504" y="499"/>
                        </a:cubicBezTo>
                        <a:cubicBezTo>
                          <a:pt x="493" y="499"/>
                          <a:pt x="484" y="490"/>
                          <a:pt x="484" y="479"/>
                        </a:cubicBezTo>
                        <a:cubicBezTo>
                          <a:pt x="484" y="428"/>
                          <a:pt x="484" y="428"/>
                          <a:pt x="484" y="428"/>
                        </a:cubicBezTo>
                        <a:cubicBezTo>
                          <a:pt x="484" y="416"/>
                          <a:pt x="493" y="407"/>
                          <a:pt x="504" y="407"/>
                        </a:cubicBezTo>
                        <a:cubicBezTo>
                          <a:pt x="555" y="407"/>
                          <a:pt x="555" y="407"/>
                          <a:pt x="555" y="407"/>
                        </a:cubicBezTo>
                        <a:cubicBezTo>
                          <a:pt x="567" y="407"/>
                          <a:pt x="576" y="416"/>
                          <a:pt x="576" y="428"/>
                        </a:cubicBezTo>
                        <a:lnTo>
                          <a:pt x="576" y="479"/>
                        </a:lnTo>
                        <a:close/>
                        <a:moveTo>
                          <a:pt x="211" y="195"/>
                        </a:moveTo>
                        <a:cubicBezTo>
                          <a:pt x="121" y="245"/>
                          <a:pt x="69" y="336"/>
                          <a:pt x="66" y="340"/>
                        </a:cubicBezTo>
                        <a:cubicBezTo>
                          <a:pt x="63" y="345"/>
                          <a:pt x="65" y="352"/>
                          <a:pt x="70" y="355"/>
                        </a:cubicBezTo>
                        <a:cubicBezTo>
                          <a:pt x="72" y="356"/>
                          <a:pt x="74" y="356"/>
                          <a:pt x="76" y="356"/>
                        </a:cubicBezTo>
                        <a:cubicBezTo>
                          <a:pt x="79" y="356"/>
                          <a:pt x="83" y="354"/>
                          <a:pt x="85" y="351"/>
                        </a:cubicBezTo>
                        <a:cubicBezTo>
                          <a:pt x="86" y="350"/>
                          <a:pt x="137" y="261"/>
                          <a:pt x="221" y="214"/>
                        </a:cubicBezTo>
                        <a:cubicBezTo>
                          <a:pt x="227" y="211"/>
                          <a:pt x="229" y="205"/>
                          <a:pt x="226" y="200"/>
                        </a:cubicBezTo>
                        <a:cubicBezTo>
                          <a:pt x="223" y="194"/>
                          <a:pt x="216" y="192"/>
                          <a:pt x="211" y="195"/>
                        </a:cubicBezTo>
                        <a:close/>
                      </a:path>
                    </a:pathLst>
                  </a:custGeom>
                  <a:grpFill/>
                  <a:ln>
                    <a:noFill/>
                  </a:ln>
                </p:spPr>
                <p:txBody>
                  <a:bodyPr vert="horz" wrap="square" lIns="91404" tIns="45702" rIns="91404" bIns="45702" numCol="1" anchor="t" anchorCtr="0" compatLnSpc="1">
                    <a:prstTxWarp prst="textNoShape">
                      <a:avLst/>
                    </a:prstTxWarp>
                  </a:bodyPr>
                  <a:lstStyle/>
                  <a:p>
                    <a:endParaRPr lang="zh-CN" altLang="en-US" sz="12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grpSp>
              <p:nvGrpSpPr>
                <p:cNvPr id="323" name="组合 322"/>
                <p:cNvGrpSpPr/>
                <p:nvPr/>
              </p:nvGrpSpPr>
              <p:grpSpPr>
                <a:xfrm>
                  <a:off x="8031353" y="5579054"/>
                  <a:ext cx="293235" cy="301201"/>
                  <a:chOff x="8024207" y="5186045"/>
                  <a:chExt cx="293235" cy="301201"/>
                </a:xfrm>
              </p:grpSpPr>
              <p:sp>
                <p:nvSpPr>
                  <p:cNvPr id="342" name="Oval 29"/>
                  <p:cNvSpPr/>
                  <p:nvPr/>
                </p:nvSpPr>
                <p:spPr>
                  <a:xfrm>
                    <a:off x="8024207" y="5186045"/>
                    <a:ext cx="293235" cy="301201"/>
                  </a:xfrm>
                  <a:prstGeom prst="ellipse">
                    <a:avLst/>
                  </a:prstGeom>
                  <a:solidFill>
                    <a:srgbClr val="FFFFFF"/>
                  </a:solidFill>
                  <a:ln>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5718" tIns="17859" rIns="35718" bIns="17859" numCol="1" spcCol="0" rtlCol="0" fromWordArt="0" anchor="ctr" anchorCtr="0" forceAA="0" compatLnSpc="1">
                    <a:prstTxWarp prst="textNoShape">
                      <a:avLst/>
                    </a:prstTxWarp>
                    <a:noAutofit/>
                  </a:bodyPr>
                  <a:lstStyle/>
                  <a:p>
                    <a:pPr algn="ctr"/>
                    <a:endParaRPr lang="en-US" sz="3998" b="1" dirty="0">
                      <a:solidFill>
                        <a:srgbClr val="1D1D1A"/>
                      </a:solidFill>
                      <a:latin typeface="Huawei Sans" panose="020C0503030203020204" pitchFamily="34" charset="0"/>
                      <a:ea typeface="方正兰亭黑简体" panose="02000000000000000000" pitchFamily="2" charset="-122"/>
                      <a:cs typeface="Open Sans Light" panose="020B0306030504020204" pitchFamily="34" charset="0"/>
                      <a:sym typeface="Huawei Sans" panose="020C0503030203020204" pitchFamily="34" charset="0"/>
                    </a:endParaRPr>
                  </a:p>
                </p:txBody>
              </p:sp>
              <p:sp>
                <p:nvSpPr>
                  <p:cNvPr id="343" name="Freeform 286"/>
                  <p:cNvSpPr>
                    <a:spLocks noEditPoints="1"/>
                  </p:cNvSpPr>
                  <p:nvPr/>
                </p:nvSpPr>
                <p:spPr bwMode="auto">
                  <a:xfrm>
                    <a:off x="8079405" y="5259708"/>
                    <a:ext cx="182838" cy="187805"/>
                  </a:xfrm>
                  <a:custGeom>
                    <a:avLst/>
                    <a:gdLst>
                      <a:gd name="T0" fmla="*/ 132177278 w 285"/>
                      <a:gd name="T1" fmla="*/ 264931426 h 288"/>
                      <a:gd name="T2" fmla="*/ 0 w 285"/>
                      <a:gd name="T3" fmla="*/ 132466192 h 288"/>
                      <a:gd name="T4" fmla="*/ 132177278 w 285"/>
                      <a:gd name="T5" fmla="*/ 0 h 288"/>
                      <a:gd name="T6" fmla="*/ 260683230 w 285"/>
                      <a:gd name="T7" fmla="*/ 104868629 h 288"/>
                      <a:gd name="T8" fmla="*/ 261601061 w 285"/>
                      <a:gd name="T9" fmla="*/ 108548752 h 288"/>
                      <a:gd name="T10" fmla="*/ 250586129 w 285"/>
                      <a:gd name="T11" fmla="*/ 118667411 h 288"/>
                      <a:gd name="T12" fmla="*/ 250586129 w 285"/>
                      <a:gd name="T13" fmla="*/ 118667411 h 288"/>
                      <a:gd name="T14" fmla="*/ 158796299 w 285"/>
                      <a:gd name="T15" fmla="*/ 118667411 h 288"/>
                      <a:gd name="T16" fmla="*/ 148699198 w 285"/>
                      <a:gd name="T17" fmla="*/ 108548752 h 288"/>
                      <a:gd name="T18" fmla="*/ 148699198 w 285"/>
                      <a:gd name="T19" fmla="*/ 85551103 h 288"/>
                      <a:gd name="T20" fmla="*/ 94543323 w 285"/>
                      <a:gd name="T21" fmla="*/ 132466192 h 288"/>
                      <a:gd name="T22" fmla="*/ 148699198 w 285"/>
                      <a:gd name="T23" fmla="*/ 179380323 h 288"/>
                      <a:gd name="T24" fmla="*/ 148699198 w 285"/>
                      <a:gd name="T25" fmla="*/ 156382674 h 288"/>
                      <a:gd name="T26" fmla="*/ 158796299 w 285"/>
                      <a:gd name="T27" fmla="*/ 146264015 h 288"/>
                      <a:gd name="T28" fmla="*/ 250586129 w 285"/>
                      <a:gd name="T29" fmla="*/ 146264015 h 288"/>
                      <a:gd name="T30" fmla="*/ 258847568 w 285"/>
                      <a:gd name="T31" fmla="*/ 149944138 h 288"/>
                      <a:gd name="T32" fmla="*/ 260683230 w 285"/>
                      <a:gd name="T33" fmla="*/ 159143005 h 288"/>
                      <a:gd name="T34" fmla="*/ 132177278 w 285"/>
                      <a:gd name="T35" fmla="*/ 264931426 h 288"/>
                      <a:gd name="T36" fmla="*/ 132177278 w 285"/>
                      <a:gd name="T37" fmla="*/ 21158068 h 288"/>
                      <a:gd name="T38" fmla="*/ 21112034 w 285"/>
                      <a:gd name="T39" fmla="*/ 132466192 h 288"/>
                      <a:gd name="T40" fmla="*/ 132177278 w 285"/>
                      <a:gd name="T41" fmla="*/ 243773358 h 288"/>
                      <a:gd name="T42" fmla="*/ 236817702 w 285"/>
                      <a:gd name="T43" fmla="*/ 167422083 h 288"/>
                      <a:gd name="T44" fmla="*/ 169811232 w 285"/>
                      <a:gd name="T45" fmla="*/ 167422083 h 288"/>
                      <a:gd name="T46" fmla="*/ 169811232 w 285"/>
                      <a:gd name="T47" fmla="*/ 202377973 h 288"/>
                      <a:gd name="T48" fmla="*/ 163385455 w 285"/>
                      <a:gd name="T49" fmla="*/ 211576841 h 288"/>
                      <a:gd name="T50" fmla="*/ 152371481 w 285"/>
                      <a:gd name="T51" fmla="*/ 210657050 h 288"/>
                      <a:gd name="T52" fmla="*/ 71595626 w 285"/>
                      <a:gd name="T53" fmla="*/ 140745270 h 288"/>
                      <a:gd name="T54" fmla="*/ 67924301 w 285"/>
                      <a:gd name="T55" fmla="*/ 132466192 h 288"/>
                      <a:gd name="T56" fmla="*/ 71595626 w 285"/>
                      <a:gd name="T57" fmla="*/ 124186156 h 288"/>
                      <a:gd name="T58" fmla="*/ 152371481 w 285"/>
                      <a:gd name="T59" fmla="*/ 54274376 h 288"/>
                      <a:gd name="T60" fmla="*/ 163385455 w 285"/>
                      <a:gd name="T61" fmla="*/ 53354585 h 288"/>
                      <a:gd name="T62" fmla="*/ 169811232 w 285"/>
                      <a:gd name="T63" fmla="*/ 62553453 h 288"/>
                      <a:gd name="T64" fmla="*/ 169811232 w 285"/>
                      <a:gd name="T65" fmla="*/ 97509343 h 288"/>
                      <a:gd name="T66" fmla="*/ 236817702 w 285"/>
                      <a:gd name="T67" fmla="*/ 97509343 h 288"/>
                      <a:gd name="T68" fmla="*/ 132177278 w 285"/>
                      <a:gd name="T69" fmla="*/ 21158068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14C7BE"/>
                  </a:solidFill>
                  <a:ln>
                    <a:noFill/>
                  </a:ln>
                  <a:extLst/>
                </p:spPr>
                <p:txBody>
                  <a:bodyPr/>
                  <a:lstStyle/>
                  <a:p>
                    <a:pPr eaLnBrk="0" fontAlgn="base" hangingPunct="0">
                      <a:spcBef>
                        <a:spcPct val="0"/>
                      </a:spcBef>
                      <a:spcAft>
                        <a:spcPct val="0"/>
                      </a:spcAft>
                      <a:buFont typeface="Arial" panose="020B0604020202020204" pitchFamily="34" charset="0"/>
                      <a:buNone/>
                    </a:pPr>
                    <a:endParaRPr lang="zh-CN" altLang="en-US" sz="1200" b="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24" name="矩形 323"/>
                <p:cNvSpPr/>
                <p:nvPr/>
              </p:nvSpPr>
              <p:spPr>
                <a:xfrm>
                  <a:off x="7358245" y="2579249"/>
                  <a:ext cx="1065943" cy="545805"/>
                </a:xfrm>
                <a:prstGeom prst="rect">
                  <a:avLst/>
                </a:prstGeom>
              </p:spPr>
              <p:txBody>
                <a:bodyPr wrap="square">
                  <a:spAutoFit/>
                </a:bodyPr>
                <a:lstStyle/>
                <a:p>
                  <a:pPr algn="ctr">
                    <a:lnSpc>
                      <a:spcPct val="120000"/>
                    </a:lnSpc>
                  </a:pPr>
                  <a:r>
                    <a:rPr lang="en-US" altLang="zh-CN" sz="1100" b="1" dirty="0" err="1">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ModelArts</a:t>
                  </a:r>
                  <a:endParaRPr lang="en-US" altLang="zh-CN"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0000"/>
                    </a:lnSpc>
                  </a:pPr>
                  <a:r>
                    <a:rPr 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AI</a:t>
                  </a:r>
                  <a:r>
                    <a:rPr lang="zh-CN" altLang="en-US" sz="110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rPr>
                    <a:t>训练服务</a:t>
                  </a:r>
                  <a:endParaRPr lang="en-US" sz="1050" b="1" dirty="0">
                    <a:solidFill>
                      <a:srgbClr val="666666"/>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5" name="图片 28"/>
                <p:cNvPicPr>
                  <a:picLocks noChangeAspect="1"/>
                </p:cNvPicPr>
                <p:nvPr/>
              </p:nvPicPr>
              <p:blipFill>
                <a:blip r:embed="rId9" cstate="print">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6696863" y="2191064"/>
                  <a:ext cx="467629" cy="474676"/>
                </a:xfrm>
                <a:prstGeom prst="rect">
                  <a:avLst/>
                </a:prstGeom>
                <a:noFill/>
                <a:ln>
                  <a:noFill/>
                </a:ln>
              </p:spPr>
            </p:pic>
            <p:grpSp>
              <p:nvGrpSpPr>
                <p:cNvPr id="326" name="组合 214"/>
                <p:cNvGrpSpPr/>
                <p:nvPr/>
              </p:nvGrpSpPr>
              <p:grpSpPr>
                <a:xfrm>
                  <a:off x="5711377" y="2259519"/>
                  <a:ext cx="428887" cy="379900"/>
                  <a:chOff x="0" y="0"/>
                  <a:chExt cx="1349713" cy="1412683"/>
                </a:xfrm>
                <a:solidFill>
                  <a:schemeClr val="tx1">
                    <a:lumMod val="50000"/>
                    <a:lumOff val="50000"/>
                  </a:schemeClr>
                </a:solidFill>
              </p:grpSpPr>
              <p:grpSp>
                <p:nvGrpSpPr>
                  <p:cNvPr id="335" name="组合 215"/>
                  <p:cNvGrpSpPr/>
                  <p:nvPr/>
                </p:nvGrpSpPr>
                <p:grpSpPr>
                  <a:xfrm>
                    <a:off x="180810" y="365809"/>
                    <a:ext cx="919137" cy="681489"/>
                    <a:chOff x="0" y="0"/>
                    <a:chExt cx="919136" cy="681488"/>
                  </a:xfrm>
                  <a:grpFill/>
                </p:grpSpPr>
                <p:sp>
                  <p:nvSpPr>
                    <p:cNvPr id="337" name="Freeform 89"/>
                    <p:cNvSpPr/>
                    <p:nvPr/>
                  </p:nvSpPr>
                  <p:spPr>
                    <a:xfrm>
                      <a:off x="105002" y="0"/>
                      <a:ext cx="814135" cy="601315"/>
                    </a:xfrm>
                    <a:custGeom>
                      <a:avLst/>
                      <a:gdLst/>
                      <a:ahLst/>
                      <a:cxnLst>
                        <a:cxn ang="0">
                          <a:pos x="wd2" y="hd2"/>
                        </a:cxn>
                        <a:cxn ang="5400000">
                          <a:pos x="wd2" y="hd2"/>
                        </a:cxn>
                        <a:cxn ang="10800000">
                          <a:pos x="wd2" y="hd2"/>
                        </a:cxn>
                        <a:cxn ang="16200000">
                          <a:pos x="wd2" y="hd2"/>
                        </a:cxn>
                      </a:cxnLst>
                      <a:rect l="0" t="0" r="r" b="b"/>
                      <a:pathLst>
                        <a:path w="21049" h="21600" extrusionOk="0">
                          <a:moveTo>
                            <a:pt x="14400" y="21600"/>
                          </a:moveTo>
                          <a:cubicBezTo>
                            <a:pt x="14400" y="20595"/>
                            <a:pt x="14400" y="20595"/>
                            <a:pt x="14400" y="20595"/>
                          </a:cubicBezTo>
                          <a:cubicBezTo>
                            <a:pt x="14400" y="20595"/>
                            <a:pt x="14400" y="20595"/>
                            <a:pt x="14400" y="20595"/>
                          </a:cubicBezTo>
                          <a:cubicBezTo>
                            <a:pt x="15537" y="20595"/>
                            <a:pt x="18189" y="20093"/>
                            <a:pt x="19326" y="17581"/>
                          </a:cubicBezTo>
                          <a:cubicBezTo>
                            <a:pt x="20463" y="15572"/>
                            <a:pt x="20463" y="11553"/>
                            <a:pt x="18947" y="6530"/>
                          </a:cubicBezTo>
                          <a:cubicBezTo>
                            <a:pt x="18568" y="6028"/>
                            <a:pt x="18568" y="6028"/>
                            <a:pt x="18568" y="6028"/>
                          </a:cubicBezTo>
                          <a:cubicBezTo>
                            <a:pt x="15537" y="5526"/>
                            <a:pt x="15537" y="5526"/>
                            <a:pt x="15537" y="5526"/>
                          </a:cubicBezTo>
                          <a:cubicBezTo>
                            <a:pt x="15537" y="5526"/>
                            <a:pt x="15158" y="5526"/>
                            <a:pt x="15158" y="5526"/>
                          </a:cubicBezTo>
                          <a:cubicBezTo>
                            <a:pt x="15158" y="5023"/>
                            <a:pt x="14779" y="4521"/>
                            <a:pt x="14779" y="4019"/>
                          </a:cubicBezTo>
                          <a:cubicBezTo>
                            <a:pt x="13263" y="2512"/>
                            <a:pt x="11368" y="1507"/>
                            <a:pt x="9095" y="1507"/>
                          </a:cubicBezTo>
                          <a:cubicBezTo>
                            <a:pt x="7200" y="1507"/>
                            <a:pt x="4926" y="2512"/>
                            <a:pt x="3789" y="4521"/>
                          </a:cubicBezTo>
                          <a:cubicBezTo>
                            <a:pt x="3789" y="5023"/>
                            <a:pt x="3789" y="5023"/>
                            <a:pt x="3411" y="5023"/>
                          </a:cubicBezTo>
                          <a:cubicBezTo>
                            <a:pt x="2274" y="5526"/>
                            <a:pt x="1516" y="6530"/>
                            <a:pt x="758" y="7535"/>
                          </a:cubicBezTo>
                          <a:cubicBezTo>
                            <a:pt x="0" y="6530"/>
                            <a:pt x="0" y="6530"/>
                            <a:pt x="0" y="6530"/>
                          </a:cubicBezTo>
                          <a:cubicBezTo>
                            <a:pt x="758" y="5526"/>
                            <a:pt x="1895" y="4521"/>
                            <a:pt x="3032" y="4019"/>
                          </a:cubicBezTo>
                          <a:cubicBezTo>
                            <a:pt x="4547" y="1507"/>
                            <a:pt x="6821" y="0"/>
                            <a:pt x="9095" y="0"/>
                          </a:cubicBezTo>
                          <a:cubicBezTo>
                            <a:pt x="11747" y="0"/>
                            <a:pt x="14021" y="1507"/>
                            <a:pt x="15158" y="3516"/>
                          </a:cubicBezTo>
                          <a:cubicBezTo>
                            <a:pt x="15537" y="3516"/>
                            <a:pt x="15916" y="4019"/>
                            <a:pt x="15916" y="4521"/>
                          </a:cubicBezTo>
                          <a:cubicBezTo>
                            <a:pt x="18947" y="5023"/>
                            <a:pt x="18947" y="5023"/>
                            <a:pt x="18947" y="5023"/>
                          </a:cubicBezTo>
                          <a:cubicBezTo>
                            <a:pt x="19326" y="5023"/>
                            <a:pt x="19326" y="5023"/>
                            <a:pt x="19326" y="5023"/>
                          </a:cubicBezTo>
                          <a:cubicBezTo>
                            <a:pt x="19705" y="6028"/>
                            <a:pt x="19705" y="6028"/>
                            <a:pt x="19705" y="6028"/>
                          </a:cubicBezTo>
                          <a:cubicBezTo>
                            <a:pt x="21221" y="11553"/>
                            <a:pt x="21600" y="15572"/>
                            <a:pt x="20084" y="18586"/>
                          </a:cubicBezTo>
                          <a:cubicBezTo>
                            <a:pt x="18568" y="21600"/>
                            <a:pt x="15916" y="21600"/>
                            <a:pt x="14400" y="21600"/>
                          </a:cubicBez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38" name="Freeform 90"/>
                    <p:cNvSpPr/>
                    <p:nvPr/>
                  </p:nvSpPr>
                  <p:spPr>
                    <a:xfrm>
                      <a:off x="0" y="166073"/>
                      <a:ext cx="374361" cy="475324"/>
                    </a:xfrm>
                    <a:custGeom>
                      <a:avLst/>
                      <a:gdLst/>
                      <a:ahLst/>
                      <a:cxnLst>
                        <a:cxn ang="0">
                          <a:pos x="wd2" y="hd2"/>
                        </a:cxn>
                        <a:cxn ang="5400000">
                          <a:pos x="wd2" y="hd2"/>
                        </a:cxn>
                        <a:cxn ang="10800000">
                          <a:pos x="wd2" y="hd2"/>
                        </a:cxn>
                        <a:cxn ang="16200000">
                          <a:pos x="wd2" y="hd2"/>
                        </a:cxn>
                      </a:cxnLst>
                      <a:rect l="0" t="0" r="r" b="b"/>
                      <a:pathLst>
                        <a:path w="19798" h="21600" extrusionOk="0">
                          <a:moveTo>
                            <a:pt x="9480" y="21600"/>
                          </a:moveTo>
                          <a:cubicBezTo>
                            <a:pt x="8709" y="21600"/>
                            <a:pt x="8709" y="20965"/>
                            <a:pt x="7937" y="20965"/>
                          </a:cubicBezTo>
                          <a:cubicBezTo>
                            <a:pt x="7166" y="19694"/>
                            <a:pt x="7166" y="18424"/>
                            <a:pt x="7166" y="17788"/>
                          </a:cubicBezTo>
                          <a:cubicBezTo>
                            <a:pt x="7166" y="16518"/>
                            <a:pt x="7166" y="15882"/>
                            <a:pt x="6394" y="15882"/>
                          </a:cubicBezTo>
                          <a:cubicBezTo>
                            <a:pt x="3309" y="14612"/>
                            <a:pt x="994" y="13341"/>
                            <a:pt x="223" y="10800"/>
                          </a:cubicBezTo>
                          <a:cubicBezTo>
                            <a:pt x="-1320" y="6353"/>
                            <a:pt x="5623" y="635"/>
                            <a:pt x="6394" y="0"/>
                          </a:cubicBezTo>
                          <a:cubicBezTo>
                            <a:pt x="6394" y="0"/>
                            <a:pt x="6394" y="0"/>
                            <a:pt x="7166" y="0"/>
                          </a:cubicBezTo>
                          <a:cubicBezTo>
                            <a:pt x="7166" y="0"/>
                            <a:pt x="7166" y="0"/>
                            <a:pt x="7166" y="0"/>
                          </a:cubicBezTo>
                          <a:cubicBezTo>
                            <a:pt x="7937" y="635"/>
                            <a:pt x="7937" y="635"/>
                            <a:pt x="7937" y="635"/>
                          </a:cubicBezTo>
                          <a:cubicBezTo>
                            <a:pt x="7937" y="1271"/>
                            <a:pt x="7937" y="1271"/>
                            <a:pt x="7166" y="1271"/>
                          </a:cubicBezTo>
                          <a:cubicBezTo>
                            <a:pt x="7166" y="1271"/>
                            <a:pt x="994" y="6353"/>
                            <a:pt x="1766" y="10800"/>
                          </a:cubicBezTo>
                          <a:cubicBezTo>
                            <a:pt x="2537" y="12071"/>
                            <a:pt x="4080" y="13341"/>
                            <a:pt x="7166" y="14612"/>
                          </a:cubicBezTo>
                          <a:cubicBezTo>
                            <a:pt x="8709" y="14612"/>
                            <a:pt x="8709" y="16518"/>
                            <a:pt x="8709" y="17788"/>
                          </a:cubicBezTo>
                          <a:cubicBezTo>
                            <a:pt x="8709" y="18424"/>
                            <a:pt x="8709" y="19059"/>
                            <a:pt x="9480" y="19694"/>
                          </a:cubicBezTo>
                          <a:cubicBezTo>
                            <a:pt x="9480" y="19694"/>
                            <a:pt x="9480" y="19694"/>
                            <a:pt x="10251" y="19694"/>
                          </a:cubicBezTo>
                          <a:cubicBezTo>
                            <a:pt x="10251" y="19694"/>
                            <a:pt x="10251" y="19694"/>
                            <a:pt x="10251" y="19694"/>
                          </a:cubicBezTo>
                          <a:cubicBezTo>
                            <a:pt x="11023" y="19694"/>
                            <a:pt x="14109" y="19694"/>
                            <a:pt x="15651" y="18424"/>
                          </a:cubicBezTo>
                          <a:cubicBezTo>
                            <a:pt x="17966" y="16518"/>
                            <a:pt x="18737" y="12071"/>
                            <a:pt x="17194" y="6988"/>
                          </a:cubicBezTo>
                          <a:cubicBezTo>
                            <a:pt x="17194" y="6353"/>
                            <a:pt x="17966" y="6353"/>
                            <a:pt x="17966" y="6353"/>
                          </a:cubicBezTo>
                          <a:cubicBezTo>
                            <a:pt x="18737" y="6353"/>
                            <a:pt x="18737" y="6353"/>
                            <a:pt x="18737" y="6353"/>
                          </a:cubicBezTo>
                          <a:cubicBezTo>
                            <a:pt x="18737" y="6353"/>
                            <a:pt x="19509" y="6353"/>
                            <a:pt x="19509" y="6988"/>
                          </a:cubicBezTo>
                          <a:cubicBezTo>
                            <a:pt x="20280" y="12706"/>
                            <a:pt x="19509" y="17153"/>
                            <a:pt x="17194" y="19059"/>
                          </a:cubicBezTo>
                          <a:cubicBezTo>
                            <a:pt x="14109" y="21600"/>
                            <a:pt x="11023" y="21600"/>
                            <a:pt x="10251" y="21600"/>
                          </a:cubicBezTo>
                          <a:cubicBezTo>
                            <a:pt x="10251" y="21600"/>
                            <a:pt x="10251" y="21600"/>
                            <a:pt x="9480" y="21600"/>
                          </a:cubicBez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39" name="Freeform 91"/>
                    <p:cNvSpPr/>
                    <p:nvPr/>
                  </p:nvSpPr>
                  <p:spPr>
                    <a:xfrm>
                      <a:off x="544376" y="234795"/>
                      <a:ext cx="99016" cy="74453"/>
                    </a:xfrm>
                    <a:custGeom>
                      <a:avLst/>
                      <a:gdLst/>
                      <a:ahLst/>
                      <a:cxnLst>
                        <a:cxn ang="0">
                          <a:pos x="wd2" y="hd2"/>
                        </a:cxn>
                        <a:cxn ang="5400000">
                          <a:pos x="wd2" y="hd2"/>
                        </a:cxn>
                        <a:cxn ang="10800000">
                          <a:pos x="wd2" y="hd2"/>
                        </a:cxn>
                        <a:cxn ang="16200000">
                          <a:pos x="wd2" y="hd2"/>
                        </a:cxn>
                      </a:cxnLst>
                      <a:rect l="0" t="0" r="r" b="b"/>
                      <a:pathLst>
                        <a:path w="21600" h="21600" extrusionOk="0">
                          <a:moveTo>
                            <a:pt x="6171" y="21600"/>
                          </a:moveTo>
                          <a:cubicBezTo>
                            <a:pt x="3086" y="21600"/>
                            <a:pt x="3086" y="21600"/>
                            <a:pt x="3086" y="17280"/>
                          </a:cubicBezTo>
                          <a:cubicBezTo>
                            <a:pt x="3086" y="17280"/>
                            <a:pt x="0" y="17280"/>
                            <a:pt x="0" y="17280"/>
                          </a:cubicBezTo>
                          <a:cubicBezTo>
                            <a:pt x="0" y="12960"/>
                            <a:pt x="0" y="12960"/>
                            <a:pt x="3086" y="12960"/>
                          </a:cubicBezTo>
                          <a:cubicBezTo>
                            <a:pt x="3086" y="8640"/>
                            <a:pt x="9257" y="0"/>
                            <a:pt x="15429" y="0"/>
                          </a:cubicBezTo>
                          <a:cubicBezTo>
                            <a:pt x="18514" y="0"/>
                            <a:pt x="18514" y="0"/>
                            <a:pt x="21600" y="0"/>
                          </a:cubicBezTo>
                          <a:cubicBezTo>
                            <a:pt x="21600" y="4320"/>
                            <a:pt x="21600" y="4320"/>
                            <a:pt x="21600" y="4320"/>
                          </a:cubicBezTo>
                          <a:cubicBezTo>
                            <a:pt x="21600" y="4320"/>
                            <a:pt x="21600" y="8640"/>
                            <a:pt x="21600" y="8640"/>
                          </a:cubicBezTo>
                          <a:cubicBezTo>
                            <a:pt x="21600" y="12960"/>
                            <a:pt x="21600" y="12960"/>
                            <a:pt x="18514" y="12960"/>
                          </a:cubicBezTo>
                          <a:cubicBezTo>
                            <a:pt x="18514" y="12960"/>
                            <a:pt x="18514" y="12960"/>
                            <a:pt x="18514" y="12960"/>
                          </a:cubicBezTo>
                          <a:cubicBezTo>
                            <a:pt x="18514" y="12960"/>
                            <a:pt x="15429" y="12960"/>
                            <a:pt x="15429" y="12960"/>
                          </a:cubicBezTo>
                          <a:cubicBezTo>
                            <a:pt x="9257" y="12960"/>
                            <a:pt x="9257" y="17280"/>
                            <a:pt x="9257" y="17280"/>
                          </a:cubicBezTo>
                          <a:cubicBezTo>
                            <a:pt x="6171" y="17280"/>
                            <a:pt x="6171" y="21600"/>
                            <a:pt x="6171" y="21600"/>
                          </a:cubicBez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40" name="Freeform 92"/>
                    <p:cNvSpPr/>
                    <p:nvPr/>
                  </p:nvSpPr>
                  <p:spPr>
                    <a:xfrm>
                      <a:off x="544376" y="11451"/>
                      <a:ext cx="191843" cy="280614"/>
                    </a:xfrm>
                    <a:custGeom>
                      <a:avLst/>
                      <a:gdLst/>
                      <a:ahLst/>
                      <a:cxnLst>
                        <a:cxn ang="0">
                          <a:pos x="wd2" y="hd2"/>
                        </a:cxn>
                        <a:cxn ang="5400000">
                          <a:pos x="wd2" y="hd2"/>
                        </a:cxn>
                        <a:cxn ang="10800000">
                          <a:pos x="wd2" y="hd2"/>
                        </a:cxn>
                        <a:cxn ang="16200000">
                          <a:pos x="wd2" y="hd2"/>
                        </a:cxn>
                      </a:cxnLst>
                      <a:rect l="0" t="0" r="r" b="b"/>
                      <a:pathLst>
                        <a:path w="21600" h="21600" extrusionOk="0">
                          <a:moveTo>
                            <a:pt x="19938" y="21600"/>
                          </a:moveTo>
                          <a:cubicBezTo>
                            <a:pt x="19938" y="21600"/>
                            <a:pt x="19938" y="20520"/>
                            <a:pt x="19938" y="20520"/>
                          </a:cubicBezTo>
                          <a:cubicBezTo>
                            <a:pt x="19938" y="18360"/>
                            <a:pt x="19938" y="16200"/>
                            <a:pt x="18277" y="12960"/>
                          </a:cubicBezTo>
                          <a:cubicBezTo>
                            <a:pt x="16615" y="8640"/>
                            <a:pt x="9969" y="4320"/>
                            <a:pt x="1662" y="3240"/>
                          </a:cubicBezTo>
                          <a:cubicBezTo>
                            <a:pt x="1662" y="3240"/>
                            <a:pt x="0" y="2160"/>
                            <a:pt x="0" y="2160"/>
                          </a:cubicBezTo>
                          <a:cubicBezTo>
                            <a:pt x="0" y="2160"/>
                            <a:pt x="0" y="2160"/>
                            <a:pt x="0" y="1080"/>
                          </a:cubicBezTo>
                          <a:cubicBezTo>
                            <a:pt x="0" y="1080"/>
                            <a:pt x="1662" y="0"/>
                            <a:pt x="1662" y="0"/>
                          </a:cubicBezTo>
                          <a:cubicBezTo>
                            <a:pt x="1662" y="0"/>
                            <a:pt x="1662" y="0"/>
                            <a:pt x="1662" y="0"/>
                          </a:cubicBezTo>
                          <a:cubicBezTo>
                            <a:pt x="1662" y="0"/>
                            <a:pt x="1662" y="0"/>
                            <a:pt x="3323" y="0"/>
                          </a:cubicBezTo>
                          <a:cubicBezTo>
                            <a:pt x="11631" y="2160"/>
                            <a:pt x="18277" y="5400"/>
                            <a:pt x="21600" y="11880"/>
                          </a:cubicBezTo>
                          <a:cubicBezTo>
                            <a:pt x="21600" y="11880"/>
                            <a:pt x="21600" y="12960"/>
                            <a:pt x="21600" y="14040"/>
                          </a:cubicBezTo>
                          <a:cubicBezTo>
                            <a:pt x="21600" y="17280"/>
                            <a:pt x="21600" y="19440"/>
                            <a:pt x="19938" y="21600"/>
                          </a:cubicBez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41" name="Freeform 93"/>
                    <p:cNvSpPr/>
                    <p:nvPr/>
                  </p:nvSpPr>
                  <p:spPr>
                    <a:xfrm>
                      <a:off x="470117" y="572677"/>
                      <a:ext cx="222785" cy="108812"/>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5760" y="21600"/>
                            <a:pt x="4320" y="21600"/>
                            <a:pt x="1440" y="18900"/>
                          </a:cubicBezTo>
                          <a:cubicBezTo>
                            <a:pt x="0" y="5400"/>
                            <a:pt x="0" y="5400"/>
                            <a:pt x="0" y="5400"/>
                          </a:cubicBezTo>
                          <a:cubicBezTo>
                            <a:pt x="1440" y="10800"/>
                            <a:pt x="5760" y="13500"/>
                            <a:pt x="8640" y="13500"/>
                          </a:cubicBezTo>
                          <a:cubicBezTo>
                            <a:pt x="10080" y="13500"/>
                            <a:pt x="11520" y="13500"/>
                            <a:pt x="12960" y="13500"/>
                          </a:cubicBezTo>
                          <a:cubicBezTo>
                            <a:pt x="15840" y="10800"/>
                            <a:pt x="17280" y="5400"/>
                            <a:pt x="18720" y="0"/>
                          </a:cubicBezTo>
                          <a:cubicBezTo>
                            <a:pt x="21600" y="0"/>
                            <a:pt x="21600" y="0"/>
                            <a:pt x="21600" y="0"/>
                          </a:cubicBezTo>
                          <a:cubicBezTo>
                            <a:pt x="21600" y="8100"/>
                            <a:pt x="18720" y="16200"/>
                            <a:pt x="14400" y="18900"/>
                          </a:cubicBezTo>
                          <a:cubicBezTo>
                            <a:pt x="12960" y="21600"/>
                            <a:pt x="10080" y="21600"/>
                            <a:pt x="8640" y="21600"/>
                          </a:cubicBez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336" name="Freeform 10"/>
                  <p:cNvSpPr/>
                  <p:nvPr/>
                </p:nvSpPr>
                <p:spPr>
                  <a:xfrm>
                    <a:off x="0" y="0"/>
                    <a:ext cx="1349714" cy="1412684"/>
                  </a:xfrm>
                  <a:custGeom>
                    <a:avLst/>
                    <a:gdLst/>
                    <a:ahLst/>
                    <a:cxnLst>
                      <a:cxn ang="0">
                        <a:pos x="wd2" y="hd2"/>
                      </a:cxn>
                      <a:cxn ang="5400000">
                        <a:pos x="wd2" y="hd2"/>
                      </a:cxn>
                      <a:cxn ang="10800000">
                        <a:pos x="wd2" y="hd2"/>
                      </a:cxn>
                      <a:cxn ang="16200000">
                        <a:pos x="wd2" y="hd2"/>
                      </a:cxn>
                    </a:cxnLst>
                    <a:rect l="0" t="0" r="r" b="b"/>
                    <a:pathLst>
                      <a:path w="21600" h="21512" extrusionOk="0">
                        <a:moveTo>
                          <a:pt x="20331" y="4425"/>
                        </a:moveTo>
                        <a:cubicBezTo>
                          <a:pt x="12069" y="263"/>
                          <a:pt x="12069" y="263"/>
                          <a:pt x="12069" y="263"/>
                        </a:cubicBezTo>
                        <a:cubicBezTo>
                          <a:pt x="11372" y="-88"/>
                          <a:pt x="10228" y="-88"/>
                          <a:pt x="9531" y="263"/>
                        </a:cubicBezTo>
                        <a:cubicBezTo>
                          <a:pt x="1269" y="4425"/>
                          <a:pt x="1269" y="4425"/>
                          <a:pt x="1269" y="4425"/>
                        </a:cubicBezTo>
                        <a:cubicBezTo>
                          <a:pt x="547" y="4775"/>
                          <a:pt x="0" y="5630"/>
                          <a:pt x="0" y="6353"/>
                        </a:cubicBezTo>
                        <a:cubicBezTo>
                          <a:pt x="0" y="15137"/>
                          <a:pt x="0" y="15137"/>
                          <a:pt x="0" y="15137"/>
                        </a:cubicBezTo>
                        <a:cubicBezTo>
                          <a:pt x="0" y="15882"/>
                          <a:pt x="547" y="16714"/>
                          <a:pt x="1269" y="17087"/>
                        </a:cubicBezTo>
                        <a:cubicBezTo>
                          <a:pt x="9531" y="21249"/>
                          <a:pt x="9531" y="21249"/>
                          <a:pt x="9531" y="21249"/>
                        </a:cubicBezTo>
                        <a:cubicBezTo>
                          <a:pt x="9879" y="21424"/>
                          <a:pt x="10327" y="21512"/>
                          <a:pt x="10800" y="21512"/>
                        </a:cubicBezTo>
                        <a:cubicBezTo>
                          <a:pt x="11273" y="21512"/>
                          <a:pt x="11721" y="21424"/>
                          <a:pt x="12069" y="21249"/>
                        </a:cubicBezTo>
                        <a:cubicBezTo>
                          <a:pt x="20331" y="17087"/>
                          <a:pt x="20331" y="17087"/>
                          <a:pt x="20331" y="17087"/>
                        </a:cubicBezTo>
                        <a:cubicBezTo>
                          <a:pt x="21028" y="16714"/>
                          <a:pt x="21600" y="15882"/>
                          <a:pt x="21600" y="15137"/>
                        </a:cubicBezTo>
                        <a:cubicBezTo>
                          <a:pt x="21600" y="6353"/>
                          <a:pt x="21600" y="6353"/>
                          <a:pt x="21600" y="6353"/>
                        </a:cubicBezTo>
                        <a:cubicBezTo>
                          <a:pt x="21600" y="5630"/>
                          <a:pt x="21028" y="4775"/>
                          <a:pt x="20331" y="4425"/>
                        </a:cubicBezTo>
                        <a:close/>
                        <a:moveTo>
                          <a:pt x="20455" y="15137"/>
                        </a:moveTo>
                        <a:cubicBezTo>
                          <a:pt x="20455" y="15510"/>
                          <a:pt x="20132" y="16035"/>
                          <a:pt x="19759" y="16211"/>
                        </a:cubicBezTo>
                        <a:cubicBezTo>
                          <a:pt x="11497" y="20373"/>
                          <a:pt x="11497" y="20373"/>
                          <a:pt x="11497" y="20373"/>
                        </a:cubicBezTo>
                        <a:cubicBezTo>
                          <a:pt x="11148" y="20548"/>
                          <a:pt x="10452" y="20548"/>
                          <a:pt x="10103" y="20373"/>
                        </a:cubicBezTo>
                        <a:cubicBezTo>
                          <a:pt x="1841" y="16211"/>
                          <a:pt x="1841" y="16211"/>
                          <a:pt x="1841" y="16211"/>
                        </a:cubicBezTo>
                        <a:cubicBezTo>
                          <a:pt x="1468" y="16035"/>
                          <a:pt x="1145" y="15510"/>
                          <a:pt x="1145" y="15137"/>
                        </a:cubicBezTo>
                        <a:cubicBezTo>
                          <a:pt x="1145" y="6353"/>
                          <a:pt x="1145" y="6353"/>
                          <a:pt x="1145" y="6353"/>
                        </a:cubicBezTo>
                        <a:cubicBezTo>
                          <a:pt x="1145" y="5980"/>
                          <a:pt x="1468" y="5476"/>
                          <a:pt x="1841" y="5301"/>
                        </a:cubicBezTo>
                        <a:cubicBezTo>
                          <a:pt x="10103" y="1139"/>
                          <a:pt x="10103" y="1139"/>
                          <a:pt x="10103" y="1139"/>
                        </a:cubicBezTo>
                        <a:cubicBezTo>
                          <a:pt x="10277" y="1051"/>
                          <a:pt x="10526" y="985"/>
                          <a:pt x="10800" y="985"/>
                        </a:cubicBezTo>
                        <a:cubicBezTo>
                          <a:pt x="11074" y="985"/>
                          <a:pt x="11323" y="1051"/>
                          <a:pt x="11497" y="1139"/>
                        </a:cubicBezTo>
                        <a:cubicBezTo>
                          <a:pt x="19759" y="5301"/>
                          <a:pt x="19759" y="5301"/>
                          <a:pt x="19759" y="5301"/>
                        </a:cubicBezTo>
                        <a:cubicBezTo>
                          <a:pt x="20132" y="5476"/>
                          <a:pt x="20455" y="5980"/>
                          <a:pt x="20455" y="6353"/>
                        </a:cubicBezTo>
                        <a:lnTo>
                          <a:pt x="20455" y="15137"/>
                        </a:lnTo>
                        <a:close/>
                      </a:path>
                    </a:pathLst>
                  </a:custGeom>
                  <a:grpFill/>
                  <a:ln w="9525" cap="flat">
                    <a:noFill/>
                    <a:prstDash val="solid"/>
                    <a:round/>
                  </a:ln>
                  <a:effectLst/>
                </p:spPr>
                <p:txBody>
                  <a:bodyPr wrap="square" lIns="10881" tIns="10881" rIns="10881" bIns="10881" numCol="1" anchor="t">
                    <a:noAutofit/>
                  </a:bodyPr>
                  <a:lstStyle/>
                  <a:p>
                    <a:pPr defTabSz="1218540">
                      <a:defRPr sz="5900">
                        <a:latin typeface="Akkurat Pro"/>
                        <a:ea typeface="Akkurat Pro"/>
                        <a:cs typeface="Akkurat Pro"/>
                        <a:sym typeface="Akkurat Pro"/>
                      </a:defRPr>
                    </a:pPr>
                    <a:endParaRPr sz="10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grpSp>
              <p:nvGrpSpPr>
                <p:cNvPr id="327" name="组合 67"/>
                <p:cNvGrpSpPr/>
                <p:nvPr/>
              </p:nvGrpSpPr>
              <p:grpSpPr>
                <a:xfrm>
                  <a:off x="6353576" y="3753311"/>
                  <a:ext cx="567860" cy="586191"/>
                  <a:chOff x="12928698" y="2895182"/>
                  <a:chExt cx="563063" cy="345134"/>
                </a:xfrm>
              </p:grpSpPr>
              <p:grpSp>
                <p:nvGrpSpPr>
                  <p:cNvPr id="330" name="成组"/>
                  <p:cNvGrpSpPr/>
                  <p:nvPr/>
                </p:nvGrpSpPr>
                <p:grpSpPr>
                  <a:xfrm>
                    <a:off x="12928698" y="2895182"/>
                    <a:ext cx="563063" cy="345134"/>
                    <a:chOff x="0" y="0"/>
                    <a:chExt cx="3198126" cy="2851652"/>
                  </a:xfrm>
                </p:grpSpPr>
                <p:sp>
                  <p:nvSpPr>
                    <p:cNvPr id="332" name="矩形"/>
                    <p:cNvSpPr/>
                    <p:nvPr/>
                  </p:nvSpPr>
                  <p:spPr>
                    <a:xfrm>
                      <a:off x="0" y="0"/>
                      <a:ext cx="3198126" cy="2679189"/>
                    </a:xfrm>
                    <a:prstGeom prst="rect">
                      <a:avLst/>
                    </a:prstGeom>
                    <a:gradFill flip="none" rotWithShape="1">
                      <a:gsLst>
                        <a:gs pos="0">
                          <a:srgbClr val="000000"/>
                        </a:gs>
                        <a:gs pos="100000">
                          <a:srgbClr val="434343"/>
                        </a:gs>
                      </a:gsLst>
                      <a:lin ang="2606235" scaled="0"/>
                    </a:gradFill>
                    <a:ln w="3175" cap="flat">
                      <a:noFill/>
                      <a:miter lim="400000"/>
                    </a:ln>
                    <a:effectLst/>
                  </p:spPr>
                  <p:txBody>
                    <a:bodyPr wrap="square" lIns="12695" tIns="12695" rIns="12695" bIns="12695" numCol="1" anchor="ctr">
                      <a:noAutofit/>
                    </a:bodyPr>
                    <a:lstStyle/>
                    <a:p>
                      <a:pPr defTabSz="609270">
                        <a:defRPr sz="2200" b="0">
                          <a:latin typeface="+mn-lt"/>
                          <a:ea typeface="+mn-ea"/>
                          <a:cs typeface="+mn-cs"/>
                          <a:sym typeface="Helvetica Neue Medium"/>
                        </a:defRPr>
                      </a:pPr>
                      <a:endParaRPr sz="8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33" name="矩形"/>
                    <p:cNvSpPr/>
                    <p:nvPr/>
                  </p:nvSpPr>
                  <p:spPr>
                    <a:xfrm>
                      <a:off x="380790" y="387730"/>
                      <a:ext cx="2441998" cy="2463922"/>
                    </a:xfrm>
                    <a:prstGeom prst="rect">
                      <a:avLst/>
                    </a:prstGeom>
                    <a:gradFill flip="none" rotWithShape="1">
                      <a:gsLst>
                        <a:gs pos="40469">
                          <a:srgbClr val="3E3D3E"/>
                        </a:gs>
                        <a:gs pos="76437">
                          <a:srgbClr val="565656"/>
                        </a:gs>
                        <a:gs pos="100000">
                          <a:srgbClr val="6E6E6E"/>
                        </a:gs>
                      </a:gsLst>
                      <a:path path="shape">
                        <a:fillToRect l="-37827" t="129036" r="137827" b="-29036"/>
                      </a:path>
                    </a:gradFill>
                    <a:ln w="3175" cap="flat">
                      <a:noFill/>
                      <a:miter lim="400000"/>
                    </a:ln>
                    <a:effectLst/>
                  </p:spPr>
                  <p:txBody>
                    <a:bodyPr wrap="square" lIns="12695" tIns="12695" rIns="12695" bIns="12695" numCol="1" anchor="ctr">
                      <a:noAutofit/>
                    </a:bodyPr>
                    <a:lstStyle/>
                    <a:p>
                      <a:pPr defTabSz="609270">
                        <a:defRPr sz="2200" b="0">
                          <a:latin typeface="+mn-lt"/>
                          <a:ea typeface="+mn-ea"/>
                          <a:cs typeface="+mn-cs"/>
                          <a:sym typeface="Helvetica Neue Medium"/>
                        </a:defRPr>
                      </a:pPr>
                      <a:endParaRPr sz="800" b="1">
                        <a:solidFill>
                          <a:srgbClr val="1D1D1A"/>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334" name="image12.png" descr="image12.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a:xfrm>
                      <a:off x="747527" y="881258"/>
                      <a:ext cx="1929322" cy="1464464"/>
                    </a:xfrm>
                    <a:prstGeom prst="rect">
                      <a:avLst/>
                    </a:prstGeom>
                    <a:ln w="3175" cap="flat">
                      <a:noFill/>
                      <a:miter lim="400000"/>
                    </a:ln>
                    <a:effectLst/>
                  </p:spPr>
                </p:pic>
              </p:grpSp>
              <p:pic>
                <p:nvPicPr>
                  <p:cNvPr id="331" name="图片 330"/>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2986193" y="2910671"/>
                    <a:ext cx="441486" cy="289963"/>
                  </a:xfrm>
                  <a:prstGeom prst="rect">
                    <a:avLst/>
                  </a:prstGeom>
                </p:spPr>
              </p:pic>
            </p:grpSp>
            <p:sp>
              <p:nvSpPr>
                <p:cNvPr id="328" name="文本框 327"/>
                <p:cNvSpPr txBox="1"/>
                <p:nvPr/>
              </p:nvSpPr>
              <p:spPr>
                <a:xfrm>
                  <a:off x="5742266" y="4187626"/>
                  <a:ext cx="662766" cy="512464"/>
                </a:xfrm>
                <a:prstGeom prst="rect">
                  <a:avLst/>
                </a:prstGeom>
                <a:noFill/>
              </p:spPr>
              <p:txBody>
                <a:bodyPr wrap="square" rtlCol="0">
                  <a:spAutoFit/>
                </a:bodyPr>
                <a:lstStyle/>
                <a:p>
                  <a:pPr>
                    <a:lnSpc>
                      <a:spcPts val="3439"/>
                    </a:lnSpc>
                  </a:pPr>
                  <a:r>
                    <a:rPr lang="zh-CN" altLang="en-US" sz="14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鲲鹏</a:t>
                  </a:r>
                </a:p>
              </p:txBody>
            </p:sp>
            <p:sp>
              <p:nvSpPr>
                <p:cNvPr id="329" name="文本框 328"/>
                <p:cNvSpPr txBox="1"/>
                <p:nvPr/>
              </p:nvSpPr>
              <p:spPr>
                <a:xfrm>
                  <a:off x="6434400" y="4169163"/>
                  <a:ext cx="625919" cy="501164"/>
                </a:xfrm>
                <a:prstGeom prst="rect">
                  <a:avLst/>
                </a:prstGeom>
                <a:noFill/>
              </p:spPr>
              <p:txBody>
                <a:bodyPr wrap="square" rtlCol="0">
                  <a:spAutoFit/>
                </a:bodyPr>
                <a:lstStyle>
                  <a:defPPr>
                    <a:defRPr lang="en-US"/>
                  </a:defPPr>
                  <a:lvl1pPr>
                    <a:lnSpc>
                      <a:spcPts val="3440"/>
                    </a:lnSpc>
                    <a:defRPr sz="1200" b="1">
                      <a:solidFill>
                        <a:srgbClr val="C00000"/>
                      </a:solidFill>
                      <a:latin typeface="Microsoft YaHei" panose="020B0503020204020204" pitchFamily="34" charset="-122"/>
                      <a:ea typeface="Microsoft YaHei" panose="020B0503020204020204" pitchFamily="34" charset="-122"/>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昇腾</a:t>
                  </a:r>
                </a:p>
              </p:txBody>
            </p:sp>
          </p:grpSp>
        </p:grpSp>
        <p:sp>
          <p:nvSpPr>
            <p:cNvPr id="289" name="文本框 288"/>
            <p:cNvSpPr txBox="1"/>
            <p:nvPr/>
          </p:nvSpPr>
          <p:spPr>
            <a:xfrm>
              <a:off x="2235024" y="1675907"/>
              <a:ext cx="3610434" cy="404142"/>
            </a:xfrm>
            <a:prstGeom prst="rect">
              <a:avLst/>
            </a:prstGeom>
            <a:noFill/>
          </p:spPr>
          <p:txBody>
            <a:bodyPr wrap="none" rtlCol="0">
              <a:spAutoFit/>
            </a:bodyPr>
            <a:lstStyle/>
            <a:p>
              <a:r>
                <a:rPr lang="zh-CN" altLang="en-US"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上游产业：计算机硬件，云服务</a:t>
              </a:r>
              <a:endParaRPr lang="zh-CN" altLang="en-US"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77" name="组合 376"/>
          <p:cNvGrpSpPr/>
          <p:nvPr/>
        </p:nvGrpSpPr>
        <p:grpSpPr>
          <a:xfrm>
            <a:off x="5798108" y="2205778"/>
            <a:ext cx="4175585" cy="3446719"/>
            <a:chOff x="5779503" y="1668354"/>
            <a:chExt cx="4175585" cy="3446719"/>
          </a:xfrm>
        </p:grpSpPr>
        <p:sp>
          <p:nvSpPr>
            <p:cNvPr id="378" name="文本框 377"/>
            <p:cNvSpPr txBox="1"/>
            <p:nvPr/>
          </p:nvSpPr>
          <p:spPr>
            <a:xfrm>
              <a:off x="7926141" y="1668354"/>
              <a:ext cx="1338828" cy="369332"/>
            </a:xfrm>
            <a:prstGeom prst="rect">
              <a:avLst/>
            </a:prstGeom>
            <a:noFill/>
          </p:spPr>
          <p:txBody>
            <a:bodyPr wrap="none" rtlCol="0">
              <a:spAutoFit/>
            </a:bodyPr>
            <a:lstStyle/>
            <a:p>
              <a:r>
                <a:rPr lang="zh-CN" altLang="en-US"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数据库产业</a:t>
              </a:r>
              <a:endParaRPr lang="zh-CN" altLang="en-US"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9" name="右箭头 378"/>
            <p:cNvSpPr/>
            <p:nvPr/>
          </p:nvSpPr>
          <p:spPr>
            <a:xfrm>
              <a:off x="7437101" y="3102631"/>
              <a:ext cx="2517987" cy="377562"/>
            </a:xfrm>
            <a:prstGeom prst="rightArrow">
              <a:avLst>
                <a:gd name="adj1" fmla="val 50000"/>
                <a:gd name="adj2" fmla="val 6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0" name="右箭头 379"/>
            <p:cNvSpPr/>
            <p:nvPr/>
          </p:nvSpPr>
          <p:spPr>
            <a:xfrm>
              <a:off x="7469104" y="4719133"/>
              <a:ext cx="2485984" cy="395940"/>
            </a:xfrm>
            <a:prstGeom prst="rightArrow">
              <a:avLst/>
            </a:prstGeom>
            <a:solidFill>
              <a:srgbClr val="FCC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1" name="文本框 380"/>
            <p:cNvSpPr txBox="1"/>
            <p:nvPr/>
          </p:nvSpPr>
          <p:spPr>
            <a:xfrm>
              <a:off x="7563348" y="2825885"/>
              <a:ext cx="1917513" cy="369332"/>
            </a:xfrm>
            <a:prstGeom prst="rect">
              <a:avLst/>
            </a:prstGeom>
            <a:noFill/>
          </p:spPr>
          <p:txBody>
            <a:bodyPr wrap="none" rtlCol="0">
              <a:spAutoFit/>
            </a:bodyPr>
            <a:lstStyle/>
            <a:p>
              <a:r>
                <a:rPr lang="zh-CN" altLang="en-US"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开</a:t>
              </a:r>
              <a:r>
                <a:rPr lang="zh-CN" altLang="en-US"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openGauss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2" name="文本框 381"/>
            <p:cNvSpPr txBox="1"/>
            <p:nvPr/>
          </p:nvSpPr>
          <p:spPr>
            <a:xfrm>
              <a:off x="7646547" y="3432039"/>
              <a:ext cx="1734770" cy="338554"/>
            </a:xfrm>
            <a:prstGeom prst="rect">
              <a:avLst/>
            </a:prstGeom>
            <a:noFill/>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华为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&amp; </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合作伙伴</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3" name="文本框 382"/>
            <p:cNvSpPr txBox="1"/>
            <p:nvPr/>
          </p:nvSpPr>
          <p:spPr>
            <a:xfrm>
              <a:off x="7537764" y="4440697"/>
              <a:ext cx="2268570" cy="369332"/>
            </a:xfrm>
            <a:prstGeom prst="rect">
              <a:avLst/>
            </a:prstGeom>
            <a:noFill/>
          </p:spPr>
          <p:txBody>
            <a:bodyPr wrap="none" rtlCol="0">
              <a:spAutoFit/>
            </a:bodyPr>
            <a:lstStyle/>
            <a:p>
              <a:r>
                <a:rPr lang="zh-CN" altLang="en-US"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云数据库：</a:t>
              </a:r>
              <a:r>
                <a:rPr lang="en-US" altLang="zh-CN" dirty="0" err="1"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GaussDB</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4" name="直接箭头连接符 383"/>
            <p:cNvCxnSpPr/>
            <p:nvPr/>
          </p:nvCxnSpPr>
          <p:spPr>
            <a:xfrm flipV="1">
              <a:off x="5779503" y="1874896"/>
              <a:ext cx="2065086" cy="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5" name="组合 384"/>
          <p:cNvGrpSpPr/>
          <p:nvPr/>
        </p:nvGrpSpPr>
        <p:grpSpPr>
          <a:xfrm>
            <a:off x="9283574" y="2209909"/>
            <a:ext cx="1967755" cy="369332"/>
            <a:chOff x="9298856" y="1706541"/>
            <a:chExt cx="1967755" cy="369332"/>
          </a:xfrm>
        </p:grpSpPr>
        <p:sp>
          <p:nvSpPr>
            <p:cNvPr id="386" name="文本框 385"/>
            <p:cNvSpPr txBox="1"/>
            <p:nvPr/>
          </p:nvSpPr>
          <p:spPr>
            <a:xfrm>
              <a:off x="10158615" y="1706541"/>
              <a:ext cx="1107996" cy="369332"/>
            </a:xfrm>
            <a:prstGeom prst="rect">
              <a:avLst/>
            </a:prstGeom>
            <a:noFill/>
          </p:spPr>
          <p:txBody>
            <a:bodyPr wrap="none" rtlCol="0">
              <a:spAutoFit/>
            </a:bodyPr>
            <a:lstStyle/>
            <a:p>
              <a:r>
                <a:rPr lang="zh-CN" altLang="en-US"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下游</a:t>
              </a:r>
              <a:r>
                <a:rPr lang="zh-CN" altLang="en-US" b="1"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产业</a:t>
              </a:r>
              <a:endParaRPr lang="zh-CN" altLang="en-US"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7" name="直接箭头连接符 386"/>
            <p:cNvCxnSpPr>
              <a:stCxn id="378" idx="3"/>
              <a:endCxn id="386" idx="1"/>
            </p:cNvCxnSpPr>
            <p:nvPr/>
          </p:nvCxnSpPr>
          <p:spPr>
            <a:xfrm>
              <a:off x="9298856" y="1887076"/>
              <a:ext cx="859759" cy="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6" name="文本框 105"/>
          <p:cNvSpPr txBox="1"/>
          <p:nvPr/>
        </p:nvSpPr>
        <p:spPr>
          <a:xfrm>
            <a:off x="8314347" y="5558766"/>
            <a:ext cx="595035" cy="338554"/>
          </a:xfrm>
          <a:prstGeom prst="rect">
            <a:avLst/>
          </a:prstGeom>
          <a:noFill/>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华为</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7" name="表格 106"/>
          <p:cNvGraphicFramePr>
            <a:graphicFrameLocks noGrp="1"/>
          </p:cNvGraphicFramePr>
          <p:nvPr>
            <p:extLst>
              <p:ext uri="{D42A27DB-BD31-4B8C-83A1-F6EECF244321}">
                <p14:modId xmlns:p14="http://schemas.microsoft.com/office/powerpoint/2010/main" val="3727783823"/>
              </p:ext>
            </p:extLst>
          </p:nvPr>
        </p:nvGraphicFramePr>
        <p:xfrm>
          <a:off x="10117141" y="3254740"/>
          <a:ext cx="1259494" cy="2844882"/>
        </p:xfrm>
        <a:graphic>
          <a:graphicData uri="http://schemas.openxmlformats.org/drawingml/2006/table">
            <a:tbl>
              <a:tblPr/>
              <a:tblGrid>
                <a:gridCol w="1259494"/>
              </a:tblGrid>
              <a:tr h="47414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政</a:t>
                      </a:r>
                      <a:r>
                        <a:rPr lang="zh-CN" altLang="en-US" sz="14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府</a:t>
                      </a: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4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金融</a:t>
                      </a: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4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教育</a:t>
                      </a: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4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医疗</a:t>
                      </a: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4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运营商</a:t>
                      </a: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47">
                <a:tc>
                  <a:txBody>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5718" marR="35718" marT="17859" marB="178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935625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启动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参数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smtClean="0">
                <a:sym typeface="Huawei Sans" panose="020C0503030203020204" pitchFamily="34" charset="0"/>
              </a:rPr>
              <a:t>--time-out=SECS</a:t>
            </a:r>
            <a:endParaRPr lang="zh-CN" altLang="zh-CN" smtClean="0">
              <a:sym typeface="Huawei Sans" panose="020C0503030203020204" pitchFamily="34" charset="0"/>
            </a:endParaRPr>
          </a:p>
          <a:p>
            <a:pPr lvl="1"/>
            <a:r>
              <a:rPr lang="zh-CN" altLang="zh-CN" smtClean="0">
                <a:sym typeface="Huawei Sans" panose="020C0503030203020204" pitchFamily="34" charset="0"/>
              </a:rPr>
              <a:t>指定超时时间，如果超时，</a:t>
            </a:r>
            <a:r>
              <a:rPr lang="en-US" altLang="zh-CN" smtClean="0">
                <a:sym typeface="Huawei Sans" panose="020C0503030203020204" pitchFamily="34" charset="0"/>
              </a:rPr>
              <a:t>om</a:t>
            </a:r>
            <a:r>
              <a:rPr lang="zh-CN" altLang="zh-CN" smtClean="0">
                <a:sym typeface="Huawei Sans" panose="020C0503030203020204" pitchFamily="34" charset="0"/>
              </a:rPr>
              <a:t>脚本自动退出。单位：</a:t>
            </a:r>
            <a:r>
              <a:rPr lang="en-US" altLang="zh-CN" smtClean="0">
                <a:sym typeface="Huawei Sans" panose="020C0503030203020204" pitchFamily="34" charset="0"/>
              </a:rPr>
              <a:t>s</a:t>
            </a:r>
            <a:r>
              <a:rPr lang="zh-CN" altLang="zh-CN" smtClean="0">
                <a:sym typeface="Huawei Sans" panose="020C0503030203020204" pitchFamily="34" charset="0"/>
              </a:rPr>
              <a:t>。</a:t>
            </a:r>
          </a:p>
          <a:p>
            <a:pPr lvl="1"/>
            <a:r>
              <a:rPr lang="zh-CN" altLang="zh-CN" smtClean="0">
                <a:sym typeface="Huawei Sans" panose="020C0503030203020204" pitchFamily="34" charset="0"/>
              </a:rPr>
              <a:t>取值范围：正整数，建议值</a:t>
            </a:r>
            <a:r>
              <a:rPr lang="en-US" altLang="zh-CN" smtClean="0">
                <a:sym typeface="Huawei Sans" panose="020C0503030203020204" pitchFamily="34" charset="0"/>
              </a:rPr>
              <a:t>300</a:t>
            </a:r>
            <a:r>
              <a:rPr lang="zh-CN" altLang="zh-CN" smtClean="0">
                <a:sym typeface="Huawei Sans" panose="020C0503030203020204" pitchFamily="34" charset="0"/>
              </a:rPr>
              <a:t>。</a:t>
            </a:r>
          </a:p>
          <a:p>
            <a:pPr lvl="1"/>
            <a:r>
              <a:rPr lang="zh-CN" altLang="zh-CN" smtClean="0">
                <a:sym typeface="Huawei Sans" panose="020C0503030203020204" pitchFamily="34" charset="0"/>
              </a:rPr>
              <a:t>默认值：</a:t>
            </a:r>
            <a:r>
              <a:rPr lang="en-US" altLang="zh-CN" smtClean="0">
                <a:sym typeface="Huawei Sans" panose="020C0503030203020204" pitchFamily="34" charset="0"/>
              </a:rPr>
              <a:t>300</a:t>
            </a:r>
            <a:endParaRPr lang="zh-CN" altLang="zh-CN" smtClean="0">
              <a:sym typeface="Huawei Sans" panose="020C0503030203020204" pitchFamily="34" charset="0"/>
            </a:endParaRPr>
          </a:p>
          <a:p>
            <a:r>
              <a:rPr lang="en-US" altLang="zh-CN" smtClean="0">
                <a:sym typeface="Huawei Sans" panose="020C0503030203020204" pitchFamily="34" charset="0"/>
              </a:rPr>
              <a:t>--security-mode</a:t>
            </a:r>
            <a:endParaRPr lang="zh-CN" altLang="zh-CN" smtClean="0">
              <a:sym typeface="Huawei Sans" panose="020C0503030203020204" pitchFamily="34" charset="0"/>
            </a:endParaRPr>
          </a:p>
          <a:p>
            <a:pPr lvl="1"/>
            <a:r>
              <a:rPr lang="zh-CN" altLang="zh-CN" smtClean="0">
                <a:sym typeface="Huawei Sans" panose="020C0503030203020204" pitchFamily="34" charset="0"/>
              </a:rPr>
              <a:t>指定是否以安全模式启动数据库</a:t>
            </a:r>
          </a:p>
          <a:p>
            <a:pPr lvl="1"/>
            <a:r>
              <a:rPr lang="zh-CN" altLang="zh-CN" smtClean="0">
                <a:sym typeface="Huawei Sans" panose="020C0503030203020204" pitchFamily="34" charset="0"/>
              </a:rPr>
              <a:t>取值范围：</a:t>
            </a:r>
            <a:r>
              <a:rPr lang="en-US" altLang="zh-CN" smtClean="0">
                <a:sym typeface="Huawei Sans" panose="020C0503030203020204" pitchFamily="34" charset="0"/>
              </a:rPr>
              <a:t>on </a:t>
            </a:r>
            <a:r>
              <a:rPr lang="zh-CN" altLang="zh-CN" smtClean="0">
                <a:sym typeface="Huawei Sans" panose="020C0503030203020204" pitchFamily="34" charset="0"/>
              </a:rPr>
              <a:t>已安全模式启动，</a:t>
            </a:r>
            <a:r>
              <a:rPr lang="en-US" altLang="zh-CN" smtClean="0">
                <a:sym typeface="Huawei Sans" panose="020C0503030203020204" pitchFamily="34" charset="0"/>
              </a:rPr>
              <a:t> off </a:t>
            </a:r>
            <a:r>
              <a:rPr lang="zh-CN" altLang="zh-CN" smtClean="0">
                <a:sym typeface="Huawei Sans" panose="020C0503030203020204" pitchFamily="34" charset="0"/>
              </a:rPr>
              <a:t>不已安全模式启动</a:t>
            </a:r>
          </a:p>
          <a:p>
            <a:pPr lvl="1"/>
            <a:r>
              <a:rPr lang="zh-CN" altLang="zh-CN" smtClean="0">
                <a:sym typeface="Huawei Sans" panose="020C0503030203020204" pitchFamily="34" charset="0"/>
              </a:rPr>
              <a:t>默认不开启安全模式</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443160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启动</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示例</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zh-CN" smtClean="0">
                <a:sym typeface="Huawei Sans" panose="020C0503030203020204" pitchFamily="34" charset="0"/>
              </a:rPr>
              <a:t>启动</a:t>
            </a:r>
            <a:r>
              <a:rPr lang="en-US" altLang="zh-CN" smtClean="0">
                <a:sym typeface="Huawei Sans" panose="020C0503030203020204" pitchFamily="34" charset="0"/>
              </a:rPr>
              <a:t>openGauss</a:t>
            </a:r>
            <a:r>
              <a:rPr lang="zh-CN" altLang="zh-CN" smtClean="0">
                <a:sym typeface="Huawei Sans" panose="020C0503030203020204" pitchFamily="34" charset="0"/>
              </a:rPr>
              <a:t>：</a:t>
            </a:r>
            <a:endParaRPr lang="en-US" altLang="zh-CN" smtClean="0">
              <a:sym typeface="Huawei Sans" panose="020C0503030203020204" pitchFamily="34" charset="0"/>
            </a:endParaRPr>
          </a:p>
          <a:p>
            <a:endParaRPr lang="zh-CN" altLang="zh-CN" smtClean="0">
              <a:sym typeface="Huawei Sans" panose="020C0503030203020204" pitchFamily="34" charset="0"/>
            </a:endParaRPr>
          </a:p>
          <a:p>
            <a:r>
              <a:rPr lang="en-US" altLang="zh-CN" smtClean="0">
                <a:sym typeface="Huawei Sans" panose="020C0503030203020204" pitchFamily="34" charset="0"/>
              </a:rPr>
              <a:t/>
            </a:r>
            <a:br>
              <a:rPr lang="en-US" altLang="zh-CN" smtClean="0">
                <a:sym typeface="Huawei Sans" panose="020C0503030203020204" pitchFamily="34" charset="0"/>
              </a:rPr>
            </a:br>
            <a:endParaRPr lang="zh-CN" altLang="zh-CN" smtClean="0">
              <a:sym typeface="Huawei Sans" panose="020C0503030203020204" pitchFamily="34" charset="0"/>
            </a:endParaRPr>
          </a:p>
          <a:p>
            <a:endParaRPr lang="zh-CN" altLang="en-US" dirty="0">
              <a:sym typeface="Huawei Sans" panose="020C0503030203020204" pitchFamily="34" charset="0"/>
            </a:endParaRPr>
          </a:p>
        </p:txBody>
      </p:sp>
      <p:sp>
        <p:nvSpPr>
          <p:cNvPr id="5" name="文本框 4"/>
          <p:cNvSpPr txBox="1"/>
          <p:nvPr/>
        </p:nvSpPr>
        <p:spPr bwMode="auto">
          <a:xfrm>
            <a:off x="1044076" y="1664501"/>
            <a:ext cx="8664468" cy="1473654"/>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-t start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Starting cluster.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Successfully started.</a:t>
            </a:r>
          </a:p>
        </p:txBody>
      </p:sp>
    </p:spTree>
    <p:extLst>
      <p:ext uri="{BB962C8B-B14F-4D97-AF65-F5344CB8AC3E}">
        <p14:creationId xmlns:p14="http://schemas.microsoft.com/office/powerpoint/2010/main" val="12637871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smtClean="0">
                <a:solidFill>
                  <a:schemeClr val="bg1">
                    <a:lumMod val="50000"/>
                  </a:schemeClr>
                </a:solidFill>
                <a:sym typeface="Huawei Sans" panose="020C0503030203020204" pitchFamily="34" charset="0"/>
              </a:rPr>
              <a:t>产品介绍</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系统架构</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服务响应流程</a:t>
            </a:r>
            <a:endParaRPr lang="en-US" altLang="zh-CN" sz="1800" dirty="0" smtClean="0">
              <a:solidFill>
                <a:schemeClr val="bg1">
                  <a:lumMod val="50000"/>
                </a:schemeClr>
              </a:solidFill>
              <a:sym typeface="Huawei Sans" panose="020C0503030203020204" pitchFamily="34" charset="0"/>
            </a:endParaRPr>
          </a:p>
          <a:p>
            <a:r>
              <a:rPr lang="zh-CN" altLang="en-US" sz="1800" dirty="0">
                <a:solidFill>
                  <a:schemeClr val="bg1">
                    <a:lumMod val="50000"/>
                  </a:schemeClr>
                </a:solidFill>
                <a:sym typeface="Huawei Sans" panose="020C0503030203020204" pitchFamily="34" charset="0"/>
              </a:rPr>
              <a:t>安装部署</a:t>
            </a:r>
            <a:endParaRPr lang="en-US" altLang="zh-CN" sz="1800" dirty="0">
              <a:solidFill>
                <a:schemeClr val="bg1">
                  <a:lumMod val="50000"/>
                </a:schemeClr>
              </a:solidFill>
              <a:sym typeface="Huawei Sans" panose="020C0503030203020204" pitchFamily="34" charset="0"/>
            </a:endParaRPr>
          </a:p>
          <a:p>
            <a:r>
              <a:rPr lang="zh-CN" altLang="en-US" sz="1800" dirty="0">
                <a:solidFill>
                  <a:schemeClr val="bg1">
                    <a:lumMod val="50000"/>
                  </a:schemeClr>
                </a:solidFill>
                <a:sym typeface="Huawei Sans" panose="020C0503030203020204" pitchFamily="34" charset="0"/>
              </a:rPr>
              <a:t>状态查询</a:t>
            </a:r>
            <a:endParaRPr lang="en-US" altLang="zh-CN" sz="1800" dirty="0">
              <a:solidFill>
                <a:schemeClr val="bg1">
                  <a:lumMod val="50000"/>
                </a:schemeClr>
              </a:solidFill>
              <a:sym typeface="Huawei Sans" panose="020C0503030203020204" pitchFamily="34" charset="0"/>
            </a:endParaRPr>
          </a:p>
          <a:p>
            <a:r>
              <a:rPr lang="zh-CN" altLang="en-US" sz="1800" b="1" dirty="0">
                <a:sym typeface="Huawei Sans" panose="020C0503030203020204" pitchFamily="34" charset="0"/>
              </a:rPr>
              <a:t>启停</a:t>
            </a:r>
            <a:r>
              <a:rPr lang="en-US" altLang="zh-CN" sz="1800" b="1" dirty="0" err="1" smtClean="0">
                <a:sym typeface="Huawei Sans" panose="020C0503030203020204" pitchFamily="34" charset="0"/>
              </a:rPr>
              <a:t>openGauss</a:t>
            </a:r>
            <a:endParaRPr lang="en-US" altLang="zh-CN" sz="1800" b="1" dirty="0" smtClean="0">
              <a:sym typeface="Huawei Sans" panose="020C0503030203020204" pitchFamily="34" charset="0"/>
            </a:endParaRPr>
          </a:p>
          <a:p>
            <a:pPr lvl="1"/>
            <a:r>
              <a:rPr lang="zh-CN" altLang="en-US" sz="1600" dirty="0">
                <a:solidFill>
                  <a:schemeClr val="bg1">
                    <a:lumMod val="50000"/>
                  </a:schemeClr>
                </a:solidFill>
                <a:sym typeface="Huawei Sans" panose="020C0503030203020204" pitchFamily="34" charset="0"/>
              </a:rPr>
              <a:t>启动</a:t>
            </a:r>
            <a:r>
              <a:rPr lang="en-US" altLang="zh-CN" sz="1600" dirty="0" err="1">
                <a:solidFill>
                  <a:schemeClr val="bg1">
                    <a:lumMod val="50000"/>
                  </a:schemeClr>
                </a:solidFill>
                <a:sym typeface="Huawei Sans" panose="020C0503030203020204" pitchFamily="34" charset="0"/>
              </a:rPr>
              <a:t>openGauss</a:t>
            </a:r>
            <a:endParaRPr lang="en-US" altLang="zh-CN" sz="1600" dirty="0">
              <a:solidFill>
                <a:schemeClr val="bg1">
                  <a:lumMod val="50000"/>
                </a:schemeClr>
              </a:solidFill>
              <a:sym typeface="Huawei Sans" panose="020C0503030203020204" pitchFamily="34" charset="0"/>
            </a:endParaRPr>
          </a:p>
          <a:p>
            <a:pPr lvl="1">
              <a:buSzPct val="60000"/>
              <a:buFont typeface="Wingdings" panose="05000000000000000000" pitchFamily="2" charset="2"/>
              <a:buChar char="n"/>
            </a:pPr>
            <a:r>
              <a:rPr lang="zh-CN" altLang="en-US" sz="1600" dirty="0">
                <a:sym typeface="Huawei Sans" panose="020C0503030203020204" pitchFamily="34" charset="0"/>
              </a:rPr>
              <a:t>停止</a:t>
            </a:r>
            <a:r>
              <a:rPr lang="en-US" altLang="zh-CN" sz="1600" dirty="0" err="1" smtClean="0">
                <a:sym typeface="Huawei Sans" panose="020C0503030203020204" pitchFamily="34" charset="0"/>
              </a:rPr>
              <a:t>openGauss</a:t>
            </a:r>
            <a:endParaRPr lang="en-US" altLang="zh-CN" sz="1600" dirty="0" smtClean="0">
              <a:sym typeface="Huawei Sans" panose="020C0503030203020204" pitchFamily="34" charset="0"/>
            </a:endParaRPr>
          </a:p>
          <a:p>
            <a:r>
              <a:rPr lang="en-US" altLang="zh-CN" sz="1800" dirty="0" err="1">
                <a:solidFill>
                  <a:schemeClr val="bg1">
                    <a:lumMod val="50000"/>
                  </a:schemeClr>
                </a:solidFill>
                <a:sym typeface="Huawei Sans" panose="020C0503030203020204" pitchFamily="34" charset="0"/>
              </a:rPr>
              <a:t>GaussDB</a:t>
            </a:r>
            <a:r>
              <a:rPr lang="zh-CN" altLang="en-US" sz="1800" dirty="0">
                <a:solidFill>
                  <a:schemeClr val="bg1">
                    <a:lumMod val="50000"/>
                  </a:schemeClr>
                </a:solidFill>
                <a:sym typeface="Huawei Sans" panose="020C0503030203020204" pitchFamily="34" charset="0"/>
              </a:rPr>
              <a:t>云数据库</a:t>
            </a:r>
            <a:endParaRPr lang="en-US" altLang="zh-CN" sz="1800"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2251013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smtClean="0">
                <a:sym typeface="Huawei Sans" panose="020C0503030203020204" pitchFamily="34" charset="0"/>
              </a:rPr>
              <a:t>停止</a:t>
            </a:r>
            <a:r>
              <a:rPr lang="en-US" altLang="zh-CN" dirty="0" err="1" smtClean="0">
                <a:sym typeface="Huawei Sans" panose="020C0503030203020204" pitchFamily="34" charset="0"/>
              </a:rPr>
              <a:t>openGauss</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步骤 </a:t>
            </a:r>
            <a:r>
              <a:rPr lang="en-US" altLang="zh-CN" dirty="0" smtClean="0">
                <a:sym typeface="Huawei Sans" panose="020C0503030203020204" pitchFamily="34" charset="0"/>
              </a:rPr>
              <a:t>1 </a:t>
            </a:r>
            <a:r>
              <a:rPr lang="zh-CN" altLang="en-US" dirty="0" smtClean="0">
                <a:sym typeface="Huawei Sans" panose="020C0503030203020204" pitchFamily="34" charset="0"/>
              </a:rPr>
              <a:t>以操作系统用户</a:t>
            </a:r>
            <a:r>
              <a:rPr lang="en-US" altLang="zh-CN" dirty="0" err="1" smtClean="0">
                <a:sym typeface="Huawei Sans" panose="020C0503030203020204" pitchFamily="34" charset="0"/>
              </a:rPr>
              <a:t>omm</a:t>
            </a:r>
            <a:r>
              <a:rPr lang="zh-CN" altLang="en-US" dirty="0" smtClean="0">
                <a:sym typeface="Huawei Sans" panose="020C0503030203020204" pitchFamily="34" charset="0"/>
              </a:rPr>
              <a:t>登录数据库主节点。</a:t>
            </a:r>
          </a:p>
          <a:p>
            <a:r>
              <a:rPr lang="zh-CN" altLang="en-US" dirty="0" smtClean="0">
                <a:sym typeface="Huawei Sans" panose="020C0503030203020204" pitchFamily="34" charset="0"/>
              </a:rPr>
              <a:t>步骤 </a:t>
            </a:r>
            <a:r>
              <a:rPr lang="en-US" altLang="zh-CN" dirty="0" smtClean="0">
                <a:sym typeface="Huawei Sans" panose="020C0503030203020204" pitchFamily="34" charset="0"/>
              </a:rPr>
              <a:t>2 </a:t>
            </a:r>
            <a:r>
              <a:rPr lang="zh-CN" altLang="en-US" dirty="0" smtClean="0">
                <a:sym typeface="Huawei Sans" panose="020C0503030203020204" pitchFamily="34" charset="0"/>
              </a:rPr>
              <a:t>使用以下命令停止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停止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语法：</a:t>
            </a:r>
          </a:p>
          <a:p>
            <a:endParaRPr lang="zh-CN" altLang="en-US" dirty="0">
              <a:sym typeface="Huawei Sans" panose="020C0503030203020204" pitchFamily="34" charset="0"/>
            </a:endParaRPr>
          </a:p>
        </p:txBody>
      </p:sp>
      <p:sp>
        <p:nvSpPr>
          <p:cNvPr id="5" name="文本框 4"/>
          <p:cNvSpPr txBox="1"/>
          <p:nvPr/>
        </p:nvSpPr>
        <p:spPr bwMode="auto">
          <a:xfrm>
            <a:off x="1069349" y="2295030"/>
            <a:ext cx="8599437"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stop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bwMode="auto">
          <a:xfrm>
            <a:off x="1451013" y="3340559"/>
            <a:ext cx="8217773" cy="30410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 stop [-h HOSTNAME] [-D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dataDir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[--time-out=SECS] [-m MODE] [-l LOGFILE] </a:t>
            </a:r>
            <a:endParaRPr lang="zh-CN"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928317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停止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参数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pPr lvl="0"/>
            <a:r>
              <a:rPr lang="en-US" altLang="zh-CN" dirty="0" smtClean="0">
                <a:sym typeface="Huawei Sans" panose="020C0503030203020204" pitchFamily="34" charset="0"/>
              </a:rPr>
              <a:t>-h</a:t>
            </a:r>
            <a:endParaRPr lang="zh-CN" altLang="zh-CN" dirty="0" smtClean="0">
              <a:sym typeface="Huawei Sans" panose="020C0503030203020204" pitchFamily="34" charset="0"/>
            </a:endParaRPr>
          </a:p>
          <a:p>
            <a:pPr lvl="1"/>
            <a:r>
              <a:rPr lang="zh-CN" altLang="zh-CN" dirty="0" smtClean="0">
                <a:sym typeface="Huawei Sans" panose="020C0503030203020204" pitchFamily="34" charset="0"/>
              </a:rPr>
              <a:t>指定需要停止实例所在的服务器名称。一次只能停止一个服务器。</a:t>
            </a:r>
          </a:p>
          <a:p>
            <a:pPr lvl="1"/>
            <a:r>
              <a:rPr lang="zh-CN" altLang="zh-CN" dirty="0" smtClean="0">
                <a:sym typeface="Huawei Sans" panose="020C0503030203020204" pitchFamily="34" charset="0"/>
              </a:rPr>
              <a:t>取值范围：实例所在的服务器名称。</a:t>
            </a:r>
          </a:p>
          <a:p>
            <a:pPr lvl="1"/>
            <a:r>
              <a:rPr lang="zh-CN" altLang="zh-CN" dirty="0" smtClean="0">
                <a:sym typeface="Huawei Sans" panose="020C0503030203020204" pitchFamily="34" charset="0"/>
              </a:rPr>
              <a:t>不指定服务器名称时，表示停止</a:t>
            </a:r>
            <a:r>
              <a:rPr lang="en-US" altLang="zh-CN" dirty="0" err="1" smtClean="0">
                <a:sym typeface="Huawei Sans" panose="020C0503030203020204" pitchFamily="34" charset="0"/>
              </a:rPr>
              <a:t>openGauss</a:t>
            </a:r>
            <a:r>
              <a:rPr lang="zh-CN" altLang="zh-CN" dirty="0" smtClean="0">
                <a:sym typeface="Huawei Sans" panose="020C0503030203020204" pitchFamily="34" charset="0"/>
              </a:rPr>
              <a:t>。</a:t>
            </a:r>
          </a:p>
          <a:p>
            <a:pPr lvl="0"/>
            <a:r>
              <a:rPr lang="en-US" altLang="zh-CN" dirty="0" smtClean="0">
                <a:sym typeface="Huawei Sans" panose="020C0503030203020204" pitchFamily="34" charset="0"/>
              </a:rPr>
              <a:t>--time-out=SECS</a:t>
            </a:r>
            <a:endParaRPr lang="zh-CN" altLang="zh-CN" dirty="0" smtClean="0">
              <a:sym typeface="Huawei Sans" panose="020C0503030203020204" pitchFamily="34" charset="0"/>
            </a:endParaRPr>
          </a:p>
          <a:p>
            <a:pPr lvl="1"/>
            <a:r>
              <a:rPr lang="zh-CN" altLang="zh-CN" dirty="0" smtClean="0">
                <a:sym typeface="Huawei Sans" panose="020C0503030203020204" pitchFamily="34" charset="0"/>
              </a:rPr>
              <a:t>指定超时时间，如果超时，</a:t>
            </a:r>
            <a:r>
              <a:rPr lang="en-US" altLang="zh-CN" dirty="0" smtClean="0">
                <a:sym typeface="Huawei Sans" panose="020C0503030203020204" pitchFamily="34" charset="0"/>
              </a:rPr>
              <a:t>om</a:t>
            </a:r>
            <a:r>
              <a:rPr lang="zh-CN" altLang="zh-CN" dirty="0" smtClean="0">
                <a:sym typeface="Huawei Sans" panose="020C0503030203020204" pitchFamily="34" charset="0"/>
              </a:rPr>
              <a:t>脚本自动退出。单位：</a:t>
            </a:r>
            <a:r>
              <a:rPr lang="en-US" altLang="zh-CN" dirty="0" smtClean="0">
                <a:sym typeface="Huawei Sans" panose="020C0503030203020204" pitchFamily="34" charset="0"/>
              </a:rPr>
              <a:t>s</a:t>
            </a:r>
            <a:r>
              <a:rPr lang="zh-CN" altLang="zh-CN" dirty="0" smtClean="0">
                <a:sym typeface="Huawei Sans" panose="020C0503030203020204" pitchFamily="34" charset="0"/>
              </a:rPr>
              <a:t>。</a:t>
            </a:r>
          </a:p>
          <a:p>
            <a:pPr lvl="1"/>
            <a:r>
              <a:rPr lang="zh-CN" altLang="zh-CN" dirty="0" smtClean="0">
                <a:sym typeface="Huawei Sans" panose="020C0503030203020204" pitchFamily="34" charset="0"/>
              </a:rPr>
              <a:t>取值范围：正整数，建议值</a:t>
            </a:r>
            <a:r>
              <a:rPr lang="en-US" altLang="zh-CN" dirty="0" smtClean="0">
                <a:sym typeface="Huawei Sans" panose="020C0503030203020204" pitchFamily="34" charset="0"/>
              </a:rPr>
              <a:t>300</a:t>
            </a:r>
            <a:r>
              <a:rPr lang="zh-CN" altLang="zh-CN" dirty="0" smtClean="0">
                <a:sym typeface="Huawei Sans" panose="020C0503030203020204" pitchFamily="34" charset="0"/>
              </a:rPr>
              <a:t>。</a:t>
            </a:r>
          </a:p>
          <a:p>
            <a:pPr lvl="1"/>
            <a:r>
              <a:rPr lang="zh-CN" altLang="zh-CN" dirty="0" smtClean="0">
                <a:sym typeface="Huawei Sans" panose="020C0503030203020204" pitchFamily="34" charset="0"/>
              </a:rPr>
              <a:t>默认值：</a:t>
            </a:r>
            <a:r>
              <a:rPr lang="en-US" altLang="zh-CN" dirty="0" smtClean="0">
                <a:sym typeface="Huawei Sans" panose="020C0503030203020204" pitchFamily="34" charset="0"/>
              </a:rPr>
              <a:t>300</a:t>
            </a:r>
            <a:endParaRPr lang="zh-CN" altLang="zh-CN" dirty="0">
              <a:sym typeface="Huawei Sans" panose="020C0503030203020204" pitchFamily="34" charset="0"/>
            </a:endParaRPr>
          </a:p>
        </p:txBody>
      </p:sp>
    </p:spTree>
    <p:extLst>
      <p:ext uri="{BB962C8B-B14F-4D97-AF65-F5344CB8AC3E}">
        <p14:creationId xmlns:p14="http://schemas.microsoft.com/office/powerpoint/2010/main" val="2645428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停止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参数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pPr lvl="0"/>
            <a:r>
              <a:rPr lang="en-US" altLang="zh-CN" dirty="0" smtClean="0">
                <a:sym typeface="Huawei Sans" panose="020C0503030203020204" pitchFamily="34" charset="0"/>
              </a:rPr>
              <a:t>-m, --mode=MODE</a:t>
            </a:r>
            <a:endParaRPr lang="zh-CN" altLang="zh-CN" dirty="0" smtClean="0">
              <a:sym typeface="Huawei Sans" panose="020C0503030203020204" pitchFamily="34" charset="0"/>
            </a:endParaRPr>
          </a:p>
          <a:p>
            <a:pPr lvl="1"/>
            <a:r>
              <a:rPr lang="zh-CN" altLang="zh-CN" dirty="0" smtClean="0">
                <a:sym typeface="Huawei Sans" panose="020C0503030203020204" pitchFamily="34" charset="0"/>
              </a:rPr>
              <a:t>停止模式设置。</a:t>
            </a:r>
          </a:p>
          <a:p>
            <a:pPr lvl="1"/>
            <a:r>
              <a:rPr lang="zh-CN" altLang="zh-CN" dirty="0" smtClean="0">
                <a:sym typeface="Huawei Sans" panose="020C0503030203020204" pitchFamily="34" charset="0"/>
              </a:rPr>
              <a:t>取值范围：支持三种停止模式。</a:t>
            </a:r>
          </a:p>
          <a:p>
            <a:pPr lvl="2"/>
            <a:r>
              <a:rPr lang="en-US" altLang="zh-CN" dirty="0" smtClean="0">
                <a:sym typeface="Huawei Sans" panose="020C0503030203020204" pitchFamily="34" charset="0"/>
              </a:rPr>
              <a:t>fast</a:t>
            </a:r>
            <a:r>
              <a:rPr lang="zh-CN" altLang="zh-CN" dirty="0" smtClean="0">
                <a:sym typeface="Huawei Sans" panose="020C0503030203020204" pitchFamily="34" charset="0"/>
              </a:rPr>
              <a:t>方式：保证有主备关系的实例数据是一致的。</a:t>
            </a:r>
          </a:p>
          <a:p>
            <a:pPr lvl="2"/>
            <a:r>
              <a:rPr lang="en-US" altLang="zh-CN" dirty="0" smtClean="0">
                <a:sym typeface="Huawei Sans" panose="020C0503030203020204" pitchFamily="34" charset="0"/>
              </a:rPr>
              <a:t>immediate</a:t>
            </a:r>
            <a:r>
              <a:rPr lang="zh-CN" altLang="zh-CN" dirty="0" smtClean="0">
                <a:sym typeface="Huawei Sans" panose="020C0503030203020204" pitchFamily="34" charset="0"/>
              </a:rPr>
              <a:t>方式：不保证有主备关系的实例数据是一致的。</a:t>
            </a:r>
          </a:p>
          <a:p>
            <a:pPr lvl="1"/>
            <a:r>
              <a:rPr lang="zh-CN" altLang="zh-CN" dirty="0" smtClean="0">
                <a:sym typeface="Huawei Sans" panose="020C0503030203020204" pitchFamily="34" charset="0"/>
              </a:rPr>
              <a:t>默认值：</a:t>
            </a:r>
            <a:r>
              <a:rPr lang="en-US" altLang="zh-CN" dirty="0" smtClean="0">
                <a:sym typeface="Huawei Sans" panose="020C0503030203020204" pitchFamily="34" charset="0"/>
              </a:rPr>
              <a:t>fast</a:t>
            </a:r>
            <a:r>
              <a:rPr lang="zh-CN" altLang="zh-CN" dirty="0" smtClean="0">
                <a:sym typeface="Huawei Sans" panose="020C0503030203020204" pitchFamily="34" charset="0"/>
              </a:rPr>
              <a:t>方式。</a:t>
            </a:r>
            <a:endParaRPr lang="zh-CN" altLang="zh-CN" dirty="0">
              <a:sym typeface="Huawei Sans" panose="020C0503030203020204" pitchFamily="34" charset="0"/>
            </a:endParaRPr>
          </a:p>
        </p:txBody>
      </p:sp>
    </p:spTree>
    <p:extLst>
      <p:ext uri="{BB962C8B-B14F-4D97-AF65-F5344CB8AC3E}">
        <p14:creationId xmlns:p14="http://schemas.microsoft.com/office/powerpoint/2010/main" val="28109451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停止</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示例</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zh-CN" smtClean="0">
                <a:sym typeface="Huawei Sans" panose="020C0503030203020204" pitchFamily="34" charset="0"/>
              </a:rPr>
              <a:t>停止</a:t>
            </a:r>
            <a:r>
              <a:rPr lang="en-US" altLang="zh-CN" smtClean="0">
                <a:sym typeface="Huawei Sans" panose="020C0503030203020204" pitchFamily="34" charset="0"/>
              </a:rPr>
              <a:t>openGauss</a:t>
            </a:r>
            <a:r>
              <a:rPr lang="zh-CN" altLang="zh-CN" smtClean="0">
                <a:sym typeface="Huawei Sans" panose="020C0503030203020204" pitchFamily="34" charset="0"/>
              </a:rPr>
              <a:t>：</a:t>
            </a:r>
          </a:p>
          <a:p>
            <a:endParaRPr lang="zh-CN" altLang="zh-CN" smtClean="0">
              <a:sym typeface="Huawei Sans" panose="020C0503030203020204" pitchFamily="34" charset="0"/>
            </a:endParaRPr>
          </a:p>
          <a:p>
            <a:r>
              <a:rPr lang="en-US" altLang="zh-CN" smtClean="0">
                <a:sym typeface="Huawei Sans" panose="020C0503030203020204" pitchFamily="34" charset="0"/>
              </a:rPr>
              <a:t/>
            </a:r>
            <a:br>
              <a:rPr lang="en-US" altLang="zh-CN" smtClean="0">
                <a:sym typeface="Huawei Sans" panose="020C0503030203020204" pitchFamily="34" charset="0"/>
              </a:rPr>
            </a:br>
            <a:endParaRPr lang="zh-CN" altLang="zh-CN" smtClean="0">
              <a:sym typeface="Huawei Sans" panose="020C0503030203020204" pitchFamily="34" charset="0"/>
            </a:endParaRPr>
          </a:p>
          <a:p>
            <a:endParaRPr lang="zh-CN" altLang="en-US" dirty="0">
              <a:sym typeface="Huawei Sans" panose="020C0503030203020204" pitchFamily="34" charset="0"/>
            </a:endParaRPr>
          </a:p>
        </p:txBody>
      </p:sp>
      <p:sp>
        <p:nvSpPr>
          <p:cNvPr id="5" name="文本框 4"/>
          <p:cNvSpPr txBox="1"/>
          <p:nvPr/>
        </p:nvSpPr>
        <p:spPr bwMode="auto">
          <a:xfrm>
            <a:off x="1059977" y="1678347"/>
            <a:ext cx="8632663" cy="1750653"/>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-t stop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Stopping cluster.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Successfully stopped cluster.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br>
              <a:rPr lang="en-US" altLang="zh-CN" dirty="0">
                <a:latin typeface="Huawei Sans" panose="020C0503030203020204" pitchFamily="34" charset="0"/>
                <a:ea typeface="方正兰亭黑简体" panose="02000000000000000000" pitchFamily="2" charset="-122"/>
                <a:sym typeface="Huawei Sans" panose="020C0503030203020204" pitchFamily="34" charset="0"/>
              </a:rPr>
            </a:b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End stop cluster.</a:t>
            </a:r>
            <a:endParaRPr lang="zh-CN"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224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错误排查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如果启动</a:t>
            </a:r>
            <a:r>
              <a:rPr lang="en-US" altLang="zh-CN" smtClean="0">
                <a:sym typeface="Huawei Sans" panose="020C0503030203020204" pitchFamily="34" charset="0"/>
              </a:rPr>
              <a:t>openGauss</a:t>
            </a:r>
            <a:r>
              <a:rPr lang="zh-CN" altLang="en-US" smtClean="0">
                <a:sym typeface="Huawei Sans" panose="020C0503030203020204" pitchFamily="34" charset="0"/>
              </a:rPr>
              <a:t>或者停止</a:t>
            </a:r>
            <a:r>
              <a:rPr lang="en-US" altLang="zh-CN" smtClean="0">
                <a:sym typeface="Huawei Sans" panose="020C0503030203020204" pitchFamily="34" charset="0"/>
              </a:rPr>
              <a:t>openGauss</a:t>
            </a:r>
            <a:r>
              <a:rPr lang="zh-CN" altLang="en-US" smtClean="0">
                <a:sym typeface="Huawei Sans" panose="020C0503030203020204" pitchFamily="34" charset="0"/>
              </a:rPr>
              <a:t>服务失败，请根据日志文件中的日志信息排查错误。</a:t>
            </a:r>
            <a:endParaRPr lang="en-US" altLang="zh-CN" smtClean="0">
              <a:sym typeface="Huawei Sans" panose="020C0503030203020204" pitchFamily="34" charset="0"/>
            </a:endParaRPr>
          </a:p>
          <a:p>
            <a:pPr lvl="1"/>
            <a:r>
              <a:rPr lang="zh-CN" altLang="en-US" smtClean="0">
                <a:sym typeface="Huawei Sans" panose="020C0503030203020204" pitchFamily="34" charset="0"/>
              </a:rPr>
              <a:t>系统日志存储位置：</a:t>
            </a:r>
            <a:r>
              <a:rPr lang="zh-CN" altLang="zh-CN" smtClean="0">
                <a:sym typeface="Huawei Sans" panose="020C0503030203020204" pitchFamily="34" charset="0"/>
              </a:rPr>
              <a:t>数据库节点的运行日志放在“</a:t>
            </a:r>
            <a:r>
              <a:rPr lang="en-US" altLang="zh-CN" smtClean="0">
                <a:sym typeface="Huawei Sans" panose="020C0503030203020204" pitchFamily="34" charset="0"/>
              </a:rPr>
              <a:t>/var/log/gaussdb/</a:t>
            </a:r>
            <a:r>
              <a:rPr lang="zh-CN" altLang="zh-CN" smtClean="0">
                <a:sym typeface="Huawei Sans" panose="020C0503030203020204" pitchFamily="34" charset="0"/>
              </a:rPr>
              <a:t>用户名</a:t>
            </a:r>
            <a:r>
              <a:rPr lang="en-US" altLang="zh-CN" smtClean="0">
                <a:sym typeface="Huawei Sans" panose="020C0503030203020204" pitchFamily="34" charset="0"/>
              </a:rPr>
              <a:t>/pg_log</a:t>
            </a:r>
            <a:r>
              <a:rPr lang="zh-CN" altLang="zh-CN" smtClean="0">
                <a:sym typeface="Huawei Sans" panose="020C0503030203020204" pitchFamily="34" charset="0"/>
              </a:rPr>
              <a:t>”中各自对应的目录下。</a:t>
            </a:r>
            <a:endParaRPr lang="en-US" altLang="zh-CN" smtClean="0">
              <a:sym typeface="Huawei Sans" panose="020C0503030203020204" pitchFamily="34" charset="0"/>
            </a:endParaRPr>
          </a:p>
          <a:p>
            <a:pPr lvl="1"/>
            <a:r>
              <a:rPr lang="zh-CN" altLang="zh-CN" smtClean="0">
                <a:sym typeface="Huawei Sans" panose="020C0503030203020204" pitchFamily="34" charset="0"/>
              </a:rPr>
              <a:t>数据库节点运行日志的命名规则：</a:t>
            </a:r>
            <a:r>
              <a:rPr lang="en-US" altLang="zh-CN" smtClean="0">
                <a:sym typeface="Huawei Sans" panose="020C0503030203020204" pitchFamily="34" charset="0"/>
              </a:rPr>
              <a:t>postgresql-</a:t>
            </a:r>
            <a:r>
              <a:rPr lang="zh-CN" altLang="zh-CN" smtClean="0">
                <a:sym typeface="Huawei Sans" panose="020C0503030203020204" pitchFamily="34" charset="0"/>
              </a:rPr>
              <a:t>创建时间</a:t>
            </a:r>
            <a:r>
              <a:rPr lang="en-US" altLang="zh-CN" smtClean="0">
                <a:sym typeface="Huawei Sans" panose="020C0503030203020204" pitchFamily="34" charset="0"/>
              </a:rPr>
              <a:t>.log</a:t>
            </a:r>
            <a:endParaRPr lang="zh-CN" altLang="zh-CN" smtClean="0">
              <a:sym typeface="Huawei Sans" panose="020C0503030203020204" pitchFamily="34" charset="0"/>
            </a:endParaRPr>
          </a:p>
          <a:p>
            <a:pPr lvl="1"/>
            <a:r>
              <a:rPr lang="zh-CN" altLang="zh-CN" smtClean="0">
                <a:sym typeface="Huawei Sans" panose="020C0503030203020204" pitchFamily="34" charset="0"/>
              </a:rPr>
              <a:t>数据库节点每一行日志内容的默认格式：日期</a:t>
            </a:r>
            <a:r>
              <a:rPr lang="en-US" altLang="zh-CN" smtClean="0">
                <a:sym typeface="Huawei Sans" panose="020C0503030203020204" pitchFamily="34" charset="0"/>
              </a:rPr>
              <a:t>+</a:t>
            </a:r>
            <a:r>
              <a:rPr lang="zh-CN" altLang="zh-CN" smtClean="0">
                <a:sym typeface="Huawei Sans" panose="020C0503030203020204" pitchFamily="34" charset="0"/>
              </a:rPr>
              <a:t>时间</a:t>
            </a:r>
            <a:r>
              <a:rPr lang="en-US" altLang="zh-CN" smtClean="0">
                <a:sym typeface="Huawei Sans" panose="020C0503030203020204" pitchFamily="34" charset="0"/>
              </a:rPr>
              <a:t>+</a:t>
            </a:r>
            <a:r>
              <a:rPr lang="zh-CN" altLang="zh-CN" smtClean="0">
                <a:sym typeface="Huawei Sans" panose="020C0503030203020204" pitchFamily="34" charset="0"/>
              </a:rPr>
              <a:t>时区</a:t>
            </a:r>
            <a:r>
              <a:rPr lang="en-US" altLang="zh-CN" smtClean="0">
                <a:sym typeface="Huawei Sans" panose="020C0503030203020204" pitchFamily="34" charset="0"/>
              </a:rPr>
              <a:t>+</a:t>
            </a:r>
            <a:r>
              <a:rPr lang="zh-CN" altLang="zh-CN" smtClean="0">
                <a:sym typeface="Huawei Sans" panose="020C0503030203020204" pitchFamily="34" charset="0"/>
              </a:rPr>
              <a:t>用户名称</a:t>
            </a:r>
            <a:r>
              <a:rPr lang="en-US" altLang="zh-CN" smtClean="0">
                <a:sym typeface="Huawei Sans" panose="020C0503030203020204" pitchFamily="34" charset="0"/>
              </a:rPr>
              <a:t>+</a:t>
            </a:r>
            <a:r>
              <a:rPr lang="zh-CN" altLang="zh-CN" smtClean="0">
                <a:sym typeface="Huawei Sans" panose="020C0503030203020204" pitchFamily="34" charset="0"/>
              </a:rPr>
              <a:t>数据库名称</a:t>
            </a:r>
            <a:r>
              <a:rPr lang="en-US" altLang="zh-CN" smtClean="0">
                <a:sym typeface="Huawei Sans" panose="020C0503030203020204" pitchFamily="34" charset="0"/>
              </a:rPr>
              <a:t>+</a:t>
            </a:r>
            <a:r>
              <a:rPr lang="zh-CN" altLang="zh-CN" smtClean="0">
                <a:sym typeface="Huawei Sans" panose="020C0503030203020204" pitchFamily="34" charset="0"/>
              </a:rPr>
              <a:t>会话</a:t>
            </a:r>
            <a:r>
              <a:rPr lang="en-US" altLang="zh-CN" smtClean="0">
                <a:sym typeface="Huawei Sans" panose="020C0503030203020204" pitchFamily="34" charset="0"/>
              </a:rPr>
              <a:t>ID+</a:t>
            </a:r>
            <a:r>
              <a:rPr lang="zh-CN" altLang="zh-CN" smtClean="0">
                <a:sym typeface="Huawei Sans" panose="020C0503030203020204" pitchFamily="34" charset="0"/>
              </a:rPr>
              <a:t>日志级别</a:t>
            </a:r>
            <a:r>
              <a:rPr lang="en-US" altLang="zh-CN" smtClean="0">
                <a:sym typeface="Huawei Sans" panose="020C0503030203020204" pitchFamily="34" charset="0"/>
              </a:rPr>
              <a:t>+</a:t>
            </a:r>
            <a:r>
              <a:rPr lang="zh-CN" altLang="zh-CN" smtClean="0">
                <a:sym typeface="Huawei Sans" panose="020C0503030203020204" pitchFamily="34" charset="0"/>
              </a:rPr>
              <a:t>日志内容</a:t>
            </a:r>
            <a:endParaRPr lang="en-US" altLang="zh-CN" smtClean="0">
              <a:sym typeface="Huawei Sans" panose="020C0503030203020204" pitchFamily="34" charset="0"/>
            </a:endParaRPr>
          </a:p>
          <a:p>
            <a:pPr lvl="2"/>
            <a:endParaRPr lang="zh-CN" altLang="zh-CN" dirty="0">
              <a:sym typeface="Huawei Sans" panose="020C0503030203020204" pitchFamily="34" charset="0"/>
            </a:endParaRPr>
          </a:p>
        </p:txBody>
      </p:sp>
      <p:sp>
        <p:nvSpPr>
          <p:cNvPr id="8" name="文本框 7"/>
          <p:cNvSpPr txBox="1"/>
          <p:nvPr/>
        </p:nvSpPr>
        <p:spPr bwMode="auto">
          <a:xfrm>
            <a:off x="1431342" y="4577553"/>
            <a:ext cx="8984867" cy="919656"/>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2020-06-29 15:28:13.564 5ef9980d.5033 [unknown] 281444307585456 dn_6001 0 dn_6001 00000 0 [AUTOVAC] LOG:  report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autovac</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startup on database 14883 to stats collector</a:t>
            </a:r>
          </a:p>
        </p:txBody>
      </p:sp>
    </p:spTree>
    <p:extLst>
      <p:ext uri="{BB962C8B-B14F-4D97-AF65-F5344CB8AC3E}">
        <p14:creationId xmlns:p14="http://schemas.microsoft.com/office/powerpoint/2010/main" val="36449532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错误排查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如果是超时导致启动失败，可以执行如下命令，设置启动超时时间，默认超时时间为</a:t>
            </a:r>
            <a:r>
              <a:rPr lang="en-US" altLang="zh-CN" dirty="0" smtClean="0">
                <a:sym typeface="Huawei Sans" panose="020C0503030203020204" pitchFamily="34" charset="0"/>
              </a:rPr>
              <a:t>300 s</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5" name="文本框 4"/>
          <p:cNvSpPr txBox="1"/>
          <p:nvPr/>
        </p:nvSpPr>
        <p:spPr bwMode="auto">
          <a:xfrm>
            <a:off x="1070346" y="2157842"/>
            <a:ext cx="9337911" cy="365658"/>
          </a:xfrm>
          <a:prstGeom prst="rect">
            <a:avLst/>
          </a:prstGeom>
          <a:solidFill>
            <a:schemeClr val="bg1">
              <a:lumMod val="85000"/>
            </a:schemeClr>
          </a:solidFill>
          <a:ln w="9525" algn="ctr">
            <a:solidFill>
              <a:schemeClr val="bg1">
                <a:lumMod val="85000"/>
              </a:schemeClr>
            </a:solid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gs_om</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-t start --time-out=300</a:t>
            </a:r>
          </a:p>
        </p:txBody>
      </p:sp>
    </p:spTree>
    <p:extLst>
      <p:ext uri="{BB962C8B-B14F-4D97-AF65-F5344CB8AC3E}">
        <p14:creationId xmlns:p14="http://schemas.microsoft.com/office/powerpoint/2010/main" val="27961012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smtClean="0">
                <a:solidFill>
                  <a:schemeClr val="bg1">
                    <a:lumMod val="50000"/>
                  </a:schemeClr>
                </a:solidFill>
                <a:sym typeface="Huawei Sans" panose="020C0503030203020204" pitchFamily="34" charset="0"/>
              </a:rPr>
              <a:t>产品介绍</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系统架构</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服务响应流程</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安装部署</a:t>
            </a:r>
            <a:endParaRPr lang="en-US" altLang="zh-CN" sz="1800" dirty="0" smtClean="0">
              <a:solidFill>
                <a:schemeClr val="bg1">
                  <a:lumMod val="50000"/>
                </a:schemeClr>
              </a:solidFill>
              <a:sym typeface="Huawei Sans" panose="020C0503030203020204" pitchFamily="34" charset="0"/>
            </a:endParaRPr>
          </a:p>
          <a:p>
            <a:r>
              <a:rPr lang="zh-CN" altLang="en-US" sz="1800" dirty="0" smtClean="0">
                <a:solidFill>
                  <a:schemeClr val="bg1">
                    <a:lumMod val="50000"/>
                  </a:schemeClr>
                </a:solidFill>
                <a:sym typeface="Huawei Sans" panose="020C0503030203020204" pitchFamily="34" charset="0"/>
              </a:rPr>
              <a:t>状态查询</a:t>
            </a:r>
            <a:endParaRPr lang="en-US" altLang="zh-CN" sz="1800" dirty="0" smtClean="0">
              <a:solidFill>
                <a:schemeClr val="bg1">
                  <a:lumMod val="50000"/>
                </a:schemeClr>
              </a:solidFill>
              <a:sym typeface="Huawei Sans" panose="020C0503030203020204" pitchFamily="34" charset="0"/>
            </a:endParaRPr>
          </a:p>
          <a:p>
            <a:r>
              <a:rPr lang="zh-CN" altLang="en-US" sz="1800" dirty="0">
                <a:solidFill>
                  <a:schemeClr val="bg1">
                    <a:lumMod val="50000"/>
                  </a:schemeClr>
                </a:solidFill>
                <a:sym typeface="Huawei Sans" panose="020C0503030203020204" pitchFamily="34" charset="0"/>
              </a:rPr>
              <a:t>启停</a:t>
            </a:r>
            <a:r>
              <a:rPr lang="en-US" altLang="zh-CN" sz="1800" dirty="0" err="1">
                <a:solidFill>
                  <a:schemeClr val="bg1">
                    <a:lumMod val="50000"/>
                  </a:schemeClr>
                </a:solidFill>
                <a:sym typeface="Huawei Sans" panose="020C0503030203020204" pitchFamily="34" charset="0"/>
              </a:rPr>
              <a:t>openGauss</a:t>
            </a:r>
            <a:endParaRPr lang="en-US" altLang="zh-CN" sz="1800" dirty="0">
              <a:solidFill>
                <a:schemeClr val="bg1">
                  <a:lumMod val="50000"/>
                </a:schemeClr>
              </a:solidFill>
              <a:sym typeface="Huawei Sans" panose="020C0503030203020204" pitchFamily="34" charset="0"/>
            </a:endParaRPr>
          </a:p>
          <a:p>
            <a:r>
              <a:rPr lang="en-US" altLang="zh-CN" sz="1800" b="1" dirty="0" err="1">
                <a:sym typeface="Huawei Sans" panose="020C0503030203020204" pitchFamily="34" charset="0"/>
              </a:rPr>
              <a:t>GaussDB</a:t>
            </a:r>
            <a:r>
              <a:rPr lang="zh-CN" altLang="en-US" sz="1800" b="1" dirty="0">
                <a:sym typeface="Huawei Sans" panose="020C0503030203020204" pitchFamily="34" charset="0"/>
              </a:rPr>
              <a:t>云</a:t>
            </a:r>
            <a:r>
              <a:rPr lang="zh-CN" altLang="en-US" sz="1800" b="1" dirty="0" smtClean="0">
                <a:sym typeface="Huawei Sans" panose="020C0503030203020204" pitchFamily="34" charset="0"/>
              </a:rPr>
              <a:t>数据库</a:t>
            </a:r>
            <a:endParaRPr lang="en-US" altLang="zh-CN" sz="1800" b="1" dirty="0">
              <a:sym typeface="Huawei Sans" panose="020C0503030203020204" pitchFamily="34" charset="0"/>
            </a:endParaRPr>
          </a:p>
        </p:txBody>
      </p:sp>
    </p:spTree>
    <p:extLst>
      <p:ext uri="{BB962C8B-B14F-4D97-AF65-F5344CB8AC3E}">
        <p14:creationId xmlns:p14="http://schemas.microsoft.com/office/powerpoint/2010/main" val="16289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smtClean="0">
                <a:sym typeface="Huawei Sans" panose="020C0503030203020204" pitchFamily="34" charset="0"/>
              </a:rPr>
              <a:t>openGauss</a:t>
            </a:r>
            <a:r>
              <a:rPr lang="zh-CN" altLang="en-US" dirty="0" smtClean="0">
                <a:sym typeface="Huawei Sans" panose="020C0503030203020204" pitchFamily="34" charset="0"/>
              </a:rPr>
              <a:t>集中式版本内核全开源</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rPr>
              <a:t>PG</a:t>
            </a:r>
            <a:r>
              <a:rPr lang="zh-CN" altLang="en-US" dirty="0" smtClean="0">
                <a:sym typeface="Huawei Sans" panose="020C0503030203020204" pitchFamily="34" charset="0"/>
              </a:rPr>
              <a:t>开源数据库</a:t>
            </a:r>
            <a:r>
              <a:rPr lang="en-US" altLang="zh-CN" dirty="0" smtClean="0">
                <a:sym typeface="Huawei Sans" panose="020C0503030203020204" pitchFamily="34" charset="0"/>
              </a:rPr>
              <a:t>- &gt; </a:t>
            </a:r>
            <a:r>
              <a:rPr lang="zh-CN" altLang="en-US" dirty="0" smtClean="0">
                <a:sym typeface="Huawei Sans" panose="020C0503030203020204" pitchFamily="34" charset="0"/>
              </a:rPr>
              <a:t>内部自用孵化阶段 </a:t>
            </a:r>
            <a:r>
              <a:rPr lang="en-US" altLang="zh-CN" dirty="0" smtClean="0">
                <a:sym typeface="Huawei Sans" panose="020C0503030203020204" pitchFamily="34" charset="0"/>
              </a:rPr>
              <a:t>-&gt; </a:t>
            </a:r>
            <a:r>
              <a:rPr lang="zh-CN" altLang="en-US" dirty="0" smtClean="0">
                <a:sym typeface="Huawei Sans" panose="020C0503030203020204" pitchFamily="34" charset="0"/>
              </a:rPr>
              <a:t>联创产品化阶段 </a:t>
            </a:r>
            <a:r>
              <a:rPr lang="en-US" altLang="zh-CN" dirty="0" smtClean="0">
                <a:sym typeface="Huawei Sans" panose="020C0503030203020204" pitchFamily="34" charset="0"/>
              </a:rPr>
              <a:t>-&gt;</a:t>
            </a:r>
            <a:r>
              <a:rPr lang="zh-CN" altLang="en-US" dirty="0" smtClean="0">
                <a:sym typeface="Huawei Sans" panose="020C0503030203020204" pitchFamily="34" charset="0"/>
              </a:rPr>
              <a:t>共建生态。</a:t>
            </a:r>
          </a:p>
          <a:p>
            <a:endParaRPr lang="zh-CN" altLang="en-US" dirty="0">
              <a:sym typeface="Huawei Sans" panose="020C0503030203020204" pitchFamily="34" charset="0"/>
            </a:endParaRPr>
          </a:p>
        </p:txBody>
      </p:sp>
      <p:cxnSp>
        <p:nvCxnSpPr>
          <p:cNvPr id="75" name="Straight Connector 2"/>
          <p:cNvCxnSpPr/>
          <p:nvPr/>
        </p:nvCxnSpPr>
        <p:spPr bwMode="auto">
          <a:xfrm>
            <a:off x="796030" y="4502380"/>
            <a:ext cx="10607004" cy="0"/>
          </a:xfrm>
          <a:prstGeom prst="line">
            <a:avLst/>
          </a:prstGeom>
          <a:noFill/>
          <a:ln w="57150" cap="flat" cmpd="sng" algn="ctr">
            <a:solidFill>
              <a:schemeClr val="accent3"/>
            </a:solidFill>
            <a:prstDash val="solid"/>
            <a:round/>
            <a:headEnd type="none" w="med" len="med"/>
            <a:tailEnd type="triangle" w="med" len="med"/>
          </a:ln>
          <a:effectLst/>
        </p:spPr>
      </p:cxnSp>
      <p:sp>
        <p:nvSpPr>
          <p:cNvPr id="76" name="Rectangle 5"/>
          <p:cNvSpPr/>
          <p:nvPr/>
        </p:nvSpPr>
        <p:spPr bwMode="auto">
          <a:xfrm>
            <a:off x="2511541" y="4901807"/>
            <a:ext cx="3709150" cy="1010721"/>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285636" indent="-285636"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G</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行核心数据仓库</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(DWS)</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华为云商用；</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Z</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行核心业务系统替换商业</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数据库；</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支撑公司内部</a:t>
            </a: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40+</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主力产品，在全球</a:t>
            </a: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70+</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运营商规模商用</a:t>
            </a: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万</a:t>
            </a: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套，服务全球</a:t>
            </a: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20+</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亿</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人口。</a:t>
            </a:r>
            <a:endParaRPr 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Rectangle 6"/>
          <p:cNvSpPr/>
          <p:nvPr/>
        </p:nvSpPr>
        <p:spPr bwMode="auto">
          <a:xfrm>
            <a:off x="6117172" y="4906587"/>
            <a:ext cx="2877621" cy="1005941"/>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285636" indent="-285636" fontAlgn="base">
              <a:spcBef>
                <a:spcPts val="600"/>
              </a:spcBef>
              <a:spcAft>
                <a:spcPct val="0"/>
              </a:spcAft>
              <a:buFont typeface="Arial" panose="020B0604020202020204" pitchFamily="34" charset="0"/>
              <a:buChar char="•"/>
            </a:pPr>
            <a:r>
              <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2019.5.15 GaussDB</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全球</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发布；</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构筑合作伙伴</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生态；</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兼容行业主流生态，完成金融等行业</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对接。</a:t>
            </a:r>
            <a:endParaRPr lang="en-US" altLang="zh-CN"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en-US" altLang="zh-CN"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2020.6.30 </a:t>
            </a:r>
            <a:r>
              <a:rPr lang="en-US" altLang="zh-CN" sz="1200" dirty="0" err="1"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开源。</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Rounded Rectangle 7"/>
          <p:cNvSpPr/>
          <p:nvPr/>
        </p:nvSpPr>
        <p:spPr bwMode="auto">
          <a:xfrm>
            <a:off x="959803" y="4317606"/>
            <a:ext cx="1700370"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algn="ctr" defTabSz="913760" fontAlgn="base">
              <a:spcBef>
                <a:spcPts val="300"/>
              </a:spcBef>
              <a:spcAft>
                <a:spcPct val="0"/>
              </a:spcAft>
            </a:pPr>
            <a:r>
              <a:rPr lang="en-US" sz="15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2001 - 2011</a:t>
            </a:r>
          </a:p>
        </p:txBody>
      </p:sp>
      <p:sp>
        <p:nvSpPr>
          <p:cNvPr id="79" name="Rounded Rectangle 8"/>
          <p:cNvSpPr/>
          <p:nvPr/>
        </p:nvSpPr>
        <p:spPr bwMode="auto">
          <a:xfrm>
            <a:off x="2958309" y="4317606"/>
            <a:ext cx="3031741"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algn="ctr" defTabSz="913760" fontAlgn="base">
              <a:spcBef>
                <a:spcPts val="300"/>
              </a:spcBef>
              <a:spcAft>
                <a:spcPct val="0"/>
              </a:spcAft>
            </a:pPr>
            <a:r>
              <a:rPr lang="en-US" sz="15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2011 - 2019</a:t>
            </a:r>
          </a:p>
        </p:txBody>
      </p:sp>
      <p:sp>
        <p:nvSpPr>
          <p:cNvPr id="80" name="Rounded Rectangle 9"/>
          <p:cNvSpPr/>
          <p:nvPr/>
        </p:nvSpPr>
        <p:spPr bwMode="auto">
          <a:xfrm>
            <a:off x="6280945" y="4317606"/>
            <a:ext cx="2549853"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algn="ctr" defTabSz="913760" fontAlgn="base">
              <a:spcBef>
                <a:spcPts val="300"/>
              </a:spcBef>
              <a:spcAft>
                <a:spcPct val="0"/>
              </a:spcAft>
            </a:pPr>
            <a:r>
              <a:rPr lang="en-US" sz="1599"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2019 - 2020</a:t>
            </a:r>
            <a:endParaRPr lang="en-US" sz="15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ïśľïďe"/>
          <p:cNvSpPr/>
          <p:nvPr/>
        </p:nvSpPr>
        <p:spPr>
          <a:xfrm>
            <a:off x="796031" y="1869225"/>
            <a:ext cx="10075293" cy="2254649"/>
          </a:xfrm>
          <a:prstGeom prst="swooshArrow">
            <a:avLst>
              <a:gd name="adj1" fmla="val 25000"/>
              <a:gd name="adj2" fmla="val 30815"/>
            </a:avLst>
          </a:prstGeom>
          <a:solidFill>
            <a:schemeClr val="accent3">
              <a:lumMod val="20000"/>
              <a:lumOff val="8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wrap="square" lIns="73688" tIns="36844" rIns="73688" bIns="36844">
            <a:normAutofit/>
          </a:bodyPr>
          <a:lstStyle/>
          <a:p>
            <a:pPr fontAlgn="base">
              <a:spcBef>
                <a:spcPct val="0"/>
              </a:spcBef>
              <a:spcAft>
                <a:spcPct val="0"/>
              </a:spcAft>
            </a:pPr>
            <a:endParaRPr lang="zh-CN" altLang="en-US" sz="2901">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TextBox 11"/>
          <p:cNvSpPr txBox="1"/>
          <p:nvPr/>
        </p:nvSpPr>
        <p:spPr>
          <a:xfrm>
            <a:off x="1589185" y="3213004"/>
            <a:ext cx="1421629" cy="463792"/>
          </a:xfrm>
          <a:prstGeom prst="rect">
            <a:avLst/>
          </a:prstGeom>
          <a:noFill/>
        </p:spPr>
        <p:txBody>
          <a:bodyPr wrap="none" rtlCol="0">
            <a:spAutoFit/>
          </a:bodyPr>
          <a:lstStyle/>
          <a:p>
            <a:pPr fontAlgn="base">
              <a:spcBef>
                <a:spcPct val="0"/>
              </a:spcBef>
              <a:spcAft>
                <a:spcPct val="0"/>
              </a:spcAft>
            </a:pPr>
            <a:r>
              <a:rPr lang="zh-CN" alt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内部自用</a:t>
            </a:r>
            <a:endParaRPr 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TextBox 12"/>
          <p:cNvSpPr txBox="1"/>
          <p:nvPr/>
        </p:nvSpPr>
        <p:spPr>
          <a:xfrm>
            <a:off x="4069440" y="2716494"/>
            <a:ext cx="1112370" cy="463792"/>
          </a:xfrm>
          <a:prstGeom prst="rect">
            <a:avLst/>
          </a:prstGeom>
          <a:noFill/>
        </p:spPr>
        <p:txBody>
          <a:bodyPr wrap="none" rtlCol="0">
            <a:spAutoFit/>
          </a:bodyPr>
          <a:lstStyle/>
          <a:p>
            <a:pPr fontAlgn="base">
              <a:spcBef>
                <a:spcPct val="0"/>
              </a:spcBef>
              <a:spcAft>
                <a:spcPct val="0"/>
              </a:spcAft>
            </a:pPr>
            <a:r>
              <a:rPr lang="zh-CN" alt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产品化</a:t>
            </a:r>
            <a:endParaRPr 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Rectangle 14"/>
          <p:cNvSpPr/>
          <p:nvPr/>
        </p:nvSpPr>
        <p:spPr bwMode="auto">
          <a:xfrm>
            <a:off x="796030" y="4902096"/>
            <a:ext cx="1725012" cy="276867"/>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prstTxWarp prst="textNoShape">
              <a:avLst/>
            </a:prstTxWarp>
            <a:spAutoFit/>
          </a:bodyPr>
          <a:lstStyle/>
          <a:p>
            <a:pPr marL="171450" indent="-171450" fontAlgn="base">
              <a:spcBef>
                <a:spcPts val="3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企业级内存</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数据库。</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TextBox 13"/>
          <p:cNvSpPr txBox="1"/>
          <p:nvPr/>
        </p:nvSpPr>
        <p:spPr>
          <a:xfrm>
            <a:off x="6671709" y="2358369"/>
            <a:ext cx="1354858" cy="463845"/>
          </a:xfrm>
          <a:prstGeom prst="rect">
            <a:avLst/>
          </a:prstGeom>
          <a:noFill/>
        </p:spPr>
        <p:txBody>
          <a:bodyPr wrap="none" rtlCol="0">
            <a:spAutoFit/>
          </a:bodyPr>
          <a:lstStyle/>
          <a:p>
            <a:pPr fontAlgn="base">
              <a:spcBef>
                <a:spcPct val="0"/>
              </a:spcBef>
              <a:spcAft>
                <a:spcPct val="0"/>
              </a:spcAft>
            </a:pPr>
            <a:r>
              <a:rPr lang="zh-CN" altLang="en-US" sz="2414" b="1"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云</a:t>
            </a:r>
            <a:r>
              <a:rPr lang="en-US" altLang="zh-CN" sz="2414" b="1"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&amp;</a:t>
            </a:r>
            <a:r>
              <a:rPr lang="zh-CN" altLang="en-US" sz="2414" b="1"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开</a:t>
            </a:r>
            <a:r>
              <a:rPr lang="zh-CN" alt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源</a:t>
            </a:r>
            <a:endParaRPr 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Rounded Rectangle 9"/>
          <p:cNvSpPr/>
          <p:nvPr/>
        </p:nvSpPr>
        <p:spPr bwMode="auto">
          <a:xfrm>
            <a:off x="9098989" y="4317606"/>
            <a:ext cx="1920219"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algn="ctr" defTabSz="913760" fontAlgn="base">
              <a:spcBef>
                <a:spcPts val="300"/>
              </a:spcBef>
              <a:spcAft>
                <a:spcPct val="0"/>
              </a:spcAft>
            </a:pPr>
            <a:r>
              <a:rPr lang="en-US" sz="1599"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2021</a:t>
            </a:r>
            <a:r>
              <a:rPr lang="en-US" altLang="zh-CN" sz="1599" b="1"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sz="1599"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Rectangle 17"/>
          <p:cNvSpPr/>
          <p:nvPr/>
        </p:nvSpPr>
        <p:spPr bwMode="auto">
          <a:xfrm>
            <a:off x="8994793" y="5011692"/>
            <a:ext cx="2465370" cy="1023296"/>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prstTxWarp prst="textNoShape">
              <a:avLst/>
            </a:prstTxWarp>
            <a:spAutoFit/>
          </a:bodyPr>
          <a:lstStyle/>
          <a:p>
            <a:pPr marL="285636" indent="-285636" fontAlgn="base">
              <a:spcBef>
                <a:spcPts val="600"/>
              </a:spcBef>
              <a:spcAft>
                <a:spcPct val="0"/>
              </a:spcAft>
              <a:buFont typeface="Arial" panose="020B0604020202020204" pitchFamily="34" charset="0"/>
              <a:buChar char="•"/>
            </a:pP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分享</a:t>
            </a: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企业级数据管理</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能力；</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引领生态</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建设；</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636" indent="-285636" fontAlgn="base">
              <a:spcBef>
                <a:spcPts val="600"/>
              </a:spcBef>
              <a:spcAft>
                <a:spcPct val="0"/>
              </a:spcAft>
              <a:buFont typeface="Arial" panose="020B0604020202020204" pitchFamily="34" charset="0"/>
              <a:buChar char="•"/>
            </a:pPr>
            <a:r>
              <a:rPr lang="zh-CN" altLang="en-US"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促进数据库教育事业</a:t>
            </a:r>
            <a:r>
              <a:rPr lang="zh-CN" altLang="en-US" sz="1200"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发展。</a:t>
            </a:r>
            <a:endParaRPr lang="en-US" altLang="zh-CN" sz="1200"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ctr" fontAlgn="base">
              <a:spcBef>
                <a:spcPts val="300"/>
              </a:spcBef>
              <a:spcAft>
                <a:spcPct val="0"/>
              </a:spcAft>
              <a:buFont typeface="Arial" panose="020B0604020202020204" pitchFamily="34" charset="0"/>
              <a:buChar char="•"/>
            </a:pPr>
            <a:endParaRPr lang="en-US" altLang="zh-CN" sz="1200"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3"/>
          <p:cNvSpPr txBox="1"/>
          <p:nvPr/>
        </p:nvSpPr>
        <p:spPr>
          <a:xfrm>
            <a:off x="8872620" y="2218833"/>
            <a:ext cx="1428596" cy="463845"/>
          </a:xfrm>
          <a:prstGeom prst="rect">
            <a:avLst/>
          </a:prstGeom>
          <a:noFill/>
        </p:spPr>
        <p:txBody>
          <a:bodyPr wrap="none" rtlCol="0">
            <a:spAutoFit/>
          </a:bodyPr>
          <a:lstStyle/>
          <a:p>
            <a:pPr fontAlgn="base">
              <a:spcBef>
                <a:spcPct val="0"/>
              </a:spcBef>
              <a:spcAft>
                <a:spcPct val="0"/>
              </a:spcAft>
            </a:pPr>
            <a:r>
              <a:rPr lang="zh-CN" altLang="en-US" sz="2414" b="1" dirty="0" smtClean="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rPr>
              <a:t>生态构建</a:t>
            </a:r>
            <a:endParaRPr lang="en-US" sz="2414" b="1" dirty="0">
              <a:solidFill>
                <a:prstClr val="black">
                  <a:lumMod val="95000"/>
                  <a:lumOff val="5000"/>
                </a:prst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5470097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8536F3D-D0C8-B447-A64B-59D377EA5296}"/>
              </a:ext>
            </a:extLst>
          </p:cNvPr>
          <p:cNvSpPr txBox="1"/>
          <p:nvPr/>
        </p:nvSpPr>
        <p:spPr>
          <a:xfrm>
            <a:off x="5658181" y="-1188256"/>
            <a:ext cx="184659" cy="528144"/>
          </a:xfrm>
          <a:prstGeom prst="rect">
            <a:avLst/>
          </a:prstGeom>
          <a:noFill/>
        </p:spPr>
        <p:txBody>
          <a:bodyPr wrap="none" rtlCol="0">
            <a:spAutoFit/>
          </a:bodyPr>
          <a:lstStyle/>
          <a:p>
            <a:pPr>
              <a:lnSpc>
                <a:spcPts val="3439"/>
              </a:lnSpc>
            </a:pPr>
            <a:endParaRPr lang="en-US" sz="31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标题 4"/>
          <p:cNvSpPr>
            <a:spLocks noGrp="1"/>
          </p:cNvSpPr>
          <p:nvPr>
            <p:ph type="title"/>
          </p:nvPr>
        </p:nvSpPr>
        <p:spPr/>
        <p:txBody>
          <a:bodyPr>
            <a:noAutofit/>
          </a:bodyPr>
          <a:lstStyle/>
          <a:p>
            <a:r>
              <a:rPr lang="zh-CN" altLang="en-US" dirty="0">
                <a:sym typeface="Huawei Sans" panose="020C0503030203020204" pitchFamily="34" charset="0"/>
              </a:rPr>
              <a:t>云化数据库是</a:t>
            </a:r>
            <a:r>
              <a:rPr lang="zh-CN" altLang="en-US" dirty="0" smtClean="0">
                <a:sym typeface="Huawei Sans" panose="020C0503030203020204" pitchFamily="34" charset="0"/>
              </a:rPr>
              <a:t>大势所趋 </a:t>
            </a:r>
            <a:r>
              <a:rPr lang="en-US" altLang="zh-CN" dirty="0" smtClean="0">
                <a:sym typeface="Huawei Sans" panose="020C0503030203020204" pitchFamily="34" charset="0"/>
              </a:rPr>
              <a:t>(1)</a:t>
            </a:r>
            <a:r>
              <a:rPr lang="zh-CN" altLang="en-US" dirty="0">
                <a:sym typeface="Huawei Sans" panose="020C0503030203020204" pitchFamily="34" charset="0"/>
              </a:rPr>
              <a:t/>
            </a:r>
            <a:br>
              <a:rPr lang="zh-CN" altLang="en-US" dirty="0">
                <a:sym typeface="Huawei Sans" panose="020C0503030203020204" pitchFamily="34" charset="0"/>
              </a:rPr>
            </a:br>
            <a:endParaRPr lang="zh-CN" altLang="en-US" dirty="0">
              <a:sym typeface="Huawei Sans" panose="020C0503030203020204" pitchFamily="34" charset="0"/>
            </a:endParaRPr>
          </a:p>
        </p:txBody>
      </p:sp>
      <p:graphicFrame>
        <p:nvGraphicFramePr>
          <p:cNvPr id="152" name="图表 151"/>
          <p:cNvGraphicFramePr>
            <a:graphicFrameLocks/>
          </p:cNvGraphicFramePr>
          <p:nvPr>
            <p:extLst>
              <p:ext uri="{D42A27DB-BD31-4B8C-83A1-F6EECF244321}">
                <p14:modId xmlns:p14="http://schemas.microsoft.com/office/powerpoint/2010/main" val="3452737163"/>
              </p:ext>
            </p:extLst>
          </p:nvPr>
        </p:nvGraphicFramePr>
        <p:xfrm>
          <a:off x="2944047" y="1835461"/>
          <a:ext cx="5638250" cy="3730462"/>
        </p:xfrm>
        <a:graphic>
          <a:graphicData uri="http://schemas.openxmlformats.org/drawingml/2006/chart">
            <c:chart xmlns:c="http://schemas.openxmlformats.org/drawingml/2006/chart" xmlns:r="http://schemas.openxmlformats.org/officeDocument/2006/relationships" r:id="rId3"/>
          </a:graphicData>
        </a:graphic>
      </p:graphicFrame>
      <p:sp>
        <p:nvSpPr>
          <p:cNvPr id="154" name="文本框 153"/>
          <p:cNvSpPr txBox="1"/>
          <p:nvPr/>
        </p:nvSpPr>
        <p:spPr>
          <a:xfrm>
            <a:off x="4555154" y="1479700"/>
            <a:ext cx="3147015" cy="307648"/>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2014</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-2018</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年数据库市场份额变化</a:t>
            </a:r>
          </a:p>
        </p:txBody>
      </p:sp>
      <p:sp>
        <p:nvSpPr>
          <p:cNvPr id="158" name="矩形 157"/>
          <p:cNvSpPr/>
          <p:nvPr/>
        </p:nvSpPr>
        <p:spPr>
          <a:xfrm>
            <a:off x="2416629" y="5621038"/>
            <a:ext cx="6597991" cy="523220"/>
          </a:xfrm>
          <a:prstGeom prst="rect">
            <a:avLst/>
          </a:prstGeom>
        </p:spPr>
        <p:txBody>
          <a:bodyPr wrap="square">
            <a:spAutoFit/>
          </a:bodyPr>
          <a:lstStyle/>
          <a:p>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传统线下数据库市场（以</a:t>
            </a:r>
            <a:r>
              <a:rPr lang="en-US" altLang="zh-CN" sz="14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IBM+Oracle</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为代表）占比持续下滑；</a:t>
            </a:r>
            <a:endPar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2024</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年，数据库市场份额会</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达到</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$650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亿</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全球</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75%</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数据库以云服务的方式存在</a:t>
            </a:r>
          </a:p>
        </p:txBody>
      </p:sp>
      <p:sp>
        <p:nvSpPr>
          <p:cNvPr id="159" name="右大括号 158"/>
          <p:cNvSpPr/>
          <p:nvPr/>
        </p:nvSpPr>
        <p:spPr>
          <a:xfrm>
            <a:off x="5494953" y="2909271"/>
            <a:ext cx="143960" cy="875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0" name="文本框 159"/>
          <p:cNvSpPr txBox="1"/>
          <p:nvPr/>
        </p:nvSpPr>
        <p:spPr>
          <a:xfrm>
            <a:off x="3678618" y="1539398"/>
            <a:ext cx="697627" cy="528350"/>
          </a:xfrm>
          <a:prstGeom prst="rect">
            <a:avLst/>
          </a:prstGeom>
          <a:noFill/>
        </p:spPr>
        <p:txBody>
          <a:bodyPr wrap="none" rtlCol="0">
            <a:spAutoFit/>
          </a:bodyPr>
          <a:lstStyle/>
          <a:p>
            <a:pPr>
              <a:lnSpc>
                <a:spcPts val="3439"/>
              </a:lnSpc>
            </a:pP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$330</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亿</a:t>
            </a:r>
          </a:p>
        </p:txBody>
      </p:sp>
      <p:sp>
        <p:nvSpPr>
          <p:cNvPr id="161" name="文本框 160"/>
          <p:cNvSpPr txBox="1"/>
          <p:nvPr/>
        </p:nvSpPr>
        <p:spPr>
          <a:xfrm>
            <a:off x="7636845" y="1516274"/>
            <a:ext cx="728084" cy="460254"/>
          </a:xfrm>
          <a:prstGeom prst="rect">
            <a:avLst/>
          </a:prstGeom>
          <a:noFill/>
        </p:spPr>
        <p:txBody>
          <a:bodyPr wrap="none" rtlCol="0">
            <a:spAutoFit/>
          </a:bodyPr>
          <a:lstStyle/>
          <a:p>
            <a:pPr>
              <a:lnSpc>
                <a:spcPts val="3439"/>
              </a:lnSpc>
            </a:pP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$400</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亿</a:t>
            </a:r>
          </a:p>
        </p:txBody>
      </p:sp>
      <p:sp>
        <p:nvSpPr>
          <p:cNvPr id="163" name="Rectangle 1"/>
          <p:cNvSpPr>
            <a:spLocks noChangeArrowheads="1"/>
          </p:cNvSpPr>
          <p:nvPr/>
        </p:nvSpPr>
        <p:spPr bwMode="auto">
          <a:xfrm>
            <a:off x="8844802" y="4656420"/>
            <a:ext cx="2429690" cy="1200292"/>
          </a:xfrm>
          <a:prstGeom prst="rect">
            <a:avLst/>
          </a:prstGeom>
          <a:noFill/>
          <a:ln w="9525">
            <a:solidFill>
              <a:srgbClr val="C7000B"/>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anchor="ctr" anchorCtr="0" compatLnSpc="1">
            <a:prstTxWarp prst="textNoShape">
              <a:avLst/>
            </a:prstTxWarp>
            <a:spAutoFit/>
          </a:bodyPr>
          <a:lstStyle/>
          <a:p>
            <a:pPr defTabSz="914034" eaLnBrk="0" fontAlgn="base" hangingPunct="0">
              <a:spcBef>
                <a:spcPct val="0"/>
              </a:spcBef>
              <a:spcAft>
                <a:spcPct val="0"/>
              </a:spcAft>
            </a:pP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国际权威研究机构Gartner</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2019</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月</a:t>
            </a: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发布 </a:t>
            </a:r>
            <a:r>
              <a:rPr lang="zh-CN" altLang="zh-CN" sz="120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《The Future of the DatabaseManagemystem (DBMS) Market Is Clent Soud》</a:t>
            </a: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报告，鲜明指出：数据库的未来是上云</a:t>
            </a:r>
            <a:endParaRPr lang="zh-CN" altLang="zh-CN" sz="2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4" name="矩形 163"/>
          <p:cNvSpPr/>
          <p:nvPr/>
        </p:nvSpPr>
        <p:spPr>
          <a:xfrm>
            <a:off x="2087059" y="1082811"/>
            <a:ext cx="8540058" cy="369332"/>
          </a:xfrm>
          <a:prstGeom prst="rect">
            <a:avLst/>
          </a:prstGeom>
        </p:spPr>
        <p:txBody>
          <a:bodyPr wrap="square">
            <a:spAutoFit/>
          </a:bodyPr>
          <a:lstStyle/>
          <a:p>
            <a:r>
              <a:rPr lang="zh-CN" altLang="en-US"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数据库技术革新正在打破现有秩序，</a:t>
            </a:r>
            <a:r>
              <a:rPr lang="zh-CN" altLang="en-US"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云化，分布式，多模处理</a:t>
            </a:r>
            <a:r>
              <a:rPr lang="zh-CN" altLang="en-US"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是未来主要趋势</a:t>
            </a:r>
            <a:endParaRPr lang="zh-CN" altLang="en-US"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2161856" y="1479700"/>
            <a:ext cx="1407758" cy="276999"/>
          </a:xfrm>
          <a:prstGeom prst="rect">
            <a:avLst/>
          </a:prstGeom>
          <a:noFill/>
        </p:spPr>
        <p:txBody>
          <a:bodyPr wrap="none" rtlCol="0">
            <a:spAutoFit/>
          </a:bodyPr>
          <a:lstStyle/>
          <a:p>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Source</a:t>
            </a:r>
            <a:r>
              <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Gartner</a:t>
            </a:r>
            <a:endPar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92940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8536F3D-D0C8-B447-A64B-59D377EA5296}"/>
              </a:ext>
            </a:extLst>
          </p:cNvPr>
          <p:cNvSpPr txBox="1"/>
          <p:nvPr/>
        </p:nvSpPr>
        <p:spPr>
          <a:xfrm>
            <a:off x="5658181" y="-1188256"/>
            <a:ext cx="184659" cy="528144"/>
          </a:xfrm>
          <a:prstGeom prst="rect">
            <a:avLst/>
          </a:prstGeom>
          <a:noFill/>
        </p:spPr>
        <p:txBody>
          <a:bodyPr wrap="none" rtlCol="0">
            <a:spAutoFit/>
          </a:bodyPr>
          <a:lstStyle/>
          <a:p>
            <a:pPr>
              <a:lnSpc>
                <a:spcPts val="3439"/>
              </a:lnSpc>
            </a:pPr>
            <a:endParaRPr lang="en-US" sz="31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标题 4"/>
          <p:cNvSpPr>
            <a:spLocks noGrp="1"/>
          </p:cNvSpPr>
          <p:nvPr>
            <p:ph type="title"/>
          </p:nvPr>
        </p:nvSpPr>
        <p:spPr/>
        <p:txBody>
          <a:bodyPr>
            <a:normAutofit fontScale="90000"/>
          </a:bodyPr>
          <a:lstStyle/>
          <a:p>
            <a:r>
              <a:rPr lang="zh-CN" altLang="en-US" sz="3600" dirty="0" smtClean="0">
                <a:sym typeface="Huawei Sans" panose="020C0503030203020204" pitchFamily="34" charset="0"/>
              </a:rPr>
              <a:t>云化数据库是大势所趋 </a:t>
            </a:r>
            <a:r>
              <a:rPr lang="en-US" altLang="zh-CN" sz="3600" dirty="0" smtClean="0">
                <a:sym typeface="Huawei Sans" panose="020C0503030203020204" pitchFamily="34" charset="0"/>
              </a:rPr>
              <a:t>(2)</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graphicFrame>
        <p:nvGraphicFramePr>
          <p:cNvPr id="155" name="图表 154"/>
          <p:cNvGraphicFramePr>
            <a:graphicFrameLocks/>
          </p:cNvGraphicFramePr>
          <p:nvPr>
            <p:extLst>
              <p:ext uri="{D42A27DB-BD31-4B8C-83A1-F6EECF244321}">
                <p14:modId xmlns:p14="http://schemas.microsoft.com/office/powerpoint/2010/main" val="1407534108"/>
              </p:ext>
            </p:extLst>
          </p:nvPr>
        </p:nvGraphicFramePr>
        <p:xfrm>
          <a:off x="2220686" y="1373084"/>
          <a:ext cx="6839170" cy="4204756"/>
        </p:xfrm>
        <a:graphic>
          <a:graphicData uri="http://schemas.openxmlformats.org/drawingml/2006/chart">
            <c:chart xmlns:c="http://schemas.openxmlformats.org/drawingml/2006/chart" xmlns:r="http://schemas.openxmlformats.org/officeDocument/2006/relationships" r:id="rId3"/>
          </a:graphicData>
        </a:graphic>
      </p:graphicFrame>
      <p:sp>
        <p:nvSpPr>
          <p:cNvPr id="156" name="文本框 155"/>
          <p:cNvSpPr txBox="1"/>
          <p:nvPr/>
        </p:nvSpPr>
        <p:spPr>
          <a:xfrm>
            <a:off x="4057736" y="1085675"/>
            <a:ext cx="3828292" cy="307648"/>
          </a:xfrm>
          <a:prstGeom prst="rect">
            <a:avLst/>
          </a:prstGeom>
          <a:noFill/>
        </p:spPr>
        <p:txBody>
          <a:bodyPr wrap="none" rtlCol="0">
            <a:spAutoFit/>
          </a:bodyPr>
          <a:lstStyle/>
          <a:p>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2014</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-2018</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年数据库市场</a:t>
            </a:r>
            <a:r>
              <a:rPr lang="en-US" altLang="zh-CN"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Leader</a:t>
            </a:r>
            <a:r>
              <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收入及增速</a:t>
            </a:r>
          </a:p>
        </p:txBody>
      </p:sp>
      <p:sp>
        <p:nvSpPr>
          <p:cNvPr id="157" name="文本框 156"/>
          <p:cNvSpPr txBox="1"/>
          <p:nvPr/>
        </p:nvSpPr>
        <p:spPr>
          <a:xfrm>
            <a:off x="3459889" y="1862526"/>
            <a:ext cx="1407758" cy="276999"/>
          </a:xfrm>
          <a:prstGeom prst="rect">
            <a:avLst/>
          </a:prstGeom>
          <a:noFill/>
        </p:spPr>
        <p:txBody>
          <a:bodyPr wrap="none" rtlCol="0">
            <a:spAutoFit/>
          </a:bodyPr>
          <a:lstStyle/>
          <a:p>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Source</a:t>
            </a:r>
            <a:r>
              <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rPr>
              <a:t>Gartner</a:t>
            </a:r>
            <a:endParaRPr lang="zh-CN" altLang="en-US" sz="1200" b="1" i="1" dirty="0">
              <a:solidFill>
                <a:srgbClr val="666666">
                  <a:lumMod val="65000"/>
                </a:srgb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文本框 161"/>
          <p:cNvSpPr txBox="1"/>
          <p:nvPr/>
        </p:nvSpPr>
        <p:spPr>
          <a:xfrm>
            <a:off x="2570164" y="5673280"/>
            <a:ext cx="6252932" cy="523220"/>
          </a:xfrm>
          <a:prstGeom prst="rect">
            <a:avLst/>
          </a:prstGeom>
          <a:noFill/>
        </p:spPr>
        <p:txBody>
          <a:bodyPr wrap="square" rtlCol="0">
            <a:spAutoFit/>
          </a:bodyPr>
          <a:lstStyle/>
          <a:p>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传统厂商</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Oracle</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增长停滞</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云厂商</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AWS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增速平均每年</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90% </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，营收增加</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14</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倍</a:t>
            </a:r>
          </a:p>
          <a:p>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Gartner</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预计</a:t>
            </a:r>
            <a:r>
              <a:rPr lang="en-US" altLang="zh-CN"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2024</a:t>
            </a:r>
            <a:r>
              <a:rPr lang="zh-CN" altLang="en-US" sz="14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AWS</a:t>
            </a:r>
            <a:r>
              <a:rPr lang="zh-CN" alt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的云数据库会超过</a:t>
            </a:r>
            <a:r>
              <a:rPr lang="en-US" altLang="zh-CN"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Oracle</a:t>
            </a:r>
          </a:p>
        </p:txBody>
      </p:sp>
      <p:sp>
        <p:nvSpPr>
          <p:cNvPr id="21" name="Rectangle 1"/>
          <p:cNvSpPr>
            <a:spLocks noChangeArrowheads="1"/>
          </p:cNvSpPr>
          <p:nvPr/>
        </p:nvSpPr>
        <p:spPr bwMode="auto">
          <a:xfrm>
            <a:off x="8850214" y="4743794"/>
            <a:ext cx="2429690" cy="1200292"/>
          </a:xfrm>
          <a:prstGeom prst="rect">
            <a:avLst/>
          </a:prstGeom>
          <a:noFill/>
          <a:ln w="9525">
            <a:solidFill>
              <a:srgbClr val="C7000B"/>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anchor="ctr" anchorCtr="0" compatLnSpc="1">
            <a:prstTxWarp prst="textNoShape">
              <a:avLst/>
            </a:prstTxWarp>
            <a:spAutoFit/>
          </a:bodyPr>
          <a:lstStyle/>
          <a:p>
            <a:pPr defTabSz="914034" eaLnBrk="0" fontAlgn="base" hangingPunct="0">
              <a:spcBef>
                <a:spcPct val="0"/>
              </a:spcBef>
              <a:spcAft>
                <a:spcPct val="0"/>
              </a:spcAft>
            </a:pP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国际权威研究机构Gartner</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2019</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年</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月</a:t>
            </a:r>
            <a:r>
              <a:rPr lang="zh-CN"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发布 《The Future of the DatabaseManagement System (DBMS) Market Is Cloud》报告，鲜明指出：数据库的未来是上云</a:t>
            </a:r>
            <a:endParaRPr lang="zh-CN" altLang="zh-CN" sz="27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903067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8536F3D-D0C8-B447-A64B-59D377EA5296}"/>
              </a:ext>
            </a:extLst>
          </p:cNvPr>
          <p:cNvSpPr txBox="1"/>
          <p:nvPr/>
        </p:nvSpPr>
        <p:spPr>
          <a:xfrm>
            <a:off x="5658181" y="-1188256"/>
            <a:ext cx="184659" cy="528144"/>
          </a:xfrm>
          <a:prstGeom prst="rect">
            <a:avLst/>
          </a:prstGeom>
          <a:noFill/>
        </p:spPr>
        <p:txBody>
          <a:bodyPr wrap="none" rtlCol="0">
            <a:spAutoFit/>
          </a:bodyPr>
          <a:lstStyle/>
          <a:p>
            <a:pPr>
              <a:lnSpc>
                <a:spcPts val="3439"/>
              </a:lnSpc>
            </a:pPr>
            <a:endParaRPr lang="en-US" sz="3199"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noAutofit/>
          </a:bodyPr>
          <a:lstStyle/>
          <a:p>
            <a:r>
              <a:rPr lang="en-US" altLang="zh-CN" b="1" kern="0" dirty="0" err="1" smtClean="0">
                <a:sym typeface="Huawei Sans" panose="020C0503030203020204" pitchFamily="34" charset="0"/>
              </a:rPr>
              <a:t>GaussDB</a:t>
            </a:r>
            <a:r>
              <a:rPr lang="zh-CN" altLang="en-US" b="1" kern="0" dirty="0" smtClean="0">
                <a:sym typeface="Huawei Sans" panose="020C0503030203020204" pitchFamily="34" charset="0"/>
              </a:rPr>
              <a:t>数据库升级为全场景云服务</a:t>
            </a:r>
            <a:br>
              <a:rPr lang="zh-CN" altLang="en-US" b="1" kern="0" dirty="0" smtClean="0">
                <a:sym typeface="Huawei Sans" panose="020C0503030203020204" pitchFamily="34" charset="0"/>
              </a:rPr>
            </a:br>
            <a:endParaRPr lang="zh-CN" altLang="en-US" dirty="0">
              <a:sym typeface="Huawei Sans" panose="020C0503030203020204" pitchFamily="34" charset="0"/>
            </a:endParaRPr>
          </a:p>
        </p:txBody>
      </p:sp>
      <p:pic>
        <p:nvPicPr>
          <p:cNvPr id="26" name="Picture 19" descr="\\Bchief-sever180\共享\华为\2016\6月\D-201606417-金融营销材料设计-刘泉\文件\link\组 26.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halkSketch/>
                    </a14:imgEffect>
                    <a14:imgEffect>
                      <a14:saturation sat="400000"/>
                    </a14:imgEffect>
                    <a14:imgEffect>
                      <a14:brightnessContrast contrast="-40000"/>
                    </a14:imgEffect>
                  </a14:imgLayer>
                </a14:imgProps>
              </a:ext>
            </a:extLst>
          </a:blip>
          <a:stretch>
            <a:fillRect/>
          </a:stretch>
        </p:blipFill>
        <p:spPr bwMode="auto">
          <a:xfrm>
            <a:off x="5172237" y="4157934"/>
            <a:ext cx="6578432" cy="1337466"/>
          </a:xfrm>
          <a:prstGeom prst="rect">
            <a:avLst/>
          </a:prstGeom>
          <a:noFill/>
          <a:ln>
            <a:noFill/>
          </a:ln>
        </p:spPr>
      </p:pic>
      <p:grpSp>
        <p:nvGrpSpPr>
          <p:cNvPr id="27" name="组合 26"/>
          <p:cNvGrpSpPr/>
          <p:nvPr/>
        </p:nvGrpSpPr>
        <p:grpSpPr>
          <a:xfrm rot="10800000">
            <a:off x="8233932" y="5895811"/>
            <a:ext cx="647747" cy="135487"/>
            <a:chOff x="4609795" y="2404460"/>
            <a:chExt cx="1963650" cy="135540"/>
          </a:xfrm>
        </p:grpSpPr>
        <p:cxnSp>
          <p:nvCxnSpPr>
            <p:cNvPr id="28" name="直接连接符 27"/>
            <p:cNvCxnSpPr/>
            <p:nvPr/>
          </p:nvCxnSpPr>
          <p:spPr>
            <a:xfrm>
              <a:off x="4609795" y="2540000"/>
              <a:ext cx="19636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609795" y="2404460"/>
              <a:ext cx="19636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09795" y="2438345"/>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09795" y="2472230"/>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09795" y="2506115"/>
              <a:ext cx="1963650" cy="0"/>
            </a:xfrm>
            <a:prstGeom prst="line">
              <a:avLst/>
            </a:prstGeom>
            <a:ln w="317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xmlns="" id="{7D749A12-10A5-42DE-BF4D-61C544A82A70}"/>
              </a:ext>
            </a:extLst>
          </p:cNvPr>
          <p:cNvGrpSpPr/>
          <p:nvPr/>
        </p:nvGrpSpPr>
        <p:grpSpPr>
          <a:xfrm>
            <a:off x="6330472" y="5085100"/>
            <a:ext cx="1764428" cy="1055884"/>
            <a:chOff x="8605694" y="5256615"/>
            <a:chExt cx="8215553" cy="4672038"/>
          </a:xfrm>
        </p:grpSpPr>
        <p:sp>
          <p:nvSpPr>
            <p:cNvPr id="34"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solidFill>
                <a:srgbClr val="C7000B"/>
              </a:solidFill>
              <a:miter lim="400000"/>
            </a:ln>
            <a:effectLst/>
          </p:spPr>
          <p:txBody>
            <a:bodyPr wrap="square" lIns="71409" tIns="71409" rIns="71409" bIns="71409" numCol="1" anchor="ctr">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8">
              <a:extLst>
                <a:ext uri="{FF2B5EF4-FFF2-40B4-BE49-F238E27FC236}">
                  <a16:creationId xmlns:a16="http://schemas.microsoft.com/office/drawing/2014/main" xmlns="" id="{2676141E-2436-4E3C-AB38-4EA03532727E}"/>
                </a:ext>
              </a:extLst>
            </p:cNvPr>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09" tIns="71409" rIns="71409" bIns="71409" numCol="1" spcCol="0" rtlCol="0" fromWordArt="0" anchor="ctr" anchorCtr="0" forceAA="0" compatLnSpc="1">
              <a:prstTxWarp prst="textNoShape">
                <a:avLst/>
              </a:prstTxWarp>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6" name="组合 35">
            <a:extLst>
              <a:ext uri="{FF2B5EF4-FFF2-40B4-BE49-F238E27FC236}">
                <a16:creationId xmlns:a16="http://schemas.microsoft.com/office/drawing/2014/main" xmlns="" id="{7D749A12-10A5-42DE-BF4D-61C544A82A70}"/>
              </a:ext>
            </a:extLst>
          </p:cNvPr>
          <p:cNvGrpSpPr/>
          <p:nvPr/>
        </p:nvGrpSpPr>
        <p:grpSpPr>
          <a:xfrm>
            <a:off x="9049803" y="5094183"/>
            <a:ext cx="1764428" cy="1055884"/>
            <a:chOff x="8605694" y="5256615"/>
            <a:chExt cx="8215553" cy="4672038"/>
          </a:xfrm>
        </p:grpSpPr>
        <p:sp>
          <p:nvSpPr>
            <p:cNvPr id="37"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solidFill>
                <a:srgbClr val="C7000B"/>
              </a:solidFill>
              <a:miter lim="400000"/>
            </a:ln>
            <a:effectLst/>
          </p:spPr>
          <p:txBody>
            <a:bodyPr wrap="square" lIns="71409" tIns="71409" rIns="71409" bIns="71409" numCol="1" anchor="ctr">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Freeform 8">
              <a:extLst>
                <a:ext uri="{FF2B5EF4-FFF2-40B4-BE49-F238E27FC236}">
                  <a16:creationId xmlns:a16="http://schemas.microsoft.com/office/drawing/2014/main" xmlns="" id="{2676141E-2436-4E3C-AB38-4EA03532727E}"/>
                </a:ext>
              </a:extLst>
            </p:cNvPr>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09" tIns="71409" rIns="71409" bIns="71409" numCol="1" spcCol="0" rtlCol="0" fromWordArt="0" anchor="ctr" anchorCtr="0" forceAA="0" compatLnSpc="1">
              <a:prstTxWarp prst="textNoShape">
                <a:avLst/>
              </a:prstTxWarp>
              <a:noAutofit/>
            </a:bodyPr>
            <a:lstStyle/>
            <a:p>
              <a:pPr algn="ctr" defTabSz="821202" hangingPunct="0">
                <a:defRPr/>
              </a:pPr>
              <a:endParaRPr lang="en-US" sz="29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文本框 38"/>
          <p:cNvSpPr txBox="1"/>
          <p:nvPr/>
        </p:nvSpPr>
        <p:spPr>
          <a:xfrm>
            <a:off x="8560587" y="5667332"/>
            <a:ext cx="2549464" cy="338422"/>
          </a:xfrm>
          <a:prstGeom prst="rect">
            <a:avLst/>
          </a:prstGeom>
          <a:noFill/>
          <a:ln>
            <a:noFill/>
          </a:ln>
        </p:spPr>
        <p:txBody>
          <a:bodyPr wrap="square" rtlCol="0">
            <a:spAutoFit/>
          </a:bodyPr>
          <a:lstStyle/>
          <a:p>
            <a:pPr algn="ctr" defTabSz="914034">
              <a:defRPr/>
            </a:pPr>
            <a:r>
              <a:rPr lang="zh-CN" altLang="en-US"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华为云</a:t>
            </a:r>
            <a:r>
              <a:rPr lang="en-US" altLang="zh-CN"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Stack</a:t>
            </a:r>
            <a:endParaRPr lang="en-US" sz="1599" b="1"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6146342" y="5588364"/>
            <a:ext cx="2001090" cy="338422"/>
          </a:xfrm>
          <a:prstGeom prst="rect">
            <a:avLst/>
          </a:prstGeom>
          <a:noFill/>
          <a:ln>
            <a:noFill/>
          </a:ln>
        </p:spPr>
        <p:txBody>
          <a:bodyPr wrap="square" rtlCol="0">
            <a:spAutoFit/>
          </a:bodyPr>
          <a:lstStyle/>
          <a:p>
            <a:pPr algn="ctr" defTabSz="914034">
              <a:defRPr/>
            </a:pPr>
            <a:r>
              <a:rPr lang="zh-CN" altLang="en-US" sz="1599" b="1" kern="0" dirty="0">
                <a:latin typeface="Huawei Sans" panose="020C0503030203020204" pitchFamily="34" charset="0"/>
                <a:ea typeface="方正兰亭黑简体" panose="02000000000000000000" pitchFamily="2" charset="-122"/>
                <a:cs typeface="+mn-ea"/>
                <a:sym typeface="Huawei Sans" panose="020C0503030203020204" pitchFamily="34" charset="0"/>
              </a:rPr>
              <a:t>华为云</a:t>
            </a:r>
            <a:endParaRPr lang="en-US" altLang="zh-CN" sz="1599" b="1"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文本框 39"/>
          <p:cNvSpPr txBox="1"/>
          <p:nvPr/>
        </p:nvSpPr>
        <p:spPr>
          <a:xfrm>
            <a:off x="6869460" y="4535188"/>
            <a:ext cx="2921668" cy="405371"/>
          </a:xfrm>
          <a:prstGeom prst="rect">
            <a:avLst/>
          </a:prstGeom>
          <a:ln w="12700">
            <a:miter lim="400000"/>
          </a:ln>
          <a:extLst>
            <a:ext uri="{C572A759-6A51-4108-AA02-DFA0A04FC94B}">
              <ma14:wrappingTextBoxFlag xmlns="" xmlns:ma14="http://schemas.microsoft.com/office/mac/drawingml/2011/main" val="1"/>
            </a:ext>
          </a:extLst>
        </p:spPr>
        <p:txBody>
          <a:bodyPr wrap="square" lIns="48389" tIns="48389" rIns="48389" bIns="48389">
            <a:spAutoFit/>
          </a:bodyPr>
          <a:lstStyle/>
          <a:p>
            <a:pPr algn="ctr" defTabSz="1187323">
              <a:defRPr sz="2800">
                <a:solidFill>
                  <a:srgbClr val="FFFFFF"/>
                </a:solidFill>
                <a:latin typeface="FZLanTingHeiS-R-GB"/>
                <a:ea typeface="FZLanTingHeiS-R-GB"/>
                <a:cs typeface="FZLanTingHeiS-R-GB"/>
                <a:sym typeface="FZLanTingHeiS-R-GB"/>
              </a:defRPr>
            </a:pPr>
            <a:r>
              <a:rPr lang="en-US" altLang="zh-CN" sz="1999" b="1" dirty="0" err="1">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rPr>
              <a:t>GaussDB</a:t>
            </a:r>
            <a:r>
              <a:rPr lang="zh-CN" altLang="en-US" sz="1999" b="1" dirty="0">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rPr>
              <a:t>全场景服务</a:t>
            </a:r>
            <a:endParaRPr lang="en-US" altLang="zh-CN" sz="1999" b="1" dirty="0">
              <a:solidFill>
                <a:srgbClr val="C7000B"/>
              </a:solidFill>
              <a:latin typeface="Huawei Sans" panose="020C0503030203020204" pitchFamily="34" charset="0"/>
              <a:ea typeface="方正兰亭黑简体" panose="02000000000000000000" pitchFamily="2" charset="-122"/>
              <a:cs typeface="Arial"/>
              <a:sym typeface="Huawei Sans" panose="020C0503030203020204" pitchFamily="34" charset="0"/>
            </a:endParaRPr>
          </a:p>
        </p:txBody>
      </p:sp>
      <p:sp>
        <p:nvSpPr>
          <p:cNvPr id="52" name="Freeform 93"/>
          <p:cNvSpPr/>
          <p:nvPr/>
        </p:nvSpPr>
        <p:spPr>
          <a:xfrm rot="5400000">
            <a:off x="2946464" y="2879570"/>
            <a:ext cx="2007533" cy="689765"/>
          </a:xfrm>
          <a:custGeom>
            <a:avLst/>
            <a:gdLst/>
            <a:ahLst/>
            <a:cxnLst>
              <a:cxn ang="0">
                <a:pos x="wd2" y="hd2"/>
              </a:cxn>
              <a:cxn ang="5400000">
                <a:pos x="wd2" y="hd2"/>
              </a:cxn>
              <a:cxn ang="10800000">
                <a:pos x="wd2" y="hd2"/>
              </a:cxn>
              <a:cxn ang="16200000">
                <a:pos x="wd2" y="hd2"/>
              </a:cxn>
            </a:cxnLst>
            <a:rect l="0" t="0" r="r" b="b"/>
            <a:pathLst>
              <a:path w="21600" h="21600" extrusionOk="0">
                <a:moveTo>
                  <a:pt x="13305" y="8800"/>
                </a:moveTo>
                <a:cubicBezTo>
                  <a:pt x="14900" y="8800"/>
                  <a:pt x="14900" y="8800"/>
                  <a:pt x="14900" y="8800"/>
                </a:cubicBezTo>
                <a:cubicBezTo>
                  <a:pt x="11009" y="0"/>
                  <a:pt x="11009" y="0"/>
                  <a:pt x="11009" y="0"/>
                </a:cubicBezTo>
                <a:cubicBezTo>
                  <a:pt x="7023" y="8800"/>
                  <a:pt x="7023" y="8800"/>
                  <a:pt x="7023" y="8800"/>
                </a:cubicBezTo>
                <a:cubicBezTo>
                  <a:pt x="8712" y="8800"/>
                  <a:pt x="8712" y="8800"/>
                  <a:pt x="8712" y="8800"/>
                </a:cubicBezTo>
                <a:cubicBezTo>
                  <a:pt x="8579" y="11200"/>
                  <a:pt x="6928" y="20000"/>
                  <a:pt x="0" y="21600"/>
                </a:cubicBezTo>
                <a:cubicBezTo>
                  <a:pt x="21600" y="21600"/>
                  <a:pt x="21600" y="21600"/>
                  <a:pt x="21600" y="21600"/>
                </a:cubicBezTo>
                <a:cubicBezTo>
                  <a:pt x="21600" y="21600"/>
                  <a:pt x="14520" y="19733"/>
                  <a:pt x="13305" y="8800"/>
                </a:cubicBezTo>
                <a:close/>
              </a:path>
            </a:pathLst>
          </a:custGeom>
          <a:solidFill>
            <a:srgbClr val="DDDDDD"/>
          </a:solidFill>
          <a:ln w="12700">
            <a:miter lim="400000"/>
          </a:ln>
        </p:spPr>
        <p:txBody>
          <a:bodyPr lIns="45689" rIns="45689" anchor="ctr"/>
          <a:lstStyle/>
          <a:p>
            <a:pPr algn="ctr" defTabSz="913852">
              <a:defRPr sz="1000">
                <a:solidFill>
                  <a:srgbClr val="FFFFFF"/>
                </a:solidFill>
              </a:defRPr>
            </a:pPr>
            <a:endParaRPr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731837" y="2220685"/>
            <a:ext cx="2846165" cy="2007533"/>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336"/>
          <p:cNvSpPr txBox="1"/>
          <p:nvPr/>
        </p:nvSpPr>
        <p:spPr>
          <a:xfrm>
            <a:off x="726228" y="2344128"/>
            <a:ext cx="2685860" cy="246125"/>
          </a:xfrm>
          <a:prstGeom prst="rect">
            <a:avLst/>
          </a:prstGeom>
          <a:noFill/>
          <a:ln w="12700">
            <a:noFill/>
          </a:ln>
        </p:spPr>
        <p:txBody>
          <a:bodyPr wrap="square" lIns="0" tIns="0" rIns="0" bIns="0" rtlCol="0">
            <a:spAutoFit/>
          </a:bodyPr>
          <a:lstStyle/>
          <a:p>
            <a:pPr algn="ctr" defTabSz="1218590"/>
            <a:r>
              <a:rPr lang="zh-CN" altLang="en-US" sz="1599"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关系型数据库</a:t>
            </a:r>
            <a:endParaRPr lang="en-US" altLang="zh-CN" sz="1599"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aphicFrame>
        <p:nvGraphicFramePr>
          <p:cNvPr id="55" name="表格 54"/>
          <p:cNvGraphicFramePr>
            <a:graphicFrameLocks noGrp="1"/>
          </p:cNvGraphicFramePr>
          <p:nvPr>
            <p:extLst>
              <p:ext uri="{D42A27DB-BD31-4B8C-83A1-F6EECF244321}">
                <p14:modId xmlns:p14="http://schemas.microsoft.com/office/powerpoint/2010/main" val="2944034992"/>
              </p:ext>
            </p:extLst>
          </p:nvPr>
        </p:nvGraphicFramePr>
        <p:xfrm>
          <a:off x="805219" y="2606457"/>
          <a:ext cx="2717394" cy="1381434"/>
        </p:xfrm>
        <a:graphic>
          <a:graphicData uri="http://schemas.openxmlformats.org/drawingml/2006/table">
            <a:tbl>
              <a:tblPr firstRow="1" bandRow="1">
                <a:tableStyleId>{72833802-FEF1-4C79-8D5D-14CF1EAF98D9}</a:tableStyleId>
              </a:tblPr>
              <a:tblGrid>
                <a:gridCol w="627796"/>
                <a:gridCol w="1031510"/>
                <a:gridCol w="1058088"/>
              </a:tblGrid>
              <a:tr h="370695">
                <a:tc>
                  <a:txBody>
                    <a:bodyPr/>
                    <a:lstStyle/>
                    <a:p>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On Premise</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r>
                        <a:rPr lang="en-US" altLang="zh-CN" sz="1200"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Cloud</a:t>
                      </a:r>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r>
              <a:tr h="370695">
                <a:tc>
                  <a:txBody>
                    <a:bodyPr/>
                    <a:lstStyle/>
                    <a:p>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OLTP</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T</a:t>
                      </a:r>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T</a:t>
                      </a:r>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r>
              <a:tr h="517958">
                <a:tc>
                  <a:txBody>
                    <a:bodyPr/>
                    <a:lstStyle/>
                    <a:p>
                      <a:r>
                        <a:rPr lang="en-US" altLang="zh-CN"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OLAP</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a:t>
                      </a:r>
                    </a:p>
                    <a:p>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200" b="0" kern="0" dirty="0" err="1"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200" b="0"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(DWS)</a:t>
                      </a:r>
                    </a:p>
                    <a:p>
                      <a:endParaRPr lang="zh-CN" altLang="en-US" sz="1200" b="0"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91404" marR="91404" marT="45702" marB="45702"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r>
            </a:tbl>
          </a:graphicData>
        </a:graphic>
      </p:graphicFrame>
      <p:sp>
        <p:nvSpPr>
          <p:cNvPr id="56" name="文本框 55"/>
          <p:cNvSpPr txBox="1"/>
          <p:nvPr/>
        </p:nvSpPr>
        <p:spPr>
          <a:xfrm>
            <a:off x="3412088" y="2975617"/>
            <a:ext cx="932045" cy="307648"/>
          </a:xfrm>
          <a:prstGeom prst="rect">
            <a:avLst/>
          </a:prstGeom>
          <a:noFill/>
        </p:spPr>
        <p:txBody>
          <a:bodyPr wrap="square" rtlCol="0">
            <a:spAutoFit/>
          </a:bodyPr>
          <a:lstStyle/>
          <a:p>
            <a:pPr algn="ctr" defTabSz="914034" fontAlgn="base">
              <a:spcBef>
                <a:spcPct val="0"/>
              </a:spcBef>
              <a:spcAft>
                <a:spcPct val="0"/>
              </a:spcAft>
            </a:pPr>
            <a:r>
              <a:rPr lang="zh-CN" altLang="en-US" sz="1399" b="1" kern="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战略升级</a:t>
            </a:r>
            <a:endParaRPr lang="zh-CN" altLang="en-US" sz="13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843103" y="5030404"/>
            <a:ext cx="2834665"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7</a:t>
            </a:r>
            <a:r>
              <a:rPr lang="zh-CN" altLang="en-US" sz="1399" dirty="0">
                <a:latin typeface="Huawei Sans" panose="020C0503030203020204" pitchFamily="34" charset="0"/>
                <a:ea typeface="方正兰亭黑简体" panose="02000000000000000000" pitchFamily="2" charset="-122"/>
                <a:sym typeface="Huawei Sans" panose="020C0503030203020204" pitchFamily="34" charset="0"/>
              </a:rPr>
              <a:t>大全球区域</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研究所从事基础研究</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58" name="矩形 57"/>
          <p:cNvSpPr/>
          <p:nvPr/>
        </p:nvSpPr>
        <p:spPr>
          <a:xfrm>
            <a:off x="3761830" y="5030404"/>
            <a:ext cx="2618414"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cs typeface="Helvetica Neue"/>
                <a:sym typeface="Huawei Sans" panose="020C0503030203020204" pitchFamily="34" charset="0"/>
              </a:rPr>
              <a:t>10+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年数据库领域技术积累</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59" name="矩形 58"/>
          <p:cNvSpPr/>
          <p:nvPr/>
        </p:nvSpPr>
        <p:spPr>
          <a:xfrm>
            <a:off x="3752084" y="5518848"/>
            <a:ext cx="2618414"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30000+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全球数据库应用量</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60" name="矩形 59"/>
          <p:cNvSpPr/>
          <p:nvPr/>
        </p:nvSpPr>
        <p:spPr>
          <a:xfrm>
            <a:off x="828175" y="5495400"/>
            <a:ext cx="2834665" cy="338422"/>
          </a:xfrm>
          <a:prstGeom prst="rect">
            <a:avLst/>
          </a:prstGeom>
        </p:spPr>
        <p:txBody>
          <a:bodyPr wrap="square" anchor="ctr">
            <a:spAutoFit/>
          </a:bodyPr>
          <a:lstStyle/>
          <a:p>
            <a:pPr defTabSz="608115"/>
            <a:r>
              <a:rPr lang="en-US" altLang="zh-CN" sz="1599"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1000+</a:t>
            </a:r>
            <a:r>
              <a:rPr lang="zh-CN" altLang="en-US"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rPr>
              <a:t>数据库专项人才</a:t>
            </a:r>
            <a:endParaRPr lang="en-US" altLang="zh-CN" sz="1399" dirty="0">
              <a:latin typeface="Huawei Sans" panose="020C0503030203020204" pitchFamily="34" charset="0"/>
              <a:ea typeface="方正兰亭黑简体" panose="02000000000000000000" pitchFamily="2" charset="-122"/>
              <a:cs typeface="Helvetica Neue"/>
              <a:sym typeface="Huawei Sans" panose="020C0503030203020204" pitchFamily="34" charset="0"/>
            </a:endParaRPr>
          </a:p>
        </p:txBody>
      </p:sp>
      <p:sp>
        <p:nvSpPr>
          <p:cNvPr id="74" name="文本框 73"/>
          <p:cNvSpPr txBox="1"/>
          <p:nvPr/>
        </p:nvSpPr>
        <p:spPr>
          <a:xfrm>
            <a:off x="4641956" y="1518312"/>
            <a:ext cx="1548731" cy="253817"/>
          </a:xfrm>
          <a:prstGeom prst="rect">
            <a:avLst/>
          </a:prstGeom>
          <a:noFill/>
        </p:spPr>
        <p:txBody>
          <a:bodyPr wrap="square" rtlCol="0">
            <a:spAutoFit/>
          </a:bodyPr>
          <a:lstStyle/>
          <a:p>
            <a:pPr defTabSz="914034" fontAlgn="base">
              <a:spcBef>
                <a:spcPct val="0"/>
              </a:spcBef>
              <a:spcAft>
                <a:spcPct val="0"/>
              </a:spcAft>
            </a:pPr>
            <a:r>
              <a:rPr lang="zh-CN" altLang="en-US"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表示处于待规划状态</a:t>
            </a:r>
            <a:endParaRPr lang="en-US" altLang="zh-CN" sz="105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十字星 74"/>
          <p:cNvSpPr/>
          <p:nvPr/>
        </p:nvSpPr>
        <p:spPr>
          <a:xfrm>
            <a:off x="4344133" y="1540919"/>
            <a:ext cx="195233" cy="185257"/>
          </a:xfrm>
          <a:prstGeom prst="star4">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矩形 92"/>
          <p:cNvSpPr/>
          <p:nvPr/>
        </p:nvSpPr>
        <p:spPr>
          <a:xfrm>
            <a:off x="7226360" y="1867930"/>
            <a:ext cx="2215597" cy="2614215"/>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4344133" y="1875834"/>
            <a:ext cx="2803545" cy="2618671"/>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336"/>
          <p:cNvSpPr txBox="1"/>
          <p:nvPr/>
        </p:nvSpPr>
        <p:spPr>
          <a:xfrm>
            <a:off x="5129340" y="2071064"/>
            <a:ext cx="1640834"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关系型数据库服务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6" name="文本框 336"/>
          <p:cNvSpPr txBox="1"/>
          <p:nvPr/>
        </p:nvSpPr>
        <p:spPr>
          <a:xfrm>
            <a:off x="7426202" y="2086044"/>
            <a:ext cx="1845938"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非关系型数据库服务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7" name="文本框 96"/>
          <p:cNvSpPr txBox="1"/>
          <p:nvPr/>
        </p:nvSpPr>
        <p:spPr>
          <a:xfrm>
            <a:off x="7347548" y="3295598"/>
            <a:ext cx="2015016" cy="738279"/>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Cassandra</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文本框 97"/>
          <p:cNvSpPr txBox="1"/>
          <p:nvPr/>
        </p:nvSpPr>
        <p:spPr>
          <a:xfrm>
            <a:off x="7364455" y="2500133"/>
            <a:ext cx="2117301"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Mongo</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文本框 98"/>
          <p:cNvSpPr txBox="1"/>
          <p:nvPr/>
        </p:nvSpPr>
        <p:spPr>
          <a:xfrm>
            <a:off x="7341954" y="3956590"/>
            <a:ext cx="1937138"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a:t>
            </a: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Redis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文本框 99"/>
          <p:cNvSpPr txBox="1"/>
          <p:nvPr/>
        </p:nvSpPr>
        <p:spPr>
          <a:xfrm>
            <a:off x="7364455" y="2895703"/>
            <a:ext cx="2065947"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Influx</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文本框 100"/>
          <p:cNvSpPr txBox="1"/>
          <p:nvPr/>
        </p:nvSpPr>
        <p:spPr>
          <a:xfrm>
            <a:off x="5038690" y="2353786"/>
            <a:ext cx="2103356"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openGauss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文本框 101"/>
          <p:cNvSpPr txBox="1"/>
          <p:nvPr/>
        </p:nvSpPr>
        <p:spPr>
          <a:xfrm>
            <a:off x="5038690" y="3085183"/>
            <a:ext cx="2033701"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(for MySQL</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待发布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矩形 103"/>
          <p:cNvSpPr/>
          <p:nvPr/>
        </p:nvSpPr>
        <p:spPr>
          <a:xfrm>
            <a:off x="9543666" y="1867932"/>
            <a:ext cx="1885699" cy="2609094"/>
          </a:xfrm>
          <a:prstGeom prst="rect">
            <a:avLst/>
          </a:prstGeom>
          <a:solidFill>
            <a:srgbClr val="595757"/>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365" tIns="45683" rIns="91365" bIns="45683" numCol="1" spcCol="0" rtlCol="0" fromWordArt="0" anchor="ctr" anchorCtr="0" forceAA="0" compatLnSpc="1">
            <a:prstTxWarp prst="textNoShape">
              <a:avLst/>
            </a:prstTxWarp>
            <a:noAutofit/>
          </a:bodyPr>
          <a:lstStyle/>
          <a:p>
            <a:pPr algn="ctr" defTabSz="913668">
              <a:defRPr/>
            </a:pPr>
            <a:endParaRPr lang="zh-CN" altLang="en-US" sz="1797"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336"/>
          <p:cNvSpPr txBox="1"/>
          <p:nvPr/>
        </p:nvSpPr>
        <p:spPr>
          <a:xfrm>
            <a:off x="9768650" y="2084058"/>
            <a:ext cx="1435730" cy="246125"/>
          </a:xfrm>
          <a:prstGeom prst="rect">
            <a:avLst/>
          </a:prstGeom>
          <a:noFill/>
          <a:ln w="12700">
            <a:noFill/>
          </a:ln>
        </p:spPr>
        <p:txBody>
          <a:bodyPr wrap="none" lIns="0" tIns="0" rIns="0" bIns="0" rtlCol="0">
            <a:spAutoFit/>
          </a:bodyPr>
          <a:lstStyle/>
          <a:p>
            <a:pPr defTabSz="1218590"/>
            <a:r>
              <a:rPr lang="zh-CN" altLang="en-US"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数据库工具服务</a:t>
            </a:r>
            <a:endParaRPr lang="en-US" altLang="zh-CN" sz="1599" b="1"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8" name="文本框 107"/>
          <p:cNvSpPr txBox="1"/>
          <p:nvPr/>
        </p:nvSpPr>
        <p:spPr>
          <a:xfrm>
            <a:off x="4283093" y="2795547"/>
            <a:ext cx="693687" cy="307648"/>
          </a:xfrm>
          <a:prstGeom prst="rect">
            <a:avLst/>
          </a:prstGeom>
          <a:noFill/>
          <a:ln>
            <a:noFill/>
          </a:ln>
        </p:spPr>
        <p:txBody>
          <a:bodyPr wrap="square" rtlCol="0">
            <a:spAutoFit/>
          </a:bodyPr>
          <a:lstStyle/>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OLTP</a:t>
            </a:r>
          </a:p>
        </p:txBody>
      </p:sp>
      <p:sp>
        <p:nvSpPr>
          <p:cNvPr id="109" name="左大括号 108"/>
          <p:cNvSpPr/>
          <p:nvPr/>
        </p:nvSpPr>
        <p:spPr>
          <a:xfrm>
            <a:off x="4887413" y="2484889"/>
            <a:ext cx="161091" cy="92107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p:cNvSpPr txBox="1"/>
          <p:nvPr/>
        </p:nvSpPr>
        <p:spPr>
          <a:xfrm>
            <a:off x="5053620" y="3669223"/>
            <a:ext cx="1760614" cy="522964"/>
          </a:xfrm>
          <a:prstGeom prst="rect">
            <a:avLst/>
          </a:prstGeom>
          <a:noFill/>
          <a:ln>
            <a:noFill/>
          </a:ln>
        </p:spPr>
        <p:txBody>
          <a:bodyPr wrap="square" rtlCol="0">
            <a:spAutoFit/>
          </a:bodyPr>
          <a:lstStyle/>
          <a:p>
            <a:pPr defTabSz="914034">
              <a:defRPr/>
            </a:pPr>
            <a:r>
              <a:rPr lang="en-US" altLang="zh-CN" sz="1399" b="1" kern="0" dirty="0" err="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GaussDB</a:t>
            </a: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(DWS</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已发布</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1" name="文本框 110"/>
          <p:cNvSpPr txBox="1"/>
          <p:nvPr/>
        </p:nvSpPr>
        <p:spPr>
          <a:xfrm>
            <a:off x="4329094" y="3695349"/>
            <a:ext cx="693687" cy="307648"/>
          </a:xfrm>
          <a:prstGeom prst="rect">
            <a:avLst/>
          </a:prstGeom>
          <a:noFill/>
          <a:ln>
            <a:noFill/>
          </a:ln>
        </p:spPr>
        <p:txBody>
          <a:bodyPr wrap="square" rtlCol="0">
            <a:spAutoFit/>
          </a:bodyPr>
          <a:lstStyle/>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OLAP</a:t>
            </a:r>
          </a:p>
        </p:txBody>
      </p:sp>
      <p:sp>
        <p:nvSpPr>
          <p:cNvPr id="112" name="文本框 111"/>
          <p:cNvSpPr txBox="1"/>
          <p:nvPr/>
        </p:nvSpPr>
        <p:spPr>
          <a:xfrm>
            <a:off x="9687205" y="3931448"/>
            <a:ext cx="1902811" cy="523016"/>
          </a:xfrm>
          <a:prstGeom prst="rect">
            <a:avLst/>
          </a:prstGeom>
          <a:noFill/>
          <a:ln>
            <a:noFill/>
          </a:ln>
        </p:spPr>
        <p:txBody>
          <a:bodyPr wrap="square" rtlCol="0">
            <a:spAutoFit/>
          </a:bodyPr>
          <a:lstStyle/>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数据管理服务</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DAS </a:t>
            </a: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文本框 112"/>
          <p:cNvSpPr txBox="1"/>
          <p:nvPr/>
        </p:nvSpPr>
        <p:spPr>
          <a:xfrm>
            <a:off x="9687206" y="3224451"/>
            <a:ext cx="1902811" cy="523016"/>
          </a:xfrm>
          <a:prstGeom prst="rect">
            <a:avLst/>
          </a:prstGeom>
          <a:noFill/>
          <a:ln>
            <a:noFill/>
          </a:ln>
        </p:spPr>
        <p:txBody>
          <a:bodyPr wrap="square" rtlCol="0">
            <a:spAutoFit/>
          </a:bodyPr>
          <a:lstStyle/>
          <a:p>
            <a:pPr defTabSz="914034">
              <a:defRPr/>
            </a:pPr>
            <a:r>
              <a:rPr lang="zh-CN" altLang="en-US"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数据复制服务</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4034">
              <a:defRPr/>
            </a:pPr>
            <a:r>
              <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DRS</a:t>
            </a:r>
          </a:p>
        </p:txBody>
      </p:sp>
      <p:sp>
        <p:nvSpPr>
          <p:cNvPr id="117" name="十字星 116"/>
          <p:cNvSpPr/>
          <p:nvPr/>
        </p:nvSpPr>
        <p:spPr>
          <a:xfrm>
            <a:off x="6435838" y="3346452"/>
            <a:ext cx="299144" cy="174455"/>
          </a:xfrm>
          <a:prstGeom prst="star4">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9687204" y="2514164"/>
            <a:ext cx="1902811" cy="522964"/>
          </a:xfrm>
          <a:prstGeom prst="rect">
            <a:avLst/>
          </a:prstGeom>
          <a:noFill/>
          <a:ln>
            <a:noFill/>
          </a:ln>
        </p:spPr>
        <p:txBody>
          <a:bodyPr wrap="square" rtlCol="0">
            <a:spAutoFit/>
          </a:bodyPr>
          <a:lstStyle/>
          <a:p>
            <a:pPr defTabSz="914034">
              <a:defRPr/>
            </a:pPr>
            <a:r>
              <a:rPr lang="zh-CN" altLang="en-US"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分布式数据库中间件</a:t>
            </a:r>
            <a:r>
              <a:rPr lang="en-US" altLang="zh-CN" sz="1399" b="1" kern="0" dirty="0" smtClean="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DDM</a:t>
            </a:r>
            <a:endParaRPr lang="en-US" altLang="zh-CN" sz="1399" b="1" kern="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310245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ym typeface="Huawei Sans" panose="020C0503030203020204" pitchFamily="34" charset="0"/>
              </a:rPr>
              <a:t>GaussDB</a:t>
            </a:r>
            <a:r>
              <a:rPr lang="zh-CN" altLang="en-US" dirty="0" smtClean="0">
                <a:sym typeface="Huawei Sans" panose="020C0503030203020204" pitchFamily="34" charset="0"/>
              </a:rPr>
              <a:t>产品优势 </a:t>
            </a:r>
            <a:r>
              <a:rPr lang="en-US" altLang="zh-CN" dirty="0" smtClean="0">
                <a:sym typeface="Huawei Sans" panose="020C0503030203020204" pitchFamily="34" charset="0"/>
              </a:rPr>
              <a:t>- </a:t>
            </a:r>
            <a:r>
              <a:rPr lang="zh-CN" altLang="en-US" dirty="0" smtClean="0">
                <a:sym typeface="Huawei Sans" panose="020C0503030203020204" pitchFamily="34" charset="0"/>
              </a:rPr>
              <a:t>云上分布式数据库</a:t>
            </a:r>
            <a:endParaRPr lang="zh-CN" altLang="en-US" dirty="0">
              <a:sym typeface="Huawei Sans" panose="020C0503030203020204" pitchFamily="34" charset="0"/>
            </a:endParaRPr>
          </a:p>
        </p:txBody>
      </p:sp>
      <p:graphicFrame>
        <p:nvGraphicFramePr>
          <p:cNvPr id="5" name="图示 2"/>
          <p:cNvGraphicFramePr/>
          <p:nvPr>
            <p:extLst>
              <p:ext uri="{D42A27DB-BD31-4B8C-83A1-F6EECF244321}">
                <p14:modId xmlns:p14="http://schemas.microsoft.com/office/powerpoint/2010/main" val="1649754733"/>
              </p:ext>
            </p:extLst>
          </p:nvPr>
        </p:nvGraphicFramePr>
        <p:xfrm>
          <a:off x="851422" y="1267382"/>
          <a:ext cx="10489156" cy="4428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551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1800" dirty="0">
                <a:sym typeface="Huawei Sans" panose="020C0503030203020204" pitchFamily="34" charset="0"/>
              </a:rPr>
              <a:t>（</a:t>
            </a:r>
            <a:r>
              <a:rPr lang="zh-CN" altLang="en-US" sz="1800" dirty="0" smtClean="0">
                <a:sym typeface="Huawei Sans" panose="020C0503030203020204" pitchFamily="34" charset="0"/>
              </a:rPr>
              <a:t>多选</a:t>
            </a:r>
            <a:r>
              <a:rPr lang="zh-CN" altLang="en-US" sz="1800" dirty="0">
                <a:sym typeface="Huawei Sans" panose="020C0503030203020204" pitchFamily="34" charset="0"/>
              </a:rPr>
              <a:t>）</a:t>
            </a:r>
            <a:r>
              <a:rPr lang="zh-CN" altLang="en-US" sz="1800" dirty="0" smtClean="0">
                <a:sym typeface="Huawei Sans" panose="020C0503030203020204" pitchFamily="34" charset="0"/>
              </a:rPr>
              <a:t>数据分区的好处有（</a:t>
            </a:r>
            <a:r>
              <a:rPr lang="en-US" altLang="zh-CN" sz="1800" dirty="0" smtClean="0">
                <a:sym typeface="Huawei Sans" panose="020C0503030203020204" pitchFamily="34" charset="0"/>
              </a:rPr>
              <a:t>     </a:t>
            </a:r>
            <a:r>
              <a:rPr lang="zh-CN" altLang="en-US" sz="1800" dirty="0">
                <a:sym typeface="Huawei Sans" panose="020C0503030203020204" pitchFamily="34" charset="0"/>
              </a:rPr>
              <a:t>）</a:t>
            </a:r>
            <a:endParaRPr lang="en-US" altLang="zh-CN" sz="1800" dirty="0" smtClean="0">
              <a:sym typeface="Huawei Sans" panose="020C0503030203020204" pitchFamily="34" charset="0"/>
            </a:endParaRPr>
          </a:p>
          <a:p>
            <a:pPr lvl="1"/>
            <a:r>
              <a:rPr lang="zh-CN" altLang="en-US" sz="1600" dirty="0" smtClean="0">
                <a:sym typeface="Huawei Sans" panose="020C0503030203020204" pitchFamily="34" charset="0"/>
              </a:rPr>
              <a:t>改善可管理性</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可提升删除操作的性能</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改善查询性能</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分区剪枝</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智能化分区联接</a:t>
            </a:r>
            <a:endParaRPr lang="en-US" altLang="zh-CN" sz="1600" dirty="0" smtClean="0">
              <a:sym typeface="Huawei Sans" panose="020C0503030203020204" pitchFamily="34" charset="0"/>
            </a:endParaRPr>
          </a:p>
          <a:p>
            <a:r>
              <a:rPr lang="zh-CN" altLang="en-US" sz="1800" dirty="0">
                <a:sym typeface="Huawei Sans" panose="020C0503030203020204" pitchFamily="34" charset="0"/>
              </a:rPr>
              <a:t>（</a:t>
            </a:r>
            <a:r>
              <a:rPr lang="zh-CN" altLang="en-US" sz="1800" dirty="0" smtClean="0">
                <a:sym typeface="Huawei Sans" panose="020C0503030203020204" pitchFamily="34" charset="0"/>
              </a:rPr>
              <a:t>判断</a:t>
            </a:r>
            <a:r>
              <a:rPr lang="zh-CN" altLang="en-US" sz="1800" dirty="0">
                <a:sym typeface="Huawei Sans" panose="020C0503030203020204" pitchFamily="34" charset="0"/>
              </a:rPr>
              <a:t>）</a:t>
            </a:r>
            <a:r>
              <a:rPr lang="en-US" altLang="zh-CN" sz="1800" dirty="0" err="1" smtClean="0">
                <a:sym typeface="Huawei Sans" panose="020C0503030203020204" pitchFamily="34" charset="0"/>
              </a:rPr>
              <a:t>openGauss</a:t>
            </a:r>
            <a:r>
              <a:rPr lang="zh-CN" altLang="zh-CN" sz="1800" dirty="0" smtClean="0">
                <a:sym typeface="Huawei Sans" panose="020C0503030203020204" pitchFamily="34" charset="0"/>
              </a:rPr>
              <a:t>如果按照主备模式部署，并打开备机可读功能后，备机将能够提供读</a:t>
            </a:r>
            <a:r>
              <a:rPr lang="zh-CN" altLang="en-US" sz="1800" dirty="0" smtClean="0">
                <a:sym typeface="Huawei Sans" panose="020C0503030203020204" pitchFamily="34" charset="0"/>
              </a:rPr>
              <a:t>写</a:t>
            </a:r>
            <a:r>
              <a:rPr lang="zh-CN" altLang="zh-CN" sz="1800" dirty="0" smtClean="0">
                <a:sym typeface="Huawei Sans" panose="020C0503030203020204" pitchFamily="34" charset="0"/>
              </a:rPr>
              <a:t>操作，从而缓解主机上的压力</a:t>
            </a:r>
            <a:r>
              <a:rPr lang="en-US" altLang="zh-CN" sz="1800" dirty="0" smtClean="0">
                <a:sym typeface="Huawei Sans" panose="020C0503030203020204" pitchFamily="34" charset="0"/>
              </a:rPr>
              <a:t> </a:t>
            </a:r>
            <a:r>
              <a:rPr lang="zh-CN" altLang="en-US" sz="1800" dirty="0" smtClean="0">
                <a:sym typeface="Huawei Sans" panose="020C0503030203020204" pitchFamily="34" charset="0"/>
              </a:rPr>
              <a:t>（</a:t>
            </a:r>
            <a:r>
              <a:rPr lang="en-US" altLang="zh-CN" sz="1800" dirty="0" smtClean="0">
                <a:sym typeface="Huawei Sans" panose="020C0503030203020204" pitchFamily="34" charset="0"/>
              </a:rPr>
              <a:t>     </a:t>
            </a:r>
            <a:r>
              <a:rPr lang="zh-CN" altLang="en-US" sz="1800" dirty="0">
                <a:sym typeface="Huawei Sans" panose="020C0503030203020204" pitchFamily="34" charset="0"/>
              </a:rPr>
              <a:t>）</a:t>
            </a:r>
            <a:endParaRPr lang="en-US" altLang="zh-CN" sz="1800" dirty="0" smtClean="0">
              <a:sym typeface="Huawei Sans" panose="020C0503030203020204" pitchFamily="34" charset="0"/>
            </a:endParaRPr>
          </a:p>
          <a:p>
            <a:pPr lvl="1"/>
            <a:r>
              <a:rPr lang="zh-CN" altLang="en-US" sz="1600" dirty="0" smtClean="0">
                <a:sym typeface="Huawei Sans" panose="020C0503030203020204" pitchFamily="34" charset="0"/>
              </a:rPr>
              <a:t>正确</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错误</a:t>
            </a:r>
            <a:endParaRPr lang="zh-CN" altLang="zh-CN" sz="1600" dirty="0" smtClean="0">
              <a:sym typeface="Huawei Sans" panose="020C0503030203020204" pitchFamily="34" charset="0"/>
            </a:endParaRPr>
          </a:p>
          <a:p>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pPr lvl="1"/>
            <a:endParaRPr lang="zh-CN" altLang="en-US" dirty="0">
              <a:sym typeface="Huawei Sans" panose="020C0503030203020204" pitchFamily="34" charset="0"/>
            </a:endParaRPr>
          </a:p>
        </p:txBody>
      </p:sp>
    </p:spTree>
    <p:extLst>
      <p:ext uri="{BB962C8B-B14F-4D97-AF65-F5344CB8AC3E}">
        <p14:creationId xmlns:p14="http://schemas.microsoft.com/office/powerpoint/2010/main" val="23716348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buFont typeface="+mj-lt"/>
              <a:buAutoNum type="arabicPeriod" startAt="3"/>
            </a:pPr>
            <a:r>
              <a:rPr lang="zh-CN" altLang="en-US" sz="1600" dirty="0">
                <a:sym typeface="Huawei Sans" panose="020C0503030203020204" pitchFamily="34" charset="0"/>
              </a:rPr>
              <a:t>（</a:t>
            </a:r>
            <a:r>
              <a:rPr lang="zh-CN" altLang="en-US" sz="1600" dirty="0" smtClean="0">
                <a:sym typeface="Huawei Sans" panose="020C0503030203020204" pitchFamily="34" charset="0"/>
              </a:rPr>
              <a:t>单选</a:t>
            </a:r>
            <a:r>
              <a:rPr lang="zh-CN" altLang="en-US" sz="1600" dirty="0">
                <a:sym typeface="Huawei Sans" panose="020C0503030203020204" pitchFamily="34" charset="0"/>
              </a:rPr>
              <a:t>）</a:t>
            </a:r>
            <a:r>
              <a:rPr lang="zh-CN" altLang="en-US" sz="1600" dirty="0" smtClean="0">
                <a:sym typeface="Huawei Sans" panose="020C0503030203020204" pitchFamily="34" charset="0"/>
              </a:rPr>
              <a:t>以下参数中是启停</a:t>
            </a:r>
            <a:r>
              <a:rPr lang="en-US" altLang="zh-CN" sz="1600" dirty="0" err="1" smtClean="0">
                <a:sym typeface="Huawei Sans" panose="020C0503030203020204" pitchFamily="34" charset="0"/>
              </a:rPr>
              <a:t>openGauss</a:t>
            </a:r>
            <a:r>
              <a:rPr lang="zh-CN" altLang="en-US" sz="1600" dirty="0" smtClean="0">
                <a:sym typeface="Huawei Sans" panose="020C0503030203020204" pitchFamily="34" charset="0"/>
              </a:rPr>
              <a:t>服务的通用参数的是 </a:t>
            </a:r>
            <a:r>
              <a:rPr lang="zh-CN" altLang="en-US" sz="1600" dirty="0">
                <a:sym typeface="Huawei Sans" panose="020C0503030203020204" pitchFamily="34" charset="0"/>
              </a:rPr>
              <a:t>（</a:t>
            </a:r>
            <a:r>
              <a:rPr lang="en-US" altLang="zh-CN" sz="1600" dirty="0" smtClean="0">
                <a:sym typeface="Huawei Sans" panose="020C0503030203020204" pitchFamily="34" charset="0"/>
              </a:rPr>
              <a:t>     </a:t>
            </a:r>
            <a:r>
              <a:rPr lang="zh-CN" altLang="en-US" sz="1600" dirty="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400" dirty="0" smtClean="0">
                <a:sym typeface="Huawei Sans" panose="020C0503030203020204" pitchFamily="34" charset="0"/>
              </a:rPr>
              <a:t>-D</a:t>
            </a:r>
          </a:p>
          <a:p>
            <a:pPr lvl="1"/>
            <a:r>
              <a:rPr lang="en-US" altLang="zh-CN" sz="1400" dirty="0" smtClean="0">
                <a:sym typeface="Huawei Sans" panose="020C0503030203020204" pitchFamily="34" charset="0"/>
              </a:rPr>
              <a:t>-t</a:t>
            </a:r>
            <a:endParaRPr lang="zh-CN" altLang="zh-CN" sz="1400" dirty="0" smtClean="0">
              <a:sym typeface="Huawei Sans" panose="020C0503030203020204" pitchFamily="34" charset="0"/>
            </a:endParaRPr>
          </a:p>
          <a:p>
            <a:pPr lvl="1"/>
            <a:r>
              <a:rPr lang="en-US" altLang="zh-CN" sz="1400" dirty="0" smtClean="0">
                <a:sym typeface="Huawei Sans" panose="020C0503030203020204" pitchFamily="34" charset="0"/>
              </a:rPr>
              <a:t>-m</a:t>
            </a:r>
          </a:p>
          <a:p>
            <a:pPr lvl="1"/>
            <a:r>
              <a:rPr lang="en-US" altLang="zh-CN" sz="1400" dirty="0" smtClean="0">
                <a:sym typeface="Huawei Sans" panose="020C0503030203020204" pitchFamily="34" charset="0"/>
              </a:rPr>
              <a:t>--security-mode</a:t>
            </a:r>
            <a:endParaRPr lang="zh-CN" altLang="zh-CN" sz="1400" dirty="0" smtClean="0">
              <a:sym typeface="Huawei Sans" panose="020C0503030203020204" pitchFamily="34" charset="0"/>
            </a:endParaRPr>
          </a:p>
          <a:p>
            <a:pPr>
              <a:buAutoNum type="arabicPeriod" startAt="3"/>
            </a:pPr>
            <a:r>
              <a:rPr lang="zh-CN" altLang="en-US" sz="1600" dirty="0">
                <a:sym typeface="Huawei Sans" panose="020C0503030203020204" pitchFamily="34" charset="0"/>
              </a:rPr>
              <a:t>（</a:t>
            </a:r>
            <a:r>
              <a:rPr lang="zh-CN" altLang="en-US" sz="1600" dirty="0" smtClean="0">
                <a:sym typeface="Huawei Sans" panose="020C0503030203020204" pitchFamily="34" charset="0"/>
              </a:rPr>
              <a:t>单选</a:t>
            </a:r>
            <a:r>
              <a:rPr lang="zh-CN" altLang="en-US" sz="1600" dirty="0">
                <a:sym typeface="Huawei Sans" panose="020C0503030203020204" pitchFamily="34" charset="0"/>
              </a:rPr>
              <a:t>）</a:t>
            </a:r>
            <a:r>
              <a:rPr lang="zh-CN" altLang="en-US" sz="1600" dirty="0" smtClean="0">
                <a:sym typeface="Huawei Sans" panose="020C0503030203020204" pitchFamily="34" charset="0"/>
              </a:rPr>
              <a:t>如果</a:t>
            </a:r>
            <a:r>
              <a:rPr lang="zh-CN" altLang="en-US" sz="1600" dirty="0">
                <a:sym typeface="Huawei Sans" panose="020C0503030203020204" pitchFamily="34" charset="0"/>
              </a:rPr>
              <a:t>启动</a:t>
            </a:r>
            <a:r>
              <a:rPr lang="en-US" altLang="zh-CN" sz="1600" dirty="0" err="1">
                <a:sym typeface="Huawei Sans" panose="020C0503030203020204" pitchFamily="34" charset="0"/>
              </a:rPr>
              <a:t>openGauss</a:t>
            </a:r>
            <a:r>
              <a:rPr lang="zh-CN" altLang="en-US" sz="1600" dirty="0">
                <a:sym typeface="Huawei Sans" panose="020C0503030203020204" pitchFamily="34" charset="0"/>
              </a:rPr>
              <a:t>或者停止</a:t>
            </a:r>
            <a:r>
              <a:rPr lang="en-US" altLang="zh-CN" sz="1600" dirty="0" err="1">
                <a:sym typeface="Huawei Sans" panose="020C0503030203020204" pitchFamily="34" charset="0"/>
              </a:rPr>
              <a:t>openGauss</a:t>
            </a:r>
            <a:r>
              <a:rPr lang="zh-CN" altLang="en-US" sz="1600" dirty="0">
                <a:sym typeface="Huawei Sans" panose="020C0503030203020204" pitchFamily="34" charset="0"/>
              </a:rPr>
              <a:t>服务失败，请根据日志文件中的日志信息排查错误。数据库节点的运行日志放在什么路径中各自对应的目录下。 </a:t>
            </a:r>
            <a:r>
              <a:rPr lang="zh-CN" altLang="en-US" sz="1600" dirty="0" smtClean="0">
                <a:sym typeface="Huawei Sans" panose="020C0503030203020204" pitchFamily="34" charset="0"/>
              </a:rPr>
              <a:t>（     ）</a:t>
            </a:r>
            <a:endParaRPr lang="en-US" altLang="zh-CN" sz="1600" dirty="0">
              <a:sym typeface="Huawei Sans" panose="020C0503030203020204" pitchFamily="34" charset="0"/>
            </a:endParaRPr>
          </a:p>
          <a:p>
            <a:pPr lvl="1"/>
            <a:r>
              <a:rPr lang="en-US" altLang="zh-CN" sz="1600" dirty="0">
                <a:sym typeface="Huawei Sans" panose="020C0503030203020204" pitchFamily="34" charset="0"/>
              </a:rPr>
              <a:t>“/</a:t>
            </a:r>
            <a:r>
              <a:rPr lang="en-US" altLang="zh-CN" sz="1600" dirty="0" err="1">
                <a:sym typeface="Huawei Sans" panose="020C0503030203020204" pitchFamily="34" charset="0"/>
              </a:rPr>
              <a:t>etc</a:t>
            </a:r>
            <a:r>
              <a:rPr lang="en-US" altLang="zh-CN" sz="1600" dirty="0">
                <a:sym typeface="Huawei Sans" panose="020C0503030203020204" pitchFamily="34" charset="0"/>
              </a:rPr>
              <a:t>/log/</a:t>
            </a:r>
            <a:r>
              <a:rPr lang="en-US" altLang="zh-CN" sz="1600" dirty="0" err="1">
                <a:sym typeface="Huawei Sans" panose="020C0503030203020204" pitchFamily="34" charset="0"/>
              </a:rPr>
              <a:t>gaussdb</a:t>
            </a:r>
            <a:r>
              <a:rPr lang="en-US" altLang="zh-CN" sz="1600" dirty="0">
                <a:sym typeface="Huawei Sans" panose="020C0503030203020204" pitchFamily="34" charset="0"/>
              </a:rPr>
              <a:t>/</a:t>
            </a:r>
            <a:r>
              <a:rPr lang="zh-CN" altLang="en-US" sz="1600" dirty="0">
                <a:sym typeface="Huawei Sans" panose="020C0503030203020204" pitchFamily="34" charset="0"/>
              </a:rPr>
              <a:t>用户名</a:t>
            </a:r>
            <a:r>
              <a:rPr lang="en-US" altLang="zh-CN" sz="1600" dirty="0">
                <a:sym typeface="Huawei Sans" panose="020C0503030203020204" pitchFamily="34" charset="0"/>
              </a:rPr>
              <a:t>/</a:t>
            </a:r>
            <a:r>
              <a:rPr lang="en-US" altLang="zh-CN" sz="1600" dirty="0" err="1">
                <a:sym typeface="Huawei Sans" panose="020C0503030203020204" pitchFamily="34" charset="0"/>
              </a:rPr>
              <a:t>pg_log</a:t>
            </a:r>
            <a:r>
              <a:rPr lang="en-US" altLang="zh-CN" sz="1600" dirty="0">
                <a:sym typeface="Huawei Sans" panose="020C0503030203020204" pitchFamily="34" charset="0"/>
              </a:rPr>
              <a:t>”</a:t>
            </a:r>
            <a:endParaRPr lang="zh-CN" altLang="zh-CN" sz="1600" dirty="0">
              <a:sym typeface="Huawei Sans" panose="020C0503030203020204" pitchFamily="34" charset="0"/>
            </a:endParaRPr>
          </a:p>
          <a:p>
            <a:pPr lvl="1"/>
            <a:r>
              <a:rPr lang="en-US" altLang="zh-CN" sz="1600" dirty="0">
                <a:sym typeface="Huawei Sans" panose="020C0503030203020204" pitchFamily="34" charset="0"/>
              </a:rPr>
              <a:t>“/</a:t>
            </a:r>
            <a:r>
              <a:rPr lang="en-US" altLang="zh-CN" sz="1600" dirty="0" err="1">
                <a:sym typeface="Huawei Sans" panose="020C0503030203020204" pitchFamily="34" charset="0"/>
              </a:rPr>
              <a:t>var</a:t>
            </a:r>
            <a:r>
              <a:rPr lang="en-US" altLang="zh-CN" sz="1600" dirty="0">
                <a:sym typeface="Huawei Sans" panose="020C0503030203020204" pitchFamily="34" charset="0"/>
              </a:rPr>
              <a:t>/log/</a:t>
            </a:r>
            <a:r>
              <a:rPr lang="en-US" altLang="zh-CN" sz="1600" dirty="0" err="1">
                <a:sym typeface="Huawei Sans" panose="020C0503030203020204" pitchFamily="34" charset="0"/>
              </a:rPr>
              <a:t>gaussdb</a:t>
            </a:r>
            <a:r>
              <a:rPr lang="en-US" altLang="zh-CN" sz="1600" dirty="0">
                <a:sym typeface="Huawei Sans" panose="020C0503030203020204" pitchFamily="34" charset="0"/>
              </a:rPr>
              <a:t>/</a:t>
            </a:r>
            <a:r>
              <a:rPr lang="zh-CN" altLang="en-US" sz="1600" dirty="0">
                <a:sym typeface="Huawei Sans" panose="020C0503030203020204" pitchFamily="34" charset="0"/>
              </a:rPr>
              <a:t>用户名</a:t>
            </a:r>
            <a:r>
              <a:rPr lang="en-US" altLang="zh-CN" sz="1600" dirty="0">
                <a:sym typeface="Huawei Sans" panose="020C0503030203020204" pitchFamily="34" charset="0"/>
              </a:rPr>
              <a:t>/</a:t>
            </a:r>
            <a:r>
              <a:rPr lang="en-US" altLang="zh-CN" sz="1600" dirty="0" err="1">
                <a:sym typeface="Huawei Sans" panose="020C0503030203020204" pitchFamily="34" charset="0"/>
              </a:rPr>
              <a:t>pg_log</a:t>
            </a:r>
            <a:r>
              <a:rPr lang="en-US" altLang="zh-CN" sz="1600" dirty="0">
                <a:sym typeface="Huawei Sans" panose="020C0503030203020204" pitchFamily="34" charset="0"/>
              </a:rPr>
              <a:t>”</a:t>
            </a:r>
            <a:endParaRPr lang="zh-CN" altLang="zh-CN" sz="1600" dirty="0">
              <a:sym typeface="Huawei Sans" panose="020C0503030203020204" pitchFamily="34" charset="0"/>
            </a:endParaRPr>
          </a:p>
          <a:p>
            <a:pPr lvl="1"/>
            <a:r>
              <a:rPr lang="en-US" altLang="zh-CN" sz="1600" dirty="0">
                <a:sym typeface="Huawei Sans" panose="020C0503030203020204" pitchFamily="34" charset="0"/>
              </a:rPr>
              <a:t>“/</a:t>
            </a:r>
            <a:r>
              <a:rPr lang="en-US" altLang="zh-CN" sz="1600" dirty="0" err="1">
                <a:sym typeface="Huawei Sans" panose="020C0503030203020204" pitchFamily="34" charset="0"/>
              </a:rPr>
              <a:t>var</a:t>
            </a:r>
            <a:r>
              <a:rPr lang="en-US" altLang="zh-CN" sz="1600" dirty="0">
                <a:sym typeface="Huawei Sans" panose="020C0503030203020204" pitchFamily="34" charset="0"/>
              </a:rPr>
              <a:t>/</a:t>
            </a:r>
            <a:r>
              <a:rPr lang="en-US" altLang="zh-CN" sz="1600" dirty="0" err="1">
                <a:sym typeface="Huawei Sans" panose="020C0503030203020204" pitchFamily="34" charset="0"/>
              </a:rPr>
              <a:t>gaussdb</a:t>
            </a:r>
            <a:r>
              <a:rPr lang="en-US" altLang="zh-CN" sz="1600" dirty="0">
                <a:sym typeface="Huawei Sans" panose="020C0503030203020204" pitchFamily="34" charset="0"/>
              </a:rPr>
              <a:t>/log/</a:t>
            </a:r>
            <a:r>
              <a:rPr lang="zh-CN" altLang="en-US" sz="1600" dirty="0">
                <a:sym typeface="Huawei Sans" panose="020C0503030203020204" pitchFamily="34" charset="0"/>
              </a:rPr>
              <a:t>用户名</a:t>
            </a:r>
            <a:r>
              <a:rPr lang="en-US" altLang="zh-CN" sz="1600" dirty="0">
                <a:sym typeface="Huawei Sans" panose="020C0503030203020204" pitchFamily="34" charset="0"/>
              </a:rPr>
              <a:t>/</a:t>
            </a:r>
            <a:r>
              <a:rPr lang="en-US" altLang="zh-CN" sz="1600" dirty="0" err="1">
                <a:sym typeface="Huawei Sans" panose="020C0503030203020204" pitchFamily="34" charset="0"/>
              </a:rPr>
              <a:t>pg_log</a:t>
            </a:r>
            <a:r>
              <a:rPr lang="en-US" altLang="zh-CN" sz="1600" dirty="0">
                <a:sym typeface="Huawei Sans" panose="020C0503030203020204" pitchFamily="34" charset="0"/>
              </a:rPr>
              <a:t>”</a:t>
            </a:r>
          </a:p>
          <a:p>
            <a:pPr lvl="1"/>
            <a:r>
              <a:rPr lang="en-US" altLang="zh-CN" sz="1600" dirty="0">
                <a:sym typeface="Huawei Sans" panose="020C0503030203020204" pitchFamily="34" charset="0"/>
              </a:rPr>
              <a:t>“/</a:t>
            </a:r>
            <a:r>
              <a:rPr lang="en-US" altLang="zh-CN" sz="1600" dirty="0" err="1">
                <a:sym typeface="Huawei Sans" panose="020C0503030203020204" pitchFamily="34" charset="0"/>
              </a:rPr>
              <a:t>etc</a:t>
            </a:r>
            <a:r>
              <a:rPr lang="en-US" altLang="zh-CN" sz="1600" dirty="0">
                <a:sym typeface="Huawei Sans" panose="020C0503030203020204" pitchFamily="34" charset="0"/>
              </a:rPr>
              <a:t>/</a:t>
            </a:r>
            <a:r>
              <a:rPr lang="en-US" altLang="zh-CN" sz="1600" dirty="0" err="1">
                <a:sym typeface="Huawei Sans" panose="020C0503030203020204" pitchFamily="34" charset="0"/>
              </a:rPr>
              <a:t>gaussdb</a:t>
            </a:r>
            <a:r>
              <a:rPr lang="en-US" altLang="zh-CN" sz="1600" dirty="0">
                <a:sym typeface="Huawei Sans" panose="020C0503030203020204" pitchFamily="34" charset="0"/>
              </a:rPr>
              <a:t>/log/</a:t>
            </a:r>
            <a:r>
              <a:rPr lang="zh-CN" altLang="en-US" sz="1600" dirty="0">
                <a:sym typeface="Huawei Sans" panose="020C0503030203020204" pitchFamily="34" charset="0"/>
              </a:rPr>
              <a:t>用户名</a:t>
            </a:r>
            <a:r>
              <a:rPr lang="en-US" altLang="zh-CN" sz="1600" dirty="0">
                <a:sym typeface="Huawei Sans" panose="020C0503030203020204" pitchFamily="34" charset="0"/>
              </a:rPr>
              <a:t>/</a:t>
            </a:r>
            <a:r>
              <a:rPr lang="en-US" altLang="zh-CN" sz="1600" dirty="0" err="1">
                <a:sym typeface="Huawei Sans" panose="020C0503030203020204" pitchFamily="34" charset="0"/>
              </a:rPr>
              <a:t>pg_log</a:t>
            </a:r>
            <a:r>
              <a:rPr lang="en-US" altLang="zh-CN" sz="1600" dirty="0">
                <a:sym typeface="Huawei Sans" panose="020C0503030203020204" pitchFamily="34" charset="0"/>
              </a:rPr>
              <a:t>”</a:t>
            </a:r>
            <a:endParaRPr lang="zh-CN" altLang="zh-CN" sz="1600" dirty="0">
              <a:sym typeface="Huawei Sans" panose="020C0503030203020204" pitchFamily="34" charset="0"/>
            </a:endParaRPr>
          </a:p>
          <a:p>
            <a:pPr lvl="1"/>
            <a:endParaRPr lang="en-US" altLang="zh-CN" dirty="0" smtClean="0">
              <a:sym typeface="Huawei Sans" panose="020C0503030203020204" pitchFamily="34" charset="0"/>
            </a:endParaRPr>
          </a:p>
          <a:p>
            <a:pPr lvl="1"/>
            <a:endParaRPr lang="zh-CN" altLang="en-US" dirty="0" smtClean="0">
              <a:sym typeface="Huawei Sans" panose="020C0503030203020204" pitchFamily="34" charset="0"/>
            </a:endParaRPr>
          </a:p>
          <a:p>
            <a:pPr>
              <a:buAutoNum type="arabicPeriod" startAt="3"/>
            </a:pPr>
            <a:endParaRPr lang="zh-CN" altLang="en-US" dirty="0">
              <a:sym typeface="Huawei Sans" panose="020C0503030203020204" pitchFamily="34" charset="0"/>
            </a:endParaRPr>
          </a:p>
        </p:txBody>
      </p:sp>
    </p:spTree>
    <p:extLst>
      <p:ext uri="{BB962C8B-B14F-4D97-AF65-F5344CB8AC3E}">
        <p14:creationId xmlns:p14="http://schemas.microsoft.com/office/powerpoint/2010/main" val="2703381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1019175" y="1844675"/>
            <a:ext cx="10153650" cy="4083050"/>
          </a:xfrm>
        </p:spPr>
        <p:txBody>
          <a:bodyPr/>
          <a:lstStyle/>
          <a:p>
            <a:r>
              <a:rPr lang="zh-CN" altLang="en-US" dirty="0" smtClean="0">
                <a:sym typeface="Huawei Sans" panose="020C0503030203020204" pitchFamily="34" charset="0"/>
              </a:rPr>
              <a:t>本章主要讲解了</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数据库，包括数据库的特点、系统架构、应用场景、运行环境、基本功能和企业增强特</a:t>
            </a:r>
            <a:r>
              <a:rPr lang="zh-CN" altLang="en-US" dirty="0">
                <a:sym typeface="Huawei Sans" panose="020C0503030203020204" pitchFamily="34" charset="0"/>
              </a:rPr>
              <a:t>性</a:t>
            </a:r>
            <a:r>
              <a:rPr lang="zh-CN" altLang="en-US" dirty="0" smtClean="0">
                <a:sym typeface="Huawei Sans" panose="020C0503030203020204" pitchFamily="34" charset="0"/>
              </a:rPr>
              <a:t>等内容。并对</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的安装部署、状态查询、启停服务进行</a:t>
            </a:r>
            <a:r>
              <a:rPr lang="zh-CN" altLang="en-US" smtClean="0">
                <a:sym typeface="Huawei Sans" panose="020C0503030203020204" pitchFamily="34" charset="0"/>
              </a:rPr>
              <a:t>了介绍。</a:t>
            </a:r>
            <a:endParaRPr lang="zh-CN" altLang="en-US" dirty="0">
              <a:sym typeface="Huawei Sans" panose="020C0503030203020204" pitchFamily="34" charset="0"/>
            </a:endParaRPr>
          </a:p>
        </p:txBody>
      </p:sp>
    </p:spTree>
    <p:extLst>
      <p:ext uri="{BB962C8B-B14F-4D97-AF65-F5344CB8AC3E}">
        <p14:creationId xmlns:p14="http://schemas.microsoft.com/office/powerpoint/2010/main" val="37390020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dirty="0">
              <a:sym typeface="Huawei Sans" panose="020C0503030203020204" pitchFamily="34" charset="0"/>
            </a:endParaRPr>
          </a:p>
        </p:txBody>
      </p:sp>
      <p:grpSp>
        <p:nvGrpSpPr>
          <p:cNvPr id="6" name="组合 5">
            <a:extLst>
              <a:ext uri="{FF2B5EF4-FFF2-40B4-BE49-F238E27FC236}">
                <a16:creationId xmlns="" xmlns:a16="http://schemas.microsoft.com/office/drawing/2014/main" id="{2C3E1400-CBB3-4C18-9B3A-F07CE69B01B7}"/>
              </a:ext>
            </a:extLst>
          </p:cNvPr>
          <p:cNvGrpSpPr/>
          <p:nvPr/>
        </p:nvGrpSpPr>
        <p:grpSpPr>
          <a:xfrm>
            <a:off x="2288382" y="2456338"/>
            <a:ext cx="7839869" cy="2520000"/>
            <a:chOff x="764381" y="1948181"/>
            <a:chExt cx="7839869" cy="2520000"/>
          </a:xfrm>
        </p:grpSpPr>
        <p:pic>
          <p:nvPicPr>
            <p:cNvPr id="7" name="图片 6">
              <a:extLst>
                <a:ext uri="{FF2B5EF4-FFF2-40B4-BE49-F238E27FC236}">
                  <a16:creationId xmlns="" xmlns:a16="http://schemas.microsoft.com/office/drawing/2014/main" id="{DF4B60EC-ABCD-45B8-AA88-F6672D743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1" y="1948181"/>
              <a:ext cx="2520000" cy="2520000"/>
            </a:xfrm>
            <a:prstGeom prst="rect">
              <a:avLst/>
            </a:prstGeom>
          </p:spPr>
        </p:pic>
        <p:pic>
          <p:nvPicPr>
            <p:cNvPr id="8" name="图片 7">
              <a:extLst>
                <a:ext uri="{FF2B5EF4-FFF2-40B4-BE49-F238E27FC236}">
                  <a16:creationId xmlns="" xmlns:a16="http://schemas.microsoft.com/office/drawing/2014/main" id="{5AA13BF6-30FC-4CE7-92A8-F7EDBB270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015" y="1948181"/>
              <a:ext cx="2520000" cy="2520000"/>
            </a:xfrm>
            <a:prstGeom prst="rect">
              <a:avLst/>
            </a:prstGeom>
          </p:spPr>
        </p:pic>
        <p:pic>
          <p:nvPicPr>
            <p:cNvPr id="9" name="图片 8">
              <a:extLst>
                <a:ext uri="{FF2B5EF4-FFF2-40B4-BE49-F238E27FC236}">
                  <a16:creationId xmlns="" xmlns:a16="http://schemas.microsoft.com/office/drawing/2014/main" id="{E1BB73AF-7917-463E-9DE8-FD69630FB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250" y="1948181"/>
              <a:ext cx="2520000" cy="2520000"/>
            </a:xfrm>
            <a:prstGeom prst="rect">
              <a:avLst/>
            </a:prstGeom>
          </p:spPr>
        </p:pic>
        <p:sp>
          <p:nvSpPr>
            <p:cNvPr id="10" name="矩形 9">
              <a:extLst>
                <a:ext uri="{FF2B5EF4-FFF2-40B4-BE49-F238E27FC236}">
                  <a16:creationId xmlns="" xmlns:a16="http://schemas.microsoft.com/office/drawing/2014/main" id="{9BABD157-ECCC-4194-ADE5-234A95F2A814}"/>
                </a:ext>
              </a:extLst>
            </p:cNvPr>
            <p:cNvSpPr/>
            <p:nvPr/>
          </p:nvSpPr>
          <p:spPr>
            <a:xfrm>
              <a:off x="6631555"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华为企业业务</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1" name="矩形 10">
              <a:extLst>
                <a:ext uri="{FF2B5EF4-FFF2-40B4-BE49-F238E27FC236}">
                  <a16:creationId xmlns="" xmlns:a16="http://schemas.microsoft.com/office/drawing/2014/main" id="{67A1AE1E-23DA-48D1-87C9-D26402CBE0DC}"/>
                </a:ext>
              </a:extLst>
            </p:cNvPr>
            <p:cNvSpPr/>
            <p:nvPr/>
          </p:nvSpPr>
          <p:spPr>
            <a:xfrm>
              <a:off x="3974320"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企业技术支持</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2" name="矩形 11">
              <a:extLst>
                <a:ext uri="{FF2B5EF4-FFF2-40B4-BE49-F238E27FC236}">
                  <a16:creationId xmlns="" xmlns:a16="http://schemas.microsoft.com/office/drawing/2014/main" id="{6416203A-5552-47ED-A990-490B340BAC4C}"/>
                </a:ext>
              </a:extLst>
            </p:cNvPr>
            <p:cNvSpPr/>
            <p:nvPr/>
          </p:nvSpPr>
          <p:spPr>
            <a:xfrm>
              <a:off x="1465574" y="4149080"/>
              <a:ext cx="1117614"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华为培训</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pic>
          <p:nvPicPr>
            <p:cNvPr id="13" name="图片 12" descr="屏幕剪辑">
              <a:extLst>
                <a:ext uri="{FF2B5EF4-FFF2-40B4-BE49-F238E27FC236}">
                  <a16:creationId xmlns="" xmlns:a16="http://schemas.microsoft.com/office/drawing/2014/main" id="{99663D9E-8033-4D43-B82B-DEC202A23FBD}"/>
                </a:ext>
              </a:extLst>
            </p:cNvPr>
            <p:cNvPicPr/>
            <p:nvPr/>
          </p:nvPicPr>
          <p:blipFill>
            <a:blip r:embed="rId6">
              <a:extLst>
                <a:ext uri="{28A0092B-C50C-407E-A947-70E740481C1C}">
                  <a14:useLocalDpi xmlns:a14="http://schemas.microsoft.com/office/drawing/2010/main" val="0"/>
                </a:ext>
              </a:extLst>
            </a:blip>
            <a:stretch>
              <a:fillRect/>
            </a:stretch>
          </p:blipFill>
          <p:spPr>
            <a:xfrm>
              <a:off x="1160381" y="2326181"/>
              <a:ext cx="1764000" cy="1764000"/>
            </a:xfrm>
            <a:prstGeom prst="rect">
              <a:avLst/>
            </a:prstGeom>
          </p:spPr>
        </p:pic>
        <p:pic>
          <p:nvPicPr>
            <p:cNvPr id="14" name="图片 13" descr="屏幕剪辑">
              <a:extLst>
                <a:ext uri="{FF2B5EF4-FFF2-40B4-BE49-F238E27FC236}">
                  <a16:creationId xmlns="" xmlns:a16="http://schemas.microsoft.com/office/drawing/2014/main" id="{94EF2E64-506C-4AE2-B3EF-9ED9B3DC0D23}"/>
                </a:ext>
              </a:extLst>
            </p:cNvPr>
            <p:cNvPicPr/>
            <p:nvPr/>
          </p:nvPicPr>
          <p:blipFill>
            <a:blip r:embed="rId7">
              <a:extLst>
                <a:ext uri="{28A0092B-C50C-407E-A947-70E740481C1C}">
                  <a14:useLocalDpi xmlns:a14="http://schemas.microsoft.com/office/drawing/2010/main" val="0"/>
                </a:ext>
              </a:extLst>
            </a:blip>
            <a:stretch>
              <a:fillRect/>
            </a:stretch>
          </p:blipFill>
          <p:spPr>
            <a:xfrm>
              <a:off x="6480333" y="2326181"/>
              <a:ext cx="1764000" cy="1764000"/>
            </a:xfrm>
            <a:prstGeom prst="rect">
              <a:avLst/>
            </a:prstGeom>
          </p:spPr>
        </p:pic>
        <p:pic>
          <p:nvPicPr>
            <p:cNvPr id="15" name="图片 14" descr="屏幕剪辑">
              <a:extLst>
                <a:ext uri="{FF2B5EF4-FFF2-40B4-BE49-F238E27FC236}">
                  <a16:creationId xmlns="" xmlns:a16="http://schemas.microsoft.com/office/drawing/2014/main" id="{A89346DD-A6D1-4AE8-8F9F-E314DE086161}"/>
                </a:ext>
              </a:extLst>
            </p:cNvPr>
            <p:cNvPicPr/>
            <p:nvPr/>
          </p:nvPicPr>
          <p:blipFill>
            <a:blip r:embed="rId8">
              <a:extLst>
                <a:ext uri="{28A0092B-C50C-407E-A947-70E740481C1C}">
                  <a14:useLocalDpi xmlns:a14="http://schemas.microsoft.com/office/drawing/2010/main" val="0"/>
                </a:ext>
              </a:extLst>
            </a:blip>
            <a:stretch>
              <a:fillRect/>
            </a:stretch>
          </p:blipFill>
          <p:spPr>
            <a:xfrm>
              <a:off x="3805015" y="2326181"/>
              <a:ext cx="1764000" cy="1764000"/>
            </a:xfrm>
            <a:prstGeom prst="rect">
              <a:avLst/>
            </a:prstGeom>
          </p:spPr>
        </p:pic>
      </p:grpSp>
    </p:spTree>
    <p:extLst>
      <p:ext uri="{BB962C8B-B14F-4D97-AF65-F5344CB8AC3E}">
        <p14:creationId xmlns:p14="http://schemas.microsoft.com/office/powerpoint/2010/main" val="25540989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华为官方网站</a:t>
            </a:r>
            <a:endParaRPr lang="en-US" altLang="zh-CN" sz="2000" dirty="0">
              <a:sym typeface="Huawei Sans" panose="020C0503030203020204" pitchFamily="34" charset="0"/>
            </a:endParaRPr>
          </a:p>
          <a:p>
            <a:pPr lvl="1"/>
            <a:r>
              <a:rPr lang="zh-CN" altLang="en-US" sz="1800" dirty="0">
                <a:sym typeface="Huawei Sans" panose="020C0503030203020204" pitchFamily="34" charset="0"/>
              </a:rPr>
              <a:t>企业业务：</a:t>
            </a:r>
            <a:r>
              <a:rPr lang="en-US" altLang="zh-CN" sz="1800" dirty="0">
                <a:sym typeface="Huawei Sans" panose="020C0503030203020204" pitchFamily="34" charset="0"/>
                <a:hlinkClick r:id="rId3"/>
              </a:rPr>
              <a:t>http://enterprise.huawei.com/cn</a:t>
            </a:r>
            <a:r>
              <a:rPr lang="en-US" altLang="zh-CN" sz="1800" dirty="0" smtClean="0">
                <a:sym typeface="Huawei Sans" panose="020C0503030203020204" pitchFamily="34" charset="0"/>
                <a:hlinkClick r:id="rId3"/>
              </a:rPr>
              <a:t>/</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技术</a:t>
            </a:r>
            <a:r>
              <a:rPr lang="zh-CN" altLang="en-US" sz="1800" dirty="0">
                <a:sym typeface="Huawei Sans" panose="020C0503030203020204" pitchFamily="34" charset="0"/>
              </a:rPr>
              <a:t>支持：</a:t>
            </a:r>
            <a:r>
              <a:rPr lang="en-US" altLang="zh-CN" sz="1800" dirty="0">
                <a:sym typeface="Huawei Sans" panose="020C0503030203020204" pitchFamily="34" charset="0"/>
                <a:hlinkClick r:id="rId4"/>
              </a:rPr>
              <a:t>http://support.huawei.com/enterprise</a:t>
            </a:r>
            <a:r>
              <a:rPr lang="en-US" altLang="zh-CN" sz="1800" dirty="0" smtClean="0">
                <a:sym typeface="Huawei Sans" panose="020C0503030203020204" pitchFamily="34" charset="0"/>
                <a:hlinkClick r:id="rId4"/>
              </a:rPr>
              <a:t>/</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在线</a:t>
            </a:r>
            <a:r>
              <a:rPr lang="zh-CN" altLang="en-US" sz="1800" dirty="0">
                <a:sym typeface="Huawei Sans" panose="020C0503030203020204" pitchFamily="34" charset="0"/>
              </a:rPr>
              <a:t>学习：</a:t>
            </a:r>
            <a:r>
              <a:rPr lang="en-US" altLang="zh-CN" sz="1800" dirty="0">
                <a:sym typeface="Huawei Sans" panose="020C0503030203020204" pitchFamily="34" charset="0"/>
                <a:hlinkClick r:id="rId5"/>
              </a:rPr>
              <a:t>http://</a:t>
            </a:r>
            <a:r>
              <a:rPr lang="en-US" altLang="zh-CN" sz="1800">
                <a:sym typeface="Huawei Sans" panose="020C0503030203020204" pitchFamily="34" charset="0"/>
                <a:hlinkClick r:id="rId5"/>
              </a:rPr>
              <a:t>learning.huawei.com/cn</a:t>
            </a:r>
            <a:r>
              <a:rPr lang="en-US" altLang="zh-CN" sz="1800" smtClean="0">
                <a:sym typeface="Huawei Sans" panose="020C0503030203020204" pitchFamily="34" charset="0"/>
                <a:hlinkClick r:id="rId5"/>
              </a:rPr>
              <a:t>/</a:t>
            </a:r>
            <a:endParaRPr lang="en-US" altLang="zh-CN" sz="1800" smtClean="0">
              <a:sym typeface="Huawei Sans" panose="020C0503030203020204" pitchFamily="34" charset="0"/>
            </a:endParaRPr>
          </a:p>
          <a:p>
            <a:r>
              <a:rPr lang="zh-CN" altLang="en-US" sz="2000" smtClean="0">
                <a:sym typeface="Huawei Sans" panose="020C0503030203020204" pitchFamily="34" charset="0"/>
              </a:rPr>
              <a:t>热门</a:t>
            </a:r>
            <a:r>
              <a:rPr lang="zh-CN" altLang="en-US" sz="2000" dirty="0">
                <a:sym typeface="Huawei Sans" panose="020C0503030203020204" pitchFamily="34" charset="0"/>
              </a:rPr>
              <a:t>工具</a:t>
            </a:r>
            <a:endParaRPr lang="en-US" altLang="zh-CN" sz="2000" dirty="0">
              <a:sym typeface="Huawei Sans" panose="020C0503030203020204" pitchFamily="34" charset="0"/>
            </a:endParaRPr>
          </a:p>
          <a:p>
            <a:pPr lvl="1"/>
            <a:r>
              <a:rPr lang="en-US" altLang="zh-CN" sz="1800" dirty="0" err="1">
                <a:sym typeface="Huawei Sans" panose="020C0503030203020204" pitchFamily="34" charset="0"/>
              </a:rPr>
              <a:t>HedEx</a:t>
            </a:r>
            <a:r>
              <a:rPr lang="en-US" altLang="zh-CN" sz="1800" dirty="0">
                <a:sym typeface="Huawei Sans" panose="020C0503030203020204" pitchFamily="34" charset="0"/>
              </a:rPr>
              <a:t> Lite</a:t>
            </a:r>
            <a:endParaRPr lang="zh-CN" altLang="en-US" sz="1800" dirty="0">
              <a:sym typeface="Huawei Sans" panose="020C0503030203020204" pitchFamily="34" charset="0"/>
            </a:endParaRPr>
          </a:p>
          <a:p>
            <a:pPr lvl="1"/>
            <a:r>
              <a:rPr lang="en-US" altLang="zh-CN" sz="1800" dirty="0" err="1">
                <a:sym typeface="Huawei Sans" panose="020C0503030203020204" pitchFamily="34" charset="0"/>
              </a:rPr>
              <a:t>eNSP</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网络资料工具中心</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信息查询助手</a:t>
            </a:r>
            <a:endParaRPr lang="en-US" altLang="zh-CN" sz="1800" dirty="0">
              <a:sym typeface="Huawei Sans" panose="020C0503030203020204" pitchFamily="34" charset="0"/>
            </a:endParaRPr>
          </a:p>
          <a:p>
            <a:endParaRPr lang="zh-CN" altLang="en-US" sz="2000" dirty="0">
              <a:sym typeface="Huawei Sans" panose="020C0503030203020204" pitchFamily="34" charset="0"/>
            </a:endParaRPr>
          </a:p>
        </p:txBody>
      </p:sp>
      <p:grpSp>
        <p:nvGrpSpPr>
          <p:cNvPr id="5" name="组合 4">
            <a:extLst>
              <a:ext uri="{FF2B5EF4-FFF2-40B4-BE49-F238E27FC236}">
                <a16:creationId xmlns="" xmlns:a16="http://schemas.microsoft.com/office/drawing/2014/main" id="{83F91931-180B-4236-AD33-35A849652E5B}"/>
              </a:ext>
            </a:extLst>
          </p:cNvPr>
          <p:cNvGrpSpPr/>
          <p:nvPr/>
        </p:nvGrpSpPr>
        <p:grpSpPr>
          <a:xfrm>
            <a:off x="6646651" y="4157392"/>
            <a:ext cx="3932189" cy="1951766"/>
            <a:chOff x="4716250" y="3981255"/>
            <a:chExt cx="3932189" cy="1951766"/>
          </a:xfrm>
        </p:grpSpPr>
        <p:pic>
          <p:nvPicPr>
            <p:cNvPr id="6" name="图片 5">
              <a:extLst>
                <a:ext uri="{FF2B5EF4-FFF2-40B4-BE49-F238E27FC236}">
                  <a16:creationId xmlns="" xmlns:a16="http://schemas.microsoft.com/office/drawing/2014/main" id="{C31C79E5-356B-486A-A06C-79CBC65DB1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6250" y="3981255"/>
              <a:ext cx="1944000" cy="1944000"/>
            </a:xfrm>
            <a:prstGeom prst="rect">
              <a:avLst/>
            </a:prstGeom>
          </p:spPr>
        </p:pic>
        <p:pic>
          <p:nvPicPr>
            <p:cNvPr id="7" name="图片 6">
              <a:extLst>
                <a:ext uri="{FF2B5EF4-FFF2-40B4-BE49-F238E27FC236}">
                  <a16:creationId xmlns="" xmlns:a16="http://schemas.microsoft.com/office/drawing/2014/main" id="{D6EE5A41-3B9D-4CD4-97FB-9B05DF878C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4439" y="3981255"/>
              <a:ext cx="1944000" cy="1944000"/>
            </a:xfrm>
            <a:prstGeom prst="rect">
              <a:avLst/>
            </a:prstGeom>
          </p:spPr>
        </p:pic>
        <p:sp>
          <p:nvSpPr>
            <p:cNvPr id="8" name="矩形 7">
              <a:extLst>
                <a:ext uri="{FF2B5EF4-FFF2-40B4-BE49-F238E27FC236}">
                  <a16:creationId xmlns="" xmlns:a16="http://schemas.microsoft.com/office/drawing/2014/main" id="{D4014635-1BE6-47BD-9315-EB3D51863A68}"/>
                </a:ext>
              </a:extLst>
            </p:cNvPr>
            <p:cNvSpPr/>
            <p:nvPr/>
          </p:nvSpPr>
          <p:spPr>
            <a:xfrm>
              <a:off x="7225034"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热门工具</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a:extLst>
                <a:ext uri="{FF2B5EF4-FFF2-40B4-BE49-F238E27FC236}">
                  <a16:creationId xmlns="" xmlns:a16="http://schemas.microsoft.com/office/drawing/2014/main" id="{F0C0DE57-B92C-4D21-8E4E-12F0C1781314}"/>
                </a:ext>
              </a:extLst>
            </p:cNvPr>
            <p:cNvSpPr/>
            <p:nvPr/>
          </p:nvSpPr>
          <p:spPr>
            <a:xfrm>
              <a:off x="5236845"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技术支持</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descr="屏幕剪辑">
              <a:extLst>
                <a:ext uri="{FF2B5EF4-FFF2-40B4-BE49-F238E27FC236}">
                  <a16:creationId xmlns="" xmlns:a16="http://schemas.microsoft.com/office/drawing/2014/main" id="{8ADE64A2-3505-4D98-A267-C2BC72C0782D}"/>
                </a:ext>
              </a:extLst>
            </p:cNvPr>
            <p:cNvPicPr/>
            <p:nvPr/>
          </p:nvPicPr>
          <p:blipFill>
            <a:blip r:embed="rId8">
              <a:extLst>
                <a:ext uri="{28A0092B-C50C-407E-A947-70E740481C1C}">
                  <a14:useLocalDpi xmlns:a14="http://schemas.microsoft.com/office/drawing/2010/main" val="0"/>
                </a:ext>
              </a:extLst>
            </a:blip>
            <a:stretch>
              <a:fillRect/>
            </a:stretch>
          </p:blipFill>
          <p:spPr>
            <a:xfrm>
              <a:off x="5004250" y="4269255"/>
              <a:ext cx="1368000" cy="1368000"/>
            </a:xfrm>
            <a:prstGeom prst="rect">
              <a:avLst/>
            </a:prstGeom>
          </p:spPr>
        </p:pic>
        <p:pic>
          <p:nvPicPr>
            <p:cNvPr id="11" name="图片 10" descr="屏幕剪辑">
              <a:extLst>
                <a:ext uri="{FF2B5EF4-FFF2-40B4-BE49-F238E27FC236}">
                  <a16:creationId xmlns="" xmlns:a16="http://schemas.microsoft.com/office/drawing/2014/main" id="{0748FCF0-A092-4999-A891-A8FB6592BDB5}"/>
                </a:ext>
              </a:extLst>
            </p:cNvPr>
            <p:cNvPicPr/>
            <p:nvPr/>
          </p:nvPicPr>
          <p:blipFill>
            <a:blip r:embed="rId9">
              <a:extLst>
                <a:ext uri="{28A0092B-C50C-407E-A947-70E740481C1C}">
                  <a14:useLocalDpi xmlns:a14="http://schemas.microsoft.com/office/drawing/2010/main" val="0"/>
                </a:ext>
              </a:extLst>
            </a:blip>
            <a:stretch>
              <a:fillRect/>
            </a:stretch>
          </p:blipFill>
          <p:spPr>
            <a:xfrm>
              <a:off x="6992439" y="4269255"/>
              <a:ext cx="1368000" cy="1368000"/>
            </a:xfrm>
            <a:prstGeom prst="rect">
              <a:avLst/>
            </a:prstGeom>
          </p:spPr>
        </p:pic>
        <p:pic>
          <p:nvPicPr>
            <p:cNvPr id="12" name="图片 11">
              <a:extLst>
                <a:ext uri="{FF2B5EF4-FFF2-40B4-BE49-F238E27FC236}">
                  <a16:creationId xmlns="" xmlns:a16="http://schemas.microsoft.com/office/drawing/2014/main" id="{AFCA7D09-9808-4602-A580-616FAED56F1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5508230" y="4773235"/>
              <a:ext cx="360040" cy="360040"/>
            </a:xfrm>
            <a:prstGeom prst="rect">
              <a:avLst/>
            </a:prstGeom>
          </p:spPr>
        </p:pic>
        <p:pic>
          <p:nvPicPr>
            <p:cNvPr id="13" name="图片 12">
              <a:extLst>
                <a:ext uri="{FF2B5EF4-FFF2-40B4-BE49-F238E27FC236}">
                  <a16:creationId xmlns="" xmlns:a16="http://schemas.microsoft.com/office/drawing/2014/main" id="{464A7EA6-CF2D-42AD-98D5-1A176F468D6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7496419" y="4773235"/>
              <a:ext cx="360040" cy="360040"/>
            </a:xfrm>
            <a:prstGeom prst="rect">
              <a:avLst/>
            </a:prstGeom>
          </p:spPr>
        </p:pic>
      </p:grpSp>
    </p:spTree>
    <p:extLst>
      <p:ext uri="{BB962C8B-B14F-4D97-AF65-F5344CB8AC3E}">
        <p14:creationId xmlns:p14="http://schemas.microsoft.com/office/powerpoint/2010/main" val="33753672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defTabSz="914126">
              <a:lnSpc>
                <a:spcPct val="110000"/>
              </a:lnSpc>
              <a:spcBef>
                <a:spcPct val="20000"/>
              </a:spcBef>
              <a:spcAft>
                <a:spcPct val="0"/>
              </a:spcAft>
              <a:defRPr/>
            </a:pPr>
            <a:r>
              <a:rPr lang="en-US" altLang="zh-CN" dirty="0" err="1">
                <a:sym typeface="Huawei Sans"/>
              </a:rPr>
              <a:t>openGauss</a:t>
            </a:r>
            <a:r>
              <a:rPr lang="zh-CN" altLang="en-US" dirty="0">
                <a:sym typeface="Huawei Sans"/>
              </a:rPr>
              <a:t>产品：商用</a:t>
            </a:r>
            <a:r>
              <a:rPr lang="en-US" altLang="zh-CN" dirty="0">
                <a:sym typeface="Huawei Sans"/>
              </a:rPr>
              <a:t>+</a:t>
            </a:r>
            <a:r>
              <a:rPr lang="zh-CN" altLang="en-US" dirty="0">
                <a:sym typeface="Huawei Sans"/>
              </a:rPr>
              <a:t>自用</a:t>
            </a:r>
            <a:r>
              <a:rPr lang="en-US" altLang="zh-CN" dirty="0">
                <a:sym typeface="Huawei Sans"/>
              </a:rPr>
              <a:t>+</a:t>
            </a:r>
            <a:r>
              <a:rPr lang="zh-CN" altLang="en-US" dirty="0">
                <a:sym typeface="Huawei Sans"/>
              </a:rPr>
              <a:t>开源相结合，内核将长期演进</a:t>
            </a:r>
          </a:p>
        </p:txBody>
      </p:sp>
      <p:sp>
        <p:nvSpPr>
          <p:cNvPr id="8" name="文本占位符 7"/>
          <p:cNvSpPr>
            <a:spLocks noGrp="1"/>
          </p:cNvSpPr>
          <p:nvPr>
            <p:ph type="body" sz="quarter" idx="10"/>
          </p:nvPr>
        </p:nvSpPr>
        <p:spPr/>
        <p:txBody>
          <a:bodyPr/>
          <a:lstStyle/>
          <a:p>
            <a:r>
              <a:rPr lang="zh-CN" altLang="en-US" dirty="0" smtClean="0">
                <a:sym typeface="Huawei Sans" panose="020C0503030203020204" pitchFamily="34" charset="0"/>
              </a:rPr>
              <a:t>华为公司内部配套和公有云的</a:t>
            </a:r>
            <a:r>
              <a:rPr lang="en-US" altLang="zh-CN" dirty="0" err="1" smtClean="0">
                <a:sym typeface="Huawei Sans" panose="020C0503030203020204" pitchFamily="34" charset="0"/>
              </a:rPr>
              <a:t>GaussDB</a:t>
            </a:r>
            <a:r>
              <a:rPr lang="zh-CN" altLang="en-US" dirty="0" smtClean="0">
                <a:sym typeface="Huawei Sans" panose="020C0503030203020204" pitchFamily="34" charset="0"/>
              </a:rPr>
              <a:t>服务均基于</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，内核将保持长期演进。</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pSp>
        <p:nvGrpSpPr>
          <p:cNvPr id="71" name="组合 1"/>
          <p:cNvGrpSpPr/>
          <p:nvPr/>
        </p:nvGrpSpPr>
        <p:grpSpPr>
          <a:xfrm>
            <a:off x="635059" y="2181062"/>
            <a:ext cx="10677881" cy="4019716"/>
            <a:chOff x="224480" y="1505915"/>
            <a:chExt cx="10944903" cy="4682722"/>
          </a:xfrm>
        </p:grpSpPr>
        <p:sp>
          <p:nvSpPr>
            <p:cNvPr id="9" name="文本框 3"/>
            <p:cNvSpPr txBox="1"/>
            <p:nvPr/>
          </p:nvSpPr>
          <p:spPr>
            <a:xfrm>
              <a:off x="594123" y="2159547"/>
              <a:ext cx="662494" cy="430100"/>
            </a:xfrm>
            <a:prstGeom prst="rect">
              <a:avLst/>
            </a:prstGeom>
            <a:noFill/>
          </p:spPr>
          <p:txBody>
            <a:bodyPr vert="horz" wrap="none" rtlCol="0">
              <a:spAutoFit/>
            </a:bodyPr>
            <a:lstStyle/>
            <a:p>
              <a:pPr defTabSz="1218049"/>
              <a:r>
                <a:rPr lang="zh-CN" altLang="en-US" sz="1799" b="1"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客户</a:t>
              </a:r>
            </a:p>
          </p:txBody>
        </p:sp>
        <p:sp>
          <p:nvSpPr>
            <p:cNvPr id="10" name="文本框 4"/>
            <p:cNvSpPr txBox="1"/>
            <p:nvPr/>
          </p:nvSpPr>
          <p:spPr>
            <a:xfrm>
              <a:off x="224480" y="5061945"/>
              <a:ext cx="1390344" cy="435968"/>
            </a:xfrm>
            <a:prstGeom prst="rect">
              <a:avLst/>
            </a:prstGeom>
            <a:noFill/>
          </p:spPr>
          <p:txBody>
            <a:bodyPr vert="horz" wrap="square" rtlCol="0">
              <a:spAutoFit/>
            </a:bodyPr>
            <a:lstStyle>
              <a:defPPr>
                <a:defRPr lang="zh-CN"/>
              </a:defPPr>
              <a:lvl1pPr>
                <a:defRPr sz="1200" b="1">
                  <a:solidFill>
                    <a:srgbClr val="000000"/>
                  </a:solidFill>
                  <a:latin typeface="微软雅黑" panose="020B0503020204020204" pitchFamily="34" charset="-122"/>
                  <a:ea typeface="微软雅黑" panose="020B0503020204020204" pitchFamily="34" charset="-122"/>
                </a:defRPr>
              </a:lvl1pPr>
            </a:lstStyle>
            <a:p>
              <a:pPr algn="ctr" defTabSz="1218049"/>
              <a:r>
                <a:rPr lang="zh-CN" altLang="en-US" sz="1799" dirty="0">
                  <a:latin typeface="Huawei Sans" panose="020C0503030203020204" pitchFamily="34" charset="0"/>
                  <a:ea typeface="方正兰亭黑简体" panose="02000000000000000000" pitchFamily="2" charset="-122"/>
                  <a:sym typeface="Huawei Sans" panose="020C0503030203020204" pitchFamily="34" charset="0"/>
                </a:rPr>
                <a:t>统一内核</a:t>
              </a:r>
              <a:endParaRPr lang="en-US" altLang="zh-CN"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5"/>
            <p:cNvSpPr/>
            <p:nvPr/>
          </p:nvSpPr>
          <p:spPr bwMode="auto">
            <a:xfrm flipV="1">
              <a:off x="1482845" y="3557929"/>
              <a:ext cx="9684753" cy="1282304"/>
            </a:xfrm>
            <a:prstGeom prst="rect">
              <a:avLst/>
            </a:prstGeom>
            <a:solidFill>
              <a:schemeClr val="bg1">
                <a:lumMod val="10000"/>
                <a:lumOff val="90000"/>
              </a:schemeClr>
            </a:solidFill>
            <a:ln>
              <a:solidFill>
                <a:schemeClr val="bg1">
                  <a:lumMod val="50000"/>
                </a:schemeClr>
              </a:solidFill>
              <a:prstDash val="solid"/>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algn="ctr" defTabSz="913486">
                <a:buClr>
                  <a:srgbClr val="CC9900"/>
                </a:buClr>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连接符 6"/>
            <p:cNvCxnSpPr/>
            <p:nvPr/>
          </p:nvCxnSpPr>
          <p:spPr bwMode="auto">
            <a:xfrm>
              <a:off x="475296" y="3427771"/>
              <a:ext cx="10694087" cy="0"/>
            </a:xfrm>
            <a:prstGeom prst="line">
              <a:avLst/>
            </a:prstGeom>
            <a:noFill/>
            <a:ln w="19050" cap="flat" cmpd="sng" algn="ctr">
              <a:solidFill>
                <a:schemeClr val="bg1">
                  <a:lumMod val="65000"/>
                </a:schemeClr>
              </a:solidFill>
              <a:prstDash val="dash"/>
              <a:round/>
              <a:headEnd type="none" w="med" len="med"/>
              <a:tailEnd type="none" w="med" len="med"/>
            </a:ln>
            <a:effectLst/>
          </p:spPr>
        </p:cxnSp>
        <p:sp>
          <p:nvSpPr>
            <p:cNvPr id="13" name="文本框 7"/>
            <p:cNvSpPr txBox="1"/>
            <p:nvPr/>
          </p:nvSpPr>
          <p:spPr>
            <a:xfrm>
              <a:off x="3870613" y="3594301"/>
              <a:ext cx="1871807" cy="394245"/>
            </a:xfrm>
            <a:prstGeom prst="rect">
              <a:avLst/>
            </a:prstGeom>
            <a:noFill/>
          </p:spPr>
          <p:txBody>
            <a:bodyPr vert="horz" wrap="none" rtlCol="0" anchor="ctr">
              <a:spAutoFit/>
            </a:bodyPr>
            <a:lstStyle/>
            <a:p>
              <a:pPr algn="ctr">
                <a:defRPr/>
              </a:pPr>
              <a:r>
                <a:rPr lang="zh-CN" altLang="en-US" sz="1599"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云数据库服务上线</a:t>
              </a:r>
              <a:endParaRPr lang="en-US" altLang="zh-CN" sz="1599"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5"/>
            <p:cNvSpPr txBox="1"/>
            <p:nvPr/>
          </p:nvSpPr>
          <p:spPr>
            <a:xfrm>
              <a:off x="8676836" y="3605479"/>
              <a:ext cx="1451177" cy="394245"/>
            </a:xfrm>
            <a:prstGeom prst="rect">
              <a:avLst/>
            </a:prstGeom>
            <a:noFill/>
          </p:spPr>
          <p:txBody>
            <a:bodyPr vert="horz" wrap="none" rtlCol="0" anchor="ctr">
              <a:spAutoFit/>
            </a:bodyPr>
            <a:lstStyle/>
            <a:p>
              <a:pPr algn="ctr">
                <a:defRPr/>
              </a:pPr>
              <a:r>
                <a:rPr lang="zh-CN" altLang="en-US" sz="1599"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计算产业生态</a:t>
              </a:r>
              <a:endParaRPr lang="en-US" altLang="zh-CN" sz="1599"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6"/>
            <p:cNvSpPr/>
            <p:nvPr/>
          </p:nvSpPr>
          <p:spPr bwMode="auto">
            <a:xfrm>
              <a:off x="1723785" y="4002616"/>
              <a:ext cx="5832491" cy="422006"/>
            </a:xfrm>
            <a:prstGeom prst="rect">
              <a:avLst/>
            </a:prstGeom>
            <a:solidFill>
              <a:schemeClr val="bg1">
                <a:lumMod val="85000"/>
              </a:schemeClr>
            </a:solidFill>
            <a:ln>
              <a:solidFill>
                <a:schemeClr val="tx1"/>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algn="ctr" defTabSz="913486">
                <a:buClr>
                  <a:srgbClr val="CC9900"/>
                </a:buClr>
                <a:defRPr/>
              </a:pPr>
              <a:r>
                <a:rPr lang="en-US" altLang="zh-CN" sz="1400" kern="0" dirty="0" err="1"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err="1"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en-US" altLang="zh-CN"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云</a:t>
              </a:r>
              <a:r>
                <a:rPr lang="zh-CN" altLang="en-US"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服务</a:t>
              </a:r>
              <a:endParaRPr lang="en-US" altLang="zh-CN"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3486">
                <a:buClr>
                  <a:srgbClr val="CC9900"/>
                </a:buClr>
                <a:defRPr/>
              </a:pPr>
              <a:r>
                <a:rPr lang="zh-CN" altLang="en-US"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（分布式交易型数据库）</a:t>
              </a:r>
            </a:p>
          </p:txBody>
        </p:sp>
        <p:sp>
          <p:nvSpPr>
            <p:cNvPr id="18" name="上箭头 72"/>
            <p:cNvSpPr/>
            <p:nvPr/>
          </p:nvSpPr>
          <p:spPr>
            <a:xfrm>
              <a:off x="9088586" y="4871927"/>
              <a:ext cx="396919" cy="203119"/>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上箭头 73"/>
            <p:cNvSpPr/>
            <p:nvPr/>
          </p:nvSpPr>
          <p:spPr>
            <a:xfrm>
              <a:off x="3601473" y="4839263"/>
              <a:ext cx="433122" cy="222681"/>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上箭头 74"/>
            <p:cNvSpPr/>
            <p:nvPr/>
          </p:nvSpPr>
          <p:spPr>
            <a:xfrm>
              <a:off x="9088586"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上箭头 75"/>
            <p:cNvSpPr/>
            <p:nvPr/>
          </p:nvSpPr>
          <p:spPr>
            <a:xfrm>
              <a:off x="3753319"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76"/>
            <p:cNvGrpSpPr/>
            <p:nvPr/>
          </p:nvGrpSpPr>
          <p:grpSpPr>
            <a:xfrm>
              <a:off x="1482845" y="1505915"/>
              <a:ext cx="9684752" cy="1737365"/>
              <a:chOff x="907288" y="1103178"/>
              <a:chExt cx="9447556" cy="995664"/>
            </a:xfrm>
          </p:grpSpPr>
          <p:sp>
            <p:nvSpPr>
              <p:cNvPr id="23" name="矩形 60"/>
              <p:cNvSpPr/>
              <p:nvPr/>
            </p:nvSpPr>
            <p:spPr bwMode="auto">
              <a:xfrm>
                <a:off x="907288" y="1103178"/>
                <a:ext cx="4419489" cy="995664"/>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60"/>
              <p:cNvSpPr/>
              <p:nvPr/>
            </p:nvSpPr>
            <p:spPr bwMode="auto">
              <a:xfrm>
                <a:off x="5403990" y="1105988"/>
                <a:ext cx="2072790" cy="99277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60"/>
              <p:cNvSpPr/>
              <p:nvPr/>
            </p:nvSpPr>
            <p:spPr bwMode="auto">
              <a:xfrm>
                <a:off x="6254746"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2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终端云</a:t>
                </a:r>
              </a:p>
            </p:txBody>
          </p:sp>
          <p:sp>
            <p:nvSpPr>
              <p:cNvPr id="26" name="TextBox 19"/>
              <p:cNvSpPr txBox="1"/>
              <p:nvPr/>
            </p:nvSpPr>
            <p:spPr>
              <a:xfrm>
                <a:off x="5602401" y="1211095"/>
                <a:ext cx="1682753" cy="164380"/>
              </a:xfrm>
              <a:prstGeom prst="rect">
                <a:avLst/>
              </a:prstGeom>
              <a:noFill/>
            </p:spPr>
            <p:txBody>
              <a:bodyPr wrap="square" lIns="0" tIns="0" rIns="0" bIns="0" rtlCol="0" anchor="ctr">
                <a:spAutoFit/>
              </a:bodyPr>
              <a:lstStyle/>
              <a:p>
                <a:pPr algn="ctr" defTabSz="1218049">
                  <a:buClr>
                    <a:srgbClr val="CC9900"/>
                  </a:buClr>
                  <a:defRPr/>
                </a:pPr>
                <a:r>
                  <a:rPr lang="zh-CN" altLang="en-US"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华为内部业务</a:t>
                </a:r>
              </a:p>
            </p:txBody>
          </p:sp>
          <p:sp>
            <p:nvSpPr>
              <p:cNvPr id="27" name="TextBox 19"/>
              <p:cNvSpPr txBox="1"/>
              <p:nvPr/>
            </p:nvSpPr>
            <p:spPr>
              <a:xfrm>
                <a:off x="1879184" y="1209292"/>
                <a:ext cx="2342395" cy="164380"/>
              </a:xfrm>
              <a:prstGeom prst="rect">
                <a:avLst/>
              </a:prstGeom>
              <a:noFill/>
            </p:spPr>
            <p:txBody>
              <a:bodyPr wrap="square" lIns="0" tIns="0" rIns="0" bIns="0" rtlCol="0" anchor="ctr">
                <a:spAutoFit/>
              </a:bodyPr>
              <a:lstStyle/>
              <a:p>
                <a:pPr algn="ctr" defTabSz="1218049">
                  <a:buClr>
                    <a:srgbClr val="CC9900"/>
                  </a:buClr>
                  <a:defRPr/>
                </a:pPr>
                <a:r>
                  <a:rPr lang="zh-CN" altLang="en-US"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公有云</a:t>
                </a:r>
                <a:r>
                  <a:rPr lang="en-US" altLang="zh-CN"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混合云</a:t>
                </a:r>
              </a:p>
            </p:txBody>
          </p:sp>
          <p:sp>
            <p:nvSpPr>
              <p:cNvPr id="28" name="矩形 60"/>
              <p:cNvSpPr/>
              <p:nvPr/>
            </p:nvSpPr>
            <p:spPr bwMode="auto">
              <a:xfrm>
                <a:off x="1036034" y="1446277"/>
                <a:ext cx="729723"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algn="ctr">
                  <a:buClr>
                    <a:srgbClr val="CC9900"/>
                  </a:buClr>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60"/>
              <p:cNvSpPr/>
              <p:nvPr/>
            </p:nvSpPr>
            <p:spPr bwMode="auto">
              <a:xfrm>
                <a:off x="3100292" y="1442374"/>
                <a:ext cx="928039"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algn="ctr">
                  <a:buClr>
                    <a:srgbClr val="CC9900"/>
                  </a:buCl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60"/>
              <p:cNvSpPr/>
              <p:nvPr/>
            </p:nvSpPr>
            <p:spPr bwMode="auto">
              <a:xfrm>
                <a:off x="2129509" y="1446277"/>
                <a:ext cx="729723"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algn="ctr">
                  <a:spcBef>
                    <a:spcPts val="600"/>
                  </a:spcBef>
                  <a:buClr>
                    <a:srgbClr val="CC9900"/>
                  </a:buCl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60"/>
              <p:cNvSpPr/>
              <p:nvPr/>
            </p:nvSpPr>
            <p:spPr bwMode="auto">
              <a:xfrm>
                <a:off x="4225851" y="1446277"/>
                <a:ext cx="818318" cy="586807"/>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t" anchorCtr="0" compatLnSpc="1">
                <a:prstTxWarp prst="textNoShape">
                  <a:avLst/>
                </a:prstTxWarp>
              </a:bodyPr>
              <a:lstStyle/>
              <a:p>
                <a:pPr algn="ctr">
                  <a:buClr>
                    <a:srgbClr val="CC9900"/>
                  </a:buCl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60"/>
              <p:cNvSpPr/>
              <p:nvPr/>
            </p:nvSpPr>
            <p:spPr bwMode="auto">
              <a:xfrm>
                <a:off x="5577521"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2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运营商</a:t>
                </a:r>
              </a:p>
            </p:txBody>
          </p:sp>
          <p:sp>
            <p:nvSpPr>
              <p:cNvPr id="34" name="矩形 60"/>
              <p:cNvSpPr/>
              <p:nvPr/>
            </p:nvSpPr>
            <p:spPr bwMode="auto">
              <a:xfrm>
                <a:off x="7626442" y="1105988"/>
                <a:ext cx="2728402" cy="99277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19"/>
              <p:cNvSpPr txBox="1"/>
              <p:nvPr/>
            </p:nvSpPr>
            <p:spPr>
              <a:xfrm>
                <a:off x="8076321" y="1211095"/>
                <a:ext cx="1682753" cy="164380"/>
              </a:xfrm>
              <a:prstGeom prst="rect">
                <a:avLst/>
              </a:prstGeom>
              <a:noFill/>
            </p:spPr>
            <p:txBody>
              <a:bodyPr wrap="square" lIns="0" tIns="0" rIns="0" bIns="0" rtlCol="0" anchor="ctr">
                <a:spAutoFit/>
              </a:bodyPr>
              <a:lstStyle/>
              <a:p>
                <a:pPr algn="ctr" defTabSz="1218049">
                  <a:buClr>
                    <a:srgbClr val="CC9900"/>
                  </a:buClr>
                  <a:defRPr/>
                </a:pPr>
                <a:r>
                  <a:rPr lang="zh-CN" altLang="en-US"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合作伙伴</a:t>
                </a:r>
              </a:p>
            </p:txBody>
          </p:sp>
          <p:sp>
            <p:nvSpPr>
              <p:cNvPr id="36" name="矩形 60"/>
              <p:cNvSpPr/>
              <p:nvPr/>
            </p:nvSpPr>
            <p:spPr bwMode="auto">
              <a:xfrm>
                <a:off x="6931972" y="1432014"/>
                <a:ext cx="456538" cy="499555"/>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200" b="1"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内部</a:t>
                </a:r>
                <a:endParaRPr lang="en-US" altLang="zh-CN" sz="1200" b="1"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buClr>
                    <a:srgbClr val="CC9900"/>
                  </a:buClr>
                  <a:defRPr/>
                </a:pPr>
                <a:r>
                  <a:rPr lang="en-US" altLang="zh-CN" sz="1200" b="1"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IT</a:t>
                </a:r>
                <a:endParaRPr lang="zh-CN" altLang="en-US" sz="12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7" name="组合 77"/>
            <p:cNvGrpSpPr/>
            <p:nvPr/>
          </p:nvGrpSpPr>
          <p:grpSpPr>
            <a:xfrm>
              <a:off x="1482846" y="5153924"/>
              <a:ext cx="9684754" cy="1034713"/>
              <a:chOff x="923731" y="3698374"/>
              <a:chExt cx="6553049" cy="817142"/>
            </a:xfrm>
          </p:grpSpPr>
          <p:sp>
            <p:nvSpPr>
              <p:cNvPr id="38" name="矩形 104"/>
              <p:cNvSpPr/>
              <p:nvPr/>
            </p:nvSpPr>
            <p:spPr bwMode="auto">
              <a:xfrm>
                <a:off x="923731" y="3698374"/>
                <a:ext cx="6553049" cy="817142"/>
              </a:xfrm>
              <a:prstGeom prst="rect">
                <a:avLst/>
              </a:prstGeom>
              <a:solidFill>
                <a:schemeClr val="bg1">
                  <a:lumMod val="10000"/>
                  <a:lumOff val="90000"/>
                </a:schemeClr>
              </a:solidFill>
              <a:ln w="19050" cap="flat" cmpd="sng" algn="ctr">
                <a:solidFill>
                  <a:schemeClr val="bg1">
                    <a:lumMod val="65000"/>
                  </a:schemeClr>
                </a:solidFill>
                <a:prstDash val="solid"/>
                <a:round/>
                <a:headEnd type="none" w="med" len="med"/>
                <a:tailEnd type="none" w="med" len="med"/>
              </a:ln>
              <a:effectLst/>
            </p:spPr>
            <p:txBody>
              <a:bodyPr vert="horz" wrap="square" lIns="91356" tIns="45678" rIns="91356" bIns="45678" numCol="1" rtlCol="0" anchor="t" anchorCtr="0" compatLnSpc="1">
                <a:prstTxWarp prst="textNoShape">
                  <a:avLst/>
                </a:prstTxWarp>
              </a:bodyPr>
              <a:lstStyle/>
              <a:p>
                <a:pPr algn="ctr" defTabSz="1218049">
                  <a:buClr>
                    <a:srgbClr val="CC9900"/>
                  </a:buClr>
                </a:pPr>
                <a:endParaRPr lang="zh-CN" altLang="en-US" sz="12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TextBox 19"/>
              <p:cNvSpPr txBox="1"/>
              <p:nvPr/>
            </p:nvSpPr>
            <p:spPr>
              <a:xfrm>
                <a:off x="2998088" y="3749343"/>
                <a:ext cx="2791082" cy="226520"/>
              </a:xfrm>
              <a:prstGeom prst="rect">
                <a:avLst/>
              </a:prstGeom>
              <a:noFill/>
            </p:spPr>
            <p:txBody>
              <a:bodyPr wrap="square" lIns="0" tIns="0" rIns="0" bIns="0" rtlCol="0" anchor="ctr">
                <a:spAutoFit/>
              </a:bodyPr>
              <a:lstStyle/>
              <a:p>
                <a:pPr algn="ctr" defTabSz="1218049">
                  <a:buClr>
                    <a:srgbClr val="CC9900"/>
                  </a:buClr>
                  <a:defRPr/>
                </a:pPr>
                <a:r>
                  <a:rPr lang="en-US" altLang="zh-CN" sz="1600" b="1"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 Kernel</a:t>
                </a:r>
                <a:r>
                  <a:rPr lang="zh-CN" altLang="en-US" sz="16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开发项目</a:t>
                </a:r>
              </a:p>
            </p:txBody>
          </p:sp>
          <p:sp>
            <p:nvSpPr>
              <p:cNvPr id="40" name="矩形 60"/>
              <p:cNvSpPr/>
              <p:nvPr/>
            </p:nvSpPr>
            <p:spPr bwMode="auto">
              <a:xfrm>
                <a:off x="1145258" y="4111289"/>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6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高性能</a:t>
                </a:r>
              </a:p>
            </p:txBody>
          </p:sp>
          <p:sp>
            <p:nvSpPr>
              <p:cNvPr id="41" name="矩形 60"/>
              <p:cNvSpPr/>
              <p:nvPr/>
            </p:nvSpPr>
            <p:spPr bwMode="auto">
              <a:xfrm>
                <a:off x="3537440" y="4119537"/>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6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高可用</a:t>
                </a:r>
              </a:p>
            </p:txBody>
          </p:sp>
          <p:sp>
            <p:nvSpPr>
              <p:cNvPr id="42" name="矩形 60"/>
              <p:cNvSpPr/>
              <p:nvPr/>
            </p:nvSpPr>
            <p:spPr bwMode="auto">
              <a:xfrm>
                <a:off x="5929623" y="4107102"/>
                <a:ext cx="1340003" cy="316451"/>
              </a:xfrm>
              <a:prstGeom prst="rect">
                <a:avLst/>
              </a:prstGeom>
              <a:noFill/>
              <a:ln w="9525" cap="flat" cmpd="sng" algn="ctr">
                <a:solidFill>
                  <a:srgbClr val="000000"/>
                </a:solidFill>
                <a:prstDash val="solid"/>
                <a:round/>
                <a:headEnd type="none" w="med" len="med"/>
                <a:tailEnd type="none" w="med" len="med"/>
              </a:ln>
              <a:effectLst/>
              <a:extLst/>
            </p:spPr>
            <p:txBody>
              <a:bodyPr vert="horz" wrap="square" lIns="91356" tIns="45678" rIns="91356" bIns="45678" numCol="1" rtlCol="0" anchor="ctr" anchorCtr="0" compatLnSpc="1">
                <a:prstTxWarp prst="textNoShape">
                  <a:avLst/>
                </a:prstTxWarp>
              </a:bodyPr>
              <a:lstStyle/>
              <a:p>
                <a:pPr algn="ctr">
                  <a:buClr>
                    <a:srgbClr val="CC9900"/>
                  </a:buClr>
                  <a:defRPr/>
                </a:pPr>
                <a:r>
                  <a:rPr lang="zh-CN" altLang="en-US" sz="16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高安全</a:t>
                </a:r>
              </a:p>
            </p:txBody>
          </p:sp>
        </p:grpSp>
        <p:sp>
          <p:nvSpPr>
            <p:cNvPr id="43" name="矩形 78"/>
            <p:cNvSpPr/>
            <p:nvPr/>
          </p:nvSpPr>
          <p:spPr bwMode="auto">
            <a:xfrm>
              <a:off x="8501208" y="2112024"/>
              <a:ext cx="2439684" cy="1016783"/>
            </a:xfrm>
            <a:prstGeom prst="rect">
              <a:avLst/>
            </a:prstGeom>
            <a:noFill/>
            <a:ln>
              <a:solidFill>
                <a:srgbClr val="000000"/>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algn="ctr" defTabSz="913486">
                <a:buClr>
                  <a:srgbClr val="CC9900"/>
                </a:buClr>
                <a:defRPr/>
              </a:pPr>
              <a:r>
                <a:rPr lang="en-US" altLang="zh-CN" sz="1400" b="1"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zh-CN" altLang="en-US" sz="14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系</a:t>
              </a:r>
              <a:endParaRPr lang="en-US" altLang="zh-CN" sz="14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3486">
                <a:buClr>
                  <a:srgbClr val="CC9900"/>
                </a:buClr>
                <a:defRPr/>
              </a:pPr>
              <a:r>
                <a:rPr lang="zh-CN" altLang="en-US" sz="14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商业发行版</a:t>
              </a:r>
            </a:p>
          </p:txBody>
        </p:sp>
        <p:sp>
          <p:nvSpPr>
            <p:cNvPr id="44" name="五角星 79"/>
            <p:cNvSpPr/>
            <p:nvPr/>
          </p:nvSpPr>
          <p:spPr bwMode="auto">
            <a:xfrm>
              <a:off x="9485504" y="4030760"/>
              <a:ext cx="363742" cy="282722"/>
            </a:xfrm>
            <a:prstGeom prst="star5">
              <a:avLst/>
            </a:prstGeom>
            <a:solidFill>
              <a:srgbClr val="C00000"/>
            </a:solidFill>
            <a:ln>
              <a:noFill/>
            </a:ln>
            <a:effectLst/>
            <a:extLst/>
          </p:spPr>
          <p:txBody>
            <a:bodyPr vert="horz" wrap="square" lIns="91404" tIns="45702" rIns="91404" bIns="45702" numCol="1" rtlCol="0" anchor="t" anchorCtr="0" compatLnSpc="1">
              <a:prstTxWarp prst="textNoShape">
                <a:avLst/>
              </a:prstTxWarp>
            </a:bodyPr>
            <a:lstStyle/>
            <a:p>
              <a:pPr>
                <a:buClr>
                  <a:srgbClr val="CC9900"/>
                </a:buClr>
                <a:buFont typeface="Wingdings" pitchFamily="2" charset="2"/>
                <a:buChar char="n"/>
              </a:pPr>
              <a:endParaRPr lang="zh-CN" altLang="en-US" sz="12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110"/>
            <p:cNvSpPr txBox="1"/>
            <p:nvPr/>
          </p:nvSpPr>
          <p:spPr>
            <a:xfrm>
              <a:off x="1409344" y="2773772"/>
              <a:ext cx="1159004"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943">
                <a:defRP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金融</a:t>
              </a:r>
            </a:p>
          </p:txBody>
        </p:sp>
        <p:sp>
          <p:nvSpPr>
            <p:cNvPr id="46" name="TextBox 124"/>
            <p:cNvSpPr txBox="1"/>
            <p:nvPr/>
          </p:nvSpPr>
          <p:spPr>
            <a:xfrm>
              <a:off x="2531875" y="2773772"/>
              <a:ext cx="1116787"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943">
                <a:defRP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政府</a:t>
              </a:r>
            </a:p>
          </p:txBody>
        </p:sp>
        <p:sp>
          <p:nvSpPr>
            <p:cNvPr id="48" name="TextBox 135"/>
            <p:cNvSpPr txBox="1"/>
            <p:nvPr/>
          </p:nvSpPr>
          <p:spPr>
            <a:xfrm>
              <a:off x="3488211" y="2773772"/>
              <a:ext cx="1396943"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943">
                <a:defRP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运营商</a:t>
              </a:r>
            </a:p>
          </p:txBody>
        </p:sp>
        <p:sp>
          <p:nvSpPr>
            <p:cNvPr id="49" name="Freeform 55"/>
            <p:cNvSpPr>
              <a:spLocks noEditPoints="1"/>
            </p:cNvSpPr>
            <p:nvPr/>
          </p:nvSpPr>
          <p:spPr bwMode="auto">
            <a:xfrm>
              <a:off x="1714025" y="2191355"/>
              <a:ext cx="501841" cy="538232"/>
            </a:xfrm>
            <a:custGeom>
              <a:avLst/>
              <a:gdLst/>
              <a:ahLst/>
              <a:cxnLst>
                <a:cxn ang="0">
                  <a:pos x="6407" y="5358"/>
                </a:cxn>
                <a:cxn ang="0">
                  <a:pos x="5637" y="1786"/>
                </a:cxn>
                <a:cxn ang="0">
                  <a:pos x="3180" y="3331"/>
                </a:cxn>
                <a:cxn ang="0">
                  <a:pos x="4914" y="3331"/>
                </a:cxn>
                <a:cxn ang="0">
                  <a:pos x="0" y="16027"/>
                </a:cxn>
                <a:cxn ang="0">
                  <a:pos x="4228" y="13934"/>
                </a:cxn>
                <a:cxn ang="0">
                  <a:pos x="1461" y="13934"/>
                </a:cxn>
                <a:cxn ang="0">
                  <a:pos x="4228" y="12950"/>
                </a:cxn>
                <a:cxn ang="0">
                  <a:pos x="1461" y="10177"/>
                </a:cxn>
                <a:cxn ang="0">
                  <a:pos x="1461" y="11072"/>
                </a:cxn>
                <a:cxn ang="0">
                  <a:pos x="4228" y="8299"/>
                </a:cxn>
                <a:cxn ang="0">
                  <a:pos x="1461" y="8299"/>
                </a:cxn>
                <a:cxn ang="0">
                  <a:pos x="4228" y="7316"/>
                </a:cxn>
                <a:cxn ang="0">
                  <a:pos x="1461" y="4543"/>
                </a:cxn>
                <a:cxn ang="0">
                  <a:pos x="1461" y="5438"/>
                </a:cxn>
                <a:cxn ang="0">
                  <a:pos x="8768" y="16075"/>
                </a:cxn>
                <a:cxn ang="0">
                  <a:pos x="11899" y="7530"/>
                </a:cxn>
                <a:cxn ang="0">
                  <a:pos x="10068" y="5890"/>
                </a:cxn>
                <a:cxn ang="0">
                  <a:pos x="8093" y="5890"/>
                </a:cxn>
                <a:cxn ang="0">
                  <a:pos x="6070" y="7530"/>
                </a:cxn>
                <a:cxn ang="0">
                  <a:pos x="7574" y="8121"/>
                </a:cxn>
                <a:cxn ang="0">
                  <a:pos x="6771" y="8121"/>
                </a:cxn>
                <a:cxn ang="0">
                  <a:pos x="8823" y="9418"/>
                </a:cxn>
                <a:cxn ang="0">
                  <a:pos x="9270" y="8121"/>
                </a:cxn>
                <a:cxn ang="0">
                  <a:pos x="9270" y="9418"/>
                </a:cxn>
                <a:cxn ang="0">
                  <a:pos x="11322" y="8121"/>
                </a:cxn>
                <a:cxn ang="0">
                  <a:pos x="10519" y="8121"/>
                </a:cxn>
                <a:cxn ang="0">
                  <a:pos x="7574" y="11027"/>
                </a:cxn>
                <a:cxn ang="0">
                  <a:pos x="6771" y="11340"/>
                </a:cxn>
                <a:cxn ang="0">
                  <a:pos x="6771" y="12637"/>
                </a:cxn>
                <a:cxn ang="0">
                  <a:pos x="7574" y="12950"/>
                </a:cxn>
                <a:cxn ang="0">
                  <a:pos x="6771" y="12950"/>
                </a:cxn>
                <a:cxn ang="0">
                  <a:pos x="9586" y="11827"/>
                </a:cxn>
                <a:cxn ang="0">
                  <a:pos x="10924" y="14601"/>
                </a:cxn>
                <a:cxn ang="0">
                  <a:pos x="10924" y="15495"/>
                </a:cxn>
                <a:cxn ang="0">
                  <a:pos x="11499" y="13417"/>
                </a:cxn>
                <a:cxn ang="0">
                  <a:pos x="10924" y="13417"/>
                </a:cxn>
                <a:cxn ang="0">
                  <a:pos x="10603" y="15495"/>
                </a:cxn>
                <a:cxn ang="0">
                  <a:pos x="10028" y="13417"/>
                </a:cxn>
                <a:cxn ang="0">
                  <a:pos x="10028" y="14312"/>
                </a:cxn>
                <a:cxn ang="0">
                  <a:pos x="11499" y="12234"/>
                </a:cxn>
                <a:cxn ang="0">
                  <a:pos x="10924" y="12234"/>
                </a:cxn>
                <a:cxn ang="0">
                  <a:pos x="10603" y="13129"/>
                </a:cxn>
                <a:cxn ang="0">
                  <a:pos x="16475" y="16027"/>
                </a:cxn>
                <a:cxn ang="0">
                  <a:pos x="12910" y="11054"/>
                </a:cxn>
                <a:cxn ang="0">
                  <a:pos x="16475" y="16027"/>
                </a:cxn>
                <a:cxn ang="0">
                  <a:pos x="15829" y="10580"/>
                </a:cxn>
                <a:cxn ang="0">
                  <a:pos x="13376" y="8479"/>
                </a:cxn>
                <a:cxn ang="0">
                  <a:pos x="13376" y="9149"/>
                </a:cxn>
                <a:cxn ang="0">
                  <a:pos x="15829" y="7047"/>
                </a:cxn>
                <a:cxn ang="0">
                  <a:pos x="13376" y="7047"/>
                </a:cxn>
                <a:cxn ang="0">
                  <a:pos x="15829" y="6287"/>
                </a:cxn>
                <a:cxn ang="0">
                  <a:pos x="13376" y="4185"/>
                </a:cxn>
                <a:cxn ang="0">
                  <a:pos x="13376" y="4856"/>
                </a:cxn>
                <a:cxn ang="0">
                  <a:pos x="15829" y="2755"/>
                </a:cxn>
                <a:cxn ang="0">
                  <a:pos x="13376" y="2755"/>
                </a:cxn>
                <a:cxn ang="0">
                  <a:pos x="12466" y="1591"/>
                </a:cxn>
                <a:cxn ang="0">
                  <a:pos x="10117" y="0"/>
                </a:cxn>
                <a:cxn ang="0">
                  <a:pos x="9249" y="3814"/>
                </a:cxn>
                <a:cxn ang="0">
                  <a:pos x="10743" y="3814"/>
                </a:cxn>
                <a:cxn ang="0">
                  <a:pos x="11705" y="6179"/>
                </a:cxn>
              </a:cxnLst>
              <a:rect l="0" t="0" r="r" b="b"/>
              <a:pathLst>
                <a:path w="16475" h="16075">
                  <a:moveTo>
                    <a:pt x="5637" y="6854"/>
                  </a:moveTo>
                  <a:lnTo>
                    <a:pt x="6407" y="6854"/>
                  </a:lnTo>
                  <a:lnTo>
                    <a:pt x="6407" y="5358"/>
                  </a:lnTo>
                  <a:lnTo>
                    <a:pt x="7371" y="5358"/>
                  </a:lnTo>
                  <a:lnTo>
                    <a:pt x="7371" y="1786"/>
                  </a:lnTo>
                  <a:lnTo>
                    <a:pt x="5637" y="1786"/>
                  </a:lnTo>
                  <a:lnTo>
                    <a:pt x="5637" y="6854"/>
                  </a:lnTo>
                  <a:close/>
                  <a:moveTo>
                    <a:pt x="0" y="3331"/>
                  </a:moveTo>
                  <a:lnTo>
                    <a:pt x="3180" y="3331"/>
                  </a:lnTo>
                  <a:lnTo>
                    <a:pt x="3180" y="1207"/>
                  </a:lnTo>
                  <a:lnTo>
                    <a:pt x="4914" y="1207"/>
                  </a:lnTo>
                  <a:lnTo>
                    <a:pt x="4914" y="3331"/>
                  </a:lnTo>
                  <a:lnTo>
                    <a:pt x="4914" y="3765"/>
                  </a:lnTo>
                  <a:lnTo>
                    <a:pt x="4914" y="16027"/>
                  </a:lnTo>
                  <a:lnTo>
                    <a:pt x="0" y="16027"/>
                  </a:lnTo>
                  <a:lnTo>
                    <a:pt x="0" y="3331"/>
                  </a:lnTo>
                  <a:close/>
                  <a:moveTo>
                    <a:pt x="1461" y="13934"/>
                  </a:moveTo>
                  <a:lnTo>
                    <a:pt x="4228" y="13934"/>
                  </a:lnTo>
                  <a:lnTo>
                    <a:pt x="4228" y="14829"/>
                  </a:lnTo>
                  <a:lnTo>
                    <a:pt x="1461" y="14829"/>
                  </a:lnTo>
                  <a:lnTo>
                    <a:pt x="1461" y="13934"/>
                  </a:lnTo>
                  <a:close/>
                  <a:moveTo>
                    <a:pt x="1461" y="12056"/>
                  </a:moveTo>
                  <a:lnTo>
                    <a:pt x="4228" y="12056"/>
                  </a:lnTo>
                  <a:lnTo>
                    <a:pt x="4228" y="12950"/>
                  </a:lnTo>
                  <a:lnTo>
                    <a:pt x="1461" y="12950"/>
                  </a:lnTo>
                  <a:lnTo>
                    <a:pt x="1461" y="12056"/>
                  </a:lnTo>
                  <a:close/>
                  <a:moveTo>
                    <a:pt x="1461" y="10177"/>
                  </a:moveTo>
                  <a:lnTo>
                    <a:pt x="4228" y="10177"/>
                  </a:lnTo>
                  <a:lnTo>
                    <a:pt x="4228" y="11072"/>
                  </a:lnTo>
                  <a:lnTo>
                    <a:pt x="1461" y="11072"/>
                  </a:lnTo>
                  <a:lnTo>
                    <a:pt x="1461" y="10177"/>
                  </a:lnTo>
                  <a:close/>
                  <a:moveTo>
                    <a:pt x="1461" y="8299"/>
                  </a:moveTo>
                  <a:lnTo>
                    <a:pt x="4228" y="8299"/>
                  </a:lnTo>
                  <a:lnTo>
                    <a:pt x="4228" y="9194"/>
                  </a:lnTo>
                  <a:lnTo>
                    <a:pt x="1461" y="9194"/>
                  </a:lnTo>
                  <a:lnTo>
                    <a:pt x="1461" y="8299"/>
                  </a:lnTo>
                  <a:close/>
                  <a:moveTo>
                    <a:pt x="1461" y="6421"/>
                  </a:moveTo>
                  <a:lnTo>
                    <a:pt x="4228" y="6421"/>
                  </a:lnTo>
                  <a:lnTo>
                    <a:pt x="4228" y="7316"/>
                  </a:lnTo>
                  <a:lnTo>
                    <a:pt x="1461" y="7316"/>
                  </a:lnTo>
                  <a:lnTo>
                    <a:pt x="1461" y="6421"/>
                  </a:lnTo>
                  <a:close/>
                  <a:moveTo>
                    <a:pt x="1461" y="4543"/>
                  </a:moveTo>
                  <a:lnTo>
                    <a:pt x="4228" y="4543"/>
                  </a:lnTo>
                  <a:lnTo>
                    <a:pt x="4228" y="5438"/>
                  </a:lnTo>
                  <a:lnTo>
                    <a:pt x="1461" y="5438"/>
                  </a:lnTo>
                  <a:lnTo>
                    <a:pt x="1461" y="4543"/>
                  </a:lnTo>
                  <a:close/>
                  <a:moveTo>
                    <a:pt x="6070" y="16075"/>
                  </a:moveTo>
                  <a:lnTo>
                    <a:pt x="8768" y="16075"/>
                  </a:lnTo>
                  <a:lnTo>
                    <a:pt x="8768" y="11054"/>
                  </a:lnTo>
                  <a:lnTo>
                    <a:pt x="11899" y="11054"/>
                  </a:lnTo>
                  <a:lnTo>
                    <a:pt x="11899" y="7530"/>
                  </a:lnTo>
                  <a:lnTo>
                    <a:pt x="11225" y="7530"/>
                  </a:lnTo>
                  <a:lnTo>
                    <a:pt x="11225" y="5890"/>
                  </a:lnTo>
                  <a:lnTo>
                    <a:pt x="10068" y="5890"/>
                  </a:lnTo>
                  <a:lnTo>
                    <a:pt x="10068" y="4248"/>
                  </a:lnTo>
                  <a:lnTo>
                    <a:pt x="8093" y="4248"/>
                  </a:lnTo>
                  <a:lnTo>
                    <a:pt x="8093" y="5890"/>
                  </a:lnTo>
                  <a:lnTo>
                    <a:pt x="6937" y="5890"/>
                  </a:lnTo>
                  <a:lnTo>
                    <a:pt x="6937" y="7530"/>
                  </a:lnTo>
                  <a:lnTo>
                    <a:pt x="6070" y="7530"/>
                  </a:lnTo>
                  <a:lnTo>
                    <a:pt x="6070" y="16075"/>
                  </a:lnTo>
                  <a:close/>
                  <a:moveTo>
                    <a:pt x="6771" y="8121"/>
                  </a:moveTo>
                  <a:lnTo>
                    <a:pt x="7574" y="8121"/>
                  </a:lnTo>
                  <a:lnTo>
                    <a:pt x="7574" y="9418"/>
                  </a:lnTo>
                  <a:lnTo>
                    <a:pt x="6771" y="9418"/>
                  </a:lnTo>
                  <a:lnTo>
                    <a:pt x="6771" y="8121"/>
                  </a:lnTo>
                  <a:close/>
                  <a:moveTo>
                    <a:pt x="8020" y="8121"/>
                  </a:moveTo>
                  <a:lnTo>
                    <a:pt x="8823" y="8121"/>
                  </a:lnTo>
                  <a:lnTo>
                    <a:pt x="8823" y="9418"/>
                  </a:lnTo>
                  <a:lnTo>
                    <a:pt x="8020" y="9418"/>
                  </a:lnTo>
                  <a:lnTo>
                    <a:pt x="8020" y="8121"/>
                  </a:lnTo>
                  <a:close/>
                  <a:moveTo>
                    <a:pt x="9270" y="8121"/>
                  </a:moveTo>
                  <a:lnTo>
                    <a:pt x="10073" y="8121"/>
                  </a:lnTo>
                  <a:lnTo>
                    <a:pt x="10073" y="9418"/>
                  </a:lnTo>
                  <a:lnTo>
                    <a:pt x="9270" y="9418"/>
                  </a:lnTo>
                  <a:lnTo>
                    <a:pt x="9270" y="8121"/>
                  </a:lnTo>
                  <a:close/>
                  <a:moveTo>
                    <a:pt x="10519" y="8121"/>
                  </a:moveTo>
                  <a:lnTo>
                    <a:pt x="11322" y="8121"/>
                  </a:lnTo>
                  <a:lnTo>
                    <a:pt x="11322" y="9418"/>
                  </a:lnTo>
                  <a:lnTo>
                    <a:pt x="10519" y="9418"/>
                  </a:lnTo>
                  <a:lnTo>
                    <a:pt x="10519" y="8121"/>
                  </a:lnTo>
                  <a:close/>
                  <a:moveTo>
                    <a:pt x="6771" y="9730"/>
                  </a:moveTo>
                  <a:lnTo>
                    <a:pt x="7574" y="9730"/>
                  </a:lnTo>
                  <a:lnTo>
                    <a:pt x="7574" y="11027"/>
                  </a:lnTo>
                  <a:lnTo>
                    <a:pt x="6771" y="11027"/>
                  </a:lnTo>
                  <a:lnTo>
                    <a:pt x="6771" y="9730"/>
                  </a:lnTo>
                  <a:close/>
                  <a:moveTo>
                    <a:pt x="6771" y="11340"/>
                  </a:moveTo>
                  <a:lnTo>
                    <a:pt x="7574" y="11340"/>
                  </a:lnTo>
                  <a:lnTo>
                    <a:pt x="7574" y="12637"/>
                  </a:lnTo>
                  <a:lnTo>
                    <a:pt x="6771" y="12637"/>
                  </a:lnTo>
                  <a:lnTo>
                    <a:pt x="6771" y="11340"/>
                  </a:lnTo>
                  <a:close/>
                  <a:moveTo>
                    <a:pt x="6771" y="12950"/>
                  </a:moveTo>
                  <a:lnTo>
                    <a:pt x="7574" y="12950"/>
                  </a:lnTo>
                  <a:lnTo>
                    <a:pt x="7574" y="14247"/>
                  </a:lnTo>
                  <a:lnTo>
                    <a:pt x="6771" y="14247"/>
                  </a:lnTo>
                  <a:lnTo>
                    <a:pt x="6771" y="12950"/>
                  </a:lnTo>
                  <a:close/>
                  <a:moveTo>
                    <a:pt x="13151" y="16075"/>
                  </a:moveTo>
                  <a:lnTo>
                    <a:pt x="9586" y="16075"/>
                  </a:lnTo>
                  <a:lnTo>
                    <a:pt x="9586" y="11827"/>
                  </a:lnTo>
                  <a:lnTo>
                    <a:pt x="13151" y="11827"/>
                  </a:lnTo>
                  <a:lnTo>
                    <a:pt x="13151" y="16075"/>
                  </a:lnTo>
                  <a:close/>
                  <a:moveTo>
                    <a:pt x="10924" y="14601"/>
                  </a:moveTo>
                  <a:lnTo>
                    <a:pt x="11499" y="14601"/>
                  </a:lnTo>
                  <a:lnTo>
                    <a:pt x="11499" y="15495"/>
                  </a:lnTo>
                  <a:lnTo>
                    <a:pt x="10924" y="15495"/>
                  </a:lnTo>
                  <a:lnTo>
                    <a:pt x="10924" y="14601"/>
                  </a:lnTo>
                  <a:close/>
                  <a:moveTo>
                    <a:pt x="10924" y="13417"/>
                  </a:moveTo>
                  <a:lnTo>
                    <a:pt x="11499" y="13417"/>
                  </a:lnTo>
                  <a:lnTo>
                    <a:pt x="11499" y="14312"/>
                  </a:lnTo>
                  <a:lnTo>
                    <a:pt x="10924" y="14312"/>
                  </a:lnTo>
                  <a:lnTo>
                    <a:pt x="10924" y="13417"/>
                  </a:lnTo>
                  <a:close/>
                  <a:moveTo>
                    <a:pt x="10028" y="14601"/>
                  </a:moveTo>
                  <a:lnTo>
                    <a:pt x="10603" y="14601"/>
                  </a:lnTo>
                  <a:lnTo>
                    <a:pt x="10603" y="15495"/>
                  </a:lnTo>
                  <a:lnTo>
                    <a:pt x="10028" y="15495"/>
                  </a:lnTo>
                  <a:lnTo>
                    <a:pt x="10028" y="14601"/>
                  </a:lnTo>
                  <a:close/>
                  <a:moveTo>
                    <a:pt x="10028" y="13417"/>
                  </a:moveTo>
                  <a:lnTo>
                    <a:pt x="10603" y="13417"/>
                  </a:lnTo>
                  <a:lnTo>
                    <a:pt x="10603" y="14312"/>
                  </a:lnTo>
                  <a:lnTo>
                    <a:pt x="10028" y="14312"/>
                  </a:lnTo>
                  <a:lnTo>
                    <a:pt x="10028" y="13417"/>
                  </a:lnTo>
                  <a:close/>
                  <a:moveTo>
                    <a:pt x="10924" y="12234"/>
                  </a:moveTo>
                  <a:lnTo>
                    <a:pt x="11499" y="12234"/>
                  </a:lnTo>
                  <a:lnTo>
                    <a:pt x="11499" y="13129"/>
                  </a:lnTo>
                  <a:lnTo>
                    <a:pt x="10924" y="13129"/>
                  </a:lnTo>
                  <a:lnTo>
                    <a:pt x="10924" y="12234"/>
                  </a:lnTo>
                  <a:close/>
                  <a:moveTo>
                    <a:pt x="10028" y="12234"/>
                  </a:moveTo>
                  <a:lnTo>
                    <a:pt x="10603" y="12234"/>
                  </a:lnTo>
                  <a:lnTo>
                    <a:pt x="10603" y="13129"/>
                  </a:lnTo>
                  <a:lnTo>
                    <a:pt x="10028" y="13129"/>
                  </a:lnTo>
                  <a:lnTo>
                    <a:pt x="10028" y="12234"/>
                  </a:lnTo>
                  <a:close/>
                  <a:moveTo>
                    <a:pt x="16475" y="16027"/>
                  </a:moveTo>
                  <a:lnTo>
                    <a:pt x="13874" y="16027"/>
                  </a:lnTo>
                  <a:lnTo>
                    <a:pt x="13874" y="11054"/>
                  </a:lnTo>
                  <a:lnTo>
                    <a:pt x="12910" y="11054"/>
                  </a:lnTo>
                  <a:lnTo>
                    <a:pt x="12910" y="2028"/>
                  </a:lnTo>
                  <a:lnTo>
                    <a:pt x="16475" y="627"/>
                  </a:lnTo>
                  <a:lnTo>
                    <a:pt x="16475" y="16027"/>
                  </a:lnTo>
                  <a:close/>
                  <a:moveTo>
                    <a:pt x="13376" y="9909"/>
                  </a:moveTo>
                  <a:lnTo>
                    <a:pt x="15829" y="9909"/>
                  </a:lnTo>
                  <a:lnTo>
                    <a:pt x="15829" y="10580"/>
                  </a:lnTo>
                  <a:lnTo>
                    <a:pt x="13376" y="10580"/>
                  </a:lnTo>
                  <a:lnTo>
                    <a:pt x="13376" y="9909"/>
                  </a:lnTo>
                  <a:close/>
                  <a:moveTo>
                    <a:pt x="13376" y="8479"/>
                  </a:moveTo>
                  <a:lnTo>
                    <a:pt x="15829" y="8479"/>
                  </a:lnTo>
                  <a:lnTo>
                    <a:pt x="15829" y="9149"/>
                  </a:lnTo>
                  <a:lnTo>
                    <a:pt x="13376" y="9149"/>
                  </a:lnTo>
                  <a:lnTo>
                    <a:pt x="13376" y="8479"/>
                  </a:lnTo>
                  <a:close/>
                  <a:moveTo>
                    <a:pt x="13376" y="7047"/>
                  </a:moveTo>
                  <a:lnTo>
                    <a:pt x="15829" y="7047"/>
                  </a:lnTo>
                  <a:lnTo>
                    <a:pt x="15829" y="7718"/>
                  </a:lnTo>
                  <a:lnTo>
                    <a:pt x="13376" y="7718"/>
                  </a:lnTo>
                  <a:lnTo>
                    <a:pt x="13376" y="7047"/>
                  </a:lnTo>
                  <a:close/>
                  <a:moveTo>
                    <a:pt x="13376" y="5616"/>
                  </a:moveTo>
                  <a:lnTo>
                    <a:pt x="15829" y="5616"/>
                  </a:lnTo>
                  <a:lnTo>
                    <a:pt x="15829" y="6287"/>
                  </a:lnTo>
                  <a:lnTo>
                    <a:pt x="13376" y="6287"/>
                  </a:lnTo>
                  <a:lnTo>
                    <a:pt x="13376" y="5616"/>
                  </a:lnTo>
                  <a:close/>
                  <a:moveTo>
                    <a:pt x="13376" y="4185"/>
                  </a:moveTo>
                  <a:lnTo>
                    <a:pt x="15829" y="4185"/>
                  </a:lnTo>
                  <a:lnTo>
                    <a:pt x="15829" y="4856"/>
                  </a:lnTo>
                  <a:lnTo>
                    <a:pt x="13376" y="4856"/>
                  </a:lnTo>
                  <a:lnTo>
                    <a:pt x="13376" y="4185"/>
                  </a:lnTo>
                  <a:close/>
                  <a:moveTo>
                    <a:pt x="13376" y="2755"/>
                  </a:moveTo>
                  <a:lnTo>
                    <a:pt x="15829" y="2755"/>
                  </a:lnTo>
                  <a:lnTo>
                    <a:pt x="15829" y="3426"/>
                  </a:lnTo>
                  <a:lnTo>
                    <a:pt x="13376" y="3426"/>
                  </a:lnTo>
                  <a:lnTo>
                    <a:pt x="13376" y="2755"/>
                  </a:lnTo>
                  <a:close/>
                  <a:moveTo>
                    <a:pt x="11705" y="6179"/>
                  </a:moveTo>
                  <a:lnTo>
                    <a:pt x="12466" y="6179"/>
                  </a:lnTo>
                  <a:lnTo>
                    <a:pt x="12466" y="1591"/>
                  </a:lnTo>
                  <a:lnTo>
                    <a:pt x="13921" y="897"/>
                  </a:lnTo>
                  <a:lnTo>
                    <a:pt x="13921" y="0"/>
                  </a:lnTo>
                  <a:lnTo>
                    <a:pt x="10117" y="0"/>
                  </a:lnTo>
                  <a:lnTo>
                    <a:pt x="10117" y="2559"/>
                  </a:lnTo>
                  <a:lnTo>
                    <a:pt x="9249" y="2559"/>
                  </a:lnTo>
                  <a:lnTo>
                    <a:pt x="9249" y="3814"/>
                  </a:lnTo>
                  <a:lnTo>
                    <a:pt x="10117" y="3814"/>
                  </a:lnTo>
                  <a:lnTo>
                    <a:pt x="10694" y="3814"/>
                  </a:lnTo>
                  <a:lnTo>
                    <a:pt x="10743" y="3814"/>
                  </a:lnTo>
                  <a:lnTo>
                    <a:pt x="10743" y="5310"/>
                  </a:lnTo>
                  <a:lnTo>
                    <a:pt x="11705" y="5310"/>
                  </a:lnTo>
                  <a:lnTo>
                    <a:pt x="11705" y="6179"/>
                  </a:lnTo>
                  <a:close/>
                </a:path>
              </a:pathLst>
            </a:custGeom>
            <a:solidFill>
              <a:srgbClr val="00B0F0"/>
            </a:solid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nvGrpSpPr>
            <p:cNvPr id="50" name="组合 61"/>
            <p:cNvGrpSpPr/>
            <p:nvPr/>
          </p:nvGrpSpPr>
          <p:grpSpPr>
            <a:xfrm>
              <a:off x="2837454" y="2169190"/>
              <a:ext cx="465083" cy="560398"/>
              <a:chOff x="13079665" y="1704975"/>
              <a:chExt cx="342900" cy="320675"/>
            </a:xfrm>
            <a:solidFill>
              <a:srgbClr val="00B0F0"/>
            </a:solidFill>
          </p:grpSpPr>
          <p:sp>
            <p:nvSpPr>
              <p:cNvPr id="51" name="Freeform 38"/>
              <p:cNvSpPr>
                <a:spLocks/>
              </p:cNvSpPr>
              <p:nvPr/>
            </p:nvSpPr>
            <p:spPr bwMode="auto">
              <a:xfrm>
                <a:off x="13117765" y="1809750"/>
                <a:ext cx="38100" cy="171450"/>
              </a:xfrm>
              <a:custGeom>
                <a:avLst/>
                <a:gdLst/>
                <a:ahLst/>
                <a:cxnLst>
                  <a:cxn ang="0">
                    <a:pos x="24" y="104"/>
                  </a:cxn>
                  <a:cxn ang="0">
                    <a:pos x="24" y="104"/>
                  </a:cxn>
                  <a:cxn ang="0">
                    <a:pos x="22" y="106"/>
                  </a:cxn>
                  <a:cxn ang="0">
                    <a:pos x="20" y="108"/>
                  </a:cxn>
                  <a:cxn ang="0">
                    <a:pos x="2" y="108"/>
                  </a:cxn>
                  <a:cxn ang="0">
                    <a:pos x="2" y="108"/>
                  </a:cxn>
                  <a:cxn ang="0">
                    <a:pos x="0" y="106"/>
                  </a:cxn>
                  <a:cxn ang="0">
                    <a:pos x="0" y="104"/>
                  </a:cxn>
                  <a:cxn ang="0">
                    <a:pos x="0" y="4"/>
                  </a:cxn>
                  <a:cxn ang="0">
                    <a:pos x="0" y="4"/>
                  </a:cxn>
                  <a:cxn ang="0">
                    <a:pos x="0" y="0"/>
                  </a:cxn>
                  <a:cxn ang="0">
                    <a:pos x="2"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2" y="108"/>
                    </a:lnTo>
                    <a:lnTo>
                      <a:pt x="2" y="108"/>
                    </a:lnTo>
                    <a:lnTo>
                      <a:pt x="0" y="106"/>
                    </a:lnTo>
                    <a:lnTo>
                      <a:pt x="0" y="104"/>
                    </a:lnTo>
                    <a:lnTo>
                      <a:pt x="0" y="4"/>
                    </a:lnTo>
                    <a:lnTo>
                      <a:pt x="0" y="4"/>
                    </a:lnTo>
                    <a:lnTo>
                      <a:pt x="0" y="0"/>
                    </a:lnTo>
                    <a:lnTo>
                      <a:pt x="2" y="0"/>
                    </a:lnTo>
                    <a:lnTo>
                      <a:pt x="20" y="0"/>
                    </a:lnTo>
                    <a:lnTo>
                      <a:pt x="20" y="0"/>
                    </a:lnTo>
                    <a:lnTo>
                      <a:pt x="22" y="0"/>
                    </a:lnTo>
                    <a:lnTo>
                      <a:pt x="24" y="4"/>
                    </a:lnTo>
                    <a:lnTo>
                      <a:pt x="24" y="104"/>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2" name="Freeform 39"/>
              <p:cNvSpPr>
                <a:spLocks/>
              </p:cNvSpPr>
              <p:nvPr/>
            </p:nvSpPr>
            <p:spPr bwMode="auto">
              <a:xfrm>
                <a:off x="13174918" y="1809750"/>
                <a:ext cx="38100" cy="171450"/>
              </a:xfrm>
              <a:custGeom>
                <a:avLst/>
                <a:gdLst/>
                <a:ahLst/>
                <a:cxnLst>
                  <a:cxn ang="0">
                    <a:pos x="24" y="104"/>
                  </a:cxn>
                  <a:cxn ang="0">
                    <a:pos x="24" y="104"/>
                  </a:cxn>
                  <a:cxn ang="0">
                    <a:pos x="22" y="106"/>
                  </a:cxn>
                  <a:cxn ang="0">
                    <a:pos x="20" y="108"/>
                  </a:cxn>
                  <a:cxn ang="0">
                    <a:pos x="4" y="108"/>
                  </a:cxn>
                  <a:cxn ang="0">
                    <a:pos x="4" y="108"/>
                  </a:cxn>
                  <a:cxn ang="0">
                    <a:pos x="0" y="106"/>
                  </a:cxn>
                  <a:cxn ang="0">
                    <a:pos x="0" y="104"/>
                  </a:cxn>
                  <a:cxn ang="0">
                    <a:pos x="0" y="4"/>
                  </a:cxn>
                  <a:cxn ang="0">
                    <a:pos x="0" y="4"/>
                  </a:cxn>
                  <a:cxn ang="0">
                    <a:pos x="0"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0" y="106"/>
                    </a:lnTo>
                    <a:lnTo>
                      <a:pt x="0" y="104"/>
                    </a:lnTo>
                    <a:lnTo>
                      <a:pt x="0" y="4"/>
                    </a:lnTo>
                    <a:lnTo>
                      <a:pt x="0" y="4"/>
                    </a:lnTo>
                    <a:lnTo>
                      <a:pt x="0" y="0"/>
                    </a:lnTo>
                    <a:lnTo>
                      <a:pt x="4" y="0"/>
                    </a:lnTo>
                    <a:lnTo>
                      <a:pt x="20" y="0"/>
                    </a:lnTo>
                    <a:lnTo>
                      <a:pt x="20" y="0"/>
                    </a:lnTo>
                    <a:lnTo>
                      <a:pt x="22" y="0"/>
                    </a:lnTo>
                    <a:lnTo>
                      <a:pt x="24" y="4"/>
                    </a:lnTo>
                    <a:lnTo>
                      <a:pt x="24" y="104"/>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3" name="Freeform 40"/>
              <p:cNvSpPr>
                <a:spLocks/>
              </p:cNvSpPr>
              <p:nvPr/>
            </p:nvSpPr>
            <p:spPr bwMode="auto">
              <a:xfrm>
                <a:off x="13289216" y="1809750"/>
                <a:ext cx="38100" cy="171450"/>
              </a:xfrm>
              <a:custGeom>
                <a:avLst/>
                <a:gdLst/>
                <a:ahLst/>
                <a:cxnLst>
                  <a:cxn ang="0">
                    <a:pos x="24" y="104"/>
                  </a:cxn>
                  <a:cxn ang="0">
                    <a:pos x="24" y="104"/>
                  </a:cxn>
                  <a:cxn ang="0">
                    <a:pos x="24"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4" y="0"/>
                  </a:cxn>
                  <a:cxn ang="0">
                    <a:pos x="24" y="4"/>
                  </a:cxn>
                  <a:cxn ang="0">
                    <a:pos x="24" y="104"/>
                  </a:cxn>
                </a:cxnLst>
                <a:rect l="0" t="0" r="r" b="b"/>
                <a:pathLst>
                  <a:path w="24" h="108">
                    <a:moveTo>
                      <a:pt x="24" y="104"/>
                    </a:moveTo>
                    <a:lnTo>
                      <a:pt x="24" y="104"/>
                    </a:lnTo>
                    <a:lnTo>
                      <a:pt x="24" y="106"/>
                    </a:lnTo>
                    <a:lnTo>
                      <a:pt x="20" y="108"/>
                    </a:lnTo>
                    <a:lnTo>
                      <a:pt x="4" y="108"/>
                    </a:lnTo>
                    <a:lnTo>
                      <a:pt x="4" y="108"/>
                    </a:lnTo>
                    <a:lnTo>
                      <a:pt x="2" y="106"/>
                    </a:lnTo>
                    <a:lnTo>
                      <a:pt x="0" y="104"/>
                    </a:lnTo>
                    <a:lnTo>
                      <a:pt x="0" y="4"/>
                    </a:lnTo>
                    <a:lnTo>
                      <a:pt x="0" y="4"/>
                    </a:lnTo>
                    <a:lnTo>
                      <a:pt x="2" y="0"/>
                    </a:lnTo>
                    <a:lnTo>
                      <a:pt x="4" y="0"/>
                    </a:lnTo>
                    <a:lnTo>
                      <a:pt x="20" y="0"/>
                    </a:lnTo>
                    <a:lnTo>
                      <a:pt x="20" y="0"/>
                    </a:lnTo>
                    <a:lnTo>
                      <a:pt x="24" y="0"/>
                    </a:lnTo>
                    <a:lnTo>
                      <a:pt x="24" y="4"/>
                    </a:lnTo>
                    <a:lnTo>
                      <a:pt x="24" y="104"/>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4" name="Freeform 41"/>
              <p:cNvSpPr>
                <a:spLocks/>
              </p:cNvSpPr>
              <p:nvPr/>
            </p:nvSpPr>
            <p:spPr bwMode="auto">
              <a:xfrm>
                <a:off x="13232065" y="1809750"/>
                <a:ext cx="38100" cy="171450"/>
              </a:xfrm>
              <a:custGeom>
                <a:avLst/>
                <a:gdLst/>
                <a:ahLst/>
                <a:cxnLst>
                  <a:cxn ang="0">
                    <a:pos x="24" y="104"/>
                  </a:cxn>
                  <a:cxn ang="0">
                    <a:pos x="24" y="104"/>
                  </a:cxn>
                  <a:cxn ang="0">
                    <a:pos x="22"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2" y="106"/>
                    </a:lnTo>
                    <a:lnTo>
                      <a:pt x="0" y="104"/>
                    </a:lnTo>
                    <a:lnTo>
                      <a:pt x="0" y="4"/>
                    </a:lnTo>
                    <a:lnTo>
                      <a:pt x="0" y="4"/>
                    </a:lnTo>
                    <a:lnTo>
                      <a:pt x="2" y="0"/>
                    </a:lnTo>
                    <a:lnTo>
                      <a:pt x="4" y="0"/>
                    </a:lnTo>
                    <a:lnTo>
                      <a:pt x="20" y="0"/>
                    </a:lnTo>
                    <a:lnTo>
                      <a:pt x="20" y="0"/>
                    </a:lnTo>
                    <a:lnTo>
                      <a:pt x="22" y="0"/>
                    </a:lnTo>
                    <a:lnTo>
                      <a:pt x="24" y="4"/>
                    </a:lnTo>
                    <a:lnTo>
                      <a:pt x="24" y="104"/>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5" name="Freeform 42"/>
              <p:cNvSpPr>
                <a:spLocks/>
              </p:cNvSpPr>
              <p:nvPr/>
            </p:nvSpPr>
            <p:spPr bwMode="auto">
              <a:xfrm>
                <a:off x="13346365" y="1809750"/>
                <a:ext cx="38100" cy="171450"/>
              </a:xfrm>
              <a:custGeom>
                <a:avLst/>
                <a:gdLst/>
                <a:ahLst/>
                <a:cxnLst>
                  <a:cxn ang="0">
                    <a:pos x="24" y="106"/>
                  </a:cxn>
                  <a:cxn ang="0">
                    <a:pos x="24" y="106"/>
                  </a:cxn>
                  <a:cxn ang="0">
                    <a:pos x="24" y="108"/>
                  </a:cxn>
                  <a:cxn ang="0">
                    <a:pos x="22" y="108"/>
                  </a:cxn>
                  <a:cxn ang="0">
                    <a:pos x="4" y="108"/>
                  </a:cxn>
                  <a:cxn ang="0">
                    <a:pos x="4" y="108"/>
                  </a:cxn>
                  <a:cxn ang="0">
                    <a:pos x="2" y="108"/>
                  </a:cxn>
                  <a:cxn ang="0">
                    <a:pos x="0" y="106"/>
                  </a:cxn>
                  <a:cxn ang="0">
                    <a:pos x="0" y="4"/>
                  </a:cxn>
                  <a:cxn ang="0">
                    <a:pos x="0" y="4"/>
                  </a:cxn>
                  <a:cxn ang="0">
                    <a:pos x="2" y="2"/>
                  </a:cxn>
                  <a:cxn ang="0">
                    <a:pos x="4" y="0"/>
                  </a:cxn>
                  <a:cxn ang="0">
                    <a:pos x="22" y="0"/>
                  </a:cxn>
                  <a:cxn ang="0">
                    <a:pos x="22" y="0"/>
                  </a:cxn>
                  <a:cxn ang="0">
                    <a:pos x="24" y="2"/>
                  </a:cxn>
                  <a:cxn ang="0">
                    <a:pos x="24" y="4"/>
                  </a:cxn>
                  <a:cxn ang="0">
                    <a:pos x="24" y="106"/>
                  </a:cxn>
                </a:cxnLst>
                <a:rect l="0" t="0" r="r" b="b"/>
                <a:pathLst>
                  <a:path w="24" h="108">
                    <a:moveTo>
                      <a:pt x="24" y="106"/>
                    </a:moveTo>
                    <a:lnTo>
                      <a:pt x="24" y="106"/>
                    </a:lnTo>
                    <a:lnTo>
                      <a:pt x="24" y="108"/>
                    </a:lnTo>
                    <a:lnTo>
                      <a:pt x="22" y="108"/>
                    </a:lnTo>
                    <a:lnTo>
                      <a:pt x="4" y="108"/>
                    </a:lnTo>
                    <a:lnTo>
                      <a:pt x="4" y="108"/>
                    </a:lnTo>
                    <a:lnTo>
                      <a:pt x="2" y="108"/>
                    </a:lnTo>
                    <a:lnTo>
                      <a:pt x="0" y="106"/>
                    </a:lnTo>
                    <a:lnTo>
                      <a:pt x="0" y="4"/>
                    </a:lnTo>
                    <a:lnTo>
                      <a:pt x="0" y="4"/>
                    </a:lnTo>
                    <a:lnTo>
                      <a:pt x="2" y="2"/>
                    </a:lnTo>
                    <a:lnTo>
                      <a:pt x="4" y="0"/>
                    </a:lnTo>
                    <a:lnTo>
                      <a:pt x="22" y="0"/>
                    </a:lnTo>
                    <a:lnTo>
                      <a:pt x="22" y="0"/>
                    </a:lnTo>
                    <a:lnTo>
                      <a:pt x="24" y="2"/>
                    </a:lnTo>
                    <a:lnTo>
                      <a:pt x="24" y="4"/>
                    </a:lnTo>
                    <a:lnTo>
                      <a:pt x="24" y="106"/>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6" name="Freeform 43"/>
              <p:cNvSpPr>
                <a:spLocks/>
              </p:cNvSpPr>
              <p:nvPr/>
            </p:nvSpPr>
            <p:spPr bwMode="auto">
              <a:xfrm>
                <a:off x="13108240" y="1704975"/>
                <a:ext cx="285750" cy="88900"/>
              </a:xfrm>
              <a:custGeom>
                <a:avLst/>
                <a:gdLst/>
                <a:ahLst/>
                <a:cxnLst>
                  <a:cxn ang="0">
                    <a:pos x="58" y="8"/>
                  </a:cxn>
                  <a:cxn ang="0">
                    <a:pos x="58" y="8"/>
                  </a:cxn>
                  <a:cxn ang="0">
                    <a:pos x="64" y="6"/>
                  </a:cxn>
                  <a:cxn ang="0">
                    <a:pos x="72" y="2"/>
                  </a:cxn>
                  <a:cxn ang="0">
                    <a:pos x="90" y="0"/>
                  </a:cxn>
                  <a:cxn ang="0">
                    <a:pos x="108" y="2"/>
                  </a:cxn>
                  <a:cxn ang="0">
                    <a:pos x="116" y="6"/>
                  </a:cxn>
                  <a:cxn ang="0">
                    <a:pos x="122" y="8"/>
                  </a:cxn>
                  <a:cxn ang="0">
                    <a:pos x="168" y="36"/>
                  </a:cxn>
                  <a:cxn ang="0">
                    <a:pos x="168" y="36"/>
                  </a:cxn>
                  <a:cxn ang="0">
                    <a:pos x="178" y="44"/>
                  </a:cxn>
                  <a:cxn ang="0">
                    <a:pos x="180" y="48"/>
                  </a:cxn>
                  <a:cxn ang="0">
                    <a:pos x="180" y="50"/>
                  </a:cxn>
                  <a:cxn ang="0">
                    <a:pos x="178" y="52"/>
                  </a:cxn>
                  <a:cxn ang="0">
                    <a:pos x="174" y="54"/>
                  </a:cxn>
                  <a:cxn ang="0">
                    <a:pos x="162" y="56"/>
                  </a:cxn>
                  <a:cxn ang="0">
                    <a:pos x="128" y="56"/>
                  </a:cxn>
                  <a:cxn ang="0">
                    <a:pos x="128" y="56"/>
                  </a:cxn>
                  <a:cxn ang="0">
                    <a:pos x="52" y="56"/>
                  </a:cxn>
                  <a:cxn ang="0">
                    <a:pos x="18" y="56"/>
                  </a:cxn>
                  <a:cxn ang="0">
                    <a:pos x="18" y="56"/>
                  </a:cxn>
                  <a:cxn ang="0">
                    <a:pos x="6" y="54"/>
                  </a:cxn>
                  <a:cxn ang="0">
                    <a:pos x="2" y="52"/>
                  </a:cxn>
                  <a:cxn ang="0">
                    <a:pos x="0" y="50"/>
                  </a:cxn>
                  <a:cxn ang="0">
                    <a:pos x="0" y="48"/>
                  </a:cxn>
                  <a:cxn ang="0">
                    <a:pos x="2" y="44"/>
                  </a:cxn>
                  <a:cxn ang="0">
                    <a:pos x="12" y="36"/>
                  </a:cxn>
                  <a:cxn ang="0">
                    <a:pos x="58" y="8"/>
                  </a:cxn>
                </a:cxnLst>
                <a:rect l="0" t="0" r="r" b="b"/>
                <a:pathLst>
                  <a:path w="180" h="56">
                    <a:moveTo>
                      <a:pt x="58" y="8"/>
                    </a:moveTo>
                    <a:lnTo>
                      <a:pt x="58" y="8"/>
                    </a:lnTo>
                    <a:lnTo>
                      <a:pt x="64" y="6"/>
                    </a:lnTo>
                    <a:lnTo>
                      <a:pt x="72" y="2"/>
                    </a:lnTo>
                    <a:lnTo>
                      <a:pt x="90" y="0"/>
                    </a:lnTo>
                    <a:lnTo>
                      <a:pt x="108" y="2"/>
                    </a:lnTo>
                    <a:lnTo>
                      <a:pt x="116" y="6"/>
                    </a:lnTo>
                    <a:lnTo>
                      <a:pt x="122" y="8"/>
                    </a:lnTo>
                    <a:lnTo>
                      <a:pt x="168" y="36"/>
                    </a:lnTo>
                    <a:lnTo>
                      <a:pt x="168" y="36"/>
                    </a:lnTo>
                    <a:lnTo>
                      <a:pt x="178" y="44"/>
                    </a:lnTo>
                    <a:lnTo>
                      <a:pt x="180" y="48"/>
                    </a:lnTo>
                    <a:lnTo>
                      <a:pt x="180" y="50"/>
                    </a:lnTo>
                    <a:lnTo>
                      <a:pt x="178" y="52"/>
                    </a:lnTo>
                    <a:lnTo>
                      <a:pt x="174" y="54"/>
                    </a:lnTo>
                    <a:lnTo>
                      <a:pt x="162" y="56"/>
                    </a:lnTo>
                    <a:lnTo>
                      <a:pt x="128" y="56"/>
                    </a:lnTo>
                    <a:lnTo>
                      <a:pt x="128" y="56"/>
                    </a:lnTo>
                    <a:lnTo>
                      <a:pt x="52" y="56"/>
                    </a:lnTo>
                    <a:lnTo>
                      <a:pt x="18" y="56"/>
                    </a:lnTo>
                    <a:lnTo>
                      <a:pt x="18" y="56"/>
                    </a:lnTo>
                    <a:lnTo>
                      <a:pt x="6" y="54"/>
                    </a:lnTo>
                    <a:lnTo>
                      <a:pt x="2" y="52"/>
                    </a:lnTo>
                    <a:lnTo>
                      <a:pt x="0" y="50"/>
                    </a:lnTo>
                    <a:lnTo>
                      <a:pt x="0" y="48"/>
                    </a:lnTo>
                    <a:lnTo>
                      <a:pt x="2" y="44"/>
                    </a:lnTo>
                    <a:lnTo>
                      <a:pt x="12" y="36"/>
                    </a:lnTo>
                    <a:lnTo>
                      <a:pt x="58" y="8"/>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57" name="Freeform 44"/>
              <p:cNvSpPr>
                <a:spLocks noEditPoints="1"/>
              </p:cNvSpPr>
              <p:nvPr/>
            </p:nvSpPr>
            <p:spPr bwMode="auto">
              <a:xfrm>
                <a:off x="13079665" y="1987550"/>
                <a:ext cx="342900" cy="38100"/>
              </a:xfrm>
              <a:custGeom>
                <a:avLst/>
                <a:gdLst/>
                <a:ahLst/>
                <a:cxnLst>
                  <a:cxn ang="0">
                    <a:pos x="212" y="0"/>
                  </a:cxn>
                  <a:cxn ang="0">
                    <a:pos x="4" y="0"/>
                  </a:cxn>
                  <a:cxn ang="0">
                    <a:pos x="4" y="0"/>
                  </a:cxn>
                  <a:cxn ang="0">
                    <a:pos x="2" y="0"/>
                  </a:cxn>
                  <a:cxn ang="0">
                    <a:pos x="0" y="2"/>
                  </a:cxn>
                  <a:cxn ang="0">
                    <a:pos x="0" y="22"/>
                  </a:cxn>
                  <a:cxn ang="0">
                    <a:pos x="0" y="22"/>
                  </a:cxn>
                  <a:cxn ang="0">
                    <a:pos x="2" y="24"/>
                  </a:cxn>
                  <a:cxn ang="0">
                    <a:pos x="4" y="24"/>
                  </a:cxn>
                  <a:cxn ang="0">
                    <a:pos x="212" y="24"/>
                  </a:cxn>
                  <a:cxn ang="0">
                    <a:pos x="212" y="24"/>
                  </a:cxn>
                  <a:cxn ang="0">
                    <a:pos x="214" y="24"/>
                  </a:cxn>
                  <a:cxn ang="0">
                    <a:pos x="216" y="22"/>
                  </a:cxn>
                  <a:cxn ang="0">
                    <a:pos x="216" y="2"/>
                  </a:cxn>
                  <a:cxn ang="0">
                    <a:pos x="216" y="2"/>
                  </a:cxn>
                  <a:cxn ang="0">
                    <a:pos x="214" y="0"/>
                  </a:cxn>
                  <a:cxn ang="0">
                    <a:pos x="212" y="0"/>
                  </a:cxn>
                  <a:cxn ang="0">
                    <a:pos x="212" y="0"/>
                  </a:cxn>
                  <a:cxn ang="0">
                    <a:pos x="148" y="18"/>
                  </a:cxn>
                  <a:cxn ang="0">
                    <a:pos x="148" y="18"/>
                  </a:cxn>
                  <a:cxn ang="0">
                    <a:pos x="146" y="20"/>
                  </a:cxn>
                  <a:cxn ang="0">
                    <a:pos x="144" y="20"/>
                  </a:cxn>
                  <a:cxn ang="0">
                    <a:pos x="72" y="20"/>
                  </a:cxn>
                  <a:cxn ang="0">
                    <a:pos x="72" y="20"/>
                  </a:cxn>
                  <a:cxn ang="0">
                    <a:pos x="70" y="20"/>
                  </a:cxn>
                  <a:cxn ang="0">
                    <a:pos x="68" y="18"/>
                  </a:cxn>
                  <a:cxn ang="0">
                    <a:pos x="68" y="16"/>
                  </a:cxn>
                  <a:cxn ang="0">
                    <a:pos x="68" y="16"/>
                  </a:cxn>
                  <a:cxn ang="0">
                    <a:pos x="70" y="14"/>
                  </a:cxn>
                  <a:cxn ang="0">
                    <a:pos x="72" y="14"/>
                  </a:cxn>
                  <a:cxn ang="0">
                    <a:pos x="144" y="14"/>
                  </a:cxn>
                  <a:cxn ang="0">
                    <a:pos x="144" y="14"/>
                  </a:cxn>
                  <a:cxn ang="0">
                    <a:pos x="146" y="14"/>
                  </a:cxn>
                  <a:cxn ang="0">
                    <a:pos x="148" y="16"/>
                  </a:cxn>
                  <a:cxn ang="0">
                    <a:pos x="148" y="18"/>
                  </a:cxn>
                  <a:cxn ang="0">
                    <a:pos x="148" y="8"/>
                  </a:cxn>
                  <a:cxn ang="0">
                    <a:pos x="148" y="8"/>
                  </a:cxn>
                  <a:cxn ang="0">
                    <a:pos x="146" y="10"/>
                  </a:cxn>
                  <a:cxn ang="0">
                    <a:pos x="144" y="10"/>
                  </a:cxn>
                  <a:cxn ang="0">
                    <a:pos x="72" y="10"/>
                  </a:cxn>
                  <a:cxn ang="0">
                    <a:pos x="72" y="10"/>
                  </a:cxn>
                  <a:cxn ang="0">
                    <a:pos x="70" y="10"/>
                  </a:cxn>
                  <a:cxn ang="0">
                    <a:pos x="68" y="8"/>
                  </a:cxn>
                  <a:cxn ang="0">
                    <a:pos x="68" y="6"/>
                  </a:cxn>
                  <a:cxn ang="0">
                    <a:pos x="68" y="6"/>
                  </a:cxn>
                  <a:cxn ang="0">
                    <a:pos x="70" y="4"/>
                  </a:cxn>
                  <a:cxn ang="0">
                    <a:pos x="72" y="4"/>
                  </a:cxn>
                  <a:cxn ang="0">
                    <a:pos x="144" y="4"/>
                  </a:cxn>
                  <a:cxn ang="0">
                    <a:pos x="144" y="4"/>
                  </a:cxn>
                  <a:cxn ang="0">
                    <a:pos x="146" y="4"/>
                  </a:cxn>
                  <a:cxn ang="0">
                    <a:pos x="148" y="6"/>
                  </a:cxn>
                  <a:cxn ang="0">
                    <a:pos x="148" y="8"/>
                  </a:cxn>
                </a:cxnLst>
                <a:rect l="0" t="0" r="r" b="b"/>
                <a:pathLst>
                  <a:path w="216" h="24">
                    <a:moveTo>
                      <a:pt x="212" y="0"/>
                    </a:moveTo>
                    <a:lnTo>
                      <a:pt x="4" y="0"/>
                    </a:lnTo>
                    <a:lnTo>
                      <a:pt x="4" y="0"/>
                    </a:lnTo>
                    <a:lnTo>
                      <a:pt x="2" y="0"/>
                    </a:lnTo>
                    <a:lnTo>
                      <a:pt x="0" y="2"/>
                    </a:lnTo>
                    <a:lnTo>
                      <a:pt x="0" y="22"/>
                    </a:lnTo>
                    <a:lnTo>
                      <a:pt x="0" y="22"/>
                    </a:lnTo>
                    <a:lnTo>
                      <a:pt x="2" y="24"/>
                    </a:lnTo>
                    <a:lnTo>
                      <a:pt x="4" y="24"/>
                    </a:lnTo>
                    <a:lnTo>
                      <a:pt x="212" y="24"/>
                    </a:lnTo>
                    <a:lnTo>
                      <a:pt x="212" y="24"/>
                    </a:lnTo>
                    <a:lnTo>
                      <a:pt x="214" y="24"/>
                    </a:lnTo>
                    <a:lnTo>
                      <a:pt x="216" y="22"/>
                    </a:lnTo>
                    <a:lnTo>
                      <a:pt x="216" y="2"/>
                    </a:lnTo>
                    <a:lnTo>
                      <a:pt x="216" y="2"/>
                    </a:lnTo>
                    <a:lnTo>
                      <a:pt x="214" y="0"/>
                    </a:lnTo>
                    <a:lnTo>
                      <a:pt x="212" y="0"/>
                    </a:lnTo>
                    <a:lnTo>
                      <a:pt x="212" y="0"/>
                    </a:lnTo>
                    <a:close/>
                    <a:moveTo>
                      <a:pt x="148" y="18"/>
                    </a:moveTo>
                    <a:lnTo>
                      <a:pt x="148" y="18"/>
                    </a:lnTo>
                    <a:lnTo>
                      <a:pt x="146" y="20"/>
                    </a:lnTo>
                    <a:lnTo>
                      <a:pt x="144" y="20"/>
                    </a:lnTo>
                    <a:lnTo>
                      <a:pt x="72" y="20"/>
                    </a:lnTo>
                    <a:lnTo>
                      <a:pt x="72" y="20"/>
                    </a:lnTo>
                    <a:lnTo>
                      <a:pt x="70" y="20"/>
                    </a:lnTo>
                    <a:lnTo>
                      <a:pt x="68" y="18"/>
                    </a:lnTo>
                    <a:lnTo>
                      <a:pt x="68" y="16"/>
                    </a:lnTo>
                    <a:lnTo>
                      <a:pt x="68" y="16"/>
                    </a:lnTo>
                    <a:lnTo>
                      <a:pt x="70" y="14"/>
                    </a:lnTo>
                    <a:lnTo>
                      <a:pt x="72" y="14"/>
                    </a:lnTo>
                    <a:lnTo>
                      <a:pt x="144" y="14"/>
                    </a:lnTo>
                    <a:lnTo>
                      <a:pt x="144" y="14"/>
                    </a:lnTo>
                    <a:lnTo>
                      <a:pt x="146" y="14"/>
                    </a:lnTo>
                    <a:lnTo>
                      <a:pt x="148" y="16"/>
                    </a:lnTo>
                    <a:lnTo>
                      <a:pt x="148" y="18"/>
                    </a:lnTo>
                    <a:close/>
                    <a:moveTo>
                      <a:pt x="148" y="8"/>
                    </a:moveTo>
                    <a:lnTo>
                      <a:pt x="148" y="8"/>
                    </a:lnTo>
                    <a:lnTo>
                      <a:pt x="146" y="10"/>
                    </a:lnTo>
                    <a:lnTo>
                      <a:pt x="144" y="10"/>
                    </a:lnTo>
                    <a:lnTo>
                      <a:pt x="72" y="10"/>
                    </a:lnTo>
                    <a:lnTo>
                      <a:pt x="72" y="10"/>
                    </a:lnTo>
                    <a:lnTo>
                      <a:pt x="70" y="10"/>
                    </a:lnTo>
                    <a:lnTo>
                      <a:pt x="68" y="8"/>
                    </a:lnTo>
                    <a:lnTo>
                      <a:pt x="68" y="6"/>
                    </a:lnTo>
                    <a:lnTo>
                      <a:pt x="68" y="6"/>
                    </a:lnTo>
                    <a:lnTo>
                      <a:pt x="70" y="4"/>
                    </a:lnTo>
                    <a:lnTo>
                      <a:pt x="72" y="4"/>
                    </a:lnTo>
                    <a:lnTo>
                      <a:pt x="144" y="4"/>
                    </a:lnTo>
                    <a:lnTo>
                      <a:pt x="144" y="4"/>
                    </a:lnTo>
                    <a:lnTo>
                      <a:pt x="146" y="4"/>
                    </a:lnTo>
                    <a:lnTo>
                      <a:pt x="148" y="6"/>
                    </a:lnTo>
                    <a:lnTo>
                      <a:pt x="148" y="8"/>
                    </a:lnTo>
                    <a:close/>
                  </a:path>
                </a:pathLst>
              </a:custGeom>
              <a:grpFill/>
              <a:ln w="9525">
                <a:noFill/>
                <a:round/>
                <a:headEnd/>
                <a:tailEnd/>
              </a:ln>
            </p:spPr>
            <p:txBody>
              <a:bodyPr/>
              <a:lstStyle/>
              <a:p>
                <a:pPr defTabSz="913943">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grpSp>
          <p:nvGrpSpPr>
            <p:cNvPr id="59" name="组合 251"/>
            <p:cNvGrpSpPr/>
            <p:nvPr/>
          </p:nvGrpSpPr>
          <p:grpSpPr>
            <a:xfrm>
              <a:off x="3856416" y="2217569"/>
              <a:ext cx="671435" cy="512018"/>
              <a:chOff x="13091838" y="3422650"/>
              <a:chExt cx="1525588" cy="984243"/>
            </a:xfrm>
            <a:solidFill>
              <a:srgbClr val="00B0F0"/>
            </a:solidFill>
          </p:grpSpPr>
          <p:sp>
            <p:nvSpPr>
              <p:cNvPr id="60" name="Freeform 76"/>
              <p:cNvSpPr>
                <a:spLocks/>
              </p:cNvSpPr>
              <p:nvPr/>
            </p:nvSpPr>
            <p:spPr bwMode="auto">
              <a:xfrm>
                <a:off x="13583966" y="3422650"/>
                <a:ext cx="401639" cy="141289"/>
              </a:xfrm>
              <a:custGeom>
                <a:avLst/>
                <a:gdLst/>
                <a:ahLst/>
                <a:cxnLst>
                  <a:cxn ang="0">
                    <a:pos x="439" y="172"/>
                  </a:cxn>
                  <a:cxn ang="0">
                    <a:pos x="452" y="179"/>
                  </a:cxn>
                  <a:cxn ang="0">
                    <a:pos x="459" y="177"/>
                  </a:cxn>
                  <a:cxn ang="0">
                    <a:pos x="501" y="143"/>
                  </a:cxn>
                  <a:cxn ang="0">
                    <a:pos x="504" y="138"/>
                  </a:cxn>
                  <a:cxn ang="0">
                    <a:pos x="506" y="132"/>
                  </a:cxn>
                  <a:cxn ang="0">
                    <a:pos x="501" y="118"/>
                  </a:cxn>
                  <a:cxn ang="0">
                    <a:pos x="477" y="93"/>
                  </a:cxn>
                  <a:cxn ang="0">
                    <a:pos x="423" y="52"/>
                  </a:cxn>
                  <a:cxn ang="0">
                    <a:pos x="363" y="22"/>
                  </a:cxn>
                  <a:cxn ang="0">
                    <a:pos x="297" y="5"/>
                  </a:cxn>
                  <a:cxn ang="0">
                    <a:pos x="262" y="0"/>
                  </a:cxn>
                  <a:cxn ang="0">
                    <a:pos x="241" y="0"/>
                  </a:cxn>
                  <a:cxn ang="0">
                    <a:pos x="177" y="7"/>
                  </a:cxn>
                  <a:cxn ang="0">
                    <a:pos x="115" y="24"/>
                  </a:cxn>
                  <a:cxn ang="0">
                    <a:pos x="57" y="52"/>
                  </a:cxn>
                  <a:cxn ang="0">
                    <a:pos x="7" y="91"/>
                  </a:cxn>
                  <a:cxn ang="0">
                    <a:pos x="2" y="98"/>
                  </a:cxn>
                  <a:cxn ang="0">
                    <a:pos x="2" y="111"/>
                  </a:cxn>
                  <a:cxn ang="0">
                    <a:pos x="37" y="152"/>
                  </a:cxn>
                  <a:cxn ang="0">
                    <a:pos x="42" y="155"/>
                  </a:cxn>
                  <a:cxn ang="0">
                    <a:pos x="51" y="157"/>
                  </a:cxn>
                  <a:cxn ang="0">
                    <a:pos x="62" y="154"/>
                  </a:cxn>
                  <a:cxn ang="0">
                    <a:pos x="81" y="137"/>
                  </a:cxn>
                  <a:cxn ang="0">
                    <a:pos x="123" y="111"/>
                  </a:cxn>
                  <a:cxn ang="0">
                    <a:pos x="169" y="93"/>
                  </a:cxn>
                  <a:cxn ang="0">
                    <a:pos x="216" y="84"/>
                  </a:cxn>
                  <a:cxn ang="0">
                    <a:pos x="241" y="83"/>
                  </a:cxn>
                  <a:cxn ang="0">
                    <a:pos x="256" y="84"/>
                  </a:cxn>
                  <a:cxn ang="0">
                    <a:pos x="309" y="93"/>
                  </a:cxn>
                  <a:cxn ang="0">
                    <a:pos x="358" y="110"/>
                  </a:cxn>
                  <a:cxn ang="0">
                    <a:pos x="402" y="137"/>
                  </a:cxn>
                  <a:cxn ang="0">
                    <a:pos x="439" y="172"/>
                  </a:cxn>
                </a:cxnLst>
                <a:rect l="0" t="0" r="r" b="b"/>
                <a:pathLst>
                  <a:path w="506" h="179">
                    <a:moveTo>
                      <a:pt x="439" y="172"/>
                    </a:moveTo>
                    <a:lnTo>
                      <a:pt x="439" y="172"/>
                    </a:lnTo>
                    <a:lnTo>
                      <a:pt x="445" y="177"/>
                    </a:lnTo>
                    <a:lnTo>
                      <a:pt x="452" y="179"/>
                    </a:lnTo>
                    <a:lnTo>
                      <a:pt x="452" y="179"/>
                    </a:lnTo>
                    <a:lnTo>
                      <a:pt x="459" y="177"/>
                    </a:lnTo>
                    <a:lnTo>
                      <a:pt x="464" y="174"/>
                    </a:lnTo>
                    <a:lnTo>
                      <a:pt x="501" y="143"/>
                    </a:lnTo>
                    <a:lnTo>
                      <a:pt x="501" y="143"/>
                    </a:lnTo>
                    <a:lnTo>
                      <a:pt x="504" y="138"/>
                    </a:lnTo>
                    <a:lnTo>
                      <a:pt x="506" y="132"/>
                    </a:lnTo>
                    <a:lnTo>
                      <a:pt x="506" y="132"/>
                    </a:lnTo>
                    <a:lnTo>
                      <a:pt x="506" y="125"/>
                    </a:lnTo>
                    <a:lnTo>
                      <a:pt x="501" y="118"/>
                    </a:lnTo>
                    <a:lnTo>
                      <a:pt x="501" y="118"/>
                    </a:lnTo>
                    <a:lnTo>
                      <a:pt x="477" y="93"/>
                    </a:lnTo>
                    <a:lnTo>
                      <a:pt x="450" y="71"/>
                    </a:lnTo>
                    <a:lnTo>
                      <a:pt x="423" y="52"/>
                    </a:lnTo>
                    <a:lnTo>
                      <a:pt x="393" y="35"/>
                    </a:lnTo>
                    <a:lnTo>
                      <a:pt x="363" y="22"/>
                    </a:lnTo>
                    <a:lnTo>
                      <a:pt x="329" y="12"/>
                    </a:lnTo>
                    <a:lnTo>
                      <a:pt x="297" y="5"/>
                    </a:lnTo>
                    <a:lnTo>
                      <a:pt x="262" y="0"/>
                    </a:lnTo>
                    <a:lnTo>
                      <a:pt x="262" y="0"/>
                    </a:lnTo>
                    <a:lnTo>
                      <a:pt x="241" y="0"/>
                    </a:lnTo>
                    <a:lnTo>
                      <a:pt x="241" y="0"/>
                    </a:lnTo>
                    <a:lnTo>
                      <a:pt x="209" y="2"/>
                    </a:lnTo>
                    <a:lnTo>
                      <a:pt x="177" y="7"/>
                    </a:lnTo>
                    <a:lnTo>
                      <a:pt x="145" y="14"/>
                    </a:lnTo>
                    <a:lnTo>
                      <a:pt x="115" y="24"/>
                    </a:lnTo>
                    <a:lnTo>
                      <a:pt x="86" y="37"/>
                    </a:lnTo>
                    <a:lnTo>
                      <a:pt x="57" y="52"/>
                    </a:lnTo>
                    <a:lnTo>
                      <a:pt x="32" y="71"/>
                    </a:lnTo>
                    <a:lnTo>
                      <a:pt x="7" y="91"/>
                    </a:lnTo>
                    <a:lnTo>
                      <a:pt x="7" y="91"/>
                    </a:lnTo>
                    <a:lnTo>
                      <a:pt x="2" y="98"/>
                    </a:lnTo>
                    <a:lnTo>
                      <a:pt x="0" y="105"/>
                    </a:lnTo>
                    <a:lnTo>
                      <a:pt x="2" y="111"/>
                    </a:lnTo>
                    <a:lnTo>
                      <a:pt x="5" y="116"/>
                    </a:lnTo>
                    <a:lnTo>
                      <a:pt x="37" y="152"/>
                    </a:lnTo>
                    <a:lnTo>
                      <a:pt x="37" y="152"/>
                    </a:lnTo>
                    <a:lnTo>
                      <a:pt x="42" y="155"/>
                    </a:lnTo>
                    <a:lnTo>
                      <a:pt x="51" y="157"/>
                    </a:lnTo>
                    <a:lnTo>
                      <a:pt x="51" y="157"/>
                    </a:lnTo>
                    <a:lnTo>
                      <a:pt x="56" y="157"/>
                    </a:lnTo>
                    <a:lnTo>
                      <a:pt x="62" y="154"/>
                    </a:lnTo>
                    <a:lnTo>
                      <a:pt x="62" y="154"/>
                    </a:lnTo>
                    <a:lnTo>
                      <a:pt x="81" y="137"/>
                    </a:lnTo>
                    <a:lnTo>
                      <a:pt x="101" y="123"/>
                    </a:lnTo>
                    <a:lnTo>
                      <a:pt x="123" y="111"/>
                    </a:lnTo>
                    <a:lnTo>
                      <a:pt x="145" y="101"/>
                    </a:lnTo>
                    <a:lnTo>
                      <a:pt x="169" y="93"/>
                    </a:lnTo>
                    <a:lnTo>
                      <a:pt x="192" y="88"/>
                    </a:lnTo>
                    <a:lnTo>
                      <a:pt x="216" y="84"/>
                    </a:lnTo>
                    <a:lnTo>
                      <a:pt x="241" y="83"/>
                    </a:lnTo>
                    <a:lnTo>
                      <a:pt x="241" y="83"/>
                    </a:lnTo>
                    <a:lnTo>
                      <a:pt x="256" y="84"/>
                    </a:lnTo>
                    <a:lnTo>
                      <a:pt x="256" y="84"/>
                    </a:lnTo>
                    <a:lnTo>
                      <a:pt x="283" y="86"/>
                    </a:lnTo>
                    <a:lnTo>
                      <a:pt x="309" y="93"/>
                    </a:lnTo>
                    <a:lnTo>
                      <a:pt x="332" y="100"/>
                    </a:lnTo>
                    <a:lnTo>
                      <a:pt x="358" y="110"/>
                    </a:lnTo>
                    <a:lnTo>
                      <a:pt x="380" y="122"/>
                    </a:lnTo>
                    <a:lnTo>
                      <a:pt x="402" y="137"/>
                    </a:lnTo>
                    <a:lnTo>
                      <a:pt x="420" y="154"/>
                    </a:lnTo>
                    <a:lnTo>
                      <a:pt x="439" y="172"/>
                    </a:lnTo>
                    <a:lnTo>
                      <a:pt x="439" y="172"/>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913943">
                  <a:defRPr/>
                </a:pPr>
                <a:endParaRPr lang="zh-CN" altLang="en-US" sz="1200" kern="0">
                  <a:solidFill>
                    <a:prstClr val="black"/>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1" name="Freeform 77"/>
              <p:cNvSpPr>
                <a:spLocks/>
              </p:cNvSpPr>
              <p:nvPr/>
            </p:nvSpPr>
            <p:spPr bwMode="auto">
              <a:xfrm>
                <a:off x="13668104" y="3532187"/>
                <a:ext cx="225426" cy="100013"/>
              </a:xfrm>
              <a:custGeom>
                <a:avLst/>
                <a:gdLst/>
                <a:ahLst/>
                <a:cxnLst>
                  <a:cxn ang="0">
                    <a:pos x="147" y="0"/>
                  </a:cxn>
                  <a:cxn ang="0">
                    <a:pos x="147" y="0"/>
                  </a:cxn>
                  <a:cxn ang="0">
                    <a:pos x="137" y="0"/>
                  </a:cxn>
                  <a:cxn ang="0">
                    <a:pos x="137" y="0"/>
                  </a:cxn>
                  <a:cxn ang="0">
                    <a:pos x="118" y="2"/>
                  </a:cxn>
                  <a:cxn ang="0">
                    <a:pos x="100" y="4"/>
                  </a:cxn>
                  <a:cxn ang="0">
                    <a:pos x="83" y="7"/>
                  </a:cxn>
                  <a:cxn ang="0">
                    <a:pos x="66" y="14"/>
                  </a:cxn>
                  <a:cxn ang="0">
                    <a:pos x="49" y="21"/>
                  </a:cxn>
                  <a:cxn ang="0">
                    <a:pos x="34" y="29"/>
                  </a:cxn>
                  <a:cxn ang="0">
                    <a:pos x="19" y="39"/>
                  </a:cxn>
                  <a:cxn ang="0">
                    <a:pos x="5" y="51"/>
                  </a:cxn>
                  <a:cxn ang="0">
                    <a:pos x="5" y="51"/>
                  </a:cxn>
                  <a:cxn ang="0">
                    <a:pos x="2" y="58"/>
                  </a:cxn>
                  <a:cxn ang="0">
                    <a:pos x="0" y="64"/>
                  </a:cxn>
                  <a:cxn ang="0">
                    <a:pos x="0" y="71"/>
                  </a:cxn>
                  <a:cxn ang="0">
                    <a:pos x="5" y="76"/>
                  </a:cxn>
                  <a:cxn ang="0">
                    <a:pos x="37" y="112"/>
                  </a:cxn>
                  <a:cxn ang="0">
                    <a:pos x="37" y="112"/>
                  </a:cxn>
                  <a:cxn ang="0">
                    <a:pos x="42" y="115"/>
                  </a:cxn>
                  <a:cxn ang="0">
                    <a:pos x="49" y="117"/>
                  </a:cxn>
                  <a:cxn ang="0">
                    <a:pos x="49" y="117"/>
                  </a:cxn>
                  <a:cxn ang="0">
                    <a:pos x="56" y="117"/>
                  </a:cxn>
                  <a:cxn ang="0">
                    <a:pos x="63" y="112"/>
                  </a:cxn>
                  <a:cxn ang="0">
                    <a:pos x="63" y="112"/>
                  </a:cxn>
                  <a:cxn ang="0">
                    <a:pos x="78" y="100"/>
                  </a:cxn>
                  <a:cxn ang="0">
                    <a:pos x="96" y="91"/>
                  </a:cxn>
                  <a:cxn ang="0">
                    <a:pos x="117" y="85"/>
                  </a:cxn>
                  <a:cxn ang="0">
                    <a:pos x="137" y="83"/>
                  </a:cxn>
                  <a:cxn ang="0">
                    <a:pos x="137" y="83"/>
                  </a:cxn>
                  <a:cxn ang="0">
                    <a:pos x="142" y="83"/>
                  </a:cxn>
                  <a:cxn ang="0">
                    <a:pos x="142" y="83"/>
                  </a:cxn>
                  <a:cxn ang="0">
                    <a:pos x="154" y="85"/>
                  </a:cxn>
                  <a:cxn ang="0">
                    <a:pos x="164" y="86"/>
                  </a:cxn>
                  <a:cxn ang="0">
                    <a:pos x="184" y="95"/>
                  </a:cxn>
                  <a:cxn ang="0">
                    <a:pos x="201" y="105"/>
                  </a:cxn>
                  <a:cxn ang="0">
                    <a:pos x="209" y="112"/>
                  </a:cxn>
                  <a:cxn ang="0">
                    <a:pos x="218" y="118"/>
                  </a:cxn>
                  <a:cxn ang="0">
                    <a:pos x="218" y="118"/>
                  </a:cxn>
                  <a:cxn ang="0">
                    <a:pos x="223" y="124"/>
                  </a:cxn>
                  <a:cxn ang="0">
                    <a:pos x="231" y="125"/>
                  </a:cxn>
                  <a:cxn ang="0">
                    <a:pos x="231" y="125"/>
                  </a:cxn>
                  <a:cxn ang="0">
                    <a:pos x="236" y="124"/>
                  </a:cxn>
                  <a:cxn ang="0">
                    <a:pos x="243" y="120"/>
                  </a:cxn>
                  <a:cxn ang="0">
                    <a:pos x="279" y="90"/>
                  </a:cxn>
                  <a:cxn ang="0">
                    <a:pos x="279" y="90"/>
                  </a:cxn>
                  <a:cxn ang="0">
                    <a:pos x="282" y="85"/>
                  </a:cxn>
                  <a:cxn ang="0">
                    <a:pos x="284" y="78"/>
                  </a:cxn>
                  <a:cxn ang="0">
                    <a:pos x="284" y="78"/>
                  </a:cxn>
                  <a:cxn ang="0">
                    <a:pos x="284" y="71"/>
                  </a:cxn>
                  <a:cxn ang="0">
                    <a:pos x="280" y="64"/>
                  </a:cxn>
                  <a:cxn ang="0">
                    <a:pos x="280" y="64"/>
                  </a:cxn>
                  <a:cxn ang="0">
                    <a:pos x="267" y="51"/>
                  </a:cxn>
                  <a:cxn ang="0">
                    <a:pos x="252" y="39"/>
                  </a:cxn>
                  <a:cxn ang="0">
                    <a:pos x="236" y="29"/>
                  </a:cxn>
                  <a:cxn ang="0">
                    <a:pos x="220" y="19"/>
                  </a:cxn>
                  <a:cxn ang="0">
                    <a:pos x="203" y="12"/>
                  </a:cxn>
                  <a:cxn ang="0">
                    <a:pos x="186" y="7"/>
                  </a:cxn>
                  <a:cxn ang="0">
                    <a:pos x="167" y="2"/>
                  </a:cxn>
                  <a:cxn ang="0">
                    <a:pos x="147" y="0"/>
                  </a:cxn>
                  <a:cxn ang="0">
                    <a:pos x="147" y="0"/>
                  </a:cxn>
                </a:cxnLst>
                <a:rect l="0" t="0" r="r" b="b"/>
                <a:pathLst>
                  <a:path w="284" h="125">
                    <a:moveTo>
                      <a:pt x="147" y="0"/>
                    </a:moveTo>
                    <a:lnTo>
                      <a:pt x="147" y="0"/>
                    </a:lnTo>
                    <a:lnTo>
                      <a:pt x="137" y="0"/>
                    </a:lnTo>
                    <a:lnTo>
                      <a:pt x="137" y="0"/>
                    </a:lnTo>
                    <a:lnTo>
                      <a:pt x="118" y="2"/>
                    </a:lnTo>
                    <a:lnTo>
                      <a:pt x="100" y="4"/>
                    </a:lnTo>
                    <a:lnTo>
                      <a:pt x="83" y="7"/>
                    </a:lnTo>
                    <a:lnTo>
                      <a:pt x="66" y="14"/>
                    </a:lnTo>
                    <a:lnTo>
                      <a:pt x="49" y="21"/>
                    </a:lnTo>
                    <a:lnTo>
                      <a:pt x="34" y="29"/>
                    </a:lnTo>
                    <a:lnTo>
                      <a:pt x="19" y="39"/>
                    </a:lnTo>
                    <a:lnTo>
                      <a:pt x="5" y="51"/>
                    </a:lnTo>
                    <a:lnTo>
                      <a:pt x="5" y="51"/>
                    </a:lnTo>
                    <a:lnTo>
                      <a:pt x="2" y="58"/>
                    </a:lnTo>
                    <a:lnTo>
                      <a:pt x="0" y="64"/>
                    </a:lnTo>
                    <a:lnTo>
                      <a:pt x="0" y="71"/>
                    </a:lnTo>
                    <a:lnTo>
                      <a:pt x="5" y="76"/>
                    </a:lnTo>
                    <a:lnTo>
                      <a:pt x="37" y="112"/>
                    </a:lnTo>
                    <a:lnTo>
                      <a:pt x="37" y="112"/>
                    </a:lnTo>
                    <a:lnTo>
                      <a:pt x="42" y="115"/>
                    </a:lnTo>
                    <a:lnTo>
                      <a:pt x="49" y="117"/>
                    </a:lnTo>
                    <a:lnTo>
                      <a:pt x="49" y="117"/>
                    </a:lnTo>
                    <a:lnTo>
                      <a:pt x="56" y="117"/>
                    </a:lnTo>
                    <a:lnTo>
                      <a:pt x="63" y="112"/>
                    </a:lnTo>
                    <a:lnTo>
                      <a:pt x="63" y="112"/>
                    </a:lnTo>
                    <a:lnTo>
                      <a:pt x="78" y="100"/>
                    </a:lnTo>
                    <a:lnTo>
                      <a:pt x="96" y="91"/>
                    </a:lnTo>
                    <a:lnTo>
                      <a:pt x="117" y="85"/>
                    </a:lnTo>
                    <a:lnTo>
                      <a:pt x="137" y="83"/>
                    </a:lnTo>
                    <a:lnTo>
                      <a:pt x="137" y="83"/>
                    </a:lnTo>
                    <a:lnTo>
                      <a:pt x="142" y="83"/>
                    </a:lnTo>
                    <a:lnTo>
                      <a:pt x="142" y="83"/>
                    </a:lnTo>
                    <a:lnTo>
                      <a:pt x="154" y="85"/>
                    </a:lnTo>
                    <a:lnTo>
                      <a:pt x="164" y="86"/>
                    </a:lnTo>
                    <a:lnTo>
                      <a:pt x="184" y="95"/>
                    </a:lnTo>
                    <a:lnTo>
                      <a:pt x="201" y="105"/>
                    </a:lnTo>
                    <a:lnTo>
                      <a:pt x="209" y="112"/>
                    </a:lnTo>
                    <a:lnTo>
                      <a:pt x="218" y="118"/>
                    </a:lnTo>
                    <a:lnTo>
                      <a:pt x="218" y="118"/>
                    </a:lnTo>
                    <a:lnTo>
                      <a:pt x="223" y="124"/>
                    </a:lnTo>
                    <a:lnTo>
                      <a:pt x="231" y="125"/>
                    </a:lnTo>
                    <a:lnTo>
                      <a:pt x="231" y="125"/>
                    </a:lnTo>
                    <a:lnTo>
                      <a:pt x="236" y="124"/>
                    </a:lnTo>
                    <a:lnTo>
                      <a:pt x="243" y="120"/>
                    </a:lnTo>
                    <a:lnTo>
                      <a:pt x="279" y="90"/>
                    </a:lnTo>
                    <a:lnTo>
                      <a:pt x="279" y="90"/>
                    </a:lnTo>
                    <a:lnTo>
                      <a:pt x="282" y="85"/>
                    </a:lnTo>
                    <a:lnTo>
                      <a:pt x="284" y="78"/>
                    </a:lnTo>
                    <a:lnTo>
                      <a:pt x="284" y="78"/>
                    </a:lnTo>
                    <a:lnTo>
                      <a:pt x="284" y="71"/>
                    </a:lnTo>
                    <a:lnTo>
                      <a:pt x="280" y="64"/>
                    </a:lnTo>
                    <a:lnTo>
                      <a:pt x="280" y="64"/>
                    </a:lnTo>
                    <a:lnTo>
                      <a:pt x="267" y="51"/>
                    </a:lnTo>
                    <a:lnTo>
                      <a:pt x="252" y="39"/>
                    </a:lnTo>
                    <a:lnTo>
                      <a:pt x="236" y="29"/>
                    </a:lnTo>
                    <a:lnTo>
                      <a:pt x="220" y="19"/>
                    </a:lnTo>
                    <a:lnTo>
                      <a:pt x="203" y="12"/>
                    </a:lnTo>
                    <a:lnTo>
                      <a:pt x="186" y="7"/>
                    </a:lnTo>
                    <a:lnTo>
                      <a:pt x="167" y="2"/>
                    </a:lnTo>
                    <a:lnTo>
                      <a:pt x="147" y="0"/>
                    </a:lnTo>
                    <a:lnTo>
                      <a:pt x="147" y="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913943">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2" name="Freeform 78"/>
              <p:cNvSpPr>
                <a:spLocks noEditPoints="1"/>
              </p:cNvSpPr>
              <p:nvPr/>
            </p:nvSpPr>
            <p:spPr bwMode="auto">
              <a:xfrm>
                <a:off x="13091838" y="3470270"/>
                <a:ext cx="1525588" cy="936623"/>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913943">
                  <a:defRPr/>
                </a:pPr>
                <a:endParaRPr lang="zh-CN" altLang="en-US" sz="1200" kern="0">
                  <a:solidFill>
                    <a:prstClr val="black"/>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sp>
          <p:nvSpPr>
            <p:cNvPr id="63" name="TextBox 97"/>
            <p:cNvSpPr txBox="1"/>
            <p:nvPr/>
          </p:nvSpPr>
          <p:spPr>
            <a:xfrm>
              <a:off x="4595529" y="2773772"/>
              <a:ext cx="1462797" cy="322687"/>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943">
                <a:defRPr/>
              </a:pPr>
              <a:r>
                <a:rPr lang="zh-CN" alt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大企业</a:t>
              </a:r>
            </a:p>
          </p:txBody>
        </p:sp>
        <p:grpSp>
          <p:nvGrpSpPr>
            <p:cNvPr id="64" name="组合 266"/>
            <p:cNvGrpSpPr/>
            <p:nvPr/>
          </p:nvGrpSpPr>
          <p:grpSpPr>
            <a:xfrm>
              <a:off x="4989647" y="2181899"/>
              <a:ext cx="570606" cy="547689"/>
              <a:chOff x="10686400" y="717550"/>
              <a:chExt cx="958850" cy="923925"/>
            </a:xfrm>
            <a:solidFill>
              <a:srgbClr val="00B0F0"/>
            </a:solidFill>
          </p:grpSpPr>
          <p:sp>
            <p:nvSpPr>
              <p:cNvPr id="65" name="Freeform 9"/>
              <p:cNvSpPr>
                <a:spLocks/>
              </p:cNvSpPr>
              <p:nvPr/>
            </p:nvSpPr>
            <p:spPr bwMode="auto">
              <a:xfrm>
                <a:off x="10861025" y="717550"/>
                <a:ext cx="111124" cy="469900"/>
              </a:xfrm>
              <a:custGeom>
                <a:avLst/>
                <a:gdLst/>
                <a:ahLst/>
                <a:cxnLst>
                  <a:cxn ang="0">
                    <a:pos x="70" y="296"/>
                  </a:cxn>
                  <a:cxn ang="0">
                    <a:pos x="58" y="0"/>
                  </a:cxn>
                  <a:cxn ang="0">
                    <a:pos x="14" y="0"/>
                  </a:cxn>
                  <a:cxn ang="0">
                    <a:pos x="0" y="296"/>
                  </a:cxn>
                  <a:cxn ang="0">
                    <a:pos x="70" y="296"/>
                  </a:cxn>
                </a:cxnLst>
                <a:rect l="0" t="0" r="r" b="b"/>
                <a:pathLst>
                  <a:path w="70" h="296">
                    <a:moveTo>
                      <a:pt x="70" y="296"/>
                    </a:moveTo>
                    <a:lnTo>
                      <a:pt x="58" y="0"/>
                    </a:lnTo>
                    <a:lnTo>
                      <a:pt x="14" y="0"/>
                    </a:lnTo>
                    <a:lnTo>
                      <a:pt x="0" y="296"/>
                    </a:lnTo>
                    <a:lnTo>
                      <a:pt x="70" y="296"/>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1218834">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6" name="Freeform 10"/>
              <p:cNvSpPr>
                <a:spLocks/>
              </p:cNvSpPr>
              <p:nvPr/>
            </p:nvSpPr>
            <p:spPr bwMode="auto">
              <a:xfrm>
                <a:off x="11426174" y="1012825"/>
                <a:ext cx="98425" cy="384174"/>
              </a:xfrm>
              <a:custGeom>
                <a:avLst/>
                <a:gdLst/>
                <a:ahLst/>
                <a:cxnLst>
                  <a:cxn ang="0">
                    <a:pos x="62" y="242"/>
                  </a:cxn>
                  <a:cxn ang="0">
                    <a:pos x="54" y="0"/>
                  </a:cxn>
                  <a:cxn ang="0">
                    <a:pos x="10" y="0"/>
                  </a:cxn>
                  <a:cxn ang="0">
                    <a:pos x="0" y="242"/>
                  </a:cxn>
                  <a:cxn ang="0">
                    <a:pos x="62" y="242"/>
                  </a:cxn>
                </a:cxnLst>
                <a:rect l="0" t="0" r="r" b="b"/>
                <a:pathLst>
                  <a:path w="62" h="242">
                    <a:moveTo>
                      <a:pt x="62" y="242"/>
                    </a:moveTo>
                    <a:lnTo>
                      <a:pt x="54" y="0"/>
                    </a:lnTo>
                    <a:lnTo>
                      <a:pt x="10" y="0"/>
                    </a:lnTo>
                    <a:lnTo>
                      <a:pt x="0" y="242"/>
                    </a:lnTo>
                    <a:lnTo>
                      <a:pt x="62" y="242"/>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1218834">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
            <p:nvSpPr>
              <p:cNvPr id="67" name="Freeform 11"/>
              <p:cNvSpPr>
                <a:spLocks/>
              </p:cNvSpPr>
              <p:nvPr/>
            </p:nvSpPr>
            <p:spPr bwMode="auto">
              <a:xfrm>
                <a:off x="10686400" y="1206501"/>
                <a:ext cx="958850" cy="434974"/>
              </a:xfrm>
              <a:custGeom>
                <a:avLst/>
                <a:gdLst/>
                <a:ahLst/>
                <a:cxnLst>
                  <a:cxn ang="0">
                    <a:pos x="446" y="170"/>
                  </a:cxn>
                  <a:cxn ang="0">
                    <a:pos x="604" y="170"/>
                  </a:cxn>
                  <a:cxn ang="0">
                    <a:pos x="604" y="132"/>
                  </a:cxn>
                  <a:cxn ang="0">
                    <a:pos x="400" y="132"/>
                  </a:cxn>
                  <a:cxn ang="0">
                    <a:pos x="400" y="46"/>
                  </a:cxn>
                  <a:cxn ang="0">
                    <a:pos x="210" y="46"/>
                  </a:cxn>
                  <a:cxn ang="0">
                    <a:pos x="210" y="0"/>
                  </a:cxn>
                  <a:cxn ang="0">
                    <a:pos x="76" y="0"/>
                  </a:cxn>
                  <a:cxn ang="0">
                    <a:pos x="76" y="46"/>
                  </a:cxn>
                  <a:cxn ang="0">
                    <a:pos x="0" y="46"/>
                  </a:cxn>
                  <a:cxn ang="0">
                    <a:pos x="0" y="84"/>
                  </a:cxn>
                  <a:cxn ang="0">
                    <a:pos x="148" y="84"/>
                  </a:cxn>
                  <a:cxn ang="0">
                    <a:pos x="148" y="110"/>
                  </a:cxn>
                  <a:cxn ang="0">
                    <a:pos x="0" y="110"/>
                  </a:cxn>
                  <a:cxn ang="0">
                    <a:pos x="0" y="142"/>
                  </a:cxn>
                  <a:cxn ang="0">
                    <a:pos x="148" y="142"/>
                  </a:cxn>
                  <a:cxn ang="0">
                    <a:pos x="148" y="168"/>
                  </a:cxn>
                  <a:cxn ang="0">
                    <a:pos x="0" y="168"/>
                  </a:cxn>
                  <a:cxn ang="0">
                    <a:pos x="0" y="202"/>
                  </a:cxn>
                  <a:cxn ang="0">
                    <a:pos x="148" y="202"/>
                  </a:cxn>
                  <a:cxn ang="0">
                    <a:pos x="148" y="230"/>
                  </a:cxn>
                  <a:cxn ang="0">
                    <a:pos x="0" y="230"/>
                  </a:cxn>
                  <a:cxn ang="0">
                    <a:pos x="0" y="274"/>
                  </a:cxn>
                  <a:cxn ang="0">
                    <a:pos x="604" y="274"/>
                  </a:cxn>
                  <a:cxn ang="0">
                    <a:pos x="604" y="198"/>
                  </a:cxn>
                  <a:cxn ang="0">
                    <a:pos x="446" y="198"/>
                  </a:cxn>
                  <a:cxn ang="0">
                    <a:pos x="446" y="170"/>
                  </a:cxn>
                </a:cxnLst>
                <a:rect l="0" t="0" r="r" b="b"/>
                <a:pathLst>
                  <a:path w="604" h="274">
                    <a:moveTo>
                      <a:pt x="446" y="170"/>
                    </a:moveTo>
                    <a:lnTo>
                      <a:pt x="604" y="170"/>
                    </a:lnTo>
                    <a:lnTo>
                      <a:pt x="604" y="132"/>
                    </a:lnTo>
                    <a:lnTo>
                      <a:pt x="400" y="132"/>
                    </a:lnTo>
                    <a:lnTo>
                      <a:pt x="400" y="46"/>
                    </a:lnTo>
                    <a:lnTo>
                      <a:pt x="210" y="46"/>
                    </a:lnTo>
                    <a:lnTo>
                      <a:pt x="210" y="0"/>
                    </a:lnTo>
                    <a:lnTo>
                      <a:pt x="76" y="0"/>
                    </a:lnTo>
                    <a:lnTo>
                      <a:pt x="76" y="46"/>
                    </a:lnTo>
                    <a:lnTo>
                      <a:pt x="0" y="46"/>
                    </a:lnTo>
                    <a:lnTo>
                      <a:pt x="0" y="84"/>
                    </a:lnTo>
                    <a:lnTo>
                      <a:pt x="148" y="84"/>
                    </a:lnTo>
                    <a:lnTo>
                      <a:pt x="148" y="110"/>
                    </a:lnTo>
                    <a:lnTo>
                      <a:pt x="0" y="110"/>
                    </a:lnTo>
                    <a:lnTo>
                      <a:pt x="0" y="142"/>
                    </a:lnTo>
                    <a:lnTo>
                      <a:pt x="148" y="142"/>
                    </a:lnTo>
                    <a:lnTo>
                      <a:pt x="148" y="168"/>
                    </a:lnTo>
                    <a:lnTo>
                      <a:pt x="0" y="168"/>
                    </a:lnTo>
                    <a:lnTo>
                      <a:pt x="0" y="202"/>
                    </a:lnTo>
                    <a:lnTo>
                      <a:pt x="148" y="202"/>
                    </a:lnTo>
                    <a:lnTo>
                      <a:pt x="148" y="230"/>
                    </a:lnTo>
                    <a:lnTo>
                      <a:pt x="0" y="230"/>
                    </a:lnTo>
                    <a:lnTo>
                      <a:pt x="0" y="274"/>
                    </a:lnTo>
                    <a:lnTo>
                      <a:pt x="604" y="274"/>
                    </a:lnTo>
                    <a:lnTo>
                      <a:pt x="604" y="198"/>
                    </a:lnTo>
                    <a:lnTo>
                      <a:pt x="446" y="198"/>
                    </a:lnTo>
                    <a:lnTo>
                      <a:pt x="446" y="170"/>
                    </a:lnTo>
                    <a:close/>
                  </a:path>
                </a:pathLst>
              </a:custGeom>
              <a:grpFill/>
              <a:ln w="9525">
                <a:noFill/>
                <a:round/>
                <a:headEnd/>
                <a:tailEnd/>
              </a:ln>
            </p:spPr>
            <p:txBody>
              <a:bodyPr vert="horz" wrap="square" lIns="91392" tIns="45696" rIns="91392" bIns="45696" numCol="1" anchor="t" anchorCtr="0" compatLnSpc="1">
                <a:prstTxWarp prst="textNoShape">
                  <a:avLst/>
                </a:prstTxWarp>
              </a:bodyPr>
              <a:lstStyle/>
              <a:p>
                <a:pPr defTabSz="1218834">
                  <a:defRPr/>
                </a:pPr>
                <a:endParaRPr lang="zh-CN" altLang="en-US" sz="1200" b="1" kern="0">
                  <a:solidFill>
                    <a:srgbClr val="000000">
                      <a:lumMod val="50000"/>
                      <a:lumOff val="50000"/>
                    </a:srgbClr>
                  </a:solidFill>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grpSp>
        <p:sp>
          <p:nvSpPr>
            <p:cNvPr id="69" name="矩形 90"/>
            <p:cNvSpPr/>
            <p:nvPr/>
          </p:nvSpPr>
          <p:spPr bwMode="auto">
            <a:xfrm>
              <a:off x="1714023" y="4486905"/>
              <a:ext cx="9147424" cy="260383"/>
            </a:xfrm>
            <a:prstGeom prst="rect">
              <a:avLst/>
            </a:prstGeom>
            <a:solidFill>
              <a:srgbClr val="FFC000"/>
            </a:solidFill>
            <a:ln>
              <a:no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algn="ctr" defTabSz="913486">
                <a:buClr>
                  <a:srgbClr val="CC9900"/>
                </a:buClr>
                <a:defRPr/>
              </a:pPr>
              <a:r>
                <a:rPr lang="en-US" altLang="zh-CN" sz="1200" b="1" kern="0"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openGauss</a:t>
              </a:r>
              <a:endParaRPr lang="zh-CN" altLang="en-US" sz="1200" b="1"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16"/>
            <p:cNvSpPr/>
            <p:nvPr/>
          </p:nvSpPr>
          <p:spPr bwMode="auto">
            <a:xfrm>
              <a:off x="7658789" y="4002616"/>
              <a:ext cx="3202658" cy="422006"/>
            </a:xfrm>
            <a:prstGeom prst="rect">
              <a:avLst/>
            </a:prstGeom>
            <a:solidFill>
              <a:schemeClr val="bg1">
                <a:lumMod val="85000"/>
              </a:schemeClr>
            </a:solidFill>
            <a:ln>
              <a:solidFill>
                <a:schemeClr val="tx1"/>
              </a:solidFill>
            </a:ln>
            <a:effectLst/>
            <a:extLst/>
          </p:spPr>
          <p:txBody>
            <a:bodyPr rot="0" spcFirstLastPara="0" vertOverflow="overflow" horzOverflow="overflow" vert="horz" wrap="square" lIns="91356" tIns="45678" rIns="91356" bIns="45678" numCol="1" spcCol="0" rtlCol="0" fromWordArt="0" anchor="ctr" anchorCtr="0" forceAA="0" compatLnSpc="1">
              <a:prstTxWarp prst="textNoShape">
                <a:avLst/>
              </a:prstTxWarp>
              <a:noAutofit/>
            </a:bodyPr>
            <a:lstStyle/>
            <a:p>
              <a:pPr algn="ctr" defTabSz="913486">
                <a:buClr>
                  <a:srgbClr val="CC9900"/>
                </a:buClr>
                <a:defRPr/>
              </a:pPr>
              <a:r>
                <a:rPr lang="en-US" altLang="zh-CN" sz="1400" kern="0" dirty="0" err="1"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GaussDB</a:t>
              </a:r>
              <a:r>
                <a:rPr lang="en-US" altLang="zh-CN"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err="1"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openGauss</a:t>
              </a:r>
              <a:r>
                <a:rPr lang="en-US" altLang="zh-CN"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云</a:t>
              </a:r>
              <a:r>
                <a:rPr lang="zh-CN" altLang="en-US"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服务</a:t>
              </a:r>
              <a:endParaRPr lang="en-US" altLang="zh-CN"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defTabSz="913486">
                <a:buClr>
                  <a:srgbClr val="CC9900"/>
                </a:buClr>
                <a:defRPr/>
              </a:pPr>
              <a:r>
                <a:rPr lang="zh-CN" altLang="en-US" sz="1400" kern="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（集中式交易型数据库</a:t>
              </a:r>
              <a:r>
                <a:rPr lang="zh-CN" altLang="en-US" sz="14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72" name="上箭头 75"/>
            <p:cNvSpPr/>
            <p:nvPr/>
          </p:nvSpPr>
          <p:spPr>
            <a:xfrm>
              <a:off x="6387223"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42381451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2.xml><?xml version="1.0" encoding="utf-8"?>
<ds:datastoreItem xmlns:ds="http://schemas.openxmlformats.org/officeDocument/2006/customXml" ds:itemID="{A1A4E927-2E19-40DA-AC21-D3EBC4321306}">
  <ds:schemaRefs>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3577</TotalTime>
  <Words>9181</Words>
  <Application>Microsoft Office PowerPoint</Application>
  <PresentationFormat>宽屏</PresentationFormat>
  <Paragraphs>1418</Paragraphs>
  <Slides>89</Slides>
  <Notes>89</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89</vt:i4>
      </vt:variant>
    </vt:vector>
  </HeadingPairs>
  <TitlesOfParts>
    <vt:vector size="107" baseType="lpstr">
      <vt:lpstr>Arial Unicode MS</vt:lpstr>
      <vt:lpstr>Gill Sans MT</vt:lpstr>
      <vt:lpstr>Helvetica Neue</vt:lpstr>
      <vt:lpstr>Open Sans Light</vt:lpstr>
      <vt:lpstr>方正兰亭黑简体</vt:lpstr>
      <vt:lpstr>宋体</vt:lpstr>
      <vt:lpstr>Microsoft YaHei</vt:lpstr>
      <vt:lpstr>Microsoft YaHei</vt:lpstr>
      <vt:lpstr>Arial</vt:lpstr>
      <vt:lpstr>Calibri</vt:lpstr>
      <vt:lpstr>Huawei Sans</vt:lpstr>
      <vt:lpstr>Segoe UI</vt:lpstr>
      <vt:lpstr>Times New Roman</vt:lpstr>
      <vt:lpstr>Wingdings</vt:lpstr>
      <vt:lpstr>1_标题页模板</vt:lpstr>
      <vt:lpstr>2_功能页模板</vt:lpstr>
      <vt:lpstr>3_内容页模板</vt:lpstr>
      <vt:lpstr>4_感谢页模板</vt:lpstr>
      <vt:lpstr>openGauss概述</vt:lpstr>
      <vt:lpstr>PowerPoint 演示文稿</vt:lpstr>
      <vt:lpstr>PowerPoint 演示文稿</vt:lpstr>
      <vt:lpstr>PowerPoint 演示文稿</vt:lpstr>
      <vt:lpstr>鲲鹏计算产业 </vt:lpstr>
      <vt:lpstr>鲲鹏核心算力及数据库应用场景</vt:lpstr>
      <vt:lpstr>华为鲲鹏生态的数据库战略</vt:lpstr>
      <vt:lpstr>openGauss集中式版本内核全开源</vt:lpstr>
      <vt:lpstr>openGauss产品：商用+自用+开源相结合，内核将长期演进</vt:lpstr>
      <vt:lpstr>openGauss为什么开源? (1) </vt:lpstr>
      <vt:lpstr>openGauss为什么开源? (2) </vt:lpstr>
      <vt:lpstr>openGauss伙伴使能策略 </vt:lpstr>
      <vt:lpstr>openGauss数据库</vt:lpstr>
      <vt:lpstr>openGauss数据库特点</vt:lpstr>
      <vt:lpstr>系统架构</vt:lpstr>
      <vt:lpstr>openGauss体系架构</vt:lpstr>
      <vt:lpstr>openGauss架构 VS PostgreSQL架构 关键技术对比</vt:lpstr>
      <vt:lpstr>openGauss 竞争力总览 </vt:lpstr>
      <vt:lpstr>PowerPoint 演示文稿</vt:lpstr>
      <vt:lpstr>应用场景</vt:lpstr>
      <vt:lpstr>PowerPoint 演示文稿</vt:lpstr>
      <vt:lpstr>运行环境</vt:lpstr>
      <vt:lpstr>PowerPoint 演示文稿</vt:lpstr>
      <vt:lpstr>技术指标</vt:lpstr>
      <vt:lpstr>PowerPoint 演示文稿</vt:lpstr>
      <vt:lpstr>背景信息</vt:lpstr>
      <vt:lpstr>openGauss功能架构 (1)</vt:lpstr>
      <vt:lpstr>openGauss功能架构 (2)</vt:lpstr>
      <vt:lpstr>基本功能 (1)</vt:lpstr>
      <vt:lpstr>基本功能 (2)</vt:lpstr>
      <vt:lpstr>PowerPoint 演示文稿</vt:lpstr>
      <vt:lpstr>数据分区 (1)</vt:lpstr>
      <vt:lpstr>数据分区 (2)</vt:lpstr>
      <vt:lpstr>数据分区的好处 (1)</vt:lpstr>
      <vt:lpstr>数据分区的好处 (2)</vt:lpstr>
      <vt:lpstr>openGauss 行存&amp;列存 </vt:lpstr>
      <vt:lpstr>向量化执行和行列混合引擎 (1)</vt:lpstr>
      <vt:lpstr>向量化执行和行列混合引擎 (2)</vt:lpstr>
      <vt:lpstr>openGauss 行列混合IoT场景 </vt:lpstr>
      <vt:lpstr>高可靠事务处理</vt:lpstr>
      <vt:lpstr>高并发&amp;高性能</vt:lpstr>
      <vt:lpstr>SQL自诊断</vt:lpstr>
      <vt:lpstr>内存表 - 原理</vt:lpstr>
      <vt:lpstr>内存表 – 性能</vt:lpstr>
      <vt:lpstr>主备双机</vt:lpstr>
      <vt:lpstr>其它</vt:lpstr>
      <vt:lpstr>PowerPoint 演示文稿</vt:lpstr>
      <vt:lpstr>数据库逻辑结构</vt:lpstr>
      <vt:lpstr>PowerPoint 演示文稿</vt:lpstr>
      <vt:lpstr>数据库物理结构 (1)</vt:lpstr>
      <vt:lpstr>数据库物理结构 (2)</vt:lpstr>
      <vt:lpstr>数据库物理结构 (3)</vt:lpstr>
      <vt:lpstr>数据库物理结构 (4)</vt:lpstr>
      <vt:lpstr>PowerPoint 演示文稿</vt:lpstr>
      <vt:lpstr>openGauss服务响应流程</vt:lpstr>
      <vt:lpstr>PowerPoint 演示文稿</vt:lpstr>
      <vt:lpstr>openGauss安装部署 (1)</vt:lpstr>
      <vt:lpstr>openGauss安装部署 (2)</vt:lpstr>
      <vt:lpstr>PowerPoint 演示文稿</vt:lpstr>
      <vt:lpstr>状态查询</vt:lpstr>
      <vt:lpstr>操作步骤</vt:lpstr>
      <vt:lpstr>查询状态示例</vt:lpstr>
      <vt:lpstr>参数说明 (1)</vt:lpstr>
      <vt:lpstr>参数说明 (2)</vt:lpstr>
      <vt:lpstr>参数说明 (3)</vt:lpstr>
      <vt:lpstr>PowerPoint 演示文稿</vt:lpstr>
      <vt:lpstr>启动openGauss</vt:lpstr>
      <vt:lpstr>gs_om通用参数</vt:lpstr>
      <vt:lpstr>启动openGauss参数 (1)</vt:lpstr>
      <vt:lpstr>启动openGauss参数 (2)</vt:lpstr>
      <vt:lpstr>启动openGauss示例</vt:lpstr>
      <vt:lpstr>PowerPoint 演示文稿</vt:lpstr>
      <vt:lpstr>停止openGauss</vt:lpstr>
      <vt:lpstr>停止openGauss参数 (1)</vt:lpstr>
      <vt:lpstr>停止openGauss参数 (2)</vt:lpstr>
      <vt:lpstr>停止openGauss示例</vt:lpstr>
      <vt:lpstr>错误排查 (1)</vt:lpstr>
      <vt:lpstr>错误排查 (2)</vt:lpstr>
      <vt:lpstr>PowerPoint 演示文稿</vt:lpstr>
      <vt:lpstr>云化数据库是大势所趋 (1) </vt:lpstr>
      <vt:lpstr>云化数据库是大势所趋 (2) </vt:lpstr>
      <vt:lpstr>GaussDB数据库升级为全场景云服务 </vt:lpstr>
      <vt:lpstr>GaussDB产品优势 - 云上分布式数据库</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xizhiping</cp:lastModifiedBy>
  <cp:revision>354</cp:revision>
  <cp:lastPrinted>2020-07-31T09:33:18Z</cp:lastPrinted>
  <dcterms:created xsi:type="dcterms:W3CDTF">2018-11-29T10:16:29Z</dcterms:created>
  <dcterms:modified xsi:type="dcterms:W3CDTF">2021-09-14T08:37:54Z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(3)YLgQ7ztjjNKqltI6aDgoeQBaBY3V6fck804pRj++7OUgggfQrNxeN+GOe2BXYhk9awuqVTJp
Y5/dQLsLer8twhcM4A7gZrqepJRywMycHg/WJeYrnrBBc8Ap5jBvRJ04WTauWqgE2duSQIg6
Cz+ArtkfCjMr1Vvtv3rf3ZxqFfF6NDKiI5b83toblXWHmwR6uAX/osG9lNXfW/ni2GI6SM/F
VgAIBSaIdQvrm3v9bR</vt:lpwstr>
  </property>
  <property fmtid="{D5CDD505-2E9C-101B-9397-08002B2CF9AE}" pid="3" name="_2015_ms_pID_7253431">
    <vt:lpwstr>RspC9dD8QQrclkkYTgt2YJ89OurKXOmfjArb9Z0pMjZLzrNzlj+0aY
8VCu225NgehKRgMM/pNx1X6TJIpGRfpxPett6N6sMQGVop1cY3Y8hPjCnRatdGVztm9MGKD+
CfhCdHT2S0fnkMaH9Br7Uv915aC3Fzg+YASQAwtVshPNii5QLzCtb967L4S1OMcrlJqOG9ly
IOdwfRBaFOXUG5aQsMxYPnupwxqBsesJzUOY</vt:lpwstr>
  </property>
  <property fmtid="{D5CDD505-2E9C-101B-9397-08002B2CF9AE}" pid="4" name="_2015_ms_pID_7253432">
    <vt:lpwstr>GpkKYTz4yvmQFqlZX8LZaWk=</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1631579040</vt:lpwstr>
  </property>
</Properties>
</file>