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61"/>
  </p:notesMasterIdLst>
  <p:handoutMasterIdLst>
    <p:handoutMasterId r:id="rId62"/>
  </p:handoutMasterIdLst>
  <p:sldIdLst>
    <p:sldId id="355" r:id="rId8"/>
    <p:sldId id="356" r:id="rId9"/>
    <p:sldId id="357" r:id="rId10"/>
    <p:sldId id="358" r:id="rId11"/>
    <p:sldId id="359" r:id="rId12"/>
    <p:sldId id="360" r:id="rId13"/>
    <p:sldId id="363" r:id="rId14"/>
    <p:sldId id="364" r:id="rId15"/>
    <p:sldId id="365" r:id="rId16"/>
    <p:sldId id="366" r:id="rId17"/>
    <p:sldId id="367" r:id="rId18"/>
    <p:sldId id="369" r:id="rId19"/>
    <p:sldId id="370" r:id="rId20"/>
    <p:sldId id="372" r:id="rId21"/>
    <p:sldId id="373" r:id="rId22"/>
    <p:sldId id="374" r:id="rId23"/>
    <p:sldId id="376" r:id="rId24"/>
    <p:sldId id="377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408" r:id="rId48"/>
    <p:sldId id="409" r:id="rId49"/>
    <p:sldId id="398" r:id="rId50"/>
    <p:sldId id="399" r:id="rId51"/>
    <p:sldId id="400" r:id="rId52"/>
    <p:sldId id="401" r:id="rId53"/>
    <p:sldId id="402" r:id="rId54"/>
    <p:sldId id="403" r:id="rId55"/>
    <p:sldId id="412" r:id="rId56"/>
    <p:sldId id="410" r:id="rId57"/>
    <p:sldId id="353" r:id="rId58"/>
    <p:sldId id="354" r:id="rId59"/>
    <p:sldId id="270" r:id="rId6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zhiping" initials="x" lastIdx="1" clrIdx="0">
    <p:extLst>
      <p:ext uri="{19B8F6BF-5375-455C-9EA6-DF929625EA0E}">
        <p15:presenceInfo xmlns:p15="http://schemas.microsoft.com/office/powerpoint/2012/main" userId="S-1-5-21-147214757-305610072-1517763936-7565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0B"/>
    <a:srgbClr val="30B5C5"/>
    <a:srgbClr val="BEE9EE"/>
    <a:srgbClr val="FEEEC1"/>
    <a:srgbClr val="FDE397"/>
    <a:srgbClr val="56C4D2"/>
    <a:srgbClr val="221815"/>
    <a:srgbClr val="888888"/>
    <a:srgbClr val="B5B5B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5" autoAdjust="0"/>
    <p:restoredTop sz="80148" autoAdjust="0"/>
  </p:normalViewPr>
  <p:slideViewPr>
    <p:cSldViewPr snapToGrid="0" snapToObjects="1">
      <p:cViewPr varScale="1">
        <p:scale>
          <a:sx n="70" d="100"/>
          <a:sy n="70" d="100"/>
        </p:scale>
        <p:origin x="51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16" y="43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2/24/2022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Edit Master text styles</a:t>
            </a:r>
          </a:p>
          <a:p>
            <a:pPr marL="5400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▫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Second level</a:t>
            </a:r>
          </a:p>
          <a:p>
            <a:pPr marL="900000" marR="0" lvl="2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微软雅黑" panose="020B0503020204020204" pitchFamily="34" charset="-122"/>
              <a:buChar char="▪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Third level</a:t>
            </a:r>
          </a:p>
          <a:p>
            <a:pPr marL="1260000" marR="0" lvl="3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−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Fourth level</a:t>
            </a:r>
          </a:p>
          <a:p>
            <a:pPr marL="1620000" marR="0" lvl="4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~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marR="0" indent="-180000" algn="l" defTabSz="1219304" rtl="0" eaLnBrk="1" fontAlgn="ctr" latinLnBrk="0" hangingPunct="1">
      <a:lnSpc>
        <a:spcPct val="125000"/>
      </a:lnSpc>
      <a:spcBef>
        <a:spcPts val="0"/>
      </a:spcBef>
      <a:spcAft>
        <a:spcPts val="600"/>
      </a:spcAft>
      <a:buClrTx/>
      <a:buSzTx/>
      <a:buFont typeface="Huawei Sans" panose="020C0503030203020204" pitchFamily="34" charset="0"/>
      <a:buChar char="•"/>
      <a:tabLst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marR="0" indent="-180000" algn="l" defTabSz="1219304" rtl="0" eaLnBrk="1" fontAlgn="ctr" latinLnBrk="0" hangingPunct="1">
      <a:lnSpc>
        <a:spcPct val="125000"/>
      </a:lnSpc>
      <a:spcBef>
        <a:spcPts val="0"/>
      </a:spcBef>
      <a:spcAft>
        <a:spcPts val="600"/>
      </a:spcAft>
      <a:buClrTx/>
      <a:buSzTx/>
      <a:buFont typeface="Huawei Sans" panose="020C0503030203020204" pitchFamily="34" charset="0"/>
      <a:buChar char="▫"/>
      <a:tabLst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marR="0" indent="-180000" algn="l" defTabSz="1219304" rtl="0" eaLnBrk="1" fontAlgn="ctr" latinLnBrk="0" hangingPunct="1">
      <a:lnSpc>
        <a:spcPct val="125000"/>
      </a:lnSpc>
      <a:spcBef>
        <a:spcPts val="0"/>
      </a:spcBef>
      <a:spcAft>
        <a:spcPts val="600"/>
      </a:spcAft>
      <a:buClrTx/>
      <a:buSzTx/>
      <a:buFont typeface="微软雅黑" panose="020B0503020204020204" pitchFamily="34" charset="-122"/>
      <a:buChar char="▪"/>
      <a:tabLst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marR="0" indent="-180000" algn="l" defTabSz="1219304" rtl="0" eaLnBrk="1" fontAlgn="ctr" latinLnBrk="0" hangingPunct="1">
      <a:lnSpc>
        <a:spcPct val="125000"/>
      </a:lnSpc>
      <a:spcBef>
        <a:spcPts val="0"/>
      </a:spcBef>
      <a:spcAft>
        <a:spcPts val="600"/>
      </a:spcAft>
      <a:buClrTx/>
      <a:buSzTx/>
      <a:buFont typeface="Huawei Sans" panose="020C0503030203020204" pitchFamily="34" charset="0"/>
      <a:buChar char="−"/>
      <a:tabLst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marR="0" indent="-180000" algn="l" defTabSz="1219304" rtl="0" eaLnBrk="1" fontAlgn="ctr" latinLnBrk="0" hangingPunct="1">
      <a:lnSpc>
        <a:spcPct val="125000"/>
      </a:lnSpc>
      <a:spcBef>
        <a:spcPts val="0"/>
      </a:spcBef>
      <a:spcAft>
        <a:spcPts val="600"/>
      </a:spcAft>
      <a:buClrTx/>
      <a:buSzTx/>
      <a:buFont typeface="Huawei Sans" panose="020C0503030203020204" pitchFamily="34" charset="0"/>
      <a:buChar char="~"/>
      <a:tabLst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282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一般的元命令</a:t>
            </a:r>
            <a:endParaRPr lang="en-US" altLang="zh-CN" sz="1100" dirty="0"/>
          </a:p>
          <a:p>
            <a:pPr lvl="1"/>
            <a:r>
              <a:rPr lang="en-US" altLang="zh-CN" dirty="0"/>
              <a:t>\copyright</a:t>
            </a:r>
            <a:r>
              <a:rPr lang="zh-CN" altLang="en-US" dirty="0"/>
              <a:t>：显示</a:t>
            </a:r>
            <a:r>
              <a:rPr lang="en-US" altLang="zh-CN" dirty="0" err="1"/>
              <a:t>openGauss</a:t>
            </a:r>
            <a:r>
              <a:rPr lang="zh-CN" altLang="en-US" dirty="0"/>
              <a:t>的版本和版权信息。</a:t>
            </a:r>
          </a:p>
          <a:p>
            <a:pPr lvl="1"/>
            <a:r>
              <a:rPr lang="en-US" altLang="zh-CN" dirty="0"/>
              <a:t>\g [FILE] or </a:t>
            </a:r>
            <a:r>
              <a:rPr lang="zh-CN" altLang="en-US" dirty="0"/>
              <a:t>：执行查询（并将结果发送到文件或管道）。</a:t>
            </a:r>
            <a:endParaRPr lang="en-US" altLang="zh-CN" dirty="0"/>
          </a:p>
          <a:p>
            <a:pPr lvl="1"/>
            <a:r>
              <a:rPr lang="en-US" altLang="zh-CN" dirty="0"/>
              <a:t>\h(\help) [NAME]</a:t>
            </a:r>
            <a:r>
              <a:rPr lang="zh-CN" altLang="en-US" dirty="0"/>
              <a:t>：给出指定</a:t>
            </a:r>
            <a:r>
              <a:rPr lang="en-US" altLang="zh-CN" dirty="0"/>
              <a:t>SQL</a:t>
            </a:r>
            <a:r>
              <a:rPr lang="zh-CN" altLang="en-US" dirty="0"/>
              <a:t>语句的语法帮助。如果没有给出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 err="1"/>
              <a:t>gsql</a:t>
            </a:r>
            <a:r>
              <a:rPr lang="zh-CN" altLang="en-US" dirty="0"/>
              <a:t>将列出可获得帮助的所有命令。如果</a:t>
            </a:r>
            <a:r>
              <a:rPr lang="en-US" altLang="zh-CN" dirty="0"/>
              <a:t>NAME</a:t>
            </a:r>
            <a:r>
              <a:rPr lang="zh-CN" altLang="en-US" dirty="0"/>
              <a:t>是一个星号（*），则显示所有</a:t>
            </a:r>
            <a:r>
              <a:rPr lang="en-US" altLang="zh-CN" dirty="0"/>
              <a:t>SQL</a:t>
            </a:r>
            <a:r>
              <a:rPr lang="zh-CN" altLang="en-US" dirty="0"/>
              <a:t>语句的语法帮助。</a:t>
            </a:r>
          </a:p>
          <a:p>
            <a:pPr lvl="1"/>
            <a:r>
              <a:rPr lang="en-US" altLang="zh-CN" dirty="0"/>
              <a:t>\parallel [on [</a:t>
            </a:r>
            <a:r>
              <a:rPr lang="en-US" altLang="zh-CN" dirty="0" err="1"/>
              <a:t>num</a:t>
            </a:r>
            <a:r>
              <a:rPr lang="en-US" altLang="zh-CN" dirty="0"/>
              <a:t>]|off]</a:t>
            </a:r>
            <a:r>
              <a:rPr lang="zh-CN" altLang="en-US" dirty="0"/>
              <a:t>：控制并发执行开关。</a:t>
            </a:r>
            <a:r>
              <a:rPr lang="en-US" altLang="zh-CN" dirty="0"/>
              <a:t>on</a:t>
            </a:r>
            <a:r>
              <a:rPr lang="zh-CN" altLang="en-US" dirty="0"/>
              <a:t>：打开控制并发执行开关，且最大并发数为</a:t>
            </a:r>
            <a:r>
              <a:rPr lang="en-US" altLang="zh-CN" dirty="0" err="1"/>
              <a:t>num</a:t>
            </a:r>
            <a:r>
              <a:rPr lang="zh-CN" altLang="en-US" dirty="0"/>
              <a:t>。</a:t>
            </a:r>
            <a:r>
              <a:rPr lang="en-US" altLang="zh-CN" dirty="0"/>
              <a:t>off</a:t>
            </a:r>
            <a:r>
              <a:rPr lang="zh-CN" altLang="en-US" dirty="0"/>
              <a:t>：关闭控制并发执行开关。</a:t>
            </a:r>
            <a:r>
              <a:rPr lang="en-US" altLang="zh-CN" dirty="0" err="1"/>
              <a:t>num</a:t>
            </a:r>
            <a:r>
              <a:rPr lang="zh-CN" altLang="en-US" dirty="0"/>
              <a:t>的默认值：</a:t>
            </a:r>
            <a:r>
              <a:rPr lang="en-US" altLang="zh-CN" dirty="0"/>
              <a:t>1024</a:t>
            </a:r>
            <a:r>
              <a:rPr lang="zh-CN" altLang="en-US" dirty="0"/>
              <a:t>，服务器能接受的最大连接数受</a:t>
            </a:r>
            <a:r>
              <a:rPr lang="en-US" altLang="zh-CN" dirty="0" err="1"/>
              <a:t>max_connection</a:t>
            </a:r>
            <a:r>
              <a:rPr lang="zh-CN" altLang="en-US" dirty="0"/>
              <a:t>及当前已有连接数限制。设置</a:t>
            </a:r>
            <a:r>
              <a:rPr lang="en-US" altLang="zh-CN" dirty="0" err="1"/>
              <a:t>num</a:t>
            </a:r>
            <a:r>
              <a:rPr lang="zh-CN" altLang="en-US" dirty="0"/>
              <a:t>时请考虑服务器当前可接受的实际连接数合理指定。</a:t>
            </a:r>
          </a:p>
          <a:p>
            <a:pPr lvl="1"/>
            <a:r>
              <a:rPr lang="en-US" altLang="zh-CN" dirty="0"/>
              <a:t>\q</a:t>
            </a:r>
            <a:r>
              <a:rPr lang="zh-CN" altLang="en-US" dirty="0"/>
              <a:t>：退出</a:t>
            </a:r>
            <a:r>
              <a:rPr lang="en-US" altLang="zh-CN" dirty="0" err="1"/>
              <a:t>gsql</a:t>
            </a:r>
            <a:r>
              <a:rPr lang="zh-CN" altLang="en-US" dirty="0"/>
              <a:t>程序。在一个脚本文件里，只在脚本终止的时候执行。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933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747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452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25445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246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851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6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4139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5704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928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376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65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97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13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5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42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4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690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833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479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06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8850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6197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url:gsjdbc4.jar</a:t>
            </a:r>
            <a:r>
              <a:rPr lang="zh-CN" altLang="en-US" sz="1100" dirty="0"/>
              <a:t>数据库连接描述符。格式如下：</a:t>
            </a:r>
          </a:p>
          <a:p>
            <a:pPr lvl="1"/>
            <a:r>
              <a:rPr lang="en-US" altLang="zh-CN" dirty="0" err="1"/>
              <a:t>jdbc:postgresql:database</a:t>
            </a:r>
            <a:endParaRPr lang="en-US" altLang="zh-CN" dirty="0"/>
          </a:p>
          <a:p>
            <a:pPr lvl="1"/>
            <a:r>
              <a:rPr lang="en-US" altLang="zh-CN" dirty="0" err="1"/>
              <a:t>jdbc:postgresql</a:t>
            </a:r>
            <a:r>
              <a:rPr lang="en-US" altLang="zh-CN" dirty="0"/>
              <a:t>://host/database</a:t>
            </a:r>
          </a:p>
          <a:p>
            <a:pPr lvl="1"/>
            <a:r>
              <a:rPr lang="en-US" altLang="zh-CN" dirty="0" err="1"/>
              <a:t>jdbc:postgresql</a:t>
            </a:r>
            <a:r>
              <a:rPr lang="en-US" altLang="zh-CN" dirty="0"/>
              <a:t>://</a:t>
            </a:r>
            <a:r>
              <a:rPr lang="en-US" altLang="zh-CN" dirty="0" err="1"/>
              <a:t>host:port</a:t>
            </a:r>
            <a:r>
              <a:rPr lang="en-US" altLang="zh-CN" dirty="0"/>
              <a:t>/database</a:t>
            </a:r>
          </a:p>
          <a:p>
            <a:pPr lvl="1"/>
            <a:r>
              <a:rPr lang="en-US" altLang="zh-CN" dirty="0" err="1"/>
              <a:t>jdbc:postgresql</a:t>
            </a:r>
            <a:r>
              <a:rPr lang="en-US" altLang="zh-CN" dirty="0"/>
              <a:t>://</a:t>
            </a:r>
            <a:r>
              <a:rPr lang="en-US" altLang="zh-CN" dirty="0" err="1"/>
              <a:t>host:port</a:t>
            </a:r>
            <a:r>
              <a:rPr lang="en-US" altLang="zh-CN" dirty="0"/>
              <a:t>/database?param1=value1&amp;param2=value2</a:t>
            </a:r>
          </a:p>
          <a:p>
            <a:pPr lvl="1"/>
            <a:r>
              <a:rPr lang="en-US" altLang="zh-CN" dirty="0" err="1"/>
              <a:t>jdbc:postgresql</a:t>
            </a:r>
            <a:r>
              <a:rPr lang="en-US" altLang="zh-CN" dirty="0"/>
              <a:t>://host1:port1,host2:port2/database?param1=value1&amp;param2=value2</a:t>
            </a:r>
          </a:p>
          <a:p>
            <a:r>
              <a:rPr lang="en-US" altLang="zh-CN" sz="1100" dirty="0"/>
              <a:t>info:</a:t>
            </a:r>
            <a:r>
              <a:rPr lang="zh-CN" altLang="en-US" sz="1100" dirty="0"/>
              <a:t>数据库连接属性。常用的属性如下：</a:t>
            </a:r>
          </a:p>
          <a:p>
            <a:pPr lvl="1"/>
            <a:r>
              <a:rPr lang="en-US" altLang="zh-CN" dirty="0"/>
              <a:t>PGDBNAME</a:t>
            </a:r>
            <a:r>
              <a:rPr lang="zh-CN" altLang="en-US" dirty="0"/>
              <a:t>：</a:t>
            </a:r>
            <a:r>
              <a:rPr lang="en-US" altLang="zh-CN" dirty="0"/>
              <a:t>String</a:t>
            </a:r>
            <a:r>
              <a:rPr lang="zh-CN" altLang="en-US" dirty="0"/>
              <a:t>类型。表示数据库名称。（</a:t>
            </a:r>
            <a:r>
              <a:rPr lang="en-US" altLang="zh-CN" dirty="0"/>
              <a:t>URL</a:t>
            </a:r>
            <a:r>
              <a:rPr lang="zh-CN" altLang="en-US" dirty="0"/>
              <a:t>中无需配置该参数，自动从</a:t>
            </a:r>
            <a:r>
              <a:rPr lang="en-US" altLang="zh-CN" dirty="0"/>
              <a:t>URL</a:t>
            </a:r>
            <a:r>
              <a:rPr lang="zh-CN" altLang="en-US" dirty="0"/>
              <a:t>中解析）</a:t>
            </a:r>
          </a:p>
          <a:p>
            <a:pPr lvl="1"/>
            <a:r>
              <a:rPr lang="en-US" altLang="zh-CN" dirty="0"/>
              <a:t>PGHOST</a:t>
            </a:r>
            <a:r>
              <a:rPr lang="zh-CN" altLang="en-US" dirty="0"/>
              <a:t>：</a:t>
            </a:r>
            <a:r>
              <a:rPr lang="en-US" altLang="zh-CN" dirty="0"/>
              <a:t>String</a:t>
            </a:r>
            <a:r>
              <a:rPr lang="zh-CN" altLang="en-US" dirty="0"/>
              <a:t>类型。主机</a:t>
            </a:r>
            <a:r>
              <a:rPr lang="en-US" altLang="zh-CN" dirty="0"/>
              <a:t>IP</a:t>
            </a:r>
            <a:r>
              <a:rPr lang="zh-CN" altLang="en-US" dirty="0"/>
              <a:t>地址。。</a:t>
            </a:r>
          </a:p>
          <a:p>
            <a:pPr lvl="1"/>
            <a:r>
              <a:rPr lang="en-US" altLang="zh-CN" dirty="0"/>
              <a:t>PGPORT</a:t>
            </a:r>
            <a:r>
              <a:rPr lang="zh-CN" altLang="en-US" dirty="0"/>
              <a:t>：</a:t>
            </a:r>
            <a:r>
              <a:rPr lang="en-US" altLang="zh-CN" dirty="0"/>
              <a:t>Integer</a:t>
            </a:r>
            <a:r>
              <a:rPr lang="zh-CN" altLang="en-US" dirty="0"/>
              <a:t>类型。主机端口号。详细示例见下。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：</a:t>
            </a:r>
            <a:r>
              <a:rPr lang="en-US" altLang="zh-CN" dirty="0"/>
              <a:t>String</a:t>
            </a:r>
            <a:r>
              <a:rPr lang="zh-CN" altLang="en-US" dirty="0"/>
              <a:t>类型。表示创建连接的数据库用户。</a:t>
            </a:r>
          </a:p>
          <a:p>
            <a:pPr lvl="1"/>
            <a:r>
              <a:rPr lang="en-US" altLang="zh-CN" dirty="0"/>
              <a:t>password</a:t>
            </a:r>
            <a:r>
              <a:rPr lang="zh-CN" altLang="en-US" dirty="0"/>
              <a:t>：</a:t>
            </a:r>
            <a:r>
              <a:rPr lang="en-US" altLang="zh-CN" dirty="0"/>
              <a:t>String</a:t>
            </a:r>
            <a:r>
              <a:rPr lang="zh-CN" altLang="en-US" dirty="0"/>
              <a:t>类型。表示数据库用户的密码。</a:t>
            </a:r>
            <a:endParaRPr lang="en-US" altLang="zh-CN" dirty="0"/>
          </a:p>
          <a:p>
            <a:r>
              <a:rPr lang="en-US" altLang="zh-CN" sz="1100" dirty="0"/>
              <a:t>user:</a:t>
            </a:r>
            <a:r>
              <a:rPr lang="zh-CN" altLang="en-US" sz="1100" dirty="0"/>
              <a:t>数据库用户。</a:t>
            </a:r>
            <a:endParaRPr lang="en-US" altLang="zh-CN" sz="1100" dirty="0"/>
          </a:p>
          <a:p>
            <a:r>
              <a:rPr lang="en-US" altLang="zh-CN" sz="1100" dirty="0"/>
              <a:t>password:</a:t>
            </a:r>
            <a:r>
              <a:rPr lang="zh-CN" altLang="en-US" sz="1100" dirty="0"/>
              <a:t>数据库用户的密码。</a:t>
            </a:r>
            <a:endParaRPr lang="en-US" altLang="zh-CN" sz="11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50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87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90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59639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762474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43375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UNIX/Linux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系统下的驱动程序管理器主要有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unixODBC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和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iODBC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，在这选择驱动管理器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unixODBC-2.3.0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作为连接数据库的组件。</a:t>
            </a:r>
            <a:endParaRPr lang="en-US" altLang="zh-CN" sz="1100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当前数据库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ODBC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驱动基于开源版本，对于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tinyint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、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smalldatetime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、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nvarchar2</a:t>
            </a:r>
            <a:r>
              <a:rPr lang="zh-CN" altLang="en-US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类型，在获取数据类型的时候，可能会出现不兼容。</a:t>
            </a:r>
            <a:endParaRPr lang="en-US" altLang="zh-CN" sz="1100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55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59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33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30199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6643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479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[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DriverName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]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驱动器名称，对应数据源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DSN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中的驱动名。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[DRIVER_N]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Driver64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驱动动态库的路径。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Driver64=/xxx/odbc/lib/psqlodbcw.so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Setup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驱动安装路径，与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Driver64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中动态库的路径一致。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setup=/xxx/odbc/lib/psqlodbcw.so</a:t>
            </a: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[DSN]: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数据源的名称。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[MPPODBC]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驱动名，对应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odbcinst.ini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中的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DriverName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Driver=DRIVER_N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Servername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服务器的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IP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地址。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Servername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=10.145.130.26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Username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数据库用户名称。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Username=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omm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Password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数据库用户密码。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Password= 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。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说明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: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推荐在应用程序连接时，将密码传递给相应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API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，而非写在数据源配置文件中。同时连接成功后，应当及时清理保存密码的内存段。</a:t>
            </a:r>
          </a:p>
          <a:p>
            <a:pPr rtl="0" eaLnBrk="1" fontAlgn="ctr" latinLnBrk="0" hangingPunct="1"/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Port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服务器的端口号。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例如：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Port=8000</a:t>
            </a:r>
          </a:p>
          <a:p>
            <a:pPr rtl="0" eaLnBrk="1" fontAlgn="ctr" latinLnBrk="0" hangingPunct="1"/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Sslmode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：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开启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SSL</a:t>
            </a:r>
            <a:r>
              <a:rPr lang="zh-CN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模式</a:t>
            </a:r>
            <a:r>
              <a:rPr lang="zh-CN" altLang="en-US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。例如：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Sslmode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=allow</a:t>
            </a:r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endParaRPr lang="zh-CN" altLang="zh-CN" sz="1100" b="0" i="0" u="none" strike="noStrike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1799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5777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-N all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openGauss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中的所有主机。</a:t>
            </a: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-I all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表示主机中的所有实例。</a:t>
            </a: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-h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表示指定需要在“</a:t>
            </a:r>
            <a:r>
              <a:rPr lang="en-US" altLang="zh-CN" sz="1100" kern="1200" baseline="0" dirty="0" err="1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pg_hba.conf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”增加的语句。</a:t>
            </a: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all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表示允许客户端连接到任意的数据库。</a:t>
            </a: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jack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表示连接数据库的用户。</a:t>
            </a: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10.11.12.13/</a:t>
            </a:r>
            <a:r>
              <a:rPr lang="en-US" altLang="zh-CN" sz="1100" i="1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32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表示只允许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IP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地址为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10.11.12.13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的主机连接。在使用过程中，请根据用户的网络进行配置修改。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32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表示子网掩码为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1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的位数，即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255.255.255.255</a:t>
            </a:r>
            <a:endParaRPr lang="zh-CN" altLang="zh-CN" sz="1100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lvl="0"/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sha256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表示连接时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jack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用户的密码使用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sha256</a:t>
            </a:r>
            <a:r>
              <a:rPr lang="zh-CN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算法加密。</a:t>
            </a: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98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7222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0219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7353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sz="1100" dirty="0"/>
              <a:t>1.A:</a:t>
            </a:r>
            <a:r>
              <a:rPr lang="zh-CN" altLang="en-US" sz="1100" dirty="0"/>
              <a:t>元命令可以帮助管理员查看数据库对象的信息、查询缓存区信息、格式化</a:t>
            </a:r>
            <a:r>
              <a:rPr lang="en-US" altLang="zh-CN" sz="1100" dirty="0"/>
              <a:t>SQL</a:t>
            </a:r>
            <a:r>
              <a:rPr lang="zh-CN" altLang="en-US" sz="1100" dirty="0"/>
              <a:t>输出结果，以及连接到新的数据库等。</a:t>
            </a:r>
            <a:endParaRPr lang="en-US" altLang="zh-CN" sz="1100" dirty="0"/>
          </a:p>
          <a:p>
            <a:r>
              <a:rPr lang="en-US" altLang="zh-CN" sz="1100" dirty="0"/>
              <a:t>2.C:\d</a:t>
            </a:r>
            <a:r>
              <a:rPr lang="zh-CN" altLang="en-US" sz="1100" dirty="0"/>
              <a:t>元命令是查看表的定义的</a:t>
            </a:r>
          </a:p>
        </p:txBody>
      </p:sp>
    </p:spTree>
    <p:extLst>
      <p:ext uri="{BB962C8B-B14F-4D97-AF65-F5344CB8AC3E}">
        <p14:creationId xmlns:p14="http://schemas.microsoft.com/office/powerpoint/2010/main" val="147415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52696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4521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117070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801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073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7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zh-CN" sz="1100" dirty="0"/>
              <a:t>本节只介绍如何使用</a:t>
            </a:r>
            <a:r>
              <a:rPr lang="en-US" altLang="zh-CN" sz="1100" dirty="0" err="1"/>
              <a:t>gsql</a:t>
            </a:r>
            <a:r>
              <a:rPr lang="zh-CN" altLang="zh-CN" sz="1100" dirty="0"/>
              <a:t>连接数据库，关于</a:t>
            </a:r>
            <a:r>
              <a:rPr lang="en-US" altLang="zh-CN" sz="1100" dirty="0" err="1"/>
              <a:t>gsql</a:t>
            </a:r>
            <a:r>
              <a:rPr lang="zh-CN" altLang="zh-CN" sz="1100" dirty="0"/>
              <a:t>使用方法的更多信息请参考《工具参考》中“客户端工具</a:t>
            </a:r>
            <a:r>
              <a:rPr lang="en-US" altLang="zh-CN" sz="1100" dirty="0"/>
              <a:t> &gt; </a:t>
            </a:r>
            <a:r>
              <a:rPr lang="en-US" altLang="zh-CN" sz="1100" dirty="0" err="1"/>
              <a:t>gsql</a:t>
            </a:r>
            <a:r>
              <a:rPr lang="zh-CN" altLang="zh-CN" sz="1100" dirty="0"/>
              <a:t>”章节。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90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1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94083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2" r:id="rId2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Copyright©2020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uss.org/zh/video/202012/20201201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unixodbc/files/unixODBC/2.3.0/unixODBC-2.3.0.tar.gz/download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9.png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openGauss</a:t>
            </a:r>
            <a:r>
              <a:rPr lang="zh-CN" altLang="en-US" dirty="0"/>
              <a:t>客户端工具介绍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0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常用语法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gsql</a:t>
            </a:r>
            <a:r>
              <a:rPr lang="zh-CN" altLang="en-US"/>
              <a:t>元命令：元命令可以帮助管理员查看数据库对象的信息、查询缓存区信息、格式化</a:t>
            </a:r>
            <a:r>
              <a:rPr lang="en-US" altLang="zh-CN"/>
              <a:t>SQL</a:t>
            </a:r>
            <a:r>
              <a:rPr lang="zh-CN" altLang="en-US"/>
              <a:t>输出结果，以及连接到新的数据库等。</a:t>
            </a:r>
          </a:p>
          <a:p>
            <a:pPr lvl="1"/>
            <a:r>
              <a:rPr lang="zh-CN" altLang="en-US"/>
              <a:t>以列出</a:t>
            </a:r>
            <a:r>
              <a:rPr lang="en-US" altLang="zh-CN"/>
              <a:t>openGauss</a:t>
            </a:r>
            <a:r>
              <a:rPr lang="zh-CN" altLang="en-US"/>
              <a:t>中所有的数据库和描述信息为例。</a:t>
            </a:r>
            <a:endParaRPr lang="en-US" altLang="zh-CN"/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381244" y="2669355"/>
            <a:ext cx="9042916" cy="277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  \l</a:t>
            </a:r>
          </a:p>
          <a:p>
            <a:r>
              <a:rPr lang="en-US" altLang="zh-CN" dirty="0">
                <a:latin typeface="+mn-lt"/>
              </a:rPr>
              <a:t>List of databases </a:t>
            </a:r>
          </a:p>
          <a:p>
            <a:r>
              <a:rPr lang="en-US" altLang="zh-CN" dirty="0">
                <a:latin typeface="+mn-lt"/>
              </a:rPr>
              <a:t>      Name            |  Owner  | Encoding  | Collate | </a:t>
            </a:r>
            <a:r>
              <a:rPr lang="en-US" altLang="zh-CN" dirty="0" err="1">
                <a:latin typeface="+mn-lt"/>
              </a:rPr>
              <a:t>Ctype</a:t>
            </a:r>
            <a:r>
              <a:rPr lang="en-US" altLang="zh-CN" dirty="0">
                <a:latin typeface="+mn-lt"/>
              </a:rPr>
              <a:t> |   Access privileges    </a:t>
            </a:r>
          </a:p>
          <a:p>
            <a:r>
              <a:rPr lang="en-US" altLang="zh-CN" dirty="0">
                <a:latin typeface="+mn-lt"/>
              </a:rPr>
              <a:t>---------------------+----------+-----------+---------+-------+----------------------- </a:t>
            </a:r>
          </a:p>
          <a:p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human_resource</a:t>
            </a:r>
            <a:r>
              <a:rPr lang="en-US" altLang="zh-CN" dirty="0">
                <a:latin typeface="+mn-lt"/>
              </a:rPr>
              <a:t> |   </a:t>
            </a:r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   | SQL_ASCII |  C       |  C     |  </a:t>
            </a:r>
          </a:p>
          <a:p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             |   </a:t>
            </a:r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   | SQL_ASCII |  C       |  C     |  </a:t>
            </a:r>
          </a:p>
          <a:p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human_staff</a:t>
            </a:r>
            <a:r>
              <a:rPr lang="en-US" altLang="zh-CN" dirty="0">
                <a:latin typeface="+mn-lt"/>
              </a:rPr>
              <a:t>       |   </a:t>
            </a:r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   | SQL_ASCII |  C       |  C     |  </a:t>
            </a:r>
          </a:p>
          <a:p>
            <a:r>
              <a:rPr lang="en-US" altLang="zh-CN" dirty="0">
                <a:latin typeface="+mn-lt"/>
              </a:rPr>
              <a:t>(3 rows) </a:t>
            </a:r>
          </a:p>
        </p:txBody>
      </p:sp>
    </p:spTree>
    <p:extLst>
      <p:ext uri="{BB962C8B-B14F-4D97-AF65-F5344CB8AC3E}">
        <p14:creationId xmlns:p14="http://schemas.microsoft.com/office/powerpoint/2010/main" val="100137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常见用法示例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以把一个查询分成多行输入为例。注意提示符的变化：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zh-CN"/>
          </a:p>
          <a:p>
            <a:r>
              <a:rPr lang="zh-CN" altLang="zh-CN"/>
              <a:t>查看表的定义：</a:t>
            </a:r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095756" y="1782268"/>
            <a:ext cx="9336355" cy="1319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 CREATE TABLE 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( </a:t>
            </a:r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(# </a:t>
            </a:r>
            <a:r>
              <a:rPr lang="en-US" altLang="zh-CN" dirty="0" err="1">
                <a:latin typeface="+mn-lt"/>
              </a:rPr>
              <a:t>area_ID</a:t>
            </a:r>
            <a:r>
              <a:rPr lang="en-US" altLang="zh-CN" dirty="0">
                <a:latin typeface="+mn-lt"/>
              </a:rPr>
              <a:t>   NUMBER, </a:t>
            </a:r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(# </a:t>
            </a:r>
            <a:r>
              <a:rPr lang="en-US" altLang="zh-CN" dirty="0" err="1">
                <a:latin typeface="+mn-lt"/>
              </a:rPr>
              <a:t>area_NAME</a:t>
            </a:r>
            <a:r>
              <a:rPr lang="en-US" altLang="zh-CN" dirty="0">
                <a:latin typeface="+mn-lt"/>
              </a:rPr>
              <a:t> VARCHAR2(25) </a:t>
            </a:r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-# )</a:t>
            </a:r>
            <a:r>
              <a:rPr lang="en-US" altLang="zh-CN" dirty="0" err="1">
                <a:latin typeface="+mn-lt"/>
              </a:rPr>
              <a:t>tablespace</a:t>
            </a:r>
            <a:r>
              <a:rPr lang="en-US" altLang="zh-CN" dirty="0">
                <a:latin typeface="+mn-lt"/>
              </a:rPr>
              <a:t> EXAMPLE;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CREATE TABLE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95756" y="4106966"/>
            <a:ext cx="9336356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 \d 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      Table "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"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Column     |             Type              | Modifiers 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---------------+------ -------------------+-----------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area_id</a:t>
            </a:r>
            <a:r>
              <a:rPr lang="en-US" altLang="zh-CN" dirty="0">
                <a:latin typeface="+mn-lt"/>
              </a:rPr>
              <a:t>       | numeric                     | not null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area_name</a:t>
            </a:r>
            <a:r>
              <a:rPr lang="en-US" altLang="zh-CN" dirty="0">
                <a:latin typeface="+mn-lt"/>
              </a:rPr>
              <a:t> | character varying(25) | </a:t>
            </a:r>
          </a:p>
        </p:txBody>
      </p:sp>
    </p:spTree>
    <p:extLst>
      <p:ext uri="{BB962C8B-B14F-4D97-AF65-F5344CB8AC3E}">
        <p14:creationId xmlns:p14="http://schemas.microsoft.com/office/powerpoint/2010/main" val="4203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常见用法示例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查看表：</a:t>
            </a:r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061749" y="1756027"/>
            <a:ext cx="9362411" cy="24072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@[local]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=#SELECT * FROM 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;</a:t>
            </a:r>
          </a:p>
          <a:p>
            <a:r>
              <a:rPr lang="en-US" altLang="zh-CN" dirty="0">
                <a:latin typeface="+mn-lt"/>
              </a:rPr>
              <a:t>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area_id</a:t>
            </a:r>
            <a:r>
              <a:rPr lang="en-US" altLang="zh-CN" dirty="0">
                <a:latin typeface="+mn-lt"/>
              </a:rPr>
              <a:t> |       </a:t>
            </a:r>
            <a:r>
              <a:rPr lang="en-US" altLang="zh-CN" dirty="0" err="1">
                <a:latin typeface="+mn-lt"/>
              </a:rPr>
              <a:t>area_name</a:t>
            </a:r>
            <a:r>
              <a:rPr lang="en-US" altLang="zh-CN" dirty="0">
                <a:latin typeface="+mn-lt"/>
              </a:rPr>
              <a:t>        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---------+------------------------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1 | Europe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4 | Middle East and Africa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2 | Americas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3 | Asia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(4 rows)</a:t>
            </a:r>
          </a:p>
        </p:txBody>
      </p:sp>
    </p:spTree>
    <p:extLst>
      <p:ext uri="{BB962C8B-B14F-4D97-AF65-F5344CB8AC3E}">
        <p14:creationId xmlns:p14="http://schemas.microsoft.com/office/powerpoint/2010/main" val="306924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常见用法示例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可以用</a:t>
            </a:r>
            <a:r>
              <a:rPr lang="en-US" altLang="zh-CN"/>
              <a:t>\pset</a:t>
            </a:r>
            <a:r>
              <a:rPr lang="zh-CN" altLang="zh-CN"/>
              <a:t>命令以不同的方法显示表：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047429" y="1765690"/>
            <a:ext cx="4804731" cy="39871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@[local]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=#\</a:t>
            </a:r>
            <a:r>
              <a:rPr lang="en-US" altLang="zh-CN" dirty="0" err="1">
                <a:latin typeface="+mn-lt"/>
              </a:rPr>
              <a:t>pset</a:t>
            </a:r>
            <a:r>
              <a:rPr lang="en-US" altLang="zh-CN" dirty="0">
                <a:latin typeface="+mn-lt"/>
              </a:rPr>
              <a:t> border 2 </a:t>
            </a:r>
          </a:p>
          <a:p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Border style is 2. </a:t>
            </a:r>
          </a:p>
          <a:p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@[local]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=#SELECT * FROM 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;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+---------+------------------------+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| </a:t>
            </a:r>
            <a:r>
              <a:rPr lang="en-US" altLang="zh-CN" dirty="0" err="1">
                <a:latin typeface="+mn-lt"/>
              </a:rPr>
              <a:t>area_id</a:t>
            </a:r>
            <a:r>
              <a:rPr lang="en-US" altLang="zh-CN" dirty="0">
                <a:latin typeface="+mn-lt"/>
              </a:rPr>
              <a:t> |       </a:t>
            </a:r>
            <a:r>
              <a:rPr lang="en-US" altLang="zh-CN" dirty="0" err="1">
                <a:latin typeface="+mn-lt"/>
              </a:rPr>
              <a:t>area_name</a:t>
            </a:r>
            <a:r>
              <a:rPr lang="en-US" altLang="zh-CN" dirty="0">
                <a:latin typeface="+mn-lt"/>
              </a:rPr>
              <a:t>        |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+---------+------------------------+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|       1 | Europe                 |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|       2 | Americas               |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|       3 | Asia                   |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|       4 | Middle East and Africa |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+---------+------------------------+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(4 rows)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6312012" y="1765690"/>
            <a:ext cx="4827765" cy="3843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@[local]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=#\</a:t>
            </a:r>
            <a:r>
              <a:rPr lang="en-US" altLang="zh-CN" dirty="0" err="1">
                <a:latin typeface="+mn-lt"/>
              </a:rPr>
              <a:t>pset</a:t>
            </a:r>
            <a:r>
              <a:rPr lang="en-US" altLang="zh-CN" dirty="0">
                <a:latin typeface="+mn-lt"/>
              </a:rPr>
              <a:t> border 0 </a:t>
            </a:r>
          </a:p>
          <a:p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Border style is 0. </a:t>
            </a:r>
          </a:p>
          <a:p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omm</a:t>
            </a:r>
            <a:r>
              <a:rPr lang="en-US" altLang="zh-CN" dirty="0">
                <a:latin typeface="+mn-lt"/>
              </a:rPr>
              <a:t>@[local]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=#SELECT * FROM </a:t>
            </a:r>
            <a:r>
              <a:rPr lang="en-US" altLang="zh-CN" dirty="0" err="1">
                <a:latin typeface="+mn-lt"/>
              </a:rPr>
              <a:t>HR.areaS</a:t>
            </a:r>
            <a:r>
              <a:rPr lang="en-US" altLang="zh-CN" dirty="0">
                <a:latin typeface="+mn-lt"/>
              </a:rPr>
              <a:t>;</a:t>
            </a:r>
          </a:p>
          <a:p>
            <a:br>
              <a:rPr lang="en-US" altLang="zh-CN" dirty="0">
                <a:latin typeface="+mn-lt"/>
              </a:rPr>
            </a:br>
            <a:r>
              <a:rPr lang="en-US" altLang="zh-CN" dirty="0" err="1">
                <a:latin typeface="+mn-lt"/>
              </a:rPr>
              <a:t>area_id</a:t>
            </a:r>
            <a:r>
              <a:rPr lang="en-US" altLang="zh-CN" dirty="0">
                <a:latin typeface="+mn-lt"/>
              </a:rPr>
              <a:t>       </a:t>
            </a:r>
            <a:r>
              <a:rPr lang="en-US" altLang="zh-CN" dirty="0" err="1">
                <a:latin typeface="+mn-lt"/>
              </a:rPr>
              <a:t>area_name</a:t>
            </a:r>
            <a:r>
              <a:rPr lang="en-US" altLang="zh-CN" dirty="0">
                <a:latin typeface="+mn-lt"/>
              </a:rPr>
              <a:t>        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------- ----------------------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1 Europe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2 Americas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3 Asia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4 Middle East and Africa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(4 rows)</a:t>
            </a:r>
          </a:p>
        </p:txBody>
      </p:sp>
    </p:spTree>
    <p:extLst>
      <p:ext uri="{BB962C8B-B14F-4D97-AF65-F5344CB8AC3E}">
        <p14:creationId xmlns:p14="http://schemas.microsoft.com/office/powerpoint/2010/main" val="77863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连接数据库时，可以使用如下命令获取帮助信息。</a:t>
            </a:r>
            <a:endParaRPr lang="en-US" altLang="zh-CN"/>
          </a:p>
          <a:p>
            <a:endParaRPr lang="zh-CN" altLang="en-US"/>
          </a:p>
          <a:p>
            <a:pPr lvl="1"/>
            <a:r>
              <a:rPr lang="zh-CN" altLang="en-US"/>
              <a:t>显示如下帮助信息：</a:t>
            </a:r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458256" y="2781022"/>
            <a:ext cx="8930081" cy="277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>
                <a:latin typeface="+mn-lt"/>
              </a:rPr>
              <a:t>...... </a:t>
            </a:r>
          </a:p>
          <a:p>
            <a:r>
              <a:rPr lang="en-US" altLang="zh-CN" dirty="0">
                <a:latin typeface="+mn-lt"/>
              </a:rPr>
              <a:t>Usage: </a:t>
            </a:r>
          </a:p>
          <a:p>
            <a:r>
              <a:rPr lang="en-US" altLang="zh-CN" dirty="0">
                <a:latin typeface="+mn-lt"/>
              </a:rPr>
              <a:t>  </a:t>
            </a:r>
            <a:r>
              <a:rPr lang="en-US" altLang="zh-CN" dirty="0" err="1">
                <a:latin typeface="+mn-lt"/>
              </a:rPr>
              <a:t>gsql</a:t>
            </a:r>
            <a:r>
              <a:rPr lang="en-US" altLang="zh-CN" dirty="0">
                <a:latin typeface="+mn-lt"/>
              </a:rPr>
              <a:t> [OPTION]... [DBNAME [USERNAME]] </a:t>
            </a:r>
          </a:p>
          <a:p>
            <a:r>
              <a:rPr lang="en-US" altLang="zh-CN" dirty="0">
                <a:latin typeface="+mn-lt"/>
              </a:rPr>
              <a:t>General options: </a:t>
            </a:r>
          </a:p>
          <a:p>
            <a:r>
              <a:rPr lang="en-US" altLang="zh-CN" dirty="0">
                <a:latin typeface="+mn-lt"/>
              </a:rPr>
              <a:t>  -c, --command=COMMAND    run only single command (SQL or internal) and exit </a:t>
            </a:r>
          </a:p>
          <a:p>
            <a:r>
              <a:rPr lang="en-US" altLang="zh-CN" dirty="0">
                <a:latin typeface="+mn-lt"/>
              </a:rPr>
              <a:t>  -d, --</a:t>
            </a:r>
            <a:r>
              <a:rPr lang="en-US" altLang="zh-CN" dirty="0" err="1">
                <a:latin typeface="+mn-lt"/>
              </a:rPr>
              <a:t>dbname</a:t>
            </a:r>
            <a:r>
              <a:rPr lang="en-US" altLang="zh-CN" dirty="0">
                <a:latin typeface="+mn-lt"/>
              </a:rPr>
              <a:t>=DBNAME      database name to connect to (default: "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") </a:t>
            </a:r>
          </a:p>
          <a:p>
            <a:r>
              <a:rPr lang="en-US" altLang="zh-CN" dirty="0">
                <a:latin typeface="+mn-lt"/>
              </a:rPr>
              <a:t>  -f, --file=FILENAME      execute commands from file, then exit </a:t>
            </a:r>
          </a:p>
          <a:p>
            <a:r>
              <a:rPr lang="en-US" altLang="zh-CN" dirty="0">
                <a:latin typeface="+mn-lt"/>
              </a:rPr>
              <a:t>......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71758" y="1654194"/>
            <a:ext cx="9316580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gsql</a:t>
            </a:r>
            <a:r>
              <a:rPr lang="en-US" altLang="zh-CN" dirty="0">
                <a:latin typeface="+mn-lt"/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328390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连接到数据库后，可以使用如下命令获取帮助信息。</a:t>
            </a:r>
            <a:endParaRPr lang="en-US" altLang="zh-CN"/>
          </a:p>
          <a:p>
            <a:endParaRPr lang="zh-CN" altLang="en-US"/>
          </a:p>
          <a:p>
            <a:pPr lvl="1"/>
            <a:r>
              <a:rPr lang="zh-CN" altLang="en-US"/>
              <a:t>显示如下帮助信息：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409245" y="2712484"/>
            <a:ext cx="8988520" cy="20789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>
                <a:latin typeface="+mn-lt"/>
              </a:rPr>
              <a:t>You are using </a:t>
            </a:r>
            <a:r>
              <a:rPr lang="en-US" altLang="zh-CN" dirty="0" err="1">
                <a:latin typeface="+mn-lt"/>
              </a:rPr>
              <a:t>gsql</a:t>
            </a:r>
            <a:r>
              <a:rPr lang="en-US" altLang="zh-CN" dirty="0">
                <a:latin typeface="+mn-lt"/>
              </a:rPr>
              <a:t>, the command-line interface to </a:t>
            </a:r>
            <a:r>
              <a:rPr lang="en-US" altLang="zh-CN" dirty="0" err="1">
                <a:latin typeface="+mn-lt"/>
              </a:rPr>
              <a:t>gaussdb</a:t>
            </a:r>
            <a:r>
              <a:rPr lang="en-US" altLang="zh-CN" dirty="0">
                <a:latin typeface="+mn-lt"/>
              </a:rPr>
              <a:t>. </a:t>
            </a:r>
          </a:p>
          <a:p>
            <a:r>
              <a:rPr lang="en-US" altLang="zh-CN" dirty="0">
                <a:latin typeface="+mn-lt"/>
              </a:rPr>
              <a:t>Type:  \copyright for distribution terms </a:t>
            </a:r>
          </a:p>
          <a:p>
            <a:r>
              <a:rPr lang="en-US" altLang="zh-CN" dirty="0">
                <a:latin typeface="+mn-lt"/>
              </a:rPr>
              <a:t>       \h for help with SQL commands </a:t>
            </a:r>
          </a:p>
          <a:p>
            <a:r>
              <a:rPr lang="en-US" altLang="zh-CN" dirty="0">
                <a:latin typeface="+mn-lt"/>
              </a:rPr>
              <a:t>       \? for help with </a:t>
            </a:r>
            <a:r>
              <a:rPr lang="en-US" altLang="zh-CN" dirty="0" err="1">
                <a:latin typeface="+mn-lt"/>
              </a:rPr>
              <a:t>gsql</a:t>
            </a:r>
            <a:r>
              <a:rPr lang="en-US" altLang="zh-CN" dirty="0">
                <a:latin typeface="+mn-lt"/>
              </a:rPr>
              <a:t> commands </a:t>
            </a:r>
          </a:p>
          <a:p>
            <a:r>
              <a:rPr lang="en-US" altLang="zh-CN" dirty="0">
                <a:latin typeface="+mn-lt"/>
              </a:rPr>
              <a:t>       \g or terminate with semicolon to execute query </a:t>
            </a:r>
          </a:p>
          <a:p>
            <a:r>
              <a:rPr lang="en-US" altLang="zh-CN" dirty="0">
                <a:latin typeface="+mn-lt"/>
              </a:rPr>
              <a:t>       \q to quit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47891" y="1704428"/>
            <a:ext cx="934987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>
                <a:latin typeface="+mn-lt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95182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获取帮助任务示例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 </a:t>
            </a:r>
            <a:r>
              <a:rPr lang="zh-CN" altLang="en-US"/>
              <a:t>使用如下命令连接数据库。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步骤</a:t>
            </a:r>
            <a:r>
              <a:rPr lang="en-US" altLang="zh-CN"/>
              <a:t>2 </a:t>
            </a:r>
            <a:r>
              <a:rPr lang="zh-CN" altLang="en-US"/>
              <a:t>查看</a:t>
            </a:r>
            <a:r>
              <a:rPr lang="en-US" altLang="zh-CN"/>
              <a:t>gsql</a:t>
            </a:r>
            <a:r>
              <a:rPr lang="zh-CN" altLang="en-US"/>
              <a:t>的帮助信息。</a:t>
            </a:r>
          </a:p>
          <a:p>
            <a:pPr lvl="1"/>
            <a:r>
              <a:rPr lang="zh-CN" altLang="zh-CN"/>
              <a:t>查看版权信息</a:t>
            </a:r>
            <a:r>
              <a:rPr lang="zh-CN" altLang="en-US"/>
              <a:t>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查看</a:t>
            </a:r>
            <a:r>
              <a:rPr lang="en-US" altLang="zh-CN"/>
              <a:t>openGauss</a:t>
            </a:r>
            <a:r>
              <a:rPr lang="zh-CN" altLang="zh-CN"/>
              <a:t>支持的</a:t>
            </a:r>
            <a:r>
              <a:rPr lang="en-US" altLang="zh-CN"/>
              <a:t>SQL</a:t>
            </a:r>
            <a:r>
              <a:rPr lang="zh-CN" altLang="zh-CN"/>
              <a:t>语句的帮助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zh-CN"/>
              <a:t>例如，查看</a:t>
            </a:r>
            <a:r>
              <a:rPr lang="en-US" altLang="zh-CN"/>
              <a:t>openGauss</a:t>
            </a:r>
            <a:r>
              <a:rPr lang="zh-CN" altLang="zh-CN"/>
              <a:t>支持的所有</a:t>
            </a:r>
            <a:r>
              <a:rPr lang="en-US" altLang="zh-CN"/>
              <a:t>SQL</a:t>
            </a:r>
            <a:r>
              <a:rPr lang="zh-CN" altLang="zh-CN"/>
              <a:t>语句：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en-US" altLang="zh-CN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 bwMode="auto">
          <a:xfrm>
            <a:off x="1060895" y="1682655"/>
            <a:ext cx="9585902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gsql</a:t>
            </a:r>
            <a:r>
              <a:rPr lang="en-US" altLang="zh-CN" dirty="0">
                <a:latin typeface="+mn-lt"/>
              </a:rPr>
              <a:t> -d </a:t>
            </a:r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 -p 8000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470838" y="3429000"/>
            <a:ext cx="8953322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postgres</a:t>
            </a:r>
            <a:r>
              <a:rPr lang="en-US" altLang="zh-CN" dirty="0">
                <a:latin typeface="+mn-lt"/>
              </a:rPr>
              <a:t>=#\copyright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758486" y="4809832"/>
            <a:ext cx="8675027" cy="1319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  <a:ea typeface="+mn-ea"/>
              </a:rPr>
              <a:t>postgres</a:t>
            </a:r>
            <a:r>
              <a:rPr lang="en-US" altLang="zh-CN" dirty="0">
                <a:latin typeface="+mn-lt"/>
                <a:ea typeface="+mn-ea"/>
              </a:rPr>
              <a:t>=# \h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Available help: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ABORT                            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ALTER AGGREGATE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... ...</a:t>
            </a:r>
            <a:endParaRPr lang="zh-CN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31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获取帮助任务示例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zh-CN" altLang="en-US" dirty="0"/>
              <a:t>例如，查看</a:t>
            </a:r>
            <a:r>
              <a:rPr lang="en-US" altLang="zh-CN" dirty="0"/>
              <a:t>CREATE DATABASE</a:t>
            </a:r>
            <a:r>
              <a:rPr lang="zh-CN" altLang="en-US" dirty="0"/>
              <a:t>命令的参数可使用下面的命令：</a:t>
            </a:r>
            <a:endParaRPr lang="zh-CN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 bwMode="auto">
          <a:xfrm>
            <a:off x="1780939" y="1525655"/>
            <a:ext cx="8635270" cy="32895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  <a:ea typeface="+mn-ea"/>
              </a:rPr>
              <a:t>postgres</a:t>
            </a:r>
            <a:r>
              <a:rPr lang="en-US" altLang="zh-CN" dirty="0">
                <a:latin typeface="+mn-lt"/>
                <a:ea typeface="+mn-ea"/>
              </a:rPr>
              <a:t>=# \help CREATE DATABASE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Command:     CREATE DATABASE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Description: create a new database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Syntax: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CREATE DATABASE </a:t>
            </a:r>
            <a:r>
              <a:rPr lang="en-US" altLang="zh-CN" dirty="0" err="1">
                <a:latin typeface="+mn-lt"/>
                <a:ea typeface="+mn-ea"/>
              </a:rPr>
              <a:t>database_name</a:t>
            </a:r>
            <a:r>
              <a:rPr lang="en-US" altLang="zh-CN" dirty="0">
                <a:latin typeface="+mn-lt"/>
                <a:ea typeface="+mn-ea"/>
              </a:rPr>
              <a:t>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[ [ WITH ] {[ OWNER [=] </a:t>
            </a:r>
            <a:r>
              <a:rPr lang="en-US" altLang="zh-CN" dirty="0" err="1">
                <a:latin typeface="+mn-lt"/>
                <a:ea typeface="+mn-ea"/>
              </a:rPr>
              <a:t>user_name</a:t>
            </a:r>
            <a:r>
              <a:rPr lang="en-US" altLang="zh-CN" dirty="0">
                <a:latin typeface="+mn-lt"/>
                <a:ea typeface="+mn-ea"/>
              </a:rPr>
              <a:t>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TEMPLATE [=] template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ENCODING [=] encoding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LC_COLLATE [=] </a:t>
            </a:r>
            <a:r>
              <a:rPr lang="en-US" altLang="zh-CN" dirty="0" err="1">
                <a:latin typeface="+mn-lt"/>
                <a:ea typeface="+mn-ea"/>
              </a:rPr>
              <a:t>lc_collate</a:t>
            </a:r>
            <a:r>
              <a:rPr lang="en-US" altLang="zh-CN" dirty="0">
                <a:latin typeface="+mn-lt"/>
                <a:ea typeface="+mn-ea"/>
              </a:rPr>
              <a:t>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LC_CTYPE [=] </a:t>
            </a:r>
            <a:r>
              <a:rPr lang="en-US" altLang="zh-CN" dirty="0" err="1">
                <a:latin typeface="+mn-lt"/>
                <a:ea typeface="+mn-ea"/>
              </a:rPr>
              <a:t>lc_ctype</a:t>
            </a:r>
            <a:r>
              <a:rPr lang="en-US" altLang="zh-CN" dirty="0">
                <a:latin typeface="+mn-lt"/>
                <a:ea typeface="+mn-ea"/>
              </a:rPr>
              <a:t>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DBCOMPATIBILITY [=] </a:t>
            </a:r>
            <a:r>
              <a:rPr lang="en-US" altLang="zh-CN" dirty="0" err="1">
                <a:latin typeface="+mn-lt"/>
                <a:ea typeface="+mn-ea"/>
              </a:rPr>
              <a:t>compatibility_type</a:t>
            </a:r>
            <a:r>
              <a:rPr lang="en-US" altLang="zh-CN" dirty="0">
                <a:latin typeface="+mn-lt"/>
                <a:ea typeface="+mn-ea"/>
              </a:rPr>
              <a:t>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TABLESPACE [=] </a:t>
            </a:r>
            <a:r>
              <a:rPr lang="en-US" altLang="zh-CN" dirty="0" err="1">
                <a:latin typeface="+mn-lt"/>
                <a:ea typeface="+mn-ea"/>
              </a:rPr>
              <a:t>tablespace_name</a:t>
            </a:r>
            <a:r>
              <a:rPr lang="en-US" altLang="zh-CN" dirty="0">
                <a:latin typeface="+mn-lt"/>
                <a:ea typeface="+mn-ea"/>
              </a:rPr>
              <a:t> ]|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           [ CONNECTION LIMIT [=] </a:t>
            </a:r>
            <a:r>
              <a:rPr lang="en-US" altLang="zh-CN" dirty="0" err="1">
                <a:latin typeface="+mn-lt"/>
                <a:ea typeface="+mn-ea"/>
              </a:rPr>
              <a:t>connlimit</a:t>
            </a:r>
            <a:r>
              <a:rPr lang="en-US" altLang="zh-CN" dirty="0">
                <a:latin typeface="+mn-lt"/>
                <a:ea typeface="+mn-ea"/>
              </a:rPr>
              <a:t> ]}[...] ];</a:t>
            </a:r>
            <a:endParaRPr lang="zh-CN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65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获取帮助任务示例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/>
              <a:t>查看</a:t>
            </a:r>
            <a:r>
              <a:rPr lang="en-US" altLang="zh-CN"/>
              <a:t>gsql</a:t>
            </a:r>
            <a:r>
              <a:rPr lang="zh-CN" altLang="en-US"/>
              <a:t>命令的帮助。</a:t>
            </a:r>
            <a:endParaRPr lang="en-US" altLang="zh-CN"/>
          </a:p>
          <a:p>
            <a:pPr lvl="2"/>
            <a:r>
              <a:rPr lang="zh-CN" altLang="en-US"/>
              <a:t>例如，查看</a:t>
            </a:r>
            <a:r>
              <a:rPr lang="en-US" altLang="zh-CN"/>
              <a:t>gsql</a:t>
            </a:r>
            <a:r>
              <a:rPr lang="zh-CN" altLang="en-US"/>
              <a:t>支持的命令：</a:t>
            </a:r>
            <a:endParaRPr lang="zh-CN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 bwMode="auto">
          <a:xfrm>
            <a:off x="1462155" y="2215119"/>
            <a:ext cx="8940648" cy="24277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>
                <a:latin typeface="+mn-lt"/>
                <a:ea typeface="+mn-ea"/>
              </a:rPr>
              <a:t>postgres</a:t>
            </a:r>
            <a:r>
              <a:rPr lang="en-US" altLang="zh-CN" dirty="0">
                <a:latin typeface="+mn-lt"/>
                <a:ea typeface="+mn-ea"/>
              </a:rPr>
              <a:t>=# \? </a:t>
            </a:r>
          </a:p>
          <a:p>
            <a:r>
              <a:rPr lang="en-US" altLang="zh-CN" dirty="0">
                <a:latin typeface="+mn-lt"/>
                <a:ea typeface="+mn-ea"/>
              </a:rPr>
              <a:t>General </a:t>
            </a:r>
          </a:p>
          <a:p>
            <a:r>
              <a:rPr lang="en-US" altLang="zh-CN" dirty="0">
                <a:latin typeface="+mn-lt"/>
                <a:ea typeface="+mn-ea"/>
              </a:rPr>
              <a:t>  \copyright             show </a:t>
            </a:r>
            <a:r>
              <a:rPr lang="en-US" altLang="zh-CN" dirty="0" err="1">
                <a:latin typeface="+mn-lt"/>
                <a:ea typeface="+mn-ea"/>
              </a:rPr>
              <a:t>PostgreSQL</a:t>
            </a:r>
            <a:r>
              <a:rPr lang="en-US" altLang="zh-CN" dirty="0">
                <a:latin typeface="+mn-lt"/>
                <a:ea typeface="+mn-ea"/>
              </a:rPr>
              <a:t> usage and distribution terms </a:t>
            </a:r>
          </a:p>
          <a:p>
            <a:r>
              <a:rPr lang="en-US" altLang="zh-CN" dirty="0">
                <a:latin typeface="+mn-lt"/>
                <a:ea typeface="+mn-ea"/>
              </a:rPr>
              <a:t>  \g [FILE] or ;         execute query (and send results to file or |pipe) </a:t>
            </a:r>
          </a:p>
          <a:p>
            <a:r>
              <a:rPr lang="en-US" altLang="zh-CN" dirty="0">
                <a:latin typeface="+mn-lt"/>
                <a:ea typeface="+mn-ea"/>
              </a:rPr>
              <a:t>  \h(\help) [NAME]              help on syntax of SQL commands, * for all commands </a:t>
            </a:r>
          </a:p>
          <a:p>
            <a:r>
              <a:rPr lang="en-US" altLang="zh-CN" dirty="0">
                <a:latin typeface="+mn-lt"/>
                <a:ea typeface="+mn-ea"/>
              </a:rPr>
              <a:t>  \q                     quit </a:t>
            </a:r>
            <a:r>
              <a:rPr lang="en-US" altLang="zh-CN" dirty="0" err="1">
                <a:latin typeface="+mn-lt"/>
                <a:ea typeface="+mn-ea"/>
              </a:rPr>
              <a:t>gsql</a:t>
            </a:r>
            <a:r>
              <a:rPr lang="en-US" altLang="zh-CN" dirty="0">
                <a:latin typeface="+mn-lt"/>
                <a:ea typeface="+mn-ea"/>
              </a:rPr>
              <a:t> </a:t>
            </a:r>
          </a:p>
          <a:p>
            <a:r>
              <a:rPr lang="en-US" altLang="zh-CN" dirty="0">
                <a:latin typeface="+mn-lt"/>
                <a:ea typeface="+mn-ea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98844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Gsql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Data Studio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应用程序接口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数据库在部署成功后，需要通过一些工具来便捷地连接数据库，对数据库进行各种操作和调试。</a:t>
            </a:r>
            <a:r>
              <a:rPr lang="en-US" altLang="zh-CN" dirty="0" err="1"/>
              <a:t>openGauss</a:t>
            </a:r>
            <a:r>
              <a:rPr lang="zh-CN" altLang="zh-CN" dirty="0"/>
              <a:t>提供了一些数据库连接工具。通过这些工具可以方便地连接数据库并对数据库进行数据操作。</a:t>
            </a:r>
          </a:p>
          <a:p>
            <a:r>
              <a:rPr lang="zh-CN" altLang="en-US" dirty="0"/>
              <a:t>本章主要介绍如何通过数据库连接工具</a:t>
            </a:r>
            <a:r>
              <a:rPr lang="en-US" altLang="zh-CN" dirty="0" err="1"/>
              <a:t>gsql</a:t>
            </a:r>
            <a:r>
              <a:rPr lang="zh-CN" altLang="en-US" dirty="0"/>
              <a:t>、</a:t>
            </a:r>
            <a:r>
              <a:rPr lang="en-US" altLang="zh-CN" dirty="0"/>
              <a:t>Data Studio</a:t>
            </a:r>
            <a:r>
              <a:rPr lang="zh-CN" altLang="en-US" dirty="0"/>
              <a:t>连接</a:t>
            </a:r>
            <a:r>
              <a:rPr lang="en-US" altLang="zh-CN" dirty="0" err="1"/>
              <a:t>openGauss</a:t>
            </a:r>
            <a:r>
              <a:rPr lang="zh-CN" altLang="en-US" dirty="0"/>
              <a:t>数据库。连接</a:t>
            </a:r>
            <a:r>
              <a:rPr lang="en-US" altLang="zh-CN" dirty="0" err="1"/>
              <a:t>openGauss</a:t>
            </a:r>
            <a:r>
              <a:rPr lang="zh-CN" altLang="en-US" dirty="0"/>
              <a:t>数据库，常用语法以及数据库应用程序接口（如</a:t>
            </a:r>
            <a:r>
              <a:rPr lang="en-US" altLang="zh-CN" dirty="0"/>
              <a:t>ODBC</a:t>
            </a:r>
            <a:r>
              <a:rPr lang="zh-CN" altLang="en-US" dirty="0"/>
              <a:t>和</a:t>
            </a:r>
            <a:r>
              <a:rPr lang="en-US" altLang="zh-CN" dirty="0"/>
              <a:t>JDBC</a:t>
            </a:r>
            <a:r>
              <a:rPr lang="zh-CN" altLang="en-US" dirty="0"/>
              <a:t>）的使用。</a:t>
            </a:r>
          </a:p>
        </p:txBody>
      </p:sp>
    </p:spTree>
    <p:extLst>
      <p:ext uri="{BB962C8B-B14F-4D97-AF65-F5344CB8AC3E}">
        <p14:creationId xmlns:p14="http://schemas.microsoft.com/office/powerpoint/2010/main" val="26794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Studio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Data Studio</a:t>
            </a:r>
            <a:r>
              <a:rPr lang="zh-CN" altLang="en-US" dirty="0"/>
              <a:t>是一个集成开发环境，通过提供图形化界面来展示数据库的主要功能，简化了数据库开发和应用构建任务。</a:t>
            </a:r>
            <a:endParaRPr lang="en-US" altLang="zh-CN" dirty="0"/>
          </a:p>
          <a:p>
            <a:r>
              <a:rPr lang="zh-CN" altLang="en-US" dirty="0"/>
              <a:t>数据库开发人员仅需掌握少量的编程知识，即可使用该工具进行数据库对象操作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具体连接数据库步骤详见</a:t>
            </a:r>
            <a:r>
              <a:rPr lang="en-US" altLang="zh-CN" dirty="0" err="1"/>
              <a:t>openGauss</a:t>
            </a:r>
            <a:r>
              <a:rPr lang="zh-CN" altLang="en-US" dirty="0"/>
              <a:t>数据库开发调试工具实验手册。</a:t>
            </a:r>
            <a:endParaRPr lang="en-US" altLang="zh-CN" dirty="0"/>
          </a:p>
          <a:p>
            <a:r>
              <a:rPr lang="zh-CN" altLang="en-US" dirty="0"/>
              <a:t>视频介绍：</a:t>
            </a:r>
            <a:r>
              <a:rPr lang="en-US" altLang="zh-CN" dirty="0">
                <a:hlinkClick r:id="rId3"/>
              </a:rPr>
              <a:t>https://opengauss.org/zh/video/202012/20201201.html</a:t>
            </a:r>
            <a:endParaRPr lang="en-US" altLang="zh-CN" dirty="0"/>
          </a:p>
          <a:p>
            <a:r>
              <a:rPr lang="zh-CN" altLang="en-US" dirty="0"/>
              <a:t>数据库及</a:t>
            </a:r>
            <a:r>
              <a:rPr lang="en-US" altLang="zh-CN" dirty="0"/>
              <a:t>Data Studio</a:t>
            </a:r>
            <a:r>
              <a:rPr lang="zh-CN" altLang="en-US" dirty="0"/>
              <a:t>的操作环境如下图所示：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32666" y="4723050"/>
            <a:ext cx="5926668" cy="1417082"/>
            <a:chOff x="3272416" y="3971029"/>
            <a:chExt cx="6025820" cy="1417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6484" y="3971029"/>
              <a:ext cx="1143000" cy="9334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158" y="3971029"/>
              <a:ext cx="895350" cy="91440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2" idx="3"/>
            </p:cNvCxnSpPr>
            <p:nvPr/>
          </p:nvCxnSpPr>
          <p:spPr>
            <a:xfrm>
              <a:off x="4459483" y="4437754"/>
              <a:ext cx="356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272416" y="5018779"/>
              <a:ext cx="147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Studio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75158" y="5018779"/>
              <a:ext cx="142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数据库节点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10988" y="44377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75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Studio</a:t>
            </a:r>
            <a:r>
              <a:rPr lang="zh-CN" altLang="en-US" dirty="0"/>
              <a:t>所提供的特性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数据库开发人员可以使用</a:t>
            </a:r>
            <a:r>
              <a:rPr lang="en-US" altLang="zh-CN" dirty="0"/>
              <a:t>Data Studio</a:t>
            </a:r>
            <a:r>
              <a:rPr lang="zh-CN" altLang="en-US" dirty="0"/>
              <a:t>所提供的特性： </a:t>
            </a:r>
            <a:endParaRPr lang="en-US" altLang="zh-CN" dirty="0"/>
          </a:p>
          <a:p>
            <a:pPr lvl="1"/>
            <a:r>
              <a:rPr lang="zh-CN" altLang="en-US" dirty="0"/>
              <a:t> 创建和管理数据库对象 </a:t>
            </a:r>
            <a:endParaRPr lang="en-US" altLang="zh-CN" dirty="0"/>
          </a:p>
          <a:p>
            <a:pPr lvl="1"/>
            <a:r>
              <a:rPr lang="zh-CN" altLang="en-US" dirty="0"/>
              <a:t> 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/SQL</a:t>
            </a:r>
            <a:r>
              <a:rPr lang="zh-CN" altLang="en-US" dirty="0"/>
              <a:t>脚本 </a:t>
            </a:r>
            <a:endParaRPr lang="en-US" altLang="zh-CN" dirty="0"/>
          </a:p>
          <a:p>
            <a:pPr lvl="1"/>
            <a:r>
              <a:rPr lang="zh-CN" altLang="en-US" dirty="0"/>
              <a:t> 编辑和执行</a:t>
            </a:r>
            <a:r>
              <a:rPr lang="en-US" altLang="zh-CN" dirty="0"/>
              <a:t>PL/SQL</a:t>
            </a:r>
            <a:r>
              <a:rPr lang="zh-CN" altLang="en-US" dirty="0"/>
              <a:t>语句 </a:t>
            </a:r>
            <a:endParaRPr lang="en-US" altLang="zh-CN" dirty="0"/>
          </a:p>
          <a:p>
            <a:pPr lvl="1"/>
            <a:r>
              <a:rPr lang="zh-CN" altLang="en-US" dirty="0"/>
              <a:t> 导入和导出表数据</a:t>
            </a:r>
          </a:p>
          <a:p>
            <a:endParaRPr lang="zh-CN" altLang="en-US" sz="1999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4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创建和管理的数据库对象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所能创建及管理的数据库对象包括： </a:t>
            </a:r>
            <a:endParaRPr lang="en-US" altLang="zh-CN" dirty="0"/>
          </a:p>
          <a:p>
            <a:pPr lvl="1"/>
            <a:r>
              <a:rPr lang="zh-CN" altLang="en-US" dirty="0"/>
              <a:t> 数据库、模式 </a:t>
            </a:r>
            <a:endParaRPr lang="en-US" altLang="zh-CN" dirty="0"/>
          </a:p>
          <a:p>
            <a:pPr lvl="1"/>
            <a:r>
              <a:rPr lang="zh-CN" altLang="en-US" dirty="0"/>
              <a:t>函数 、过程 </a:t>
            </a:r>
            <a:endParaRPr lang="en-US" altLang="zh-CN" dirty="0"/>
          </a:p>
          <a:p>
            <a:pPr lvl="1"/>
            <a:r>
              <a:rPr lang="zh-CN" altLang="en-US" dirty="0"/>
              <a:t>表 、序列 </a:t>
            </a:r>
            <a:endParaRPr lang="en-US" altLang="zh-CN" dirty="0"/>
          </a:p>
          <a:p>
            <a:pPr lvl="1"/>
            <a:r>
              <a:rPr lang="zh-CN" altLang="en-US" dirty="0"/>
              <a:t>索引 、视图 </a:t>
            </a:r>
            <a:endParaRPr lang="en-US" altLang="zh-CN" dirty="0"/>
          </a:p>
          <a:p>
            <a:pPr lvl="1"/>
            <a:r>
              <a:rPr lang="zh-CN" altLang="en-US" dirty="0"/>
              <a:t>表空间 、同义词</a:t>
            </a:r>
            <a:endParaRPr lang="en-US" altLang="zh-CN" dirty="0"/>
          </a:p>
          <a:p>
            <a:pPr marL="302279" lvl="1" indent="-302279" algn="just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en-US" altLang="zh-CN" sz="2199" dirty="0">
                <a:cs typeface="Huawei Sans" panose="020C0503030203020204" pitchFamily="34" charset="0"/>
              </a:rPr>
              <a:t>Data Studio</a:t>
            </a:r>
            <a:r>
              <a:rPr lang="zh-CN" altLang="en-US" sz="2199" dirty="0">
                <a:cs typeface="Huawei Sans" panose="020C0503030203020204" pitchFamily="34" charset="0"/>
              </a:rPr>
              <a:t>还提供了</a:t>
            </a:r>
            <a:r>
              <a:rPr lang="en-US" altLang="zh-CN" sz="2199" dirty="0">
                <a:cs typeface="Huawei Sans" panose="020C0503030203020204" pitchFamily="34" charset="0"/>
              </a:rPr>
              <a:t>SQL</a:t>
            </a:r>
            <a:r>
              <a:rPr lang="zh-CN" altLang="en-US" sz="2199" dirty="0">
                <a:cs typeface="Huawei Sans" panose="020C0503030203020204" pitchFamily="34" charset="0"/>
              </a:rPr>
              <a:t>助手用于在“</a:t>
            </a:r>
            <a:r>
              <a:rPr lang="en-US" altLang="zh-CN" sz="2199" dirty="0">
                <a:cs typeface="Huawei Sans" panose="020C0503030203020204" pitchFamily="34" charset="0"/>
              </a:rPr>
              <a:t>SQL</a:t>
            </a:r>
            <a:r>
              <a:rPr lang="zh-CN" altLang="en-US" sz="2199" dirty="0">
                <a:cs typeface="Huawei Sans" panose="020C0503030203020204" pitchFamily="34" charset="0"/>
              </a:rPr>
              <a:t>终端”和“</a:t>
            </a:r>
            <a:r>
              <a:rPr lang="en-US" altLang="zh-CN" sz="2199" dirty="0">
                <a:cs typeface="Huawei Sans" panose="020C0503030203020204" pitchFamily="34" charset="0"/>
              </a:rPr>
              <a:t>PL/</a:t>
            </a:r>
            <a:r>
              <a:rPr lang="en-US" altLang="zh-CN" sz="2199" dirty="0" err="1">
                <a:cs typeface="Huawei Sans" panose="020C0503030203020204" pitchFamily="34" charset="0"/>
              </a:rPr>
              <a:t>SQLViewer</a:t>
            </a:r>
            <a:r>
              <a:rPr lang="en-US" altLang="zh-CN" sz="2199" dirty="0">
                <a:cs typeface="Huawei Sans" panose="020C0503030203020204" pitchFamily="34" charset="0"/>
              </a:rPr>
              <a:t>”</a:t>
            </a:r>
            <a:r>
              <a:rPr lang="zh-CN" altLang="en-US" sz="2199" dirty="0">
                <a:cs typeface="Huawei Sans" panose="020C0503030203020204" pitchFamily="34" charset="0"/>
              </a:rPr>
              <a:t>中执行各种查询</a:t>
            </a:r>
            <a:r>
              <a:rPr lang="en-US" altLang="zh-CN" sz="2199" dirty="0">
                <a:cs typeface="Huawei Sans" panose="020C0503030203020204" pitchFamily="34" charset="0"/>
              </a:rPr>
              <a:t>/</a:t>
            </a:r>
            <a:r>
              <a:rPr lang="zh-CN" altLang="en-US" sz="2199" dirty="0">
                <a:cs typeface="Huawei Sans" panose="020C0503030203020204" pitchFamily="34" charset="0"/>
              </a:rPr>
              <a:t>过程</a:t>
            </a:r>
            <a:r>
              <a:rPr lang="en-US" altLang="zh-CN" sz="2199" dirty="0">
                <a:cs typeface="Huawei Sans" panose="020C0503030203020204" pitchFamily="34" charset="0"/>
              </a:rPr>
              <a:t>/</a:t>
            </a:r>
            <a:r>
              <a:rPr lang="zh-CN" altLang="en-US" sz="2199" dirty="0">
                <a:cs typeface="Huawei Sans" panose="020C0503030203020204" pitchFamily="34" charset="0"/>
              </a:rPr>
              <a:t>函数。</a:t>
            </a:r>
            <a:endParaRPr lang="en-US" altLang="zh-CN" sz="2199" dirty="0">
              <a:cs typeface="Huawei Sans" panose="020C0503030203020204" pitchFamily="34" charset="0"/>
            </a:endParaRPr>
          </a:p>
          <a:p>
            <a:pPr lvl="1"/>
            <a:endParaRPr lang="zh-CN" altLang="en-US" sz="1999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8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sx="0" sy="0">
                    <a:srgbClr val="000000"/>
                  </a:outerShdw>
                </a:effectLst>
              </a:rPr>
              <a:t>Data Studio</a:t>
            </a:r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用户</a:t>
            </a:r>
            <a:r>
              <a:rPr lang="zh-CN" altLang="en-US" b="1" dirty="0">
                <a:effectLst>
                  <a:outerShdw sx="0" sy="0">
                    <a:srgbClr val="000000"/>
                  </a:outerShdw>
                </a:effectLst>
              </a:rPr>
              <a:t>主</a:t>
            </a:r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界面</a:t>
            </a:r>
            <a:r>
              <a:rPr lang="en-US" altLang="zh-CN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altLang="zh-CN" dirty="0"/>
              <a:t>(1)</a:t>
            </a:r>
            <a:b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1838" y="1140649"/>
            <a:ext cx="10728325" cy="487504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378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Studio</a:t>
            </a:r>
            <a:r>
              <a:rPr lang="zh-CN" altLang="zh-CN" dirty="0"/>
              <a:t>用户</a:t>
            </a:r>
            <a:r>
              <a:rPr lang="zh-CN" altLang="en-US" dirty="0"/>
              <a:t>主</a:t>
            </a:r>
            <a:r>
              <a:rPr lang="zh-CN" altLang="zh-CN" dirty="0"/>
              <a:t>界面</a:t>
            </a:r>
            <a:r>
              <a:rPr lang="en-US" altLang="zh-CN" dirty="0"/>
              <a:t> (2)</a:t>
            </a:r>
            <a:br>
              <a:rPr lang="zh-CN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主菜单：提供使用</a:t>
            </a:r>
            <a:r>
              <a:rPr lang="en-US" altLang="zh-CN" dirty="0"/>
              <a:t>Data Studio</a:t>
            </a:r>
            <a:r>
              <a:rPr lang="zh-CN" altLang="zh-CN" dirty="0"/>
              <a:t>的基本操作；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工具栏：提供常用操作入口；</a:t>
            </a:r>
          </a:p>
          <a:p>
            <a:r>
              <a:rPr lang="en-US" altLang="zh-CN" dirty="0"/>
              <a:t>3. “SQL</a:t>
            </a:r>
            <a:r>
              <a:rPr lang="zh-CN" altLang="zh-CN" dirty="0"/>
              <a:t>终端</a:t>
            </a:r>
            <a:r>
              <a:rPr lang="en-US" altLang="zh-CN" dirty="0"/>
              <a:t>”</a:t>
            </a:r>
            <a:r>
              <a:rPr lang="zh-CN" altLang="zh-CN" dirty="0"/>
              <a:t>页签：在该窗口，可以执行</a:t>
            </a:r>
            <a:r>
              <a:rPr lang="en-US" altLang="zh-CN" dirty="0"/>
              <a:t>SQL</a:t>
            </a:r>
            <a:r>
              <a:rPr lang="zh-CN" altLang="zh-CN" dirty="0"/>
              <a:t>语句和函数</a:t>
            </a:r>
            <a:r>
              <a:rPr lang="en-US" altLang="zh-CN" dirty="0"/>
              <a:t>/</a:t>
            </a:r>
            <a:r>
              <a:rPr lang="zh-CN" altLang="zh-CN" dirty="0"/>
              <a:t>过程；</a:t>
            </a:r>
          </a:p>
          <a:p>
            <a:r>
              <a:rPr lang="en-US" altLang="zh-CN" dirty="0"/>
              <a:t>4. “PL/SQL Viewer”</a:t>
            </a:r>
            <a:r>
              <a:rPr lang="zh-CN" altLang="zh-CN" dirty="0"/>
              <a:t>页签：显示函数</a:t>
            </a:r>
            <a:r>
              <a:rPr lang="en-US" altLang="zh-CN" dirty="0"/>
              <a:t>/</a:t>
            </a:r>
            <a:r>
              <a:rPr lang="zh-CN" altLang="zh-CN" dirty="0"/>
              <a:t>过程信息；</a:t>
            </a:r>
          </a:p>
          <a:p>
            <a:r>
              <a:rPr lang="en-US" altLang="zh-CN" dirty="0"/>
              <a:t>5. </a:t>
            </a:r>
            <a:r>
              <a:rPr lang="zh-CN" altLang="zh-CN" dirty="0"/>
              <a:t>编辑区域用于进行编辑操作；</a:t>
            </a:r>
          </a:p>
          <a:p>
            <a:r>
              <a:rPr lang="en-US" altLang="zh-CN" dirty="0"/>
              <a:t>6. “</a:t>
            </a:r>
            <a:r>
              <a:rPr lang="zh-CN" altLang="zh-CN" dirty="0"/>
              <a:t>调用堆栈</a:t>
            </a:r>
            <a:r>
              <a:rPr lang="en-US" altLang="zh-CN" dirty="0"/>
              <a:t>”</a:t>
            </a:r>
            <a:r>
              <a:rPr lang="zh-CN" altLang="zh-CN" dirty="0"/>
              <a:t>窗格：显示执行栈；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“断点“窗格：显示断点信息；</a:t>
            </a:r>
          </a:p>
          <a:p>
            <a:r>
              <a:rPr lang="en-US" altLang="zh-CN" dirty="0"/>
              <a:t>8. “</a:t>
            </a:r>
            <a:r>
              <a:rPr lang="zh-CN" altLang="zh-CN" dirty="0"/>
              <a:t>变量</a:t>
            </a:r>
            <a:r>
              <a:rPr lang="en-US" altLang="zh-CN" dirty="0"/>
              <a:t>”</a:t>
            </a:r>
            <a:r>
              <a:rPr lang="zh-CN" altLang="zh-CN" dirty="0"/>
              <a:t>窗格：显示变量及其变量值；</a:t>
            </a:r>
          </a:p>
          <a:p>
            <a:r>
              <a:rPr lang="en-US" altLang="zh-CN" dirty="0"/>
              <a:t>9. “SQL</a:t>
            </a:r>
            <a:r>
              <a:rPr lang="zh-CN" altLang="zh-CN" dirty="0"/>
              <a:t>助手</a:t>
            </a:r>
            <a:r>
              <a:rPr lang="en-US" altLang="zh-CN" dirty="0"/>
              <a:t>”</a:t>
            </a:r>
            <a:r>
              <a:rPr lang="zh-CN" altLang="zh-CN" dirty="0"/>
              <a:t>页签：显示</a:t>
            </a:r>
            <a:r>
              <a:rPr lang="en-US" altLang="zh-CN" dirty="0"/>
              <a:t>“SQL</a:t>
            </a:r>
            <a:r>
              <a:rPr lang="zh-CN" altLang="zh-CN" dirty="0"/>
              <a:t>终端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“PL/SQL”</a:t>
            </a:r>
            <a:r>
              <a:rPr lang="zh-CN" altLang="zh-CN" dirty="0"/>
              <a:t>页签中输入信息的建议或参考；</a:t>
            </a:r>
          </a:p>
          <a:p>
            <a:pPr marL="403039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0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sx="0" sy="0">
                    <a:srgbClr val="000000"/>
                  </a:outerShdw>
                </a:effectLst>
              </a:rPr>
              <a:t>Data Studio</a:t>
            </a:r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用户</a:t>
            </a:r>
            <a:r>
              <a:rPr lang="zh-CN" altLang="en-US" b="1" dirty="0">
                <a:effectLst>
                  <a:outerShdw sx="0" sy="0">
                    <a:srgbClr val="000000"/>
                  </a:outerShdw>
                </a:effectLst>
              </a:rPr>
              <a:t>主</a:t>
            </a:r>
            <a: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  <a:t>界面</a:t>
            </a:r>
            <a:r>
              <a:rPr lang="en-US" altLang="zh-CN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altLang="zh-CN" dirty="0"/>
              <a:t>(3)</a:t>
            </a:r>
            <a:br>
              <a:rPr lang="zh-CN" altLang="zh-CN" b="1" dirty="0">
                <a:effectLst>
                  <a:outerShdw sx="0" sy="0">
                    <a:srgbClr val="000000"/>
                  </a:outerShdw>
                </a:effectLst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 “</a:t>
            </a:r>
            <a:r>
              <a:rPr lang="zh-CN" altLang="zh-CN" dirty="0"/>
              <a:t>结果</a:t>
            </a:r>
            <a:r>
              <a:rPr lang="en-US" altLang="zh-CN" dirty="0"/>
              <a:t>”</a:t>
            </a:r>
            <a:r>
              <a:rPr lang="zh-CN" altLang="zh-CN" dirty="0"/>
              <a:t>页签：显示所执行的函数</a:t>
            </a:r>
            <a:r>
              <a:rPr lang="en-US" altLang="zh-CN" dirty="0"/>
              <a:t>/</a:t>
            </a:r>
            <a:r>
              <a:rPr lang="zh-CN" altLang="zh-CN" dirty="0"/>
              <a:t>过程或</a:t>
            </a:r>
            <a:r>
              <a:rPr lang="en-US" altLang="zh-CN" dirty="0"/>
              <a:t>SQL</a:t>
            </a:r>
            <a:r>
              <a:rPr lang="zh-CN" altLang="zh-CN" dirty="0"/>
              <a:t>语句的结果；</a:t>
            </a:r>
          </a:p>
          <a:p>
            <a:r>
              <a:rPr lang="en-US" altLang="zh-CN" dirty="0"/>
              <a:t>11. “</a:t>
            </a:r>
            <a:r>
              <a:rPr lang="zh-CN" altLang="zh-CN" dirty="0"/>
              <a:t>消息</a:t>
            </a:r>
            <a:r>
              <a:rPr lang="en-US" altLang="zh-CN" dirty="0"/>
              <a:t>”</a:t>
            </a:r>
            <a:r>
              <a:rPr lang="zh-CN" altLang="zh-CN" dirty="0"/>
              <a:t>页签：显示进程输出。显示标准输入、标准输出和标准错误；</a:t>
            </a:r>
          </a:p>
          <a:p>
            <a:r>
              <a:rPr lang="en-US" altLang="zh-CN" dirty="0"/>
              <a:t>12. “</a:t>
            </a:r>
            <a:r>
              <a:rPr lang="zh-CN" altLang="zh-CN" dirty="0"/>
              <a:t>对象浏览器</a:t>
            </a:r>
            <a:r>
              <a:rPr lang="en-US" altLang="zh-CN" dirty="0"/>
              <a:t>”</a:t>
            </a:r>
            <a:r>
              <a:rPr lang="zh-CN" altLang="zh-CN" dirty="0"/>
              <a:t>窗格：显示数据库连接的层级树形结构和用户有权访问的相关数据库对象；除公共模式外，所有默认创建的模式均分组在</a:t>
            </a:r>
            <a:r>
              <a:rPr lang="en-US" altLang="zh-CN" dirty="0"/>
              <a:t>“</a:t>
            </a:r>
            <a:r>
              <a:rPr lang="zh-CN" altLang="zh-CN" dirty="0"/>
              <a:t>系统模式</a:t>
            </a:r>
            <a:r>
              <a:rPr lang="en-US" altLang="zh-CN" dirty="0"/>
              <a:t>”</a:t>
            </a:r>
            <a:r>
              <a:rPr lang="zh-CN" altLang="zh-CN" dirty="0"/>
              <a:t>下，用户模式分组在相应数据库的</a:t>
            </a:r>
            <a:r>
              <a:rPr lang="en-US" altLang="zh-CN" dirty="0"/>
              <a:t>“</a:t>
            </a:r>
            <a:r>
              <a:rPr lang="zh-CN" altLang="zh-CN" dirty="0"/>
              <a:t>用户模式</a:t>
            </a:r>
            <a:r>
              <a:rPr lang="en-US" altLang="zh-CN" dirty="0"/>
              <a:t>”</a:t>
            </a:r>
            <a:r>
              <a:rPr lang="zh-CN" altLang="zh-CN" dirty="0"/>
              <a:t>下；</a:t>
            </a:r>
          </a:p>
          <a:p>
            <a:r>
              <a:rPr lang="en-US" altLang="zh-CN" dirty="0"/>
              <a:t>13. “</a:t>
            </a:r>
            <a:r>
              <a:rPr lang="zh-CN" altLang="zh-CN" dirty="0"/>
              <a:t>最小化窗口窗格</a:t>
            </a:r>
            <a:r>
              <a:rPr lang="en-US" altLang="zh-CN" dirty="0"/>
              <a:t>”</a:t>
            </a:r>
            <a:r>
              <a:rPr lang="zh-CN" altLang="zh-CN" dirty="0"/>
              <a:t>：用于打开</a:t>
            </a:r>
            <a:r>
              <a:rPr lang="en-US" altLang="zh-CN" dirty="0"/>
              <a:t>“</a:t>
            </a:r>
            <a:r>
              <a:rPr lang="zh-CN" altLang="zh-CN" dirty="0"/>
              <a:t>调用堆栈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变量</a:t>
            </a:r>
            <a:r>
              <a:rPr lang="en-US" altLang="zh-CN" dirty="0"/>
              <a:t>”</a:t>
            </a:r>
            <a:r>
              <a:rPr lang="zh-CN" altLang="zh-CN" dirty="0"/>
              <a:t>窗格。该窗格仅在</a:t>
            </a:r>
            <a:r>
              <a:rPr lang="en-US" altLang="zh-CN" dirty="0"/>
              <a:t>“</a:t>
            </a:r>
            <a:r>
              <a:rPr lang="zh-CN" altLang="zh-CN" dirty="0"/>
              <a:t>调用堆栈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变量</a:t>
            </a:r>
            <a:r>
              <a:rPr lang="en-US" altLang="zh-CN" dirty="0"/>
              <a:t>”</a:t>
            </a:r>
            <a:r>
              <a:rPr lang="zh-CN" altLang="zh-CN" dirty="0"/>
              <a:t>窗格中的一个或多个窗格最小化时显示。</a:t>
            </a:r>
          </a:p>
          <a:p>
            <a:r>
              <a:rPr lang="en-US" altLang="zh-CN" dirty="0"/>
              <a:t>14. </a:t>
            </a:r>
            <a:r>
              <a:rPr lang="zh-CN" altLang="zh-CN" dirty="0"/>
              <a:t>搜索工具栏：用于在</a:t>
            </a:r>
            <a:r>
              <a:rPr lang="en-US" altLang="zh-CN" dirty="0"/>
              <a:t>“</a:t>
            </a:r>
            <a:r>
              <a:rPr lang="zh-CN" altLang="zh-CN" dirty="0"/>
              <a:t>对象浏览器</a:t>
            </a:r>
            <a:r>
              <a:rPr lang="en-US" altLang="zh-CN" dirty="0"/>
              <a:t>”</a:t>
            </a:r>
            <a:r>
              <a:rPr lang="zh-CN" altLang="zh-CN" dirty="0"/>
              <a:t>窗格中搜索对象。</a:t>
            </a:r>
          </a:p>
        </p:txBody>
      </p:sp>
    </p:spTree>
    <p:extLst>
      <p:ext uri="{BB962C8B-B14F-4D97-AF65-F5344CB8AC3E}">
        <p14:creationId xmlns:p14="http://schemas.microsoft.com/office/powerpoint/2010/main" val="287280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Gsql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 Studio</a:t>
            </a:r>
          </a:p>
          <a:p>
            <a:r>
              <a:rPr lang="zh-CN" altLang="en-US" b="1" dirty="0"/>
              <a:t>应用程序接口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开发规范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ODBC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975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开发规范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如果用户在</a:t>
            </a:r>
            <a:r>
              <a:rPr lang="en-US" altLang="zh-CN"/>
              <a:t>APP</a:t>
            </a:r>
            <a:r>
              <a:rPr lang="zh-CN" altLang="zh-CN"/>
              <a:t>的开发中，使用了连接池机制，那么需要遵循如下规范：</a:t>
            </a:r>
          </a:p>
          <a:p>
            <a:pPr lvl="1"/>
            <a:r>
              <a:rPr lang="zh-CN" altLang="zh-CN"/>
              <a:t>如果在连接中设置了</a:t>
            </a:r>
            <a:r>
              <a:rPr lang="en-US" altLang="zh-CN"/>
              <a:t>GUC</a:t>
            </a:r>
            <a:r>
              <a:rPr lang="zh-CN" altLang="zh-CN"/>
              <a:t>参数，那么在将连接归还连接池之前，必须使用“</a:t>
            </a:r>
            <a:r>
              <a:rPr lang="en-US" altLang="zh-CN"/>
              <a:t>SET SESSION AUTHORIZATION DEFAULT;RESET ALL;</a:t>
            </a:r>
            <a:r>
              <a:rPr lang="zh-CN" altLang="zh-CN"/>
              <a:t>”将连接的状态清空。</a:t>
            </a:r>
          </a:p>
          <a:p>
            <a:pPr lvl="1"/>
            <a:r>
              <a:rPr lang="zh-CN" altLang="zh-CN"/>
              <a:t>如果使用了临时表，那么在将连接归还连接池之前，必须将临时表删除。</a:t>
            </a:r>
          </a:p>
          <a:p>
            <a:r>
              <a:rPr lang="zh-CN" altLang="zh-CN"/>
              <a:t>否则，连接池里面的连接就是有状态的，会对用户后续使用连接池进行操作的正确性带来影响。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12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Gsql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 Studio</a:t>
            </a:r>
          </a:p>
          <a:p>
            <a:r>
              <a:rPr lang="zh-CN" altLang="en-US" b="1" dirty="0"/>
              <a:t>应用程序接口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开发规范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基于</a:t>
            </a:r>
            <a:r>
              <a:rPr lang="en-US" altLang="zh-CN" dirty="0"/>
              <a:t>JDBC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ODBC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785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JDBC</a:t>
            </a:r>
            <a:r>
              <a:rPr lang="zh-CN" altLang="en-US"/>
              <a:t>开发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（</a:t>
            </a:r>
            <a:r>
              <a:rPr lang="en-US" altLang="zh-CN"/>
              <a:t>Java Database Connectivity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数据库连接）是一种用于执行</a:t>
            </a:r>
            <a:r>
              <a:rPr lang="en-US" altLang="zh-CN"/>
              <a:t>SQL</a:t>
            </a:r>
            <a:r>
              <a:rPr lang="zh-CN" altLang="en-US"/>
              <a:t>语句的</a:t>
            </a:r>
            <a:r>
              <a:rPr lang="en-US" altLang="zh-CN"/>
              <a:t>Java API</a:t>
            </a:r>
            <a:r>
              <a:rPr lang="zh-CN" altLang="en-US"/>
              <a:t>，可以为多种关系数据库提供统一访问接口，应用程序可基于它操作数据。 </a:t>
            </a:r>
            <a:r>
              <a:rPr lang="en-US" altLang="zh-CN"/>
              <a:t>openGauss</a:t>
            </a:r>
            <a:r>
              <a:rPr lang="zh-CN" altLang="en-US"/>
              <a:t>库提供了对</a:t>
            </a:r>
            <a:r>
              <a:rPr lang="en-US" altLang="zh-CN"/>
              <a:t>JDBC 4.0</a:t>
            </a:r>
            <a:r>
              <a:rPr lang="zh-CN" altLang="en-US"/>
              <a:t>特性的支持，需要使用</a:t>
            </a:r>
            <a:r>
              <a:rPr lang="en-US" altLang="zh-CN"/>
              <a:t>JDK1.8</a:t>
            </a:r>
            <a:r>
              <a:rPr lang="zh-CN" altLang="en-US"/>
              <a:t>版本编译程序代码，不支持</a:t>
            </a:r>
            <a:r>
              <a:rPr lang="en-US" altLang="zh-CN"/>
              <a:t>JDBC</a:t>
            </a:r>
            <a:r>
              <a:rPr lang="zh-CN" altLang="en-US"/>
              <a:t>桥接</a:t>
            </a:r>
            <a:r>
              <a:rPr lang="en-US" altLang="zh-CN"/>
              <a:t>ODBC</a:t>
            </a:r>
            <a:r>
              <a:rPr lang="zh-CN" altLang="en-US"/>
              <a:t>方式。</a:t>
            </a:r>
            <a:endParaRPr lang="zh-CN" altLang="en-US" dirty="0"/>
          </a:p>
        </p:txBody>
      </p:sp>
      <p:pic>
        <p:nvPicPr>
          <p:cNvPr id="1026" name="Picture 2" descr="C:\Users\swx941157\AppData\Roaming\eSpace_Desktop\UserData\swx941157\imagefiles\originalImgfiles\98D0FE29-73FA-4176-83B1-E9EB17C737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8" y="2987048"/>
            <a:ext cx="7320552" cy="32050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329940" y="5524498"/>
            <a:ext cx="6949440" cy="594361"/>
          </a:xfrm>
          <a:prstGeom prst="rect">
            <a:avLst/>
          </a:prstGeom>
          <a:noFill/>
          <a:ln w="28575">
            <a:solidFill>
              <a:srgbClr val="C7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5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>
                <a:sym typeface="+mn-lt"/>
              </a:rPr>
              <a:t>掌握</a:t>
            </a:r>
            <a:r>
              <a:rPr lang="zh-CN" altLang="en-US" dirty="0"/>
              <a:t>数据库连接工具</a:t>
            </a:r>
            <a:r>
              <a:rPr lang="en-US" altLang="zh-CN" dirty="0" err="1"/>
              <a:t>gsql</a:t>
            </a:r>
            <a:r>
              <a:rPr lang="en-US" altLang="zh-CN" dirty="0"/>
              <a:t> </a:t>
            </a:r>
            <a:r>
              <a:rPr lang="zh-CN" altLang="en-US" dirty="0"/>
              <a:t>的使用和常用语法</a:t>
            </a:r>
            <a:r>
              <a:rPr lang="zh-CN" altLang="en-US" dirty="0">
                <a:sym typeface="+mn-lt"/>
              </a:rPr>
              <a:t>；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掌握本地连接数据库方法和远程连接数据库方法；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掌握</a:t>
            </a:r>
            <a:r>
              <a:rPr lang="zh-CN" altLang="en-US" dirty="0"/>
              <a:t>数据库连接工具</a:t>
            </a:r>
            <a:r>
              <a:rPr lang="en-US" altLang="zh-CN" dirty="0">
                <a:sym typeface="+mn-lt"/>
              </a:rPr>
              <a:t>Data Studio</a:t>
            </a:r>
            <a:r>
              <a:rPr lang="zh-CN" altLang="en-US" dirty="0"/>
              <a:t>的使用</a:t>
            </a:r>
            <a:r>
              <a:rPr lang="zh-CN" altLang="en-US" dirty="0">
                <a:sym typeface="+mn-lt"/>
              </a:rPr>
              <a:t>；</a:t>
            </a:r>
          </a:p>
          <a:p>
            <a:pPr lvl="1"/>
            <a:r>
              <a:rPr lang="zh-CN" altLang="en-US" dirty="0">
                <a:sym typeface="+mn-lt"/>
              </a:rPr>
              <a:t>了解</a:t>
            </a:r>
            <a:r>
              <a:rPr lang="zh-CN" altLang="en-US" dirty="0"/>
              <a:t>数据库应用程序接口（如</a:t>
            </a:r>
            <a:r>
              <a:rPr lang="en-US" altLang="zh-CN" dirty="0"/>
              <a:t>ODBC</a:t>
            </a:r>
            <a:r>
              <a:rPr lang="zh-CN" altLang="en-US" dirty="0"/>
              <a:t>和</a:t>
            </a:r>
            <a:r>
              <a:rPr lang="en-US" altLang="zh-CN" dirty="0"/>
              <a:t>JDBC</a:t>
            </a:r>
            <a:r>
              <a:rPr lang="zh-CN" altLang="en-US" dirty="0"/>
              <a:t>）的使用。</a:t>
            </a:r>
          </a:p>
        </p:txBody>
      </p:sp>
    </p:spTree>
    <p:extLst>
      <p:ext uri="{BB962C8B-B14F-4D97-AF65-F5344CB8AC3E}">
        <p14:creationId xmlns:p14="http://schemas.microsoft.com/office/powerpoint/2010/main" val="929741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包、驱动类和环境类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JDBC</a:t>
            </a:r>
            <a:r>
              <a:rPr lang="zh-CN" altLang="en-US" sz="2000" dirty="0"/>
              <a:t>包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服务器端源代码目录下执行</a:t>
            </a:r>
            <a:r>
              <a:rPr lang="en-US" altLang="zh-CN" sz="1800" dirty="0"/>
              <a:t>build.sh</a:t>
            </a:r>
            <a:r>
              <a:rPr lang="zh-CN" altLang="en-US" sz="1800" dirty="0"/>
              <a:t>，获得驱动</a:t>
            </a:r>
            <a:r>
              <a:rPr lang="en-US" altLang="zh-CN" sz="1800" dirty="0"/>
              <a:t>jar</a:t>
            </a:r>
            <a:r>
              <a:rPr lang="zh-CN" altLang="en-US" sz="1800" dirty="0"/>
              <a:t>包</a:t>
            </a:r>
            <a:r>
              <a:rPr lang="en-US" altLang="zh-CN" sz="1800" dirty="0"/>
              <a:t>postgresql.jar</a:t>
            </a:r>
            <a:r>
              <a:rPr lang="zh-CN" altLang="en-US" sz="1800" dirty="0"/>
              <a:t>，包位置在源代码目录下。从发布包中获取</a:t>
            </a:r>
            <a:r>
              <a:rPr lang="en-US" altLang="zh-CN" sz="1800" dirty="0"/>
              <a:t>, </a:t>
            </a:r>
            <a:r>
              <a:rPr lang="zh-CN" altLang="en-US" sz="1800" dirty="0"/>
              <a:t>包名为</a:t>
            </a:r>
            <a:r>
              <a:rPr lang="en-US" altLang="zh-CN" sz="1800" dirty="0" err="1"/>
              <a:t>openGauss-x.x.x</a:t>
            </a:r>
            <a:r>
              <a:rPr lang="en-US" altLang="zh-CN" sz="1800" dirty="0"/>
              <a:t>-</a:t>
            </a:r>
            <a:r>
              <a:rPr lang="zh-CN" altLang="en-US" sz="1800" dirty="0"/>
              <a:t>操作系统版本号</a:t>
            </a:r>
            <a:r>
              <a:rPr lang="en-US" altLang="zh-CN" sz="1800" dirty="0"/>
              <a:t>-64bit-Jdbc.tar.gz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驱动包与</a:t>
            </a:r>
            <a:r>
              <a:rPr lang="en-US" altLang="zh-CN" sz="1800" dirty="0" err="1"/>
              <a:t>PostgreSQL</a:t>
            </a:r>
            <a:r>
              <a:rPr lang="zh-CN" altLang="en-US" sz="1800" dirty="0"/>
              <a:t>保持兼容，其中类名、类结构与</a:t>
            </a:r>
            <a:r>
              <a:rPr lang="en-US" altLang="zh-CN" sz="1800" dirty="0" err="1"/>
              <a:t>PostgreSQL</a:t>
            </a:r>
            <a:r>
              <a:rPr lang="zh-CN" altLang="en-US" sz="1800" dirty="0"/>
              <a:t>驱动完全一致，曾经运行于</a:t>
            </a:r>
            <a:r>
              <a:rPr lang="en-US" altLang="zh-CN" sz="1800" dirty="0" err="1"/>
              <a:t>PostgreSQL</a:t>
            </a:r>
            <a:r>
              <a:rPr lang="zh-CN" altLang="en-US" sz="1800" dirty="0"/>
              <a:t>的应用程序可以直接移植到当前系统使用。</a:t>
            </a:r>
            <a:endParaRPr lang="en-US" altLang="zh-CN" sz="1800" dirty="0"/>
          </a:p>
          <a:p>
            <a:r>
              <a:rPr lang="zh-CN" altLang="en-US" sz="2000" dirty="0"/>
              <a:t>驱动类</a:t>
            </a:r>
          </a:p>
          <a:p>
            <a:pPr lvl="1"/>
            <a:r>
              <a:rPr lang="zh-CN" altLang="en-US" sz="1800" dirty="0"/>
              <a:t>在创建数据库连接之前，需要加载数据库驱动类“</a:t>
            </a:r>
            <a:r>
              <a:rPr lang="en-US" altLang="zh-CN" sz="1800" dirty="0" err="1"/>
              <a:t>org.postgresql.Driver</a:t>
            </a:r>
            <a:r>
              <a:rPr lang="en-US" altLang="zh-CN" sz="1800" dirty="0"/>
              <a:t>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说明：由于</a:t>
            </a:r>
            <a:r>
              <a:rPr lang="en-US" altLang="zh-CN" sz="1800" dirty="0" err="1"/>
              <a:t>openGauss</a:t>
            </a:r>
            <a:r>
              <a:rPr lang="zh-CN" altLang="en-US" sz="1800" dirty="0"/>
              <a:t>在</a:t>
            </a:r>
            <a:r>
              <a:rPr lang="en-US" altLang="zh-CN" sz="1800" dirty="0"/>
              <a:t>JDBC</a:t>
            </a:r>
            <a:r>
              <a:rPr lang="zh-CN" altLang="en-US" sz="1800" dirty="0"/>
              <a:t>的使用上与</a:t>
            </a:r>
            <a:r>
              <a:rPr lang="en-US" altLang="zh-CN" sz="1800" dirty="0"/>
              <a:t>PG</a:t>
            </a:r>
            <a:r>
              <a:rPr lang="zh-CN" altLang="en-US" sz="1800" dirty="0"/>
              <a:t>的使用方法保持兼容，所以同时在同一进程内使用两个</a:t>
            </a:r>
            <a:r>
              <a:rPr lang="en-US" altLang="zh-CN" sz="1800" dirty="0"/>
              <a:t>JDBC</a:t>
            </a:r>
            <a:r>
              <a:rPr lang="zh-CN" altLang="en-US" sz="1800" dirty="0"/>
              <a:t>的驱动的时候，可能会类名冲突。</a:t>
            </a:r>
            <a:endParaRPr lang="en-US" altLang="zh-CN" sz="1800" dirty="0"/>
          </a:p>
          <a:p>
            <a:r>
              <a:rPr lang="zh-CN" altLang="en-US" sz="2000" dirty="0"/>
              <a:t>环境类</a:t>
            </a:r>
          </a:p>
          <a:p>
            <a:pPr lvl="1"/>
            <a:r>
              <a:rPr lang="zh-CN" altLang="en-US" sz="1800" dirty="0"/>
              <a:t>客户端需配置</a:t>
            </a:r>
            <a:r>
              <a:rPr lang="en-US" altLang="zh-CN" sz="1800" dirty="0"/>
              <a:t>JDK1.8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125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8801776" cy="4879805"/>
          </a:xfrm>
        </p:spPr>
        <p:txBody>
          <a:bodyPr/>
          <a:lstStyle/>
          <a:p>
            <a:r>
              <a:rPr lang="zh-CN" altLang="en-US" dirty="0"/>
              <a:t>加载驱动</a:t>
            </a:r>
            <a:endParaRPr lang="en-US" altLang="zh-CN" dirty="0"/>
          </a:p>
          <a:p>
            <a:pPr lvl="1"/>
            <a:r>
              <a:rPr lang="zh-CN" altLang="en-US" dirty="0"/>
              <a:t>在创建数据库连接之前，需要先加载数据库驱动程序。</a:t>
            </a:r>
          </a:p>
          <a:p>
            <a:pPr lvl="1"/>
            <a:r>
              <a:rPr lang="zh-CN" altLang="en-US" dirty="0"/>
              <a:t>加载驱动有两种方法：</a:t>
            </a:r>
          </a:p>
          <a:p>
            <a:pPr lvl="2"/>
            <a:r>
              <a:rPr lang="zh-CN" altLang="en-US" dirty="0"/>
              <a:t>在代码中创建连接之前任意位置隐含装载：</a:t>
            </a:r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org.postgresql.Driver</a:t>
            </a:r>
            <a:r>
              <a:rPr lang="en-US" altLang="zh-CN" dirty="0"/>
              <a:t>");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JVM</a:t>
            </a:r>
            <a:r>
              <a:rPr lang="zh-CN" altLang="en-US" dirty="0"/>
              <a:t>启动时参数传递：</a:t>
            </a:r>
            <a:r>
              <a:rPr lang="en-US" altLang="zh-CN" dirty="0"/>
              <a:t>java -</a:t>
            </a:r>
            <a:r>
              <a:rPr lang="en-US" altLang="zh-CN" dirty="0" err="1"/>
              <a:t>Djdbc.drivers</a:t>
            </a:r>
            <a:r>
              <a:rPr lang="en-US" altLang="zh-CN" dirty="0"/>
              <a:t>=</a:t>
            </a:r>
            <a:r>
              <a:rPr lang="en-US" altLang="zh-CN" dirty="0" err="1"/>
              <a:t>org.postgresql.Driver</a:t>
            </a:r>
            <a:r>
              <a:rPr lang="en-US" altLang="zh-CN" dirty="0"/>
              <a:t> </a:t>
            </a:r>
            <a:r>
              <a:rPr lang="en-US" altLang="zh-CN" dirty="0" err="1"/>
              <a:t>jdbctest</a:t>
            </a:r>
            <a:endParaRPr lang="en-US" altLang="zh-CN" dirty="0"/>
          </a:p>
          <a:p>
            <a:pPr lvl="2"/>
            <a:r>
              <a:rPr lang="zh-CN" altLang="en-US" dirty="0"/>
              <a:t>说明：上述</a:t>
            </a:r>
            <a:r>
              <a:rPr lang="en-US" altLang="zh-CN" dirty="0" err="1"/>
              <a:t>jdbctest</a:t>
            </a:r>
            <a:r>
              <a:rPr lang="zh-CN" altLang="en-US" dirty="0"/>
              <a:t>为测试用例程序的名称。</a:t>
            </a:r>
            <a:endParaRPr lang="en-US" altLang="zh-CN" dirty="0"/>
          </a:p>
          <a:p>
            <a:r>
              <a:rPr lang="zh-CN" altLang="en-US" dirty="0"/>
              <a:t>连接数据库</a:t>
            </a:r>
          </a:p>
          <a:p>
            <a:pPr lvl="1"/>
            <a:r>
              <a:rPr lang="zh-CN" altLang="en-US" dirty="0"/>
              <a:t>在创建数据库连接之后，才能使用它来执行</a:t>
            </a:r>
            <a:r>
              <a:rPr lang="en-US" altLang="zh-CN" dirty="0"/>
              <a:t>SQL</a:t>
            </a:r>
            <a:r>
              <a:rPr lang="zh-CN" altLang="en-US" dirty="0"/>
              <a:t>语句操作数据。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9660976" y="1344005"/>
            <a:ext cx="1096964" cy="4666071"/>
            <a:chOff x="9756774" y="1371236"/>
            <a:chExt cx="1096964" cy="4666071"/>
          </a:xfrm>
          <a:solidFill>
            <a:srgbClr val="30B5C5"/>
          </a:solidFill>
        </p:grpSpPr>
        <p:sp>
          <p:nvSpPr>
            <p:cNvPr id="8" name="圆角矩形 7"/>
            <p:cNvSpPr/>
            <p:nvPr/>
          </p:nvSpPr>
          <p:spPr>
            <a:xfrm>
              <a:off x="9756775" y="1371236"/>
              <a:ext cx="1096963" cy="433433"/>
            </a:xfrm>
            <a:prstGeom prst="roundRect">
              <a:avLst>
                <a:gd name="adj" fmla="val 48814"/>
              </a:avLst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756775" y="2002971"/>
              <a:ext cx="1096963" cy="444138"/>
            </a:xfrm>
            <a:prstGeom prst="rect">
              <a:avLst/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加载驱动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756775" y="2725783"/>
              <a:ext cx="1096963" cy="444138"/>
            </a:xfrm>
            <a:prstGeom prst="rect">
              <a:avLst/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连接数据库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756774" y="3427955"/>
              <a:ext cx="1096963" cy="444138"/>
            </a:xfrm>
            <a:prstGeom prst="rect">
              <a:avLst/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执行</a:t>
              </a:r>
              <a:r>
                <a:rPr lang="en-US" altLang="zh-CN" sz="1200" dirty="0"/>
                <a:t>SQL</a:t>
              </a:r>
              <a:r>
                <a:rPr lang="zh-CN" altLang="en-US" sz="1200" dirty="0"/>
                <a:t>语句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756775" y="4155301"/>
              <a:ext cx="1096963" cy="444138"/>
            </a:xfrm>
            <a:prstGeom prst="rect">
              <a:avLst/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处理结果集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756775" y="4887775"/>
              <a:ext cx="1096963" cy="444138"/>
            </a:xfrm>
            <a:prstGeom prst="rect">
              <a:avLst/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关闭连接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756775" y="5603874"/>
              <a:ext cx="1096963" cy="433433"/>
            </a:xfrm>
            <a:prstGeom prst="roundRect">
              <a:avLst>
                <a:gd name="adj" fmla="val 48814"/>
              </a:avLst>
            </a:prstGeom>
            <a:grpFill/>
            <a:ln w="9525"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结束</a:t>
              </a:r>
            </a:p>
          </p:txBody>
        </p:sp>
        <p:cxnSp>
          <p:nvCxnSpPr>
            <p:cNvPr id="17" name="直接箭头连接符 16"/>
            <p:cNvCxnSpPr>
              <a:stCxn id="8" idx="2"/>
            </p:cNvCxnSpPr>
            <p:nvPr/>
          </p:nvCxnSpPr>
          <p:spPr>
            <a:xfrm flipH="1">
              <a:off x="10305255" y="1804669"/>
              <a:ext cx="2" cy="191588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10305255" y="2447109"/>
              <a:ext cx="2" cy="278674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2"/>
              <a:endCxn id="12" idx="0"/>
            </p:cNvCxnSpPr>
            <p:nvPr/>
          </p:nvCxnSpPr>
          <p:spPr>
            <a:xfrm flipH="1">
              <a:off x="10305256" y="3169921"/>
              <a:ext cx="1" cy="258034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</p:cNvCxnSpPr>
            <p:nvPr/>
          </p:nvCxnSpPr>
          <p:spPr>
            <a:xfrm>
              <a:off x="10305256" y="3872093"/>
              <a:ext cx="1" cy="265790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4" idx="0"/>
            </p:cNvCxnSpPr>
            <p:nvPr/>
          </p:nvCxnSpPr>
          <p:spPr>
            <a:xfrm>
              <a:off x="10305255" y="4610712"/>
              <a:ext cx="2" cy="277063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2"/>
              <a:endCxn id="16" idx="0"/>
            </p:cNvCxnSpPr>
            <p:nvPr/>
          </p:nvCxnSpPr>
          <p:spPr>
            <a:xfrm>
              <a:off x="10305257" y="5331913"/>
              <a:ext cx="0" cy="271961"/>
            </a:xfrm>
            <a:prstGeom prst="straightConnector1">
              <a:avLst/>
            </a:prstGeom>
            <a:grpFill/>
            <a:ln w="9525">
              <a:solidFill>
                <a:srgbClr val="30B5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00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函数原型</a:t>
            </a:r>
          </a:p>
          <a:p>
            <a:pPr lvl="1"/>
            <a:r>
              <a:rPr lang="en-US" altLang="zh-CN" dirty="0"/>
              <a:t>JDBC</a:t>
            </a:r>
            <a:r>
              <a:rPr lang="zh-CN" altLang="en-US" dirty="0"/>
              <a:t>提供了三个方法，用于创建数据库连接。</a:t>
            </a:r>
          </a:p>
          <a:p>
            <a:pPr lvl="2"/>
            <a:r>
              <a:rPr lang="en-US" altLang="zh-CN" dirty="0" err="1"/>
              <a:t>DriverManager.getConnection</a:t>
            </a:r>
            <a:r>
              <a:rPr lang="en-US" altLang="zh-CN" dirty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 err="1"/>
              <a:t>DriverManager.getConnection</a:t>
            </a:r>
            <a:r>
              <a:rPr lang="en-US" altLang="zh-CN" dirty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, Properties info);</a:t>
            </a:r>
          </a:p>
          <a:p>
            <a:pPr lvl="2"/>
            <a:r>
              <a:rPr lang="en-US" altLang="zh-CN" dirty="0" err="1"/>
              <a:t>DriverManager.getConnection</a:t>
            </a:r>
            <a:r>
              <a:rPr lang="en-US" altLang="zh-CN" dirty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, String user, String password);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827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</a:t>
            </a:r>
            <a:r>
              <a:rPr lang="en-US" altLang="zh-CN" dirty="0"/>
              <a:t> (1)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42022" y="1265015"/>
            <a:ext cx="4862389" cy="4828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//</a:t>
            </a:r>
            <a:r>
              <a:rPr lang="zh-CN" altLang="en-US" dirty="0"/>
              <a:t>以下代码将获取数据库连接操作封装为一个接口，可通过给定用户名和密码来连接数据库。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public static Connection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getConnect</a:t>
            </a:r>
            <a:r>
              <a:rPr lang="en-US" altLang="zh-CN" dirty="0">
                <a:latin typeface="+mn-lt"/>
                <a:cs typeface="+mn-ea"/>
                <a:sym typeface="+mn-lt"/>
              </a:rPr>
              <a:t>(String username, String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passwd</a:t>
            </a:r>
            <a:r>
              <a:rPr lang="en-US" altLang="zh-CN" dirty="0">
                <a:latin typeface="+mn-lt"/>
                <a:cs typeface="+mn-ea"/>
                <a:sym typeface="+mn-lt"/>
              </a:rPr>
              <a:t>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驱动类。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String driver = "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org.postgresql.Driver</a:t>
            </a:r>
            <a:r>
              <a:rPr lang="en-US" altLang="zh-CN" dirty="0">
                <a:latin typeface="+mn-lt"/>
                <a:cs typeface="+mn-ea"/>
                <a:sym typeface="+mn-lt"/>
              </a:rPr>
              <a:t>";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数据库连接描述符。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String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sourceURL</a:t>
            </a:r>
            <a:r>
              <a:rPr lang="en-US" altLang="zh-CN" dirty="0">
                <a:latin typeface="+mn-lt"/>
                <a:cs typeface="+mn-ea"/>
                <a:sym typeface="+mn-lt"/>
              </a:rPr>
              <a:t> = "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jdbc:postgresql</a:t>
            </a:r>
            <a:r>
              <a:rPr lang="en-US" altLang="zh-CN" dirty="0">
                <a:latin typeface="+mn-lt"/>
                <a:cs typeface="+mn-ea"/>
                <a:sym typeface="+mn-lt"/>
              </a:rPr>
              <a:t>://10.10.0.13:8000/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postgres</a:t>
            </a:r>
            <a:r>
              <a:rPr lang="en-US" altLang="zh-CN" dirty="0">
                <a:latin typeface="+mn-lt"/>
                <a:cs typeface="+mn-ea"/>
                <a:sym typeface="+mn-lt"/>
              </a:rPr>
              <a:t>";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Connection conn =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try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加载驱动。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Class.forName</a:t>
            </a:r>
            <a:r>
              <a:rPr lang="en-US" altLang="zh-CN" dirty="0">
                <a:latin typeface="+mn-lt"/>
                <a:cs typeface="+mn-ea"/>
                <a:sym typeface="+mn-lt"/>
              </a:rPr>
              <a:t>(driver);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catch( Exception e 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e.printStackTrace</a:t>
            </a:r>
            <a:r>
              <a:rPr lang="en-US" altLang="zh-CN" dirty="0">
                <a:latin typeface="+mn-lt"/>
                <a:cs typeface="+mn-ea"/>
                <a:sym typeface="+mn-lt"/>
              </a:rPr>
              <a:t>();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return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         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313714" y="1274002"/>
            <a:ext cx="4850675" cy="35357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        try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创建连接。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conn =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DriverManager.getConnection</a:t>
            </a:r>
            <a:r>
              <a:rPr lang="en-US" altLang="zh-CN" dirty="0">
                <a:latin typeface="+mn-lt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sourceURL</a:t>
            </a:r>
            <a:r>
              <a:rPr lang="en-US" altLang="zh-CN" dirty="0">
                <a:latin typeface="+mn-lt"/>
                <a:cs typeface="+mn-ea"/>
                <a:sym typeface="+mn-lt"/>
              </a:rPr>
              <a:t>, username,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passwd</a:t>
            </a:r>
            <a:r>
              <a:rPr lang="en-US" altLang="zh-CN" dirty="0">
                <a:latin typeface="+mn-lt"/>
                <a:cs typeface="+mn-ea"/>
                <a:sym typeface="+mn-lt"/>
              </a:rPr>
              <a:t>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System.out.println</a:t>
            </a:r>
            <a:r>
              <a:rPr lang="en-US" altLang="zh-CN" dirty="0">
                <a:latin typeface="+mn-lt"/>
                <a:cs typeface="+mn-ea"/>
                <a:sym typeface="+mn-lt"/>
              </a:rPr>
              <a:t>("Connection succeed!");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catch(Exception e)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e.printStackTrace</a:t>
            </a:r>
            <a:r>
              <a:rPr lang="en-US" altLang="zh-CN" dirty="0">
                <a:latin typeface="+mn-lt"/>
                <a:cs typeface="+mn-ea"/>
                <a:sym typeface="+mn-lt"/>
              </a:rPr>
              <a:t>();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return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return conn;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};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589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3"/>
            <a:endParaRPr lang="zh-CN" altLang="en-US"/>
          </a:p>
          <a:p>
            <a:pPr lvl="2"/>
            <a:endParaRPr lang="zh-CN" altLang="en-US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42022" y="1157949"/>
            <a:ext cx="4914641" cy="50438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// </a:t>
            </a:r>
            <a:r>
              <a:rPr lang="zh-CN" altLang="en-US" dirty="0">
                <a:latin typeface="+mn-lt"/>
                <a:cs typeface="+mn-ea"/>
                <a:sym typeface="+mn-lt"/>
              </a:rPr>
              <a:t>以下代码将使用</a:t>
            </a:r>
            <a:r>
              <a:rPr lang="en-US" altLang="zh-CN" dirty="0">
                <a:latin typeface="+mn-lt"/>
                <a:cs typeface="+mn-ea"/>
                <a:sym typeface="+mn-lt"/>
              </a:rPr>
              <a:t>Properties</a:t>
            </a:r>
            <a:r>
              <a:rPr lang="zh-CN" altLang="en-US" dirty="0">
                <a:latin typeface="+mn-lt"/>
                <a:cs typeface="+mn-ea"/>
                <a:sym typeface="+mn-lt"/>
              </a:rPr>
              <a:t>对象作为参数建立连接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public static Connection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getConnectUseProp</a:t>
            </a:r>
            <a:r>
              <a:rPr lang="en-US" altLang="zh-CN" dirty="0">
                <a:latin typeface="+mn-lt"/>
                <a:cs typeface="+mn-ea"/>
                <a:sym typeface="+mn-lt"/>
              </a:rPr>
              <a:t>(String username, String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passwd</a:t>
            </a:r>
            <a:r>
              <a:rPr lang="en-US" altLang="zh-CN" dirty="0">
                <a:latin typeface="+mn-lt"/>
                <a:cs typeface="+mn-ea"/>
                <a:sym typeface="+mn-lt"/>
              </a:rPr>
              <a:t>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驱动类。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String driver = "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org.postgresql.Driver</a:t>
            </a:r>
            <a:r>
              <a:rPr lang="en-US" altLang="zh-CN" dirty="0">
                <a:latin typeface="+mn-lt"/>
                <a:cs typeface="+mn-ea"/>
                <a:sym typeface="+mn-lt"/>
              </a:rPr>
              <a:t>";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数据库连接描述符。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String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sourceURL</a:t>
            </a:r>
            <a:r>
              <a:rPr lang="en-US" altLang="zh-CN" dirty="0">
                <a:latin typeface="+mn-lt"/>
                <a:cs typeface="+mn-ea"/>
                <a:sym typeface="+mn-lt"/>
              </a:rPr>
              <a:t> = "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jdbc:postgresql</a:t>
            </a:r>
            <a:r>
              <a:rPr lang="en-US" altLang="zh-CN" dirty="0">
                <a:latin typeface="+mn-lt"/>
                <a:cs typeface="+mn-ea"/>
                <a:sym typeface="+mn-lt"/>
              </a:rPr>
              <a:t>://10.10.0.13:8000/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postgres?autoBalance</a:t>
            </a:r>
            <a:r>
              <a:rPr lang="en-US" altLang="zh-CN" dirty="0">
                <a:latin typeface="+mn-lt"/>
                <a:cs typeface="+mn-ea"/>
                <a:sym typeface="+mn-lt"/>
              </a:rPr>
              <a:t>=true";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Connection conn =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Properties info = new Properties();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try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加载驱动。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Class.forName</a:t>
            </a:r>
            <a:r>
              <a:rPr lang="en-US" altLang="zh-CN" dirty="0">
                <a:latin typeface="+mn-lt"/>
                <a:cs typeface="+mn-ea"/>
                <a:sym typeface="+mn-lt"/>
              </a:rPr>
              <a:t>(driver);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catch( Exception e 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e.printStackTrace</a:t>
            </a:r>
            <a:r>
              <a:rPr lang="en-US" altLang="zh-CN" dirty="0">
                <a:latin typeface="+mn-lt"/>
                <a:cs typeface="+mn-ea"/>
                <a:sym typeface="+mn-lt"/>
              </a:rPr>
              <a:t>();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return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247509" y="1157949"/>
            <a:ext cx="4908171" cy="39666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   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try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info.setProperty</a:t>
            </a:r>
            <a:r>
              <a:rPr lang="en-US" altLang="zh-CN" dirty="0">
                <a:latin typeface="+mn-lt"/>
                <a:cs typeface="+mn-ea"/>
                <a:sym typeface="+mn-lt"/>
              </a:rPr>
              <a:t>("user", username);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info.setProperty</a:t>
            </a:r>
            <a:r>
              <a:rPr lang="en-US" altLang="zh-CN" dirty="0">
                <a:latin typeface="+mn-lt"/>
                <a:cs typeface="+mn-ea"/>
                <a:sym typeface="+mn-lt"/>
              </a:rPr>
              <a:t>("password",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passwd</a:t>
            </a:r>
            <a:r>
              <a:rPr lang="en-US" altLang="zh-CN" dirty="0">
                <a:latin typeface="+mn-lt"/>
                <a:cs typeface="+mn-ea"/>
                <a:sym typeface="+mn-lt"/>
              </a:rPr>
              <a:t>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 //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创建连接。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</a:t>
            </a:r>
            <a:r>
              <a:rPr lang="en-US" altLang="zh-CN" dirty="0">
                <a:latin typeface="+mn-lt"/>
                <a:cs typeface="+mn-ea"/>
                <a:sym typeface="+mn-lt"/>
              </a:rPr>
              <a:t>conn =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DriverManager.getConnection</a:t>
            </a:r>
            <a:r>
              <a:rPr lang="en-US" altLang="zh-CN" dirty="0">
                <a:latin typeface="+mn-lt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sourceURL</a:t>
            </a:r>
            <a:r>
              <a:rPr lang="en-US" altLang="zh-CN" dirty="0">
                <a:latin typeface="+mn-lt"/>
                <a:cs typeface="+mn-ea"/>
                <a:sym typeface="+mn-lt"/>
              </a:rPr>
              <a:t>, info);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System.out.println</a:t>
            </a:r>
            <a:r>
              <a:rPr lang="en-US" altLang="zh-CN" dirty="0">
                <a:latin typeface="+mn-lt"/>
                <a:cs typeface="+mn-ea"/>
                <a:sym typeface="+mn-lt"/>
              </a:rPr>
              <a:t>("Connection succeed!");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catch(Exception e)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{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e.printStackTrace</a:t>
            </a:r>
            <a:r>
              <a:rPr lang="en-US" altLang="zh-CN" dirty="0">
                <a:latin typeface="+mn-lt"/>
                <a:cs typeface="+mn-ea"/>
                <a:sym typeface="+mn-lt"/>
              </a:rPr>
              <a:t>();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   return null;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}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    return conn;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29930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关闭连接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在使用数据库连接完成相应的数据操作后，需要关闭数据库连接。</a:t>
            </a:r>
          </a:p>
          <a:p>
            <a:r>
              <a:rPr lang="zh-CN" altLang="en-US" dirty="0"/>
              <a:t>关闭数据库连接可以直接调用其</a:t>
            </a:r>
            <a:r>
              <a:rPr lang="en-US" altLang="zh-CN" dirty="0"/>
              <a:t>close</a:t>
            </a:r>
            <a:r>
              <a:rPr lang="zh-CN" altLang="en-US" dirty="0"/>
              <a:t>方法即可。如：</a:t>
            </a:r>
            <a:r>
              <a:rPr lang="en-US" altLang="zh-CN" dirty="0"/>
              <a:t>Connection conn = null; </a:t>
            </a:r>
            <a:r>
              <a:rPr lang="en-US" altLang="zh-CN" dirty="0" err="1"/>
              <a:t>conn.close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0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Gsql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 Studio</a:t>
            </a:r>
          </a:p>
          <a:p>
            <a:r>
              <a:rPr lang="zh-CN" altLang="en-US" b="1" dirty="0"/>
              <a:t>应用程序接口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开发规范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基于</a:t>
            </a:r>
            <a:r>
              <a:rPr lang="en-US" altLang="zh-CN" dirty="0"/>
              <a:t>ODBC</a:t>
            </a:r>
            <a:r>
              <a:rPr lang="zh-CN" altLang="en-US" dirty="0"/>
              <a:t>开发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65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ODBC</a:t>
            </a:r>
            <a:r>
              <a:rPr lang="zh-CN" altLang="en-US" dirty="0"/>
              <a:t>开发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（</a:t>
            </a:r>
            <a:r>
              <a:rPr lang="en-US" altLang="zh-CN" dirty="0"/>
              <a:t>Open Database Connectivity</a:t>
            </a:r>
            <a:r>
              <a:rPr lang="zh-CN" altLang="en-US" dirty="0"/>
              <a:t>，开放数据库互连）是由</a:t>
            </a:r>
            <a:r>
              <a:rPr lang="en-US" altLang="zh-CN" dirty="0"/>
              <a:t>Microsoft</a:t>
            </a:r>
            <a:r>
              <a:rPr lang="zh-CN" altLang="en-US" dirty="0"/>
              <a:t>公司基于</a:t>
            </a:r>
            <a:r>
              <a:rPr lang="en-US" altLang="zh-CN" dirty="0"/>
              <a:t>X/OPEN CLI</a:t>
            </a:r>
            <a:r>
              <a:rPr lang="zh-CN" altLang="en-US" dirty="0"/>
              <a:t>提出的用于访问数据库的应用程序编程接口。应用程序通过</a:t>
            </a:r>
            <a:r>
              <a:rPr lang="en-US" altLang="zh-CN" dirty="0"/>
              <a:t>ODBC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与数据库进行交互，增强了应用程序的可移植性、扩展性和可维护性。</a:t>
            </a:r>
          </a:p>
          <a:p>
            <a:r>
              <a:rPr lang="en-US" altLang="zh-CN" dirty="0"/>
              <a:t>ODBC</a:t>
            </a:r>
            <a:r>
              <a:rPr lang="zh-CN" altLang="en-US" dirty="0"/>
              <a:t>的系统结构参见右图。</a:t>
            </a:r>
          </a:p>
          <a:p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680425" y="2784845"/>
            <a:ext cx="3821941" cy="3257010"/>
            <a:chOff x="7062650" y="2960915"/>
            <a:chExt cx="3821941" cy="3257010"/>
          </a:xfrm>
          <a:solidFill>
            <a:srgbClr val="30B5C5"/>
          </a:solidFill>
        </p:grpSpPr>
        <p:grpSp>
          <p:nvGrpSpPr>
            <p:cNvPr id="21" name="组合 20"/>
            <p:cNvGrpSpPr/>
            <p:nvPr/>
          </p:nvGrpSpPr>
          <p:grpSpPr>
            <a:xfrm>
              <a:off x="7062650" y="2960915"/>
              <a:ext cx="3821941" cy="3257010"/>
              <a:chOff x="7062650" y="2960915"/>
              <a:chExt cx="3821941" cy="3257010"/>
            </a:xfrm>
            <a:grpFill/>
          </p:grpSpPr>
          <p:sp>
            <p:nvSpPr>
              <p:cNvPr id="8" name="矩形 7"/>
              <p:cNvSpPr/>
              <p:nvPr/>
            </p:nvSpPr>
            <p:spPr>
              <a:xfrm>
                <a:off x="7062651" y="2960915"/>
                <a:ext cx="1811383" cy="304799"/>
              </a:xfrm>
              <a:prstGeom prst="rect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用户应用程序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062651" y="3618415"/>
                <a:ext cx="1811383" cy="304799"/>
              </a:xfrm>
              <a:prstGeom prst="rect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ODBC API</a:t>
                </a:r>
                <a:endParaRPr lang="zh-CN" altLang="en-US" sz="16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62651" y="4275915"/>
                <a:ext cx="1811383" cy="304799"/>
              </a:xfrm>
              <a:prstGeom prst="rect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ODBC Driver Manager</a:t>
                </a:r>
                <a:endParaRPr lang="zh-CN" altLang="en-US" sz="1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062650" y="5020493"/>
                <a:ext cx="1811383" cy="304799"/>
              </a:xfrm>
              <a:prstGeom prst="rect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Driver</a:t>
                </a:r>
                <a:endParaRPr lang="zh-CN" altLang="en-US" sz="1600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062650" y="5677993"/>
                <a:ext cx="1811383" cy="539932"/>
              </a:xfrm>
              <a:prstGeom prst="ellipse">
                <a:avLst/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openGauss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302848" y="3601906"/>
                <a:ext cx="1414097" cy="3378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标准接口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982814" y="4275915"/>
                <a:ext cx="1901777" cy="3617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驱动管理程序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467416" y="4920985"/>
                <a:ext cx="932572" cy="5038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驱动程序网络</a:t>
                </a:r>
              </a:p>
            </p:txBody>
          </p:sp>
        </p:grpSp>
        <p:cxnSp>
          <p:nvCxnSpPr>
            <p:cNvPr id="5" name="直接箭头连接符 4"/>
            <p:cNvCxnSpPr>
              <a:stCxn id="8" idx="2"/>
              <a:endCxn id="9" idx="0"/>
            </p:cNvCxnSpPr>
            <p:nvPr/>
          </p:nvCxnSpPr>
          <p:spPr>
            <a:xfrm>
              <a:off x="7968343" y="3265714"/>
              <a:ext cx="0" cy="352701"/>
            </a:xfrm>
            <a:prstGeom prst="straightConnector1">
              <a:avLst/>
            </a:prstGeom>
            <a:grpFill/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2"/>
              <a:endCxn id="10" idx="0"/>
            </p:cNvCxnSpPr>
            <p:nvPr/>
          </p:nvCxnSpPr>
          <p:spPr>
            <a:xfrm>
              <a:off x="7968343" y="3923214"/>
              <a:ext cx="0" cy="352701"/>
            </a:xfrm>
            <a:prstGeom prst="straightConnector1">
              <a:avLst/>
            </a:prstGeom>
            <a:grpFill/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2"/>
              <a:endCxn id="12" idx="0"/>
            </p:cNvCxnSpPr>
            <p:nvPr/>
          </p:nvCxnSpPr>
          <p:spPr>
            <a:xfrm flipH="1">
              <a:off x="7968342" y="4580714"/>
              <a:ext cx="1" cy="439779"/>
            </a:xfrm>
            <a:prstGeom prst="straightConnector1">
              <a:avLst/>
            </a:prstGeom>
            <a:grpFill/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2" idx="2"/>
              <a:endCxn id="15" idx="0"/>
            </p:cNvCxnSpPr>
            <p:nvPr/>
          </p:nvCxnSpPr>
          <p:spPr>
            <a:xfrm>
              <a:off x="7968342" y="5325292"/>
              <a:ext cx="0" cy="352701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6332706" y="5408579"/>
            <a:ext cx="45173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77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ODBC</a:t>
            </a:r>
            <a:r>
              <a:rPr lang="zh-CN" altLang="en-US" dirty="0"/>
              <a:t>开发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openGauss</a:t>
            </a:r>
            <a:r>
              <a:rPr lang="zh-CN" altLang="en-US" dirty="0"/>
              <a:t>目前在以下环境中提供对</a:t>
            </a:r>
            <a:r>
              <a:rPr lang="en-US" altLang="zh-CN" dirty="0"/>
              <a:t>ODBC3.5</a:t>
            </a:r>
            <a:r>
              <a:rPr lang="zh-CN" altLang="en-US" dirty="0"/>
              <a:t>的支持。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19189"/>
              </p:ext>
            </p:extLst>
          </p:nvPr>
        </p:nvGraphicFramePr>
        <p:xfrm>
          <a:off x="1083445" y="1937581"/>
          <a:ext cx="9502856" cy="288882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75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dirty="0">
                          <a:effectLst/>
                          <a:latin typeface="+mn-lt"/>
                          <a:ea typeface="+mn-ea"/>
                          <a:cs typeface="Book Antiqua" panose="02040602050305030304" pitchFamily="18" charset="0"/>
                        </a:rPr>
                        <a:t>操作系统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dirty="0">
                          <a:effectLst/>
                          <a:latin typeface="+mn-lt"/>
                          <a:ea typeface="+mn-ea"/>
                          <a:cs typeface="Book Antiqua" panose="02040602050305030304" pitchFamily="18" charset="0"/>
                        </a:rPr>
                        <a:t>平台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202">
                <a:tc>
                  <a:txBody>
                    <a:bodyPr/>
                    <a:lstStyle/>
                    <a:p>
                      <a:pPr latinLnBrk="1"/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CentOS 6.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.0/7.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pt-BR" b="0" baseline="300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⁄</a:t>
                      </a:r>
                      <a:r>
                        <a:rPr lang="pt-BR" b="0" baseline="-250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lang="pt-BR" b="0" dirty="0">
                          <a:effectLst/>
                          <a:latin typeface="+mn-lt"/>
                          <a:ea typeface="+mn-ea"/>
                        </a:rPr>
                        <a:t>.4</a:t>
                      </a:r>
                    </a:p>
                  </a:txBody>
                  <a:tcPr marL="57150" marR="57150" marT="38100" marB="38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x86_64</a:t>
                      </a:r>
                      <a:r>
                        <a:rPr lang="zh-CN" altLang="en-US" b="0" dirty="0">
                          <a:effectLst/>
                          <a:latin typeface="+mn-lt"/>
                          <a:ea typeface="+mn-ea"/>
                        </a:rPr>
                        <a:t>位</a:t>
                      </a:r>
                    </a:p>
                  </a:txBody>
                  <a:tcPr marL="57150" marR="5715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45">
                <a:tc>
                  <a:txBody>
                    <a:bodyPr/>
                    <a:lstStyle/>
                    <a:p>
                      <a:pPr latinLnBrk="1"/>
                      <a:r>
                        <a:rPr lang="en-US" b="0" dirty="0" err="1">
                          <a:effectLst/>
                          <a:latin typeface="+mn-lt"/>
                          <a:ea typeface="+mn-ea"/>
                        </a:rPr>
                        <a:t>CentOS</a:t>
                      </a:r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 7.6</a:t>
                      </a:r>
                    </a:p>
                  </a:txBody>
                  <a:tcPr marL="57150" marR="57150" marT="38100" marB="38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ARM64</a:t>
                      </a:r>
                      <a:r>
                        <a:rPr lang="zh-CN" altLang="en-US" b="0" dirty="0">
                          <a:effectLst/>
                          <a:latin typeface="+mn-lt"/>
                          <a:ea typeface="+mn-ea"/>
                        </a:rPr>
                        <a:t>位</a:t>
                      </a:r>
                    </a:p>
                  </a:txBody>
                  <a:tcPr marL="57150" marR="5715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15">
                <a:tc>
                  <a:txBody>
                    <a:bodyPr/>
                    <a:lstStyle/>
                    <a:p>
                      <a:pPr latinLnBrk="1"/>
                      <a:r>
                        <a:rPr lang="en-US" b="0">
                          <a:effectLst/>
                          <a:latin typeface="+mn-lt"/>
                          <a:ea typeface="+mn-ea"/>
                        </a:rPr>
                        <a:t>EulerOS 2.0 SP2/SP3</a:t>
                      </a:r>
                    </a:p>
                  </a:txBody>
                  <a:tcPr marL="57150" marR="57150" marT="38100" marB="38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x86_64</a:t>
                      </a:r>
                      <a:r>
                        <a:rPr lang="zh-CN" altLang="en-US" b="0" dirty="0">
                          <a:effectLst/>
                          <a:latin typeface="+mn-lt"/>
                          <a:ea typeface="+mn-ea"/>
                        </a:rPr>
                        <a:t>位</a:t>
                      </a:r>
                    </a:p>
                  </a:txBody>
                  <a:tcPr marL="57150" marR="5715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37">
                <a:tc>
                  <a:txBody>
                    <a:bodyPr/>
                    <a:lstStyle/>
                    <a:p>
                      <a:pPr latinLnBrk="1"/>
                      <a:r>
                        <a:rPr lang="en-US" b="0" dirty="0" err="1">
                          <a:effectLst/>
                          <a:latin typeface="+mn-lt"/>
                          <a:ea typeface="+mn-ea"/>
                        </a:rPr>
                        <a:t>EulerOS</a:t>
                      </a:r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 2.0 SP8</a:t>
                      </a:r>
                    </a:p>
                  </a:txBody>
                  <a:tcPr marL="57150" marR="57150" marT="38100" marB="381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b="0" dirty="0">
                          <a:effectLst/>
                          <a:latin typeface="+mn-lt"/>
                          <a:ea typeface="+mn-ea"/>
                        </a:rPr>
                        <a:t>ARM64</a:t>
                      </a:r>
                      <a:r>
                        <a:rPr lang="zh-CN" altLang="en-US" b="0" dirty="0">
                          <a:effectLst/>
                          <a:latin typeface="+mn-lt"/>
                          <a:ea typeface="+mn-ea"/>
                        </a:rPr>
                        <a:t>位</a:t>
                      </a:r>
                    </a:p>
                  </a:txBody>
                  <a:tcPr marL="57150" marR="5715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91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ODBC</a:t>
            </a:r>
            <a:r>
              <a:rPr lang="zh-CN" altLang="en-US"/>
              <a:t>包及依赖的库和头文件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ODBC</a:t>
            </a:r>
            <a:r>
              <a:rPr lang="zh-CN" altLang="en-US" dirty="0"/>
              <a:t>包</a:t>
            </a:r>
          </a:p>
          <a:p>
            <a:pPr lvl="1"/>
            <a:r>
              <a:rPr lang="zh-CN" altLang="en-US" dirty="0"/>
              <a:t>从发布包中获取，包名为</a:t>
            </a:r>
            <a:r>
              <a:rPr lang="en-US" altLang="zh-CN" dirty="0"/>
              <a:t>openGauss-1.0.0-ODBC.tar.gz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环境下，开发应用程序要用到</a:t>
            </a:r>
            <a:r>
              <a:rPr lang="en-US" altLang="zh-CN" dirty="0" err="1"/>
              <a:t>unixODBC</a:t>
            </a:r>
            <a:r>
              <a:rPr lang="zh-CN" altLang="en-US" dirty="0"/>
              <a:t>提供的头文件（</a:t>
            </a:r>
            <a:r>
              <a:rPr lang="en-US" altLang="zh-CN" dirty="0" err="1"/>
              <a:t>sql.h</a:t>
            </a:r>
            <a:r>
              <a:rPr lang="zh-CN" altLang="en-US" dirty="0"/>
              <a:t>、</a:t>
            </a:r>
            <a:r>
              <a:rPr lang="en-US" altLang="zh-CN" dirty="0" err="1"/>
              <a:t>sqlext.h</a:t>
            </a:r>
            <a:r>
              <a:rPr lang="zh-CN" altLang="en-US" dirty="0"/>
              <a:t>等）和库</a:t>
            </a:r>
            <a:r>
              <a:rPr lang="en-US" altLang="zh-CN" dirty="0"/>
              <a:t>libodbc.so</a:t>
            </a:r>
            <a:r>
              <a:rPr lang="zh-CN" altLang="en-US" dirty="0"/>
              <a:t>。这些头文件和库可从</a:t>
            </a:r>
            <a:r>
              <a:rPr lang="en-US" altLang="zh-CN" dirty="0"/>
              <a:t>unixODBC-2.3.0</a:t>
            </a:r>
            <a:r>
              <a:rPr lang="zh-CN" altLang="en-US" dirty="0"/>
              <a:t>的安装包中获得。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487" y="2943496"/>
            <a:ext cx="6139187" cy="323115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057084" y="5519451"/>
            <a:ext cx="5827923" cy="616944"/>
          </a:xfrm>
          <a:prstGeom prst="rect">
            <a:avLst/>
          </a:prstGeom>
          <a:noFill/>
          <a:ln w="28575">
            <a:solidFill>
              <a:srgbClr val="C7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Gsql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 Studio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应用程序接口</a:t>
            </a:r>
          </a:p>
        </p:txBody>
      </p:sp>
    </p:spTree>
    <p:extLst>
      <p:ext uri="{BB962C8B-B14F-4D97-AF65-F5344CB8AC3E}">
        <p14:creationId xmlns:p14="http://schemas.microsoft.com/office/powerpoint/2010/main" val="3333834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openGauss</a:t>
            </a:r>
            <a:r>
              <a:rPr lang="zh-CN" altLang="en-US" dirty="0"/>
              <a:t>提供的</a:t>
            </a:r>
            <a:r>
              <a:rPr lang="en-US" altLang="zh-CN" dirty="0"/>
              <a:t>ODBC DRIVER</a:t>
            </a:r>
            <a:r>
              <a:rPr lang="zh-CN" altLang="en-US" dirty="0"/>
              <a:t>（</a:t>
            </a:r>
            <a:r>
              <a:rPr lang="en-US" altLang="zh-CN" dirty="0"/>
              <a:t>psqlodbcw.so</a:t>
            </a:r>
            <a:r>
              <a:rPr lang="zh-CN" altLang="en-US" dirty="0"/>
              <a:t>）配置到数据源中便可使用。配置数据源需要配置“</a:t>
            </a:r>
            <a:r>
              <a:rPr lang="en-US" altLang="zh-CN" dirty="0"/>
              <a:t>odbc.ini”</a:t>
            </a:r>
            <a:r>
              <a:rPr lang="zh-CN" altLang="en-US" dirty="0"/>
              <a:t>和“</a:t>
            </a:r>
            <a:r>
              <a:rPr lang="en-US" altLang="zh-CN" dirty="0"/>
              <a:t>odbcinst.ini”</a:t>
            </a:r>
            <a:r>
              <a:rPr lang="zh-CN" altLang="en-US" dirty="0"/>
              <a:t>两个文件（在编译安装</a:t>
            </a:r>
            <a:r>
              <a:rPr lang="en-US" altLang="zh-CN" dirty="0" err="1"/>
              <a:t>unixODBC</a:t>
            </a:r>
            <a:r>
              <a:rPr lang="zh-CN" altLang="en-US" dirty="0"/>
              <a:t>过程中生成且默认放在“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”</a:t>
            </a:r>
            <a:r>
              <a:rPr lang="zh-CN" altLang="en-US" dirty="0"/>
              <a:t>目录下），并在服务器端进行配置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操作步骤</a:t>
            </a:r>
          </a:p>
          <a:p>
            <a:pPr lvl="1"/>
            <a:r>
              <a:rPr lang="zh-CN" altLang="en-US" dirty="0"/>
              <a:t>步骤 </a:t>
            </a:r>
            <a:r>
              <a:rPr lang="en-US" altLang="zh-CN" dirty="0"/>
              <a:t>1 </a:t>
            </a:r>
            <a:r>
              <a:rPr lang="zh-CN" altLang="en-US" dirty="0"/>
              <a:t>获取</a:t>
            </a:r>
            <a:r>
              <a:rPr lang="en-US" altLang="zh-CN" dirty="0" err="1"/>
              <a:t>unixODBC</a:t>
            </a:r>
            <a:r>
              <a:rPr lang="zh-CN" altLang="en-US" dirty="0"/>
              <a:t>源码包。</a:t>
            </a:r>
          </a:p>
          <a:p>
            <a:pPr lvl="2"/>
            <a:r>
              <a:rPr lang="zh-CN" altLang="en-US" dirty="0"/>
              <a:t>获取参考地址：</a:t>
            </a:r>
            <a:r>
              <a:rPr lang="en-US" altLang="zh-CN" dirty="0">
                <a:hlinkClick r:id="rId3"/>
              </a:rPr>
              <a:t>http://sourceforge.net/projects/unixodbc/files/unixODBC/2.3.0/unixODBC-2.3.0.tar.gz/download</a:t>
            </a:r>
            <a:endParaRPr lang="en-US" altLang="zh-CN" dirty="0"/>
          </a:p>
          <a:p>
            <a:pPr lvl="1"/>
            <a:r>
              <a:rPr lang="zh-CN" altLang="en-US" dirty="0"/>
              <a:t>步骤 </a:t>
            </a:r>
            <a:r>
              <a:rPr lang="en-US" altLang="zh-CN" dirty="0"/>
              <a:t>2 </a:t>
            </a:r>
            <a:r>
              <a:rPr lang="zh-CN" altLang="en-US" dirty="0"/>
              <a:t>安装</a:t>
            </a:r>
            <a:r>
              <a:rPr lang="en-US" altLang="zh-CN" dirty="0" err="1"/>
              <a:t>unixODBC</a:t>
            </a:r>
            <a:r>
              <a:rPr lang="zh-CN" altLang="en-US" dirty="0"/>
              <a:t>。如果机器上已经安装了其他版本的</a:t>
            </a:r>
            <a:r>
              <a:rPr lang="en-US" altLang="zh-CN" dirty="0" err="1"/>
              <a:t>unixODBC</a:t>
            </a:r>
            <a:r>
              <a:rPr lang="zh-CN" altLang="en-US" dirty="0"/>
              <a:t>，可以直接覆盖安装。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3521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zh-CN" altLang="en-US" dirty="0"/>
              <a:t>目前不支持</a:t>
            </a:r>
            <a:r>
              <a:rPr lang="en-US" altLang="zh-CN" dirty="0"/>
              <a:t>unixODBC-2.2.1</a:t>
            </a:r>
            <a:r>
              <a:rPr lang="zh-CN" altLang="en-US" dirty="0"/>
              <a:t>版本。以</a:t>
            </a:r>
            <a:r>
              <a:rPr lang="en-US" altLang="zh-CN" dirty="0"/>
              <a:t>unixODBC-2.3.0</a:t>
            </a:r>
            <a:r>
              <a:rPr lang="zh-CN" altLang="en-US" dirty="0"/>
              <a:t>版本为例，在客户端执行如下命令安装</a:t>
            </a:r>
            <a:r>
              <a:rPr lang="en-US" altLang="zh-CN" dirty="0" err="1"/>
              <a:t>unixODBC</a:t>
            </a:r>
            <a:r>
              <a:rPr lang="zh-CN" altLang="en-US" dirty="0"/>
              <a:t>。默认安装到“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/local”</a:t>
            </a:r>
            <a:r>
              <a:rPr lang="zh-CN" altLang="en-US" dirty="0"/>
              <a:t>目录下，生成数据源文件到 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”</a:t>
            </a:r>
            <a:r>
              <a:rPr lang="zh-CN" altLang="en-US" dirty="0"/>
              <a:t>目录下，库文件生成在“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/local/lib”</a:t>
            </a:r>
            <a:r>
              <a:rPr lang="zh-CN" altLang="en-US" dirty="0"/>
              <a:t>目录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769367" y="2433858"/>
            <a:ext cx="8670696" cy="24585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tar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zxvf</a:t>
            </a:r>
            <a:r>
              <a:rPr lang="en-US" altLang="zh-CN" dirty="0">
                <a:latin typeface="+mn-lt"/>
                <a:cs typeface="+mn-ea"/>
                <a:sym typeface="+mn-lt"/>
              </a:rPr>
              <a:t> unixODBC-2.3.0.tar.gz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cd unixODBC-2.3.0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#</a:t>
            </a:r>
            <a:r>
              <a:rPr lang="zh-CN" altLang="en-US" dirty="0">
                <a:latin typeface="+mn-lt"/>
                <a:cs typeface="+mn-ea"/>
                <a:sym typeface="+mn-lt"/>
              </a:rPr>
              <a:t>修改</a:t>
            </a:r>
            <a:r>
              <a:rPr lang="en-US" altLang="zh-CN" dirty="0">
                <a:latin typeface="+mn-lt"/>
                <a:cs typeface="+mn-ea"/>
                <a:sym typeface="+mn-lt"/>
              </a:rPr>
              <a:t>configure</a:t>
            </a:r>
            <a:r>
              <a:rPr lang="zh-CN" altLang="en-US" dirty="0">
                <a:latin typeface="+mn-lt"/>
                <a:cs typeface="+mn-ea"/>
                <a:sym typeface="+mn-lt"/>
              </a:rPr>
              <a:t>文件（如果不存在，那么请修改</a:t>
            </a:r>
            <a:r>
              <a:rPr lang="en-US" altLang="zh-CN" dirty="0">
                <a:latin typeface="+mn-lt"/>
                <a:cs typeface="+mn-ea"/>
                <a:sym typeface="+mn-lt"/>
              </a:rPr>
              <a:t>configure.ac</a:t>
            </a:r>
            <a:r>
              <a:rPr lang="zh-CN" altLang="en-US" dirty="0">
                <a:latin typeface="+mn-lt"/>
                <a:cs typeface="+mn-ea"/>
                <a:sym typeface="+mn-lt"/>
              </a:rPr>
              <a:t>），找到</a:t>
            </a:r>
            <a:r>
              <a:rPr lang="en-US" altLang="zh-CN" dirty="0">
                <a:latin typeface="+mn-lt"/>
                <a:cs typeface="+mn-ea"/>
                <a:sym typeface="+mn-lt"/>
              </a:rPr>
              <a:t>LIB_VERSION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#</a:t>
            </a:r>
            <a:r>
              <a:rPr lang="zh-CN" altLang="en-US" dirty="0">
                <a:latin typeface="+mn-lt"/>
                <a:cs typeface="+mn-ea"/>
                <a:sym typeface="+mn-lt"/>
              </a:rPr>
              <a:t>将它的值修改为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"1:0:0"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，这样将编译出*</a:t>
            </a:r>
            <a:r>
              <a:rPr lang="en-US" altLang="zh-CN" dirty="0">
                <a:latin typeface="+mn-lt"/>
                <a:cs typeface="+mn-ea"/>
                <a:sym typeface="+mn-lt"/>
              </a:rPr>
              <a:t>.so.1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的动态库，与</a:t>
            </a:r>
            <a:r>
              <a:rPr lang="en-US" altLang="zh-CN" dirty="0">
                <a:latin typeface="+mn-lt"/>
                <a:cs typeface="+mn-ea"/>
                <a:sym typeface="+mn-lt"/>
              </a:rPr>
              <a:t>psqlodbcw.so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的依赖关系相同。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vim configure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   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./configure --enable-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gui</a:t>
            </a:r>
            <a:r>
              <a:rPr lang="en-US" altLang="zh-CN" dirty="0">
                <a:latin typeface="+mn-lt"/>
                <a:cs typeface="+mn-ea"/>
                <a:sym typeface="+mn-lt"/>
              </a:rPr>
              <a:t>=no #</a:t>
            </a:r>
            <a:r>
              <a:rPr lang="zh-CN" altLang="en-US" dirty="0">
                <a:latin typeface="+mn-lt"/>
                <a:cs typeface="+mn-ea"/>
                <a:sym typeface="+mn-lt"/>
              </a:rPr>
              <a:t>如果要在鲲鹏服务器上编译，请追加一个</a:t>
            </a:r>
            <a:r>
              <a:rPr lang="en-US" altLang="zh-CN" dirty="0">
                <a:latin typeface="+mn-lt"/>
                <a:cs typeface="+mn-ea"/>
                <a:sym typeface="+mn-lt"/>
              </a:rPr>
              <a:t>configure</a:t>
            </a:r>
            <a:r>
              <a:rPr lang="zh-CN" altLang="en-US" dirty="0">
                <a:latin typeface="+mn-lt"/>
                <a:cs typeface="+mn-ea"/>
                <a:sym typeface="+mn-lt"/>
              </a:rPr>
              <a:t>参数： </a:t>
            </a:r>
            <a:r>
              <a:rPr lang="en-US" altLang="zh-CN" dirty="0">
                <a:latin typeface="+mn-lt"/>
                <a:cs typeface="+mn-ea"/>
                <a:sym typeface="+mn-lt"/>
              </a:rPr>
              <a:t>--build=aarch64-unknown-linux-gnu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make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#</a:t>
            </a:r>
            <a:r>
              <a:rPr lang="zh-CN" altLang="en-US" dirty="0">
                <a:latin typeface="+mn-lt"/>
                <a:cs typeface="+mn-ea"/>
                <a:sym typeface="+mn-lt"/>
              </a:rPr>
              <a:t>安装可能需要</a:t>
            </a:r>
            <a:r>
              <a:rPr lang="en-US" altLang="zh-CN" dirty="0">
                <a:latin typeface="+mn-lt"/>
                <a:cs typeface="+mn-ea"/>
                <a:sym typeface="+mn-lt"/>
              </a:rPr>
              <a:t>root</a:t>
            </a:r>
            <a:r>
              <a:rPr lang="zh-CN" altLang="en-US" dirty="0">
                <a:latin typeface="+mn-lt"/>
                <a:cs typeface="+mn-ea"/>
                <a:sym typeface="+mn-lt"/>
              </a:rPr>
              <a:t>权限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2756444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步骤 </a:t>
            </a:r>
            <a:r>
              <a:rPr lang="en-US" altLang="zh-CN" dirty="0"/>
              <a:t>3 </a:t>
            </a:r>
            <a:r>
              <a:rPr lang="zh-CN" altLang="en-US" dirty="0"/>
              <a:t>替换客户端</a:t>
            </a:r>
            <a:r>
              <a:rPr lang="en-US" altLang="zh-CN" dirty="0" err="1"/>
              <a:t>openGauss</a:t>
            </a:r>
            <a:r>
              <a:rPr lang="zh-CN" altLang="en-US" dirty="0"/>
              <a:t>驱动程序。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openGauss-1.0.0-EULER-64bit-Odbc.tar.gz</a:t>
            </a:r>
            <a:r>
              <a:rPr lang="zh-CN" altLang="en-US" dirty="0"/>
              <a:t>解压到“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/local/lib”</a:t>
            </a:r>
            <a:r>
              <a:rPr lang="zh-CN" altLang="en-US" dirty="0"/>
              <a:t>目录下。解压会得到“</a:t>
            </a:r>
            <a:r>
              <a:rPr lang="en-US" altLang="zh-CN" dirty="0"/>
              <a:t>psqlodbcw.la”</a:t>
            </a:r>
            <a:r>
              <a:rPr lang="zh-CN" altLang="en-US" dirty="0"/>
              <a:t>和“</a:t>
            </a:r>
            <a:r>
              <a:rPr lang="en-US" altLang="zh-CN" dirty="0"/>
              <a:t>psqlodbcw.so”</a:t>
            </a:r>
            <a:r>
              <a:rPr lang="zh-CN" altLang="en-US" dirty="0"/>
              <a:t>两个文件。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openGauss-1.0.0-EULER-64bit-ClientTools.tar.gz</a:t>
            </a:r>
            <a:r>
              <a:rPr lang="zh-CN" altLang="en-US" dirty="0"/>
              <a:t>解压后</a:t>
            </a:r>
            <a:r>
              <a:rPr lang="en-US" altLang="zh-CN" dirty="0"/>
              <a:t>lib</a:t>
            </a:r>
            <a:r>
              <a:rPr lang="zh-CN" altLang="en-US" dirty="0"/>
              <a:t>目录中的库拷贝到“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/local/lib”</a:t>
            </a:r>
            <a:r>
              <a:rPr lang="zh-CN" altLang="en-US" dirty="0"/>
              <a:t>目录下。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4363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步骤 </a:t>
            </a:r>
            <a:r>
              <a:rPr lang="en-US" altLang="zh-CN" dirty="0"/>
              <a:t>4 </a:t>
            </a:r>
            <a:r>
              <a:rPr lang="zh-CN" altLang="en-US" dirty="0"/>
              <a:t>配置数据源。</a:t>
            </a:r>
          </a:p>
          <a:p>
            <a:pPr lvl="2"/>
            <a:r>
              <a:rPr lang="zh-CN" altLang="en-US" dirty="0"/>
              <a:t>配置</a:t>
            </a:r>
            <a:r>
              <a:rPr lang="en-US" altLang="zh-CN" dirty="0"/>
              <a:t>ODBC</a:t>
            </a:r>
            <a:r>
              <a:rPr lang="zh-CN" altLang="en-US" dirty="0"/>
              <a:t>驱动文件。</a:t>
            </a:r>
          </a:p>
          <a:p>
            <a:pPr lvl="3"/>
            <a:r>
              <a:rPr lang="zh-CN" altLang="en-US" dirty="0"/>
              <a:t>在“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/odbcinst.ini”</a:t>
            </a:r>
            <a:r>
              <a:rPr lang="zh-CN" altLang="en-US" dirty="0"/>
              <a:t>文件中追加以下内容。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zh-CN" altLang="en-US" dirty="0"/>
              <a:t>配置数据源文件。</a:t>
            </a:r>
          </a:p>
          <a:p>
            <a:pPr lvl="3"/>
            <a:r>
              <a:rPr lang="zh-CN" altLang="en-US" dirty="0"/>
              <a:t>在“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/odbc.ini ”</a:t>
            </a:r>
            <a:r>
              <a:rPr lang="zh-CN" altLang="en-US" dirty="0"/>
              <a:t>文件中追加以下内容。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1889389" y="2470487"/>
            <a:ext cx="8534771" cy="734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[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GaussMPP</a:t>
            </a:r>
            <a:r>
              <a:rPr lang="en-US" altLang="zh-CN" dirty="0">
                <a:latin typeface="+mn-lt"/>
                <a:cs typeface="+mn-ea"/>
                <a:sym typeface="+mn-lt"/>
              </a:rPr>
              <a:t>]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Driver64=/usr/local/lib/psqlodbcw.so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setup=/usr/local/lib/psqlodbcw.so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889389" y="4229647"/>
            <a:ext cx="8534771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[MPPODBC]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Driver=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GaussMPP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</a:p>
          <a:p>
            <a:r>
              <a:rPr lang="en-US" altLang="zh-CN" dirty="0" err="1">
                <a:latin typeface="+mn-lt"/>
                <a:cs typeface="+mn-ea"/>
                <a:sym typeface="+mn-lt"/>
              </a:rPr>
              <a:t>Servername</a:t>
            </a:r>
            <a:r>
              <a:rPr lang="en-US" altLang="zh-CN" dirty="0">
                <a:latin typeface="+mn-lt"/>
                <a:cs typeface="+mn-ea"/>
                <a:sym typeface="+mn-lt"/>
              </a:rPr>
              <a:t>=10.10.0.13</a:t>
            </a:r>
            <a:r>
              <a:rPr lang="zh-CN" altLang="en-US" dirty="0">
                <a:latin typeface="+mn-lt"/>
                <a:cs typeface="+mn-ea"/>
                <a:sym typeface="+mn-lt"/>
              </a:rPr>
              <a:t>（数据库</a:t>
            </a:r>
            <a:r>
              <a:rPr lang="en-US" altLang="zh-CN" dirty="0">
                <a:latin typeface="+mn-lt"/>
                <a:cs typeface="+mn-ea"/>
                <a:sym typeface="+mn-lt"/>
              </a:rPr>
              <a:t>Server IP</a:t>
            </a:r>
            <a:r>
              <a:rPr lang="zh-CN" altLang="en-US" dirty="0">
                <a:latin typeface="+mn-lt"/>
                <a:cs typeface="+mn-ea"/>
                <a:sym typeface="+mn-lt"/>
              </a:rPr>
              <a:t>）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Database=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postgres</a:t>
            </a:r>
            <a:r>
              <a:rPr lang="en-US" altLang="zh-CN" dirty="0">
                <a:latin typeface="+mn-lt"/>
                <a:cs typeface="+mn-ea"/>
                <a:sym typeface="+mn-lt"/>
              </a:rPr>
              <a:t>  </a:t>
            </a:r>
            <a:r>
              <a:rPr lang="zh-CN" altLang="en-US" dirty="0">
                <a:latin typeface="+mn-lt"/>
                <a:cs typeface="+mn-ea"/>
                <a:sym typeface="+mn-lt"/>
              </a:rPr>
              <a:t>（数据库名）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Username=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omm</a:t>
            </a:r>
            <a:r>
              <a:rPr lang="en-US" altLang="zh-CN" dirty="0">
                <a:latin typeface="+mn-lt"/>
                <a:cs typeface="+mn-ea"/>
                <a:sym typeface="+mn-lt"/>
              </a:rPr>
              <a:t>  </a:t>
            </a:r>
            <a:r>
              <a:rPr lang="zh-CN" altLang="en-US" dirty="0">
                <a:latin typeface="+mn-lt"/>
                <a:cs typeface="+mn-ea"/>
                <a:sym typeface="+mn-lt"/>
              </a:rPr>
              <a:t>（数据库用户名）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Password=  </a:t>
            </a:r>
            <a:r>
              <a:rPr lang="zh-CN" altLang="en-US" dirty="0">
                <a:latin typeface="+mn-lt"/>
                <a:cs typeface="+mn-ea"/>
                <a:sym typeface="+mn-lt"/>
              </a:rPr>
              <a:t>（数据库用户密码）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Port=8000 </a:t>
            </a:r>
            <a:r>
              <a:rPr lang="zh-CN" altLang="en-US" dirty="0">
                <a:latin typeface="+mn-lt"/>
                <a:cs typeface="+mn-ea"/>
                <a:sym typeface="+mn-lt"/>
              </a:rPr>
              <a:t>（数据库监听端口） </a:t>
            </a:r>
          </a:p>
          <a:p>
            <a:r>
              <a:rPr lang="en-US" altLang="zh-CN" dirty="0" err="1">
                <a:latin typeface="+mn-lt"/>
                <a:cs typeface="+mn-ea"/>
                <a:sym typeface="+mn-lt"/>
              </a:rPr>
              <a:t>Sslmode</a:t>
            </a:r>
            <a:r>
              <a:rPr lang="en-US" altLang="zh-CN" dirty="0">
                <a:latin typeface="+mn-lt"/>
                <a:cs typeface="+mn-ea"/>
                <a:sym typeface="+mn-lt"/>
              </a:rPr>
              <a:t>=allow</a:t>
            </a:r>
          </a:p>
        </p:txBody>
      </p:sp>
    </p:spTree>
    <p:extLst>
      <p:ext uri="{BB962C8B-B14F-4D97-AF65-F5344CB8AC3E}">
        <p14:creationId xmlns:p14="http://schemas.microsoft.com/office/powerpoint/2010/main" val="3544771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步骤 </a:t>
            </a:r>
            <a:r>
              <a:rPr lang="en-US" altLang="zh-CN" dirty="0"/>
              <a:t>5 SSL</a:t>
            </a:r>
            <a:r>
              <a:rPr lang="zh-CN" altLang="en-US" dirty="0"/>
              <a:t>模式</a:t>
            </a:r>
          </a:p>
          <a:p>
            <a:pPr lvl="2"/>
            <a:r>
              <a:rPr lang="zh-CN" altLang="en-US" dirty="0"/>
              <a:t>如果需要使用</a:t>
            </a:r>
            <a:r>
              <a:rPr lang="en-US" altLang="zh-CN" dirty="0"/>
              <a:t>SSL</a:t>
            </a:r>
            <a:r>
              <a:rPr lang="zh-CN" altLang="en-US" dirty="0"/>
              <a:t>证书连接，那么请将</a:t>
            </a:r>
            <a:r>
              <a:rPr lang="en-US" altLang="zh-CN" dirty="0" err="1"/>
              <a:t>openGauss</a:t>
            </a:r>
            <a:r>
              <a:rPr lang="zh-CN" altLang="en-US" dirty="0"/>
              <a:t>安装包中的</a:t>
            </a:r>
            <a:r>
              <a:rPr lang="en-US" altLang="zh-CN" dirty="0"/>
              <a:t>SSLCERT</a:t>
            </a:r>
            <a:r>
              <a:rPr lang="zh-CN" altLang="en-US" dirty="0"/>
              <a:t>的证书包解压，在</a:t>
            </a:r>
            <a:r>
              <a:rPr lang="en-US" altLang="zh-CN" dirty="0"/>
              <a:t>shell</a:t>
            </a:r>
            <a:r>
              <a:rPr lang="zh-CN" altLang="en-US" dirty="0"/>
              <a:t>环境下，执行“</a:t>
            </a:r>
            <a:r>
              <a:rPr lang="en-US" altLang="zh-CN" dirty="0"/>
              <a:t>source sslcert_env.sh”</a:t>
            </a:r>
            <a:r>
              <a:rPr lang="zh-CN" altLang="en-US" dirty="0"/>
              <a:t>，即在当前会话完成证书的默认位置的部署。</a:t>
            </a:r>
          </a:p>
          <a:p>
            <a:pPr lvl="2"/>
            <a:r>
              <a:rPr lang="zh-CN" altLang="en-US" dirty="0"/>
              <a:t>或者手动声明如下环境变量，同时保证</a:t>
            </a:r>
            <a:r>
              <a:rPr lang="en-US" altLang="zh-CN" dirty="0" err="1"/>
              <a:t>client.key</a:t>
            </a:r>
            <a:r>
              <a:rPr lang="en-US" altLang="zh-CN" dirty="0"/>
              <a:t>*</a:t>
            </a:r>
            <a:r>
              <a:rPr lang="zh-CN" altLang="en-US" dirty="0"/>
              <a:t>系列文件为</a:t>
            </a:r>
            <a:r>
              <a:rPr lang="en-US" altLang="zh-CN" dirty="0"/>
              <a:t>600</a:t>
            </a:r>
            <a:r>
              <a:rPr lang="zh-CN" altLang="en-US" dirty="0"/>
              <a:t>权限：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同时将数据源中的</a:t>
            </a:r>
            <a:r>
              <a:rPr lang="en-US" altLang="zh-CN" dirty="0" err="1"/>
              <a:t>Sslmode</a:t>
            </a:r>
            <a:r>
              <a:rPr lang="zh-CN" altLang="en-US" dirty="0"/>
              <a:t>选项调整至“</a:t>
            </a:r>
            <a:r>
              <a:rPr lang="en-US" altLang="zh-CN" dirty="0"/>
              <a:t>verify-ca”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765930" y="3073053"/>
            <a:ext cx="9349993" cy="9504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export PGSSLCERT="/YOUR/PATH/OF/client.crt" #</a:t>
            </a:r>
            <a:r>
              <a:rPr lang="zh-CN" altLang="en-US" dirty="0">
                <a:latin typeface="+mn-lt"/>
                <a:cs typeface="+mn-ea"/>
                <a:sym typeface="+mn-lt"/>
              </a:rPr>
              <a:t>请修改该路径到</a:t>
            </a:r>
            <a:r>
              <a:rPr lang="en-US" altLang="zh-CN" dirty="0">
                <a:latin typeface="+mn-lt"/>
                <a:cs typeface="+mn-ea"/>
                <a:sym typeface="+mn-lt"/>
              </a:rPr>
              <a:t>client.crt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的绝对路径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export PGSSLKEY="/YOUR/PATH/OF/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client.key</a:t>
            </a:r>
            <a:r>
              <a:rPr lang="en-US" altLang="zh-CN" dirty="0">
                <a:latin typeface="+mn-lt"/>
                <a:cs typeface="+mn-ea"/>
                <a:sym typeface="+mn-lt"/>
              </a:rPr>
              <a:t>"  #</a:t>
            </a:r>
            <a:r>
              <a:rPr lang="zh-CN" altLang="en-US" dirty="0">
                <a:latin typeface="+mn-lt"/>
                <a:cs typeface="+mn-ea"/>
                <a:sym typeface="+mn-lt"/>
              </a:rPr>
              <a:t>请修改该路径到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client.key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的绝对路径 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将安装包中的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cacert.pem</a:t>
            </a:r>
            <a:r>
              <a:rPr lang="zh-CN" altLang="en-US" dirty="0">
                <a:latin typeface="+mn-lt"/>
                <a:cs typeface="+mn-ea"/>
                <a:sym typeface="+mn-lt"/>
              </a:rPr>
              <a:t>文件放至客户端用户</a:t>
            </a:r>
            <a:r>
              <a:rPr lang="en-US" altLang="zh-CN" dirty="0">
                <a:latin typeface="+mn-lt"/>
                <a:cs typeface="+mn-ea"/>
                <a:sym typeface="+mn-lt"/>
              </a:rPr>
              <a:t>home</a:t>
            </a:r>
            <a:r>
              <a:rPr lang="zh-CN" altLang="en-US" dirty="0">
                <a:latin typeface="+mn-lt"/>
                <a:cs typeface="+mn-ea"/>
                <a:sym typeface="+mn-lt"/>
              </a:rPr>
              <a:t>目录下的</a:t>
            </a:r>
            <a:r>
              <a:rPr lang="en-US" altLang="zh-CN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postgresql</a:t>
            </a:r>
            <a:r>
              <a:rPr lang="zh-CN" altLang="en-US" dirty="0">
                <a:latin typeface="+mn-lt"/>
                <a:cs typeface="+mn-ea"/>
                <a:sym typeface="+mn-lt"/>
              </a:rPr>
              <a:t>目录下（如果没有请创建该目录），并将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cacert.pem</a:t>
            </a:r>
            <a:r>
              <a:rPr lang="zh-CN" altLang="en-US" dirty="0">
                <a:latin typeface="+mn-lt"/>
                <a:cs typeface="+mn-ea"/>
                <a:sym typeface="+mn-lt"/>
              </a:rPr>
              <a:t>重命名为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root.crt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，文件权限设置为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600</a:t>
            </a:r>
            <a:r>
              <a:rPr lang="zh-CN" altLang="en-US" dirty="0">
                <a:latin typeface="+mn-lt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4520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步骤 </a:t>
            </a:r>
            <a:r>
              <a:rPr lang="en-US" altLang="zh-CN" dirty="0"/>
              <a:t>6 </a:t>
            </a:r>
            <a:r>
              <a:rPr lang="zh-CN" altLang="en-US" dirty="0"/>
              <a:t>配置数据库服务器。</a:t>
            </a:r>
          </a:p>
          <a:p>
            <a:pPr lvl="2"/>
            <a:r>
              <a:rPr lang="zh-CN" altLang="en-US" dirty="0"/>
              <a:t>以操作系统用户</a:t>
            </a:r>
            <a:r>
              <a:rPr lang="en-US" altLang="zh-CN" dirty="0" err="1"/>
              <a:t>omm</a:t>
            </a:r>
            <a:r>
              <a:rPr lang="zh-CN" altLang="en-US" dirty="0"/>
              <a:t>登录数据库主节点。</a:t>
            </a:r>
          </a:p>
          <a:p>
            <a:pPr lvl="2"/>
            <a:r>
              <a:rPr lang="zh-CN" altLang="en-US" dirty="0"/>
              <a:t>执行如下命令增加对外提供服务的网卡</a:t>
            </a:r>
            <a:r>
              <a:rPr lang="en-US" altLang="zh-CN" dirty="0"/>
              <a:t>IP</a:t>
            </a:r>
            <a:r>
              <a:rPr lang="zh-CN" altLang="en-US" dirty="0"/>
              <a:t>或者主机名（英文逗号分隔），其中</a:t>
            </a:r>
            <a:r>
              <a:rPr lang="en-US" altLang="zh-CN" dirty="0" err="1"/>
              <a:t>NodeName</a:t>
            </a:r>
            <a:r>
              <a:rPr lang="zh-CN" altLang="en-US" dirty="0"/>
              <a:t>为当前节点名称：</a:t>
            </a:r>
            <a:endParaRPr lang="en-US" altLang="zh-CN" dirty="0"/>
          </a:p>
          <a:p>
            <a:pPr lvl="2"/>
            <a:endParaRPr lang="zh-CN" altLang="en-US" dirty="0"/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DR</a:t>
            </a:r>
            <a:r>
              <a:rPr lang="zh-CN" altLang="en-US" dirty="0"/>
              <a:t>（</a:t>
            </a:r>
            <a:r>
              <a:rPr lang="en-US" altLang="zh-CN" dirty="0"/>
              <a:t>Direct Routing</a:t>
            </a:r>
            <a:r>
              <a:rPr lang="zh-CN" altLang="en-US" dirty="0"/>
              <a:t>，</a:t>
            </a:r>
            <a:r>
              <a:rPr lang="en-US" altLang="zh-CN" dirty="0"/>
              <a:t>LVS</a:t>
            </a:r>
            <a:r>
              <a:rPr lang="zh-CN" altLang="en-US" dirty="0"/>
              <a:t>的直接路由</a:t>
            </a:r>
            <a:r>
              <a:rPr lang="en-US" altLang="zh-CN" dirty="0"/>
              <a:t>DR</a:t>
            </a:r>
            <a:r>
              <a:rPr lang="zh-CN" altLang="en-US" dirty="0"/>
              <a:t>模式）模式中需要将虚拟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10.11.12.13</a:t>
            </a:r>
            <a:r>
              <a:rPr lang="zh-CN" altLang="en-US" dirty="0"/>
              <a:t>）加入到服务器的监听地址列表中。</a:t>
            </a:r>
          </a:p>
          <a:p>
            <a:pPr lvl="3"/>
            <a:r>
              <a:rPr lang="en-US" altLang="zh-CN" dirty="0" err="1"/>
              <a:t>listen_addresses</a:t>
            </a:r>
            <a:r>
              <a:rPr lang="zh-CN" altLang="en-US" dirty="0"/>
              <a:t>也可以配置为“*”或“</a:t>
            </a:r>
            <a:r>
              <a:rPr lang="en-US" altLang="zh-CN" dirty="0"/>
              <a:t>0.0.0.0”</a:t>
            </a:r>
            <a:r>
              <a:rPr lang="zh-CN" altLang="en-US" dirty="0"/>
              <a:t>，此配置下将监听所有网卡，但存在安全风险，不推荐用户使用，推荐用户按照需要配置</a:t>
            </a:r>
            <a:r>
              <a:rPr lang="en-US" altLang="zh-CN" dirty="0"/>
              <a:t>IP</a:t>
            </a:r>
            <a:r>
              <a:rPr lang="zh-CN" altLang="en-US" dirty="0"/>
              <a:t>或者主机名，打开监听。</a:t>
            </a:r>
          </a:p>
          <a:p>
            <a:pPr lvl="2"/>
            <a:r>
              <a:rPr lang="zh-CN" altLang="en-US" dirty="0"/>
              <a:t>执行如下命令在数据库主节点配置文件中增加一条认证规则。（这里假设客户端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10.11.12.13</a:t>
            </a:r>
            <a:r>
              <a:rPr lang="zh-CN" altLang="en-US" dirty="0"/>
              <a:t>，即远程连接的机器的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765930" y="2965195"/>
            <a:ext cx="9694234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 err="1">
                <a:latin typeface="+mn-lt"/>
                <a:cs typeface="+mn-ea"/>
                <a:sym typeface="+mn-lt"/>
              </a:rPr>
              <a:t>gs_guc</a:t>
            </a:r>
            <a:r>
              <a:rPr lang="en-US" altLang="zh-CN" dirty="0">
                <a:latin typeface="+mn-lt"/>
                <a:cs typeface="+mn-ea"/>
                <a:sym typeface="+mn-lt"/>
              </a:rPr>
              <a:t> reload -N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NodeName</a:t>
            </a:r>
            <a:r>
              <a:rPr lang="en-US" altLang="zh-CN" dirty="0">
                <a:latin typeface="+mn-lt"/>
                <a:cs typeface="+mn-ea"/>
                <a:sym typeface="+mn-lt"/>
              </a:rPr>
              <a:t> -I all -c "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listen_addresses</a:t>
            </a:r>
            <a:r>
              <a:rPr lang="en-US" altLang="zh-CN" dirty="0">
                <a:latin typeface="+mn-lt"/>
                <a:cs typeface="+mn-ea"/>
                <a:sym typeface="+mn-lt"/>
              </a:rPr>
              <a:t>='localhost,</a:t>
            </a:r>
            <a:r>
              <a:rPr lang="en-US" altLang="zh-CN" i="1" dirty="0">
                <a:latin typeface="+mn-lt"/>
                <a:cs typeface="+mn-ea"/>
                <a:sym typeface="+mn-lt"/>
              </a:rPr>
              <a:t>192.168.0.100,10.11.12.13</a:t>
            </a:r>
            <a:r>
              <a:rPr lang="en-US" altLang="zh-CN" dirty="0">
                <a:latin typeface="+mn-lt"/>
                <a:cs typeface="+mn-ea"/>
                <a:sym typeface="+mn-lt"/>
              </a:rPr>
              <a:t>'"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765929" y="5737752"/>
            <a:ext cx="9694234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 err="1">
                <a:latin typeface="+mn-lt"/>
                <a:cs typeface="+mn-ea"/>
                <a:sym typeface="+mn-lt"/>
              </a:rPr>
              <a:t>gs_guc</a:t>
            </a:r>
            <a:r>
              <a:rPr lang="en-US" altLang="zh-CN" dirty="0">
                <a:latin typeface="+mn-lt"/>
                <a:cs typeface="+mn-ea"/>
                <a:sym typeface="+mn-lt"/>
              </a:rPr>
              <a:t> reload -N all -I all -h "host all </a:t>
            </a:r>
            <a:r>
              <a:rPr lang="en-US" altLang="zh-CN" i="1" dirty="0">
                <a:latin typeface="+mn-lt"/>
                <a:cs typeface="+mn-ea"/>
                <a:sym typeface="+mn-lt"/>
              </a:rPr>
              <a:t>jack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i="1" dirty="0">
                <a:latin typeface="+mn-lt"/>
                <a:cs typeface="+mn-ea"/>
                <a:sym typeface="+mn-lt"/>
              </a:rPr>
              <a:t>10.11.12.13/32</a:t>
            </a:r>
            <a:r>
              <a:rPr lang="en-US" altLang="zh-CN" dirty="0">
                <a:latin typeface="+mn-lt"/>
                <a:cs typeface="+mn-ea"/>
                <a:sym typeface="+mn-lt"/>
              </a:rPr>
              <a:t> sha256"</a:t>
            </a:r>
          </a:p>
        </p:txBody>
      </p:sp>
    </p:spTree>
    <p:extLst>
      <p:ext uri="{BB962C8B-B14F-4D97-AF65-F5344CB8AC3E}">
        <p14:creationId xmlns:p14="http://schemas.microsoft.com/office/powerpoint/2010/main" val="199225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3"/>
            <a:r>
              <a:rPr lang="zh-CN" altLang="en-US" dirty="0"/>
              <a:t>如果将</a:t>
            </a:r>
            <a:r>
              <a:rPr lang="en-US" altLang="zh-CN" dirty="0"/>
              <a:t>ODBC</a:t>
            </a:r>
            <a:r>
              <a:rPr lang="zh-CN" altLang="en-US" dirty="0"/>
              <a:t>客户端配置在和要连接的数据库主节点在同一台机器上，则可使用</a:t>
            </a:r>
            <a:r>
              <a:rPr lang="en-US" altLang="zh-CN" dirty="0"/>
              <a:t>local trust</a:t>
            </a:r>
            <a:r>
              <a:rPr lang="zh-CN" altLang="en-US" dirty="0"/>
              <a:t>认证方式，如下：</a:t>
            </a:r>
            <a:endParaRPr lang="en-US" altLang="zh-CN" dirty="0"/>
          </a:p>
          <a:p>
            <a:pPr lvl="2"/>
            <a:endParaRPr lang="zh-CN" altLang="en-US" dirty="0"/>
          </a:p>
          <a:p>
            <a:pPr lvl="3"/>
            <a:r>
              <a:rPr lang="zh-CN" altLang="en-US" dirty="0"/>
              <a:t>如果将</a:t>
            </a:r>
            <a:r>
              <a:rPr lang="en-US" altLang="zh-CN" dirty="0"/>
              <a:t>ODBC</a:t>
            </a:r>
            <a:r>
              <a:rPr lang="zh-CN" altLang="en-US" dirty="0"/>
              <a:t>客户端配置在和要连接的数据库主节点在不同机器上，则需要使用</a:t>
            </a:r>
            <a:r>
              <a:rPr lang="en-US" altLang="zh-CN" dirty="0"/>
              <a:t>sha256</a:t>
            </a:r>
            <a:r>
              <a:rPr lang="zh-CN" altLang="en-US" dirty="0"/>
              <a:t>认证方式，如下：</a:t>
            </a:r>
            <a:endParaRPr lang="en-US" altLang="zh-CN" dirty="0"/>
          </a:p>
          <a:p>
            <a:pPr lvl="3"/>
            <a:endParaRPr lang="zh-CN" altLang="en-US" dirty="0"/>
          </a:p>
          <a:p>
            <a:pPr lvl="2"/>
            <a:r>
              <a:rPr lang="zh-CN" altLang="en-US" dirty="0"/>
              <a:t>重启</a:t>
            </a:r>
            <a:r>
              <a:rPr lang="en-US" altLang="zh-CN" dirty="0" err="1"/>
              <a:t>openGauss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2220996" y="1917520"/>
            <a:ext cx="7471644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local all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all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xxx.xxx.xxx.xxx</a:t>
            </a:r>
            <a:r>
              <a:rPr lang="en-US" altLang="zh-CN" dirty="0">
                <a:latin typeface="+mn-lt"/>
                <a:cs typeface="+mn-ea"/>
                <a:sym typeface="+mn-lt"/>
              </a:rPr>
              <a:t>/32 trust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772776" y="3680494"/>
            <a:ext cx="7919863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n-NO" altLang="zh-CN" dirty="0">
                <a:latin typeface="+mn-lt"/>
                <a:cs typeface="+mn-ea"/>
                <a:sym typeface="+mn-lt"/>
              </a:rPr>
              <a:t>gs_om -t stop </a:t>
            </a:r>
          </a:p>
          <a:p>
            <a:r>
              <a:rPr lang="nn-NO" altLang="zh-CN" dirty="0">
                <a:latin typeface="+mn-lt"/>
                <a:cs typeface="+mn-ea"/>
                <a:sym typeface="+mn-lt"/>
              </a:rPr>
              <a:t>gs_om -t start</a:t>
            </a:r>
          </a:p>
        </p:txBody>
      </p:sp>
      <p:sp>
        <p:nvSpPr>
          <p:cNvPr id="7" name="文本框 6"/>
          <p:cNvSpPr txBox="1"/>
          <p:nvPr/>
        </p:nvSpPr>
        <p:spPr bwMode="auto">
          <a:xfrm>
            <a:off x="2220996" y="2879775"/>
            <a:ext cx="7471644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host all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all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xxx.xxx.xxx.xxx</a:t>
            </a:r>
            <a:r>
              <a:rPr lang="en-US" altLang="zh-CN" dirty="0">
                <a:latin typeface="+mn-lt"/>
                <a:cs typeface="+mn-ea"/>
                <a:sym typeface="+mn-lt"/>
              </a:rPr>
              <a:t>/32 sha256</a:t>
            </a:r>
          </a:p>
        </p:txBody>
      </p:sp>
    </p:spTree>
    <p:extLst>
      <p:ext uri="{BB962C8B-B14F-4D97-AF65-F5344CB8AC3E}">
        <p14:creationId xmlns:p14="http://schemas.microsoft.com/office/powerpoint/2010/main" val="4104193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步骤 </a:t>
            </a:r>
            <a:r>
              <a:rPr lang="en-US" altLang="zh-CN" dirty="0"/>
              <a:t>7	</a:t>
            </a:r>
            <a:r>
              <a:rPr lang="zh-CN" altLang="en-US" dirty="0"/>
              <a:t>配置环境变量。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在配置文件中追加以下内容。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步骤 </a:t>
            </a:r>
            <a:r>
              <a:rPr lang="en-US" altLang="zh-CN" dirty="0"/>
              <a:t>8	</a:t>
            </a:r>
            <a:r>
              <a:rPr lang="zh-CN" altLang="en-US" dirty="0"/>
              <a:t>执行如下命令使设置生效。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500237" y="1697410"/>
            <a:ext cx="8200353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vim ~/.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bashrc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00237" y="4035823"/>
            <a:ext cx="8200353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n-NO" altLang="zh-CN" dirty="0">
                <a:latin typeface="+mn-lt"/>
                <a:cs typeface="+mn-ea"/>
                <a:sym typeface="+mn-lt"/>
              </a:rPr>
              <a:t>source ~/.bashrc</a:t>
            </a:r>
          </a:p>
        </p:txBody>
      </p:sp>
      <p:sp>
        <p:nvSpPr>
          <p:cNvPr id="7" name="文本框 6"/>
          <p:cNvSpPr txBox="1"/>
          <p:nvPr/>
        </p:nvSpPr>
        <p:spPr bwMode="auto">
          <a:xfrm>
            <a:off x="1500237" y="2651173"/>
            <a:ext cx="8200350" cy="734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export LD_LIBRARY_PATH=/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usr</a:t>
            </a:r>
            <a:r>
              <a:rPr lang="en-US" altLang="zh-CN" dirty="0">
                <a:latin typeface="+mn-lt"/>
                <a:cs typeface="+mn-ea"/>
                <a:sym typeface="+mn-lt"/>
              </a:rPr>
              <a:t>/local/lib/:$LD_LIBRARY_PATH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export ODBCSYSINI=/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usr</a:t>
            </a:r>
            <a:r>
              <a:rPr lang="en-US" altLang="zh-CN" dirty="0">
                <a:latin typeface="+mn-lt"/>
                <a:cs typeface="+mn-ea"/>
                <a:sym typeface="+mn-lt"/>
              </a:rPr>
              <a:t>/local/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etc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export ODBCINI=/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usr</a:t>
            </a:r>
            <a:r>
              <a:rPr lang="en-US" altLang="zh-CN" dirty="0">
                <a:latin typeface="+mn-lt"/>
                <a:cs typeface="+mn-ea"/>
                <a:sym typeface="+mn-lt"/>
              </a:rPr>
              <a:t>/local/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etc</a:t>
            </a:r>
            <a:r>
              <a:rPr lang="en-US" altLang="zh-CN" dirty="0">
                <a:latin typeface="+mn-lt"/>
                <a:cs typeface="+mn-ea"/>
                <a:sym typeface="+mn-lt"/>
              </a:rPr>
              <a:t>/odbc.ini</a:t>
            </a:r>
          </a:p>
        </p:txBody>
      </p:sp>
    </p:spTree>
    <p:extLst>
      <p:ext uri="{BB962C8B-B14F-4D97-AF65-F5344CB8AC3E}">
        <p14:creationId xmlns:p14="http://schemas.microsoft.com/office/powerpoint/2010/main" val="2262910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下配置数据源 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测试数据源配置</a:t>
            </a:r>
          </a:p>
          <a:p>
            <a:pPr lvl="2"/>
            <a:r>
              <a:rPr lang="zh-CN" altLang="en-US" dirty="0"/>
              <a:t>执行</a:t>
            </a:r>
            <a:r>
              <a:rPr lang="en-US" altLang="zh-CN" dirty="0" err="1"/>
              <a:t>isql</a:t>
            </a:r>
            <a:r>
              <a:rPr lang="en-US" altLang="zh-CN" dirty="0"/>
              <a:t> -v </a:t>
            </a:r>
            <a:r>
              <a:rPr lang="en-US" altLang="zh-CN" dirty="0" err="1"/>
              <a:t>GaussODBC</a:t>
            </a:r>
            <a:r>
              <a:rPr lang="zh-CN" altLang="en-US" dirty="0"/>
              <a:t>（数据源名称）命令。</a:t>
            </a:r>
          </a:p>
          <a:p>
            <a:pPr lvl="3"/>
            <a:r>
              <a:rPr lang="zh-CN" altLang="en-US" dirty="0"/>
              <a:t>如果显示如下信息，表明配置正确，连接成功。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zh-CN" altLang="en-US" dirty="0"/>
          </a:p>
          <a:p>
            <a:pPr lvl="3"/>
            <a:r>
              <a:rPr lang="zh-CN" altLang="en-US" dirty="0"/>
              <a:t>若显示</a:t>
            </a:r>
            <a:r>
              <a:rPr lang="en-US" altLang="zh-CN" dirty="0"/>
              <a:t>ERROR</a:t>
            </a:r>
            <a:r>
              <a:rPr lang="zh-CN" altLang="en-US" dirty="0"/>
              <a:t>信息，则表明配置错误。请检查上述配置是否正确。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 bwMode="auto">
          <a:xfrm>
            <a:off x="2213631" y="2473826"/>
            <a:ext cx="7494912" cy="2027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+---------------------------------------+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Connected!      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                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sql</a:t>
            </a:r>
            <a:r>
              <a:rPr lang="en-US" altLang="zh-CN" dirty="0">
                <a:latin typeface="+mn-lt"/>
                <a:cs typeface="+mn-ea"/>
                <a:sym typeface="+mn-lt"/>
              </a:rPr>
              <a:t>-statement   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help [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tablename</a:t>
            </a:r>
            <a:r>
              <a:rPr lang="en-US" altLang="zh-CN" dirty="0">
                <a:latin typeface="+mn-lt"/>
                <a:cs typeface="+mn-ea"/>
                <a:sym typeface="+mn-lt"/>
              </a:rPr>
              <a:t>]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quit            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|                                       |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+---------------------------------------+ 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SQL&gt; </a:t>
            </a:r>
          </a:p>
        </p:txBody>
      </p:sp>
    </p:spTree>
    <p:extLst>
      <p:ext uri="{BB962C8B-B14F-4D97-AF65-F5344CB8AC3E}">
        <p14:creationId xmlns:p14="http://schemas.microsoft.com/office/powerpoint/2010/main" val="4099858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（判断）元命令可以帮助管理员查看数据库对象的信息、查询缓存区信息、格式化</a:t>
            </a:r>
            <a:r>
              <a:rPr lang="en-US" altLang="zh-CN" dirty="0"/>
              <a:t>SQL</a:t>
            </a:r>
            <a:r>
              <a:rPr lang="zh-CN" altLang="en-US" dirty="0"/>
              <a:t>输出结果，以及连接到新的数据库等。（</a:t>
            </a:r>
            <a:r>
              <a:rPr lang="en-US" altLang="zh-CN" dirty="0"/>
              <a:t>    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正确</a:t>
            </a:r>
          </a:p>
          <a:p>
            <a:pPr lvl="1"/>
            <a:r>
              <a:rPr lang="zh-CN" altLang="en-US" dirty="0"/>
              <a:t>错误</a:t>
            </a:r>
            <a:endParaRPr lang="en-US" altLang="zh-CN" dirty="0"/>
          </a:p>
          <a:p>
            <a:r>
              <a:rPr lang="zh-CN" altLang="en-US" dirty="0"/>
              <a:t>（单选）查看表的定义的元命令是。（     ）</a:t>
            </a:r>
            <a:endParaRPr lang="en-US" altLang="zh-CN" dirty="0"/>
          </a:p>
          <a:p>
            <a:pPr lvl="1"/>
            <a:r>
              <a:rPr lang="en-US" altLang="zh-CN" dirty="0"/>
              <a:t>\l</a:t>
            </a:r>
            <a:endParaRPr lang="zh-CN" altLang="en-US" dirty="0"/>
          </a:p>
          <a:p>
            <a:pPr lvl="1"/>
            <a:r>
              <a:rPr lang="en-US" altLang="zh-CN" dirty="0"/>
              <a:t>\q</a:t>
            </a:r>
          </a:p>
          <a:p>
            <a:pPr lvl="1"/>
            <a:r>
              <a:rPr lang="en-US" altLang="zh-CN" dirty="0"/>
              <a:t>\d</a:t>
            </a:r>
          </a:p>
          <a:p>
            <a:pPr lvl="1"/>
            <a:r>
              <a:rPr lang="en-US" altLang="zh-CN" dirty="0"/>
              <a:t>\h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0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连接数据库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连接数据库的客户端工具包括</a:t>
            </a:r>
            <a:r>
              <a:rPr lang="en-US" altLang="zh-CN" dirty="0" err="1"/>
              <a:t>gsql</a:t>
            </a:r>
            <a:r>
              <a:rPr lang="zh-CN" altLang="en-US" dirty="0"/>
              <a:t> 、</a:t>
            </a:r>
            <a:r>
              <a:rPr lang="en-US" altLang="zh-CN" dirty="0"/>
              <a:t>Data Studio </a:t>
            </a:r>
            <a:r>
              <a:rPr lang="zh-CN" altLang="en-US" dirty="0"/>
              <a:t>、应用程序接口（如</a:t>
            </a:r>
            <a:r>
              <a:rPr lang="en-US" altLang="zh-CN" dirty="0"/>
              <a:t>ODBC</a:t>
            </a:r>
            <a:r>
              <a:rPr lang="zh-CN" altLang="en-US" dirty="0"/>
              <a:t>和</a:t>
            </a:r>
            <a:r>
              <a:rPr lang="en-US" altLang="zh-CN" dirty="0"/>
              <a:t>JDBC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 err="1"/>
              <a:t>gsql</a:t>
            </a:r>
            <a:r>
              <a:rPr lang="zh-CN" altLang="en-US" dirty="0"/>
              <a:t>是</a:t>
            </a:r>
            <a:r>
              <a:rPr lang="en-US" altLang="zh-CN" dirty="0" err="1"/>
              <a:t>openGauss</a:t>
            </a:r>
            <a:r>
              <a:rPr lang="zh-CN" altLang="en-US" dirty="0"/>
              <a:t>自带的客户端工具。使用</a:t>
            </a:r>
            <a:r>
              <a:rPr lang="en-US" altLang="zh-CN" dirty="0" err="1"/>
              <a:t>gsql</a:t>
            </a:r>
            <a:r>
              <a:rPr lang="zh-CN" altLang="en-US" dirty="0"/>
              <a:t>连接数据库，可以交互式地输入、编辑、执行</a:t>
            </a:r>
            <a:r>
              <a:rPr lang="en-US" altLang="zh-CN" dirty="0"/>
              <a:t>SQL</a:t>
            </a:r>
            <a:r>
              <a:rPr lang="zh-CN" altLang="en-US" dirty="0"/>
              <a:t>语句；</a:t>
            </a:r>
            <a:endParaRPr lang="en-US" altLang="zh-CN" dirty="0"/>
          </a:p>
          <a:p>
            <a:pPr lvl="1"/>
            <a:r>
              <a:rPr lang="en-US" altLang="zh-CN" dirty="0"/>
              <a:t>Data Studio</a:t>
            </a:r>
            <a:r>
              <a:rPr lang="zh-CN" altLang="en-US" dirty="0"/>
              <a:t>是一个集成开发环境，帮助数据库开发人员便捷地构建应用程序，以图形化界面形式提供数据库关键特性；</a:t>
            </a:r>
          </a:p>
          <a:p>
            <a:pPr lvl="1"/>
            <a:r>
              <a:rPr lang="zh-CN" altLang="en-US" dirty="0"/>
              <a:t>用户可以使用标准的数据库应用程序接口（如</a:t>
            </a:r>
            <a:r>
              <a:rPr lang="en-US" altLang="zh-CN" dirty="0"/>
              <a:t>ODBC</a:t>
            </a:r>
            <a:r>
              <a:rPr lang="zh-CN" altLang="en-US" dirty="0"/>
              <a:t>和</a:t>
            </a:r>
            <a:r>
              <a:rPr lang="en-US" altLang="zh-CN" dirty="0"/>
              <a:t>JDBC</a:t>
            </a:r>
            <a:r>
              <a:rPr lang="zh-CN" altLang="en-US" dirty="0"/>
              <a:t>），开发基于</a:t>
            </a:r>
            <a:r>
              <a:rPr lang="en-US" altLang="zh-CN" dirty="0" err="1"/>
              <a:t>openGauss</a:t>
            </a:r>
            <a:r>
              <a:rPr lang="zh-CN" altLang="en-US" dirty="0"/>
              <a:t>的应用程序。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714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gsql</a:t>
            </a:r>
            <a:r>
              <a:rPr lang="zh-CN" altLang="en-US"/>
              <a:t>是</a:t>
            </a:r>
            <a:r>
              <a:rPr lang="en-US" altLang="zh-CN"/>
              <a:t>openGauss</a:t>
            </a:r>
            <a:r>
              <a:rPr lang="zh-CN" altLang="en-US"/>
              <a:t>提供的数据库连接工具，数据库应用程序接口（如</a:t>
            </a:r>
            <a:r>
              <a:rPr lang="en-US" altLang="zh-CN"/>
              <a:t>ODBC</a:t>
            </a:r>
            <a:r>
              <a:rPr lang="zh-CN" altLang="en-US"/>
              <a:t>和</a:t>
            </a:r>
            <a:r>
              <a:rPr lang="en-US" altLang="zh-CN"/>
              <a:t>JDBC</a:t>
            </a:r>
            <a:r>
              <a:rPr lang="zh-CN" altLang="en-US"/>
              <a:t>），可以为多种关系数据库提供统一访问接口，应用程序可基于它操作数据，在避免了应用程序直接操作数据库系统的同时，增强了应用程序的可移植性、扩展性和可维护性。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49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3E1400-CBB3-4C18-9B3A-F07CE69B01B7}"/>
              </a:ext>
            </a:extLst>
          </p:cNvPr>
          <p:cNvGrpSpPr/>
          <p:nvPr/>
        </p:nvGrpSpPr>
        <p:grpSpPr>
          <a:xfrm>
            <a:off x="2288382" y="2456338"/>
            <a:ext cx="7839869" cy="2520000"/>
            <a:chOff x="764381" y="1948181"/>
            <a:chExt cx="7839869" cy="25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F4B60EC-ABCD-45B8-AA88-F6672D743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1" y="1948181"/>
              <a:ext cx="2520000" cy="252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A13BF6-30FC-4CE7-92A8-F7EDBB27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015" y="1948181"/>
              <a:ext cx="2520000" cy="25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BB73AF-7917-463E-9DE8-FD69630FB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50" y="1948181"/>
              <a:ext cx="2520000" cy="252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ABD157-ECCC-4194-ADE5-234A95F2A814}"/>
                </a:ext>
              </a:extLst>
            </p:cNvPr>
            <p:cNvSpPr/>
            <p:nvPr/>
          </p:nvSpPr>
          <p:spPr>
            <a:xfrm>
              <a:off x="6631555" y="4149080"/>
              <a:ext cx="1425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华为企业业务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APP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A1AE1E-23DA-48D1-87C9-D26402CBE0DC}"/>
                </a:ext>
              </a:extLst>
            </p:cNvPr>
            <p:cNvSpPr/>
            <p:nvPr/>
          </p:nvSpPr>
          <p:spPr>
            <a:xfrm>
              <a:off x="3974320" y="4149080"/>
              <a:ext cx="1425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企业技术支持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APP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16203A-5552-47ED-A990-490B340BAC4C}"/>
                </a:ext>
              </a:extLst>
            </p:cNvPr>
            <p:cNvSpPr/>
            <p:nvPr/>
          </p:nvSpPr>
          <p:spPr>
            <a:xfrm>
              <a:off x="1465574" y="4149080"/>
              <a:ext cx="11176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华为培训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APP</a:t>
              </a:r>
            </a:p>
          </p:txBody>
        </p:sp>
        <p:pic>
          <p:nvPicPr>
            <p:cNvPr id="13" name="图片 12" descr="屏幕剪辑">
              <a:extLst>
                <a:ext uri="{FF2B5EF4-FFF2-40B4-BE49-F238E27FC236}">
                  <a16:creationId xmlns:a16="http://schemas.microsoft.com/office/drawing/2014/main" id="{99663D9E-8033-4D43-B82B-DEC202A23FBD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381" y="2326181"/>
              <a:ext cx="1764000" cy="1764000"/>
            </a:xfrm>
            <a:prstGeom prst="rect">
              <a:avLst/>
            </a:prstGeom>
          </p:spPr>
        </p:pic>
        <p:pic>
          <p:nvPicPr>
            <p:cNvPr id="14" name="图片 13" descr="屏幕剪辑">
              <a:extLst>
                <a:ext uri="{FF2B5EF4-FFF2-40B4-BE49-F238E27FC236}">
                  <a16:creationId xmlns:a16="http://schemas.microsoft.com/office/drawing/2014/main" id="{94EF2E64-506C-4AE2-B3EF-9ED9B3DC0D23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333" y="2326181"/>
              <a:ext cx="1764000" cy="1764000"/>
            </a:xfrm>
            <a:prstGeom prst="rect">
              <a:avLst/>
            </a:prstGeom>
          </p:spPr>
        </p:pic>
        <p:pic>
          <p:nvPicPr>
            <p:cNvPr id="15" name="图片 14" descr="屏幕剪辑">
              <a:extLst>
                <a:ext uri="{FF2B5EF4-FFF2-40B4-BE49-F238E27FC236}">
                  <a16:creationId xmlns:a16="http://schemas.microsoft.com/office/drawing/2014/main" id="{A89346DD-A6D1-4AE8-8F9F-E314DE086161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015" y="2326181"/>
              <a:ext cx="1764000" cy="17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098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华为官方网站</a:t>
            </a:r>
            <a:endParaRPr lang="en-US" altLang="zh-CN" sz="2000" dirty="0"/>
          </a:p>
          <a:p>
            <a:pPr lvl="1"/>
            <a:r>
              <a:rPr lang="zh-CN" altLang="en-US" sz="1800" dirty="0"/>
              <a:t>企业业务：</a:t>
            </a:r>
            <a:r>
              <a:rPr lang="en-US" altLang="zh-CN" sz="1800" dirty="0"/>
              <a:t>http://enterprise.huawei.com/cn/</a:t>
            </a:r>
          </a:p>
          <a:p>
            <a:pPr lvl="1"/>
            <a:r>
              <a:rPr lang="zh-CN" altLang="en-US" sz="1800" dirty="0"/>
              <a:t>技术支持：</a:t>
            </a:r>
            <a:r>
              <a:rPr lang="en-US" altLang="zh-CN" sz="1800" dirty="0"/>
              <a:t>http://support.huawei.com/enterprise/</a:t>
            </a:r>
          </a:p>
          <a:p>
            <a:pPr lvl="1"/>
            <a:r>
              <a:rPr lang="zh-CN" altLang="en-US" sz="1800" dirty="0"/>
              <a:t>在线学习：</a:t>
            </a:r>
            <a:r>
              <a:rPr lang="en-US" altLang="zh-CN" sz="1800" dirty="0"/>
              <a:t>http://learning.huawei.com/cn/</a:t>
            </a:r>
          </a:p>
          <a:p>
            <a:r>
              <a:rPr lang="zh-CN" altLang="en-US" sz="2000" dirty="0"/>
              <a:t>热门工具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HedEx</a:t>
            </a:r>
            <a:r>
              <a:rPr lang="en-US" altLang="zh-CN" sz="1800" dirty="0"/>
              <a:t> Lite</a:t>
            </a:r>
            <a:endParaRPr lang="zh-CN" altLang="en-US" sz="1800" dirty="0"/>
          </a:p>
          <a:p>
            <a:pPr lvl="1"/>
            <a:r>
              <a:rPr lang="en-US" altLang="zh-CN" sz="1800" dirty="0" err="1"/>
              <a:t>eNSP</a:t>
            </a:r>
            <a:endParaRPr lang="zh-CN" altLang="en-US" sz="1800" dirty="0"/>
          </a:p>
          <a:p>
            <a:pPr lvl="1"/>
            <a:r>
              <a:rPr lang="zh-CN" altLang="en-US" sz="1800" dirty="0"/>
              <a:t>网络资料工具中心</a:t>
            </a:r>
            <a:endParaRPr lang="en-US" altLang="zh-CN" sz="1800" dirty="0"/>
          </a:p>
          <a:p>
            <a:pPr lvl="1"/>
            <a:r>
              <a:rPr lang="zh-CN" altLang="en-US" sz="1800" dirty="0"/>
              <a:t>信息查询助手</a:t>
            </a:r>
            <a:endParaRPr lang="en-US" altLang="zh-CN" sz="1800" dirty="0"/>
          </a:p>
          <a:p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3F91931-180B-4236-AD33-35A849652E5B}"/>
              </a:ext>
            </a:extLst>
          </p:cNvPr>
          <p:cNvGrpSpPr/>
          <p:nvPr/>
        </p:nvGrpSpPr>
        <p:grpSpPr>
          <a:xfrm>
            <a:off x="6646651" y="4157392"/>
            <a:ext cx="3932189" cy="1951766"/>
            <a:chOff x="4716250" y="3981255"/>
            <a:chExt cx="3932189" cy="19517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31C79E5-356B-486A-A06C-79CBC65D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250" y="3981255"/>
              <a:ext cx="1944000" cy="1944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6EE5A41-3B9D-4CD4-97FB-9B05DF87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439" y="3981255"/>
              <a:ext cx="1944000" cy="1944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014635-1BE6-47BD-9315-EB3D51863A68}"/>
                </a:ext>
              </a:extLst>
            </p:cNvPr>
            <p:cNvSpPr/>
            <p:nvPr/>
          </p:nvSpPr>
          <p:spPr>
            <a:xfrm>
              <a:off x="7225034" y="562524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热门工具</a:t>
              </a:r>
              <a:endPara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C0DE57-B92C-4D21-8E4E-12F0C1781314}"/>
                </a:ext>
              </a:extLst>
            </p:cNvPr>
            <p:cNvSpPr/>
            <p:nvPr/>
          </p:nvSpPr>
          <p:spPr>
            <a:xfrm>
              <a:off x="5236845" y="562524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技术支持</a:t>
              </a:r>
              <a:endPara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10" name="图片 9" descr="屏幕剪辑">
              <a:extLst>
                <a:ext uri="{FF2B5EF4-FFF2-40B4-BE49-F238E27FC236}">
                  <a16:creationId xmlns:a16="http://schemas.microsoft.com/office/drawing/2014/main" id="{8ADE64A2-3505-4D98-A267-C2BC72C0782D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250" y="4269255"/>
              <a:ext cx="1368000" cy="1368000"/>
            </a:xfrm>
            <a:prstGeom prst="rect">
              <a:avLst/>
            </a:prstGeom>
          </p:spPr>
        </p:pic>
        <p:pic>
          <p:nvPicPr>
            <p:cNvPr id="11" name="图片 10" descr="屏幕剪辑">
              <a:extLst>
                <a:ext uri="{FF2B5EF4-FFF2-40B4-BE49-F238E27FC236}">
                  <a16:creationId xmlns:a16="http://schemas.microsoft.com/office/drawing/2014/main" id="{0748FCF0-A092-4999-A891-A8FB6592BDB5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439" y="4269255"/>
              <a:ext cx="1368000" cy="1368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FCA7D09-9808-4602-A580-616FAED56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40987" r="40734" b="40492"/>
            <a:stretch/>
          </p:blipFill>
          <p:spPr>
            <a:xfrm>
              <a:off x="5508230" y="4773235"/>
              <a:ext cx="360040" cy="36004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4A7EA6-CF2D-42AD-98D5-1A176F468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40987" r="40734" b="40492"/>
            <a:stretch/>
          </p:blipFill>
          <p:spPr>
            <a:xfrm>
              <a:off x="7496419" y="4773235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36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确认连接信息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客户端工具通过数据库主节点连接数据库。因此连接前，需获取数据库主节点所在服务器的</a:t>
            </a:r>
            <a:r>
              <a:rPr lang="en-US" altLang="zh-CN" dirty="0"/>
              <a:t>IP</a:t>
            </a:r>
            <a:r>
              <a:rPr lang="zh-CN" altLang="en-US" dirty="0"/>
              <a:t>地址及数据库主节点的端口号信息。</a:t>
            </a:r>
          </a:p>
          <a:p>
            <a:pPr lvl="1"/>
            <a:r>
              <a:rPr lang="zh-CN" altLang="en-US" dirty="0"/>
              <a:t>如下图部署了数据库主节点实例的服务器</a:t>
            </a:r>
            <a:r>
              <a:rPr lang="en-US" altLang="zh-CN" dirty="0"/>
              <a:t>IP</a:t>
            </a:r>
            <a:r>
              <a:rPr lang="zh-CN" altLang="en-US" dirty="0"/>
              <a:t>地址分别为</a:t>
            </a:r>
            <a:r>
              <a:rPr lang="en-US" altLang="zh-CN" dirty="0"/>
              <a:t>192.168.10.11</a:t>
            </a:r>
            <a:r>
              <a:rPr lang="zh-CN" altLang="en-US" dirty="0"/>
              <a:t>。数据库主节点数据路径为“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BigData</a:t>
            </a:r>
            <a:r>
              <a:rPr lang="en-US" altLang="zh-CN" dirty="0"/>
              <a:t>/</a:t>
            </a:r>
            <a:r>
              <a:rPr lang="en-US" altLang="zh-CN" dirty="0" err="1"/>
              <a:t>gaussdb</a:t>
            </a:r>
            <a:r>
              <a:rPr lang="en-US" altLang="zh-CN" dirty="0"/>
              <a:t>/data1/</a:t>
            </a:r>
            <a:r>
              <a:rPr lang="en-US" altLang="zh-CN" dirty="0" err="1"/>
              <a:t>dbnode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数据库主节点数据路径下的</a:t>
            </a:r>
            <a:r>
              <a:rPr lang="en-US" altLang="zh-CN" dirty="0" err="1"/>
              <a:t>postgresql.conf</a:t>
            </a:r>
            <a:r>
              <a:rPr lang="zh-CN" altLang="en-US" dirty="0"/>
              <a:t>文件中查看端口号信息。示例如下：</a:t>
            </a:r>
            <a:r>
              <a:rPr lang="en-US" altLang="zh-CN" dirty="0"/>
              <a:t>8000</a:t>
            </a:r>
            <a:r>
              <a:rPr lang="zh-CN" altLang="en-US" dirty="0"/>
              <a:t>为数据库主节点的端口号。</a:t>
            </a:r>
          </a:p>
        </p:txBody>
      </p:sp>
      <p:sp>
        <p:nvSpPr>
          <p:cNvPr id="6" name="文本框 5"/>
          <p:cNvSpPr txBox="1"/>
          <p:nvPr/>
        </p:nvSpPr>
        <p:spPr bwMode="auto">
          <a:xfrm>
            <a:off x="1496592" y="3056786"/>
            <a:ext cx="8933766" cy="11658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/>
              <a:t>gs_om</a:t>
            </a:r>
            <a:r>
              <a:rPr lang="en-US" altLang="zh-CN" sz="1400" dirty="0"/>
              <a:t> -t status --detail</a:t>
            </a:r>
          </a:p>
          <a:p>
            <a:r>
              <a:rPr lang="en-US" altLang="zh-CN" sz="1400" dirty="0"/>
              <a:t>[ </a:t>
            </a:r>
            <a:r>
              <a:rPr lang="en-US" altLang="zh-CN" sz="1400" dirty="0" err="1"/>
              <a:t>DBnode</a:t>
            </a:r>
            <a:r>
              <a:rPr lang="en-US" altLang="zh-CN" sz="1400" dirty="0"/>
              <a:t> State ]  </a:t>
            </a:r>
          </a:p>
          <a:p>
            <a:r>
              <a:rPr lang="en-US" altLang="zh-CN" sz="1400" dirty="0"/>
              <a:t>node        </a:t>
            </a:r>
            <a:r>
              <a:rPr lang="en-US" altLang="zh-CN" sz="1400" dirty="0" err="1"/>
              <a:t>node_ip</a:t>
            </a:r>
            <a:r>
              <a:rPr lang="en-US" altLang="zh-CN" sz="1400" dirty="0"/>
              <a:t>         instance                                  state </a:t>
            </a:r>
          </a:p>
          <a:p>
            <a:r>
              <a:rPr lang="en-US" altLang="zh-CN" sz="1400" dirty="0"/>
              <a:t>----------------------------------------------------------------------------- </a:t>
            </a:r>
          </a:p>
          <a:p>
            <a:r>
              <a:rPr lang="en-US" altLang="zh-CN" sz="1400" dirty="0"/>
              <a:t>1  plat1 192.168.0.11  5001 /</a:t>
            </a:r>
            <a:r>
              <a:rPr lang="en-US" altLang="zh-CN" sz="1400" dirty="0" err="1"/>
              <a:t>srv</a:t>
            </a:r>
            <a:r>
              <a:rPr lang="en-US" altLang="zh-CN" sz="1400" dirty="0"/>
              <a:t>/</a:t>
            </a:r>
            <a:r>
              <a:rPr lang="en-US" altLang="zh-CN" sz="1400" dirty="0" err="1"/>
              <a:t>BigData</a:t>
            </a:r>
            <a:r>
              <a:rPr lang="en-US" altLang="zh-CN" sz="1400" dirty="0"/>
              <a:t>/</a:t>
            </a:r>
            <a:r>
              <a:rPr lang="en-US" altLang="zh-CN" sz="1400" dirty="0" err="1"/>
              <a:t>gaussdb</a:t>
            </a:r>
            <a:r>
              <a:rPr lang="en-US" altLang="zh-CN" sz="1400" dirty="0"/>
              <a:t>/data1/</a:t>
            </a:r>
            <a:r>
              <a:rPr lang="en-US" altLang="zh-CN" sz="1400" dirty="0" err="1"/>
              <a:t>dbnode</a:t>
            </a:r>
            <a:r>
              <a:rPr lang="en-US" altLang="zh-CN" sz="1400" dirty="0"/>
              <a:t> Normal </a:t>
            </a:r>
          </a:p>
        </p:txBody>
      </p:sp>
      <p:sp>
        <p:nvSpPr>
          <p:cNvPr id="7" name="文本框 6"/>
          <p:cNvSpPr txBox="1"/>
          <p:nvPr/>
        </p:nvSpPr>
        <p:spPr bwMode="auto">
          <a:xfrm>
            <a:off x="1463935" y="5096344"/>
            <a:ext cx="8933768" cy="734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cat /</a:t>
            </a:r>
            <a:r>
              <a:rPr lang="en-US" altLang="zh-CN" sz="1400" dirty="0" err="1"/>
              <a:t>srv</a:t>
            </a:r>
            <a:r>
              <a:rPr lang="en-US" altLang="zh-CN" sz="1400" dirty="0"/>
              <a:t>/</a:t>
            </a:r>
            <a:r>
              <a:rPr lang="en-US" altLang="zh-CN" sz="1400" dirty="0" err="1"/>
              <a:t>BigData</a:t>
            </a:r>
            <a:r>
              <a:rPr lang="en-US" altLang="zh-CN" sz="1400" dirty="0"/>
              <a:t>/</a:t>
            </a:r>
            <a:r>
              <a:rPr lang="en-US" altLang="zh-CN" sz="1400" dirty="0" err="1"/>
              <a:t>gaussdb</a:t>
            </a:r>
            <a:r>
              <a:rPr lang="en-US" altLang="zh-CN" sz="1400" dirty="0"/>
              <a:t>/data1/</a:t>
            </a:r>
            <a:r>
              <a:rPr lang="en-US" altLang="zh-CN" sz="1400" dirty="0" err="1"/>
              <a:t>dbnode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postgresql.conf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grep</a:t>
            </a:r>
            <a:r>
              <a:rPr lang="en-US" altLang="zh-CN" sz="1400" dirty="0"/>
              <a:t> port</a:t>
            </a:r>
          </a:p>
          <a:p>
            <a:r>
              <a:rPr lang="en-US" altLang="zh-CN" sz="1400" dirty="0"/>
              <a:t>port = </a:t>
            </a:r>
            <a:r>
              <a:rPr lang="en-US" altLang="zh-CN" sz="1400" b="1" dirty="0"/>
              <a:t>8000</a:t>
            </a:r>
            <a:r>
              <a:rPr lang="en-US" altLang="zh-CN" sz="1400" dirty="0"/>
              <a:t>    # (change requires restart) </a:t>
            </a:r>
          </a:p>
          <a:p>
            <a:r>
              <a:rPr lang="en-US" altLang="zh-CN" sz="1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2412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/>
              <a:t>Gsql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 Studio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应用程序接口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4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gsql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gsql</a:t>
            </a:r>
            <a:r>
              <a:rPr lang="zh-CN" altLang="zh-CN" dirty="0"/>
              <a:t>是</a:t>
            </a:r>
            <a:r>
              <a:rPr lang="en-US" altLang="zh-CN" dirty="0" err="1"/>
              <a:t>openGauss</a:t>
            </a:r>
            <a:r>
              <a:rPr lang="zh-CN" altLang="zh-CN" dirty="0"/>
              <a:t>提供的在命令行下运行的数据库连接工具。此工具除了具备操作数据库的基本功能，还提供了若干高级特性，便于用户使用。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gsql</a:t>
            </a:r>
            <a:r>
              <a:rPr lang="zh-CN" altLang="en-US" dirty="0"/>
              <a:t>连接数据库分为以下两类，具体连接数据库步骤见</a:t>
            </a:r>
            <a:r>
              <a:rPr lang="en-US" altLang="zh-CN" dirty="0" err="1"/>
              <a:t>openGauss</a:t>
            </a:r>
            <a:r>
              <a:rPr lang="zh-CN" altLang="en-US" dirty="0"/>
              <a:t>数据库开发调试工具实验手册：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gsql</a:t>
            </a:r>
            <a:r>
              <a:rPr lang="zh-CN" altLang="en-US" dirty="0"/>
              <a:t>本地连接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gsql</a:t>
            </a:r>
            <a:r>
              <a:rPr lang="zh-CN" altLang="en-US" dirty="0"/>
              <a:t>远程连接</a:t>
            </a:r>
          </a:p>
        </p:txBody>
      </p:sp>
    </p:spTree>
    <p:extLst>
      <p:ext uri="{BB962C8B-B14F-4D97-AF65-F5344CB8AC3E}">
        <p14:creationId xmlns:p14="http://schemas.microsoft.com/office/powerpoint/2010/main" val="16769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常用语法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语句：支持交互式地键入并执行</a:t>
            </a:r>
            <a:r>
              <a:rPr lang="en-US" altLang="zh-CN" dirty="0"/>
              <a:t>SQL</a:t>
            </a:r>
            <a:r>
              <a:rPr lang="zh-CN" altLang="en-US" dirty="0"/>
              <a:t>语句，也可以执行一个文件中指定的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</a:p>
          <a:p>
            <a:pPr lvl="1"/>
            <a:r>
              <a:rPr lang="zh-CN" altLang="en-US" dirty="0"/>
              <a:t>以创建数据库</a:t>
            </a:r>
            <a:r>
              <a:rPr lang="en-US" altLang="zh-CN" dirty="0" err="1"/>
              <a:t>human_staff</a:t>
            </a:r>
            <a:r>
              <a:rPr lang="zh-CN" altLang="en-US" dirty="0"/>
              <a:t>为例。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通常，输入的命令行在遇到分号的时候结束。如果输入的命令行没有错误，结果就会输出到屏幕上。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452769" y="2745306"/>
            <a:ext cx="8963440" cy="6836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spc="-5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>
                <a:latin typeface="+mn-lt"/>
              </a:rPr>
              <a:t>CREATE DATABASE </a:t>
            </a:r>
            <a:r>
              <a:rPr lang="en-US" altLang="zh-CN" dirty="0" err="1">
                <a:latin typeface="+mn-lt"/>
              </a:rPr>
              <a:t>human_staff</a:t>
            </a:r>
            <a:r>
              <a:rPr lang="en-US" altLang="zh-CN" dirty="0">
                <a:latin typeface="+mn-lt"/>
              </a:rPr>
              <a:t>; </a:t>
            </a:r>
          </a:p>
          <a:p>
            <a:r>
              <a:rPr lang="en-US" altLang="zh-CN" dirty="0">
                <a:latin typeface="+mn-lt"/>
              </a:rPr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3615733848"/>
      </p:ext>
    </p:extLst>
  </p:cSld>
  <p:clrMapOvr>
    <a:masterClrMapping/>
  </p:clrMapOvr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4867</Words>
  <Application>Microsoft Office PowerPoint</Application>
  <PresentationFormat>宽屏</PresentationFormat>
  <Paragraphs>525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方正兰亭黑简体</vt:lpstr>
      <vt:lpstr>宋体</vt:lpstr>
      <vt:lpstr>微软雅黑</vt:lpstr>
      <vt:lpstr>微软雅黑</vt:lpstr>
      <vt:lpstr>Arial</vt:lpstr>
      <vt:lpstr>Book Antiqua</vt:lpstr>
      <vt:lpstr>Courier New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openGauss客户端工具介绍</vt:lpstr>
      <vt:lpstr>PowerPoint 演示文稿</vt:lpstr>
      <vt:lpstr>PowerPoint 演示文稿</vt:lpstr>
      <vt:lpstr>PowerPoint 演示文稿</vt:lpstr>
      <vt:lpstr>连接数据库</vt:lpstr>
      <vt:lpstr>确认连接信息</vt:lpstr>
      <vt:lpstr>PowerPoint 演示文稿</vt:lpstr>
      <vt:lpstr>gsql</vt:lpstr>
      <vt:lpstr>常用语法 (1)</vt:lpstr>
      <vt:lpstr>常用语法 (2)</vt:lpstr>
      <vt:lpstr>常见用法示例 (1)</vt:lpstr>
      <vt:lpstr>常见用法示例 (2)</vt:lpstr>
      <vt:lpstr>常见用法示例 (3)</vt:lpstr>
      <vt:lpstr>获取帮助 (1)</vt:lpstr>
      <vt:lpstr>获取帮助 (2)</vt:lpstr>
      <vt:lpstr>获取帮助任务示例 (1)</vt:lpstr>
      <vt:lpstr>获取帮助任务示例 (2)</vt:lpstr>
      <vt:lpstr>获取帮助任务示例 (3)</vt:lpstr>
      <vt:lpstr>PowerPoint 演示文稿</vt:lpstr>
      <vt:lpstr>Data Studio </vt:lpstr>
      <vt:lpstr>Data Studio所提供的特性 </vt:lpstr>
      <vt:lpstr>创建和管理的数据库对象 </vt:lpstr>
      <vt:lpstr>Data Studio用户主界面 (1)  </vt:lpstr>
      <vt:lpstr>Data Studio用户主界面 (2)  </vt:lpstr>
      <vt:lpstr>Data Studio用户主界面 (3)  </vt:lpstr>
      <vt:lpstr>PowerPoint 演示文稿</vt:lpstr>
      <vt:lpstr>开发规范</vt:lpstr>
      <vt:lpstr>PowerPoint 演示文稿</vt:lpstr>
      <vt:lpstr>基于JDBC开发</vt:lpstr>
      <vt:lpstr>JDBC包、驱动类和环境类 </vt:lpstr>
      <vt:lpstr>开发流程 (1)</vt:lpstr>
      <vt:lpstr>开发流程 (2)</vt:lpstr>
      <vt:lpstr>示例 (1)</vt:lpstr>
      <vt:lpstr>示例 (2)</vt:lpstr>
      <vt:lpstr>关闭连接</vt:lpstr>
      <vt:lpstr>PowerPoint 演示文稿</vt:lpstr>
      <vt:lpstr>基于ODBC开发 (1)</vt:lpstr>
      <vt:lpstr>基于ODBC开发 (2)</vt:lpstr>
      <vt:lpstr>ODBC包及依赖的库和头文件</vt:lpstr>
      <vt:lpstr>Linux下配置数据源 (1)</vt:lpstr>
      <vt:lpstr>Linux下配置数据源 (2)</vt:lpstr>
      <vt:lpstr>Linux下配置数据源 (3)</vt:lpstr>
      <vt:lpstr>Linux下配置数据源 (4)</vt:lpstr>
      <vt:lpstr>Linux下配置数据源 (5)</vt:lpstr>
      <vt:lpstr>Linux下配置数据源 (6)</vt:lpstr>
      <vt:lpstr>Linux下配置数据源 (7)</vt:lpstr>
      <vt:lpstr>Linux下配置数据源 (8)</vt:lpstr>
      <vt:lpstr>Linux下配置数据源 (9)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michaelwin</cp:lastModifiedBy>
  <cp:revision>233</cp:revision>
  <cp:lastPrinted>2020-07-31T09:33:18Z</cp:lastPrinted>
  <dcterms:created xsi:type="dcterms:W3CDTF">2018-11-29T10:16:29Z</dcterms:created>
  <dcterms:modified xsi:type="dcterms:W3CDTF">2022-02-24T04:05:27Z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(3)m1/TQH2qtrcGssGylgt2XUbxLpIdfVs723SmxWaihE+t4LmCnTSyIPmHTPkN08wai3UMGkXZ
FWClrr02Ap1A8rPgjBBMUvQ9IKm0ZPdis1NGv4Xk7zk6ifiOMC9dStiP/TIprgfTMiygND4l
rrYIzWx1DDbPLXapnpDqeLtvrFYFRl7jT3OGLIRv8G1xUUCnxZ7VbjP2ILQAk5yVpnCPZ5wn
UdJA4YmOcWxbF8usMG</vt:lpwstr>
  </property>
  <property fmtid="{D5CDD505-2E9C-101B-9397-08002B2CF9AE}" pid="3" name="_2015_ms_pID_7253431">
    <vt:lpwstr>F8lFPNeVCU94PjbCrsD0dlU+veibSUdA4RT8V2qqwSQ5ac5K1aJI15
oJZ76I4HciF/90TuwYXXhvhO4HAVLBZaSUUFSvgCMLDH+wLRqSqXiEFImI6e7Jb7axO78TOs
Aem4nONKQjHbUIgdWIc2gm0rEFQbRVeUD2feyc2kbkySEFCvkHAtAlIxZRbkpVwsfnc9ET2Y
AkoOZ7yjnab3i602G175Q2QwldmMxRmpIiRa</vt:lpwstr>
  </property>
  <property fmtid="{D5CDD505-2E9C-101B-9397-08002B2CF9AE}" pid="4" name="_2015_ms_pID_7253432">
    <vt:lpwstr>w/VmeZP+7ZSDjd8LHyJtQ4w=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1631579040</vt:lpwstr>
  </property>
</Properties>
</file>