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tags/tag1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583" r:id="rId2"/>
    <p:sldId id="704" r:id="rId3"/>
    <p:sldId id="658" r:id="rId4"/>
    <p:sldId id="761" r:id="rId5"/>
    <p:sldId id="623" r:id="rId6"/>
    <p:sldId id="719" r:id="rId7"/>
    <p:sldId id="751" r:id="rId8"/>
    <p:sldId id="747" r:id="rId9"/>
    <p:sldId id="752" r:id="rId10"/>
    <p:sldId id="649" r:id="rId11"/>
    <p:sldId id="650" r:id="rId12"/>
    <p:sldId id="651" r:id="rId13"/>
    <p:sldId id="652" r:id="rId14"/>
    <p:sldId id="653" r:id="rId15"/>
    <p:sldId id="654" r:id="rId16"/>
    <p:sldId id="655" r:id="rId17"/>
    <p:sldId id="656" r:id="rId18"/>
    <p:sldId id="657" r:id="rId19"/>
    <p:sldId id="762" r:id="rId20"/>
    <p:sldId id="647" r:id="rId21"/>
    <p:sldId id="720" r:id="rId22"/>
    <p:sldId id="661" r:id="rId23"/>
    <p:sldId id="765" r:id="rId24"/>
    <p:sldId id="721" r:id="rId25"/>
    <p:sldId id="723" r:id="rId26"/>
    <p:sldId id="630" r:id="rId27"/>
    <p:sldId id="709" r:id="rId28"/>
    <p:sldId id="665" r:id="rId29"/>
    <p:sldId id="756" r:id="rId30"/>
    <p:sldId id="621" r:id="rId31"/>
    <p:sldId id="722" r:id="rId32"/>
    <p:sldId id="663" r:id="rId33"/>
    <p:sldId id="724" r:id="rId34"/>
    <p:sldId id="706" r:id="rId35"/>
    <p:sldId id="767" r:id="rId36"/>
    <p:sldId id="725" r:id="rId37"/>
    <p:sldId id="726" r:id="rId38"/>
    <p:sldId id="707" r:id="rId39"/>
    <p:sldId id="768" r:id="rId4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69696"/>
    <a:srgbClr val="4D4D4D"/>
    <a:srgbClr val="B2B2B2"/>
    <a:srgbClr val="808080"/>
    <a:srgbClr val="C0C0C0"/>
    <a:srgbClr val="777777"/>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36" autoAdjust="0"/>
    <p:restoredTop sz="86154" autoAdjust="0"/>
  </p:normalViewPr>
  <p:slideViewPr>
    <p:cSldViewPr>
      <p:cViewPr varScale="1">
        <p:scale>
          <a:sx n="90" d="100"/>
          <a:sy n="90" d="100"/>
        </p:scale>
        <p:origin x="1408"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7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vl1pPr>
          </a:lstStyle>
          <a:p>
            <a:pPr>
              <a:defRPr/>
            </a:pPr>
            <a:endParaRPr lang="en-US"/>
          </a:p>
        </p:txBody>
      </p:sp>
      <p:sp>
        <p:nvSpPr>
          <p:cNvPr id="870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vl1pPr>
          </a:lstStyle>
          <a:p>
            <a:pPr>
              <a:defRPr/>
            </a:pPr>
            <a:endParaRPr lang="en-US"/>
          </a:p>
        </p:txBody>
      </p:sp>
      <p:sp>
        <p:nvSpPr>
          <p:cNvPr id="870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vl1pPr>
          </a:lstStyle>
          <a:p>
            <a:pPr>
              <a:defRPr/>
            </a:pPr>
            <a:endParaRPr lang="en-US"/>
          </a:p>
        </p:txBody>
      </p:sp>
      <p:sp>
        <p:nvSpPr>
          <p:cNvPr id="870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pPr>
              <a:defRPr/>
            </a:pPr>
            <a:fld id="{9E3D7F6A-058C-41AB-B4DD-95ECE6254AF6}" type="slidenum">
              <a:rPr lang="en-US"/>
              <a:pPr>
                <a:defRPr/>
              </a:pPr>
              <a:t>‹#›</a:t>
            </a:fld>
            <a:endParaRPr lang="en-US"/>
          </a:p>
        </p:txBody>
      </p:sp>
    </p:spTree>
    <p:extLst>
      <p:ext uri="{BB962C8B-B14F-4D97-AF65-F5344CB8AC3E}">
        <p14:creationId xmlns:p14="http://schemas.microsoft.com/office/powerpoint/2010/main" val="3939051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vl1pPr>
          </a:lstStyle>
          <a:p>
            <a:pPr>
              <a:defRPr/>
            </a:pPr>
            <a:endParaRPr lang="en-US"/>
          </a:p>
        </p:txBody>
      </p:sp>
      <p:sp>
        <p:nvSpPr>
          <p:cNvPr id="491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vl1pPr>
          </a:lstStyle>
          <a:p>
            <a:pPr>
              <a:defRPr/>
            </a:pPr>
            <a:endParaRPr lang="en-US"/>
          </a:p>
        </p:txBody>
      </p:sp>
      <p:sp>
        <p:nvSpPr>
          <p:cNvPr id="491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pPr>
              <a:defRPr/>
            </a:pPr>
            <a:fld id="{0113FC98-EEA6-4C36-8FF3-5659E87DB63E}" type="slidenum">
              <a:rPr lang="en-US"/>
              <a:pPr>
                <a:defRPr/>
              </a:pPr>
              <a:t>‹#›</a:t>
            </a:fld>
            <a:endParaRPr lang="en-US"/>
          </a:p>
        </p:txBody>
      </p:sp>
    </p:spTree>
    <p:extLst>
      <p:ext uri="{BB962C8B-B14F-4D97-AF65-F5344CB8AC3E}">
        <p14:creationId xmlns:p14="http://schemas.microsoft.com/office/powerpoint/2010/main" val="2660996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66A83D8-BAB3-4352-BF03-6D88BA84257E}" type="slidenum">
              <a:rPr lang="en-US" smtClean="0"/>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3168283-B53C-4E51-8D87-FBC3E9FBA59B}" type="slidenum">
              <a:rPr lang="en-US" smtClean="0"/>
              <a:pPr/>
              <a:t>10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855C01C-1CB6-4E24-B673-A9B261C69AC1}" type="slidenum">
              <a:rPr lang="en-US" smtClean="0"/>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0EDE197-1E59-4554-B51C-139CC15CC39D}" type="slidenum">
              <a:rPr lang="en-US" smtClean="0"/>
              <a:pPr/>
              <a:t>12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6957BAF-40C5-4F6D-B7AD-A84951402FFE}" type="slidenum">
              <a:rPr lang="en-US" smtClean="0"/>
              <a:pPr/>
              <a:t>13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4E89A06-4210-4EF8-B6BA-B8CCBD034FF9}" type="slidenum">
              <a:rPr lang="en-US" smtClean="0"/>
              <a:pPr/>
              <a:t>14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BB74A4C-7474-4A24-A25E-032E352C84F2}" type="slidenum">
              <a:rPr lang="en-US" smtClean="0"/>
              <a:pPr/>
              <a:t>15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AFAF6C0-8214-4799-BC67-FCB1267CC746}" type="slidenum">
              <a:rPr lang="en-US" smtClean="0"/>
              <a:pPr/>
              <a:t>16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EDED6AA-B385-4CE7-A467-A17DDC25B82E}" type="slidenum">
              <a:rPr lang="en-US" smtClean="0"/>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5AED238-3CCC-4ACB-A79B-BBF0AF1BC9EB}" type="slidenum">
              <a:rPr lang="en-US" smtClean="0"/>
              <a:pPr/>
              <a:t>18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19359BB-EAFC-4D20-8693-005211E66DB8}" type="slidenum">
              <a:rPr lang="en-US" smtClean="0"/>
              <a:pPr/>
              <a:t>19</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6B6BF5E-AB82-4214-97AE-745DA75A4AED}" type="slidenum">
              <a:rPr lang="en-US" smtClean="0"/>
              <a:pPr/>
              <a:t>2</a:t>
            </a:fld>
            <a:endParaRPr lang="en-US"/>
          </a:p>
        </p:txBody>
      </p:sp>
      <p:sp>
        <p:nvSpPr>
          <p:cNvPr id="50179" name="Rectangle 2"/>
          <p:cNvSpPr>
            <a:spLocks noGrp="1" noRot="1" noChangeAspect="1" noChangeArrowheads="1" noTextEdit="1"/>
          </p:cNvSpPr>
          <p:nvPr>
            <p:ph type="sldImg"/>
          </p:nvPr>
        </p:nvSpPr>
        <p:spPr>
          <a:xfrm>
            <a:off x="-4332288" y="0"/>
            <a:ext cx="12801601" cy="9601200"/>
          </a:xfrm>
          <a:ln/>
        </p:spPr>
      </p:sp>
      <p:sp>
        <p:nvSpPr>
          <p:cNvPr id="50180" name="Rectangle 3"/>
          <p:cNvSpPr>
            <a:spLocks noGrp="1" noChangeArrowheads="1"/>
          </p:cNvSpPr>
          <p:nvPr>
            <p:ph type="body" idx="1"/>
          </p:nvPr>
        </p:nvSpPr>
        <p:spPr>
          <a:xfrm>
            <a:off x="4379913" y="1001713"/>
            <a:ext cx="2703512" cy="7002462"/>
          </a:xfrm>
          <a:noFill/>
          <a:ln/>
        </p:spPr>
        <p:txBody>
          <a:bodyPr/>
          <a:lstStyle/>
          <a:p>
            <a:pPr eaLnBrk="1" hangingPunct="1"/>
            <a:r>
              <a:rPr lang="en-US"/>
              <a:t>Answer:  take lots of images, average them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BC6CB7C-0655-4890-806A-F545FE023052}" type="slidenum">
              <a:rPr lang="en-US" smtClean="0"/>
              <a:pPr/>
              <a:t>20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74725" y="4560888"/>
            <a:ext cx="5365750" cy="4319587"/>
          </a:xfrm>
          <a:noFill/>
          <a:ln/>
        </p:spPr>
        <p:txBody>
          <a:bodyPr/>
          <a:lstStyle/>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57A904C-4C98-4DB3-A348-610B09698E06}" type="slidenum">
              <a:rPr lang="en-US" smtClean="0"/>
              <a:pPr/>
              <a:t>21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74725" y="4560888"/>
            <a:ext cx="5365750" cy="4319587"/>
          </a:xfrm>
          <a:noFill/>
          <a:ln/>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4FADAEF-6D15-4354-A7C1-18B65215B95C}" type="slidenum">
              <a:rPr lang="en-US" smtClean="0"/>
              <a:pPr/>
              <a:t>22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4FADAEF-6D15-4354-A7C1-18B65215B95C}" type="slidenum">
              <a:rPr lang="en-US" smtClean="0"/>
              <a:pPr/>
              <a:t>23</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002259F2-89BA-4957-9B10-67BB50C1BA0F}" type="slidenum">
              <a:rPr lang="en-US" smtClean="0"/>
              <a:pPr/>
              <a:t>24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6CF21AB-8AD3-47A4-804B-FCD7120227D0}" type="slidenum">
              <a:rPr lang="en-US" smtClean="0"/>
              <a:pPr/>
              <a:t>25</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B9C4DD8-8E2E-4C3D-864E-9AE164B8A4B9}" type="slidenum">
              <a:rPr lang="en-US" smtClean="0"/>
              <a:pPr/>
              <a:t>26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82FE83F-C24B-4368-BA21-8688A0944349}" type="slidenum">
              <a:rPr lang="en-US" smtClean="0"/>
              <a:pPr/>
              <a:t>27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a:t>Linear vs. quadratic in mask size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E4682C4-6844-4262-9115-EB8A78CAC821}" type="slidenum">
              <a:rPr lang="en-US" smtClean="0"/>
              <a:pPr/>
              <a:t>28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D40B747-6E68-4454-9823-732EA3E6628A}" type="slidenum">
              <a:rPr lang="en-US" smtClean="0"/>
              <a:pPr/>
              <a:t>29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6456B9E-C641-4936-B037-9F4E38C7272D}" type="slidenum">
              <a:rPr lang="en-US" smtClean="0"/>
              <a:pPr/>
              <a:t>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8CA7195-E222-42DF-A9C0-FD2A9BBB4D2D}" type="slidenum">
              <a:rPr lang="en-US" smtClean="0"/>
              <a:pPr/>
              <a:t>30</a:t>
            </a:fld>
            <a:endParaRPr lang="en-US"/>
          </a:p>
        </p:txBody>
      </p:sp>
      <p:sp>
        <p:nvSpPr>
          <p:cNvPr id="87043" name="Rectangle 2"/>
          <p:cNvSpPr>
            <a:spLocks noGrp="1" noRot="1" noChangeAspect="1" noChangeArrowheads="1" noTextEdit="1"/>
          </p:cNvSpPr>
          <p:nvPr>
            <p:ph type="sldImg"/>
          </p:nvPr>
        </p:nvSpPr>
        <p:spPr>
          <a:xfrm>
            <a:off x="1209675" y="706438"/>
            <a:ext cx="4835525" cy="3627437"/>
          </a:xfrm>
          <a:ln/>
        </p:spPr>
      </p:sp>
      <p:sp>
        <p:nvSpPr>
          <p:cNvPr id="87044" name="Rectangle 3"/>
          <p:cNvSpPr>
            <a:spLocks noGrp="1" noChangeArrowheads="1"/>
          </p:cNvSpPr>
          <p:nvPr>
            <p:ph type="body" idx="1"/>
          </p:nvPr>
        </p:nvSpPr>
        <p:spPr>
          <a:xfrm>
            <a:off x="957263" y="4568825"/>
            <a:ext cx="5421312" cy="4337050"/>
          </a:xfrm>
          <a:noFill/>
          <a:ln/>
        </p:spPr>
        <p:txBody>
          <a:bodyPr lIns="95022" tIns="47511" rIns="95022" bIns="47511"/>
          <a:lstStyle/>
          <a:p>
            <a:pPr eaLnBrk="1" hangingPunct="1"/>
            <a:r>
              <a:rPr lang="en-US"/>
              <a:t>Salt and pepper and impulse noise can be due to transmission errors (e.g., from deep space probe), dead CCD pixels, specks on lens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F111ADF-DDCD-403A-BC49-69FD0027A007}" type="slidenum">
              <a:rPr lang="en-US" smtClean="0"/>
              <a:pPr/>
              <a:t>31</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772F482-6013-41B9-9D03-4DB30BF15E99}" type="slidenum">
              <a:rPr lang="en-US" smtClean="0"/>
              <a:pPr/>
              <a:t>32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1CEE2C0-ED32-4AFD-9984-CFB7CF91CAF8}" type="slidenum">
              <a:rPr lang="en-US" smtClean="0"/>
              <a:pPr/>
              <a:t>33</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204F1E7-967C-4D94-8FA7-279B1D28A75E}" type="slidenum">
              <a:rPr lang="en-US" smtClean="0"/>
              <a:pPr/>
              <a:t>34</a:t>
            </a:fld>
            <a:endParaRPr lang="en-US"/>
          </a:p>
        </p:txBody>
      </p:sp>
      <p:sp>
        <p:nvSpPr>
          <p:cNvPr id="91139" name="Rectangle 2"/>
          <p:cNvSpPr>
            <a:spLocks noGrp="1" noRot="1" noChangeAspect="1" noChangeArrowheads="1" noTextEdit="1"/>
          </p:cNvSpPr>
          <p:nvPr>
            <p:ph type="sldImg"/>
          </p:nvPr>
        </p:nvSpPr>
        <p:spPr>
          <a:xfrm>
            <a:off x="1209675" y="706438"/>
            <a:ext cx="4835525" cy="3627437"/>
          </a:xfrm>
          <a:ln/>
        </p:spPr>
      </p:sp>
      <p:sp>
        <p:nvSpPr>
          <p:cNvPr id="91140" name="Rectangle 3"/>
          <p:cNvSpPr>
            <a:spLocks noGrp="1" noChangeArrowheads="1"/>
          </p:cNvSpPr>
          <p:nvPr>
            <p:ph type="body" idx="1"/>
          </p:nvPr>
        </p:nvSpPr>
        <p:spPr>
          <a:xfrm>
            <a:off x="957263" y="4568825"/>
            <a:ext cx="5421312" cy="4337050"/>
          </a:xfrm>
          <a:noFill/>
          <a:ln/>
        </p:spPr>
        <p:txBody>
          <a:bodyPr lIns="95022" tIns="47511" rIns="95022" bIns="47511"/>
          <a:lstStyle/>
          <a:p>
            <a:pPr eaLnBrk="1" hangingPunct="1"/>
            <a:r>
              <a:rPr lang="en-US"/>
              <a:t>Linearity of median filter: try filter([0 0 0; 0 1 0; 0 0 0] + [1 1 1; 1 1 2; 2 2 2])</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8B224D3-57FE-4CDC-BC76-C621BFA66E8E}" type="slidenum">
              <a:rPr lang="en-US" smtClean="0"/>
              <a:pPr/>
              <a:t>36</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6190195-4EA6-49AD-BD3C-6725BD0FC723}" type="slidenum">
              <a:rPr lang="en-US" smtClean="0"/>
              <a:pPr/>
              <a:t>37</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1280D9E-41C3-45AF-A831-5CCD746953E1}" type="slidenum">
              <a:rPr lang="en-US" smtClean="0"/>
              <a:pPr/>
              <a:t>38</a:t>
            </a:fld>
            <a:endParaRPr lang="en-US"/>
          </a:p>
        </p:txBody>
      </p:sp>
      <p:sp>
        <p:nvSpPr>
          <p:cNvPr id="94211" name="Rectangle 2"/>
          <p:cNvSpPr>
            <a:spLocks noGrp="1" noRot="1" noChangeAspect="1" noChangeArrowheads="1" noTextEdit="1"/>
          </p:cNvSpPr>
          <p:nvPr>
            <p:ph type="sldImg"/>
          </p:nvPr>
        </p:nvSpPr>
        <p:spPr>
          <a:xfrm>
            <a:off x="-153988" y="401638"/>
            <a:ext cx="7629526" cy="5722937"/>
          </a:xfrm>
          <a:ln/>
        </p:spPr>
      </p:sp>
      <p:sp>
        <p:nvSpPr>
          <p:cNvPr id="94212" name="Rectangle 3"/>
          <p:cNvSpPr>
            <a:spLocks noGrp="1" noChangeArrowheads="1"/>
          </p:cNvSpPr>
          <p:nvPr>
            <p:ph type="body" idx="1"/>
          </p:nvPr>
        </p:nvSpPr>
        <p:spPr>
          <a:xfrm>
            <a:off x="884238" y="6365875"/>
            <a:ext cx="5619750" cy="2536825"/>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A49289A-B358-4758-89C2-48286B7256B8}" type="slidenum">
              <a:rPr lang="en-US" smtClean="0"/>
              <a:pPr/>
              <a:t>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t>If we want to know the value of the filtered</a:t>
            </a:r>
            <a:r>
              <a:rPr lang="en-US" baseline="0" dirty="0"/>
              <a:t> image at any location, we overlay </a:t>
            </a:r>
            <a:r>
              <a:rPr lang="en-US" baseline="0"/>
              <a:t>the filter </a:t>
            </a:r>
            <a:r>
              <a:rPr lang="en-US" baseline="0" dirty="0"/>
              <a:t>kernel over the image centered at that location, multiply the image values by the corresponding kernel values, and sum the result. To produce the entire filtered output image, we slide the filter kernel over every location and perform this operation.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10A4A56-8C52-4C38-A647-E60A751F4BB2}" type="slidenum">
              <a:rPr lang="en-US" smtClean="0"/>
              <a:pPr/>
              <a:t>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74725" y="4560888"/>
            <a:ext cx="5365750" cy="4319587"/>
          </a:xfrm>
          <a:noFill/>
          <a:ln/>
        </p:spPr>
        <p:txBody>
          <a:bodyPr/>
          <a:lstStyle/>
          <a:p>
            <a:pPr eaLnBrk="1" hangingPunct="1"/>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3838B59-D1D3-401C-A436-6F294FF8C7C6}" type="slidenum">
              <a:rPr lang="en-US" smtClean="0"/>
              <a:pPr/>
              <a:t>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74725" y="4560888"/>
            <a:ext cx="5365750" cy="4319587"/>
          </a:xfrm>
          <a:noFill/>
          <a:ln/>
        </p:spPr>
        <p:txBody>
          <a:bodyPr/>
          <a:lstStyle/>
          <a:p>
            <a:pPr eaLnBrk="1" hangingPunct="1"/>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6B9D2E5-CCFD-4DEF-B78D-91F3B8AB5E71}" type="slidenum">
              <a:rPr lang="en-US" smtClean="0"/>
              <a:pPr/>
              <a:t>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FC5A4B7-81C5-4B33-BA0C-02DA50257A25}" type="slidenum">
              <a:rPr lang="en-US" smtClean="0"/>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74725" y="4560888"/>
            <a:ext cx="5365750" cy="4319587"/>
          </a:xfrm>
          <a:noFill/>
          <a:ln/>
        </p:spPr>
        <p:txBody>
          <a:bodyPr/>
          <a:lstStyle/>
          <a:p>
            <a:pPr eaLnBrk="1" hangingPunct="1"/>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C2AA261-A0AD-47DB-92C3-C064879669AC}" type="slidenum">
              <a:rPr lang="en-US" smtClean="0"/>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74725" y="4560888"/>
            <a:ext cx="5365750" cy="4319587"/>
          </a:xfrm>
          <a:noFill/>
          <a:ln/>
        </p:spPr>
        <p:txBody>
          <a:bodyPr/>
          <a:lstStyle/>
          <a:p>
            <a:pPr eaLnBrk="1" hangingPunct="1"/>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C029-826F-4844-801E-9011426C9D8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9A27D6-9C56-4795-AE38-9C8FA71BD05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56769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D74C2D-402D-41AA-AC9D-D2332D78461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a:t>Click to edit Master title style</a:t>
            </a:r>
          </a:p>
        </p:txBody>
      </p:sp>
      <p:sp>
        <p:nvSpPr>
          <p:cNvPr id="3" name="Table Placeholder 2"/>
          <p:cNvSpPr>
            <a:spLocks noGrp="1"/>
          </p:cNvSpPr>
          <p:nvPr>
            <p:ph type="tbl" idx="1"/>
          </p:nvPr>
        </p:nvSpPr>
        <p:spPr>
          <a:xfrm>
            <a:off x="685800" y="914400"/>
            <a:ext cx="7772400" cy="5257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D6DE82-3597-46D7-BFCC-AECC7C7B36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457055-30C0-4054-9F71-7D5643F4D6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9E6E58-7D30-46F2-8E2A-2C4C73AB61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8D4CF7-EA2F-4F90-99D7-1EE5866BDFA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165A22B-DC4F-4B2C-819E-44321E47042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58FB298-AE05-4789-B7DC-7A3453F8B25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A13DB47-FB32-473F-B836-2B92012D60C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45D29E-A6DB-4B55-99DA-EFAFCA8130A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C2BEC1-82D2-40A0-B3C3-CA50C7679C4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762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685800" y="914400"/>
            <a:ext cx="7772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92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92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B0A55D36-E232-461E-97B3-E089DEB403C3}" type="slidenum">
              <a:rPr lang="en-US"/>
              <a:pPr>
                <a:defRPr/>
              </a:pPr>
              <a:t>‹#›</a:t>
            </a:fld>
            <a:endParaRPr lang="en-US"/>
          </a:p>
        </p:txBody>
      </p:sp>
      <p:sp>
        <p:nvSpPr>
          <p:cNvPr id="9223" name="Line 7"/>
          <p:cNvSpPr>
            <a:spLocks noChangeShapeType="1"/>
          </p:cNvSpPr>
          <p:nvPr/>
        </p:nvSpPr>
        <p:spPr bwMode="auto">
          <a:xfrm>
            <a:off x="685800" y="838200"/>
            <a:ext cx="7772400" cy="0"/>
          </a:xfrm>
          <a:prstGeom prst="line">
            <a:avLst/>
          </a:prstGeom>
          <a:noFill/>
          <a:ln w="38100">
            <a:solidFill>
              <a:schemeClr val="tx1"/>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jpeg"/><Relationship Id="rId5" Type="http://schemas.openxmlformats.org/officeDocument/2006/relationships/image" Target="../media/image6.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5.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5.png"/><Relationship Id="rId5" Type="http://schemas.openxmlformats.org/officeDocument/2006/relationships/image" Target="../media/image3.png"/><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notesSlide" Target="../notesSlides/notesSlide23.xml"/><Relationship Id="rId7"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2.png"/><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3.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2.png"/><Relationship Id="rId5" Type="http://schemas.openxmlformats.org/officeDocument/2006/relationships/image" Target="../media/image46.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3.emf"/></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6.jpeg"/><Relationship Id="rId5" Type="http://schemas.openxmlformats.org/officeDocument/2006/relationships/image" Target="../media/image46.wmf"/><Relationship Id="rId4"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7.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5" Type="http://schemas.openxmlformats.org/officeDocument/2006/relationships/image" Target="../media/image2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 Id="rId1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76200"/>
            <a:ext cx="8153400" cy="838200"/>
          </a:xfrm>
        </p:spPr>
        <p:txBody>
          <a:bodyPr/>
          <a:lstStyle/>
          <a:p>
            <a:r>
              <a:rPr lang="en-US"/>
              <a:t>Linear filtering</a:t>
            </a:r>
          </a:p>
        </p:txBody>
      </p:sp>
      <p:pic>
        <p:nvPicPr>
          <p:cNvPr id="9219" name="Picture 5"/>
          <p:cNvPicPr>
            <a:picLocks noChangeAspect="1" noChangeArrowheads="1"/>
          </p:cNvPicPr>
          <p:nvPr/>
        </p:nvPicPr>
        <p:blipFill>
          <a:blip r:embed="rId3" cstate="print"/>
          <a:srcRect/>
          <a:stretch>
            <a:fillRect/>
          </a:stretch>
        </p:blipFill>
        <p:spPr bwMode="auto">
          <a:xfrm>
            <a:off x="0" y="2362200"/>
            <a:ext cx="4495800" cy="4495800"/>
          </a:xfrm>
          <a:prstGeom prst="rect">
            <a:avLst/>
          </a:prstGeom>
          <a:noFill/>
          <a:ln w="9525">
            <a:noFill/>
            <a:miter lim="800000"/>
            <a:headEnd/>
            <a:tailEnd/>
          </a:ln>
        </p:spPr>
      </p:pic>
      <p:pic>
        <p:nvPicPr>
          <p:cNvPr id="9220" name="Picture 6"/>
          <p:cNvPicPr>
            <a:picLocks noChangeAspect="1" noChangeArrowheads="1"/>
          </p:cNvPicPr>
          <p:nvPr/>
        </p:nvPicPr>
        <p:blipFill>
          <a:blip r:embed="rId4" cstate="print"/>
          <a:srcRect/>
          <a:stretch>
            <a:fillRect/>
          </a:stretch>
        </p:blipFill>
        <p:spPr bwMode="auto">
          <a:xfrm>
            <a:off x="4648200" y="2362200"/>
            <a:ext cx="4495800" cy="4495800"/>
          </a:xfrm>
          <a:prstGeom prst="rect">
            <a:avLst/>
          </a:prstGeom>
          <a:noFill/>
          <a:ln w="9525">
            <a:noFill/>
            <a:miter lim="800000"/>
            <a:headEnd/>
            <a:tailEnd/>
          </a:ln>
        </p:spPr>
      </p:pic>
      <p:pic>
        <p:nvPicPr>
          <p:cNvPr id="9221" name="Picture 7"/>
          <p:cNvPicPr>
            <a:picLocks noChangeAspect="1" noChangeArrowheads="1"/>
          </p:cNvPicPr>
          <p:nvPr/>
        </p:nvPicPr>
        <p:blipFill>
          <a:blip r:embed="rId5" cstate="print"/>
          <a:srcRect/>
          <a:stretch>
            <a:fillRect/>
          </a:stretch>
        </p:blipFill>
        <p:spPr bwMode="auto">
          <a:xfrm>
            <a:off x="4419600" y="1828800"/>
            <a:ext cx="317500" cy="3175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Practice with linear filters</a:t>
            </a:r>
          </a:p>
        </p:txBody>
      </p:sp>
      <p:grpSp>
        <p:nvGrpSpPr>
          <p:cNvPr id="16387" name="Group 3"/>
          <p:cNvGrpSpPr>
            <a:grpSpLocks/>
          </p:cNvGrpSpPr>
          <p:nvPr/>
        </p:nvGrpSpPr>
        <p:grpSpPr bwMode="auto">
          <a:xfrm>
            <a:off x="3886200" y="2971800"/>
            <a:ext cx="1225550" cy="1295400"/>
            <a:chOff x="144" y="144"/>
            <a:chExt cx="1152" cy="1136"/>
          </a:xfrm>
        </p:grpSpPr>
        <p:sp>
          <p:nvSpPr>
            <p:cNvPr id="16392" name="Rectangle 4"/>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3" name="Rectangle 5"/>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4" name="Rectangle 6"/>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5" name="Rectangle 7"/>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6" name="Rectangle 8"/>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6397" name="Rectangle 9"/>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8" name="Rectangle 10"/>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9" name="Rectangle 11"/>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400" name="Rectangle 12"/>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401" name="Line 13"/>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6402" name="Line 14"/>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6403" name="Line 15"/>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6404" name="Line 16"/>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6405" name="Line 17"/>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6406" name="Line 18"/>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6407" name="Line 19"/>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6408" name="Line 20"/>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sp>
        <p:nvSpPr>
          <p:cNvPr id="16388" name="Text Box 22"/>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sp>
        <p:nvSpPr>
          <p:cNvPr id="16389" name="Text Box 23"/>
          <p:cNvSpPr txBox="1">
            <a:spLocks noChangeArrowheads="1"/>
          </p:cNvSpPr>
          <p:nvPr/>
        </p:nvSpPr>
        <p:spPr bwMode="auto">
          <a:xfrm>
            <a:off x="6858000" y="2971800"/>
            <a:ext cx="565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pic>
        <p:nvPicPr>
          <p:cNvPr id="16390" name="Picture 24"/>
          <p:cNvPicPr>
            <a:picLocks noChangeAspect="1" noChangeArrowheads="1"/>
          </p:cNvPicPr>
          <p:nvPr/>
        </p:nvPicPr>
        <p:blipFill>
          <a:blip r:embed="rId3"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16391" name="Text Box 25"/>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Practice with linear filters</a:t>
            </a:r>
          </a:p>
        </p:txBody>
      </p:sp>
      <p:grpSp>
        <p:nvGrpSpPr>
          <p:cNvPr id="17411" name="Group 3"/>
          <p:cNvGrpSpPr>
            <a:grpSpLocks/>
          </p:cNvGrpSpPr>
          <p:nvPr/>
        </p:nvGrpSpPr>
        <p:grpSpPr bwMode="auto">
          <a:xfrm>
            <a:off x="3886200" y="2971800"/>
            <a:ext cx="1225550" cy="1295400"/>
            <a:chOff x="144" y="144"/>
            <a:chExt cx="1152" cy="1136"/>
          </a:xfrm>
        </p:grpSpPr>
        <p:sp>
          <p:nvSpPr>
            <p:cNvPr id="17417" name="Rectangle 4"/>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18" name="Rectangle 5"/>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19" name="Rectangle 6"/>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0" name="Rectangle 7"/>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1" name="Rectangle 8"/>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7422" name="Rectangle 9"/>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3" name="Rectangle 10"/>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4" name="Rectangle 11"/>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5" name="Rectangle 12"/>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6" name="Line 13"/>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7427" name="Line 14"/>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7428" name="Line 15"/>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7429" name="Line 16"/>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7430" name="Line 17"/>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7431" name="Line 18"/>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7432" name="Line 19"/>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7433" name="Line 20"/>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17412" name="Picture 22"/>
          <p:cNvPicPr>
            <a:picLocks noChangeAspect="1" noChangeArrowheads="1"/>
          </p:cNvPicPr>
          <p:nvPr/>
        </p:nvPicPr>
        <p:blipFill>
          <a:blip r:embed="rId3" cstate="print"/>
          <a:srcRect/>
          <a:stretch>
            <a:fillRect/>
          </a:stretch>
        </p:blipFill>
        <p:spPr bwMode="auto">
          <a:xfrm>
            <a:off x="6248400" y="2667000"/>
            <a:ext cx="1876425" cy="1857375"/>
          </a:xfrm>
          <a:prstGeom prst="rect">
            <a:avLst/>
          </a:prstGeom>
          <a:noFill/>
          <a:ln w="38100">
            <a:solidFill>
              <a:schemeClr val="tx1"/>
            </a:solidFill>
            <a:miter lim="800000"/>
            <a:headEnd/>
            <a:tailEnd/>
          </a:ln>
        </p:spPr>
      </p:pic>
      <p:sp>
        <p:nvSpPr>
          <p:cNvPr id="17413" name="Text Box 23"/>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sp>
        <p:nvSpPr>
          <p:cNvPr id="17414" name="Text Box 24"/>
          <p:cNvSpPr txBox="1">
            <a:spLocks noChangeArrowheads="1"/>
          </p:cNvSpPr>
          <p:nvPr/>
        </p:nvSpPr>
        <p:spPr bwMode="auto">
          <a:xfrm>
            <a:off x="6324600" y="4724400"/>
            <a:ext cx="2133600" cy="822325"/>
          </a:xfrm>
          <a:prstGeom prst="rect">
            <a:avLst/>
          </a:prstGeom>
          <a:noFill/>
          <a:ln w="9525">
            <a:noFill/>
            <a:miter lim="800000"/>
            <a:headEnd/>
            <a:tailEnd/>
          </a:ln>
        </p:spPr>
        <p:txBody>
          <a:bodyPr>
            <a:spAutoFit/>
          </a:bodyPr>
          <a:lstStyle/>
          <a:p>
            <a:r>
              <a:rPr lang="en-US">
                <a:latin typeface="Times" pitchFamily="18" charset="0"/>
              </a:rPr>
              <a:t>Filtered </a:t>
            </a:r>
          </a:p>
          <a:p>
            <a:r>
              <a:rPr lang="en-US">
                <a:latin typeface="Times" pitchFamily="18" charset="0"/>
              </a:rPr>
              <a:t>(no change)</a:t>
            </a:r>
          </a:p>
        </p:txBody>
      </p:sp>
      <p:pic>
        <p:nvPicPr>
          <p:cNvPr id="17415" name="Picture 25"/>
          <p:cNvPicPr>
            <a:picLocks noChangeAspect="1" noChangeArrowheads="1"/>
          </p:cNvPicPr>
          <p:nvPr/>
        </p:nvPicPr>
        <p:blipFill>
          <a:blip r:embed="rId3"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17416" name="Text Box 2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Practice with linear filters</a:t>
            </a:r>
          </a:p>
        </p:txBody>
      </p:sp>
      <p:grpSp>
        <p:nvGrpSpPr>
          <p:cNvPr id="18435" name="Group 3"/>
          <p:cNvGrpSpPr>
            <a:grpSpLocks/>
          </p:cNvGrpSpPr>
          <p:nvPr/>
        </p:nvGrpSpPr>
        <p:grpSpPr bwMode="auto">
          <a:xfrm>
            <a:off x="3886200" y="2971800"/>
            <a:ext cx="1225550" cy="1295400"/>
            <a:chOff x="144" y="144"/>
            <a:chExt cx="1152" cy="1136"/>
          </a:xfrm>
        </p:grpSpPr>
        <p:sp>
          <p:nvSpPr>
            <p:cNvPr id="18440" name="Rectangle 4"/>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1" name="Rectangle 5"/>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2" name="Rectangle 6"/>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3" name="Rectangle 7"/>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8444" name="Rectangle 8"/>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5" name="Rectangle 9"/>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6" name="Rectangle 10"/>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7" name="Rectangle 11"/>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8" name="Rectangle 12"/>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9" name="Line 13"/>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8450" name="Line 14"/>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8451" name="Line 15"/>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8452" name="Line 16"/>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8453" name="Line 17"/>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8454" name="Line 18"/>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8455" name="Line 19"/>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8456" name="Line 20"/>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18436" name="Picture 21"/>
          <p:cNvPicPr>
            <a:picLocks noChangeAspect="1" noChangeArrowheads="1"/>
          </p:cNvPicPr>
          <p:nvPr/>
        </p:nvPicPr>
        <p:blipFill>
          <a:blip r:embed="rId3"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18437" name="Text Box 22"/>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sp>
        <p:nvSpPr>
          <p:cNvPr id="18438" name="Text Box 23"/>
          <p:cNvSpPr txBox="1">
            <a:spLocks noChangeArrowheads="1"/>
          </p:cNvSpPr>
          <p:nvPr/>
        </p:nvSpPr>
        <p:spPr bwMode="auto">
          <a:xfrm>
            <a:off x="6858000" y="2971800"/>
            <a:ext cx="565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sp>
        <p:nvSpPr>
          <p:cNvPr id="18439" name="Text Box 24"/>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Practice with linear filters</a:t>
            </a:r>
          </a:p>
        </p:txBody>
      </p:sp>
      <p:grpSp>
        <p:nvGrpSpPr>
          <p:cNvPr id="19459" name="Group 3"/>
          <p:cNvGrpSpPr>
            <a:grpSpLocks/>
          </p:cNvGrpSpPr>
          <p:nvPr/>
        </p:nvGrpSpPr>
        <p:grpSpPr bwMode="auto">
          <a:xfrm>
            <a:off x="3886200" y="2971800"/>
            <a:ext cx="1225550" cy="1295400"/>
            <a:chOff x="144" y="144"/>
            <a:chExt cx="1152" cy="1136"/>
          </a:xfrm>
        </p:grpSpPr>
        <p:sp>
          <p:nvSpPr>
            <p:cNvPr id="19466" name="Rectangle 4"/>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67" name="Rectangle 5"/>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68" name="Rectangle 6"/>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69" name="Rectangle 7"/>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9470" name="Rectangle 8"/>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1" name="Rectangle 9"/>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2" name="Rectangle 10"/>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3" name="Rectangle 11"/>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4" name="Rectangle 12"/>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5" name="Line 13"/>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9476" name="Line 14"/>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9477" name="Line 15"/>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9478" name="Line 16"/>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9479" name="Line 17"/>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9480" name="Line 18"/>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9481" name="Line 19"/>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9482" name="Line 20"/>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19460" name="Picture 21"/>
          <p:cNvPicPr>
            <a:picLocks noChangeAspect="1" noChangeArrowheads="1"/>
          </p:cNvPicPr>
          <p:nvPr/>
        </p:nvPicPr>
        <p:blipFill>
          <a:blip r:embed="rId3"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19461" name="Text Box 22"/>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pic>
        <p:nvPicPr>
          <p:cNvPr id="19462" name="Picture 23"/>
          <p:cNvPicPr>
            <a:picLocks noChangeAspect="1" noChangeArrowheads="1"/>
          </p:cNvPicPr>
          <p:nvPr/>
        </p:nvPicPr>
        <p:blipFill>
          <a:blip r:embed="rId3" cstate="print"/>
          <a:srcRect l="8000"/>
          <a:stretch>
            <a:fillRect/>
          </a:stretch>
        </p:blipFill>
        <p:spPr bwMode="auto">
          <a:xfrm>
            <a:off x="6477000" y="2667000"/>
            <a:ext cx="1828800" cy="1857375"/>
          </a:xfrm>
          <a:prstGeom prst="rect">
            <a:avLst/>
          </a:prstGeom>
          <a:noFill/>
          <a:ln w="38100">
            <a:noFill/>
            <a:miter lim="800000"/>
            <a:headEnd/>
            <a:tailEnd/>
          </a:ln>
        </p:spPr>
      </p:pic>
      <p:sp>
        <p:nvSpPr>
          <p:cNvPr id="19463" name="Rectangle 24"/>
          <p:cNvSpPr>
            <a:spLocks noChangeArrowheads="1"/>
          </p:cNvSpPr>
          <p:nvPr/>
        </p:nvSpPr>
        <p:spPr bwMode="auto">
          <a:xfrm>
            <a:off x="6477000" y="2667000"/>
            <a:ext cx="1905000" cy="1828800"/>
          </a:xfrm>
          <a:prstGeom prst="rect">
            <a:avLst/>
          </a:prstGeom>
          <a:noFill/>
          <a:ln w="38100">
            <a:solidFill>
              <a:schemeClr val="tx1"/>
            </a:solidFill>
            <a:miter lim="800000"/>
            <a:headEnd/>
            <a:tailEnd/>
          </a:ln>
        </p:spPr>
        <p:txBody>
          <a:bodyPr wrap="none" anchor="ctr"/>
          <a:lstStyle/>
          <a:p>
            <a:endParaRPr lang="en-US"/>
          </a:p>
        </p:txBody>
      </p:sp>
      <p:sp>
        <p:nvSpPr>
          <p:cNvPr id="19464" name="Text Box 25"/>
          <p:cNvSpPr txBox="1">
            <a:spLocks noChangeArrowheads="1"/>
          </p:cNvSpPr>
          <p:nvPr/>
        </p:nvSpPr>
        <p:spPr bwMode="auto">
          <a:xfrm>
            <a:off x="6553200" y="4724400"/>
            <a:ext cx="1540806" cy="830997"/>
          </a:xfrm>
          <a:prstGeom prst="rect">
            <a:avLst/>
          </a:prstGeom>
          <a:noFill/>
          <a:ln w="9525">
            <a:noFill/>
            <a:miter lim="800000"/>
            <a:headEnd/>
            <a:tailEnd/>
          </a:ln>
        </p:spPr>
        <p:txBody>
          <a:bodyPr wrap="none">
            <a:spAutoFit/>
          </a:bodyPr>
          <a:lstStyle/>
          <a:p>
            <a:r>
              <a:rPr lang="en-US" dirty="0">
                <a:latin typeface="Times" pitchFamily="18" charset="0"/>
              </a:rPr>
              <a:t>Shifted </a:t>
            </a:r>
            <a:r>
              <a:rPr lang="en-US" i="1" dirty="0">
                <a:latin typeface="Times" pitchFamily="18" charset="0"/>
              </a:rPr>
              <a:t>left</a:t>
            </a:r>
          </a:p>
          <a:p>
            <a:r>
              <a:rPr lang="en-US" dirty="0">
                <a:latin typeface="Times" pitchFamily="18" charset="0"/>
              </a:rPr>
              <a:t>By 1 pixel</a:t>
            </a:r>
          </a:p>
        </p:txBody>
      </p:sp>
      <p:sp>
        <p:nvSpPr>
          <p:cNvPr id="19465" name="Text Box 2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Practice with linear filters</a:t>
            </a:r>
          </a:p>
        </p:txBody>
      </p:sp>
      <p:pic>
        <p:nvPicPr>
          <p:cNvPr id="20483" name="Picture 3"/>
          <p:cNvPicPr>
            <a:picLocks noChangeAspect="1" noChangeArrowheads="1"/>
          </p:cNvPicPr>
          <p:nvPr/>
        </p:nvPicPr>
        <p:blipFill>
          <a:blip r:embed="rId4"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20484" name="Text Box 4"/>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sp>
        <p:nvSpPr>
          <p:cNvPr id="20485" name="Text Box 5"/>
          <p:cNvSpPr txBox="1">
            <a:spLocks noChangeArrowheads="1"/>
          </p:cNvSpPr>
          <p:nvPr/>
        </p:nvSpPr>
        <p:spPr bwMode="auto">
          <a:xfrm>
            <a:off x="6858000" y="2971800"/>
            <a:ext cx="565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grpSp>
        <p:nvGrpSpPr>
          <p:cNvPr id="20486" name="Group 6"/>
          <p:cNvGrpSpPr>
            <a:grpSpLocks/>
          </p:cNvGrpSpPr>
          <p:nvPr/>
        </p:nvGrpSpPr>
        <p:grpSpPr bwMode="auto">
          <a:xfrm>
            <a:off x="3733800" y="3048000"/>
            <a:ext cx="1676400" cy="1295400"/>
            <a:chOff x="3799" y="2064"/>
            <a:chExt cx="1433" cy="1136"/>
          </a:xfrm>
        </p:grpSpPr>
        <p:grpSp>
          <p:nvGrpSpPr>
            <p:cNvPr id="20488" name="Group 7"/>
            <p:cNvGrpSpPr>
              <a:grpSpLocks/>
            </p:cNvGrpSpPr>
            <p:nvPr/>
          </p:nvGrpSpPr>
          <p:grpSpPr bwMode="auto">
            <a:xfrm>
              <a:off x="4080" y="2064"/>
              <a:ext cx="1152" cy="1136"/>
              <a:chOff x="144" y="144"/>
              <a:chExt cx="1152" cy="1136"/>
            </a:xfrm>
          </p:grpSpPr>
          <p:sp>
            <p:nvSpPr>
              <p:cNvPr id="20490" name="Rectangle 8"/>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1" name="Rectangle 9"/>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2" name="Rectangle 10"/>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3" name="Rectangle 11"/>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4" name="Rectangle 12"/>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5" name="Rectangle 13"/>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6" name="Rectangle 14"/>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7" name="Rectangle 15"/>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8" name="Rectangle 16"/>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9" name="Line 17"/>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0500" name="Line 18"/>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0501" name="Line 19"/>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0502" name="Line 20"/>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0503" name="Line 21"/>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0504" name="Line 22"/>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0505" name="Line 23"/>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0506" name="Line 24"/>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20489" name="Picture 25"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sp>
        <p:nvSpPr>
          <p:cNvPr id="20487" name="Text Box 2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Practice with linear filters</a:t>
            </a:r>
          </a:p>
        </p:txBody>
      </p:sp>
      <p:pic>
        <p:nvPicPr>
          <p:cNvPr id="21507" name="Picture 3"/>
          <p:cNvPicPr>
            <a:picLocks noChangeAspect="1" noChangeArrowheads="1"/>
          </p:cNvPicPr>
          <p:nvPr/>
        </p:nvPicPr>
        <p:blipFill>
          <a:blip r:embed="rId4"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21508" name="Text Box 4"/>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grpSp>
        <p:nvGrpSpPr>
          <p:cNvPr id="21509" name="Group 5"/>
          <p:cNvGrpSpPr>
            <a:grpSpLocks/>
          </p:cNvGrpSpPr>
          <p:nvPr/>
        </p:nvGrpSpPr>
        <p:grpSpPr bwMode="auto">
          <a:xfrm>
            <a:off x="3733800" y="3048000"/>
            <a:ext cx="1676400" cy="1295400"/>
            <a:chOff x="3799" y="2064"/>
            <a:chExt cx="1433" cy="1136"/>
          </a:xfrm>
        </p:grpSpPr>
        <p:grpSp>
          <p:nvGrpSpPr>
            <p:cNvPr id="21513" name="Group 6"/>
            <p:cNvGrpSpPr>
              <a:grpSpLocks/>
            </p:cNvGrpSpPr>
            <p:nvPr/>
          </p:nvGrpSpPr>
          <p:grpSpPr bwMode="auto">
            <a:xfrm>
              <a:off x="4080" y="2064"/>
              <a:ext cx="1152" cy="1136"/>
              <a:chOff x="144" y="144"/>
              <a:chExt cx="1152" cy="1136"/>
            </a:xfrm>
          </p:grpSpPr>
          <p:sp>
            <p:nvSpPr>
              <p:cNvPr id="21515" name="Rectangle 7"/>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16" name="Rectangle 8"/>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17" name="Rectangle 9"/>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18" name="Rectangle 10"/>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19" name="Rectangle 11"/>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0" name="Rectangle 12"/>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1" name="Rectangle 13"/>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2" name="Rectangle 14"/>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3" name="Rectangle 15"/>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4" name="Line 16"/>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1525" name="Line 17"/>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1526" name="Line 18"/>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1527" name="Line 19"/>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1528" name="Line 20"/>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1529" name="Line 21"/>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1530" name="Line 22"/>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1531" name="Line 23"/>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21514" name="Picture 24"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pic>
        <p:nvPicPr>
          <p:cNvPr id="21510" name="Picture 25"/>
          <p:cNvPicPr>
            <a:picLocks noChangeAspect="1" noChangeArrowheads="1"/>
          </p:cNvPicPr>
          <p:nvPr/>
        </p:nvPicPr>
        <p:blipFill>
          <a:blip r:embed="rId6" cstate="print"/>
          <a:srcRect/>
          <a:stretch>
            <a:fillRect/>
          </a:stretch>
        </p:blipFill>
        <p:spPr bwMode="auto">
          <a:xfrm>
            <a:off x="6477000" y="2667000"/>
            <a:ext cx="1857375" cy="1866900"/>
          </a:xfrm>
          <a:prstGeom prst="rect">
            <a:avLst/>
          </a:prstGeom>
          <a:noFill/>
          <a:ln w="38100">
            <a:solidFill>
              <a:schemeClr val="tx1"/>
            </a:solidFill>
            <a:miter lim="800000"/>
            <a:headEnd/>
            <a:tailEnd/>
          </a:ln>
        </p:spPr>
      </p:pic>
      <p:sp>
        <p:nvSpPr>
          <p:cNvPr id="21511" name="Text Box 26"/>
          <p:cNvSpPr txBox="1">
            <a:spLocks noChangeArrowheads="1"/>
          </p:cNvSpPr>
          <p:nvPr/>
        </p:nvSpPr>
        <p:spPr bwMode="auto">
          <a:xfrm>
            <a:off x="6477000" y="4800600"/>
            <a:ext cx="1655763" cy="822325"/>
          </a:xfrm>
          <a:prstGeom prst="rect">
            <a:avLst/>
          </a:prstGeom>
          <a:noFill/>
          <a:ln w="9525">
            <a:noFill/>
            <a:miter lim="800000"/>
            <a:headEnd/>
            <a:tailEnd/>
          </a:ln>
        </p:spPr>
        <p:txBody>
          <a:bodyPr wrap="none">
            <a:spAutoFit/>
          </a:bodyPr>
          <a:lstStyle/>
          <a:p>
            <a:r>
              <a:rPr lang="en-US">
                <a:latin typeface="Times" pitchFamily="18" charset="0"/>
              </a:rPr>
              <a:t>Blur (with a</a:t>
            </a:r>
          </a:p>
          <a:p>
            <a:r>
              <a:rPr lang="en-US">
                <a:latin typeface="Times" pitchFamily="18" charset="0"/>
              </a:rPr>
              <a:t>box filter)</a:t>
            </a:r>
          </a:p>
        </p:txBody>
      </p:sp>
      <p:sp>
        <p:nvSpPr>
          <p:cNvPr id="21512" name="Text Box 27"/>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Practice with linear filters</a:t>
            </a:r>
          </a:p>
        </p:txBody>
      </p:sp>
      <p:pic>
        <p:nvPicPr>
          <p:cNvPr id="22531" name="Picture 3"/>
          <p:cNvPicPr>
            <a:picLocks noChangeAspect="1" noChangeArrowheads="1"/>
          </p:cNvPicPr>
          <p:nvPr/>
        </p:nvPicPr>
        <p:blipFill>
          <a:blip r:embed="rId4" cstate="print"/>
          <a:srcRect/>
          <a:stretch>
            <a:fillRect/>
          </a:stretch>
        </p:blipFill>
        <p:spPr bwMode="auto">
          <a:xfrm>
            <a:off x="457200" y="2590800"/>
            <a:ext cx="1876425" cy="1857375"/>
          </a:xfrm>
          <a:prstGeom prst="rect">
            <a:avLst/>
          </a:prstGeom>
          <a:noFill/>
          <a:ln w="38100">
            <a:solidFill>
              <a:schemeClr val="tx1"/>
            </a:solidFill>
            <a:miter lim="800000"/>
            <a:headEnd/>
            <a:tailEnd/>
          </a:ln>
        </p:spPr>
      </p:pic>
      <p:sp>
        <p:nvSpPr>
          <p:cNvPr id="22532" name="Text Box 4"/>
          <p:cNvSpPr txBox="1">
            <a:spLocks noChangeArrowheads="1"/>
          </p:cNvSpPr>
          <p:nvPr/>
        </p:nvSpPr>
        <p:spPr bwMode="auto">
          <a:xfrm>
            <a:off x="669925" y="46132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grpSp>
        <p:nvGrpSpPr>
          <p:cNvPr id="22533" name="Group 5"/>
          <p:cNvGrpSpPr>
            <a:grpSpLocks/>
          </p:cNvGrpSpPr>
          <p:nvPr/>
        </p:nvGrpSpPr>
        <p:grpSpPr bwMode="auto">
          <a:xfrm>
            <a:off x="4953000" y="2895600"/>
            <a:ext cx="1371600" cy="1066800"/>
            <a:chOff x="3799" y="2064"/>
            <a:chExt cx="1433" cy="1136"/>
          </a:xfrm>
        </p:grpSpPr>
        <p:grpSp>
          <p:nvGrpSpPr>
            <p:cNvPr id="22556" name="Group 6"/>
            <p:cNvGrpSpPr>
              <a:grpSpLocks/>
            </p:cNvGrpSpPr>
            <p:nvPr/>
          </p:nvGrpSpPr>
          <p:grpSpPr bwMode="auto">
            <a:xfrm>
              <a:off x="4080" y="2064"/>
              <a:ext cx="1152" cy="1136"/>
              <a:chOff x="144" y="144"/>
              <a:chExt cx="1152" cy="1136"/>
            </a:xfrm>
          </p:grpSpPr>
          <p:sp>
            <p:nvSpPr>
              <p:cNvPr id="22558" name="Rectangle 7"/>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59" name="Rectangle 8"/>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0" name="Rectangle 9"/>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1" name="Rectangle 10"/>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2" name="Rectangle 11"/>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3" name="Rectangle 12"/>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4" name="Rectangle 13"/>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5" name="Rectangle 14"/>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6" name="Rectangle 15"/>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7" name="Line 16"/>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2568" name="Line 17"/>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2569" name="Line 18"/>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2570" name="Line 19"/>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2571" name="Line 20"/>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2572" name="Line 21"/>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2573" name="Line 22"/>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2574" name="Line 23"/>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22557" name="Picture 24"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grpSp>
        <p:nvGrpSpPr>
          <p:cNvPr id="22534" name="Group 25"/>
          <p:cNvGrpSpPr>
            <a:grpSpLocks/>
          </p:cNvGrpSpPr>
          <p:nvPr/>
        </p:nvGrpSpPr>
        <p:grpSpPr bwMode="auto">
          <a:xfrm>
            <a:off x="2971800" y="2895600"/>
            <a:ext cx="1149350" cy="1066800"/>
            <a:chOff x="144" y="144"/>
            <a:chExt cx="1152" cy="1136"/>
          </a:xfrm>
        </p:grpSpPr>
        <p:sp>
          <p:nvSpPr>
            <p:cNvPr id="22539" name="Rectangle 26"/>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0" name="Rectangle 27"/>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1" name="Rectangle 28"/>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2" name="Rectangle 29"/>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3" name="Rectangle 30"/>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2</a:t>
              </a:r>
            </a:p>
          </p:txBody>
        </p:sp>
        <p:sp>
          <p:nvSpPr>
            <p:cNvPr id="22544" name="Rectangle 31"/>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5" name="Rectangle 32"/>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6" name="Rectangle 33"/>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7" name="Rectangle 34"/>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8" name="Line 35"/>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2549" name="Line 36"/>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2550" name="Line 37"/>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2551" name="Line 38"/>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2552" name="Line 39"/>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2553" name="Line 40"/>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2554" name="Line 41"/>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2555" name="Line 42"/>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sp>
        <p:nvSpPr>
          <p:cNvPr id="22535" name="Text Box 43"/>
          <p:cNvSpPr txBox="1">
            <a:spLocks noChangeArrowheads="1"/>
          </p:cNvSpPr>
          <p:nvPr/>
        </p:nvSpPr>
        <p:spPr bwMode="auto">
          <a:xfrm>
            <a:off x="4343400" y="2819400"/>
            <a:ext cx="438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sp>
        <p:nvSpPr>
          <p:cNvPr id="22536" name="Text Box 44"/>
          <p:cNvSpPr txBox="1">
            <a:spLocks noChangeArrowheads="1"/>
          </p:cNvSpPr>
          <p:nvPr/>
        </p:nvSpPr>
        <p:spPr bwMode="auto">
          <a:xfrm>
            <a:off x="7467600" y="2895600"/>
            <a:ext cx="565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sp>
        <p:nvSpPr>
          <p:cNvPr id="22537" name="Text Box 45"/>
          <p:cNvSpPr txBox="1">
            <a:spLocks noChangeArrowheads="1"/>
          </p:cNvSpPr>
          <p:nvPr/>
        </p:nvSpPr>
        <p:spPr bwMode="auto">
          <a:xfrm>
            <a:off x="2895600" y="4343400"/>
            <a:ext cx="3657600" cy="457200"/>
          </a:xfrm>
          <a:prstGeom prst="rect">
            <a:avLst/>
          </a:prstGeom>
          <a:noFill/>
          <a:ln w="9525">
            <a:noFill/>
            <a:miter lim="800000"/>
            <a:headEnd/>
            <a:tailEnd/>
          </a:ln>
        </p:spPr>
        <p:txBody>
          <a:bodyPr>
            <a:spAutoFit/>
          </a:bodyPr>
          <a:lstStyle/>
          <a:p>
            <a:r>
              <a:rPr lang="en-US">
                <a:latin typeface="Times" pitchFamily="18" charset="0"/>
              </a:rPr>
              <a:t>(Note that filter sums to 1)</a:t>
            </a:r>
          </a:p>
        </p:txBody>
      </p:sp>
      <p:sp>
        <p:nvSpPr>
          <p:cNvPr id="22538" name="Text Box 4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Practice with linear filters</a:t>
            </a:r>
          </a:p>
        </p:txBody>
      </p:sp>
      <p:pic>
        <p:nvPicPr>
          <p:cNvPr id="23555" name="Picture 3"/>
          <p:cNvPicPr>
            <a:picLocks noChangeAspect="1" noChangeArrowheads="1"/>
          </p:cNvPicPr>
          <p:nvPr/>
        </p:nvPicPr>
        <p:blipFill>
          <a:blip r:embed="rId4" cstate="print"/>
          <a:srcRect/>
          <a:stretch>
            <a:fillRect/>
          </a:stretch>
        </p:blipFill>
        <p:spPr bwMode="auto">
          <a:xfrm>
            <a:off x="457200" y="2590800"/>
            <a:ext cx="1876425" cy="1857375"/>
          </a:xfrm>
          <a:prstGeom prst="rect">
            <a:avLst/>
          </a:prstGeom>
          <a:noFill/>
          <a:ln w="38100">
            <a:solidFill>
              <a:schemeClr val="tx1"/>
            </a:solidFill>
            <a:miter lim="800000"/>
            <a:headEnd/>
            <a:tailEnd/>
          </a:ln>
        </p:spPr>
      </p:pic>
      <p:sp>
        <p:nvSpPr>
          <p:cNvPr id="23556" name="Text Box 4"/>
          <p:cNvSpPr txBox="1">
            <a:spLocks noChangeArrowheads="1"/>
          </p:cNvSpPr>
          <p:nvPr/>
        </p:nvSpPr>
        <p:spPr bwMode="auto">
          <a:xfrm>
            <a:off x="669925" y="46132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grpSp>
        <p:nvGrpSpPr>
          <p:cNvPr id="23557" name="Group 5"/>
          <p:cNvGrpSpPr>
            <a:grpSpLocks/>
          </p:cNvGrpSpPr>
          <p:nvPr/>
        </p:nvGrpSpPr>
        <p:grpSpPr bwMode="auto">
          <a:xfrm>
            <a:off x="4953000" y="2895600"/>
            <a:ext cx="1371600" cy="1066800"/>
            <a:chOff x="3799" y="2064"/>
            <a:chExt cx="1433" cy="1136"/>
          </a:xfrm>
        </p:grpSpPr>
        <p:grpSp>
          <p:nvGrpSpPr>
            <p:cNvPr id="23580" name="Group 6"/>
            <p:cNvGrpSpPr>
              <a:grpSpLocks/>
            </p:cNvGrpSpPr>
            <p:nvPr/>
          </p:nvGrpSpPr>
          <p:grpSpPr bwMode="auto">
            <a:xfrm>
              <a:off x="4080" y="2064"/>
              <a:ext cx="1152" cy="1136"/>
              <a:chOff x="144" y="144"/>
              <a:chExt cx="1152" cy="1136"/>
            </a:xfrm>
          </p:grpSpPr>
          <p:sp>
            <p:nvSpPr>
              <p:cNvPr id="23582" name="Rectangle 7"/>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3" name="Rectangle 8"/>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4" name="Rectangle 9"/>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5" name="Rectangle 10"/>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6" name="Rectangle 11"/>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7" name="Rectangle 12"/>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8" name="Rectangle 13"/>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9" name="Rectangle 14"/>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90" name="Rectangle 15"/>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91" name="Line 16"/>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3592" name="Line 17"/>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3593" name="Line 18"/>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3594" name="Line 19"/>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3595" name="Line 20"/>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3596" name="Line 21"/>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3597" name="Line 22"/>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3598" name="Line 23"/>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23581" name="Picture 24"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grpSp>
        <p:nvGrpSpPr>
          <p:cNvPr id="23558" name="Group 25"/>
          <p:cNvGrpSpPr>
            <a:grpSpLocks/>
          </p:cNvGrpSpPr>
          <p:nvPr/>
        </p:nvGrpSpPr>
        <p:grpSpPr bwMode="auto">
          <a:xfrm>
            <a:off x="2971800" y="2895600"/>
            <a:ext cx="1149350" cy="1066800"/>
            <a:chOff x="144" y="144"/>
            <a:chExt cx="1152" cy="1136"/>
          </a:xfrm>
        </p:grpSpPr>
        <p:sp>
          <p:nvSpPr>
            <p:cNvPr id="23563" name="Rectangle 26"/>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4" name="Rectangle 27"/>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5" name="Rectangle 28"/>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6" name="Rectangle 29"/>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7" name="Rectangle 30"/>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2</a:t>
              </a:r>
            </a:p>
          </p:txBody>
        </p:sp>
        <p:sp>
          <p:nvSpPr>
            <p:cNvPr id="23568" name="Rectangle 31"/>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9" name="Rectangle 32"/>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70" name="Rectangle 33"/>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71" name="Rectangle 34"/>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72" name="Line 35"/>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3573" name="Line 36"/>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3574" name="Line 37"/>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3575" name="Line 38"/>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3576" name="Line 39"/>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3577" name="Line 40"/>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3578" name="Line 41"/>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3579" name="Line 42"/>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sp>
        <p:nvSpPr>
          <p:cNvPr id="23559" name="Text Box 43"/>
          <p:cNvSpPr txBox="1">
            <a:spLocks noChangeArrowheads="1"/>
          </p:cNvSpPr>
          <p:nvPr/>
        </p:nvSpPr>
        <p:spPr bwMode="auto">
          <a:xfrm>
            <a:off x="4343400" y="2819400"/>
            <a:ext cx="438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sp>
        <p:nvSpPr>
          <p:cNvPr id="23560" name="Text Box 44"/>
          <p:cNvSpPr txBox="1">
            <a:spLocks noChangeArrowheads="1"/>
          </p:cNvSpPr>
          <p:nvPr/>
        </p:nvSpPr>
        <p:spPr bwMode="auto">
          <a:xfrm>
            <a:off x="4419600" y="4724400"/>
            <a:ext cx="4419600" cy="1187450"/>
          </a:xfrm>
          <a:prstGeom prst="rect">
            <a:avLst/>
          </a:prstGeom>
          <a:noFill/>
          <a:ln w="9525">
            <a:noFill/>
            <a:miter lim="800000"/>
            <a:headEnd/>
            <a:tailEnd/>
          </a:ln>
        </p:spPr>
        <p:txBody>
          <a:bodyPr>
            <a:spAutoFit/>
          </a:bodyPr>
          <a:lstStyle/>
          <a:p>
            <a:r>
              <a:rPr lang="en-US" b="1"/>
              <a:t>Sharpening filter</a:t>
            </a:r>
          </a:p>
          <a:p>
            <a:pPr lvl="1">
              <a:buFontTx/>
              <a:buChar char="-"/>
            </a:pPr>
            <a:r>
              <a:rPr lang="en-US"/>
              <a:t> Accentuates differences with local average</a:t>
            </a:r>
          </a:p>
        </p:txBody>
      </p:sp>
      <p:pic>
        <p:nvPicPr>
          <p:cNvPr id="23561" name="Picture 45"/>
          <p:cNvPicPr>
            <a:picLocks noChangeAspect="1" noChangeArrowheads="1"/>
          </p:cNvPicPr>
          <p:nvPr/>
        </p:nvPicPr>
        <p:blipFill>
          <a:blip r:embed="rId6" cstate="print"/>
          <a:srcRect/>
          <a:stretch>
            <a:fillRect/>
          </a:stretch>
        </p:blipFill>
        <p:spPr bwMode="auto">
          <a:xfrm>
            <a:off x="6781800" y="2514600"/>
            <a:ext cx="1876425" cy="1876425"/>
          </a:xfrm>
          <a:prstGeom prst="rect">
            <a:avLst/>
          </a:prstGeom>
          <a:noFill/>
          <a:ln w="9525">
            <a:noFill/>
            <a:miter lim="800000"/>
            <a:headEnd/>
            <a:tailEnd/>
          </a:ln>
        </p:spPr>
      </p:pic>
      <p:sp>
        <p:nvSpPr>
          <p:cNvPr id="23562" name="Text Box 4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cstate="print"/>
          <a:srcRect t="18013"/>
          <a:stretch>
            <a:fillRect/>
          </a:stretch>
        </p:blipFill>
        <p:spPr bwMode="auto">
          <a:xfrm>
            <a:off x="762000" y="1676400"/>
            <a:ext cx="7586663" cy="4356100"/>
          </a:xfrm>
          <a:prstGeom prst="rect">
            <a:avLst/>
          </a:prstGeom>
          <a:noFill/>
          <a:ln w="9525">
            <a:noFill/>
            <a:miter lim="800000"/>
            <a:headEnd/>
            <a:tailEnd/>
          </a:ln>
        </p:spPr>
      </p:pic>
      <p:sp>
        <p:nvSpPr>
          <p:cNvPr id="24579" name="Rectangle 3"/>
          <p:cNvSpPr>
            <a:spLocks noGrp="1" noChangeArrowheads="1"/>
          </p:cNvSpPr>
          <p:nvPr>
            <p:ph type="title"/>
          </p:nvPr>
        </p:nvSpPr>
        <p:spPr/>
        <p:txBody>
          <a:bodyPr/>
          <a:lstStyle/>
          <a:p>
            <a:r>
              <a:rPr lang="en-US"/>
              <a:t>Sharpening</a:t>
            </a:r>
          </a:p>
        </p:txBody>
      </p:sp>
      <p:sp>
        <p:nvSpPr>
          <p:cNvPr id="24580" name="Text Box 5"/>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Sharpening</a:t>
            </a:r>
          </a:p>
        </p:txBody>
      </p:sp>
      <p:sp>
        <p:nvSpPr>
          <p:cNvPr id="39939" name="Rectangle 3"/>
          <p:cNvSpPr>
            <a:spLocks noGrp="1" noChangeArrowheads="1"/>
          </p:cNvSpPr>
          <p:nvPr>
            <p:ph type="body" idx="1"/>
          </p:nvPr>
        </p:nvSpPr>
        <p:spPr>
          <a:xfrm>
            <a:off x="685800" y="914400"/>
            <a:ext cx="7772400" cy="533400"/>
          </a:xfrm>
        </p:spPr>
        <p:txBody>
          <a:bodyPr/>
          <a:lstStyle/>
          <a:p>
            <a:r>
              <a:rPr lang="en-US"/>
              <a:t>What does blurring take away?</a:t>
            </a:r>
          </a:p>
        </p:txBody>
      </p:sp>
      <p:grpSp>
        <p:nvGrpSpPr>
          <p:cNvPr id="2" name="Group 21"/>
          <p:cNvGrpSpPr>
            <a:grpSpLocks/>
          </p:cNvGrpSpPr>
          <p:nvPr/>
        </p:nvGrpSpPr>
        <p:grpSpPr bwMode="auto">
          <a:xfrm>
            <a:off x="533400" y="1447800"/>
            <a:ext cx="2157413" cy="2182813"/>
            <a:chOff x="336" y="912"/>
            <a:chExt cx="1505" cy="1521"/>
          </a:xfrm>
        </p:grpSpPr>
        <p:pic>
          <p:nvPicPr>
            <p:cNvPr id="39964" name="Picture 4" descr="lena"/>
            <p:cNvPicPr>
              <a:picLocks noChangeAspect="1" noChangeArrowheads="1"/>
            </p:cNvPicPr>
            <p:nvPr/>
          </p:nvPicPr>
          <p:blipFill>
            <a:blip r:embed="rId3" cstate="print"/>
            <a:srcRect/>
            <a:stretch>
              <a:fillRect/>
            </a:stretch>
          </p:blipFill>
          <p:spPr bwMode="auto">
            <a:xfrm>
              <a:off x="336" y="912"/>
              <a:ext cx="1488" cy="1488"/>
            </a:xfrm>
            <a:prstGeom prst="rect">
              <a:avLst/>
            </a:prstGeom>
            <a:noFill/>
            <a:ln w="9525">
              <a:noFill/>
              <a:miter lim="800000"/>
              <a:headEnd/>
              <a:tailEnd/>
            </a:ln>
          </p:spPr>
        </p:pic>
        <p:sp>
          <p:nvSpPr>
            <p:cNvPr id="39965" name="Text Box 11"/>
            <p:cNvSpPr txBox="1">
              <a:spLocks noChangeArrowheads="1"/>
            </p:cNvSpPr>
            <p:nvPr/>
          </p:nvSpPr>
          <p:spPr bwMode="auto">
            <a:xfrm>
              <a:off x="1200" y="2199"/>
              <a:ext cx="641" cy="234"/>
            </a:xfrm>
            <a:prstGeom prst="rect">
              <a:avLst/>
            </a:prstGeom>
            <a:noFill/>
            <a:ln w="9525">
              <a:noFill/>
              <a:miter lim="800000"/>
              <a:headEnd/>
              <a:tailEnd/>
            </a:ln>
          </p:spPr>
          <p:txBody>
            <a:bodyPr wrap="none">
              <a:spAutoFit/>
            </a:bodyPr>
            <a:lstStyle/>
            <a:p>
              <a:r>
                <a:rPr lang="en-US" sz="1600" b="1">
                  <a:solidFill>
                    <a:schemeClr val="bg1"/>
                  </a:solidFill>
                </a:rPr>
                <a:t>original</a:t>
              </a:r>
            </a:p>
          </p:txBody>
        </p:sp>
      </p:grpSp>
      <p:grpSp>
        <p:nvGrpSpPr>
          <p:cNvPr id="3" name="Group 22"/>
          <p:cNvGrpSpPr>
            <a:grpSpLocks/>
          </p:cNvGrpSpPr>
          <p:nvPr/>
        </p:nvGrpSpPr>
        <p:grpSpPr bwMode="auto">
          <a:xfrm>
            <a:off x="3581400" y="1447800"/>
            <a:ext cx="2166938" cy="2162175"/>
            <a:chOff x="2256" y="912"/>
            <a:chExt cx="1511" cy="1507"/>
          </a:xfrm>
        </p:grpSpPr>
        <p:pic>
          <p:nvPicPr>
            <p:cNvPr id="39962" name="Picture 5" descr="lenaG5"/>
            <p:cNvPicPr>
              <a:picLocks noChangeAspect="1" noChangeArrowheads="1"/>
            </p:cNvPicPr>
            <p:nvPr/>
          </p:nvPicPr>
          <p:blipFill>
            <a:blip r:embed="rId4" cstate="print"/>
            <a:srcRect/>
            <a:stretch>
              <a:fillRect/>
            </a:stretch>
          </p:blipFill>
          <p:spPr bwMode="auto">
            <a:xfrm>
              <a:off x="2256" y="912"/>
              <a:ext cx="1488" cy="1488"/>
            </a:xfrm>
            <a:prstGeom prst="rect">
              <a:avLst/>
            </a:prstGeom>
            <a:noFill/>
            <a:ln w="9525">
              <a:noFill/>
              <a:miter lim="800000"/>
              <a:headEnd/>
              <a:tailEnd/>
            </a:ln>
          </p:spPr>
        </p:pic>
        <p:sp>
          <p:nvSpPr>
            <p:cNvPr id="39963" name="Text Box 12"/>
            <p:cNvSpPr txBox="1">
              <a:spLocks noChangeArrowheads="1"/>
            </p:cNvSpPr>
            <p:nvPr/>
          </p:nvSpPr>
          <p:spPr bwMode="auto">
            <a:xfrm>
              <a:off x="2591" y="2185"/>
              <a:ext cx="1176" cy="234"/>
            </a:xfrm>
            <a:prstGeom prst="rect">
              <a:avLst/>
            </a:prstGeom>
            <a:noFill/>
            <a:ln w="9525">
              <a:noFill/>
              <a:miter lim="800000"/>
              <a:headEnd/>
              <a:tailEnd/>
            </a:ln>
          </p:spPr>
          <p:txBody>
            <a:bodyPr wrap="none">
              <a:spAutoFit/>
            </a:bodyPr>
            <a:lstStyle/>
            <a:p>
              <a:r>
                <a:rPr lang="en-US" sz="1600" b="1">
                  <a:solidFill>
                    <a:schemeClr val="bg1"/>
                  </a:solidFill>
                </a:rPr>
                <a:t>smoothed (5x5)</a:t>
              </a:r>
            </a:p>
          </p:txBody>
        </p:sp>
      </p:grpSp>
      <p:sp>
        <p:nvSpPr>
          <p:cNvPr id="39942" name="Text Box 17"/>
          <p:cNvSpPr txBox="1">
            <a:spLocks noChangeArrowheads="1"/>
          </p:cNvSpPr>
          <p:nvPr/>
        </p:nvSpPr>
        <p:spPr bwMode="auto">
          <a:xfrm>
            <a:off x="2971800" y="2325688"/>
            <a:ext cx="354013" cy="457200"/>
          </a:xfrm>
          <a:prstGeom prst="rect">
            <a:avLst/>
          </a:prstGeom>
          <a:noFill/>
          <a:ln w="9525">
            <a:noFill/>
            <a:miter lim="800000"/>
            <a:headEnd/>
            <a:tailEnd/>
          </a:ln>
        </p:spPr>
        <p:txBody>
          <a:bodyPr wrap="none">
            <a:spAutoFit/>
          </a:bodyPr>
          <a:lstStyle/>
          <a:p>
            <a:r>
              <a:rPr lang="en-US"/>
              <a:t>–</a:t>
            </a:r>
          </a:p>
        </p:txBody>
      </p:sp>
      <p:grpSp>
        <p:nvGrpSpPr>
          <p:cNvPr id="4" name="Group 27"/>
          <p:cNvGrpSpPr>
            <a:grpSpLocks/>
          </p:cNvGrpSpPr>
          <p:nvPr/>
        </p:nvGrpSpPr>
        <p:grpSpPr bwMode="auto">
          <a:xfrm>
            <a:off x="5962650" y="1447800"/>
            <a:ext cx="2735263" cy="2149475"/>
            <a:chOff x="3756" y="912"/>
            <a:chExt cx="1723" cy="1354"/>
          </a:xfrm>
        </p:grpSpPr>
        <p:grpSp>
          <p:nvGrpSpPr>
            <p:cNvPr id="5" name="Group 23"/>
            <p:cNvGrpSpPr>
              <a:grpSpLocks/>
            </p:cNvGrpSpPr>
            <p:nvPr/>
          </p:nvGrpSpPr>
          <p:grpSpPr bwMode="auto">
            <a:xfrm>
              <a:off x="4128" y="912"/>
              <a:ext cx="1351" cy="1354"/>
              <a:chOff x="4128" y="912"/>
              <a:chExt cx="1496" cy="1499"/>
            </a:xfrm>
          </p:grpSpPr>
          <p:pic>
            <p:nvPicPr>
              <p:cNvPr id="39960" name="Picture 6" descr="lena_diff"/>
              <p:cNvPicPr>
                <a:picLocks noChangeAspect="1" noChangeArrowheads="1"/>
              </p:cNvPicPr>
              <p:nvPr/>
            </p:nvPicPr>
            <p:blipFill>
              <a:blip r:embed="rId5" cstate="print"/>
              <a:srcRect/>
              <a:stretch>
                <a:fillRect/>
              </a:stretch>
            </p:blipFill>
            <p:spPr bwMode="auto">
              <a:xfrm>
                <a:off x="4128" y="912"/>
                <a:ext cx="1488" cy="1488"/>
              </a:xfrm>
              <a:prstGeom prst="rect">
                <a:avLst/>
              </a:prstGeom>
              <a:noFill/>
              <a:ln w="9525">
                <a:noFill/>
                <a:miter lim="800000"/>
                <a:headEnd/>
                <a:tailEnd/>
              </a:ln>
            </p:spPr>
          </p:pic>
          <p:sp>
            <p:nvSpPr>
              <p:cNvPr id="39961" name="Text Box 15"/>
              <p:cNvSpPr txBox="1">
                <a:spLocks noChangeArrowheads="1"/>
              </p:cNvSpPr>
              <p:nvPr/>
            </p:nvSpPr>
            <p:spPr bwMode="auto">
              <a:xfrm>
                <a:off x="5124" y="2177"/>
                <a:ext cx="500" cy="234"/>
              </a:xfrm>
              <a:prstGeom prst="rect">
                <a:avLst/>
              </a:prstGeom>
              <a:noFill/>
              <a:ln w="9525">
                <a:noFill/>
                <a:miter lim="800000"/>
                <a:headEnd/>
                <a:tailEnd/>
              </a:ln>
            </p:spPr>
            <p:txBody>
              <a:bodyPr wrap="none">
                <a:spAutoFit/>
              </a:bodyPr>
              <a:lstStyle/>
              <a:p>
                <a:r>
                  <a:rPr lang="en-US" sz="1600" b="1">
                    <a:solidFill>
                      <a:schemeClr val="bg1"/>
                    </a:solidFill>
                  </a:rPr>
                  <a:t>detail</a:t>
                </a:r>
              </a:p>
            </p:txBody>
          </p:sp>
        </p:grpSp>
        <p:sp>
          <p:nvSpPr>
            <p:cNvPr id="39959" name="Text Box 18"/>
            <p:cNvSpPr txBox="1">
              <a:spLocks noChangeArrowheads="1"/>
            </p:cNvSpPr>
            <p:nvPr/>
          </p:nvSpPr>
          <p:spPr bwMode="auto">
            <a:xfrm>
              <a:off x="3756" y="1488"/>
              <a:ext cx="228" cy="288"/>
            </a:xfrm>
            <a:prstGeom prst="rect">
              <a:avLst/>
            </a:prstGeom>
            <a:noFill/>
            <a:ln w="9525">
              <a:noFill/>
              <a:miter lim="800000"/>
              <a:headEnd/>
              <a:tailEnd/>
            </a:ln>
          </p:spPr>
          <p:txBody>
            <a:bodyPr wrap="none">
              <a:spAutoFit/>
            </a:bodyPr>
            <a:lstStyle/>
            <a:p>
              <a:r>
                <a:rPr lang="en-US"/>
                <a:t>=</a:t>
              </a:r>
            </a:p>
          </p:txBody>
        </p:sp>
      </p:grpSp>
      <p:grpSp>
        <p:nvGrpSpPr>
          <p:cNvPr id="6" name="Group 29"/>
          <p:cNvGrpSpPr>
            <a:grpSpLocks/>
          </p:cNvGrpSpPr>
          <p:nvPr/>
        </p:nvGrpSpPr>
        <p:grpSpPr bwMode="auto">
          <a:xfrm>
            <a:off x="5943600" y="4419600"/>
            <a:ext cx="2743200" cy="2149475"/>
            <a:chOff x="3744" y="2784"/>
            <a:chExt cx="1728" cy="1354"/>
          </a:xfrm>
        </p:grpSpPr>
        <p:grpSp>
          <p:nvGrpSpPr>
            <p:cNvPr id="7" name="Group 26"/>
            <p:cNvGrpSpPr>
              <a:grpSpLocks/>
            </p:cNvGrpSpPr>
            <p:nvPr/>
          </p:nvGrpSpPr>
          <p:grpSpPr bwMode="auto">
            <a:xfrm>
              <a:off x="4128" y="2784"/>
              <a:ext cx="1344" cy="1354"/>
              <a:chOff x="4128" y="2784"/>
              <a:chExt cx="1488" cy="1499"/>
            </a:xfrm>
          </p:grpSpPr>
          <p:pic>
            <p:nvPicPr>
              <p:cNvPr id="39956" name="Picture 10" descr="lena_sharpened"/>
              <p:cNvPicPr>
                <a:picLocks noChangeAspect="1" noChangeArrowheads="1"/>
              </p:cNvPicPr>
              <p:nvPr/>
            </p:nvPicPr>
            <p:blipFill>
              <a:blip r:embed="rId6" cstate="print"/>
              <a:srcRect/>
              <a:stretch>
                <a:fillRect/>
              </a:stretch>
            </p:blipFill>
            <p:spPr bwMode="auto">
              <a:xfrm>
                <a:off x="4128" y="2784"/>
                <a:ext cx="1488" cy="1488"/>
              </a:xfrm>
              <a:prstGeom prst="rect">
                <a:avLst/>
              </a:prstGeom>
              <a:noFill/>
              <a:ln w="9525">
                <a:noFill/>
                <a:miter lim="800000"/>
                <a:headEnd/>
                <a:tailEnd/>
              </a:ln>
            </p:spPr>
          </p:pic>
          <p:sp>
            <p:nvSpPr>
              <p:cNvPr id="39957" name="Text Box 16"/>
              <p:cNvSpPr txBox="1">
                <a:spLocks noChangeArrowheads="1"/>
              </p:cNvSpPr>
              <p:nvPr/>
            </p:nvSpPr>
            <p:spPr bwMode="auto">
              <a:xfrm>
                <a:off x="4752" y="4049"/>
                <a:ext cx="844" cy="234"/>
              </a:xfrm>
              <a:prstGeom prst="rect">
                <a:avLst/>
              </a:prstGeom>
              <a:noFill/>
              <a:ln w="9525">
                <a:noFill/>
                <a:miter lim="800000"/>
                <a:headEnd/>
                <a:tailEnd/>
              </a:ln>
            </p:spPr>
            <p:txBody>
              <a:bodyPr wrap="none">
                <a:spAutoFit/>
              </a:bodyPr>
              <a:lstStyle/>
              <a:p>
                <a:r>
                  <a:rPr lang="en-US" sz="1600" b="1">
                    <a:solidFill>
                      <a:schemeClr val="bg1"/>
                    </a:solidFill>
                  </a:rPr>
                  <a:t>sharpened</a:t>
                </a:r>
              </a:p>
            </p:txBody>
          </p:sp>
        </p:grpSp>
        <p:sp>
          <p:nvSpPr>
            <p:cNvPr id="39955" name="Text Box 19"/>
            <p:cNvSpPr txBox="1">
              <a:spLocks noChangeArrowheads="1"/>
            </p:cNvSpPr>
            <p:nvPr/>
          </p:nvSpPr>
          <p:spPr bwMode="auto">
            <a:xfrm>
              <a:off x="3744" y="3360"/>
              <a:ext cx="228" cy="288"/>
            </a:xfrm>
            <a:prstGeom prst="rect">
              <a:avLst/>
            </a:prstGeom>
            <a:noFill/>
            <a:ln w="9525">
              <a:noFill/>
              <a:miter lim="800000"/>
              <a:headEnd/>
              <a:tailEnd/>
            </a:ln>
          </p:spPr>
          <p:txBody>
            <a:bodyPr wrap="none">
              <a:spAutoFit/>
            </a:bodyPr>
            <a:lstStyle/>
            <a:p>
              <a:r>
                <a:rPr lang="en-US"/>
                <a:t>=</a:t>
              </a:r>
            </a:p>
          </p:txBody>
        </p:sp>
      </p:grpSp>
      <p:grpSp>
        <p:nvGrpSpPr>
          <p:cNvPr id="8" name="Group 28"/>
          <p:cNvGrpSpPr>
            <a:grpSpLocks/>
          </p:cNvGrpSpPr>
          <p:nvPr/>
        </p:nvGrpSpPr>
        <p:grpSpPr bwMode="auto">
          <a:xfrm>
            <a:off x="533400" y="3886200"/>
            <a:ext cx="7924800" cy="2682875"/>
            <a:chOff x="336" y="2448"/>
            <a:chExt cx="4992" cy="1690"/>
          </a:xfrm>
        </p:grpSpPr>
        <p:sp>
          <p:nvSpPr>
            <p:cNvPr id="39946" name="Rectangle 7"/>
            <p:cNvSpPr>
              <a:spLocks noChangeArrowheads="1"/>
            </p:cNvSpPr>
            <p:nvPr/>
          </p:nvSpPr>
          <p:spPr bwMode="auto">
            <a:xfrm>
              <a:off x="432" y="2448"/>
              <a:ext cx="4896" cy="336"/>
            </a:xfrm>
            <a:prstGeom prst="rect">
              <a:avLst/>
            </a:prstGeom>
            <a:noFill/>
            <a:ln w="9525">
              <a:noFill/>
              <a:miter lim="800000"/>
              <a:headEnd/>
              <a:tailEnd/>
            </a:ln>
          </p:spPr>
          <p:txBody>
            <a:bodyPr/>
            <a:lstStyle/>
            <a:p>
              <a:pPr marL="342900" indent="-342900">
                <a:spcBef>
                  <a:spcPct val="20000"/>
                </a:spcBef>
              </a:pPr>
              <a:r>
                <a:rPr lang="en-US" sz="2800"/>
                <a:t>Let’s add it back:</a:t>
              </a:r>
            </a:p>
          </p:txBody>
        </p:sp>
        <p:grpSp>
          <p:nvGrpSpPr>
            <p:cNvPr id="9" name="Group 24"/>
            <p:cNvGrpSpPr>
              <a:grpSpLocks/>
            </p:cNvGrpSpPr>
            <p:nvPr/>
          </p:nvGrpSpPr>
          <p:grpSpPr bwMode="auto">
            <a:xfrm>
              <a:off x="336" y="2784"/>
              <a:ext cx="1359" cy="1354"/>
              <a:chOff x="336" y="2784"/>
              <a:chExt cx="1505" cy="1499"/>
            </a:xfrm>
          </p:grpSpPr>
          <p:pic>
            <p:nvPicPr>
              <p:cNvPr id="39952" name="Picture 8" descr="lena"/>
              <p:cNvPicPr>
                <a:picLocks noChangeAspect="1" noChangeArrowheads="1"/>
              </p:cNvPicPr>
              <p:nvPr/>
            </p:nvPicPr>
            <p:blipFill>
              <a:blip r:embed="rId3" cstate="print"/>
              <a:srcRect/>
              <a:stretch>
                <a:fillRect/>
              </a:stretch>
            </p:blipFill>
            <p:spPr bwMode="auto">
              <a:xfrm>
                <a:off x="336" y="2784"/>
                <a:ext cx="1488" cy="1488"/>
              </a:xfrm>
              <a:prstGeom prst="rect">
                <a:avLst/>
              </a:prstGeom>
              <a:noFill/>
              <a:ln w="9525">
                <a:noFill/>
                <a:miter lim="800000"/>
                <a:headEnd/>
                <a:tailEnd/>
              </a:ln>
            </p:spPr>
          </p:pic>
          <p:sp>
            <p:nvSpPr>
              <p:cNvPr id="39953" name="Text Box 13"/>
              <p:cNvSpPr txBox="1">
                <a:spLocks noChangeArrowheads="1"/>
              </p:cNvSpPr>
              <p:nvPr/>
            </p:nvSpPr>
            <p:spPr bwMode="auto">
              <a:xfrm>
                <a:off x="1200" y="4049"/>
                <a:ext cx="641" cy="234"/>
              </a:xfrm>
              <a:prstGeom prst="rect">
                <a:avLst/>
              </a:prstGeom>
              <a:noFill/>
              <a:ln w="9525">
                <a:noFill/>
                <a:miter lim="800000"/>
                <a:headEnd/>
                <a:tailEnd/>
              </a:ln>
            </p:spPr>
            <p:txBody>
              <a:bodyPr wrap="none">
                <a:spAutoFit/>
              </a:bodyPr>
              <a:lstStyle/>
              <a:p>
                <a:r>
                  <a:rPr lang="en-US" sz="1600" b="1">
                    <a:solidFill>
                      <a:schemeClr val="bg1"/>
                    </a:solidFill>
                  </a:rPr>
                  <a:t>original</a:t>
                </a:r>
              </a:p>
            </p:txBody>
          </p:sp>
        </p:grpSp>
        <p:grpSp>
          <p:nvGrpSpPr>
            <p:cNvPr id="10" name="Group 25"/>
            <p:cNvGrpSpPr>
              <a:grpSpLocks/>
            </p:cNvGrpSpPr>
            <p:nvPr/>
          </p:nvGrpSpPr>
          <p:grpSpPr bwMode="auto">
            <a:xfrm>
              <a:off x="2256" y="2784"/>
              <a:ext cx="1351" cy="1354"/>
              <a:chOff x="2256" y="2784"/>
              <a:chExt cx="1496" cy="1499"/>
            </a:xfrm>
          </p:grpSpPr>
          <p:pic>
            <p:nvPicPr>
              <p:cNvPr id="39950" name="Picture 9" descr="lena_diff"/>
              <p:cNvPicPr>
                <a:picLocks noChangeAspect="1" noChangeArrowheads="1"/>
              </p:cNvPicPr>
              <p:nvPr/>
            </p:nvPicPr>
            <p:blipFill>
              <a:blip r:embed="rId5" cstate="print"/>
              <a:srcRect/>
              <a:stretch>
                <a:fillRect/>
              </a:stretch>
            </p:blipFill>
            <p:spPr bwMode="auto">
              <a:xfrm>
                <a:off x="2256" y="2784"/>
                <a:ext cx="1488" cy="1488"/>
              </a:xfrm>
              <a:prstGeom prst="rect">
                <a:avLst/>
              </a:prstGeom>
              <a:noFill/>
              <a:ln w="9525">
                <a:noFill/>
                <a:miter lim="800000"/>
                <a:headEnd/>
                <a:tailEnd/>
              </a:ln>
            </p:spPr>
          </p:pic>
          <p:sp>
            <p:nvSpPr>
              <p:cNvPr id="39951" name="Text Box 14"/>
              <p:cNvSpPr txBox="1">
                <a:spLocks noChangeArrowheads="1"/>
              </p:cNvSpPr>
              <p:nvPr/>
            </p:nvSpPr>
            <p:spPr bwMode="auto">
              <a:xfrm>
                <a:off x="3252" y="4049"/>
                <a:ext cx="500" cy="234"/>
              </a:xfrm>
              <a:prstGeom prst="rect">
                <a:avLst/>
              </a:prstGeom>
              <a:noFill/>
              <a:ln w="9525">
                <a:noFill/>
                <a:miter lim="800000"/>
                <a:headEnd/>
                <a:tailEnd/>
              </a:ln>
            </p:spPr>
            <p:txBody>
              <a:bodyPr wrap="none">
                <a:spAutoFit/>
              </a:bodyPr>
              <a:lstStyle/>
              <a:p>
                <a:r>
                  <a:rPr lang="en-US" sz="1600" b="1">
                    <a:solidFill>
                      <a:schemeClr val="bg1"/>
                    </a:solidFill>
                  </a:rPr>
                  <a:t>detail</a:t>
                </a:r>
              </a:p>
            </p:txBody>
          </p:sp>
        </p:grpSp>
        <p:sp>
          <p:nvSpPr>
            <p:cNvPr id="39949" name="Text Box 20"/>
            <p:cNvSpPr txBox="1">
              <a:spLocks noChangeArrowheads="1"/>
            </p:cNvSpPr>
            <p:nvPr/>
          </p:nvSpPr>
          <p:spPr bwMode="auto">
            <a:xfrm>
              <a:off x="1864" y="3360"/>
              <a:ext cx="283" cy="291"/>
            </a:xfrm>
            <a:prstGeom prst="rect">
              <a:avLst/>
            </a:prstGeom>
            <a:noFill/>
            <a:ln w="9525">
              <a:noFill/>
              <a:miter lim="800000"/>
              <a:headEnd/>
              <a:tailEnd/>
            </a:ln>
          </p:spPr>
          <p:txBody>
            <a:bodyPr wrap="none">
              <a:spAutoFit/>
            </a:bodyPr>
            <a:lstStyle/>
            <a:p>
              <a:r>
                <a:rPr lang="en-US" dirty="0"/>
                <a:t>+ </a:t>
              </a:r>
              <a:endParaRPr lang="el-G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custDataLst>
              <p:tags r:id="rId2"/>
            </p:custDataLst>
          </p:nvPr>
        </p:nvSpPr>
        <p:spPr/>
        <p:txBody>
          <a:bodyPr/>
          <a:lstStyle/>
          <a:p>
            <a:r>
              <a:rPr lang="en-US" dirty="0"/>
              <a:t>Motivation: Image </a:t>
            </a:r>
            <a:r>
              <a:rPr lang="en-US" dirty="0" err="1"/>
              <a:t>denoising</a:t>
            </a:r>
            <a:endParaRPr lang="en-US" dirty="0"/>
          </a:p>
        </p:txBody>
      </p:sp>
      <p:graphicFrame>
        <p:nvGraphicFramePr>
          <p:cNvPr id="1026" name="Object 3"/>
          <p:cNvGraphicFramePr>
            <a:graphicFrameLocks noChangeAspect="1"/>
          </p:cNvGraphicFramePr>
          <p:nvPr>
            <p:custDataLst>
              <p:tags r:id="rId3"/>
            </p:custDataLst>
          </p:nvPr>
        </p:nvGraphicFramePr>
        <p:xfrm>
          <a:off x="0" y="0"/>
          <a:ext cx="1219200" cy="149225"/>
        </p:xfrm>
        <a:graphic>
          <a:graphicData uri="http://schemas.openxmlformats.org/presentationml/2006/ole">
            <mc:AlternateContent xmlns:mc="http://schemas.openxmlformats.org/markup-compatibility/2006">
              <mc:Choice xmlns:v="urn:schemas-microsoft-com:vml" Requires="v">
                <p:oleObj spid="_x0000_s1045" name="Equation" r:id="rId7" imgW="435285" imgH="677109" progId="">
                  <p:embed/>
                </p:oleObj>
              </mc:Choice>
              <mc:Fallback>
                <p:oleObj name="Equation" r:id="rId7" imgW="435285" imgH="677109" progId="">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19200" cy="14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0933" name="Picture 5" descr="image4"/>
          <p:cNvPicPr>
            <a:picLocks noChangeAspect="1" noChangeArrowheads="1"/>
          </p:cNvPicPr>
          <p:nvPr>
            <p:custDataLst>
              <p:tags r:id="rId4"/>
            </p:custDataLst>
          </p:nvPr>
        </p:nvPicPr>
        <p:blipFill>
          <a:blip r:embed="rId9" cstate="print">
            <a:lum bright="24000" contrast="30000"/>
          </a:blip>
          <a:srcRect/>
          <a:stretch>
            <a:fillRect/>
          </a:stretch>
        </p:blipFill>
        <p:spPr bwMode="auto">
          <a:xfrm>
            <a:off x="2509003" y="1600200"/>
            <a:ext cx="3891797" cy="4876800"/>
          </a:xfrm>
          <a:prstGeom prst="rect">
            <a:avLst/>
          </a:prstGeom>
          <a:noFill/>
          <a:ln w="9525">
            <a:noFill/>
            <a:miter lim="800000"/>
            <a:headEnd/>
            <a:tailEnd/>
          </a:ln>
        </p:spPr>
      </p:pic>
      <p:sp>
        <p:nvSpPr>
          <p:cNvPr id="1031" name="Rectangle 7"/>
          <p:cNvSpPr>
            <a:spLocks noGrp="1" noChangeArrowheads="1"/>
          </p:cNvSpPr>
          <p:nvPr>
            <p:ph type="body" idx="1"/>
          </p:nvPr>
        </p:nvSpPr>
        <p:spPr>
          <a:xfrm>
            <a:off x="711200" y="933450"/>
            <a:ext cx="7772400" cy="1504950"/>
          </a:xfrm>
          <a:noFill/>
        </p:spPr>
        <p:txBody>
          <a:bodyPr/>
          <a:lstStyle/>
          <a:p>
            <a:pPr>
              <a:lnSpc>
                <a:spcPct val="90000"/>
              </a:lnSpc>
              <a:buFont typeface="Arial" pitchFamily="34" charset="0"/>
              <a:buChar char="•"/>
            </a:pPr>
            <a:r>
              <a:rPr lang="en-US" dirty="0"/>
              <a:t>How can we reduce noise in a photograph?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Smoothing with box filter revisited</a:t>
            </a:r>
          </a:p>
        </p:txBody>
      </p:sp>
      <p:sp>
        <p:nvSpPr>
          <p:cNvPr id="25603" name="Rectangle 6"/>
          <p:cNvSpPr>
            <a:spLocks noGrp="1" noChangeArrowheads="1"/>
          </p:cNvSpPr>
          <p:nvPr>
            <p:ph type="body" idx="1"/>
          </p:nvPr>
        </p:nvSpPr>
        <p:spPr>
          <a:xfrm>
            <a:off x="609600" y="914400"/>
            <a:ext cx="7848600" cy="2362200"/>
          </a:xfrm>
        </p:spPr>
        <p:txBody>
          <a:bodyPr/>
          <a:lstStyle/>
          <a:p>
            <a:pPr>
              <a:buFontTx/>
              <a:buChar char="•"/>
            </a:pPr>
            <a:r>
              <a:rPr lang="en-US" dirty="0"/>
              <a:t>What’s wrong with this picture?</a:t>
            </a:r>
          </a:p>
          <a:p>
            <a:pPr>
              <a:buFontTx/>
              <a:buChar char="•"/>
            </a:pPr>
            <a:r>
              <a:rPr lang="en-US" dirty="0"/>
              <a:t>What’s the solution?</a:t>
            </a:r>
          </a:p>
        </p:txBody>
      </p:sp>
      <p:pic>
        <p:nvPicPr>
          <p:cNvPr id="25604" name="Picture 7"/>
          <p:cNvPicPr>
            <a:picLocks noChangeAspect="1" noChangeArrowheads="1"/>
          </p:cNvPicPr>
          <p:nvPr/>
        </p:nvPicPr>
        <p:blipFill>
          <a:blip r:embed="rId3" cstate="print"/>
          <a:srcRect/>
          <a:stretch>
            <a:fillRect/>
          </a:stretch>
        </p:blipFill>
        <p:spPr bwMode="auto">
          <a:xfrm>
            <a:off x="762000" y="2971800"/>
            <a:ext cx="3352800" cy="3352800"/>
          </a:xfrm>
          <a:prstGeom prst="rect">
            <a:avLst/>
          </a:prstGeom>
          <a:noFill/>
          <a:ln w="9525">
            <a:noFill/>
            <a:miter lim="800000"/>
            <a:headEnd/>
            <a:tailEnd/>
          </a:ln>
        </p:spPr>
      </p:pic>
      <p:pic>
        <p:nvPicPr>
          <p:cNvPr id="25605" name="Picture 8"/>
          <p:cNvPicPr>
            <a:picLocks noChangeAspect="1" noChangeArrowheads="1"/>
          </p:cNvPicPr>
          <p:nvPr/>
        </p:nvPicPr>
        <p:blipFill>
          <a:blip r:embed="rId4" cstate="print"/>
          <a:srcRect/>
          <a:stretch>
            <a:fillRect/>
          </a:stretch>
        </p:blipFill>
        <p:spPr bwMode="auto">
          <a:xfrm>
            <a:off x="5029200" y="2971800"/>
            <a:ext cx="3352800" cy="3352800"/>
          </a:xfrm>
          <a:prstGeom prst="rect">
            <a:avLst/>
          </a:prstGeom>
          <a:noFill/>
          <a:ln w="9525">
            <a:noFill/>
            <a:miter lim="800000"/>
            <a:headEnd/>
            <a:tailEnd/>
          </a:ln>
        </p:spPr>
      </p:pic>
      <p:pic>
        <p:nvPicPr>
          <p:cNvPr id="25606" name="Picture 9"/>
          <p:cNvPicPr>
            <a:picLocks noChangeAspect="1" noChangeArrowheads="1"/>
          </p:cNvPicPr>
          <p:nvPr/>
        </p:nvPicPr>
        <p:blipFill>
          <a:blip r:embed="rId5" cstate="print"/>
          <a:srcRect/>
          <a:stretch>
            <a:fillRect/>
          </a:stretch>
        </p:blipFill>
        <p:spPr bwMode="auto">
          <a:xfrm>
            <a:off x="4267200" y="4267200"/>
            <a:ext cx="628650" cy="628650"/>
          </a:xfrm>
          <a:prstGeom prst="rect">
            <a:avLst/>
          </a:prstGeom>
          <a:noFill/>
          <a:ln w="9525">
            <a:noFill/>
            <a:miter lim="800000"/>
            <a:headEnd/>
            <a:tailEnd/>
          </a:ln>
        </p:spPr>
      </p:pic>
      <p:sp>
        <p:nvSpPr>
          <p:cNvPr id="25607" name="Text Box 10"/>
          <p:cNvSpPr txBox="1">
            <a:spLocks noChangeArrowheads="1"/>
          </p:cNvSpPr>
          <p:nvPr/>
        </p:nvSpPr>
        <p:spPr bwMode="auto">
          <a:xfrm>
            <a:off x="7467600" y="6553200"/>
            <a:ext cx="1662113" cy="304800"/>
          </a:xfrm>
          <a:prstGeom prst="rect">
            <a:avLst/>
          </a:prstGeom>
          <a:noFill/>
          <a:ln w="9525">
            <a:noFill/>
            <a:miter lim="800000"/>
            <a:headEnd/>
            <a:tailEnd/>
          </a:ln>
        </p:spPr>
        <p:txBody>
          <a:bodyPr wrap="none">
            <a:spAutoFit/>
          </a:bodyPr>
          <a:lstStyle/>
          <a:p>
            <a:r>
              <a:rPr lang="en-US" sz="1400"/>
              <a:t>Source: D. Forsyth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Smoothing with box filter revisited</a:t>
            </a:r>
          </a:p>
        </p:txBody>
      </p:sp>
      <p:sp>
        <p:nvSpPr>
          <p:cNvPr id="26627" name="Rectangle 3"/>
          <p:cNvSpPr>
            <a:spLocks noGrp="1" noChangeArrowheads="1"/>
          </p:cNvSpPr>
          <p:nvPr>
            <p:ph type="body" idx="1"/>
          </p:nvPr>
        </p:nvSpPr>
        <p:spPr>
          <a:xfrm>
            <a:off x="609600" y="914400"/>
            <a:ext cx="7848600" cy="3505200"/>
          </a:xfrm>
        </p:spPr>
        <p:txBody>
          <a:bodyPr/>
          <a:lstStyle/>
          <a:p>
            <a:pPr>
              <a:buFontTx/>
              <a:buChar char="•"/>
            </a:pPr>
            <a:r>
              <a:rPr lang="en-US" dirty="0"/>
              <a:t>What’s wrong with this picture?</a:t>
            </a:r>
          </a:p>
          <a:p>
            <a:pPr>
              <a:buFontTx/>
              <a:buChar char="•"/>
            </a:pPr>
            <a:r>
              <a:rPr lang="en-US" dirty="0"/>
              <a:t>What’s the solution?</a:t>
            </a:r>
          </a:p>
          <a:p>
            <a:pPr lvl="1"/>
            <a:r>
              <a:rPr lang="en-US" sz="2400" dirty="0"/>
              <a:t>To eliminate edge effects, weight contribution of neighborhood pixels according to their closeness to the center</a:t>
            </a:r>
          </a:p>
        </p:txBody>
      </p:sp>
      <p:pic>
        <p:nvPicPr>
          <p:cNvPr id="26628" name="Picture 7"/>
          <p:cNvPicPr>
            <a:picLocks noChangeAspect="1" noChangeArrowheads="1"/>
          </p:cNvPicPr>
          <p:nvPr/>
        </p:nvPicPr>
        <p:blipFill>
          <a:blip r:embed="rId3" cstate="print"/>
          <a:srcRect/>
          <a:stretch>
            <a:fillRect/>
          </a:stretch>
        </p:blipFill>
        <p:spPr bwMode="auto">
          <a:xfrm>
            <a:off x="3352800" y="4191000"/>
            <a:ext cx="1828800" cy="1828800"/>
          </a:xfrm>
          <a:prstGeom prst="rect">
            <a:avLst/>
          </a:prstGeom>
          <a:noFill/>
          <a:ln w="9525">
            <a:noFill/>
            <a:miter lim="800000"/>
            <a:headEnd/>
            <a:tailEnd/>
          </a:ln>
        </p:spPr>
      </p:pic>
      <p:sp>
        <p:nvSpPr>
          <p:cNvPr id="26629" name="Text Box 8"/>
          <p:cNvSpPr txBox="1">
            <a:spLocks noChangeArrowheads="1"/>
          </p:cNvSpPr>
          <p:nvPr/>
        </p:nvSpPr>
        <p:spPr bwMode="auto">
          <a:xfrm>
            <a:off x="3336925" y="6211888"/>
            <a:ext cx="1760538" cy="457200"/>
          </a:xfrm>
          <a:prstGeom prst="rect">
            <a:avLst/>
          </a:prstGeom>
          <a:noFill/>
          <a:ln w="9525">
            <a:noFill/>
            <a:miter lim="800000"/>
            <a:headEnd/>
            <a:tailEnd/>
          </a:ln>
        </p:spPr>
        <p:txBody>
          <a:bodyPr wrap="none">
            <a:spAutoFit/>
          </a:bodyPr>
          <a:lstStyle/>
          <a:p>
            <a:r>
              <a:rPr lang="en-US"/>
              <a:t>“fuzzy blob”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609600"/>
          </a:xfrm>
        </p:spPr>
        <p:txBody>
          <a:bodyPr/>
          <a:lstStyle/>
          <a:p>
            <a:r>
              <a:rPr lang="en-US"/>
              <a:t>Gaussian Kernel</a:t>
            </a:r>
          </a:p>
        </p:txBody>
      </p:sp>
      <p:sp>
        <p:nvSpPr>
          <p:cNvPr id="27651" name="Rectangle 3"/>
          <p:cNvSpPr>
            <a:spLocks noGrp="1" noChangeArrowheads="1"/>
          </p:cNvSpPr>
          <p:nvPr>
            <p:ph type="body" idx="1"/>
          </p:nvPr>
        </p:nvSpPr>
        <p:spPr>
          <a:xfrm>
            <a:off x="152400" y="5410200"/>
            <a:ext cx="8839200" cy="1219200"/>
          </a:xfrm>
        </p:spPr>
        <p:txBody>
          <a:bodyPr/>
          <a:lstStyle/>
          <a:p>
            <a:pPr>
              <a:buFontTx/>
              <a:buChar char="•"/>
            </a:pPr>
            <a:r>
              <a:rPr lang="en-US" sz="2400" dirty="0"/>
              <a:t>Constant factor at front makes volume sum to 1 (can be ignored when computing the filter values, as we should renormalize weights to sum to 1 in any case)</a:t>
            </a:r>
            <a:endParaRPr lang="en-US" sz="2400" dirty="0">
              <a:latin typeface="Courier New" pitchFamily="49" charset="0"/>
            </a:endParaRPr>
          </a:p>
        </p:txBody>
      </p:sp>
      <p:pic>
        <p:nvPicPr>
          <p:cNvPr id="27652" name="Picture 4" descr="realgaussian"/>
          <p:cNvPicPr>
            <a:picLocks noChangeAspect="1" noChangeArrowheads="1"/>
          </p:cNvPicPr>
          <p:nvPr/>
        </p:nvPicPr>
        <p:blipFill>
          <a:blip r:embed="rId4" cstate="print"/>
          <a:srcRect l="3360" t="15573" b="4480"/>
          <a:stretch>
            <a:fillRect/>
          </a:stretch>
        </p:blipFill>
        <p:spPr bwMode="auto">
          <a:xfrm>
            <a:off x="228600" y="2973388"/>
            <a:ext cx="2943225" cy="1827212"/>
          </a:xfrm>
          <a:prstGeom prst="rect">
            <a:avLst/>
          </a:prstGeom>
          <a:noFill/>
          <a:ln w="9525">
            <a:noFill/>
            <a:miter lim="800000"/>
            <a:headEnd/>
            <a:tailEnd/>
          </a:ln>
        </p:spPr>
      </p:pic>
      <p:pic>
        <p:nvPicPr>
          <p:cNvPr id="27653" name="Picture 5"/>
          <p:cNvPicPr>
            <a:picLocks noChangeAspect="1" noChangeArrowheads="1"/>
          </p:cNvPicPr>
          <p:nvPr/>
        </p:nvPicPr>
        <p:blipFill>
          <a:blip r:embed="rId5" cstate="print"/>
          <a:srcRect/>
          <a:stretch>
            <a:fillRect/>
          </a:stretch>
        </p:blipFill>
        <p:spPr bwMode="auto">
          <a:xfrm>
            <a:off x="3352800" y="2819400"/>
            <a:ext cx="1828800" cy="1828800"/>
          </a:xfrm>
          <a:prstGeom prst="rect">
            <a:avLst/>
          </a:prstGeom>
          <a:noFill/>
          <a:ln w="9525">
            <a:noFill/>
            <a:miter lim="800000"/>
            <a:headEnd/>
            <a:tailEnd/>
          </a:ln>
        </p:spPr>
      </p:pic>
      <p:pic>
        <p:nvPicPr>
          <p:cNvPr id="27654" name="Picture 6" descr="txp_fig"/>
          <p:cNvPicPr>
            <a:picLocks noChangeAspect="1" noChangeArrowheads="1"/>
          </p:cNvPicPr>
          <p:nvPr>
            <p:custDataLst>
              <p:tags r:id="rId1"/>
            </p:custDataLst>
          </p:nvPr>
        </p:nvPicPr>
        <p:blipFill>
          <a:blip r:embed="rId6" cstate="print">
            <a:clrChange>
              <a:clrFrom>
                <a:srgbClr val="FFFFFF"/>
              </a:clrFrom>
              <a:clrTo>
                <a:srgbClr val="FFFFFF">
                  <a:alpha val="0"/>
                </a:srgbClr>
              </a:clrTo>
            </a:clrChange>
          </a:blip>
          <a:srcRect/>
          <a:stretch>
            <a:fillRect/>
          </a:stretch>
        </p:blipFill>
        <p:spPr bwMode="auto">
          <a:xfrm>
            <a:off x="2590800" y="1143000"/>
            <a:ext cx="4114800" cy="1052513"/>
          </a:xfrm>
          <a:prstGeom prst="rect">
            <a:avLst/>
          </a:prstGeom>
          <a:noFill/>
          <a:ln w="9525">
            <a:noFill/>
            <a:miter lim="800000"/>
            <a:headEnd/>
            <a:tailEnd/>
          </a:ln>
        </p:spPr>
      </p:pic>
      <p:sp>
        <p:nvSpPr>
          <p:cNvPr id="27655" name="Text Box 7"/>
          <p:cNvSpPr txBox="1">
            <a:spLocks noChangeArrowheads="1"/>
          </p:cNvSpPr>
          <p:nvPr/>
        </p:nvSpPr>
        <p:spPr bwMode="auto">
          <a:xfrm>
            <a:off x="5437188" y="3105150"/>
            <a:ext cx="3478212" cy="1314450"/>
          </a:xfrm>
          <a:prstGeom prst="rect">
            <a:avLst/>
          </a:prstGeom>
          <a:noFill/>
          <a:ln w="9525">
            <a:noFill/>
            <a:miter lim="800000"/>
            <a:headEnd/>
            <a:tailEnd/>
          </a:ln>
        </p:spPr>
        <p:txBody>
          <a:bodyPr wrap="none">
            <a:spAutoFit/>
          </a:bodyPr>
          <a:lstStyle/>
          <a:p>
            <a:pPr eaLnBrk="1" hangingPunct="1"/>
            <a:r>
              <a:rPr lang="en-US" sz="1600">
                <a:latin typeface="Tahoma" pitchFamily="34" charset="0"/>
              </a:rPr>
              <a:t>0.003   0.013   0.022   0.013   0.003</a:t>
            </a:r>
          </a:p>
          <a:p>
            <a:pPr eaLnBrk="1" hangingPunct="1"/>
            <a:r>
              <a:rPr lang="en-US" sz="1600">
                <a:latin typeface="Tahoma" pitchFamily="34" charset="0"/>
              </a:rPr>
              <a:t>0.013   0.059   0.097   0.059   0.013</a:t>
            </a:r>
          </a:p>
          <a:p>
            <a:pPr eaLnBrk="1" hangingPunct="1"/>
            <a:r>
              <a:rPr lang="en-US" sz="1600">
                <a:latin typeface="Tahoma" pitchFamily="34" charset="0"/>
              </a:rPr>
              <a:t>0.022   0.097   0.159   0.097   0.022</a:t>
            </a:r>
          </a:p>
          <a:p>
            <a:pPr eaLnBrk="1" hangingPunct="1"/>
            <a:r>
              <a:rPr lang="en-US" sz="1600">
                <a:latin typeface="Tahoma" pitchFamily="34" charset="0"/>
              </a:rPr>
              <a:t>0.013   0.059   0.097   0.059   0.013</a:t>
            </a:r>
          </a:p>
          <a:p>
            <a:pPr eaLnBrk="1" hangingPunct="1"/>
            <a:r>
              <a:rPr lang="en-US" sz="1600">
                <a:latin typeface="Tahoma" pitchFamily="34" charset="0"/>
              </a:rPr>
              <a:t>0.003   0.013   0.022   0.013   0.003</a:t>
            </a:r>
          </a:p>
        </p:txBody>
      </p:sp>
      <p:sp>
        <p:nvSpPr>
          <p:cNvPr id="27656" name="Text Box 8"/>
          <p:cNvSpPr txBox="1">
            <a:spLocks noChangeArrowheads="1"/>
          </p:cNvSpPr>
          <p:nvPr/>
        </p:nvSpPr>
        <p:spPr bwMode="auto">
          <a:xfrm>
            <a:off x="6591300" y="4662488"/>
            <a:ext cx="1404938" cy="366712"/>
          </a:xfrm>
          <a:prstGeom prst="rect">
            <a:avLst/>
          </a:prstGeom>
          <a:noFill/>
          <a:ln w="9525">
            <a:noFill/>
            <a:miter lim="800000"/>
            <a:headEnd/>
            <a:tailEnd/>
          </a:ln>
        </p:spPr>
        <p:txBody>
          <a:bodyPr wrap="none">
            <a:spAutoFit/>
          </a:bodyPr>
          <a:lstStyle/>
          <a:p>
            <a:pPr eaLnBrk="1" hangingPunct="1"/>
            <a:r>
              <a:rPr lang="en-US" sz="1800">
                <a:latin typeface="Tahoma" pitchFamily="34" charset="0"/>
                <a:sym typeface="Symbol" pitchFamily="18" charset="2"/>
              </a:rPr>
              <a:t>5 x 5,  = 1</a:t>
            </a:r>
            <a:endParaRPr lang="en-US" sz="1800">
              <a:latin typeface="Tahoma" pitchFamily="34" charset="0"/>
            </a:endParaRPr>
          </a:p>
        </p:txBody>
      </p:sp>
      <p:sp>
        <p:nvSpPr>
          <p:cNvPr id="27657" name="Rectangle 9"/>
          <p:cNvSpPr>
            <a:spLocks noChangeArrowheads="1"/>
          </p:cNvSpPr>
          <p:nvPr/>
        </p:nvSpPr>
        <p:spPr bwMode="auto">
          <a:xfrm>
            <a:off x="5410200" y="2819400"/>
            <a:ext cx="3505200" cy="1828800"/>
          </a:xfrm>
          <a:prstGeom prst="rect">
            <a:avLst/>
          </a:prstGeom>
          <a:noFill/>
          <a:ln w="9525">
            <a:solidFill>
              <a:schemeClr val="tx1"/>
            </a:solidFill>
            <a:miter lim="800000"/>
            <a:headEnd/>
            <a:tailEnd/>
          </a:ln>
        </p:spPr>
        <p:txBody>
          <a:bodyPr wrap="none" anchor="ctr"/>
          <a:lstStyle/>
          <a:p>
            <a:endParaRPr lang="en-US"/>
          </a:p>
        </p:txBody>
      </p:sp>
      <p:sp>
        <p:nvSpPr>
          <p:cNvPr id="27658" name="Text Box 10"/>
          <p:cNvSpPr txBox="1">
            <a:spLocks noChangeArrowheads="1"/>
          </p:cNvSpPr>
          <p:nvPr/>
        </p:nvSpPr>
        <p:spPr bwMode="auto">
          <a:xfrm>
            <a:off x="7010400" y="6397625"/>
            <a:ext cx="2092325" cy="457200"/>
          </a:xfrm>
          <a:prstGeom prst="rect">
            <a:avLst/>
          </a:prstGeom>
          <a:noFill/>
          <a:ln w="9525">
            <a:noFill/>
            <a:miter lim="800000"/>
            <a:headEnd/>
            <a:tailEnd/>
          </a:ln>
        </p:spPr>
        <p:txBody>
          <a:bodyPr wrap="none">
            <a:spAutoFit/>
          </a:bodyPr>
          <a:lstStyle/>
          <a:p>
            <a:r>
              <a:rPr lang="en-US" sz="1400"/>
              <a:t>Source: C. Rasmussen</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609600"/>
          </a:xfrm>
        </p:spPr>
        <p:txBody>
          <a:bodyPr/>
          <a:lstStyle/>
          <a:p>
            <a:r>
              <a:rPr lang="en-US"/>
              <a:t>Gaussian Kernel</a:t>
            </a:r>
          </a:p>
        </p:txBody>
      </p:sp>
      <p:sp>
        <p:nvSpPr>
          <p:cNvPr id="27651" name="Rectangle 3"/>
          <p:cNvSpPr>
            <a:spLocks noGrp="1" noChangeArrowheads="1"/>
          </p:cNvSpPr>
          <p:nvPr>
            <p:ph type="body" idx="1"/>
          </p:nvPr>
        </p:nvSpPr>
        <p:spPr>
          <a:xfrm>
            <a:off x="152400" y="5715000"/>
            <a:ext cx="8839200" cy="914400"/>
          </a:xfrm>
        </p:spPr>
        <p:txBody>
          <a:bodyPr/>
          <a:lstStyle/>
          <a:p>
            <a:pPr>
              <a:buFontTx/>
              <a:buChar char="•"/>
            </a:pPr>
            <a:r>
              <a:rPr lang="en-US" sz="2400" dirty="0"/>
              <a:t>Standard deviation </a:t>
            </a:r>
            <a:r>
              <a:rPr lang="en-US" sz="2400" dirty="0">
                <a:sym typeface="Symbol"/>
              </a:rPr>
              <a:t>: determines extent of smoothing</a:t>
            </a:r>
            <a:endParaRPr lang="en-US" sz="2400" dirty="0">
              <a:latin typeface="Courier New" pitchFamily="49" charset="0"/>
            </a:endParaRPr>
          </a:p>
        </p:txBody>
      </p:sp>
      <p:pic>
        <p:nvPicPr>
          <p:cNvPr id="27654" name="Picture 6" descr="txp_fig"/>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2590800" y="1143000"/>
            <a:ext cx="4114800" cy="1052513"/>
          </a:xfrm>
          <a:prstGeom prst="rect">
            <a:avLst/>
          </a:prstGeom>
          <a:noFill/>
          <a:ln w="9525">
            <a:noFill/>
            <a:miter lim="800000"/>
            <a:headEnd/>
            <a:tailEnd/>
          </a:ln>
        </p:spPr>
      </p:pic>
      <p:sp>
        <p:nvSpPr>
          <p:cNvPr id="27658" name="Text Box 10"/>
          <p:cNvSpPr txBox="1">
            <a:spLocks noChangeArrowheads="1"/>
          </p:cNvSpPr>
          <p:nvPr/>
        </p:nvSpPr>
        <p:spPr bwMode="auto">
          <a:xfrm>
            <a:off x="7251277" y="6477000"/>
            <a:ext cx="1816523" cy="307777"/>
          </a:xfrm>
          <a:prstGeom prst="rect">
            <a:avLst/>
          </a:prstGeom>
          <a:noFill/>
          <a:ln w="9525">
            <a:noFill/>
            <a:miter lim="800000"/>
            <a:headEnd/>
            <a:tailEnd/>
          </a:ln>
        </p:spPr>
        <p:txBody>
          <a:bodyPr wrap="none">
            <a:spAutoFit/>
          </a:bodyPr>
          <a:lstStyle/>
          <a:p>
            <a:r>
              <a:rPr lang="en-US" sz="1400" dirty="0"/>
              <a:t>Source: K. </a:t>
            </a:r>
            <a:r>
              <a:rPr lang="en-US" sz="1400" dirty="0" err="1"/>
              <a:t>Grauman</a:t>
            </a:r>
            <a:endParaRPr lang="en-US" dirty="0"/>
          </a:p>
        </p:txBody>
      </p:sp>
      <p:pic>
        <p:nvPicPr>
          <p:cNvPr id="11" name="Picture 11" descr="gauss_sigma2_hsize30.jpg"/>
          <p:cNvPicPr>
            <a:picLocks noChangeAspect="1"/>
          </p:cNvPicPr>
          <p:nvPr/>
        </p:nvPicPr>
        <p:blipFill>
          <a:blip r:embed="rId5" cstate="print"/>
          <a:srcRect/>
          <a:stretch>
            <a:fillRect/>
          </a:stretch>
        </p:blipFill>
        <p:spPr bwMode="auto">
          <a:xfrm>
            <a:off x="884238" y="2522537"/>
            <a:ext cx="3843337" cy="2376488"/>
          </a:xfrm>
          <a:prstGeom prst="rect">
            <a:avLst/>
          </a:prstGeom>
          <a:noFill/>
          <a:ln w="9525">
            <a:noFill/>
            <a:miter lim="800000"/>
            <a:headEnd/>
            <a:tailEnd/>
          </a:ln>
        </p:spPr>
      </p:pic>
      <p:sp>
        <p:nvSpPr>
          <p:cNvPr id="12" name="Text Box 3349"/>
          <p:cNvSpPr txBox="1">
            <a:spLocks noChangeArrowheads="1"/>
          </p:cNvSpPr>
          <p:nvPr/>
        </p:nvSpPr>
        <p:spPr bwMode="auto">
          <a:xfrm>
            <a:off x="2095500" y="4867275"/>
            <a:ext cx="3425825" cy="479425"/>
          </a:xfrm>
          <a:prstGeom prst="rect">
            <a:avLst/>
          </a:prstGeom>
          <a:noFill/>
          <a:ln w="9525">
            <a:noFill/>
            <a:miter lim="800000"/>
            <a:headEnd/>
            <a:tailEnd/>
          </a:ln>
        </p:spPr>
        <p:txBody>
          <a:bodyPr>
            <a:spAutoFit/>
          </a:bodyPr>
          <a:lstStyle/>
          <a:p>
            <a:pPr algn="ctr" eaLnBrk="0" hangingPunct="0">
              <a:lnSpc>
                <a:spcPct val="90000"/>
              </a:lnSpc>
              <a:spcBef>
                <a:spcPct val="20000"/>
              </a:spcBef>
              <a:buClr>
                <a:srgbClr val="333399"/>
              </a:buClr>
              <a:buSzPct val="75000"/>
              <a:buFont typeface="Monotype Sorts"/>
              <a:buNone/>
            </a:pPr>
            <a:endParaRPr lang="en-US" sz="2800">
              <a:solidFill>
                <a:srgbClr val="000000"/>
              </a:solidFill>
              <a:latin typeface="Tahoma" pitchFamily="34" charset="0"/>
            </a:endParaRPr>
          </a:p>
        </p:txBody>
      </p:sp>
      <p:sp>
        <p:nvSpPr>
          <p:cNvPr id="13" name="TextBox 12"/>
          <p:cNvSpPr txBox="1">
            <a:spLocks noChangeArrowheads="1"/>
          </p:cNvSpPr>
          <p:nvPr/>
        </p:nvSpPr>
        <p:spPr bwMode="auto">
          <a:xfrm>
            <a:off x="1870075" y="4752975"/>
            <a:ext cx="2154238" cy="584775"/>
          </a:xfrm>
          <a:prstGeom prst="rect">
            <a:avLst/>
          </a:prstGeom>
          <a:noFill/>
          <a:ln w="9525">
            <a:noFill/>
            <a:miter lim="800000"/>
            <a:headEnd/>
            <a:tailEnd/>
          </a:ln>
        </p:spPr>
        <p:txBody>
          <a:bodyPr>
            <a:spAutoFit/>
          </a:bodyPr>
          <a:lstStyle/>
          <a:p>
            <a:pPr algn="ctr"/>
            <a:r>
              <a:rPr lang="el-GR" sz="1600" b="0" dirty="0"/>
              <a:t>σ</a:t>
            </a:r>
            <a:r>
              <a:rPr lang="en-US" sz="1600" b="0" dirty="0"/>
              <a:t> = 2 with 30 x 30 kernel</a:t>
            </a:r>
          </a:p>
        </p:txBody>
      </p:sp>
      <p:pic>
        <p:nvPicPr>
          <p:cNvPr id="14" name="Picture 14" descr="gauss_sigma5_hsize30.jpg"/>
          <p:cNvPicPr>
            <a:picLocks noChangeAspect="1"/>
          </p:cNvPicPr>
          <p:nvPr/>
        </p:nvPicPr>
        <p:blipFill>
          <a:blip r:embed="rId6" cstate="print"/>
          <a:srcRect/>
          <a:stretch>
            <a:fillRect/>
          </a:stretch>
        </p:blipFill>
        <p:spPr bwMode="auto">
          <a:xfrm>
            <a:off x="4498975" y="2559050"/>
            <a:ext cx="3843338" cy="2376487"/>
          </a:xfrm>
          <a:prstGeom prst="rect">
            <a:avLst/>
          </a:prstGeom>
          <a:noFill/>
          <a:ln w="9525">
            <a:noFill/>
            <a:miter lim="800000"/>
            <a:headEnd/>
            <a:tailEnd/>
          </a:ln>
        </p:spPr>
      </p:pic>
      <p:pic>
        <p:nvPicPr>
          <p:cNvPr id="15" name="Picture 15" descr="gauss_sigma5_hsize30_2d.jpg"/>
          <p:cNvPicPr>
            <a:picLocks noChangeAspect="1"/>
          </p:cNvPicPr>
          <p:nvPr/>
        </p:nvPicPr>
        <p:blipFill>
          <a:blip r:embed="rId7" cstate="print"/>
          <a:srcRect l="26300" t="5916" r="22746" b="10709"/>
          <a:stretch>
            <a:fillRect/>
          </a:stretch>
        </p:blipFill>
        <p:spPr bwMode="auto">
          <a:xfrm>
            <a:off x="7237413" y="2514600"/>
            <a:ext cx="912812" cy="923925"/>
          </a:xfrm>
          <a:prstGeom prst="rect">
            <a:avLst/>
          </a:prstGeom>
          <a:noFill/>
          <a:ln w="9525">
            <a:noFill/>
            <a:miter lim="800000"/>
            <a:headEnd/>
            <a:tailEnd/>
          </a:ln>
        </p:spPr>
      </p:pic>
      <p:pic>
        <p:nvPicPr>
          <p:cNvPr id="16" name="Picture 16" descr="gauss_sigma2_hsize30_2d.jpg"/>
          <p:cNvPicPr>
            <a:picLocks noChangeAspect="1"/>
          </p:cNvPicPr>
          <p:nvPr/>
        </p:nvPicPr>
        <p:blipFill>
          <a:blip r:embed="rId8" cstate="print"/>
          <a:srcRect l="26237" t="6770" r="22217" b="9853"/>
          <a:stretch>
            <a:fillRect/>
          </a:stretch>
        </p:blipFill>
        <p:spPr bwMode="auto">
          <a:xfrm>
            <a:off x="811213" y="2525712"/>
            <a:ext cx="912812" cy="912813"/>
          </a:xfrm>
          <a:prstGeom prst="rect">
            <a:avLst/>
          </a:prstGeom>
          <a:noFill/>
          <a:ln w="9525">
            <a:noFill/>
            <a:miter lim="800000"/>
            <a:headEnd/>
            <a:tailEnd/>
          </a:ln>
        </p:spPr>
      </p:pic>
      <p:sp>
        <p:nvSpPr>
          <p:cNvPr id="17" name="TextBox 16"/>
          <p:cNvSpPr txBox="1">
            <a:spLocks noChangeArrowheads="1"/>
          </p:cNvSpPr>
          <p:nvPr/>
        </p:nvSpPr>
        <p:spPr bwMode="auto">
          <a:xfrm>
            <a:off x="5338763" y="4756150"/>
            <a:ext cx="2117725" cy="584775"/>
          </a:xfrm>
          <a:prstGeom prst="rect">
            <a:avLst/>
          </a:prstGeom>
          <a:noFill/>
          <a:ln w="9525">
            <a:noFill/>
            <a:miter lim="800000"/>
            <a:headEnd/>
            <a:tailEnd/>
          </a:ln>
        </p:spPr>
        <p:txBody>
          <a:bodyPr>
            <a:spAutoFit/>
          </a:bodyPr>
          <a:lstStyle/>
          <a:p>
            <a:pPr algn="ctr"/>
            <a:r>
              <a:rPr lang="el-GR" sz="1600" b="0"/>
              <a:t>σ</a:t>
            </a:r>
            <a:r>
              <a:rPr lang="en-US" sz="1600" b="0"/>
              <a:t> = 5 with 30 x 30 kernel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Choosing kernel width</a:t>
            </a:r>
          </a:p>
        </p:txBody>
      </p:sp>
      <p:sp>
        <p:nvSpPr>
          <p:cNvPr id="28675" name="Rectangle 3"/>
          <p:cNvSpPr>
            <a:spLocks noGrp="1" noChangeArrowheads="1"/>
          </p:cNvSpPr>
          <p:nvPr>
            <p:ph type="body" idx="1"/>
          </p:nvPr>
        </p:nvSpPr>
        <p:spPr/>
        <p:txBody>
          <a:bodyPr/>
          <a:lstStyle/>
          <a:p>
            <a:pPr>
              <a:buFontTx/>
              <a:buChar char="•"/>
            </a:pPr>
            <a:r>
              <a:rPr lang="en-US" dirty="0"/>
              <a:t>The Gaussian function has infinite support, but discrete filters use finite kernels</a:t>
            </a:r>
          </a:p>
        </p:txBody>
      </p:sp>
      <p:pic>
        <p:nvPicPr>
          <p:cNvPr id="28676" name="Picture 4"/>
          <p:cNvPicPr>
            <a:picLocks noChangeAspect="1" noChangeArrowheads="1"/>
          </p:cNvPicPr>
          <p:nvPr/>
        </p:nvPicPr>
        <p:blipFill>
          <a:blip r:embed="rId3" cstate="print"/>
          <a:srcRect/>
          <a:stretch>
            <a:fillRect/>
          </a:stretch>
        </p:blipFill>
        <p:spPr bwMode="auto">
          <a:xfrm>
            <a:off x="609600" y="2590800"/>
            <a:ext cx="7896225" cy="3367088"/>
          </a:xfrm>
          <a:prstGeom prst="rect">
            <a:avLst/>
          </a:prstGeom>
          <a:noFill/>
          <a:ln w="9525">
            <a:noFill/>
            <a:miter lim="800000"/>
            <a:headEnd/>
            <a:tailEnd/>
          </a:ln>
        </p:spPr>
      </p:pic>
      <p:sp>
        <p:nvSpPr>
          <p:cNvPr id="28677" name="Text Box 7"/>
          <p:cNvSpPr txBox="1">
            <a:spLocks noChangeArrowheads="1"/>
          </p:cNvSpPr>
          <p:nvPr/>
        </p:nvSpPr>
        <p:spPr bwMode="auto">
          <a:xfrm>
            <a:off x="7315200" y="6553200"/>
            <a:ext cx="1800225" cy="304800"/>
          </a:xfrm>
          <a:prstGeom prst="rect">
            <a:avLst/>
          </a:prstGeom>
          <a:noFill/>
          <a:ln w="9525">
            <a:noFill/>
            <a:miter lim="800000"/>
            <a:headEnd/>
            <a:tailEnd/>
          </a:ln>
        </p:spPr>
        <p:txBody>
          <a:bodyPr wrap="none">
            <a:spAutoFit/>
          </a:bodyPr>
          <a:lstStyle/>
          <a:p>
            <a:r>
              <a:rPr lang="en-US" sz="1400"/>
              <a:t>Source: K. Grauman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Choosing kernel width</a:t>
            </a:r>
          </a:p>
        </p:txBody>
      </p:sp>
      <p:sp>
        <p:nvSpPr>
          <p:cNvPr id="29699" name="Rectangle 3"/>
          <p:cNvSpPr>
            <a:spLocks noGrp="1" noChangeArrowheads="1"/>
          </p:cNvSpPr>
          <p:nvPr>
            <p:ph type="body" idx="1"/>
          </p:nvPr>
        </p:nvSpPr>
        <p:spPr>
          <a:xfrm>
            <a:off x="609600" y="914400"/>
            <a:ext cx="8077200" cy="5257800"/>
          </a:xfrm>
        </p:spPr>
        <p:txBody>
          <a:bodyPr/>
          <a:lstStyle/>
          <a:p>
            <a:pPr>
              <a:buFontTx/>
              <a:buChar char="•"/>
            </a:pPr>
            <a:r>
              <a:rPr lang="en-US" dirty="0"/>
              <a:t>Rule of thumb: set filter half-width to about </a:t>
            </a:r>
            <a:r>
              <a:rPr lang="en-US" dirty="0">
                <a:solidFill>
                  <a:srgbClr val="0000FF"/>
                </a:solidFill>
              </a:rPr>
              <a:t>3</a:t>
            </a:r>
            <a:r>
              <a:rPr lang="en-US" i="1" dirty="0">
                <a:solidFill>
                  <a:srgbClr val="0000FF"/>
                </a:solidFill>
              </a:rPr>
              <a:t>σ</a:t>
            </a:r>
            <a:endParaRPr lang="en-US" dirty="0">
              <a:solidFill>
                <a:srgbClr val="0000FF"/>
              </a:solidFill>
            </a:endParaRPr>
          </a:p>
          <a:p>
            <a:endParaRPr lang="en-US" dirty="0"/>
          </a:p>
        </p:txBody>
      </p:sp>
      <p:pic>
        <p:nvPicPr>
          <p:cNvPr id="29700" name="Picture 4"/>
          <p:cNvPicPr>
            <a:picLocks noChangeAspect="1" noChangeArrowheads="1"/>
          </p:cNvPicPr>
          <p:nvPr/>
        </p:nvPicPr>
        <p:blipFill>
          <a:blip r:embed="rId3" cstate="print"/>
          <a:srcRect/>
          <a:stretch>
            <a:fillRect/>
          </a:stretch>
        </p:blipFill>
        <p:spPr bwMode="auto">
          <a:xfrm>
            <a:off x="2133600" y="2047875"/>
            <a:ext cx="4721225" cy="407511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dirty="0"/>
              <a:t>Gaussian vs. box filtering</a:t>
            </a:r>
          </a:p>
        </p:txBody>
      </p:sp>
      <p:graphicFrame>
        <p:nvGraphicFramePr>
          <p:cNvPr id="3074" name="Object 3"/>
          <p:cNvGraphicFramePr>
            <a:graphicFrameLocks noChangeAspect="1"/>
          </p:cNvGraphicFramePr>
          <p:nvPr/>
        </p:nvGraphicFramePr>
        <p:xfrm>
          <a:off x="1295400" y="914400"/>
          <a:ext cx="6324600" cy="5867400"/>
        </p:xfrm>
        <a:graphic>
          <a:graphicData uri="http://schemas.openxmlformats.org/presentationml/2006/ole">
            <mc:AlternateContent xmlns:mc="http://schemas.openxmlformats.org/markup-compatibility/2006">
              <mc:Choice xmlns:v="urn:schemas-microsoft-com:vml" Requires="v">
                <p:oleObj spid="_x0000_s3093" name="Photo Editor Photo" r:id="rId4" imgW="3828571" imgH="3572374" progId="">
                  <p:embed/>
                </p:oleObj>
              </mc:Choice>
              <mc:Fallback>
                <p:oleObj name="Photo Editor Photo" r:id="rId4" imgW="3828571" imgH="3572374"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914400"/>
                        <a:ext cx="63246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Gaussian filters</a:t>
            </a:r>
          </a:p>
        </p:txBody>
      </p:sp>
      <p:sp>
        <p:nvSpPr>
          <p:cNvPr id="1035267" name="Rectangle 3"/>
          <p:cNvSpPr>
            <a:spLocks noGrp="1" noChangeArrowheads="1"/>
          </p:cNvSpPr>
          <p:nvPr>
            <p:ph type="body" idx="1"/>
          </p:nvPr>
        </p:nvSpPr>
        <p:spPr/>
        <p:txBody>
          <a:bodyPr/>
          <a:lstStyle/>
          <a:p>
            <a:pPr>
              <a:buFontTx/>
              <a:buChar char="•"/>
            </a:pPr>
            <a:r>
              <a:rPr lang="en-US" dirty="0"/>
              <a:t>Remove high-frequency components from the image (</a:t>
            </a:r>
            <a:r>
              <a:rPr lang="en-US" i="1" dirty="0"/>
              <a:t>low-pass filter</a:t>
            </a:r>
            <a:r>
              <a:rPr lang="en-US" dirty="0"/>
              <a:t>)</a:t>
            </a:r>
          </a:p>
          <a:p>
            <a:pPr>
              <a:buFontTx/>
              <a:buChar char="•"/>
            </a:pPr>
            <a:r>
              <a:rPr lang="en-US" dirty="0"/>
              <a:t>Convolution with self is another Gaussian</a:t>
            </a:r>
          </a:p>
          <a:p>
            <a:pPr lvl="1"/>
            <a:r>
              <a:rPr lang="en-US" dirty="0"/>
              <a:t>So can smooth with small-</a:t>
            </a:r>
            <a:r>
              <a:rPr lang="en-US" dirty="0">
                <a:sym typeface="Symbol"/>
              </a:rPr>
              <a:t></a:t>
            </a:r>
            <a:r>
              <a:rPr lang="en-US" dirty="0"/>
              <a:t> kernel, repeat, and get same result as larger</a:t>
            </a:r>
            <a:r>
              <a:rPr lang="en-US" dirty="0">
                <a:sym typeface="Symbol"/>
              </a:rPr>
              <a:t>-</a:t>
            </a:r>
            <a:r>
              <a:rPr lang="en-US" dirty="0"/>
              <a:t> kernel would have</a:t>
            </a:r>
          </a:p>
          <a:p>
            <a:pPr lvl="1"/>
            <a:r>
              <a:rPr lang="en-US" dirty="0"/>
              <a:t>Convolving two times with Gaussian kernel with std. dev. </a:t>
            </a:r>
            <a:r>
              <a:rPr lang="en-US" i="1" dirty="0"/>
              <a:t>σ</a:t>
            </a:r>
            <a:r>
              <a:rPr lang="en-US" dirty="0"/>
              <a:t> </a:t>
            </a:r>
            <a:br>
              <a:rPr lang="en-US" dirty="0"/>
            </a:br>
            <a:r>
              <a:rPr lang="en-US" dirty="0"/>
              <a:t>is same as convolving once with kernel with std. dev. </a:t>
            </a:r>
            <a:endParaRPr lang="en-US" i="1" dirty="0"/>
          </a:p>
          <a:p>
            <a:pPr>
              <a:buFontTx/>
              <a:buChar char="•"/>
            </a:pPr>
            <a:r>
              <a:rPr lang="en-US" i="1" dirty="0"/>
              <a:t>Separable </a:t>
            </a:r>
            <a:r>
              <a:rPr lang="en-US" dirty="0"/>
              <a:t>kernel</a:t>
            </a:r>
          </a:p>
          <a:p>
            <a:pPr lvl="1"/>
            <a:r>
              <a:rPr lang="en-US" dirty="0"/>
              <a:t>Factors into product of two 1D Gaussians</a:t>
            </a:r>
          </a:p>
          <a:p>
            <a:pPr lvl="1"/>
            <a:r>
              <a:rPr lang="en-US" dirty="0"/>
              <a:t>Discrete example:</a:t>
            </a:r>
          </a:p>
        </p:txBody>
      </p:sp>
      <p:sp>
        <p:nvSpPr>
          <p:cNvPr id="31748" name="Text Box 5"/>
          <p:cNvSpPr txBox="1">
            <a:spLocks noChangeArrowheads="1"/>
          </p:cNvSpPr>
          <p:nvPr/>
        </p:nvSpPr>
        <p:spPr bwMode="auto">
          <a:xfrm>
            <a:off x="7315200" y="6553200"/>
            <a:ext cx="1800225" cy="304800"/>
          </a:xfrm>
          <a:prstGeom prst="rect">
            <a:avLst/>
          </a:prstGeom>
          <a:noFill/>
          <a:ln w="9525">
            <a:noFill/>
            <a:miter lim="800000"/>
            <a:headEnd/>
            <a:tailEnd/>
          </a:ln>
        </p:spPr>
        <p:txBody>
          <a:bodyPr wrap="none">
            <a:spAutoFit/>
          </a:bodyPr>
          <a:lstStyle/>
          <a:p>
            <a:r>
              <a:rPr lang="en-US" sz="1400"/>
              <a:t>Source: K. Grauman</a:t>
            </a:r>
          </a:p>
        </p:txBody>
      </p:sp>
      <p:graphicFrame>
        <p:nvGraphicFramePr>
          <p:cNvPr id="5" name="Object 4"/>
          <p:cNvGraphicFramePr>
            <a:graphicFrameLocks noChangeAspect="1"/>
          </p:cNvGraphicFramePr>
          <p:nvPr/>
        </p:nvGraphicFramePr>
        <p:xfrm>
          <a:off x="7472082" y="3276600"/>
          <a:ext cx="605118" cy="381000"/>
        </p:xfrm>
        <a:graphic>
          <a:graphicData uri="http://schemas.openxmlformats.org/presentationml/2006/ole">
            <mc:AlternateContent xmlns:mc="http://schemas.openxmlformats.org/markup-compatibility/2006">
              <mc:Choice xmlns:v="urn:schemas-microsoft-com:vml" Requires="v">
                <p:oleObj spid="_x0000_s76830" name="Equation" r:id="rId4" imgW="342603" imgH="215713" progId="">
                  <p:embed/>
                </p:oleObj>
              </mc:Choice>
              <mc:Fallback>
                <p:oleObj name="Equation" r:id="rId4" imgW="342603" imgH="215713"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082" y="3276600"/>
                        <a:ext cx="60511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936363735"/>
              </p:ext>
            </p:extLst>
          </p:nvPr>
        </p:nvGraphicFramePr>
        <p:xfrm>
          <a:off x="2805793" y="5181600"/>
          <a:ext cx="3061607" cy="1371600"/>
        </p:xfrm>
        <a:graphic>
          <a:graphicData uri="http://schemas.openxmlformats.org/presentationml/2006/ole">
            <mc:AlternateContent xmlns:mc="http://schemas.openxmlformats.org/markup-compatibility/2006">
              <mc:Choice xmlns:v="urn:schemas-microsoft-com:vml" Requires="v">
                <p:oleObj spid="_x0000_s76831" name="Equation" r:id="rId6" imgW="1587240" imgH="711000" progId="">
                  <p:embed/>
                </p:oleObj>
              </mc:Choice>
              <mc:Fallback>
                <p:oleObj name="Equation" r:id="rId6" imgW="1587240" imgH="71100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5793" y="5181600"/>
                        <a:ext cx="3061607"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5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5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52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52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526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526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6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76200"/>
            <a:ext cx="7772400" cy="762000"/>
          </a:xfrm>
        </p:spPr>
        <p:txBody>
          <a:bodyPr/>
          <a:lstStyle/>
          <a:p>
            <a:r>
              <a:rPr lang="en-US"/>
              <a:t>Separability of the Gaussian filter</a:t>
            </a:r>
          </a:p>
        </p:txBody>
      </p:sp>
      <p:sp>
        <p:nvSpPr>
          <p:cNvPr id="32771" name="Rectangle 3"/>
          <p:cNvSpPr>
            <a:spLocks noGrp="1" noChangeArrowheads="1"/>
          </p:cNvSpPr>
          <p:nvPr>
            <p:ph type="body" idx="1"/>
          </p:nvPr>
        </p:nvSpPr>
        <p:spPr/>
        <p:txBody>
          <a:bodyPr/>
          <a:lstStyle/>
          <a:p>
            <a:endParaRPr lang="en-US"/>
          </a:p>
        </p:txBody>
      </p:sp>
      <p:pic>
        <p:nvPicPr>
          <p:cNvPr id="32772" name="Picture 4"/>
          <p:cNvPicPr>
            <a:picLocks noChangeAspect="1" noChangeArrowheads="1"/>
          </p:cNvPicPr>
          <p:nvPr/>
        </p:nvPicPr>
        <p:blipFill>
          <a:blip r:embed="rId3" cstate="print"/>
          <a:srcRect t="9268"/>
          <a:stretch>
            <a:fillRect/>
          </a:stretch>
        </p:blipFill>
        <p:spPr bwMode="auto">
          <a:xfrm>
            <a:off x="762000" y="1295400"/>
            <a:ext cx="7542213" cy="4262438"/>
          </a:xfrm>
          <a:prstGeom prst="rect">
            <a:avLst/>
          </a:prstGeom>
          <a:noFill/>
          <a:ln w="9525">
            <a:noFill/>
            <a:miter lim="800000"/>
            <a:headEnd/>
            <a:tailEnd/>
          </a:ln>
        </p:spPr>
      </p:pic>
      <p:sp>
        <p:nvSpPr>
          <p:cNvPr id="32773" name="Text Box 5"/>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Why is </a:t>
            </a:r>
            <a:r>
              <a:rPr lang="en-US" dirty="0" err="1"/>
              <a:t>separability</a:t>
            </a:r>
            <a:r>
              <a:rPr lang="en-US" dirty="0"/>
              <a:t> useful?</a:t>
            </a:r>
          </a:p>
        </p:txBody>
      </p:sp>
      <p:sp>
        <p:nvSpPr>
          <p:cNvPr id="34819" name="Content Placeholder 17"/>
          <p:cNvSpPr>
            <a:spLocks noGrp="1"/>
          </p:cNvSpPr>
          <p:nvPr>
            <p:ph idx="1"/>
          </p:nvPr>
        </p:nvSpPr>
        <p:spPr/>
        <p:txBody>
          <a:bodyPr/>
          <a:lstStyle/>
          <a:p>
            <a:pPr>
              <a:buFontTx/>
              <a:buChar char="•"/>
            </a:pPr>
            <a:r>
              <a:rPr lang="en-US" dirty="0" err="1"/>
              <a:t>Separability</a:t>
            </a:r>
            <a:r>
              <a:rPr lang="en-US" dirty="0"/>
              <a:t> means that a 2D convolution can be reduced to two 1D convolutions (one among rows and one among columns)</a:t>
            </a:r>
          </a:p>
          <a:p>
            <a:pPr>
              <a:buFontTx/>
              <a:buChar char="•"/>
            </a:pPr>
            <a:r>
              <a:rPr lang="en-US" dirty="0"/>
              <a:t>What is the complexity of filtering an </a:t>
            </a:r>
            <a:r>
              <a:rPr lang="en-US" dirty="0" err="1">
                <a:solidFill>
                  <a:srgbClr val="0000FF"/>
                </a:solidFill>
              </a:rPr>
              <a:t>n</a:t>
            </a:r>
            <a:r>
              <a:rPr lang="en-US" dirty="0" err="1">
                <a:solidFill>
                  <a:srgbClr val="0000FF"/>
                </a:solidFill>
                <a:latin typeface="Times New Roman"/>
                <a:cs typeface="Times New Roman"/>
              </a:rPr>
              <a:t>×</a:t>
            </a:r>
            <a:r>
              <a:rPr lang="en-US" dirty="0" err="1">
                <a:solidFill>
                  <a:srgbClr val="0000FF"/>
                </a:solidFill>
              </a:rPr>
              <a:t>n</a:t>
            </a:r>
            <a:r>
              <a:rPr lang="en-US" dirty="0"/>
              <a:t> image with an </a:t>
            </a:r>
            <a:r>
              <a:rPr lang="en-US" dirty="0" err="1">
                <a:solidFill>
                  <a:srgbClr val="0000FF"/>
                </a:solidFill>
              </a:rPr>
              <a:t>m</a:t>
            </a:r>
            <a:r>
              <a:rPr lang="en-US" dirty="0" err="1">
                <a:solidFill>
                  <a:srgbClr val="0000FF"/>
                </a:solidFill>
                <a:latin typeface="Times New Roman"/>
                <a:cs typeface="Times New Roman"/>
              </a:rPr>
              <a:t>×</a:t>
            </a:r>
            <a:r>
              <a:rPr lang="en-US" dirty="0" err="1">
                <a:solidFill>
                  <a:srgbClr val="0000FF"/>
                </a:solidFill>
              </a:rPr>
              <a:t>m</a:t>
            </a:r>
            <a:r>
              <a:rPr lang="en-US" dirty="0">
                <a:solidFill>
                  <a:srgbClr val="0000FF"/>
                </a:solidFill>
              </a:rPr>
              <a:t> </a:t>
            </a:r>
            <a:r>
              <a:rPr lang="en-US" dirty="0"/>
              <a:t>kernel? </a:t>
            </a:r>
          </a:p>
          <a:p>
            <a:pPr lvl="1"/>
            <a:r>
              <a:rPr lang="en-US" sz="2800" dirty="0">
                <a:solidFill>
                  <a:srgbClr val="0000FF"/>
                </a:solidFill>
              </a:rPr>
              <a:t>O(n</a:t>
            </a:r>
            <a:r>
              <a:rPr lang="en-US" sz="2800" baseline="30000" dirty="0">
                <a:solidFill>
                  <a:srgbClr val="0000FF"/>
                </a:solidFill>
              </a:rPr>
              <a:t>2 </a:t>
            </a:r>
            <a:r>
              <a:rPr lang="en-US" sz="2800" dirty="0">
                <a:solidFill>
                  <a:srgbClr val="0000FF"/>
                </a:solidFill>
              </a:rPr>
              <a:t>m</a:t>
            </a:r>
            <a:r>
              <a:rPr lang="en-US" sz="2800" baseline="30000" dirty="0">
                <a:solidFill>
                  <a:srgbClr val="0000FF"/>
                </a:solidFill>
              </a:rPr>
              <a:t>2</a:t>
            </a:r>
            <a:r>
              <a:rPr lang="en-US" sz="2800" dirty="0">
                <a:solidFill>
                  <a:srgbClr val="0000FF"/>
                </a:solidFill>
              </a:rPr>
              <a:t>)</a:t>
            </a:r>
          </a:p>
          <a:p>
            <a:pPr>
              <a:buFontTx/>
              <a:buChar char="•"/>
            </a:pPr>
            <a:r>
              <a:rPr lang="en-US" dirty="0"/>
              <a:t>What if the kernel is separable?</a:t>
            </a:r>
          </a:p>
          <a:p>
            <a:pPr lvl="1"/>
            <a:r>
              <a:rPr lang="en-US" sz="2800" dirty="0">
                <a:solidFill>
                  <a:srgbClr val="0000FF"/>
                </a:solidFill>
              </a:rPr>
              <a:t>O(n</a:t>
            </a:r>
            <a:r>
              <a:rPr lang="en-US" sz="2800" baseline="30000" dirty="0">
                <a:solidFill>
                  <a:srgbClr val="0000FF"/>
                </a:solidFill>
              </a:rPr>
              <a:t>2 </a:t>
            </a:r>
            <a:r>
              <a:rPr lang="en-US" sz="2800" dirty="0">
                <a:solidFill>
                  <a:srgbClr val="0000FF"/>
                </a:solidFill>
              </a:rPr>
              <a:t>m)</a:t>
            </a:r>
          </a:p>
          <a:p>
            <a:pPr lvl="1"/>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6"/>
          <p:cNvSpPr>
            <a:spLocks noGrp="1" noChangeArrowheads="1"/>
          </p:cNvSpPr>
          <p:nvPr>
            <p:ph type="body" idx="1"/>
          </p:nvPr>
        </p:nvSpPr>
        <p:spPr/>
        <p:txBody>
          <a:bodyPr/>
          <a:lstStyle/>
          <a:p>
            <a:pPr>
              <a:buFontTx/>
              <a:buChar char="•"/>
            </a:pPr>
            <a:r>
              <a:rPr lang="en-US" dirty="0"/>
              <a:t>Let’s replace each pixel with a </a:t>
            </a:r>
            <a:r>
              <a:rPr lang="en-US" i="1" dirty="0"/>
              <a:t>weighted</a:t>
            </a:r>
            <a:r>
              <a:rPr lang="en-US" dirty="0"/>
              <a:t> average of its neighborhood</a:t>
            </a:r>
          </a:p>
          <a:p>
            <a:pPr>
              <a:buFontTx/>
              <a:buChar char="•"/>
            </a:pPr>
            <a:r>
              <a:rPr lang="en-US" dirty="0"/>
              <a:t>The weights are called the </a:t>
            </a:r>
            <a:r>
              <a:rPr lang="en-US" i="1" dirty="0"/>
              <a:t>filter kernel</a:t>
            </a:r>
          </a:p>
          <a:p>
            <a:pPr>
              <a:buFontTx/>
              <a:buChar char="•"/>
            </a:pPr>
            <a:r>
              <a:rPr lang="en-US" dirty="0"/>
              <a:t>What are the weights for the average of a </a:t>
            </a:r>
            <a:br>
              <a:rPr lang="en-US" dirty="0"/>
            </a:br>
            <a:r>
              <a:rPr lang="en-US" dirty="0"/>
              <a:t>3x3 neighborhood?</a:t>
            </a:r>
          </a:p>
        </p:txBody>
      </p:sp>
      <p:sp>
        <p:nvSpPr>
          <p:cNvPr id="10243" name="Rectangle 24"/>
          <p:cNvSpPr>
            <a:spLocks noGrp="1" noChangeArrowheads="1"/>
          </p:cNvSpPr>
          <p:nvPr>
            <p:ph type="title"/>
          </p:nvPr>
        </p:nvSpPr>
        <p:spPr/>
        <p:txBody>
          <a:bodyPr/>
          <a:lstStyle/>
          <a:p>
            <a:r>
              <a:rPr lang="en-US"/>
              <a:t>Moving average</a:t>
            </a:r>
          </a:p>
        </p:txBody>
      </p:sp>
      <p:grpSp>
        <p:nvGrpSpPr>
          <p:cNvPr id="2" name="Group 28"/>
          <p:cNvGrpSpPr>
            <a:grpSpLocks/>
          </p:cNvGrpSpPr>
          <p:nvPr/>
        </p:nvGrpSpPr>
        <p:grpSpPr bwMode="auto">
          <a:xfrm>
            <a:off x="3135313" y="3911600"/>
            <a:ext cx="2274887" cy="2413000"/>
            <a:chOff x="1975" y="2464"/>
            <a:chExt cx="1433" cy="1520"/>
          </a:xfrm>
        </p:grpSpPr>
        <p:grpSp>
          <p:nvGrpSpPr>
            <p:cNvPr id="10246" name="Group 4"/>
            <p:cNvGrpSpPr>
              <a:grpSpLocks/>
            </p:cNvGrpSpPr>
            <p:nvPr/>
          </p:nvGrpSpPr>
          <p:grpSpPr bwMode="auto">
            <a:xfrm>
              <a:off x="1975" y="2464"/>
              <a:ext cx="1433" cy="1136"/>
              <a:chOff x="3799" y="2064"/>
              <a:chExt cx="1433" cy="1136"/>
            </a:xfrm>
          </p:grpSpPr>
          <p:grpSp>
            <p:nvGrpSpPr>
              <p:cNvPr id="10248" name="Group 5"/>
              <p:cNvGrpSpPr>
                <a:grpSpLocks/>
              </p:cNvGrpSpPr>
              <p:nvPr/>
            </p:nvGrpSpPr>
            <p:grpSpPr bwMode="auto">
              <a:xfrm>
                <a:off x="4080" y="2064"/>
                <a:ext cx="1152" cy="1136"/>
                <a:chOff x="144" y="144"/>
                <a:chExt cx="1152" cy="1136"/>
              </a:xfrm>
            </p:grpSpPr>
            <p:sp>
              <p:nvSpPr>
                <p:cNvPr id="10250" name="Rectangle 6"/>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1" name="Rectangle 7"/>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2" name="Rectangle 8"/>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3" name="Rectangle 9"/>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4" name="Rectangle 10"/>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5" name="Rectangle 11"/>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6" name="Rectangle 12"/>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7" name="Rectangle 13"/>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8" name="Rectangle 14"/>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9" name="Line 15"/>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0260" name="Line 16"/>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0261" name="Line 17"/>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0262" name="Line 18"/>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0263" name="Line 19"/>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0264" name="Line 20"/>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0265" name="Line 21"/>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0266" name="Line 22"/>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10249" name="Picture 23" descr="txp_fig"/>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sp>
          <p:nvSpPr>
            <p:cNvPr id="10247" name="Text Box 27"/>
            <p:cNvSpPr txBox="1">
              <a:spLocks noChangeArrowheads="1"/>
            </p:cNvSpPr>
            <p:nvPr/>
          </p:nvSpPr>
          <p:spPr bwMode="auto">
            <a:xfrm>
              <a:off x="2352" y="3696"/>
              <a:ext cx="970" cy="288"/>
            </a:xfrm>
            <a:prstGeom prst="rect">
              <a:avLst/>
            </a:prstGeom>
            <a:noFill/>
            <a:ln w="9525">
              <a:noFill/>
              <a:miter lim="800000"/>
              <a:headEnd/>
              <a:tailEnd/>
            </a:ln>
          </p:spPr>
          <p:txBody>
            <a:bodyPr wrap="none">
              <a:spAutoFit/>
            </a:bodyPr>
            <a:lstStyle/>
            <a:p>
              <a:r>
                <a:rPr lang="en-US"/>
                <a:t>“box filter”</a:t>
              </a:r>
            </a:p>
          </p:txBody>
        </p:sp>
      </p:grpSp>
      <p:sp>
        <p:nvSpPr>
          <p:cNvPr id="10245" name="Text Box 29"/>
          <p:cNvSpPr txBox="1">
            <a:spLocks noChangeArrowheads="1"/>
          </p:cNvSpPr>
          <p:nvPr/>
        </p:nvSpPr>
        <p:spPr bwMode="auto">
          <a:xfrm>
            <a:off x="7610475"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Noise</a:t>
            </a:r>
          </a:p>
        </p:txBody>
      </p:sp>
      <p:sp>
        <p:nvSpPr>
          <p:cNvPr id="5124" name="Rectangle 11"/>
          <p:cNvSpPr>
            <a:spLocks noGrp="1" noChangeArrowheads="1"/>
          </p:cNvSpPr>
          <p:nvPr>
            <p:ph type="body" idx="1"/>
          </p:nvPr>
        </p:nvSpPr>
        <p:spPr>
          <a:xfrm>
            <a:off x="4800600" y="1143000"/>
            <a:ext cx="3810000" cy="5257800"/>
          </a:xfrm>
        </p:spPr>
        <p:txBody>
          <a:bodyPr/>
          <a:lstStyle/>
          <a:p>
            <a:pPr>
              <a:lnSpc>
                <a:spcPct val="80000"/>
              </a:lnSpc>
              <a:buFontTx/>
              <a:buChar char="•"/>
            </a:pPr>
            <a:r>
              <a:rPr lang="en-US" b="1" dirty="0"/>
              <a:t>Salt and pepper noise</a:t>
            </a:r>
            <a:r>
              <a:rPr lang="en-US" dirty="0"/>
              <a:t>: contains random occurrences of black and white pixels</a:t>
            </a:r>
          </a:p>
          <a:p>
            <a:pPr>
              <a:lnSpc>
                <a:spcPct val="80000"/>
              </a:lnSpc>
              <a:buFontTx/>
              <a:buChar char="•"/>
            </a:pPr>
            <a:r>
              <a:rPr lang="en-US" b="1" dirty="0"/>
              <a:t>Impulse noise: </a:t>
            </a:r>
            <a:r>
              <a:rPr lang="en-US" dirty="0"/>
              <a:t>contains random occurrences of white pixels</a:t>
            </a:r>
          </a:p>
          <a:p>
            <a:pPr>
              <a:lnSpc>
                <a:spcPct val="80000"/>
              </a:lnSpc>
              <a:buFontTx/>
              <a:buChar char="•"/>
            </a:pPr>
            <a:r>
              <a:rPr lang="en-US" b="1" dirty="0"/>
              <a:t>Gaussian noise</a:t>
            </a:r>
            <a:r>
              <a:rPr lang="en-US" dirty="0"/>
              <a:t>: variations in intensity drawn from a Gaussian normal distribution</a:t>
            </a:r>
            <a:endParaRPr lang="en-US" sz="2000" dirty="0"/>
          </a:p>
        </p:txBody>
      </p:sp>
      <p:graphicFrame>
        <p:nvGraphicFramePr>
          <p:cNvPr id="5122" name="Object 4"/>
          <p:cNvGraphicFramePr>
            <a:graphicFrameLocks noChangeAspect="1"/>
          </p:cNvGraphicFramePr>
          <p:nvPr/>
        </p:nvGraphicFramePr>
        <p:xfrm>
          <a:off x="0" y="0"/>
          <a:ext cx="1219200" cy="149225"/>
        </p:xfrm>
        <a:graphic>
          <a:graphicData uri="http://schemas.openxmlformats.org/presentationml/2006/ole">
            <mc:AlternateContent xmlns:mc="http://schemas.openxmlformats.org/markup-compatibility/2006">
              <mc:Choice xmlns:v="urn:schemas-microsoft-com:vml" Requires="v">
                <p:oleObj spid="_x0000_s5141" name="Equation" r:id="rId4" imgW="435285" imgH="677109" progId="">
                  <p:embed/>
                </p:oleObj>
              </mc:Choice>
              <mc:Fallback>
                <p:oleObj name="Equation" r:id="rId4" imgW="435285" imgH="677109"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 cy="14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5" name="Picture 5" descr="noise"/>
          <p:cNvPicPr>
            <a:picLocks noChangeAspect="1" noChangeArrowheads="1"/>
          </p:cNvPicPr>
          <p:nvPr/>
        </p:nvPicPr>
        <p:blipFill>
          <a:blip r:embed="rId6" cstate="print"/>
          <a:srcRect/>
          <a:stretch>
            <a:fillRect/>
          </a:stretch>
        </p:blipFill>
        <p:spPr bwMode="auto">
          <a:xfrm>
            <a:off x="592138" y="1066800"/>
            <a:ext cx="4056062" cy="5410200"/>
          </a:xfrm>
          <a:prstGeom prst="rect">
            <a:avLst/>
          </a:prstGeom>
          <a:noFill/>
          <a:ln w="9525">
            <a:noFill/>
            <a:miter lim="800000"/>
            <a:headEnd/>
            <a:tailEnd/>
          </a:ln>
        </p:spPr>
      </p:pic>
      <p:sp>
        <p:nvSpPr>
          <p:cNvPr id="5126" name="Text Box 13"/>
          <p:cNvSpPr txBox="1">
            <a:spLocks noChangeArrowheads="1"/>
          </p:cNvSpPr>
          <p:nvPr/>
        </p:nvSpPr>
        <p:spPr bwMode="auto">
          <a:xfrm>
            <a:off x="7534275" y="6553200"/>
            <a:ext cx="1457325" cy="304800"/>
          </a:xfrm>
          <a:prstGeom prst="rect">
            <a:avLst/>
          </a:prstGeom>
          <a:noFill/>
          <a:ln w="9525">
            <a:noFill/>
            <a:miter lim="800000"/>
            <a:headEnd/>
            <a:tailEnd/>
          </a:ln>
        </p:spPr>
        <p:txBody>
          <a:bodyPr wrap="none">
            <a:spAutoFit/>
          </a:bodyPr>
          <a:lstStyle/>
          <a:p>
            <a:r>
              <a:rPr lang="en-US" sz="1400"/>
              <a:t>Source: S. Seitz</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Gaussian noise</a:t>
            </a:r>
          </a:p>
        </p:txBody>
      </p:sp>
      <p:sp>
        <p:nvSpPr>
          <p:cNvPr id="43011" name="Rectangle 3"/>
          <p:cNvSpPr>
            <a:spLocks noGrp="1" noChangeArrowheads="1"/>
          </p:cNvSpPr>
          <p:nvPr>
            <p:ph type="body" idx="1"/>
          </p:nvPr>
        </p:nvSpPr>
        <p:spPr/>
        <p:txBody>
          <a:bodyPr/>
          <a:lstStyle/>
          <a:p>
            <a:pPr>
              <a:buFontTx/>
              <a:buChar char="•"/>
            </a:pPr>
            <a:r>
              <a:rPr lang="en-US"/>
              <a:t>Mathematical model: sum of many independent factors</a:t>
            </a:r>
          </a:p>
          <a:p>
            <a:pPr>
              <a:buFontTx/>
              <a:buChar char="•"/>
            </a:pPr>
            <a:r>
              <a:rPr lang="en-US"/>
              <a:t>Good for small standard deviations</a:t>
            </a:r>
          </a:p>
          <a:p>
            <a:pPr>
              <a:buFontTx/>
              <a:buChar char="•"/>
            </a:pPr>
            <a:r>
              <a:rPr lang="en-US"/>
              <a:t>Assumption: independent, zero-mean noise</a:t>
            </a:r>
          </a:p>
        </p:txBody>
      </p:sp>
      <p:pic>
        <p:nvPicPr>
          <p:cNvPr id="43012" name="Picture 4"/>
          <p:cNvPicPr>
            <a:picLocks noChangeAspect="1" noChangeArrowheads="1"/>
          </p:cNvPicPr>
          <p:nvPr/>
        </p:nvPicPr>
        <p:blipFill>
          <a:blip r:embed="rId3" cstate="print"/>
          <a:srcRect/>
          <a:stretch>
            <a:fillRect/>
          </a:stretch>
        </p:blipFill>
        <p:spPr bwMode="auto">
          <a:xfrm>
            <a:off x="2133600" y="2819400"/>
            <a:ext cx="5029200" cy="3857625"/>
          </a:xfrm>
          <a:prstGeom prst="rect">
            <a:avLst/>
          </a:prstGeom>
          <a:noFill/>
          <a:ln w="9525">
            <a:noFill/>
            <a:miter lim="800000"/>
            <a:headEnd/>
            <a:tailEnd/>
          </a:ln>
        </p:spPr>
      </p:pic>
      <p:sp>
        <p:nvSpPr>
          <p:cNvPr id="43013" name="Text Box 5"/>
          <p:cNvSpPr txBox="1">
            <a:spLocks noChangeArrowheads="1"/>
          </p:cNvSpPr>
          <p:nvPr/>
        </p:nvSpPr>
        <p:spPr bwMode="auto">
          <a:xfrm>
            <a:off x="7239000" y="6553200"/>
            <a:ext cx="1636713" cy="307975"/>
          </a:xfrm>
          <a:prstGeom prst="rect">
            <a:avLst/>
          </a:prstGeom>
          <a:noFill/>
          <a:ln w="9525">
            <a:noFill/>
            <a:miter lim="800000"/>
            <a:headEnd/>
            <a:tailEnd/>
          </a:ln>
        </p:spPr>
        <p:txBody>
          <a:bodyPr wrap="none">
            <a:spAutoFit/>
          </a:bodyPr>
          <a:lstStyle/>
          <a:p>
            <a:r>
              <a:rPr lang="en-US" sz="1400"/>
              <a:t>Source: M. Hebert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cstate="print"/>
          <a:srcRect/>
          <a:stretch>
            <a:fillRect/>
          </a:stretch>
        </p:blipFill>
        <p:spPr bwMode="auto">
          <a:xfrm>
            <a:off x="685800" y="914400"/>
            <a:ext cx="5499100" cy="4932363"/>
          </a:xfrm>
          <a:prstGeom prst="rect">
            <a:avLst/>
          </a:prstGeom>
          <a:noFill/>
          <a:ln w="9525">
            <a:noFill/>
            <a:miter lim="800000"/>
            <a:headEnd/>
            <a:tailEnd/>
          </a:ln>
        </p:spPr>
      </p:pic>
      <p:sp>
        <p:nvSpPr>
          <p:cNvPr id="44035" name="Text Box 3"/>
          <p:cNvSpPr txBox="1">
            <a:spLocks noChangeArrowheads="1"/>
          </p:cNvSpPr>
          <p:nvPr/>
        </p:nvSpPr>
        <p:spPr bwMode="auto">
          <a:xfrm>
            <a:off x="381000" y="5867400"/>
            <a:ext cx="8458200" cy="822325"/>
          </a:xfrm>
          <a:prstGeom prst="rect">
            <a:avLst/>
          </a:prstGeom>
          <a:noFill/>
          <a:ln w="9525">
            <a:noFill/>
            <a:miter lim="800000"/>
            <a:headEnd/>
            <a:tailEnd/>
          </a:ln>
        </p:spPr>
        <p:txBody>
          <a:bodyPr>
            <a:spAutoFit/>
          </a:bodyPr>
          <a:lstStyle/>
          <a:p>
            <a:r>
              <a:rPr lang="en-US"/>
              <a:t>Smoothing with larger standard deviations suppresses noise, but also blurs the image</a:t>
            </a:r>
          </a:p>
        </p:txBody>
      </p:sp>
      <p:sp>
        <p:nvSpPr>
          <p:cNvPr id="44036" name="Rectangle 4"/>
          <p:cNvSpPr>
            <a:spLocks noGrp="1" noChangeArrowheads="1"/>
          </p:cNvSpPr>
          <p:nvPr>
            <p:ph type="title"/>
          </p:nvPr>
        </p:nvSpPr>
        <p:spPr/>
        <p:txBody>
          <a:bodyPr/>
          <a:lstStyle/>
          <a:p>
            <a:r>
              <a:rPr lang="en-US"/>
              <a:t>Reducing Gaussian noise</a:t>
            </a:r>
          </a:p>
        </p:txBody>
      </p:sp>
      <p:pic>
        <p:nvPicPr>
          <p:cNvPr id="44037" name="Picture 6"/>
          <p:cNvPicPr>
            <a:picLocks noChangeArrowheads="1"/>
          </p:cNvPicPr>
          <p:nvPr/>
        </p:nvPicPr>
        <p:blipFill>
          <a:blip r:embed="rId4" cstate="print"/>
          <a:srcRect l="38554" t="3210" r="28915"/>
          <a:stretch>
            <a:fillRect/>
          </a:stretch>
        </p:blipFill>
        <p:spPr bwMode="auto">
          <a:xfrm>
            <a:off x="6477000" y="990600"/>
            <a:ext cx="1524000" cy="4800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Reducing salt-and-pepper noise</a:t>
            </a:r>
          </a:p>
        </p:txBody>
      </p:sp>
      <p:sp>
        <p:nvSpPr>
          <p:cNvPr id="1075203" name="Rectangle 3"/>
          <p:cNvSpPr>
            <a:spLocks noGrp="1" noChangeArrowheads="1"/>
          </p:cNvSpPr>
          <p:nvPr>
            <p:ph type="body" idx="1"/>
          </p:nvPr>
        </p:nvSpPr>
        <p:spPr>
          <a:xfrm>
            <a:off x="685800" y="4876800"/>
            <a:ext cx="7772400" cy="1295400"/>
          </a:xfrm>
        </p:spPr>
        <p:txBody>
          <a:bodyPr/>
          <a:lstStyle/>
          <a:p>
            <a:r>
              <a:rPr lang="en-US"/>
              <a:t>What’s wrong with the results?</a:t>
            </a:r>
          </a:p>
        </p:txBody>
      </p:sp>
      <p:pic>
        <p:nvPicPr>
          <p:cNvPr id="45060" name="Picture 4" descr="salt_and_pepper"/>
          <p:cNvPicPr>
            <a:picLocks noChangeAspect="1" noChangeArrowheads="1"/>
          </p:cNvPicPr>
          <p:nvPr/>
        </p:nvPicPr>
        <p:blipFill>
          <a:blip r:embed="rId3" cstate="print"/>
          <a:srcRect/>
          <a:stretch>
            <a:fillRect/>
          </a:stretch>
        </p:blipFill>
        <p:spPr bwMode="auto">
          <a:xfrm>
            <a:off x="533400" y="1454150"/>
            <a:ext cx="7924800" cy="3346450"/>
          </a:xfrm>
          <a:prstGeom prst="rect">
            <a:avLst/>
          </a:prstGeom>
          <a:noFill/>
          <a:ln w="9525">
            <a:noFill/>
            <a:miter lim="800000"/>
            <a:headEnd/>
            <a:tailEnd/>
          </a:ln>
        </p:spPr>
      </p:pic>
      <p:sp>
        <p:nvSpPr>
          <p:cNvPr id="45061" name="Text Box 5"/>
          <p:cNvSpPr txBox="1">
            <a:spLocks noChangeArrowheads="1"/>
          </p:cNvSpPr>
          <p:nvPr/>
        </p:nvSpPr>
        <p:spPr bwMode="auto">
          <a:xfrm>
            <a:off x="1609725" y="1143000"/>
            <a:ext cx="676275" cy="457200"/>
          </a:xfrm>
          <a:prstGeom prst="rect">
            <a:avLst/>
          </a:prstGeom>
          <a:noFill/>
          <a:ln w="9525">
            <a:noFill/>
            <a:miter lim="800000"/>
            <a:headEnd/>
            <a:tailEnd/>
          </a:ln>
        </p:spPr>
        <p:txBody>
          <a:bodyPr wrap="none">
            <a:spAutoFit/>
          </a:bodyPr>
          <a:lstStyle/>
          <a:p>
            <a:r>
              <a:rPr lang="en-US"/>
              <a:t>3x3</a:t>
            </a:r>
          </a:p>
        </p:txBody>
      </p:sp>
      <p:sp>
        <p:nvSpPr>
          <p:cNvPr id="45062" name="Text Box 6"/>
          <p:cNvSpPr txBox="1">
            <a:spLocks noChangeArrowheads="1"/>
          </p:cNvSpPr>
          <p:nvPr/>
        </p:nvSpPr>
        <p:spPr bwMode="auto">
          <a:xfrm>
            <a:off x="4200525" y="1143000"/>
            <a:ext cx="676275" cy="457200"/>
          </a:xfrm>
          <a:prstGeom prst="rect">
            <a:avLst/>
          </a:prstGeom>
          <a:noFill/>
          <a:ln w="9525">
            <a:noFill/>
            <a:miter lim="800000"/>
            <a:headEnd/>
            <a:tailEnd/>
          </a:ln>
        </p:spPr>
        <p:txBody>
          <a:bodyPr wrap="none">
            <a:spAutoFit/>
          </a:bodyPr>
          <a:lstStyle/>
          <a:p>
            <a:r>
              <a:rPr lang="en-US"/>
              <a:t>5x5</a:t>
            </a:r>
          </a:p>
        </p:txBody>
      </p:sp>
      <p:sp>
        <p:nvSpPr>
          <p:cNvPr id="45063" name="Text Box 7"/>
          <p:cNvSpPr txBox="1">
            <a:spLocks noChangeArrowheads="1"/>
          </p:cNvSpPr>
          <p:nvPr/>
        </p:nvSpPr>
        <p:spPr bwMode="auto">
          <a:xfrm>
            <a:off x="6791325" y="1143000"/>
            <a:ext cx="676275" cy="457200"/>
          </a:xfrm>
          <a:prstGeom prst="rect">
            <a:avLst/>
          </a:prstGeom>
          <a:noFill/>
          <a:ln w="9525">
            <a:noFill/>
            <a:miter lim="800000"/>
            <a:headEnd/>
            <a:tailEnd/>
          </a:ln>
        </p:spPr>
        <p:txBody>
          <a:bodyPr wrap="none">
            <a:spAutoFit/>
          </a:bodyPr>
          <a:lstStyle/>
          <a:p>
            <a:r>
              <a:rPr lang="en-US"/>
              <a:t>7x7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t>Alternative idea: Median filtering</a:t>
            </a:r>
          </a:p>
        </p:txBody>
      </p:sp>
      <p:graphicFrame>
        <p:nvGraphicFramePr>
          <p:cNvPr id="6146" name="Object 3"/>
          <p:cNvGraphicFramePr>
            <a:graphicFrameLocks noChangeAspect="1"/>
          </p:cNvGraphicFramePr>
          <p:nvPr/>
        </p:nvGraphicFramePr>
        <p:xfrm>
          <a:off x="0" y="0"/>
          <a:ext cx="1219200" cy="149225"/>
        </p:xfrm>
        <a:graphic>
          <a:graphicData uri="http://schemas.openxmlformats.org/presentationml/2006/ole">
            <mc:AlternateContent xmlns:mc="http://schemas.openxmlformats.org/markup-compatibility/2006">
              <mc:Choice xmlns:v="urn:schemas-microsoft-com:vml" Requires="v">
                <p:oleObj spid="_x0000_s6165" name="Equation" r:id="rId4" imgW="435285" imgH="677109" progId="">
                  <p:embed/>
                </p:oleObj>
              </mc:Choice>
              <mc:Fallback>
                <p:oleObj name="Equation" r:id="rId4" imgW="435285" imgH="677109"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 cy="14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8" name="Rectangle 4"/>
          <p:cNvSpPr>
            <a:spLocks noGrp="1" noChangeArrowheads="1"/>
          </p:cNvSpPr>
          <p:nvPr>
            <p:ph type="body" idx="1"/>
          </p:nvPr>
        </p:nvSpPr>
        <p:spPr>
          <a:xfrm>
            <a:off x="685800" y="1022350"/>
            <a:ext cx="7772400" cy="5454650"/>
          </a:xfrm>
          <a:noFill/>
        </p:spPr>
        <p:txBody>
          <a:bodyPr/>
          <a:lstStyle/>
          <a:p>
            <a:pPr>
              <a:buFontTx/>
              <a:buChar char="•"/>
            </a:pPr>
            <a:r>
              <a:rPr lang="en-US"/>
              <a:t>A </a:t>
            </a:r>
            <a:r>
              <a:rPr lang="en-US" b="1"/>
              <a:t>median filter</a:t>
            </a:r>
            <a:r>
              <a:rPr lang="en-US"/>
              <a:t> operates over a window by selecting the median intensity in the window</a:t>
            </a:r>
            <a:br>
              <a:rPr lang="en-US"/>
            </a:br>
            <a:br>
              <a:rPr lang="en-US"/>
            </a:br>
            <a:br>
              <a:rPr lang="en-US"/>
            </a:br>
            <a:br>
              <a:rPr lang="en-US"/>
            </a:br>
            <a:br>
              <a:rPr lang="en-US"/>
            </a:br>
            <a:br>
              <a:rPr lang="en-US"/>
            </a:br>
            <a:br>
              <a:rPr lang="en-US"/>
            </a:br>
            <a:endParaRPr lang="en-US"/>
          </a:p>
        </p:txBody>
      </p:sp>
      <p:grpSp>
        <p:nvGrpSpPr>
          <p:cNvPr id="6149" name="Group 7"/>
          <p:cNvGrpSpPr>
            <a:grpSpLocks/>
          </p:cNvGrpSpPr>
          <p:nvPr/>
        </p:nvGrpSpPr>
        <p:grpSpPr bwMode="auto">
          <a:xfrm>
            <a:off x="1295400" y="2057400"/>
            <a:ext cx="6019800" cy="3657600"/>
            <a:chOff x="1344" y="1344"/>
            <a:chExt cx="2784" cy="1680"/>
          </a:xfrm>
        </p:grpSpPr>
        <p:pic>
          <p:nvPicPr>
            <p:cNvPr id="6152" name="Picture 5"/>
            <p:cNvPicPr>
              <a:picLocks noChangeAspect="1" noChangeArrowheads="1"/>
            </p:cNvPicPr>
            <p:nvPr/>
          </p:nvPicPr>
          <p:blipFill>
            <a:blip r:embed="rId6" cstate="print"/>
            <a:srcRect/>
            <a:stretch>
              <a:fillRect/>
            </a:stretch>
          </p:blipFill>
          <p:spPr bwMode="auto">
            <a:xfrm>
              <a:off x="1462" y="1349"/>
              <a:ext cx="2666" cy="1675"/>
            </a:xfrm>
            <a:prstGeom prst="rect">
              <a:avLst/>
            </a:prstGeom>
            <a:noFill/>
            <a:ln w="9525">
              <a:noFill/>
              <a:miter lim="800000"/>
              <a:headEnd/>
              <a:tailEnd/>
            </a:ln>
          </p:spPr>
        </p:pic>
        <p:sp>
          <p:nvSpPr>
            <p:cNvPr id="6153" name="Rectangle 6"/>
            <p:cNvSpPr>
              <a:spLocks noChangeArrowheads="1"/>
            </p:cNvSpPr>
            <p:nvPr/>
          </p:nvSpPr>
          <p:spPr bwMode="auto">
            <a:xfrm>
              <a:off x="1344" y="1344"/>
              <a:ext cx="960" cy="288"/>
            </a:xfrm>
            <a:prstGeom prst="rect">
              <a:avLst/>
            </a:prstGeom>
            <a:solidFill>
              <a:schemeClr val="bg1"/>
            </a:solidFill>
            <a:ln w="9525">
              <a:noFill/>
              <a:miter lim="800000"/>
              <a:headEnd/>
              <a:tailEnd/>
            </a:ln>
          </p:spPr>
          <p:txBody>
            <a:bodyPr wrap="none" anchor="ctr"/>
            <a:lstStyle/>
            <a:p>
              <a:endParaRPr lang="en-US"/>
            </a:p>
          </p:txBody>
        </p:sp>
      </p:grpSp>
      <p:sp>
        <p:nvSpPr>
          <p:cNvPr id="1029128" name="Text Box 8"/>
          <p:cNvSpPr txBox="1">
            <a:spLocks noChangeArrowheads="1"/>
          </p:cNvSpPr>
          <p:nvPr/>
        </p:nvSpPr>
        <p:spPr bwMode="auto">
          <a:xfrm>
            <a:off x="822325" y="6019800"/>
            <a:ext cx="7178675" cy="519113"/>
          </a:xfrm>
          <a:prstGeom prst="rect">
            <a:avLst/>
          </a:prstGeom>
          <a:noFill/>
          <a:ln w="9525">
            <a:noFill/>
            <a:miter lim="800000"/>
            <a:headEnd/>
            <a:tailEnd/>
          </a:ln>
        </p:spPr>
        <p:txBody>
          <a:bodyPr>
            <a:spAutoFit/>
          </a:bodyPr>
          <a:lstStyle/>
          <a:p>
            <a:pPr>
              <a:buFontTx/>
              <a:buChar char="•"/>
            </a:pPr>
            <a:r>
              <a:rPr lang="en-US" sz="2800"/>
              <a:t>   Is median filtering linear?</a:t>
            </a:r>
          </a:p>
        </p:txBody>
      </p:sp>
      <p:sp>
        <p:nvSpPr>
          <p:cNvPr id="6151" name="Text Box 9"/>
          <p:cNvSpPr txBox="1">
            <a:spLocks noChangeArrowheads="1"/>
          </p:cNvSpPr>
          <p:nvPr/>
        </p:nvSpPr>
        <p:spPr bwMode="auto">
          <a:xfrm>
            <a:off x="7315200" y="6553200"/>
            <a:ext cx="1800225" cy="304800"/>
          </a:xfrm>
          <a:prstGeom prst="rect">
            <a:avLst/>
          </a:prstGeom>
          <a:noFill/>
          <a:ln w="9525">
            <a:noFill/>
            <a:miter lim="800000"/>
            <a:headEnd/>
            <a:tailEnd/>
          </a:ln>
        </p:spPr>
        <p:txBody>
          <a:bodyPr wrap="none">
            <a:spAutoFit/>
          </a:bodyPr>
          <a:lstStyle/>
          <a:p>
            <a:pPr algn="ctr"/>
            <a:r>
              <a:rPr lang="en-US" sz="1400"/>
              <a:t>Source: K. Grauman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filter</a:t>
            </a:r>
          </a:p>
        </p:txBody>
      </p:sp>
      <p:sp>
        <p:nvSpPr>
          <p:cNvPr id="3" name="Content Placeholder 2"/>
          <p:cNvSpPr>
            <a:spLocks noGrp="1"/>
          </p:cNvSpPr>
          <p:nvPr>
            <p:ph idx="1"/>
          </p:nvPr>
        </p:nvSpPr>
        <p:spPr/>
        <p:txBody>
          <a:bodyPr/>
          <a:lstStyle/>
          <a:p>
            <a:pPr marL="457200" indent="-457200">
              <a:buFont typeface="Arial"/>
              <a:buChar char="•"/>
            </a:pPr>
            <a:r>
              <a:rPr lang="en-US" dirty="0"/>
              <a:t>Is median filtering linear?</a:t>
            </a:r>
          </a:p>
          <a:p>
            <a:pPr marL="457200" indent="-457200">
              <a:buFont typeface="Arial"/>
              <a:buChar char="•"/>
            </a:pPr>
            <a:r>
              <a:rPr lang="en-US" dirty="0"/>
              <a:t>Let’s try filtering</a:t>
            </a:r>
          </a:p>
        </p:txBody>
      </p:sp>
      <p:graphicFrame>
        <p:nvGraphicFramePr>
          <p:cNvPr id="4" name="Object 3"/>
          <p:cNvGraphicFramePr>
            <a:graphicFrameLocks noChangeAspect="1"/>
          </p:cNvGraphicFramePr>
          <p:nvPr>
            <p:extLst>
              <p:ext uri="{D42A27DB-BD31-4B8C-83A1-F6EECF244321}">
                <p14:modId xmlns:p14="http://schemas.microsoft.com/office/powerpoint/2010/main" val="921900598"/>
              </p:ext>
            </p:extLst>
          </p:nvPr>
        </p:nvGraphicFramePr>
        <p:xfrm>
          <a:off x="2180678" y="2514600"/>
          <a:ext cx="4829722" cy="2044700"/>
        </p:xfrm>
        <a:graphic>
          <a:graphicData uri="http://schemas.openxmlformats.org/presentationml/2006/ole">
            <mc:AlternateContent xmlns:mc="http://schemas.openxmlformats.org/markup-compatibility/2006">
              <mc:Choice xmlns:v="urn:schemas-microsoft-com:vml" Requires="v">
                <p:oleObj spid="_x0000_s184327" name="Equation" r:id="rId3" imgW="1728000" imgH="722160" progId="">
                  <p:embed/>
                </p:oleObj>
              </mc:Choice>
              <mc:Fallback>
                <p:oleObj name="Equation" r:id="rId3" imgW="1728000" imgH="72216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678" y="2514600"/>
                        <a:ext cx="4829722" cy="204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2949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Median filter</a:t>
            </a:r>
          </a:p>
        </p:txBody>
      </p:sp>
      <p:sp>
        <p:nvSpPr>
          <p:cNvPr id="1077251" name="Rectangle 3"/>
          <p:cNvSpPr>
            <a:spLocks noGrp="1" noChangeArrowheads="1"/>
          </p:cNvSpPr>
          <p:nvPr>
            <p:ph type="body" idx="1"/>
          </p:nvPr>
        </p:nvSpPr>
        <p:spPr>
          <a:xfrm>
            <a:off x="685800" y="914400"/>
            <a:ext cx="7772400" cy="1447800"/>
          </a:xfrm>
        </p:spPr>
        <p:txBody>
          <a:bodyPr/>
          <a:lstStyle/>
          <a:p>
            <a:pPr>
              <a:buFontTx/>
              <a:buChar char="•"/>
            </a:pPr>
            <a:r>
              <a:rPr lang="en-US"/>
              <a:t>What advantage does median filtering have over Gaussian filtering?</a:t>
            </a:r>
          </a:p>
          <a:p>
            <a:pPr lvl="1"/>
            <a:r>
              <a:rPr lang="en-US"/>
              <a:t>Robustness to outliers</a:t>
            </a:r>
          </a:p>
        </p:txBody>
      </p:sp>
      <p:pic>
        <p:nvPicPr>
          <p:cNvPr id="1077252" name="Picture 4"/>
          <p:cNvPicPr>
            <a:picLocks noChangeAspect="1" noChangeArrowheads="1"/>
          </p:cNvPicPr>
          <p:nvPr/>
        </p:nvPicPr>
        <p:blipFill>
          <a:blip r:embed="rId3" cstate="print"/>
          <a:srcRect/>
          <a:stretch>
            <a:fillRect/>
          </a:stretch>
        </p:blipFill>
        <p:spPr bwMode="auto">
          <a:xfrm>
            <a:off x="2362200" y="2579688"/>
            <a:ext cx="4648200" cy="4125912"/>
          </a:xfrm>
          <a:prstGeom prst="rect">
            <a:avLst/>
          </a:prstGeom>
          <a:noFill/>
          <a:ln w="9525">
            <a:noFill/>
            <a:miter lim="800000"/>
            <a:headEnd/>
            <a:tailEnd/>
          </a:ln>
        </p:spPr>
      </p:pic>
      <p:sp>
        <p:nvSpPr>
          <p:cNvPr id="46085" name="Text Box 5"/>
          <p:cNvSpPr txBox="1">
            <a:spLocks noChangeArrowheads="1"/>
          </p:cNvSpPr>
          <p:nvPr/>
        </p:nvSpPr>
        <p:spPr bwMode="auto">
          <a:xfrm>
            <a:off x="7315200" y="6553200"/>
            <a:ext cx="1800225" cy="304800"/>
          </a:xfrm>
          <a:prstGeom prst="rect">
            <a:avLst/>
          </a:prstGeom>
          <a:noFill/>
          <a:ln w="9525">
            <a:noFill/>
            <a:miter lim="800000"/>
            <a:headEnd/>
            <a:tailEnd/>
          </a:ln>
        </p:spPr>
        <p:txBody>
          <a:bodyPr wrap="none">
            <a:spAutoFit/>
          </a:bodyPr>
          <a:lstStyle/>
          <a:p>
            <a:pPr algn="ctr"/>
            <a:r>
              <a:rPr lang="en-US" sz="1400"/>
              <a:t>Source: K. Grauman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7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7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Median filter</a:t>
            </a:r>
          </a:p>
        </p:txBody>
      </p:sp>
      <p:pic>
        <p:nvPicPr>
          <p:cNvPr id="47107" name="Picture 4"/>
          <p:cNvPicPr>
            <a:picLocks noChangeAspect="1" noChangeArrowheads="1"/>
          </p:cNvPicPr>
          <p:nvPr/>
        </p:nvPicPr>
        <p:blipFill>
          <a:blip r:embed="rId3" cstate="print"/>
          <a:srcRect/>
          <a:stretch>
            <a:fillRect/>
          </a:stretch>
        </p:blipFill>
        <p:spPr bwMode="auto">
          <a:xfrm>
            <a:off x="1066800" y="1265238"/>
            <a:ext cx="6705600" cy="4748212"/>
          </a:xfrm>
          <a:prstGeom prst="rect">
            <a:avLst/>
          </a:prstGeom>
          <a:noFill/>
          <a:ln w="9525">
            <a:noFill/>
            <a:miter lim="800000"/>
            <a:headEnd/>
            <a:tailEnd/>
          </a:ln>
        </p:spPr>
      </p:pic>
      <p:sp>
        <p:nvSpPr>
          <p:cNvPr id="47108" name="Text Box 5"/>
          <p:cNvSpPr txBox="1">
            <a:spLocks noChangeArrowheads="1"/>
          </p:cNvSpPr>
          <p:nvPr/>
        </p:nvSpPr>
        <p:spPr bwMode="auto">
          <a:xfrm>
            <a:off x="1873250" y="928688"/>
            <a:ext cx="2790825" cy="366712"/>
          </a:xfrm>
          <a:prstGeom prst="rect">
            <a:avLst/>
          </a:prstGeom>
          <a:noFill/>
          <a:ln w="9525">
            <a:noFill/>
            <a:miter lim="800000"/>
            <a:headEnd/>
            <a:tailEnd/>
          </a:ln>
        </p:spPr>
        <p:txBody>
          <a:bodyPr>
            <a:spAutoFit/>
          </a:bodyPr>
          <a:lstStyle/>
          <a:p>
            <a:pPr algn="ctr"/>
            <a:r>
              <a:rPr lang="en-US" sz="1800"/>
              <a:t>Salt-and-pepper noise</a:t>
            </a:r>
          </a:p>
        </p:txBody>
      </p:sp>
      <p:sp>
        <p:nvSpPr>
          <p:cNvPr id="47109" name="Text Box 7"/>
          <p:cNvSpPr txBox="1">
            <a:spLocks noChangeArrowheads="1"/>
          </p:cNvSpPr>
          <p:nvPr/>
        </p:nvSpPr>
        <p:spPr bwMode="auto">
          <a:xfrm>
            <a:off x="4419600" y="914400"/>
            <a:ext cx="2790825" cy="366713"/>
          </a:xfrm>
          <a:prstGeom prst="rect">
            <a:avLst/>
          </a:prstGeom>
          <a:noFill/>
          <a:ln w="9525">
            <a:noFill/>
            <a:miter lim="800000"/>
            <a:headEnd/>
            <a:tailEnd/>
          </a:ln>
        </p:spPr>
        <p:txBody>
          <a:bodyPr>
            <a:spAutoFit/>
          </a:bodyPr>
          <a:lstStyle/>
          <a:p>
            <a:pPr algn="ctr"/>
            <a:r>
              <a:rPr lang="en-US" sz="1800"/>
              <a:t>Median filtered</a:t>
            </a:r>
          </a:p>
        </p:txBody>
      </p:sp>
      <p:sp>
        <p:nvSpPr>
          <p:cNvPr id="47110" name="Text Box 8"/>
          <p:cNvSpPr txBox="1">
            <a:spLocks noChangeArrowheads="1"/>
          </p:cNvSpPr>
          <p:nvPr/>
        </p:nvSpPr>
        <p:spPr bwMode="auto">
          <a:xfrm>
            <a:off x="7315200" y="6553200"/>
            <a:ext cx="1636713" cy="307975"/>
          </a:xfrm>
          <a:prstGeom prst="rect">
            <a:avLst/>
          </a:prstGeom>
          <a:noFill/>
          <a:ln w="9525">
            <a:noFill/>
            <a:miter lim="800000"/>
            <a:headEnd/>
            <a:tailEnd/>
          </a:ln>
        </p:spPr>
        <p:txBody>
          <a:bodyPr wrap="none">
            <a:spAutoFit/>
          </a:bodyPr>
          <a:lstStyle/>
          <a:p>
            <a:pPr algn="ctr"/>
            <a:r>
              <a:rPr lang="en-US" sz="1400"/>
              <a:t>Source: M. Hebert</a:t>
            </a:r>
          </a:p>
        </p:txBody>
      </p:sp>
      <p:sp>
        <p:nvSpPr>
          <p:cNvPr id="47111" name="Rectangle 9"/>
          <p:cNvSpPr>
            <a:spLocks noGrp="1" noChangeArrowheads="1"/>
          </p:cNvSpPr>
          <p:nvPr>
            <p:ph type="body" idx="1"/>
          </p:nvPr>
        </p:nvSpPr>
        <p:spPr>
          <a:xfrm>
            <a:off x="685800" y="6019800"/>
            <a:ext cx="7772400" cy="685800"/>
          </a:xfrm>
        </p:spPr>
        <p:txBody>
          <a:bodyPr/>
          <a:lstStyle/>
          <a:p>
            <a:r>
              <a:rPr lang="en-US" dirty="0"/>
              <a:t>MATLAB: </a:t>
            </a:r>
            <a:r>
              <a:rPr lang="en-US" dirty="0">
                <a:solidFill>
                  <a:srgbClr val="0000FF"/>
                </a:solidFill>
              </a:rPr>
              <a:t>medfilt2(image, [h 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171450"/>
            <a:ext cx="8458200" cy="571500"/>
          </a:xfrm>
        </p:spPr>
        <p:txBody>
          <a:bodyPr/>
          <a:lstStyle/>
          <a:p>
            <a:r>
              <a:rPr lang="en-US" dirty="0"/>
              <a:t>Gaussian vs. median filtering</a:t>
            </a:r>
          </a:p>
        </p:txBody>
      </p:sp>
      <p:graphicFrame>
        <p:nvGraphicFramePr>
          <p:cNvPr id="7170" name="Object 3"/>
          <p:cNvGraphicFramePr>
            <a:graphicFrameLocks noChangeAspect="1"/>
          </p:cNvGraphicFramePr>
          <p:nvPr/>
        </p:nvGraphicFramePr>
        <p:xfrm>
          <a:off x="0" y="0"/>
          <a:ext cx="1219200" cy="149225"/>
        </p:xfrm>
        <a:graphic>
          <a:graphicData uri="http://schemas.openxmlformats.org/presentationml/2006/ole">
            <mc:AlternateContent xmlns:mc="http://schemas.openxmlformats.org/markup-compatibility/2006">
              <mc:Choice xmlns:v="urn:schemas-microsoft-com:vml" Requires="v">
                <p:oleObj spid="_x0000_s7189" name="Equation" r:id="rId4" imgW="435285" imgH="677109" progId="">
                  <p:embed/>
                </p:oleObj>
              </mc:Choice>
              <mc:Fallback>
                <p:oleObj name="Equation" r:id="rId4" imgW="435285" imgH="677109"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 cy="14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AutoShape 4"/>
          <p:cNvSpPr>
            <a:spLocks noChangeAspect="1" noChangeArrowheads="1" noTextEdit="1"/>
          </p:cNvSpPr>
          <p:nvPr/>
        </p:nvSpPr>
        <p:spPr bwMode="auto">
          <a:xfrm>
            <a:off x="914400" y="971550"/>
            <a:ext cx="7239000" cy="4900613"/>
          </a:xfrm>
          <a:prstGeom prst="rect">
            <a:avLst/>
          </a:prstGeom>
          <a:noFill/>
          <a:ln w="9525">
            <a:noFill/>
            <a:miter lim="800000"/>
            <a:headEnd/>
            <a:tailEnd/>
          </a:ln>
        </p:spPr>
        <p:txBody>
          <a:bodyPr/>
          <a:lstStyle/>
          <a:p>
            <a:endParaRPr lang="en-US"/>
          </a:p>
        </p:txBody>
      </p:sp>
      <p:sp>
        <p:nvSpPr>
          <p:cNvPr id="7173" name="Rectangle 5"/>
          <p:cNvSpPr>
            <a:spLocks noChangeArrowheads="1"/>
          </p:cNvSpPr>
          <p:nvPr/>
        </p:nvSpPr>
        <p:spPr bwMode="auto">
          <a:xfrm>
            <a:off x="914400" y="971550"/>
            <a:ext cx="7239000" cy="4900613"/>
          </a:xfrm>
          <a:prstGeom prst="rect">
            <a:avLst/>
          </a:prstGeom>
          <a:noFill/>
          <a:ln w="9525">
            <a:noFill/>
            <a:miter lim="800000"/>
            <a:headEnd/>
            <a:tailEnd/>
          </a:ln>
        </p:spPr>
        <p:txBody>
          <a:bodyPr/>
          <a:lstStyle/>
          <a:p>
            <a:endParaRPr lang="en-US"/>
          </a:p>
        </p:txBody>
      </p:sp>
      <p:pic>
        <p:nvPicPr>
          <p:cNvPr id="7174" name="Picture 9" descr="salt_and_pepper2"/>
          <p:cNvPicPr>
            <a:picLocks noChangeAspect="1" noChangeArrowheads="1"/>
          </p:cNvPicPr>
          <p:nvPr/>
        </p:nvPicPr>
        <p:blipFill>
          <a:blip r:embed="rId6" cstate="print"/>
          <a:srcRect/>
          <a:stretch>
            <a:fillRect/>
          </a:stretch>
        </p:blipFill>
        <p:spPr bwMode="auto">
          <a:xfrm>
            <a:off x="1752600" y="1250950"/>
            <a:ext cx="6400800" cy="5503863"/>
          </a:xfrm>
          <a:prstGeom prst="rect">
            <a:avLst/>
          </a:prstGeom>
          <a:noFill/>
          <a:ln w="9525">
            <a:noFill/>
            <a:miter lim="800000"/>
            <a:headEnd/>
            <a:tailEnd/>
          </a:ln>
        </p:spPr>
      </p:pic>
      <p:sp>
        <p:nvSpPr>
          <p:cNvPr id="7175" name="Text Box 10"/>
          <p:cNvSpPr txBox="1">
            <a:spLocks noChangeArrowheads="1"/>
          </p:cNvSpPr>
          <p:nvPr/>
        </p:nvSpPr>
        <p:spPr bwMode="auto">
          <a:xfrm>
            <a:off x="2457450" y="838200"/>
            <a:ext cx="676275" cy="457200"/>
          </a:xfrm>
          <a:prstGeom prst="rect">
            <a:avLst/>
          </a:prstGeom>
          <a:noFill/>
          <a:ln w="9525">
            <a:noFill/>
            <a:miter lim="800000"/>
            <a:headEnd/>
            <a:tailEnd/>
          </a:ln>
        </p:spPr>
        <p:txBody>
          <a:bodyPr wrap="none">
            <a:spAutoFit/>
          </a:bodyPr>
          <a:lstStyle/>
          <a:p>
            <a:r>
              <a:rPr lang="en-US"/>
              <a:t>3x3</a:t>
            </a:r>
          </a:p>
        </p:txBody>
      </p:sp>
      <p:sp>
        <p:nvSpPr>
          <p:cNvPr id="7176" name="Text Box 11"/>
          <p:cNvSpPr txBox="1">
            <a:spLocks noChangeArrowheads="1"/>
          </p:cNvSpPr>
          <p:nvPr/>
        </p:nvSpPr>
        <p:spPr bwMode="auto">
          <a:xfrm>
            <a:off x="4657725" y="838200"/>
            <a:ext cx="676275" cy="457200"/>
          </a:xfrm>
          <a:prstGeom prst="rect">
            <a:avLst/>
          </a:prstGeom>
          <a:noFill/>
          <a:ln w="9525">
            <a:noFill/>
            <a:miter lim="800000"/>
            <a:headEnd/>
            <a:tailEnd/>
          </a:ln>
        </p:spPr>
        <p:txBody>
          <a:bodyPr wrap="none">
            <a:spAutoFit/>
          </a:bodyPr>
          <a:lstStyle/>
          <a:p>
            <a:r>
              <a:rPr lang="en-US"/>
              <a:t>5x5</a:t>
            </a:r>
          </a:p>
        </p:txBody>
      </p:sp>
      <p:sp>
        <p:nvSpPr>
          <p:cNvPr id="7177" name="Text Box 12"/>
          <p:cNvSpPr txBox="1">
            <a:spLocks noChangeArrowheads="1"/>
          </p:cNvSpPr>
          <p:nvPr/>
        </p:nvSpPr>
        <p:spPr bwMode="auto">
          <a:xfrm>
            <a:off x="6791325" y="838200"/>
            <a:ext cx="676275" cy="457200"/>
          </a:xfrm>
          <a:prstGeom prst="rect">
            <a:avLst/>
          </a:prstGeom>
          <a:noFill/>
          <a:ln w="9525">
            <a:noFill/>
            <a:miter lim="800000"/>
            <a:headEnd/>
            <a:tailEnd/>
          </a:ln>
        </p:spPr>
        <p:txBody>
          <a:bodyPr wrap="none">
            <a:spAutoFit/>
          </a:bodyPr>
          <a:lstStyle/>
          <a:p>
            <a:r>
              <a:rPr lang="en-US"/>
              <a:t>7x7</a:t>
            </a:r>
          </a:p>
        </p:txBody>
      </p:sp>
      <p:sp>
        <p:nvSpPr>
          <p:cNvPr id="7178" name="Text Box 13"/>
          <p:cNvSpPr txBox="1">
            <a:spLocks noChangeArrowheads="1"/>
          </p:cNvSpPr>
          <p:nvPr/>
        </p:nvSpPr>
        <p:spPr bwMode="auto">
          <a:xfrm>
            <a:off x="304800" y="2173288"/>
            <a:ext cx="1473200" cy="457200"/>
          </a:xfrm>
          <a:prstGeom prst="rect">
            <a:avLst/>
          </a:prstGeom>
          <a:noFill/>
          <a:ln w="9525">
            <a:noFill/>
            <a:miter lim="800000"/>
            <a:headEnd/>
            <a:tailEnd/>
          </a:ln>
        </p:spPr>
        <p:txBody>
          <a:bodyPr wrap="none">
            <a:spAutoFit/>
          </a:bodyPr>
          <a:lstStyle/>
          <a:p>
            <a:r>
              <a:rPr lang="en-US"/>
              <a:t>Gaussian</a:t>
            </a:r>
          </a:p>
        </p:txBody>
      </p:sp>
      <p:sp>
        <p:nvSpPr>
          <p:cNvPr id="7179" name="Text Box 14"/>
          <p:cNvSpPr txBox="1">
            <a:spLocks noChangeArrowheads="1"/>
          </p:cNvSpPr>
          <p:nvPr/>
        </p:nvSpPr>
        <p:spPr bwMode="auto">
          <a:xfrm>
            <a:off x="566738" y="5105400"/>
            <a:ext cx="1185862" cy="457200"/>
          </a:xfrm>
          <a:prstGeom prst="rect">
            <a:avLst/>
          </a:prstGeom>
          <a:noFill/>
          <a:ln w="9525">
            <a:noFill/>
            <a:miter lim="800000"/>
            <a:headEnd/>
            <a:tailEnd/>
          </a:ln>
        </p:spPr>
        <p:txBody>
          <a:bodyPr wrap="none">
            <a:spAutoFit/>
          </a:bodyPr>
          <a:lstStyle/>
          <a:p>
            <a:r>
              <a:rPr lang="en-US"/>
              <a:t>Median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Image filtering</a:t>
            </a:r>
          </a:p>
        </p:txBody>
      </p:sp>
      <p:sp>
        <p:nvSpPr>
          <p:cNvPr id="3" name="Content Placeholder 2"/>
          <p:cNvSpPr>
            <a:spLocks noGrp="1"/>
          </p:cNvSpPr>
          <p:nvPr>
            <p:ph idx="1"/>
          </p:nvPr>
        </p:nvSpPr>
        <p:spPr/>
        <p:txBody>
          <a:bodyPr/>
          <a:lstStyle/>
          <a:p>
            <a:pPr marL="457200" indent="-457200">
              <a:buFont typeface="Arial"/>
              <a:buChar char="•"/>
            </a:pPr>
            <a:r>
              <a:rPr lang="en-US" dirty="0"/>
              <a:t>Convolution</a:t>
            </a:r>
          </a:p>
          <a:p>
            <a:pPr marL="457200" indent="-457200">
              <a:buFont typeface="Arial"/>
              <a:buChar char="•"/>
            </a:pPr>
            <a:r>
              <a:rPr lang="en-US" dirty="0"/>
              <a:t>Image smoothing</a:t>
            </a:r>
          </a:p>
          <a:p>
            <a:pPr marL="457200" indent="-457200">
              <a:buFont typeface="Arial"/>
              <a:buChar char="•"/>
            </a:pPr>
            <a:r>
              <a:rPr lang="en-US" dirty="0"/>
              <a:t>Gaussian filter</a:t>
            </a:r>
          </a:p>
          <a:p>
            <a:pPr marL="457200" indent="-457200">
              <a:buFont typeface="Arial"/>
              <a:buChar char="•"/>
            </a:pPr>
            <a:r>
              <a:rPr lang="en-US" dirty="0"/>
              <a:t>Nonlinear filtering</a:t>
            </a:r>
          </a:p>
        </p:txBody>
      </p:sp>
    </p:spTree>
    <p:extLst>
      <p:ext uri="{BB962C8B-B14F-4D97-AF65-F5344CB8AC3E}">
        <p14:creationId xmlns:p14="http://schemas.microsoft.com/office/powerpoint/2010/main" val="39614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t>Defining convolution</a:t>
            </a:r>
          </a:p>
        </p:txBody>
      </p:sp>
      <p:graphicFrame>
        <p:nvGraphicFramePr>
          <p:cNvPr id="1016835" name="Object 3"/>
          <p:cNvGraphicFramePr>
            <a:graphicFrameLocks noChangeAspect="1"/>
          </p:cNvGraphicFramePr>
          <p:nvPr>
            <p:extLst>
              <p:ext uri="{D42A27DB-BD31-4B8C-83A1-F6EECF244321}">
                <p14:modId xmlns:p14="http://schemas.microsoft.com/office/powerpoint/2010/main" val="1660126152"/>
              </p:ext>
            </p:extLst>
          </p:nvPr>
        </p:nvGraphicFramePr>
        <p:xfrm>
          <a:off x="1066800" y="1981200"/>
          <a:ext cx="7086600" cy="1066800"/>
        </p:xfrm>
        <a:graphic>
          <a:graphicData uri="http://schemas.openxmlformats.org/presentationml/2006/ole">
            <mc:AlternateContent xmlns:mc="http://schemas.openxmlformats.org/markup-compatibility/2006">
              <mc:Choice xmlns:v="urn:schemas-microsoft-com:vml" Requires="v">
                <p:oleObj spid="_x0000_s100373" name="Equation" r:id="rId4" imgW="2362200" imgH="355600" progId="">
                  <p:embed/>
                </p:oleObj>
              </mc:Choice>
              <mc:Fallback>
                <p:oleObj name="Equation" r:id="rId4" imgW="2362200" imgH="355600"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81200"/>
                        <a:ext cx="7086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3276600" y="3276600"/>
            <a:ext cx="2362200" cy="2362200"/>
            <a:chOff x="576" y="2496"/>
            <a:chExt cx="1488" cy="1488"/>
          </a:xfrm>
        </p:grpSpPr>
        <p:sp>
          <p:nvSpPr>
            <p:cNvPr id="2062" name="Rectangle 5"/>
            <p:cNvSpPr>
              <a:spLocks noChangeArrowheads="1"/>
            </p:cNvSpPr>
            <p:nvPr/>
          </p:nvSpPr>
          <p:spPr bwMode="auto">
            <a:xfrm>
              <a:off x="576" y="2496"/>
              <a:ext cx="1488" cy="1488"/>
            </a:xfrm>
            <a:prstGeom prst="rect">
              <a:avLst/>
            </a:prstGeom>
            <a:noFill/>
            <a:ln w="9525">
              <a:solidFill>
                <a:schemeClr val="tx1"/>
              </a:solidFill>
              <a:miter lim="800000"/>
              <a:headEnd/>
              <a:tailEnd/>
            </a:ln>
          </p:spPr>
          <p:txBody>
            <a:bodyPr wrap="none" anchor="ctr"/>
            <a:lstStyle/>
            <a:p>
              <a:pPr algn="ctr" eaLnBrk="1" hangingPunct="1"/>
              <a:endParaRPr lang="en-US" sz="1800"/>
            </a:p>
          </p:txBody>
        </p:sp>
        <p:sp>
          <p:nvSpPr>
            <p:cNvPr id="2063" name="Text Box 6"/>
            <p:cNvSpPr txBox="1">
              <a:spLocks noChangeArrowheads="1"/>
            </p:cNvSpPr>
            <p:nvPr/>
          </p:nvSpPr>
          <p:spPr bwMode="auto">
            <a:xfrm>
              <a:off x="1255" y="2976"/>
              <a:ext cx="214" cy="480"/>
            </a:xfrm>
            <a:prstGeom prst="rect">
              <a:avLst/>
            </a:prstGeom>
            <a:noFill/>
            <a:ln w="9525">
              <a:noFill/>
              <a:miter lim="800000"/>
              <a:headEnd/>
              <a:tailEnd/>
            </a:ln>
          </p:spPr>
          <p:txBody>
            <a:bodyPr wrap="none">
              <a:spAutoFit/>
            </a:bodyPr>
            <a:lstStyle/>
            <a:p>
              <a:pPr eaLnBrk="1" hangingPunct="1"/>
              <a:r>
                <a:rPr lang="en-US" sz="4400" i="1">
                  <a:latin typeface="Times New Roman" pitchFamily="18" charset="0"/>
                  <a:cs typeface="Times New Roman" pitchFamily="18" charset="0"/>
                </a:rPr>
                <a:t>f</a:t>
              </a:r>
            </a:p>
          </p:txBody>
        </p:sp>
      </p:grpSp>
      <p:pic>
        <p:nvPicPr>
          <p:cNvPr id="1016839" name="Picture 7" descr="tmp"/>
          <p:cNvPicPr>
            <a:picLocks noChangeAspect="1" noChangeArrowheads="1"/>
          </p:cNvPicPr>
          <p:nvPr/>
        </p:nvPicPr>
        <p:blipFill>
          <a:blip r:embed="rId6" cstate="print"/>
          <a:srcRect/>
          <a:stretch>
            <a:fillRect/>
          </a:stretch>
        </p:blipFill>
        <p:spPr bwMode="auto">
          <a:xfrm>
            <a:off x="1066800" y="3367088"/>
            <a:ext cx="762000" cy="747712"/>
          </a:xfrm>
          <a:prstGeom prst="rect">
            <a:avLst/>
          </a:prstGeom>
          <a:noFill/>
          <a:ln w="9525">
            <a:noFill/>
            <a:miter lim="800000"/>
            <a:headEnd/>
            <a:tailEnd/>
          </a:ln>
        </p:spPr>
      </p:pic>
      <p:pic>
        <p:nvPicPr>
          <p:cNvPr id="1016840" name="Picture 8" descr="tmp"/>
          <p:cNvPicPr>
            <a:picLocks noChangeAspect="1" noChangeArrowheads="1"/>
          </p:cNvPicPr>
          <p:nvPr/>
        </p:nvPicPr>
        <p:blipFill>
          <a:blip r:embed="rId7" cstate="print"/>
          <a:srcRect/>
          <a:stretch>
            <a:fillRect/>
          </a:stretch>
        </p:blipFill>
        <p:spPr bwMode="auto">
          <a:xfrm>
            <a:off x="1066800" y="3352800"/>
            <a:ext cx="762000" cy="747713"/>
          </a:xfrm>
          <a:prstGeom prst="rect">
            <a:avLst/>
          </a:prstGeom>
          <a:noFill/>
          <a:ln w="9525">
            <a:noFill/>
            <a:miter lim="800000"/>
            <a:headEnd/>
            <a:tailEnd/>
          </a:ln>
        </p:spPr>
      </p:pic>
      <p:grpSp>
        <p:nvGrpSpPr>
          <p:cNvPr id="3" name="Group 9"/>
          <p:cNvGrpSpPr>
            <a:grpSpLocks/>
          </p:cNvGrpSpPr>
          <p:nvPr/>
        </p:nvGrpSpPr>
        <p:grpSpPr bwMode="auto">
          <a:xfrm>
            <a:off x="685800" y="2895600"/>
            <a:ext cx="3352800" cy="1219200"/>
            <a:chOff x="576" y="2400"/>
            <a:chExt cx="2112" cy="768"/>
          </a:xfrm>
        </p:grpSpPr>
        <p:pic>
          <p:nvPicPr>
            <p:cNvPr id="2060" name="Picture 10" descr="tmp"/>
            <p:cNvPicPr>
              <a:picLocks noChangeAspect="1" noChangeArrowheads="1"/>
            </p:cNvPicPr>
            <p:nvPr/>
          </p:nvPicPr>
          <p:blipFill>
            <a:blip r:embed="rId7" cstate="print"/>
            <a:srcRect/>
            <a:stretch>
              <a:fillRect/>
            </a:stretch>
          </p:blipFill>
          <p:spPr bwMode="auto">
            <a:xfrm>
              <a:off x="2208" y="2640"/>
              <a:ext cx="480" cy="471"/>
            </a:xfrm>
            <a:prstGeom prst="rect">
              <a:avLst/>
            </a:prstGeom>
            <a:noFill/>
            <a:ln w="9525">
              <a:noFill/>
              <a:miter lim="800000"/>
              <a:headEnd/>
              <a:tailEnd/>
            </a:ln>
          </p:spPr>
        </p:pic>
        <p:sp>
          <p:nvSpPr>
            <p:cNvPr id="2061" name="Rectangle 11"/>
            <p:cNvSpPr>
              <a:spLocks noChangeArrowheads="1"/>
            </p:cNvSpPr>
            <p:nvPr/>
          </p:nvSpPr>
          <p:spPr bwMode="auto">
            <a:xfrm>
              <a:off x="576" y="2400"/>
              <a:ext cx="720" cy="768"/>
            </a:xfrm>
            <a:prstGeom prst="rect">
              <a:avLst/>
            </a:prstGeom>
            <a:solidFill>
              <a:schemeClr val="bg1"/>
            </a:solidFill>
            <a:ln w="9525">
              <a:noFill/>
              <a:miter lim="800000"/>
              <a:headEnd/>
              <a:tailEnd/>
            </a:ln>
          </p:spPr>
          <p:txBody>
            <a:bodyPr wrap="none" anchor="ctr"/>
            <a:lstStyle/>
            <a:p>
              <a:endParaRPr lang="en-US"/>
            </a:p>
          </p:txBody>
        </p:sp>
      </p:grpSp>
      <p:pic>
        <p:nvPicPr>
          <p:cNvPr id="1016844" name="Picture 12" descr="tmp"/>
          <p:cNvPicPr>
            <a:picLocks noChangeAspect="1" noChangeArrowheads="1"/>
          </p:cNvPicPr>
          <p:nvPr/>
        </p:nvPicPr>
        <p:blipFill>
          <a:blip r:embed="rId7" cstate="print"/>
          <a:srcRect/>
          <a:stretch>
            <a:fillRect/>
          </a:stretch>
        </p:blipFill>
        <p:spPr bwMode="auto">
          <a:xfrm>
            <a:off x="3276600" y="3276600"/>
            <a:ext cx="762000" cy="747713"/>
          </a:xfrm>
          <a:prstGeom prst="rect">
            <a:avLst/>
          </a:prstGeom>
          <a:noFill/>
          <a:ln w="9525">
            <a:noFill/>
            <a:miter lim="800000"/>
            <a:headEnd/>
            <a:tailEnd/>
          </a:ln>
        </p:spPr>
      </p:pic>
      <p:sp>
        <p:nvSpPr>
          <p:cNvPr id="2057" name="Rectangle 13"/>
          <p:cNvSpPr>
            <a:spLocks noGrp="1" noChangeArrowheads="1"/>
          </p:cNvSpPr>
          <p:nvPr>
            <p:ph type="body" idx="1"/>
          </p:nvPr>
        </p:nvSpPr>
        <p:spPr/>
        <p:txBody>
          <a:bodyPr/>
          <a:lstStyle/>
          <a:p>
            <a:pPr>
              <a:buFontTx/>
              <a:buChar char="•"/>
            </a:pPr>
            <a:r>
              <a:rPr lang="en-US" dirty="0"/>
              <a:t>Let </a:t>
            </a:r>
            <a:r>
              <a:rPr lang="en-US" i="1" dirty="0">
                <a:solidFill>
                  <a:srgbClr val="0000FF"/>
                </a:solidFill>
              </a:rPr>
              <a:t>f</a:t>
            </a:r>
            <a:r>
              <a:rPr lang="en-US" i="1" dirty="0"/>
              <a:t> </a:t>
            </a:r>
            <a:r>
              <a:rPr lang="en-US" dirty="0"/>
              <a:t>be the image and</a:t>
            </a:r>
            <a:r>
              <a:rPr lang="en-US" i="1" dirty="0"/>
              <a:t> </a:t>
            </a:r>
            <a:r>
              <a:rPr lang="en-US" i="1" dirty="0">
                <a:solidFill>
                  <a:srgbClr val="0000FF"/>
                </a:solidFill>
              </a:rPr>
              <a:t>g</a:t>
            </a:r>
            <a:r>
              <a:rPr lang="en-US" i="1" dirty="0"/>
              <a:t> </a:t>
            </a:r>
            <a:r>
              <a:rPr lang="en-US" dirty="0"/>
              <a:t>be the kernel. The output of convolving </a:t>
            </a:r>
            <a:r>
              <a:rPr lang="en-US" i="1" dirty="0">
                <a:solidFill>
                  <a:srgbClr val="0000FF"/>
                </a:solidFill>
              </a:rPr>
              <a:t>f</a:t>
            </a:r>
            <a:r>
              <a:rPr lang="en-US" dirty="0"/>
              <a:t> with </a:t>
            </a:r>
            <a:r>
              <a:rPr lang="en-US" i="1" dirty="0">
                <a:solidFill>
                  <a:srgbClr val="0000FF"/>
                </a:solidFill>
              </a:rPr>
              <a:t>g</a:t>
            </a:r>
            <a:r>
              <a:rPr lang="en-US" dirty="0"/>
              <a:t> is denoted </a:t>
            </a:r>
            <a:r>
              <a:rPr lang="en-US" i="1" dirty="0">
                <a:solidFill>
                  <a:srgbClr val="0000FF"/>
                </a:solidFill>
              </a:rPr>
              <a:t>f</a:t>
            </a:r>
            <a:r>
              <a:rPr lang="en-US" dirty="0">
                <a:solidFill>
                  <a:srgbClr val="0000FF"/>
                </a:solidFill>
              </a:rPr>
              <a:t> * </a:t>
            </a:r>
            <a:r>
              <a:rPr lang="en-US" i="1" dirty="0">
                <a:solidFill>
                  <a:srgbClr val="0000FF"/>
                </a:solidFill>
              </a:rPr>
              <a:t>g</a:t>
            </a:r>
            <a:r>
              <a:rPr lang="en-US" dirty="0"/>
              <a:t>.</a:t>
            </a:r>
          </a:p>
        </p:txBody>
      </p:sp>
      <p:sp>
        <p:nvSpPr>
          <p:cNvPr id="2058" name="Text Box 14"/>
          <p:cNvSpPr txBox="1">
            <a:spLocks noChangeArrowheads="1"/>
          </p:cNvSpPr>
          <p:nvPr/>
        </p:nvSpPr>
        <p:spPr bwMode="auto">
          <a:xfrm>
            <a:off x="7467600" y="6553200"/>
            <a:ext cx="1631950" cy="304800"/>
          </a:xfrm>
          <a:prstGeom prst="rect">
            <a:avLst/>
          </a:prstGeom>
          <a:noFill/>
          <a:ln w="9525">
            <a:noFill/>
            <a:miter lim="800000"/>
            <a:headEnd/>
            <a:tailEnd/>
          </a:ln>
        </p:spPr>
        <p:txBody>
          <a:bodyPr wrap="none">
            <a:spAutoFit/>
          </a:bodyPr>
          <a:lstStyle/>
          <a:p>
            <a:r>
              <a:rPr lang="en-US" sz="1400"/>
              <a:t>Source: F. Durand</a:t>
            </a:r>
          </a:p>
        </p:txBody>
      </p:sp>
      <p:sp>
        <p:nvSpPr>
          <p:cNvPr id="1016847" name="Text Box 15"/>
          <p:cNvSpPr txBox="1">
            <a:spLocks noChangeArrowheads="1"/>
          </p:cNvSpPr>
          <p:nvPr/>
        </p:nvSpPr>
        <p:spPr bwMode="auto">
          <a:xfrm>
            <a:off x="746125" y="6091535"/>
            <a:ext cx="6150658" cy="461665"/>
          </a:xfrm>
          <a:prstGeom prst="rect">
            <a:avLst/>
          </a:prstGeom>
          <a:noFill/>
          <a:ln w="9525">
            <a:noFill/>
            <a:miter lim="800000"/>
            <a:headEnd/>
            <a:tailEnd/>
          </a:ln>
        </p:spPr>
        <p:txBody>
          <a:bodyPr wrap="none">
            <a:spAutoFit/>
          </a:bodyPr>
          <a:lstStyle/>
          <a:p>
            <a:pPr>
              <a:buFontTx/>
              <a:buChar char="•"/>
            </a:pPr>
            <a:r>
              <a:rPr lang="en-US" dirty="0"/>
              <a:t>   MATLAB functions: </a:t>
            </a:r>
            <a:r>
              <a:rPr lang="en-US" dirty="0">
                <a:solidFill>
                  <a:srgbClr val="0000FF"/>
                </a:solidFill>
              </a:rPr>
              <a:t>conv2, filter2, </a:t>
            </a:r>
            <a:r>
              <a:rPr lang="en-US" dirty="0" err="1">
                <a:solidFill>
                  <a:srgbClr val="0000FF"/>
                </a:solidFill>
              </a:rPr>
              <a:t>imfilter</a:t>
            </a:r>
            <a:endParaRPr lang="en-US" dirty="0">
              <a:solidFill>
                <a:srgbClr val="0000FF"/>
              </a:solidFill>
            </a:endParaRPr>
          </a:p>
        </p:txBody>
      </p:sp>
      <p:sp>
        <p:nvSpPr>
          <p:cNvPr id="16" name="Text Box 15"/>
          <p:cNvSpPr txBox="1">
            <a:spLocks noChangeArrowheads="1"/>
          </p:cNvSpPr>
          <p:nvPr/>
        </p:nvSpPr>
        <p:spPr bwMode="auto">
          <a:xfrm>
            <a:off x="228600" y="4274403"/>
            <a:ext cx="2819400" cy="830997"/>
          </a:xfrm>
          <a:prstGeom prst="rect">
            <a:avLst/>
          </a:prstGeom>
          <a:noFill/>
          <a:ln w="9525">
            <a:noFill/>
            <a:miter lim="800000"/>
            <a:headEnd/>
            <a:tailEnd/>
          </a:ln>
        </p:spPr>
        <p:txBody>
          <a:bodyPr wrap="square">
            <a:spAutoFit/>
          </a:bodyPr>
          <a:lstStyle/>
          <a:p>
            <a:pPr algn="ctr"/>
            <a:r>
              <a:rPr lang="en-US" dirty="0"/>
              <a:t>Convention: </a:t>
            </a:r>
            <a:br>
              <a:rPr lang="en-US" dirty="0"/>
            </a:br>
            <a:r>
              <a:rPr lang="en-US" dirty="0"/>
              <a:t>kernel is “flipped”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68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68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68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3.61111E-6 5.78035E-8 C 0.06945 -0.00579 0.10608 -0.0037 0.19306 -0.00232 C 0.20105 0.01387 0.19861 0.00647 0.20174 0.01872 C 0.20052 0.03583 0.2007 0.05317 0.19827 0.07005 C 0.19584 0.08739 0.17796 0.08924 0.16841 0.09341 C 0.13785 0.09179 0.11563 0.08855 0.08594 0.08647 C 0.06146 0.08716 0.0099 0.06982 -0.01927 0.09572 C -0.02239 0.10843 -0.02517 0.11676 -0.01927 0.13317 C -0.01927 0.13317 -0.00607 0.13895 -0.00347 0.14011 C -0.00173 0.14104 0.00174 0.14265 0.00174 0.14265 C 0.04983 0.20369 0.16754 0.15005 0.19827 0.14959 C 0.20348 0.15028 0.21025 0.14682 0.21407 0.1519 C 0.2191 0.15861 0.21528 0.17086 0.21754 0.17988 C 0.21598 0.18843 0.2165 0.19861 0.21233 0.20554 C 0.20452 0.21895 0.18525 0.23352 0.17205 0.23375 C 0.11129 0.23514 0.05035 0.23537 -0.01041 0.23606 C -0.01371 0.24023 -0.02274 0.2608 -0.01215 0.26173 C 0.01875 0.26473 0.04983 0.26335 0.08073 0.26404 C 0.13855 0.27028 0.0948 0.26635 0.21233 0.26635 " pathEditMode="relative" ptsTypes="ffffffffffffffffffA">
                                      <p:cBhvr>
                                        <p:cTn id="28" dur="2000" fill="hold"/>
                                        <p:tgtEl>
                                          <p:spTgt spid="1016844"/>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6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47"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Key properties</a:t>
            </a:r>
          </a:p>
        </p:txBody>
      </p:sp>
      <p:sp>
        <p:nvSpPr>
          <p:cNvPr id="834563" name="Rectangle 3"/>
          <p:cNvSpPr>
            <a:spLocks noGrp="1" noChangeArrowheads="1"/>
          </p:cNvSpPr>
          <p:nvPr>
            <p:ph type="body" idx="1"/>
          </p:nvPr>
        </p:nvSpPr>
        <p:spPr>
          <a:xfrm>
            <a:off x="762000" y="914400"/>
            <a:ext cx="8153400" cy="5791200"/>
          </a:xfrm>
        </p:spPr>
        <p:txBody>
          <a:bodyPr/>
          <a:lstStyle/>
          <a:p>
            <a:pPr>
              <a:buFontTx/>
              <a:buChar char="•"/>
            </a:pPr>
            <a:r>
              <a:rPr lang="en-US" b="1" dirty="0"/>
              <a:t>Linearity:</a:t>
            </a:r>
            <a:r>
              <a:rPr lang="en-US" dirty="0"/>
              <a:t> </a:t>
            </a:r>
            <a:r>
              <a:rPr lang="en-US" dirty="0">
                <a:solidFill>
                  <a:srgbClr val="0000FF"/>
                </a:solidFill>
              </a:rPr>
              <a:t>filter(</a:t>
            </a:r>
            <a:r>
              <a:rPr lang="en-US" i="1" dirty="0">
                <a:solidFill>
                  <a:srgbClr val="0000FF"/>
                </a:solidFill>
              </a:rPr>
              <a:t>f</a:t>
            </a:r>
            <a:r>
              <a:rPr lang="en-US" baseline="-25000" dirty="0">
                <a:solidFill>
                  <a:srgbClr val="0000FF"/>
                </a:solidFill>
              </a:rPr>
              <a:t>1</a:t>
            </a:r>
            <a:r>
              <a:rPr lang="en-US" dirty="0">
                <a:solidFill>
                  <a:srgbClr val="0000FF"/>
                </a:solidFill>
              </a:rPr>
              <a:t> </a:t>
            </a:r>
            <a:r>
              <a:rPr lang="en-US">
                <a:solidFill>
                  <a:srgbClr val="0000FF"/>
                </a:solidFill>
              </a:rPr>
              <a:t>+ </a:t>
            </a:r>
            <a:r>
              <a:rPr lang="en-US" i="1">
                <a:solidFill>
                  <a:srgbClr val="0000FF"/>
                </a:solidFill>
              </a:rPr>
              <a:t>f</a:t>
            </a:r>
            <a:r>
              <a:rPr lang="en-US" baseline="-25000">
                <a:solidFill>
                  <a:srgbClr val="0000FF"/>
                </a:solidFill>
              </a:rPr>
              <a:t>2</a:t>
            </a:r>
            <a:r>
              <a:rPr lang="en-US">
                <a:solidFill>
                  <a:srgbClr val="0000FF"/>
                </a:solidFill>
              </a:rPr>
              <a:t>) </a:t>
            </a:r>
            <a:r>
              <a:rPr lang="en-US" dirty="0">
                <a:solidFill>
                  <a:srgbClr val="0000FF"/>
                </a:solidFill>
              </a:rPr>
              <a:t>= filter(</a:t>
            </a:r>
            <a:r>
              <a:rPr lang="en-US" i="1" dirty="0">
                <a:solidFill>
                  <a:srgbClr val="0000FF"/>
                </a:solidFill>
              </a:rPr>
              <a:t>f</a:t>
            </a:r>
            <a:r>
              <a:rPr lang="en-US" baseline="-25000" dirty="0">
                <a:solidFill>
                  <a:srgbClr val="0000FF"/>
                </a:solidFill>
              </a:rPr>
              <a:t>1</a:t>
            </a:r>
            <a:r>
              <a:rPr lang="en-US" dirty="0">
                <a:solidFill>
                  <a:srgbClr val="0000FF"/>
                </a:solidFill>
              </a:rPr>
              <a:t>) + filter(</a:t>
            </a:r>
            <a:r>
              <a:rPr lang="en-US" i="1" dirty="0">
                <a:solidFill>
                  <a:srgbClr val="0000FF"/>
                </a:solidFill>
              </a:rPr>
              <a:t>f</a:t>
            </a:r>
            <a:r>
              <a:rPr lang="en-US" baseline="-25000" dirty="0">
                <a:solidFill>
                  <a:srgbClr val="0000FF"/>
                </a:solidFill>
              </a:rPr>
              <a:t>2</a:t>
            </a:r>
            <a:r>
              <a:rPr lang="en-US" dirty="0">
                <a:solidFill>
                  <a:srgbClr val="0000FF"/>
                </a:solidFill>
              </a:rPr>
              <a:t>)</a:t>
            </a:r>
          </a:p>
          <a:p>
            <a:pPr>
              <a:buFontTx/>
              <a:buChar char="•"/>
            </a:pPr>
            <a:r>
              <a:rPr lang="en-US" b="1" dirty="0"/>
              <a:t>Shift invariance:</a:t>
            </a:r>
            <a:r>
              <a:rPr lang="en-US" dirty="0"/>
              <a:t> same behavior regardless of pixel location: </a:t>
            </a:r>
            <a:r>
              <a:rPr lang="en-US" dirty="0">
                <a:solidFill>
                  <a:srgbClr val="0000FF"/>
                </a:solidFill>
              </a:rPr>
              <a:t>filter(shift(</a:t>
            </a:r>
            <a:r>
              <a:rPr lang="en-US" i="1" dirty="0">
                <a:solidFill>
                  <a:srgbClr val="0000FF"/>
                </a:solidFill>
              </a:rPr>
              <a:t>f</a:t>
            </a:r>
            <a:r>
              <a:rPr lang="en-US" dirty="0">
                <a:solidFill>
                  <a:srgbClr val="0000FF"/>
                </a:solidFill>
              </a:rPr>
              <a:t>)) = shift(filter(</a:t>
            </a:r>
            <a:r>
              <a:rPr lang="en-US" i="1" dirty="0">
                <a:solidFill>
                  <a:srgbClr val="0000FF"/>
                </a:solidFill>
              </a:rPr>
              <a:t>f</a:t>
            </a:r>
            <a:r>
              <a:rPr lang="en-US" dirty="0">
                <a:solidFill>
                  <a:srgbClr val="0000FF"/>
                </a:solidFill>
              </a:rPr>
              <a:t>))</a:t>
            </a:r>
          </a:p>
          <a:p>
            <a:pPr>
              <a:buFontTx/>
              <a:buChar char="•"/>
            </a:pPr>
            <a:r>
              <a:rPr lang="en-US" dirty="0"/>
              <a:t>Theoretical result: any linear shift-invariant operator can be represented as a convolution</a:t>
            </a:r>
          </a:p>
          <a:p>
            <a:pPr>
              <a:buFontTx/>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4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4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Properties in more detail</a:t>
            </a:r>
          </a:p>
        </p:txBody>
      </p:sp>
      <p:sp>
        <p:nvSpPr>
          <p:cNvPr id="1057795" name="Rectangle 3"/>
          <p:cNvSpPr>
            <a:spLocks noGrp="1" noChangeArrowheads="1"/>
          </p:cNvSpPr>
          <p:nvPr>
            <p:ph type="body" idx="1"/>
          </p:nvPr>
        </p:nvSpPr>
        <p:spPr>
          <a:xfrm>
            <a:off x="228600" y="914400"/>
            <a:ext cx="8915400" cy="5943600"/>
          </a:xfrm>
        </p:spPr>
        <p:txBody>
          <a:bodyPr/>
          <a:lstStyle/>
          <a:p>
            <a:pPr>
              <a:buFontTx/>
              <a:buChar char="•"/>
            </a:pPr>
            <a:r>
              <a:rPr lang="en-US" dirty="0"/>
              <a:t>Commutative: </a:t>
            </a:r>
            <a:r>
              <a:rPr lang="en-US" i="1" dirty="0">
                <a:solidFill>
                  <a:srgbClr val="0000FF"/>
                </a:solidFill>
              </a:rPr>
              <a:t>a</a:t>
            </a:r>
            <a:r>
              <a:rPr lang="en-US" dirty="0">
                <a:solidFill>
                  <a:srgbClr val="0000FF"/>
                </a:solidFill>
              </a:rPr>
              <a:t> * </a:t>
            </a:r>
            <a:r>
              <a:rPr lang="en-US" i="1" dirty="0">
                <a:solidFill>
                  <a:srgbClr val="0000FF"/>
                </a:solidFill>
              </a:rPr>
              <a:t>b</a:t>
            </a:r>
            <a:r>
              <a:rPr lang="en-US" dirty="0">
                <a:solidFill>
                  <a:srgbClr val="0000FF"/>
                </a:solidFill>
              </a:rPr>
              <a:t> = </a:t>
            </a:r>
            <a:r>
              <a:rPr lang="en-US" i="1" dirty="0">
                <a:solidFill>
                  <a:srgbClr val="0000FF"/>
                </a:solidFill>
              </a:rPr>
              <a:t>b</a:t>
            </a:r>
            <a:r>
              <a:rPr lang="en-US" dirty="0">
                <a:solidFill>
                  <a:srgbClr val="0000FF"/>
                </a:solidFill>
              </a:rPr>
              <a:t> * </a:t>
            </a:r>
            <a:r>
              <a:rPr lang="en-US" i="1" dirty="0">
                <a:solidFill>
                  <a:srgbClr val="0000FF"/>
                </a:solidFill>
              </a:rPr>
              <a:t>a</a:t>
            </a:r>
          </a:p>
          <a:p>
            <a:pPr lvl="1"/>
            <a:r>
              <a:rPr lang="en-US" dirty="0"/>
              <a:t>Conceptually no difference between filter and signal</a:t>
            </a:r>
          </a:p>
          <a:p>
            <a:pPr>
              <a:buFontTx/>
              <a:buChar char="•"/>
            </a:pPr>
            <a:r>
              <a:rPr lang="en-US" dirty="0"/>
              <a:t>Associative: </a:t>
            </a:r>
            <a:r>
              <a:rPr lang="en-US" i="1" dirty="0">
                <a:solidFill>
                  <a:srgbClr val="0000FF"/>
                </a:solidFill>
              </a:rPr>
              <a:t>a</a:t>
            </a:r>
            <a:r>
              <a:rPr lang="en-US" dirty="0">
                <a:solidFill>
                  <a:srgbClr val="0000FF"/>
                </a:solidFill>
              </a:rPr>
              <a:t> * (</a:t>
            </a:r>
            <a:r>
              <a:rPr lang="en-US" i="1" dirty="0">
                <a:solidFill>
                  <a:srgbClr val="0000FF"/>
                </a:solidFill>
              </a:rPr>
              <a:t>b</a:t>
            </a:r>
            <a:r>
              <a:rPr lang="en-US" dirty="0">
                <a:solidFill>
                  <a:srgbClr val="0000FF"/>
                </a:solidFill>
              </a:rPr>
              <a:t> * </a:t>
            </a:r>
            <a:r>
              <a:rPr lang="en-US" i="1" dirty="0">
                <a:solidFill>
                  <a:srgbClr val="0000FF"/>
                </a:solidFill>
              </a:rPr>
              <a:t>c</a:t>
            </a:r>
            <a:r>
              <a:rPr lang="en-US" dirty="0">
                <a:solidFill>
                  <a:srgbClr val="0000FF"/>
                </a:solidFill>
              </a:rPr>
              <a:t>) = (</a:t>
            </a:r>
            <a:r>
              <a:rPr lang="en-US" i="1" dirty="0">
                <a:solidFill>
                  <a:srgbClr val="0000FF"/>
                </a:solidFill>
              </a:rPr>
              <a:t>a</a:t>
            </a:r>
            <a:r>
              <a:rPr lang="en-US" dirty="0">
                <a:solidFill>
                  <a:srgbClr val="0000FF"/>
                </a:solidFill>
              </a:rPr>
              <a:t> * </a:t>
            </a:r>
            <a:r>
              <a:rPr lang="en-US" i="1" dirty="0">
                <a:solidFill>
                  <a:srgbClr val="0000FF"/>
                </a:solidFill>
              </a:rPr>
              <a:t>b</a:t>
            </a:r>
            <a:r>
              <a:rPr lang="en-US" dirty="0">
                <a:solidFill>
                  <a:srgbClr val="0000FF"/>
                </a:solidFill>
              </a:rPr>
              <a:t>) * </a:t>
            </a:r>
            <a:r>
              <a:rPr lang="en-US" i="1" dirty="0">
                <a:solidFill>
                  <a:srgbClr val="0000FF"/>
                </a:solidFill>
              </a:rPr>
              <a:t>c</a:t>
            </a:r>
          </a:p>
          <a:p>
            <a:pPr lvl="1"/>
            <a:r>
              <a:rPr lang="en-US" dirty="0"/>
              <a:t>Often apply several filters one after another: </a:t>
            </a:r>
            <a:r>
              <a:rPr lang="en-US" dirty="0">
                <a:solidFill>
                  <a:srgbClr val="0000FF"/>
                </a:solidFill>
              </a:rPr>
              <a:t>(((</a:t>
            </a:r>
            <a:r>
              <a:rPr lang="en-US" i="1" dirty="0">
                <a:solidFill>
                  <a:srgbClr val="0000FF"/>
                </a:solidFill>
              </a:rPr>
              <a:t>a</a:t>
            </a:r>
            <a:r>
              <a:rPr lang="en-US" dirty="0">
                <a:solidFill>
                  <a:srgbClr val="0000FF"/>
                </a:solidFill>
              </a:rPr>
              <a:t> * </a:t>
            </a:r>
            <a:r>
              <a:rPr lang="en-US" i="1" dirty="0">
                <a:solidFill>
                  <a:srgbClr val="0000FF"/>
                </a:solidFill>
              </a:rPr>
              <a:t>b</a:t>
            </a:r>
            <a:r>
              <a:rPr lang="en-US" baseline="-25000" dirty="0">
                <a:solidFill>
                  <a:srgbClr val="0000FF"/>
                </a:solidFill>
              </a:rPr>
              <a:t>1</a:t>
            </a:r>
            <a:r>
              <a:rPr lang="en-US" dirty="0">
                <a:solidFill>
                  <a:srgbClr val="0000FF"/>
                </a:solidFill>
              </a:rPr>
              <a:t>) * </a:t>
            </a:r>
            <a:r>
              <a:rPr lang="en-US" i="1" dirty="0">
                <a:solidFill>
                  <a:srgbClr val="0000FF"/>
                </a:solidFill>
              </a:rPr>
              <a:t>b</a:t>
            </a:r>
            <a:r>
              <a:rPr lang="en-US" baseline="-25000" dirty="0">
                <a:solidFill>
                  <a:srgbClr val="0000FF"/>
                </a:solidFill>
              </a:rPr>
              <a:t>2</a:t>
            </a:r>
            <a:r>
              <a:rPr lang="en-US" dirty="0">
                <a:solidFill>
                  <a:srgbClr val="0000FF"/>
                </a:solidFill>
              </a:rPr>
              <a:t>) * </a:t>
            </a:r>
            <a:r>
              <a:rPr lang="en-US" i="1" dirty="0">
                <a:solidFill>
                  <a:srgbClr val="0000FF"/>
                </a:solidFill>
              </a:rPr>
              <a:t>b</a:t>
            </a:r>
            <a:r>
              <a:rPr lang="en-US" baseline="-25000" dirty="0">
                <a:solidFill>
                  <a:srgbClr val="0000FF"/>
                </a:solidFill>
              </a:rPr>
              <a:t>3</a:t>
            </a:r>
            <a:r>
              <a:rPr lang="en-US" dirty="0">
                <a:solidFill>
                  <a:srgbClr val="0000FF"/>
                </a:solidFill>
              </a:rPr>
              <a:t>)</a:t>
            </a:r>
          </a:p>
          <a:p>
            <a:pPr lvl="1"/>
            <a:r>
              <a:rPr lang="en-US" dirty="0"/>
              <a:t>This is equivalent to applying one filter: </a:t>
            </a:r>
            <a:r>
              <a:rPr lang="en-US" dirty="0">
                <a:solidFill>
                  <a:srgbClr val="0000FF"/>
                </a:solidFill>
              </a:rPr>
              <a:t>a * (</a:t>
            </a:r>
            <a:r>
              <a:rPr lang="en-US" i="1" dirty="0">
                <a:solidFill>
                  <a:srgbClr val="0000FF"/>
                </a:solidFill>
              </a:rPr>
              <a:t>b</a:t>
            </a:r>
            <a:r>
              <a:rPr lang="en-US" baseline="-25000" dirty="0">
                <a:solidFill>
                  <a:srgbClr val="0000FF"/>
                </a:solidFill>
              </a:rPr>
              <a:t>1</a:t>
            </a:r>
            <a:r>
              <a:rPr lang="en-US" dirty="0">
                <a:solidFill>
                  <a:srgbClr val="0000FF"/>
                </a:solidFill>
              </a:rPr>
              <a:t> * </a:t>
            </a:r>
            <a:r>
              <a:rPr lang="en-US" i="1" dirty="0">
                <a:solidFill>
                  <a:srgbClr val="0000FF"/>
                </a:solidFill>
              </a:rPr>
              <a:t>b</a:t>
            </a:r>
            <a:r>
              <a:rPr lang="en-US" baseline="-25000" dirty="0">
                <a:solidFill>
                  <a:srgbClr val="0000FF"/>
                </a:solidFill>
              </a:rPr>
              <a:t>2</a:t>
            </a:r>
            <a:r>
              <a:rPr lang="en-US" dirty="0">
                <a:solidFill>
                  <a:srgbClr val="0000FF"/>
                </a:solidFill>
              </a:rPr>
              <a:t> * </a:t>
            </a:r>
            <a:r>
              <a:rPr lang="en-US" i="1" dirty="0">
                <a:solidFill>
                  <a:srgbClr val="0000FF"/>
                </a:solidFill>
              </a:rPr>
              <a:t>b</a:t>
            </a:r>
            <a:r>
              <a:rPr lang="en-US" baseline="-25000" dirty="0">
                <a:solidFill>
                  <a:srgbClr val="0000FF"/>
                </a:solidFill>
              </a:rPr>
              <a:t>3</a:t>
            </a:r>
            <a:r>
              <a:rPr lang="en-US" dirty="0">
                <a:solidFill>
                  <a:srgbClr val="0000FF"/>
                </a:solidFill>
              </a:rPr>
              <a:t>)</a:t>
            </a:r>
          </a:p>
          <a:p>
            <a:pPr>
              <a:buFontTx/>
              <a:buChar char="•"/>
            </a:pPr>
            <a:r>
              <a:rPr lang="en-US" dirty="0"/>
              <a:t>Distributes over addition: </a:t>
            </a:r>
            <a:r>
              <a:rPr lang="en-US" i="1" dirty="0">
                <a:solidFill>
                  <a:srgbClr val="0000FF"/>
                </a:solidFill>
              </a:rPr>
              <a:t>a</a:t>
            </a:r>
            <a:r>
              <a:rPr lang="en-US" dirty="0">
                <a:solidFill>
                  <a:srgbClr val="0000FF"/>
                </a:solidFill>
              </a:rPr>
              <a:t> * (</a:t>
            </a:r>
            <a:r>
              <a:rPr lang="en-US" i="1" dirty="0">
                <a:solidFill>
                  <a:srgbClr val="0000FF"/>
                </a:solidFill>
              </a:rPr>
              <a:t>b</a:t>
            </a:r>
            <a:r>
              <a:rPr lang="en-US" dirty="0">
                <a:solidFill>
                  <a:srgbClr val="0000FF"/>
                </a:solidFill>
              </a:rPr>
              <a:t> + </a:t>
            </a:r>
            <a:r>
              <a:rPr lang="en-US" i="1" dirty="0">
                <a:solidFill>
                  <a:srgbClr val="0000FF"/>
                </a:solidFill>
              </a:rPr>
              <a:t>c</a:t>
            </a:r>
            <a:r>
              <a:rPr lang="en-US" dirty="0">
                <a:solidFill>
                  <a:srgbClr val="0000FF"/>
                </a:solidFill>
              </a:rPr>
              <a:t>) = (</a:t>
            </a:r>
            <a:r>
              <a:rPr lang="en-US" i="1" dirty="0">
                <a:solidFill>
                  <a:srgbClr val="0000FF"/>
                </a:solidFill>
              </a:rPr>
              <a:t>a</a:t>
            </a:r>
            <a:r>
              <a:rPr lang="en-US" dirty="0">
                <a:solidFill>
                  <a:srgbClr val="0000FF"/>
                </a:solidFill>
              </a:rPr>
              <a:t> * </a:t>
            </a:r>
            <a:r>
              <a:rPr lang="en-US" i="1" dirty="0">
                <a:solidFill>
                  <a:srgbClr val="0000FF"/>
                </a:solidFill>
              </a:rPr>
              <a:t>b</a:t>
            </a:r>
            <a:r>
              <a:rPr lang="en-US" dirty="0">
                <a:solidFill>
                  <a:srgbClr val="0000FF"/>
                </a:solidFill>
              </a:rPr>
              <a:t>) + (</a:t>
            </a:r>
            <a:r>
              <a:rPr lang="en-US" i="1" dirty="0">
                <a:solidFill>
                  <a:srgbClr val="0000FF"/>
                </a:solidFill>
              </a:rPr>
              <a:t>a</a:t>
            </a:r>
            <a:r>
              <a:rPr lang="en-US" dirty="0">
                <a:solidFill>
                  <a:srgbClr val="0000FF"/>
                </a:solidFill>
              </a:rPr>
              <a:t> * </a:t>
            </a:r>
            <a:r>
              <a:rPr lang="en-US" i="1" dirty="0">
                <a:solidFill>
                  <a:srgbClr val="0000FF"/>
                </a:solidFill>
              </a:rPr>
              <a:t>c</a:t>
            </a:r>
            <a:r>
              <a:rPr lang="en-US" dirty="0">
                <a:solidFill>
                  <a:srgbClr val="0000FF"/>
                </a:solidFill>
              </a:rPr>
              <a:t>)</a:t>
            </a:r>
          </a:p>
          <a:p>
            <a:pPr>
              <a:buFontTx/>
              <a:buChar char="•"/>
            </a:pPr>
            <a:r>
              <a:rPr lang="en-US" dirty="0"/>
              <a:t>Scalars factor out: </a:t>
            </a:r>
            <a:r>
              <a:rPr lang="en-US" i="1" dirty="0">
                <a:solidFill>
                  <a:srgbClr val="0000FF"/>
                </a:solidFill>
              </a:rPr>
              <a:t>ka * b = a * kb = k </a:t>
            </a:r>
            <a:r>
              <a:rPr lang="en-US" dirty="0">
                <a:solidFill>
                  <a:srgbClr val="0000FF"/>
                </a:solidFill>
              </a:rPr>
              <a:t>(</a:t>
            </a:r>
            <a:r>
              <a:rPr lang="en-US" i="1" dirty="0">
                <a:solidFill>
                  <a:srgbClr val="0000FF"/>
                </a:solidFill>
              </a:rPr>
              <a:t>a</a:t>
            </a:r>
            <a:r>
              <a:rPr lang="en-US" dirty="0">
                <a:solidFill>
                  <a:srgbClr val="0000FF"/>
                </a:solidFill>
              </a:rPr>
              <a:t> * </a:t>
            </a:r>
            <a:r>
              <a:rPr lang="en-US" i="1" dirty="0">
                <a:solidFill>
                  <a:srgbClr val="0000FF"/>
                </a:solidFill>
              </a:rPr>
              <a:t>b</a:t>
            </a:r>
            <a:r>
              <a:rPr lang="en-US" dirty="0">
                <a:solidFill>
                  <a:srgbClr val="0000FF"/>
                </a:solidFill>
              </a:rPr>
              <a:t>)</a:t>
            </a:r>
          </a:p>
          <a:p>
            <a:pPr>
              <a:buFontTx/>
              <a:buChar char="•"/>
            </a:pPr>
            <a:r>
              <a:rPr lang="en-US" dirty="0"/>
              <a:t>Identity: unit impulse </a:t>
            </a:r>
            <a:r>
              <a:rPr lang="en-US" i="1" dirty="0">
                <a:solidFill>
                  <a:srgbClr val="0000FF"/>
                </a:solidFill>
              </a:rPr>
              <a:t>e</a:t>
            </a:r>
            <a:r>
              <a:rPr lang="en-US" dirty="0">
                <a:solidFill>
                  <a:srgbClr val="0000FF"/>
                </a:solidFill>
              </a:rPr>
              <a:t> = […, 0, 0, 1, 0, 0, …]</a:t>
            </a:r>
            <a:r>
              <a:rPr lang="en-US" dirty="0"/>
              <a:t>,</a:t>
            </a:r>
            <a:br>
              <a:rPr lang="en-US" dirty="0"/>
            </a:br>
            <a:r>
              <a:rPr lang="en-US" i="1" dirty="0">
                <a:solidFill>
                  <a:srgbClr val="0000FF"/>
                </a:solidFill>
              </a:rPr>
              <a:t>a</a:t>
            </a:r>
            <a:r>
              <a:rPr lang="en-US" dirty="0">
                <a:solidFill>
                  <a:srgbClr val="0000FF"/>
                </a:solidFill>
              </a:rPr>
              <a:t> * </a:t>
            </a:r>
            <a:r>
              <a:rPr lang="en-US" i="1" dirty="0">
                <a:solidFill>
                  <a:srgbClr val="0000FF"/>
                </a:solidFill>
              </a:rPr>
              <a:t>e</a:t>
            </a:r>
            <a:r>
              <a:rPr lang="en-US" dirty="0">
                <a:solidFill>
                  <a:srgbClr val="0000FF"/>
                </a:solidFill>
              </a:rPr>
              <a:t> = </a:t>
            </a:r>
            <a:r>
              <a:rPr lang="en-US" i="1" dirty="0">
                <a:solidFill>
                  <a:srgbClr val="0000FF"/>
                </a:solidFill>
              </a:rPr>
              <a:t>a</a:t>
            </a:r>
          </a:p>
          <a:p>
            <a:pPr lvl="1">
              <a:buFontTx/>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77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7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77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77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5779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7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1"/>
          <p:cNvSpPr>
            <a:spLocks noChangeArrowheads="1"/>
          </p:cNvSpPr>
          <p:nvPr/>
        </p:nvSpPr>
        <p:spPr bwMode="auto">
          <a:xfrm>
            <a:off x="381000" y="3810000"/>
            <a:ext cx="2514600" cy="24384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13315" name="Rectangle 2"/>
          <p:cNvSpPr>
            <a:spLocks noGrp="1" noChangeArrowheads="1"/>
          </p:cNvSpPr>
          <p:nvPr>
            <p:ph type="title"/>
          </p:nvPr>
        </p:nvSpPr>
        <p:spPr/>
        <p:txBody>
          <a:bodyPr/>
          <a:lstStyle/>
          <a:p>
            <a:r>
              <a:rPr lang="en-US" dirty="0"/>
              <a:t>Dealing with edges</a:t>
            </a:r>
          </a:p>
        </p:txBody>
      </p:sp>
      <p:sp>
        <p:nvSpPr>
          <p:cNvPr id="13316" name="Rectangle 3"/>
          <p:cNvSpPr>
            <a:spLocks noGrp="1" noChangeArrowheads="1"/>
          </p:cNvSpPr>
          <p:nvPr>
            <p:ph type="body" idx="1"/>
          </p:nvPr>
        </p:nvSpPr>
        <p:spPr/>
        <p:txBody>
          <a:bodyPr/>
          <a:lstStyle/>
          <a:p>
            <a:r>
              <a:rPr lang="en-US" dirty="0"/>
              <a:t>What is the size of the output?</a:t>
            </a:r>
          </a:p>
          <a:p>
            <a:pPr>
              <a:buFontTx/>
              <a:buChar char="•"/>
            </a:pPr>
            <a:r>
              <a:rPr lang="en-US" dirty="0"/>
              <a:t>MATLAB: </a:t>
            </a:r>
            <a:r>
              <a:rPr lang="en-US" dirty="0">
                <a:solidFill>
                  <a:srgbClr val="0000FF"/>
                </a:solidFill>
              </a:rPr>
              <a:t>filter2(g, f, </a:t>
            </a:r>
            <a:r>
              <a:rPr lang="en-US" i="1" dirty="0">
                <a:solidFill>
                  <a:srgbClr val="0000FF"/>
                </a:solidFill>
              </a:rPr>
              <a:t>shape</a:t>
            </a:r>
            <a:r>
              <a:rPr lang="en-US" dirty="0">
                <a:solidFill>
                  <a:srgbClr val="0000FF"/>
                </a:solidFill>
              </a:rPr>
              <a:t>)</a:t>
            </a:r>
          </a:p>
          <a:p>
            <a:pPr lvl="1"/>
            <a:r>
              <a:rPr lang="en-US" i="1" dirty="0">
                <a:solidFill>
                  <a:srgbClr val="0000FF"/>
                </a:solidFill>
              </a:rPr>
              <a:t>shape</a:t>
            </a:r>
            <a:r>
              <a:rPr lang="en-US" dirty="0">
                <a:solidFill>
                  <a:srgbClr val="0000FF"/>
                </a:solidFill>
              </a:rPr>
              <a:t> = ‘full’: </a:t>
            </a:r>
            <a:r>
              <a:rPr lang="en-US" dirty="0"/>
              <a:t>output size is sum of sizes of f and g</a:t>
            </a:r>
          </a:p>
          <a:p>
            <a:pPr lvl="1"/>
            <a:r>
              <a:rPr lang="en-US" i="1" dirty="0">
                <a:solidFill>
                  <a:srgbClr val="0000FF"/>
                </a:solidFill>
              </a:rPr>
              <a:t>shape</a:t>
            </a:r>
            <a:r>
              <a:rPr lang="en-US" dirty="0">
                <a:solidFill>
                  <a:srgbClr val="0000FF"/>
                </a:solidFill>
              </a:rPr>
              <a:t> = ‘same’: </a:t>
            </a:r>
            <a:r>
              <a:rPr lang="en-US" dirty="0"/>
              <a:t>output size is same as f</a:t>
            </a:r>
          </a:p>
          <a:p>
            <a:pPr lvl="1"/>
            <a:r>
              <a:rPr lang="en-US" i="1" dirty="0">
                <a:solidFill>
                  <a:srgbClr val="0000FF"/>
                </a:solidFill>
              </a:rPr>
              <a:t>shape</a:t>
            </a:r>
            <a:r>
              <a:rPr lang="en-US" dirty="0">
                <a:solidFill>
                  <a:srgbClr val="0000FF"/>
                </a:solidFill>
              </a:rPr>
              <a:t> = ‘valid’: </a:t>
            </a:r>
            <a:r>
              <a:rPr lang="en-US" dirty="0"/>
              <a:t>output size is difference of sizes of f and g </a:t>
            </a:r>
          </a:p>
        </p:txBody>
      </p:sp>
      <p:sp>
        <p:nvSpPr>
          <p:cNvPr id="13317" name="Rectangle 4"/>
          <p:cNvSpPr>
            <a:spLocks noChangeArrowheads="1"/>
          </p:cNvSpPr>
          <p:nvPr/>
        </p:nvSpPr>
        <p:spPr bwMode="auto">
          <a:xfrm>
            <a:off x="609600" y="4038600"/>
            <a:ext cx="2057400" cy="1981200"/>
          </a:xfrm>
          <a:prstGeom prst="rect">
            <a:avLst/>
          </a:prstGeom>
          <a:solidFill>
            <a:srgbClr val="FFCC99"/>
          </a:solidFill>
          <a:ln w="9525">
            <a:solidFill>
              <a:schemeClr val="tx1"/>
            </a:solidFill>
            <a:miter lim="800000"/>
            <a:headEnd/>
            <a:tailEnd/>
          </a:ln>
        </p:spPr>
        <p:txBody>
          <a:bodyPr wrap="none" anchor="ctr"/>
          <a:lstStyle/>
          <a:p>
            <a:pPr algn="ctr"/>
            <a:r>
              <a:rPr lang="en-US" i="1"/>
              <a:t>f</a:t>
            </a:r>
          </a:p>
        </p:txBody>
      </p:sp>
      <p:sp>
        <p:nvSpPr>
          <p:cNvPr id="13318" name="Rectangle 5"/>
          <p:cNvSpPr>
            <a:spLocks noChangeArrowheads="1"/>
          </p:cNvSpPr>
          <p:nvPr/>
        </p:nvSpPr>
        <p:spPr bwMode="auto">
          <a:xfrm>
            <a:off x="2590800" y="3657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19" name="Rectangle 8"/>
          <p:cNvSpPr>
            <a:spLocks noChangeArrowheads="1"/>
          </p:cNvSpPr>
          <p:nvPr/>
        </p:nvSpPr>
        <p:spPr bwMode="auto">
          <a:xfrm>
            <a:off x="228600" y="3657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0" name="Rectangle 9"/>
          <p:cNvSpPr>
            <a:spLocks noChangeArrowheads="1"/>
          </p:cNvSpPr>
          <p:nvPr/>
        </p:nvSpPr>
        <p:spPr bwMode="auto">
          <a:xfrm>
            <a:off x="2590800" y="5943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1" name="Rectangle 10"/>
          <p:cNvSpPr>
            <a:spLocks noChangeArrowheads="1"/>
          </p:cNvSpPr>
          <p:nvPr/>
        </p:nvSpPr>
        <p:spPr bwMode="auto">
          <a:xfrm>
            <a:off x="228600" y="5943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2" name="Rectangle 13"/>
          <p:cNvSpPr>
            <a:spLocks noChangeArrowheads="1"/>
          </p:cNvSpPr>
          <p:nvPr/>
        </p:nvSpPr>
        <p:spPr bwMode="auto">
          <a:xfrm>
            <a:off x="3886200" y="4038600"/>
            <a:ext cx="2057400" cy="1981200"/>
          </a:xfrm>
          <a:prstGeom prst="rect">
            <a:avLst/>
          </a:prstGeom>
          <a:solidFill>
            <a:srgbClr val="FFCC99"/>
          </a:solidFill>
          <a:ln w="9525">
            <a:solidFill>
              <a:schemeClr val="tx1"/>
            </a:solidFill>
            <a:miter lim="800000"/>
            <a:headEnd/>
            <a:tailEnd/>
          </a:ln>
        </p:spPr>
        <p:txBody>
          <a:bodyPr wrap="none" anchor="ctr"/>
          <a:lstStyle/>
          <a:p>
            <a:pPr algn="ctr"/>
            <a:r>
              <a:rPr lang="en-US" i="1"/>
              <a:t>f</a:t>
            </a:r>
          </a:p>
        </p:txBody>
      </p:sp>
      <p:sp>
        <p:nvSpPr>
          <p:cNvPr id="13323" name="Rectangle 14"/>
          <p:cNvSpPr>
            <a:spLocks noChangeArrowheads="1"/>
          </p:cNvSpPr>
          <p:nvPr/>
        </p:nvSpPr>
        <p:spPr bwMode="auto">
          <a:xfrm>
            <a:off x="5715000" y="38100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4" name="Rectangle 15"/>
          <p:cNvSpPr>
            <a:spLocks noChangeArrowheads="1"/>
          </p:cNvSpPr>
          <p:nvPr/>
        </p:nvSpPr>
        <p:spPr bwMode="auto">
          <a:xfrm>
            <a:off x="3657600" y="38100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5" name="Rectangle 16"/>
          <p:cNvSpPr>
            <a:spLocks noChangeArrowheads="1"/>
          </p:cNvSpPr>
          <p:nvPr/>
        </p:nvSpPr>
        <p:spPr bwMode="auto">
          <a:xfrm>
            <a:off x="5715000" y="57912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6" name="Rectangle 17"/>
          <p:cNvSpPr>
            <a:spLocks noChangeArrowheads="1"/>
          </p:cNvSpPr>
          <p:nvPr/>
        </p:nvSpPr>
        <p:spPr bwMode="auto">
          <a:xfrm>
            <a:off x="3657600" y="57150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7" name="Rectangle 19"/>
          <p:cNvSpPr>
            <a:spLocks noChangeArrowheads="1"/>
          </p:cNvSpPr>
          <p:nvPr/>
        </p:nvSpPr>
        <p:spPr bwMode="auto">
          <a:xfrm>
            <a:off x="6858000" y="4038600"/>
            <a:ext cx="2057400" cy="1981200"/>
          </a:xfrm>
          <a:prstGeom prst="rect">
            <a:avLst/>
          </a:prstGeom>
          <a:solidFill>
            <a:srgbClr val="FFCC99"/>
          </a:solidFill>
          <a:ln w="9525">
            <a:solidFill>
              <a:schemeClr val="tx1"/>
            </a:solidFill>
            <a:miter lim="800000"/>
            <a:headEnd/>
            <a:tailEnd/>
          </a:ln>
        </p:spPr>
        <p:txBody>
          <a:bodyPr wrap="none" anchor="ctr"/>
          <a:lstStyle/>
          <a:p>
            <a:pPr algn="ctr"/>
            <a:r>
              <a:rPr lang="en-US" i="1"/>
              <a:t>f</a:t>
            </a:r>
          </a:p>
        </p:txBody>
      </p:sp>
      <p:sp>
        <p:nvSpPr>
          <p:cNvPr id="13328" name="Rectangle 18"/>
          <p:cNvSpPr>
            <a:spLocks noChangeArrowheads="1"/>
          </p:cNvSpPr>
          <p:nvPr/>
        </p:nvSpPr>
        <p:spPr bwMode="auto">
          <a:xfrm>
            <a:off x="7086600" y="4191000"/>
            <a:ext cx="1600200" cy="1600200"/>
          </a:xfrm>
          <a:prstGeom prst="rect">
            <a:avLst/>
          </a:prstGeom>
          <a:noFill/>
          <a:ln w="9525">
            <a:solidFill>
              <a:schemeClr val="tx1"/>
            </a:solidFill>
            <a:prstDash val="dash"/>
            <a:miter lim="800000"/>
            <a:headEnd/>
            <a:tailEnd/>
          </a:ln>
        </p:spPr>
        <p:txBody>
          <a:bodyPr wrap="none" anchor="ctr"/>
          <a:lstStyle/>
          <a:p>
            <a:endParaRPr lang="en-US"/>
          </a:p>
        </p:txBody>
      </p:sp>
      <p:sp>
        <p:nvSpPr>
          <p:cNvPr id="13329" name="Rectangle 20"/>
          <p:cNvSpPr>
            <a:spLocks noChangeArrowheads="1"/>
          </p:cNvSpPr>
          <p:nvPr/>
        </p:nvSpPr>
        <p:spPr bwMode="auto">
          <a:xfrm>
            <a:off x="8458200" y="4038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30" name="Rectangle 21"/>
          <p:cNvSpPr>
            <a:spLocks noChangeArrowheads="1"/>
          </p:cNvSpPr>
          <p:nvPr/>
        </p:nvSpPr>
        <p:spPr bwMode="auto">
          <a:xfrm>
            <a:off x="6858000" y="4038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31" name="Rectangle 22"/>
          <p:cNvSpPr>
            <a:spLocks noChangeArrowheads="1"/>
          </p:cNvSpPr>
          <p:nvPr/>
        </p:nvSpPr>
        <p:spPr bwMode="auto">
          <a:xfrm>
            <a:off x="8458200" y="5562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32" name="Rectangle 23"/>
          <p:cNvSpPr>
            <a:spLocks noChangeArrowheads="1"/>
          </p:cNvSpPr>
          <p:nvPr/>
        </p:nvSpPr>
        <p:spPr bwMode="auto">
          <a:xfrm>
            <a:off x="6858000" y="5562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33" name="Text Box 24"/>
          <p:cNvSpPr txBox="1">
            <a:spLocks noChangeArrowheads="1"/>
          </p:cNvSpPr>
          <p:nvPr/>
        </p:nvSpPr>
        <p:spPr bwMode="auto">
          <a:xfrm>
            <a:off x="1330325" y="3316288"/>
            <a:ext cx="574675" cy="457200"/>
          </a:xfrm>
          <a:prstGeom prst="rect">
            <a:avLst/>
          </a:prstGeom>
          <a:noFill/>
          <a:ln w="9525">
            <a:noFill/>
            <a:miter lim="800000"/>
            <a:headEnd/>
            <a:tailEnd/>
          </a:ln>
        </p:spPr>
        <p:txBody>
          <a:bodyPr wrap="none">
            <a:spAutoFit/>
          </a:bodyPr>
          <a:lstStyle/>
          <a:p>
            <a:r>
              <a:rPr lang="en-US"/>
              <a:t>full</a:t>
            </a:r>
          </a:p>
        </p:txBody>
      </p:sp>
      <p:sp>
        <p:nvSpPr>
          <p:cNvPr id="13334" name="Text Box 25"/>
          <p:cNvSpPr txBox="1">
            <a:spLocks noChangeArrowheads="1"/>
          </p:cNvSpPr>
          <p:nvPr/>
        </p:nvSpPr>
        <p:spPr bwMode="auto">
          <a:xfrm>
            <a:off x="4495800" y="3352800"/>
            <a:ext cx="930275" cy="457200"/>
          </a:xfrm>
          <a:prstGeom prst="rect">
            <a:avLst/>
          </a:prstGeom>
          <a:noFill/>
          <a:ln w="9525">
            <a:noFill/>
            <a:miter lim="800000"/>
            <a:headEnd/>
            <a:tailEnd/>
          </a:ln>
        </p:spPr>
        <p:txBody>
          <a:bodyPr wrap="none">
            <a:spAutoFit/>
          </a:bodyPr>
          <a:lstStyle/>
          <a:p>
            <a:r>
              <a:rPr lang="en-US"/>
              <a:t>same</a:t>
            </a:r>
          </a:p>
        </p:txBody>
      </p:sp>
      <p:sp>
        <p:nvSpPr>
          <p:cNvPr id="13335" name="Text Box 26"/>
          <p:cNvSpPr txBox="1">
            <a:spLocks noChangeArrowheads="1"/>
          </p:cNvSpPr>
          <p:nvPr/>
        </p:nvSpPr>
        <p:spPr bwMode="auto">
          <a:xfrm>
            <a:off x="7391400" y="3352800"/>
            <a:ext cx="812800" cy="457200"/>
          </a:xfrm>
          <a:prstGeom prst="rect">
            <a:avLst/>
          </a:prstGeom>
          <a:noFill/>
          <a:ln w="9525">
            <a:noFill/>
            <a:miter lim="800000"/>
            <a:headEnd/>
            <a:tailEnd/>
          </a:ln>
        </p:spPr>
        <p:txBody>
          <a:bodyPr wrap="none">
            <a:spAutoFit/>
          </a:bodyPr>
          <a:lstStyle/>
          <a:p>
            <a:r>
              <a:rPr lang="en-US"/>
              <a:t>valid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Dealing with edges</a:t>
            </a:r>
          </a:p>
        </p:txBody>
      </p:sp>
      <p:sp>
        <p:nvSpPr>
          <p:cNvPr id="14339" name="Rectangle 3"/>
          <p:cNvSpPr>
            <a:spLocks noGrp="1" noChangeArrowheads="1"/>
          </p:cNvSpPr>
          <p:nvPr>
            <p:ph type="body" idx="1"/>
          </p:nvPr>
        </p:nvSpPr>
        <p:spPr/>
        <p:txBody>
          <a:bodyPr/>
          <a:lstStyle/>
          <a:p>
            <a:r>
              <a:rPr lang="en-US" dirty="0"/>
              <a:t>What about missing pixel values?</a:t>
            </a:r>
          </a:p>
          <a:p>
            <a:pPr lvl="1"/>
            <a:r>
              <a:rPr lang="en-US" dirty="0"/>
              <a:t>the filter window falls off the edge of the image</a:t>
            </a:r>
          </a:p>
          <a:p>
            <a:pPr lvl="1"/>
            <a:r>
              <a:rPr lang="en-US" dirty="0"/>
              <a:t>need to extrapolate</a:t>
            </a:r>
          </a:p>
          <a:p>
            <a:pPr lvl="1"/>
            <a:r>
              <a:rPr lang="en-US" dirty="0"/>
              <a:t>methods:</a:t>
            </a:r>
          </a:p>
          <a:p>
            <a:pPr lvl="2"/>
            <a:r>
              <a:rPr lang="en-US" dirty="0"/>
              <a:t>clip filter (black)</a:t>
            </a:r>
          </a:p>
          <a:p>
            <a:pPr lvl="2"/>
            <a:r>
              <a:rPr lang="en-US" dirty="0"/>
              <a:t>wrap around</a:t>
            </a:r>
          </a:p>
          <a:p>
            <a:pPr lvl="2"/>
            <a:r>
              <a:rPr lang="en-US" dirty="0"/>
              <a:t>copy edge</a:t>
            </a:r>
          </a:p>
          <a:p>
            <a:pPr lvl="2"/>
            <a:r>
              <a:rPr lang="en-US" dirty="0"/>
              <a:t>reflect across edge</a:t>
            </a:r>
          </a:p>
        </p:txBody>
      </p:sp>
      <p:pic>
        <p:nvPicPr>
          <p:cNvPr id="14340" name="Picture 4"/>
          <p:cNvPicPr>
            <a:picLocks noChangeAspect="1" noChangeArrowheads="1"/>
          </p:cNvPicPr>
          <p:nvPr/>
        </p:nvPicPr>
        <p:blipFill>
          <a:blip r:embed="rId3" cstate="print"/>
          <a:srcRect/>
          <a:stretch>
            <a:fillRect/>
          </a:stretch>
        </p:blipFill>
        <p:spPr bwMode="auto">
          <a:xfrm>
            <a:off x="4495800" y="2362200"/>
            <a:ext cx="4033838" cy="4033838"/>
          </a:xfrm>
          <a:prstGeom prst="rect">
            <a:avLst/>
          </a:prstGeom>
          <a:noFill/>
          <a:ln w="9525">
            <a:noFill/>
            <a:miter lim="800000"/>
            <a:headEnd/>
            <a:tailEnd/>
          </a:ln>
        </p:spPr>
      </p:pic>
      <p:pic>
        <p:nvPicPr>
          <p:cNvPr id="1140741" name="Picture 5"/>
          <p:cNvPicPr>
            <a:picLocks noChangeAspect="1" noChangeArrowheads="1"/>
          </p:cNvPicPr>
          <p:nvPr/>
        </p:nvPicPr>
        <p:blipFill>
          <a:blip r:embed="rId4" cstate="print"/>
          <a:srcRect/>
          <a:stretch>
            <a:fillRect/>
          </a:stretch>
        </p:blipFill>
        <p:spPr bwMode="auto">
          <a:xfrm>
            <a:off x="4495800" y="2362200"/>
            <a:ext cx="4033838" cy="4033838"/>
          </a:xfrm>
          <a:prstGeom prst="rect">
            <a:avLst/>
          </a:prstGeom>
          <a:noFill/>
          <a:ln w="9525">
            <a:noFill/>
            <a:miter lim="800000"/>
            <a:headEnd/>
            <a:tailEnd/>
          </a:ln>
        </p:spPr>
      </p:pic>
      <p:pic>
        <p:nvPicPr>
          <p:cNvPr id="1140742" name="Picture 6"/>
          <p:cNvPicPr>
            <a:picLocks noChangeAspect="1" noChangeArrowheads="1"/>
          </p:cNvPicPr>
          <p:nvPr/>
        </p:nvPicPr>
        <p:blipFill>
          <a:blip r:embed="rId5" cstate="print"/>
          <a:srcRect/>
          <a:stretch>
            <a:fillRect/>
          </a:stretch>
        </p:blipFill>
        <p:spPr bwMode="auto">
          <a:xfrm>
            <a:off x="4495800" y="2362200"/>
            <a:ext cx="4033838" cy="4033838"/>
          </a:xfrm>
          <a:prstGeom prst="rect">
            <a:avLst/>
          </a:prstGeom>
          <a:noFill/>
          <a:ln w="9525">
            <a:noFill/>
            <a:miter lim="800000"/>
            <a:headEnd/>
            <a:tailEnd/>
          </a:ln>
        </p:spPr>
      </p:pic>
      <p:pic>
        <p:nvPicPr>
          <p:cNvPr id="1140743" name="Picture 7"/>
          <p:cNvPicPr>
            <a:picLocks noChangeAspect="1" noChangeArrowheads="1"/>
          </p:cNvPicPr>
          <p:nvPr/>
        </p:nvPicPr>
        <p:blipFill>
          <a:blip r:embed="rId6" cstate="print"/>
          <a:srcRect/>
          <a:stretch>
            <a:fillRect/>
          </a:stretch>
        </p:blipFill>
        <p:spPr bwMode="auto">
          <a:xfrm>
            <a:off x="4495800" y="2362200"/>
            <a:ext cx="4033838" cy="4033838"/>
          </a:xfrm>
          <a:prstGeom prst="rect">
            <a:avLst/>
          </a:prstGeom>
          <a:noFill/>
          <a:ln w="9525">
            <a:noFill/>
            <a:miter lim="800000"/>
            <a:headEnd/>
            <a:tailEnd/>
          </a:ln>
        </p:spPr>
      </p:pic>
      <p:pic>
        <p:nvPicPr>
          <p:cNvPr id="1140744" name="Picture 8"/>
          <p:cNvPicPr>
            <a:picLocks noChangeAspect="1" noChangeArrowheads="1"/>
          </p:cNvPicPr>
          <p:nvPr/>
        </p:nvPicPr>
        <p:blipFill>
          <a:blip r:embed="rId7" cstate="print"/>
          <a:srcRect/>
          <a:stretch>
            <a:fillRect/>
          </a:stretch>
        </p:blipFill>
        <p:spPr bwMode="auto">
          <a:xfrm>
            <a:off x="4495800" y="2362200"/>
            <a:ext cx="4033838" cy="4033838"/>
          </a:xfrm>
          <a:prstGeom prst="rect">
            <a:avLst/>
          </a:prstGeom>
          <a:noFill/>
          <a:ln w="9525">
            <a:noFill/>
            <a:miter lim="800000"/>
            <a:headEnd/>
            <a:tailEnd/>
          </a:ln>
        </p:spPr>
      </p:pic>
      <p:pic>
        <p:nvPicPr>
          <p:cNvPr id="1140745" name="Picture 9"/>
          <p:cNvPicPr>
            <a:picLocks noChangeAspect="1" noChangeArrowheads="1"/>
          </p:cNvPicPr>
          <p:nvPr/>
        </p:nvPicPr>
        <p:blipFill>
          <a:blip r:embed="rId8" cstate="print"/>
          <a:srcRect/>
          <a:stretch>
            <a:fillRect/>
          </a:stretch>
        </p:blipFill>
        <p:spPr bwMode="auto">
          <a:xfrm>
            <a:off x="4495800" y="2362200"/>
            <a:ext cx="4033838" cy="4033838"/>
          </a:xfrm>
          <a:prstGeom prst="rect">
            <a:avLst/>
          </a:prstGeom>
          <a:noFill/>
          <a:ln w="9525">
            <a:noFill/>
            <a:miter lim="800000"/>
            <a:headEnd/>
            <a:tailEnd/>
          </a:ln>
        </p:spPr>
      </p:pic>
      <p:pic>
        <p:nvPicPr>
          <p:cNvPr id="1140746" name="Picture 10"/>
          <p:cNvPicPr>
            <a:picLocks noChangeAspect="1" noChangeArrowheads="1"/>
          </p:cNvPicPr>
          <p:nvPr/>
        </p:nvPicPr>
        <p:blipFill>
          <a:blip r:embed="rId9" cstate="print"/>
          <a:srcRect/>
          <a:stretch>
            <a:fillRect/>
          </a:stretch>
        </p:blipFill>
        <p:spPr bwMode="auto">
          <a:xfrm>
            <a:off x="4495800" y="2362200"/>
            <a:ext cx="4033838" cy="4033838"/>
          </a:xfrm>
          <a:prstGeom prst="rect">
            <a:avLst/>
          </a:prstGeom>
          <a:noFill/>
          <a:ln w="9525">
            <a:noFill/>
            <a:miter lim="800000"/>
            <a:headEnd/>
            <a:tailEnd/>
          </a:ln>
        </p:spPr>
      </p:pic>
      <p:pic>
        <p:nvPicPr>
          <p:cNvPr id="1140747" name="Picture 11"/>
          <p:cNvPicPr>
            <a:picLocks noChangeAspect="1" noChangeArrowheads="1"/>
          </p:cNvPicPr>
          <p:nvPr/>
        </p:nvPicPr>
        <p:blipFill>
          <a:blip r:embed="rId10" cstate="print"/>
          <a:srcRect/>
          <a:stretch>
            <a:fillRect/>
          </a:stretch>
        </p:blipFill>
        <p:spPr bwMode="auto">
          <a:xfrm>
            <a:off x="4495800" y="2362200"/>
            <a:ext cx="4033838" cy="4033838"/>
          </a:xfrm>
          <a:prstGeom prst="rect">
            <a:avLst/>
          </a:prstGeom>
          <a:noFill/>
          <a:ln w="9525">
            <a:noFill/>
            <a:miter lim="800000"/>
            <a:headEnd/>
            <a:tailEnd/>
          </a:ln>
        </p:spPr>
      </p:pic>
      <p:pic>
        <p:nvPicPr>
          <p:cNvPr id="1140748" name="Picture 12"/>
          <p:cNvPicPr>
            <a:picLocks noChangeAspect="1" noChangeArrowheads="1"/>
          </p:cNvPicPr>
          <p:nvPr/>
        </p:nvPicPr>
        <p:blipFill>
          <a:blip r:embed="rId11" cstate="print"/>
          <a:srcRect/>
          <a:stretch>
            <a:fillRect/>
          </a:stretch>
        </p:blipFill>
        <p:spPr bwMode="auto">
          <a:xfrm>
            <a:off x="4495800" y="2362200"/>
            <a:ext cx="4033838" cy="4033838"/>
          </a:xfrm>
          <a:prstGeom prst="rect">
            <a:avLst/>
          </a:prstGeom>
          <a:noFill/>
          <a:ln w="9525">
            <a:noFill/>
            <a:miter lim="800000"/>
            <a:headEnd/>
            <a:tailEnd/>
          </a:ln>
        </p:spPr>
      </p:pic>
      <p:pic>
        <p:nvPicPr>
          <p:cNvPr id="1140749" name="Picture 13"/>
          <p:cNvPicPr>
            <a:picLocks noChangeAspect="1" noChangeArrowheads="1"/>
          </p:cNvPicPr>
          <p:nvPr/>
        </p:nvPicPr>
        <p:blipFill>
          <a:blip r:embed="rId12" cstate="print"/>
          <a:srcRect/>
          <a:stretch>
            <a:fillRect/>
          </a:stretch>
        </p:blipFill>
        <p:spPr bwMode="auto">
          <a:xfrm>
            <a:off x="4495800" y="2362200"/>
            <a:ext cx="4033838" cy="4033838"/>
          </a:xfrm>
          <a:prstGeom prst="rect">
            <a:avLst/>
          </a:prstGeom>
          <a:noFill/>
          <a:ln w="9525">
            <a:noFill/>
            <a:miter lim="800000"/>
            <a:headEnd/>
            <a:tailEnd/>
          </a:ln>
        </p:spPr>
      </p:pic>
      <p:pic>
        <p:nvPicPr>
          <p:cNvPr id="1140750" name="Picture 14"/>
          <p:cNvPicPr>
            <a:picLocks noChangeAspect="1" noChangeArrowheads="1"/>
          </p:cNvPicPr>
          <p:nvPr/>
        </p:nvPicPr>
        <p:blipFill>
          <a:blip r:embed="rId13" cstate="print"/>
          <a:srcRect/>
          <a:stretch>
            <a:fillRect/>
          </a:stretch>
        </p:blipFill>
        <p:spPr bwMode="auto">
          <a:xfrm>
            <a:off x="4495800" y="2362200"/>
            <a:ext cx="4033838" cy="4033838"/>
          </a:xfrm>
          <a:prstGeom prst="rect">
            <a:avLst/>
          </a:prstGeom>
          <a:noFill/>
          <a:ln w="9525">
            <a:noFill/>
            <a:miter lim="800000"/>
            <a:headEnd/>
            <a:tailEnd/>
          </a:ln>
        </p:spPr>
      </p:pic>
      <p:pic>
        <p:nvPicPr>
          <p:cNvPr id="1140751" name="Picture 15"/>
          <p:cNvPicPr>
            <a:picLocks noChangeAspect="1" noChangeArrowheads="1"/>
          </p:cNvPicPr>
          <p:nvPr/>
        </p:nvPicPr>
        <p:blipFill>
          <a:blip r:embed="rId14" cstate="print"/>
          <a:srcRect/>
          <a:stretch>
            <a:fillRect/>
          </a:stretch>
        </p:blipFill>
        <p:spPr bwMode="auto">
          <a:xfrm>
            <a:off x="4495800" y="2362200"/>
            <a:ext cx="4033838" cy="4033838"/>
          </a:xfrm>
          <a:prstGeom prst="rect">
            <a:avLst/>
          </a:prstGeom>
          <a:noFill/>
          <a:ln w="9525">
            <a:noFill/>
            <a:miter lim="800000"/>
            <a:headEnd/>
            <a:tailEnd/>
          </a:ln>
        </p:spPr>
      </p:pic>
      <p:pic>
        <p:nvPicPr>
          <p:cNvPr id="1140752" name="Picture 16"/>
          <p:cNvPicPr>
            <a:picLocks noChangeAspect="1" noChangeArrowheads="1"/>
          </p:cNvPicPr>
          <p:nvPr/>
        </p:nvPicPr>
        <p:blipFill>
          <a:blip r:embed="rId15" cstate="print"/>
          <a:srcRect/>
          <a:stretch>
            <a:fillRect/>
          </a:stretch>
        </p:blipFill>
        <p:spPr bwMode="auto">
          <a:xfrm>
            <a:off x="4495800" y="2362200"/>
            <a:ext cx="4033838" cy="4033838"/>
          </a:xfrm>
          <a:prstGeom prst="rect">
            <a:avLst/>
          </a:prstGeom>
          <a:noFill/>
          <a:ln w="9525">
            <a:noFill/>
            <a:miter lim="800000"/>
            <a:headEnd/>
            <a:tailEnd/>
          </a:ln>
        </p:spPr>
      </p:pic>
      <p:sp>
        <p:nvSpPr>
          <p:cNvPr id="14353" name="Text Box 17"/>
          <p:cNvSpPr txBox="1">
            <a:spLocks noChangeArrowheads="1"/>
          </p:cNvSpPr>
          <p:nvPr/>
        </p:nvSpPr>
        <p:spPr bwMode="auto">
          <a:xfrm>
            <a:off x="7162800" y="6553200"/>
            <a:ext cx="1898650" cy="304800"/>
          </a:xfrm>
          <a:prstGeom prst="rect">
            <a:avLst/>
          </a:prstGeom>
          <a:noFill/>
          <a:ln w="9525">
            <a:noFill/>
            <a:miter lim="800000"/>
            <a:headEnd/>
            <a:tailEnd/>
          </a:ln>
        </p:spPr>
        <p:txBody>
          <a:bodyPr wrap="none">
            <a:spAutoFit/>
          </a:bodyPr>
          <a:lstStyle/>
          <a:p>
            <a:r>
              <a:rPr lang="en-US" sz="1400"/>
              <a:t>Source: S. Marschner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40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407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407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407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407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07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1407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1407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1407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1407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1407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40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Dealing with edges</a:t>
            </a:r>
          </a:p>
        </p:txBody>
      </p:sp>
      <p:sp>
        <p:nvSpPr>
          <p:cNvPr id="15363" name="Rectangle 3"/>
          <p:cNvSpPr>
            <a:spLocks noGrp="1" noChangeArrowheads="1"/>
          </p:cNvSpPr>
          <p:nvPr>
            <p:ph type="body" idx="1"/>
          </p:nvPr>
        </p:nvSpPr>
        <p:spPr/>
        <p:txBody>
          <a:bodyPr/>
          <a:lstStyle/>
          <a:p>
            <a:r>
              <a:rPr lang="en-US" dirty="0"/>
              <a:t>What about missing pixel values?</a:t>
            </a:r>
          </a:p>
          <a:p>
            <a:pPr lvl="1"/>
            <a:r>
              <a:rPr lang="en-US" dirty="0"/>
              <a:t>the filter window falls off the edge of the image</a:t>
            </a:r>
          </a:p>
          <a:p>
            <a:pPr lvl="1"/>
            <a:r>
              <a:rPr lang="en-US" dirty="0"/>
              <a:t>need to extrapolate</a:t>
            </a:r>
          </a:p>
          <a:p>
            <a:pPr lvl="1"/>
            <a:r>
              <a:rPr lang="en-US" dirty="0"/>
              <a:t>methods (MATLAB):</a:t>
            </a:r>
          </a:p>
          <a:p>
            <a:pPr lvl="2"/>
            <a:r>
              <a:rPr lang="en-US" dirty="0"/>
              <a:t>clip filter (black): 	</a:t>
            </a:r>
            <a:r>
              <a:rPr lang="en-US" dirty="0" err="1">
                <a:solidFill>
                  <a:srgbClr val="0000FF"/>
                </a:solidFill>
              </a:rPr>
              <a:t>imfilter</a:t>
            </a:r>
            <a:r>
              <a:rPr lang="en-US" dirty="0">
                <a:solidFill>
                  <a:srgbClr val="0000FF"/>
                </a:solidFill>
              </a:rPr>
              <a:t>(f, g, 0)</a:t>
            </a:r>
          </a:p>
          <a:p>
            <a:pPr lvl="2"/>
            <a:r>
              <a:rPr lang="en-US" dirty="0"/>
              <a:t>wrap around:		</a:t>
            </a:r>
            <a:r>
              <a:rPr lang="en-US" dirty="0" err="1">
                <a:solidFill>
                  <a:srgbClr val="0000FF"/>
                </a:solidFill>
              </a:rPr>
              <a:t>imfilter</a:t>
            </a:r>
            <a:r>
              <a:rPr lang="en-US" dirty="0">
                <a:solidFill>
                  <a:srgbClr val="0000FF"/>
                </a:solidFill>
              </a:rPr>
              <a:t>(f, g, ‘circular’)</a:t>
            </a:r>
          </a:p>
          <a:p>
            <a:pPr lvl="2"/>
            <a:r>
              <a:rPr lang="en-US" dirty="0"/>
              <a:t>copy edge: 		</a:t>
            </a:r>
            <a:r>
              <a:rPr lang="en-US" dirty="0" err="1">
                <a:solidFill>
                  <a:srgbClr val="0000FF"/>
                </a:solidFill>
              </a:rPr>
              <a:t>imfilter</a:t>
            </a:r>
            <a:r>
              <a:rPr lang="en-US" dirty="0">
                <a:solidFill>
                  <a:srgbClr val="0000FF"/>
                </a:solidFill>
              </a:rPr>
              <a:t>(f, g, ‘replicate’)</a:t>
            </a:r>
          </a:p>
          <a:p>
            <a:pPr lvl="2"/>
            <a:r>
              <a:rPr lang="en-US" dirty="0"/>
              <a:t>reflect across edge: 	</a:t>
            </a:r>
            <a:r>
              <a:rPr lang="en-US" dirty="0" err="1">
                <a:solidFill>
                  <a:srgbClr val="0000FF"/>
                </a:solidFill>
              </a:rPr>
              <a:t>imfilter</a:t>
            </a:r>
            <a:r>
              <a:rPr lang="en-US" dirty="0">
                <a:solidFill>
                  <a:srgbClr val="0000FF"/>
                </a:solidFill>
              </a:rPr>
              <a:t>(f, g, ‘symmetric’)</a:t>
            </a:r>
          </a:p>
        </p:txBody>
      </p:sp>
      <p:sp>
        <p:nvSpPr>
          <p:cNvPr id="15364" name="Text Box 17"/>
          <p:cNvSpPr txBox="1">
            <a:spLocks noChangeArrowheads="1"/>
          </p:cNvSpPr>
          <p:nvPr/>
        </p:nvSpPr>
        <p:spPr bwMode="auto">
          <a:xfrm>
            <a:off x="7162800" y="6553200"/>
            <a:ext cx="1898650" cy="304800"/>
          </a:xfrm>
          <a:prstGeom prst="rect">
            <a:avLst/>
          </a:prstGeom>
          <a:noFill/>
          <a:ln w="9525">
            <a:noFill/>
            <a:miter lim="800000"/>
            <a:headEnd/>
            <a:tailEnd/>
          </a:ln>
        </p:spPr>
        <p:txBody>
          <a:bodyPr wrap="none">
            <a:spAutoFit/>
          </a:bodyPr>
          <a:lstStyle/>
          <a:p>
            <a:r>
              <a:rPr lang="en-US" sz="1400"/>
              <a:t>Source: S. Marschner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G_{\sigma} =  \frac{1}{2 \pi \sigma^{2}} e^{-\frac{(x^{2} + y^{2})}{2 \sigma^{2}}} \]&#10;\end{document}&#10;"/>
  <p:tag name="EXTERNALNAME" val="txp_fig"/>
  <p:tag name="BLEND" val="False"/>
  <p:tag name="TRANSPARENT" val="True"/>
  <p:tag name="KEEPFILES" val="False"/>
  <p:tag name="DEBUGPAUSE" val="False"/>
  <p:tag name="RESOLUTION" val="300"/>
  <p:tag name="TIMEOUT" val="(none)"/>
  <p:tag name="BOXWIDTH" val="348"/>
  <p:tag name="BOXHEIGHT" val="296"/>
  <p:tag name="BOXFONT" val="10"/>
  <p:tag name="BOXWRAP" val="False"/>
  <p:tag name="WORKAROUNDTRANSPARENCYBUG" val="False"/>
  <p:tag name="BITMAPFORMAT" val="bmpmono"/>
  <p:tag name="DEBUGINTERACTIVE" val="True"/>
  <p:tag name="ORIGWIDTH" val="194.875"/>
  <p:tag name="PICTUREFILESIZE" val="21694"/>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G_{\sigma} =  \frac{1}{2 \pi \sigma^{2}} e^{-\frac{(x^{2} + y^{2})}{2 \sigma^{2}}} \]&#10;\end{document}&#10;"/>
  <p:tag name="EXTERNALNAME" val="txp_fig"/>
  <p:tag name="BLEND" val="False"/>
  <p:tag name="TRANSPARENT" val="True"/>
  <p:tag name="KEEPFILES" val="False"/>
  <p:tag name="DEBUGPAUSE" val="False"/>
  <p:tag name="RESOLUTION" val="300"/>
  <p:tag name="TIMEOUT" val="(none)"/>
  <p:tag name="BOXWIDTH" val="348"/>
  <p:tag name="BOXHEIGHT" val="296"/>
  <p:tag name="BOXFONT" val="10"/>
  <p:tag name="BOXWRAP" val="False"/>
  <p:tag name="WORKAROUNDTRANSPARENCYBUG" val="False"/>
  <p:tag name="BITMAPFORMAT" val="bmpmono"/>
  <p:tag name="DEBUGINTERACTIVE" val="True"/>
  <p:tag name="ORIGWIDTH" val="194.875"/>
  <p:tag name="PICTUREFILESIZE" val="21694"/>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19793</TotalTime>
  <Words>1490</Words>
  <Application>Microsoft Office PowerPoint</Application>
  <PresentationFormat>全屏显示(4:3)</PresentationFormat>
  <Paragraphs>357</Paragraphs>
  <Slides>39</Slides>
  <Notes>37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8" baseType="lpstr">
      <vt:lpstr>Monotype Sorts</vt:lpstr>
      <vt:lpstr>Arial</vt:lpstr>
      <vt:lpstr>Courier New</vt:lpstr>
      <vt:lpstr>Tahoma</vt:lpstr>
      <vt:lpstr>Times</vt:lpstr>
      <vt:lpstr>Times New Roman</vt:lpstr>
      <vt:lpstr>Blank Presentation</vt:lpstr>
      <vt:lpstr>Equation</vt:lpstr>
      <vt:lpstr>Photo Editor Photo</vt:lpstr>
      <vt:lpstr>Linear filtering</vt:lpstr>
      <vt:lpstr>Motivation: Image denoising</vt:lpstr>
      <vt:lpstr>Moving average</vt:lpstr>
      <vt:lpstr>Defining convolution</vt:lpstr>
      <vt:lpstr>Key properties</vt:lpstr>
      <vt:lpstr>Properties in more detail</vt:lpstr>
      <vt:lpstr>Dealing with edges</vt:lpstr>
      <vt:lpstr>Dealing with edges</vt:lpstr>
      <vt:lpstr>Dealing with edges</vt:lpstr>
      <vt:lpstr>Practice with linear filters</vt:lpstr>
      <vt:lpstr>Practice with linear filters</vt:lpstr>
      <vt:lpstr>Practice with linear filters</vt:lpstr>
      <vt:lpstr>Practice with linear filters</vt:lpstr>
      <vt:lpstr>Practice with linear filters</vt:lpstr>
      <vt:lpstr>Practice with linear filters</vt:lpstr>
      <vt:lpstr>Practice with linear filters</vt:lpstr>
      <vt:lpstr>Practice with linear filters</vt:lpstr>
      <vt:lpstr>Sharpening</vt:lpstr>
      <vt:lpstr>Sharpening</vt:lpstr>
      <vt:lpstr>Smoothing with box filter revisited</vt:lpstr>
      <vt:lpstr>Smoothing with box filter revisited</vt:lpstr>
      <vt:lpstr>Gaussian Kernel</vt:lpstr>
      <vt:lpstr>Gaussian Kernel</vt:lpstr>
      <vt:lpstr>Choosing kernel width</vt:lpstr>
      <vt:lpstr>Choosing kernel width</vt:lpstr>
      <vt:lpstr>Gaussian vs. box filtering</vt:lpstr>
      <vt:lpstr>Gaussian filters</vt:lpstr>
      <vt:lpstr>Separability of the Gaussian filter</vt:lpstr>
      <vt:lpstr>Why is separability useful?</vt:lpstr>
      <vt:lpstr>Noise</vt:lpstr>
      <vt:lpstr>Gaussian noise</vt:lpstr>
      <vt:lpstr>Reducing Gaussian noise</vt:lpstr>
      <vt:lpstr>Reducing salt-and-pepper noise</vt:lpstr>
      <vt:lpstr>Alternative idea: Median filtering</vt:lpstr>
      <vt:lpstr>Median filter</vt:lpstr>
      <vt:lpstr>Median filter</vt:lpstr>
      <vt:lpstr>Median filter</vt:lpstr>
      <vt:lpstr>Gaussian vs. median filtering</vt:lpstr>
      <vt:lpstr>Review: Image filtering</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efros</dc:creator>
  <cp:lastModifiedBy>邹 济帆</cp:lastModifiedBy>
  <cp:revision>1053</cp:revision>
  <dcterms:created xsi:type="dcterms:W3CDTF">2004-08-29T23:15:23Z</dcterms:created>
  <dcterms:modified xsi:type="dcterms:W3CDTF">2025-02-07T08:12:15Z</dcterms:modified>
</cp:coreProperties>
</file>