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356" r:id="rId1"/>
  </p:sldMasterIdLst>
  <p:notesMasterIdLst>
    <p:notesMasterId r:id="rId16"/>
  </p:notesMasterIdLst>
  <p:sldIdLst>
    <p:sldId id="628" r:id="rId2"/>
    <p:sldId id="629" r:id="rId3"/>
    <p:sldId id="633" r:id="rId4"/>
    <p:sldId id="616" r:id="rId5"/>
    <p:sldId id="619" r:id="rId6"/>
    <p:sldId id="620" r:id="rId7"/>
    <p:sldId id="621" r:id="rId8"/>
    <p:sldId id="667" r:id="rId9"/>
    <p:sldId id="630" r:id="rId10"/>
    <p:sldId id="631" r:id="rId11"/>
    <p:sldId id="632" r:id="rId12"/>
    <p:sldId id="623" r:id="rId13"/>
    <p:sldId id="624" r:id="rId14"/>
    <p:sldId id="625" r:id="rId1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9BFFF"/>
    <a:srgbClr val="0000FF"/>
    <a:srgbClr val="FF00FF"/>
    <a:srgbClr val="F2A286"/>
    <a:srgbClr val="81DEFF"/>
    <a:srgbClr val="9751CB"/>
    <a:srgbClr val="FF0000"/>
    <a:srgbClr val="954ECA"/>
    <a:srgbClr val="C14215"/>
    <a:srgbClr val="F3A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67" autoAdjust="0"/>
    <p:restoredTop sz="87651" autoAdjust="0"/>
  </p:normalViewPr>
  <p:slideViewPr>
    <p:cSldViewPr>
      <p:cViewPr varScale="1">
        <p:scale>
          <a:sx n="59" d="100"/>
          <a:sy n="59" d="100"/>
        </p:scale>
        <p:origin x="168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xuan" userId="855a090cc3b54143" providerId="LiveId" clId="{9517503E-1717-49D5-8C22-EDB3BE0762B3}"/>
    <pc:docChg chg="delSld">
      <pc:chgData name="cheng xuan" userId="855a090cc3b54143" providerId="LiveId" clId="{9517503E-1717-49D5-8C22-EDB3BE0762B3}" dt="2022-07-18T06:37:43.719" v="1" actId="47"/>
      <pc:docMkLst>
        <pc:docMk/>
      </pc:docMkLst>
      <pc:sldChg chg="del">
        <pc:chgData name="cheng xuan" userId="855a090cc3b54143" providerId="LiveId" clId="{9517503E-1717-49D5-8C22-EDB3BE0762B3}" dt="2022-07-18T06:37:16.745" v="0" actId="47"/>
        <pc:sldMkLst>
          <pc:docMk/>
          <pc:sldMk cId="210511298" sldId="664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798315618" sldId="665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965832377" sldId="666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957029207" sldId="668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1294187725" sldId="669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158327970" sldId="670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1389147405" sldId="671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998183672" sldId="672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256302087" sldId="673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333825170" sldId="674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4027483519" sldId="675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529038107" sldId="676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779239451" sldId="677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962129235" sldId="678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77092654" sldId="679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504295426" sldId="680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1936654234" sldId="681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981110030" sldId="682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2703214797" sldId="683"/>
        </pc:sldMkLst>
      </pc:sldChg>
      <pc:sldChg chg="del">
        <pc:chgData name="cheng xuan" userId="855a090cc3b54143" providerId="LiveId" clId="{9517503E-1717-49D5-8C22-EDB3BE0762B3}" dt="2022-07-18T06:37:43.719" v="1" actId="47"/>
        <pc:sldMkLst>
          <pc:docMk/>
          <pc:sldMk cId="3831979006" sldId="68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E560A3-BAD3-4FA8-A7EF-D8D5C6073053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55D8D-E949-4D42-B31D-A44B39DCC86A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5990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Why do we need to do mesh smoothing/</a:t>
            </a:r>
            <a:r>
              <a:rPr lang="en-US" altLang="zh-CN" dirty="0" err="1"/>
              <a:t>denoising</a:t>
            </a:r>
            <a:r>
              <a:rPr lang="en-US" altLang="zh-CN" dirty="0"/>
              <a:t>.</a:t>
            </a:r>
          </a:p>
          <a:p>
            <a:endParaRPr lang="en-US" altLang="zh-CN" dirty="0"/>
          </a:p>
          <a:p>
            <a:r>
              <a:rPr lang="en-US" altLang="zh-CN" dirty="0"/>
              <a:t>The</a:t>
            </a:r>
            <a:r>
              <a:rPr lang="en-US" altLang="zh-CN" baseline="0" dirty="0"/>
              <a:t> main reason is that the meshes obtained from the real world are often noisy.</a:t>
            </a:r>
          </a:p>
          <a:p>
            <a:endParaRPr lang="en-US" altLang="zh-CN" baseline="0" dirty="0"/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For instance, triangle meshes are produced from optically scanned point clouds.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Scanning is measurement, and any measurement is subject to noise.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Here we show two noisy meshes, the left one is from the range image of Stanford Bunny,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the right one is the angel model from shadow scanning. 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the two meshes are scanned, and their surface are not smooth enough due to noises.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Apart from detracting from the visual quality of the model, noise can also be a problem for other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geometric algorithms.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547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baseline="0" dirty="0"/>
              <a:t>We have presented the definition of L(pi).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Now we don’t move each point to the mid-point of its two neighbors,</a:t>
            </a:r>
          </a:p>
          <a:p>
            <a:r>
              <a:rPr lang="en-US" altLang="zh-CN" baseline="0" dirty="0"/>
              <a:t>But move each point in the direction of L(pi)  with only half distance.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use this formulation to represent such process. The new position of pi is calculated by adding the original position of pi with half the L(pi).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definition of L(pi) is the same with the previous slide.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We call L(pi) in this formulation as the finite difference discretization of second derivative, or the Laplace operator in one dimension.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2020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Hence,</a:t>
            </a:r>
            <a:r>
              <a:rPr lang="en-US" altLang="zh-CN" baseline="0" dirty="0"/>
              <a:t> in the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smoothing of 1D curve, we update the position of each point by adding it with the product of lambda and epsilon pi in each iteration.</a:t>
            </a:r>
          </a:p>
          <a:p>
            <a:r>
              <a:rPr lang="en-US" altLang="zh-CN" baseline="0" dirty="0"/>
              <a:t>Lambda is a weight, t denotes the current iteration, and t+1 denotes the next iteration.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smoothing is a iterative process, which repeats the updating of vertex position using this formulation until convergence.</a:t>
            </a:r>
          </a:p>
          <a:p>
            <a:r>
              <a:rPr lang="en-US" altLang="zh-CN" baseline="0" dirty="0"/>
              <a:t>What’s the epsilon pi? What does the mathematical symbol epsilon mean? Epsilon represent the second derivative operator for vector. Do you remember it? </a:t>
            </a:r>
          </a:p>
          <a:p>
            <a:r>
              <a:rPr lang="en-US" altLang="zh-CN" baseline="0" dirty="0"/>
              <a:t>You have learned the first and second derivative operator in your Calculus course. Right?</a:t>
            </a:r>
          </a:p>
          <a:p>
            <a:r>
              <a:rPr lang="en-US" altLang="zh-CN" baseline="0" dirty="0"/>
              <a:t>And the second derivative of pi is actually the L(pi). The derivation of discrete signal is actually the subtraction between the neighbors. Right?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Now we extend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smoothing from 1D signal to 3D mesh.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Similarly, to construct the Laplace operator L(pi), we calculate the subtraction between pi and the average of pi’s neighbors. </a:t>
            </a:r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7712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In the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mesh smoothing, we update the position of each point by adding it with the product of lambda and the Laplace operator in </a:t>
            </a:r>
            <a:r>
              <a:rPr lang="en-US" altLang="zh-CN" baseline="0" dirty="0" err="1"/>
              <a:t>P_old</a:t>
            </a:r>
            <a:r>
              <a:rPr lang="en-US" altLang="zh-CN" baseline="0" dirty="0"/>
              <a:t>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L operator is indeed the average of the vectors to neighboring vertices.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In each iteration, we move the vertex to the new position using this formulation.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aseline="0" dirty="0"/>
              <a:t>The direction of L is also the median direction.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129021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en-US" altLang="zh-CN" baseline="0" dirty="0"/>
              <a:t> have introduced t</a:t>
            </a:r>
            <a:r>
              <a:rPr lang="en-US" altLang="zh-CN" dirty="0"/>
              <a:t>he basic formulation</a:t>
            </a:r>
            <a:r>
              <a:rPr lang="en-US" altLang="zh-CN" baseline="0" dirty="0"/>
              <a:t> of L(p), which is also called the umbrella operator since the L operator looks like a umbrella.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weighted umbrella operator and squared umbrella operator are the two variations of umbrella operator.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65029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updating</a:t>
            </a:r>
            <a:r>
              <a:rPr lang="en-US" altLang="zh-CN" baseline="0" dirty="0"/>
              <a:t> of a vertex by adding it with its Laplace operator is very similar to the box filter in signal processing,</a:t>
            </a:r>
          </a:p>
          <a:p>
            <a:r>
              <a:rPr lang="en-US" altLang="zh-CN" baseline="0" dirty="0"/>
              <a:t>as only the old vertex and the neighbors of the old vertex determines the new position.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vertex updating using this formulation is applied to all vertices on the mesh, and is typically repeated several times until convergence.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smoothing can be also described as energy minimization</a:t>
            </a:r>
          </a:p>
          <a:p>
            <a:r>
              <a:rPr lang="en-US" altLang="zh-CN" baseline="0" dirty="0"/>
              <a:t>where the energy equals the sum of the squared edge lengths in mesh, and the parameter lambda controls convergence speed.</a:t>
            </a:r>
          </a:p>
          <a:p>
            <a:endParaRPr lang="en-US" altLang="zh-CN" baseline="0" dirty="0"/>
          </a:p>
          <a:p>
            <a:endParaRPr lang="en-US" altLang="zh-CN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57683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Therefore, removing noise from the “signal” in a triangle mesh is an important concern.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can view the vertex positions of a triangle mesh as a discrete signal on an irregular grid.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left figure shows the input mesh, and the right figure shows the output mesh after mesh smoothing.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It’s evident that output mesh is more smooth than the input.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7354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Before introducing mesh smoothing in details, we firstly study a simple case, the 1D signal smoothing.</a:t>
            </a:r>
          </a:p>
          <a:p>
            <a:endParaRPr lang="en-US" altLang="zh-CN" sz="1200" b="0" i="0" u="none" strike="noStrike" kern="120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signal or the curve on top contains high frequencies which have been removed by convolving the signal with a function that serves as a low-pass filter.</a:t>
            </a:r>
          </a:p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 the discrete setting, this is simply equivalent to replacing a value by the weighted average of its neighbors.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89283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extend the</a:t>
            </a:r>
            <a:r>
              <a:rPr lang="en-US" altLang="zh-CN" baseline="0" dirty="0"/>
              <a:t> 1D signal to 2D image.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left figure shows the original image, and the right show the noisy image which is generated by adding Gaussian noises to the original image.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0783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Now we arrive</a:t>
            </a:r>
            <a:r>
              <a:rPr lang="en-US" altLang="zh-CN" baseline="0" dirty="0"/>
              <a:t> at the mesh smoothing. It could be viewed as a 3d signal </a:t>
            </a:r>
            <a:r>
              <a:rPr lang="en-US" altLang="zh-CN" baseline="0" dirty="0" err="1"/>
              <a:t>denoising</a:t>
            </a:r>
            <a:r>
              <a:rPr lang="en-US" altLang="zh-CN" baseline="0" dirty="0"/>
              <a:t>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first question is what’s the noise on a surface or a mesh?</a:t>
            </a:r>
          </a:p>
          <a:p>
            <a:r>
              <a:rPr lang="en-US" altLang="zh-CN" baseline="0" dirty="0"/>
              <a:t>They the small bumps on the surface, or the high-frequent tiny parts on the surface and so on.</a:t>
            </a:r>
          </a:p>
          <a:p>
            <a:r>
              <a:rPr lang="en-US" altLang="zh-CN" baseline="0" dirty="0"/>
              <a:t>I have already uploaded a noisy mesh in Assignment 4. And you can observe the noisy mesh in the </a:t>
            </a:r>
            <a:r>
              <a:rPr lang="en-US" altLang="zh-CN" baseline="0" dirty="0" err="1"/>
              <a:t>MeshLab</a:t>
            </a:r>
            <a:r>
              <a:rPr lang="en-US" altLang="zh-CN" baseline="0" dirty="0"/>
              <a:t> software.</a:t>
            </a:r>
          </a:p>
          <a:p>
            <a:r>
              <a:rPr lang="en-US" altLang="zh-CN" baseline="0" dirty="0"/>
              <a:t>In fact, there is no accurate math definition the noise in a mesh.</a:t>
            </a:r>
          </a:p>
          <a:p>
            <a:r>
              <a:rPr lang="en-US" altLang="zh-CN" baseline="0" dirty="0"/>
              <a:t>The second question is how to detect the noise?</a:t>
            </a:r>
          </a:p>
          <a:p>
            <a:r>
              <a:rPr lang="en-US" altLang="zh-CN" baseline="0" dirty="0"/>
              <a:t>We can detect noise by finding the high curvature parts and the high fairing energy parts.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8508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The third</a:t>
            </a:r>
            <a:r>
              <a:rPr lang="en-US" altLang="zh-CN" baseline="0" dirty="0"/>
              <a:t> question is how to </a:t>
            </a:r>
            <a:r>
              <a:rPr lang="en-US" altLang="zh-CN" baseline="0" dirty="0" err="1"/>
              <a:t>denoise</a:t>
            </a:r>
            <a:r>
              <a:rPr lang="en-US" altLang="zh-CN" baseline="0" dirty="0"/>
              <a:t>? The main task of mesh smoothing or mesh </a:t>
            </a:r>
            <a:r>
              <a:rPr lang="en-US" altLang="zh-CN" baseline="0" dirty="0" err="1"/>
              <a:t>denoising</a:t>
            </a:r>
            <a:r>
              <a:rPr lang="en-US" altLang="zh-CN" baseline="0" dirty="0"/>
              <a:t>.</a:t>
            </a:r>
          </a:p>
          <a:p>
            <a:r>
              <a:rPr lang="en-US" altLang="zh-CN" baseline="0" dirty="0"/>
              <a:t>We should eliminate the high frequency noise and preserve the global features simultaneously.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noisy mesh is the combination of the shape with global features (three segments) and the high frequency noises.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After </a:t>
            </a:r>
            <a:r>
              <a:rPr lang="en-US" altLang="zh-CN" baseline="0" dirty="0" err="1"/>
              <a:t>denoising</a:t>
            </a:r>
            <a:r>
              <a:rPr lang="en-US" altLang="zh-CN" baseline="0" dirty="0"/>
              <a:t> or filtering, only global features are preserved and the high frequency noises are removed. </a:t>
            </a:r>
          </a:p>
          <a:p>
            <a:endParaRPr lang="en-US" altLang="zh-CN" baseline="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5959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process of mesh smoothing,</a:t>
            </a:r>
            <a:r>
              <a:rPr lang="en-US" altLang="zh-CN" baseline="0" dirty="0"/>
              <a:t> we move the vertices without changing the connectivity and reduce the curvature variation.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example, in this figure, we move the blue point from one position to another position and the topology is not changed.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Mesh smoothing can be used to reduce noise and improve mesh triangle shape.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1342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In the process of mesh smoothing,</a:t>
            </a:r>
            <a:r>
              <a:rPr lang="en-US" altLang="zh-CN" baseline="0" dirty="0"/>
              <a:t> we move the vertices without changing the connectivity and reduce the curvature variation.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For example, in this figure, we move the blue point from one position to another position and the topology is not changed.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Mesh smoothing can be used to reduce noise and improve mesh triangle shape.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032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We</a:t>
            </a:r>
            <a:r>
              <a:rPr lang="en-US" altLang="zh-CN" baseline="0" dirty="0"/>
              <a:t> introduce a basic and important mesh smoothing algorithm: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lɑ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:'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plɑ:siən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</a:t>
            </a:r>
            <a:r>
              <a:rPr lang="en-US" altLang="zh-CN" baseline="0" dirty="0"/>
              <a:t> mesh smoothing.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Before presenting the process of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mesh smoothing, we firstly show how to smooth a curve using </a:t>
            </a:r>
            <a:r>
              <a:rPr lang="en-US" altLang="zh-CN" baseline="0" dirty="0" err="1"/>
              <a:t>laplacian</a:t>
            </a:r>
            <a:r>
              <a:rPr lang="en-US" altLang="zh-CN" baseline="0" dirty="0"/>
              <a:t> smoothing.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Suppose that there is a curve with 7 points. We uses pi to denote a point in the curve, and pi-1 and pi+1 to denote the two neighbors of pi.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The point pi has two coordinates, xi and </a:t>
            </a:r>
            <a:r>
              <a:rPr lang="en-US" altLang="zh-CN" baseline="0" dirty="0" err="1"/>
              <a:t>yi</a:t>
            </a:r>
            <a:r>
              <a:rPr lang="en-US" altLang="zh-CN" baseline="0" dirty="0"/>
              <a:t>. 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How to smooth the curve?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A simple but effective method is to move each point to the midpoint of its two neighbors. The midpoint is calculated by adding pi-1 with pi+1 and divide it by 2.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Comparing each new point with its corresponding old point, we can find a vector described by this formulation. </a:t>
            </a:r>
          </a:p>
          <a:p>
            <a:r>
              <a:rPr lang="en-US" altLang="zh-CN" baseline="0" dirty="0"/>
              <a:t>We can rewrite the formulation as L(</a:t>
            </a:r>
            <a:r>
              <a:rPr lang="en-US" altLang="zh-CN" baseline="0" dirty="0" err="1"/>
              <a:t>p_i</a:t>
            </a:r>
            <a:r>
              <a:rPr lang="en-US" altLang="zh-CN" baseline="0" dirty="0"/>
              <a:t>),</a:t>
            </a:r>
          </a:p>
          <a:p>
            <a:r>
              <a:rPr lang="en-US" altLang="zh-CN" baseline="0" dirty="0"/>
              <a:t>We use the arrow to represent the vector.</a:t>
            </a:r>
          </a:p>
          <a:p>
            <a:endParaRPr lang="en-US" altLang="zh-CN" baseline="0" dirty="0"/>
          </a:p>
          <a:p>
            <a:r>
              <a:rPr lang="en-US" altLang="zh-CN" baseline="0" dirty="0"/>
              <a:t>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E955D8D-E949-4D42-B31D-A44B39DCC86A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4885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3" name="圆角矩形 12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1400"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62931" y="1449303"/>
            <a:ext cx="9021537" cy="152734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矩形 9"/>
          <p:cNvSpPr/>
          <p:nvPr/>
        </p:nvSpPr>
        <p:spPr>
          <a:xfrm>
            <a:off x="62931" y="1396720"/>
            <a:ext cx="9021537" cy="12058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1" name="矩形 10"/>
          <p:cNvSpPr/>
          <p:nvPr/>
        </p:nvSpPr>
        <p:spPr>
          <a:xfrm>
            <a:off x="62931" y="2976649"/>
            <a:ext cx="9021537" cy="110532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10" name="圆角矩形 9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 anchor="b" anchorCtr="0"/>
          <a:lstStyle>
            <a:lvl1pPr algn="l">
              <a:buNone/>
              <a:defRPr sz="4000" b="0" cap="none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 anchor="t" anchorCtr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 flipV="1">
            <a:off x="69412" y="2376830"/>
            <a:ext cx="9013515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矩形 7"/>
          <p:cNvSpPr/>
          <p:nvPr/>
        </p:nvSpPr>
        <p:spPr>
          <a:xfrm>
            <a:off x="69146" y="2341475"/>
            <a:ext cx="9013781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矩形 8"/>
          <p:cNvSpPr/>
          <p:nvPr/>
        </p:nvSpPr>
        <p:spPr>
          <a:xfrm>
            <a:off x="68306" y="2468880"/>
            <a:ext cx="9014621" cy="45720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  <p:sp>
        <p:nvSpPr>
          <p:cNvPr id="13" name="内容占位符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9" name="圆角矩形 8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 anchor="b" anchorCtr="0"/>
          <a:lstStyle>
            <a:lvl1pPr algn="l">
              <a:buNone/>
              <a:defRPr sz="40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内容占位符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 vert="horz"/>
          <a:lstStyle/>
          <a:p>
            <a:pPr lvl="0" eaLnBrk="1" latinLnBrk="0" hangingPunct="1"/>
            <a:r>
              <a:rPr lang="zh-CN" altLang="en-US"/>
              <a:t>单击此处编辑母版文本样式</a:t>
            </a:r>
          </a:p>
          <a:p>
            <a:pPr lvl="1" eaLnBrk="1" latinLnBrk="0" hangingPunct="1"/>
            <a:r>
              <a:rPr lang="zh-CN" altLang="en-US"/>
              <a:t>第二级</a:t>
            </a:r>
          </a:p>
          <a:p>
            <a:pPr lvl="2" eaLnBrk="1" latinLnBrk="0" hangingPunct="1"/>
            <a:r>
              <a:rPr lang="zh-CN" altLang="en-US"/>
              <a:t>第三级</a:t>
            </a:r>
          </a:p>
          <a:p>
            <a:pPr lvl="3" eaLnBrk="1" latinLnBrk="0" hangingPunct="1"/>
            <a:r>
              <a:rPr lang="zh-CN" altLang="en-US"/>
              <a:t>第四级</a:t>
            </a:r>
          </a:p>
          <a:p>
            <a:pPr lvl="4" eaLnBrk="1" latinLnBrk="0" hangingPunct="1"/>
            <a:r>
              <a:rPr lang="zh-CN" altLang="en-US"/>
              <a:t>第五级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46304" y="6208776"/>
            <a:ext cx="457200" cy="457200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 flipV="1">
            <a:off x="68307" y="4683555"/>
            <a:ext cx="9006840" cy="9144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矩形 11"/>
          <p:cNvSpPr/>
          <p:nvPr/>
        </p:nvSpPr>
        <p:spPr>
          <a:xfrm>
            <a:off x="68508" y="4650474"/>
            <a:ext cx="9006639" cy="45719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3" name="矩形 12"/>
          <p:cNvSpPr/>
          <p:nvPr/>
        </p:nvSpPr>
        <p:spPr>
          <a:xfrm>
            <a:off x="68510" y="4773224"/>
            <a:ext cx="9006637" cy="4880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/>
              <a:t>单击图标添加图片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 useBgFill="1">
        <p:nvSpPr>
          <p:cNvPr id="8" name="圆角矩形 7"/>
          <p:cNvSpPr/>
          <p:nvPr/>
        </p:nvSpPr>
        <p:spPr>
          <a:xfrm>
            <a:off x="64008" y="69755"/>
            <a:ext cx="9013372" cy="6693408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914400" y="274638"/>
            <a:ext cx="7772400" cy="1143000"/>
          </a:xfrm>
          <a:prstGeom prst="rect">
            <a:avLst/>
          </a:prstGeom>
        </p:spPr>
        <p:txBody>
          <a:bodyPr bIns="91440" anchor="b" anchorCtr="0">
            <a:normAutofit/>
          </a:bodyPr>
          <a:lstStyle/>
          <a:p>
            <a:r>
              <a:rPr kumimoji="0" lang="zh-CN" altLang="en-US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7772400" cy="45720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zh-CN" altLang="en-US"/>
              <a:t>单击此处编辑母版文本样式</a:t>
            </a:r>
          </a:p>
          <a:p>
            <a:pPr lvl="1" eaLnBrk="1" latinLnBrk="0" hangingPunct="1"/>
            <a:r>
              <a:rPr kumimoji="0" lang="zh-CN" altLang="en-US"/>
              <a:t>第二级</a:t>
            </a:r>
          </a:p>
          <a:p>
            <a:pPr lvl="2" eaLnBrk="1" latinLnBrk="0" hangingPunct="1"/>
            <a:r>
              <a:rPr kumimoji="0" lang="zh-CN" altLang="en-US"/>
              <a:t>第三级</a:t>
            </a:r>
          </a:p>
          <a:p>
            <a:pPr lvl="3" eaLnBrk="1" latinLnBrk="0" hangingPunct="1"/>
            <a:r>
              <a:rPr kumimoji="0" lang="zh-CN" altLang="en-US"/>
              <a:t>第四级</a:t>
            </a:r>
          </a:p>
          <a:p>
            <a:pPr lvl="4" eaLnBrk="1" latinLnBrk="0" hangingPunct="1"/>
            <a:r>
              <a:rPr kumimoji="0" lang="zh-CN" altLang="en-US"/>
              <a:t>第五级</a:t>
            </a:r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pPr/>
              <a:t>2022/7/18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146304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14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0C913308-F349-4B6D-A68A-DD1791B4A57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7" r:id="rId1"/>
    <p:sldLayoutId id="2147484358" r:id="rId2"/>
    <p:sldLayoutId id="2147484359" r:id="rId3"/>
    <p:sldLayoutId id="2147484360" r:id="rId4"/>
    <p:sldLayoutId id="2147484361" r:id="rId5"/>
    <p:sldLayoutId id="2147484362" r:id="rId6"/>
    <p:sldLayoutId id="2147484363" r:id="rId7"/>
    <p:sldLayoutId id="2147484364" r:id="rId8"/>
    <p:sldLayoutId id="2147484365" r:id="rId9"/>
    <p:sldLayoutId id="2147484366" r:id="rId10"/>
    <p:sldLayoutId id="2147484367" r:id="rId11"/>
  </p:sldLayoutIdLst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580"/>
        </a:spcBef>
        <a:buClr>
          <a:schemeClr val="accent1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rtl="0" eaLnBrk="1" latinLnBrk="0" hangingPunct="1">
        <a:spcBef>
          <a:spcPts val="370"/>
        </a:spcBef>
        <a:buClr>
          <a:schemeClr val="accent2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370"/>
        </a:spcBef>
        <a:buClr>
          <a:schemeClr val="accent3"/>
        </a:buClr>
        <a:buSzPct val="8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70"/>
        </a:spcBef>
        <a:buClr>
          <a:schemeClr val="accent3"/>
        </a:buClr>
        <a:buFontTx/>
        <a:buChar char="o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Smoothing/</a:t>
            </a:r>
            <a:r>
              <a:rPr lang="en-US" altLang="zh-CN" dirty="0" err="1"/>
              <a:t>Denoising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556792"/>
            <a:ext cx="6948264" cy="507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582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Laplacian</a:t>
            </a:r>
            <a:r>
              <a:rPr lang="en-US" altLang="zh-CN" dirty="0"/>
              <a:t> Smoothing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8100392" cy="478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531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Laplacian</a:t>
            </a:r>
            <a:r>
              <a:rPr lang="en-US" altLang="zh-CN" dirty="0"/>
              <a:t> Smoothing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556792"/>
            <a:ext cx="7884368" cy="4800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0175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 rotWithShape="1">
          <a:blip r:embed="rId3"/>
          <a:srcRect t="1781"/>
          <a:stretch/>
        </p:blipFill>
        <p:spPr>
          <a:xfrm>
            <a:off x="251520" y="188640"/>
            <a:ext cx="8261548" cy="640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0982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332656"/>
            <a:ext cx="8136904" cy="6217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043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404664"/>
            <a:ext cx="7645437" cy="604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036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Smoothing/</a:t>
            </a:r>
            <a:r>
              <a:rPr lang="en-US" altLang="zh-CN" dirty="0" err="1"/>
              <a:t>Denoising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628800"/>
            <a:ext cx="7740352" cy="4847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828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1D Signal Smoothing/</a:t>
            </a:r>
            <a:r>
              <a:rPr lang="en-US" altLang="zh-CN" dirty="0" err="1"/>
              <a:t>Denoising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418"/>
          <a:stretch/>
        </p:blipFill>
        <p:spPr>
          <a:xfrm>
            <a:off x="395536" y="1556792"/>
            <a:ext cx="4464496" cy="5056459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032" y="1916832"/>
            <a:ext cx="3682354" cy="3744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70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Image Smoothing/</a:t>
            </a:r>
            <a:r>
              <a:rPr lang="en-US" altLang="zh-CN" dirty="0" err="1"/>
              <a:t>Denoising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49695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90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Mesh Smoothing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484784"/>
            <a:ext cx="6563641" cy="4467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138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188640"/>
            <a:ext cx="8373644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13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260648"/>
            <a:ext cx="8040190" cy="6257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503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611560" y="2348880"/>
            <a:ext cx="7772400" cy="1143000"/>
          </a:xfrm>
        </p:spPr>
        <p:txBody>
          <a:bodyPr/>
          <a:lstStyle/>
          <a:p>
            <a:pPr algn="ctr"/>
            <a:r>
              <a:rPr lang="en-US" altLang="zh-CN" b="1" dirty="0" err="1">
                <a:solidFill>
                  <a:schemeClr val="tx1"/>
                </a:solidFill>
              </a:rPr>
              <a:t>Laplacian</a:t>
            </a:r>
            <a:r>
              <a:rPr lang="en-US" altLang="zh-CN" b="1" dirty="0">
                <a:solidFill>
                  <a:schemeClr val="tx1"/>
                </a:solidFill>
              </a:rPr>
              <a:t> Mesh Smoothing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384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Laplacian</a:t>
            </a:r>
            <a:r>
              <a:rPr lang="en-US" altLang="zh-CN" dirty="0"/>
              <a:t> Smoothing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1556792"/>
            <a:ext cx="7812360" cy="4641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6938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平衡">
  <a:themeElements>
    <a:clrScheme name="平衡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平衡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平衡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18268</TotalTime>
  <Words>1319</Words>
  <Application>Microsoft Office PowerPoint</Application>
  <PresentationFormat>全屏显示(4:3)</PresentationFormat>
  <Paragraphs>123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9" baseType="lpstr">
      <vt:lpstr>Calibri</vt:lpstr>
      <vt:lpstr>Franklin Gothic Book</vt:lpstr>
      <vt:lpstr>Perpetua</vt:lpstr>
      <vt:lpstr>Wingdings 2</vt:lpstr>
      <vt:lpstr>平衡</vt:lpstr>
      <vt:lpstr>Mesh Smoothing/Denoising</vt:lpstr>
      <vt:lpstr>Mesh Smoothing/Denoising</vt:lpstr>
      <vt:lpstr>1D Signal Smoothing/Denoising</vt:lpstr>
      <vt:lpstr>Image Smoothing/Denoising</vt:lpstr>
      <vt:lpstr>Mesh Smoothing</vt:lpstr>
      <vt:lpstr>PowerPoint 演示文稿</vt:lpstr>
      <vt:lpstr>PowerPoint 演示文稿</vt:lpstr>
      <vt:lpstr>Laplacian Mesh Smoothing</vt:lpstr>
      <vt:lpstr>Laplacian Smoothing</vt:lpstr>
      <vt:lpstr>Laplacian Smoothing</vt:lpstr>
      <vt:lpstr>Laplacian Smoothing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Justin</dc:creator>
  <cp:lastModifiedBy>cheng xuan</cp:lastModifiedBy>
  <cp:revision>1462</cp:revision>
  <dcterms:created xsi:type="dcterms:W3CDTF">2014-08-23T14:49:13Z</dcterms:created>
  <dcterms:modified xsi:type="dcterms:W3CDTF">2022-07-18T06:37:49Z</dcterms:modified>
</cp:coreProperties>
</file>