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342" r:id="rId3"/>
    <p:sldId id="401" r:id="rId4"/>
    <p:sldId id="406" r:id="rId5"/>
    <p:sldId id="407" r:id="rId6"/>
    <p:sldId id="403" r:id="rId7"/>
    <p:sldId id="404" r:id="rId8"/>
    <p:sldId id="398" r:id="rId9"/>
    <p:sldId id="399" r:id="rId10"/>
    <p:sldId id="400" r:id="rId11"/>
    <p:sldId id="358" r:id="rId12"/>
    <p:sldId id="34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6182" autoAdjust="0"/>
  </p:normalViewPr>
  <p:slideViewPr>
    <p:cSldViewPr snapToGrid="0">
      <p:cViewPr varScale="1">
        <p:scale>
          <a:sx n="105" d="100"/>
          <a:sy n="10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3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965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6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5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18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50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048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846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https://www.jasondavies.com/animated-bezier/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18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13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0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3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2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7F0E336-246C-4B97-8F62-DAAFDFC83DD5}"/>
              </a:ext>
            </a:extLst>
          </p:cNvPr>
          <p:cNvCxnSpPr>
            <a:cxnSpLocks/>
          </p:cNvCxnSpPr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10DA11-B97D-47BC-A77E-A8202C06F4D5}"/>
              </a:ext>
            </a:extLst>
          </p:cNvPr>
          <p:cNvCxnSpPr>
            <a:cxnSpLocks/>
          </p:cNvCxnSpPr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>
            <a:extLst>
              <a:ext uri="{FF2B5EF4-FFF2-40B4-BE49-F238E27FC236}">
                <a16:creationId xmlns:a16="http://schemas.microsoft.com/office/drawing/2014/main" id="{610C3C1F-1423-43F8-8F37-AD0BBF5633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33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7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8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7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2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sondavies.com/animated-bezie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4FFB78-B7F9-4404-BB0D-BFED2223CE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>
            <a:extLst>
              <a:ext uri="{FF2B5EF4-FFF2-40B4-BE49-F238E27FC236}">
                <a16:creationId xmlns:a16="http://schemas.microsoft.com/office/drawing/2014/main" id="{250EEC88-E847-46BE-B2C7-F02F40B70C1F}"/>
              </a:ext>
            </a:extLst>
          </p:cNvPr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计算机图形学实验</a:t>
            </a:r>
            <a:r>
              <a:rPr lang="en-US" altLang="zh-CN" sz="2400" b="1" dirty="0"/>
              <a:t>7</a:t>
            </a:r>
            <a:endParaRPr lang="en-US" altLang="zh-CN" sz="2400" dirty="0"/>
          </a:p>
          <a:p>
            <a:r>
              <a:rPr lang="en-US" altLang="zh-CN" sz="2400" dirty="0" err="1"/>
              <a:t>Bézier</a:t>
            </a:r>
            <a:r>
              <a:rPr lang="en-US" altLang="zh-CN" sz="2400" dirty="0"/>
              <a:t> Curve</a:t>
            </a:r>
            <a:endParaRPr lang="en-US" altLang="zh-CN" sz="2400" b="1" dirty="0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06630738-B0B9-4E72-94D8-BBA975CE24BB}"/>
              </a:ext>
            </a:extLst>
          </p:cNvPr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39041DB5-2215-4723-9FE5-BBB60616D39C}"/>
              </a:ext>
            </a:extLst>
          </p:cNvPr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9E9E7FA8-1336-4B6A-A0BE-6946A01F3CA3}"/>
              </a:ext>
            </a:extLst>
          </p:cNvPr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3B6835-5394-48C9-B6AE-DB5608F0ED95}"/>
              </a:ext>
            </a:extLst>
          </p:cNvPr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</p:txBody>
      </p:sp>
      <p:pic>
        <p:nvPicPr>
          <p:cNvPr id="1028" name="Picture 4" descr="https://www.xmu.edu.cn/images/logo2.png">
            <a:extLst>
              <a:ext uri="{FF2B5EF4-FFF2-40B4-BE49-F238E27FC236}">
                <a16:creationId xmlns:a16="http://schemas.microsoft.com/office/drawing/2014/main" id="{C0FB6A70-BF8A-4BD5-963D-3BB81FDD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60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实现贝塞尔曲面生成算法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4452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自行设置</a:t>
            </a:r>
            <a:r>
              <a:rPr lang="en-US" altLang="zh-CN" sz="2400" kern="100" dirty="0">
                <a:cs typeface="Times New Roman" panose="02020603050405020304" pitchFamily="18" charset="0"/>
              </a:rPr>
              <a:t>3*3</a:t>
            </a:r>
            <a:r>
              <a:rPr lang="zh-CN" altLang="en-US" sz="2400" kern="100" dirty="0">
                <a:cs typeface="Times New Roman" panose="02020603050405020304" pitchFamily="18" charset="0"/>
              </a:rPr>
              <a:t>个控制点，利用</a:t>
            </a:r>
            <a:r>
              <a:rPr lang="en-US" altLang="zh-CN" sz="2400" kern="100" dirty="0">
                <a:cs typeface="Times New Roman" panose="02020603050405020304" pitchFamily="18" charset="0"/>
              </a:rPr>
              <a:t>de 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Casteljau</a:t>
            </a:r>
            <a:r>
              <a:rPr lang="zh-CN" altLang="en-US" sz="2400" kern="100" dirty="0">
                <a:cs typeface="Times New Roman" panose="02020603050405020304" pitchFamily="18" charset="0"/>
              </a:rPr>
              <a:t>算法生成贝塞尔曲面。要求生成曲面形成过程的</a:t>
            </a:r>
            <a:r>
              <a:rPr lang="zh-CN" altLang="en-US" sz="2400" b="1" u="sng" kern="100" dirty="0">
                <a:solidFill>
                  <a:srgbClr val="FFC000"/>
                </a:solidFill>
                <a:cs typeface="Times New Roman" panose="02020603050405020304" pitchFamily="18" charset="0"/>
              </a:rPr>
              <a:t>动画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在上述基础上，分别增加控制点数为</a:t>
            </a:r>
            <a:r>
              <a:rPr lang="en-US" altLang="zh-CN" sz="2400" kern="100" dirty="0">
                <a:cs typeface="Times New Roman" panose="02020603050405020304" pitchFamily="18" charset="0"/>
              </a:rPr>
              <a:t>4*4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5*5</a:t>
            </a:r>
            <a:r>
              <a:rPr lang="zh-CN" altLang="en-US" sz="2400" kern="100" dirty="0">
                <a:cs typeface="Times New Roman" panose="02020603050405020304" pitchFamily="18" charset="0"/>
              </a:rPr>
              <a:t>并生成相应的曲面形成</a:t>
            </a:r>
            <a:r>
              <a:rPr lang="zh-CN" altLang="en-US" sz="2400" b="1" u="sng" kern="100" dirty="0">
                <a:solidFill>
                  <a:srgbClr val="FFC000"/>
                </a:solidFill>
                <a:cs typeface="Times New Roman" panose="02020603050405020304" pitchFamily="18" charset="0"/>
              </a:rPr>
              <a:t>动画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自行完善功能，例如提供控制点的选取或移动功能；改善生成图形美观程度。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说明：仅能使用</a:t>
            </a:r>
            <a:r>
              <a:rPr lang="en-US" altLang="zh-CN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的画点、画线和画面功能，不能直接调用其贝塞尔曲面生成功能。</a:t>
            </a:r>
          </a:p>
        </p:txBody>
      </p:sp>
    </p:spTree>
    <p:extLst>
      <p:ext uri="{BB962C8B-B14F-4D97-AF65-F5344CB8AC3E}">
        <p14:creationId xmlns:p14="http://schemas.microsoft.com/office/powerpoint/2010/main" val="3783354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5937397" cy="445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都需要提交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提交截止日期为两周后的周末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6.22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所有作业须在此前提交。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206A24-4144-4EEB-A23F-F4D53B77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39" y="2300461"/>
            <a:ext cx="4292023" cy="27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6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409DC88-AB3A-44FF-9775-932E36BB6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7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5C395-3A29-41A4-8ED7-878DD354B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477E21-642D-4AAD-BE91-566069BD7AA1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Bézier</a:t>
            </a:r>
            <a:r>
              <a:rPr lang="en-US" altLang="zh-CN" sz="3200" dirty="0"/>
              <a:t> Curve</a:t>
            </a:r>
            <a:endParaRPr lang="en-US" altLang="zh-CN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55C3AC-CECC-4258-849D-788E6F9F8610}"/>
              </a:ext>
            </a:extLst>
          </p:cNvPr>
          <p:cNvSpPr txBox="1"/>
          <p:nvPr/>
        </p:nvSpPr>
        <p:spPr>
          <a:xfrm>
            <a:off x="1055685" y="1708648"/>
            <a:ext cx="9765552" cy="2792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过往内容回顾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Whitted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光线跟踪算法实现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实现贝塞尔曲线、曲面生成算法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作业提交说明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9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上节实验内容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483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《L7 Ray Tracing》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阅读课件，利用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库，在相应的函数下填空，实现以下任务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生成光线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实现阴影效果、镜面反射、折射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附加题：</a:t>
            </a:r>
            <a:r>
              <a:rPr lang="zh-CN" altLang="en-US" sz="2000" b="1" dirty="0"/>
              <a:t>在此代码基础上，生成一段小球从天而降的动画，可以考虑加入运动模糊、软阴影效果，小球弹跳符合物理规律。（根据实现情况，期末最终的实验成绩可以*</a:t>
            </a:r>
            <a:r>
              <a:rPr lang="en-US" altLang="zh-CN" sz="2000" b="1" dirty="0"/>
              <a:t>1.05~1.1</a:t>
            </a:r>
            <a:r>
              <a:rPr lang="zh-CN" altLang="en-US" sz="2000" b="1" dirty="0"/>
              <a:t>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2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光线跟踪算法框架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ABA511-C36B-46A2-93FC-2FCC8717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28" y="1584520"/>
            <a:ext cx="8257143" cy="4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4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生成光线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D1D3CB-A82E-47FB-BEC3-B78C31A2C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791" y="2518232"/>
            <a:ext cx="7558840" cy="39692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713D1FA-1E8C-4637-9892-E90D0B1980F6}"/>
              </a:ext>
            </a:extLst>
          </p:cNvPr>
          <p:cNvSpPr txBox="1"/>
          <p:nvPr/>
        </p:nvSpPr>
        <p:spPr>
          <a:xfrm>
            <a:off x="568639" y="1224915"/>
            <a:ext cx="10935501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cs typeface="Times New Roman" panose="02020603050405020304" pitchFamily="18" charset="0"/>
              </a:rPr>
              <a:t>给定相机中心，成像平面左下角，成像平面竖直方向，成像平面水平方向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cs typeface="Times New Roman" panose="02020603050405020304" pitchFamily="18" charset="0"/>
              </a:rPr>
              <a:t>根据对应的宽高比例将原代码中的</a:t>
            </a:r>
            <a:r>
              <a:rPr lang="en-US" altLang="zh-CN" sz="2400" kern="100" dirty="0">
                <a:cs typeface="Times New Roman" panose="02020603050405020304" pitchFamily="18" charset="0"/>
              </a:rPr>
              <a:t>0.5</a:t>
            </a:r>
            <a:r>
              <a:rPr lang="zh-CN" altLang="en-US" sz="2400" kern="100" dirty="0">
                <a:cs typeface="Times New Roman" panose="02020603050405020304" pitchFamily="18" charset="0"/>
              </a:rPr>
              <a:t>修改成</a:t>
            </a:r>
            <a:r>
              <a:rPr lang="en-US" altLang="zh-CN" sz="2400" kern="100" dirty="0">
                <a:cs typeface="Times New Roman" panose="02020603050405020304" pitchFamily="18" charset="0"/>
              </a:rPr>
              <a:t>u</a:t>
            </a:r>
            <a:r>
              <a:rPr lang="zh-CN" altLang="en-US" sz="2400" kern="100" dirty="0">
                <a:cs typeface="Times New Roman" panose="02020603050405020304" pitchFamily="18" charset="0"/>
              </a:rPr>
              <a:t>和</a:t>
            </a:r>
            <a:r>
              <a:rPr lang="en-US" altLang="zh-CN" sz="2400" kern="100" dirty="0">
                <a:cs typeface="Times New Roman" panose="02020603050405020304" pitchFamily="18" charset="0"/>
              </a:rPr>
              <a:t>v</a:t>
            </a:r>
            <a:r>
              <a:rPr lang="zh-CN" altLang="en-US" sz="2400" kern="100" dirty="0">
                <a:cs typeface="Times New Roman" panose="02020603050405020304" pitchFamily="18" charset="0"/>
              </a:rPr>
              <a:t>就可以获得正确的光线方向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1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阴影效果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11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要判断是否为阴影光线只需要将光线在物体上的交点和光源相连接，之后判断这条连线是否和其他物体相交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7F6CD4-73C0-40EA-89CE-DDCC9488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171" y="2847425"/>
            <a:ext cx="7169658" cy="37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97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Whitted</a:t>
            </a:r>
            <a:r>
              <a:rPr lang="zh-CN" altLang="en-US" sz="3200" dirty="0"/>
              <a:t>着色模型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290D5A-B509-4E4F-938E-8D499A49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57" y="2080145"/>
            <a:ext cx="9114286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1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本节实验内容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2790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《L8 Geometry》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b="1" u="sng" kern="100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贝塞尔曲线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掌握贝塞尔曲线和曲面的生成算法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4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实现贝塞尔曲线生成算法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4452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自行设置</a:t>
            </a:r>
            <a:r>
              <a:rPr lang="en-US" altLang="zh-CN" sz="2400" kern="100" dirty="0"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cs typeface="Times New Roman" panose="02020603050405020304" pitchFamily="18" charset="0"/>
              </a:rPr>
              <a:t>个控制点，利用</a:t>
            </a:r>
            <a:r>
              <a:rPr lang="en-US" altLang="zh-CN" sz="2400" kern="100" dirty="0">
                <a:cs typeface="Times New Roman" panose="02020603050405020304" pitchFamily="18" charset="0"/>
              </a:rPr>
              <a:t>de 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Casteljau</a:t>
            </a:r>
            <a:r>
              <a:rPr lang="zh-CN" altLang="en-US" sz="2400" kern="100" dirty="0">
                <a:cs typeface="Times New Roman" panose="02020603050405020304" pitchFamily="18" charset="0"/>
              </a:rPr>
              <a:t>算法生成贝塞尔曲线。要求生成曲线形成过程的</a:t>
            </a:r>
            <a:r>
              <a:rPr lang="zh-CN" altLang="en-US" sz="2400" b="1" u="sng" kern="100" dirty="0">
                <a:solidFill>
                  <a:srgbClr val="FFC000"/>
                </a:solidFill>
                <a:cs typeface="Times New Roman" panose="02020603050405020304" pitchFamily="18" charset="0"/>
              </a:rPr>
              <a:t>动画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在上述基础上，分别增加控制点数为</a:t>
            </a:r>
            <a:r>
              <a:rPr lang="en-US" altLang="zh-CN" sz="2400" kern="100" dirty="0">
                <a:cs typeface="Times New Roman" panose="02020603050405020304" pitchFamily="18" charset="0"/>
              </a:rPr>
              <a:t>4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6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7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>
                <a:cs typeface="Times New Roman" panose="02020603050405020304" pitchFamily="18" charset="0"/>
              </a:rPr>
              <a:t>8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，并生成相应的曲线形成</a:t>
            </a:r>
            <a:r>
              <a:rPr lang="zh-CN" altLang="en-US" sz="2400" b="1" u="sng" kern="100" dirty="0">
                <a:solidFill>
                  <a:srgbClr val="FFC000"/>
                </a:solidFill>
                <a:cs typeface="Times New Roman" panose="02020603050405020304" pitchFamily="18" charset="0"/>
              </a:rPr>
              <a:t>动画</a:t>
            </a:r>
            <a:r>
              <a:rPr lang="zh-CN" altLang="en-US" sz="2400" kern="100" dirty="0">
                <a:cs typeface="Times New Roman" panose="02020603050405020304" pitchFamily="18" charset="0"/>
              </a:rPr>
              <a:t>。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kern="100" dirty="0">
                <a:cs typeface="Times New Roman" panose="02020603050405020304" pitchFamily="18" charset="0"/>
              </a:rPr>
              <a:t>自行完善功能，例如提供控制点的选取或移动功能。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altLang="zh-CN" sz="2400" kern="100" dirty="0"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说明：仅能使用</a:t>
            </a:r>
            <a:r>
              <a:rPr lang="en-US" altLang="zh-CN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solidFill>
                  <a:srgbClr val="FF0000"/>
                </a:solidFill>
                <a:cs typeface="Times New Roman" panose="02020603050405020304" pitchFamily="18" charset="0"/>
              </a:rPr>
              <a:t>的画点和画线功能，不能直接调用其贝塞尔曲线生成功能。</a:t>
            </a:r>
          </a:p>
        </p:txBody>
      </p:sp>
    </p:spTree>
    <p:extLst>
      <p:ext uri="{BB962C8B-B14F-4D97-AF65-F5344CB8AC3E}">
        <p14:creationId xmlns:p14="http://schemas.microsoft.com/office/powerpoint/2010/main" val="361778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22296</TotalTime>
  <Words>563</Words>
  <Application>Microsoft Office PowerPoint</Application>
  <PresentationFormat>宽屏</PresentationFormat>
  <Paragraphs>58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syan liu</cp:lastModifiedBy>
  <cp:revision>1240</cp:revision>
  <dcterms:created xsi:type="dcterms:W3CDTF">2019-10-10T05:31:56Z</dcterms:created>
  <dcterms:modified xsi:type="dcterms:W3CDTF">2025-06-05T06:56:38Z</dcterms:modified>
</cp:coreProperties>
</file>