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848" r:id="rId3"/>
    <p:sldId id="845" r:id="rId4"/>
    <p:sldId id="846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60" r:id="rId17"/>
    <p:sldId id="861" r:id="rId18"/>
    <p:sldId id="862" r:id="rId19"/>
    <p:sldId id="864" r:id="rId20"/>
    <p:sldId id="865" r:id="rId21"/>
    <p:sldId id="866" r:id="rId22"/>
    <p:sldId id="867" r:id="rId23"/>
    <p:sldId id="868" r:id="rId24"/>
    <p:sldId id="869" r:id="rId25"/>
    <p:sldId id="873" r:id="rId26"/>
    <p:sldId id="874" r:id="rId27"/>
    <p:sldId id="875" r:id="rId28"/>
    <p:sldId id="871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82074" autoAdjust="0"/>
  </p:normalViewPr>
  <p:slideViewPr>
    <p:cSldViewPr>
      <p:cViewPr varScale="1">
        <p:scale>
          <a:sx n="83" d="100"/>
          <a:sy n="83" d="100"/>
        </p:scale>
        <p:origin x="9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D16E7C5-1558-42A2-82E2-A8FCF6DBC92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C578547-67AE-42B0-AD6C-2E9EF534AB4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78A80FE-85DA-4934-AF44-7CDD0186166F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42AEA81-A804-41B6-B60D-B76EF5F5ACC1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EFD3A08-CD29-4B7C-9D61-0781442FB0B0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9680411-0B18-4379-B88B-87C8A6F30E0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FD4FFE6-C996-4D1D-8386-742D449F860D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090AED9-50EC-4D19-AB1A-27325B2B098A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C7F01FB-6EF7-4EDB-9E97-23B7BCE68F2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C86D18E-A0B0-4645-9EC0-0AC6D7AFB1FD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CC812C50-9D24-495E-BA7E-1DC2B83ADCC3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a typeface="楷体" panose="02010609060101010101" pitchFamily="49" charset="-122"/>
              </a:defRPr>
            </a:lvl1pPr>
            <a:lvl2pPr>
              <a:defRPr sz="2800">
                <a:ea typeface="楷体" panose="02010609060101010101" pitchFamily="49" charset="-122"/>
              </a:defRPr>
            </a:lvl2pPr>
            <a:lvl3pPr>
              <a:defRPr sz="2400">
                <a:ea typeface="楷体" panose="02010609060101010101" pitchFamily="49" charset="-122"/>
              </a:defRPr>
            </a:lvl3pPr>
            <a:lvl4pPr>
              <a:defRPr sz="2000">
                <a:ea typeface="楷体" panose="02010609060101010101" pitchFamily="49" charset="-122"/>
              </a:defRPr>
            </a:lvl4pPr>
            <a:lvl5pPr>
              <a:defRPr sz="2000"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A20D70-7BE7-4053-87C6-193C696BAA96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5ABB73-297F-4FC4-BF1A-793F255B5EDC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1"/>
          <p:cNvGraphicFramePr>
            <a:graphicFrameLocks noChangeAspect="1"/>
          </p:cNvGraphicFramePr>
          <p:nvPr userDrawn="1"/>
        </p:nvGraphicFramePr>
        <p:xfrm>
          <a:off x="-118812" y="152400"/>
          <a:ext cx="1962167" cy="110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6572250" imgH="3695700" progId="Photoshop.Image.13">
                  <p:embed/>
                </p:oleObj>
              </mc:Choice>
              <mc:Fallback>
                <p:oleObj name="Image" r:id="rId13" imgW="6572250" imgH="3695700" progId="Photoshop.Image.13">
                  <p:embed/>
                  <p:pic>
                    <p:nvPicPr>
                      <p:cNvPr id="0" name="图片 1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8812" y="152400"/>
                        <a:ext cx="1962167" cy="1103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s-ES" dirty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9D4ADB00-AF9A-4CA0-9AD6-77D38D1BE3FC}" type="slidenum">
              <a:rPr lang="es-ES"/>
              <a:t>‹#›</a:t>
            </a:fld>
            <a:endParaRPr lang="es-E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11122" y="66176"/>
            <a:ext cx="1497578" cy="1425289"/>
          </a:xfrm>
          <a:prstGeom prst="rect">
            <a:avLst/>
          </a:prstGeom>
          <a:blipFill dpi="0" rotWithShape="1">
            <a:blip r:embed="rId15">
              <a:alphaModFix amt="60000"/>
            </a:blip>
            <a:srcRect/>
            <a:stretch>
              <a:fillRect/>
            </a:stretch>
          </a:blipFill>
          <a:ln w="9525">
            <a:solidFill>
              <a:srgbClr val="FFFFFF"/>
            </a:solidFill>
            <a:round/>
          </a:ln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 baseline="0">
          <a:solidFill>
            <a:schemeClr val="tx1"/>
          </a:solidFill>
          <a:latin typeface="+mn-lt"/>
          <a:ea typeface="楷体" panose="02010609060101010101" pitchFamily="49" charset="-122"/>
          <a:cs typeface="MS PGothic" panose="020B0600070205080204" pitchFamily="34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 baseline="0">
          <a:solidFill>
            <a:schemeClr val="tx1"/>
          </a:solidFill>
          <a:latin typeface="+mn-lt"/>
          <a:ea typeface="楷体" panose="02010609060101010101" pitchFamily="49" charset="-122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 baseline="0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/>
            <a:fld id="{D7E68CEF-25EF-4873-B625-D7337D98864B}" type="slidenum">
              <a:rPr lang="es-ES" sz="1000">
                <a:latin typeface="Arial" panose="020B0604020202020204" pitchFamily="34" charset="0"/>
              </a:rPr>
              <a:t>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MS PGothic" panose="020B0600070205080204" pitchFamily="34" charset="-128"/>
              </a:rPr>
              <a:t>Introduction to </a:t>
            </a:r>
            <a:br>
              <a:rPr lang="en-US" altLang="zh-CN" sz="3600" dirty="0">
                <a:ea typeface="MS PGothic" panose="020B0600070205080204" pitchFamily="34" charset="-128"/>
              </a:rPr>
            </a:br>
            <a:r>
              <a:rPr lang="en-US" altLang="zh-CN" sz="3600" dirty="0">
                <a:ea typeface="MS PGothic" panose="020B0600070205080204" pitchFamily="34" charset="-128"/>
              </a:rPr>
              <a:t>Computer Graphics</a:t>
            </a:r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6858000" y="195943"/>
          <a:ext cx="203167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572250" imgH="3695700" progId="Photoshop.Image.13">
                  <p:embed/>
                </p:oleObj>
              </mc:Choice>
              <mc:Fallback>
                <p:oleObj name="Image" r:id="rId2" imgW="6572250" imgH="3695700" progId="Photoshop.Image.13">
                  <p:embed/>
                  <p:pic>
                    <p:nvPicPr>
                      <p:cNvPr id="0" name="图片 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5943"/>
                        <a:ext cx="203167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742285" y="3098140"/>
            <a:ext cx="1659430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700" b="1" dirty="0">
                <a:solidFill>
                  <a:schemeClr val="accent2"/>
                </a:solidFill>
                <a:latin typeface="+mj-lt"/>
                <a:cs typeface="MS PGothic" panose="020B0600070205080204" pitchFamily="34" charset="-128"/>
              </a:rPr>
              <a:t>Review</a:t>
            </a:r>
            <a:endParaRPr lang="zh-CN" altLang="en-US" sz="3700" b="1" dirty="0">
              <a:solidFill>
                <a:schemeClr val="accent2"/>
              </a:solidFill>
              <a:latin typeface="+mj-lt"/>
              <a:cs typeface="MS PGothic" panose="020B0600070205080204" pitchFamily="34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5532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物理成像系统</a:t>
            </a:r>
            <a:endParaRPr lang="en-US" altLang="zh-CN" dirty="0"/>
          </a:p>
          <a:p>
            <a:pPr lvl="1"/>
            <a:r>
              <a:rPr lang="zh-CN" altLang="en-US" dirty="0"/>
              <a:t>三色理论</a:t>
            </a:r>
            <a:endParaRPr lang="en-US" altLang="zh-CN" dirty="0"/>
          </a:p>
          <a:p>
            <a:pPr lvl="1"/>
            <a:r>
              <a:rPr lang="zh-CN" altLang="en-US" dirty="0"/>
              <a:t>人类视觉系统</a:t>
            </a:r>
            <a:endParaRPr lang="en-US" altLang="zh-CN" dirty="0"/>
          </a:p>
          <a:p>
            <a:pPr lvl="1"/>
            <a:r>
              <a:rPr lang="zh-CN" altLang="en-US" dirty="0"/>
              <a:t>针孔成像系统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7056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三色理论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RGB, CMY</a:t>
            </a: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加色系统 </a:t>
            </a:r>
            <a:r>
              <a:rPr lang="en-US" altLang="zh-CN" b="1" dirty="0">
                <a:solidFill>
                  <a:schemeClr val="tx1"/>
                </a:solidFill>
              </a:rPr>
              <a:t>VS </a:t>
            </a:r>
            <a:r>
              <a:rPr lang="zh-CN" altLang="en-US" b="1" dirty="0">
                <a:solidFill>
                  <a:schemeClr val="tx1"/>
                </a:solidFill>
              </a:rPr>
              <a:t>减色系统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5532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人眼视觉系统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构造，两类感光细胞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12</a:t>
            </a:fld>
            <a:endParaRPr lang="es-E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0" y="2636112"/>
            <a:ext cx="7523196" cy="38789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4770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针孔照相机</a:t>
            </a:r>
            <a:endParaRPr lang="en-US" altLang="zh-CN" dirty="0"/>
          </a:p>
          <a:p>
            <a:pPr lvl="1"/>
            <a:r>
              <a:rPr lang="zh-CN" altLang="en-US" dirty="0"/>
              <a:t>成像的数学公式 </a:t>
            </a:r>
            <a:r>
              <a:rPr lang="en-US" altLang="zh-CN" dirty="0" err="1"/>
              <a:t>x,y,z</a:t>
            </a:r>
            <a:r>
              <a:rPr lang="en-US" altLang="zh-CN" dirty="0"/>
              <a:t> -&gt; ?</a:t>
            </a:r>
          </a:p>
          <a:p>
            <a:pPr lvl="1"/>
            <a:r>
              <a:rPr lang="zh-CN" altLang="en-US" dirty="0"/>
              <a:t>视角的概念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13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52800"/>
            <a:ext cx="4486275" cy="262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95" y="2438400"/>
            <a:ext cx="4032717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7818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全局光照明</a:t>
            </a:r>
            <a:r>
              <a:rPr lang="en-US" altLang="zh-CN" b="1" dirty="0">
                <a:solidFill>
                  <a:schemeClr val="tx1"/>
                </a:solidFill>
              </a:rPr>
              <a:t>vs</a:t>
            </a:r>
            <a:r>
              <a:rPr lang="zh-CN" altLang="en-US" b="1" dirty="0">
                <a:solidFill>
                  <a:schemeClr val="tx1"/>
                </a:solidFill>
              </a:rPr>
              <a:t>局部光照明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抓住二者目的的区别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14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7" y="3124200"/>
            <a:ext cx="3609975" cy="2457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75" y="3557202"/>
            <a:ext cx="5372100" cy="15914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编程基础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OpenGL</a:t>
            </a:r>
            <a:r>
              <a:rPr lang="zh-CN" altLang="en-US" dirty="0">
                <a:solidFill>
                  <a:schemeClr val="tx1"/>
                </a:solidFill>
              </a:rPr>
              <a:t>简介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OpenGL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是开放图形程序库，应用程序接口（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），图形硬件的软件接口，</a:t>
            </a:r>
            <a:r>
              <a:rPr lang="zh-CN" altLang="en-US" u="sng" dirty="0">
                <a:solidFill>
                  <a:schemeClr val="tx1"/>
                </a:solidFill>
              </a:rPr>
              <a:t>不是</a:t>
            </a:r>
            <a:r>
              <a:rPr lang="zh-CN" altLang="en-US" dirty="0">
                <a:solidFill>
                  <a:schemeClr val="tx1"/>
                </a:solidFill>
              </a:rPr>
              <a:t>一种编程语言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从不同角度理解</a:t>
            </a:r>
            <a:r>
              <a:rPr lang="en-US" altLang="zh-CN" dirty="0">
                <a:solidFill>
                  <a:schemeClr val="tx1"/>
                </a:solidFill>
              </a:rPr>
              <a:t>OpenGL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程序员视点（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），状态机（</a:t>
            </a:r>
            <a:r>
              <a:rPr lang="en-US" altLang="zh-CN" dirty="0">
                <a:solidFill>
                  <a:schemeClr val="tx1"/>
                </a:solidFill>
              </a:rPr>
              <a:t>State Machine</a:t>
            </a:r>
            <a:r>
              <a:rPr lang="zh-CN" altLang="en-US" dirty="0">
                <a:solidFill>
                  <a:schemeClr val="tx1"/>
                </a:solidFill>
              </a:rPr>
              <a:t>），图形绘制流水线（</a:t>
            </a:r>
            <a:r>
              <a:rPr lang="en-US" altLang="zh-CN" dirty="0">
                <a:solidFill>
                  <a:schemeClr val="tx1"/>
                </a:solidFill>
              </a:rPr>
              <a:t>Rendering Pipeline)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OpenGL</a:t>
            </a:r>
            <a:r>
              <a:rPr lang="zh-CN" altLang="en-US" dirty="0">
                <a:solidFill>
                  <a:schemeClr val="tx1"/>
                </a:solidFill>
              </a:rPr>
              <a:t>的实现方式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软件实现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硬件实现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OpenGL</a:t>
            </a:r>
            <a:r>
              <a:rPr lang="zh-CN" altLang="en-US" dirty="0">
                <a:solidFill>
                  <a:schemeClr val="tx1"/>
                </a:solidFill>
              </a:rPr>
              <a:t>三个主要的库及彼此关系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GL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GLU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GLUT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编程基础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完整程序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OpenGL</a:t>
            </a:r>
            <a:r>
              <a:rPr lang="zh-CN" altLang="en-US" dirty="0"/>
              <a:t>程序解析</a:t>
            </a:r>
            <a:endParaRPr lang="en-US" altLang="zh-CN" dirty="0"/>
          </a:p>
          <a:p>
            <a:pPr lvl="2"/>
            <a:r>
              <a:rPr lang="zh-CN" altLang="en-US" dirty="0"/>
              <a:t>一个简单的程序，大量使用默认参数</a:t>
            </a:r>
            <a:endParaRPr lang="en-US" altLang="zh-CN" dirty="0"/>
          </a:p>
          <a:p>
            <a:pPr lvl="1"/>
            <a:r>
              <a:rPr lang="en-US" altLang="zh-CN" dirty="0"/>
              <a:t>OpenGL</a:t>
            </a:r>
            <a:r>
              <a:rPr lang="zh-CN" altLang="en-US" dirty="0"/>
              <a:t>编程基础知识</a:t>
            </a:r>
            <a:endParaRPr lang="en-US" altLang="zh-CN" dirty="0"/>
          </a:p>
          <a:p>
            <a:pPr lvl="2"/>
            <a:r>
              <a:rPr lang="en-US" altLang="zh-CN" sz="1800" dirty="0"/>
              <a:t>OpenGL</a:t>
            </a:r>
            <a:r>
              <a:rPr lang="zh-CN" altLang="en-US" sz="1800" dirty="0"/>
              <a:t>程序的结构：</a:t>
            </a:r>
            <a:endParaRPr lang="en-US" altLang="zh-CN" sz="1800" dirty="0"/>
          </a:p>
          <a:p>
            <a:pPr lvl="3"/>
            <a:r>
              <a:rPr lang="zh-CN" altLang="en-US" sz="1800" b="0" dirty="0">
                <a:latin typeface="+mj-ea"/>
              </a:rPr>
              <a:t>状态机初始化，回调函数注册，定义回调函数</a:t>
            </a:r>
            <a:endParaRPr lang="en-US" altLang="zh-CN" sz="1800" b="0" dirty="0">
              <a:latin typeface="+mj-ea"/>
            </a:endParaRPr>
          </a:p>
          <a:p>
            <a:pPr lvl="2"/>
            <a:r>
              <a:rPr lang="zh-CN" altLang="en-US" sz="1800" dirty="0"/>
              <a:t>控制函数</a:t>
            </a:r>
            <a:endParaRPr lang="en-US" altLang="zh-CN" sz="1800" dirty="0"/>
          </a:p>
          <a:p>
            <a:pPr lvl="3"/>
            <a:r>
              <a:rPr lang="en-US" altLang="zh-CN" sz="1800" b="0" dirty="0"/>
              <a:t>GLUT</a:t>
            </a:r>
            <a:r>
              <a:rPr lang="zh-CN" altLang="en-US" sz="1800" b="0" dirty="0"/>
              <a:t>库函数</a:t>
            </a:r>
            <a:r>
              <a:rPr lang="zh-CN" altLang="en-US" sz="1800" b="0" dirty="0">
                <a:latin typeface="+mj-ea"/>
              </a:rPr>
              <a:t>：窗口管理、事件处理循环、回调函数机制</a:t>
            </a:r>
            <a:endParaRPr lang="en-US" altLang="zh-CN" sz="1800" b="0" dirty="0">
              <a:latin typeface="+mj-ea"/>
            </a:endParaRPr>
          </a:p>
          <a:p>
            <a:pPr lvl="2"/>
            <a:r>
              <a:rPr lang="zh-CN" altLang="en-US" sz="1800" dirty="0"/>
              <a:t>视图</a:t>
            </a:r>
            <a:endParaRPr lang="en-US" altLang="zh-CN" sz="1800" dirty="0"/>
          </a:p>
          <a:p>
            <a:pPr lvl="3"/>
            <a:r>
              <a:rPr lang="zh-CN" altLang="en-US" sz="1800" b="0" dirty="0">
                <a:latin typeface="+mj-ea"/>
              </a:rPr>
              <a:t>设置相机的内部属性、设置相机的外部属性</a:t>
            </a:r>
            <a:endParaRPr lang="en-US" altLang="zh-CN" sz="1800" b="0" dirty="0">
              <a:latin typeface="+mj-ea"/>
            </a:endParaRPr>
          </a:p>
          <a:p>
            <a:pPr lvl="2"/>
            <a:r>
              <a:rPr lang="en-US" altLang="zh-CN" sz="1800" dirty="0"/>
              <a:t>OpenGL</a:t>
            </a:r>
            <a:r>
              <a:rPr lang="zh-CN" altLang="en-US" sz="1800" dirty="0"/>
              <a:t>的图元</a:t>
            </a:r>
            <a:endParaRPr lang="en-US" altLang="zh-CN" sz="1800" dirty="0"/>
          </a:p>
          <a:p>
            <a:pPr lvl="3"/>
            <a:r>
              <a:rPr lang="zh-CN" altLang="en-US" sz="1800" b="0" dirty="0">
                <a:latin typeface="+mj-ea"/>
              </a:rPr>
              <a:t>基本图元设置，用简单图元实现复杂物体</a:t>
            </a:r>
            <a:endParaRPr lang="en-US" altLang="zh-CN" sz="1800" b="0" dirty="0">
              <a:latin typeface="+mj-ea"/>
            </a:endParaRPr>
          </a:p>
          <a:p>
            <a:pPr lvl="2"/>
            <a:r>
              <a:rPr lang="zh-CN" altLang="en-US" sz="1800" dirty="0"/>
              <a:t>属性</a:t>
            </a:r>
            <a:endParaRPr lang="en-US" altLang="zh-CN" sz="1800" dirty="0"/>
          </a:p>
          <a:p>
            <a:pPr lvl="3"/>
            <a:r>
              <a:rPr lang="zh-CN" altLang="en-US" sz="1800" b="0" dirty="0">
                <a:latin typeface="+mj-ea"/>
              </a:rPr>
              <a:t>颜色、宽度、实线虚线等</a:t>
            </a:r>
            <a:endParaRPr lang="en-US" altLang="zh-CN" sz="1800" b="0" dirty="0">
              <a:latin typeface="+mj-ea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的三维编程及交互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三维绘制（</a:t>
            </a:r>
            <a:r>
              <a:rPr lang="en-US" altLang="zh-CN" sz="2800" dirty="0">
                <a:solidFill>
                  <a:schemeClr val="tx1"/>
                </a:solidFill>
              </a:rPr>
              <a:t>3D Rendering)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如何呈现三维效果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哪些要素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设置模型视图矩阵与投影矩阵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调整窗口大小如果影响了物体的显示比例，应该怎么解决？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消隐概念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GLUT/GLU</a:t>
            </a:r>
            <a:r>
              <a:rPr lang="zh-CN" altLang="en-US" sz="2400" dirty="0">
                <a:solidFill>
                  <a:schemeClr val="tx1"/>
                </a:solidFill>
              </a:rPr>
              <a:t>相关函数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2D/3D</a:t>
            </a:r>
            <a:r>
              <a:rPr lang="zh-CN" altLang="en-US" sz="2400" dirty="0">
                <a:solidFill>
                  <a:schemeClr val="tx1"/>
                </a:solidFill>
              </a:rPr>
              <a:t>镂垫问题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交互（</a:t>
            </a:r>
            <a:r>
              <a:rPr lang="en-US" altLang="zh-CN" sz="2800" dirty="0">
                <a:solidFill>
                  <a:schemeClr val="tx1"/>
                </a:solidFill>
              </a:rPr>
              <a:t>Interaction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GLUT</a:t>
            </a:r>
            <a:r>
              <a:rPr lang="zh-CN" altLang="en-US" sz="2400" dirty="0">
                <a:solidFill>
                  <a:schemeClr val="tx1"/>
                </a:solidFill>
              </a:rPr>
              <a:t>回调函数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705600" cy="1066800"/>
          </a:xfrm>
        </p:spPr>
        <p:txBody>
          <a:bodyPr/>
          <a:lstStyle/>
          <a:p>
            <a:r>
              <a:rPr lang="zh-CN" altLang="en-US" dirty="0"/>
              <a:t>对象与几何变换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齐次坐标的概念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何时是方向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何时是点</a:t>
            </a:r>
          </a:p>
          <a:p>
            <a:pPr lvl="0"/>
            <a:r>
              <a:rPr lang="zh-CN" altLang="en-US" sz="2380" dirty="0">
                <a:sym typeface="+mn-ea"/>
              </a:rPr>
              <a:t>几何变换的数学表示 </a:t>
            </a:r>
            <a:r>
              <a:rPr lang="en-US" altLang="zh-CN" sz="2380" dirty="0">
                <a:sym typeface="+mn-ea"/>
              </a:rPr>
              <a:t>[</a:t>
            </a:r>
            <a:r>
              <a:rPr lang="zh-CN" altLang="en-US" sz="2380" dirty="0">
                <a:sym typeface="+mn-ea"/>
              </a:rPr>
              <a:t>要求记忆！！</a:t>
            </a:r>
            <a:r>
              <a:rPr lang="en-US" altLang="zh-CN" sz="2380" dirty="0">
                <a:sym typeface="+mn-ea"/>
              </a:rPr>
              <a:t>]</a:t>
            </a:r>
            <a:endParaRPr lang="en-US" altLang="zh-CN" sz="238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ym typeface="+mn-ea"/>
              </a:rPr>
              <a:t>平移、旋转、缩放的</a:t>
            </a:r>
            <a:r>
              <a:rPr lang="en-US" altLang="zh-CN" sz="2000" dirty="0">
                <a:sym typeface="+mn-ea"/>
              </a:rPr>
              <a:t>4*4</a:t>
            </a:r>
            <a:r>
              <a:rPr lang="zh-CN" altLang="en-US" sz="2000" dirty="0">
                <a:sym typeface="+mn-ea"/>
              </a:rPr>
              <a:t>矩阵表示（对应齐次坐标）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ym typeface="+mn-ea"/>
              </a:rPr>
              <a:t>变换的复合：复杂的旋转、旋转中心不在原点的旋转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0"/>
            <a:r>
              <a:rPr lang="en-US" altLang="zh-CN" sz="2380" dirty="0">
                <a:sym typeface="+mn-ea"/>
              </a:rPr>
              <a:t>OpenGL</a:t>
            </a:r>
            <a:r>
              <a:rPr lang="zh-CN" altLang="en-US" sz="2380" dirty="0">
                <a:sym typeface="+mn-ea"/>
              </a:rPr>
              <a:t>中的几何变换</a:t>
            </a:r>
            <a:endParaRPr lang="en-US" altLang="zh-CN" sz="238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err="1">
                <a:sym typeface="+mn-ea"/>
              </a:rPr>
              <a:t>gltranslatexx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glRotatexx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glScalexx</a:t>
            </a:r>
            <a:r>
              <a:rPr lang="zh-CN" altLang="en-US" sz="2000" dirty="0">
                <a:sym typeface="+mn-ea"/>
              </a:rPr>
              <a:t>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err="1">
                <a:sym typeface="+mn-ea"/>
              </a:rPr>
              <a:t>glLoadIdentity</a:t>
            </a:r>
            <a:r>
              <a:rPr lang="zh-CN" altLang="en-US" sz="2000" dirty="0">
                <a:sym typeface="+mn-ea"/>
              </a:rPr>
              <a:t>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ym typeface="+mn-ea"/>
              </a:rPr>
              <a:t>获取</a:t>
            </a:r>
            <a:r>
              <a:rPr lang="en-US" altLang="zh-CN" sz="2000" dirty="0" err="1">
                <a:sym typeface="+mn-ea"/>
              </a:rPr>
              <a:t>opengl</a:t>
            </a:r>
            <a:r>
              <a:rPr lang="zh-CN" altLang="en-US" sz="2000" dirty="0">
                <a:sym typeface="+mn-ea"/>
              </a:rPr>
              <a:t>矩阵的方法：</a:t>
            </a:r>
            <a:r>
              <a:rPr lang="en-US" altLang="zh-CN" sz="2000" dirty="0" err="1">
                <a:sym typeface="+mn-ea"/>
              </a:rPr>
              <a:t>glGetFloatv</a:t>
            </a:r>
            <a:r>
              <a:rPr lang="en-US" altLang="zh-CN" sz="2000" dirty="0">
                <a:sym typeface="+mn-ea"/>
              </a:rPr>
              <a:t>(GL_MODELVIEW_MATRIX, </a:t>
            </a:r>
            <a:r>
              <a:rPr lang="en-US" altLang="zh-CN" sz="2000" dirty="0" err="1">
                <a:sym typeface="+mn-ea"/>
              </a:rPr>
              <a:t>arr</a:t>
            </a:r>
            <a:r>
              <a:rPr lang="en-US" altLang="zh-CN" sz="2000" dirty="0">
                <a:sym typeface="+mn-ea"/>
              </a:rPr>
              <a:t>);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900" dirty="0">
                <a:solidFill>
                  <a:schemeClr val="tx1"/>
                </a:solidFill>
              </a:rPr>
              <a:t>主要解决相机的设置问题</a:t>
            </a:r>
            <a:endParaRPr lang="en-US" altLang="zh-CN" sz="2900" dirty="0">
              <a:solidFill>
                <a:schemeClr val="tx1"/>
              </a:solidFill>
            </a:endParaRPr>
          </a:p>
          <a:p>
            <a:r>
              <a:rPr lang="zh-CN" altLang="en-US" sz="2900" dirty="0">
                <a:solidFill>
                  <a:schemeClr val="tx1"/>
                </a:solidFill>
              </a:rPr>
              <a:t>视图概念</a:t>
            </a:r>
            <a:r>
              <a:rPr lang="en-US" altLang="zh-CN" sz="2900" dirty="0">
                <a:solidFill>
                  <a:schemeClr val="tx1"/>
                </a:solidFill>
              </a:rPr>
              <a:t>(</a:t>
            </a:r>
            <a:r>
              <a:rPr lang="zh-CN" altLang="en-US" sz="2900" dirty="0">
                <a:solidFill>
                  <a:schemeClr val="tx1"/>
                </a:solidFill>
              </a:rPr>
              <a:t>了解</a:t>
            </a:r>
            <a:r>
              <a:rPr lang="en-US" altLang="zh-CN" sz="29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平行投影与透视投影的区别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各自有何优缺点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特殊的平行投影：正交投影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三视图，常用于</a:t>
            </a:r>
            <a:r>
              <a:rPr lang="en-US" altLang="zh-CN" sz="1800" dirty="0">
                <a:solidFill>
                  <a:schemeClr val="tx1"/>
                </a:solidFill>
              </a:rPr>
              <a:t>CAD</a:t>
            </a:r>
            <a:r>
              <a:rPr lang="zh-CN" altLang="en-US" sz="1800" dirty="0">
                <a:solidFill>
                  <a:schemeClr val="tx1"/>
                </a:solidFill>
              </a:rPr>
              <a:t>领域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透视投影的分类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灭点：三灭点、两个灭点、一个灭点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期末分值比例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总分</a:t>
            </a:r>
            <a:r>
              <a:rPr lang="en-US" altLang="zh-CN" dirty="0"/>
              <a:t>100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考勤</a:t>
            </a:r>
            <a:r>
              <a:rPr lang="en-US" altLang="zh-CN" dirty="0"/>
              <a:t>5%</a:t>
            </a:r>
          </a:p>
          <a:p>
            <a:r>
              <a:rPr lang="zh-CN" altLang="en-US" dirty="0"/>
              <a:t>平时实验 </a:t>
            </a:r>
            <a:r>
              <a:rPr lang="en-US" altLang="zh-CN" dirty="0"/>
              <a:t>45%</a:t>
            </a:r>
          </a:p>
          <a:p>
            <a:r>
              <a:rPr lang="zh-CN" altLang="en-US" dirty="0"/>
              <a:t>期末考试：</a:t>
            </a:r>
            <a:r>
              <a:rPr lang="en-US" altLang="zh-CN" dirty="0"/>
              <a:t>50%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900" dirty="0">
                <a:solidFill>
                  <a:schemeClr val="tx1"/>
                </a:solidFill>
              </a:rPr>
              <a:t>OpenGL</a:t>
            </a:r>
            <a:r>
              <a:rPr lang="zh-CN" altLang="en-US" sz="2900" dirty="0">
                <a:solidFill>
                  <a:schemeClr val="tx1"/>
                </a:solidFill>
              </a:rPr>
              <a:t>中的视图设置 （掌握）</a:t>
            </a:r>
            <a:endParaRPr lang="en-US" altLang="zh-CN" sz="29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描述相机方位的函数、矩阵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能够实现</a:t>
            </a:r>
            <a:r>
              <a:rPr lang="en-US" altLang="zh-CN" sz="1800" dirty="0" err="1">
                <a:solidFill>
                  <a:schemeClr val="tx1"/>
                </a:solidFill>
              </a:rPr>
              <a:t>gluLookAt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当</a:t>
            </a:r>
            <a:r>
              <a:rPr lang="en-US" altLang="zh-CN" sz="1800" dirty="0">
                <a:solidFill>
                  <a:schemeClr val="tx1"/>
                </a:solidFill>
              </a:rPr>
              <a:t>up</a:t>
            </a:r>
            <a:r>
              <a:rPr lang="zh-CN" altLang="en-US" sz="1800" dirty="0">
                <a:solidFill>
                  <a:schemeClr val="tx1"/>
                </a:solidFill>
              </a:rPr>
              <a:t>向量不平行于投影平面时应该怎么办？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2"/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描述相机投影的函数、矩阵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能够实现</a:t>
            </a:r>
            <a:r>
              <a:rPr lang="en-US" altLang="zh-CN" sz="1800" dirty="0" err="1">
                <a:solidFill>
                  <a:schemeClr val="tx1"/>
                </a:solidFill>
              </a:rPr>
              <a:t>glOrtho</a:t>
            </a:r>
            <a:r>
              <a:rPr lang="en-US" altLang="zh-CN" sz="1800" dirty="0">
                <a:solidFill>
                  <a:schemeClr val="tx1"/>
                </a:solidFill>
              </a:rPr>
              <a:t> [</a:t>
            </a:r>
            <a:r>
              <a:rPr lang="zh-CN" altLang="en-US" sz="1800" dirty="0">
                <a:solidFill>
                  <a:schemeClr val="tx1"/>
                </a:solidFill>
              </a:rPr>
              <a:t>要掌握规范化矩阵的推导过程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zh-CN" altLang="en-US" sz="1800" dirty="0">
                <a:solidFill>
                  <a:schemeClr val="tx1"/>
                </a:solidFill>
              </a:rPr>
              <a:t>（重要！）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能够实现</a:t>
            </a:r>
            <a:r>
              <a:rPr lang="en-US" altLang="zh-CN" sz="1800" dirty="0" err="1">
                <a:solidFill>
                  <a:schemeClr val="tx1"/>
                </a:solidFill>
              </a:rPr>
              <a:t>glFrustum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</a:rPr>
              <a:t>能够实现</a:t>
            </a:r>
            <a:r>
              <a:rPr lang="en-US" altLang="zh-CN" sz="1800" dirty="0" err="1">
                <a:solidFill>
                  <a:schemeClr val="tx1"/>
                </a:solidFill>
              </a:rPr>
              <a:t>gluPerspective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perspective</a:t>
            </a:r>
            <a:r>
              <a:rPr lang="zh-CN" altLang="en-US" sz="1800" dirty="0">
                <a:solidFill>
                  <a:schemeClr val="tx1"/>
                </a:solidFill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</a:rPr>
              <a:t>frustum</a:t>
            </a:r>
            <a:r>
              <a:rPr lang="zh-CN" altLang="en-US" sz="1800" dirty="0">
                <a:solidFill>
                  <a:schemeClr val="tx1"/>
                </a:solidFill>
              </a:rPr>
              <a:t>的关系）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>
                <a:solidFill>
                  <a:schemeClr val="tx1"/>
                </a:solidFill>
              </a:rPr>
              <a:t>图形流水线，尤其是顶点变换（掌握）</a:t>
            </a:r>
            <a:endParaRPr lang="en-US" altLang="zh-CN" sz="29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输入点的坐标，能够自行算出此点在窗口中的位置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经过模型视图变换</a:t>
            </a:r>
            <a:r>
              <a:rPr lang="en-US" altLang="zh-CN" sz="2400" dirty="0">
                <a:solidFill>
                  <a:schemeClr val="tx1"/>
                </a:solidFill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</a:rPr>
              <a:t>投影变换</a:t>
            </a:r>
            <a:r>
              <a:rPr lang="en-US" altLang="zh-CN" sz="2400" dirty="0">
                <a:solidFill>
                  <a:schemeClr val="tx1"/>
                </a:solidFill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</a:rPr>
              <a:t>裁剪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暂时不用）</a:t>
            </a:r>
            <a:r>
              <a:rPr lang="en-US" altLang="zh-CN" sz="2400" dirty="0">
                <a:solidFill>
                  <a:schemeClr val="tx1"/>
                </a:solidFill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</a:rPr>
              <a:t>视口变换 （要自己实现此过程！）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介绍了</a:t>
            </a:r>
            <a:r>
              <a:rPr lang="en-US" altLang="zh-CN" sz="2400" dirty="0">
                <a:solidFill>
                  <a:schemeClr val="tx1"/>
                </a:solidFill>
              </a:rPr>
              <a:t>OpenGL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</a:rPr>
              <a:t>gluProject</a:t>
            </a:r>
            <a:r>
              <a:rPr lang="zh-CN" altLang="en-US" sz="2400" dirty="0">
                <a:solidFill>
                  <a:schemeClr val="tx1"/>
                </a:solidFill>
              </a:rPr>
              <a:t>函数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明暗着色 （计算顶点光照）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光源的类型、材料的类型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Phong</a:t>
            </a:r>
            <a:r>
              <a:rPr lang="zh-CN" altLang="en-US" sz="2400" dirty="0">
                <a:solidFill>
                  <a:schemeClr val="tx1"/>
                </a:solidFill>
              </a:rPr>
              <a:t>光照明模型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给定光源与材质、视点，如何计算光照效果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</a:rPr>
              <a:t>Phong</a:t>
            </a:r>
            <a:r>
              <a:rPr lang="zh-CN" altLang="en-US" sz="2400" dirty="0">
                <a:solidFill>
                  <a:schemeClr val="tx1"/>
                </a:solidFill>
              </a:rPr>
              <a:t>模型的改进版本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en-US" altLang="zh-CN" sz="2400" dirty="0" err="1">
                <a:solidFill>
                  <a:schemeClr val="tx1"/>
                </a:solidFill>
              </a:rPr>
              <a:t>Blinn</a:t>
            </a:r>
            <a:r>
              <a:rPr lang="zh-CN" altLang="en-US" sz="2400" dirty="0">
                <a:solidFill>
                  <a:schemeClr val="tx1"/>
                </a:solidFill>
              </a:rPr>
              <a:t>模型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22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553200" cy="1066800"/>
          </a:xfrm>
        </p:spPr>
        <p:txBody>
          <a:bodyPr/>
          <a:lstStyle/>
          <a:p>
            <a:r>
              <a:rPr lang="zh-CN" altLang="en-US" dirty="0"/>
              <a:t>明暗着色（多边形明暗处理）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900" dirty="0">
                <a:solidFill>
                  <a:schemeClr val="tx1"/>
                </a:solidFill>
              </a:rPr>
              <a:t>主要介绍光源作用在物体上呈现出不同明暗效果的物理过程。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2900" dirty="0">
                <a:solidFill>
                  <a:schemeClr val="tx1"/>
                </a:solidFill>
              </a:rPr>
              <a:t>多边形明暗处理</a:t>
            </a:r>
            <a:endParaRPr lang="en-US" altLang="zh-CN" sz="29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Flat Shading</a:t>
            </a: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</a:rPr>
              <a:t>Gauroud</a:t>
            </a:r>
            <a:r>
              <a:rPr lang="en-US" altLang="zh-CN" sz="2400" dirty="0">
                <a:solidFill>
                  <a:schemeClr val="tx1"/>
                </a:solidFill>
              </a:rPr>
              <a:t> Shading</a:t>
            </a: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</a:rPr>
              <a:t>Phong</a:t>
            </a:r>
            <a:r>
              <a:rPr lang="en-US" altLang="zh-CN" sz="2400" dirty="0">
                <a:solidFill>
                  <a:schemeClr val="tx1"/>
                </a:solidFill>
              </a:rPr>
              <a:t> Shading </a:t>
            </a:r>
          </a:p>
          <a:p>
            <a:r>
              <a:rPr lang="en-US" altLang="zh-CN" sz="2900" dirty="0">
                <a:solidFill>
                  <a:schemeClr val="tx1"/>
                </a:solidFill>
              </a:rPr>
              <a:t>OpenGL</a:t>
            </a:r>
            <a:r>
              <a:rPr lang="zh-CN" altLang="en-US" sz="2900" dirty="0">
                <a:solidFill>
                  <a:schemeClr val="tx1"/>
                </a:solidFill>
              </a:rPr>
              <a:t>明暗处理</a:t>
            </a:r>
            <a:endParaRPr lang="en-US" altLang="zh-CN" sz="29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光照模式、光源、材质属性的设置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如何设置光源位置（例如：光源随视点一起运动，视点运动光源固定，物体运动光源固定等）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编程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23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图形绘制流水线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成像的两种策略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基于图像、基于物体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流水线各个阶段的任务</a:t>
            </a:r>
          </a:p>
          <a:p>
            <a:r>
              <a:rPr lang="zh-CN" altLang="en-US" sz="2800" dirty="0">
                <a:sym typeface="+mn-ea"/>
              </a:rPr>
              <a:t>隐藏面消除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 err="1">
                <a:sym typeface="+mn-ea"/>
              </a:rPr>
              <a:t>Zbuffer</a:t>
            </a:r>
            <a:endParaRPr lang="zh-CN" altLang="en-US" sz="28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光线跟踪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Whitted</a:t>
            </a:r>
            <a:r>
              <a:rPr lang="en-US" altLang="zh-CN" dirty="0"/>
              <a:t> </a:t>
            </a:r>
            <a:r>
              <a:rPr lang="zh-CN" altLang="en-US" dirty="0"/>
              <a:t>光线跟踪</a:t>
            </a:r>
            <a:endParaRPr lang="en-US" altLang="zh-CN" dirty="0"/>
          </a:p>
          <a:p>
            <a:r>
              <a:rPr lang="en-US" altLang="zh-CN" dirty="0" err="1"/>
              <a:t>Whitted</a:t>
            </a:r>
            <a:r>
              <a:rPr lang="zh-CN" altLang="en-US" dirty="0"/>
              <a:t>着色模型：</a:t>
            </a:r>
            <a:endParaRPr lang="en-US" altLang="zh-CN" dirty="0"/>
          </a:p>
          <a:p>
            <a:pPr lvl="1"/>
            <a:r>
              <a:rPr lang="zh-CN" altLang="en-US" dirty="0"/>
              <a:t>环境光项</a:t>
            </a:r>
            <a:endParaRPr lang="en-US" altLang="zh-CN" dirty="0"/>
          </a:p>
          <a:p>
            <a:pPr lvl="1"/>
            <a:r>
              <a:rPr lang="zh-CN" altLang="en-US" dirty="0"/>
              <a:t>局部</a:t>
            </a:r>
            <a:r>
              <a:rPr lang="en-US" altLang="zh-CN" dirty="0" err="1"/>
              <a:t>Phong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反射</a:t>
            </a:r>
            <a:endParaRPr lang="en-US" altLang="zh-CN" dirty="0"/>
          </a:p>
          <a:p>
            <a:pPr lvl="1"/>
            <a:r>
              <a:rPr lang="zh-CN" altLang="en-US" dirty="0"/>
              <a:t>折射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几何的几种表示方式</a:t>
            </a:r>
            <a:endParaRPr lang="en-US" altLang="zh-CN" dirty="0"/>
          </a:p>
          <a:p>
            <a:pPr lvl="1"/>
            <a:r>
              <a:rPr lang="zh-CN" altLang="en-US" dirty="0"/>
              <a:t>显示、隐式</a:t>
            </a:r>
            <a:endParaRPr lang="en-US" altLang="zh-CN" dirty="0"/>
          </a:p>
          <a:p>
            <a:pPr lvl="1"/>
            <a:r>
              <a:rPr lang="zh-CN" altLang="en-US" dirty="0"/>
              <a:t>点云、网格、</a:t>
            </a:r>
            <a:r>
              <a:rPr lang="en-US" altLang="zh-CN" dirty="0"/>
              <a:t>SDF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几何采集</a:t>
            </a:r>
            <a:endParaRPr lang="en-US" altLang="zh-CN" dirty="0"/>
          </a:p>
          <a:p>
            <a:pPr lvl="1"/>
            <a:r>
              <a:rPr lang="zh-CN" altLang="en-US" dirty="0"/>
              <a:t>三维重建的方法</a:t>
            </a:r>
            <a:endParaRPr lang="en-US" altLang="zh-CN" dirty="0"/>
          </a:p>
          <a:p>
            <a:r>
              <a:rPr lang="zh-CN" altLang="en-US" dirty="0"/>
              <a:t>网格处理</a:t>
            </a:r>
            <a:endParaRPr lang="en-US" altLang="zh-CN" dirty="0"/>
          </a:p>
          <a:p>
            <a:pPr lvl="1"/>
            <a:r>
              <a:rPr lang="zh-CN" altLang="en-US" dirty="0"/>
              <a:t>网格去噪</a:t>
            </a:r>
            <a:r>
              <a:rPr lang="en-US" altLang="zh-CN" dirty="0"/>
              <a:t>——Laplacian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网格简化</a:t>
            </a:r>
            <a:endParaRPr lang="en-US" altLang="zh-CN" dirty="0"/>
          </a:p>
          <a:p>
            <a:pPr lvl="1"/>
            <a:r>
              <a:rPr lang="zh-CN" altLang="en-US" dirty="0"/>
              <a:t>网格细分</a:t>
            </a:r>
            <a:endParaRPr lang="en-US" altLang="zh-CN" dirty="0"/>
          </a:p>
          <a:p>
            <a:pPr lvl="1"/>
            <a:r>
              <a:rPr lang="zh-CN" altLang="en-US" dirty="0"/>
              <a:t>网格正则化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动画与仿真入门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动画的概念</a:t>
            </a:r>
            <a:endParaRPr lang="en-US" altLang="zh-CN" dirty="0"/>
          </a:p>
          <a:p>
            <a:r>
              <a:rPr lang="zh-CN" altLang="en-US" dirty="0"/>
              <a:t>关键帧插值</a:t>
            </a:r>
            <a:endParaRPr lang="en-US" altLang="zh-CN" dirty="0"/>
          </a:p>
          <a:p>
            <a:r>
              <a:rPr lang="en-US" altLang="zh-CN" dirty="0" err="1"/>
              <a:t>BlendShape</a:t>
            </a:r>
            <a:endParaRPr lang="en-US" altLang="zh-CN" dirty="0"/>
          </a:p>
          <a:p>
            <a:r>
              <a:rPr lang="en-US" altLang="zh-CN" dirty="0"/>
              <a:t>LBS</a:t>
            </a:r>
          </a:p>
          <a:p>
            <a:r>
              <a:rPr lang="zh-CN" altLang="en-US" dirty="0"/>
              <a:t>质点</a:t>
            </a:r>
            <a:r>
              <a:rPr lang="en-US" altLang="zh-CN" dirty="0"/>
              <a:t>-</a:t>
            </a:r>
            <a:r>
              <a:rPr lang="zh-CN" altLang="en-US" dirty="0"/>
              <a:t>弹簧系统</a:t>
            </a:r>
            <a:endParaRPr lang="en-US" altLang="zh-CN" dirty="0"/>
          </a:p>
          <a:p>
            <a:pPr lvl="1"/>
            <a:r>
              <a:rPr lang="zh-CN" altLang="en-US" dirty="0"/>
              <a:t>受力分析</a:t>
            </a:r>
            <a:endParaRPr lang="en-US" altLang="zh-CN" dirty="0"/>
          </a:p>
          <a:p>
            <a:pPr lvl="1"/>
            <a:r>
              <a:rPr lang="zh-CN" altLang="en-US" dirty="0"/>
              <a:t>弹簧系统的构建</a:t>
            </a:r>
            <a:endParaRPr lang="en-US" altLang="zh-CN" dirty="0"/>
          </a:p>
          <a:p>
            <a:pPr lvl="1"/>
            <a:r>
              <a:rPr lang="zh-CN" altLang="en-US" dirty="0"/>
              <a:t>布料模拟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27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 图形学应用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三维电影的原理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cs typeface="MS PGothic" panose="020B0600070205080204" pitchFamily="34" charset="-128"/>
              </a:rPr>
              <a:t>双目成像形成视差</a:t>
            </a:r>
            <a:endParaRPr lang="en-US" altLang="zh-CN" sz="2000" dirty="0">
              <a:solidFill>
                <a:schemeClr val="tx1"/>
              </a:solidFill>
              <a:cs typeface="MS PGothic" panose="020B0600070205080204" pitchFamily="34" charset="-128"/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三维打印机的原理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cs typeface="MS PGothic" panose="020B0600070205080204" pitchFamily="34" charset="-128"/>
              </a:rPr>
              <a:t>根据三维模型切片逐层叠加</a:t>
            </a:r>
            <a:endParaRPr lang="en-US" altLang="zh-CN" sz="2000" dirty="0">
              <a:solidFill>
                <a:schemeClr val="tx1"/>
              </a:solidFill>
              <a:cs typeface="MS PGothic" panose="020B0600070205080204" pitchFamily="34" charset="-128"/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Kinect</a:t>
            </a:r>
            <a:r>
              <a:rPr lang="zh-CN" altLang="en-US" sz="2000" dirty="0">
                <a:solidFill>
                  <a:schemeClr val="tx1"/>
                </a:solidFill>
              </a:rPr>
              <a:t>等体感设备的原理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</a:rPr>
              <a:t>利用彩色摄像头和深度摄像头同时获取彩色和深度数据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</a:rPr>
              <a:t>深度摄像头一般由一个光斑发射器和红外接收器组成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/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全景图算法的原理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增强现实的原理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28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图形学基本原理 （掌握） </a:t>
            </a:r>
            <a:endParaRPr lang="en-US" altLang="zh-CN" dirty="0"/>
          </a:p>
          <a:p>
            <a:pPr lvl="1"/>
            <a:r>
              <a:rPr lang="zh-CN" altLang="en-US" dirty="0"/>
              <a:t>光栅化绘制管线</a:t>
            </a:r>
            <a:endParaRPr lang="en-US" altLang="zh-CN" dirty="0"/>
          </a:p>
          <a:p>
            <a:pPr lvl="1"/>
            <a:r>
              <a:rPr lang="zh-CN" altLang="en-US" dirty="0"/>
              <a:t>光线跟踪绘制管线</a:t>
            </a:r>
            <a:endParaRPr lang="en-US" altLang="zh-CN" dirty="0"/>
          </a:p>
          <a:p>
            <a:pPr lvl="1"/>
            <a:r>
              <a:rPr lang="zh-CN" altLang="en-US" dirty="0"/>
              <a:t>几何基础</a:t>
            </a:r>
            <a:endParaRPr lang="en-US" altLang="zh-CN" dirty="0"/>
          </a:p>
          <a:p>
            <a:pPr lvl="1"/>
            <a:r>
              <a:rPr lang="zh-CN" altLang="en-US" dirty="0"/>
              <a:t>动画与仿真入门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基础 </a:t>
            </a:r>
            <a:r>
              <a:rPr lang="en-US" altLang="zh-CN" dirty="0"/>
              <a:t>(</a:t>
            </a:r>
            <a:r>
              <a:rPr lang="zh-CN" altLang="en-US" dirty="0"/>
              <a:t>掌握）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图形学最新应用的原理（了解知识）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图形学是什么</a:t>
            </a:r>
            <a:endParaRPr lang="en-US" altLang="zh-CN" dirty="0"/>
          </a:p>
          <a:p>
            <a:pPr lvl="1"/>
            <a:r>
              <a:rPr lang="zh-CN" altLang="en-US" dirty="0"/>
              <a:t>研究利用计算机生成图像的方法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研究内容：？ </a:t>
            </a:r>
            <a:r>
              <a:rPr lang="en-US" altLang="zh-CN" dirty="0"/>
              <a:t>(</a:t>
            </a:r>
            <a:r>
              <a:rPr lang="zh-CN" altLang="en-US" dirty="0"/>
              <a:t>请列举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4</a:t>
            </a:fld>
            <a:endParaRPr lang="es-E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48615" y="3118040"/>
            <a:ext cx="11931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Input devices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08951" y="3118040"/>
            <a:ext cx="1236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Output device</a:t>
            </a:r>
          </a:p>
        </p:txBody>
      </p:sp>
      <p:pic>
        <p:nvPicPr>
          <p:cNvPr id="7" name="Picture 10" descr="AN01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10" y="2743200"/>
            <a:ext cx="4643515" cy="157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历史发展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主要时间节点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b="1" dirty="0">
                <a:solidFill>
                  <a:schemeClr val="tx1"/>
                </a:solidFill>
              </a:rPr>
              <a:t>起源：上世纪</a:t>
            </a:r>
            <a:r>
              <a:rPr lang="en-US" altLang="zh-CN" b="1" dirty="0">
                <a:solidFill>
                  <a:schemeClr val="tx1"/>
                </a:solidFill>
              </a:rPr>
              <a:t>50-60</a:t>
            </a:r>
            <a:r>
              <a:rPr lang="zh-CN" altLang="en-US" b="1" dirty="0">
                <a:solidFill>
                  <a:schemeClr val="tx1"/>
                </a:solidFill>
              </a:rPr>
              <a:t>年代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线框图形学、</a:t>
            </a:r>
            <a:r>
              <a:rPr lang="en-US" altLang="zh-CN" dirty="0">
                <a:solidFill>
                  <a:schemeClr val="tx1"/>
                </a:solidFill>
              </a:rPr>
              <a:t>Display Processor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60-70</a:t>
            </a:r>
            <a:r>
              <a:rPr lang="zh-CN" altLang="en-US" dirty="0">
                <a:solidFill>
                  <a:schemeClr val="tx1"/>
                </a:solidFill>
              </a:rPr>
              <a:t>年代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光栅图形学：</a:t>
            </a:r>
            <a:r>
              <a:rPr lang="en-US" altLang="zh-CN" dirty="0">
                <a:solidFill>
                  <a:schemeClr val="tx1"/>
                </a:solidFill>
              </a:rPr>
              <a:t>70-80</a:t>
            </a:r>
            <a:r>
              <a:rPr lang="zh-CN" altLang="en-US" dirty="0">
                <a:solidFill>
                  <a:schemeClr val="tx1"/>
                </a:solidFill>
              </a:rPr>
              <a:t>年代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真实感图形、特殊图形硬件、工业标准：</a:t>
            </a:r>
            <a:r>
              <a:rPr lang="en-US" altLang="zh-CN" dirty="0">
                <a:solidFill>
                  <a:schemeClr val="tx1"/>
                </a:solidFill>
              </a:rPr>
              <a:t>80-90</a:t>
            </a:r>
            <a:r>
              <a:rPr lang="zh-CN" altLang="en-US" dirty="0">
                <a:solidFill>
                  <a:schemeClr val="tx1"/>
                </a:solidFill>
              </a:rPr>
              <a:t>年代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OpenGL</a:t>
            </a:r>
            <a:r>
              <a:rPr lang="zh-CN" altLang="en-US" dirty="0">
                <a:solidFill>
                  <a:schemeClr val="tx1"/>
                </a:solidFill>
              </a:rPr>
              <a:t>、图形学制作电影、新的硬件特性：</a:t>
            </a:r>
            <a:r>
              <a:rPr lang="en-US" altLang="zh-CN" dirty="0">
                <a:solidFill>
                  <a:schemeClr val="tx1"/>
                </a:solidFill>
              </a:rPr>
              <a:t>90-2000</a:t>
            </a:r>
            <a:r>
              <a:rPr lang="zh-CN" altLang="en-US" dirty="0">
                <a:solidFill>
                  <a:schemeClr val="tx1"/>
                </a:solidFill>
              </a:rPr>
              <a:t>年代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照片级真实感、游戏机、可编程管线：</a:t>
            </a:r>
            <a:r>
              <a:rPr lang="en-US" altLang="zh-CN" dirty="0">
                <a:solidFill>
                  <a:schemeClr val="tx1"/>
                </a:solidFill>
              </a:rPr>
              <a:t>2000</a:t>
            </a:r>
            <a:r>
              <a:rPr lang="zh-CN" altLang="en-US" dirty="0">
                <a:solidFill>
                  <a:schemeClr val="tx1"/>
                </a:solidFill>
              </a:rPr>
              <a:t>年以后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主要人物贡献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Ivan Sutherland</a:t>
            </a:r>
            <a:r>
              <a:rPr lang="zh-CN" altLang="en-US" b="1" dirty="0">
                <a:solidFill>
                  <a:schemeClr val="tx1"/>
                </a:solidFill>
              </a:rPr>
              <a:t>：认识到人机交互的重要作用、开发</a:t>
            </a:r>
            <a:r>
              <a:rPr lang="en-US" altLang="zh-CN" b="1" dirty="0">
                <a:solidFill>
                  <a:schemeClr val="tx1"/>
                </a:solidFill>
              </a:rPr>
              <a:t>Sketchpad</a:t>
            </a:r>
            <a:r>
              <a:rPr lang="zh-CN" altLang="en-US" b="1" dirty="0">
                <a:solidFill>
                  <a:schemeClr val="tx1"/>
                </a:solidFill>
              </a:rPr>
              <a:t>、许多图形学算法由其发明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/>
            <a:r>
              <a:rPr lang="zh-CN" altLang="en-US" b="1" dirty="0">
                <a:solidFill>
                  <a:schemeClr val="tx1"/>
                </a:solidFill>
              </a:rPr>
              <a:t>梁友栋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应用领域 （需要举出具体实例）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信息可视化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设计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模拟与动画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用户界面（交互）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5532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成像系统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成像四要素：几何、材质、观察者、光源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光的属性：不同波长的光对应颜色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810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材质：漫反射材质、镜面反射材质、折射材质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7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5576887" cy="2944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4770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模拟成像过程的光线跟踪法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8</a:t>
            </a:fld>
            <a:endParaRPr lang="es-E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21" y="2553709"/>
            <a:ext cx="5638800" cy="36833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553200" cy="1066800"/>
          </a:xfrm>
        </p:spPr>
        <p:txBody>
          <a:bodyPr/>
          <a:lstStyle/>
          <a:p>
            <a:r>
              <a:rPr lang="zh-CN" altLang="en-US" dirty="0"/>
              <a:t>成像系统及绘制管线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光线跟踪效果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t>9</a:t>
            </a:fld>
            <a:endParaRPr lang="es-E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8" y="2147628"/>
            <a:ext cx="6043612" cy="45253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dlNzNkOWNlZmViZjkzOTk4NDM4M2U0ZWE0YzMyMzMifQ=="/>
</p:tagLst>
</file>

<file path=ppt/theme/theme1.xml><?xml version="1.0" encoding="utf-8"?>
<a:theme xmlns:a="http://schemas.openxmlformats.org/drawingml/2006/main" name="AngelICG02">
  <a:themeElements>
    <a:clrScheme name="AngelICG0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ctr" anchorCtr="1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ctr" anchorCtr="1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ngelICG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gelICG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C:\PPT\BOOK_LECTURE\AngelICG02.ppt</Template>
  <TotalTime>0</TotalTime>
  <Words>1104</Words>
  <Application>Microsoft Office PowerPoint</Application>
  <PresentationFormat>全屏显示(4:3)</PresentationFormat>
  <Paragraphs>241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MS PGothic</vt:lpstr>
      <vt:lpstr>楷体</vt:lpstr>
      <vt:lpstr>Arial</vt:lpstr>
      <vt:lpstr>Times New Roman</vt:lpstr>
      <vt:lpstr>AngelICG02</vt:lpstr>
      <vt:lpstr>Image</vt:lpstr>
      <vt:lpstr>Introduction to  Computer Graphics</vt:lpstr>
      <vt:lpstr>期末分值比例</vt:lpstr>
      <vt:lpstr>课程内容</vt:lpstr>
      <vt:lpstr>图形学概述</vt:lpstr>
      <vt:lpstr>图形学概述</vt:lpstr>
      <vt:lpstr>图形学概述</vt:lpstr>
      <vt:lpstr>成像系统及绘制管线</vt:lpstr>
      <vt:lpstr>成像系统及绘制管线</vt:lpstr>
      <vt:lpstr>成像系统及绘制管线</vt:lpstr>
      <vt:lpstr>成像系统及绘制管线</vt:lpstr>
      <vt:lpstr>成像系统及绘制管线</vt:lpstr>
      <vt:lpstr>成像系统及绘制管线</vt:lpstr>
      <vt:lpstr>成像系统及绘制管线</vt:lpstr>
      <vt:lpstr>成像系统及绘制管线</vt:lpstr>
      <vt:lpstr>OpenGL编程基础</vt:lpstr>
      <vt:lpstr>OpenGL编程基础</vt:lpstr>
      <vt:lpstr>OpenGL的三维编程及交互 </vt:lpstr>
      <vt:lpstr>对象与几何变换 </vt:lpstr>
      <vt:lpstr>视图</vt:lpstr>
      <vt:lpstr>视图</vt:lpstr>
      <vt:lpstr>视图</vt:lpstr>
      <vt:lpstr>明暗着色 （计算顶点光照）</vt:lpstr>
      <vt:lpstr>明暗着色（多边形明暗处理）</vt:lpstr>
      <vt:lpstr>图形绘制流水线1</vt:lpstr>
      <vt:lpstr>光线跟踪</vt:lpstr>
      <vt:lpstr>几何基础</vt:lpstr>
      <vt:lpstr>动画与仿真入门</vt:lpstr>
      <vt:lpstr>其他 图形学应用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</dc:creator>
  <cp:lastModifiedBy>Hi</cp:lastModifiedBy>
  <cp:revision>444</cp:revision>
  <dcterms:created xsi:type="dcterms:W3CDTF">2011-07-24T21:10:00Z</dcterms:created>
  <dcterms:modified xsi:type="dcterms:W3CDTF">2025-06-05T14:33:27Z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FBFD8E19A98544C5BC884AF8D375B91F</vt:lpwstr>
  </property>
  <property fmtid="{D5CDD505-2E9C-101B-9397-08002B2CF9AE}" pid="3" name="KSOProductBuildVer">
    <vt:lpwstr>2052-11.1.0.11744</vt:lpwstr>
  </property>
</Properties>
</file>