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71" r:id="rId5"/>
    <p:sldId id="258" r:id="rId6"/>
    <p:sldId id="262" r:id="rId7"/>
    <p:sldId id="268" r:id="rId8"/>
    <p:sldId id="309" r:id="rId9"/>
    <p:sldId id="267" r:id="rId10"/>
    <p:sldId id="284" r:id="rId11"/>
    <p:sldId id="272" r:id="rId12"/>
    <p:sldId id="359" r:id="rId13"/>
    <p:sldId id="360" r:id="rId14"/>
    <p:sldId id="347" r:id="rId15"/>
    <p:sldId id="348" r:id="rId16"/>
  </p:sldIdLst>
  <p:sldSz cx="9144000" cy="6858000" type="screen4x3"/>
  <p:notesSz cx="6783070" cy="9928225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/>
    <p:restoredTop sz="94660"/>
  </p:normalViewPr>
  <p:slideViewPr>
    <p:cSldViewPr showGuides="1">
      <p:cViewPr varScale="1">
        <p:scale>
          <a:sx n="83" d="100"/>
          <a:sy n="83" d="100"/>
        </p:scale>
        <p:origin x="1445" y="67"/>
      </p:cViewPr>
      <p:guideLst>
        <p:guide orient="horz" pos="2131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9330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5"/>
            </a:lvl1pPr>
          </a:lstStyle>
          <a:p>
            <a:endParaRPr lang="zh-CN" altLang="en-US"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2170" y="0"/>
            <a:ext cx="2939330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5"/>
            </a:lvl1pPr>
          </a:lstStyle>
          <a:p>
            <a:fld id="{0F9B84EA-7D68-4D60-9CB1-D50884785D1C}" type="datetimeFigureOut">
              <a:rPr lang="zh-CN" altLang="en-US" smtClean="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</a:fld>
            <a:endParaRPr lang="zh-CN" altLang="en-US"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39330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5"/>
            </a:lvl1pPr>
          </a:lstStyle>
          <a:p>
            <a:endParaRPr lang="zh-CN" altLang="en-US"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2170" y="9430091"/>
            <a:ext cx="2939330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5"/>
            </a:lvl1pPr>
          </a:lstStyle>
          <a:p>
            <a:fld id="{8D4E0FC9-F1F8-4FAE-9988-3BA365CFD46F}" type="slidenum">
              <a:rPr lang="zh-CN" altLang="en-US" smtClean="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</a:fld>
            <a:endParaRPr lang="zh-CN" altLang="en-US"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9330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2170" y="0"/>
            <a:ext cx="2939330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3068" y="1241028"/>
            <a:ext cx="5956935" cy="33507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307" y="4777958"/>
            <a:ext cx="5426456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39330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2170" y="9430091"/>
            <a:ext cx="2939330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6" name="日期占位符 27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 sz="140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8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216025" y="6354763"/>
            <a:ext cx="12192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</a:fld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3630613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</a:fld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400800" y="6354763"/>
            <a:ext cx="2286000" cy="36671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8775" y="6354763"/>
            <a:ext cx="3475038" cy="36671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9975" y="6354763"/>
            <a:ext cx="1520825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</a:fld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</a:fld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日期占位符 1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直接连接符 11"/>
          <p:cNvSpPr>
            <a:spLocks noChangeShapeType="1"/>
          </p:cNvSpPr>
          <p:nvPr/>
        </p:nvSpPr>
        <p:spPr bwMode="auto">
          <a:xfrm rot="5400000">
            <a:off x="3160713" y="3324225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等腰三角形 1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等腰三角形 11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  <a:sym typeface="Times New Roman" panose="0202060305040502030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</a:fld>
            <a:endParaRPr lang="en-US" altLang="zh-CN" dirty="0"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1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2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Times New Roman" panose="02020603050405020304" charset="0"/>
          <a:ea typeface="微软雅黑" panose="020B0503020204020204" charset="-122"/>
          <a:cs typeface="微软雅黑" panose="020B0503020204020204" charset="-122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Times New Roman" panose="02020603050405020304" charset="0"/>
          <a:ea typeface="微软雅黑" panose="020B0503020204020204" charset="-122"/>
          <a:cs typeface="微软雅黑" panose="020B0503020204020204" charset="-122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Times New Roman" panose="02020603050405020304" charset="0"/>
          <a:ea typeface="微软雅黑" panose="020B0503020204020204" charset="-122"/>
          <a:cs typeface="微软雅黑" panose="020B0503020204020204" charset="-122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20775B"/>
        </a:buClr>
        <a:buSzPct val="70000"/>
        <a:buFont typeface="Wingdings" panose="05000000000000000000" pitchFamily="2" charset="2"/>
        <a:buChar char=""/>
        <a:defRPr sz="2000" kern="1200">
          <a:solidFill>
            <a:schemeClr val="tx1"/>
          </a:solidFill>
          <a:latin typeface="Times New Roman" panose="02020603050405020304" charset="0"/>
          <a:ea typeface="微软雅黑" panose="020B0503020204020204" charset="-122"/>
          <a:cs typeface="微软雅黑" panose="020B0503020204020204" charset="-122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Times New Roman" panose="02020603050405020304" charset="0"/>
          <a:ea typeface="微软雅黑" panose="020B0503020204020204" charset="-122"/>
          <a:cs typeface="微软雅黑" panose="020B0503020204020204" charset="-122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1143000" y="3886200"/>
            <a:ext cx="7010400" cy="99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</a:pPr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</a:rPr>
              <a:t>Java</a:t>
            </a:r>
            <a:r>
              <a:rPr lang="zh-CN" altLang="en-US" kern="1200" dirty="0">
                <a:solidFill>
                  <a:schemeClr val="bg1"/>
                </a:solidFill>
                <a:latin typeface="+mj-lt"/>
                <a:ea typeface="+mj-ea"/>
              </a:rPr>
              <a:t>程序设计实践课程说明（</a:t>
            </a:r>
            <a:r>
              <a:rPr lang="en-US" altLang="zh-CN" kern="1200" smtClean="0">
                <a:solidFill>
                  <a:schemeClr val="bg1"/>
                </a:solidFill>
                <a:latin typeface="+mj-lt"/>
                <a:ea typeface="+mj-ea"/>
              </a:rPr>
              <a:t>2025</a:t>
            </a:r>
            <a:r>
              <a:rPr lang="zh-CN" altLang="en-US" kern="1200" smtClean="0">
                <a:solidFill>
                  <a:schemeClr val="bg1"/>
                </a:solidFill>
                <a:latin typeface="+mj-lt"/>
                <a:ea typeface="+mj-ea"/>
              </a:rPr>
              <a:t>年</a:t>
            </a:r>
            <a:r>
              <a:rPr lang="zh-CN" altLang="en-US" kern="1200" dirty="0">
                <a:solidFill>
                  <a:schemeClr val="bg1"/>
                </a:solidFill>
                <a:latin typeface="+mj-lt"/>
                <a:ea typeface="+mj-ea"/>
              </a:rPr>
              <a:t>）</a:t>
            </a:r>
            <a:endParaRPr lang="zh-CN" altLang="en-US" kern="12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</a:rPr>
              <a:t>罗 斌   吴克青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kern="1200" dirty="0">
                <a:latin typeface="+mj-lt"/>
                <a:ea typeface="+mj-ea"/>
              </a:rPr>
              <a:t>课程项目介绍</a:t>
            </a:r>
            <a:endParaRPr lang="zh-CN" altLang="en-US" kern="1200" dirty="0">
              <a:latin typeface="+mj-lt"/>
              <a:ea typeface="+mj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题目一：学生个人课表管理系统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1" algn="l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适用场景</a:t>
            </a:r>
            <a:r>
              <a:rPr lang="en-US" altLang="zh-CN" dirty="0" smtClean="0"/>
              <a:t>​​</a:t>
            </a:r>
            <a:endParaRPr lang="en-US" altLang="zh-CN" dirty="0" smtClean="0"/>
          </a:p>
          <a:p>
            <a:pPr lvl="2" algn="l" eaLnBrk="1" hangingPunct="1"/>
            <a:r>
              <a:rPr lang="zh-CN" altLang="en-US" dirty="0" smtClean="0"/>
              <a:t>解决学生手动记录课程表易错、跨设备同步难的问题，支持课程信息录入、课表可视化。</a:t>
            </a:r>
            <a:endParaRPr lang="en-US" altLang="zh-CN" dirty="0" smtClean="0"/>
          </a:p>
          <a:p>
            <a:pPr lvl="1" algn="l" eaLnBrk="1" hangingPunct="1"/>
            <a:r>
              <a:rPr lang="zh-CN" altLang="en-US" dirty="0" smtClean="0"/>
              <a:t>功能点</a:t>
            </a:r>
            <a:r>
              <a:rPr lang="en-US" altLang="zh-CN" dirty="0" smtClean="0"/>
              <a:t>​​</a:t>
            </a:r>
            <a:endParaRPr lang="en-US" altLang="zh-CN" dirty="0" smtClean="0"/>
          </a:p>
          <a:p>
            <a:pPr lvl="2" algn="l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用户管理</a:t>
            </a:r>
            <a:r>
              <a:rPr lang="en-US" altLang="zh-CN" dirty="0" smtClean="0"/>
              <a:t>​​</a:t>
            </a:r>
            <a:r>
              <a:rPr lang="zh-CN" altLang="en-US" dirty="0" smtClean="0"/>
              <a:t>：学生注册</a:t>
            </a:r>
            <a:r>
              <a:rPr lang="en-US" altLang="zh-CN" dirty="0" smtClean="0"/>
              <a:t>/</a:t>
            </a:r>
            <a:r>
              <a:rPr lang="zh-CN" altLang="en-US" dirty="0" smtClean="0"/>
              <a:t>登录。</a:t>
            </a:r>
            <a:endParaRPr lang="zh-CN" altLang="en-US" dirty="0" smtClean="0"/>
          </a:p>
          <a:p>
            <a:pPr lvl="2" algn="l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课程管理</a:t>
            </a:r>
            <a:r>
              <a:rPr lang="en-US" altLang="zh-CN" dirty="0" smtClean="0"/>
              <a:t>​​</a:t>
            </a:r>
            <a:r>
              <a:rPr lang="zh-CN" altLang="en-US" dirty="0" smtClean="0"/>
              <a:t>：手动录入课程信息（名称、时间、地点、教师），支持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批量导入。</a:t>
            </a:r>
            <a:endParaRPr lang="zh-CN" altLang="en-US" dirty="0" smtClean="0"/>
          </a:p>
          <a:p>
            <a:pPr lvl="2" algn="l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课表展示</a:t>
            </a:r>
            <a:r>
              <a:rPr lang="en-US" altLang="zh-CN" dirty="0" smtClean="0"/>
              <a:t>​​</a:t>
            </a:r>
            <a:r>
              <a:rPr lang="zh-CN" altLang="en-US" dirty="0" smtClean="0"/>
              <a:t>：按周</a:t>
            </a:r>
            <a:r>
              <a:rPr lang="en-US" altLang="zh-CN" dirty="0" smtClean="0"/>
              <a:t>/</a:t>
            </a:r>
            <a:r>
              <a:rPr lang="zh-CN" altLang="en-US" dirty="0" smtClean="0"/>
              <a:t>日视图展示课程，支持颜色标签分类（如必修</a:t>
            </a:r>
            <a:r>
              <a:rPr lang="en-US" altLang="zh-CN" dirty="0" smtClean="0"/>
              <a:t>/</a:t>
            </a:r>
            <a:r>
              <a:rPr lang="zh-CN" altLang="en-US" dirty="0" smtClean="0"/>
              <a:t>选修）。</a:t>
            </a:r>
            <a:endParaRPr lang="zh-CN" altLang="en-US" dirty="0" smtClean="0"/>
          </a:p>
          <a:p>
            <a:pPr lvl="2" algn="l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提醒功能</a:t>
            </a:r>
            <a:r>
              <a:rPr lang="en-US" altLang="zh-CN" dirty="0" smtClean="0"/>
              <a:t>​​</a:t>
            </a:r>
            <a:r>
              <a:rPr lang="zh-CN" altLang="en-US" dirty="0" smtClean="0"/>
              <a:t>：上课前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分钟推送通知（邮件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站内消息）。（可选）</a:t>
            </a:r>
            <a:endParaRPr lang="zh-CN" altLang="en-US" dirty="0" smtClean="0"/>
          </a:p>
          <a:p>
            <a:pPr lvl="1" algn="l"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题目二：校园活动报名平台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1" algn="l" eaLnBrk="1" hangingPunct="1"/>
            <a:r>
              <a:rPr lang="en-US" altLang="zh-CN" dirty="0" smtClean="0"/>
              <a:t>​​</a:t>
            </a:r>
            <a:r>
              <a:rPr lang="en-US" altLang="zh-CN" dirty="0" smtClean="0"/>
              <a:t>适用场景​​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替代传统纸质报名表，实现社团活动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讲座的在线报名、人数统计。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功能点</a:t>
            </a:r>
            <a:r>
              <a:rPr lang="en-US" altLang="zh-CN" dirty="0" smtClean="0"/>
              <a:t>​​</a:t>
            </a:r>
            <a:endParaRPr lang="en-US" altLang="zh-CN" dirty="0" smtClean="0"/>
          </a:p>
          <a:p>
            <a:pPr lvl="2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活动发布</a:t>
            </a:r>
            <a:r>
              <a:rPr lang="en-US" altLang="zh-CN" dirty="0" smtClean="0"/>
              <a:t>​​</a:t>
            </a:r>
            <a:r>
              <a:rPr lang="zh-CN" altLang="en-US" dirty="0" smtClean="0"/>
              <a:t>：管理员发布活动（标题、时间、地点、人数限制），支持富文本编辑。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在线报名</a:t>
            </a:r>
            <a:r>
              <a:rPr lang="en-US" altLang="zh-CN" dirty="0" smtClean="0"/>
              <a:t>​​</a:t>
            </a:r>
            <a:r>
              <a:rPr lang="zh-CN" altLang="en-US" dirty="0" smtClean="0"/>
              <a:t>：学生查看活动详情并提交报名（需检测名额是否已满）。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报名管理</a:t>
            </a:r>
            <a:r>
              <a:rPr lang="en-US" altLang="zh-CN" dirty="0" smtClean="0"/>
              <a:t>​​</a:t>
            </a:r>
            <a:r>
              <a:rPr lang="zh-CN" altLang="en-US" dirty="0" smtClean="0"/>
              <a:t>：管理员导出报名名单，支持批量发送通知（如活动变更提醒，此为可选功能）。</a:t>
            </a:r>
            <a:endParaRPr lang="zh-CN" altLang="en-US" dirty="0" smtClean="0"/>
          </a:p>
          <a:p>
            <a:pPr lvl="2" eaLnBrk="1" hangingPunct="1"/>
            <a:r>
              <a:rPr lang="en-US" altLang="zh-CN" dirty="0" smtClean="0"/>
              <a:t>​​</a:t>
            </a:r>
            <a:r>
              <a:rPr lang="zh-CN" altLang="en-US" dirty="0" smtClean="0"/>
              <a:t>数据统计</a:t>
            </a:r>
            <a:r>
              <a:rPr lang="en-US" altLang="zh-CN" dirty="0" smtClean="0"/>
              <a:t>​​</a:t>
            </a:r>
            <a:r>
              <a:rPr lang="zh-CN" altLang="en-US" dirty="0" smtClean="0"/>
              <a:t>：按活动类型生成参与人数柱状图。</a:t>
            </a:r>
            <a:endParaRPr lang="zh-CN" altLang="en-US" dirty="0" smtClean="0"/>
          </a:p>
          <a:p>
            <a:pPr lvl="1">
              <a:buFont typeface="Times New Roman" panose="02020603050405020304" charset="0"/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项目列表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accent1"/>
              </a:buClr>
              <a:buSzPct val="76000"/>
              <a:buFont typeface="Times New Roman" panose="02020603050405020304" charset="0"/>
            </a:pPr>
            <a:r>
              <a:rPr lang="zh-CN" altLang="en-US" b="1" dirty="0" smtClean="0">
                <a:solidFill>
                  <a:schemeClr val="accent4">
                    <a:lumMod val="50000"/>
                  </a:schemeClr>
                </a:solidFill>
                <a:sym typeface="+mn-ea"/>
              </a:rPr>
              <a:t>题目一：学生个人课表管理系统</a:t>
            </a:r>
            <a:endParaRPr lang="zh-CN" altLang="en-US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Clr>
                <a:schemeClr val="accent1"/>
              </a:buClr>
              <a:buSzPct val="76000"/>
              <a:buFont typeface="Times New Roman" panose="02020603050405020304" charset="0"/>
            </a:pPr>
            <a:r>
              <a:rPr lang="zh-CN" altLang="en-US" b="1" dirty="0">
                <a:solidFill>
                  <a:schemeClr val="accent4">
                    <a:lumMod val="50000"/>
                  </a:schemeClr>
                </a:solidFill>
              </a:rPr>
              <a:t>题目二：校园活动报名平台</a:t>
            </a:r>
            <a:endParaRPr lang="zh-CN" altLang="en-US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buClr>
                <a:schemeClr val="accent1"/>
              </a:buClr>
              <a:buSzPct val="76000"/>
              <a:buFont typeface="Times New Roman" panose="02020603050405020304" charset="0"/>
            </a:pPr>
            <a:endParaRPr lang="zh-CN" altLang="en-US" b="1" dirty="0"/>
          </a:p>
          <a:p>
            <a:pPr>
              <a:buClr>
                <a:schemeClr val="accent1"/>
              </a:buClr>
              <a:buSzPct val="76000"/>
              <a:buFont typeface="Times New Roman" panose="02020603050405020304" charset="0"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组队吧！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r>
              <a:rPr lang="zh-CN" altLang="en-US" dirty="0"/>
              <a:t>   </a:t>
            </a:r>
            <a:r>
              <a:rPr lang="en-US" altLang="zh-CN" dirty="0"/>
              <a:t>   </a:t>
            </a:r>
            <a:r>
              <a:rPr lang="zh-CN" altLang="en-US" dirty="0"/>
              <a:t>请大家自由组队（每队人数</a:t>
            </a:r>
            <a:r>
              <a:rPr lang="en-US" altLang="zh-CN" dirty="0"/>
              <a:t>5</a:t>
            </a:r>
            <a:r>
              <a:rPr lang="zh-CN" altLang="en-US" dirty="0"/>
              <a:t>人），并登记到在线文档中。</a:t>
            </a:r>
            <a:endParaRPr lang="en-US" altLang="zh-CN" dirty="0"/>
          </a:p>
          <a:p>
            <a:pPr algn="r">
              <a:buClr>
                <a:schemeClr val="accent1"/>
              </a:buClr>
              <a:buSzPct val="76000"/>
              <a:buFont typeface="Times New Roman" panose="02020603050405020304" charset="0"/>
            </a:pPr>
            <a:endParaRPr lang="zh-CN" altLang="en-US" dirty="0"/>
          </a:p>
          <a:p>
            <a:pPr lvl="1" algn="just">
              <a:buClr>
                <a:schemeClr val="accent2"/>
              </a:buClr>
              <a:buSzPct val="76000"/>
              <a:buFont typeface="Times New Roman" panose="02020603050405020304" charset="0"/>
            </a:pPr>
            <a:r>
              <a:rPr lang="en-US" altLang="zh-CN" dirty="0"/>
              <a:t>1. </a:t>
            </a:r>
            <a:r>
              <a:rPr lang="zh-CN" altLang="en-US" dirty="0"/>
              <a:t>组名</a:t>
            </a:r>
            <a:endParaRPr lang="zh-CN" altLang="en-US" dirty="0"/>
          </a:p>
          <a:p>
            <a:pPr lvl="1" algn="just">
              <a:buClr>
                <a:schemeClr val="accent2"/>
              </a:buClr>
              <a:buSzPct val="76000"/>
              <a:buFont typeface="Times New Roman" panose="02020603050405020304" charset="0"/>
            </a:pPr>
            <a:r>
              <a:rPr lang="en-US" altLang="zh-CN" dirty="0"/>
              <a:t>2. </a:t>
            </a:r>
            <a:r>
              <a:rPr lang="zh-CN" altLang="en-US" dirty="0"/>
              <a:t>组长（学号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手机号）</a:t>
            </a:r>
            <a:endParaRPr lang="zh-CN" altLang="en-US" dirty="0"/>
          </a:p>
          <a:p>
            <a:pPr lvl="1" algn="just">
              <a:buClr>
                <a:schemeClr val="accent2"/>
              </a:buClr>
              <a:buSzPct val="76000"/>
              <a:buFont typeface="Times New Roman" panose="02020603050405020304" charset="0"/>
            </a:pPr>
            <a:r>
              <a:rPr lang="en-US" altLang="zh-CN" dirty="0"/>
              <a:t>3. </a:t>
            </a:r>
            <a:r>
              <a:rPr lang="zh-CN" altLang="en-US" dirty="0"/>
              <a:t>其他成员（学号</a:t>
            </a:r>
            <a:r>
              <a:rPr lang="en-US" altLang="zh-CN" dirty="0"/>
              <a:t>+</a:t>
            </a:r>
            <a:r>
              <a:rPr lang="zh-CN" altLang="en-US" dirty="0"/>
              <a:t>姓名）</a:t>
            </a:r>
            <a:endParaRPr lang="en-US" altLang="zh-CN" dirty="0"/>
          </a:p>
          <a:p>
            <a:pPr lvl="1" algn="just">
              <a:buClr>
                <a:schemeClr val="accent2"/>
              </a:buClr>
              <a:buSzPct val="76000"/>
              <a:buFont typeface="Times New Roman" panose="02020603050405020304" charset="0"/>
            </a:pPr>
            <a:r>
              <a:rPr lang="en-US" altLang="zh-CN" dirty="0"/>
              <a:t>4. </a:t>
            </a:r>
            <a:r>
              <a:rPr lang="zh-CN" altLang="en-US" dirty="0"/>
              <a:t>项目名</a:t>
            </a:r>
            <a:endParaRPr lang="en-US" altLang="zh-CN" dirty="0"/>
          </a:p>
          <a:p>
            <a:pPr lvl="1" algn="just">
              <a:buClr>
                <a:schemeClr val="accent2"/>
              </a:buClr>
              <a:buSzPct val="76000"/>
              <a:buFont typeface="Times New Roman" panose="02020603050405020304" charset="0"/>
              <a:buNone/>
            </a:pPr>
            <a:endParaRPr lang="zh-CN" altLang="en-US" dirty="0"/>
          </a:p>
        </p:txBody>
      </p:sp>
      <p:pic>
        <p:nvPicPr>
          <p:cNvPr id="3" name="图片 2" descr="2025Java程序设计实践QQ群"/>
          <p:cNvPicPr>
            <a:picLocks noChangeAspect="1"/>
          </p:cNvPicPr>
          <p:nvPr/>
        </p:nvPicPr>
        <p:blipFill>
          <a:blip r:embed="rId1"/>
          <a:srcRect t="13788" b="22576"/>
          <a:stretch>
            <a:fillRect/>
          </a:stretch>
        </p:blipFill>
        <p:spPr>
          <a:xfrm>
            <a:off x="4953000" y="1752600"/>
            <a:ext cx="37719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43434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罗  斌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4955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en-US" altLang="zh-C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robin@xmu.edu.cn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吴克青  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4955" marR="0" lvl="1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kqwu@xmu.edu.cn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48005" marR="0" lvl="1" indent="-27305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Times New Roman" panose="02020603050405020304" charset="0"/>
              <a:buChar char=""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244" name="内容占位符 3"/>
          <p:cNvSpPr>
            <a:spLocks noGrp="1"/>
          </p:cNvSpPr>
          <p:nvPr>
            <p:ph sz="quarter" idx="2"/>
          </p:nvPr>
        </p:nvSpPr>
        <p:spPr>
          <a:xfrm>
            <a:off x="4632325" y="1216025"/>
            <a:ext cx="4041775" cy="493712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r>
              <a:rPr lang="zh-CN" altLang="en-US" dirty="0"/>
              <a:t>助教</a:t>
            </a:r>
            <a:endParaRPr lang="en-US" altLang="zh-CN" dirty="0"/>
          </a:p>
          <a:p>
            <a:pPr marL="0" indent="0" eaLnBrk="1" hangingPunct="1"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endParaRPr dirty="0">
              <a:solidFill>
                <a:schemeClr val="tx1"/>
              </a:solidFill>
            </a:endParaRPr>
          </a:p>
          <a:p>
            <a:pPr lvl="1" eaLnBrk="1" hangingPunct="1">
              <a:buClr>
                <a:schemeClr val="accent1"/>
              </a:buClr>
              <a:buSzPct val="76000"/>
              <a:buFont typeface="Times New Roman" panose="02020603050405020304" charset="0"/>
            </a:pPr>
            <a:r>
              <a:rPr lang="zh-CN" altLang="en-US" dirty="0">
                <a:solidFill>
                  <a:schemeClr val="tx1"/>
                </a:solidFill>
              </a:rPr>
              <a:t>姚一鸣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 eaLnBrk="1" hangingPunct="1"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lvl="1" algn="l" eaLnBrk="1" hangingPunct="1">
              <a:buClr>
                <a:schemeClr val="accent1"/>
              </a:buClr>
              <a:buSzPct val="76000"/>
              <a:buFont typeface="Times New Roman" panose="02020603050405020304" charset="0"/>
            </a:pPr>
            <a:r>
              <a:rPr lang="zh-CN" altLang="en-US" dirty="0">
                <a:solidFill>
                  <a:schemeClr val="tx1"/>
                </a:solidFill>
              </a:rPr>
              <a:t>操佳俊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buClr>
                <a:schemeClr val="accent1"/>
              </a:buClr>
              <a:buSzPct val="76000"/>
              <a:buFont typeface="Times New Roman" panose="02020603050405020304" charset="0"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课程</a:t>
            </a:r>
            <a:r>
              <a:rPr lang="en-US" altLang="zh-CN" dirty="0"/>
              <a:t>QQ</a:t>
            </a:r>
            <a:r>
              <a:rPr lang="zh-CN" altLang="en-US" dirty="0"/>
              <a:t>群</a:t>
            </a:r>
            <a:r>
              <a:rPr lang="zh-CN" altLang="en-US" dirty="0" smtClean="0"/>
              <a:t>：</a:t>
            </a:r>
            <a:r>
              <a:rPr lang="en-US" altLang="zh-CN" dirty="0"/>
              <a:t>496529910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kern="1200" dirty="0">
                <a:latin typeface="+mj-lt"/>
                <a:ea typeface="+mj-ea"/>
              </a:rPr>
              <a:t>课程组织及考核方式</a:t>
            </a:r>
            <a:endParaRPr lang="zh-CN" altLang="en-US" kern="1200" dirty="0">
              <a:latin typeface="+mj-lt"/>
              <a:ea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课程形式 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 marL="0" indent="0"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r>
              <a:rPr lang="zh-CN" altLang="en-US" dirty="0"/>
              <a:t>实践课程，以自己动手为主，学会运用互联网上各种学习资源，如：专业论坛、在线教程、人工智能等。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6000"/>
            </a:pPr>
            <a:r>
              <a:rPr lang="zh-CN" altLang="en-US" dirty="0"/>
              <a:t>第一周，主要学习</a:t>
            </a:r>
            <a:r>
              <a:rPr lang="en-US" altLang="zh-CN" dirty="0"/>
              <a:t>Linux</a:t>
            </a:r>
            <a:r>
              <a:rPr lang="zh-CN" altLang="en-US" dirty="0"/>
              <a:t>基本操作，</a:t>
            </a:r>
            <a:r>
              <a:rPr lang="zh-CN" altLang="en-US" dirty="0">
                <a:sym typeface="+mn-ea"/>
              </a:rPr>
              <a:t>组队</a:t>
            </a:r>
            <a:r>
              <a:rPr lang="zh-CN" altLang="en-US" dirty="0">
                <a:sym typeface="+mn-ea"/>
              </a:rPr>
              <a:t>选题</a:t>
            </a:r>
            <a:r>
              <a:rPr lang="zh-CN" altLang="en-US" dirty="0">
                <a:sym typeface="+mn-ea"/>
              </a:rPr>
              <a:t>，进行项目前期准备，着手项目开发。</a:t>
            </a:r>
            <a:endParaRPr lang="zh-CN" altLang="en-US" dirty="0"/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76000"/>
            </a:pPr>
            <a:r>
              <a:rPr lang="zh-CN" altLang="en-US" dirty="0"/>
              <a:t>第二至三周，进行项目设计与实现。</a:t>
            </a:r>
            <a:endParaRPr lang="zh-CN" altLang="en-US" dirty="0"/>
          </a:p>
          <a:p>
            <a:pPr marL="0" indent="0" algn="just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r>
              <a:rPr lang="zh-CN" altLang="en-US" dirty="0"/>
              <a:t>小组内各成员应分工明确，由小组组长负责安排计划，详细制定每位成员应该完成哪些功能，所有的组员要积极配合，协力完成整个项目的开发。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考核方式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r>
              <a:rPr lang="zh-CN" altLang="en-US" sz="2800" dirty="0"/>
              <a:t>个人最终成绩</a:t>
            </a:r>
            <a:r>
              <a:rPr lang="en-US" altLang="zh-CN" sz="2800" dirty="0"/>
              <a:t> = Lunix</a:t>
            </a:r>
            <a:r>
              <a:rPr lang="zh-CN" sz="2800" dirty="0">
                <a:sym typeface="+mn-ea"/>
              </a:rPr>
              <a:t>实验</a:t>
            </a:r>
            <a:r>
              <a:rPr lang="zh-CN" altLang="en-US" sz="2800" dirty="0">
                <a:sym typeface="+mn-ea"/>
              </a:rPr>
              <a:t>报告（</a:t>
            </a:r>
            <a:r>
              <a:rPr lang="en-US" altLang="zh-CN" sz="2800" dirty="0">
                <a:sym typeface="+mn-ea"/>
              </a:rPr>
              <a:t>30</a:t>
            </a:r>
            <a:r>
              <a:rPr lang="en-US" altLang="zh-CN" sz="2800" dirty="0">
                <a:sym typeface="+mn-ea"/>
              </a:rPr>
              <a:t>%</a:t>
            </a:r>
            <a:r>
              <a:rPr lang="zh-CN" altLang="en-US" sz="2800" dirty="0">
                <a:sym typeface="+mn-ea"/>
              </a:rPr>
              <a:t>）</a:t>
            </a:r>
            <a:r>
              <a:rPr lang="en-US" altLang="zh-CN" sz="2800" dirty="0">
                <a:sym typeface="+mn-ea"/>
              </a:rPr>
              <a:t> + </a:t>
            </a:r>
            <a:r>
              <a:rPr lang="zh-CN" altLang="en-US" sz="2800" dirty="0"/>
              <a:t>项目期末成绩（</a:t>
            </a:r>
            <a:r>
              <a:rPr lang="en-US" altLang="zh-CN" sz="2800" dirty="0"/>
              <a:t>50%</a:t>
            </a:r>
            <a:r>
              <a:rPr lang="zh-CN" altLang="en-US" sz="2800" dirty="0"/>
              <a:t>）</a:t>
            </a:r>
            <a:r>
              <a:rPr lang="en-US" altLang="zh-CN" sz="2800" dirty="0"/>
              <a:t> + </a:t>
            </a:r>
            <a:r>
              <a:rPr lang="zh-CN" altLang="en-US" sz="2800" dirty="0"/>
              <a:t>个人考勤成绩（</a:t>
            </a:r>
            <a:r>
              <a:rPr lang="en-US" altLang="zh-CN" sz="2800" dirty="0"/>
              <a:t>20%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0" indent="0"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r>
              <a:rPr lang="en-US" altLang="zh-CN" sz="2400" dirty="0"/>
              <a:t>1. </a:t>
            </a:r>
            <a:r>
              <a:rPr lang="en-US" altLang="zh-CN" sz="2400" dirty="0">
                <a:sym typeface="+mn-ea"/>
              </a:rPr>
              <a:t>Lunix</a:t>
            </a:r>
            <a:r>
              <a:rPr lang="zh-CN" sz="2400" dirty="0">
                <a:sym typeface="+mn-ea"/>
              </a:rPr>
              <a:t>实验</a:t>
            </a:r>
            <a:r>
              <a:rPr lang="zh-CN" altLang="en-US" sz="2400" dirty="0">
                <a:sym typeface="+mn-ea"/>
              </a:rPr>
              <a:t>报告请于第一周内（即</a:t>
            </a:r>
            <a:r>
              <a:rPr lang="en-US" altLang="zh-CN" sz="2400" dirty="0">
                <a:sym typeface="+mn-ea"/>
              </a:rPr>
              <a:t>6</a:t>
            </a:r>
            <a:r>
              <a:rPr lang="zh-CN" altLang="en-US" sz="2400" dirty="0">
                <a:sym typeface="+mn-ea"/>
              </a:rPr>
              <a:t>月</a:t>
            </a:r>
            <a:r>
              <a:rPr lang="en-US" altLang="zh-CN" sz="2400" dirty="0">
                <a:sym typeface="+mn-ea"/>
              </a:rPr>
              <a:t>29</a:t>
            </a:r>
            <a:r>
              <a:rPr lang="zh-CN" altLang="en-US" sz="2400" dirty="0">
                <a:sym typeface="+mn-ea"/>
              </a:rPr>
              <a:t>日前）提交到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endParaRPr lang="zh-CN" altLang="en-US" sz="2400" dirty="0"/>
          </a:p>
          <a:p>
            <a:pPr marL="0" indent="0"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项目成绩由两部分成绩组成：</a:t>
            </a:r>
            <a:endParaRPr lang="zh-CN" altLang="en-US" sz="2400" dirty="0"/>
          </a:p>
          <a:p>
            <a:pPr marL="274955" lvl="1" indent="0">
              <a:buClr>
                <a:schemeClr val="accent2"/>
              </a:buClr>
              <a:buSzPct val="76000"/>
              <a:buFont typeface="Times New Roman" panose="02020603050405020304" charset="0"/>
              <a:buNone/>
            </a:pPr>
            <a:r>
              <a:rPr lang="zh-CN" altLang="en-US" sz="2000" dirty="0"/>
              <a:t>最后一天，分组进行汇报（成绩为</a:t>
            </a:r>
            <a:r>
              <a:rPr lang="en-US" altLang="zh-CN" sz="2000" dirty="0"/>
              <a:t>100</a:t>
            </a:r>
            <a:r>
              <a:rPr lang="zh-CN" altLang="en-US" sz="2000" dirty="0"/>
              <a:t>分，占总成绩</a:t>
            </a:r>
            <a:r>
              <a:rPr lang="en-US" altLang="zh-CN" sz="2000" dirty="0"/>
              <a:t>50%</a:t>
            </a:r>
            <a:r>
              <a:rPr lang="zh-CN" altLang="en-US" sz="2000" dirty="0"/>
              <a:t>），其中包含小组功能点演示和代码文档提交</a:t>
            </a:r>
            <a:endParaRPr lang="zh-CN" altLang="en-US" sz="2000" dirty="0"/>
          </a:p>
          <a:p>
            <a:pPr marL="274955" lvl="1" indent="0">
              <a:buClr>
                <a:schemeClr val="accent2"/>
              </a:buClr>
              <a:buSzPct val="76000"/>
              <a:buFont typeface="Times New Roman" panose="02020603050405020304" charset="0"/>
              <a:buNone/>
            </a:pPr>
            <a:r>
              <a:rPr lang="zh-CN" altLang="en-US" sz="2000" dirty="0"/>
              <a:t>汇报要求：</a:t>
            </a:r>
            <a:endParaRPr lang="zh-CN" altLang="en-US" sz="2000" dirty="0"/>
          </a:p>
          <a:p>
            <a:pPr marL="593725" lvl="2" indent="0">
              <a:buClr>
                <a:srgbClr val="BCBCBC"/>
              </a:buClr>
              <a:buSzPct val="76000"/>
              <a:buFont typeface="Times New Roman" panose="02020603050405020304" charset="0"/>
              <a:buNone/>
            </a:pPr>
            <a:r>
              <a:rPr lang="zh-CN" altLang="en-US" sz="1900" dirty="0"/>
              <a:t>分小组上讲台，准备演示文稿，介绍系统的运行界面和主要功能。</a:t>
            </a:r>
            <a:endParaRPr lang="zh-CN" altLang="en-US" sz="1900" dirty="0"/>
          </a:p>
          <a:p>
            <a:pPr marL="593725" lvl="2" indent="0">
              <a:buClr>
                <a:srgbClr val="BCBCBC"/>
              </a:buClr>
              <a:buSzPct val="76000"/>
              <a:buFont typeface="Times New Roman" panose="02020603050405020304" charset="0"/>
              <a:buNone/>
            </a:pPr>
            <a:r>
              <a:rPr lang="zh-CN" altLang="en-US" sz="1900" dirty="0"/>
              <a:t>老师提问，小组人员按照要求回答问题，展示项目成果和代码。</a:t>
            </a:r>
            <a:endParaRPr lang="en-US" altLang="zh-CN" sz="1900" dirty="0"/>
          </a:p>
        </p:txBody>
      </p:sp>
      <p:sp>
        <p:nvSpPr>
          <p:cNvPr id="2" name="文本框 1"/>
          <p:cNvSpPr txBox="1"/>
          <p:nvPr/>
        </p:nvSpPr>
        <p:spPr>
          <a:xfrm>
            <a:off x="685800" y="2578735"/>
            <a:ext cx="7368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ftp://121.192.180.236/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上传作业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罗斌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/2025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年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程序设计实践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/Linux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实验报告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考核方式（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accent1"/>
              </a:buClr>
              <a:buSzPct val="76000"/>
              <a:buFont typeface="Times New Roman" panose="02020603050405020304" charset="0"/>
            </a:pPr>
            <a:r>
              <a:rPr lang="en-US" altLang="zh-CN" sz="2800" dirty="0"/>
              <a:t>2</a:t>
            </a:r>
            <a:r>
              <a:rPr lang="zh-CN" altLang="en-US" sz="2800" dirty="0"/>
              <a:t>、考勤成绩（</a:t>
            </a:r>
            <a:r>
              <a:rPr lang="en-US" altLang="zh-CN" sz="2800" dirty="0"/>
              <a:t>100</a:t>
            </a:r>
            <a:r>
              <a:rPr lang="zh-CN" altLang="en-US" sz="2800" dirty="0"/>
              <a:t>分，占总成绩</a:t>
            </a:r>
            <a:r>
              <a:rPr lang="en-US" altLang="zh-CN" sz="2800" dirty="0"/>
              <a:t>20%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>
              <a:buClr>
                <a:schemeClr val="accent2"/>
              </a:buClr>
              <a:buSzPct val="76000"/>
              <a:buFont typeface="Times New Roman" panose="02020603050405020304" charset="0"/>
            </a:pPr>
            <a:r>
              <a:rPr lang="zh-CN" altLang="en-US" sz="2500" dirty="0"/>
              <a:t>缺勤</a:t>
            </a:r>
            <a:r>
              <a:rPr lang="en-US" altLang="zh-CN" sz="2500" dirty="0"/>
              <a:t>22</a:t>
            </a:r>
            <a:r>
              <a:rPr lang="zh-CN" altLang="en-US" sz="2500" dirty="0"/>
              <a:t>学时以上的总成绩记为零分，直接重修（含因私请假）</a:t>
            </a:r>
            <a:endParaRPr lang="en-US" altLang="zh-CN" sz="2500" dirty="0"/>
          </a:p>
          <a:p>
            <a:pPr lvl="1">
              <a:buClr>
                <a:schemeClr val="accent2"/>
              </a:buClr>
              <a:buSzPct val="76000"/>
              <a:buFont typeface="Times New Roman" panose="02020603050405020304" charset="0"/>
            </a:pPr>
            <a:r>
              <a:rPr lang="zh-CN" altLang="en-US" sz="2800" dirty="0"/>
              <a:t>根据</a:t>
            </a:r>
            <a:r>
              <a:rPr lang="en-US" altLang="zh-CN" sz="2800" dirty="0"/>
              <a:t>《</a:t>
            </a:r>
            <a:r>
              <a:rPr lang="zh-CN" altLang="en-US" sz="2800" dirty="0"/>
              <a:t>厦门大学本科生学籍管理规定</a:t>
            </a:r>
            <a:r>
              <a:rPr lang="en-US" altLang="zh-CN" sz="2800" dirty="0"/>
              <a:t>》</a:t>
            </a:r>
            <a:r>
              <a:rPr lang="zh-CN" altLang="en-US" sz="2800" dirty="0"/>
              <a:t>第十二条 “</a:t>
            </a:r>
            <a:r>
              <a:rPr lang="zh-CN" altLang="en-US" sz="2800" b="1" dirty="0"/>
              <a:t>一门课程缺课的学时累计达到该门课程总学时数的</a:t>
            </a:r>
            <a:r>
              <a:rPr lang="en-US" altLang="zh-CN" sz="2800" b="1" dirty="0"/>
              <a:t>1/3</a:t>
            </a:r>
            <a:r>
              <a:rPr lang="zh-CN" altLang="en-US" sz="2800" b="1" dirty="0"/>
              <a:t>者（获准部分免听者除外），或者实验课缺做实验达</a:t>
            </a:r>
            <a:r>
              <a:rPr lang="en-US" altLang="zh-CN" sz="2800" b="1" dirty="0"/>
              <a:t>1/3</a:t>
            </a:r>
            <a:r>
              <a:rPr lang="zh-CN" altLang="en-US" sz="2800" b="1" dirty="0"/>
              <a:t>者，该门课程必须重修。</a:t>
            </a:r>
            <a:r>
              <a:rPr lang="zh-CN" altLang="en-US" sz="2800" dirty="0"/>
              <a:t>” 短学期期间缺勤时间（包括事假、病假等请假，不包括学校及学院安排的公务外出）</a:t>
            </a:r>
            <a:r>
              <a:rPr lang="en-US" altLang="zh-CN" sz="2800" dirty="0">
                <a:sym typeface="+mn-ea"/>
              </a:rPr>
              <a:t>26</a:t>
            </a:r>
            <a:r>
              <a:rPr lang="zh-CN" altLang="en-US" sz="2800" dirty="0">
                <a:sym typeface="+mn-ea"/>
              </a:rPr>
              <a:t>学时</a:t>
            </a:r>
            <a:r>
              <a:rPr lang="zh-CN" altLang="en-US" sz="2800" dirty="0"/>
              <a:t>，没有成绩，必须重修。</a:t>
            </a:r>
            <a:endParaRPr lang="en-US" altLang="zh-CN" sz="2500" dirty="0"/>
          </a:p>
          <a:p>
            <a:pPr lvl="1">
              <a:buClr>
                <a:schemeClr val="accent2"/>
              </a:buClr>
              <a:buSzPct val="76000"/>
              <a:buFont typeface="Times New Roman" panose="02020603050405020304" charset="0"/>
            </a:pPr>
            <a:endParaRPr lang="en-US" altLang="zh-CN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考核方式（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zh-CN" altLang="en-US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严格执行请假制度，因公请假不影响考勤成绩。</a:t>
            </a: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短学期请假的审批流程如下：</a:t>
            </a: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、学生填写请假条（学院官方假条）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、交所在班级的辅导员审批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4955" marR="0" lvl="1" indent="0" algn="l" defTabSz="914400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Times New Roman" panose="02020603050405020304" charset="0"/>
              <a:buNone/>
              <a:defRPr/>
            </a:pPr>
            <a:r>
              <a:rPr kumimoji="0" lang="en-US" altLang="zh-CN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0" lang="zh-CN" altLang="en-US" sz="2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、交任课教师审批</a:t>
            </a:r>
            <a:endParaRPr kumimoji="0" lang="zh-CN" alt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Char char=""/>
              <a:defRPr/>
            </a:pPr>
            <a:endParaRPr kumimoji="0" lang="en-US" altLang="zh-C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Times New Roman" panose="02020603050405020304" charset="0"/>
              <a:buChar char=""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/>
              <a:t>考核方式（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r>
              <a:rPr lang="zh-CN" altLang="en-US" sz="2800" dirty="0"/>
              <a:t>最终考核时间：</a:t>
            </a:r>
            <a:endParaRPr lang="zh-CN" altLang="en-US" sz="2800" dirty="0"/>
          </a:p>
          <a:p>
            <a:pPr marL="623570" lvl="2" indent="-342900" eaLnBrk="1" hangingPunct="1">
              <a:lnSpc>
                <a:spcPct val="150000"/>
              </a:lnSpc>
              <a:buClr>
                <a:schemeClr val="accent2"/>
              </a:buClr>
              <a:buSzPct val="76000"/>
            </a:pP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第三周周四（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日）前</a:t>
            </a:r>
            <a:r>
              <a:rPr lang="zh-CN" altLang="en-US" sz="2400" dirty="0">
                <a:sym typeface="+mn-ea"/>
              </a:rPr>
              <a:t>，需将小组项目文档、项目代码上传到对应目录中</a:t>
            </a:r>
            <a:endParaRPr lang="zh-CN" altLang="en-US" sz="2400" dirty="0"/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</a:pPr>
            <a:r>
              <a:rPr lang="zh-CN" altLang="en-US" sz="2400" dirty="0">
                <a:solidFill>
                  <a:srgbClr val="FF0000"/>
                </a:solidFill>
              </a:rPr>
              <a:t>小学期第三周周六即</a:t>
            </a:r>
            <a:r>
              <a:rPr lang="en-US" altLang="zh-CN" sz="2400" dirty="0">
                <a:solidFill>
                  <a:srgbClr val="FF0000"/>
                </a:solidFill>
              </a:rPr>
              <a:t>7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12</a:t>
            </a:r>
            <a:r>
              <a:rPr lang="zh-CN" altLang="en-US" sz="2400" dirty="0">
                <a:solidFill>
                  <a:srgbClr val="FF0000"/>
                </a:solidFill>
              </a:rPr>
              <a:t>日</a:t>
            </a:r>
            <a:r>
              <a:rPr lang="zh-CN" altLang="en-US" sz="2400" dirty="0">
                <a:solidFill>
                  <a:schemeClr val="tx1"/>
                </a:solidFill>
              </a:rPr>
              <a:t>（分组演示考核），须全员参加，未参加的同学本课程的最终成绩扣</a:t>
            </a:r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r>
              <a:rPr lang="zh-CN" altLang="en-US" sz="2400" dirty="0">
                <a:solidFill>
                  <a:schemeClr val="tx1"/>
                </a:solidFill>
              </a:rPr>
              <a:t>分。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50000"/>
              </a:lnSpc>
              <a:buClr>
                <a:schemeClr val="accent1"/>
              </a:buClr>
              <a:buSzPct val="76000"/>
              <a:buFont typeface="Times New Roman" panose="02020603050405020304" charset="0"/>
              <a:buNone/>
            </a:pPr>
            <a:r>
              <a:rPr lang="zh-CN" altLang="en-US" sz="2000" dirty="0"/>
              <a:t>考勤：</a:t>
            </a:r>
            <a:endParaRPr lang="zh-CN" altLang="en-US" sz="2000" dirty="0"/>
          </a:p>
          <a:p>
            <a:pPr marL="274955" lvl="1" indent="0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Times New Roman" panose="0202060305040502030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数字化教学平台点名签到</a:t>
            </a:r>
            <a:r>
              <a:rPr lang="en-US" altLang="zh-CN" sz="2000" dirty="0">
                <a:solidFill>
                  <a:schemeClr val="tx1"/>
                </a:solidFill>
              </a:rPr>
              <a:t>+</a:t>
            </a:r>
            <a:r>
              <a:rPr lang="zh-CN" altLang="en-US" sz="2000" dirty="0">
                <a:solidFill>
                  <a:schemeClr val="tx1"/>
                </a:solidFill>
              </a:rPr>
              <a:t>随时抽查。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74955" lvl="1" indent="0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Times New Roman" panose="0202060305040502030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请假：需如实向辅导员汇报情况，并签学院请假条，交至老师处备案。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Times New Roman" panose="02020603050405020304" charset="0"/>
              <a:buNone/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  <a:buClr>
                <a:schemeClr val="accent2"/>
              </a:buClr>
              <a:buSzPct val="76000"/>
              <a:buFont typeface="Times New Roman" panose="02020603050405020304" charset="0"/>
            </a:pP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990600" y="2667000"/>
            <a:ext cx="7508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ftp://121.192.180.236/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上传作业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罗斌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/2025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年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Java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程序设计实践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sym typeface="+mn-ea"/>
              </a:rPr>
              <a:t>大作业项目资料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r>
              <a:rPr lang="zh-CN" altLang="en-US" dirty="0"/>
              <a:t>实验室要求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 vert="horz" wrap="square" lIns="91440" tIns="45720" rIns="91440" bIns="45720" anchor="t" anchorCtr="0"/>
          <a:lstStyle/>
          <a:p>
            <a:pPr>
              <a:buClr>
                <a:schemeClr val="accent1"/>
              </a:buClr>
              <a:buSzPct val="76000"/>
              <a:buFont typeface="Wingdings" panose="05000000000000000000" charset="0"/>
              <a:buChar char="l"/>
            </a:pPr>
            <a:r>
              <a:rPr lang="zh-CN" altLang="en-US" dirty="0"/>
              <a:t>保持自己座位的整洁，及时清理垃圾，特别是纸巾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" panose="05000000000000000000" charset="0"/>
              <a:buChar char="l"/>
            </a:pPr>
            <a:r>
              <a:rPr lang="zh-CN" altLang="en-US" dirty="0"/>
              <a:t>下课请关机，并检查座位避免物品遗失，特别是</a:t>
            </a:r>
            <a:r>
              <a:rPr lang="en-US" altLang="zh-CN" dirty="0"/>
              <a:t>U</a:t>
            </a:r>
            <a:r>
              <a:rPr lang="zh-CN" altLang="en-US" dirty="0"/>
              <a:t>盘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Wingdings" panose="05000000000000000000" charset="0"/>
              <a:buChar char="l"/>
            </a:pPr>
            <a:r>
              <a:rPr lang="zh-CN" altLang="en-US" dirty="0"/>
              <a:t>实践环节严禁打网络游戏和看片，屡次警告不改者个人成绩直接扣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buClr>
                <a:schemeClr val="accent1"/>
              </a:buClr>
              <a:buSzPct val="76000"/>
              <a:buFont typeface="Times New Roman" panose="02020603050405020304" charset="0"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2fd4c49-0ed2-4c2e-b4c3-93a48831b21e"/>
  <p:tag name="COMMONDATA" val="eyJoZGlkIjoiMGY5NjYwZTM5OWVlY2JmZjg3NDU1ODE3NGQxMzA0ZTcifQ=="/>
  <p:tag name="commondata" val="eyJoZGlkIjoiY2VmYTJhNjhlMzczYjFkYmRjYjg2MmRmYzRhNDYxODQ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质朴">
      <a:majorFont>
        <a:latin typeface="微软雅黑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微软雅黑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imes New Roman"/>
        <a:ea typeface=""/>
        <a:cs typeface=""/>
        <a:font script="Grek" typeface="微软雅黑"/>
        <a:font script="Cyrl" typeface="微软雅黑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1612</Words>
  <Application>WPS 演示</Application>
  <PresentationFormat>全屏显示(4:3)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Tahoma</vt:lpstr>
      <vt:lpstr>Times New Roman</vt:lpstr>
      <vt:lpstr>微软雅黑</vt:lpstr>
      <vt:lpstr>Bookman Old Style</vt:lpstr>
      <vt:lpstr>Wingdings 3</vt:lpstr>
      <vt:lpstr>Wingdings 3</vt:lpstr>
      <vt:lpstr>Arial Unicode MS</vt:lpstr>
      <vt:lpstr>Wingdings</vt:lpstr>
      <vt:lpstr>质朴</vt:lpstr>
      <vt:lpstr>Java程序设计实践课程说明（2025年）</vt:lpstr>
      <vt:lpstr>联系方式</vt:lpstr>
      <vt:lpstr>课程组织及考核方式</vt:lpstr>
      <vt:lpstr>课程形式 </vt:lpstr>
      <vt:lpstr>考核方式</vt:lpstr>
      <vt:lpstr>考核方式（2）</vt:lpstr>
      <vt:lpstr>考核方式（3）</vt:lpstr>
      <vt:lpstr>考核方式（4）</vt:lpstr>
      <vt:lpstr>实验室要求</vt:lpstr>
      <vt:lpstr>课程项目介绍</vt:lpstr>
      <vt:lpstr>题目一：学生个人课表管理系统</vt:lpstr>
      <vt:lpstr>题目二：校园活动报名平台</vt:lpstr>
      <vt:lpstr>项目列表</vt:lpstr>
      <vt:lpstr>组队吧！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</dc:creator>
  <cp:lastModifiedBy>燊燊</cp:lastModifiedBy>
  <cp:revision>645</cp:revision>
  <dcterms:created xsi:type="dcterms:W3CDTF">2023-06-27T09:24:00Z</dcterms:created>
  <dcterms:modified xsi:type="dcterms:W3CDTF">2025-06-23T03:24:07Z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C734B8FB7F4F417280622760F1CA3D3D_13</vt:lpwstr>
  </property>
  <property fmtid="{D5CDD505-2E9C-101B-9397-08002B2CF9AE}" pid="4" name="KSOProductBuildVer">
    <vt:lpwstr>2052-12.1.0.21171</vt:lpwstr>
  </property>
</Properties>
</file>