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793" r:id="rId3"/>
    <p:sldId id="974" r:id="rId4"/>
    <p:sldId id="903" r:id="rId5"/>
    <p:sldId id="973" r:id="rId6"/>
    <p:sldId id="850" r:id="rId7"/>
    <p:sldId id="803" r:id="rId8"/>
    <p:sldId id="975" r:id="rId9"/>
    <p:sldId id="794" r:id="rId11"/>
    <p:sldId id="797" r:id="rId12"/>
    <p:sldId id="806" r:id="rId13"/>
    <p:sldId id="807" r:id="rId14"/>
    <p:sldId id="799" r:id="rId15"/>
    <p:sldId id="941" r:id="rId16"/>
    <p:sldId id="942" r:id="rId17"/>
    <p:sldId id="943" r:id="rId18"/>
    <p:sldId id="810" r:id="rId19"/>
    <p:sldId id="811" r:id="rId20"/>
    <p:sldId id="812" r:id="rId21"/>
    <p:sldId id="813" r:id="rId22"/>
    <p:sldId id="800" r:id="rId23"/>
    <p:sldId id="798" r:id="rId24"/>
    <p:sldId id="804" r:id="rId25"/>
    <p:sldId id="808" r:id="rId26"/>
    <p:sldId id="805" r:id="rId27"/>
    <p:sldId id="809" r:id="rId28"/>
    <p:sldId id="801" r:id="rId29"/>
    <p:sldId id="815" r:id="rId30"/>
    <p:sldId id="818" r:id="rId31"/>
    <p:sldId id="821" r:id="rId32"/>
    <p:sldId id="822" r:id="rId33"/>
    <p:sldId id="825" r:id="rId34"/>
    <p:sldId id="829" r:id="rId35"/>
    <p:sldId id="817" r:id="rId36"/>
    <p:sldId id="834" r:id="rId37"/>
    <p:sldId id="837" r:id="rId38"/>
    <p:sldId id="838" r:id="rId39"/>
    <p:sldId id="894" r:id="rId40"/>
    <p:sldId id="895" r:id="rId41"/>
    <p:sldId id="843" r:id="rId42"/>
    <p:sldId id="845" r:id="rId43"/>
    <p:sldId id="846" r:id="rId44"/>
    <p:sldId id="848" r:id="rId45"/>
    <p:sldId id="849" r:id="rId46"/>
  </p:sldIdLst>
  <p:sldSz cx="9144000" cy="6858000" type="screen4x3"/>
  <p:notesSz cx="6858000" cy="9144000"/>
  <p:custDataLst>
    <p:tags r:id="rId50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47"/>
  </p:normalViewPr>
  <p:slideViewPr>
    <p:cSldViewPr showGuides="1">
      <p:cViewPr varScale="1">
        <p:scale>
          <a:sx n="67" d="100"/>
          <a:sy n="67" d="100"/>
        </p:scale>
        <p:origin x="1906" y="53"/>
      </p:cViewPr>
      <p:guideLst>
        <p:guide orient="horz" pos="2160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gs" Target="tags/tag47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F1FD3B-9F74-4D99-B719-2ACDE204C1F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与开发环境对应：文本编辑，编译器（</a:t>
            </a:r>
            <a:r>
              <a:rPr lang="en-US" altLang="zh-CN" dirty="0"/>
              <a:t>compiler</a:t>
            </a:r>
            <a:r>
              <a:rPr lang="zh-CN" altLang="en-US" dirty="0"/>
              <a:t>），连接器（</a:t>
            </a:r>
            <a:r>
              <a:rPr lang="en-US" altLang="zh-CN" dirty="0"/>
              <a:t>linker</a:t>
            </a:r>
            <a:r>
              <a:rPr lang="zh-CN" altLang="en-US" dirty="0"/>
              <a:t>，</a:t>
            </a:r>
            <a:r>
              <a:rPr lang="en-US" altLang="zh-CN" dirty="0"/>
              <a:t>dll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30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en-US" altLang="zh-CN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ios::out </a:t>
            </a:r>
            <a:r>
              <a:rPr lang="en-US" altLang="zh-CN" b="1" dirty="0">
                <a:solidFill>
                  <a:srgbClr val="0070C0"/>
                </a:solidFill>
                <a:cs typeface="Times New Roman" panose="02020603050405020304" pitchFamily="18" charset="0"/>
              </a:rPr>
              <a:t>= w</a:t>
            </a:r>
            <a:r>
              <a:rPr lang="zh-CN" alt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方式</a:t>
            </a:r>
            <a:endParaRPr lang="en-US" altLang="zh-CN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0"/>
            <a:r>
              <a:rPr lang="zh-CN" alt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ios::</a:t>
            </a:r>
            <a:r>
              <a:rPr lang="en-US" altLang="zh-CN" b="1" dirty="0">
                <a:solidFill>
                  <a:srgbClr val="0070C0"/>
                </a:solidFill>
                <a:cs typeface="Times New Roman" panose="02020603050405020304" pitchFamily="18" charset="0"/>
              </a:rPr>
              <a:t>app = a</a:t>
            </a:r>
            <a:r>
              <a:rPr lang="zh-CN" alt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方式</a:t>
            </a:r>
            <a:endParaRPr lang="en-US" altLang="zh-CN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0"/>
            <a:endParaRPr lang="en-US" altLang="zh-CN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0"/>
            <a:r>
              <a:rPr lang="zh-CN" altLang="en-US" dirty="0"/>
              <a:t>为什么要用按位或操作符 </a:t>
            </a:r>
            <a:r>
              <a:rPr lang="en-US" altLang="zh-CN" dirty="0"/>
              <a:t>| </a:t>
            </a:r>
            <a:r>
              <a:rPr lang="zh-CN" altLang="en-US" dirty="0"/>
              <a:t>呢？举例说明如下：</a:t>
            </a:r>
            <a:endParaRPr lang="en-US" altLang="zh-CN" dirty="0"/>
          </a:p>
          <a:p>
            <a:pPr lvl="0"/>
            <a:r>
              <a:rPr lang="zh-CN" altLang="en-US" dirty="0"/>
              <a:t>假设</a:t>
            </a:r>
            <a:r>
              <a:rPr lang="en-US" altLang="zh-CN" dirty="0"/>
              <a:t>ios::out</a:t>
            </a:r>
            <a:r>
              <a:rPr lang="zh-CN" altLang="en-US" dirty="0"/>
              <a:t>的值为</a:t>
            </a:r>
            <a:r>
              <a:rPr lang="en-US" altLang="zh-CN" dirty="0"/>
              <a:t>10…00</a:t>
            </a:r>
            <a:r>
              <a:rPr lang="zh-CN" altLang="en-US" dirty="0"/>
              <a:t>，</a:t>
            </a:r>
            <a:r>
              <a:rPr lang="en-US" altLang="zh-CN" dirty="0"/>
              <a:t>ios::binary</a:t>
            </a:r>
            <a:r>
              <a:rPr lang="zh-CN" altLang="en-US" dirty="0"/>
              <a:t>的值为</a:t>
            </a:r>
            <a:r>
              <a:rPr lang="en-US" altLang="zh-CN" dirty="0"/>
              <a:t>00…01</a:t>
            </a:r>
            <a:r>
              <a:rPr lang="zh-CN" altLang="en-US" dirty="0"/>
              <a:t>，那么按位或操作之后就是</a:t>
            </a:r>
            <a:r>
              <a:rPr lang="en-US" altLang="zh-CN" dirty="0"/>
              <a:t>10…01</a:t>
            </a:r>
            <a:r>
              <a:rPr lang="zh-CN" altLang="en-US" dirty="0"/>
              <a:t>，即同时表示</a:t>
            </a:r>
            <a:r>
              <a:rPr lang="en-US" altLang="zh-CN" dirty="0"/>
              <a:t>out</a:t>
            </a:r>
            <a:r>
              <a:rPr lang="zh-CN" altLang="en-US" dirty="0"/>
              <a:t>和</a:t>
            </a:r>
            <a:r>
              <a:rPr lang="en-US" altLang="zh-CN" dirty="0"/>
              <a:t>binary</a:t>
            </a:r>
            <a:r>
              <a:rPr lang="zh-CN" altLang="en-US" dirty="0"/>
              <a:t>两种方式</a:t>
            </a:r>
            <a:endParaRPr lang="zh-CN" altLang="en-US" dirty="0"/>
          </a:p>
        </p:txBody>
      </p:sp>
      <p:sp>
        <p:nvSpPr>
          <p:cNvPr id="583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异常的类型除了</a:t>
            </a:r>
            <a:r>
              <a:rPr lang="en-US" altLang="zh-CN" dirty="0"/>
              <a:t>void</a:t>
            </a:r>
            <a:r>
              <a:rPr lang="zh-CN" altLang="en-US" dirty="0"/>
              <a:t>都可以</a:t>
            </a:r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类的成员函数放在代码区，是为了节省内存空间、避免冗余</a:t>
            </a:r>
            <a:endParaRPr lang="zh-CN" altLang="en-US" dirty="0"/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它将获得一块存储空间，该存储空间用于</a:t>
            </a:r>
            <a:r>
              <a:rPr lang="zh-CN" altLang="en-US" dirty="0">
                <a:solidFill>
                  <a:srgbClr val="FF0000"/>
                </a:solidFill>
              </a:rPr>
              <a:t>存储对象的数据成员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583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注意：</a:t>
            </a:r>
            <a:r>
              <a:rPr lang="en-US" altLang="zh-CN" dirty="0"/>
              <a:t>const</a:t>
            </a:r>
            <a:r>
              <a:rPr lang="zh-CN" altLang="en-US" dirty="0"/>
              <a:t>可以省略</a:t>
            </a:r>
            <a:endParaRPr lang="zh-CN" altLang="en-US" dirty="0"/>
          </a:p>
        </p:txBody>
      </p:sp>
      <p:sp>
        <p:nvSpPr>
          <p:cNvPr id="686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768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>
                <a:solidFill>
                  <a:srgbClr val="FF0000"/>
                </a:solidFill>
              </a:rPr>
              <a:t>目标：</a:t>
            </a:r>
            <a:r>
              <a:rPr lang="zh-CN" altLang="zh-CN" dirty="0">
                <a:solidFill>
                  <a:srgbClr val="FF0000"/>
                </a:solidFill>
              </a:rPr>
              <a:t>软件复用</a:t>
            </a:r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zh-CN" sz="1200" dirty="0">
                <a:ea typeface="宋体" panose="02010600030101010101" pitchFamily="2" charset="-122"/>
              </a:rPr>
            </a:fld>
            <a:endParaRPr lang="zh-CN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348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zh-CN" sz="1200" dirty="0">
                <a:ea typeface="宋体" panose="02010600030101010101" pitchFamily="2" charset="-122"/>
              </a:rPr>
            </a:fld>
            <a:endParaRPr lang="zh-CN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zh-CN" dirty="0">
                <a:solidFill>
                  <a:srgbClr val="FF0000"/>
                </a:solidFill>
              </a:rPr>
              <a:t>派生类不从基类继承赋值操作</a:t>
            </a:r>
            <a:r>
              <a:rPr lang="zh-CN" altLang="en-US" dirty="0">
                <a:solidFill>
                  <a:srgbClr val="FF0000"/>
                </a:solidFill>
              </a:rPr>
              <a:t>符，</a:t>
            </a:r>
            <a:r>
              <a:rPr lang="zh-CN" altLang="zh-CN" dirty="0"/>
              <a:t>系统提供一个</a:t>
            </a:r>
            <a:r>
              <a:rPr lang="zh-CN" altLang="zh-CN" b="1" dirty="0">
                <a:solidFill>
                  <a:srgbClr val="FF0000"/>
                </a:solidFill>
              </a:rPr>
              <a:t>隐式的赋值操作符重载函数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为什么？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/>
              <a:t>如果派生类</a:t>
            </a:r>
            <a:r>
              <a:rPr lang="en-US" altLang="zh-CN" dirty="0"/>
              <a:t>A1</a:t>
            </a:r>
            <a:r>
              <a:rPr lang="zh-CN" altLang="en-US" dirty="0"/>
              <a:t>继承了基类</a:t>
            </a:r>
            <a:r>
              <a:rPr lang="en-US" altLang="zh-CN" dirty="0"/>
              <a:t>A</a:t>
            </a:r>
            <a:r>
              <a:rPr lang="zh-CN" altLang="en-US" dirty="0"/>
              <a:t>的赋值操作符，那么下面的语句将会有问题，因为类</a:t>
            </a:r>
            <a:r>
              <a:rPr lang="en-US" altLang="zh-CN" dirty="0"/>
              <a:t>A1</a:t>
            </a:r>
            <a:r>
              <a:rPr lang="zh-CN" altLang="en-US" dirty="0"/>
              <a:t>中（相对类</a:t>
            </a:r>
            <a:r>
              <a:rPr lang="en-US" altLang="zh-CN" dirty="0"/>
              <a:t>A</a:t>
            </a:r>
            <a:r>
              <a:rPr lang="zh-CN" altLang="en-US" dirty="0"/>
              <a:t>）的新数据成员没有进行赋值。</a:t>
            </a:r>
            <a:endParaRPr lang="en-US" altLang="zh-CN" dirty="0"/>
          </a:p>
          <a:p>
            <a:pPr lvl="0"/>
            <a:r>
              <a:rPr lang="en-US" altLang="zh-CN" dirty="0"/>
              <a:t>          A1 a1, a2;</a:t>
            </a:r>
            <a:endParaRPr lang="en-US" altLang="zh-CN" dirty="0"/>
          </a:p>
          <a:p>
            <a:pPr lvl="0"/>
            <a:r>
              <a:rPr lang="en-US" altLang="zh-CN" dirty="0"/>
              <a:t>          a1 = a2;</a:t>
            </a:r>
            <a:endParaRPr lang="zh-CN" altLang="en-US" dirty="0"/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zh-CN" sz="1200" dirty="0">
                <a:ea typeface="宋体" panose="02010600030101010101" pitchFamily="2" charset="-122"/>
              </a:rPr>
            </a:fld>
            <a:endParaRPr lang="zh-CN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en-US" altLang="zh-CN" dirty="0"/>
              <a:t>Overload  </a:t>
            </a:r>
            <a:r>
              <a:rPr lang="zh-CN" altLang="en-US" dirty="0"/>
              <a:t>重载：函数章的内容</a:t>
            </a:r>
            <a:endParaRPr lang="en-US" altLang="zh-CN" dirty="0"/>
          </a:p>
          <a:p>
            <a:pPr lvl="0"/>
            <a:r>
              <a:rPr lang="en-US" altLang="zh-CN" dirty="0"/>
              <a:t>Overwrite</a:t>
            </a:r>
            <a:r>
              <a:rPr lang="zh-CN" altLang="en-US" dirty="0"/>
              <a:t> 重写：基类与派生类中不带</a:t>
            </a:r>
            <a:r>
              <a:rPr lang="en-US" altLang="zh-CN" dirty="0"/>
              <a:t>virtual</a:t>
            </a:r>
            <a:r>
              <a:rPr lang="zh-CN" altLang="en-US" dirty="0"/>
              <a:t>的同名函数（无论参数是否相同）</a:t>
            </a:r>
            <a:endParaRPr lang="en-US" altLang="zh-CN" dirty="0"/>
          </a:p>
          <a:p>
            <a:pPr lvl="0"/>
            <a:r>
              <a:rPr lang="en-US" altLang="zh-CN" dirty="0"/>
              <a:t>Override  </a:t>
            </a:r>
            <a:r>
              <a:rPr lang="zh-CN" altLang="en-US" dirty="0"/>
              <a:t>覆盖：</a:t>
            </a:r>
            <a:r>
              <a:rPr lang="en-US" altLang="zh-CN" dirty="0"/>
              <a:t>virtual</a:t>
            </a:r>
            <a:endParaRPr lang="en-US" altLang="zh-CN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zh-CN" sz="1200" dirty="0">
                <a:ea typeface="宋体" panose="02010600030101010101" pitchFamily="2" charset="-122"/>
              </a:rPr>
            </a:fld>
            <a:endParaRPr lang="zh-CN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0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8838" name="Rectangle 6"/>
          <p:cNvSpPr>
            <a:spLocks noGrp="1" noChangeArrowheads="1"/>
          </p:cNvSpPr>
          <p:nvPr userDrawn="1"/>
        </p:nvSpPr>
        <p:spPr bwMode="auto">
          <a:xfrm>
            <a:off x="6553200" y="6309995"/>
            <a:ext cx="1905000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1E7CE4-78B9-46D3-A574-A4017E076596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905" y="6167755"/>
            <a:ext cx="9142095" cy="690245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algn="ctr" eaLnBrk="0" hangingPunct="0"/>
            <a:endParaRPr lang="zh-CN" altLang="en-US" dirty="0">
              <a:latin typeface="Times New Roman" panose="02020603050405020304" pitchFamily="18" charset="0"/>
              <a:ea typeface="大黑体" charset="-122"/>
            </a:endParaRPr>
          </a:p>
        </p:txBody>
      </p:sp>
      <p:sp>
        <p:nvSpPr>
          <p:cNvPr id="9" name="Line 9"/>
          <p:cNvSpPr/>
          <p:nvPr userDrawn="1"/>
        </p:nvSpPr>
        <p:spPr>
          <a:xfrm flipH="1">
            <a:off x="1447165" y="6182360"/>
            <a:ext cx="635" cy="550545"/>
          </a:xfrm>
          <a:prstGeom prst="line">
            <a:avLst/>
          </a:prstGeom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Text Box 10"/>
          <p:cNvSpPr txBox="1"/>
          <p:nvPr userDrawn="1"/>
        </p:nvSpPr>
        <p:spPr>
          <a:xfrm>
            <a:off x="5791200" y="6167755"/>
            <a:ext cx="3352800" cy="690245"/>
          </a:xfrm>
          <a:prstGeom prst="rect">
            <a:avLst/>
          </a:prstGeom>
          <a:solidFill>
            <a:srgbClr val="800080"/>
          </a:solidFill>
          <a:ln w="12700">
            <a:noFill/>
          </a:ln>
        </p:spPr>
        <p:txBody>
          <a:bodyPr lIns="90000" tIns="46800" rIns="90000" bIns="46800" anchor="ctr" anchorCtr="0"/>
          <a:lstStyle/>
          <a:p>
            <a:pPr lvl="0" algn="ctr" eaLnBrk="0" hangingPunct="0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Harmony Text" pitchFamily="34" charset="0"/>
                <a:ea typeface="宋体" panose="02010600030101010101" pitchFamily="2" charset="-122"/>
              </a:rPr>
              <a:t>厦门大学信息学院</a:t>
            </a:r>
            <a:endParaRPr lang="zh-CN" altLang="en-US" sz="1400" dirty="0">
              <a:solidFill>
                <a:schemeClr val="bg1"/>
              </a:solidFill>
              <a:latin typeface="Harmony Text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 Box 11"/>
          <p:cNvSpPr txBox="1"/>
          <p:nvPr userDrawn="1"/>
        </p:nvSpPr>
        <p:spPr>
          <a:xfrm>
            <a:off x="0" y="6337935"/>
            <a:ext cx="1371600" cy="5200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05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章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5" name="Text Box 12"/>
          <p:cNvSpPr txBox="1"/>
          <p:nvPr userDrawn="1"/>
        </p:nvSpPr>
        <p:spPr>
          <a:xfrm>
            <a:off x="2642870" y="6344920"/>
            <a:ext cx="1626870" cy="3879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面向对象程序设计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–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1.png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image" Target="../media/image8.png"/><Relationship Id="rId7" Type="http://schemas.openxmlformats.org/officeDocument/2006/relationships/tags" Target="../tags/tag23.xml"/><Relationship Id="rId6" Type="http://schemas.openxmlformats.org/officeDocument/2006/relationships/image" Target="../media/image7.png"/><Relationship Id="rId5" Type="http://schemas.openxmlformats.org/officeDocument/2006/relationships/tags" Target="../tags/tag22.xml"/><Relationship Id="rId4" Type="http://schemas.openxmlformats.org/officeDocument/2006/relationships/image" Target="../media/image6.png"/><Relationship Id="rId3" Type="http://schemas.openxmlformats.org/officeDocument/2006/relationships/tags" Target="../tags/tag21.xml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8" Type="http://schemas.openxmlformats.org/officeDocument/2006/relationships/notesSlide" Target="../notesSlides/notesSlide6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tags" Target="../tags/tag43.xml"/><Relationship Id="rId4" Type="http://schemas.openxmlformats.org/officeDocument/2006/relationships/image" Target="../media/image11.png"/><Relationship Id="rId3" Type="http://schemas.openxmlformats.org/officeDocument/2006/relationships/tags" Target="../tags/tag42.xml"/><Relationship Id="rId2" Type="http://schemas.openxmlformats.org/officeDocument/2006/relationships/image" Target="../media/image10.png"/><Relationship Id="rId1" Type="http://schemas.openxmlformats.org/officeDocument/2006/relationships/tags" Target="../tags/tag4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22020" y="1412875"/>
            <a:ext cx="7008495" cy="189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/>
              <a:t>选择题(每题</a:t>
            </a:r>
            <a:r>
              <a:rPr lang="en-US" altLang="zh-CN" sz="2800" b="1"/>
              <a:t>2</a:t>
            </a:r>
            <a:r>
              <a:rPr lang="zh-CN" altLang="en-US" sz="2800" b="1"/>
              <a:t>分，</a:t>
            </a:r>
            <a:r>
              <a:rPr lang="en-US" altLang="zh-CN" sz="2800" b="1"/>
              <a:t>20</a:t>
            </a:r>
            <a:r>
              <a:rPr lang="zh-CN" altLang="en-US" sz="2800" b="1"/>
              <a:t>道题，共</a:t>
            </a:r>
            <a:r>
              <a:rPr lang="en-US" altLang="zh-CN" sz="2800" b="1"/>
              <a:t>4</a:t>
            </a:r>
            <a:r>
              <a:rPr lang="zh-CN" altLang="en-US" sz="2800" b="1"/>
              <a:t>0分)</a:t>
            </a:r>
            <a:endParaRPr lang="zh-CN" altLang="en-US" sz="2800" b="1"/>
          </a:p>
          <a:p>
            <a:pPr>
              <a:lnSpc>
                <a:spcPct val="140000"/>
              </a:lnSpc>
            </a:pPr>
            <a:r>
              <a:rPr lang="zh-CN" altLang="en-US" sz="2800" b="1"/>
              <a:t>填空题(</a:t>
            </a:r>
            <a:r>
              <a:rPr lang="en-US" sz="2800" b="1"/>
              <a:t>5</a:t>
            </a:r>
            <a:r>
              <a:rPr lang="zh-CN" altLang="en-US" sz="2800" b="1"/>
              <a:t>个小题</a:t>
            </a:r>
            <a:r>
              <a:rPr lang="zh-CN" altLang="en-US" sz="2800" b="1">
                <a:sym typeface="+mn-ea"/>
              </a:rPr>
              <a:t>，</a:t>
            </a:r>
            <a:r>
              <a:rPr lang="zh-CN" altLang="en-US" sz="2800" b="1"/>
              <a:t>共</a:t>
            </a:r>
            <a:r>
              <a:rPr lang="en-US" altLang="zh-CN" sz="2800" b="1"/>
              <a:t>22</a:t>
            </a:r>
            <a:r>
              <a:rPr lang="zh-CN" altLang="en-US" sz="2800" b="1"/>
              <a:t>分)</a:t>
            </a:r>
            <a:endParaRPr lang="zh-CN" altLang="en-US" sz="2800" b="1"/>
          </a:p>
          <a:p>
            <a:pPr>
              <a:lnSpc>
                <a:spcPct val="140000"/>
              </a:lnSpc>
            </a:pPr>
            <a:r>
              <a:rPr lang="zh-CN" altLang="en-US" sz="2800" b="1"/>
              <a:t>设计题</a:t>
            </a:r>
            <a:r>
              <a:rPr lang="zh-CN" altLang="en-US" sz="2800" b="1">
                <a:sym typeface="+mn-ea"/>
              </a:rPr>
              <a:t>(</a:t>
            </a:r>
            <a:r>
              <a:rPr lang="en-US" altLang="zh-CN" sz="2800" b="1">
                <a:sym typeface="+mn-ea"/>
              </a:rPr>
              <a:t>3</a:t>
            </a:r>
            <a:r>
              <a:rPr lang="zh-CN" altLang="en-US" sz="2800" b="1">
                <a:sym typeface="+mn-ea"/>
              </a:rPr>
              <a:t>道题，</a:t>
            </a:r>
            <a:r>
              <a:rPr lang="en-US" altLang="zh-CN" sz="2800" b="1"/>
              <a:t>38</a:t>
            </a:r>
            <a:r>
              <a:rPr lang="zh-CN" altLang="en-US" sz="2800" b="1"/>
              <a:t>分)</a:t>
            </a:r>
            <a:endParaRPr lang="zh-CN" altLang="en-US" sz="28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1200" y="836930"/>
            <a:ext cx="7823200" cy="532955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195830" y="116840"/>
            <a:ext cx="7010400" cy="7467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</a:rPr>
              <a:t>第六章，对象与类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411730" y="1988820"/>
            <a:ext cx="762635" cy="30924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/>
          </p:cNvSpPr>
          <p:nvPr>
            <p:ph type="body"/>
          </p:nvPr>
        </p:nvSpPr>
        <p:spPr>
          <a:xfrm>
            <a:off x="242416" y="1505010"/>
            <a:ext cx="7273925" cy="4176712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在类的定义中：</a:t>
            </a:r>
            <a:endParaRPr lang="en-US" altLang="zh-CN" sz="2800" b="1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600" b="1" dirty="0"/>
              <a:t>数据成员对</a:t>
            </a:r>
            <a:r>
              <a:rPr lang="zh-CN" altLang="en-US" sz="2600" b="1" dirty="0">
                <a:solidFill>
                  <a:srgbClr val="0000FF"/>
                </a:solidFill>
              </a:rPr>
              <a:t>该类的每个对象</a:t>
            </a:r>
            <a:r>
              <a:rPr lang="zh-CN" altLang="en-US" sz="2600" b="1" dirty="0"/>
              <a:t>都有一个拷贝</a:t>
            </a:r>
            <a:endParaRPr lang="en-US" altLang="zh-CN" sz="2600" b="1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600" b="1" dirty="0"/>
              <a:t>而成员函数对</a:t>
            </a:r>
            <a:r>
              <a:rPr lang="zh-CN" altLang="en-US" sz="2600" b="1" dirty="0">
                <a:solidFill>
                  <a:srgbClr val="0000FF"/>
                </a:solidFill>
              </a:rPr>
              <a:t>该类的所有对象</a:t>
            </a:r>
            <a:r>
              <a:rPr lang="zh-CN" altLang="en-US" sz="2600" b="1" dirty="0"/>
              <a:t>仅有一个拷贝</a:t>
            </a:r>
            <a:endParaRPr lang="zh-CN" altLang="en-US" sz="2600" b="1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     </a:t>
            </a:r>
            <a:r>
              <a:rPr lang="zh-CN" altLang="en-US" sz="2000" b="1" dirty="0">
                <a:cs typeface="Times New Roman" panose="02020603050405020304" pitchFamily="18" charset="0"/>
              </a:rPr>
              <a:t>例如：</a:t>
            </a:r>
            <a:r>
              <a:rPr lang="en-GB" altLang="en-US" sz="2000" b="1" dirty="0">
                <a:cs typeface="Times New Roman" panose="02020603050405020304" pitchFamily="18" charset="0"/>
              </a:rPr>
              <a:t>class A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           </a:t>
            </a:r>
            <a:r>
              <a:rPr lang="zh-CN" altLang="en-US" sz="2000" b="1" dirty="0">
                <a:cs typeface="Times New Roman" panose="02020603050405020304" pitchFamily="18" charset="0"/>
              </a:rPr>
              <a:t>      </a:t>
            </a:r>
            <a:r>
              <a:rPr lang="en-GB" altLang="en-US" sz="2000" b="1" dirty="0">
                <a:cs typeface="Times New Roman" panose="02020603050405020304" pitchFamily="18" charset="0"/>
              </a:rPr>
              <a:t>{	public: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		               void f();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		               void g(int i) { x = i;</a:t>
            </a:r>
            <a:r>
              <a:rPr lang="zh-CN" altLang="en-US" sz="2000" b="1" dirty="0">
                <a:cs typeface="Times New Roman" panose="02020603050405020304" pitchFamily="18" charset="0"/>
              </a:rPr>
              <a:t> </a:t>
            </a:r>
            <a:r>
              <a:rPr lang="en-GB" altLang="en-US" sz="2000" b="1" dirty="0">
                <a:cs typeface="Times New Roman" panose="02020603050405020304" pitchFamily="18" charset="0"/>
              </a:rPr>
              <a:t> f(); };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	                private: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		               int x, y, z;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            </a:t>
            </a:r>
            <a:r>
              <a:rPr lang="zh-CN" altLang="en-US" sz="2000" b="1" dirty="0">
                <a:cs typeface="Times New Roman" panose="02020603050405020304" pitchFamily="18" charset="0"/>
              </a:rPr>
              <a:t>     </a:t>
            </a:r>
            <a:r>
              <a:rPr lang="en-GB" altLang="en-US" sz="2000" b="1" dirty="0">
                <a:cs typeface="Times New Roman" panose="02020603050405020304" pitchFamily="18" charset="0"/>
              </a:rPr>
              <a:t>};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          </a:t>
            </a:r>
            <a:r>
              <a:rPr lang="zh-CN" altLang="en-US" sz="2000" b="1" dirty="0">
                <a:cs typeface="Times New Roman" panose="02020603050405020304" pitchFamily="18" charset="0"/>
              </a:rPr>
              <a:t>  </a:t>
            </a:r>
            <a:r>
              <a:rPr lang="en-GB" altLang="en-US" sz="2000" b="1" dirty="0">
                <a:cs typeface="Times New Roman" panose="02020603050405020304" pitchFamily="18" charset="0"/>
              </a:rPr>
              <a:t>     A a, b;</a:t>
            </a:r>
            <a:endParaRPr lang="en-GB" altLang="en-US" sz="2000" b="1" dirty="0">
              <a:ea typeface="Times New Roman" panose="02020603050405020304" pitchFamily="18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506095" y="692785"/>
            <a:ext cx="7010400" cy="8896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this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指针</a:t>
            </a:r>
            <a:endParaRPr kumimoji="0" lang="zh-CN" altLang="en-US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195830" y="116840"/>
            <a:ext cx="7010400" cy="7467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</a:rPr>
              <a:t>第六章，对象与类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84345" y="4293235"/>
            <a:ext cx="46894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tx2"/>
                </a:solidFill>
              </a:rPr>
              <a:t>在每一个成员函数中都包含一个特殊的指针,这个指针的名字是固定的,称为this指针。它是指向本类对象的指针,它的值是当前被调用的成员函数所在的对象的起始地址。</a:t>
            </a:r>
            <a:endParaRPr lang="zh-CN" altLang="en-US" b="1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830" y="45085"/>
            <a:ext cx="7010400" cy="1273810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第六章，对象与类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131" name="文本占位符 2130"/>
          <p:cNvSpPr>
            <a:spLocks noGrp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685800" y="1334135"/>
            <a:ext cx="3814763" cy="5330825"/>
          </a:xfrm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defRPr sz="2400" b="1" i="0" u="none" baseline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defRPr sz="2000" b="1" i="0" u="none" baseline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defRPr sz="2000" b="1" i="0" u="none" baseline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defRPr sz="2000" b="1" i="0" u="none" baseline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defRPr sz="2000" b="1" i="0" u="none" baseline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80000"/>
              </a:lnSpc>
              <a:buClr>
                <a:schemeClr val="tx1"/>
              </a:buClr>
            </a:pPr>
            <a:r>
              <a:rPr lang="zh-CN" altLang="en-US" sz="2200">
                <a:solidFill>
                  <a:schemeClr val="tx2"/>
                </a:solidFill>
              </a:rPr>
              <a:t>构造函数</a:t>
            </a:r>
            <a:endParaRPr lang="zh-CN" altLang="en-US" sz="2200">
              <a:solidFill>
                <a:schemeClr val="tx2"/>
              </a:solidFill>
            </a:endParaRPr>
          </a:p>
          <a:p>
            <a:pPr lvl="0">
              <a:lnSpc>
                <a:spcPct val="80000"/>
              </a:lnSpc>
              <a:buClr>
                <a:schemeClr val="tx1"/>
              </a:buClr>
            </a:pPr>
            <a:r>
              <a:rPr lang="zh-CN" altLang="en-US" sz="2200">
                <a:solidFill>
                  <a:schemeClr val="tx2"/>
                </a:solidFill>
              </a:rPr>
              <a:t>1.与类同名的特殊函数；</a:t>
            </a:r>
            <a:endParaRPr lang="zh-CN" altLang="en-US" sz="2200">
              <a:solidFill>
                <a:schemeClr val="tx2"/>
              </a:solidFill>
            </a:endParaRPr>
          </a:p>
          <a:p>
            <a:pPr lvl="0">
              <a:lnSpc>
                <a:spcPct val="80000"/>
              </a:lnSpc>
              <a:buClr>
                <a:schemeClr val="tx1"/>
              </a:buClr>
            </a:pPr>
            <a:r>
              <a:rPr lang="zh-CN" altLang="en-US" sz="2200">
                <a:solidFill>
                  <a:schemeClr val="tx2"/>
                </a:solidFill>
              </a:rPr>
              <a:t>2.用来初始化对象数据成员；</a:t>
            </a:r>
            <a:endParaRPr lang="zh-CN" altLang="en-US" sz="2200">
              <a:solidFill>
                <a:schemeClr val="tx2"/>
              </a:solidFill>
            </a:endParaRPr>
          </a:p>
          <a:p>
            <a:pPr lvl="0">
              <a:lnSpc>
                <a:spcPct val="80000"/>
              </a:lnSpc>
              <a:buClr>
                <a:schemeClr val="tx1"/>
              </a:buClr>
            </a:pPr>
            <a:r>
              <a:rPr lang="zh-CN" altLang="en-US" sz="2200">
                <a:solidFill>
                  <a:schemeClr val="tx2"/>
                </a:solidFill>
              </a:rPr>
              <a:t>3.应定义为public权限；</a:t>
            </a:r>
            <a:endParaRPr lang="zh-CN" altLang="en-US" sz="2200">
              <a:solidFill>
                <a:schemeClr val="tx2"/>
              </a:solidFill>
            </a:endParaRPr>
          </a:p>
          <a:p>
            <a:pPr lvl="0">
              <a:lnSpc>
                <a:spcPct val="80000"/>
              </a:lnSpc>
              <a:buClr>
                <a:schemeClr val="tx1"/>
              </a:buClr>
            </a:pPr>
            <a:r>
              <a:rPr lang="zh-CN" altLang="en-US" sz="2200">
                <a:solidFill>
                  <a:schemeClr val="tx2"/>
                </a:solidFill>
              </a:rPr>
              <a:t>4.构造函数是对象的第一个被调用函数；</a:t>
            </a:r>
            <a:endParaRPr lang="zh-CN" altLang="en-US" sz="2200">
              <a:solidFill>
                <a:schemeClr val="tx2"/>
              </a:solidFill>
            </a:endParaRPr>
          </a:p>
          <a:p>
            <a:pPr lvl="0">
              <a:lnSpc>
                <a:spcPct val="80000"/>
              </a:lnSpc>
              <a:buClr>
                <a:schemeClr val="tx1"/>
              </a:buClr>
            </a:pPr>
            <a:r>
              <a:rPr lang="zh-CN" altLang="en-US" sz="2200">
                <a:solidFill>
                  <a:schemeClr val="tx2"/>
                </a:solidFill>
              </a:rPr>
              <a:t>5.定义数组对象时，需含有不含参数的构造函数；</a:t>
            </a:r>
            <a:endParaRPr lang="zh-CN" altLang="en-US" sz="2200">
              <a:solidFill>
                <a:schemeClr val="tx2"/>
              </a:solidFill>
            </a:endParaRPr>
          </a:p>
          <a:p>
            <a:pPr lvl="0">
              <a:lnSpc>
                <a:spcPct val="80000"/>
              </a:lnSpc>
              <a:buClr>
                <a:schemeClr val="tx1"/>
              </a:buClr>
            </a:pPr>
            <a:r>
              <a:rPr lang="zh-CN" altLang="en-US" sz="2200">
                <a:solidFill>
                  <a:schemeClr val="tx2"/>
                </a:solidFill>
              </a:rPr>
              <a:t>6.特点：</a:t>
            </a:r>
            <a:endParaRPr lang="zh-CN" altLang="en-US" sz="2200">
              <a:solidFill>
                <a:schemeClr val="tx2"/>
              </a:solidFill>
            </a:endParaRPr>
          </a:p>
          <a:p>
            <a:pPr lvl="0">
              <a:lnSpc>
                <a:spcPct val="80000"/>
              </a:lnSpc>
              <a:buClr>
                <a:schemeClr val="tx1"/>
              </a:buClr>
            </a:pPr>
            <a:r>
              <a:rPr lang="zh-CN" altLang="en-US" sz="2200">
                <a:solidFill>
                  <a:schemeClr val="tx2"/>
                </a:solidFill>
              </a:rPr>
              <a:t>（1）与类同名；</a:t>
            </a:r>
            <a:endParaRPr lang="zh-CN" altLang="en-US" sz="2200">
              <a:solidFill>
                <a:schemeClr val="tx2"/>
              </a:solidFill>
            </a:endParaRPr>
          </a:p>
          <a:p>
            <a:pPr lvl="0">
              <a:lnSpc>
                <a:spcPct val="80000"/>
              </a:lnSpc>
              <a:buClr>
                <a:schemeClr val="tx1"/>
              </a:buClr>
            </a:pPr>
            <a:r>
              <a:rPr lang="zh-CN" altLang="en-US" sz="2200">
                <a:solidFill>
                  <a:schemeClr val="tx2"/>
                </a:solidFill>
              </a:rPr>
              <a:t>（2）没有返回类型；</a:t>
            </a:r>
            <a:endParaRPr lang="zh-CN" altLang="en-US" sz="2200">
              <a:solidFill>
                <a:schemeClr val="tx2"/>
              </a:solidFill>
            </a:endParaRPr>
          </a:p>
          <a:p>
            <a:pPr lvl="0">
              <a:lnSpc>
                <a:spcPct val="80000"/>
              </a:lnSpc>
              <a:buClr>
                <a:schemeClr val="tx1"/>
              </a:buClr>
            </a:pPr>
            <a:r>
              <a:rPr lang="zh-CN" altLang="en-US" sz="2200">
                <a:solidFill>
                  <a:schemeClr val="tx2"/>
                </a:solidFill>
              </a:rPr>
              <a:t>（3）可以重载；</a:t>
            </a:r>
            <a:endParaRPr lang="zh-CN" altLang="en-US" sz="2200">
              <a:solidFill>
                <a:schemeClr val="tx2"/>
              </a:solidFill>
            </a:endParaRPr>
          </a:p>
          <a:p>
            <a:pPr lvl="0">
              <a:lnSpc>
                <a:spcPct val="80000"/>
              </a:lnSpc>
              <a:buClr>
                <a:schemeClr val="tx1"/>
              </a:buClr>
            </a:pPr>
            <a:r>
              <a:rPr lang="zh-CN" altLang="en-US" sz="2200">
                <a:solidFill>
                  <a:schemeClr val="tx2"/>
                </a:solidFill>
              </a:rPr>
              <a:t>（4）不允许显示调用。</a:t>
            </a:r>
            <a:endParaRPr lang="zh-CN" altLang="en-US" sz="2200">
              <a:solidFill>
                <a:schemeClr val="tx2"/>
              </a:solidFill>
            </a:endParaRPr>
          </a:p>
          <a:p>
            <a:pPr lvl="0">
              <a:lnSpc>
                <a:spcPct val="80000"/>
              </a:lnSpc>
              <a:buClr>
                <a:schemeClr val="tx1"/>
              </a:buClr>
            </a:pPr>
            <a:endParaRPr lang="zh-CN" altLang="en-US" sz="2200">
              <a:solidFill>
                <a:schemeClr val="tx2"/>
              </a:solidFill>
            </a:endParaRPr>
          </a:p>
        </p:txBody>
      </p:sp>
      <p:sp>
        <p:nvSpPr>
          <p:cNvPr id="2132" name="文本占位符 2131"/>
          <p:cNvSpPr/>
          <p:nvPr>
            <p:custDataLst>
              <p:tags r:id="rId2"/>
            </p:custDataLst>
          </p:nvPr>
        </p:nvSpPr>
        <p:spPr>
          <a:xfrm>
            <a:off x="4645025" y="1261110"/>
            <a:ext cx="3813175" cy="51879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defRPr sz="2400" b="1" i="0" u="none" baseline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defRPr sz="2000" b="1" i="0" u="none" baseline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defRPr sz="2000" b="1" i="0" u="none" baseline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defRPr sz="2000" b="1" i="0" u="none" baseline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defRPr sz="2000" b="1" i="0" u="none" baseline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>
              <a:buClr>
                <a:schemeClr val="tx1"/>
              </a:buClr>
            </a:pPr>
            <a:r>
              <a:rPr lang="zh-CN" altLang="en-US" sz="2200">
                <a:solidFill>
                  <a:schemeClr val="tx2"/>
                </a:solidFill>
              </a:rPr>
              <a:t>析构函数</a:t>
            </a:r>
            <a:endParaRPr lang="zh-CN" altLang="en-US" sz="2200">
              <a:solidFill>
                <a:schemeClr val="tx2"/>
              </a:solidFill>
            </a:endParaRPr>
          </a:p>
          <a:p>
            <a:pPr lvl="0">
              <a:buClr>
                <a:schemeClr val="tx1"/>
              </a:buClr>
            </a:pPr>
            <a:r>
              <a:rPr lang="zh-CN" altLang="en-US" sz="2200">
                <a:solidFill>
                  <a:schemeClr val="tx2"/>
                </a:solidFill>
              </a:rPr>
              <a:t>1.完成对象的清理工作；</a:t>
            </a:r>
            <a:endParaRPr lang="zh-CN" altLang="en-US" sz="2200">
              <a:solidFill>
                <a:schemeClr val="tx2"/>
              </a:solidFill>
            </a:endParaRPr>
          </a:p>
          <a:p>
            <a:pPr lvl="0">
              <a:buClr>
                <a:schemeClr val="tx1"/>
              </a:buClr>
            </a:pPr>
            <a:r>
              <a:rPr lang="zh-CN" altLang="en-US" sz="2200">
                <a:solidFill>
                  <a:schemeClr val="tx2"/>
                </a:solidFill>
              </a:rPr>
              <a:t>2.特点：</a:t>
            </a:r>
            <a:endParaRPr lang="zh-CN" altLang="en-US" sz="2200">
              <a:solidFill>
                <a:schemeClr val="tx2"/>
              </a:solidFill>
            </a:endParaRPr>
          </a:p>
          <a:p>
            <a:pPr lvl="0">
              <a:buClr>
                <a:schemeClr val="tx1"/>
              </a:buClr>
            </a:pPr>
            <a:r>
              <a:rPr lang="zh-CN" altLang="en-US" sz="2200">
                <a:solidFill>
                  <a:schemeClr val="tx2"/>
                </a:solidFill>
              </a:rPr>
              <a:t>（1）~类名（）；</a:t>
            </a:r>
            <a:endParaRPr lang="zh-CN" altLang="en-US" sz="2200">
              <a:solidFill>
                <a:schemeClr val="tx2"/>
              </a:solidFill>
            </a:endParaRPr>
          </a:p>
          <a:p>
            <a:pPr lvl="0">
              <a:buClr>
                <a:schemeClr val="tx1"/>
              </a:buClr>
            </a:pPr>
            <a:r>
              <a:rPr lang="zh-CN" altLang="en-US" sz="2200">
                <a:solidFill>
                  <a:schemeClr val="tx2"/>
                </a:solidFill>
              </a:rPr>
              <a:t>（2）没有返回类型，不含参数；</a:t>
            </a:r>
            <a:endParaRPr lang="zh-CN" altLang="en-US" sz="2200">
              <a:solidFill>
                <a:schemeClr val="tx2"/>
              </a:solidFill>
            </a:endParaRPr>
          </a:p>
          <a:p>
            <a:pPr lvl="0">
              <a:buClr>
                <a:schemeClr val="tx1"/>
              </a:buClr>
            </a:pPr>
            <a:r>
              <a:rPr lang="zh-CN" altLang="en-US" sz="2200">
                <a:solidFill>
                  <a:schemeClr val="tx2"/>
                </a:solidFill>
              </a:rPr>
              <a:t>（3）不能重载；</a:t>
            </a:r>
            <a:endParaRPr lang="zh-CN" altLang="en-US" sz="2200">
              <a:solidFill>
                <a:schemeClr val="tx2"/>
              </a:solidFill>
            </a:endParaRPr>
          </a:p>
          <a:p>
            <a:pPr lvl="0">
              <a:buClr>
                <a:schemeClr val="tx1"/>
              </a:buClr>
            </a:pPr>
            <a:r>
              <a:rPr lang="zh-CN" altLang="en-US" sz="2200">
                <a:solidFill>
                  <a:schemeClr val="tx2"/>
                </a:solidFill>
              </a:rPr>
              <a:t>（4）不可显示调用。</a:t>
            </a:r>
            <a:endParaRPr lang="zh-CN" altLang="en-US" sz="2200">
              <a:solidFill>
                <a:schemeClr val="tx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878264"/>
            <a:ext cx="7848600" cy="41513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当对象被创建时，需要初始化它的数据成员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构造函数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进行对象初始化。它是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特殊的成员函数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名字与类名相同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、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无返回值类型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创建对象时，构造函数会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自动被调用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，且它只能被调用这一次。例如：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  class A</a:t>
            </a:r>
            <a:endParaRPr kumimoji="0" lang="en-GB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{   int x;</a:t>
            </a:r>
            <a:endParaRPr kumimoji="0" lang="en-GB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public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: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A() { x = 0; }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构造函数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};</a:t>
            </a:r>
            <a:endParaRPr kumimoji="0" lang="en-GB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A </a:t>
            </a:r>
            <a:r>
              <a:rPr kumimoji="0" lang="en-GB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;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创建对象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：为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分配内存，然后调用构造函数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A()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0" y="187325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6.4.1 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构造函数</a:t>
            </a:r>
            <a:endParaRPr kumimoji="0" lang="zh-CN" altLang="en-US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5266DCD-47FE-409A-9CE4-1BF69F5563E1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0518" y="1024181"/>
            <a:ext cx="8462963" cy="49545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5143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构造函数可以重载，其中，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不带参数的（或所有参数都有默认值的）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构造函数被称为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默认构造函数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如果类中未提供任何构造函数，则编译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器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会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隐式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地为之提供一个默认构造函数。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在创建对象时，可以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显式地指定调用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某个构造函数。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若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没有指定，则调用默认构造函数</a:t>
            </a:r>
            <a:r>
              <a:rPr kumimoji="0" lang="zh-CN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。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1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 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51435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  例如： 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class A</a:t>
            </a:r>
            <a:endParaRPr kumimoji="0" lang="en-GB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51435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              {   int x, y;</a:t>
            </a:r>
            <a:endParaRPr kumimoji="0" lang="en-GB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51435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                      public:</a:t>
            </a:r>
            <a:endParaRPr kumimoji="0" lang="en-GB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51435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	                    A() {  x = y = 0;  }  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默认构造函数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marR="0" lvl="1" indent="-285750" algn="l" defTabSz="51435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	                    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A(int x1, int y1) {  x = x1; y = y1;  }</a:t>
            </a:r>
            <a:r>
              <a:rPr kumimoji="0" lang="en-US" alt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en-GB" altLang="en-US" sz="2000" b="1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GB" sz="2000" b="1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显</a:t>
            </a:r>
            <a:r>
              <a:rPr lang="zh-CN" altLang="en-US" sz="2000" b="1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式构造函数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51435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                  ......		</a:t>
            </a:r>
            <a:endParaRPr kumimoji="0" lang="en-GB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51435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              };</a:t>
            </a:r>
            <a:endParaRPr kumimoji="0" lang="en-GB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24000" y="200635"/>
            <a:ext cx="7010400" cy="8352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6.4.1 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构造函数</a:t>
            </a:r>
            <a:endParaRPr kumimoji="0" lang="zh-CN" altLang="en-US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5266DCD-47FE-409A-9CE4-1BF69F5563E1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/>
          </p:cNvSpPr>
          <p:nvPr>
            <p:ph type="body"/>
          </p:nvPr>
        </p:nvSpPr>
        <p:spPr>
          <a:xfrm>
            <a:off x="468630" y="1512570"/>
            <a:ext cx="8176895" cy="4653280"/>
          </a:xfrm>
        </p:spPr>
        <p:txBody>
          <a:bodyPr vert="horz" wrap="square" lIns="92075" tIns="46038" rIns="92075" bIns="46038" anchor="t" anchorCtr="0"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在类中可以定义一个特殊的成员函数：</a:t>
            </a:r>
            <a:r>
              <a:rPr lang="zh-CN" altLang="en-US" sz="2800" b="1" dirty="0">
                <a:solidFill>
                  <a:srgbClr val="FF0000"/>
                </a:solidFill>
              </a:rPr>
              <a:t>析构函数</a:t>
            </a:r>
            <a:r>
              <a:rPr lang="zh-CN" altLang="en-US" sz="2800" b="1" dirty="0"/>
              <a:t>，名为 </a:t>
            </a:r>
            <a:r>
              <a:rPr lang="en-GB" altLang="en-US" sz="2800" b="1" dirty="0">
                <a:solidFill>
                  <a:srgbClr val="0070C0"/>
                </a:solidFill>
              </a:rPr>
              <a:t>~&lt;</a:t>
            </a:r>
            <a:r>
              <a:rPr lang="zh-CN" altLang="en-US" sz="2800" b="1" dirty="0">
                <a:solidFill>
                  <a:srgbClr val="0070C0"/>
                </a:solidFill>
              </a:rPr>
              <a:t>类名</a:t>
            </a:r>
            <a:r>
              <a:rPr lang="en-GB" altLang="en-US" sz="2800" b="1" dirty="0">
                <a:solidFill>
                  <a:srgbClr val="0070C0"/>
                </a:solidFill>
              </a:rPr>
              <a:t>&gt;</a:t>
            </a:r>
            <a:r>
              <a:rPr lang="zh-CN" altLang="en-US" sz="2800" b="1" dirty="0"/>
              <a:t>，</a:t>
            </a:r>
            <a:r>
              <a:rPr lang="zh-CN" altLang="en-US" sz="2800" b="1" dirty="0">
                <a:solidFill>
                  <a:srgbClr val="0070C0"/>
                </a:solidFill>
              </a:rPr>
              <a:t>没有返回类型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0070C0"/>
                </a:solidFill>
              </a:rPr>
              <a:t>不带参数</a:t>
            </a:r>
            <a:r>
              <a:rPr lang="zh-CN" altLang="en-US" sz="2800" b="1" dirty="0"/>
              <a:t>。</a:t>
            </a:r>
            <a:endParaRPr lang="en-US" altLang="zh-CN" sz="2800" b="1" dirty="0"/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/>
              <a:t>如果类中没有定义析构函数，编译器会隐式地为之提供一个析构函数，</a:t>
            </a:r>
            <a:r>
              <a:rPr lang="zh-CN" altLang="en-US" sz="2400" b="1" dirty="0">
                <a:solidFill>
                  <a:srgbClr val="FF0000"/>
                </a:solidFill>
              </a:rPr>
              <a:t>其作用</a:t>
            </a:r>
            <a:r>
              <a:rPr lang="zh-CN" altLang="en-US" sz="2400" b="1" dirty="0"/>
              <a:t>是调用成员对象类、基类的析构函数。</a:t>
            </a:r>
            <a:endParaRPr lang="en-US" altLang="zh-CN" sz="2400" b="1" dirty="0"/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00"/>
                </a:solidFill>
              </a:rPr>
              <a:t>一个对象消亡时，系统在收回它的内存空间之前，会</a:t>
            </a:r>
            <a:r>
              <a:rPr lang="zh-CN" altLang="en-US" sz="2400" b="1" dirty="0">
                <a:solidFill>
                  <a:srgbClr val="FF0000"/>
                </a:solidFill>
              </a:rPr>
              <a:t>自动调用析构函数</a:t>
            </a:r>
            <a:r>
              <a:rPr lang="zh-CN" altLang="en-US" sz="2400" b="1" dirty="0">
                <a:solidFill>
                  <a:srgbClr val="000000"/>
                </a:solidFill>
              </a:rPr>
              <a:t>。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0000"/>
              </a:lnSpc>
              <a:buClr>
                <a:srgbClr val="336666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00"/>
                </a:solidFill>
              </a:rPr>
              <a:t>可在析构函数中完成对象被删除前的一些清理工作，如：</a:t>
            </a:r>
            <a:r>
              <a:rPr lang="zh-CN" altLang="en-US" sz="2400" b="1" dirty="0">
                <a:solidFill>
                  <a:srgbClr val="0000FF"/>
                </a:solidFill>
              </a:rPr>
              <a:t>归还对象额外申请的资源</a:t>
            </a:r>
            <a:r>
              <a:rPr lang="zh-CN" altLang="en-US" sz="2400" b="1" dirty="0">
                <a:solidFill>
                  <a:srgbClr val="000000"/>
                </a:solidFill>
              </a:rPr>
              <a:t>等。</a:t>
            </a:r>
            <a:endParaRPr lang="en-US" altLang="zh-CN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0" y="187325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6.4.2 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析构</a:t>
            </a:r>
            <a:r>
              <a:rPr kumimoji="0" lang="zh-CN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函数</a:t>
            </a:r>
            <a:endParaRPr kumimoji="0" lang="zh-CN" altLang="en-US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5266DCD-47FE-409A-9CE4-1BF69F5563E1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950912"/>
            <a:ext cx="8362950" cy="51577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在创建一个对象时，如果用一个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同类型的对象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对其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初始化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，这时将会调用：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拷贝构造函数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如果类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中没有定义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拷贝构造函数，则编译器会为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之提供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一个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隐式拷贝构造函数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对数据成员逐个拷贝初始化：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1089025" marR="0" lvl="1" indent="-3683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对于普通成员：它采用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常规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初始化操作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89025" marR="0" lvl="1" indent="-3683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对于成员对象：则调用成员对象类的拷贝构造函数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格式：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&lt;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类名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&gt; (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const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 &lt;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类名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&gt;&amp;) { … };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   例如：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class A</a:t>
            </a:r>
            <a:endParaRPr kumimoji="0" lang="en-GB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       {       ......</a:t>
            </a:r>
            <a:endParaRPr kumimoji="0" lang="en-GB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	        public:</a:t>
            </a:r>
            <a:endParaRPr kumimoji="0" lang="en-GB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		         A();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默认构造函数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		         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A(</a:t>
            </a:r>
            <a:r>
              <a:rPr kumimoji="0" lang="en-GB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const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 A &amp;a);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拷贝构造函数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        };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765425" y="361315"/>
            <a:ext cx="5768975" cy="589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拷贝构造函数</a:t>
            </a:r>
            <a:endParaRPr kumimoji="0" lang="zh-CN" altLang="en-US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42645" y="1047115"/>
            <a:ext cx="7905115" cy="512953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43230" marR="0" lvl="0" indent="-4432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在以下三种情况下，会调用类的拷贝构造函数：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P226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67105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定义对象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81405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例如：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A a1; </a:t>
            </a:r>
            <a:endParaRPr kumimoji="0" lang="en-GB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703705" marR="0" lvl="2" indent="-4432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     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A a2(a1)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; 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 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调用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拷贝构造函数，用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a1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初始化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a2</a:t>
            </a:r>
            <a:endParaRPr kumimoji="0" lang="en-GB" altLang="en-US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楷体_GB2312" pitchFamily="1" charset="-122"/>
            </a:endParaRPr>
          </a:p>
          <a:p>
            <a:pPr marL="967105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把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对象作为值参数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传给函数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81405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例如：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void f(A x);    A </a:t>
            </a:r>
            <a:r>
              <a:rPr kumimoji="0" lang="en-GB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a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;</a:t>
            </a:r>
            <a:endParaRPr kumimoji="0" lang="en-GB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703705" marR="0" lvl="2" indent="-4432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      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f(a)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;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调用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的拷贝构造函数来初始化形参对象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x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楷体_GB2312" pitchFamily="1" charset="-122"/>
            </a:endParaRPr>
          </a:p>
          <a:p>
            <a:pPr marL="967105" marR="0" lvl="1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把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对象作为函数的返回值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时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81405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例如：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 f() </a:t>
            </a:r>
            <a:endParaRPr kumimoji="0" lang="en-GB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1703705" marR="0" lvl="2" indent="-4432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Times New Roman" panose="02020603050405020304" pitchFamily="18" charset="0"/>
              </a:rPr>
              <a:t>         {  A </a:t>
            </a:r>
            <a:r>
              <a:rPr kumimoji="0" lang="en-GB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Times New Roman" panose="02020603050405020304" pitchFamily="18" charset="0"/>
              </a:rPr>
              <a:t>a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Times New Roman" panose="02020603050405020304" pitchFamily="18" charset="0"/>
              </a:rPr>
              <a:t>;  ......</a:t>
            </a:r>
            <a:endParaRPr kumimoji="0" lang="en-GB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  <a:cs typeface="Times New Roman" panose="02020603050405020304" pitchFamily="18" charset="0"/>
            </a:endParaRPr>
          </a:p>
          <a:p>
            <a:pPr marL="1703705" marR="0" lvl="2" indent="-4432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Times New Roman" panose="02020603050405020304" pitchFamily="18" charset="0"/>
              </a:rPr>
              <a:t>	      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Times New Roman" panose="02020603050405020304" pitchFamily="18" charset="0"/>
              </a:rPr>
              <a:t>return a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Times New Roman" panose="02020603050405020304" pitchFamily="18" charset="0"/>
              </a:rPr>
              <a:t>;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Times New Roman" panose="02020603050405020304" pitchFamily="18" charset="0"/>
              </a:rPr>
              <a:t>调用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Times New Roman" panose="02020603050405020304" pitchFamily="18" charset="0"/>
              </a:rPr>
              <a:t>的拷贝构造函数、并用对象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Times New Roman" panose="02020603050405020304" pitchFamily="18" charset="0"/>
              </a:rPr>
              <a:t>a </a:t>
            </a:r>
            <a:endParaRPr kumimoji="0" lang="en-GB" altLang="en-US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楷体_GB2312" pitchFamily="1" charset="-122"/>
              <a:cs typeface="Times New Roman" panose="02020603050405020304" pitchFamily="18" charset="0"/>
            </a:endParaRPr>
          </a:p>
          <a:p>
            <a:pPr marL="1703705" marR="0" lvl="2" indent="-4432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GB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Times New Roman" panose="02020603050405020304" pitchFamily="18" charset="0"/>
              </a:rPr>
              <a:t>                          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Times New Roman" panose="02020603050405020304" pitchFamily="18" charset="0"/>
              </a:rPr>
              <a:t>对其初始化函数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Times New Roman" panose="02020603050405020304" pitchFamily="18" charset="0"/>
              </a:rPr>
              <a:t>的返回值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楷体_GB2312" pitchFamily="1" charset="-122"/>
              <a:cs typeface="Times New Roman" panose="02020603050405020304" pitchFamily="18" charset="0"/>
            </a:endParaRPr>
          </a:p>
          <a:p>
            <a:pPr marL="1703705" marR="0" lvl="2" indent="-4432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Times New Roman" panose="02020603050405020304" pitchFamily="18" charset="0"/>
              </a:rPr>
              <a:t>         }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30678" y="123274"/>
            <a:ext cx="7010400" cy="805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拷贝构造函数</a:t>
            </a:r>
            <a:endParaRPr kumimoji="0" lang="zh-CN" altLang="en-US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/>
          </p:cNvSpPr>
          <p:nvPr>
            <p:ph type="body"/>
          </p:nvPr>
        </p:nvSpPr>
        <p:spPr>
          <a:xfrm>
            <a:off x="528638" y="2354263"/>
            <a:ext cx="8034337" cy="30194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spcBef>
                <a:spcPct val="55000"/>
              </a:spcBef>
            </a:pPr>
            <a:r>
              <a:rPr lang="zh-CN" altLang="en-US" sz="2800" b="1" dirty="0"/>
              <a:t>一般情况下，编译程序提供的隐式拷贝构造函数足以满足要求。但是在有些情况下，</a:t>
            </a:r>
            <a:r>
              <a:rPr lang="zh-CN" altLang="en-US" sz="2800" b="1" dirty="0">
                <a:solidFill>
                  <a:srgbClr val="FF0000"/>
                </a:solidFill>
              </a:rPr>
              <a:t>需要自定义拷贝构造函数</a:t>
            </a:r>
            <a:r>
              <a:rPr lang="zh-CN" altLang="en-US" sz="2800" b="1" dirty="0"/>
              <a:t>。</a:t>
            </a:r>
            <a:endParaRPr lang="zh-CN" altLang="en-US" sz="2800" b="1" dirty="0"/>
          </a:p>
          <a:p>
            <a:pPr marL="457200" lvl="1" indent="0" eaLnBrk="1" hangingPunct="1">
              <a:lnSpc>
                <a:spcPct val="90000"/>
              </a:lnSpc>
              <a:spcBef>
                <a:spcPct val="55000"/>
              </a:spcBef>
              <a:buNone/>
            </a:pPr>
            <a:r>
              <a:rPr lang="en-US" altLang="zh-CN" sz="2400" b="1" dirty="0"/>
              <a:t>1. </a:t>
            </a:r>
            <a:r>
              <a:rPr lang="zh-CN" altLang="en-US" sz="2400" b="1" dirty="0"/>
              <a:t>需要拷贝构造函数的</a:t>
            </a:r>
            <a:r>
              <a:rPr lang="zh-CN" altLang="en-US" sz="2400" b="1" dirty="0">
                <a:solidFill>
                  <a:srgbClr val="0000FF"/>
                </a:solidFill>
              </a:rPr>
              <a:t>自定义功能</a:t>
            </a:r>
            <a:r>
              <a:rPr lang="zh-CN" altLang="en-US" sz="2400" b="1" dirty="0"/>
              <a:t>时。</a:t>
            </a:r>
            <a:endParaRPr lang="en-US" altLang="zh-CN" sz="2400" b="1" dirty="0"/>
          </a:p>
          <a:p>
            <a:pPr marL="457200" lvl="1" indent="0" eaLnBrk="1" hangingPunct="1">
              <a:lnSpc>
                <a:spcPct val="90000"/>
              </a:lnSpc>
              <a:spcBef>
                <a:spcPct val="55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在有些情况下必须要自定义拷贝构造函数，否则将会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spcBef>
                <a:spcPct val="55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产生程序设计者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未意识到的严重的程序错误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0" y="187325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拷贝构造函数</a:t>
            </a:r>
            <a:endParaRPr kumimoji="0" lang="zh-CN" altLang="en-US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16748"/>
            <a:ext cx="7602538" cy="2498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5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提供的隐式拷贝构造函数会调用成员对象的拷贝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构造函数。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5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自定义的拷贝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构造函数则默认调用成员对象的默认构造函数，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而不是成员对象的拷贝构造函数。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5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在自定义的拷贝构造函数中，如果想调用成员对象的拷贝构造函数，则需要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使用成员初始化表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（见例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55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55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0" y="187325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拷贝构造函数</a:t>
            </a:r>
            <a:endParaRPr kumimoji="0" lang="zh-CN" altLang="en-US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149225"/>
            <a:ext cx="8293735" cy="6645275"/>
          </a:xfrm>
        </p:spPr>
        <p:txBody>
          <a:bodyPr/>
          <a:lstStyle/>
          <a:p>
            <a:r>
              <a:rPr lang="zh-CN" altLang="en-US" sz="2800" b="1">
                <a:highlight>
                  <a:srgbClr val="FFFF00"/>
                </a:highlight>
              </a:rPr>
              <a:t>单选题</a:t>
            </a:r>
            <a:br>
              <a:rPr lang="zh-CN" altLang="en-US" sz="2800" b="1"/>
            </a:br>
            <a:r>
              <a:rPr lang="en-US" altLang="zh-CN" sz="2800" b="1"/>
              <a:t>C++</a:t>
            </a:r>
            <a:r>
              <a:rPr lang="zh-CN" altLang="en-US" sz="2800" b="1"/>
              <a:t>组成和基本定义</a:t>
            </a:r>
            <a:br>
              <a:rPr lang="zh-CN" altLang="en-US" sz="2800" b="1"/>
            </a:br>
            <a:r>
              <a:rPr lang="zh-CN" altLang="en-US" sz="2800" b="1"/>
              <a:t>内联函数、重载函数、递归函数、嵌套函数等定义</a:t>
            </a:r>
            <a:br>
              <a:rPr lang="zh-CN" altLang="en-US" sz="2800" b="1"/>
            </a:br>
            <a:r>
              <a:rPr lang="zh-CN" altLang="en-US" sz="2800" b="1"/>
              <a:t>重载函数特殊用法、new运算符的定义、引用的原理和定义、this指针的作用、构造函数</a:t>
            </a:r>
            <a:r>
              <a:rPr lang="zh-CN" altLang="en-US" sz="2800" b="1">
                <a:sym typeface="+mn-ea"/>
              </a:rPr>
              <a:t>定义</a:t>
            </a:r>
            <a:r>
              <a:rPr lang="zh-CN" altLang="en-US" sz="2800" b="1"/>
              <a:t>拷贝构造函数、类和析构函数、public、 protected、 private 语句、派生类和基类的关系、派生类定义、</a:t>
            </a:r>
            <a:r>
              <a:rPr lang="zh-CN" altLang="en-US" sz="2800" b="1">
                <a:sym typeface="+mn-ea"/>
              </a:rPr>
              <a:t>虚函数</a:t>
            </a:r>
            <a:r>
              <a:rPr lang="zh-CN" altLang="en-US" sz="2800" b="1">
                <a:sym typeface="+mn-ea"/>
              </a:rPr>
              <a:t>定义、模板定义、输入/输出的用法</a:t>
            </a:r>
            <a:br>
              <a:rPr lang="zh-CN" altLang="en-US" sz="2800" b="1"/>
            </a:br>
            <a:br>
              <a:rPr lang="zh-CN" altLang="en-US" sz="2800" b="1">
                <a:sym typeface="+mn-ea"/>
              </a:rPr>
            </a:br>
            <a:endParaRPr lang="zh-CN" altLang="en-US" sz="28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830" y="45085"/>
            <a:ext cx="7010400" cy="1273810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第六章，对象与类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136" name="文本占位符 2135"/>
          <p:cNvSpPr>
            <a:spLocks noGrp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685800" y="1701165"/>
            <a:ext cx="3814763" cy="4114800"/>
          </a:xfrm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defRPr sz="2400" b="1" i="0" u="none" baseline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defRPr sz="2000" b="1" i="0" u="none" baseline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defRPr sz="2000" b="1" i="0" u="none" baseline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defRPr sz="2000" b="1" i="0" u="none" baseline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defRPr sz="2000" b="1" i="0" u="none" baseline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>
              <a:buClr>
                <a:schemeClr val="tx1"/>
              </a:buClr>
            </a:pPr>
            <a:r>
              <a:rPr lang="zh-CN" altLang="en-US">
                <a:solidFill>
                  <a:schemeClr val="tx2"/>
                </a:solidFill>
              </a:rPr>
              <a:t>无参构造函数</a:t>
            </a:r>
            <a:endParaRPr lang="zh-CN" altLang="en-US">
              <a:solidFill>
                <a:schemeClr val="tx2"/>
              </a:solidFill>
            </a:endParaRPr>
          </a:p>
          <a:p>
            <a:pPr lvl="0">
              <a:buClr>
                <a:schemeClr val="tx1"/>
              </a:buClr>
            </a:pPr>
            <a:r>
              <a:rPr lang="zh-CN" altLang="en-US">
                <a:solidFill>
                  <a:schemeClr val="tx2"/>
                </a:solidFill>
              </a:rPr>
              <a:t>1.系统默认构造函数；</a:t>
            </a:r>
            <a:endParaRPr lang="zh-CN" altLang="en-US">
              <a:solidFill>
                <a:schemeClr val="tx2"/>
              </a:solidFill>
            </a:endParaRPr>
          </a:p>
          <a:p>
            <a:pPr lvl="0">
              <a:buClr>
                <a:schemeClr val="tx1"/>
              </a:buClr>
            </a:pPr>
            <a:r>
              <a:rPr lang="zh-CN" altLang="en-US">
                <a:solidFill>
                  <a:schemeClr val="tx2"/>
                </a:solidFill>
              </a:rPr>
              <a:t>point(){}</a:t>
            </a:r>
            <a:endParaRPr lang="zh-CN" altLang="en-US">
              <a:solidFill>
                <a:schemeClr val="tx2"/>
              </a:solidFill>
            </a:endParaRPr>
          </a:p>
          <a:p>
            <a:pPr lvl="0">
              <a:buClr>
                <a:schemeClr val="tx1"/>
              </a:buClr>
            </a:pPr>
            <a:r>
              <a:rPr lang="zh-CN" altLang="en-US">
                <a:solidFill>
                  <a:schemeClr val="tx2"/>
                </a:solidFill>
              </a:rPr>
              <a:t>2.重定义无参构造函数</a:t>
            </a:r>
            <a:endParaRPr lang="zh-CN" altLang="en-US">
              <a:solidFill>
                <a:schemeClr val="tx2"/>
              </a:solidFill>
            </a:endParaRPr>
          </a:p>
          <a:p>
            <a:pPr lvl="0">
              <a:buClr>
                <a:schemeClr val="tx1"/>
              </a:buClr>
            </a:pPr>
            <a:r>
              <a:rPr lang="zh-CN" altLang="en-US">
                <a:solidFill>
                  <a:schemeClr val="tx2"/>
                </a:solidFill>
              </a:rPr>
              <a:t>point（int a，int b){}</a:t>
            </a:r>
            <a:endParaRPr lang="zh-CN" altLang="en-US">
              <a:solidFill>
                <a:schemeClr val="tx2"/>
              </a:solidFill>
            </a:endParaRPr>
          </a:p>
          <a:p>
            <a:pPr lvl="0">
              <a:buClr>
                <a:schemeClr val="tx1"/>
              </a:buClr>
            </a:pPr>
            <a:r>
              <a:rPr lang="zh-CN" altLang="en-US">
                <a:solidFill>
                  <a:schemeClr val="tx2"/>
                </a:solidFill>
              </a:rPr>
              <a:t>3.定义缺省参数构造函数</a:t>
            </a:r>
            <a:endParaRPr lang="zh-CN" altLang="en-US">
              <a:solidFill>
                <a:schemeClr val="tx2"/>
              </a:solidFill>
            </a:endParaRPr>
          </a:p>
          <a:p>
            <a:pPr lvl="0">
              <a:buClr>
                <a:schemeClr val="tx1"/>
              </a:buClr>
            </a:pPr>
            <a:r>
              <a:rPr lang="zh-CN" altLang="en-US">
                <a:solidFill>
                  <a:schemeClr val="tx2"/>
                </a:solidFill>
              </a:rPr>
              <a:t>point（int a=0,int b=0){}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137" name="文本占位符 2136"/>
          <p:cNvSpPr/>
          <p:nvPr>
            <p:custDataLst>
              <p:tags r:id="rId2"/>
            </p:custDataLst>
          </p:nvPr>
        </p:nvSpPr>
        <p:spPr>
          <a:xfrm>
            <a:off x="4643438" y="1701165"/>
            <a:ext cx="3814762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defRPr sz="2400" b="1" i="0" u="none" baseline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defRPr sz="2000" b="1" i="0" u="none" baseline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defRPr sz="2000" b="1" i="0" u="none" baseline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defRPr sz="2000" b="1" i="0" u="none" baseline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defRPr sz="2000" b="1" i="0" u="none" baseline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>
              <a:buClr>
                <a:schemeClr val="tx1"/>
              </a:buClr>
            </a:pPr>
            <a:r>
              <a:rPr lang="zh-CN" altLang="en-US">
                <a:solidFill>
                  <a:schemeClr val="tx2"/>
                </a:solidFill>
              </a:rPr>
              <a:t>拷贝构造函数</a:t>
            </a:r>
            <a:endParaRPr lang="zh-CN" altLang="en-US">
              <a:solidFill>
                <a:schemeClr val="tx2"/>
              </a:solidFill>
            </a:endParaRPr>
          </a:p>
          <a:p>
            <a:pPr lvl="0">
              <a:buClr>
                <a:schemeClr val="tx1"/>
              </a:buClr>
            </a:pPr>
            <a:r>
              <a:rPr lang="zh-CN" altLang="en-US">
                <a:solidFill>
                  <a:schemeClr val="tx2"/>
                </a:solidFill>
              </a:rPr>
              <a:t>1.一个类中用已存在的对象初始化另一个对象；</a:t>
            </a:r>
            <a:endParaRPr lang="zh-CN" altLang="en-US">
              <a:solidFill>
                <a:schemeClr val="tx2"/>
              </a:solidFill>
            </a:endParaRPr>
          </a:p>
          <a:p>
            <a:pPr lvl="0">
              <a:buClr>
                <a:schemeClr val="tx1"/>
              </a:buClr>
            </a:pPr>
            <a:r>
              <a:rPr lang="zh-CN" altLang="en-US">
                <a:solidFill>
                  <a:schemeClr val="tx2"/>
                </a:solidFill>
              </a:rPr>
              <a:t>2.类存在指针类型的数据成员，应为它提供拷贝构造函数。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830" y="45085"/>
            <a:ext cx="7010400" cy="1273810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第六章，对象与类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840" y="1772920"/>
            <a:ext cx="6226175" cy="230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zh-CN" altLang="en-US" sz="2400" b="1">
                <a:solidFill>
                  <a:schemeClr val="tx2"/>
                </a:solidFill>
                <a:sym typeface="+mn-ea"/>
              </a:rPr>
              <a:t>常量成员函数:</a:t>
            </a:r>
            <a:endParaRPr lang="zh-CN" altLang="en-US" sz="2400" b="1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zh-CN" altLang="en-US" sz="2400" b="1">
                <a:solidFill>
                  <a:schemeClr val="tx2"/>
                </a:solidFill>
                <a:sym typeface="+mn-ea"/>
              </a:rPr>
              <a:t>（1）函数原型后面加const；</a:t>
            </a:r>
            <a:endParaRPr lang="zh-CN" altLang="en-US" sz="2400" b="1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zh-CN" altLang="en-US" sz="2400" b="1">
                <a:solidFill>
                  <a:schemeClr val="tx2"/>
                </a:solidFill>
                <a:sym typeface="+mn-ea"/>
              </a:rPr>
              <a:t>（2）只有类的成员函数可以定义为常量成员函数；</a:t>
            </a:r>
            <a:endParaRPr lang="zh-CN" altLang="en-US" sz="2400" b="1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zh-CN" altLang="en-US" sz="2400" b="1">
                <a:solidFill>
                  <a:schemeClr val="tx2"/>
                </a:solidFill>
                <a:sym typeface="+mn-ea"/>
              </a:rPr>
              <a:t>（3）目的是禁止修改数据成员。</a:t>
            </a:r>
            <a:endParaRPr lang="zh-CN" altLang="en-US" sz="2400" b="1">
              <a:solidFill>
                <a:schemeClr val="tx2"/>
              </a:solidFill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830" y="45085"/>
            <a:ext cx="7010400" cy="1273810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第六章，对象与类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00245" y="2132965"/>
            <a:ext cx="3573463" cy="210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1" hangingPunct="1">
              <a:spcBef>
                <a:spcPct val="20000"/>
              </a:spcBef>
              <a:buClr>
                <a:schemeClr val="tx1"/>
              </a:buClr>
              <a:buSzPct val="70000"/>
              <a:buFontTx/>
              <a:buNone/>
              <a:defRPr/>
            </a:pP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1. 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操作符重载概述</a:t>
            </a:r>
            <a:endParaRPr kumimoji="0" lang="zh-CN" altLang="en-US" sz="2800" b="1" kern="0" cap="none" spc="0" normalizeH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2. 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双目</a:t>
            </a:r>
            <a:r>
              <a:rPr kumimoji="0" lang="zh-CN" altLang="en-US" sz="2800" b="1" kern="0" cap="none" spc="0" normalizeH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运算符重载</a:t>
            </a:r>
            <a:endParaRPr kumimoji="0" lang="en-US" altLang="zh-CN" sz="2800" b="1" kern="0" cap="none" spc="0" normalizeH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>
                <a:schemeClr val="tx1"/>
              </a:buClr>
              <a:buSzPct val="70000"/>
              <a:buFontTx/>
              <a:buNone/>
              <a:defRPr/>
            </a:pPr>
            <a:r>
              <a:rPr kumimoji="0" lang="en-US" altLang="zh-CN" sz="2800" b="1" kern="0" cap="none" spc="0" normalizeH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 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单目运算符重载</a:t>
            </a:r>
            <a:endParaRPr kumimoji="0" lang="zh-CN" altLang="en-US" sz="2800" b="1" kern="0" cap="none" spc="0" normalizeH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4</a:t>
            </a:r>
            <a:r>
              <a:rPr kumimoji="0" lang="en-US" altLang="zh-CN" sz="2800" b="1" kern="0" cap="none" spc="0" normalizeH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 </a:t>
            </a:r>
            <a:r>
              <a:rPr kumimoji="0" lang="zh-CN" altLang="en-US" sz="2800" b="1" kern="0" cap="none" spc="0" normalizeH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特殊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操作符</a:t>
            </a:r>
            <a:r>
              <a:rPr kumimoji="0" lang="zh-CN" altLang="en-US" sz="2800" b="1" kern="0" cap="none" spc="0" normalizeH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的重载</a:t>
            </a:r>
            <a:endParaRPr kumimoji="0" lang="zh-CN" altLang="en-US" sz="2800" b="1" kern="0" cap="none" spc="0" normalizeH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/>
            <p:custDataLst>
              <p:tags r:id="rId2"/>
            </p:custDataLst>
          </p:nvPr>
        </p:nvSpPr>
        <p:spPr>
          <a:xfrm>
            <a:off x="539433" y="2061210"/>
            <a:ext cx="4000500" cy="2735263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buNone/>
            </a:pPr>
            <a:r>
              <a:rPr lang="en-US" altLang="zh-CN" sz="2400" b="1" dirty="0"/>
              <a:t>6.6.1 const</a:t>
            </a:r>
            <a:r>
              <a:rPr lang="zh-CN" altLang="en-US" sz="2400" b="1" dirty="0"/>
              <a:t>成员函数</a:t>
            </a:r>
            <a:endParaRPr lang="zh-CN" altLang="en-US" sz="2400" b="1" dirty="0"/>
          </a:p>
          <a:p>
            <a:pPr lvl="1" eaLnBrk="1" hangingPunct="1">
              <a:buNone/>
            </a:pPr>
            <a:r>
              <a:rPr lang="en-US" altLang="zh-CN" sz="2400" b="1" dirty="0"/>
              <a:t>6.6.2 </a:t>
            </a:r>
            <a:r>
              <a:rPr lang="zh-CN" altLang="en-US" sz="2400" b="1" dirty="0"/>
              <a:t>静态成员</a:t>
            </a:r>
            <a:endParaRPr lang="zh-CN" altLang="en-US" sz="2400" b="1" dirty="0"/>
          </a:p>
          <a:p>
            <a:pPr lvl="1" eaLnBrk="1" hangingPunct="1">
              <a:buNone/>
            </a:pPr>
            <a:r>
              <a:rPr lang="en-US" altLang="zh-CN" sz="2400" b="1" dirty="0"/>
              <a:t>6.6.3 </a:t>
            </a:r>
            <a:r>
              <a:rPr lang="zh-CN" altLang="en-US" sz="2400" b="1" dirty="0"/>
              <a:t>友元</a:t>
            </a:r>
            <a:endParaRPr lang="en-US" altLang="zh-CN" sz="2400" b="1" dirty="0"/>
          </a:p>
          <a:p>
            <a:pPr lvl="1" eaLnBrk="1" hangingPunct="1">
              <a:buNone/>
            </a:pPr>
            <a:r>
              <a:rPr lang="en-US" altLang="zh-CN" sz="2400" b="1" dirty="0"/>
              <a:t>6.6.4 </a:t>
            </a:r>
            <a:r>
              <a:rPr lang="zh-CN" altLang="en-US" sz="2400" b="1" dirty="0"/>
              <a:t>转移构造函数</a:t>
            </a:r>
            <a:endParaRPr lang="en-US" altLang="zh-CN" sz="2400" b="1" dirty="0"/>
          </a:p>
          <a:p>
            <a:pPr lvl="1" eaLnBrk="1" hangingPunct="1">
              <a:buNone/>
            </a:pPr>
            <a:r>
              <a:rPr lang="en-US" altLang="zh-CN" sz="2400" b="1" dirty="0"/>
              <a:t>6.6.5 </a:t>
            </a:r>
            <a:r>
              <a:rPr lang="zh-CN" altLang="en-US" sz="2400" b="1" dirty="0"/>
              <a:t>操作符重载</a:t>
            </a:r>
            <a:endParaRPr lang="zh-CN" altLang="en-US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196975"/>
            <a:ext cx="9281795" cy="356044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830" y="45085"/>
            <a:ext cx="7010400" cy="1273810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第六章，对象与类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149" name="文本占位符 2148"/>
          <p:cNvSpPr>
            <a:spLocks noGrp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828040" y="943293"/>
            <a:ext cx="7772400" cy="497046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b="1"/>
              <a:t>1.友元函数</a:t>
            </a:r>
            <a:endParaRPr lang="zh-CN" altLang="en-US" b="1"/>
          </a:p>
          <a:p>
            <a:pPr>
              <a:buClr>
                <a:schemeClr val="tx1"/>
              </a:buClr>
            </a:pPr>
            <a:r>
              <a:rPr lang="zh-CN" altLang="en-US" b="1"/>
              <a:t>是一个普通函数，不是类的成员函数；</a:t>
            </a:r>
            <a:endParaRPr lang="zh-CN" altLang="en-US" b="1"/>
          </a:p>
          <a:p>
            <a:pPr>
              <a:buClr>
                <a:schemeClr val="tx1"/>
              </a:buClr>
            </a:pPr>
            <a:r>
              <a:rPr lang="zh-CN" altLang="en-US" b="1"/>
              <a:t>2.友元类</a:t>
            </a:r>
            <a:endParaRPr lang="zh-CN" altLang="en-US" b="1"/>
          </a:p>
          <a:p>
            <a:pPr>
              <a:buClr>
                <a:schemeClr val="tx1"/>
              </a:buClr>
            </a:pPr>
            <a:r>
              <a:rPr lang="zh-CN" altLang="en-US" b="1"/>
              <a:t>友元类的所有成员函数都是另一个类的友元函数，能够直接访问另一个类的所有成员；</a:t>
            </a:r>
            <a:endParaRPr lang="zh-CN" altLang="en-US" b="1"/>
          </a:p>
          <a:p>
            <a:pPr>
              <a:buClr>
                <a:schemeClr val="tx1"/>
              </a:buClr>
            </a:pPr>
            <a:r>
              <a:rPr lang="zh-CN" altLang="en-US" b="1"/>
              <a:t>友元类不是双向的。</a:t>
            </a:r>
            <a:endParaRPr lang="zh-CN" altLang="en-US" b="1"/>
          </a:p>
          <a:p>
            <a:pPr>
              <a:buClr>
                <a:schemeClr val="tx1"/>
              </a:buClr>
            </a:pPr>
            <a:r>
              <a:rPr lang="zh-CN" altLang="en-US" b="1"/>
              <a:t>3.友元成员函数</a:t>
            </a:r>
            <a:endParaRPr lang="zh-CN" altLang="en-US" b="1"/>
          </a:p>
          <a:p>
            <a:pPr>
              <a:buClr>
                <a:schemeClr val="tx1"/>
              </a:buClr>
            </a:pPr>
            <a:r>
              <a:rPr lang="zh-CN" altLang="en-US" b="1"/>
              <a:t>指定某个成员函数为另一个类的友元，该友元成员函数可直接访问另一个类的protected与private成员。</a:t>
            </a:r>
            <a:endParaRPr lang="zh-CN" altLang="en-US" b="1"/>
          </a:p>
          <a:p>
            <a:pPr>
              <a:buClr>
                <a:schemeClr val="tx1"/>
              </a:buClr>
            </a:pPr>
            <a:endParaRPr lang="en-US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605" y="1485265"/>
            <a:ext cx="7541895" cy="2899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0000"/>
              <a:buFontTx/>
              <a:buNone/>
              <a:defRPr/>
            </a:pP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1. 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操作符重载概述</a:t>
            </a: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目的是为了什么，怎样子</a:t>
            </a:r>
            <a:endParaRPr kumimoji="0" lang="zh-CN" altLang="en-US" sz="2800" b="1" kern="0" cap="none" spc="0" normalizeH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2. 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双目</a:t>
            </a:r>
            <a:r>
              <a:rPr kumimoji="0" lang="zh-CN" altLang="en-US" sz="2800" b="1" kern="0" cap="none" spc="0" normalizeH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运算符重载</a:t>
            </a:r>
            <a:r>
              <a:rPr kumimoji="0" lang="en-US" altLang="zh-CN" sz="2800" b="1" kern="0" cap="none" spc="0" normalizeH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1" kern="0" cap="none" spc="0" normalizeH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哪些</a:t>
            </a:r>
            <a:endParaRPr kumimoji="0" lang="en-US" altLang="zh-CN" sz="2800" b="1" kern="0" cap="none" spc="0" normalizeH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0000"/>
              <a:buFontTx/>
              <a:buNone/>
              <a:defRPr/>
            </a:pPr>
            <a:r>
              <a:rPr kumimoji="0" lang="en-US" altLang="zh-CN" sz="2800" b="1" kern="0" cap="none" spc="0" normalizeH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 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单目运算符重载</a:t>
            </a: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2800" b="1" kern="0" noProof="0">
                <a:solidFill>
                  <a:schemeClr val="tx2"/>
                </a:solidFill>
                <a:latin typeface="+mn-lt"/>
                <a:ea typeface="+mn-ea"/>
                <a:sym typeface="+mn-ea"/>
              </a:rPr>
              <a:t>哪些</a:t>
            </a:r>
            <a:endParaRPr kumimoji="0" lang="zh-CN" altLang="en-US" sz="2800" b="1" kern="0" cap="none" spc="0" normalizeH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4</a:t>
            </a:r>
            <a:r>
              <a:rPr kumimoji="0" lang="en-US" altLang="zh-CN" sz="2800" b="1" kern="0" cap="none" spc="0" normalizeH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 </a:t>
            </a:r>
            <a:r>
              <a:rPr kumimoji="0" lang="zh-CN" altLang="en-US" sz="2800" b="1" kern="0" cap="none" spc="0" normalizeH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特殊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操作符</a:t>
            </a:r>
            <a:r>
              <a:rPr kumimoji="0" lang="zh-CN" altLang="en-US" sz="2800" b="1" kern="0" cap="none" spc="0" normalizeH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的重载</a:t>
            </a:r>
            <a:endParaRPr kumimoji="0" lang="zh-CN" altLang="en-US" sz="2800" b="1" kern="0" cap="none" spc="0" normalizeH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195830" y="45085"/>
            <a:ext cx="7010400" cy="1273810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第六章，对象与类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89755" y="2941320"/>
            <a:ext cx="4718685" cy="321246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830" y="45085"/>
            <a:ext cx="7010400" cy="1273810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第六章，对象与类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3402"/>
          <a:stretch>
            <a:fillRect/>
          </a:stretch>
        </p:blipFill>
        <p:spPr>
          <a:xfrm>
            <a:off x="53340" y="980440"/>
            <a:ext cx="4445635" cy="2632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16145" y="980440"/>
            <a:ext cx="4168775" cy="20548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3340" y="3716655"/>
            <a:ext cx="4279900" cy="3091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787900" y="3140710"/>
            <a:ext cx="4097020" cy="19259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787900" y="5121275"/>
            <a:ext cx="3914140" cy="1762760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830" y="45085"/>
            <a:ext cx="7010400" cy="1088390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第七章，继承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7920" y="1988820"/>
            <a:ext cx="6919595" cy="2968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tx2"/>
                </a:solidFill>
              </a:rPr>
              <a:t>1. 派生类的方法(单继承和多继承)</a:t>
            </a:r>
            <a:endParaRPr lang="zh-CN" altLang="en-US" sz="2400" b="1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tx2"/>
                </a:solidFill>
              </a:rPr>
              <a:t>2.各种继承方式 (public、protected、private)的区别</a:t>
            </a:r>
            <a:endParaRPr lang="zh-CN" altLang="en-US" sz="2400" b="1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tx2"/>
                </a:solidFill>
              </a:rPr>
              <a:t>3.派生类的构造函数的设计方法和调用过程</a:t>
            </a:r>
            <a:endParaRPr lang="zh-CN" altLang="en-US" sz="2400" b="1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tx2"/>
                </a:solidFill>
              </a:rPr>
              <a:t>4.派生类的析构函数的设计方法和调用过程</a:t>
            </a:r>
            <a:endParaRPr lang="zh-CN" altLang="en-US" sz="2400" b="1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tx2"/>
                </a:solidFill>
              </a:rPr>
              <a:t>5.虚基类的用法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1527175" y="404813"/>
            <a:ext cx="5565775" cy="941387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b="1" dirty="0"/>
              <a:t>7.1 </a:t>
            </a:r>
            <a:r>
              <a:rPr lang="zh-CN" altLang="zh-CN" b="1" dirty="0"/>
              <a:t>继承的概念</a:t>
            </a:r>
            <a:endParaRPr lang="zh-CN" altLang="zh-CN" b="1" dirty="0"/>
          </a:p>
        </p:txBody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>
          <a:xfrm>
            <a:off x="581025" y="1340768"/>
            <a:ext cx="7907338" cy="2700337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  <a:spcAft>
                <a:spcPts val="1200"/>
              </a:spcAft>
              <a:buClr>
                <a:srgbClr val="336666"/>
              </a:buClr>
            </a:pPr>
            <a:r>
              <a:rPr lang="zh-CN" altLang="zh-CN" sz="2400" b="1" dirty="0">
                <a:solidFill>
                  <a:srgbClr val="FF0000"/>
                </a:solidFill>
              </a:rPr>
              <a:t>继承</a:t>
            </a:r>
            <a:r>
              <a:rPr lang="zh-CN" altLang="zh-CN" sz="2400" b="1" dirty="0">
                <a:solidFill>
                  <a:srgbClr val="000000"/>
                </a:solidFill>
              </a:rPr>
              <a:t>（Inheritance）</a:t>
            </a:r>
            <a:r>
              <a:rPr lang="zh-CN" altLang="en-US" sz="2400" b="1" dirty="0">
                <a:solidFill>
                  <a:srgbClr val="000000"/>
                </a:solidFill>
              </a:rPr>
              <a:t>：</a:t>
            </a:r>
            <a:r>
              <a:rPr lang="zh-CN" altLang="zh-CN" sz="2400" b="1" dirty="0">
                <a:solidFill>
                  <a:srgbClr val="000000"/>
                </a:solidFill>
              </a:rPr>
              <a:t>定义一个新的类</a:t>
            </a:r>
            <a:r>
              <a:rPr lang="zh-CN" altLang="en-US" sz="2400" b="1" dirty="0">
                <a:solidFill>
                  <a:srgbClr val="000000"/>
                </a:solidFill>
              </a:rPr>
              <a:t>（称为</a:t>
            </a:r>
            <a:r>
              <a:rPr lang="zh-CN" altLang="zh-CN" sz="2400" b="1" dirty="0">
                <a:solidFill>
                  <a:srgbClr val="FF0000"/>
                </a:solidFill>
              </a:rPr>
              <a:t>派生类或子类）</a:t>
            </a:r>
            <a:r>
              <a:rPr lang="zh-CN" altLang="zh-CN" sz="2400" b="1" dirty="0">
                <a:solidFill>
                  <a:srgbClr val="000000"/>
                </a:solidFill>
              </a:rPr>
              <a:t>时，先把一个或多个已有类</a:t>
            </a:r>
            <a:r>
              <a:rPr lang="zh-CN" altLang="en-US" sz="2400" b="1" dirty="0">
                <a:solidFill>
                  <a:srgbClr val="000000"/>
                </a:solidFill>
              </a:rPr>
              <a:t>（称为</a:t>
            </a:r>
            <a:r>
              <a:rPr lang="zh-CN" altLang="zh-CN" sz="2400" b="1" dirty="0">
                <a:solidFill>
                  <a:srgbClr val="FF0000"/>
                </a:solidFill>
              </a:rPr>
              <a:t>基类或父类</a:t>
            </a:r>
            <a:r>
              <a:rPr lang="zh-CN" altLang="en-US" sz="2400" b="1" dirty="0">
                <a:solidFill>
                  <a:srgbClr val="000000"/>
                </a:solidFill>
              </a:rPr>
              <a:t>）</a:t>
            </a:r>
            <a:r>
              <a:rPr lang="zh-CN" altLang="zh-CN" sz="2400" b="1" dirty="0">
                <a:solidFill>
                  <a:srgbClr val="000000"/>
                </a:solidFill>
              </a:rPr>
              <a:t>的功能全部包含进来，然后再给出新功能的定义</a:t>
            </a:r>
            <a:r>
              <a:rPr lang="zh-CN" altLang="en-US" sz="2400" b="1" dirty="0">
                <a:solidFill>
                  <a:srgbClr val="000000"/>
                </a:solidFill>
              </a:rPr>
              <a:t>、</a:t>
            </a:r>
            <a:r>
              <a:rPr lang="zh-CN" altLang="zh-CN" sz="2400" b="1" dirty="0">
                <a:solidFill>
                  <a:srgbClr val="000000"/>
                </a:solidFill>
              </a:rPr>
              <a:t>或对已有类的某些功能重新定义。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 b="1" dirty="0"/>
              <a:t>继承分为</a:t>
            </a:r>
            <a:endParaRPr lang="zh-CN" altLang="zh-CN" sz="2400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zh-CN" sz="2000" b="1" dirty="0">
                <a:solidFill>
                  <a:srgbClr val="FF0000"/>
                </a:solidFill>
              </a:rPr>
              <a:t>单继承</a:t>
            </a:r>
            <a:r>
              <a:rPr lang="zh-CN" altLang="zh-CN" sz="2000" b="1" dirty="0"/>
              <a:t>：一个类最多有一个直接基类。</a:t>
            </a:r>
            <a:endParaRPr lang="zh-CN" altLang="zh-CN" sz="2000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zh-CN" sz="2000" b="1" dirty="0">
                <a:solidFill>
                  <a:srgbClr val="FF0000"/>
                </a:solidFill>
              </a:rPr>
              <a:t>多继承</a:t>
            </a:r>
            <a:r>
              <a:rPr lang="zh-CN" altLang="zh-CN" sz="2000" b="1" dirty="0"/>
              <a:t>：一个类可以有多个直接基类</a:t>
            </a:r>
            <a:r>
              <a:rPr lang="zh-CN" altLang="zh-CN" sz="2400" b="1" dirty="0"/>
              <a:t>。</a:t>
            </a:r>
            <a:endParaRPr lang="zh-CN" altLang="zh-CN" sz="2400" b="1" dirty="0"/>
          </a:p>
        </p:txBody>
      </p:sp>
      <p:grpSp>
        <p:nvGrpSpPr>
          <p:cNvPr id="6148" name="组合 1"/>
          <p:cNvGrpSpPr/>
          <p:nvPr/>
        </p:nvGrpSpPr>
        <p:grpSpPr bwMode="auto">
          <a:xfrm>
            <a:off x="1547813" y="4365625"/>
            <a:ext cx="6624637" cy="2241637"/>
            <a:chOff x="1547813" y="4581525"/>
            <a:chExt cx="6624637" cy="2241637"/>
          </a:xfrm>
        </p:grpSpPr>
        <p:grpSp>
          <p:nvGrpSpPr>
            <p:cNvPr id="6149" name="Group 29"/>
            <p:cNvGrpSpPr/>
            <p:nvPr/>
          </p:nvGrpSpPr>
          <p:grpSpPr bwMode="auto">
            <a:xfrm>
              <a:off x="1547813" y="4581525"/>
              <a:ext cx="1685925" cy="1727200"/>
              <a:chOff x="975" y="2977"/>
              <a:chExt cx="1062" cy="1088"/>
            </a:xfrm>
          </p:grpSpPr>
          <p:grpSp>
            <p:nvGrpSpPr>
              <p:cNvPr id="6162" name="Group 7"/>
              <p:cNvGrpSpPr/>
              <p:nvPr/>
            </p:nvGrpSpPr>
            <p:grpSpPr bwMode="auto">
              <a:xfrm>
                <a:off x="975" y="2977"/>
                <a:ext cx="1062" cy="1088"/>
                <a:chOff x="1274" y="3428"/>
                <a:chExt cx="432" cy="557"/>
              </a:xfrm>
            </p:grpSpPr>
            <p:sp>
              <p:nvSpPr>
                <p:cNvPr id="6165" name="Oval 4"/>
                <p:cNvSpPr>
                  <a:spLocks noChangeArrowheads="1"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1274" y="3428"/>
                  <a:ext cx="432" cy="187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1"/>
                </a:p>
              </p:txBody>
            </p:sp>
            <p:sp>
              <p:nvSpPr>
                <p:cNvPr id="6166" name="Oval 5"/>
                <p:cNvSpPr>
                  <a:spLocks noChangeArrowheads="1"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1274" y="3798"/>
                  <a:ext cx="432" cy="187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1"/>
                </a:p>
              </p:txBody>
            </p:sp>
            <p:sp>
              <p:nvSpPr>
                <p:cNvPr id="6167" name="Line 6"/>
                <p:cNvSpPr>
                  <a:spLocks noChangeShapeType="1"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 flipV="1">
                  <a:off x="1490" y="3610"/>
                  <a:ext cx="0" cy="1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6163" name="Text Box 8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292" y="3022"/>
                <a:ext cx="44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基类</a:t>
                </a:r>
                <a:endParaRPr lang="zh-CN" altLang="en-US" sz="2000" b="1"/>
              </a:p>
            </p:txBody>
          </p:sp>
          <p:sp>
            <p:nvSpPr>
              <p:cNvPr id="6164" name="Text Box 9"/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201" y="3702"/>
                <a:ext cx="60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派生类</a:t>
                </a:r>
                <a:endParaRPr lang="zh-CN" altLang="en-US" sz="2000" b="1"/>
              </a:p>
            </p:txBody>
          </p:sp>
        </p:grpSp>
        <p:grpSp>
          <p:nvGrpSpPr>
            <p:cNvPr id="6150" name="Group 30"/>
            <p:cNvGrpSpPr/>
            <p:nvPr/>
          </p:nvGrpSpPr>
          <p:grpSpPr bwMode="auto">
            <a:xfrm>
              <a:off x="4140200" y="4652963"/>
              <a:ext cx="4032250" cy="1658937"/>
              <a:chOff x="2608" y="3022"/>
              <a:chExt cx="2540" cy="1045"/>
            </a:xfrm>
          </p:grpSpPr>
          <p:sp>
            <p:nvSpPr>
              <p:cNvPr id="6153" name="Oval 2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379" y="3702"/>
                <a:ext cx="1062" cy="36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6154" name="Line 3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H="1" flipV="1">
                <a:off x="3243" y="3385"/>
                <a:ext cx="544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6155" name="Text Box 5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606" y="3748"/>
                <a:ext cx="60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派生类</a:t>
                </a:r>
                <a:endParaRPr lang="zh-CN" altLang="en-US" sz="2000" b="1"/>
              </a:p>
            </p:txBody>
          </p:sp>
          <p:sp>
            <p:nvSpPr>
              <p:cNvPr id="6156" name="Line 11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3878" y="3385"/>
                <a:ext cx="499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6157" name="Oval 12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4086" y="3022"/>
                <a:ext cx="1062" cy="36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6158" name="Text Box 13"/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384" y="3073"/>
                <a:ext cx="55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基类</a:t>
                </a:r>
                <a:r>
                  <a:rPr lang="en-US" altLang="zh-CN" sz="2000" b="1"/>
                  <a:t>n</a:t>
                </a:r>
                <a:endParaRPr lang="en-US" altLang="zh-CN" sz="2000" b="1"/>
              </a:p>
            </p:txBody>
          </p:sp>
          <p:sp>
            <p:nvSpPr>
              <p:cNvPr id="6159" name="Oval 14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2608" y="3022"/>
                <a:ext cx="1062" cy="36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6160" name="Text Box 15"/>
              <p:cNvSpPr txBox="1"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925" y="3073"/>
                <a:ext cx="55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基类</a:t>
                </a:r>
                <a:r>
                  <a:rPr lang="en-US" altLang="zh-CN" sz="2000" b="1"/>
                  <a:t>1</a:t>
                </a:r>
                <a:endParaRPr lang="en-US" altLang="zh-CN" sz="2000" b="1"/>
              </a:p>
            </p:txBody>
          </p:sp>
          <p:sp>
            <p:nvSpPr>
              <p:cNvPr id="6161" name="Text Box 28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729" y="3080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latin typeface="Arial" panose="020B0604020202020204" pitchFamily="34" charset="0"/>
                  </a:rPr>
                  <a:t>…</a:t>
                </a:r>
                <a:endParaRPr lang="en-US" altLang="zh-CN" sz="1800" b="1"/>
              </a:p>
            </p:txBody>
          </p:sp>
        </p:grpSp>
        <p:sp>
          <p:nvSpPr>
            <p:cNvPr id="6151" name="Text Box 3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73263" y="6453188"/>
              <a:ext cx="883255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单继承</a:t>
              </a:r>
              <a:endParaRPr lang="zh-CN" altLang="en-US" sz="1800" b="1"/>
            </a:p>
          </p:txBody>
        </p:sp>
        <p:sp>
          <p:nvSpPr>
            <p:cNvPr id="6152" name="Text Box 32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862638" y="6446838"/>
              <a:ext cx="883255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/>
                <a:t>多继承</a:t>
              </a:r>
              <a:endParaRPr lang="zh-CN" altLang="en-US" sz="1800" b="1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/>
          </p:cNvSpPr>
          <p:nvPr>
            <p:ph type="body"/>
          </p:nvPr>
        </p:nvSpPr>
        <p:spPr>
          <a:xfrm>
            <a:off x="214313" y="1962150"/>
            <a:ext cx="8696325" cy="3752850"/>
          </a:xfrm>
        </p:spPr>
        <p:txBody>
          <a:bodyPr vert="horz" wrap="square" lIns="91440" tIns="45720" rIns="91440" bIns="45720" anchor="t" anchorCtr="0"/>
          <a:lstStyle/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zh-CN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¢"/>
            </a:pPr>
            <a:r>
              <a:rPr lang="zh-CN" altLang="zh-CN" sz="2800" b="1" dirty="0"/>
              <a:t>对于</a:t>
            </a:r>
            <a:r>
              <a:rPr lang="zh-CN" altLang="en-US" sz="2800" b="1" dirty="0">
                <a:solidFill>
                  <a:srgbClr val="FF0000"/>
                </a:solidFill>
              </a:rPr>
              <a:t>派生类的</a:t>
            </a:r>
            <a:r>
              <a:rPr lang="zh-CN" altLang="zh-CN" sz="2800" b="1" dirty="0">
                <a:solidFill>
                  <a:srgbClr val="FF0000"/>
                </a:solidFill>
              </a:rPr>
              <a:t>拷贝构造函数</a:t>
            </a:r>
            <a:r>
              <a:rPr lang="zh-CN" altLang="zh-CN" sz="2800" b="1" dirty="0"/>
              <a:t>：</a:t>
            </a:r>
            <a:endParaRPr lang="zh-CN" altLang="zh-CN" sz="2800" b="1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b="1" dirty="0"/>
              <a:t>派生类的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隐式拷贝构造函数</a:t>
            </a:r>
            <a:r>
              <a:rPr lang="zh-CN" altLang="zh-CN" sz="2400" b="1" dirty="0"/>
              <a:t>（由编译程序提供）将会</a:t>
            </a:r>
            <a:r>
              <a:rPr lang="zh-CN" altLang="zh-CN" sz="2400" b="1" dirty="0">
                <a:solidFill>
                  <a:srgbClr val="FF0000"/>
                </a:solidFill>
              </a:rPr>
              <a:t>调用基类的拷贝构造函数</a:t>
            </a:r>
            <a:r>
              <a:rPr lang="zh-CN" altLang="zh-CN" sz="2400" b="1" dirty="0"/>
              <a:t>。</a:t>
            </a:r>
            <a:endParaRPr lang="zh-CN" altLang="zh-CN" sz="2400" b="1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b="1" dirty="0"/>
              <a:t>派生类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自定义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拷贝构造函数</a:t>
            </a:r>
            <a:r>
              <a:rPr lang="zh-CN" altLang="zh-CN" sz="2400" b="1" dirty="0"/>
              <a:t>在默认情况下</a:t>
            </a:r>
            <a:r>
              <a:rPr lang="zh-CN" altLang="zh-CN" sz="2400" b="1" dirty="0">
                <a:solidFill>
                  <a:srgbClr val="FF0000"/>
                </a:solidFill>
              </a:rPr>
              <a:t>调用基类的默认构造函数</a:t>
            </a:r>
            <a:r>
              <a:rPr lang="zh-CN" altLang="zh-CN" sz="2400" b="1" dirty="0"/>
              <a:t>。</a:t>
            </a:r>
            <a:endParaRPr lang="en-US" altLang="zh-CN" sz="2400" b="1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b="1" dirty="0"/>
              <a:t>需要时，可</a:t>
            </a:r>
            <a:r>
              <a:rPr lang="zh-CN" altLang="en-US" sz="2400" b="1" dirty="0"/>
              <a:t>以</a:t>
            </a:r>
            <a:r>
              <a:rPr lang="zh-CN" altLang="zh-CN" sz="2400" b="1" dirty="0"/>
              <a:t>在派生类自定义</a:t>
            </a:r>
            <a:r>
              <a:rPr lang="zh-CN" altLang="en-US" sz="2400" b="1" dirty="0"/>
              <a:t>的</a:t>
            </a:r>
            <a:r>
              <a:rPr lang="zh-CN" altLang="zh-CN" sz="2400" b="1" dirty="0"/>
              <a:t>拷贝构造函数的</a:t>
            </a:r>
            <a:r>
              <a:rPr lang="zh-CN" altLang="zh-CN" sz="2400" b="1" dirty="0">
                <a:solidFill>
                  <a:srgbClr val="0070C0"/>
                </a:solidFill>
              </a:rPr>
              <a:t>成员初始化表</a:t>
            </a:r>
            <a:r>
              <a:rPr lang="zh-CN" altLang="zh-CN" sz="2400" b="1" dirty="0"/>
              <a:t>中显式调用基类的拷贝构造函数。</a:t>
            </a:r>
            <a:r>
              <a:rPr lang="zh-CN" altLang="zh-CN" b="1" dirty="0"/>
              <a:t> </a:t>
            </a:r>
            <a:endParaRPr lang="zh-CN" altLang="zh-CN" b="1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98613" y="487363"/>
            <a:ext cx="7188200" cy="941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7.2.4 </a:t>
            </a:r>
            <a:r>
              <a:rPr kumimoji="0" lang="zh-CN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派生类对象的初始化 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149225"/>
            <a:ext cx="8293735" cy="6645275"/>
          </a:xfrm>
        </p:spPr>
        <p:txBody>
          <a:bodyPr/>
          <a:lstStyle/>
          <a:p>
            <a:r>
              <a:rPr lang="zh-CN" altLang="en-US" sz="2800" b="1">
                <a:highlight>
                  <a:srgbClr val="FFFF00"/>
                </a:highlight>
              </a:rPr>
              <a:t>单选题</a:t>
            </a:r>
            <a:br>
              <a:rPr lang="zh-CN" altLang="en-US" sz="2800" b="1">
                <a:sym typeface="+mn-ea"/>
              </a:rPr>
            </a:br>
            <a:br>
              <a:rPr lang="zh-CN" altLang="en-US" sz="2800" b="1">
                <a:sym typeface="+mn-ea"/>
              </a:rPr>
            </a:br>
            <a:r>
              <a:rPr lang="zh-CN" altLang="en-US" sz="2800" b="1">
                <a:highlight>
                  <a:srgbClr val="FFFF00"/>
                </a:highlight>
                <a:sym typeface="+mn-ea"/>
              </a:rPr>
              <a:t>填空题</a:t>
            </a:r>
            <a:br>
              <a:rPr lang="zh-CN" altLang="en-US" sz="2800" b="1">
                <a:sym typeface="+mn-ea"/>
              </a:rPr>
            </a:br>
            <a:r>
              <a:rPr lang="zh-CN" altLang="en-US" sz="2800" b="1">
                <a:sym typeface="+mn-ea"/>
              </a:rPr>
              <a:t>内联函数的定义和表示、虚函数、很多就是补充代码（交换、虚函数、</a:t>
            </a:r>
            <a:r>
              <a:rPr lang="zh-CN" altLang="en-US" sz="2800" b="1">
                <a:sym typeface="+mn-ea"/>
              </a:rPr>
              <a:t>成员函数、getline、istringstream ）</a:t>
            </a:r>
            <a:br>
              <a:rPr lang="zh-CN" altLang="en-US" sz="2800" b="1">
                <a:sym typeface="+mn-ea"/>
              </a:rPr>
            </a:br>
            <a:br>
              <a:rPr lang="zh-CN" altLang="en-US" sz="2800" b="1">
                <a:sym typeface="+mn-ea"/>
              </a:rPr>
            </a:br>
            <a:endParaRPr lang="zh-CN" altLang="en-US" sz="2800" b="1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1527175" y="360363"/>
            <a:ext cx="7402513" cy="1139825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b="1" dirty="0"/>
              <a:t>7.2.5 </a:t>
            </a:r>
            <a:r>
              <a:rPr lang="zh-CN" altLang="zh-CN" b="1" dirty="0"/>
              <a:t>派生类对象的赋值</a:t>
            </a:r>
            <a:endParaRPr lang="zh-CN" altLang="zh-CN" b="1" dirty="0"/>
          </a:p>
        </p:txBody>
      </p:sp>
      <p:sp>
        <p:nvSpPr>
          <p:cNvPr id="36867" name="Rectangle 3"/>
          <p:cNvSpPr>
            <a:spLocks noGrp="1"/>
          </p:cNvSpPr>
          <p:nvPr>
            <p:ph type="body"/>
          </p:nvPr>
        </p:nvSpPr>
        <p:spPr>
          <a:xfrm>
            <a:off x="285750" y="1928813"/>
            <a:ext cx="8464550" cy="3894137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派生类不从基类继承赋值操作</a:t>
            </a:r>
            <a:r>
              <a:rPr lang="zh-CN" altLang="en-US" sz="2800" b="1" dirty="0">
                <a:solidFill>
                  <a:srgbClr val="FF0000"/>
                </a:solidFill>
              </a:rPr>
              <a:t>符</a:t>
            </a:r>
            <a:r>
              <a:rPr lang="zh-CN" altLang="zh-CN" sz="2800" b="1" dirty="0">
                <a:solidFill>
                  <a:srgbClr val="FF0000"/>
                </a:solidFill>
              </a:rPr>
              <a:t>。</a:t>
            </a:r>
            <a:r>
              <a:rPr lang="zh-CN" altLang="zh-CN" sz="2800" b="1" dirty="0"/>
              <a:t>如果派生类没有提供赋值操作符</a:t>
            </a:r>
            <a:r>
              <a:rPr lang="zh-CN" altLang="en-US" sz="2800" b="1" dirty="0"/>
              <a:t>的</a:t>
            </a:r>
            <a:r>
              <a:rPr lang="zh-CN" altLang="zh-CN" sz="2800" b="1" dirty="0"/>
              <a:t>重载</a:t>
            </a:r>
            <a:r>
              <a:rPr lang="zh-CN" altLang="en-US" sz="2800" b="1" dirty="0"/>
              <a:t>函数</a:t>
            </a:r>
            <a:r>
              <a:rPr lang="zh-CN" altLang="zh-CN" sz="2800" b="1" dirty="0"/>
              <a:t>，则</a:t>
            </a:r>
            <a:r>
              <a:rPr lang="zh-CN" altLang="en-US" sz="2800" b="1" dirty="0"/>
              <a:t>编译程序</a:t>
            </a:r>
            <a:r>
              <a:rPr lang="zh-CN" altLang="zh-CN" sz="2800" b="1" dirty="0"/>
              <a:t>提供一个</a:t>
            </a:r>
            <a:r>
              <a:rPr lang="zh-CN" altLang="zh-CN" sz="2800" b="1" dirty="0">
                <a:solidFill>
                  <a:srgbClr val="FF0000"/>
                </a:solidFill>
              </a:rPr>
              <a:t>隐式的赋值操作符重载函数</a:t>
            </a:r>
            <a:r>
              <a:rPr lang="zh-CN" altLang="zh-CN" sz="2800" b="1" dirty="0"/>
              <a:t>，其</a:t>
            </a:r>
            <a:r>
              <a:rPr lang="zh-CN" altLang="en-US" sz="2800" b="1" dirty="0"/>
              <a:t>功能</a:t>
            </a:r>
            <a:r>
              <a:rPr lang="zh-CN" altLang="zh-CN" sz="2800" b="1" dirty="0"/>
              <a:t>是：</a:t>
            </a:r>
            <a:endParaRPr lang="zh-CN" altLang="zh-CN" sz="2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sz="2400" b="1" dirty="0"/>
              <a:t>对基类成员调用基类的赋值操作符进行赋值</a:t>
            </a:r>
            <a:r>
              <a:rPr lang="zh-CN" altLang="en-US" sz="2400" b="1" dirty="0"/>
              <a:t>；</a:t>
            </a:r>
            <a:endParaRPr lang="zh-CN" altLang="zh-CN" sz="2400" b="1" dirty="0"/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400" b="1" dirty="0"/>
              <a:t>对派生类的</a:t>
            </a:r>
            <a:r>
              <a:rPr lang="zh-CN" altLang="en-US" sz="2400" b="1" dirty="0"/>
              <a:t>其余</a:t>
            </a:r>
            <a:r>
              <a:rPr lang="zh-CN" altLang="zh-CN" sz="2400" b="1" dirty="0"/>
              <a:t>成员逐个赋值。</a:t>
            </a:r>
            <a:endParaRPr lang="zh-CN" altLang="zh-CN" sz="2400" b="1" dirty="0"/>
          </a:p>
          <a:p>
            <a:r>
              <a:rPr lang="zh-CN" altLang="zh-CN" sz="2800" b="1" dirty="0"/>
              <a:t>派生类</a:t>
            </a:r>
            <a:r>
              <a:rPr lang="zh-CN" altLang="zh-CN" sz="2800" b="1" dirty="0">
                <a:solidFill>
                  <a:srgbClr val="FF0000"/>
                </a:solidFill>
              </a:rPr>
              <a:t>自定义的赋值操作符重载函数</a:t>
            </a:r>
            <a:r>
              <a:rPr lang="zh-CN" altLang="zh-CN" sz="2800" b="1" dirty="0"/>
              <a:t>不会自动调用基类的赋值操作，需要</a:t>
            </a:r>
            <a:r>
              <a:rPr lang="zh-CN" altLang="en-US" sz="2800" b="1" dirty="0"/>
              <a:t>在函数体中</a:t>
            </a:r>
            <a:r>
              <a:rPr lang="zh-CN" altLang="zh-CN" sz="2800" b="1" dirty="0">
                <a:solidFill>
                  <a:srgbClr val="FF0000"/>
                </a:solidFill>
              </a:rPr>
              <a:t>显式地调用</a:t>
            </a:r>
            <a:r>
              <a:rPr lang="zh-CN" altLang="zh-CN" sz="2800" b="1" dirty="0"/>
              <a:t>基类的赋值操作符来实现基类成员的赋值</a:t>
            </a:r>
            <a:r>
              <a:rPr lang="zh-CN" altLang="en-US" sz="2800" b="1" dirty="0"/>
              <a:t>。</a:t>
            </a:r>
            <a:endParaRPr lang="zh-CN" altLang="zh-CN" sz="28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05" y="1186180"/>
            <a:ext cx="7489825" cy="52673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1" indent="-342900" algn="l" defTabSz="5207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动态绑定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：即在程序的运行时刻，确定使用多态元素的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哪一种形式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5207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例如：若想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在func1（或func2）中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根据x（或p）实际引用（或指向）的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类型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来决定是调用A::f还是B::f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，则需要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采用动态绑定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。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5207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5207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在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C++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程序中，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采用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虚函数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来实现动态绑定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5207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声明虚函数的关键字：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virtual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5207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若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基类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中定义了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一个虚函数，则在派生类中定义的、与之具有相同型构的函数是对基类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中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该函数的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覆盖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override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)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5207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相同型构：派生类中函数的名字、参数类型和个数与基类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中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函数相同，返回值类型与基类函数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的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返回值类型相同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或是基类成员函数返回值类型的派生类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5207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纯虚函数是目的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是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5207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5207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0" y="190500"/>
            <a:ext cx="7405688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6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7.3.2 </a:t>
            </a:r>
            <a:r>
              <a:rPr kumimoji="0" lang="zh-CN" altLang="zh-CN" sz="36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虚函数</a:t>
            </a:r>
            <a:r>
              <a:rPr kumimoji="0" lang="zh-CN" altLang="en-US" sz="36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与</a:t>
            </a:r>
            <a:r>
              <a:rPr kumimoji="0" lang="zh-CN" altLang="zh-CN" sz="36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消息的动态绑定</a:t>
            </a:r>
            <a:endParaRPr kumimoji="0" lang="zh-CN" altLang="zh-CN" sz="36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/>
          </p:cNvSpPr>
          <p:nvPr>
            <p:ph type="body"/>
          </p:nvPr>
        </p:nvSpPr>
        <p:spPr>
          <a:xfrm>
            <a:off x="536575" y="1534567"/>
            <a:ext cx="8067675" cy="4630737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聚集</a:t>
            </a:r>
            <a:r>
              <a:rPr lang="zh-CN" altLang="zh-CN" sz="2800" b="1" dirty="0"/>
              <a:t>把一个类作为另一个</a:t>
            </a:r>
            <a:r>
              <a:rPr lang="zh-CN" altLang="zh-CN" sz="2800" b="1" dirty="0">
                <a:solidFill>
                  <a:srgbClr val="0070C0"/>
                </a:solidFill>
              </a:rPr>
              <a:t>类的成员对象类</a:t>
            </a:r>
            <a:r>
              <a:rPr lang="zh-CN" altLang="zh-CN" sz="2800" b="1" dirty="0"/>
              <a:t>来使用</a:t>
            </a:r>
            <a:endParaRPr lang="zh-CN" altLang="zh-CN" sz="2800" b="1" dirty="0"/>
          </a:p>
          <a:p>
            <a:pPr lvl="1">
              <a:lnSpc>
                <a:spcPct val="80000"/>
              </a:lnSpc>
              <a:buNone/>
            </a:pPr>
            <a:endParaRPr lang="en-US" altLang="zh-CN" sz="2000" b="1" dirty="0"/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例如：class A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           </a:t>
            </a:r>
            <a:r>
              <a:rPr lang="en-US" altLang="zh-CN" sz="2000" b="1" dirty="0"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cs typeface="Times New Roman" panose="02020603050405020304" pitchFamily="18" charset="0"/>
              </a:rPr>
              <a:t>{ </a:t>
            </a:r>
            <a:r>
              <a:rPr lang="en-US" altLang="zh-CN" sz="2000" b="1" dirty="0">
                <a:cs typeface="Times New Roman" panose="02020603050405020304" pitchFamily="18" charset="0"/>
              </a:rPr>
              <a:t>  </a:t>
            </a:r>
            <a:r>
              <a:rPr lang="zh-CN" altLang="zh-CN" sz="2000" b="1" dirty="0">
                <a:cs typeface="Times New Roman" panose="02020603050405020304" pitchFamily="18" charset="0"/>
              </a:rPr>
              <a:t>public: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		          </a:t>
            </a:r>
            <a:r>
              <a:rPr lang="en-US" altLang="zh-CN" sz="2000" b="1" dirty="0">
                <a:cs typeface="Times New Roman" panose="02020603050405020304" pitchFamily="18" charset="0"/>
              </a:rPr>
              <a:t>    </a:t>
            </a:r>
            <a:r>
              <a:rPr lang="zh-CN" altLang="zh-CN" sz="2000" b="1" dirty="0">
                <a:cs typeface="Times New Roman" panose="02020603050405020304" pitchFamily="18" charset="0"/>
              </a:rPr>
              <a:t>void f();  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                 ......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spcAft>
                <a:spcPts val="600"/>
              </a:spcAft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           </a:t>
            </a:r>
            <a:r>
              <a:rPr lang="en-US" altLang="zh-CN" sz="2000" b="1" dirty="0"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cs typeface="Times New Roman" panose="02020603050405020304" pitchFamily="18" charset="0"/>
              </a:rPr>
              <a:t>};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altLang="zh-CN" sz="2000" b="1" dirty="0"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class B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{		 A a;  </a:t>
            </a:r>
            <a:r>
              <a:rPr lang="zh-CN" altLang="zh-CN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//定义一个A类的成员对象</a:t>
            </a:r>
            <a:r>
              <a:rPr lang="zh-CN" alt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，而不是继承关系</a:t>
            </a:r>
            <a:endParaRPr lang="zh-CN" altLang="zh-CN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cs typeface="Times New Roman" panose="02020603050405020304" pitchFamily="18" charset="0"/>
              </a:rPr>
              <a:t>  </a:t>
            </a:r>
            <a:r>
              <a:rPr lang="zh-CN" altLang="zh-CN" sz="2000" b="1" dirty="0">
                <a:cs typeface="Times New Roman" panose="02020603050405020304" pitchFamily="18" charset="0"/>
              </a:rPr>
              <a:t>public: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		 void f() {  a.f();  } </a:t>
            </a:r>
            <a:r>
              <a:rPr lang="en-US" altLang="zh-CN" sz="2000" b="1" dirty="0"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//复用A的f实现B的f </a:t>
            </a:r>
            <a:endParaRPr lang="zh-CN" altLang="zh-CN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</a:t>
            </a:r>
            <a:r>
              <a:rPr lang="zh-CN" altLang="zh-CN" sz="2000" b="1" dirty="0">
                <a:cs typeface="Times New Roman" panose="02020603050405020304" pitchFamily="18" charset="0"/>
              </a:rPr>
              <a:t>......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spcAft>
                <a:spcPts val="600"/>
              </a:spcAft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};</a:t>
            </a:r>
            <a:endParaRPr lang="zh-CN" altLang="zh-CN" sz="2000" b="1" dirty="0">
              <a:ea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7175" y="360363"/>
            <a:ext cx="7402513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7.2.6 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聚集关系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830" y="45085"/>
            <a:ext cx="6787515" cy="1088390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第七章，继承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705" y="1268730"/>
            <a:ext cx="4504055" cy="2934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08525" y="1340485"/>
            <a:ext cx="4316095" cy="19481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579745" y="3932555"/>
            <a:ext cx="3139440" cy="219456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5438" y="2276475"/>
            <a:ext cx="8501063" cy="33924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函数模板</a:t>
            </a:r>
            <a:r>
              <a: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指</a:t>
            </a:r>
            <a:r>
              <a: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带有类型参数</a:t>
            </a:r>
            <a:r>
              <a: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的函数定义，其格式为：</a:t>
            </a: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template &lt;class T1, class T2, ...&gt; 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&lt;返回值类型&gt; &lt;函数名&gt;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(&lt;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形参列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表&gt;)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{	......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}</a:t>
            </a: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63905" marR="0" lvl="1" indent="-36385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T1、T2等是函数模板的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类型参数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返回值类型、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形参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的类型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以及函数体中局部变量的类型可以是T1、T2等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31595" y="1334453"/>
            <a:ext cx="5740400" cy="941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1" charset="-122"/>
                <a:cs typeface="+mn-cs"/>
              </a:rPr>
              <a:t>8.2.1 </a:t>
            </a: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1" charset="-122"/>
                <a:cs typeface="+mn-cs"/>
              </a:rPr>
              <a:t>函数模板</a:t>
            </a:r>
            <a:endParaRPr kumimoji="0" lang="zh-CN" altLang="zh-CN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楷体_GB2312" pitchFamily="1" charset="-122"/>
              <a:cs typeface="+mn-cs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22935" y="45085"/>
            <a:ext cx="8583295" cy="108839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</a:rPr>
              <a:t>第8章 基于泛型的程序设计--模板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b="1" dirty="0"/>
              <a:t>STL</a:t>
            </a:r>
            <a:r>
              <a:rPr lang="zh-CN" altLang="en-US" b="1" dirty="0"/>
              <a:t>的主要容器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362950" cy="4564063"/>
          </a:xfrm>
        </p:spPr>
        <p:txBody>
          <a:bodyPr vert="horz" wrap="square" lIns="91440" tIns="45720" rIns="91440" bIns="45720" numCol="1" anchor="t" anchorCtr="0" compatLnSpc="1">
            <a:normAutofit fontScale="85000"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en-GB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vector&lt;</a:t>
            </a:r>
            <a:r>
              <a:rPr kumimoji="0" lang="zh-CN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元素类型</a:t>
            </a:r>
            <a:r>
              <a:rPr kumimoji="0" lang="en-GB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用于需要快速定位（访问）任意位置上的元素以及主要在元素序列的尾部增加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/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删除元素的场合。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在头文件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vector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中定义，用动态数组实现。</a:t>
            </a:r>
            <a:endParaRPr kumimoji="0" lang="en-GB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en-GB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list&lt;</a:t>
            </a:r>
            <a:r>
              <a:rPr kumimoji="0" lang="zh-CN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元素类型</a:t>
            </a:r>
            <a:r>
              <a:rPr kumimoji="0" lang="en-GB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用于经常在元素序列中任意位置上插入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/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删除元素的场合。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在头文件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list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中定义，用双向链表实现。</a:t>
            </a:r>
            <a:endParaRPr kumimoji="0" lang="en-GB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en-GB" altLang="zh-CN" sz="30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deque</a:t>
            </a:r>
            <a:r>
              <a:rPr kumimoji="0" lang="en-GB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元素类型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用于主要在元素序列的两端增加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/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删除元素以及需要快速定位（访问）任意位置上的元素的场合。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在头文件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deque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中定义，用分段的连续空间结构实现。</a:t>
            </a:r>
            <a:endParaRPr kumimoji="0" lang="en-GB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1"/>
          </p:nvPr>
        </p:nvSpPr>
        <p:spPr>
          <a:xfrm>
            <a:off x="119063" y="1225574"/>
            <a:ext cx="9024937" cy="5011738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GB" altLang="zh-CN" sz="2800" b="1" dirty="0">
                <a:solidFill>
                  <a:srgbClr val="0070C0"/>
                </a:solidFill>
              </a:rPr>
              <a:t>stack&lt;</a:t>
            </a:r>
            <a:r>
              <a:rPr lang="zh-CN" altLang="zh-CN" sz="2800" b="1" dirty="0">
                <a:solidFill>
                  <a:srgbClr val="0070C0"/>
                </a:solidFill>
              </a:rPr>
              <a:t>元素类型</a:t>
            </a:r>
            <a:r>
              <a:rPr lang="en-GB" altLang="zh-CN" sz="2800" b="1" dirty="0">
                <a:solidFill>
                  <a:srgbClr val="0070C0"/>
                </a:solidFill>
              </a:rPr>
              <a:t>&gt;</a:t>
            </a:r>
            <a:r>
              <a:rPr lang="zh-CN" altLang="en-US" sz="2800" b="1" dirty="0">
                <a:solidFill>
                  <a:srgbClr val="0070C0"/>
                </a:solidFill>
              </a:rPr>
              <a:t>：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用于仅在元素序列的尾部增加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删除元素的场合。</a:t>
            </a:r>
            <a:endParaRPr lang="en-US" altLang="zh-CN" sz="2400" b="1" dirty="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在头文件</a:t>
            </a:r>
            <a:r>
              <a:rPr lang="en-US" altLang="zh-CN" sz="2400" b="1" dirty="0"/>
              <a:t>stack</a:t>
            </a:r>
            <a:r>
              <a:rPr lang="zh-CN" altLang="en-US" sz="2400" b="1" dirty="0"/>
              <a:t>中定义，一般基于</a:t>
            </a:r>
            <a:r>
              <a:rPr lang="en-US" altLang="zh-CN" sz="2400" b="1" dirty="0"/>
              <a:t>deque</a:t>
            </a:r>
            <a:r>
              <a:rPr lang="zh-CN" altLang="en-US" sz="2400" b="1" dirty="0"/>
              <a:t>来实现。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Char char="¢"/>
            </a:pPr>
            <a:r>
              <a:rPr lang="en-GB" altLang="zh-CN" sz="2800" b="1" dirty="0">
                <a:solidFill>
                  <a:srgbClr val="0070C0"/>
                </a:solidFill>
              </a:rPr>
              <a:t>queue&lt;</a:t>
            </a:r>
            <a:r>
              <a:rPr lang="zh-CN" altLang="zh-CN" sz="2800" b="1" dirty="0">
                <a:solidFill>
                  <a:srgbClr val="0070C0"/>
                </a:solidFill>
              </a:rPr>
              <a:t>元素类型</a:t>
            </a:r>
            <a:r>
              <a:rPr lang="en-GB" altLang="zh-CN" sz="2800" b="1" dirty="0">
                <a:solidFill>
                  <a:srgbClr val="0070C0"/>
                </a:solidFill>
              </a:rPr>
              <a:t>&gt;</a:t>
            </a:r>
            <a:r>
              <a:rPr lang="zh-CN" altLang="en-US" sz="2800" b="1" dirty="0">
                <a:solidFill>
                  <a:srgbClr val="0070C0"/>
                </a:solidFill>
              </a:rPr>
              <a:t>：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用于仅在元素序列的尾部增加、头部删除元素的场合。</a:t>
            </a:r>
            <a:endParaRPr lang="en-US" altLang="zh-CN" sz="2400" b="1" dirty="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在头文件</a:t>
            </a:r>
            <a:r>
              <a:rPr lang="en-US" altLang="zh-CN" sz="2400" b="1" dirty="0"/>
              <a:t>queue</a:t>
            </a:r>
            <a:r>
              <a:rPr lang="zh-CN" altLang="en-US" sz="2400" b="1" dirty="0"/>
              <a:t>中定义，一般基于</a:t>
            </a:r>
            <a:r>
              <a:rPr lang="en-US" altLang="zh-CN" sz="2400" b="1" dirty="0"/>
              <a:t>deque</a:t>
            </a:r>
            <a:r>
              <a:rPr lang="zh-CN" altLang="en-US" sz="2400" b="1" dirty="0"/>
              <a:t>来实现。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Char char="¢"/>
            </a:pPr>
            <a:r>
              <a:rPr lang="en-GB" altLang="zh-CN" sz="2800" b="1" dirty="0">
                <a:solidFill>
                  <a:srgbClr val="0070C0"/>
                </a:solidFill>
              </a:rPr>
              <a:t>priority_queue&lt;</a:t>
            </a:r>
            <a:r>
              <a:rPr lang="zh-CN" altLang="zh-CN" sz="2800" b="1" dirty="0">
                <a:solidFill>
                  <a:srgbClr val="0070C0"/>
                </a:solidFill>
              </a:rPr>
              <a:t>元素类型</a:t>
            </a:r>
            <a:r>
              <a:rPr lang="en-GB" altLang="zh-CN" sz="2800" b="1" dirty="0">
                <a:solidFill>
                  <a:srgbClr val="0070C0"/>
                </a:solidFill>
              </a:rPr>
              <a:t>&gt;</a:t>
            </a:r>
            <a:r>
              <a:rPr lang="zh-CN" altLang="en-US" sz="2800" b="1" dirty="0">
                <a:solidFill>
                  <a:srgbClr val="0070C0"/>
                </a:solidFill>
              </a:rPr>
              <a:t>：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它与</a:t>
            </a:r>
            <a:r>
              <a:rPr lang="en-US" altLang="zh-CN" sz="2400" b="1" dirty="0"/>
              <a:t>queue</a:t>
            </a:r>
            <a:r>
              <a:rPr lang="zh-CN" altLang="en-US" sz="2400" b="1" dirty="0"/>
              <a:t>的不同之处在于：每次增加元素之后，将对元素的位置进行调整，使得头部元素总是最大的。即，每次删除的总是最大（优先级最高）的元素。</a:t>
            </a:r>
            <a:endParaRPr lang="en-US" altLang="zh-CN" sz="2400" b="1" dirty="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在头文件</a:t>
            </a:r>
            <a:r>
              <a:rPr lang="en-US" altLang="zh-CN" sz="2400" b="1" dirty="0"/>
              <a:t>queue</a:t>
            </a:r>
            <a:r>
              <a:rPr lang="zh-CN" altLang="en-US" sz="2400" b="1" dirty="0"/>
              <a:t>中定义，一般基于</a:t>
            </a:r>
            <a:r>
              <a:rPr lang="en-US" altLang="zh-CN" sz="2400" b="1" dirty="0"/>
              <a:t>vector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heap</a:t>
            </a:r>
            <a:r>
              <a:rPr lang="zh-CN" altLang="en-US" sz="2400" b="1" dirty="0"/>
              <a:t>结构来实现。</a:t>
            </a:r>
            <a:endParaRPr lang="en-GB" altLang="zh-CN" sz="2400" b="1" dirty="0"/>
          </a:p>
        </p:txBody>
      </p:sp>
      <p:sp>
        <p:nvSpPr>
          <p:cNvPr id="45059" name="标题 1"/>
          <p:cNvSpPr>
            <a:spLocks noGrp="1"/>
          </p:cNvSpPr>
          <p:nvPr>
            <p:ph type="title"/>
          </p:nvPr>
        </p:nvSpPr>
        <p:spPr>
          <a:xfrm>
            <a:off x="1524000" y="44624"/>
            <a:ext cx="7010400" cy="1527175"/>
          </a:xfrm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b="1" dirty="0"/>
              <a:t>STL</a:t>
            </a:r>
            <a:r>
              <a:rPr lang="zh-CN" altLang="en-US" b="1" dirty="0"/>
              <a:t>的主要容器</a:t>
            </a:r>
            <a:endParaRPr lang="zh-CN" altLang="en-US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/>
          <p:nvPr/>
        </p:nvSpPr>
        <p:spPr>
          <a:xfrm>
            <a:off x="5148064" y="3872390"/>
            <a:ext cx="2087563" cy="16557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 b="1" dirty="0"/>
          </a:p>
        </p:txBody>
      </p:sp>
      <p:sp>
        <p:nvSpPr>
          <p:cNvPr id="39939" name="Rectangle 2"/>
          <p:cNvSpPr>
            <a:spLocks noGrp="1"/>
          </p:cNvSpPr>
          <p:nvPr>
            <p:ph type="body"/>
          </p:nvPr>
        </p:nvSpPr>
        <p:spPr>
          <a:xfrm>
            <a:off x="571500" y="93687"/>
            <a:ext cx="7572375" cy="6143625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  <a:buNone/>
            </a:pPr>
            <a:r>
              <a:rPr lang="zh-CN" altLang="zh-CN" sz="2000" b="1" dirty="0">
                <a:solidFill>
                  <a:srgbClr val="0070C0"/>
                </a:solidFill>
              </a:rPr>
              <a:t>#include &lt;iostream&gt;</a:t>
            </a:r>
            <a:endParaRPr lang="zh-CN" altLang="zh-CN" sz="20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zh-CN" sz="2000" b="1" dirty="0">
                <a:solidFill>
                  <a:srgbClr val="0070C0"/>
                </a:solidFill>
              </a:rPr>
              <a:t>#include &lt;vector&gt;</a:t>
            </a:r>
            <a:r>
              <a:rPr lang="en-US" altLang="zh-CN" sz="2000" b="1" dirty="0">
                <a:solidFill>
                  <a:srgbClr val="0070C0"/>
                </a:solidFill>
              </a:rPr>
              <a:t>         </a:t>
            </a:r>
            <a:r>
              <a:rPr lang="en-US" altLang="zh-CN" sz="2000" b="1" dirty="0"/>
              <a:t>//vector</a:t>
            </a:r>
            <a:r>
              <a:rPr lang="zh-CN" altLang="en-US" sz="2000" b="1" dirty="0"/>
              <a:t>容器的头文件</a:t>
            </a:r>
            <a:endParaRPr lang="zh-CN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zh-CN" altLang="zh-CN" sz="2000" b="1" dirty="0">
                <a:solidFill>
                  <a:srgbClr val="0070C0"/>
                </a:solidFill>
              </a:rPr>
              <a:t>#include &lt;algorithm&gt;</a:t>
            </a:r>
            <a:r>
              <a:rPr lang="en-US" altLang="zh-CN" sz="2000" b="1" dirty="0">
                <a:solidFill>
                  <a:srgbClr val="0070C0"/>
                </a:solidFill>
              </a:rPr>
              <a:t>    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其他算法的头文件</a:t>
            </a:r>
            <a:endParaRPr lang="zh-CN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zh-CN" altLang="zh-CN" sz="2000" b="1" dirty="0">
                <a:solidFill>
                  <a:srgbClr val="0070C0"/>
                </a:solidFill>
              </a:rPr>
              <a:t>#include &lt;numeric&gt;</a:t>
            </a:r>
            <a:r>
              <a:rPr lang="en-US" altLang="zh-CN" sz="2000" b="1" dirty="0">
                <a:solidFill>
                  <a:srgbClr val="0070C0"/>
                </a:solidFill>
              </a:rPr>
              <a:t>      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算术算法的头文件</a:t>
            </a:r>
            <a:r>
              <a:rPr lang="en-US" altLang="zh-CN" sz="2000" b="1" dirty="0"/>
              <a:t>  [nju(ː)ˈmɛrɪk</a:t>
            </a:r>
            <a:endParaRPr lang="en-US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zh-CN" altLang="zh-CN" sz="2000" b="1" dirty="0"/>
              <a:t>using namespace std;</a:t>
            </a:r>
            <a:endParaRPr lang="zh-CN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zh-CN" altLang="zh-CN" sz="2000" b="1" dirty="0"/>
              <a:t>int main()</a:t>
            </a:r>
            <a:endParaRPr lang="zh-CN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zh-CN" altLang="zh-CN" sz="2000" b="1" dirty="0"/>
              <a:t>{	//创建容器对象v</a:t>
            </a:r>
            <a:endParaRPr lang="en-US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/>
              <a:t>     </a:t>
            </a:r>
            <a:r>
              <a:rPr lang="zh-CN" altLang="zh-CN" sz="2000" b="1" dirty="0">
                <a:solidFill>
                  <a:srgbClr val="0070C0"/>
                </a:solidFill>
              </a:rPr>
              <a:t>vector&lt;int&gt; v; 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endParaRPr lang="zh-CN" altLang="zh-CN" sz="20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zh-CN" sz="2000" b="1" dirty="0"/>
              <a:t>	//生成容器v中的元素</a:t>
            </a:r>
            <a:endParaRPr lang="zh-CN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zh-CN" altLang="zh-CN" sz="2000" b="1" dirty="0"/>
              <a:t>	int x;</a:t>
            </a:r>
            <a:endParaRPr lang="zh-CN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zh-CN" altLang="zh-CN" sz="2000" b="1" dirty="0"/>
              <a:t>	cin &gt;&gt; x;</a:t>
            </a:r>
            <a:endParaRPr lang="zh-CN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zh-CN" altLang="zh-CN" sz="2000" b="1" dirty="0"/>
              <a:t>	while (x &gt; 0)</a:t>
            </a:r>
            <a:endParaRPr lang="zh-CN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zh-CN" altLang="zh-CN" sz="2000" b="1" dirty="0"/>
              <a:t>	{</a:t>
            </a:r>
            <a:r>
              <a:rPr lang="en-US" altLang="zh-CN" sz="2000" b="1" dirty="0"/>
              <a:t>   </a:t>
            </a:r>
            <a:r>
              <a:rPr lang="zh-CN" altLang="zh-CN" sz="2000" b="1" dirty="0"/>
              <a:t>//往容器v中增加一个元素</a:t>
            </a:r>
            <a:endParaRPr lang="en-US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/>
              <a:t>         </a:t>
            </a:r>
            <a:r>
              <a:rPr lang="zh-CN" altLang="zh-CN" sz="2000" b="1" dirty="0">
                <a:solidFill>
                  <a:srgbClr val="0070C0"/>
                </a:solidFill>
              </a:rPr>
              <a:t>v.push_back(x); 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endParaRPr lang="zh-CN" altLang="zh-CN" sz="20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zh-CN" sz="2000" b="1" dirty="0"/>
              <a:t>	    cin &gt;&gt; x;</a:t>
            </a:r>
            <a:endParaRPr lang="zh-CN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zh-CN" altLang="zh-CN" sz="2000" b="1" dirty="0"/>
              <a:t>	}</a:t>
            </a:r>
            <a:endParaRPr lang="zh-CN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zh-CN" altLang="zh-CN" sz="2000" b="1" dirty="0"/>
              <a:t>	//创建容器v的一个迭代器it1并使其指向v中的第一个元素位置</a:t>
            </a:r>
            <a:endParaRPr lang="zh-CN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zh-CN" altLang="zh-CN" sz="2000" b="1" dirty="0"/>
              <a:t>	</a:t>
            </a:r>
            <a:r>
              <a:rPr lang="zh-CN" altLang="zh-CN" sz="2000" b="1" dirty="0">
                <a:solidFill>
                  <a:srgbClr val="0070C0"/>
                </a:solidFill>
              </a:rPr>
              <a:t>vector&lt;int&gt;::iterator it1 = v.begin(); </a:t>
            </a:r>
            <a:endParaRPr lang="zh-CN" altLang="zh-CN" sz="20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zh-CN" altLang="zh-CN" sz="1800" b="1" dirty="0"/>
          </a:p>
        </p:txBody>
      </p:sp>
      <p:sp>
        <p:nvSpPr>
          <p:cNvPr id="3" name="对话气泡: 矩形 2"/>
          <p:cNvSpPr/>
          <p:nvPr/>
        </p:nvSpPr>
        <p:spPr bwMode="auto">
          <a:xfrm>
            <a:off x="4716145" y="2636544"/>
            <a:ext cx="4321175" cy="2305050"/>
          </a:xfrm>
          <a:prstGeom prst="wedgeRectCallout">
            <a:avLst>
              <a:gd name="adj1" fmla="val -39106"/>
              <a:gd name="adj2" fmla="val 90837"/>
            </a:avLst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1" charset="-122"/>
                <a:cs typeface="+mn-cs"/>
              </a:rPr>
              <a:t>从该条语句看出，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1" charset="-122"/>
                <a:cs typeface="+mn-cs"/>
              </a:rPr>
              <a:t>C++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1" charset="-122"/>
                <a:cs typeface="+mn-cs"/>
              </a:rPr>
              <a:t>中可以在类的内部定义“嵌套类”：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楷体_GB2312" pitchFamily="1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1" charset="-122"/>
                <a:cs typeface="+mn-cs"/>
              </a:rPr>
              <a:t>它是外部类的类型成员。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楷体_GB2312" pitchFamily="1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1" charset="-122"/>
                <a:cs typeface="+mn-cs"/>
              </a:rPr>
              <a:t>其作用域是外部类的内部。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楷体_GB2312" pitchFamily="1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1" charset="-122"/>
                <a:cs typeface="+mn-cs"/>
              </a:rPr>
              <a:t>此外在函数内部也可以定义类。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楷体_GB2312" pitchFamily="1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楷体_GB2312" pitchFamily="1" charset="-122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1" charset="-122"/>
                <a:cs typeface="+mn-cs"/>
              </a:rPr>
              <a:t>了解内容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楷体_GB2312" pitchFamily="1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E1DBA43-2C94-48CC-9CA3-83C23ED43E5D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/>
          <p:nvPr/>
        </p:nvSpPr>
        <p:spPr>
          <a:xfrm>
            <a:off x="107950" y="188913"/>
            <a:ext cx="2374900" cy="1439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 b="1" dirty="0"/>
          </a:p>
        </p:txBody>
      </p:sp>
      <p:sp>
        <p:nvSpPr>
          <p:cNvPr id="41987" name="Rectangle 2"/>
          <p:cNvSpPr>
            <a:spLocks noGrp="1"/>
          </p:cNvSpPr>
          <p:nvPr>
            <p:ph type="body"/>
          </p:nvPr>
        </p:nvSpPr>
        <p:spPr>
          <a:xfrm>
            <a:off x="107950" y="836613"/>
            <a:ext cx="8678863" cy="5335587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    //创建容器v的一个迭代器it2并使其指向v中的最后一个元素的下一个位置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     </a:t>
            </a:r>
            <a:r>
              <a:rPr lang="zh-CN" altLang="zh-CN" sz="2000" b="1" dirty="0">
                <a:solidFill>
                  <a:srgbClr val="0070C0"/>
                </a:solidFill>
              </a:rPr>
              <a:t>vecto</a:t>
            </a:r>
            <a:r>
              <a:rPr lang="en-US" altLang="zh-CN" sz="2000" b="1" dirty="0">
                <a:solidFill>
                  <a:srgbClr val="0070C0"/>
                </a:solidFill>
              </a:rPr>
              <a:t>r</a:t>
            </a:r>
            <a:r>
              <a:rPr lang="zh-CN" altLang="zh-CN" sz="2000" b="1" dirty="0">
                <a:solidFill>
                  <a:srgbClr val="0070C0"/>
                </a:solidFill>
              </a:rPr>
              <a:t>&lt;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zh-CN" altLang="zh-CN" sz="2000" b="1" dirty="0">
                <a:solidFill>
                  <a:srgbClr val="0070C0"/>
                </a:solidFill>
              </a:rPr>
              <a:t>int&gt;::iterator it2 = v.end();</a:t>
            </a:r>
            <a:endParaRPr lang="zh-CN" altLang="zh-CN" sz="2000" b="1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	//计算并输出容器v中的最大元素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	cout &lt;&lt; "Max = " &lt;&lt; *</a:t>
            </a:r>
            <a:r>
              <a:rPr lang="zh-CN" altLang="zh-CN" sz="2000" b="1" dirty="0">
                <a:solidFill>
                  <a:srgbClr val="0070C0"/>
                </a:solidFill>
              </a:rPr>
              <a:t>max_element(it1,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zh-CN" altLang="zh-CN" sz="2000" b="1" dirty="0">
                <a:solidFill>
                  <a:srgbClr val="0070C0"/>
                </a:solidFill>
              </a:rPr>
              <a:t>it2) </a:t>
            </a:r>
            <a:r>
              <a:rPr lang="zh-CN" altLang="zh-CN" sz="2000" b="1" dirty="0"/>
              <a:t>&lt;&lt; endl;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	//计算并输出容器v中所有元素的和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	cout &lt;&lt; "Sum = " &lt;&lt; </a:t>
            </a:r>
            <a:r>
              <a:rPr lang="zh-CN" altLang="zh-CN" sz="2000" b="1" dirty="0">
                <a:solidFill>
                  <a:srgbClr val="0070C0"/>
                </a:solidFill>
              </a:rPr>
              <a:t>accumulate(it1,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zh-CN" altLang="zh-CN" sz="2000" b="1" dirty="0">
                <a:solidFill>
                  <a:srgbClr val="0070C0"/>
                </a:solidFill>
              </a:rPr>
              <a:t>it2, 0) </a:t>
            </a:r>
            <a:r>
              <a:rPr lang="zh-CN" altLang="zh-CN" sz="2000" b="1" dirty="0"/>
              <a:t>&lt;&lt; endl;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	//对容器v中的元素进行排序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	</a:t>
            </a:r>
            <a:r>
              <a:rPr lang="zh-CN" altLang="zh-CN" sz="2000" b="1" dirty="0">
                <a:solidFill>
                  <a:srgbClr val="0070C0"/>
                </a:solidFill>
              </a:rPr>
              <a:t>sort(it1,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zh-CN" altLang="zh-CN" sz="2000" b="1" dirty="0">
                <a:solidFill>
                  <a:srgbClr val="0070C0"/>
                </a:solidFill>
              </a:rPr>
              <a:t>it2); </a:t>
            </a:r>
            <a:endParaRPr lang="zh-CN" altLang="zh-CN" sz="2000" b="1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	//输出排序结果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	cout &lt;&lt; "Sorted result is:\n";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	while (it1 != it2)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	{ cout &lt;&lt; *it1 &lt;&lt; ' ';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	   ++it1;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	}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	cout &lt;&lt; '\n';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	return 0;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}</a:t>
            </a:r>
            <a:r>
              <a:rPr lang="en-US" altLang="zh-CN" sz="2000" b="1" dirty="0"/>
              <a:t>    //P343</a:t>
            </a:r>
            <a:r>
              <a:rPr lang="zh-CN" altLang="en-US" sz="2000" b="1" dirty="0"/>
              <a:t>解释</a:t>
            </a:r>
            <a:endParaRPr lang="zh-CN" altLang="en-US" sz="20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E1DBA43-2C94-48CC-9CA3-83C23ED43E5D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1524000" y="-27384"/>
            <a:ext cx="7010400" cy="1527175"/>
          </a:xfrm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b="1" dirty="0"/>
              <a:t>8.3.3 </a:t>
            </a:r>
            <a:r>
              <a:rPr lang="zh-CN" altLang="en-US" b="1" dirty="0"/>
              <a:t>迭代器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052736"/>
            <a:ext cx="7993063" cy="5113338"/>
          </a:xfrm>
        </p:spPr>
        <p:txBody>
          <a:bodyPr vert="horz" wrap="square" lIns="91440" tIns="45720" rIns="91440" bIns="45720" numCol="1" anchor="t" anchorCtr="0" compatLnSpc="1">
            <a:normAutofit fontScale="850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迭代器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iterator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）实现了抽象的指针（智能指针），它们指向容器中的元素，用于对容器中的元素进行访问和遍历。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STL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中，迭代器是作为类模板来实现的，它们可分为以下几种：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¢"/>
              <a:defRPr/>
            </a:pPr>
            <a:r>
              <a:rPr kumimoji="0" lang="zh-CN" altLang="en-US" sz="27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输出迭代器（</a:t>
            </a:r>
            <a:r>
              <a:rPr kumimoji="0" lang="en-US" altLang="zh-CN" sz="27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output iterator</a:t>
            </a:r>
            <a:r>
              <a:rPr kumimoji="0" lang="zh-CN" altLang="en-US" sz="27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7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OutIt</a:t>
            </a:r>
            <a:r>
              <a:rPr kumimoji="0" lang="zh-CN" altLang="en-US" sz="27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27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用于修改它所指向的容器元素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间接访问操作（*）：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*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&lt;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输出迭代器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&gt; =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...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只能左边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++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操作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2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¢"/>
              <a:defRPr/>
            </a:pPr>
            <a:r>
              <a:rPr kumimoji="0" lang="zh-CN" altLang="zh-CN" sz="27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输入迭代器（</a:t>
            </a:r>
            <a:r>
              <a:rPr kumimoji="0" lang="en-GB" altLang="zh-CN" sz="27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input iterator</a:t>
            </a:r>
            <a:r>
              <a:rPr kumimoji="0" lang="zh-CN" altLang="en-US" sz="27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7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InIt</a:t>
            </a:r>
            <a:r>
              <a:rPr kumimoji="0" lang="zh-CN" altLang="zh-CN" sz="27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27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用于读取它所指向的容器元素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间接访问操作（*）：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...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= *&lt;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输入迭代器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&gt;</a:t>
            </a:r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只能右边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元素成员间接访问（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-&gt;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）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++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==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!=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操作。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05" y="404495"/>
            <a:ext cx="8293735" cy="543369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r>
              <a:rPr sz="2800" b="1">
                <a:highlight>
                  <a:srgbClr val="FFFF00"/>
                </a:highlight>
              </a:rPr>
              <a:t>设计题</a:t>
            </a:r>
            <a:endParaRPr sz="2800" b="1">
              <a:highlight>
                <a:srgbClr val="FFFF00"/>
              </a:highlight>
            </a:endParaRPr>
          </a:p>
          <a:p>
            <a:r>
              <a:rPr sz="2800" b="1"/>
              <a:t>类的声明与定义、继承</a:t>
            </a:r>
            <a:r>
              <a:rPr lang="zh-CN" sz="2800" b="1"/>
              <a:t>、</a:t>
            </a:r>
            <a:r>
              <a:rPr sz="2800" b="1"/>
              <a:t>类模板</a:t>
            </a:r>
            <a:r>
              <a:rPr lang="zh-CN" sz="2800" b="1"/>
              <a:t>、</a:t>
            </a:r>
            <a:r>
              <a:rPr lang="zh-CN" sz="2800" b="1"/>
              <a:t>栈</a:t>
            </a:r>
            <a:endParaRPr lang="zh-CN" sz="2800" b="1"/>
          </a:p>
          <a:p>
            <a:r>
              <a:rPr lang="zh-CN" sz="2800" b="1"/>
              <a:t>系统信息添加、打印、重载、</a:t>
            </a:r>
            <a:r>
              <a:rPr lang="zh-CN" sz="2800" b="1"/>
              <a:t>容器信息输入和输出</a:t>
            </a:r>
            <a:endParaRPr lang="zh-CN" sz="2800"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611505" y="1124585"/>
            <a:ext cx="8288020" cy="560070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b="1" dirty="0"/>
              <a:t>9.2 </a:t>
            </a:r>
            <a:r>
              <a:rPr lang="zh-CN" altLang="en-US" b="1" dirty="0"/>
              <a:t>面向控制台的输入</a:t>
            </a:r>
            <a:r>
              <a:rPr lang="en-US" altLang="zh-CN" b="1" dirty="0"/>
              <a:t>/</a:t>
            </a:r>
            <a:r>
              <a:rPr lang="zh-CN" altLang="en-US" b="1" dirty="0"/>
              <a:t>输出</a:t>
            </a:r>
            <a:r>
              <a:rPr lang="en-US" altLang="zh-CN" b="1" dirty="0"/>
              <a:t> P306</a:t>
            </a:r>
            <a:endParaRPr lang="en-US" altLang="zh-CN" b="1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772816"/>
            <a:ext cx="8288020" cy="44275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449580" marR="0" lvl="0" indent="-4495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预定义的静态I/O对象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cin、cout、cerr、clog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cin属于istream类的对象，对应计算机系统的标准输入设备；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91440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cout属于ostream类的对象，对应着计算机系统的用于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</a:rPr>
              <a:t>输出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程序正常运行结果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的标准输出设备;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91440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cerr和clog属于ostream类的对象，对应计算机系统的用于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输出程序错误信息的设备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，通常情况下它们都对应着显示器;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49580" marR="0" lvl="0" indent="-4495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在进行控制台输入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/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输出时，程序中需要有下面的包含命令：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#include &lt;iostream&gt;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04820" y="45085"/>
            <a:ext cx="6201410" cy="108839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</a:rPr>
              <a:t>第</a:t>
            </a:r>
            <a:r>
              <a:rPr lang="en-US" altLang="zh-CN" b="1">
                <a:solidFill>
                  <a:srgbClr val="FF0000"/>
                </a:solidFill>
              </a:rPr>
              <a:t>9</a:t>
            </a:r>
            <a:r>
              <a:rPr lang="zh-CN" altLang="en-US" b="1">
                <a:solidFill>
                  <a:srgbClr val="FF0000"/>
                </a:solidFill>
              </a:rPr>
              <a:t>章 </a:t>
            </a:r>
            <a:r>
              <a:rPr lang="en-US" altLang="zh-CN" b="1">
                <a:solidFill>
                  <a:srgbClr val="FF0000"/>
                </a:solidFill>
              </a:rPr>
              <a:t>I/O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/>
          </p:cNvSpPr>
          <p:nvPr>
            <p:ph type="body"/>
          </p:nvPr>
        </p:nvSpPr>
        <p:spPr>
          <a:xfrm>
            <a:off x="683260" y="1484630"/>
            <a:ext cx="7815263" cy="3587750"/>
          </a:xfrm>
        </p:spPr>
        <p:txBody>
          <a:bodyPr vert="horz" wrap="square" lIns="91440" tIns="45720" rIns="91440" bIns="45720" anchor="t" anchorCtr="0"/>
          <a:lstStyle/>
          <a:p>
            <a:pPr marL="0" indent="0"/>
            <a:r>
              <a:rPr lang="zh-CN" altLang="en-US" sz="2600" b="1" dirty="0">
                <a:sym typeface="Arial" panose="020B0604020202020204" pitchFamily="34" charset="0"/>
              </a:rPr>
              <a:t> </a:t>
            </a:r>
            <a:r>
              <a:rPr lang="zh-CN" altLang="en-US" sz="2600" b="1" dirty="0">
                <a:solidFill>
                  <a:srgbClr val="FF0000"/>
                </a:solidFill>
                <a:sym typeface="Arial" panose="020B0604020202020204" pitchFamily="34" charset="0"/>
              </a:rPr>
              <a:t>打开方式</a:t>
            </a:r>
            <a:endParaRPr lang="zh-CN" altLang="en-US" sz="2600" b="1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marL="767080" lvl="1"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70C0"/>
                </a:solidFill>
                <a:cs typeface="Times New Roman" panose="02020603050405020304" pitchFamily="18" charset="0"/>
              </a:rPr>
              <a:t>ios::out</a:t>
            </a:r>
            <a:r>
              <a:rPr lang="zh-CN" altLang="en-US" sz="2200" b="1" dirty="0">
                <a:cs typeface="Times New Roman" panose="02020603050405020304" pitchFamily="18" charset="0"/>
              </a:rPr>
              <a:t>：</a:t>
            </a:r>
            <a:r>
              <a:rPr lang="zh-CN" altLang="en-US" sz="2200" b="1" dirty="0"/>
              <a:t>若外部文件已存在，则先把它的内容清除；否则，先创建该外部文件。</a:t>
            </a:r>
            <a:r>
              <a:rPr lang="zh-CN" altLang="en-US" sz="2200" b="1" dirty="0">
                <a:sym typeface="Arial" panose="020B0604020202020204" pitchFamily="34" charset="0"/>
              </a:rPr>
              <a:t>文件位置指针指向文件中的第一个字节。</a:t>
            </a:r>
            <a:endParaRPr lang="zh-CN" altLang="en-US" sz="2200" b="1" dirty="0"/>
          </a:p>
          <a:p>
            <a:pPr marL="767080" lvl="1"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70C0"/>
                </a:solidFill>
              </a:rPr>
              <a:t>ios::app</a:t>
            </a:r>
            <a:r>
              <a:rPr lang="zh-CN" altLang="en-US" sz="2200" b="1" dirty="0"/>
              <a:t>：若外部文件不存在，则先创建该外部文件。</a:t>
            </a:r>
            <a:r>
              <a:rPr lang="zh-CN" altLang="en-US" sz="2200" b="1" dirty="0">
                <a:sym typeface="Arial" panose="020B0604020202020204" pitchFamily="34" charset="0"/>
              </a:rPr>
              <a:t>文件位置指针指向文件末尾。</a:t>
            </a:r>
            <a:endParaRPr lang="zh-CN" altLang="en-US" sz="2200" b="1" dirty="0"/>
          </a:p>
          <a:p>
            <a:pPr marL="767080" lvl="1"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70C0"/>
                </a:solidFill>
              </a:rPr>
              <a:t>ios::out | ios::binary</a:t>
            </a:r>
            <a:r>
              <a:rPr lang="zh-CN" altLang="en-US" sz="2200" b="1" dirty="0"/>
              <a:t>或者</a:t>
            </a:r>
            <a:r>
              <a:rPr lang="zh-CN" altLang="en-US" sz="2200" b="1" dirty="0">
                <a:solidFill>
                  <a:srgbClr val="0070C0"/>
                </a:solidFill>
              </a:rPr>
              <a:t>ios::app | ios::binary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</a:rPr>
              <a:t>表示按二进制方式打开文件写或添加。</a:t>
            </a:r>
            <a:endParaRPr lang="en-US" altLang="zh-CN" sz="2200" b="1" dirty="0">
              <a:latin typeface="Times New Roman" panose="02020603050405020304" pitchFamily="18" charset="0"/>
            </a:endParaRPr>
          </a:p>
          <a:p>
            <a:pPr marL="767080" lvl="1"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</a:rPr>
              <a:t>默认的打开方式是</a:t>
            </a:r>
            <a:r>
              <a:rPr lang="zh-CN" altLang="en-US" sz="2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文本方式</a:t>
            </a:r>
            <a:endParaRPr lang="en-US" altLang="zh-CN" sz="2200" b="1" dirty="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b="1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b="1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b="1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b="1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92090" y="5300980"/>
            <a:ext cx="331406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zh-CN" altLang="en-US" b="1" dirty="0">
                <a:solidFill>
                  <a:srgbClr val="0070C0"/>
                </a:solidFill>
                <a:cs typeface="Times New Roman" panose="02020603050405020304" pitchFamily="18" charset="0"/>
                <a:sym typeface="+mn-ea"/>
              </a:rPr>
              <a:t>ios::out </a:t>
            </a:r>
            <a:r>
              <a:rPr lang="en-US" altLang="zh-CN" b="1" dirty="0">
                <a:solidFill>
                  <a:srgbClr val="0070C0"/>
                </a:solidFill>
                <a:cs typeface="Times New Roman" panose="02020603050405020304" pitchFamily="18" charset="0"/>
                <a:sym typeface="+mn-ea"/>
              </a:rPr>
              <a:t>= w</a:t>
            </a:r>
            <a:r>
              <a:rPr lang="zh-CN" altLang="en-US" b="1" dirty="0">
                <a:solidFill>
                  <a:srgbClr val="0070C0"/>
                </a:solidFill>
                <a:cs typeface="Times New Roman" panose="02020603050405020304" pitchFamily="18" charset="0"/>
                <a:sym typeface="+mn-ea"/>
              </a:rPr>
              <a:t>方式</a:t>
            </a:r>
            <a:endParaRPr lang="en-US" altLang="zh-CN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0"/>
            <a:r>
              <a:rPr lang="zh-CN" altLang="en-US" b="1" dirty="0">
                <a:solidFill>
                  <a:srgbClr val="0070C0"/>
                </a:solidFill>
                <a:cs typeface="Times New Roman" panose="02020603050405020304" pitchFamily="18" charset="0"/>
                <a:sym typeface="+mn-ea"/>
              </a:rPr>
              <a:t>ios::</a:t>
            </a:r>
            <a:r>
              <a:rPr lang="en-US" altLang="zh-CN" b="1" dirty="0">
                <a:solidFill>
                  <a:srgbClr val="0070C0"/>
                </a:solidFill>
                <a:cs typeface="Times New Roman" panose="02020603050405020304" pitchFamily="18" charset="0"/>
                <a:sym typeface="+mn-ea"/>
              </a:rPr>
              <a:t>app = a</a:t>
            </a:r>
            <a:r>
              <a:rPr lang="zh-CN" altLang="en-US" b="1" dirty="0">
                <a:solidFill>
                  <a:srgbClr val="0070C0"/>
                </a:solidFill>
                <a:cs typeface="Times New Roman" panose="02020603050405020304" pitchFamily="18" charset="0"/>
                <a:sym typeface="+mn-ea"/>
              </a:rPr>
              <a:t>方式</a:t>
            </a:r>
            <a:endParaRPr lang="zh-CN" altLang="en-US" b="1" dirty="0">
              <a:solidFill>
                <a:srgbClr val="0070C0"/>
              </a:solidFill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133600"/>
            <a:ext cx="7456488" cy="3816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1" charset="-122"/>
                <a:ea typeface="+mn-ea"/>
                <a:cs typeface="+mn-cs"/>
              </a:rPr>
              <a:t>程序的错误通常包括：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1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1" charset="-122"/>
                <a:ea typeface="楷体" panose="02010609060101010101" pitchFamily="49" charset="-122"/>
                <a:cs typeface="Times New Roman" panose="02020603050405020304" pitchFamily="18" charset="0"/>
              </a:rPr>
              <a:t>语法错误：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1" charset="-122"/>
                <a:ea typeface="楷体" panose="02010609060101010101" pitchFamily="49" charset="-122"/>
                <a:cs typeface="Times New Roman" panose="02020603050405020304" pitchFamily="18" charset="0"/>
              </a:rPr>
              <a:t>指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程序的书写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1" charset="-122"/>
                <a:ea typeface="+mn-ea"/>
                <a:cs typeface="Times New Roman" panose="02020603050405020304" pitchFamily="18" charset="0"/>
              </a:rPr>
              <a:t>不符合语言的语法规则。这类错误可由编译程序发现。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1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1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1" charset="-122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逻辑错误：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1" charset="-122"/>
                <a:ea typeface="+mn-ea"/>
                <a:cs typeface="Times New Roman" panose="02020603050405020304" pitchFamily="18" charset="0"/>
              </a:rPr>
              <a:t>指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程序设计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1" charset="-122"/>
                <a:ea typeface="+mn-ea"/>
                <a:cs typeface="Times New Roman" panose="02020603050405020304" pitchFamily="18" charset="0"/>
              </a:rPr>
              <a:t>不当造成程序没有完成预期的功能。这类错误通过测试发现。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1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1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1" charset="-122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运行异常：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1" charset="-122"/>
                <a:ea typeface="+mn-ea"/>
                <a:cs typeface="Times New Roman" panose="02020603050405020304" pitchFamily="18" charset="0"/>
              </a:rPr>
              <a:t>指程序设计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对程序运行环境考虑不周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1" charset="-122"/>
                <a:ea typeface="+mn-ea"/>
                <a:cs typeface="Times New Roman" panose="02020603050405020304" pitchFamily="18" charset="0"/>
              </a:rPr>
              <a:t>而造成的程序在运行中异常终止，如：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内存空间不足、打开不存在的文件、程序执行了除以</a:t>
            </a:r>
            <a:r>
              <a:rPr kumimoji="0" lang="en-GB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的指令等等。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1" charset="-122"/>
                <a:ea typeface="+mn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1" charset="-122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04820" y="45085"/>
            <a:ext cx="5048250" cy="108839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</a:rPr>
              <a:t>第</a:t>
            </a:r>
            <a:r>
              <a:rPr lang="en-US" altLang="zh-CN" b="1">
                <a:solidFill>
                  <a:srgbClr val="FF0000"/>
                </a:solidFill>
              </a:rPr>
              <a:t>10</a:t>
            </a:r>
            <a:r>
              <a:rPr lang="zh-CN" altLang="en-US" b="1">
                <a:solidFill>
                  <a:srgbClr val="FF0000"/>
                </a:solidFill>
              </a:rPr>
              <a:t>章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异常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1357313" y="360363"/>
            <a:ext cx="5786437" cy="1139825"/>
          </a:xfrm>
        </p:spPr>
        <p:txBody>
          <a:bodyPr vert="horz" wrap="square" lIns="91440" tIns="45720" rIns="91440" bIns="45720" anchor="ctr" anchorCtr="1"/>
          <a:lstStyle/>
          <a:p>
            <a:pPr eaLnBrk="1" hangingPunct="1"/>
            <a:r>
              <a:rPr lang="en-US" altLang="zh-CN" b="1" dirty="0"/>
              <a:t>10.2 C++</a:t>
            </a:r>
            <a:r>
              <a:rPr lang="zh-CN" altLang="en-US" b="1" dirty="0"/>
              <a:t>异常处理机制</a:t>
            </a:r>
            <a:endParaRPr lang="zh-CN" altLang="en-US" b="1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2244725"/>
            <a:ext cx="8075613" cy="32527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把有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可能遭遇异常的一系列操作（语句或函数调用）构成一个</a:t>
            </a: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try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语句块；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如果</a:t>
            </a:r>
            <a:r>
              <a:rPr kumimoji="0" lang="en-GB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try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语句块中的某个操作在执行过程中发现了异常，则通过执行一个</a:t>
            </a:r>
            <a:r>
              <a:rPr kumimoji="0" lang="en-GB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throw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语句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抛出（即产生）一个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异常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；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抛掷的异常将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由能够处理这个异常的地方通过</a:t>
            </a: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catch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语句块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来捕获并处理之。 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标题 2112"/>
          <p:cNvSpPr>
            <a:spLocks noGrp="1"/>
          </p:cNvSpPr>
          <p:nvPr>
            <p:ph type="title" idx="4294967295"/>
          </p:nvPr>
        </p:nvSpPr>
        <p:spPr>
          <a:xfrm>
            <a:off x="3059430" y="116840"/>
            <a:ext cx="5127625" cy="706755"/>
          </a:xfrm>
        </p:spPr>
        <p:txBody>
          <a:bodyPr lIns="92075" tIns="46038" rIns="92075" bIns="46038" anchor="ctr" anchorCtr="0"/>
          <a:lstStyle/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1-5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章</a:t>
            </a:r>
            <a:endParaRPr lang="en-US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971550" y="823595"/>
            <a:ext cx="6220460" cy="49149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chemeClr val="tx2"/>
                </a:solidFill>
              </a:rPr>
              <a:t>1</a:t>
            </a:r>
            <a:r>
              <a:rPr lang="zh-CN" altLang="en-US" sz="2400" b="1">
                <a:solidFill>
                  <a:schemeClr val="tx2"/>
                </a:solidFill>
              </a:rPr>
              <a:t>.C++的各种数据类型</a:t>
            </a:r>
            <a:endParaRPr lang="zh-CN" altLang="en-US" sz="2400" b="1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chemeClr val="tx2"/>
                </a:solidFill>
              </a:rPr>
              <a:t>2.C++的各种运算符</a:t>
            </a:r>
            <a:endParaRPr lang="zh-CN" altLang="en-US" sz="2400" b="1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chemeClr val="tx2"/>
                </a:solidFill>
              </a:rPr>
              <a:t>3.C++的基本数据类型</a:t>
            </a:r>
            <a:endParaRPr lang="zh-CN" altLang="en-US" sz="2400" b="1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chemeClr val="tx2"/>
                </a:solidFill>
              </a:rPr>
              <a:t>4.输出 (cout &lt;&lt;)和输入 (cin &gt;&gt;)方法</a:t>
            </a:r>
            <a:endParaRPr lang="zh-CN" altLang="en-US" sz="2400" b="1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chemeClr val="tx2"/>
                </a:solidFill>
              </a:rPr>
              <a:t>5各种选择控制语句(if和switch)</a:t>
            </a:r>
            <a:endParaRPr lang="zh-CN" altLang="en-US" sz="2400" b="1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chemeClr val="tx2"/>
                </a:solidFill>
              </a:rPr>
              <a:t>6.各种循环控制语句(for、while、do-while)</a:t>
            </a:r>
            <a:endParaRPr lang="zh-CN" altLang="en-US" sz="2400" b="1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chemeClr val="tx2"/>
                </a:solidFill>
              </a:rPr>
              <a:t>7.break和continue语句的使用</a:t>
            </a:r>
            <a:endParaRPr lang="zh-CN" altLang="en-US" sz="2400" b="1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chemeClr val="tx2"/>
                </a:solidFill>
              </a:rPr>
              <a:t>8.函数设计方法(不要求递归函数)</a:t>
            </a:r>
            <a:endParaRPr lang="zh-CN" altLang="en-US" sz="2400" b="1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chemeClr val="tx2"/>
                </a:solidFill>
              </a:rPr>
              <a:t>9.变量的存储类型和变量的作用域</a:t>
            </a:r>
            <a:endParaRPr lang="zh-CN" altLang="en-US" sz="2400" b="1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chemeClr val="tx2"/>
                </a:solidFill>
              </a:rPr>
              <a:t>10.数组的定义和使用</a:t>
            </a:r>
            <a:endParaRPr lang="zh-CN" altLang="en-US" sz="2400" b="1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chemeClr val="tx2"/>
                </a:solidFill>
              </a:rPr>
              <a:t>11.</a:t>
            </a:r>
            <a:r>
              <a:rPr lang="zh-CN" altLang="en-US" sz="2400" b="1">
                <a:solidFill>
                  <a:schemeClr val="tx2"/>
                </a:solidFill>
                <a:highlight>
                  <a:srgbClr val="FFFF00"/>
                </a:highlight>
              </a:rPr>
              <a:t>指针</a:t>
            </a:r>
            <a:r>
              <a:rPr lang="zh-CN" altLang="en-US" sz="2400" b="1">
                <a:solidFill>
                  <a:schemeClr val="tx2"/>
                </a:solidFill>
              </a:rPr>
              <a:t>和数组的关系(不要求函数指针)</a:t>
            </a:r>
            <a:endParaRPr lang="zh-CN" altLang="en-US" sz="2400" b="1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chemeClr val="tx2"/>
                </a:solidFill>
              </a:rPr>
              <a:t>12.指针作为函数参数的情况分析</a:t>
            </a:r>
            <a:endParaRPr lang="zh-CN" altLang="en-US" sz="2400" b="1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chemeClr val="tx2"/>
                </a:solidFill>
              </a:rPr>
              <a:t>13.操作符优先级</a:t>
            </a:r>
            <a:endParaRPr lang="en-US" altLang="zh-CN" sz="2400" b="1">
              <a:solidFill>
                <a:schemeClr val="tx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标题 2112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 anchorCtr="0"/>
          <a:lstStyle/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第六章，对象与类</a:t>
            </a:r>
            <a:endParaRPr lang="en-US" altLang="en-US" b="1"/>
          </a:p>
        </p:txBody>
      </p:sp>
      <p:sp>
        <p:nvSpPr>
          <p:cNvPr id="2114" name="文本占位符 2113"/>
          <p:cNvSpPr>
            <a:spLocks noGrp="1"/>
          </p:cNvSpPr>
          <p:nvPr>
            <p:ph type="body" idx="4294967295"/>
          </p:nvPr>
        </p:nvSpPr>
        <p:spPr>
          <a:xfrm>
            <a:off x="1524000" y="1484630"/>
            <a:ext cx="7010400" cy="4114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b="1"/>
              <a:t>1.类</a:t>
            </a:r>
            <a:endParaRPr lang="zh-CN" altLang="en-US" b="1"/>
          </a:p>
          <a:p>
            <a:pPr>
              <a:buClr>
                <a:schemeClr val="tx1"/>
              </a:buClr>
            </a:pPr>
            <a:r>
              <a:rPr lang="zh-CN" altLang="en-US" b="1"/>
              <a:t>2.成员函数</a:t>
            </a:r>
            <a:endParaRPr lang="zh-CN" altLang="en-US" b="1"/>
          </a:p>
          <a:p>
            <a:pPr>
              <a:buClr>
                <a:schemeClr val="tx1"/>
              </a:buClr>
            </a:pPr>
            <a:r>
              <a:rPr lang="zh-CN" altLang="en-US" b="1"/>
              <a:t>3.对象</a:t>
            </a:r>
            <a:endParaRPr lang="zh-CN" altLang="en-US" b="1"/>
          </a:p>
          <a:p>
            <a:pPr>
              <a:buClr>
                <a:schemeClr val="tx1"/>
              </a:buClr>
            </a:pPr>
            <a:r>
              <a:rPr lang="zh-CN" altLang="en-US" b="1"/>
              <a:t>4.构造函数与析构函数</a:t>
            </a:r>
            <a:endParaRPr lang="zh-CN" altLang="en-US" b="1"/>
          </a:p>
          <a:p>
            <a:pPr>
              <a:buClr>
                <a:schemeClr val="tx1"/>
              </a:buClr>
            </a:pPr>
            <a:r>
              <a:rPr lang="zh-CN" altLang="en-US" b="1"/>
              <a:t>5.静态成员</a:t>
            </a:r>
            <a:endParaRPr lang="zh-CN" altLang="en-US" b="1"/>
          </a:p>
          <a:p>
            <a:pPr>
              <a:buClr>
                <a:schemeClr val="tx1"/>
              </a:buClr>
            </a:pPr>
            <a:r>
              <a:rPr lang="zh-CN" altLang="en-US" b="1"/>
              <a:t>6.this指针</a:t>
            </a:r>
            <a:endParaRPr lang="zh-CN" altLang="en-US" b="1"/>
          </a:p>
          <a:p>
            <a:pPr>
              <a:buClr>
                <a:schemeClr val="tx1"/>
              </a:buClr>
            </a:pPr>
            <a:r>
              <a:rPr lang="zh-CN" altLang="en-US" b="1"/>
              <a:t>7.友元函数</a:t>
            </a:r>
            <a:endParaRPr lang="zh-CN" altLang="en-US" b="1"/>
          </a:p>
          <a:p>
            <a:pPr>
              <a:buClr>
                <a:schemeClr val="tx1"/>
              </a:buClr>
            </a:pPr>
            <a:r>
              <a:rPr lang="en-US" altLang="zh-CN" b="1"/>
              <a:t>8.</a:t>
            </a:r>
            <a:r>
              <a:rPr lang="zh-CN" altLang="en-US" b="1"/>
              <a:t>操作符重载</a:t>
            </a:r>
            <a:endParaRPr lang="zh-CN" altLang="en-US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1476375" y="476250"/>
            <a:ext cx="6983413" cy="966788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lang="en-US" altLang="zh-CN" sz="4000" b="1" dirty="0">
                <a:latin typeface="Times New Roman" panose="02020603050405020304" pitchFamily="18" charset="0"/>
                <a:ea typeface="楷体_GB2312" pitchFamily="1" charset="-122"/>
              </a:rPr>
              <a:t>3.4 C++</a:t>
            </a:r>
            <a:r>
              <a:rPr lang="zh-CN" altLang="en-US" sz="4000" b="1" dirty="0">
                <a:latin typeface="Times New Roman" panose="02020603050405020304" pitchFamily="18" charset="0"/>
                <a:ea typeface="楷体_GB2312" pitchFamily="1" charset="-122"/>
              </a:rPr>
              <a:t>运行步骤和开发环境</a:t>
            </a:r>
            <a:endParaRPr lang="zh-CN" altLang="en-US" sz="40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>
          <a:xfrm>
            <a:off x="178753" y="1443038"/>
            <a:ext cx="7378700" cy="4392612"/>
          </a:xfrm>
        </p:spPr>
        <p:txBody>
          <a:bodyPr vert="horz" wrap="square" lIns="91440" tIns="45720" rIns="91440" bIns="45720" anchor="t" anchorCtr="0"/>
          <a:lstStyle/>
          <a:p>
            <a:pPr marL="357505" indent="-357505" eaLnBrk="1" hangingPunct="1"/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</a:rPr>
              <a:t>运行</a:t>
            </a:r>
            <a:endParaRPr lang="zh-CN" altLang="en-US" sz="28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marL="357505" indent="-357505" eaLnBrk="1" hangingPunct="1"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编辑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(.cpp .h)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  <a:sym typeface="Wingdings" panose="05000000000000000000" pitchFamily="2" charset="2"/>
              </a:rPr>
              <a:t>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编译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(.obj)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  <a:sym typeface="Wingdings" panose="05000000000000000000" pitchFamily="2" charset="2"/>
              </a:rPr>
              <a:t>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链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接(.exe)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  <a:sym typeface="Wingdings" panose="05000000000000000000" pitchFamily="2" charset="2"/>
              </a:rPr>
              <a:t>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运行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  <a:sym typeface="Wingdings" panose="05000000000000000000" pitchFamily="2" charset="2"/>
              </a:rPr>
              <a:t>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输出</a:t>
            </a:r>
            <a:endParaRPr lang="zh-CN" altLang="en-US" sz="24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marL="357505" indent="-357505" eaLnBrk="1" hangingPunct="1"/>
            <a:endParaRPr lang="en-US" altLang="zh-CN" sz="28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1" charset="-122"/>
                <a:sym typeface="+mn-ea"/>
              </a:rPr>
              <a:t>.cpp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  <a:sym typeface="+mn-ea"/>
              </a:rPr>
              <a:t>源文件，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1" charset="-122"/>
                <a:sym typeface="+mn-ea"/>
              </a:rPr>
              <a:t>.h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  <a:sym typeface="+mn-ea"/>
              </a:rPr>
              <a:t>头文件，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1" charset="-122"/>
                <a:sym typeface="+mn-ea"/>
              </a:rPr>
              <a:t>.obj目标文件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  <a:sym typeface="+mn-ea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  <a:ea typeface="楷体_GB2312" pitchFamily="1" charset="-122"/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1" charset="-122"/>
                <a:sym typeface="+mn-ea"/>
              </a:rPr>
              <a:t>.exe可执行文件</a:t>
            </a:r>
            <a:endParaRPr lang="en-US" altLang="zh-CN" sz="2800" b="1" dirty="0">
              <a:latin typeface="Times New Roman" panose="02020603050405020304" pitchFamily="18" charset="0"/>
              <a:ea typeface="楷体_GB2312" pitchFamily="1" charset="-122"/>
              <a:sym typeface="+mn-ea"/>
            </a:endParaRPr>
          </a:p>
          <a:p>
            <a:pPr marL="357505" indent="-357505" eaLnBrk="1" hangingPunct="1"/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</a:rPr>
              <a:t>上述步骤非常麻烦，因此出现了很多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1" charset="-122"/>
              </a:rPr>
              <a:t>C++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</a:rPr>
              <a:t>的集成开发环境：</a:t>
            </a:r>
            <a:endParaRPr lang="zh-CN" altLang="en-US" sz="28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marL="824230" lvl="1" eaLnBrk="1" hangingPunct="1"/>
            <a:r>
              <a:rPr lang="en-US" altLang="zh-CN" b="1" dirty="0">
                <a:latin typeface="Times New Roman" panose="02020603050405020304" pitchFamily="18" charset="0"/>
                <a:ea typeface="楷体_GB2312" pitchFamily="1" charset="-122"/>
              </a:rPr>
              <a:t>Visual C++ 6.0</a:t>
            </a:r>
            <a:endParaRPr lang="en-US" altLang="zh-CN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marL="824230" lvl="1" eaLnBrk="1" hangingPunct="1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Visual Studio C++ Community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41988" name="Group 4"/>
          <p:cNvGrpSpPr/>
          <p:nvPr/>
        </p:nvGrpSpPr>
        <p:grpSpPr>
          <a:xfrm>
            <a:off x="755015" y="2595563"/>
            <a:ext cx="5111750" cy="358775"/>
            <a:chOff x="0" y="0"/>
            <a:chExt cx="3311" cy="273"/>
          </a:xfrm>
        </p:grpSpPr>
        <p:sp>
          <p:nvSpPr>
            <p:cNvPr id="41989" name="Line 5"/>
            <p:cNvSpPr/>
            <p:nvPr/>
          </p:nvSpPr>
          <p:spPr>
            <a:xfrm>
              <a:off x="3311" y="0"/>
              <a:ext cx="0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990" name="Line 6"/>
            <p:cNvSpPr/>
            <p:nvPr/>
          </p:nvSpPr>
          <p:spPr>
            <a:xfrm flipH="1">
              <a:off x="0" y="273"/>
              <a:ext cx="331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991" name="Line 7"/>
            <p:cNvSpPr/>
            <p:nvPr/>
          </p:nvSpPr>
          <p:spPr>
            <a:xfrm flipV="1">
              <a:off x="0" y="0"/>
              <a:ext cx="0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992" name="Line 8"/>
            <p:cNvSpPr/>
            <p:nvPr/>
          </p:nvSpPr>
          <p:spPr>
            <a:xfrm flipV="1">
              <a:off x="1270" y="0"/>
              <a:ext cx="0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41993" name="Line 9"/>
            <p:cNvSpPr/>
            <p:nvPr/>
          </p:nvSpPr>
          <p:spPr>
            <a:xfrm flipV="1">
              <a:off x="2404" y="0"/>
              <a:ext cx="0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6217285" y="2564765"/>
            <a:ext cx="29362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一个.h和对应的.cpp会形成一个.obj文件,你的工程中如果有多个.h和.cpp文件，就会生成多个.obj文件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830" y="45085"/>
            <a:ext cx="7010400" cy="1273810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第六章，对象与类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7890" name="Rectangle 3"/>
          <p:cNvSpPr>
            <a:spLocks noGrp="1"/>
          </p:cNvSpPr>
          <p:nvPr>
            <p:ph type="body"/>
            <p:custDataLst>
              <p:tags r:id="rId1"/>
            </p:custDataLst>
          </p:nvPr>
        </p:nvSpPr>
        <p:spPr>
          <a:xfrm>
            <a:off x="251460" y="1701165"/>
            <a:ext cx="8389938" cy="40322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Aft>
                <a:spcPts val="1200"/>
              </a:spcAft>
            </a:pPr>
            <a:r>
              <a:rPr lang="en-US" altLang="zh-CN" sz="2800" b="1" dirty="0"/>
              <a:t>C++</a:t>
            </a:r>
            <a:r>
              <a:rPr lang="zh-CN" altLang="en-US" sz="2800" b="1" dirty="0"/>
              <a:t>使用</a:t>
            </a:r>
            <a:r>
              <a:rPr lang="zh-CN" altLang="en-US" sz="2800" b="1" dirty="0">
                <a:solidFill>
                  <a:srgbClr val="FF0000"/>
                </a:solidFill>
              </a:rPr>
              <a:t>成员访问控制修饰符</a:t>
            </a:r>
            <a:r>
              <a:rPr lang="zh-CN" altLang="en-US" sz="2800" b="1" dirty="0"/>
              <a:t>来限制对成员的访问：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0070C0"/>
                </a:solidFill>
              </a:rPr>
              <a:t>public</a:t>
            </a:r>
            <a:r>
              <a:rPr lang="zh-CN" altLang="en-US" sz="2400" b="1" dirty="0"/>
              <a:t>：成员的访问不受限制，即</a:t>
            </a:r>
            <a:r>
              <a:rPr lang="zh-CN" altLang="en-US" sz="2400" b="1" dirty="0">
                <a:cs typeface="Times New Roman" panose="02020603050405020304" pitchFamily="18" charset="0"/>
              </a:rPr>
              <a:t>构成了类提供给外界使用的接口。</a:t>
            </a:r>
            <a:endParaRPr lang="en-US" altLang="zh-CN" sz="2400" b="1" dirty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0070C0"/>
                </a:solidFill>
              </a:rPr>
              <a:t>private</a:t>
            </a:r>
            <a:r>
              <a:rPr lang="zh-CN" altLang="en-US" sz="2400" b="1" dirty="0"/>
              <a:t>：成员只能在本类或友元中访问。</a:t>
            </a:r>
            <a:r>
              <a:rPr lang="zh-CN" altLang="en-US" sz="2400" b="1" dirty="0">
                <a:cs typeface="Times New Roman" panose="02020603050405020304" pitchFamily="18" charset="0"/>
              </a:rPr>
              <a:t>类的内部使用的数据成员、成员函数应该指定为</a:t>
            </a:r>
            <a:r>
              <a:rPr lang="en-US" altLang="zh-CN" sz="2400" b="1" dirty="0">
                <a:cs typeface="Times New Roman" panose="02020603050405020304" pitchFamily="18" charset="0"/>
              </a:rPr>
              <a:t>private</a:t>
            </a:r>
            <a:r>
              <a:rPr lang="zh-CN" altLang="en-US" sz="2400" b="1" dirty="0"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protected</a:t>
            </a:r>
            <a:r>
              <a:rPr lang="zh-CN" altLang="en-US" sz="2400" b="1" dirty="0">
                <a:cs typeface="Times New Roman" panose="02020603050405020304" pitchFamily="18" charset="0"/>
              </a:rPr>
              <a:t>：成员只能在</a:t>
            </a:r>
            <a:r>
              <a:rPr lang="zh-CN" altLang="en-US" sz="2400" b="1" dirty="0"/>
              <a:t>本类、友元或派生类中访问。</a:t>
            </a:r>
            <a:r>
              <a:rPr lang="en-US" altLang="zh-CN" sz="2400" b="1" dirty="0">
                <a:sym typeface="+mn-ea"/>
              </a:rPr>
              <a:t>C++</a:t>
            </a:r>
            <a:r>
              <a:rPr lang="zh-CN" altLang="en-US" sz="2400" b="1" dirty="0">
                <a:sym typeface="+mn-ea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默认访问控制是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private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830" y="45085"/>
            <a:ext cx="7010400" cy="1273810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第六章，对象与类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118" name="文本占位符 2117"/>
          <p:cNvSpPr>
            <a:spLocks noGrp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611505" y="1412875"/>
            <a:ext cx="8181340" cy="465582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zh-CN" altLang="en-US" b="1"/>
              <a:t>1.访问权限：public、private、protected</a:t>
            </a:r>
            <a:endParaRPr lang="zh-CN" altLang="en-US" b="1"/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zh-CN" altLang="en-US" b="1"/>
              <a:t>2.struct默认权限:public</a:t>
            </a:r>
            <a:endParaRPr lang="zh-CN" altLang="en-US" b="1"/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zh-CN" altLang="en-US" b="1"/>
              <a:t>   class默认权限：private</a:t>
            </a:r>
            <a:endParaRPr lang="zh-CN" altLang="en-US" b="1"/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zh-CN" altLang="en-US" b="1"/>
              <a:t>3.（1）通常将数据成员设为private权限，将成员函数设为public；</a:t>
            </a:r>
            <a:endParaRPr lang="zh-CN" altLang="en-US" b="1"/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zh-CN" altLang="en-US" b="1"/>
              <a:t>   （2）数据成员不能指定为自动（auto）、寄存器（register）和外部（extern）存储类型；</a:t>
            </a:r>
            <a:endParaRPr lang="zh-CN" altLang="en-US" b="1"/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zh-CN" altLang="en-US" b="1"/>
              <a:t>  （3）类的定义只是增加一种自定义的数据类型，不为数据成员分配内存空间。</a:t>
            </a:r>
            <a:endParaRPr lang="en-US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COMMONDATA" val="eyJoZGlkIjoiODg5ODdlNWEyZTZjYmQ3ZTBmY2M1NDE2MjJhYjZmNWIifQ=="/>
  <p:tag name="KSO_WPP_MARK_KEY" val="138515b0-a3f0-4d80-902e-fe60cca46e97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1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Teamwork</Template>
  <TotalTime>0</TotalTime>
  <Words>7558</Words>
  <Application>WPS 演示</Application>
  <PresentationFormat>全屏显示(4:3)</PresentationFormat>
  <Paragraphs>538</Paragraphs>
  <Slides>43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62" baseType="lpstr">
      <vt:lpstr>Arial</vt:lpstr>
      <vt:lpstr>宋体</vt:lpstr>
      <vt:lpstr>Wingdings</vt:lpstr>
      <vt:lpstr>楷体_GB2312</vt:lpstr>
      <vt:lpstr>新宋体</vt:lpstr>
      <vt:lpstr>Times New Roman</vt:lpstr>
      <vt:lpstr>大黑体</vt:lpstr>
      <vt:lpstr>Harmony Text</vt:lpstr>
      <vt:lpstr>Segoe Print</vt:lpstr>
      <vt:lpstr>微软雅黑</vt:lpstr>
      <vt:lpstr>Arial Unicode MS</vt:lpstr>
      <vt:lpstr>Arial</vt:lpstr>
      <vt:lpstr>楷体_GB2312</vt:lpstr>
      <vt:lpstr>Verdana</vt:lpstr>
      <vt:lpstr>楷体</vt:lpstr>
      <vt:lpstr>Courier New</vt:lpstr>
      <vt:lpstr>黑体</vt:lpstr>
      <vt:lpstr>楷体_GB2312</vt:lpstr>
      <vt:lpstr>Echo</vt:lpstr>
      <vt:lpstr>PowerPoint 演示文稿</vt:lpstr>
      <vt:lpstr>单选题 C++组成和基本定义 内联函数、重载函数、递归函数、嵌套函数等定义 重载函数特殊用法 new运算符的定义 引用的原理和定义 this指针的作用 构造函数定义 拷贝构造函数 类和析构函数 public、 protected、 private 语句 派生类和基类的关系 重载操作符特殊情况 派生类定义  </vt:lpstr>
      <vt:lpstr>单选题 虚函数定义 模板定义 输入/输出的用法  填空题 内联函数的定义和表示 虚函数 很多就是补充代码（交换、虚函数、成员函数、getline、istringstream ）  </vt:lpstr>
      <vt:lpstr>PowerPoint 演示文稿</vt:lpstr>
      <vt:lpstr>第1-5章</vt:lpstr>
      <vt:lpstr>第六章，对象与类</vt:lpstr>
      <vt:lpstr>3.4 C++运行步骤和开发环境</vt:lpstr>
      <vt:lpstr>第六章，对象与类</vt:lpstr>
      <vt:lpstr>第六章，对象与类</vt:lpstr>
      <vt:lpstr>PowerPoint 演示文稿</vt:lpstr>
      <vt:lpstr>PowerPoint 演示文稿</vt:lpstr>
      <vt:lpstr>第六章，对象与类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第六章，对象与类</vt:lpstr>
      <vt:lpstr>第六章，对象与类</vt:lpstr>
      <vt:lpstr>第六章，对象与类</vt:lpstr>
      <vt:lpstr>PowerPoint 演示文稿</vt:lpstr>
      <vt:lpstr>第六章，对象与类</vt:lpstr>
      <vt:lpstr>第六章，对象与类</vt:lpstr>
      <vt:lpstr>第六章，对象与类</vt:lpstr>
      <vt:lpstr>第七章，继承</vt:lpstr>
      <vt:lpstr>7.1 继承的概念</vt:lpstr>
      <vt:lpstr>PowerPoint 演示文稿</vt:lpstr>
      <vt:lpstr>7.2.5 派生类对象的赋值</vt:lpstr>
      <vt:lpstr>PowerPoint 演示文稿</vt:lpstr>
      <vt:lpstr>PowerPoint 演示文稿</vt:lpstr>
      <vt:lpstr>第七章，继承</vt:lpstr>
      <vt:lpstr>PowerPoint 演示文稿</vt:lpstr>
      <vt:lpstr>STL的主要容器</vt:lpstr>
      <vt:lpstr>STL的主要容器</vt:lpstr>
      <vt:lpstr>PowerPoint 演示文稿</vt:lpstr>
      <vt:lpstr>PowerPoint 演示文稿</vt:lpstr>
      <vt:lpstr>8.3.3 迭代器</vt:lpstr>
      <vt:lpstr>9.2 面向控制台的输入/输出 P306</vt:lpstr>
      <vt:lpstr>PowerPoint 演示文稿</vt:lpstr>
      <vt:lpstr>PowerPoint 演示文稿</vt:lpstr>
      <vt:lpstr>10.2 C++异常处理机制</vt:lpstr>
    </vt:vector>
  </TitlesOfParts>
  <Company>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课程概况</dc:title>
  <dc:creator>Jinsong Su</dc:creator>
  <cp:lastModifiedBy>宇宙中的那只萤火虫</cp:lastModifiedBy>
  <cp:revision>595</cp:revision>
  <dcterms:created xsi:type="dcterms:W3CDTF">2005-02-20T09:54:00Z</dcterms:created>
  <dcterms:modified xsi:type="dcterms:W3CDTF">2024-06-06T08:45:56Z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3FD3A81C59394CF1AC4131B363BD4E5B</vt:lpwstr>
  </property>
</Properties>
</file>