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2.xml" ContentType="application/vnd.openxmlformats-officedocument.presentationml.tags+xml"/>
  <Override PartName="/ppt/notesSlides/notesSlide6.xml" ContentType="application/vnd.openxmlformats-officedocument.presentationml.notesSlide+xml"/>
  <Override PartName="/ppt/tags/tag3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22"/>
  </p:notesMasterIdLst>
  <p:sldIdLst>
    <p:sldId id="306" r:id="rId3"/>
    <p:sldId id="257" r:id="rId4"/>
    <p:sldId id="260" r:id="rId5"/>
    <p:sldId id="259" r:id="rId6"/>
    <p:sldId id="293" r:id="rId7"/>
    <p:sldId id="286" r:id="rId8"/>
    <p:sldId id="263" r:id="rId9"/>
    <p:sldId id="325" r:id="rId10"/>
    <p:sldId id="285" r:id="rId11"/>
    <p:sldId id="279" r:id="rId12"/>
    <p:sldId id="280" r:id="rId13"/>
    <p:sldId id="281" r:id="rId14"/>
    <p:sldId id="336" r:id="rId15"/>
    <p:sldId id="287" r:id="rId16"/>
    <p:sldId id="264" r:id="rId17"/>
    <p:sldId id="290" r:id="rId18"/>
    <p:sldId id="291" r:id="rId19"/>
    <p:sldId id="292" r:id="rId20"/>
    <p:sldId id="262" r:id="rId21"/>
  </p:sldIdLst>
  <p:sldSz cx="9144000" cy="6858000" type="screen4x3"/>
  <p:notesSz cx="6858000" cy="9144000"/>
  <p:custDataLst>
    <p:tags r:id="rId23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9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FD1"/>
    <a:srgbClr val="6AAEFA"/>
    <a:srgbClr val="0766D4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498"/>
  </p:normalViewPr>
  <p:slideViewPr>
    <p:cSldViewPr showGuides="1">
      <p:cViewPr varScale="1">
        <p:scale>
          <a:sx n="65" d="100"/>
          <a:sy n="65" d="100"/>
        </p:scale>
        <p:origin x="1954" y="48"/>
      </p:cViewPr>
      <p:guideLst>
        <p:guide orient="horz" pos="2160"/>
        <p:guide pos="289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DCBBBCB-239F-4198-B8E7-0C5F01C5BDDC}" type="datetimeFigureOut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2024/2/28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15AD693-B765-4CBC-BC47-B2759D21F89D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dirty="0"/>
              <a:t>1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457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渲染引擎的开发需要</a:t>
            </a:r>
            <a:r>
              <a:rPr lang="en-US" altLang="zh-CN" dirty="0"/>
              <a:t>D3D</a:t>
            </a:r>
            <a:r>
              <a:rPr lang="zh-CN" altLang="en-US" dirty="0"/>
              <a:t>，</a:t>
            </a:r>
            <a:r>
              <a:rPr lang="en-US" altLang="zh-CN" dirty="0"/>
              <a:t>openGL</a:t>
            </a:r>
            <a:r>
              <a:rPr lang="zh-CN" altLang="en-US" dirty="0"/>
              <a:t>，所以要先学好</a:t>
            </a:r>
            <a:r>
              <a:rPr lang="en-US" altLang="zh-CN" dirty="0"/>
              <a:t>C++</a:t>
            </a:r>
            <a:r>
              <a:rPr lang="zh-CN" altLang="en-US" dirty="0"/>
              <a:t>的核心知识，打好基础</a:t>
            </a:r>
          </a:p>
        </p:txBody>
      </p:sp>
      <p:sp>
        <p:nvSpPr>
          <p:cNvPr id="2458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dirty="0"/>
              <a:t>12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765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765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dirty="0"/>
              <a:t>15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9699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970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dirty="0"/>
              <a:t>16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3174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17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dirty="0"/>
              <a:t>17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9219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《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用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C++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语言编程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》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第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3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版：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1" charset="-122"/>
              <a:cs typeface="+mn-cs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结构清晰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1" charset="-122"/>
              <a:cs typeface="+mn-cs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基于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C++11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标准（目前最新的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C++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标准是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2020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版本）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1" charset="-122"/>
              <a:cs typeface="+mn-cs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有原理部分的讲解（有类和对象的内存模型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-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但较为分散、有动态绑定的原理、没有虚基类的原理）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1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220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dirty="0"/>
              <a:t>3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1267" name="备注占位符 2"/>
          <p:cNvSpPr>
            <a:spLocks noGrp="1"/>
          </p:cNvSpPr>
          <p:nvPr>
            <p:ph type="body" idx="1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rtlCol="0" anchor="t" anchorCtr="0" compatLnSpc="1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《</a:t>
            </a: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C++ Primer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》</a:t>
            </a: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第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5</a:t>
            </a: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版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（目前是最新版本）：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1" charset="-122"/>
              <a:cs typeface="+mn-cs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经典教材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基于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C++11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标准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1" charset="-122"/>
              <a:cs typeface="+mn-cs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缺少原理部分的讲解（没有类和对象的内存模型、没有动态绑定的原理、没有虚基类的原理）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1" charset="-122"/>
              <a:cs typeface="+mn-cs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1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《</a:t>
            </a: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C++ Primer 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Plus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》</a:t>
            </a: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第</a:t>
            </a:r>
            <a:r>
              <a:rPr kumimoji="0" lang="en-US" altLang="zh-CN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6</a:t>
            </a:r>
            <a:r>
              <a:rPr kumimoji="0" lang="zh-CN" altLang="en-US" sz="12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版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（目前是最新版本）：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1" charset="-122"/>
              <a:cs typeface="+mn-cs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经典教材</a:t>
            </a: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基于</a:t>
            </a:r>
            <a:r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C++11</a:t>
            </a: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标准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1" charset="-122"/>
              <a:cs typeface="+mn-cs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缺少原理部分的讲解（没有类和对象的内存模型、有动态绑定的原理、没有虚基类的原理）</a:t>
            </a: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1" charset="-122"/>
              <a:cs typeface="+mn-cs"/>
            </a:endParaRPr>
          </a:p>
          <a:p>
            <a:pPr marL="171450" marR="0" lvl="0" indent="-1714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楷体_GB2312" pitchFamily="1" charset="-122"/>
              <a:cs typeface="+mn-cs"/>
            </a:endParaRPr>
          </a:p>
        </p:txBody>
      </p:sp>
      <p:sp>
        <p:nvSpPr>
          <p:cNvPr id="1126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dirty="0"/>
              <a:t>4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331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  <a:buFont typeface="Wingdings" panose="05000000000000000000" pitchFamily="2" charset="2"/>
              <a:buChar char="•"/>
            </a:pPr>
            <a:endParaRPr lang="en-US" altLang="zh-CN" dirty="0">
              <a:ea typeface="楷体_GB2312" pitchFamily="1" charset="-122"/>
            </a:endParaRPr>
          </a:p>
        </p:txBody>
      </p:sp>
      <p:sp>
        <p:nvSpPr>
          <p:cNvPr id="133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dirty="0"/>
              <a:t>5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知新：内联函数等</a:t>
            </a:r>
            <a:endParaRPr lang="en-US" altLang="zh-CN" dirty="0"/>
          </a:p>
          <a:p>
            <a:pPr lvl="0" eaLnBrk="1" hangingPunct="1">
              <a:spcBef>
                <a:spcPct val="0"/>
              </a:spcBef>
            </a:pPr>
            <a:r>
              <a:rPr lang="zh-CN" altLang="en-US" dirty="0"/>
              <a:t>重点：类、对象、继承 </a:t>
            </a:r>
            <a:r>
              <a:rPr lang="en-US" altLang="zh-CN" dirty="0"/>
              <a:t>+ </a:t>
            </a:r>
            <a:r>
              <a:rPr lang="zh-CN" altLang="en-US" dirty="0"/>
              <a:t>多态、动态绑定、虚函数</a:t>
            </a:r>
          </a:p>
        </p:txBody>
      </p:sp>
      <p:sp>
        <p:nvSpPr>
          <p:cNvPr id="1638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dirty="0"/>
              <a:t>7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84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dirty="0"/>
              <a:t>8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1843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1843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dirty="0"/>
              <a:t>9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0483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048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dirty="0"/>
              <a:t>10</a:t>
            </a:fld>
            <a:endParaRPr lang="zh-CN" altLang="en-US" sz="1200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>
                <a:alpha val="100000"/>
              </a:srgbClr>
            </a:solidFill>
            <a:miter lim="800000"/>
          </a:ln>
        </p:spPr>
      </p:sp>
      <p:sp>
        <p:nvSpPr>
          <p:cNvPr id="22531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lstStyle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253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/>
            <a:fld id="{9A0DB2DC-4C9A-4742-B13C-FB6460FD3503}" type="slidenum">
              <a:rPr lang="zh-CN" altLang="en-US" sz="1200" dirty="0"/>
              <a:t>11</a:t>
            </a:fld>
            <a:endParaRPr lang="zh-CN" altLang="en-US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29400" y="6351270"/>
            <a:ext cx="1905000" cy="35433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76600" y="6351270"/>
            <a:ext cx="2895600" cy="354330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524000" y="6351270"/>
            <a:ext cx="1295400" cy="35433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9ED0CF-246F-469B-AFBC-C63CF242F55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29400" y="6351270"/>
            <a:ext cx="1905000" cy="35433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76600" y="6351270"/>
            <a:ext cx="2895600" cy="354330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524000" y="6351270"/>
            <a:ext cx="1295400" cy="35433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9ED0CF-246F-469B-AFBC-C63CF242F55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29400" y="6351270"/>
            <a:ext cx="1905000" cy="35433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76600" y="6351270"/>
            <a:ext cx="2895600" cy="354330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524000" y="6351270"/>
            <a:ext cx="1295400" cy="35433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9ED0CF-246F-469B-AFBC-C63CF242F55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29400" y="6351270"/>
            <a:ext cx="1905000" cy="35433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76600" y="6351270"/>
            <a:ext cx="2895600" cy="354330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524000" y="6351270"/>
            <a:ext cx="1295400" cy="35433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9ED0CF-246F-469B-AFBC-C63CF242F55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29400" y="6351270"/>
            <a:ext cx="1905000" cy="35433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76600" y="6351270"/>
            <a:ext cx="2895600" cy="354330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524000" y="6351270"/>
            <a:ext cx="1295400" cy="35433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9ED0CF-246F-469B-AFBC-C63CF242F55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29400" y="6351270"/>
            <a:ext cx="1905000" cy="35433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76600" y="6351270"/>
            <a:ext cx="2895600" cy="354330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524000" y="6351270"/>
            <a:ext cx="1295400" cy="35433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9ED0CF-246F-469B-AFBC-C63CF242F55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629400" y="6351270"/>
            <a:ext cx="1905000" cy="35433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276600" y="6351270"/>
            <a:ext cx="2895600" cy="354330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524000" y="6351270"/>
            <a:ext cx="1295400" cy="35433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9ED0CF-246F-469B-AFBC-C63CF242F55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629400" y="6351270"/>
            <a:ext cx="1905000" cy="35433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276600" y="6351270"/>
            <a:ext cx="2895600" cy="354330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524000" y="6351270"/>
            <a:ext cx="1295400" cy="35433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9ED0CF-246F-469B-AFBC-C63CF242F55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629400" y="6351270"/>
            <a:ext cx="1905000" cy="35433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76600" y="6351270"/>
            <a:ext cx="2895600" cy="354330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524000" y="6351270"/>
            <a:ext cx="1295400" cy="35433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9ED0CF-246F-469B-AFBC-C63CF242F55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629400" y="6351270"/>
            <a:ext cx="1905000" cy="35433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276600" y="6351270"/>
            <a:ext cx="2895600" cy="354330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524000" y="6351270"/>
            <a:ext cx="1295400" cy="35433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9ED0CF-246F-469B-AFBC-C63CF242F55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629400" y="6351270"/>
            <a:ext cx="1905000" cy="35433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276600" y="6351270"/>
            <a:ext cx="2895600" cy="354330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524000" y="6351270"/>
            <a:ext cx="1295400" cy="35433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9ED0CF-246F-469B-AFBC-C63CF242F55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29400" y="6351270"/>
            <a:ext cx="1905000" cy="35433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76600" y="6351270"/>
            <a:ext cx="2895600" cy="354330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524000" y="6351270"/>
            <a:ext cx="1295400" cy="35433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9ED0CF-246F-469B-AFBC-C63CF242F55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629400" y="6351270"/>
            <a:ext cx="1905000" cy="35433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276600" y="6351270"/>
            <a:ext cx="2895600" cy="354330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524000" y="6351270"/>
            <a:ext cx="1295400" cy="35433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9ED0CF-246F-469B-AFBC-C63CF242F55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29400" y="6351270"/>
            <a:ext cx="1905000" cy="35433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76600" y="6351270"/>
            <a:ext cx="2895600" cy="354330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524000" y="6351270"/>
            <a:ext cx="1295400" cy="35433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9ED0CF-246F-469B-AFBC-C63CF242F55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81800" y="190500"/>
            <a:ext cx="1752600" cy="58293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524000" y="190500"/>
            <a:ext cx="5105400" cy="58293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29400" y="6351270"/>
            <a:ext cx="1905000" cy="35433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76600" y="6351270"/>
            <a:ext cx="2895600" cy="354330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524000" y="6351270"/>
            <a:ext cx="1295400" cy="35433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9ED0CF-246F-469B-AFBC-C63CF242F55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629400" y="6351270"/>
            <a:ext cx="1905000" cy="35433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276600" y="6351270"/>
            <a:ext cx="2895600" cy="354330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1524000" y="6351270"/>
            <a:ext cx="1295400" cy="35433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9ED0CF-246F-469B-AFBC-C63CF242F55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5240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05400" y="1905000"/>
            <a:ext cx="3429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629400" y="6351270"/>
            <a:ext cx="1905000" cy="35433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276600" y="6351270"/>
            <a:ext cx="2895600" cy="354330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524000" y="6351270"/>
            <a:ext cx="1295400" cy="35433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9ED0CF-246F-469B-AFBC-C63CF242F55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6629400" y="6351270"/>
            <a:ext cx="1905000" cy="35433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276600" y="6351270"/>
            <a:ext cx="2895600" cy="354330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1524000" y="6351270"/>
            <a:ext cx="1295400" cy="35433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9ED0CF-246F-469B-AFBC-C63CF242F55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629400" y="6351270"/>
            <a:ext cx="1905000" cy="35433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276600" y="6351270"/>
            <a:ext cx="2895600" cy="354330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1524000" y="6351270"/>
            <a:ext cx="1295400" cy="35433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9ED0CF-246F-469B-AFBC-C63CF242F55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6629400" y="6351270"/>
            <a:ext cx="1905000" cy="35433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276600" y="6351270"/>
            <a:ext cx="2895600" cy="354330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1524000" y="6351270"/>
            <a:ext cx="1295400" cy="35433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9ED0CF-246F-469B-AFBC-C63CF242F55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629400" y="6351270"/>
            <a:ext cx="1905000" cy="35433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276600" y="6351270"/>
            <a:ext cx="2895600" cy="354330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524000" y="6351270"/>
            <a:ext cx="1295400" cy="35433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9ED0CF-246F-469B-AFBC-C63CF242F55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629400" y="6351270"/>
            <a:ext cx="1905000" cy="354330"/>
          </a:xfrm>
        </p:spPr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276600" y="6351270"/>
            <a:ext cx="2895600" cy="354330"/>
          </a:xfrm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0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524000" y="6351270"/>
            <a:ext cx="1295400" cy="354330"/>
          </a:xfrm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CE9ED0CF-246F-469B-AFBC-C63CF242F55B}" type="slidenum">
              <a:rPr kumimoji="0" lang="zh-CN" altLang="en-US" sz="1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zh-CN" altLang="en-US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pic>
        <p:nvPicPr>
          <p:cNvPr id="11" name="Picture 10" descr="NTU PPT2"/>
          <p:cNvPicPr>
            <a:picLocks noChangeAspect="1" noChangeArrowheads="1"/>
          </p:cNvPicPr>
          <p:nvPr userDrawn="1"/>
        </p:nvPicPr>
        <p:blipFill>
          <a:blip r:embed="rId13" cstate="print"/>
          <a:srcRect l="44868" t="75580"/>
          <a:stretch>
            <a:fillRect/>
          </a:stretch>
        </p:blipFill>
        <p:spPr bwMode="auto">
          <a:xfrm>
            <a:off x="0" y="6306820"/>
            <a:ext cx="9144000" cy="55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" name="直接连接符 1"/>
          <p:cNvCxnSpPr/>
          <p:nvPr userDrawn="1"/>
        </p:nvCxnSpPr>
        <p:spPr>
          <a:xfrm>
            <a:off x="9525" y="513373"/>
            <a:ext cx="9144000" cy="0"/>
          </a:xfrm>
          <a:prstGeom prst="line">
            <a:avLst/>
          </a:prstGeom>
          <a:solidFill>
            <a:srgbClr val="0B5FD1"/>
          </a:solidFill>
          <a:ln w="38100">
            <a:solidFill>
              <a:srgbClr val="0766D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 userDrawn="1"/>
        </p:nvSpPr>
        <p:spPr>
          <a:xfrm>
            <a:off x="1764030" y="33020"/>
            <a:ext cx="5589905" cy="480060"/>
          </a:xfrm>
          <a:prstGeom prst="roundRect">
            <a:avLst>
              <a:gd name="adj" fmla="val 32539"/>
            </a:avLst>
          </a:prstGeom>
          <a:solidFill>
            <a:srgbClr val="0B5FD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宋体" panose="02010600030101010101" pitchFamily="2" charset="-122"/>
                <a:sym typeface="宋体" panose="02010600030101010101" pitchFamily="2" charset="-122"/>
              </a:rPr>
              <a:t>第0章 课程简介</a:t>
            </a:r>
          </a:p>
        </p:txBody>
      </p:sp>
      <p:sp>
        <p:nvSpPr>
          <p:cNvPr id="3" name="前凸带形 2"/>
          <p:cNvSpPr/>
          <p:nvPr userDrawn="1"/>
        </p:nvSpPr>
        <p:spPr>
          <a:xfrm>
            <a:off x="10160" y="44450"/>
            <a:ext cx="1255395" cy="466090"/>
          </a:xfrm>
          <a:prstGeom prst="ribbon">
            <a:avLst/>
          </a:prstGeom>
          <a:solidFill>
            <a:srgbClr val="0B5FD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532495" y="0"/>
            <a:ext cx="485140" cy="4838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1524000" y="190500"/>
            <a:ext cx="7010400" cy="15271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zh-CN" altLang="zh-CN" dirty="0"/>
              <a:t>单击此处编辑母版标题样式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1524000" y="1905000"/>
            <a:ext cx="7010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zh-CN" dirty="0"/>
              <a:t>单击此处编辑母版文本样式</a:t>
            </a:r>
          </a:p>
          <a:p>
            <a:pPr lvl="1"/>
            <a:r>
              <a:rPr lang="zh-CN" altLang="zh-CN" dirty="0"/>
              <a:t>第二级</a:t>
            </a:r>
          </a:p>
          <a:p>
            <a:pPr lvl="2"/>
            <a:r>
              <a:rPr lang="zh-CN" altLang="zh-CN" dirty="0"/>
              <a:t>第三级</a:t>
            </a:r>
          </a:p>
          <a:p>
            <a:pPr lvl="3"/>
            <a:r>
              <a:rPr lang="zh-CN" altLang="zh-CN" dirty="0"/>
              <a:t>第四级</a:t>
            </a:r>
          </a:p>
          <a:p>
            <a:pPr lvl="4"/>
            <a:r>
              <a:rPr lang="zh-CN" altLang="zh-CN" dirty="0"/>
              <a:t>第五级</a:t>
            </a:r>
          </a:p>
        </p:txBody>
      </p:sp>
      <p:pic>
        <p:nvPicPr>
          <p:cNvPr id="11" name="Picture 10" descr="NTU PPT2"/>
          <p:cNvPicPr>
            <a:picLocks noChangeAspect="1" noChangeArrowheads="1"/>
          </p:cNvPicPr>
          <p:nvPr userDrawn="1"/>
        </p:nvPicPr>
        <p:blipFill>
          <a:blip r:embed="rId13" cstate="print"/>
          <a:srcRect l="44868" t="75580"/>
          <a:stretch>
            <a:fillRect/>
          </a:stretch>
        </p:blipFill>
        <p:spPr bwMode="auto">
          <a:xfrm>
            <a:off x="0" y="6306820"/>
            <a:ext cx="9144000" cy="551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¢"/>
        <a:defRPr sz="30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70000"/>
        <a:buFont typeface="Wingdings" panose="05000000000000000000" pitchFamily="2" charset="2"/>
        <a:buChar char="l"/>
        <a:defRPr sz="2800">
          <a:solidFill>
            <a:schemeClr val="tx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400">
          <a:solidFill>
            <a:schemeClr val="tx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•"/>
        <a:defRPr sz="2000">
          <a:solidFill>
            <a:schemeClr val="tx2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 idx="4294967295"/>
          </p:nvPr>
        </p:nvSpPr>
        <p:spPr>
          <a:xfrm>
            <a:off x="2268220" y="404495"/>
            <a:ext cx="2546350" cy="1224280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b="1" dirty="0">
                <a:ea typeface="楷体_GB2312" pitchFamily="1" charset="-122"/>
              </a:rPr>
              <a:t>教师简介</a:t>
            </a:r>
            <a:endParaRPr lang="zh-CN" altLang="zh-CN" b="1" dirty="0">
              <a:ea typeface="楷体_GB2312" pitchFamily="1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79705" y="1484630"/>
            <a:ext cx="7602855" cy="411543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Nanyang Technological University，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S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chool of Electrical and Electronic Engineering，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</a:rPr>
              <a:t>博士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</a:rPr>
              <a:t> 2020</a:t>
            </a:r>
            <a:endParaRPr kumimoji="0" lang="en-US" altLang="zh-CN" sz="2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 厦门大学信息学院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</a:rPr>
              <a:t> 副教授</a:t>
            </a: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</a:rPr>
              <a:t> </a:t>
            </a: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ea typeface="宋体" panose="02010600030101010101" pitchFamily="2" charset="-122"/>
                <a:cs typeface="+mn-cs"/>
              </a:rPr>
              <a:t>博士生导师 </a:t>
            </a:r>
          </a:p>
          <a:p>
            <a:pPr marL="0" marR="0" lvl="0" algn="l" defTabSz="914400" rtl="0" eaLnBrk="0" fontAlgn="base" latinLnBrk="0" hangingPunct="0">
              <a:lnSpc>
                <a:spcPct val="140000"/>
              </a:lnSpc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cs typeface="+mn-cs"/>
              </a:rPr>
              <a:t>福建省高层次引进人才</a:t>
            </a:r>
          </a:p>
          <a:p>
            <a:pPr marL="0" marR="0" lvl="0" algn="l" defTabSz="914400" rtl="0" eaLnBrk="0" fontAlgn="base" latinLnBrk="0" hangingPunct="0">
              <a:lnSpc>
                <a:spcPct val="140000"/>
              </a:lnSpc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kumimoji="0" lang="en-US" alt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cs typeface="+mn-cs"/>
              </a:rPr>
              <a:t> </a:t>
            </a:r>
            <a:r>
              <a:rPr kumimoji="0" lang="zh-CN" sz="2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cs typeface="+mn-cs"/>
              </a:rPr>
              <a:t>厦门市</a:t>
            </a:r>
            <a:r>
              <a:rPr lang="zh-CN" sz="2200" b="1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sym typeface="+mn-ea"/>
              </a:rPr>
              <a:t>高层次引进人才</a:t>
            </a:r>
          </a:p>
          <a:p>
            <a:pPr marL="0" marR="0" lvl="0" algn="l" defTabSz="914400" rtl="0" eaLnBrk="0" fontAlgn="base" latinLnBrk="0" hangingPunct="0">
              <a:lnSpc>
                <a:spcPct val="140000"/>
              </a:lnSpc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en-US" altLang="zh-CN" sz="2200" b="1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sym typeface="+mn-ea"/>
              </a:rPr>
              <a:t> </a:t>
            </a:r>
            <a:r>
              <a:rPr lang="zh-CN" sz="2200" b="1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ea"/>
                <a:sym typeface="+mn-ea"/>
              </a:rPr>
              <a:t>厦门大学南强青年拔尖人才</a:t>
            </a:r>
            <a:endParaRPr kumimoji="0" lang="zh-CN" sz="2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cs typeface="+mn-cs"/>
            </a:endParaRPr>
          </a:p>
          <a:p>
            <a:pPr marL="0" marR="0" lvl="0" algn="l" defTabSz="914400" rtl="0" eaLnBrk="0" fontAlgn="base" latinLnBrk="0" hangingPunct="0">
              <a:lnSpc>
                <a:spcPct val="140000"/>
              </a:lnSpc>
              <a:buClrTx/>
              <a:buSzTx/>
              <a:buFont typeface="Wingdings" panose="05000000000000000000" pitchFamily="2" charset="2"/>
              <a:buChar char="Ø"/>
              <a:defRPr/>
            </a:pPr>
            <a:endParaRPr kumimoji="0" lang="zh-CN" sz="2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pic>
        <p:nvPicPr>
          <p:cNvPr id="5" name="图片 4" descr="Helin_Ya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9810" y="548640"/>
            <a:ext cx="1702435" cy="22180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500245" y="5013325"/>
            <a:ext cx="4572000" cy="13468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R="0" algn="r" defTabSz="914400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2400" b="1" kern="0" noProof="0" dirty="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+mn-ea"/>
              </a:rPr>
              <a:t>厦门大学 信息学院</a:t>
            </a:r>
            <a:endParaRPr kumimoji="0" lang="en-US" altLang="zh-CN" sz="2400" b="1" kern="0" cap="none" spc="0" normalizeH="0" baseline="0" noProof="0" dirty="0">
              <a:solidFill>
                <a:schemeClr val="tx2"/>
              </a:solidFill>
              <a:latin typeface="楷体_GB2312" pitchFamily="1" charset="-122"/>
              <a:ea typeface="楷体_GB2312" pitchFamily="1" charset="-122"/>
              <a:cs typeface="+mn-cs"/>
            </a:endParaRPr>
          </a:p>
          <a:p>
            <a:pPr marR="0" algn="r" defTabSz="914400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en-US" altLang="zh-CN" sz="2400" b="1" kern="0" noProof="0" dirty="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+mn-ea"/>
              </a:rPr>
              <a:t>helinyang066@xmu.edu.cn</a:t>
            </a:r>
            <a:endParaRPr kumimoji="0" lang="en-US" altLang="zh-CN" sz="2400" b="1" kern="0" cap="none" spc="0" normalizeH="0" baseline="0" noProof="0" dirty="0">
              <a:solidFill>
                <a:schemeClr val="tx2"/>
              </a:solidFill>
              <a:latin typeface="楷体_GB2312" pitchFamily="1" charset="-122"/>
              <a:ea typeface="楷体_GB2312" pitchFamily="1" charset="-122"/>
              <a:cs typeface="+mn-cs"/>
            </a:endParaRPr>
          </a:p>
          <a:p>
            <a:pPr marR="0" algn="r" defTabSz="914400" eaLnBrk="1" hangingPunct="1">
              <a:spcBef>
                <a:spcPct val="20000"/>
              </a:spcBef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lang="zh-CN" altLang="en-US" sz="2400" b="1" kern="0" noProof="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+mn-ea"/>
              </a:rPr>
              <a:t>办公室：</a:t>
            </a:r>
            <a:r>
              <a:rPr lang="en-US" altLang="zh-CN" sz="2400" b="1" kern="0" noProof="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+mn-ea"/>
              </a:rPr>
              <a:t>6</a:t>
            </a:r>
            <a:r>
              <a:rPr lang="zh-CN" altLang="en-US" sz="2400" b="1" kern="0" noProof="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+mn-ea"/>
              </a:rPr>
              <a:t>号楼</a:t>
            </a:r>
            <a:r>
              <a:rPr lang="en-US" altLang="zh-CN" sz="2400" b="1" kern="0" noProof="0">
                <a:solidFill>
                  <a:schemeClr val="tx2"/>
                </a:solidFill>
                <a:latin typeface="楷体_GB2312" pitchFamily="1" charset="-122"/>
                <a:ea typeface="楷体_GB2312" pitchFamily="1" charset="-122"/>
                <a:sym typeface="+mn-ea"/>
              </a:rPr>
              <a:t>210</a:t>
            </a:r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9525" y="513373"/>
            <a:ext cx="9144000" cy="0"/>
          </a:xfrm>
          <a:prstGeom prst="line">
            <a:avLst/>
          </a:prstGeom>
          <a:solidFill>
            <a:srgbClr val="0B5FD1"/>
          </a:solidFill>
          <a:ln w="38100">
            <a:solidFill>
              <a:srgbClr val="0766D4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/>
        </p:nvSpPr>
        <p:spPr>
          <a:xfrm>
            <a:off x="1764030" y="33020"/>
            <a:ext cx="5589905" cy="480060"/>
          </a:xfrm>
          <a:prstGeom prst="roundRect">
            <a:avLst>
              <a:gd name="adj" fmla="val 32539"/>
            </a:avLst>
          </a:prstGeom>
          <a:solidFill>
            <a:srgbClr val="0B5FD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240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宋体" panose="02010600030101010101" pitchFamily="2" charset="-122"/>
                <a:sym typeface="宋体" panose="02010600030101010101" pitchFamily="2" charset="-122"/>
              </a:rPr>
              <a:t>第0章 课程简介</a:t>
            </a:r>
          </a:p>
        </p:txBody>
      </p:sp>
      <p:sp>
        <p:nvSpPr>
          <p:cNvPr id="11" name="前凸带形 10"/>
          <p:cNvSpPr/>
          <p:nvPr/>
        </p:nvSpPr>
        <p:spPr>
          <a:xfrm>
            <a:off x="10160" y="44450"/>
            <a:ext cx="1255395" cy="466090"/>
          </a:xfrm>
          <a:prstGeom prst="ribbon">
            <a:avLst/>
          </a:prstGeom>
          <a:solidFill>
            <a:srgbClr val="0B5FD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en-US" altLang="zh-CN" sz="1400" b="1" i="0" u="none" strike="noStrike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 </a:t>
            </a:r>
          </a:p>
        </p:txBody>
      </p:sp>
      <p:pic>
        <p:nvPicPr>
          <p:cNvPr id="12" name="图片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2495" y="0"/>
            <a:ext cx="485140" cy="48387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zh-CN" b="1" dirty="0">
                <a:ea typeface="楷体_GB2312" pitchFamily="1" charset="-122"/>
              </a:rPr>
              <a:t>课程内容</a:t>
            </a:r>
          </a:p>
        </p:txBody>
      </p:sp>
      <p:sp>
        <p:nvSpPr>
          <p:cNvPr id="19459" name="Rectangle 3"/>
          <p:cNvSpPr>
            <a:spLocks noGrp="1"/>
          </p:cNvSpPr>
          <p:nvPr>
            <p:ph type="body"/>
          </p:nvPr>
        </p:nvSpPr>
        <p:spPr>
          <a:xfrm>
            <a:off x="1187450" y="2463800"/>
            <a:ext cx="7283450" cy="319722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b="1" dirty="0">
                <a:ea typeface="楷体_GB2312" pitchFamily="1" charset="-122"/>
              </a:rPr>
              <a:t>思考：用计算机解决问题的整个过程中，</a:t>
            </a:r>
            <a:endParaRPr lang="en-US" altLang="zh-CN" sz="2400" b="1" dirty="0">
              <a:ea typeface="楷体_GB2312" pitchFamily="1" charset="-122"/>
            </a:endParaRPr>
          </a:p>
          <a:p>
            <a:pPr eaLnBrk="1" hangingPunct="1">
              <a:buFont typeface="Wingdings" panose="05000000000000000000" pitchFamily="2" charset="2"/>
              <a:buChar char="¢"/>
            </a:pPr>
            <a:endParaRPr lang="en-US" altLang="zh-CN" sz="2000" b="1" dirty="0">
              <a:ea typeface="楷体_GB2312" pitchFamily="1" charset="-122"/>
            </a:endParaRPr>
          </a:p>
          <a:p>
            <a:pPr eaLnBrk="1" hangingPunct="1">
              <a:buFont typeface="Wingdings" panose="05000000000000000000" pitchFamily="2" charset="2"/>
              <a:buChar char="¢"/>
            </a:pPr>
            <a:endParaRPr lang="en-US" altLang="zh-CN" sz="2000" b="1" dirty="0">
              <a:ea typeface="楷体_GB2312" pitchFamily="1" charset="-122"/>
            </a:endParaRPr>
          </a:p>
          <a:p>
            <a:pPr algn="ctr" eaLnBrk="1" hangingPunct="1">
              <a:buNone/>
            </a:pPr>
            <a:r>
              <a:rPr lang="en-US" altLang="zh-CN" sz="4000" b="1" dirty="0">
                <a:solidFill>
                  <a:srgbClr val="0070C0"/>
                </a:solidFill>
                <a:ea typeface="楷体_GB2312" pitchFamily="1" charset="-122"/>
              </a:rPr>
              <a:t>C++</a:t>
            </a:r>
            <a:r>
              <a:rPr lang="zh-CN" altLang="en-US" sz="4000" b="1" dirty="0">
                <a:solidFill>
                  <a:srgbClr val="0070C0"/>
                </a:solidFill>
                <a:ea typeface="楷体_GB2312" pitchFamily="1" charset="-122"/>
              </a:rPr>
              <a:t>在哪？</a:t>
            </a:r>
            <a:endParaRPr lang="en-US" altLang="zh-CN" sz="4000" b="1" dirty="0">
              <a:solidFill>
                <a:srgbClr val="0070C0"/>
              </a:solidFill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zh-CN" b="1" dirty="0">
                <a:ea typeface="楷体_GB2312" pitchFamily="1" charset="-122"/>
              </a:rPr>
              <a:t>课程内容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49363" y="2032000"/>
            <a:ext cx="6275388" cy="42052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软件开发过程：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1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1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1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</a:rPr>
              <a:t>需求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1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0" lang="en-US" altLang="zh-CN" sz="1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1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</a:rPr>
              <a:t>设计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1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0" lang="en-US" altLang="zh-CN" sz="1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1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</a:rPr>
              <a:t>算法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1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</a:rPr>
              <a:t>    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</a:rPr>
              <a:t>算法思路（纯数学算法）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1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</a:rPr>
              <a:t>    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</a:rPr>
              <a:t>算法设计（计算机数学）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1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</a:rPr>
              <a:t>    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</a:rPr>
              <a:t>算法实现（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楷体_GB2312" pitchFamily="1" charset="-122"/>
              </a:rPr>
              <a:t>C++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楷体_GB2312" pitchFamily="1" charset="-122"/>
              </a:rPr>
              <a:t>作为编程语言的一种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</a:rPr>
              <a:t>）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1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1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1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</a:rPr>
              <a:t>部署和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</a:rPr>
              <a:t>维护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1" charset="-122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1" charset="-122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zh-CN" b="1" dirty="0">
                <a:ea typeface="楷体_GB2312" pitchFamily="1" charset="-122"/>
              </a:rPr>
              <a:t>课程内容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4013" y="1892300"/>
            <a:ext cx="8435975" cy="4273550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应用：以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3D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方向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为例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1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1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1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1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1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1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1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                     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                    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2D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                                                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3D</a:t>
            </a:r>
          </a:p>
        </p:txBody>
      </p:sp>
      <p:pic>
        <p:nvPicPr>
          <p:cNvPr id="2355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913" y="3111500"/>
            <a:ext cx="3841750" cy="21177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3557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5713" y="2708275"/>
            <a:ext cx="3609975" cy="2517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8" name="箭头: 下 1"/>
          <p:cNvSpPr/>
          <p:nvPr/>
        </p:nvSpPr>
        <p:spPr>
          <a:xfrm rot="-5400000">
            <a:off x="4473575" y="3887788"/>
            <a:ext cx="360363" cy="595312"/>
          </a:xfrm>
          <a:prstGeom prst="downArrow">
            <a:avLst>
              <a:gd name="adj1" fmla="val 50000"/>
              <a:gd name="adj2" fmla="val 49880"/>
            </a:avLst>
          </a:prstGeom>
          <a:solidFill>
            <a:srgbClr val="00B050"/>
          </a:solidFill>
          <a:ln w="9525" cap="flat" cmpd="sng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endParaRPr lang="zh-CN" altLang="en-US" sz="1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WeChat_20240228195828">
            <a:hlinkClick r:id="" action="ppaction://media"/>
          </p:cNvPr>
          <p:cNvPicPr/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0" y="1628775"/>
            <a:ext cx="9144000" cy="51435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323215" y="692785"/>
            <a:ext cx="854138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b="1"/>
              <a:t>Open</a:t>
            </a:r>
            <a:r>
              <a:rPr lang="en-US" altLang="zh-CN" sz="2000" b="1"/>
              <a:t> </a:t>
            </a:r>
            <a:r>
              <a:rPr lang="zh-CN" altLang="en-US" sz="2000" b="1"/>
              <a:t>AI Sora的效果我惊呆了: A bicycle race on ocean with different animals as athletes riding the bicycles with drone camera view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 additive="base">
                                        <p:cTn id="6" dur="9967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1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1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b="1" dirty="0">
                <a:ea typeface="楷体_GB2312" pitchFamily="1" charset="-122"/>
              </a:rPr>
              <a:t>内容</a:t>
            </a:r>
            <a:endParaRPr lang="zh-CN" altLang="zh-CN" b="1" dirty="0">
              <a:ea typeface="楷体_GB2312" pitchFamily="1" charset="-122"/>
            </a:endParaRPr>
          </a:p>
        </p:txBody>
      </p:sp>
      <p:sp>
        <p:nvSpPr>
          <p:cNvPr id="25603" name="Rectangle 3"/>
          <p:cNvSpPr>
            <a:spLocks noGrp="1"/>
          </p:cNvSpPr>
          <p:nvPr>
            <p:ph type="body"/>
          </p:nvPr>
        </p:nvSpPr>
        <p:spPr>
          <a:xfrm>
            <a:off x="1187450" y="2205038"/>
            <a:ext cx="5499100" cy="303530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b="1" dirty="0">
                <a:ea typeface="楷体_GB2312" pitchFamily="1" charset="-122"/>
              </a:rPr>
              <a:t>教材</a:t>
            </a:r>
            <a:r>
              <a:rPr lang="zh-CN" altLang="zh-CN" b="1" dirty="0">
                <a:ea typeface="楷体_GB2312" pitchFamily="1" charset="-122"/>
              </a:rPr>
              <a:t>与参考书</a:t>
            </a:r>
          </a:p>
          <a:p>
            <a:pPr eaLnBrk="1" hangingPunct="1"/>
            <a:r>
              <a:rPr lang="zh-CN" altLang="zh-CN" b="1" dirty="0">
                <a:ea typeface="楷体_GB2312" pitchFamily="1" charset="-122"/>
              </a:rPr>
              <a:t>课程内容</a:t>
            </a:r>
            <a:endParaRPr lang="en-US" altLang="zh-CN" b="1" dirty="0">
              <a:ea typeface="楷体_GB2312" pitchFamily="1" charset="-122"/>
            </a:endParaRPr>
          </a:p>
          <a:p>
            <a:pPr eaLnBrk="1" hangingPunct="1"/>
            <a:r>
              <a:rPr lang="zh-CN" altLang="en-US" b="1" dirty="0">
                <a:solidFill>
                  <a:srgbClr val="0070C0"/>
                </a:solidFill>
                <a:ea typeface="楷体_GB2312" pitchFamily="1" charset="-122"/>
              </a:rPr>
              <a:t>教学方式</a:t>
            </a:r>
            <a:endParaRPr lang="zh-CN" altLang="zh-CN" b="1" dirty="0">
              <a:solidFill>
                <a:srgbClr val="0070C0"/>
              </a:solidFill>
              <a:ea typeface="楷体_GB2312" pitchFamily="1" charset="-122"/>
            </a:endParaRPr>
          </a:p>
          <a:p>
            <a:pPr eaLnBrk="1" hangingPunct="1"/>
            <a:r>
              <a:rPr lang="zh-CN" altLang="zh-CN" b="1" dirty="0">
                <a:ea typeface="楷体_GB2312" pitchFamily="1" charset="-122"/>
              </a:rPr>
              <a:t>成绩</a:t>
            </a:r>
            <a:r>
              <a:rPr lang="zh-CN" altLang="en-US" b="1" dirty="0">
                <a:ea typeface="楷体_GB2312" pitchFamily="1" charset="-122"/>
              </a:rPr>
              <a:t>比例</a:t>
            </a:r>
            <a:endParaRPr lang="zh-CN" altLang="zh-CN" b="1" dirty="0"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b="1" dirty="0">
                <a:ea typeface="楷体_GB2312" pitchFamily="1" charset="-122"/>
              </a:rPr>
              <a:t>教学方式</a:t>
            </a:r>
            <a:endParaRPr lang="zh-CN" altLang="zh-CN" b="1" dirty="0">
              <a:ea typeface="楷体_GB2312" pitchFamily="1" charset="-122"/>
            </a:endParaRPr>
          </a:p>
        </p:txBody>
      </p:sp>
      <p:sp>
        <p:nvSpPr>
          <p:cNvPr id="26627" name="Rectangle 3"/>
          <p:cNvSpPr>
            <a:spLocks noGrp="1"/>
          </p:cNvSpPr>
          <p:nvPr>
            <p:ph type="body"/>
          </p:nvPr>
        </p:nvSpPr>
        <p:spPr>
          <a:xfrm>
            <a:off x="539750" y="1340485"/>
            <a:ext cx="8065770" cy="3985260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spcBef>
                <a:spcPct val="0"/>
              </a:spcBef>
            </a:pPr>
            <a:r>
              <a:rPr lang="zh-CN" altLang="en-US" sz="2800" b="1" dirty="0">
                <a:solidFill>
                  <a:srgbClr val="0070C0"/>
                </a:solidFill>
                <a:ea typeface="楷体_GB2312" pitchFamily="1" charset="-122"/>
              </a:rPr>
              <a:t>线上、线下教学同步（包括讲课、实验课）</a:t>
            </a:r>
            <a:endParaRPr lang="en-US" altLang="zh-CN" sz="2800" b="1" dirty="0">
              <a:solidFill>
                <a:srgbClr val="0070C0"/>
              </a:solidFill>
              <a:ea typeface="楷体_GB2312" pitchFamily="1" charset="-122"/>
            </a:endParaRPr>
          </a:p>
          <a:p>
            <a:pPr eaLnBrk="1" hangingPunct="1">
              <a:spcBef>
                <a:spcPct val="0"/>
              </a:spcBef>
            </a:pPr>
            <a:endParaRPr lang="en-US" altLang="zh-CN" sz="2800" b="1" dirty="0">
              <a:ea typeface="楷体_GB2312" pitchFamily="1" charset="-122"/>
            </a:endParaRPr>
          </a:p>
          <a:p>
            <a:pPr eaLnBrk="1" hangingPunct="1">
              <a:spcBef>
                <a:spcPct val="0"/>
              </a:spcBef>
            </a:pPr>
            <a:endParaRPr lang="zh-CN" altLang="en-US" sz="2800" b="1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5645" y="2493010"/>
            <a:ext cx="3347720" cy="290322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6195" y="1988820"/>
            <a:ext cx="5970905" cy="45872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b="1" dirty="0">
                <a:ea typeface="楷体_GB2312" pitchFamily="1" charset="-122"/>
              </a:rPr>
              <a:t>教学方式</a:t>
            </a:r>
            <a:endParaRPr lang="zh-CN" altLang="zh-CN" b="1" dirty="0">
              <a:ea typeface="楷体_GB2312" pitchFamily="1" charset="-122"/>
            </a:endParaRPr>
          </a:p>
        </p:txBody>
      </p:sp>
      <p:sp>
        <p:nvSpPr>
          <p:cNvPr id="28675" name="Rectangle 3"/>
          <p:cNvSpPr>
            <a:spLocks noGrp="1"/>
          </p:cNvSpPr>
          <p:nvPr>
            <p:ph type="body"/>
          </p:nvPr>
        </p:nvSpPr>
        <p:spPr>
          <a:xfrm>
            <a:off x="790575" y="1989138"/>
            <a:ext cx="7562850" cy="4591050"/>
          </a:xfrm>
        </p:spPr>
        <p:txBody>
          <a:bodyPr vert="horz" wrap="square" lIns="91440" tIns="45720" rIns="91440" bIns="45720" anchor="t" anchorCtr="0"/>
          <a:lstStyle/>
          <a:p>
            <a:r>
              <a:rPr lang="zh-CN" altLang="en-US" sz="2800" b="1" dirty="0"/>
              <a:t>通知、签到口令、答疑、交流讨论：</a:t>
            </a:r>
            <a:r>
              <a:rPr lang="en-US" altLang="zh-CN" sz="2800" b="1" dirty="0"/>
              <a:t> QQ</a:t>
            </a:r>
            <a:r>
              <a:rPr lang="zh-CN" altLang="en-US" sz="2800" b="1" dirty="0"/>
              <a:t>群</a:t>
            </a:r>
            <a:endParaRPr lang="en-US" altLang="zh-CN" sz="2800" b="1" dirty="0"/>
          </a:p>
          <a:p>
            <a:pPr lvl="1"/>
            <a:r>
              <a:rPr lang="zh-CN" altLang="en-US" sz="2400" b="1" dirty="0"/>
              <a:t>助教：谢万城（</a:t>
            </a:r>
            <a:r>
              <a:rPr lang="en-US" altLang="zh-CN" sz="2400" b="1" dirty="0"/>
              <a:t>23</a:t>
            </a:r>
            <a:r>
              <a:rPr lang="zh-CN" altLang="en-US" sz="2400" b="1" dirty="0"/>
              <a:t>级硕士）</a:t>
            </a:r>
            <a:endParaRPr lang="en-US" altLang="zh-CN" sz="2400" b="1" dirty="0"/>
          </a:p>
          <a:p>
            <a:pPr lvl="1"/>
            <a:endParaRPr lang="en-US" altLang="zh-CN" sz="2400" b="1" dirty="0"/>
          </a:p>
          <a:p>
            <a:pPr lvl="1"/>
            <a:endParaRPr lang="en-US" altLang="zh-CN" sz="2400" b="1" dirty="0"/>
          </a:p>
          <a:p>
            <a:pPr lvl="1"/>
            <a:endParaRPr lang="en-US" altLang="zh-CN" sz="2400" b="1" dirty="0"/>
          </a:p>
          <a:p>
            <a:pPr lvl="1"/>
            <a:endParaRPr lang="en-US" altLang="zh-CN" sz="2400" b="1" dirty="0"/>
          </a:p>
          <a:p>
            <a:pPr lvl="1"/>
            <a:endParaRPr lang="en-US" altLang="zh-CN" sz="2400" b="1" dirty="0"/>
          </a:p>
          <a:p>
            <a:r>
              <a:rPr lang="zh-CN" altLang="en-US" sz="2800" b="1" dirty="0"/>
              <a:t>课件、实验、作业：</a:t>
            </a:r>
            <a:r>
              <a:rPr lang="en-US" altLang="zh-CN" sz="2800" b="1" dirty="0"/>
              <a:t>FTP</a:t>
            </a:r>
          </a:p>
          <a:p>
            <a:pPr lvl="1"/>
            <a:r>
              <a:rPr lang="zh-CN" altLang="en-US" sz="2400" b="1" dirty="0"/>
              <a:t>发布目录：</a:t>
            </a:r>
            <a:r>
              <a:rPr lang="zh-CN" altLang="en-US" sz="2400" b="1" dirty="0">
                <a:solidFill>
                  <a:srgbClr val="0000FF"/>
                </a:solidFill>
              </a:rPr>
              <a:t>教学课件</a:t>
            </a:r>
            <a:r>
              <a:rPr lang="en-US" altLang="zh-CN" sz="2400" b="1" dirty="0"/>
              <a:t>-</a:t>
            </a:r>
            <a:r>
              <a:rPr lang="zh-CN" altLang="en-US" sz="2400" b="1" dirty="0"/>
              <a:t>杨和林</a:t>
            </a:r>
            <a:r>
              <a:rPr lang="en-US" altLang="zh-CN" sz="2400" b="1" dirty="0"/>
              <a:t>-2024</a:t>
            </a:r>
            <a:r>
              <a:rPr lang="zh-CN" altLang="en-US" sz="2400" b="1" dirty="0"/>
              <a:t>春季学期</a:t>
            </a:r>
            <a:r>
              <a:rPr lang="en-US" altLang="zh-CN" sz="2400" b="1" dirty="0"/>
              <a:t>C++</a:t>
            </a:r>
          </a:p>
          <a:p>
            <a:pPr lvl="1"/>
            <a:r>
              <a:rPr lang="zh-CN" altLang="en-US" sz="2400" b="1" dirty="0"/>
              <a:t>提交目录：</a:t>
            </a:r>
            <a:r>
              <a:rPr lang="zh-CN" altLang="en-US" sz="2400" b="1" dirty="0">
                <a:solidFill>
                  <a:srgbClr val="0000FF"/>
                </a:solidFill>
              </a:rPr>
              <a:t>上传作业</a:t>
            </a:r>
            <a:r>
              <a:rPr lang="en-US" altLang="zh-CN" sz="2400" b="1" dirty="0"/>
              <a:t>-</a:t>
            </a:r>
            <a:r>
              <a:rPr lang="zh-CN" altLang="en-US" sz="2400" b="1" dirty="0">
                <a:sym typeface="+mn-ea"/>
              </a:rPr>
              <a:t>杨和林</a:t>
            </a:r>
            <a:r>
              <a:rPr lang="en-US" altLang="zh-CN" sz="2400" b="1" dirty="0"/>
              <a:t>-2024</a:t>
            </a:r>
            <a:r>
              <a:rPr lang="zh-CN" altLang="en-US" sz="2400" b="1" dirty="0"/>
              <a:t>春季学期</a:t>
            </a:r>
            <a:r>
              <a:rPr lang="en-US" altLang="zh-CN" sz="2400" b="1" dirty="0"/>
              <a:t>C++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1640" y="3429000"/>
            <a:ext cx="3531235" cy="115506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3890" y="2708910"/>
            <a:ext cx="2606675" cy="26289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b="1" dirty="0">
                <a:ea typeface="楷体_GB2312" pitchFamily="1" charset="-122"/>
              </a:rPr>
              <a:t>教学方式</a:t>
            </a:r>
            <a:endParaRPr lang="zh-CN" altLang="zh-CN" b="1" dirty="0">
              <a:ea typeface="楷体_GB2312" pitchFamily="1" charset="-122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96938" y="2349500"/>
            <a:ext cx="7346950" cy="29511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ü"/>
              <a:defRPr/>
            </a:pPr>
            <a:r>
              <a:rPr kumimoji="0" lang="zh-CN" altLang="en-US" sz="2800" b="1" i="0" u="none" strike="noStrike" kern="0" cap="none" spc="50" normalizeH="0" baseline="0" noProof="0" dirty="0">
                <a:ln w="0"/>
                <a:solidFill>
                  <a:srgbClr val="0070C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+mn-lt"/>
                <a:ea typeface="楷体_GB2312" pitchFamily="1" charset="-122"/>
                <a:cs typeface="+mn-cs"/>
              </a:rPr>
              <a:t>学习方法：实验、还是实验！</a:t>
            </a: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楷体_GB2312" pitchFamily="1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+mn-lt"/>
              <a:ea typeface="楷体_GB2312" pitchFamily="1" charset="-122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AutoNum type="arabicPeriod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布置的实验要做好；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AutoNum type="arabicPeriod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不熟练的知识点，要反复练习；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228600" marR="0" lvl="0" indent="-2286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AutoNum type="arabicPeriod"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尽量把课件中讲到的知识点、通过实验都练习一遍。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1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endParaRPr kumimoji="0" lang="en-US" altLang="zh-CN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1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endParaRPr kumimoji="0" lang="zh-CN" altLang="en-US" sz="28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b="1" dirty="0">
                <a:ea typeface="楷体_GB2312" pitchFamily="1" charset="-122"/>
              </a:rPr>
              <a:t>内容</a:t>
            </a:r>
            <a:endParaRPr lang="zh-CN" altLang="zh-CN" b="1" dirty="0">
              <a:ea typeface="楷体_GB2312" pitchFamily="1" charset="-122"/>
            </a:endParaRPr>
          </a:p>
        </p:txBody>
      </p:sp>
      <p:sp>
        <p:nvSpPr>
          <p:cNvPr id="32771" name="Rectangle 3"/>
          <p:cNvSpPr>
            <a:spLocks noGrp="1"/>
          </p:cNvSpPr>
          <p:nvPr>
            <p:ph type="body"/>
          </p:nvPr>
        </p:nvSpPr>
        <p:spPr>
          <a:xfrm>
            <a:off x="1187450" y="2205038"/>
            <a:ext cx="5499100" cy="303530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b="1" dirty="0">
                <a:ea typeface="楷体_GB2312" pitchFamily="1" charset="-122"/>
              </a:rPr>
              <a:t>教材</a:t>
            </a:r>
            <a:r>
              <a:rPr lang="zh-CN" altLang="zh-CN" b="1" dirty="0">
                <a:ea typeface="楷体_GB2312" pitchFamily="1" charset="-122"/>
              </a:rPr>
              <a:t>与参考书</a:t>
            </a:r>
          </a:p>
          <a:p>
            <a:pPr eaLnBrk="1" hangingPunct="1"/>
            <a:r>
              <a:rPr lang="zh-CN" altLang="zh-CN" b="1" dirty="0">
                <a:ea typeface="楷体_GB2312" pitchFamily="1" charset="-122"/>
              </a:rPr>
              <a:t>课程内容</a:t>
            </a:r>
            <a:endParaRPr lang="en-US" altLang="zh-CN" b="1" dirty="0">
              <a:ea typeface="楷体_GB2312" pitchFamily="1" charset="-122"/>
            </a:endParaRPr>
          </a:p>
          <a:p>
            <a:pPr eaLnBrk="1" hangingPunct="1"/>
            <a:r>
              <a:rPr lang="zh-CN" altLang="en-US" b="1" dirty="0">
                <a:ea typeface="楷体_GB2312" pitchFamily="1" charset="-122"/>
              </a:rPr>
              <a:t>教学方式</a:t>
            </a:r>
            <a:endParaRPr lang="zh-CN" altLang="zh-CN" b="1" dirty="0">
              <a:ea typeface="楷体_GB2312" pitchFamily="1" charset="-122"/>
            </a:endParaRPr>
          </a:p>
          <a:p>
            <a:pPr eaLnBrk="1" hangingPunct="1"/>
            <a:r>
              <a:rPr lang="zh-CN" altLang="zh-CN" b="1" dirty="0">
                <a:solidFill>
                  <a:srgbClr val="0070C0"/>
                </a:solidFill>
                <a:ea typeface="楷体_GB2312" pitchFamily="1" charset="-122"/>
              </a:rPr>
              <a:t>成绩</a:t>
            </a:r>
            <a:r>
              <a:rPr lang="zh-CN" altLang="en-US" b="1" dirty="0">
                <a:solidFill>
                  <a:srgbClr val="0070C0"/>
                </a:solidFill>
                <a:ea typeface="楷体_GB2312" pitchFamily="1" charset="-122"/>
              </a:rPr>
              <a:t>比例</a:t>
            </a:r>
            <a:endParaRPr lang="zh-CN" altLang="zh-CN" b="1" dirty="0">
              <a:solidFill>
                <a:srgbClr val="0070C0"/>
              </a:solidFill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zh-CN" b="1" dirty="0">
                <a:ea typeface="楷体_GB2312" pitchFamily="1" charset="-122"/>
              </a:rPr>
              <a:t>成绩</a:t>
            </a:r>
            <a:r>
              <a:rPr lang="zh-CN" altLang="en-US" b="1" dirty="0">
                <a:ea typeface="楷体_GB2312" pitchFamily="1" charset="-122"/>
              </a:rPr>
              <a:t>比例（拟）</a:t>
            </a:r>
            <a:endParaRPr lang="zh-CN" altLang="zh-CN" b="1" dirty="0">
              <a:ea typeface="楷体_GB2312" pitchFamily="1" charset="-122"/>
            </a:endParaRPr>
          </a:p>
        </p:txBody>
      </p:sp>
      <p:sp>
        <p:nvSpPr>
          <p:cNvPr id="33795" name="Rectangle 3"/>
          <p:cNvSpPr>
            <a:spLocks noGrp="1"/>
          </p:cNvSpPr>
          <p:nvPr>
            <p:ph type="body"/>
          </p:nvPr>
        </p:nvSpPr>
        <p:spPr>
          <a:xfrm>
            <a:off x="1258888" y="2347913"/>
            <a:ext cx="6192837" cy="3097212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sz="2400" b="1" dirty="0">
                <a:ea typeface="楷体_GB2312" pitchFamily="1" charset="-122"/>
              </a:rPr>
              <a:t>考勤 </a:t>
            </a:r>
            <a:r>
              <a:rPr lang="en-US" altLang="zh-CN" sz="2400" b="1" dirty="0">
                <a:ea typeface="楷体_GB2312" pitchFamily="1" charset="-122"/>
              </a:rPr>
              <a:t>+ </a:t>
            </a:r>
            <a:r>
              <a:rPr lang="zh-CN" altLang="en-US" sz="2400" b="1" dirty="0">
                <a:ea typeface="楷体_GB2312" pitchFamily="1" charset="-122"/>
              </a:rPr>
              <a:t>作业：1</a:t>
            </a:r>
            <a:r>
              <a:rPr lang="en-US" altLang="zh-CN" sz="2400" b="1" dirty="0">
                <a:ea typeface="楷体_GB2312" pitchFamily="1" charset="-122"/>
              </a:rPr>
              <a:t>0</a:t>
            </a:r>
            <a:r>
              <a:rPr lang="zh-CN" altLang="en-US" sz="2400" b="1" dirty="0">
                <a:ea typeface="楷体_GB2312" pitchFamily="1" charset="-122"/>
              </a:rPr>
              <a:t>%</a:t>
            </a:r>
            <a:endParaRPr lang="en-US" altLang="zh-CN" sz="2400" b="1" dirty="0">
              <a:ea typeface="楷体_GB2312" pitchFamily="1" charset="-122"/>
            </a:endParaRPr>
          </a:p>
          <a:p>
            <a:pPr eaLnBrk="1" hangingPunct="1"/>
            <a:endParaRPr lang="en-US" altLang="zh-CN" sz="2400" b="1" dirty="0">
              <a:ea typeface="楷体_GB2312" pitchFamily="1" charset="-122"/>
            </a:endParaRPr>
          </a:p>
          <a:p>
            <a:pPr eaLnBrk="1" hangingPunct="1"/>
            <a:r>
              <a:rPr lang="zh-CN" altLang="en-US" sz="2400" b="1" dirty="0">
                <a:ea typeface="楷体_GB2312" pitchFamily="1" charset="-122"/>
              </a:rPr>
              <a:t>实验成绩：</a:t>
            </a:r>
            <a:r>
              <a:rPr lang="en-US" altLang="zh-CN" sz="2400" b="1" dirty="0">
                <a:ea typeface="楷体_GB2312" pitchFamily="1" charset="-122"/>
              </a:rPr>
              <a:t>30</a:t>
            </a:r>
            <a:r>
              <a:rPr lang="zh-CN" altLang="en-US" sz="2400" b="1" dirty="0">
                <a:ea typeface="楷体_GB2312" pitchFamily="1" charset="-122"/>
              </a:rPr>
              <a:t>%</a:t>
            </a:r>
            <a:endParaRPr lang="en-US" altLang="zh-CN" sz="2400" b="1" dirty="0">
              <a:ea typeface="楷体_GB2312" pitchFamily="1" charset="-122"/>
            </a:endParaRPr>
          </a:p>
          <a:p>
            <a:pPr eaLnBrk="1" hangingPunct="1"/>
            <a:endParaRPr lang="zh-CN" altLang="en-US" sz="2400" b="1" dirty="0">
              <a:ea typeface="楷体_GB2312" pitchFamily="1" charset="-122"/>
            </a:endParaRPr>
          </a:p>
          <a:p>
            <a:pPr eaLnBrk="1" hangingPunct="1"/>
            <a:r>
              <a:rPr lang="zh-CN" altLang="en-US" sz="2400" b="1" dirty="0">
                <a:ea typeface="楷体_GB2312" pitchFamily="1" charset="-122"/>
              </a:rPr>
              <a:t>期中考试：</a:t>
            </a:r>
            <a:r>
              <a:rPr lang="en-US" altLang="zh-CN" sz="2400" b="1" dirty="0">
                <a:ea typeface="楷体_GB2312" pitchFamily="1" charset="-122"/>
              </a:rPr>
              <a:t>1</a:t>
            </a:r>
            <a:r>
              <a:rPr lang="zh-CN" altLang="en-US" sz="2400" b="1" dirty="0">
                <a:ea typeface="楷体_GB2312" pitchFamily="1" charset="-122"/>
              </a:rPr>
              <a:t>0%</a:t>
            </a:r>
            <a:endParaRPr lang="en-US" altLang="zh-CN" sz="2400" b="1" dirty="0">
              <a:ea typeface="楷体_GB2312" pitchFamily="1" charset="-122"/>
            </a:endParaRPr>
          </a:p>
          <a:p>
            <a:pPr eaLnBrk="1" hangingPunct="1"/>
            <a:endParaRPr lang="zh-CN" altLang="en-US" sz="2400" b="1" dirty="0">
              <a:ea typeface="楷体_GB2312" pitchFamily="1" charset="-122"/>
            </a:endParaRPr>
          </a:p>
          <a:p>
            <a:pPr eaLnBrk="1" hangingPunct="1"/>
            <a:r>
              <a:rPr lang="zh-CN" altLang="en-US" sz="2400" b="1" dirty="0">
                <a:ea typeface="楷体_GB2312" pitchFamily="1" charset="-122"/>
              </a:rPr>
              <a:t>期末考试：</a:t>
            </a:r>
            <a:r>
              <a:rPr lang="en-US" altLang="zh-CN" sz="2400" b="1" dirty="0">
                <a:ea typeface="楷体_GB2312" pitchFamily="1" charset="-122"/>
              </a:rPr>
              <a:t>5</a:t>
            </a:r>
            <a:r>
              <a:rPr lang="zh-CN" altLang="en-US" sz="2400" b="1" dirty="0">
                <a:ea typeface="楷体_GB2312" pitchFamily="1" charset="-122"/>
              </a:rPr>
              <a:t>0%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b="1" dirty="0">
                <a:ea typeface="楷体_GB2312" pitchFamily="1" charset="-122"/>
              </a:rPr>
              <a:t>内容</a:t>
            </a:r>
            <a:endParaRPr lang="zh-CN" altLang="zh-CN" b="1" dirty="0">
              <a:ea typeface="楷体_GB2312" pitchFamily="1" charset="-122"/>
            </a:endParaRPr>
          </a:p>
        </p:txBody>
      </p:sp>
      <p:sp>
        <p:nvSpPr>
          <p:cNvPr id="7171" name="Rectangle 3"/>
          <p:cNvSpPr>
            <a:spLocks noGrp="1"/>
          </p:cNvSpPr>
          <p:nvPr>
            <p:ph type="body"/>
          </p:nvPr>
        </p:nvSpPr>
        <p:spPr>
          <a:xfrm>
            <a:off x="1187450" y="2205038"/>
            <a:ext cx="5499100" cy="303530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b="1" dirty="0">
                <a:solidFill>
                  <a:srgbClr val="0070C0"/>
                </a:solidFill>
                <a:ea typeface="楷体_GB2312" pitchFamily="1" charset="-122"/>
              </a:rPr>
              <a:t>教材</a:t>
            </a:r>
            <a:r>
              <a:rPr lang="zh-CN" altLang="zh-CN" b="1" dirty="0">
                <a:solidFill>
                  <a:srgbClr val="0070C0"/>
                </a:solidFill>
                <a:ea typeface="楷体_GB2312" pitchFamily="1" charset="-122"/>
              </a:rPr>
              <a:t>与参考书</a:t>
            </a:r>
          </a:p>
          <a:p>
            <a:pPr eaLnBrk="1" hangingPunct="1"/>
            <a:r>
              <a:rPr lang="zh-CN" altLang="zh-CN" b="1" dirty="0">
                <a:ea typeface="楷体_GB2312" pitchFamily="1" charset="-122"/>
              </a:rPr>
              <a:t>课程内容</a:t>
            </a:r>
            <a:endParaRPr lang="en-US" altLang="zh-CN" b="1" dirty="0">
              <a:ea typeface="楷体_GB2312" pitchFamily="1" charset="-122"/>
            </a:endParaRPr>
          </a:p>
          <a:p>
            <a:pPr eaLnBrk="1" hangingPunct="1"/>
            <a:r>
              <a:rPr lang="zh-CN" altLang="en-US" b="1" dirty="0">
                <a:ea typeface="楷体_GB2312" pitchFamily="1" charset="-122"/>
              </a:rPr>
              <a:t>教学方式</a:t>
            </a:r>
            <a:endParaRPr lang="zh-CN" altLang="zh-CN" b="1" dirty="0">
              <a:ea typeface="楷体_GB2312" pitchFamily="1" charset="-122"/>
            </a:endParaRPr>
          </a:p>
          <a:p>
            <a:pPr eaLnBrk="1" hangingPunct="1"/>
            <a:r>
              <a:rPr lang="zh-CN" altLang="zh-CN" b="1" dirty="0">
                <a:ea typeface="楷体_GB2312" pitchFamily="1" charset="-122"/>
              </a:rPr>
              <a:t>成绩</a:t>
            </a:r>
            <a:r>
              <a:rPr lang="zh-CN" altLang="en-US" b="1" dirty="0">
                <a:ea typeface="楷体_GB2312" pitchFamily="1" charset="-122"/>
              </a:rPr>
              <a:t>比例</a:t>
            </a:r>
            <a:endParaRPr lang="zh-CN" altLang="zh-CN" b="1" dirty="0"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b="1" dirty="0">
                <a:ea typeface="楷体_GB2312" pitchFamily="1" charset="-122"/>
              </a:rPr>
              <a:t>教材与参考书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9750" y="2133600"/>
            <a:ext cx="8229600" cy="4319588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3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教材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1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书名：程序设计教程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 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        《</a:t>
            </a: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用</a:t>
            </a: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C++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语言编程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》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第</a:t>
            </a: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4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版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1" charset="-122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作者：陈家骏 郑滔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出版社：机械工业出版社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 </a:t>
            </a:r>
            <a:endParaRPr kumimoji="0" lang="zh-CN" altLang="en-US" sz="3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1" charset="-122"/>
              <a:cs typeface="+mn-cs"/>
            </a:endParaRPr>
          </a:p>
        </p:txBody>
      </p:sp>
      <p:pic>
        <p:nvPicPr>
          <p:cNvPr id="100" name="图片 99"/>
          <p:cNvPicPr/>
          <p:nvPr/>
        </p:nvPicPr>
        <p:blipFill>
          <a:blip r:embed="rId3"/>
          <a:stretch>
            <a:fillRect/>
          </a:stretch>
        </p:blipFill>
        <p:spPr>
          <a:xfrm>
            <a:off x="5220335" y="1557020"/>
            <a:ext cx="3794760" cy="363156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2133600"/>
            <a:ext cx="4752975" cy="3311525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6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</a:rPr>
              <a:t>重要参考书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</a:rPr>
              <a:t>《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</a:rPr>
              <a:t>C++ Primer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</a:rPr>
              <a:t>》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楷体_GB2312" pitchFamily="1" charset="-122"/>
              </a:rPr>
              <a:t>第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楷体_GB2312" pitchFamily="1" charset="-122"/>
              </a:rPr>
              <a:t>5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楷体_GB2312" pitchFamily="1" charset="-122"/>
              </a:rPr>
              <a:t>版</a:t>
            </a:r>
            <a:b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</a:rPr>
            </a:b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</a:rPr>
              <a:t>	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</a:rPr>
              <a:t>Stanley B. Lippman等著</a:t>
            </a:r>
            <a:b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</a:rPr>
            </a:b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</a:rPr>
              <a:t>	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</a:rPr>
              <a:t>人民邮电出版社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1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1" charset="-122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</a:rPr>
              <a:t>《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</a:rPr>
              <a:t>C++ Primer Plus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</a:rPr>
              <a:t>》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楷体_GB2312" pitchFamily="1" charset="-122"/>
              </a:rPr>
              <a:t>第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楷体_GB2312" pitchFamily="1" charset="-122"/>
              </a:rPr>
              <a:t>6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+mn-lt"/>
                <a:ea typeface="楷体_GB2312" pitchFamily="1" charset="-122"/>
              </a:rPr>
              <a:t>版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rgbClr val="0000FF"/>
              </a:solidFill>
              <a:effectLst/>
              <a:uLnTx/>
              <a:uFillTx/>
              <a:latin typeface="+mn-lt"/>
              <a:ea typeface="楷体_GB2312" pitchFamily="1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</a:rPr>
              <a:t>    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</a:rPr>
              <a:t>	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</a:rPr>
              <a:t>Stephen Prata著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1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</a:rPr>
              <a:t>    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</a:rPr>
              <a:t>	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</a:rPr>
              <a:t>人民邮电出版社</a:t>
            </a:r>
            <a:endParaRPr kumimoji="0" lang="en-US" altLang="zh-CN" sz="20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1" charset="-122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1" charset="-122"/>
                <a:cs typeface="+mj-cs"/>
              </a:rPr>
              <a:t>教材与参考书</a:t>
            </a:r>
          </a:p>
        </p:txBody>
      </p:sp>
      <p:pic>
        <p:nvPicPr>
          <p:cNvPr id="10244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8625" y="1685925"/>
            <a:ext cx="1771650" cy="20193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0245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8625" y="4035425"/>
            <a:ext cx="1819275" cy="2057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1524000" y="190500"/>
            <a:ext cx="7010400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4200">
                <a:solidFill>
                  <a:schemeClr val="tx2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楷体_GB2312" pitchFamily="1" charset="-122"/>
                <a:cs typeface="+mj-cs"/>
              </a:rPr>
              <a:t>教材与参考书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258888" y="1989138"/>
            <a:ext cx="4678363" cy="4392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6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其它参考书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《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Thinking in C++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》</a:t>
            </a:r>
            <a:endParaRPr kumimoji="0" lang="zh-CN" altLang="en-US" sz="2000" b="1" i="0" u="none" strike="noStrike" kern="120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1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  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		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Bruce Eckel著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   </a:t>
            </a:r>
            <a:r>
              <a:rPr kumimoji="0" lang="en-US" altLang="zh-CN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		</a:t>
            </a:r>
            <a:r>
              <a:rPr kumimoji="0" lang="zh-CN" altLang="en-US" sz="2000" b="1" i="0" u="none" strike="noStrike" kern="120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机械工业出版社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1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1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《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Effective C++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》</a:t>
            </a: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    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	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Scott Meyers 著</a:t>
            </a:r>
            <a:b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</a:b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    </a:t>
            </a: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	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华中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科技大学出版社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1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1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336666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《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C++程序设计教程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》</a:t>
            </a:r>
            <a:b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</a:b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	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钱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能著</a:t>
            </a:r>
            <a:b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</a:br>
            <a:r>
              <a:rPr kumimoji="0" lang="en-US" altLang="zh-CN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	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清华大学出版社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+mn-lt"/>
              <a:ea typeface="楷体_GB2312" pitchFamily="1" charset="-122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None/>
              <a:defRPr/>
            </a:pP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1" charset="-122"/>
              <a:cs typeface="+mn-cs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5029200" y="1966913"/>
            <a:ext cx="3024188" cy="3167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 sz="30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 sz="28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9pPr>
          </a:lstStyle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¢"/>
              <a:defRPr/>
            </a:pPr>
            <a:r>
              <a:rPr kumimoji="0" lang="zh-CN" altLang="en-US" sz="2800" b="1" i="0" u="none" strike="noStrike" kern="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网络资源</a:t>
            </a:r>
            <a:endParaRPr kumimoji="0" lang="en-US" altLang="zh-CN" sz="2800" b="1" i="0" u="none" strike="noStrike" kern="0" cap="none" spc="0" normalizeH="0" baseline="0" noProof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+mn-lt"/>
              <a:ea typeface="楷体_GB2312" pitchFamily="1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cnblogs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CSDN</a:t>
            </a: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0000"/>
              <a:buFont typeface="Wingdings" panose="05000000000000000000" pitchFamily="2" charset="2"/>
              <a:buChar char="l"/>
              <a:defRPr/>
            </a:pPr>
            <a:r>
              <a:rPr kumimoji="0" lang="en-US" altLang="zh-CN" sz="2400" b="1" i="0" u="none" strike="noStrike" kern="0" cap="none" spc="0" normalizeH="0" baseline="0" noProof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n-lt"/>
                <a:ea typeface="楷体_GB2312" pitchFamily="1" charset="-122"/>
                <a:cs typeface="+mn-cs"/>
              </a:rPr>
              <a:t>…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n-lt"/>
              <a:ea typeface="楷体_GB2312" pitchFamily="1" charset="-122"/>
              <a:cs typeface="+mn-c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en-US" b="1" dirty="0">
                <a:ea typeface="楷体_GB2312" pitchFamily="1" charset="-122"/>
              </a:rPr>
              <a:t>内容</a:t>
            </a:r>
            <a:endParaRPr lang="zh-CN" altLang="zh-CN" b="1" dirty="0">
              <a:ea typeface="楷体_GB2312" pitchFamily="1" charset="-122"/>
            </a:endParaRPr>
          </a:p>
        </p:txBody>
      </p:sp>
      <p:sp>
        <p:nvSpPr>
          <p:cNvPr id="14339" name="Rectangle 3"/>
          <p:cNvSpPr>
            <a:spLocks noGrp="1"/>
          </p:cNvSpPr>
          <p:nvPr>
            <p:ph type="body"/>
          </p:nvPr>
        </p:nvSpPr>
        <p:spPr>
          <a:xfrm>
            <a:off x="1187450" y="2205038"/>
            <a:ext cx="5499100" cy="3035300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b="1" dirty="0">
                <a:ea typeface="楷体_GB2312" pitchFamily="1" charset="-122"/>
              </a:rPr>
              <a:t>教材</a:t>
            </a:r>
            <a:r>
              <a:rPr lang="zh-CN" altLang="zh-CN" b="1" dirty="0">
                <a:ea typeface="楷体_GB2312" pitchFamily="1" charset="-122"/>
              </a:rPr>
              <a:t>与参考书</a:t>
            </a:r>
          </a:p>
          <a:p>
            <a:pPr eaLnBrk="1" hangingPunct="1"/>
            <a:r>
              <a:rPr lang="zh-CN" altLang="zh-CN" b="1" dirty="0">
                <a:solidFill>
                  <a:srgbClr val="0070C0"/>
                </a:solidFill>
                <a:ea typeface="楷体_GB2312" pitchFamily="1" charset="-122"/>
              </a:rPr>
              <a:t>课程内容</a:t>
            </a:r>
            <a:endParaRPr lang="en-US" altLang="zh-CN" b="1" dirty="0">
              <a:solidFill>
                <a:srgbClr val="0070C0"/>
              </a:solidFill>
              <a:ea typeface="楷体_GB2312" pitchFamily="1" charset="-122"/>
            </a:endParaRPr>
          </a:p>
          <a:p>
            <a:pPr eaLnBrk="1" hangingPunct="1"/>
            <a:r>
              <a:rPr lang="zh-CN" altLang="en-US" b="1" dirty="0">
                <a:ea typeface="楷体_GB2312" pitchFamily="1" charset="-122"/>
              </a:rPr>
              <a:t>教学方式</a:t>
            </a:r>
            <a:endParaRPr lang="zh-CN" altLang="zh-CN" b="1" dirty="0">
              <a:ea typeface="楷体_GB2312" pitchFamily="1" charset="-122"/>
            </a:endParaRPr>
          </a:p>
          <a:p>
            <a:pPr eaLnBrk="1" hangingPunct="1"/>
            <a:r>
              <a:rPr lang="zh-CN" altLang="zh-CN" b="1" dirty="0">
                <a:ea typeface="楷体_GB2312" pitchFamily="1" charset="-122"/>
              </a:rPr>
              <a:t>成绩</a:t>
            </a:r>
            <a:r>
              <a:rPr lang="zh-CN" altLang="en-US" b="1" dirty="0">
                <a:ea typeface="楷体_GB2312" pitchFamily="1" charset="-122"/>
              </a:rPr>
              <a:t>比例</a:t>
            </a:r>
            <a:endParaRPr lang="zh-CN" altLang="zh-CN" b="1" dirty="0">
              <a:ea typeface="楷体_GB2312" pitchFamily="1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zh-CN" b="1" dirty="0">
                <a:ea typeface="楷体_GB2312" pitchFamily="1" charset="-122"/>
              </a:rPr>
              <a:t>课程内容</a:t>
            </a:r>
          </a:p>
        </p:txBody>
      </p:sp>
      <p:sp>
        <p:nvSpPr>
          <p:cNvPr id="15363" name="Rectangle 3"/>
          <p:cNvSpPr>
            <a:spLocks noGrp="1"/>
          </p:cNvSpPr>
          <p:nvPr>
            <p:ph type="body"/>
          </p:nvPr>
        </p:nvSpPr>
        <p:spPr>
          <a:xfrm>
            <a:off x="817563" y="2105025"/>
            <a:ext cx="7283450" cy="4132263"/>
          </a:xfrm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zh-CN" altLang="en-US" b="1" dirty="0">
                <a:ea typeface="楷体_GB2312" pitchFamily="1" charset="-122"/>
              </a:rPr>
              <a:t>教材内容</a:t>
            </a:r>
          </a:p>
          <a:p>
            <a:pPr lvl="1" eaLnBrk="1" hangingPunct="1"/>
            <a:r>
              <a:rPr lang="zh-CN" altLang="en-US" sz="2000" b="1" dirty="0">
                <a:ea typeface="楷体_GB2312" pitchFamily="1" charset="-122"/>
              </a:rPr>
              <a:t>编程基础和结构化编程：第1章-第5章（温故而</a:t>
            </a:r>
            <a:r>
              <a:rPr lang="zh-CN" altLang="en-US" sz="2000" b="1" dirty="0">
                <a:solidFill>
                  <a:srgbClr val="0070C0"/>
                </a:solidFill>
                <a:ea typeface="楷体_GB2312" pitchFamily="1" charset="-122"/>
              </a:rPr>
              <a:t>知新</a:t>
            </a:r>
            <a:r>
              <a:rPr lang="zh-CN" altLang="en-US" sz="2000" b="1" dirty="0">
                <a:ea typeface="楷体_GB2312" pitchFamily="1" charset="-122"/>
              </a:rPr>
              <a:t>）</a:t>
            </a:r>
          </a:p>
          <a:p>
            <a:pPr lvl="1" eaLnBrk="1" hangingPunct="1"/>
            <a:r>
              <a:rPr lang="zh-CN" altLang="en-US" sz="2000" b="1" dirty="0">
                <a:ea typeface="楷体_GB2312" pitchFamily="1" charset="-122"/>
              </a:rPr>
              <a:t>面向对象编程：第6章-第10章（</a:t>
            </a:r>
            <a:r>
              <a:rPr lang="zh-CN" altLang="en-US" sz="2000" b="1" dirty="0">
                <a:solidFill>
                  <a:srgbClr val="FF0000"/>
                </a:solidFill>
                <a:ea typeface="楷体_GB2312" pitchFamily="1" charset="-122"/>
              </a:rPr>
              <a:t>第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1" charset="-122"/>
              </a:rPr>
              <a:t>6</a:t>
            </a:r>
            <a:r>
              <a:rPr lang="zh-CN" altLang="en-US" sz="2000" b="1" dirty="0">
                <a:solidFill>
                  <a:srgbClr val="FF0000"/>
                </a:solidFill>
                <a:ea typeface="楷体_GB2312" pitchFamily="1" charset="-122"/>
              </a:rPr>
              <a:t>、</a:t>
            </a:r>
            <a:r>
              <a:rPr lang="en-US" altLang="zh-CN" sz="2000" b="1" dirty="0">
                <a:solidFill>
                  <a:srgbClr val="FF0000"/>
                </a:solidFill>
                <a:ea typeface="楷体_GB2312" pitchFamily="1" charset="-122"/>
              </a:rPr>
              <a:t>7</a:t>
            </a:r>
            <a:r>
              <a:rPr lang="zh-CN" altLang="en-US" sz="2000" b="1" dirty="0">
                <a:solidFill>
                  <a:srgbClr val="FF0000"/>
                </a:solidFill>
                <a:ea typeface="楷体_GB2312" pitchFamily="1" charset="-122"/>
              </a:rPr>
              <a:t>章是课程重点</a:t>
            </a:r>
            <a:r>
              <a:rPr lang="zh-CN" altLang="en-US" sz="2000" b="1" dirty="0">
                <a:ea typeface="楷体_GB2312" pitchFamily="1" charset="-122"/>
              </a:rPr>
              <a:t>）</a:t>
            </a:r>
            <a:endParaRPr lang="en-US" altLang="zh-CN" sz="2000" b="1" dirty="0">
              <a:solidFill>
                <a:srgbClr val="FF0000"/>
              </a:solidFill>
              <a:ea typeface="楷体_GB2312" pitchFamily="1" charset="-122"/>
            </a:endParaRPr>
          </a:p>
          <a:p>
            <a:pPr lvl="1" eaLnBrk="1" hangingPunct="1"/>
            <a:endParaRPr lang="zh-CN" altLang="en-US" sz="2000" b="1" dirty="0">
              <a:solidFill>
                <a:srgbClr val="FF0000"/>
              </a:solidFill>
              <a:ea typeface="楷体_GB2312" pitchFamily="1" charset="-122"/>
            </a:endParaRPr>
          </a:p>
          <a:p>
            <a:pPr eaLnBrk="1" hangingPunct="1"/>
            <a:r>
              <a:rPr lang="zh-CN" altLang="en-US" b="1" dirty="0">
                <a:ea typeface="楷体_GB2312" pitchFamily="1" charset="-122"/>
              </a:rPr>
              <a:t>课程目标</a:t>
            </a:r>
          </a:p>
          <a:p>
            <a:pPr lvl="1" eaLnBrk="1" hangingPunct="1"/>
            <a:r>
              <a:rPr lang="zh-CN" altLang="en-US" sz="2000" b="1" dirty="0">
                <a:ea typeface="楷体_GB2312" pitchFamily="1" charset="-122"/>
              </a:rPr>
              <a:t>掌握</a:t>
            </a:r>
            <a:r>
              <a:rPr lang="zh-CN" altLang="en-US" sz="2000" b="1" dirty="0">
                <a:solidFill>
                  <a:srgbClr val="0000FF"/>
                </a:solidFill>
                <a:ea typeface="楷体_GB2312" pitchFamily="1" charset="-122"/>
              </a:rPr>
              <a:t>面向对象程序设计</a:t>
            </a:r>
            <a:r>
              <a:rPr lang="zh-CN" altLang="en-US" sz="2000" b="1" dirty="0">
                <a:ea typeface="楷体_GB2312" pitchFamily="1" charset="-122"/>
              </a:rPr>
              <a:t>的思想、概念和技术；</a:t>
            </a:r>
            <a:endParaRPr lang="en-US" altLang="zh-CN" sz="2000" b="1" dirty="0">
              <a:ea typeface="楷体_GB2312" pitchFamily="1" charset="-122"/>
            </a:endParaRPr>
          </a:p>
          <a:p>
            <a:pPr lvl="1" eaLnBrk="1" hangingPunct="1"/>
            <a:r>
              <a:rPr lang="zh-CN" altLang="en-US" sz="2000" b="1" dirty="0">
                <a:ea typeface="楷体_GB2312" pitchFamily="1" charset="-122"/>
              </a:rPr>
              <a:t>其中包括过程式程序设计的基本做法；</a:t>
            </a:r>
          </a:p>
          <a:p>
            <a:pPr lvl="1" eaLnBrk="1" hangingPunct="1"/>
            <a:r>
              <a:rPr lang="zh-CN" altLang="en-US" sz="2000" b="1" dirty="0">
                <a:ea typeface="楷体_GB2312" pitchFamily="1" charset="-122"/>
              </a:rPr>
              <a:t>能够用C++语言编写程序。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749300" y="190500"/>
            <a:ext cx="7785100" cy="1527175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zh-CN" b="1" dirty="0">
                <a:ea typeface="楷体_GB2312" pitchFamily="1" charset="-122"/>
              </a:rPr>
              <a:t>课程内容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/>
          </p:nvPr>
        </p:nvSpPr>
        <p:spPr>
          <a:xfrm>
            <a:off x="528638" y="1844675"/>
            <a:ext cx="8147050" cy="341312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b="1" dirty="0">
                <a:ea typeface="楷体_GB2312" pitchFamily="1" charset="-122"/>
              </a:rPr>
              <a:t>教学进度（拟）</a:t>
            </a:r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rcRect l="47289"/>
          <a:stretch>
            <a:fillRect/>
          </a:stretch>
        </p:blipFill>
        <p:spPr>
          <a:xfrm>
            <a:off x="3491865" y="548640"/>
            <a:ext cx="3203575" cy="618172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/>
          </p:cNvSpPr>
          <p:nvPr>
            <p:ph type="title"/>
          </p:nvPr>
        </p:nvSpPr>
        <p:spPr>
          <a:xfrm>
            <a:off x="749300" y="190500"/>
            <a:ext cx="7785100" cy="1527175"/>
          </a:xfrm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zh-CN" altLang="zh-CN" b="1" dirty="0">
                <a:ea typeface="楷体_GB2312" pitchFamily="1" charset="-122"/>
              </a:rPr>
              <a:t>课程内容</a:t>
            </a:r>
          </a:p>
        </p:txBody>
      </p:sp>
      <p:sp>
        <p:nvSpPr>
          <p:cNvPr id="17411" name="Rectangle 3"/>
          <p:cNvSpPr>
            <a:spLocks noGrp="1"/>
          </p:cNvSpPr>
          <p:nvPr>
            <p:ph type="body"/>
          </p:nvPr>
        </p:nvSpPr>
        <p:spPr>
          <a:xfrm>
            <a:off x="528638" y="1844675"/>
            <a:ext cx="8147050" cy="3413125"/>
          </a:xfrm>
        </p:spPr>
        <p:txBody>
          <a:bodyPr vert="horz" wrap="square" lIns="91440" tIns="45720" rIns="91440" bIns="45720" anchor="t" anchorCtr="0"/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zh-CN" altLang="en-US" sz="2400" b="1" dirty="0">
                <a:ea typeface="楷体_GB2312" pitchFamily="1" charset="-122"/>
              </a:rPr>
              <a:t>教学进度（拟）</a:t>
            </a:r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487420" y="260350"/>
            <a:ext cx="5656580" cy="645477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46b8bd7f-d30c-495f-8729-5d4b73c9e489"/>
  <p:tag name="COMMONDATA" val="eyJoZGlkIjoiODg5ODdlNWEyZTZjYmQ3ZTBmY2M1NDE2MjJhYjZmNWI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7872,&quot;width&quot;:7740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PLACING_PICTURE_USER_VIEWPORT" val="{&quot;height&quot;:10165,&quot;width&quot;:8908}"/>
</p:tagLst>
</file>

<file path=ppt/theme/theme1.xml><?xml version="1.0" encoding="utf-8"?>
<a:theme xmlns:a="http://schemas.openxmlformats.org/drawingml/2006/main" name="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Echo">
  <a:themeElements>
    <a:clrScheme name="Echo 7">
      <a:dk1>
        <a:srgbClr val="336666"/>
      </a:dk1>
      <a:lt1>
        <a:srgbClr val="FFFFFF"/>
      </a:lt1>
      <a:dk2>
        <a:srgbClr val="000000"/>
      </a:dk2>
      <a:lt2>
        <a:srgbClr val="666699"/>
      </a:lt2>
      <a:accent1>
        <a:srgbClr val="99CCCC"/>
      </a:accent1>
      <a:accent2>
        <a:srgbClr val="CCCCCC"/>
      </a:accent2>
      <a:accent3>
        <a:srgbClr val="FFFFFF"/>
      </a:accent3>
      <a:accent4>
        <a:srgbClr val="2A5656"/>
      </a:accent4>
      <a:accent5>
        <a:srgbClr val="CAE2E2"/>
      </a:accent5>
      <a:accent6>
        <a:srgbClr val="B9B9B9"/>
      </a:accent6>
      <a:hlink>
        <a:srgbClr val="006666"/>
      </a:hlink>
      <a:folHlink>
        <a:srgbClr val="B2B2B2"/>
      </a:folHlink>
    </a:clrScheme>
    <a:fontScheme name="Echo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Echo 1">
        <a:dk1>
          <a:srgbClr val="25252F"/>
        </a:dk1>
        <a:lt1>
          <a:srgbClr val="9999FF"/>
        </a:lt1>
        <a:dk2>
          <a:srgbClr val="000000"/>
        </a:dk2>
        <a:lt2>
          <a:srgbClr val="FFFFFF"/>
        </a:lt2>
        <a:accent1>
          <a:srgbClr val="3366FF"/>
        </a:accent1>
        <a:accent2>
          <a:srgbClr val="003399"/>
        </a:accent2>
        <a:accent3>
          <a:srgbClr val="AAAAAA"/>
        </a:accent3>
        <a:accent4>
          <a:srgbClr val="8282DA"/>
        </a:accent4>
        <a:accent5>
          <a:srgbClr val="ADB8FF"/>
        </a:accent5>
        <a:accent6>
          <a:srgbClr val="002D8A"/>
        </a:accent6>
        <a:hlink>
          <a:srgbClr val="0099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2">
        <a:dk1>
          <a:srgbClr val="314183"/>
        </a:dk1>
        <a:lt1>
          <a:srgbClr val="FFFFFF"/>
        </a:lt1>
        <a:dk2>
          <a:srgbClr val="0B1E45"/>
        </a:dk2>
        <a:lt2>
          <a:srgbClr val="FFFFFF"/>
        </a:lt2>
        <a:accent1>
          <a:srgbClr val="6666FF"/>
        </a:accent1>
        <a:accent2>
          <a:srgbClr val="0066FF"/>
        </a:accent2>
        <a:accent3>
          <a:srgbClr val="AAABB0"/>
        </a:accent3>
        <a:accent4>
          <a:srgbClr val="DADADA"/>
        </a:accent4>
        <a:accent5>
          <a:srgbClr val="B8B8FF"/>
        </a:accent5>
        <a:accent6>
          <a:srgbClr val="005CE7"/>
        </a:accent6>
        <a:hlink>
          <a:srgbClr val="006699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3">
        <a:dk1>
          <a:srgbClr val="194349"/>
        </a:dk1>
        <a:lt1>
          <a:srgbClr val="FFFFCC"/>
        </a:lt1>
        <a:dk2>
          <a:srgbClr val="006666"/>
        </a:dk2>
        <a:lt2>
          <a:srgbClr val="FFFFFF"/>
        </a:lt2>
        <a:accent1>
          <a:srgbClr val="99CC00"/>
        </a:accent1>
        <a:accent2>
          <a:srgbClr val="00B6B2"/>
        </a:accent2>
        <a:accent3>
          <a:srgbClr val="AAB8B8"/>
        </a:accent3>
        <a:accent4>
          <a:srgbClr val="DADAAE"/>
        </a:accent4>
        <a:accent5>
          <a:srgbClr val="CAE2AA"/>
        </a:accent5>
        <a:accent6>
          <a:srgbClr val="00A5A1"/>
        </a:accent6>
        <a:hlink>
          <a:srgbClr val="669900"/>
        </a:hlink>
        <a:folHlink>
          <a:srgbClr val="66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4">
        <a:dk1>
          <a:srgbClr val="194349"/>
        </a:dk1>
        <a:lt1>
          <a:srgbClr val="FFFFCC"/>
        </a:lt1>
        <a:dk2>
          <a:srgbClr val="0000FF"/>
        </a:dk2>
        <a:lt2>
          <a:srgbClr val="FFFFFF"/>
        </a:lt2>
        <a:accent1>
          <a:srgbClr val="0099FF"/>
        </a:accent1>
        <a:accent2>
          <a:srgbClr val="33CC33"/>
        </a:accent2>
        <a:accent3>
          <a:srgbClr val="AAAAFF"/>
        </a:accent3>
        <a:accent4>
          <a:srgbClr val="DADAAE"/>
        </a:accent4>
        <a:accent5>
          <a:srgbClr val="AACAFF"/>
        </a:accent5>
        <a:accent6>
          <a:srgbClr val="2DB92D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5">
        <a:dk1>
          <a:srgbClr val="194349"/>
        </a:dk1>
        <a:lt1>
          <a:srgbClr val="FFFFCC"/>
        </a:lt1>
        <a:dk2>
          <a:srgbClr val="72A497"/>
        </a:dk2>
        <a:lt2>
          <a:srgbClr val="000000"/>
        </a:lt2>
        <a:accent1>
          <a:srgbClr val="805D32"/>
        </a:accent1>
        <a:accent2>
          <a:srgbClr val="7D2F3C"/>
        </a:accent2>
        <a:accent3>
          <a:srgbClr val="BCCFC9"/>
        </a:accent3>
        <a:accent4>
          <a:srgbClr val="DADAAE"/>
        </a:accent4>
        <a:accent5>
          <a:srgbClr val="C0B6AD"/>
        </a:accent5>
        <a:accent6>
          <a:srgbClr val="712A35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6">
        <a:dk1>
          <a:srgbClr val="1C1C1C"/>
        </a:dk1>
        <a:lt1>
          <a:srgbClr val="FFFFFF"/>
        </a:lt1>
        <a:dk2>
          <a:srgbClr val="710F0F"/>
        </a:dk2>
        <a:lt2>
          <a:srgbClr val="FFFFFF"/>
        </a:lt2>
        <a:accent1>
          <a:srgbClr val="FF9900"/>
        </a:accent1>
        <a:accent2>
          <a:srgbClr val="FF3300"/>
        </a:accent2>
        <a:accent3>
          <a:srgbClr val="BBAAAA"/>
        </a:accent3>
        <a:accent4>
          <a:srgbClr val="DADADA"/>
        </a:accent4>
        <a:accent5>
          <a:srgbClr val="FFCAAA"/>
        </a:accent5>
        <a:accent6>
          <a:srgbClr val="E72D00"/>
        </a:accent6>
        <a:hlink>
          <a:srgbClr val="666699"/>
        </a:hlink>
        <a:folHlink>
          <a:srgbClr val="99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cho 7">
        <a:dk1>
          <a:srgbClr val="336666"/>
        </a:dk1>
        <a:lt1>
          <a:srgbClr val="FFFFFF"/>
        </a:lt1>
        <a:dk2>
          <a:srgbClr val="000000"/>
        </a:dk2>
        <a:lt2>
          <a:srgbClr val="666699"/>
        </a:lt2>
        <a:accent1>
          <a:srgbClr val="99CCCC"/>
        </a:accent1>
        <a:accent2>
          <a:srgbClr val="CCCCCC"/>
        </a:accent2>
        <a:accent3>
          <a:srgbClr val="FFFFFF"/>
        </a:accent3>
        <a:accent4>
          <a:srgbClr val="2A5656"/>
        </a:accent4>
        <a:accent5>
          <a:srgbClr val="CAE2E2"/>
        </a:accent5>
        <a:accent6>
          <a:srgbClr val="B9B9B9"/>
        </a:accent6>
        <a:hlink>
          <a:srgbClr val="006666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8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3366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9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CC3300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B98A00"/>
        </a:accent6>
        <a:hlink>
          <a:srgbClr val="CC66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cho 10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666699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B8B8CA"/>
        </a:accent5>
        <a:accent6>
          <a:srgbClr val="8A8AE7"/>
        </a:accent6>
        <a:hlink>
          <a:srgbClr val="3366FF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Teamwork</Template>
  <TotalTime>2</TotalTime>
  <Words>764</Words>
  <Application>Microsoft Office PowerPoint</Application>
  <PresentationFormat>全屏显示(4:3)</PresentationFormat>
  <Paragraphs>158</Paragraphs>
  <Slides>19</Slides>
  <Notes>13</Notes>
  <HiddenSlides>0</HiddenSlides>
  <MMClips>1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19</vt:i4>
      </vt:variant>
    </vt:vector>
  </HeadingPairs>
  <TitlesOfParts>
    <vt:vector size="26" baseType="lpstr">
      <vt:lpstr>楷体_GB2312</vt:lpstr>
      <vt:lpstr>宋体</vt:lpstr>
      <vt:lpstr>Arial</vt:lpstr>
      <vt:lpstr>Calibri</vt:lpstr>
      <vt:lpstr>Wingdings</vt:lpstr>
      <vt:lpstr>Echo</vt:lpstr>
      <vt:lpstr>2_Echo</vt:lpstr>
      <vt:lpstr>教师简介</vt:lpstr>
      <vt:lpstr>内容</vt:lpstr>
      <vt:lpstr>教材与参考书</vt:lpstr>
      <vt:lpstr>PowerPoint 演示文稿</vt:lpstr>
      <vt:lpstr>PowerPoint 演示文稿</vt:lpstr>
      <vt:lpstr>内容</vt:lpstr>
      <vt:lpstr>课程内容</vt:lpstr>
      <vt:lpstr>课程内容</vt:lpstr>
      <vt:lpstr>课程内容</vt:lpstr>
      <vt:lpstr>课程内容</vt:lpstr>
      <vt:lpstr>课程内容</vt:lpstr>
      <vt:lpstr>课程内容</vt:lpstr>
      <vt:lpstr>PowerPoint 演示文稿</vt:lpstr>
      <vt:lpstr>内容</vt:lpstr>
      <vt:lpstr>教学方式</vt:lpstr>
      <vt:lpstr>教学方式</vt:lpstr>
      <vt:lpstr>教学方式</vt:lpstr>
      <vt:lpstr>内容</vt:lpstr>
      <vt:lpstr>成绩比例（拟）</vt:lpstr>
    </vt:vector>
  </TitlesOfParts>
  <Company>CSD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课程概况</dc:title>
  <dc:creator>Jinsong Su</dc:creator>
  <cp:lastModifiedBy>达 林</cp:lastModifiedBy>
  <cp:revision>234</cp:revision>
  <dcterms:created xsi:type="dcterms:W3CDTF">2005-02-20T09:54:00Z</dcterms:created>
  <dcterms:modified xsi:type="dcterms:W3CDTF">2024-02-28T14:16:13Z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2052-12.1.0.16388</vt:lpwstr>
  </property>
  <property fmtid="{D5CDD505-2E9C-101B-9397-08002B2CF9AE}" pid="3" name="ICV">
    <vt:lpwstr>68E08F0C81F243B3B2DBAC878792DFEF</vt:lpwstr>
  </property>
</Properties>
</file>