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6"/>
  </p:notesMasterIdLst>
  <p:handoutMasterIdLst>
    <p:handoutMasterId r:id="rId27"/>
  </p:handoutMasterIdLst>
  <p:sldIdLst>
    <p:sldId id="337" r:id="rId3"/>
    <p:sldId id="306" r:id="rId4"/>
    <p:sldId id="307" r:id="rId5"/>
    <p:sldId id="313" r:id="rId6"/>
    <p:sldId id="319" r:id="rId7"/>
    <p:sldId id="315" r:id="rId8"/>
    <p:sldId id="314" r:id="rId9"/>
    <p:sldId id="316" r:id="rId10"/>
    <p:sldId id="317" r:id="rId11"/>
    <p:sldId id="318" r:id="rId12"/>
    <p:sldId id="359" r:id="rId13"/>
    <p:sldId id="320" r:id="rId14"/>
    <p:sldId id="321" r:id="rId15"/>
    <p:sldId id="267" r:id="rId16"/>
    <p:sldId id="268" r:id="rId17"/>
    <p:sldId id="269" r:id="rId18"/>
    <p:sldId id="308" r:id="rId19"/>
    <p:sldId id="322" r:id="rId20"/>
    <p:sldId id="288" r:id="rId21"/>
    <p:sldId id="275" r:id="rId22"/>
    <p:sldId id="276" r:id="rId23"/>
    <p:sldId id="311" r:id="rId24"/>
    <p:sldId id="283" r:id="rId25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84"/>
  </p:normalViewPr>
  <p:slideViewPr>
    <p:cSldViewPr showGuides="1">
      <p:cViewPr varScale="1">
        <p:scale>
          <a:sx n="67" d="100"/>
          <a:sy n="67" d="100"/>
        </p:scale>
        <p:origin x="1248" y="53"/>
      </p:cViewPr>
      <p:guideLst>
        <p:guide orient="horz" pos="2160"/>
        <p:guide pos="28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8E18E6-21DA-40BF-B1F4-E46E9DD8E1F6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4CDF45-3AAE-40E4-BC9E-B59CF9E7D2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4CDF45-3AAE-40E4-BC9E-B59CF9E7D2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10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12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4CDF45-3AAE-40E4-BC9E-B59CF9E7D2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14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15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1.</a:t>
            </a:r>
            <a:r>
              <a:rPr lang="zh-CN" altLang="en-US" dirty="0"/>
              <a:t>类：数据、方法都看作数据。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2.</a:t>
            </a:r>
            <a:r>
              <a:rPr lang="zh-CN" altLang="en-US" dirty="0"/>
              <a:t>举例：自行车 </a:t>
            </a:r>
            <a:r>
              <a:rPr lang="en-US" altLang="zh-CN" dirty="0"/>
              <a:t>= </a:t>
            </a:r>
            <a:r>
              <a:rPr lang="zh-CN" altLang="en-US" dirty="0"/>
              <a:t>车架 </a:t>
            </a:r>
            <a:r>
              <a:rPr lang="en-US" altLang="zh-CN" dirty="0"/>
              <a:t>+ </a:t>
            </a:r>
            <a:r>
              <a:rPr lang="zh-CN" altLang="en-US" dirty="0"/>
              <a:t>车轮 </a:t>
            </a:r>
            <a:r>
              <a:rPr lang="en-US" altLang="zh-CN" dirty="0"/>
              <a:t>+ ...</a:t>
            </a:r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16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marL="228600" lvl="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dirty="0"/>
              <a:t>不应该叫程序设计步骤</a:t>
            </a:r>
            <a:endParaRPr lang="en-US" altLang="zh-CN" dirty="0"/>
          </a:p>
          <a:p>
            <a:pPr marL="228600" lvl="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dirty="0"/>
              <a:t>需求分析：换需求崩溃</a:t>
            </a:r>
            <a:endParaRPr lang="en-US" altLang="zh-CN" dirty="0"/>
          </a:p>
          <a:p>
            <a:pPr marL="228600" lvl="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dirty="0"/>
              <a:t>系统设计 </a:t>
            </a:r>
            <a:r>
              <a:rPr lang="en-US" altLang="zh-CN" dirty="0"/>
              <a:t>= </a:t>
            </a:r>
            <a:r>
              <a:rPr lang="zh-CN" altLang="en-US" dirty="0"/>
              <a:t>详细设计（模块设计，</a:t>
            </a:r>
            <a:r>
              <a:rPr lang="en-US" altLang="zh-CN" dirty="0"/>
              <a:t>UML</a:t>
            </a:r>
            <a:r>
              <a:rPr lang="zh-CN" altLang="en-US" dirty="0"/>
              <a:t>） </a:t>
            </a:r>
            <a:r>
              <a:rPr lang="en-US" altLang="zh-CN" dirty="0"/>
              <a:t>+ </a:t>
            </a:r>
            <a:r>
              <a:rPr lang="zh-CN" altLang="en-US" dirty="0"/>
              <a:t>概要设计（类设计，</a:t>
            </a:r>
            <a:r>
              <a:rPr lang="en-US" altLang="zh-CN" dirty="0"/>
              <a:t>IBM Rational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28600" lvl="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dirty="0"/>
              <a:t>代码实现：</a:t>
            </a:r>
            <a:r>
              <a:rPr lang="en-US" altLang="zh-CN" dirty="0"/>
              <a:t>C++</a:t>
            </a:r>
            <a:r>
              <a:rPr lang="zh-CN" altLang="en-US" dirty="0"/>
              <a:t>，</a:t>
            </a:r>
            <a:r>
              <a:rPr lang="en-US" altLang="zh-CN" dirty="0"/>
              <a:t>java</a:t>
            </a:r>
            <a:r>
              <a:rPr lang="zh-CN" altLang="en-US" dirty="0"/>
              <a:t>，</a:t>
            </a:r>
            <a:r>
              <a:rPr lang="en-US" altLang="zh-CN" dirty="0"/>
              <a:t>linux</a:t>
            </a:r>
            <a:r>
              <a:rPr lang="zh-CN" altLang="en-US" dirty="0"/>
              <a:t>编程，</a:t>
            </a:r>
            <a:r>
              <a:rPr lang="en-US" altLang="zh-CN" dirty="0"/>
              <a:t>D3D</a:t>
            </a:r>
            <a:r>
              <a:rPr lang="zh-CN" altLang="en-US" dirty="0"/>
              <a:t>，</a:t>
            </a:r>
            <a:r>
              <a:rPr lang="en-US" altLang="zh-CN" dirty="0"/>
              <a:t>matlab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</a:p>
          <a:p>
            <a:pPr marL="228600" lvl="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dirty="0"/>
              <a:t>测试和调试：黑盒（边界测试、用例、百度测试部），白盒（语法</a:t>
            </a:r>
            <a:r>
              <a:rPr lang="en-US" altLang="zh-CN" dirty="0"/>
              <a:t>vs</a:t>
            </a:r>
            <a:r>
              <a:rPr lang="zh-CN" altLang="en-US" dirty="0"/>
              <a:t>逻辑错误）</a:t>
            </a:r>
            <a:endParaRPr lang="en-US" altLang="zh-CN" dirty="0"/>
          </a:p>
          <a:p>
            <a:pPr marL="228600" lvl="0" indent="-228600" eaLnBrk="1" hangingPunct="1">
              <a:spcBef>
                <a:spcPct val="0"/>
              </a:spcBef>
              <a:buFontTx/>
              <a:buAutoNum type="arabicPeriod"/>
            </a:pPr>
            <a:r>
              <a:rPr lang="zh-CN" altLang="en-US" dirty="0">
                <a:ea typeface="楷体_GB2312" pitchFamily="1" charset="-122"/>
              </a:rPr>
              <a:t>部署和维护</a:t>
            </a:r>
            <a:r>
              <a:rPr lang="zh-CN" altLang="en-US" dirty="0"/>
              <a:t>：正确性、完善性、可移植性（</a:t>
            </a:r>
            <a:r>
              <a:rPr lang="en-US" altLang="zh-CN" dirty="0"/>
              <a:t>java</a:t>
            </a:r>
            <a:r>
              <a:rPr lang="zh-CN" altLang="en-US" dirty="0"/>
              <a:t>跨平台，</a:t>
            </a:r>
            <a:r>
              <a:rPr lang="en-US" altLang="zh-CN" dirty="0"/>
              <a:t>C#.net framework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28600" lvl="0" indent="-228600" eaLnBrk="1" hangingPunct="1">
              <a:spcBef>
                <a:spcPct val="0"/>
              </a:spcBef>
              <a:buFontTx/>
              <a:buAutoNum type="arabicPeriod"/>
            </a:pPr>
            <a:endParaRPr lang="zh-CN" altLang="en-US" dirty="0"/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17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4CDF45-3AAE-40E4-BC9E-B59CF9E7D2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C++</a:t>
            </a:r>
            <a:r>
              <a:rPr lang="zh-CN" altLang="en-US" dirty="0"/>
              <a:t>各标准版本：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1998</a:t>
            </a:r>
            <a:r>
              <a:rPr lang="zh-CN" altLang="en-US" dirty="0"/>
              <a:t>：</a:t>
            </a:r>
            <a:r>
              <a:rPr lang="en-US" altLang="zh-CN" dirty="0"/>
              <a:t>C++98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2003</a:t>
            </a:r>
            <a:r>
              <a:rPr lang="zh-CN" altLang="en-US" dirty="0"/>
              <a:t>：</a:t>
            </a:r>
            <a:r>
              <a:rPr lang="en-US" altLang="zh-CN" dirty="0"/>
              <a:t>C++03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2011</a:t>
            </a:r>
            <a:r>
              <a:rPr lang="zh-CN" altLang="en-US" dirty="0"/>
              <a:t>：</a:t>
            </a:r>
            <a:r>
              <a:rPr lang="en-US" altLang="zh-CN" dirty="0"/>
              <a:t>C++11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2014</a:t>
            </a:r>
            <a:r>
              <a:rPr lang="zh-CN" altLang="en-US" dirty="0"/>
              <a:t>：</a:t>
            </a:r>
            <a:r>
              <a:rPr lang="en-US" altLang="zh-CN" dirty="0"/>
              <a:t>C++14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2017</a:t>
            </a:r>
            <a:r>
              <a:rPr lang="zh-CN" altLang="en-US" dirty="0"/>
              <a:t>：</a:t>
            </a:r>
            <a:r>
              <a:rPr lang="en-US" altLang="zh-CN" dirty="0"/>
              <a:t>C++17</a:t>
            </a:r>
            <a:r>
              <a:rPr lang="zh-CN" altLang="en-US" dirty="0"/>
              <a:t>（参考：</a:t>
            </a:r>
            <a:r>
              <a:rPr lang="en-US" altLang="zh-CN" dirty="0"/>
              <a:t>C++2017Draft</a:t>
            </a:r>
            <a:r>
              <a:rPr lang="zh-CN" altLang="en-US" dirty="0"/>
              <a:t>）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2020</a:t>
            </a:r>
            <a:r>
              <a:rPr lang="zh-CN" altLang="en-US" dirty="0"/>
              <a:t>：</a:t>
            </a:r>
            <a:r>
              <a:rPr lang="en-US" altLang="zh-CN" dirty="0"/>
              <a:t>C++20</a:t>
            </a:r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19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程序实体的定义</a:t>
            </a:r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20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4CDF45-3AAE-40E4-BC9E-B59CF9E7D2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头文件、命名空间的空间：代码重用 </a:t>
            </a:r>
            <a:r>
              <a:rPr lang="en-US" altLang="zh-CN" dirty="0"/>
              <a:t>= C++</a:t>
            </a:r>
            <a:r>
              <a:rPr lang="zh-CN" altLang="en-US" dirty="0"/>
              <a:t>面向对象的基本思想。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具体为：继承、多态、模</a:t>
            </a:r>
            <a:r>
              <a:rPr lang="en-US" altLang="zh-CN" dirty="0"/>
              <a:t>(mu)</a:t>
            </a:r>
            <a:r>
              <a:rPr lang="zh-CN" altLang="en-US" dirty="0"/>
              <a:t>板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主函数：形参、语句、返回值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运行结果的计算过程</a:t>
            </a:r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21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字符集可以理解为字典；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标识符用于命名各种</a:t>
            </a:r>
            <a:r>
              <a:rPr lang="zh-CN" altLang="en-US" u="sng" dirty="0"/>
              <a:t>程序实体</a:t>
            </a:r>
            <a:r>
              <a:rPr lang="zh-CN" altLang="en-US" dirty="0"/>
              <a:t>：常量、变量、函数、对象、类等；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&amp;&amp;</a:t>
            </a:r>
            <a:r>
              <a:rPr lang="zh-CN" altLang="en-US" dirty="0"/>
              <a:t>关系符 </a:t>
            </a:r>
            <a:r>
              <a:rPr lang="en-US" altLang="zh-CN" dirty="0"/>
              <a:t>vs </a:t>
            </a:r>
            <a:r>
              <a:rPr lang="zh-CN" altLang="en-US" dirty="0"/>
              <a:t>按位与</a:t>
            </a:r>
            <a:r>
              <a:rPr lang="en-US" altLang="zh-CN" dirty="0"/>
              <a:t>&amp;</a:t>
            </a:r>
            <a:r>
              <a:rPr lang="zh-CN" altLang="en-US" dirty="0"/>
              <a:t>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其他操作符：</a:t>
            </a:r>
            <a:r>
              <a:rPr lang="en-US" altLang="zh-CN" dirty="0"/>
              <a:t>d1?d2:d3</a:t>
            </a:r>
            <a:r>
              <a:rPr lang="zh-CN" altLang="en-US" dirty="0"/>
              <a:t>；逗号操作符；</a:t>
            </a:r>
            <a:r>
              <a:rPr lang="en-US" altLang="zh-CN" dirty="0"/>
              <a:t>sizeof()</a:t>
            </a:r>
            <a:r>
              <a:rPr lang="zh-CN" altLang="en-US" dirty="0"/>
              <a:t>；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空白符：空格，</a:t>
            </a:r>
            <a:r>
              <a:rPr lang="en-US" altLang="zh-CN" dirty="0"/>
              <a:t>tab</a:t>
            </a:r>
            <a:r>
              <a:rPr lang="zh-CN" altLang="en-US" dirty="0"/>
              <a:t>，回车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两种注释：</a:t>
            </a:r>
            <a:r>
              <a:rPr lang="en-US" altLang="zh-CN" dirty="0"/>
              <a:t>// /*</a:t>
            </a:r>
          </a:p>
          <a:p>
            <a:pPr lvl="0" eaLnBrk="1" hangingPunct="1">
              <a:spcBef>
                <a:spcPct val="0"/>
              </a:spcBef>
            </a:pP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22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与开发环境对应：文本编辑，编译器（</a:t>
            </a:r>
            <a:r>
              <a:rPr lang="en-US" altLang="zh-CN" dirty="0"/>
              <a:t>compiler</a:t>
            </a:r>
            <a:r>
              <a:rPr lang="zh-CN" altLang="en-US" dirty="0"/>
              <a:t>），连接器（</a:t>
            </a:r>
            <a:r>
              <a:rPr lang="en-US" altLang="zh-CN" dirty="0"/>
              <a:t>linker</a:t>
            </a:r>
            <a:r>
              <a:rPr lang="zh-CN" altLang="en-US" dirty="0"/>
              <a:t>，</a:t>
            </a:r>
            <a:r>
              <a:rPr lang="en-US" altLang="zh-CN" dirty="0"/>
              <a:t>dll</a:t>
            </a:r>
            <a:r>
              <a:rPr lang="zh-CN" altLang="en-US" dirty="0"/>
              <a:t>）</a:t>
            </a:r>
          </a:p>
        </p:txBody>
      </p:sp>
      <p:sp>
        <p:nvSpPr>
          <p:cNvPr id="430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23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4CDF45-3AAE-40E4-BC9E-B59CF9E7D25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>
                <a:solidFill>
                  <a:srgbClr val="0070C0"/>
                </a:solidFill>
              </a:rPr>
              <a:t>省略了总线（电源</a:t>
            </a:r>
            <a:r>
              <a:rPr lang="en-US" altLang="zh-CN" dirty="0">
                <a:solidFill>
                  <a:srgbClr val="0070C0"/>
                </a:solidFill>
              </a:rPr>
              <a:t>+</a:t>
            </a:r>
            <a:r>
              <a:rPr lang="zh-CN" altLang="en-US" dirty="0">
                <a:solidFill>
                  <a:srgbClr val="0070C0"/>
                </a:solidFill>
              </a:rPr>
              <a:t>主板</a:t>
            </a:r>
            <a:r>
              <a:rPr lang="en-US" altLang="zh-CN" dirty="0">
                <a:solidFill>
                  <a:srgbClr val="0070C0"/>
                </a:solidFill>
              </a:rPr>
              <a:t>+</a:t>
            </a:r>
            <a:r>
              <a:rPr lang="zh-CN" altLang="en-US" dirty="0">
                <a:solidFill>
                  <a:srgbClr val="0070C0"/>
                </a:solidFill>
              </a:rPr>
              <a:t>机箱）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Main memory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dirty="0"/>
              <a:t>Random Access Memory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dirty="0"/>
              <a:t>Used when running the program</a:t>
            </a:r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Secondary memory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dirty="0"/>
              <a:t>Hard disks, CD/DVD</a:t>
            </a:r>
            <a:r>
              <a:rPr lang="zh-CN" altLang="en-US" dirty="0"/>
              <a:t>，</a:t>
            </a:r>
            <a:r>
              <a:rPr lang="en-US" altLang="zh-CN" dirty="0"/>
              <a:t>flash drives</a:t>
            </a:r>
            <a:r>
              <a:rPr lang="zh-CN" altLang="en-US" dirty="0"/>
              <a:t>，</a:t>
            </a:r>
            <a:r>
              <a:rPr lang="en-US" altLang="zh-CN" dirty="0"/>
              <a:t>Data storage for permanent record</a:t>
            </a:r>
          </a:p>
        </p:txBody>
      </p:sp>
      <p:sp>
        <p:nvSpPr>
          <p:cNvPr id="122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Input devices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dirty="0"/>
              <a:t>Allows a person communicate information to the computer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 dirty="0"/>
              <a:t>Keyboard/Mouse/Microphone/Camera</a:t>
            </a:r>
            <a:r>
              <a:rPr lang="zh-CN" altLang="en-US" dirty="0"/>
              <a:t>，同学们举例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Output devices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dirty="0"/>
              <a:t>Allows the computer to communicate information to you.</a:t>
            </a:r>
          </a:p>
          <a:p>
            <a:pPr lvl="2" eaLnBrk="1" hangingPunct="1">
              <a:spcBef>
                <a:spcPct val="0"/>
              </a:spcBef>
            </a:pPr>
            <a:r>
              <a:rPr lang="en-US" altLang="zh-CN" dirty="0"/>
              <a:t>Monitor/Speaker/Printer </a:t>
            </a:r>
            <a:r>
              <a:rPr lang="en-US" altLang="zh-CN" b="1" dirty="0"/>
              <a:t>3D</a:t>
            </a:r>
            <a:r>
              <a:rPr lang="zh-CN" altLang="en-US" b="1" dirty="0"/>
              <a:t>眼镜</a:t>
            </a:r>
            <a:endParaRPr lang="en-US" altLang="zh-CN" b="1" dirty="0"/>
          </a:p>
          <a:p>
            <a:pPr lvl="0" eaLnBrk="1" hangingPunct="1">
              <a:spcBef>
                <a:spcPct val="0"/>
              </a:spcBef>
            </a:pPr>
            <a:endParaRPr lang="en-US" altLang="zh-CN" b="1" dirty="0">
              <a:solidFill>
                <a:srgbClr val="0070C0"/>
              </a:solidFill>
            </a:endParaRPr>
          </a:p>
        </p:txBody>
      </p:sp>
      <p:sp>
        <p:nvSpPr>
          <p:cNvPr id="1434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9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476250" y="2324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8838" name="Rectangle 6"/>
          <p:cNvSpPr>
            <a:spLocks noGrp="1" noChangeArrowheads="1"/>
          </p:cNvSpPr>
          <p:nvPr userDrawn="1"/>
        </p:nvSpPr>
        <p:spPr bwMode="auto">
          <a:xfrm>
            <a:off x="6553200" y="6309995"/>
            <a:ext cx="1905000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1E7CE4-78B9-46D3-A574-A4017E076596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/>
          <p:nvPr userDrawn="1"/>
        </p:nvSpPr>
        <p:spPr>
          <a:xfrm>
            <a:off x="1905" y="6167755"/>
            <a:ext cx="9142095" cy="690245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 eaLnBrk="0" hangingPunct="0"/>
            <a:endParaRPr lang="zh-CN" altLang="en-US" dirty="0">
              <a:latin typeface="Times New Roman" panose="02020603050405020304" pitchFamily="18" charset="0"/>
              <a:ea typeface="大黑体" charset="-122"/>
            </a:endParaRPr>
          </a:p>
        </p:txBody>
      </p:sp>
      <p:sp>
        <p:nvSpPr>
          <p:cNvPr id="1032" name="Line 9"/>
          <p:cNvSpPr/>
          <p:nvPr userDrawn="1"/>
        </p:nvSpPr>
        <p:spPr>
          <a:xfrm flipH="1">
            <a:off x="1447165" y="6182360"/>
            <a:ext cx="635" cy="550545"/>
          </a:xfrm>
          <a:prstGeom prst="line">
            <a:avLst/>
          </a:prstGeom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3" name="Text Box 10"/>
          <p:cNvSpPr txBox="1"/>
          <p:nvPr userDrawn="1"/>
        </p:nvSpPr>
        <p:spPr>
          <a:xfrm>
            <a:off x="5791200" y="6167755"/>
            <a:ext cx="3352800" cy="690245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txBody>
          <a:bodyPr lIns="90000" tIns="46800" rIns="90000" bIns="46800" anchor="ctr" anchorCtr="0"/>
          <a:lstStyle/>
          <a:p>
            <a:pPr lvl="0" algn="ctr" eaLnBrk="0" hangingPunct="0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Harmony Text" pitchFamily="34" charset="0"/>
                <a:ea typeface="宋体" panose="02010600030101010101" pitchFamily="2" charset="-122"/>
              </a:rPr>
              <a:t>厦门大学信息学院</a:t>
            </a:r>
          </a:p>
        </p:txBody>
      </p:sp>
      <p:sp>
        <p:nvSpPr>
          <p:cNvPr id="1034" name="Text Box 11"/>
          <p:cNvSpPr txBox="1"/>
          <p:nvPr userDrawn="1"/>
        </p:nvSpPr>
        <p:spPr>
          <a:xfrm>
            <a:off x="0" y="6337935"/>
            <a:ext cx="1371600" cy="5200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讲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5" name="Text Box 12"/>
          <p:cNvSpPr txBox="1"/>
          <p:nvPr userDrawn="1"/>
        </p:nvSpPr>
        <p:spPr>
          <a:xfrm>
            <a:off x="2642870" y="6344920"/>
            <a:ext cx="1626870" cy="3879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面向对象程序设计</a:t>
            </a:r>
          </a:p>
        </p:txBody>
      </p:sp>
      <p:cxnSp>
        <p:nvCxnSpPr>
          <p:cNvPr id="2" name="直接连接符 1"/>
          <p:cNvCxnSpPr/>
          <p:nvPr userDrawn="1"/>
        </p:nvCxnSpPr>
        <p:spPr>
          <a:xfrm>
            <a:off x="9525" y="513373"/>
            <a:ext cx="9144000" cy="0"/>
          </a:xfrm>
          <a:prstGeom prst="line">
            <a:avLst/>
          </a:prstGeom>
          <a:solidFill>
            <a:srgbClr val="0B5FD1"/>
          </a:solidFill>
          <a:ln w="38100">
            <a:solidFill>
              <a:srgbClr val="0766D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 userDrawn="1"/>
        </p:nvSpPr>
        <p:spPr>
          <a:xfrm>
            <a:off x="1764030" y="33020"/>
            <a:ext cx="5589905" cy="480060"/>
          </a:xfrm>
          <a:prstGeom prst="roundRect">
            <a:avLst>
              <a:gd name="adj" fmla="val 32539"/>
            </a:avLst>
          </a:prstGeom>
          <a:solidFill>
            <a:srgbClr val="0B5F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buClrTx/>
              <a:buSzTx/>
              <a:buFontTx/>
              <a:defRPr/>
            </a:pPr>
            <a:r>
              <a:rPr lang="zh-CN" altLang="en-US" sz="2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+mn-ea"/>
              </a:rPr>
              <a:t>第</a:t>
            </a:r>
            <a:r>
              <a:rPr lang="en-US" altLang="zh-CN" sz="2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sz="2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+mn-ea"/>
              </a:rPr>
              <a:t>章 C++概述</a:t>
            </a:r>
            <a:endParaRPr lang="zh-CN" altLang="en-US" sz="24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宋体" panose="02010600030101010101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前凸带形 10"/>
          <p:cNvSpPr/>
          <p:nvPr userDrawn="1"/>
        </p:nvSpPr>
        <p:spPr>
          <a:xfrm>
            <a:off x="10160" y="44450"/>
            <a:ext cx="1255395" cy="466090"/>
          </a:xfrm>
          <a:prstGeom prst="ribbon">
            <a:avLst/>
          </a:prstGeom>
          <a:solidFill>
            <a:srgbClr val="0B5FD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532495" y="0"/>
            <a:ext cx="485140" cy="483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8838" name="Rectangle 6"/>
          <p:cNvSpPr>
            <a:spLocks noGrp="1" noChangeArrowheads="1"/>
          </p:cNvSpPr>
          <p:nvPr userDrawn="1"/>
        </p:nvSpPr>
        <p:spPr bwMode="auto">
          <a:xfrm>
            <a:off x="6553200" y="6309995"/>
            <a:ext cx="1905000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1E7CE4-78B9-46D3-A574-A4017E076596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/>
          <p:nvPr userDrawn="1"/>
        </p:nvSpPr>
        <p:spPr>
          <a:xfrm>
            <a:off x="1905" y="6167755"/>
            <a:ext cx="9142095" cy="690245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 eaLnBrk="0" hangingPunct="0"/>
            <a:endParaRPr lang="zh-CN" altLang="en-US" dirty="0">
              <a:latin typeface="Times New Roman" panose="02020603050405020304" pitchFamily="18" charset="0"/>
              <a:ea typeface="大黑体" charset="-122"/>
            </a:endParaRPr>
          </a:p>
        </p:txBody>
      </p:sp>
      <p:sp>
        <p:nvSpPr>
          <p:cNvPr id="1032" name="Line 9"/>
          <p:cNvSpPr/>
          <p:nvPr userDrawn="1"/>
        </p:nvSpPr>
        <p:spPr>
          <a:xfrm flipH="1">
            <a:off x="1447165" y="6182360"/>
            <a:ext cx="635" cy="550545"/>
          </a:xfrm>
          <a:prstGeom prst="line">
            <a:avLst/>
          </a:prstGeom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3" name="Text Box 10"/>
          <p:cNvSpPr txBox="1"/>
          <p:nvPr userDrawn="1"/>
        </p:nvSpPr>
        <p:spPr>
          <a:xfrm>
            <a:off x="5791200" y="6167755"/>
            <a:ext cx="3352800" cy="690245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txBody>
          <a:bodyPr lIns="90000" tIns="46800" rIns="90000" bIns="46800" anchor="ctr" anchorCtr="0"/>
          <a:lstStyle/>
          <a:p>
            <a:pPr lvl="0" algn="ctr" eaLnBrk="0" hangingPunct="0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Harmony Text" pitchFamily="34" charset="0"/>
                <a:ea typeface="宋体" panose="02010600030101010101" pitchFamily="2" charset="-122"/>
              </a:rPr>
              <a:t>厦门大学信息学院</a:t>
            </a:r>
          </a:p>
        </p:txBody>
      </p:sp>
      <p:sp>
        <p:nvSpPr>
          <p:cNvPr id="1034" name="Text Box 11"/>
          <p:cNvSpPr txBox="1"/>
          <p:nvPr userDrawn="1"/>
        </p:nvSpPr>
        <p:spPr>
          <a:xfrm>
            <a:off x="0" y="6318885"/>
            <a:ext cx="1371600" cy="53911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01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讲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5" name="Text Box 12"/>
          <p:cNvSpPr txBox="1"/>
          <p:nvPr userDrawn="1"/>
        </p:nvSpPr>
        <p:spPr>
          <a:xfrm>
            <a:off x="2642870" y="6318885"/>
            <a:ext cx="1626870" cy="32639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面向对象程序设计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/>
        </p:nvSpPr>
        <p:spPr>
          <a:xfrm>
            <a:off x="1835785" y="1484630"/>
            <a:ext cx="6477000" cy="1752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 eaLnBrk="1" hangingPunct="1"/>
            <a:r>
              <a:rPr lang="zh-CN" altLang="zh-CN" sz="5400" b="1" dirty="0">
                <a:latin typeface="楷体_GB2312" pitchFamily="1" charset="-122"/>
                <a:ea typeface="楷体_GB2312" pitchFamily="1" charset="-122"/>
              </a:rPr>
              <a:t>第一章 </a:t>
            </a:r>
            <a:r>
              <a:rPr lang="en-US" altLang="zh-CN" sz="5400" b="1" dirty="0">
                <a:latin typeface="楷体_GB2312" pitchFamily="1" charset="-122"/>
                <a:ea typeface="楷体_GB2312" pitchFamily="1" charset="-122"/>
              </a:rPr>
              <a:t>C++</a:t>
            </a:r>
            <a:r>
              <a:rPr lang="zh-CN" altLang="zh-CN" sz="5400" b="1" dirty="0">
                <a:latin typeface="楷体_GB2312" pitchFamily="1" charset="-122"/>
                <a:ea typeface="楷体_GB2312" pitchFamily="1" charset="-122"/>
              </a:rPr>
              <a:t>概述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9525" y="513373"/>
            <a:ext cx="9144000" cy="0"/>
          </a:xfrm>
          <a:prstGeom prst="line">
            <a:avLst/>
          </a:prstGeom>
          <a:solidFill>
            <a:srgbClr val="0B5FD1"/>
          </a:solidFill>
          <a:ln w="38100">
            <a:solidFill>
              <a:srgbClr val="0766D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764030" y="33020"/>
            <a:ext cx="5589905" cy="480060"/>
          </a:xfrm>
          <a:prstGeom prst="roundRect">
            <a:avLst>
              <a:gd name="adj" fmla="val 32539"/>
            </a:avLst>
          </a:prstGeom>
          <a:solidFill>
            <a:srgbClr val="0B5F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第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章 </a:t>
            </a:r>
            <a:r>
              <a:rPr lang="en-US" altLang="zh-CN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C++</a:t>
            </a:r>
            <a:r>
              <a:rPr lang="zh-CN" altLang="en-US" sz="2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概述</a:t>
            </a:r>
          </a:p>
        </p:txBody>
      </p:sp>
      <p:sp>
        <p:nvSpPr>
          <p:cNvPr id="11" name="前凸带形 10"/>
          <p:cNvSpPr/>
          <p:nvPr/>
        </p:nvSpPr>
        <p:spPr>
          <a:xfrm>
            <a:off x="10160" y="44450"/>
            <a:ext cx="1255395" cy="466090"/>
          </a:xfrm>
          <a:prstGeom prst="ribbon">
            <a:avLst/>
          </a:prstGeom>
          <a:solidFill>
            <a:srgbClr val="0B5FD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495" y="0"/>
            <a:ext cx="485140" cy="4838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 txBox="1"/>
          <p:nvPr/>
        </p:nvSpPr>
        <p:spPr>
          <a:xfrm>
            <a:off x="612775" y="1600200"/>
            <a:ext cx="8153400" cy="4495800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然而，计算机的软件流程 </a:t>
            </a: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≠ 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软件模型！</a:t>
            </a:r>
            <a:endParaRPr kumimoji="0" lang="en-US" altLang="zh-CN" sz="2800" b="1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en-US" sz="2400" b="1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R="0" defTabSz="914400">
              <a:spcBef>
                <a:spcPct val="20000"/>
              </a:spcBef>
              <a:buClr>
                <a:schemeClr val="tx1"/>
              </a:buClr>
              <a:buSzPct val="70000"/>
              <a:buFontTx/>
              <a:buNone/>
              <a:defRPr/>
            </a:pPr>
            <a:r>
              <a:rPr kumimoji="0" lang="zh-CN" altLang="en-US" sz="2400" b="1" kern="0" cap="none" spc="0" normalizeH="0" baseline="0" noProof="0" dirty="0">
                <a:solidFill>
                  <a:srgbClr val="0070C0"/>
                </a:solidFill>
                <a:cs typeface="+mn-cs"/>
              </a:rPr>
              <a:t>   数学模型：图灵机</a:t>
            </a:r>
            <a:endParaRPr kumimoji="0" lang="en-US" altLang="zh-CN" sz="2400" b="1" kern="0" cap="none" spc="0" normalizeH="0" baseline="0" noProof="0" dirty="0">
              <a:solidFill>
                <a:srgbClr val="0070C0"/>
              </a:solidFill>
              <a:cs typeface="+mn-cs"/>
            </a:endParaRPr>
          </a:p>
          <a:p>
            <a:pPr marR="0" defTabSz="914400">
              <a:spcBef>
                <a:spcPct val="20000"/>
              </a:spcBef>
              <a:buClr>
                <a:schemeClr val="tx1"/>
              </a:buClr>
              <a:buSzPct val="70000"/>
              <a:buFontTx/>
              <a:buNone/>
              <a:defRPr/>
            </a:pPr>
            <a:endParaRPr kumimoji="0" lang="en-US" sz="2400" b="1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9459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3108325"/>
            <a:ext cx="2428875" cy="2552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0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4513" y="2598738"/>
            <a:ext cx="2476500" cy="3133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476375" y="333375"/>
            <a:ext cx="7010400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1" charset="-122"/>
                <a:cs typeface="+mj-cs"/>
              </a:rPr>
              <a:t>1.2 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1" charset="-122"/>
                <a:cs typeface="+mj-cs"/>
              </a:rPr>
              <a:t>计算机的软件模型</a:t>
            </a:r>
            <a:endParaRPr kumimoji="0" lang="zh-CN" altLang="zh-CN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楷体_GB2312" pitchFamily="1" charset="-122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5577840" y="621030"/>
            <a:ext cx="3506470" cy="2476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5DF4A0F-D981-29EC-D54A-1446E096577A}"/>
              </a:ext>
            </a:extLst>
          </p:cNvPr>
          <p:cNvSpPr txBox="1"/>
          <p:nvPr/>
        </p:nvSpPr>
        <p:spPr>
          <a:xfrm>
            <a:off x="88280" y="2564904"/>
            <a:ext cx="868877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</a:rPr>
              <a:t>截止2019年，中国只有一位获得图灵奖:姚期智。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endParaRPr lang="en-US" altLang="zh-CN" sz="2000" b="1" dirty="0">
              <a:solidFill>
                <a:schemeClr val="tx2"/>
              </a:solidFill>
            </a:endParaRPr>
          </a:p>
          <a:p>
            <a:r>
              <a:rPr lang="zh-CN" altLang="en-US" sz="2000" b="1" dirty="0">
                <a:solidFill>
                  <a:schemeClr val="tx2"/>
                </a:solidFill>
              </a:rPr>
              <a:t>1967年姚期智获得台湾大学物理学士学位;1972年获得哈佛大学物理博士学位;1975年获得伊利诺依大学计算机科学博士学位，之后先后在美国麻省理工学院数学系、斯坦福大学计算机系、加州大学伯克利分校计算机系任助理教授、教授;1998年当选为美国国家科学院院士。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endParaRPr lang="en-US" altLang="zh-CN" sz="2000" b="1" dirty="0">
              <a:solidFill>
                <a:schemeClr val="tx2"/>
              </a:solidFill>
            </a:endParaRPr>
          </a:p>
          <a:p>
            <a:r>
              <a:rPr lang="zh-CN" altLang="en-US" sz="2000" b="1" dirty="0">
                <a:solidFill>
                  <a:schemeClr val="tx2"/>
                </a:solidFill>
              </a:rPr>
              <a:t>2000年获得图灵奖，是唯一的华人学者（截止到2017年)﹔2004年起在清华大学任全职教授，同年当选为中国科学院外籍院士;2005年出任香港中文大学博文讲座教授;2011年担任清华大学交叉信息研究院院长。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>
          <a:xfrm>
            <a:off x="1476375" y="333375"/>
            <a:ext cx="7010400" cy="12239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b="1" dirty="0">
                <a:ea typeface="楷体_GB2312" pitchFamily="1" charset="-122"/>
              </a:rPr>
              <a:t>1.3 </a:t>
            </a:r>
            <a:r>
              <a:rPr lang="zh-CN" altLang="en-US" sz="4000" b="1" dirty="0">
                <a:ea typeface="楷体_GB2312" pitchFamily="1" charset="-122"/>
              </a:rPr>
              <a:t>二进制表示</a:t>
            </a:r>
            <a:endParaRPr lang="zh-CN" altLang="zh-CN" sz="4000" b="1" dirty="0">
              <a:ea typeface="楷体_GB2312" pitchFamily="1" charset="-122"/>
            </a:endParaRPr>
          </a:p>
        </p:txBody>
      </p:sp>
      <p:sp>
        <p:nvSpPr>
          <p:cNvPr id="4" name="Content Placeholder 4"/>
          <p:cNvSpPr txBox="1"/>
          <p:nvPr/>
        </p:nvSpPr>
        <p:spPr>
          <a:xfrm>
            <a:off x="1187450" y="2349500"/>
            <a:ext cx="7129463" cy="3671888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en-US" altLang="zh-CN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十进制、十六进制、八进制、二进制</a:t>
            </a:r>
            <a:endParaRPr kumimoji="0" lang="en-US" altLang="zh-CN" sz="2800" b="1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en-US" altLang="zh-CN" sz="2800" b="1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二进制的转换、补码运算（加减乘除）、浮点数表示，</a:t>
            </a:r>
            <a:r>
              <a:rPr kumimoji="0" lang="zh-CN" altLang="en-US" sz="2800" b="1" kern="0" cap="none" spc="0" normalizeH="0" baseline="0" noProof="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书本</a:t>
            </a:r>
            <a:r>
              <a:rPr kumimoji="0" lang="en-US" altLang="zh-CN" sz="2800" b="1" kern="0" cap="none" spc="0" normalizeH="0" baseline="0" noProof="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6-7</a:t>
            </a:r>
            <a:r>
              <a:rPr kumimoji="0" lang="zh-CN" altLang="en-US" sz="2800" b="1" kern="0" cap="none" spc="0" normalizeH="0" baseline="0" noProof="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页，举例子</a:t>
            </a:r>
            <a:endParaRPr kumimoji="0" lang="en-US" altLang="zh-CN" sz="2800" b="1" kern="0" cap="none" spc="0" normalizeH="0" baseline="0" noProof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en-US" altLang="zh-CN" sz="2800" b="1" kern="0" cap="none" spc="0" normalizeH="0" baseline="0" noProof="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计算机只会加法 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kumimoji="0" lang="en-US" altLang="zh-CN" sz="2800" b="1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en-US" sz="2000" b="1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en-US" sz="2000" b="1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defTabSz="9144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en-US" sz="2400" b="1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12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>
          <a:xfrm>
            <a:off x="1476375" y="333375"/>
            <a:ext cx="7010400" cy="12239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zh-CN" sz="4000" b="1" dirty="0">
                <a:ea typeface="楷体_GB2312" pitchFamily="1" charset="-122"/>
              </a:rPr>
              <a:t>主要内容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1233488" y="2349500"/>
            <a:ext cx="6291262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b="1" dirty="0">
                <a:ea typeface="楷体_GB2312" pitchFamily="1" charset="-122"/>
              </a:rPr>
              <a:t> 1. </a:t>
            </a:r>
            <a:r>
              <a:rPr lang="zh-CN" altLang="en-US" sz="2800" b="1" dirty="0">
                <a:ea typeface="楷体_GB2312" pitchFamily="1" charset="-122"/>
              </a:rPr>
              <a:t>计算机的硬件和软件模型</a:t>
            </a:r>
            <a:endParaRPr lang="en-US" altLang="zh-CN" sz="2800" b="1" dirty="0">
              <a:ea typeface="楷体_GB2312" pitchFamily="1" charset="-122"/>
            </a:endParaRPr>
          </a:p>
          <a:p>
            <a:pPr eaLnBrk="1" hangingPunct="1"/>
            <a:endParaRPr lang="en-US" altLang="zh-CN" sz="2800" b="1" dirty="0">
              <a:ea typeface="楷体_GB2312" pitchFamily="1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0070C0"/>
                </a:solidFill>
                <a:ea typeface="楷体_GB2312" pitchFamily="1" charset="-122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a typeface="楷体_GB2312" pitchFamily="1" charset="-122"/>
              </a:rPr>
              <a:t>2. </a:t>
            </a:r>
            <a:r>
              <a:rPr lang="zh-CN" altLang="en-US" sz="2800" b="1" dirty="0">
                <a:solidFill>
                  <a:srgbClr val="0070C0"/>
                </a:solidFill>
                <a:ea typeface="楷体_GB2312" pitchFamily="1" charset="-122"/>
              </a:rPr>
              <a:t>程序设计简介</a:t>
            </a:r>
            <a:endParaRPr lang="en-US" altLang="zh-CN" sz="2800" b="1" dirty="0">
              <a:solidFill>
                <a:srgbClr val="0070C0"/>
              </a:solidFill>
              <a:ea typeface="楷体_GB2312" pitchFamily="1" charset="-122"/>
            </a:endParaRPr>
          </a:p>
          <a:p>
            <a:pPr eaLnBrk="1" hangingPunct="1"/>
            <a:endParaRPr lang="zh-CN" altLang="en-US" sz="2800" b="1" dirty="0">
              <a:ea typeface="楷体_GB2312" pitchFamily="1" charset="-122"/>
            </a:endParaRPr>
          </a:p>
          <a:p>
            <a:pPr eaLnBrk="1" hangingPunct="1"/>
            <a:r>
              <a:rPr lang="en-US" altLang="zh-CN" sz="2800" b="1" dirty="0">
                <a:ea typeface="楷体_GB2312" pitchFamily="1" charset="-122"/>
              </a:rPr>
              <a:t> 3. C++</a:t>
            </a:r>
            <a:r>
              <a:rPr lang="zh-CN" altLang="en-US" sz="2800" b="1" dirty="0">
                <a:ea typeface="楷体_GB2312" pitchFamily="1" charset="-122"/>
              </a:rPr>
              <a:t>语言概述</a:t>
            </a:r>
          </a:p>
          <a:p>
            <a:pPr eaLnBrk="1" hangingPunct="1"/>
            <a:endParaRPr lang="en-US" altLang="zh-CN" sz="2800" b="1" dirty="0">
              <a:ea typeface="楷体_GB2312" pitchFamily="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13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xfrm>
            <a:off x="1403350" y="404813"/>
            <a:ext cx="5473700" cy="93662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b="1" dirty="0">
                <a:ea typeface="楷体_GB2312" pitchFamily="1" charset="-122"/>
              </a:rPr>
              <a:t>2.1 </a:t>
            </a:r>
            <a:r>
              <a:rPr lang="zh-CN" altLang="zh-CN" sz="4000" b="1" dirty="0">
                <a:ea typeface="楷体_GB2312" pitchFamily="1" charset="-122"/>
              </a:rPr>
              <a:t>程序设计范型</a:t>
            </a:r>
            <a:r>
              <a:rPr lang="zh-CN" altLang="zh-CN" b="1" dirty="0"/>
              <a:t> 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4294967295"/>
          </p:nvPr>
        </p:nvSpPr>
        <p:spPr>
          <a:xfrm>
            <a:off x="684213" y="2060575"/>
            <a:ext cx="8135937" cy="4221163"/>
          </a:xfrm>
        </p:spPr>
        <p:txBody>
          <a:bodyPr vert="horz" wrap="square" lIns="91440" tIns="45720" rIns="91440" bIns="45720" anchor="t" anchorCtr="0"/>
          <a:lstStyle/>
          <a:p>
            <a:pPr marL="365125" indent="-365125" eaLnBrk="1" hangingPunct="1">
              <a:lnSpc>
                <a:spcPct val="90000"/>
              </a:lnSpc>
            </a:pP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对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数据和数据操作之间关系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的不同处理就形成了不同的程序设计范型：</a:t>
            </a:r>
            <a:endParaRPr lang="en-US" altLang="zh-CN" sz="2800" b="1" dirty="0">
              <a:latin typeface="楷体_GB2312" pitchFamily="1" charset="-122"/>
              <a:ea typeface="楷体_GB2312" pitchFamily="1" charset="-122"/>
            </a:endParaRPr>
          </a:p>
          <a:p>
            <a:pPr marL="365125" indent="-365125" eaLnBrk="1" hangingPunct="1">
              <a:lnSpc>
                <a:spcPct val="90000"/>
              </a:lnSpc>
              <a:buNone/>
            </a:pPr>
            <a:endParaRPr lang="zh-CN" altLang="en-US" sz="2000" b="1" dirty="0">
              <a:latin typeface="楷体_GB2312" pitchFamily="1" charset="-122"/>
              <a:ea typeface="楷体_GB2312" pitchFamily="1" charset="-122"/>
            </a:endParaRPr>
          </a:p>
          <a:p>
            <a:pPr marL="916305" lvl="1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0070C0"/>
                </a:solidFill>
                <a:ea typeface="楷体_GB2312" pitchFamily="1" charset="-122"/>
              </a:rPr>
              <a:t>机器码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1" charset="-122"/>
              </a:rPr>
              <a:t>（面向机器：汇编语言）</a:t>
            </a:r>
            <a:endParaRPr lang="en-US" altLang="zh-CN" sz="2000" b="1" dirty="0">
              <a:solidFill>
                <a:srgbClr val="FF0000"/>
              </a:solidFill>
              <a:ea typeface="楷体_GB2312" pitchFamily="1" charset="-122"/>
            </a:endParaRPr>
          </a:p>
          <a:p>
            <a:pPr marL="916305" lvl="1" eaLnBrk="1" hangingPunct="1">
              <a:lnSpc>
                <a:spcPct val="90000"/>
              </a:lnSpc>
            </a:pPr>
            <a:endParaRPr lang="en-US" altLang="zh-CN" sz="2400" b="1" dirty="0">
              <a:solidFill>
                <a:srgbClr val="FF0000"/>
              </a:solidFill>
              <a:ea typeface="楷体_GB2312" pitchFamily="1" charset="-122"/>
            </a:endParaRPr>
          </a:p>
          <a:p>
            <a:pPr marL="916305" lvl="1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0070C0"/>
                </a:solidFill>
                <a:ea typeface="楷体_GB2312" pitchFamily="1" charset="-122"/>
              </a:rPr>
              <a:t>过程式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1" charset="-122"/>
              </a:rPr>
              <a:t>（高级语言：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1" charset="-122"/>
              </a:rPr>
              <a:t>C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1" charset="-122"/>
              </a:rPr>
              <a:t>语言）</a:t>
            </a:r>
            <a:endParaRPr lang="en-US" altLang="zh-CN" sz="2000" b="1" dirty="0">
              <a:solidFill>
                <a:srgbClr val="FF0000"/>
              </a:solidFill>
              <a:ea typeface="楷体_GB2312" pitchFamily="1" charset="-122"/>
            </a:endParaRPr>
          </a:p>
          <a:p>
            <a:pPr marL="916305" lvl="1" eaLnBrk="1" hangingPunct="1">
              <a:lnSpc>
                <a:spcPct val="90000"/>
              </a:lnSpc>
            </a:pPr>
            <a:endParaRPr lang="zh-CN" altLang="en-US" sz="2400" b="1" dirty="0">
              <a:solidFill>
                <a:srgbClr val="FF0000"/>
              </a:solidFill>
              <a:ea typeface="楷体_GB2312" pitchFamily="1" charset="-122"/>
            </a:endParaRPr>
          </a:p>
          <a:p>
            <a:pPr marL="916305" lvl="1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0070C0"/>
                </a:solidFill>
                <a:ea typeface="楷体_GB2312" pitchFamily="1" charset="-122"/>
              </a:rPr>
              <a:t>对象式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1" charset="-122"/>
              </a:rPr>
              <a:t>（面向对象：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1" charset="-122"/>
              </a:rPr>
              <a:t>C++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1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1" charset="-122"/>
              </a:rPr>
              <a:t>Java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1" charset="-122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1" charset="-122"/>
              </a:rPr>
              <a:t>...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1" charset="-122"/>
              </a:rPr>
              <a:t>）</a:t>
            </a:r>
            <a:endParaRPr lang="en-US" altLang="zh-CN" sz="2000" b="1" dirty="0">
              <a:solidFill>
                <a:srgbClr val="FF0000"/>
              </a:solidFill>
              <a:ea typeface="楷体_GB2312" pitchFamily="1" charset="-122"/>
            </a:endParaRPr>
          </a:p>
          <a:p>
            <a:pPr marL="916305" lvl="1" eaLnBrk="1" hangingPunct="1">
              <a:lnSpc>
                <a:spcPct val="90000"/>
              </a:lnSpc>
            </a:pPr>
            <a:endParaRPr lang="zh-CN" altLang="en-US" sz="2400" b="1" dirty="0">
              <a:solidFill>
                <a:srgbClr val="FF0000"/>
              </a:solidFill>
              <a:ea typeface="楷体_GB2312" pitchFamily="1" charset="-122"/>
            </a:endParaRPr>
          </a:p>
          <a:p>
            <a:pPr marL="916305" lvl="1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0070C0"/>
                </a:solidFill>
                <a:ea typeface="楷体_GB2312" pitchFamily="1" charset="-122"/>
              </a:rPr>
              <a:t>动态语言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1" charset="-122"/>
              </a:rPr>
              <a:t>（运行时改变属性和方法：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1" charset="-122"/>
              </a:rPr>
              <a:t>Python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1" charset="-122"/>
              </a:rPr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 idx="4294967295"/>
          </p:nvPr>
        </p:nvSpPr>
        <p:spPr>
          <a:xfrm>
            <a:off x="1403350" y="373063"/>
            <a:ext cx="6454775" cy="111125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b="1" dirty="0">
                <a:ea typeface="楷体_GB2312" pitchFamily="1" charset="-122"/>
              </a:rPr>
              <a:t> </a:t>
            </a:r>
            <a:r>
              <a:rPr lang="zh-CN" altLang="zh-CN" sz="4000" b="1" dirty="0">
                <a:ea typeface="楷体_GB2312" pitchFamily="1" charset="-122"/>
              </a:rPr>
              <a:t>过程式程序设计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4294967295"/>
          </p:nvPr>
        </p:nvSpPr>
        <p:spPr>
          <a:xfrm>
            <a:off x="720725" y="2205038"/>
            <a:ext cx="7812088" cy="3887787"/>
          </a:xfrm>
        </p:spPr>
        <p:txBody>
          <a:bodyPr vert="horz" wrap="square" lIns="91440" tIns="45720" rIns="91440" bIns="45720" anchor="t" anchorCtr="0"/>
          <a:lstStyle/>
          <a:p>
            <a:pPr marL="357505" indent="-357505" eaLnBrk="1" hangingPunct="1"/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以功能为中心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、基于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功能分解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的程序设计范型。</a:t>
            </a:r>
            <a:endParaRPr lang="en-US" altLang="zh-CN" sz="2400" b="1" dirty="0">
              <a:latin typeface="楷体_GB2312" pitchFamily="1" charset="-122"/>
              <a:ea typeface="楷体_GB2312" pitchFamily="1" charset="-122"/>
            </a:endParaRPr>
          </a:p>
          <a:p>
            <a:pPr marL="357505" indent="-357505" eaLnBrk="1" hangingPunct="1"/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 marL="357505" indent="-357505" eaLnBrk="1" hangingPunct="1"/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程序由一些子程序构成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，每个子程序对应一个子功能。</a:t>
            </a:r>
            <a:endParaRPr lang="en-US" altLang="zh-CN" sz="2400" b="1" dirty="0">
              <a:latin typeface="楷体_GB2312" pitchFamily="1" charset="-122"/>
              <a:ea typeface="楷体_GB2312" pitchFamily="1" charset="-122"/>
            </a:endParaRPr>
          </a:p>
          <a:p>
            <a:pPr marL="357505" indent="-357505" eaLnBrk="1" hangingPunct="1"/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 marL="357505" indent="-357505" eaLnBrk="1" hangingPunct="1"/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过程式程序的执行过程体现为一系列的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子程序调用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。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数据处于附属地位，它独立于子程序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，在子程序调用时作为参数或全局变量传给子程序使用。</a:t>
            </a:r>
          </a:p>
          <a:p>
            <a:pPr marL="357505" indent="-357505" eaLnBrk="1" hangingPunct="1">
              <a:buNone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		   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程序 </a:t>
            </a:r>
            <a:r>
              <a:rPr lang="en-US" altLang="zh-CN" sz="2400" b="1" dirty="0">
                <a:latin typeface="楷体_GB2312" pitchFamily="1" charset="-122"/>
                <a:ea typeface="楷体_GB2312" pitchFamily="1" charset="-122"/>
              </a:rPr>
              <a:t>= 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1" charset="-122"/>
                <a:ea typeface="楷体_GB2312" pitchFamily="1" charset="-122"/>
              </a:rPr>
              <a:t>算法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 sz="2400" b="1" dirty="0">
                <a:latin typeface="楷体_GB2312" pitchFamily="1" charset="-122"/>
                <a:ea typeface="楷体_GB2312" pitchFamily="1" charset="-122"/>
              </a:rPr>
              <a:t>+ </a:t>
            </a:r>
            <a:r>
              <a:rPr lang="zh-CN" altLang="en-US" sz="2400" b="1" dirty="0">
                <a:solidFill>
                  <a:srgbClr val="00B050"/>
                </a:solidFill>
                <a:latin typeface="楷体_GB2312" pitchFamily="1" charset="-122"/>
                <a:ea typeface="楷体_GB2312" pitchFamily="1" charset="-122"/>
              </a:rPr>
              <a:t>数据结构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15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>
          <a:xfrm>
            <a:off x="1403350" y="344488"/>
            <a:ext cx="7489825" cy="113982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b="1" dirty="0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zh-CN" sz="4000" b="1" dirty="0">
                <a:latin typeface="楷体_GB2312" pitchFamily="1" charset="-122"/>
                <a:ea typeface="楷体_GB2312" pitchFamily="1" charset="-122"/>
              </a:rPr>
              <a:t>对象式（面向对象）</a:t>
            </a:r>
            <a:r>
              <a:rPr lang="zh-CN" altLang="en-US" sz="4000" b="1" dirty="0">
                <a:latin typeface="楷体_GB2312" pitchFamily="1" charset="-122"/>
                <a:ea typeface="楷体_GB2312" pitchFamily="1" charset="-122"/>
              </a:rPr>
              <a:t>程序</a:t>
            </a:r>
            <a:r>
              <a:rPr lang="zh-CN" altLang="zh-CN" sz="4000" b="1" dirty="0">
                <a:latin typeface="楷体_GB2312" pitchFamily="1" charset="-122"/>
                <a:ea typeface="楷体_GB2312" pitchFamily="1" charset="-122"/>
              </a:rPr>
              <a:t>设计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>
          <a:xfrm>
            <a:off x="754380" y="1674495"/>
            <a:ext cx="7921625" cy="4707255"/>
          </a:xfrm>
        </p:spPr>
        <p:txBody>
          <a:bodyPr vert="horz" wrap="square" lIns="91440" tIns="45720" rIns="91440" bIns="45720" anchor="t" anchorCtr="0"/>
          <a:lstStyle/>
          <a:p>
            <a:pPr marL="357505" indent="-357505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以数据为中心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、基于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数据抽象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的程序设计范型。</a:t>
            </a:r>
            <a:endParaRPr lang="en-US" altLang="zh-CN" sz="2400" b="1" dirty="0">
              <a:latin typeface="楷体_GB2312" pitchFamily="1" charset="-122"/>
              <a:ea typeface="楷体_GB2312" pitchFamily="1" charset="-122"/>
            </a:endParaRPr>
          </a:p>
          <a:p>
            <a:pPr marL="357505" indent="-357505" eaLnBrk="1" hangingPunct="1">
              <a:lnSpc>
                <a:spcPct val="90000"/>
              </a:lnSpc>
            </a:pP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 marL="357505" indent="-357505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由一些对象构成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，对象是由一些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数据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及可施于这些数据上的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操作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所组成的封装体。对数据的操作是通过向包含数据的对象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发送消息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来实现。对象的特征由相应的类来描述，一个类可以从其他类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继承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。</a:t>
            </a:r>
            <a:endParaRPr lang="en-US" altLang="zh-CN" sz="2400" b="1" dirty="0">
              <a:latin typeface="楷体_GB2312" pitchFamily="1" charset="-122"/>
              <a:ea typeface="楷体_GB2312" pitchFamily="1" charset="-122"/>
            </a:endParaRPr>
          </a:p>
          <a:p>
            <a:pPr marL="357505" indent="-357505" eaLnBrk="1" hangingPunct="1">
              <a:lnSpc>
                <a:spcPct val="90000"/>
              </a:lnSpc>
            </a:pPr>
            <a:endParaRPr lang="zh-CN" altLang="en-US" sz="2400" b="1" dirty="0">
              <a:latin typeface="楷体_GB2312" pitchFamily="1" charset="-122"/>
              <a:ea typeface="楷体_GB2312" pitchFamily="1" charset="-122"/>
            </a:endParaRPr>
          </a:p>
          <a:p>
            <a:pPr marL="357505" indent="-357505" eaLnBrk="1" hangingPunct="1">
              <a:lnSpc>
                <a:spcPct val="90000"/>
              </a:lnSpc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面向对象程序的执行过程体现为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各个对象之间相互发送和处理消息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。</a:t>
            </a:r>
          </a:p>
          <a:p>
            <a:pPr marL="357505" indent="-357505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		程序 </a:t>
            </a:r>
            <a:r>
              <a:rPr lang="en-US" altLang="zh-CN" sz="2400" b="1" dirty="0">
                <a:latin typeface="楷体_GB2312" pitchFamily="1" charset="-122"/>
                <a:ea typeface="楷体_GB2312" pitchFamily="1" charset="-122"/>
              </a:rPr>
              <a:t>= 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对象</a:t>
            </a:r>
            <a:r>
              <a:rPr lang="en-US" altLang="zh-CN" sz="2400" b="1" dirty="0">
                <a:latin typeface="楷体_GB2312" pitchFamily="1" charset="-122"/>
                <a:ea typeface="楷体_GB2312" pitchFamily="1" charset="-122"/>
              </a:rPr>
              <a:t>/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类 </a:t>
            </a:r>
            <a:r>
              <a:rPr lang="en-US" altLang="zh-CN" sz="2400" b="1" dirty="0">
                <a:latin typeface="楷体_GB2312" pitchFamily="1" charset="-122"/>
                <a:ea typeface="楷体_GB2312" pitchFamily="1" charset="-122"/>
              </a:rPr>
              <a:t>+ 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对象</a:t>
            </a:r>
            <a:r>
              <a:rPr lang="en-US" altLang="zh-CN" sz="2400" b="1" dirty="0">
                <a:latin typeface="楷体_GB2312" pitchFamily="1" charset="-122"/>
                <a:ea typeface="楷体_GB2312" pitchFamily="1" charset="-122"/>
              </a:rPr>
              <a:t>/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类 </a:t>
            </a:r>
            <a:r>
              <a:rPr lang="en-US" altLang="zh-CN" sz="2400" b="1" dirty="0">
                <a:latin typeface="楷体_GB2312" pitchFamily="1" charset="-122"/>
                <a:ea typeface="楷体_GB2312" pitchFamily="1" charset="-122"/>
              </a:rPr>
              <a:t>+ </a:t>
            </a:r>
            <a:r>
              <a:rPr lang="en-US" altLang="zh-CN" sz="2400" b="1" dirty="0">
                <a:ea typeface="楷体_GB2312" pitchFamily="1" charset="-122"/>
              </a:rPr>
              <a:t>…</a:t>
            </a:r>
            <a:endParaRPr lang="en-US" altLang="zh-CN" sz="2400" b="1" dirty="0">
              <a:latin typeface="楷体_GB2312" pitchFamily="1" charset="-122"/>
              <a:ea typeface="楷体_GB2312" pitchFamily="1" charset="-122"/>
            </a:endParaRPr>
          </a:p>
          <a:p>
            <a:pPr marL="357505" indent="-357505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楷体_GB2312" pitchFamily="1" charset="-122"/>
                <a:ea typeface="楷体_GB2312" pitchFamily="1" charset="-122"/>
              </a:rPr>
              <a:t>		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对象</a:t>
            </a:r>
            <a:r>
              <a:rPr lang="en-US" altLang="zh-CN" sz="2400" b="1" dirty="0">
                <a:latin typeface="楷体_GB2312" pitchFamily="1" charset="-122"/>
                <a:ea typeface="楷体_GB2312" pitchFamily="1" charset="-122"/>
              </a:rPr>
              <a:t>/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类 </a:t>
            </a:r>
            <a:r>
              <a:rPr lang="en-US" altLang="zh-CN" sz="2400" b="1" dirty="0">
                <a:latin typeface="楷体_GB2312" pitchFamily="1" charset="-122"/>
                <a:ea typeface="楷体_GB2312" pitchFamily="1" charset="-122"/>
              </a:rPr>
              <a:t>= 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数据 </a:t>
            </a:r>
            <a:r>
              <a:rPr lang="en-US" altLang="zh-CN" sz="2400" b="1" dirty="0">
                <a:latin typeface="楷体_GB2312" pitchFamily="1" charset="-122"/>
                <a:ea typeface="楷体_GB2312" pitchFamily="1" charset="-122"/>
              </a:rPr>
              <a:t>+ 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操作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16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 idx="4294967295"/>
          </p:nvPr>
        </p:nvSpPr>
        <p:spPr>
          <a:xfrm>
            <a:off x="1403350" y="404813"/>
            <a:ext cx="5473700" cy="93662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b="1" dirty="0">
                <a:ea typeface="楷体_GB2312" pitchFamily="1" charset="-122"/>
              </a:rPr>
              <a:t>2.2 </a:t>
            </a:r>
            <a:r>
              <a:rPr lang="zh-CN" altLang="en-US" sz="4000" b="1" dirty="0">
                <a:ea typeface="楷体_GB2312" pitchFamily="1" charset="-122"/>
              </a:rPr>
              <a:t>软件开发步骤</a:t>
            </a:r>
            <a:r>
              <a:rPr lang="zh-CN" altLang="zh-CN" b="1" dirty="0"/>
              <a:t> </a:t>
            </a:r>
          </a:p>
        </p:txBody>
      </p:sp>
      <p:sp>
        <p:nvSpPr>
          <p:cNvPr id="30723" name="Rectangle 3"/>
          <p:cNvSpPr>
            <a:spLocks noGrp="1"/>
          </p:cNvSpPr>
          <p:nvPr>
            <p:ph type="body" idx="4294967295"/>
          </p:nvPr>
        </p:nvSpPr>
        <p:spPr>
          <a:xfrm>
            <a:off x="106998" y="1341438"/>
            <a:ext cx="7462837" cy="4221162"/>
          </a:xfrm>
        </p:spPr>
        <p:txBody>
          <a:bodyPr vert="horz" wrap="square" lIns="91440" tIns="45720" rIns="91440" bIns="45720" anchor="t" anchorCtr="0"/>
          <a:lstStyle/>
          <a:p>
            <a:pPr marL="365125" indent="-365125" eaLnBrk="1" hangingPunct="1">
              <a:lnSpc>
                <a:spcPct val="90000"/>
              </a:lnSpc>
              <a:buNone/>
            </a:pPr>
            <a:endParaRPr lang="zh-CN" altLang="en-US" sz="2000" b="1" dirty="0">
              <a:latin typeface="楷体_GB2312" pitchFamily="1" charset="-122"/>
              <a:ea typeface="楷体_GB2312" pitchFamily="1" charset="-122"/>
            </a:endParaRPr>
          </a:p>
          <a:p>
            <a:pPr marL="916305" lvl="1" eaLnBrk="1" hangingPunct="1">
              <a:lnSpc>
                <a:spcPct val="90000"/>
              </a:lnSpc>
            </a:pPr>
            <a:r>
              <a:rPr lang="zh-CN" altLang="en-US" sz="2400" b="1" dirty="0">
                <a:ea typeface="楷体_GB2312" pitchFamily="1" charset="-122"/>
              </a:rPr>
              <a:t>需求分析 </a:t>
            </a:r>
            <a:endParaRPr lang="en-US" altLang="zh-CN" sz="2400" b="1" dirty="0">
              <a:ea typeface="楷体_GB2312" pitchFamily="1" charset="-122"/>
            </a:endParaRPr>
          </a:p>
          <a:p>
            <a:pPr marL="916305" lvl="1" eaLnBrk="1" hangingPunct="1">
              <a:lnSpc>
                <a:spcPct val="90000"/>
              </a:lnSpc>
            </a:pPr>
            <a:endParaRPr lang="zh-CN" altLang="en-US" sz="2400" b="1" dirty="0">
              <a:ea typeface="楷体_GB2312" pitchFamily="1" charset="-122"/>
            </a:endParaRPr>
          </a:p>
          <a:p>
            <a:pPr marL="916305" lvl="1" eaLnBrk="1" hangingPunct="1">
              <a:lnSpc>
                <a:spcPct val="90000"/>
              </a:lnSpc>
            </a:pPr>
            <a:r>
              <a:rPr lang="zh-CN" altLang="en-US" sz="2400" b="1" dirty="0">
                <a:ea typeface="楷体_GB2312" pitchFamily="1" charset="-122"/>
              </a:rPr>
              <a:t>系统设计</a:t>
            </a:r>
            <a:endParaRPr lang="en-US" altLang="zh-CN" sz="2400" b="1" dirty="0">
              <a:ea typeface="楷体_GB2312" pitchFamily="1" charset="-122"/>
            </a:endParaRPr>
          </a:p>
          <a:p>
            <a:pPr marL="916305" lvl="1" eaLnBrk="1" hangingPunct="1">
              <a:lnSpc>
                <a:spcPct val="90000"/>
              </a:lnSpc>
            </a:pPr>
            <a:endParaRPr lang="zh-CN" altLang="en-US" sz="2400" b="1" dirty="0">
              <a:ea typeface="楷体_GB2312" pitchFamily="1" charset="-122"/>
            </a:endParaRPr>
          </a:p>
          <a:p>
            <a:pPr marL="916305" lvl="1" eaLnBrk="1" hangingPunct="1">
              <a:lnSpc>
                <a:spcPct val="90000"/>
              </a:lnSpc>
            </a:pPr>
            <a:r>
              <a:rPr lang="zh-CN" altLang="en-US" sz="2400" b="1" dirty="0">
                <a:ea typeface="楷体_GB2312" pitchFamily="1" charset="-122"/>
              </a:rPr>
              <a:t>代码实现</a:t>
            </a:r>
            <a:endParaRPr lang="en-US" altLang="zh-CN" sz="2400" b="1" dirty="0">
              <a:ea typeface="楷体_GB2312" pitchFamily="1" charset="-122"/>
            </a:endParaRPr>
          </a:p>
          <a:p>
            <a:pPr marL="916305" lvl="1" eaLnBrk="1" hangingPunct="1">
              <a:lnSpc>
                <a:spcPct val="90000"/>
              </a:lnSpc>
            </a:pPr>
            <a:endParaRPr lang="zh-CN" altLang="en-US" sz="2400" b="1" dirty="0">
              <a:ea typeface="楷体_GB2312" pitchFamily="1" charset="-122"/>
            </a:endParaRPr>
          </a:p>
          <a:p>
            <a:pPr marL="916305" lvl="1" eaLnBrk="1" hangingPunct="1">
              <a:lnSpc>
                <a:spcPct val="90000"/>
              </a:lnSpc>
            </a:pPr>
            <a:r>
              <a:rPr lang="zh-CN" altLang="en-US" sz="2400" b="1" dirty="0">
                <a:ea typeface="楷体_GB2312" pitchFamily="1" charset="-122"/>
              </a:rPr>
              <a:t>测试和调试</a:t>
            </a:r>
            <a:endParaRPr lang="en-US" altLang="zh-CN" sz="2400" b="1" dirty="0">
              <a:ea typeface="楷体_GB2312" pitchFamily="1" charset="-122"/>
            </a:endParaRPr>
          </a:p>
          <a:p>
            <a:pPr marL="916305" lvl="1" eaLnBrk="1" hangingPunct="1">
              <a:lnSpc>
                <a:spcPct val="90000"/>
              </a:lnSpc>
            </a:pPr>
            <a:endParaRPr lang="en-US" altLang="zh-CN" sz="2400" b="1" dirty="0">
              <a:ea typeface="楷体_GB2312" pitchFamily="1" charset="-122"/>
            </a:endParaRPr>
          </a:p>
          <a:p>
            <a:pPr marL="916305" lvl="1" eaLnBrk="1" hangingPunct="1">
              <a:lnSpc>
                <a:spcPct val="90000"/>
              </a:lnSpc>
            </a:pPr>
            <a:r>
              <a:rPr lang="zh-CN" altLang="en-US" sz="2400" b="1" dirty="0">
                <a:ea typeface="楷体_GB2312" pitchFamily="1" charset="-122"/>
              </a:rPr>
              <a:t>部署和维护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17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6087110" y="548640"/>
            <a:ext cx="3035300" cy="37058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680" y="4293235"/>
            <a:ext cx="4570730" cy="18865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1476375" y="333375"/>
            <a:ext cx="7010400" cy="12239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zh-CN" sz="4000" b="1" dirty="0">
                <a:ea typeface="楷体_GB2312" pitchFamily="1" charset="-122"/>
              </a:rPr>
              <a:t>主要内容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>
          <a:xfrm>
            <a:off x="1233488" y="2349500"/>
            <a:ext cx="6291262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b="1" dirty="0">
                <a:ea typeface="楷体_GB2312" pitchFamily="1" charset="-122"/>
              </a:rPr>
              <a:t> 1. </a:t>
            </a:r>
            <a:r>
              <a:rPr lang="zh-CN" altLang="en-US" sz="2800" b="1" dirty="0">
                <a:ea typeface="楷体_GB2312" pitchFamily="1" charset="-122"/>
              </a:rPr>
              <a:t>计算机的硬件和软件模型</a:t>
            </a:r>
            <a:endParaRPr lang="en-US" altLang="zh-CN" sz="2800" b="1" dirty="0">
              <a:ea typeface="楷体_GB2312" pitchFamily="1" charset="-122"/>
            </a:endParaRPr>
          </a:p>
          <a:p>
            <a:pPr eaLnBrk="1" hangingPunct="1"/>
            <a:endParaRPr lang="en-US" altLang="zh-CN" sz="2800" b="1" dirty="0">
              <a:ea typeface="楷体_GB2312" pitchFamily="1" charset="-122"/>
            </a:endParaRPr>
          </a:p>
          <a:p>
            <a:pPr eaLnBrk="1" hangingPunct="1"/>
            <a:r>
              <a:rPr lang="zh-CN" altLang="en-US" sz="2800" b="1" dirty="0">
                <a:ea typeface="楷体_GB2312" pitchFamily="1" charset="-122"/>
              </a:rPr>
              <a:t> </a:t>
            </a:r>
            <a:r>
              <a:rPr lang="en-US" altLang="zh-CN" sz="2800" b="1" dirty="0">
                <a:ea typeface="楷体_GB2312" pitchFamily="1" charset="-122"/>
              </a:rPr>
              <a:t>2. </a:t>
            </a:r>
            <a:r>
              <a:rPr lang="zh-CN" altLang="en-US" sz="2800" b="1" dirty="0">
                <a:ea typeface="楷体_GB2312" pitchFamily="1" charset="-122"/>
              </a:rPr>
              <a:t>程序设计简介</a:t>
            </a:r>
            <a:endParaRPr lang="en-US" altLang="zh-CN" sz="2800" b="1" dirty="0">
              <a:ea typeface="楷体_GB2312" pitchFamily="1" charset="-122"/>
            </a:endParaRPr>
          </a:p>
          <a:p>
            <a:pPr eaLnBrk="1" hangingPunct="1"/>
            <a:endParaRPr lang="zh-CN" altLang="en-US" sz="2800" b="1" dirty="0">
              <a:ea typeface="楷体_GB2312" pitchFamily="1" charset="-122"/>
            </a:endParaRPr>
          </a:p>
          <a:p>
            <a:pPr eaLnBrk="1" hangingPunct="1"/>
            <a:r>
              <a:rPr lang="en-US" altLang="zh-CN" sz="2800" b="1" dirty="0">
                <a:ea typeface="楷体_GB2312" pitchFamily="1" charset="-122"/>
              </a:rPr>
              <a:t> 3. </a:t>
            </a:r>
            <a:r>
              <a:rPr lang="en-US" altLang="zh-CN" sz="2800" b="1" dirty="0">
                <a:solidFill>
                  <a:srgbClr val="0070C0"/>
                </a:solidFill>
                <a:ea typeface="楷体_GB2312" pitchFamily="1" charset="-122"/>
              </a:rPr>
              <a:t>C++</a:t>
            </a:r>
            <a:r>
              <a:rPr lang="zh-CN" altLang="en-US" sz="2800" b="1" dirty="0">
                <a:solidFill>
                  <a:srgbClr val="0070C0"/>
                </a:solidFill>
                <a:ea typeface="楷体_GB2312" pitchFamily="1" charset="-122"/>
              </a:rPr>
              <a:t>语言概述</a:t>
            </a:r>
          </a:p>
          <a:p>
            <a:pPr eaLnBrk="1" hangingPunct="1"/>
            <a:endParaRPr lang="en-US" altLang="zh-CN" sz="2800" b="1" dirty="0">
              <a:ea typeface="楷体_GB2312" pitchFamily="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18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>
          <a:xfrm>
            <a:off x="1476375" y="333375"/>
            <a:ext cx="7010400" cy="12239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b="1" dirty="0">
                <a:ea typeface="楷体_GB2312" pitchFamily="1" charset="-122"/>
              </a:rPr>
              <a:t>3.1 C++</a:t>
            </a:r>
            <a:r>
              <a:rPr lang="zh-CN" altLang="en-US" sz="4000" b="1" dirty="0">
                <a:ea typeface="楷体_GB2312" pitchFamily="1" charset="-122"/>
              </a:rPr>
              <a:t>语言历史</a:t>
            </a:r>
            <a:endParaRPr lang="zh-CN" altLang="zh-CN" sz="4000" b="1" dirty="0">
              <a:ea typeface="楷体_GB2312" pitchFamily="1" charset="-122"/>
            </a:endParaRPr>
          </a:p>
        </p:txBody>
      </p:sp>
      <p:sp>
        <p:nvSpPr>
          <p:cNvPr id="33795" name="Rectangle 3"/>
          <p:cNvSpPr txBox="1"/>
          <p:nvPr/>
        </p:nvSpPr>
        <p:spPr>
          <a:xfrm>
            <a:off x="684213" y="2162175"/>
            <a:ext cx="7991475" cy="44354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marL="357505" lvl="0" indent="-357505"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C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语言：由贝尔实验室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Ritchie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发明</a:t>
            </a:r>
            <a:endParaRPr lang="en-US" altLang="zh-CN" sz="20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marL="357505" lvl="0" indent="-357505" eaLnBrk="1" hangingPunct="1"/>
            <a:endParaRPr lang="en-US" altLang="zh-CN" sz="20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marL="357505" lvl="0" indent="-357505"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C++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是一个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高级语言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，是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Bjarne Stroustrup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为支持面向对象程序设计而设计的程序语言。</a:t>
            </a:r>
          </a:p>
          <a:p>
            <a:pPr marL="357505" lvl="0" indent="-357505"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C++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保留了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C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的所有成分和特点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，并增加了支持面向对象程序设计的语言成分。</a:t>
            </a:r>
          </a:p>
          <a:p>
            <a:pPr marL="357505" lvl="0" indent="-357505" eaLnBrk="1" hangingPunct="1"/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国际标准化组织（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ISO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）于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1998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年为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C++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制定了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国际标准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marL="357505" lvl="0" indent="-357505" eaLnBrk="1" hangingPunct="1"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marL="357505" lvl="0" indent="-357505" eaLnBrk="1" hangingPunct="1"/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C++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语言具有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简洁、灵活、 高效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等特点，并且仍不断发展。</a:t>
            </a:r>
            <a:endParaRPr lang="zh-CN" altLang="en-US" sz="3200" b="1" dirty="0">
              <a:ea typeface="楷体_GB2312" pitchFamily="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19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1476375" y="333375"/>
            <a:ext cx="7010400" cy="12239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zh-CN" sz="4000" b="1" dirty="0">
                <a:ea typeface="楷体_GB2312" pitchFamily="1" charset="-122"/>
              </a:rPr>
              <a:t>主要内容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1233488" y="2349500"/>
            <a:ext cx="7586662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b="1" dirty="0">
                <a:ea typeface="楷体_GB2312" pitchFamily="1" charset="-122"/>
              </a:rPr>
              <a:t> 1. </a:t>
            </a:r>
            <a:r>
              <a:rPr lang="zh-CN" altLang="en-US" sz="2800" b="1" dirty="0">
                <a:ea typeface="楷体_GB2312" pitchFamily="1" charset="-122"/>
              </a:rPr>
              <a:t>计算机的硬件和软件模型</a:t>
            </a:r>
            <a:endParaRPr lang="en-US" altLang="zh-CN" sz="2800" b="1" dirty="0">
              <a:ea typeface="楷体_GB2312" pitchFamily="1" charset="-122"/>
            </a:endParaRPr>
          </a:p>
          <a:p>
            <a:pPr eaLnBrk="1" hangingPunct="1"/>
            <a:endParaRPr lang="en-US" altLang="zh-CN" sz="2800" b="1" dirty="0">
              <a:ea typeface="楷体_GB2312" pitchFamily="1" charset="-122"/>
            </a:endParaRPr>
          </a:p>
          <a:p>
            <a:pPr eaLnBrk="1" hangingPunct="1"/>
            <a:r>
              <a:rPr lang="zh-CN" altLang="en-US" sz="2800" b="1" dirty="0">
                <a:ea typeface="楷体_GB2312" pitchFamily="1" charset="-122"/>
              </a:rPr>
              <a:t> </a:t>
            </a:r>
            <a:r>
              <a:rPr lang="en-US" altLang="zh-CN" sz="2800" b="1" dirty="0">
                <a:ea typeface="楷体_GB2312" pitchFamily="1" charset="-122"/>
              </a:rPr>
              <a:t>2. </a:t>
            </a:r>
            <a:r>
              <a:rPr lang="zh-CN" altLang="en-US" sz="2800" b="1" dirty="0">
                <a:ea typeface="楷体_GB2312" pitchFamily="1" charset="-122"/>
              </a:rPr>
              <a:t>程序设计简介</a:t>
            </a:r>
            <a:endParaRPr lang="en-US" altLang="zh-CN" sz="2800" b="1" dirty="0">
              <a:ea typeface="楷体_GB2312" pitchFamily="1" charset="-122"/>
            </a:endParaRPr>
          </a:p>
          <a:p>
            <a:pPr eaLnBrk="1" hangingPunct="1"/>
            <a:endParaRPr lang="zh-CN" altLang="en-US" sz="2800" b="1" dirty="0">
              <a:ea typeface="楷体_GB2312" pitchFamily="1" charset="-122"/>
            </a:endParaRPr>
          </a:p>
          <a:p>
            <a:pPr eaLnBrk="1" hangingPunct="1"/>
            <a:r>
              <a:rPr lang="en-US" altLang="zh-CN" sz="2800" b="1" dirty="0">
                <a:ea typeface="楷体_GB2312" pitchFamily="1" charset="-122"/>
              </a:rPr>
              <a:t> 3. C++</a:t>
            </a:r>
            <a:r>
              <a:rPr lang="zh-CN" altLang="en-US" sz="2800" b="1" dirty="0">
                <a:ea typeface="楷体_GB2312" pitchFamily="1" charset="-122"/>
              </a:rPr>
              <a:t>语言概述</a:t>
            </a:r>
          </a:p>
          <a:p>
            <a:pPr eaLnBrk="1" hangingPunct="1"/>
            <a:endParaRPr lang="en-US" altLang="zh-CN" sz="2800" b="1" dirty="0">
              <a:ea typeface="楷体_GB2312" pitchFamily="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>
          <a:xfrm>
            <a:off x="1479550" y="444500"/>
            <a:ext cx="7772400" cy="1039813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lang="en-US" altLang="zh-CN" sz="4000" b="1" dirty="0">
                <a:latin typeface="楷体_GB2312" pitchFamily="1" charset="-122"/>
                <a:ea typeface="楷体_GB2312" pitchFamily="1" charset="-122"/>
              </a:rPr>
              <a:t>3.2 C</a:t>
            </a:r>
            <a:r>
              <a:rPr lang="en-US" altLang="zh-CN" sz="4000" b="1" dirty="0">
                <a:latin typeface="Times New Roman" panose="02020603050405020304" pitchFamily="18" charset="0"/>
                <a:ea typeface="楷体_GB2312" pitchFamily="1" charset="-122"/>
              </a:rPr>
              <a:t>++</a:t>
            </a:r>
            <a:r>
              <a:rPr lang="zh-CN" altLang="en-US" sz="4000" b="1" dirty="0">
                <a:latin typeface="楷体_GB2312" pitchFamily="1" charset="-122"/>
                <a:ea typeface="楷体_GB2312" pitchFamily="1" charset="-122"/>
              </a:rPr>
              <a:t>程序组成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4294967295"/>
          </p:nvPr>
        </p:nvSpPr>
        <p:spPr>
          <a:xfrm>
            <a:off x="611505" y="1637030"/>
            <a:ext cx="7921625" cy="517652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逻辑上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由一些常量、变量、函数、类（对象），有且仅有一个名字为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main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的函数。</a:t>
            </a:r>
            <a:endParaRPr lang="en-US" altLang="zh-CN" sz="20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类（对象）由数据成员和成员函数构成。</a:t>
            </a:r>
            <a:endParaRPr lang="en-US" altLang="zh-CN" sz="20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数据类型包括：各种变量、类；</a:t>
            </a:r>
            <a:endParaRPr lang="en-US" altLang="zh-CN" sz="20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函数由函数名、形式参数、返回类型，局部变量以及语句序列构成。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从函数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main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开始执行。</a:t>
            </a:r>
            <a:endParaRPr lang="en-US" altLang="zh-CN" sz="20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endParaRPr lang="zh-CN" altLang="en-US" sz="20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物理上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可放在一个或多个源文件（模块 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/ CPP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）中。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每个源文件包含一些变量、类和对象、函数的定义，</a:t>
            </a:r>
            <a:endParaRPr lang="en-US" altLang="zh-CN" sz="20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    每个源文件可以分别编译。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有且仅有一个文件中包含一个函数</a:t>
            </a:r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main</a:t>
            </a:r>
            <a:r>
              <a:rPr lang="zh-CN" altLang="en-US" sz="2000" b="1" dirty="0">
                <a:latin typeface="Times New Roman" panose="02020603050405020304" pitchFamily="18" charset="0"/>
                <a:ea typeface="楷体_GB2312" pitchFamily="1" charset="-122"/>
              </a:rPr>
              <a:t>。</a:t>
            </a:r>
            <a:endParaRPr lang="en-US" altLang="zh-CN" sz="20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楷体_GB2312" pitchFamily="1" charset="-122"/>
              </a:rPr>
              <a:t>    </a:t>
            </a:r>
            <a:endParaRPr lang="zh-CN" altLang="en-US" sz="2000" b="1" dirty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body" idx="4294967295"/>
          </p:nvPr>
        </p:nvSpPr>
        <p:spPr>
          <a:xfrm>
            <a:off x="1115060" y="1051878"/>
            <a:ext cx="6913563" cy="496728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#include &lt;iostream&gt;    </a:t>
            </a:r>
            <a:r>
              <a:rPr lang="en-US" altLang="zh-CN" sz="2000" b="1" dirty="0">
                <a:latin typeface="楷体_GB2312" pitchFamily="1" charset="-122"/>
                <a:ea typeface="楷体_GB2312" pitchFamily="1" charset="-122"/>
              </a:rPr>
              <a:t>//C++</a:t>
            </a:r>
            <a:r>
              <a:rPr lang="zh-CN" altLang="en-US" sz="2000" b="1" dirty="0">
                <a:latin typeface="楷体_GB2312" pitchFamily="1" charset="-122"/>
                <a:ea typeface="楷体_GB2312" pitchFamily="1" charset="-122"/>
              </a:rPr>
              <a:t>标准库中头文件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using namespace std; </a:t>
            </a:r>
            <a:r>
              <a:rPr lang="en-US" altLang="zh-CN" sz="2000" b="1" dirty="0">
                <a:latin typeface="楷体_GB2312" pitchFamily="1" charset="-122"/>
                <a:ea typeface="楷体_GB2312" pitchFamily="1" charset="-122"/>
              </a:rPr>
              <a:t>//</a:t>
            </a:r>
            <a:r>
              <a:rPr lang="zh-CN" altLang="en-US" sz="2000" b="1" dirty="0">
                <a:latin typeface="楷体_GB2312" pitchFamily="1" charset="-122"/>
                <a:ea typeface="楷体_GB2312" pitchFamily="1" charset="-122"/>
              </a:rPr>
              <a:t>指定使用标准库的命名空间</a:t>
            </a:r>
            <a:r>
              <a:rPr lang="en-US" altLang="zh-CN" sz="2000" b="1" dirty="0">
                <a:latin typeface="楷体_GB2312" pitchFamily="1" charset="-122"/>
                <a:ea typeface="楷体_GB2312" pitchFamily="1" charset="-122"/>
              </a:rPr>
              <a:t>std</a:t>
            </a:r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000" b="1" dirty="0">
              <a:latin typeface="楷体_GB2312" pitchFamily="1" charset="-122"/>
              <a:ea typeface="楷体_GB2312" pitchFamily="1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int main()  //</a:t>
            </a:r>
            <a:r>
              <a:rPr lang="zh-CN" altLang="en-US" sz="2000" b="1" dirty="0">
                <a:latin typeface="楷体_GB2312" pitchFamily="1" charset="-122"/>
                <a:ea typeface="楷体_GB2312" pitchFamily="1" charset="-122"/>
                <a:sym typeface="Arial" panose="020B0604020202020204" pitchFamily="34" charset="0"/>
              </a:rPr>
              <a:t>主函数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{	double x,y;              </a:t>
            </a:r>
            <a:r>
              <a:rPr lang="en-US" altLang="zh-CN" sz="2000" b="1" dirty="0">
                <a:latin typeface="楷体_GB2312" pitchFamily="1" charset="-122"/>
                <a:ea typeface="楷体_GB2312" pitchFamily="1" charset="-122"/>
              </a:rPr>
              <a:t>//</a:t>
            </a:r>
            <a:r>
              <a:rPr lang="zh-CN" altLang="en-US" sz="2000" b="1" dirty="0">
                <a:latin typeface="楷体_GB2312" pitchFamily="1" charset="-122"/>
                <a:ea typeface="楷体_GB2312" pitchFamily="1" charset="-122"/>
              </a:rPr>
              <a:t>局部变量定义。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cout &lt;&lt; "Enter two numbers:"; </a:t>
            </a:r>
            <a:r>
              <a:rPr lang="en-US" altLang="zh-CN" sz="2000" b="1" dirty="0">
                <a:latin typeface="楷体_GB2312" pitchFamily="1" charset="-122"/>
                <a:ea typeface="楷体_GB2312" pitchFamily="1" charset="-122"/>
              </a:rPr>
              <a:t>//</a:t>
            </a:r>
            <a:r>
              <a:rPr lang="zh-CN" altLang="en-US" sz="2000" b="1" dirty="0">
                <a:latin typeface="楷体_GB2312" pitchFamily="1" charset="-122"/>
                <a:ea typeface="楷体_GB2312" pitchFamily="1" charset="-122"/>
              </a:rPr>
              <a:t>输出到显示器。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cin &gt;&gt; x &gt;&gt; y;         </a:t>
            </a:r>
            <a:r>
              <a:rPr lang="en-US" altLang="zh-CN" sz="2000" b="1" dirty="0">
                <a:latin typeface="楷体_GB2312" pitchFamily="1" charset="-122"/>
                <a:ea typeface="楷体_GB2312" pitchFamily="1" charset="-122"/>
              </a:rPr>
              <a:t>//</a:t>
            </a:r>
            <a:r>
              <a:rPr lang="zh-CN" altLang="en-US" sz="2000" b="1" dirty="0">
                <a:latin typeface="楷体_GB2312" pitchFamily="1" charset="-122"/>
                <a:ea typeface="楷体_GB2312" pitchFamily="1" charset="-122"/>
              </a:rPr>
              <a:t>从键盘输入数据。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double z = x + y;        </a:t>
            </a:r>
            <a:r>
              <a:rPr lang="en-US" altLang="zh-CN" sz="2000" b="1" dirty="0">
                <a:latin typeface="楷体_GB2312" pitchFamily="1" charset="-122"/>
                <a:ea typeface="楷体_GB2312" pitchFamily="1" charset="-122"/>
              </a:rPr>
              <a:t>//</a:t>
            </a:r>
            <a:r>
              <a:rPr lang="zh-CN" altLang="en-US" sz="2000" b="1" dirty="0">
                <a:latin typeface="楷体_GB2312" pitchFamily="1" charset="-122"/>
                <a:ea typeface="楷体_GB2312" pitchFamily="1" charset="-122"/>
              </a:rPr>
              <a:t>对数据进行加法操作。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cout &lt;&lt; x &lt;&lt; " + " &lt;&lt; y &lt;&lt; " = " &lt;&lt; z &lt;&lt; endl; </a:t>
            </a:r>
            <a:r>
              <a:rPr lang="en-US" altLang="zh-CN" sz="2000" b="1" dirty="0">
                <a:latin typeface="楷体_GB2312" pitchFamily="1" charset="-122"/>
                <a:ea typeface="楷体_GB2312" pitchFamily="1" charset="-122"/>
              </a:rPr>
              <a:t>//</a:t>
            </a:r>
            <a:r>
              <a:rPr lang="zh-CN" altLang="en-US" sz="2000" b="1" dirty="0">
                <a:latin typeface="楷体_GB2312" pitchFamily="1" charset="-122"/>
                <a:ea typeface="楷体_GB2312" pitchFamily="1" charset="-122"/>
              </a:rPr>
              <a:t>输出结果</a:t>
            </a:r>
            <a:r>
              <a:rPr lang="en-US" altLang="zh-CN" sz="2000" b="1" dirty="0"/>
              <a:t>return 0; </a:t>
            </a:r>
            <a:r>
              <a:rPr lang="en-US" altLang="zh-CN" sz="2000" b="1" dirty="0">
                <a:latin typeface="楷体_GB2312" pitchFamily="1" charset="-122"/>
                <a:ea typeface="楷体_GB2312" pitchFamily="1" charset="-122"/>
              </a:rPr>
              <a:t>//</a:t>
            </a:r>
            <a:r>
              <a:rPr lang="zh-CN" altLang="en-US" sz="2000" b="1" dirty="0">
                <a:latin typeface="楷体_GB2312" pitchFamily="1" charset="-122"/>
                <a:ea typeface="楷体_GB2312" pitchFamily="1" charset="-122"/>
              </a:rPr>
              <a:t>程序结束。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}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  </a:t>
            </a:r>
            <a:r>
              <a:rPr lang="en-US" altLang="zh-CN" sz="2000" b="1" dirty="0">
                <a:sym typeface="+mn-ea"/>
              </a:rPr>
              <a:t>double z = x + y;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b="1" dirty="0">
                <a:ea typeface="楷体_GB2312" pitchFamily="1" charset="-122"/>
              </a:rPr>
              <a:t>上述程序的运行结果为：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Enter two numbers: </a:t>
            </a:r>
            <a:r>
              <a:rPr lang="en-US" altLang="zh-CN" sz="2000" b="1" u="sng" dirty="0"/>
              <a:t>7.2  9.3↙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/>
              <a:t>7.2 + 9.3 = 16.5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75740" y="393065"/>
            <a:ext cx="7772400" cy="8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</a:rPr>
              <a:t>3.2 C</a:t>
            </a:r>
            <a:r>
              <a:rPr kumimoji="0" lang="en-US" altLang="zh-CN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++</a:t>
            </a:r>
            <a:r>
              <a:rPr kumimoji="0" lang="zh-CN" altLang="en-US" sz="4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</a:rPr>
              <a:t>程序组成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21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96280" y="4940935"/>
            <a:ext cx="33369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sym typeface="+mn-ea"/>
              </a:rPr>
              <a:t>????? int z = x + y;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2420938"/>
            <a:ext cx="8640763" cy="27638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914400" marR="0" lvl="1" indent="-4572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字符集：英文字母、数字、特殊字符（！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@#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￥）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单词：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marL="1314450" marR="0" lvl="2" indent="-4572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标识符：字母、数字（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不能在首位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）、下划线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marL="1314450" marR="0" lvl="2" indent="-4572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关键字：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C++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语言的预定义的标识符（例如：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if, else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marL="1314450" marR="0" lvl="2" indent="-4572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字面常量：数字和字符串（例如：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219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，“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valentine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”）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marL="1314450" marR="0" lvl="2" indent="-4572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操作符：算数、关系、逻辑、按位、赋值、其他操作符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marL="1314450" marR="0" lvl="2" indent="-4572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标点符号、空白符、注释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79550" y="444500"/>
            <a:ext cx="77724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1" charset="-122"/>
                <a:ea typeface="楷体_GB2312" pitchFamily="1" charset="-122"/>
              </a:rPr>
              <a:t>3.3 C</a:t>
            </a:r>
            <a:r>
              <a:rPr kumimoji="0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++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语言的词法</a:t>
            </a:r>
            <a:endParaRPr kumimoji="0" lang="zh-CN" altLang="en-US" sz="4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22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>
          <a:xfrm>
            <a:off x="1476375" y="476250"/>
            <a:ext cx="6983413" cy="966788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None/>
            </a:pPr>
            <a:r>
              <a:rPr lang="en-US" altLang="zh-CN" sz="4000" b="1" dirty="0">
                <a:latin typeface="Times New Roman" panose="02020603050405020304" pitchFamily="18" charset="0"/>
                <a:ea typeface="楷体_GB2312" pitchFamily="1" charset="-122"/>
              </a:rPr>
              <a:t>3.4 C++</a:t>
            </a:r>
            <a:r>
              <a:rPr lang="zh-CN" altLang="en-US" sz="4000" b="1" dirty="0">
                <a:latin typeface="Times New Roman" panose="02020603050405020304" pitchFamily="18" charset="0"/>
                <a:ea typeface="楷体_GB2312" pitchFamily="1" charset="-122"/>
              </a:rPr>
              <a:t>运行步骤和开发环境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4294967295"/>
          </p:nvPr>
        </p:nvSpPr>
        <p:spPr>
          <a:xfrm>
            <a:off x="178753" y="1443038"/>
            <a:ext cx="7378700" cy="4392612"/>
          </a:xfrm>
        </p:spPr>
        <p:txBody>
          <a:bodyPr vert="horz" wrap="square" lIns="91440" tIns="45720" rIns="91440" bIns="45720" anchor="t" anchorCtr="0"/>
          <a:lstStyle/>
          <a:p>
            <a:pPr marL="357505" indent="-357505" eaLnBrk="1" hangingPunct="1"/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</a:rPr>
              <a:t>运行</a:t>
            </a:r>
          </a:p>
          <a:p>
            <a:pPr marL="357505" indent="-357505" eaLnBrk="1" hangingPunct="1"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编辑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(.cpp .h)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  <a:sym typeface="Wingdings" panose="05000000000000000000" pitchFamily="2" charset="2"/>
              </a:rPr>
              <a:t>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编译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(.obj)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  <a:sym typeface="Wingdings" panose="05000000000000000000" pitchFamily="2" charset="2"/>
              </a:rPr>
              <a:t>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链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</a:rPr>
              <a:t>接(.exe)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1" charset="-122"/>
                <a:sym typeface="Wingdings" panose="05000000000000000000" pitchFamily="2" charset="2"/>
              </a:rPr>
              <a:t>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运行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  <a:sym typeface="Wingdings" panose="05000000000000000000" pitchFamily="2" charset="2"/>
              </a:rPr>
              <a:t>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1" charset="-122"/>
              </a:rPr>
              <a:t>输出</a:t>
            </a:r>
          </a:p>
          <a:p>
            <a:pPr marL="357505" indent="-357505" eaLnBrk="1" hangingPunct="1"/>
            <a:endParaRPr lang="en-US" altLang="zh-CN" sz="2800" b="1" dirty="0">
              <a:latin typeface="Times New Roman" panose="02020603050405020304" pitchFamily="18" charset="0"/>
              <a:ea typeface="楷体_GB2312" pitchFamily="1" charset="-122"/>
            </a:endParaRP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1" charset="-122"/>
                <a:sym typeface="+mn-ea"/>
              </a:rPr>
              <a:t>.cpp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  <a:sym typeface="+mn-ea"/>
              </a:rPr>
              <a:t>源文件，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1" charset="-122"/>
                <a:sym typeface="+mn-ea"/>
              </a:rPr>
              <a:t>.h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  <a:sym typeface="+mn-ea"/>
              </a:rPr>
              <a:t>头文件，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1" charset="-122"/>
                <a:sym typeface="+mn-ea"/>
              </a:rPr>
              <a:t>.obj目标文件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  <a:sym typeface="+mn-ea"/>
              </a:rPr>
              <a:t>，</a:t>
            </a:r>
          </a:p>
          <a:p>
            <a:pPr marL="0" indent="0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1" charset="-122"/>
                <a:sym typeface="+mn-ea"/>
              </a:rPr>
              <a:t>.exe可执行文件</a:t>
            </a:r>
          </a:p>
          <a:p>
            <a:pPr marL="357505" indent="-357505" eaLnBrk="1" hangingPunct="1"/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</a:rPr>
              <a:t>上述步骤非常麻烦，因此出现了很多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1" charset="-122"/>
              </a:rPr>
              <a:t>C++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1" charset="-122"/>
              </a:rPr>
              <a:t>的集成开发环境：</a:t>
            </a:r>
          </a:p>
          <a:p>
            <a:pPr marL="824230" lvl="1" eaLnBrk="1" hangingPunct="1"/>
            <a:r>
              <a:rPr lang="en-US" altLang="zh-CN" b="1" dirty="0">
                <a:latin typeface="Times New Roman" panose="02020603050405020304" pitchFamily="18" charset="0"/>
                <a:ea typeface="楷体_GB2312" pitchFamily="1" charset="-122"/>
              </a:rPr>
              <a:t>Visual C++ 6.0</a:t>
            </a:r>
          </a:p>
          <a:p>
            <a:pPr marL="824230" lvl="1" eaLnBrk="1" hangingPunct="1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</a:rPr>
              <a:t>Visual Studio C++ Community</a:t>
            </a:r>
          </a:p>
        </p:txBody>
      </p:sp>
      <p:grpSp>
        <p:nvGrpSpPr>
          <p:cNvPr id="41988" name="Group 4"/>
          <p:cNvGrpSpPr/>
          <p:nvPr/>
        </p:nvGrpSpPr>
        <p:grpSpPr>
          <a:xfrm>
            <a:off x="755015" y="2595563"/>
            <a:ext cx="5111750" cy="358775"/>
            <a:chOff x="0" y="0"/>
            <a:chExt cx="3311" cy="273"/>
          </a:xfrm>
        </p:grpSpPr>
        <p:sp>
          <p:nvSpPr>
            <p:cNvPr id="41989" name="Line 5"/>
            <p:cNvSpPr/>
            <p:nvPr/>
          </p:nvSpPr>
          <p:spPr>
            <a:xfrm>
              <a:off x="3311" y="0"/>
              <a:ext cx="0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990" name="Line 6"/>
            <p:cNvSpPr/>
            <p:nvPr/>
          </p:nvSpPr>
          <p:spPr>
            <a:xfrm flipH="1">
              <a:off x="0" y="273"/>
              <a:ext cx="331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991" name="Line 7"/>
            <p:cNvSpPr/>
            <p:nvPr/>
          </p:nvSpPr>
          <p:spPr>
            <a:xfrm flipV="1">
              <a:off x="0" y="0"/>
              <a:ext cx="0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1992" name="Line 8"/>
            <p:cNvSpPr/>
            <p:nvPr/>
          </p:nvSpPr>
          <p:spPr>
            <a:xfrm flipV="1">
              <a:off x="1270" y="0"/>
              <a:ext cx="0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1993" name="Line 9"/>
            <p:cNvSpPr/>
            <p:nvPr/>
          </p:nvSpPr>
          <p:spPr>
            <a:xfrm flipV="1">
              <a:off x="2404" y="0"/>
              <a:ext cx="0" cy="27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6217285" y="2564765"/>
            <a:ext cx="29362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/>
              <a:t>一个.h和对应的.cpp会形成一个.obj文件,你的工程中如果有多个.h和.cpp文件，就会生成多个.obj文件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23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1476375" y="333375"/>
            <a:ext cx="7010400" cy="12239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zh-CN" sz="4000" b="1" dirty="0">
                <a:ea typeface="楷体_GB2312" pitchFamily="1" charset="-122"/>
              </a:rPr>
              <a:t>主要内容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1233488" y="2349500"/>
            <a:ext cx="6291262" cy="41148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sz="2800" b="1" dirty="0">
                <a:solidFill>
                  <a:srgbClr val="0070C0"/>
                </a:solidFill>
                <a:ea typeface="楷体_GB2312" pitchFamily="1" charset="-122"/>
              </a:rPr>
              <a:t> 1. </a:t>
            </a:r>
            <a:r>
              <a:rPr lang="zh-CN" altLang="en-US" sz="2800" b="1" dirty="0">
                <a:solidFill>
                  <a:srgbClr val="0070C0"/>
                </a:solidFill>
                <a:ea typeface="楷体_GB2312" pitchFamily="1" charset="-122"/>
              </a:rPr>
              <a:t>计算机的硬件和软件模型</a:t>
            </a:r>
            <a:endParaRPr lang="en-US" altLang="zh-CN" sz="2800" b="1" dirty="0">
              <a:solidFill>
                <a:srgbClr val="0070C0"/>
              </a:solidFill>
              <a:ea typeface="楷体_GB2312" pitchFamily="1" charset="-122"/>
            </a:endParaRPr>
          </a:p>
          <a:p>
            <a:pPr eaLnBrk="1" hangingPunct="1"/>
            <a:endParaRPr lang="en-US" altLang="zh-CN" sz="2800" b="1" dirty="0">
              <a:ea typeface="楷体_GB2312" pitchFamily="1" charset="-122"/>
            </a:endParaRPr>
          </a:p>
          <a:p>
            <a:pPr eaLnBrk="1" hangingPunct="1"/>
            <a:r>
              <a:rPr lang="zh-CN" altLang="en-US" sz="2800" b="1" dirty="0">
                <a:ea typeface="楷体_GB2312" pitchFamily="1" charset="-122"/>
              </a:rPr>
              <a:t> </a:t>
            </a:r>
            <a:r>
              <a:rPr lang="en-US" altLang="zh-CN" sz="2800" b="1" dirty="0">
                <a:ea typeface="楷体_GB2312" pitchFamily="1" charset="-122"/>
              </a:rPr>
              <a:t>2. </a:t>
            </a:r>
            <a:r>
              <a:rPr lang="zh-CN" altLang="en-US" sz="2800" b="1" dirty="0">
                <a:ea typeface="楷体_GB2312" pitchFamily="1" charset="-122"/>
              </a:rPr>
              <a:t>程序设计简介</a:t>
            </a:r>
            <a:endParaRPr lang="en-US" altLang="zh-CN" sz="2800" b="1" dirty="0">
              <a:ea typeface="楷体_GB2312" pitchFamily="1" charset="-122"/>
            </a:endParaRPr>
          </a:p>
          <a:p>
            <a:pPr eaLnBrk="1" hangingPunct="1"/>
            <a:endParaRPr lang="zh-CN" altLang="en-US" sz="2800" b="1" dirty="0">
              <a:ea typeface="楷体_GB2312" pitchFamily="1" charset="-122"/>
            </a:endParaRPr>
          </a:p>
          <a:p>
            <a:pPr eaLnBrk="1" hangingPunct="1"/>
            <a:r>
              <a:rPr lang="en-US" altLang="zh-CN" sz="2800" b="1" dirty="0">
                <a:ea typeface="楷体_GB2312" pitchFamily="1" charset="-122"/>
              </a:rPr>
              <a:t> 3. C++</a:t>
            </a:r>
            <a:r>
              <a:rPr lang="zh-CN" altLang="en-US" sz="2800" b="1" dirty="0">
                <a:ea typeface="楷体_GB2312" pitchFamily="1" charset="-122"/>
              </a:rPr>
              <a:t>语言概述</a:t>
            </a:r>
          </a:p>
          <a:p>
            <a:pPr eaLnBrk="1" hangingPunct="1"/>
            <a:endParaRPr lang="en-US" altLang="zh-CN" sz="2800" b="1" dirty="0">
              <a:ea typeface="楷体_GB2312" pitchFamily="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1476375" y="333375"/>
            <a:ext cx="7010400" cy="12239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b="1" dirty="0">
                <a:ea typeface="楷体_GB2312" pitchFamily="1" charset="-122"/>
              </a:rPr>
              <a:t>1.1 </a:t>
            </a:r>
            <a:r>
              <a:rPr lang="zh-CN" altLang="en-US" sz="4000" b="1" dirty="0">
                <a:ea typeface="楷体_GB2312" pitchFamily="1" charset="-122"/>
              </a:rPr>
              <a:t>计算机的硬件模型</a:t>
            </a:r>
            <a:endParaRPr lang="zh-CN" altLang="zh-CN" sz="4000" b="1" dirty="0">
              <a:ea typeface="楷体_GB2312" pitchFamily="1" charset="-122"/>
            </a:endParaRPr>
          </a:p>
        </p:txBody>
      </p:sp>
      <p:pic>
        <p:nvPicPr>
          <p:cNvPr id="7171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913" y="2924175"/>
            <a:ext cx="6448425" cy="2952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Content Placeholder 4"/>
          <p:cNvSpPr txBox="1"/>
          <p:nvPr/>
        </p:nvSpPr>
        <p:spPr>
          <a:xfrm>
            <a:off x="755650" y="1916113"/>
            <a:ext cx="7010400" cy="4495800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kern="0" cap="none" spc="0" normalizeH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冯</a:t>
            </a:r>
            <a:r>
              <a:rPr kumimoji="0" lang="zh-CN" altLang="en-US" sz="2800" b="1" kern="0" cap="none" spc="0" normalizeH="0" baseline="0" noProof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∙</a:t>
            </a:r>
            <a:r>
              <a:rPr kumimoji="0" lang="zh-CN" altLang="en-US" sz="2800" b="1" kern="0" cap="none" spc="0" normalizeH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诺</a:t>
            </a: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依曼体系结构</a:t>
            </a:r>
            <a:endParaRPr kumimoji="0" lang="en-US" sz="2800" b="1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1476375" y="333375"/>
            <a:ext cx="7010400" cy="12239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b="1" dirty="0">
                <a:ea typeface="楷体_GB2312" pitchFamily="1" charset="-122"/>
              </a:rPr>
              <a:t>1.1 </a:t>
            </a:r>
            <a:r>
              <a:rPr lang="zh-CN" altLang="en-US" sz="4000" b="1" dirty="0">
                <a:ea typeface="楷体_GB2312" pitchFamily="1" charset="-122"/>
              </a:rPr>
              <a:t>计算机的硬件模型</a:t>
            </a:r>
            <a:endParaRPr lang="zh-CN" altLang="zh-CN" sz="4000" b="1" dirty="0">
              <a:ea typeface="楷体_GB2312" pitchFamily="1" charset="-122"/>
            </a:endParaRPr>
          </a:p>
        </p:txBody>
      </p:sp>
      <p:sp>
        <p:nvSpPr>
          <p:cNvPr id="4" name="Content Placeholder 4"/>
          <p:cNvSpPr txBox="1"/>
          <p:nvPr/>
        </p:nvSpPr>
        <p:spPr>
          <a:xfrm>
            <a:off x="684213" y="2173288"/>
            <a:ext cx="8153400" cy="4495800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30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主要部件</a:t>
            </a:r>
            <a:endParaRPr kumimoji="0" lang="en-US" sz="3000" b="1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处理器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内存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外存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输入设备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输出设备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220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810" y="1340485"/>
            <a:ext cx="4459288" cy="4438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1476375" y="333375"/>
            <a:ext cx="7010400" cy="12239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b="1" dirty="0">
                <a:ea typeface="楷体_GB2312" pitchFamily="1" charset="-122"/>
              </a:rPr>
              <a:t>1.1 </a:t>
            </a:r>
            <a:r>
              <a:rPr lang="zh-CN" altLang="en-US" sz="4000" b="1" dirty="0">
                <a:ea typeface="楷体_GB2312" pitchFamily="1" charset="-122"/>
              </a:rPr>
              <a:t>计算机的硬件模型</a:t>
            </a:r>
            <a:endParaRPr lang="zh-CN" altLang="zh-CN" sz="4000" b="1" dirty="0">
              <a:ea typeface="楷体_GB2312" pitchFamily="1" charset="-122"/>
            </a:endParaRPr>
          </a:p>
        </p:txBody>
      </p:sp>
      <p:pic>
        <p:nvPicPr>
          <p:cNvPr id="1126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810" y="1484630"/>
            <a:ext cx="4459288" cy="4438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Content Placeholder 4"/>
          <p:cNvSpPr txBox="1"/>
          <p:nvPr/>
        </p:nvSpPr>
        <p:spPr>
          <a:xfrm>
            <a:off x="682943" y="1557338"/>
            <a:ext cx="8153400" cy="4495800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30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主要部件</a:t>
            </a:r>
            <a:endParaRPr kumimoji="0" lang="en-US" sz="3000" b="1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处理器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内存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外存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输入设备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输出设备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1476375" y="333375"/>
            <a:ext cx="7010400" cy="12239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b="1" dirty="0">
                <a:ea typeface="楷体_GB2312" pitchFamily="1" charset="-122"/>
              </a:rPr>
              <a:t>1.1 </a:t>
            </a:r>
            <a:r>
              <a:rPr lang="zh-CN" altLang="en-US" sz="4000" b="1" dirty="0">
                <a:ea typeface="楷体_GB2312" pitchFamily="1" charset="-122"/>
              </a:rPr>
              <a:t>计算机的硬件模型</a:t>
            </a:r>
            <a:endParaRPr lang="zh-CN" altLang="zh-CN" sz="4000" b="1" dirty="0">
              <a:ea typeface="楷体_GB2312" pitchFamily="1" charset="-122"/>
            </a:endParaRPr>
          </a:p>
        </p:txBody>
      </p:sp>
      <p:sp>
        <p:nvSpPr>
          <p:cNvPr id="5" name="Content Placeholder 4"/>
          <p:cNvSpPr txBox="1"/>
          <p:nvPr/>
        </p:nvSpPr>
        <p:spPr>
          <a:xfrm>
            <a:off x="684213" y="2173288"/>
            <a:ext cx="8153400" cy="4495800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30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主要部件</a:t>
            </a:r>
            <a:endParaRPr kumimoji="0" lang="en-US" sz="3000" b="1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处理器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内存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外存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输入设备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输出设备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31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170" y="1412240"/>
            <a:ext cx="4459288" cy="4438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1476375" y="333375"/>
            <a:ext cx="7010400" cy="12239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b="1" dirty="0">
                <a:ea typeface="楷体_GB2312" pitchFamily="1" charset="-122"/>
              </a:rPr>
              <a:t>1.2 </a:t>
            </a:r>
            <a:r>
              <a:rPr lang="zh-CN" altLang="en-US" sz="4000" b="1" dirty="0">
                <a:ea typeface="楷体_GB2312" pitchFamily="1" charset="-122"/>
              </a:rPr>
              <a:t>计算机的软件流程</a:t>
            </a:r>
            <a:endParaRPr lang="zh-CN" altLang="zh-CN" sz="4000" b="1" dirty="0">
              <a:ea typeface="楷体_GB2312" pitchFamily="1" charset="-122"/>
            </a:endParaRPr>
          </a:p>
        </p:txBody>
      </p:sp>
      <p:sp>
        <p:nvSpPr>
          <p:cNvPr id="4" name="Content Placeholder 4"/>
          <p:cNvSpPr txBox="1"/>
          <p:nvPr/>
        </p:nvSpPr>
        <p:spPr>
          <a:xfrm>
            <a:off x="1117600" y="1989138"/>
            <a:ext cx="6838950" cy="4495800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简单模型</a:t>
            </a:r>
            <a:endParaRPr kumimoji="0" lang="en-US" sz="2800" b="1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5364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13" y="2928938"/>
            <a:ext cx="4826000" cy="297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>
          <a:xfrm>
            <a:off x="1476375" y="333375"/>
            <a:ext cx="7010400" cy="12239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sz="4000" b="1" dirty="0">
                <a:ea typeface="楷体_GB2312" pitchFamily="1" charset="-122"/>
              </a:rPr>
              <a:t>1.2 </a:t>
            </a:r>
            <a:r>
              <a:rPr lang="zh-CN" altLang="en-US" sz="4000" b="1" dirty="0">
                <a:ea typeface="楷体_GB2312" pitchFamily="1" charset="-122"/>
              </a:rPr>
              <a:t>计算机的软件流程</a:t>
            </a:r>
            <a:endParaRPr lang="zh-CN" altLang="zh-CN" sz="4000" b="1" dirty="0">
              <a:ea typeface="楷体_GB2312" pitchFamily="1" charset="-122"/>
            </a:endParaRPr>
          </a:p>
        </p:txBody>
      </p:sp>
      <p:sp>
        <p:nvSpPr>
          <p:cNvPr id="4" name="Content Placeholder 4"/>
          <p:cNvSpPr txBox="1"/>
          <p:nvPr/>
        </p:nvSpPr>
        <p:spPr>
          <a:xfrm>
            <a:off x="1116013" y="1989138"/>
            <a:ext cx="8153400" cy="4495800"/>
          </a:xfrm>
          <a:prstGeom prst="rect">
            <a:avLst/>
          </a:prstGeom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kern="0" cap="none" spc="0" normalizeH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细化流程</a:t>
            </a:r>
            <a:endParaRPr kumimoji="0" lang="en-US" sz="2800" b="1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38" y="2060575"/>
            <a:ext cx="3400425" cy="382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0B8062C-1A50-4D8C-A795-984C2FA49581}" type="slidenum"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73d7597-a0f5-4566-8229-572c88727f9a"/>
  <p:tag name="COMMONDATA" val="eyJoZGlkIjoiODg5ODdlNWEyZTZjYmQ3ZTBmY2M1NDE2MjJhYjZmNWIifQ=="/>
</p:tagLst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Teamwork</Template>
  <TotalTime>10</TotalTime>
  <Words>1555</Words>
  <Application>Microsoft Office PowerPoint</Application>
  <PresentationFormat>全屏显示(4:3)</PresentationFormat>
  <Paragraphs>252</Paragraphs>
  <Slides>23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Harmony Text</vt:lpstr>
      <vt:lpstr>楷体_GB2312</vt:lpstr>
      <vt:lpstr>宋体</vt:lpstr>
      <vt:lpstr>Arial</vt:lpstr>
      <vt:lpstr>Calibri</vt:lpstr>
      <vt:lpstr>Times New Roman</vt:lpstr>
      <vt:lpstr>Wingdings</vt:lpstr>
      <vt:lpstr>Echo</vt:lpstr>
      <vt:lpstr>2_Echo</vt:lpstr>
      <vt:lpstr>PowerPoint 演示文稿</vt:lpstr>
      <vt:lpstr>主要内容</vt:lpstr>
      <vt:lpstr>主要内容</vt:lpstr>
      <vt:lpstr>1.1 计算机的硬件模型</vt:lpstr>
      <vt:lpstr>1.1 计算机的硬件模型</vt:lpstr>
      <vt:lpstr>1.1 计算机的硬件模型</vt:lpstr>
      <vt:lpstr>1.1 计算机的硬件模型</vt:lpstr>
      <vt:lpstr>1.2 计算机的软件流程</vt:lpstr>
      <vt:lpstr>1.2 计算机的软件流程</vt:lpstr>
      <vt:lpstr>PowerPoint 演示文稿</vt:lpstr>
      <vt:lpstr>PowerPoint 演示文稿</vt:lpstr>
      <vt:lpstr>1.3 二进制表示</vt:lpstr>
      <vt:lpstr>主要内容</vt:lpstr>
      <vt:lpstr>2.1 程序设计范型 </vt:lpstr>
      <vt:lpstr> 过程式程序设计</vt:lpstr>
      <vt:lpstr> 对象式（面向对象）程序设计</vt:lpstr>
      <vt:lpstr>2.2 软件开发步骤 </vt:lpstr>
      <vt:lpstr>主要内容</vt:lpstr>
      <vt:lpstr>3.1 C++语言历史</vt:lpstr>
      <vt:lpstr>3.2 C++程序组成</vt:lpstr>
      <vt:lpstr>PowerPoint 演示文稿</vt:lpstr>
      <vt:lpstr>PowerPoint 演示文稿</vt:lpstr>
      <vt:lpstr>3.4 C++运行步骤和开发环境</vt:lpstr>
    </vt:vector>
  </TitlesOfParts>
  <Company>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creator>Jinsong Su</dc:creator>
  <cp:lastModifiedBy>达 林</cp:lastModifiedBy>
  <cp:revision>309</cp:revision>
  <dcterms:created xsi:type="dcterms:W3CDTF">2005-02-20T09:54:00Z</dcterms:created>
  <dcterms:modified xsi:type="dcterms:W3CDTF">2024-02-28T13:38:38Z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5AB12590A03B4E909D212E278652C8A2</vt:lpwstr>
  </property>
</Properties>
</file>