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619" r:id="rId3"/>
    <p:sldId id="475" r:id="rId4"/>
    <p:sldId id="473" r:id="rId5"/>
    <p:sldId id="397" r:id="rId7"/>
    <p:sldId id="398" r:id="rId8"/>
    <p:sldId id="620" r:id="rId9"/>
    <p:sldId id="399" r:id="rId10"/>
    <p:sldId id="400" r:id="rId11"/>
    <p:sldId id="402" r:id="rId12"/>
    <p:sldId id="405" r:id="rId13"/>
    <p:sldId id="692" r:id="rId14"/>
    <p:sldId id="406" r:id="rId15"/>
    <p:sldId id="410" r:id="rId16"/>
    <p:sldId id="414" r:id="rId17"/>
    <p:sldId id="621" r:id="rId18"/>
    <p:sldId id="421" r:id="rId19"/>
    <p:sldId id="424" r:id="rId20"/>
    <p:sldId id="693" r:id="rId21"/>
    <p:sldId id="427" r:id="rId22"/>
    <p:sldId id="429" r:id="rId23"/>
    <p:sldId id="757" r:id="rId24"/>
    <p:sldId id="431" r:id="rId25"/>
    <p:sldId id="430" r:id="rId26"/>
    <p:sldId id="622" r:id="rId27"/>
    <p:sldId id="433" r:id="rId28"/>
    <p:sldId id="435" r:id="rId29"/>
    <p:sldId id="436" r:id="rId30"/>
    <p:sldId id="437" r:id="rId31"/>
    <p:sldId id="472" r:id="rId32"/>
    <p:sldId id="438" r:id="rId33"/>
    <p:sldId id="595" r:id="rId34"/>
    <p:sldId id="598" r:id="rId35"/>
    <p:sldId id="596" r:id="rId36"/>
    <p:sldId id="599" r:id="rId37"/>
    <p:sldId id="597" r:id="rId38"/>
    <p:sldId id="623" r:id="rId39"/>
    <p:sldId id="439" r:id="rId40"/>
    <p:sldId id="440" r:id="rId41"/>
    <p:sldId id="444" r:id="rId42"/>
    <p:sldId id="601" r:id="rId43"/>
    <p:sldId id="627" r:id="rId44"/>
    <p:sldId id="603" r:id="rId45"/>
    <p:sldId id="445" r:id="rId46"/>
    <p:sldId id="446" r:id="rId47"/>
    <p:sldId id="447" r:id="rId48"/>
    <p:sldId id="624" r:id="rId49"/>
    <p:sldId id="585" r:id="rId50"/>
    <p:sldId id="628" r:id="rId51"/>
    <p:sldId id="631" r:id="rId52"/>
    <p:sldId id="625" r:id="rId53"/>
    <p:sldId id="606" r:id="rId54"/>
    <p:sldId id="556" r:id="rId55"/>
    <p:sldId id="461" r:id="rId56"/>
    <p:sldId id="636" r:id="rId57"/>
    <p:sldId id="637" r:id="rId58"/>
    <p:sldId id="468" r:id="rId59"/>
    <p:sldId id="639" r:id="rId60"/>
    <p:sldId id="463" r:id="rId61"/>
    <p:sldId id="640" r:id="rId62"/>
    <p:sldId id="641" r:id="rId63"/>
    <p:sldId id="642" r:id="rId64"/>
    <p:sldId id="560" r:id="rId65"/>
    <p:sldId id="562" r:id="rId66"/>
    <p:sldId id="626" r:id="rId67"/>
    <p:sldId id="449" r:id="rId68"/>
    <p:sldId id="609" r:id="rId69"/>
    <p:sldId id="451" r:id="rId70"/>
    <p:sldId id="611" r:id="rId71"/>
    <p:sldId id="613" r:id="rId72"/>
    <p:sldId id="614" r:id="rId73"/>
    <p:sldId id="615" r:id="rId74"/>
    <p:sldId id="617" r:id="rId75"/>
    <p:sldId id="618" r:id="rId76"/>
    <p:sldId id="608" r:id="rId77"/>
    <p:sldId id="629" r:id="rId78"/>
    <p:sldId id="630" r:id="rId79"/>
  </p:sldIdLst>
  <p:sldSz cx="9144000" cy="6858000" type="screen4x3"/>
  <p:notesSz cx="6833870" cy="9979025"/>
  <p:custDataLst>
    <p:tags r:id="rId83"/>
  </p:custDataLst>
  <p:defaultTextStyle>
    <a:defPPr>
      <a:defRPr lang="zh-CN"/>
    </a:defPPr>
    <a:lvl1pPr marL="0" lvl="0"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1pPr>
    <a:lvl2pPr marL="457200" lvl="1"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2pPr>
    <a:lvl3pPr marL="914400" lvl="2"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3pPr>
    <a:lvl4pPr marL="1371600" lvl="3"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4pPr>
    <a:lvl5pPr marL="1828800" lvl="4"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5pPr>
    <a:lvl6pPr marL="2286000" lvl="5"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6pPr>
    <a:lvl7pPr marL="2743200" lvl="6"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7pPr>
    <a:lvl8pPr marL="3200400" lvl="7"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8pPr>
    <a:lvl9pPr marL="3657600" lvl="8" indent="0" algn="l" defTabSz="914400" rtl="0" eaLnBrk="0" fontAlgn="base" latinLnBrk="0" hangingPunct="0">
      <a:lnSpc>
        <a:spcPct val="100000"/>
      </a:lnSpc>
      <a:spcBef>
        <a:spcPct val="0"/>
      </a:spcBef>
      <a:spcAft>
        <a:spcPct val="0"/>
      </a:spcAft>
      <a:buNone/>
      <a:defRPr sz="2600" b="0" i="0" u="none" kern="1200" baseline="0">
        <a:solidFill>
          <a:schemeClr val="tx1"/>
        </a:solidFill>
        <a:latin typeface="Arial" panose="020B0604020202020204" pitchFamily="34" charset="0"/>
        <a:ea typeface="楷体_GB2312" pitchFamily="1"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40"/>
    <p:restoredTop sz="71967"/>
  </p:normalViewPr>
  <p:slideViewPr>
    <p:cSldViewPr showGuides="1">
      <p:cViewPr varScale="1">
        <p:scale>
          <a:sx n="61" d="100"/>
          <a:sy n="61" d="100"/>
        </p:scale>
        <p:origin x="1694" y="34"/>
      </p:cViewPr>
      <p:guideLst>
        <p:guide orient="horz" pos="2198"/>
        <p:guide pos="29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62275" cy="498475"/>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71913" y="0"/>
            <a:ext cx="2960688" cy="498475"/>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p:cNvSpPr>
          <p:nvPr>
            <p:ph type="sldImg" idx="2"/>
          </p:nvPr>
        </p:nvSpPr>
        <p:spPr>
          <a:xfrm>
            <a:off x="922338" y="747713"/>
            <a:ext cx="4991100" cy="3743325"/>
          </a:xfrm>
          <a:prstGeom prst="rect">
            <a:avLst/>
          </a:prstGeom>
          <a:noFill/>
          <a:ln w="9525">
            <a:noFill/>
          </a:ln>
        </p:spPr>
      </p:sp>
      <p:sp>
        <p:nvSpPr>
          <p:cNvPr id="3077" name="Rectangle 5"/>
          <p:cNvSpPr>
            <a:spLocks noGrp="1" noRot="1" noChangeArrowheads="1"/>
          </p:cNvSpPr>
          <p:nvPr>
            <p:ph type="body" sz="quarter" idx="3"/>
          </p:nvPr>
        </p:nvSpPr>
        <p:spPr bwMode="auto">
          <a:xfrm>
            <a:off x="684213" y="4740275"/>
            <a:ext cx="5467350" cy="4491038"/>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9478963"/>
            <a:ext cx="2962275" cy="498475"/>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71913" y="9478963"/>
            <a:ext cx="2960688" cy="498475"/>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4E1F99F-17A6-44EC-A25F-BEA1C1C911D4}"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ctr" anchorCtr="0"/>
          <a:lstStyle/>
          <a:p>
            <a:pPr lvl="0"/>
            <a:r>
              <a:rPr lang="zh-CN" altLang="en-US" dirty="0"/>
              <a:t>优点：对于复杂程序来说，容易设计、实现、理解、维护</a:t>
            </a:r>
            <a:endParaRPr lang="zh-CN" altLang="en-US" dirty="0"/>
          </a:p>
        </p:txBody>
      </p:sp>
      <p:sp>
        <p:nvSpPr>
          <p:cNvPr id="8196"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lstStyle/>
          <a:p>
            <a:pPr lvl="0"/>
            <a:r>
              <a:rPr lang="zh-CN" altLang="en-US" dirty="0"/>
              <a:t>模块与内聚耦合都是软件工程中的概念</a:t>
            </a:r>
            <a:endParaRPr lang="en-US" altLang="zh-CN" dirty="0"/>
          </a:p>
          <a:p>
            <a:pPr lvl="0"/>
            <a:r>
              <a:rPr lang="zh-CN" altLang="en-US" dirty="0"/>
              <a:t>当然，多个程序可以构成一个模块，一个程序也可以实现多个模块</a:t>
            </a:r>
            <a:endParaRPr lang="en-US" altLang="zh-CN" dirty="0"/>
          </a:p>
          <a:p>
            <a:pPr lvl="0"/>
            <a:r>
              <a:rPr lang="zh-CN" altLang="en-US" dirty="0"/>
              <a:t>多模块结构产生了</a:t>
            </a:r>
            <a:r>
              <a:rPr lang="en-US" altLang="zh-CN" dirty="0"/>
              <a:t>”</a:t>
            </a:r>
            <a:r>
              <a:rPr lang="zh-CN" altLang="en-US" dirty="0"/>
              <a:t>文件作用域</a:t>
            </a:r>
            <a:r>
              <a:rPr lang="en-US" altLang="zh-CN" dirty="0"/>
              <a:t>”</a:t>
            </a:r>
            <a:endParaRPr lang="en-US" altLang="zh-CN" dirty="0"/>
          </a:p>
          <a:p>
            <a:pPr lvl="0"/>
            <a:endParaRPr lang="en-US" altLang="zh-CN" dirty="0"/>
          </a:p>
          <a:p>
            <a:pPr lvl="0"/>
            <a:r>
              <a:rPr lang="zh-CN" altLang="en-US" dirty="0">
                <a:latin typeface="Times New Roman" panose="02020603050405020304" pitchFamily="18" charset="0"/>
                <a:cs typeface="Times New Roman" panose="02020603050405020304" pitchFamily="18" charset="0"/>
              </a:rPr>
              <a:t>编译</a:t>
            </a:r>
            <a:r>
              <a:rPr lang="zh-CN" altLang="en-US" dirty="0">
                <a:solidFill>
                  <a:srgbClr val="FF0000"/>
                </a:solidFill>
                <a:latin typeface="Times New Roman" panose="02020603050405020304" pitchFamily="18" charset="0"/>
                <a:cs typeface="Times New Roman" panose="02020603050405020304" pitchFamily="18" charset="0"/>
              </a:rPr>
              <a:t>预</a:t>
            </a:r>
            <a:r>
              <a:rPr lang="zh-CN" altLang="en-US" dirty="0">
                <a:latin typeface="Times New Roman" panose="02020603050405020304" pitchFamily="18" charset="0"/>
                <a:cs typeface="Times New Roman" panose="02020603050405020304" pitchFamily="18" charset="0"/>
              </a:rPr>
              <a:t>处理命令：在</a:t>
            </a:r>
            <a:r>
              <a:rPr lang="zh-CN" altLang="en-US" dirty="0">
                <a:solidFill>
                  <a:srgbClr val="FF0000"/>
                </a:solidFill>
                <a:latin typeface="Times New Roman" panose="02020603050405020304" pitchFamily="18" charset="0"/>
                <a:cs typeface="Times New Roman" panose="02020603050405020304" pitchFamily="18" charset="0"/>
              </a:rPr>
              <a:t>编译前执行的命令</a:t>
            </a:r>
            <a:r>
              <a:rPr lang="zh-CN" altLang="en-US" dirty="0">
                <a:latin typeface="Times New Roman" panose="02020603050405020304" pitchFamily="18" charset="0"/>
                <a:cs typeface="Times New Roman" panose="02020603050405020304" pitchFamily="18" charset="0"/>
              </a:rPr>
              <a:t>，比如之前学过的</a:t>
            </a:r>
            <a:r>
              <a:rPr lang="en-US" altLang="zh-CN" dirty="0">
                <a:latin typeface="Times New Roman" panose="02020603050405020304" pitchFamily="18" charset="0"/>
                <a:cs typeface="Times New Roman" panose="02020603050405020304" pitchFamily="18" charset="0"/>
              </a:rPr>
              <a:t>define</a:t>
            </a:r>
            <a:endParaRPr lang="zh-CN" altLang="en-US" dirty="0">
              <a:latin typeface="Times New Roman" panose="02020603050405020304" pitchFamily="18" charset="0"/>
              <a:ea typeface="Times New Roman" panose="02020603050405020304" pitchFamily="18" charset="0"/>
            </a:endParaRPr>
          </a:p>
        </p:txBody>
      </p:sp>
      <p:sp>
        <p:nvSpPr>
          <p:cNvPr id="2970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3277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p:txBody>
          <a:bodyPr wrap="square" lIns="91440" tIns="45720" rIns="91440" bIns="45720" anchor="ctr" anchorCtr="0"/>
          <a:lstStyle/>
          <a:p>
            <a:pPr lvl="0"/>
            <a:r>
              <a:rPr lang="zh-CN" altLang="en-US" dirty="0">
                <a:latin typeface="Times New Roman" panose="02020603050405020304" pitchFamily="18" charset="0"/>
                <a:cs typeface="Times New Roman" panose="02020603050405020304" pitchFamily="18" charset="0"/>
              </a:rPr>
              <a:t>具有全局作用域的标识符主要用于标识被程序</a:t>
            </a:r>
            <a:r>
              <a:rPr lang="zh-CN" altLang="en-US" dirty="0">
                <a:solidFill>
                  <a:srgbClr val="FF0000"/>
                </a:solidFill>
                <a:latin typeface="Times New Roman" panose="02020603050405020304" pitchFamily="18" charset="0"/>
                <a:cs typeface="Times New Roman" panose="02020603050405020304" pitchFamily="18" charset="0"/>
              </a:rPr>
              <a:t>各个模块共享</a:t>
            </a:r>
            <a:r>
              <a:rPr lang="zh-CN" altLang="en-US" dirty="0">
                <a:latin typeface="Times New Roman" panose="02020603050405020304" pitchFamily="18" charset="0"/>
                <a:cs typeface="Times New Roman" panose="02020603050405020304" pitchFamily="18" charset="0"/>
              </a:rPr>
              <a:t>的程序实体，而具有文件作用域的标识符用于标识在</a:t>
            </a:r>
            <a:r>
              <a:rPr lang="zh-CN" altLang="en-US" dirty="0">
                <a:solidFill>
                  <a:srgbClr val="FF0000"/>
                </a:solidFill>
                <a:latin typeface="Times New Roman" panose="02020603050405020304" pitchFamily="18" charset="0"/>
                <a:cs typeface="Times New Roman" panose="02020603050405020304" pitchFamily="18" charset="0"/>
              </a:rPr>
              <a:t>一个模块内部共享</a:t>
            </a:r>
            <a:r>
              <a:rPr lang="zh-CN" altLang="en-US" dirty="0">
                <a:latin typeface="Times New Roman" panose="02020603050405020304" pitchFamily="18" charset="0"/>
                <a:cs typeface="Times New Roman" panose="02020603050405020304" pitchFamily="18" charset="0"/>
              </a:rPr>
              <a:t>的程序实体。</a:t>
            </a:r>
            <a:endParaRPr lang="zh-CN" altLang="en-US" dirty="0">
              <a:latin typeface="Times New Roman" panose="02020603050405020304" pitchFamily="18" charset="0"/>
              <a:ea typeface="Times New Roman" panose="02020603050405020304" pitchFamily="18" charset="0"/>
            </a:endParaRPr>
          </a:p>
        </p:txBody>
      </p:sp>
      <p:sp>
        <p:nvSpPr>
          <p:cNvPr id="3789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ctr" anchorCtr="0"/>
          <a:lstStyle/>
          <a:p>
            <a:pPr lvl="0"/>
            <a:endParaRPr lang="zh-CN" altLang="en-US" dirty="0">
              <a:latin typeface="Times New Roman" panose="02020603050405020304" pitchFamily="18" charset="0"/>
              <a:ea typeface="Times New Roman" panose="02020603050405020304" pitchFamily="18" charset="0"/>
            </a:endParaRPr>
          </a:p>
        </p:txBody>
      </p:sp>
      <p:sp>
        <p:nvSpPr>
          <p:cNvPr id="3994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p:txBody>
          <a:bodyPr wrap="square" lIns="91440" tIns="45720" rIns="91440" bIns="45720" anchor="ctr" anchorCtr="0"/>
          <a:lstStyle/>
          <a:p>
            <a:pPr lvl="0"/>
            <a:r>
              <a:rPr lang="zh-CN" altLang="en-US" dirty="0"/>
              <a:t>注：不能</a:t>
            </a:r>
            <a:r>
              <a:rPr lang="en-US" altLang="zh-CN" dirty="0"/>
              <a:t>goto</a:t>
            </a:r>
            <a:r>
              <a:rPr lang="zh-CN" altLang="en-US" dirty="0"/>
              <a:t>到其他函数体</a:t>
            </a:r>
            <a:endParaRPr lang="zh-CN" altLang="en-US" dirty="0"/>
          </a:p>
        </p:txBody>
      </p:sp>
      <p:sp>
        <p:nvSpPr>
          <p:cNvPr id="4198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ctr" anchorCtr="0"/>
          <a:lstStyle/>
          <a:p>
            <a:pPr lvl="0"/>
            <a:r>
              <a:rPr lang="en-US" altLang="zh-CN" dirty="0"/>
              <a:t>L: int L</a:t>
            </a:r>
            <a:r>
              <a:rPr lang="zh-CN" altLang="en-US" dirty="0"/>
              <a:t>是可以的</a:t>
            </a:r>
            <a:endParaRPr lang="zh-CN" altLang="en-US" dirty="0"/>
          </a:p>
        </p:txBody>
      </p:sp>
      <p:sp>
        <p:nvSpPr>
          <p:cNvPr id="44036"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p:txBody>
          <a:bodyPr wrap="square" lIns="91440" tIns="45720" rIns="91440" bIns="45720" anchor="ctr" anchorCtr="0"/>
          <a:lstStyle/>
          <a:p>
            <a:pPr lvl="0"/>
            <a:r>
              <a:rPr lang="zh-CN" altLang="en-US" dirty="0">
                <a:solidFill>
                  <a:schemeClr val="tx2"/>
                </a:solidFill>
                <a:latin typeface="Times New Roman" panose="02020603050405020304" pitchFamily="18" charset="0"/>
                <a:cs typeface="Times New Roman" panose="02020603050405020304" pitchFamily="18" charset="0"/>
              </a:rPr>
              <a:t>注意：</a:t>
            </a:r>
            <a:endParaRPr lang="en-US" altLang="zh-CN" dirty="0">
              <a:solidFill>
                <a:schemeClr val="tx2"/>
              </a:solidFill>
              <a:latin typeface="Times New Roman" panose="02020603050405020304" pitchFamily="18" charset="0"/>
              <a:cs typeface="Times New Roman" panose="02020603050405020304" pitchFamily="18" charset="0"/>
            </a:endParaRPr>
          </a:p>
          <a:p>
            <a:pPr lvl="0"/>
            <a:r>
              <a:rPr lang="en-US" altLang="zh-CN" dirty="0">
                <a:solidFill>
                  <a:schemeClr val="tx2"/>
                </a:solidFill>
                <a:latin typeface="Times New Roman" panose="02020603050405020304" pitchFamily="18" charset="0"/>
                <a:cs typeface="Times New Roman" panose="02020603050405020304" pitchFamily="18" charset="0"/>
              </a:rPr>
              <a:t>1.</a:t>
            </a:r>
            <a:r>
              <a:rPr lang="zh-CN" altLang="en-US" dirty="0">
                <a:solidFill>
                  <a:schemeClr val="tx2"/>
                </a:solidFill>
                <a:latin typeface="Times New Roman" panose="02020603050405020304" pitchFamily="18" charset="0"/>
                <a:cs typeface="Times New Roman" panose="02020603050405020304" pitchFamily="18" charset="0"/>
              </a:rPr>
              <a:t>没有名字的命名空间</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dirty="0">
                <a:solidFill>
                  <a:schemeClr val="tx2"/>
                </a:solidFill>
                <a:latin typeface="Times New Roman" panose="02020603050405020304" pitchFamily="18" charset="0"/>
                <a:cs typeface="Times New Roman" panose="02020603050405020304" pitchFamily="18" charset="0"/>
              </a:rPr>
              <a:t>不在命名空间中</a:t>
            </a:r>
            <a:endParaRPr lang="en-US" altLang="zh-CN" dirty="0">
              <a:solidFill>
                <a:schemeClr val="tx2"/>
              </a:solidFill>
              <a:latin typeface="Times New Roman" panose="02020603050405020304" pitchFamily="18" charset="0"/>
              <a:cs typeface="Times New Roman" panose="02020603050405020304" pitchFamily="18" charset="0"/>
            </a:endParaRPr>
          </a:p>
          <a:p>
            <a:pPr lvl="0"/>
            <a:r>
              <a:rPr lang="en-US" altLang="zh-CN" dirty="0">
                <a:solidFill>
                  <a:schemeClr val="tx2"/>
                </a:solidFill>
                <a:latin typeface="Times New Roman" panose="02020603050405020304" pitchFamily="18" charset="0"/>
                <a:cs typeface="Times New Roman" panose="02020603050405020304" pitchFamily="18" charset="0"/>
              </a:rPr>
              <a:t>2.</a:t>
            </a:r>
            <a:r>
              <a:rPr lang="zh-CN" altLang="en-US" dirty="0">
                <a:solidFill>
                  <a:schemeClr val="tx2"/>
                </a:solidFill>
                <a:latin typeface="Times New Roman" panose="02020603050405020304" pitchFamily="18" charset="0"/>
                <a:cs typeface="Times New Roman" panose="02020603050405020304" pitchFamily="18" charset="0"/>
              </a:rPr>
              <a:t>对函数采用</a:t>
            </a:r>
            <a:r>
              <a:rPr lang="en-US" altLang="zh-CN" dirty="0">
                <a:solidFill>
                  <a:schemeClr val="tx2"/>
                </a:solidFill>
                <a:latin typeface="Times New Roman" panose="02020603050405020304" pitchFamily="18" charset="0"/>
                <a:cs typeface="Times New Roman" panose="02020603050405020304" pitchFamily="18" charset="0"/>
              </a:rPr>
              <a:t>using</a:t>
            </a:r>
            <a:r>
              <a:rPr lang="zh-CN" altLang="en-US" dirty="0">
                <a:solidFill>
                  <a:schemeClr val="tx2"/>
                </a:solidFill>
                <a:latin typeface="Times New Roman" panose="02020603050405020304" pitchFamily="18" charset="0"/>
                <a:cs typeface="Times New Roman" panose="02020603050405020304" pitchFamily="18" charset="0"/>
              </a:rPr>
              <a:t>声明，</a:t>
            </a:r>
            <a:r>
              <a:rPr lang="en-US" altLang="zh-CN" dirty="0">
                <a:solidFill>
                  <a:schemeClr val="tx2"/>
                </a:solidFill>
                <a:latin typeface="Times New Roman" panose="02020603050405020304" pitchFamily="18" charset="0"/>
                <a:cs typeface="Times New Roman" panose="02020603050405020304" pitchFamily="18" charset="0"/>
              </a:rPr>
              <a:t>see using A::f;</a:t>
            </a:r>
            <a:endParaRPr lang="en-US" altLang="zh-CN" dirty="0">
              <a:solidFill>
                <a:schemeClr val="tx2"/>
              </a:solidFill>
              <a:latin typeface="Times New Roman" panose="02020603050405020304" pitchFamily="18" charset="0"/>
              <a:ea typeface="Times New Roman" panose="02020603050405020304" pitchFamily="18" charset="0"/>
            </a:endParaRPr>
          </a:p>
        </p:txBody>
      </p:sp>
      <p:sp>
        <p:nvSpPr>
          <p:cNvPr id="4813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1440" tIns="45720" rIns="91440" bIns="45720" anchor="ctr" anchorCtr="0"/>
          <a:lstStyle/>
          <a:p>
            <a:pPr lvl="0"/>
            <a:r>
              <a:rPr lang="zh-CN" altLang="en-US" dirty="0"/>
              <a:t>空间和时间</a:t>
            </a:r>
            <a:endParaRPr lang="zh-CN" altLang="en-US" dirty="0"/>
          </a:p>
        </p:txBody>
      </p:sp>
      <p:sp>
        <p:nvSpPr>
          <p:cNvPr id="5018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5222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ctr" anchorCtr="0"/>
          <a:lstStyle/>
          <a:p>
            <a:pPr lvl="0"/>
            <a:r>
              <a:rPr lang="en-US" altLang="zh-CN" dirty="0"/>
              <a:t>static</a:t>
            </a:r>
            <a:r>
              <a:rPr lang="zh-CN" altLang="en-US" dirty="0"/>
              <a:t>：静态，因此上述的第一种用法更符合它的字面意思（放在静态存储区）</a:t>
            </a:r>
            <a:endParaRPr lang="zh-CN" altLang="en-US" dirty="0"/>
          </a:p>
        </p:txBody>
      </p:sp>
      <p:sp>
        <p:nvSpPr>
          <p:cNvPr id="5530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1440" tIns="45720" rIns="91440" bIns="45720" anchor="ctr" anchorCtr="0"/>
          <a:lstStyle/>
          <a:p>
            <a:pPr lvl="0"/>
            <a:r>
              <a:rPr lang="zh-CN" altLang="en-US" sz="1100" dirty="0"/>
              <a:t>多个子功能可以体现为一个子程序；</a:t>
            </a:r>
            <a:endParaRPr lang="en-US" altLang="zh-CN" sz="1100" dirty="0"/>
          </a:p>
          <a:p>
            <a:pPr lvl="0"/>
            <a:r>
              <a:rPr lang="zh-CN" altLang="en-US" dirty="0">
                <a:solidFill>
                  <a:srgbClr val="FF0000"/>
                </a:solidFill>
              </a:rPr>
              <a:t>多个子程序可以一起实现一个功能。</a:t>
            </a:r>
            <a:endParaRPr lang="zh-CN" altLang="en-US" dirty="0"/>
          </a:p>
        </p:txBody>
      </p:sp>
      <p:sp>
        <p:nvSpPr>
          <p:cNvPr id="1024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5734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6042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p:txBody>
          <a:bodyPr wrap="square" lIns="91440" tIns="45720" rIns="91440" bIns="45720" anchor="ctr" anchorCtr="0"/>
          <a:lstStyle/>
          <a:p>
            <a:pPr lvl="0"/>
            <a:r>
              <a:rPr lang="zh-CN" altLang="en-US" dirty="0"/>
              <a:t>对应上页的例子</a:t>
            </a:r>
            <a:endParaRPr lang="zh-CN" altLang="en-US" dirty="0"/>
          </a:p>
        </p:txBody>
      </p:sp>
      <p:sp>
        <p:nvSpPr>
          <p:cNvPr id="6349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6656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p:txBody>
          <a:bodyPr wrap="square" lIns="91440" tIns="45720" rIns="91440" bIns="45720" anchor="ctr" anchorCtr="0"/>
          <a:lstStyle/>
          <a:p>
            <a:pPr lvl="0"/>
            <a:r>
              <a:rPr lang="en-US" altLang="zh-CN" dirty="0"/>
              <a:t>P105</a:t>
            </a:r>
            <a:r>
              <a:rPr lang="zh-CN" altLang="en-US" dirty="0"/>
              <a:t>：递归的本质 </a:t>
            </a:r>
            <a:r>
              <a:rPr lang="en-US" altLang="zh-CN" dirty="0"/>
              <a:t>= </a:t>
            </a:r>
            <a:r>
              <a:rPr lang="zh-CN" altLang="en-US" dirty="0"/>
              <a:t>迭代</a:t>
            </a:r>
            <a:endParaRPr lang="zh-CN" altLang="en-US" dirty="0"/>
          </a:p>
        </p:txBody>
      </p:sp>
      <p:sp>
        <p:nvSpPr>
          <p:cNvPr id="6861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备注占位符 2"/>
          <p:cNvSpPr>
            <a:spLocks noGrp="1"/>
          </p:cNvSpPr>
          <p:nvPr>
            <p:ph type="body" idx="1"/>
          </p:nvPr>
        </p:nvSpPr>
        <p:spPr/>
        <p:txBody>
          <a:bodyPr wrap="square" lIns="91440" tIns="45720" rIns="91440" bIns="45720" anchor="ctr" anchorCtr="0"/>
          <a:lstStyle/>
          <a:p>
            <a:pPr lvl="0"/>
            <a:r>
              <a:rPr lang="zh-CN" altLang="en-US" dirty="0"/>
              <a:t>画一个 </a:t>
            </a:r>
            <a:r>
              <a:rPr lang="en-US" altLang="zh-CN" dirty="0"/>
              <a:t>n=3 </a:t>
            </a:r>
            <a:r>
              <a:rPr lang="zh-CN" altLang="en-US" dirty="0"/>
              <a:t>例子</a:t>
            </a:r>
            <a:endParaRPr lang="zh-CN" altLang="en-US" dirty="0"/>
          </a:p>
        </p:txBody>
      </p:sp>
      <p:sp>
        <p:nvSpPr>
          <p:cNvPr id="7066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7270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7680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p:txBody>
          <a:bodyPr wrap="square" lIns="91440" tIns="45720" rIns="91440" bIns="45720" anchor="ctr" anchorCtr="0"/>
          <a:lstStyle/>
          <a:p>
            <a:pPr lvl="0"/>
            <a:r>
              <a:rPr lang="zh-CN" altLang="en-US" dirty="0"/>
              <a:t>下载</a:t>
            </a:r>
            <a:r>
              <a:rPr lang="en-US" altLang="zh-CN" dirty="0"/>
              <a:t>C++</a:t>
            </a:r>
            <a:r>
              <a:rPr lang="zh-CN" altLang="en-US" dirty="0"/>
              <a:t>标准（草稿）：</a:t>
            </a:r>
            <a:r>
              <a:rPr lang="en-US" altLang="zh-CN" dirty="0">
                <a:latin typeface="Times New Roman" panose="02020603050405020304" pitchFamily="18" charset="0"/>
                <a:cs typeface="Times New Roman" panose="02020603050405020304" pitchFamily="18" charset="0"/>
              </a:rPr>
              <a:t>https://isocpp.org/</a:t>
            </a:r>
            <a:endParaRPr lang="en-US" altLang="zh-CN" dirty="0"/>
          </a:p>
          <a:p>
            <a:pPr lvl="0"/>
            <a:r>
              <a:rPr lang="zh-CN" altLang="en-US" dirty="0"/>
              <a:t>购买</a:t>
            </a:r>
            <a:r>
              <a:rPr lang="en-US" altLang="zh-CN" dirty="0"/>
              <a:t>C++</a:t>
            </a:r>
            <a:r>
              <a:rPr lang="zh-CN" altLang="en-US" dirty="0"/>
              <a:t>标准（正式）：</a:t>
            </a:r>
            <a:r>
              <a:rPr lang="en-US" altLang="zh-CN" dirty="0"/>
              <a:t>https://www.iso.org/home.html</a:t>
            </a:r>
            <a:endParaRPr lang="zh-CN" altLang="en-US" dirty="0"/>
          </a:p>
        </p:txBody>
      </p:sp>
      <p:sp>
        <p:nvSpPr>
          <p:cNvPr id="7885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ctr" anchorCtr="0"/>
          <a:lstStyle/>
          <a:p>
            <a:pPr lvl="0"/>
            <a:r>
              <a:rPr lang="zh-CN" altLang="en-US" dirty="0"/>
              <a:t>全局变量的缺点：高耦合、破坏数据安全、额外系统开销</a:t>
            </a:r>
            <a:endParaRPr lang="en-US" altLang="zh-CN" dirty="0"/>
          </a:p>
          <a:p>
            <a:pPr lvl="0"/>
            <a:r>
              <a:rPr lang="zh-CN" altLang="en-US" dirty="0">
                <a:solidFill>
                  <a:srgbClr val="FF0000"/>
                </a:solidFill>
                <a:ea typeface="楷体_GB2312" pitchFamily="1" charset="-122"/>
              </a:rPr>
              <a:t>值传递</a:t>
            </a:r>
            <a:r>
              <a:rPr lang="zh-CN" altLang="en-US" dirty="0">
                <a:ea typeface="楷体_GB2312" pitchFamily="1" charset="-122"/>
              </a:rPr>
              <a:t>：对形参的操作不会影响实参</a:t>
            </a:r>
            <a:endParaRPr lang="en-US" altLang="zh-CN" dirty="0">
              <a:ea typeface="楷体_GB2312" pitchFamily="1" charset="-122"/>
            </a:endParaRPr>
          </a:p>
          <a:p>
            <a:pPr lvl="0"/>
            <a:r>
              <a:rPr lang="zh-CN" altLang="en-US" dirty="0">
                <a:solidFill>
                  <a:srgbClr val="FF0000"/>
                </a:solidFill>
                <a:ea typeface="楷体_GB2312" pitchFamily="1" charset="-122"/>
              </a:rPr>
              <a:t>地址或引用传递</a:t>
            </a:r>
            <a:r>
              <a:rPr lang="zh-CN" altLang="en-US" dirty="0">
                <a:ea typeface="楷体_GB2312" pitchFamily="1" charset="-122"/>
              </a:rPr>
              <a:t>：与值传递相反，即有“副作用”（可见，函数也分有没有副作用）</a:t>
            </a:r>
            <a:endParaRPr lang="zh-CN" altLang="en-US" dirty="0"/>
          </a:p>
        </p:txBody>
      </p:sp>
      <p:sp>
        <p:nvSpPr>
          <p:cNvPr id="1229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p:txBody>
          <a:bodyPr wrap="square" lIns="91440" tIns="45720" rIns="91440" bIns="45720" anchor="ctr" anchorCtr="0"/>
          <a:lstStyle/>
          <a:p>
            <a:pPr marL="171450" lvl="0" indent="-171450">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模板将在后面章节讲解</a:t>
            </a:r>
            <a:endParaRPr lang="en-US" altLang="zh-CN" dirty="0">
              <a:latin typeface="Times New Roman" panose="02020603050405020304" pitchFamily="18" charset="0"/>
              <a:cs typeface="Times New Roman" panose="02020603050405020304" pitchFamily="18" charset="0"/>
            </a:endParaRPr>
          </a:p>
          <a:p>
            <a:pPr marL="171450" lvl="0" indent="-171450">
              <a:buFont typeface="Wingdings" panose="05000000000000000000" pitchFamily="2" charset="2"/>
              <a:buChar char="Ø"/>
            </a:pPr>
            <a:r>
              <a:rPr lang="zh-CN" altLang="en-US" dirty="0"/>
              <a:t>开发框架：比如</a:t>
            </a:r>
            <a:r>
              <a:rPr lang="en-US" altLang="zh-CN" dirty="0"/>
              <a:t>Visual Studio MFC</a:t>
            </a:r>
            <a:endParaRPr lang="zh-CN" altLang="en-US" dirty="0"/>
          </a:p>
        </p:txBody>
      </p:sp>
      <p:sp>
        <p:nvSpPr>
          <p:cNvPr id="8090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ctr" anchorCtr="0"/>
          <a:lstStyle/>
          <a:p>
            <a:pPr lvl="0" eaLnBrk="1" hangingPunct="1">
              <a:lnSpc>
                <a:spcPct val="90000"/>
              </a:lnSpc>
            </a:pPr>
            <a:endParaRPr lang="zh-CN" altLang="en-US" sz="2400" dirty="0">
              <a:latin typeface="Times New Roman" panose="02020603050405020304" pitchFamily="18" charset="0"/>
              <a:ea typeface="Times New Roman" panose="02020603050405020304" pitchFamily="18" charset="0"/>
            </a:endParaRPr>
          </a:p>
        </p:txBody>
      </p:sp>
      <p:sp>
        <p:nvSpPr>
          <p:cNvPr id="8602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6019" name="备注占位符 2"/>
          <p:cNvSpPr>
            <a:spLocks noGrp="1" noChangeArrowheads="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 anchorCtr="0" compatLnSpc="1"/>
          <a:lstStyle/>
          <a:p>
            <a:pPr marL="342900" marR="0" lvl="0" indent="-342900" algn="just" defTabSz="914400" rtl="0" eaLnBrk="1" fontAlgn="base" latinLnBrk="0" hangingPunct="1">
              <a:lnSpc>
                <a:spcPct val="100000"/>
              </a:lnSpc>
              <a:spcBef>
                <a:spcPct val="3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宏定义后面不加；</a:t>
            </a:r>
            <a:endPar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3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a:ln>
                  <a:noFill/>
                </a:ln>
                <a:solidFill>
                  <a:srgbClr val="FF0000"/>
                </a:solidFill>
                <a:effectLst/>
                <a:uLnTx/>
                <a:uFillTx/>
                <a:latin typeface="Arial" panose="020B0604020202020204" pitchFamily="34" charset="0"/>
                <a:ea typeface="宋体" panose="02010600030101010101" pitchFamily="2" charset="-122"/>
                <a:cs typeface="+mn-cs"/>
              </a:rPr>
              <a:t>宏名与参数表之间不加空格</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3000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3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#define &lt;</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宏名</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&gt;</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：只是告诉编译器，该宏名已定义了</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3000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#undef &lt;</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宏名</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&gt;</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rPr>
              <a:t>：告诉编译器，取消该宏名的定义</a:t>
            </a: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3000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90000"/>
              </a:lnSpc>
              <a:spcBef>
                <a:spcPct val="3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06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解决重复</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include</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为</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stdio</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起一个宏名</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_stdio_</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并在每个需要</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include</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它的</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cpp</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中，先通过上述</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#ifdef</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判断，</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当判断成功时（也就是之前没有</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include</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过）在导入</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stdio</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318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95236"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9728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p:sp>
      <p:sp>
        <p:nvSpPr>
          <p:cNvPr id="99331"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9933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p:sp>
      <p:sp>
        <p:nvSpPr>
          <p:cNvPr id="101379"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10138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p:sp>
      <p:sp>
        <p:nvSpPr>
          <p:cNvPr id="105475" name="备注占位符 2"/>
          <p:cNvSpPr>
            <a:spLocks noGrp="1"/>
          </p:cNvSpPr>
          <p:nvPr>
            <p:ph type="body" idx="1"/>
          </p:nvPr>
        </p:nvSpPr>
        <p:spPr/>
        <p:txBody>
          <a:bodyPr wrap="square" lIns="91440" tIns="45720" rIns="91440" bIns="45720" anchor="ctr" anchorCtr="0"/>
          <a:lstStyle/>
          <a:p>
            <a:pPr lvl="0"/>
            <a:r>
              <a:rPr lang="zh-CN" altLang="en-US" dirty="0"/>
              <a:t>多态的一种</a:t>
            </a:r>
            <a:endParaRPr lang="zh-CN" altLang="en-US" dirty="0"/>
          </a:p>
        </p:txBody>
      </p:sp>
      <p:sp>
        <p:nvSpPr>
          <p:cNvPr id="105476"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p:sp>
      <p:sp>
        <p:nvSpPr>
          <p:cNvPr id="107523" name="备注占位符 2"/>
          <p:cNvSpPr>
            <a:spLocks noGrp="1"/>
          </p:cNvSpPr>
          <p:nvPr>
            <p:ph type="body" idx="1"/>
          </p:nvPr>
        </p:nvSpPr>
        <p:spPr/>
        <p:txBody>
          <a:bodyPr wrap="square" lIns="91440" tIns="45720" rIns="91440" bIns="45720" anchor="ctr" anchorCtr="0"/>
          <a:lstStyle/>
          <a:p>
            <a:pPr lvl="0"/>
            <a:r>
              <a:rPr lang="zh-CN" altLang="en-US" dirty="0"/>
              <a:t>原则还是：精度由低到高</a:t>
            </a:r>
            <a:endParaRPr lang="zh-CN" altLang="en-US" dirty="0"/>
          </a:p>
        </p:txBody>
      </p:sp>
      <p:sp>
        <p:nvSpPr>
          <p:cNvPr id="10752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lstStyle/>
          <a:p>
            <a:pPr lvl="0"/>
            <a:endParaRPr lang="en-US" altLang="zh-CN" dirty="0"/>
          </a:p>
        </p:txBody>
      </p:sp>
      <p:sp>
        <p:nvSpPr>
          <p:cNvPr id="1536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p:sp>
      <p:sp>
        <p:nvSpPr>
          <p:cNvPr id="113667" name="备注占位符 2"/>
          <p:cNvSpPr>
            <a:spLocks noGrp="1"/>
          </p:cNvSpPr>
          <p:nvPr>
            <p:ph type="body" idx="1"/>
          </p:nvPr>
        </p:nvSpPr>
        <p:spPr/>
        <p:txBody>
          <a:bodyPr wrap="square" lIns="91440" tIns="45720" rIns="91440" bIns="45720" anchor="ctr" anchorCtr="0"/>
          <a:lstStyle/>
          <a:p>
            <a:pPr lvl="0"/>
            <a:r>
              <a:rPr lang="zh-CN" altLang="en-US" dirty="0"/>
              <a:t>将在类和对象那章具体讲解：即按照重载的操作符的功能、把当前类型转化为其他类型</a:t>
            </a:r>
            <a:endParaRPr lang="zh-CN" altLang="en-US" dirty="0"/>
          </a:p>
        </p:txBody>
      </p:sp>
      <p:sp>
        <p:nvSpPr>
          <p:cNvPr id="11366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p:sp>
      <p:sp>
        <p:nvSpPr>
          <p:cNvPr id="116739" name="备注占位符 2"/>
          <p:cNvSpPr>
            <a:spLocks noGrp="1"/>
          </p:cNvSpPr>
          <p:nvPr>
            <p:ph type="body" idx="1"/>
          </p:nvPr>
        </p:nvSpPr>
        <p:spPr/>
        <p:txBody>
          <a:bodyPr wrap="square" lIns="91440" tIns="45720" rIns="91440" bIns="45720" anchor="ctr" anchorCtr="0"/>
          <a:lstStyle/>
          <a:p>
            <a:pPr lvl="0"/>
            <a:r>
              <a:rPr lang="zh-CN" altLang="en-US" dirty="0"/>
              <a:t>重载与返回值类型无关</a:t>
            </a:r>
            <a:endParaRPr lang="zh-CN" altLang="en-US" dirty="0"/>
          </a:p>
        </p:txBody>
      </p:sp>
      <p:sp>
        <p:nvSpPr>
          <p:cNvPr id="11674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p:sp>
      <p:sp>
        <p:nvSpPr>
          <p:cNvPr id="118787" name="备注占位符 2"/>
          <p:cNvSpPr>
            <a:spLocks noGrp="1"/>
          </p:cNvSpPr>
          <p:nvPr>
            <p:ph type="body" idx="1"/>
          </p:nvPr>
        </p:nvSpPr>
        <p:spPr/>
        <p:txBody>
          <a:bodyPr wrap="square" lIns="91440" tIns="45720" rIns="91440" bIns="45720" anchor="ctr" anchorCtr="0"/>
          <a:lstStyle/>
          <a:p>
            <a:pPr lvl="0"/>
            <a:r>
              <a:rPr lang="zh-CN" altLang="en-US" dirty="0">
                <a:latin typeface="Times New Roman" panose="02020603050405020304" pitchFamily="18" charset="0"/>
                <a:cs typeface="Times New Roman" panose="02020603050405020304" pitchFamily="18" charset="0"/>
              </a:rPr>
              <a:t>匿名函数是新标准</a:t>
            </a:r>
            <a:r>
              <a:rPr lang="en-US" altLang="zh-CN" dirty="0">
                <a:latin typeface="Times New Roman" panose="02020603050405020304" pitchFamily="18" charset="0"/>
                <a:cs typeface="Times New Roman" panose="02020603050405020304" pitchFamily="18" charset="0"/>
              </a:rPr>
              <a:t>C++11</a:t>
            </a:r>
            <a:r>
              <a:rPr lang="zh-CN" altLang="en-US" dirty="0">
                <a:latin typeface="Times New Roman" panose="02020603050405020304" pitchFamily="18" charset="0"/>
                <a:cs typeface="Times New Roman" panose="02020603050405020304" pitchFamily="18" charset="0"/>
              </a:rPr>
              <a:t>引入的功能</a:t>
            </a:r>
            <a:endParaRPr lang="zh-CN" altLang="en-US" dirty="0">
              <a:latin typeface="Times New Roman" panose="02020603050405020304" pitchFamily="18" charset="0"/>
              <a:cs typeface="Times New Roman" panose="02020603050405020304" pitchFamily="18" charset="0"/>
            </a:endParaRPr>
          </a:p>
          <a:p>
            <a:pPr lvl="0"/>
            <a:endParaRPr lang="zh-CN" altLang="en-US" dirty="0"/>
          </a:p>
        </p:txBody>
      </p:sp>
      <p:sp>
        <p:nvSpPr>
          <p:cNvPr id="11878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p:sp>
      <p:sp>
        <p:nvSpPr>
          <p:cNvPr id="120835" name="备注占位符 2"/>
          <p:cNvSpPr>
            <a:spLocks noGrp="1"/>
          </p:cNvSpPr>
          <p:nvPr>
            <p:ph type="body" idx="1"/>
          </p:nvPr>
        </p:nvSpPr>
        <p:spPr/>
        <p:txBody>
          <a:bodyPr wrap="square" lIns="91440" tIns="45720" rIns="91440" bIns="45720" anchor="ctr" anchorCtr="0"/>
          <a:lstStyle/>
          <a:p>
            <a:pPr marL="171450" lvl="0" indent="-1714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函数指针、操作符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的重载将在后面章节讲解</a:t>
            </a:r>
            <a:endParaRPr lang="en-US" altLang="zh-CN" dirty="0">
              <a:latin typeface="Times New Roman" panose="02020603050405020304" pitchFamily="18" charset="0"/>
              <a:cs typeface="Times New Roman" panose="02020603050405020304" pitchFamily="18" charset="0"/>
            </a:endParaRPr>
          </a:p>
          <a:p>
            <a:pPr marL="171450" lvl="0" indent="-171450">
              <a:buFont typeface="Wingdings" panose="05000000000000000000" pitchFamily="2" charset="2"/>
              <a:buChar char="l"/>
            </a:pPr>
            <a:r>
              <a:rPr lang="zh-CN" altLang="en-US" dirty="0">
                <a:latin typeface="Times New Roman" panose="02020603050405020304" pitchFamily="18" charset="0"/>
                <a:cs typeface="Times New Roman" panose="02020603050405020304" pitchFamily="18" charset="0"/>
              </a:rPr>
              <a:t>匿名函数的实现方式与</a:t>
            </a:r>
            <a:r>
              <a:rPr lang="en-US" altLang="zh-CN" dirty="0">
                <a:latin typeface="Times New Roman" panose="02020603050405020304" pitchFamily="18" charset="0"/>
                <a:cs typeface="Times New Roman" panose="02020603050405020304" pitchFamily="18" charset="0"/>
              </a:rPr>
              <a:t>Java</a:t>
            </a:r>
            <a:r>
              <a:rPr lang="zh-CN" altLang="en-US" dirty="0">
                <a:latin typeface="Times New Roman" panose="02020603050405020304" pitchFamily="18" charset="0"/>
                <a:cs typeface="Times New Roman" panose="02020603050405020304" pitchFamily="18" charset="0"/>
              </a:rPr>
              <a:t>类似</a:t>
            </a:r>
            <a:endParaRPr lang="en-US" altLang="zh-CN" dirty="0">
              <a:latin typeface="Times New Roman" panose="02020603050405020304" pitchFamily="18" charset="0"/>
              <a:cs typeface="Times New Roman" panose="02020603050405020304" pitchFamily="18" charset="0"/>
            </a:endParaRPr>
          </a:p>
          <a:p>
            <a:pPr marL="171450" lvl="0" indent="-171450">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a:p>
            <a:pPr marL="171450" lvl="0" indent="-171450">
              <a:buFont typeface="Wingdings" panose="05000000000000000000" pitchFamily="2" charset="2"/>
              <a:buChar char="l"/>
            </a:pPr>
            <a:endParaRPr lang="zh-CN" altLang="en-US" dirty="0"/>
          </a:p>
        </p:txBody>
      </p:sp>
      <p:sp>
        <p:nvSpPr>
          <p:cNvPr id="120836"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71450" marR="0" lvl="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l"/>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2884"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lstStyle/>
          <a:p>
            <a:pPr lvl="0"/>
            <a:r>
              <a:rPr lang="zh-CN" altLang="en-US" dirty="0"/>
              <a:t>（转换规则汇总：即</a:t>
            </a:r>
            <a:r>
              <a:rPr lang="en-US" altLang="zh-CN" dirty="0"/>
              <a:t>1 &gt; 2</a:t>
            </a:r>
            <a:r>
              <a:rPr lang="zh-CN" altLang="en-US" dirty="0"/>
              <a:t> </a:t>
            </a:r>
            <a:r>
              <a:rPr lang="en-US" altLang="zh-CN" dirty="0"/>
              <a:t>&gt;</a:t>
            </a:r>
            <a:r>
              <a:rPr lang="zh-CN" altLang="en-US" dirty="0"/>
              <a:t> </a:t>
            </a:r>
            <a:r>
              <a:rPr lang="en-US" altLang="zh-CN" dirty="0"/>
              <a:t>3</a:t>
            </a:r>
            <a:r>
              <a:rPr lang="zh-CN" altLang="en-US" dirty="0"/>
              <a:t>）</a:t>
            </a:r>
            <a:endParaRPr lang="en-US" altLang="zh-CN" dirty="0"/>
          </a:p>
          <a:p>
            <a:pPr lvl="0"/>
            <a:r>
              <a:rPr lang="en-US" altLang="zh-CN" dirty="0"/>
              <a:t>1. </a:t>
            </a:r>
            <a:r>
              <a:rPr lang="zh-CN" altLang="en-US" dirty="0"/>
              <a:t>在函数调用过程中，实参到形参的类型转换规则，见“函数重载的绑定”</a:t>
            </a:r>
            <a:endParaRPr lang="en-US" altLang="zh-CN" dirty="0"/>
          </a:p>
          <a:p>
            <a:pPr lvl="0"/>
            <a:endParaRPr lang="en-US" altLang="zh-CN" dirty="0"/>
          </a:p>
          <a:p>
            <a:pPr lvl="0"/>
            <a:r>
              <a:rPr lang="en-US" altLang="zh-CN" dirty="0"/>
              <a:t>2. </a:t>
            </a:r>
            <a:r>
              <a:rPr lang="zh-CN" altLang="en-US" dirty="0"/>
              <a:t>执行</a:t>
            </a:r>
            <a:r>
              <a:rPr lang="en-US" altLang="zh-CN" dirty="0"/>
              <a:t>return</a:t>
            </a:r>
            <a:r>
              <a:rPr lang="zh-CN" altLang="en-US" dirty="0"/>
              <a:t>语句时类型的“隐式转换规则“（见</a:t>
            </a:r>
            <a:r>
              <a:rPr lang="en-US" altLang="zh-CN" dirty="0"/>
              <a:t>C++ Primer P200</a:t>
            </a:r>
            <a:r>
              <a:rPr lang="zh-CN" altLang="en-US" dirty="0"/>
              <a:t>）</a:t>
            </a:r>
            <a:r>
              <a:rPr lang="en-US" altLang="zh-CN" dirty="0"/>
              <a:t>=</a:t>
            </a:r>
            <a:r>
              <a:rPr lang="zh-CN" altLang="en-US" dirty="0"/>
              <a:t>第</a:t>
            </a:r>
            <a:r>
              <a:rPr lang="en-US" altLang="zh-CN" dirty="0"/>
              <a:t>2</a:t>
            </a:r>
            <a:r>
              <a:rPr lang="zh-CN" altLang="en-US" dirty="0"/>
              <a:t>章的操作数类型隐式转换规则</a:t>
            </a:r>
            <a:r>
              <a:rPr lang="en-US" altLang="zh-CN" dirty="0"/>
              <a:t>+</a:t>
            </a:r>
            <a:r>
              <a:rPr lang="zh-CN" altLang="en-US" dirty="0"/>
              <a:t>赋值语句和强制转换规则</a:t>
            </a:r>
            <a:endParaRPr lang="en-US" altLang="zh-CN" dirty="0"/>
          </a:p>
          <a:p>
            <a:pPr lvl="0"/>
            <a:endParaRPr lang="en-US" altLang="zh-CN" dirty="0"/>
          </a:p>
          <a:p>
            <a:pPr lvl="0"/>
            <a:r>
              <a:rPr lang="en-US" altLang="zh-CN" dirty="0"/>
              <a:t>3. </a:t>
            </a:r>
            <a:r>
              <a:rPr lang="zh-CN" altLang="en-US" dirty="0"/>
              <a:t>赋值语句和强制转换规则：数组可以转化为指针、任何类型的指针都可以转化为</a:t>
            </a:r>
            <a:r>
              <a:rPr lang="en-US" altLang="zh-CN" dirty="0"/>
              <a:t>void </a:t>
            </a:r>
            <a:r>
              <a:rPr lang="zh-CN" altLang="en-US" dirty="0"/>
              <a:t>*；类与对象的多态</a:t>
            </a:r>
            <a:endParaRPr lang="zh-CN" altLang="en-US" dirty="0"/>
          </a:p>
        </p:txBody>
      </p:sp>
      <p:sp>
        <p:nvSpPr>
          <p:cNvPr id="17412"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1946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lstStyle/>
          <a:p>
            <a:pPr lvl="0"/>
            <a:r>
              <a:rPr lang="zh-CN" altLang="en-US" dirty="0"/>
              <a:t>注：</a:t>
            </a:r>
            <a:endParaRPr lang="en-US" altLang="zh-CN" dirty="0"/>
          </a:p>
          <a:p>
            <a:pPr lvl="0"/>
            <a:r>
              <a:rPr lang="en-US" altLang="zh-CN" dirty="0"/>
              <a:t>1. extern</a:t>
            </a:r>
            <a:r>
              <a:rPr lang="zh-CN" altLang="en-US" dirty="0"/>
              <a:t>的作用是声明其他文件中的全局函数或全局变量</a:t>
            </a:r>
            <a:endParaRPr lang="en-US" altLang="zh-CN" dirty="0"/>
          </a:p>
          <a:p>
            <a:pPr lvl="0"/>
            <a:r>
              <a:rPr lang="en-US" altLang="zh-CN" dirty="0"/>
              <a:t>2. </a:t>
            </a:r>
            <a:r>
              <a:rPr lang="zh-CN" altLang="en-US" dirty="0"/>
              <a:t>与</a:t>
            </a:r>
            <a:r>
              <a:rPr lang="en-US" altLang="zh-CN" dirty="0"/>
              <a:t>extern</a:t>
            </a:r>
            <a:r>
              <a:rPr lang="zh-CN" altLang="en-US" dirty="0"/>
              <a:t>对应的另外一种方法：使用</a:t>
            </a:r>
            <a:r>
              <a:rPr lang="en-US" altLang="zh-CN" dirty="0"/>
              <a:t>#include</a:t>
            </a:r>
            <a:r>
              <a:rPr lang="zh-CN" altLang="en-US" dirty="0"/>
              <a:t>来调用其他文件函数或变量</a:t>
            </a:r>
            <a:endParaRPr lang="en-US" altLang="zh-CN" dirty="0"/>
          </a:p>
          <a:p>
            <a:pPr lvl="0"/>
            <a:r>
              <a:rPr lang="en-US" altLang="zh-CN" dirty="0"/>
              <a:t>3. extern</a:t>
            </a:r>
            <a:r>
              <a:rPr lang="zh-CN" altLang="en-US" dirty="0"/>
              <a:t>还有一个作用，即</a:t>
            </a:r>
            <a:r>
              <a:rPr lang="en-US" altLang="zh-CN" dirty="0"/>
              <a:t>extern </a:t>
            </a:r>
            <a:r>
              <a:rPr lang="zh-CN" altLang="en-US" dirty="0"/>
              <a:t>“</a:t>
            </a:r>
            <a:r>
              <a:rPr lang="en-US" altLang="zh-CN" dirty="0"/>
              <a:t>C</a:t>
            </a:r>
            <a:r>
              <a:rPr lang="zh-CN" altLang="en-US" dirty="0"/>
              <a:t>”：目的是实现</a:t>
            </a:r>
            <a:r>
              <a:rPr lang="zh-CN" altLang="en-US" b="1" dirty="0"/>
              <a:t>类</a:t>
            </a:r>
            <a:r>
              <a:rPr lang="en-US" altLang="zh-CN" b="1" dirty="0"/>
              <a:t>C</a:t>
            </a:r>
            <a:r>
              <a:rPr lang="zh-CN" altLang="en-US" b="1" dirty="0"/>
              <a:t>和</a:t>
            </a:r>
            <a:r>
              <a:rPr lang="en-US" altLang="zh-CN" b="1" dirty="0"/>
              <a:t>C++</a:t>
            </a:r>
            <a:r>
              <a:rPr lang="zh-CN" altLang="en-US" b="1" dirty="0"/>
              <a:t>的混合编程</a:t>
            </a:r>
            <a:r>
              <a:rPr lang="zh-CN" altLang="en-US" dirty="0"/>
              <a:t>。</a:t>
            </a:r>
            <a:endParaRPr lang="en-US" altLang="zh-CN" dirty="0"/>
          </a:p>
          <a:p>
            <a:pPr lvl="0"/>
            <a:r>
              <a:rPr lang="zh-CN" altLang="en-US" dirty="0"/>
              <a:t>（在</a:t>
            </a:r>
            <a:r>
              <a:rPr lang="en-US" altLang="zh-CN" dirty="0"/>
              <a:t>C++</a:t>
            </a:r>
            <a:r>
              <a:rPr lang="zh-CN" altLang="en-US" dirty="0"/>
              <a:t>源文件中的语句前面加上</a:t>
            </a:r>
            <a:r>
              <a:rPr lang="en-US" altLang="zh-CN" dirty="0"/>
              <a:t>extern "C"</a:t>
            </a:r>
            <a:r>
              <a:rPr lang="zh-CN" altLang="en-US" dirty="0"/>
              <a:t>，表明它按照类</a:t>
            </a:r>
            <a:r>
              <a:rPr lang="en-US" altLang="zh-CN" dirty="0"/>
              <a:t>C</a:t>
            </a:r>
            <a:r>
              <a:rPr lang="zh-CN" altLang="en-US" dirty="0"/>
              <a:t>的编译和连接规约来编译和连接，而不是</a:t>
            </a:r>
            <a:r>
              <a:rPr lang="en-US" altLang="zh-CN" dirty="0"/>
              <a:t>C++</a:t>
            </a:r>
            <a:r>
              <a:rPr lang="zh-CN" altLang="en-US" dirty="0"/>
              <a:t>的编译的连接规约）</a:t>
            </a:r>
            <a:endParaRPr lang="zh-CN" altLang="en-US" dirty="0"/>
          </a:p>
        </p:txBody>
      </p:sp>
      <p:sp>
        <p:nvSpPr>
          <p:cNvPr id="2150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ctr" anchorCtr="0"/>
          <a:lstStyle/>
          <a:p>
            <a:pPr lvl="0"/>
            <a:r>
              <a:rPr lang="zh-CN" altLang="en-US" dirty="0"/>
              <a:t>同时看</a:t>
            </a:r>
            <a:r>
              <a:rPr lang="en-US" altLang="zh-CN" dirty="0"/>
              <a:t>P85</a:t>
            </a:r>
            <a:r>
              <a:rPr lang="zh-CN" altLang="en-US" dirty="0"/>
              <a:t>的例</a:t>
            </a:r>
            <a:r>
              <a:rPr lang="en-US" altLang="zh-CN" dirty="0"/>
              <a:t>4-2</a:t>
            </a:r>
            <a:r>
              <a:rPr lang="zh-CN" altLang="en-US" dirty="0"/>
              <a:t>求</a:t>
            </a:r>
            <a:r>
              <a:rPr lang="en-US" altLang="zh-CN" dirty="0"/>
              <a:t>power</a:t>
            </a:r>
            <a:r>
              <a:rPr lang="zh-CN" altLang="en-US" dirty="0"/>
              <a:t>的子程序</a:t>
            </a:r>
            <a:endParaRPr lang="zh-CN" altLang="en-US" dirty="0"/>
          </a:p>
        </p:txBody>
      </p:sp>
      <p:sp>
        <p:nvSpPr>
          <p:cNvPr id="24580"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1440" tIns="45720" rIns="91440" bIns="45720" anchor="ctr" anchorCtr="0"/>
          <a:lstStyle/>
          <a:p>
            <a:pPr lvl="0"/>
            <a:endParaRPr lang="zh-CN" altLang="en-US" dirty="0"/>
          </a:p>
        </p:txBody>
      </p:sp>
      <p:sp>
        <p:nvSpPr>
          <p:cNvPr id="26628" name="灯片编号占位符 3"/>
          <p:cNvSpPr txBox="1">
            <a:spLocks noGrp="1"/>
          </p:cNvSpPr>
          <p:nvPr>
            <p:ph type="sldNum" sz="quarter"/>
          </p:nvPr>
        </p:nvSpPr>
        <p:spPr>
          <a:xfrm>
            <a:off x="3871913" y="9478963"/>
            <a:ext cx="2960687" cy="498475"/>
          </a:xfrm>
          <a:prstGeom prst="rect">
            <a:avLst/>
          </a:prstGeom>
          <a:noFill/>
          <a:ln w="9525">
            <a:noFill/>
          </a:ln>
        </p:spPr>
        <p:txBody>
          <a:bodyPr anchor="b" anchorCtr="0"/>
          <a:lstStyle/>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nchorCtr="0"/>
          <a:lstStyle/>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1524000" y="1905000"/>
            <a:ext cx="7010400" cy="4114800"/>
          </a:xfrm>
          <a:prstGeom prst="rect">
            <a:avLst/>
          </a:prstGeom>
          <a:noFill/>
          <a:ln w="9525">
            <a:noFill/>
          </a:ln>
        </p:spPr>
        <p:txBody>
          <a:bodyPr/>
          <a:lstStyle/>
          <a:p>
            <a:pPr lvl="0"/>
            <a:r>
              <a:rPr lang="zh-CN" altLang="zh-CN" dirty="0"/>
              <a:t>单击此处编辑母版文本样式</a:t>
            </a:r>
            <a:endParaRPr lang="zh-CN" altLang="zh-CN" dirty="0"/>
          </a:p>
          <a:p>
            <a:pPr lvl="1"/>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1524000" y="6248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userDrawn="1"/>
        </p:nvSpPr>
        <p:spPr bwMode="auto">
          <a:xfrm>
            <a:off x="1651000" y="6375400"/>
            <a:ext cx="12954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AD929EF-C1A1-48E0-9741-C91877D9A3B4}" type="slidenum">
              <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Rectangle 6"/>
          <p:cNvSpPr>
            <a:spLocks noGrp="1" noChangeArrowheads="1"/>
          </p:cNvSpPr>
          <p:nvPr userDrawn="1"/>
        </p:nvSpPr>
        <p:spPr bwMode="auto">
          <a:xfrm>
            <a:off x="1778000" y="6502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Rectangle 6"/>
          <p:cNvSpPr>
            <a:spLocks noGrp="1" noChangeArrowheads="1"/>
          </p:cNvSpPr>
          <p:nvPr userDrawn="1"/>
        </p:nvSpPr>
        <p:spPr bwMode="auto">
          <a:xfrm>
            <a:off x="1905000" y="6629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0B8062C-1A50-4D8C-A795-984C2FA4958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8" name="Rectangle 6"/>
          <p:cNvSpPr>
            <a:spLocks noGrp="1" noChangeArrowheads="1"/>
          </p:cNvSpPr>
          <p:nvPr userDrawn="1"/>
        </p:nvSpPr>
        <p:spPr bwMode="auto">
          <a:xfrm>
            <a:off x="6553200" y="6309995"/>
            <a:ext cx="1905000" cy="395605"/>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71E7CE4-78B9-46D3-A574-A4017E076596}"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Rectangle 7"/>
          <p:cNvSpPr/>
          <p:nvPr userDrawn="1"/>
        </p:nvSpPr>
        <p:spPr>
          <a:xfrm>
            <a:off x="1905" y="6167755"/>
            <a:ext cx="9142095" cy="690245"/>
          </a:xfrm>
          <a:prstGeom prst="rect">
            <a:avLst/>
          </a:prstGeom>
          <a:gradFill rotWithShape="0">
            <a:gsLst>
              <a:gs pos="0">
                <a:srgbClr val="CC99FF"/>
              </a:gs>
              <a:gs pos="100000">
                <a:srgbClr val="5E4776"/>
              </a:gs>
            </a:gsLst>
            <a:lin ang="5400000" scaled="1"/>
            <a:tileRect/>
          </a:gradFill>
          <a:ln w="9525">
            <a:noFill/>
          </a:ln>
        </p:spPr>
        <p:txBody>
          <a:bodyPr wrap="none" anchor="ctr" anchorCtr="0"/>
          <a:lstStyle/>
          <a:p>
            <a:pPr lvl="0" algn="ctr" eaLnBrk="0" hangingPunct="0"/>
            <a:endParaRPr lang="zh-CN" altLang="en-US" dirty="0">
              <a:latin typeface="Times New Roman" panose="02020603050405020304" pitchFamily="18" charset="0"/>
              <a:ea typeface="大黑体" charset="-122"/>
            </a:endParaRPr>
          </a:p>
        </p:txBody>
      </p:sp>
      <p:sp>
        <p:nvSpPr>
          <p:cNvPr id="8" name="Line 9"/>
          <p:cNvSpPr/>
          <p:nvPr userDrawn="1"/>
        </p:nvSpPr>
        <p:spPr>
          <a:xfrm flipH="1">
            <a:off x="1447165" y="6182360"/>
            <a:ext cx="635" cy="550545"/>
          </a:xfrm>
          <a:prstGeom prst="line">
            <a:avLst/>
          </a:prstGeom>
          <a:ln w="12700" cap="flat" cmpd="sng">
            <a:solidFill>
              <a:srgbClr val="FFFFFF"/>
            </a:solidFill>
            <a:prstDash val="solid"/>
            <a:round/>
            <a:headEnd type="none" w="med" len="med"/>
            <a:tailEnd type="none" w="med" len="med"/>
          </a:ln>
        </p:spPr>
      </p:sp>
      <p:sp>
        <p:nvSpPr>
          <p:cNvPr id="9" name="Text Box 10"/>
          <p:cNvSpPr txBox="1"/>
          <p:nvPr userDrawn="1"/>
        </p:nvSpPr>
        <p:spPr>
          <a:xfrm>
            <a:off x="5791200" y="6167755"/>
            <a:ext cx="3352800" cy="690245"/>
          </a:xfrm>
          <a:prstGeom prst="rect">
            <a:avLst/>
          </a:prstGeom>
          <a:solidFill>
            <a:srgbClr val="800080"/>
          </a:solidFill>
          <a:ln w="12700">
            <a:noFill/>
          </a:ln>
        </p:spPr>
        <p:txBody>
          <a:bodyPr lIns="90000" tIns="46800" rIns="90000" bIns="46800" anchor="ctr" anchorCtr="0"/>
          <a:lstStyle/>
          <a:p>
            <a:pPr lvl="0" algn="ctr" eaLnBrk="0" hangingPunct="0">
              <a:spcBef>
                <a:spcPct val="50000"/>
              </a:spcBef>
            </a:pPr>
            <a:r>
              <a:rPr lang="zh-CN" altLang="en-US" sz="1400" dirty="0">
                <a:solidFill>
                  <a:schemeClr val="bg1"/>
                </a:solidFill>
                <a:latin typeface="Harmony Text" pitchFamily="34" charset="0"/>
                <a:ea typeface="宋体" panose="02010600030101010101" pitchFamily="2" charset="-122"/>
              </a:rPr>
              <a:t>厦门大学信息学院</a:t>
            </a:r>
            <a:endParaRPr lang="zh-CN" altLang="en-US" sz="1400" dirty="0">
              <a:solidFill>
                <a:schemeClr val="bg1"/>
              </a:solidFill>
              <a:latin typeface="Harmony Text" pitchFamily="34" charset="0"/>
              <a:ea typeface="宋体" panose="02010600030101010101" pitchFamily="2" charset="-122"/>
            </a:endParaRPr>
          </a:p>
        </p:txBody>
      </p:sp>
      <p:sp>
        <p:nvSpPr>
          <p:cNvPr id="10" name="Text Box 11"/>
          <p:cNvSpPr txBox="1"/>
          <p:nvPr userDrawn="1"/>
        </p:nvSpPr>
        <p:spPr>
          <a:xfrm>
            <a:off x="0" y="6337935"/>
            <a:ext cx="1371600" cy="520065"/>
          </a:xfrm>
          <a:prstGeom prst="rect">
            <a:avLst/>
          </a:prstGeom>
          <a:noFill/>
          <a:ln w="9525">
            <a:noFill/>
          </a:ln>
        </p:spPr>
        <p:txBody>
          <a:bodyPr anchor="t" anchorCtr="0">
            <a:noAutofit/>
          </a:bodyPr>
          <a:lstStyle/>
          <a:p>
            <a:pPr lvl="0" algn="ctr" eaLnBrk="1" hangingPunct="1">
              <a:spcBef>
                <a:spcPct val="50000"/>
              </a:spcBef>
            </a:pP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04</a:t>
            </a:r>
            <a:r>
              <a:rPr lang="zh-CN" altLang="en-US" sz="1400" dirty="0">
                <a:latin typeface="Times New Roman" panose="02020603050405020304" pitchFamily="18" charset="0"/>
                <a:ea typeface="宋体" panose="02010600030101010101" pitchFamily="2" charset="-122"/>
              </a:rPr>
              <a:t>讲</a:t>
            </a:r>
            <a:endParaRPr lang="en-US" altLang="zh-CN" sz="1400" dirty="0">
              <a:latin typeface="Times New Roman" panose="02020603050405020304" pitchFamily="18" charset="0"/>
              <a:ea typeface="宋体" panose="02010600030101010101" pitchFamily="2" charset="-122"/>
            </a:endParaRPr>
          </a:p>
        </p:txBody>
      </p:sp>
      <p:sp>
        <p:nvSpPr>
          <p:cNvPr id="1035" name="Text Box 12"/>
          <p:cNvSpPr txBox="1"/>
          <p:nvPr userDrawn="1"/>
        </p:nvSpPr>
        <p:spPr>
          <a:xfrm>
            <a:off x="2642870" y="6344920"/>
            <a:ext cx="1626870" cy="387985"/>
          </a:xfrm>
          <a:prstGeom prst="rect">
            <a:avLst/>
          </a:prstGeom>
          <a:noFill/>
          <a:ln w="9525">
            <a:noFill/>
          </a:ln>
        </p:spPr>
        <p:txBody>
          <a:bodyPr anchor="t" anchorCtr="0">
            <a:noAutofit/>
          </a:bodyPr>
          <a:lstStyle/>
          <a:p>
            <a:pPr lvl="0" eaLnBrk="1" hangingPunct="1">
              <a:spcBef>
                <a:spcPct val="50000"/>
              </a:spcBef>
            </a:pPr>
            <a:r>
              <a:rPr lang="zh-CN" altLang="en-US" sz="1400" dirty="0">
                <a:solidFill>
                  <a:schemeClr val="bg1"/>
                </a:solidFill>
                <a:latin typeface="Times New Roman" panose="02020603050405020304" pitchFamily="18" charset="0"/>
                <a:ea typeface="宋体" panose="02010600030101010101" pitchFamily="2" charset="-122"/>
              </a:rPr>
              <a:t>面向对象程序设计</a:t>
            </a:r>
            <a:endParaRPr lang="zh-CN" altLang="en-US" sz="1400" dirty="0">
              <a:solidFill>
                <a:schemeClr val="bg1"/>
              </a:solidFill>
              <a:latin typeface="Times New Roman" panose="02020603050405020304" pitchFamily="18" charset="0"/>
              <a:ea typeface="宋体" panose="02010600030101010101" pitchFamily="2" charset="-122"/>
            </a:endParaRPr>
          </a:p>
        </p:txBody>
      </p:sp>
      <p:cxnSp>
        <p:nvCxnSpPr>
          <p:cNvPr id="19" name="直接连接符 18"/>
          <p:cNvCxnSpPr/>
          <p:nvPr userDrawn="1"/>
        </p:nvCxnSpPr>
        <p:spPr>
          <a:xfrm>
            <a:off x="9525" y="513373"/>
            <a:ext cx="9144000" cy="0"/>
          </a:xfrm>
          <a:prstGeom prst="line">
            <a:avLst/>
          </a:prstGeom>
          <a:solidFill>
            <a:srgbClr val="0B5FD1"/>
          </a:solidFill>
          <a:ln w="38100">
            <a:solidFill>
              <a:srgbClr val="0766D4"/>
            </a:solidFill>
          </a:ln>
        </p:spPr>
        <p:style>
          <a:lnRef idx="1">
            <a:schemeClr val="accent2"/>
          </a:lnRef>
          <a:fillRef idx="0">
            <a:schemeClr val="accent2"/>
          </a:fillRef>
          <a:effectRef idx="0">
            <a:schemeClr val="accent2"/>
          </a:effectRef>
          <a:fontRef idx="minor">
            <a:schemeClr val="tx1"/>
          </a:fontRef>
        </p:style>
      </p:cxnSp>
      <p:sp>
        <p:nvSpPr>
          <p:cNvPr id="2" name="圆角矩形 1"/>
          <p:cNvSpPr/>
          <p:nvPr userDrawn="1"/>
        </p:nvSpPr>
        <p:spPr>
          <a:xfrm>
            <a:off x="1764030" y="33020"/>
            <a:ext cx="5589905" cy="480060"/>
          </a:xfrm>
          <a:prstGeom prst="roundRect">
            <a:avLst>
              <a:gd name="adj" fmla="val 32539"/>
            </a:avLst>
          </a:prstGeom>
          <a:solidFill>
            <a:srgbClr val="0B5FD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algn="ctr" fontAlgn="base">
              <a:spcBef>
                <a:spcPct val="0"/>
              </a:spcBef>
              <a:spcAft>
                <a:spcPct val="0"/>
              </a:spcAft>
              <a:defRPr/>
            </a:pP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第</a:t>
            </a:r>
            <a:r>
              <a:rPr lang="en-US" altLang="zh-CN"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4</a:t>
            </a:r>
            <a:r>
              <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章 函数</a:t>
            </a:r>
            <a:endParaRPr lang="zh-CN" altLang="en-US" sz="24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endParaRPr>
          </a:p>
        </p:txBody>
      </p:sp>
      <p:sp>
        <p:nvSpPr>
          <p:cNvPr id="11" name="前凸带形 10"/>
          <p:cNvSpPr/>
          <p:nvPr userDrawn="1"/>
        </p:nvSpPr>
        <p:spPr>
          <a:xfrm>
            <a:off x="10160" y="44450"/>
            <a:ext cx="1255395" cy="466090"/>
          </a:xfrm>
          <a:prstGeom prst="ribbon">
            <a:avLst/>
          </a:prstGeom>
          <a:solidFill>
            <a:srgbClr val="0B5FD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rPr>
              <a:t> </a:t>
            </a:r>
            <a:endPar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pic>
        <p:nvPicPr>
          <p:cNvPr id="12" name="图片 11"/>
          <p:cNvPicPr>
            <a:picLocks noChangeAspect="1"/>
          </p:cNvPicPr>
          <p:nvPr userDrawn="1"/>
        </p:nvPicPr>
        <p:blipFill>
          <a:blip r:embed="rId12"/>
          <a:stretch>
            <a:fillRect/>
          </a:stretch>
        </p:blipFill>
        <p:spPr>
          <a:xfrm>
            <a:off x="8532495" y="0"/>
            <a:ext cx="485140" cy="4838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5pPr>
      <a:lvl6pPr marL="4572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6pPr>
      <a:lvl7pPr marL="9144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7pPr>
      <a:lvl8pPr marL="13716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8pPr>
      <a:lvl9pPr marL="1828800" algn="l" rtl="0" eaLnBrk="0" fontAlgn="base" hangingPunct="0">
        <a:spcBef>
          <a:spcPct val="0"/>
        </a:spcBef>
        <a:spcAft>
          <a:spcPct val="0"/>
        </a:spcAft>
        <a:defRPr sz="4000">
          <a:solidFill>
            <a:schemeClr val="tx2"/>
          </a:solidFill>
          <a:latin typeface="Arial" panose="020B0604020202020204" pitchFamily="34" charset="0"/>
          <a:ea typeface="楷体_GB2312" pitchFamily="1"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p:txBody>
          <a:bodyPr vert="horz" wrap="square" lIns="91440" tIns="45720" rIns="91440" bIns="45720" anchor="ctr" anchorCtr="0"/>
          <a:lstStyle/>
          <a:p>
            <a:pPr eaLnBrk="1" hangingPunct="1"/>
            <a:r>
              <a:rPr lang="zh-CN" altLang="en-US" b="1" dirty="0">
                <a:latin typeface="楷体_GB2312" pitchFamily="1" charset="-122"/>
                <a:sym typeface="+mn-ea"/>
              </a:rPr>
              <a:t>第四章 过程抽象</a:t>
            </a:r>
            <a:r>
              <a:rPr lang="en-US" altLang="zh-CN" b="1" dirty="0">
                <a:latin typeface="楷体_GB2312" pitchFamily="1" charset="-122"/>
                <a:sym typeface="+mn-ea"/>
              </a:rPr>
              <a:t>-</a:t>
            </a:r>
            <a:r>
              <a:rPr lang="zh-CN" altLang="en-US" b="1" dirty="0">
                <a:latin typeface="楷体_GB2312" pitchFamily="1" charset="-122"/>
                <a:sym typeface="+mn-ea"/>
              </a:rPr>
              <a:t>函数</a:t>
            </a:r>
            <a:endParaRPr lang="zh-CN" altLang="zh-CN" b="1" dirty="0"/>
          </a:p>
        </p:txBody>
      </p:sp>
      <p:sp>
        <p:nvSpPr>
          <p:cNvPr id="5123"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latin typeface="楷体_GB2312" pitchFamily="1" charset="-122"/>
              </a:rPr>
              <a:t>4.1 </a:t>
            </a:r>
            <a:r>
              <a:rPr lang="zh-CN" altLang="en-US" sz="2800" b="1" dirty="0">
                <a:latin typeface="楷体_GB2312" pitchFamily="1" charset="-122"/>
              </a:rPr>
              <a:t>过程式程序设计</a:t>
            </a:r>
            <a:endParaRPr lang="zh-CN" altLang="en-US" sz="2800" b="1" dirty="0">
              <a:latin typeface="楷体_GB2312" pitchFamily="1" charset="-122"/>
            </a:endParaRPr>
          </a:p>
          <a:p>
            <a:pPr eaLnBrk="1" hangingPunct="1">
              <a:buNone/>
            </a:pPr>
            <a:r>
              <a:rPr lang="en-US" altLang="zh-CN" sz="2800" b="1" dirty="0">
                <a:latin typeface="楷体_GB2312" pitchFamily="1" charset="-122"/>
              </a:rPr>
              <a:t>4.2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4.3 </a:t>
            </a:r>
            <a:r>
              <a:rPr lang="zh-CN" altLang="en-US" sz="2800" b="1" dirty="0">
                <a:latin typeface="楷体_GB2312" pitchFamily="1" charset="-122"/>
              </a:rPr>
              <a:t>标识符的作用域与变量的生存期</a:t>
            </a:r>
            <a:endParaRPr lang="zh-CN" altLang="en-US" sz="2800" b="1" dirty="0">
              <a:latin typeface="楷体_GB2312" pitchFamily="1" charset="-122"/>
            </a:endParaRPr>
          </a:p>
          <a:p>
            <a:pPr eaLnBrk="1" hangingPunct="1">
              <a:buNone/>
            </a:pPr>
            <a:r>
              <a:rPr lang="en-US" altLang="zh-CN" sz="2800" b="1" dirty="0">
                <a:latin typeface="楷体_GB2312" pitchFamily="1" charset="-122"/>
              </a:rPr>
              <a:t>4.4 </a:t>
            </a:r>
            <a:r>
              <a:rPr lang="zh-CN" altLang="en-US" sz="2800" b="1" dirty="0">
                <a:latin typeface="楷体_GB2312" pitchFamily="1" charset="-122"/>
              </a:rPr>
              <a:t>递归函数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4.5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标准库函数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570230" y="1484630"/>
            <a:ext cx="8307070" cy="4606925"/>
          </a:xfrm>
        </p:spPr>
        <p:txBody>
          <a:bodyPr vert="horz" wrap="square" lIns="91440" tIns="45720" rIns="91440" bIns="45720" numCol="1" anchor="t" anchorCtr="0" compatLnSpc="1"/>
          <a:lstStyle/>
          <a:p>
            <a:pPr marL="361950" marR="0" lvl="0" indent="-3619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函数声明</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62000" marR="0" lvl="1" indent="-3619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函数定义</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在源文件中调用点之后、在其它源文件中、在</a:t>
            </a:r>
            <a:r>
              <a:rPr kumimoji="0" lang="en-US" altLang="zh-CN" sz="24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C++</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标准库中</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，则需要在调用前对函数进行声明。</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P88</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a:p>
            <a:pPr marL="762000" marR="0" lvl="1" indent="-3619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函数声明</a:t>
            </a:r>
            <a:r>
              <a:rPr kumimoji="0" lang="zh-CN" altLang="en-US" sz="24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使得编译程序能够对函数调用的合法性进行检查</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，并产生函数调用的正确代码。</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62000" marR="0" lvl="1" indent="-3619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格式：</a:t>
            </a:r>
            <a:r>
              <a:rPr kumimoji="0" lang="en-US" altLang="zh-CN" sz="2400" b="1" i="1"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extern</a:t>
            </a:r>
            <a:r>
              <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 &lt;</a:t>
            </a:r>
            <a:r>
              <a:rPr kumimoji="0" lang="zh-CN" altLang="en-US"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返回值类型</a:t>
            </a:r>
            <a:r>
              <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 &lt;</a:t>
            </a:r>
            <a:r>
              <a:rPr kumimoji="0" lang="zh-CN" altLang="en-US"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函数名</a:t>
            </a:r>
            <a:r>
              <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&gt;(&lt;</a:t>
            </a:r>
            <a:r>
              <a:rPr kumimoji="0" lang="zh-CN" altLang="en-US"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形参列表</a:t>
            </a:r>
            <a:r>
              <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 </a:t>
            </a:r>
            <a:endPar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1227455"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这里，</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形参列表</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&gt;</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中可以只列出形参的类型而不写形参名</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227455"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1000" b="1" i="0" u="none" strike="noStrike" kern="0" cap="none" spc="0" normalizeH="0" baseline="0" noProof="0">
                <a:ln>
                  <a:noFill/>
                </a:ln>
                <a:solidFill>
                  <a:schemeClr val="tx2"/>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后面有例子</a:t>
            </a:r>
            <a:endParaRPr kumimoji="0" lang="en-US" altLang="zh-CN" sz="1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变量的定义与声明： </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变量定义需要分配内存空间，变量声明则不需要；</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变量定义需要初始化，变量声明则不需要。</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84455"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6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61950" marR="0" lvl="0" indent="-3619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endParaRPr kumimoji="0" lang="zh-CN" altLang="en-US" sz="26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4.2.2 </a:t>
            </a:r>
            <a:r>
              <a:rPr kumimoji="0" lang="zh-CN" altLang="en-US" sz="4000" b="1" kern="0" cap="none" spc="0" normalizeH="0" baseline="0" noProof="0">
                <a:solidFill>
                  <a:schemeClr val="tx2"/>
                </a:solidFill>
                <a:latin typeface="+mj-lt"/>
                <a:ea typeface="+mj-ea"/>
                <a:cs typeface="+mj-cs"/>
              </a:rPr>
              <a:t>函数的调用</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683895" y="1268730"/>
            <a:ext cx="7373620" cy="4092575"/>
          </a:xfrm>
          <a:prstGeom prst="rect">
            <a:avLst/>
          </a:prstGeom>
          <a:noFill/>
        </p:spPr>
        <p:txBody>
          <a:bodyPr wrap="square" rtlCol="0" anchor="t">
            <a:spAutoFit/>
          </a:bodyPr>
          <a:p>
            <a:pPr lvl="0"/>
            <a:r>
              <a:rPr lang="zh-CN" altLang="en-US" dirty="0">
                <a:solidFill>
                  <a:schemeClr val="tx2"/>
                </a:solidFill>
                <a:sym typeface="+mn-ea"/>
              </a:rPr>
              <a:t>注：</a:t>
            </a:r>
            <a:endParaRPr lang="en-US" altLang="zh-CN" dirty="0">
              <a:solidFill>
                <a:schemeClr val="tx2"/>
              </a:solidFill>
            </a:endParaRPr>
          </a:p>
          <a:p>
            <a:pPr lvl="0"/>
            <a:r>
              <a:rPr lang="en-US" altLang="zh-CN" dirty="0">
                <a:solidFill>
                  <a:schemeClr val="tx2"/>
                </a:solidFill>
                <a:sym typeface="+mn-ea"/>
              </a:rPr>
              <a:t>1. extern</a:t>
            </a:r>
            <a:r>
              <a:rPr lang="zh-CN" altLang="en-US" dirty="0">
                <a:solidFill>
                  <a:schemeClr val="tx2"/>
                </a:solidFill>
                <a:sym typeface="+mn-ea"/>
              </a:rPr>
              <a:t>的作用是声明其他文件中的全局函数或全局变量</a:t>
            </a:r>
            <a:endParaRPr lang="en-US" altLang="zh-CN" dirty="0">
              <a:solidFill>
                <a:schemeClr val="tx2"/>
              </a:solidFill>
            </a:endParaRPr>
          </a:p>
          <a:p>
            <a:pPr lvl="0"/>
            <a:r>
              <a:rPr lang="en-US" altLang="zh-CN" dirty="0">
                <a:solidFill>
                  <a:schemeClr val="tx2"/>
                </a:solidFill>
                <a:sym typeface="+mn-ea"/>
              </a:rPr>
              <a:t>2. </a:t>
            </a:r>
            <a:r>
              <a:rPr lang="zh-CN" altLang="en-US" dirty="0">
                <a:solidFill>
                  <a:schemeClr val="tx2"/>
                </a:solidFill>
                <a:sym typeface="+mn-ea"/>
              </a:rPr>
              <a:t>与</a:t>
            </a:r>
            <a:r>
              <a:rPr lang="en-US" altLang="zh-CN" dirty="0">
                <a:solidFill>
                  <a:schemeClr val="tx2"/>
                </a:solidFill>
                <a:sym typeface="+mn-ea"/>
              </a:rPr>
              <a:t>extern</a:t>
            </a:r>
            <a:r>
              <a:rPr lang="zh-CN" altLang="en-US" dirty="0">
                <a:solidFill>
                  <a:schemeClr val="tx2"/>
                </a:solidFill>
                <a:sym typeface="+mn-ea"/>
              </a:rPr>
              <a:t>对应的另外一种方法：使用</a:t>
            </a:r>
            <a:r>
              <a:rPr lang="en-US" altLang="zh-CN" dirty="0">
                <a:solidFill>
                  <a:schemeClr val="tx2"/>
                </a:solidFill>
                <a:sym typeface="+mn-ea"/>
              </a:rPr>
              <a:t>#include</a:t>
            </a:r>
            <a:r>
              <a:rPr lang="zh-CN" altLang="en-US" dirty="0">
                <a:solidFill>
                  <a:schemeClr val="tx2"/>
                </a:solidFill>
                <a:sym typeface="+mn-ea"/>
              </a:rPr>
              <a:t>来调用其他文件函数或变量</a:t>
            </a:r>
            <a:endParaRPr lang="en-US" altLang="zh-CN" dirty="0">
              <a:solidFill>
                <a:schemeClr val="tx2"/>
              </a:solidFill>
            </a:endParaRPr>
          </a:p>
          <a:p>
            <a:pPr lvl="0"/>
            <a:r>
              <a:rPr lang="en-US" altLang="zh-CN" dirty="0">
                <a:solidFill>
                  <a:schemeClr val="tx2"/>
                </a:solidFill>
                <a:sym typeface="+mn-ea"/>
              </a:rPr>
              <a:t>3. extern</a:t>
            </a:r>
            <a:r>
              <a:rPr lang="zh-CN" altLang="en-US" dirty="0">
                <a:solidFill>
                  <a:schemeClr val="tx2"/>
                </a:solidFill>
                <a:sym typeface="+mn-ea"/>
              </a:rPr>
              <a:t>还有一个作用，即</a:t>
            </a:r>
            <a:r>
              <a:rPr lang="en-US" altLang="zh-CN" dirty="0">
                <a:solidFill>
                  <a:schemeClr val="tx2"/>
                </a:solidFill>
                <a:sym typeface="+mn-ea"/>
              </a:rPr>
              <a:t>extern </a:t>
            </a:r>
            <a:r>
              <a:rPr lang="zh-CN" altLang="en-US" dirty="0">
                <a:solidFill>
                  <a:schemeClr val="tx2"/>
                </a:solidFill>
                <a:sym typeface="+mn-ea"/>
              </a:rPr>
              <a:t>“</a:t>
            </a:r>
            <a:r>
              <a:rPr lang="en-US" altLang="zh-CN" dirty="0">
                <a:solidFill>
                  <a:schemeClr val="tx2"/>
                </a:solidFill>
                <a:sym typeface="+mn-ea"/>
              </a:rPr>
              <a:t>C</a:t>
            </a:r>
            <a:r>
              <a:rPr lang="zh-CN" altLang="en-US" dirty="0">
                <a:solidFill>
                  <a:schemeClr val="tx2"/>
                </a:solidFill>
                <a:sym typeface="+mn-ea"/>
              </a:rPr>
              <a:t>”：目的是实现</a:t>
            </a:r>
            <a:r>
              <a:rPr lang="zh-CN" altLang="en-US" b="1" dirty="0">
                <a:solidFill>
                  <a:schemeClr val="tx2"/>
                </a:solidFill>
                <a:sym typeface="+mn-ea"/>
              </a:rPr>
              <a:t>类</a:t>
            </a:r>
            <a:r>
              <a:rPr lang="en-US" altLang="zh-CN" b="1" dirty="0">
                <a:solidFill>
                  <a:schemeClr val="tx2"/>
                </a:solidFill>
                <a:sym typeface="+mn-ea"/>
              </a:rPr>
              <a:t>C</a:t>
            </a:r>
            <a:r>
              <a:rPr lang="zh-CN" altLang="en-US" b="1" dirty="0">
                <a:solidFill>
                  <a:schemeClr val="tx2"/>
                </a:solidFill>
                <a:sym typeface="+mn-ea"/>
              </a:rPr>
              <a:t>和</a:t>
            </a:r>
            <a:r>
              <a:rPr lang="en-US" altLang="zh-CN" b="1" dirty="0">
                <a:solidFill>
                  <a:schemeClr val="tx2"/>
                </a:solidFill>
                <a:sym typeface="+mn-ea"/>
              </a:rPr>
              <a:t>C++</a:t>
            </a:r>
            <a:r>
              <a:rPr lang="zh-CN" altLang="en-US" b="1" dirty="0">
                <a:solidFill>
                  <a:schemeClr val="tx2"/>
                </a:solidFill>
                <a:sym typeface="+mn-ea"/>
              </a:rPr>
              <a:t>的混合编程</a:t>
            </a:r>
            <a:r>
              <a:rPr lang="zh-CN" altLang="en-US" dirty="0">
                <a:solidFill>
                  <a:schemeClr val="tx2"/>
                </a:solidFill>
                <a:sym typeface="+mn-ea"/>
              </a:rPr>
              <a:t>。</a:t>
            </a:r>
            <a:endParaRPr lang="en-US" altLang="zh-CN" dirty="0">
              <a:solidFill>
                <a:schemeClr val="tx2"/>
              </a:solidFill>
            </a:endParaRPr>
          </a:p>
          <a:p>
            <a:pPr lvl="0"/>
            <a:r>
              <a:rPr lang="zh-CN" altLang="en-US" dirty="0">
                <a:solidFill>
                  <a:schemeClr val="tx2"/>
                </a:solidFill>
                <a:sym typeface="+mn-ea"/>
              </a:rPr>
              <a:t>（在</a:t>
            </a:r>
            <a:r>
              <a:rPr lang="en-US" altLang="zh-CN" dirty="0">
                <a:solidFill>
                  <a:schemeClr val="tx2"/>
                </a:solidFill>
                <a:sym typeface="+mn-ea"/>
              </a:rPr>
              <a:t>C++</a:t>
            </a:r>
            <a:r>
              <a:rPr lang="zh-CN" altLang="en-US" dirty="0">
                <a:solidFill>
                  <a:schemeClr val="tx2"/>
                </a:solidFill>
                <a:sym typeface="+mn-ea"/>
              </a:rPr>
              <a:t>源文件中的语句前面加上</a:t>
            </a:r>
            <a:r>
              <a:rPr lang="en-US" altLang="zh-CN" dirty="0">
                <a:solidFill>
                  <a:schemeClr val="tx2"/>
                </a:solidFill>
                <a:sym typeface="+mn-ea"/>
              </a:rPr>
              <a:t>extern "C"</a:t>
            </a:r>
            <a:r>
              <a:rPr lang="zh-CN" altLang="en-US" dirty="0">
                <a:solidFill>
                  <a:schemeClr val="tx2"/>
                </a:solidFill>
                <a:sym typeface="+mn-ea"/>
              </a:rPr>
              <a:t>，表明它按照类</a:t>
            </a:r>
            <a:r>
              <a:rPr lang="en-US" altLang="zh-CN" dirty="0">
                <a:solidFill>
                  <a:schemeClr val="tx2"/>
                </a:solidFill>
                <a:sym typeface="+mn-ea"/>
              </a:rPr>
              <a:t>C</a:t>
            </a:r>
            <a:r>
              <a:rPr lang="zh-CN" altLang="en-US" dirty="0">
                <a:solidFill>
                  <a:schemeClr val="tx2"/>
                </a:solidFill>
                <a:sym typeface="+mn-ea"/>
              </a:rPr>
              <a:t>的编译和连接规约来编译和连接，而不是</a:t>
            </a:r>
            <a:r>
              <a:rPr lang="en-US" altLang="zh-CN" dirty="0">
                <a:solidFill>
                  <a:schemeClr val="tx2"/>
                </a:solidFill>
                <a:sym typeface="+mn-ea"/>
              </a:rPr>
              <a:t>C++</a:t>
            </a:r>
            <a:r>
              <a:rPr lang="zh-CN" altLang="en-US" dirty="0">
                <a:solidFill>
                  <a:schemeClr val="tx2"/>
                </a:solidFill>
                <a:sym typeface="+mn-ea"/>
              </a:rPr>
              <a:t>的编译的连接规约）</a:t>
            </a:r>
            <a:endParaRPr lang="zh-CN" altLang="en-US" dirty="0">
              <a:solidFill>
                <a:schemeClr val="tx2"/>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5448300" y="1778000"/>
            <a:ext cx="2147888" cy="1938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//file2.cpp</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void g()    // </a:t>
            </a:r>
            <a:r>
              <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定义</a:t>
            </a:r>
            <a:endPar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extern int x, y; </a:t>
            </a:r>
            <a:endPar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int z;</a:t>
            </a:r>
            <a:endPar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z = x + y;</a:t>
            </a:r>
            <a:endPar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a:t>
            </a:r>
            <a:endPar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p:txBody>
      </p:sp>
      <p:sp>
        <p:nvSpPr>
          <p:cNvPr id="23555" name="Text Box 3"/>
          <p:cNvSpPr txBox="1">
            <a:spLocks noChangeArrowheads="1"/>
          </p:cNvSpPr>
          <p:nvPr/>
        </p:nvSpPr>
        <p:spPr bwMode="auto">
          <a:xfrm>
            <a:off x="1547178" y="980123"/>
            <a:ext cx="3371850" cy="50158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//file1.cpp 源代码文件</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int x=0; </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int main()</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void f();    // </a:t>
            </a:r>
            <a:r>
              <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声明</a:t>
            </a:r>
            <a:endPar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extern void g();   // </a:t>
            </a:r>
            <a:r>
              <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声明</a:t>
            </a:r>
            <a:endParaRPr kumimoji="0" lang="zh-CN" altLang="en-US"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rPr>
              <a:t>   int y; </a:t>
            </a:r>
            <a:endParaRPr kumimoji="0" lang="en-US" altLang="zh-CN" sz="2000" b="1" i="0" u="none" strike="noStrike" kern="1200" cap="none" spc="0" normalizeH="0" baseline="0" noProof="0">
              <a:ln>
                <a:noFill/>
              </a:ln>
              <a:solidFill>
                <a:srgbClr val="0070C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y = x + 2;</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f();    // </a:t>
            </a: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调用</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g();   // </a:t>
            </a: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调用</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a:t>
            </a: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return 0;</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 </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int y=0; </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void f()   // </a:t>
            </a:r>
            <a:r>
              <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定义</a:t>
            </a:r>
            <a:endParaRPr kumimoji="0" lang="zh-CN" altLang="en-US"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  x = y + 1;</a:t>
            </a:r>
            <a:endPar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rPr>
              <a:t>}</a:t>
            </a:r>
            <a:endParaRPr kumimoji="0" lang="en-US" altLang="zh-CN" sz="2000" b="1" i="0" u="none" strike="noStrike" kern="1200" cap="none" spc="0" normalizeH="0" baseline="0" noProof="0">
              <a:ln>
                <a:noFill/>
              </a:ln>
              <a:solidFill>
                <a:srgbClr val="FF0000"/>
              </a:solidFill>
              <a:effectLst/>
              <a:uLnTx/>
              <a:uFillTx/>
              <a:latin typeface="+mn-lt"/>
              <a:ea typeface="楷体_GB2312" pitchFamily="1" charset="-122"/>
              <a:cs typeface="Times New Roman" panose="02020603050405020304" pitchFamily="18" charset="0"/>
            </a:endParaRPr>
          </a:p>
        </p:txBody>
      </p:sp>
      <p:sp>
        <p:nvSpPr>
          <p:cNvPr id="4" name="Rectangle 2"/>
          <p:cNvSpPr txBox="1">
            <a:spLocks noChangeArrowheads="1"/>
          </p:cNvSpPr>
          <p:nvPr/>
        </p:nvSpPr>
        <p:spPr bwMode="auto">
          <a:xfrm>
            <a:off x="1524000" y="190500"/>
            <a:ext cx="7010400" cy="98361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4.2.2 </a:t>
            </a:r>
            <a:r>
              <a:rPr kumimoji="0" lang="zh-CN" altLang="en-US" sz="4000" b="1" kern="0" cap="none" spc="0" normalizeH="0" baseline="0" noProof="0">
                <a:solidFill>
                  <a:schemeClr val="tx2"/>
                </a:solidFill>
                <a:latin typeface="+mj-lt"/>
                <a:ea typeface="+mj-ea"/>
                <a:cs typeface="+mj-cs"/>
              </a:rPr>
              <a:t>函数的调用</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4788535" y="980440"/>
            <a:ext cx="3661410" cy="460375"/>
          </a:xfrm>
          <a:prstGeom prst="rect">
            <a:avLst/>
          </a:prstGeom>
          <a:noFill/>
        </p:spPr>
        <p:txBody>
          <a:bodyPr wrap="square" rtlCol="0" anchor="t">
            <a:spAutoFit/>
          </a:bodyPr>
          <a:lstStyle/>
          <a:p>
            <a:r>
              <a:rPr lang="zh-CN" altLang="en-US" sz="2400" b="1" kern="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在其它源文件中</a:t>
            </a:r>
            <a:endParaRPr lang="zh-CN" altLang="en-US" sz="2400" b="1" kern="0" noProof="0">
              <a:ln>
                <a:noFill/>
              </a:ln>
              <a:solidFill>
                <a:srgbClr val="FF0000"/>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cxnSp>
        <p:nvCxnSpPr>
          <p:cNvPr id="5" name="直接箭头连接符 4"/>
          <p:cNvCxnSpPr/>
          <p:nvPr/>
        </p:nvCxnSpPr>
        <p:spPr>
          <a:xfrm flipH="1">
            <a:off x="4283710" y="1511300"/>
            <a:ext cx="824865" cy="693420"/>
          </a:xfrm>
          <a:prstGeom prst="straightConnector1">
            <a:avLst/>
          </a:prstGeom>
          <a:solidFill>
            <a:srgbClr val="996633"/>
          </a:solidFill>
          <a:ln w="9525" cap="flat" cmpd="sng" algn="ctr">
            <a:solidFill>
              <a:schemeClr val="tx2">
                <a:lumMod val="85000"/>
                <a:lumOff val="15000"/>
              </a:schemeClr>
            </a:solidFill>
            <a:prstDash val="solid"/>
            <a:round/>
            <a:headEnd type="none" w="med" len="me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type="body" idx="4294967295"/>
          </p:nvPr>
        </p:nvSpPr>
        <p:spPr>
          <a:xfrm>
            <a:off x="1210945" y="1625918"/>
            <a:ext cx="6408738" cy="1008062"/>
          </a:xfrm>
        </p:spPr>
        <p:txBody>
          <a:bodyPr vert="horz" wrap="square" lIns="91440" tIns="45720" rIns="91440" bIns="45720" anchor="t" anchorCtr="0"/>
          <a:lstStyle/>
          <a:p>
            <a:pPr eaLnBrk="1" hangingPunct="1"/>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的值传递：把实参的值传给形参，不影响实参的值。</a:t>
            </a:r>
            <a:endParaRPr lang="zh-CN" altLang="en-US" sz="28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495" y="165735"/>
            <a:ext cx="7010400" cy="126174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4.2.3 </a:t>
            </a:r>
            <a:r>
              <a:rPr kumimoji="0" lang="zh-CN" altLang="en-US" sz="4000" b="1" kern="0" cap="none" spc="0" normalizeH="0" baseline="0" noProof="0">
                <a:solidFill>
                  <a:schemeClr val="tx2"/>
                </a:solidFill>
                <a:latin typeface="+mj-lt"/>
                <a:ea typeface="+mj-ea"/>
                <a:cs typeface="+mj-cs"/>
              </a:rPr>
              <a:t>值作为参数传递</a:t>
            </a:r>
            <a:endParaRPr kumimoji="0" lang="zh-CN" altLang="zh-CN" sz="4000" b="1" kern="0" cap="none" spc="0" normalizeH="0" baseline="0" noProof="0">
              <a:solidFill>
                <a:schemeClr val="tx2"/>
              </a:solidFill>
              <a:latin typeface="+mj-lt"/>
              <a:ea typeface="+mj-ea"/>
              <a:cs typeface="+mj-cs"/>
            </a:endParaRPr>
          </a:p>
        </p:txBody>
      </p:sp>
      <p:sp>
        <p:nvSpPr>
          <p:cNvPr id="5" name="Rectangle 2"/>
          <p:cNvSpPr txBox="1">
            <a:spLocks noChangeArrowheads="1"/>
          </p:cNvSpPr>
          <p:nvPr/>
        </p:nvSpPr>
        <p:spPr bwMode="auto">
          <a:xfrm>
            <a:off x="1979613" y="2493010"/>
            <a:ext cx="5983288"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例：函数</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main</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调用函数 </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power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计算 </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a:t>
            </a:r>
            <a:r>
              <a:rPr kumimoji="0" lang="en-US" altLang="zh-CN" sz="2000" b="1" i="0" u="none" strike="noStrike" kern="0" cap="none" spc="0" normalizeH="0" baseline="30000" noProof="0">
                <a:ln>
                  <a:noFill/>
                </a:ln>
                <a:solidFill>
                  <a:schemeClr val="tx2"/>
                </a:solidFill>
                <a:effectLst/>
                <a:uLnTx/>
                <a:uFillTx/>
                <a:latin typeface="+mn-lt"/>
                <a:ea typeface="+mn-ea"/>
                <a:cs typeface="Times New Roman" panose="02020603050405020304" pitchFamily="18" charset="0"/>
              </a:rPr>
              <a:t>b</a:t>
            </a:r>
            <a:endParaRPr kumimoji="0" lang="en-US" altLang="zh-CN" sz="2000" b="1" i="0" u="none" strike="noStrike" kern="0" cap="none" spc="0" normalizeH="0" baseline="3000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#include &lt;iostream&gt;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using namespace std;</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double power(double x, int n);   </a:t>
            </a:r>
            <a:r>
              <a:rPr kumimoji="0" lang="en-US" altLang="zh-CN" sz="20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return product;</a:t>
            </a:r>
            <a:endParaRPr kumimoji="0" lang="en-US" altLang="zh-CN" sz="20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int main()</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int b=4; 	</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double a = 3.0, c = power(a, b);</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cout &lt;&lt; a &lt;&lt; "," &lt;&lt; b &lt;&lt; "," &lt;&lt; c &lt;&lt; endl;</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return 0;</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body" idx="4294967295"/>
          </p:nvPr>
        </p:nvSpPr>
        <p:spPr>
          <a:xfrm>
            <a:off x="490220" y="1338580"/>
            <a:ext cx="8353425" cy="4797425"/>
          </a:xfrm>
        </p:spPr>
        <p:txBody>
          <a:bodyPr vert="horz" wrap="square" lIns="91440" tIns="45720" rIns="91440" bIns="45720" anchor="t" anchorCtr="0"/>
          <a:lstStyle/>
          <a:p>
            <a:pPr marL="609600" indent="-609600" eaLnBrk="1" hangingPunct="1">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执行</a:t>
            </a:r>
            <a:r>
              <a:rPr lang="en-US" altLang="zh-CN" sz="2400" b="1" dirty="0">
                <a:latin typeface="Times New Roman" panose="02020603050405020304" pitchFamily="18" charset="0"/>
                <a:cs typeface="Times New Roman" panose="02020603050405020304" pitchFamily="18" charset="0"/>
              </a:rPr>
              <a:t>main</a:t>
            </a:r>
            <a:r>
              <a:rPr lang="zh-CN" altLang="en-US" sz="2400" b="1" dirty="0">
                <a:latin typeface="Times New Roman" panose="02020603050405020304" pitchFamily="18" charset="0"/>
                <a:cs typeface="Times New Roman" panose="02020603050405020304" pitchFamily="18" charset="0"/>
              </a:rPr>
              <a:t>时，产生三个变量（分配内存空间）</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marL="990600" lvl="1" indent="-533400" eaLnBrk="1" hangingPunct="1">
              <a:buNone/>
            </a:pPr>
            <a:r>
              <a:rPr lang="zh-CN" altLang="en-US" sz="2400" b="1" dirty="0">
                <a:solidFill>
                  <a:schemeClr val="folHlink"/>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   </a:t>
            </a:r>
            <a:r>
              <a:rPr lang="en-US" altLang="zh-CN" sz="2400" b="1" u="sng" dirty="0">
                <a:solidFill>
                  <a:srgbClr val="FF0000"/>
                </a:solidFill>
                <a:latin typeface="Times New Roman" panose="02020603050405020304" pitchFamily="18" charset="0"/>
                <a:cs typeface="Times New Roman" panose="02020603050405020304" pitchFamily="18" charset="0"/>
              </a:rPr>
              <a:t> 3.0 </a:t>
            </a:r>
            <a:r>
              <a:rPr lang="en-US" altLang="zh-CN" sz="2400" b="1" dirty="0">
                <a:solidFill>
                  <a:srgbClr val="FF0000"/>
                </a:solidFill>
                <a:latin typeface="Times New Roman" panose="02020603050405020304" pitchFamily="18" charset="0"/>
                <a:cs typeface="Times New Roman" panose="02020603050405020304" pitchFamily="18" charset="0"/>
              </a:rPr>
              <a:t>        b:   </a:t>
            </a:r>
            <a:r>
              <a:rPr lang="en-US" altLang="zh-CN" sz="2400" b="1" u="sng" dirty="0">
                <a:solidFill>
                  <a:srgbClr val="FF0000"/>
                </a:solidFill>
                <a:latin typeface="Times New Roman" panose="02020603050405020304" pitchFamily="18" charset="0"/>
                <a:cs typeface="Times New Roman" panose="02020603050405020304" pitchFamily="18" charset="0"/>
              </a:rPr>
              <a:t> 4 </a:t>
            </a:r>
            <a:r>
              <a:rPr lang="en-US" altLang="zh-CN" sz="2400" b="1" dirty="0">
                <a:solidFill>
                  <a:srgbClr val="FF0000"/>
                </a:solidFill>
                <a:latin typeface="Times New Roman" panose="02020603050405020304" pitchFamily="18" charset="0"/>
                <a:cs typeface="Times New Roman" panose="02020603050405020304" pitchFamily="18" charset="0"/>
              </a:rPr>
              <a:t>            c:   </a:t>
            </a:r>
            <a:r>
              <a:rPr lang="en-US" altLang="zh-CN" sz="2400" b="1" u="sng" dirty="0">
                <a:solidFill>
                  <a:srgbClr val="FF0000"/>
                </a:solidFill>
                <a:latin typeface="Times New Roman" panose="02020603050405020304" pitchFamily="18" charset="0"/>
                <a:cs typeface="Times New Roman" panose="02020603050405020304" pitchFamily="18" charset="0"/>
              </a:rPr>
              <a:t> ?</a:t>
            </a:r>
            <a:r>
              <a:rPr lang="en-US" altLang="zh-CN" sz="2400" b="1" u="sng" dirty="0">
                <a:solidFill>
                  <a:schemeClr val="folHlink"/>
                </a:solidFill>
                <a:latin typeface="Times New Roman" panose="02020603050405020304" pitchFamily="18" charset="0"/>
                <a:cs typeface="Times New Roman" panose="02020603050405020304" pitchFamily="18" charset="0"/>
              </a:rPr>
              <a:t>    </a:t>
            </a:r>
            <a:endParaRPr lang="en-US" altLang="zh-CN" sz="2400" b="1" u="sng" dirty="0">
              <a:solidFill>
                <a:schemeClr val="folHlink"/>
              </a:solidFill>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调用</a:t>
            </a:r>
            <a:r>
              <a:rPr lang="en-US" altLang="zh-CN" sz="2400" b="1" dirty="0">
                <a:latin typeface="Times New Roman" panose="02020603050405020304" pitchFamily="18" charset="0"/>
                <a:cs typeface="Times New Roman" panose="02020603050405020304" pitchFamily="18" charset="0"/>
              </a:rPr>
              <a:t>power</a:t>
            </a:r>
            <a:r>
              <a:rPr lang="zh-CN" altLang="en-US" sz="2400" b="1" dirty="0">
                <a:latin typeface="Times New Roman" panose="02020603050405020304" pitchFamily="18" charset="0"/>
                <a:cs typeface="Times New Roman" panose="02020603050405020304" pitchFamily="18" charset="0"/>
              </a:rPr>
              <a:t>函数时，又产生三个变量</a:t>
            </a:r>
            <a:r>
              <a:rPr lang="en-US" altLang="zh-CN" sz="2400" b="1" dirty="0">
                <a:latin typeface="Times New Roman" panose="02020603050405020304" pitchFamily="18" charset="0"/>
                <a:cs typeface="Times New Roman" panose="02020603050405020304" pitchFamily="18" charset="0"/>
              </a:rPr>
              <a:t>x</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n</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product</a:t>
            </a:r>
            <a:r>
              <a:rPr lang="zh-CN" altLang="en-US" sz="2400" b="1" dirty="0">
                <a:latin typeface="Times New Roman" panose="02020603050405020304" pitchFamily="18" charset="0"/>
                <a:cs typeface="Times New Roman" panose="02020603050405020304" pitchFamily="18" charset="0"/>
              </a:rPr>
              <a:t>，然后分别用</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以及</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对它们初始化：</a:t>
            </a:r>
            <a:endParaRPr lang="zh-CN" altLang="en-US" sz="2400" b="1" dirty="0">
              <a:latin typeface="Times New Roman" panose="02020603050405020304" pitchFamily="18" charset="0"/>
              <a:cs typeface="Times New Roman" panose="02020603050405020304" pitchFamily="18" charset="0"/>
            </a:endParaRPr>
          </a:p>
          <a:p>
            <a:pPr marL="990600" lvl="1" indent="-533400" eaLnBrk="1" hangingPunct="1">
              <a:buNone/>
            </a:pPr>
            <a:r>
              <a:rPr lang="zh-CN" altLang="en-US" sz="2400" b="1" dirty="0">
                <a:solidFill>
                  <a:schemeClr val="folHlink"/>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    </a:t>
            </a:r>
            <a:r>
              <a:rPr lang="en-US" altLang="zh-CN" sz="2400" b="1" u="sng" dirty="0">
                <a:solidFill>
                  <a:srgbClr val="FF0000"/>
                </a:solidFill>
                <a:latin typeface="Times New Roman" panose="02020603050405020304" pitchFamily="18" charset="0"/>
                <a:cs typeface="Times New Roman" panose="02020603050405020304" pitchFamily="18" charset="0"/>
              </a:rPr>
              <a:t>3.0</a:t>
            </a:r>
            <a:r>
              <a:rPr lang="en-US" altLang="zh-CN" sz="2400" b="1" dirty="0">
                <a:solidFill>
                  <a:srgbClr val="FF0000"/>
                </a:solidFill>
                <a:latin typeface="Times New Roman" panose="02020603050405020304" pitchFamily="18" charset="0"/>
                <a:cs typeface="Times New Roman" panose="02020603050405020304" pitchFamily="18" charset="0"/>
              </a:rPr>
              <a:t>         b:    </a:t>
            </a:r>
            <a:r>
              <a:rPr lang="en-US" altLang="zh-CN" sz="2400" b="1" u="sng" dirty="0">
                <a:solidFill>
                  <a:srgbClr val="FF0000"/>
                </a:solidFill>
                <a:latin typeface="Times New Roman" panose="02020603050405020304" pitchFamily="18" charset="0"/>
                <a:cs typeface="Times New Roman" panose="02020603050405020304" pitchFamily="18" charset="0"/>
              </a:rPr>
              <a:t>4</a:t>
            </a:r>
            <a:r>
              <a:rPr lang="en-US" altLang="zh-CN" sz="2400" b="1" dirty="0">
                <a:solidFill>
                  <a:srgbClr val="FF0000"/>
                </a:solidFill>
                <a:latin typeface="Times New Roman" panose="02020603050405020304" pitchFamily="18" charset="0"/>
                <a:cs typeface="Times New Roman" panose="02020603050405020304" pitchFamily="18" charset="0"/>
              </a:rPr>
              <a:t>             c:    </a:t>
            </a:r>
            <a:r>
              <a:rPr lang="en-US" altLang="zh-CN" sz="2400" b="1" u="sng" dirty="0">
                <a:solidFill>
                  <a:srgbClr val="FF0000"/>
                </a:solidFill>
                <a:latin typeface="Times New Roman" panose="02020603050405020304" pitchFamily="18" charset="0"/>
                <a:cs typeface="Times New Roman" panose="02020603050405020304" pitchFamily="18" charset="0"/>
              </a:rPr>
              <a:t>?</a:t>
            </a:r>
            <a:endParaRPr lang="en-US" altLang="zh-CN" sz="2400" b="1" u="sng" dirty="0">
              <a:solidFill>
                <a:srgbClr val="FF0000"/>
              </a:solidFill>
              <a:latin typeface="Times New Roman" panose="02020603050405020304" pitchFamily="18" charset="0"/>
              <a:cs typeface="Times New Roman" panose="02020603050405020304" pitchFamily="18" charset="0"/>
            </a:endParaRPr>
          </a:p>
          <a:p>
            <a:pPr marL="990600" lvl="1" indent="-533400" eaLnBrk="1" hangingPunct="1">
              <a:buNone/>
            </a:pPr>
            <a:r>
              <a:rPr lang="en-US" altLang="zh-CN" sz="2400" b="1" dirty="0">
                <a:solidFill>
                  <a:srgbClr val="FF0000"/>
                </a:solidFill>
                <a:latin typeface="Times New Roman" panose="02020603050405020304" pitchFamily="18" charset="0"/>
                <a:cs typeface="Times New Roman" panose="02020603050405020304" pitchFamily="18" charset="0"/>
              </a:rPr>
              <a:t>	x:    </a:t>
            </a:r>
            <a:r>
              <a:rPr lang="en-US" altLang="zh-CN" sz="2400" b="1" u="sng" dirty="0">
                <a:solidFill>
                  <a:srgbClr val="FF0000"/>
                </a:solidFill>
                <a:latin typeface="Times New Roman" panose="02020603050405020304" pitchFamily="18" charset="0"/>
                <a:cs typeface="Times New Roman" panose="02020603050405020304" pitchFamily="18" charset="0"/>
              </a:rPr>
              <a:t>3.0</a:t>
            </a:r>
            <a:r>
              <a:rPr lang="en-US" altLang="zh-CN" sz="2400" b="1" dirty="0">
                <a:solidFill>
                  <a:srgbClr val="FF0000"/>
                </a:solidFill>
                <a:latin typeface="Times New Roman" panose="02020603050405020304" pitchFamily="18" charset="0"/>
                <a:cs typeface="Times New Roman" panose="02020603050405020304" pitchFamily="18" charset="0"/>
              </a:rPr>
              <a:t>         n:    </a:t>
            </a:r>
            <a:r>
              <a:rPr lang="en-US" altLang="zh-CN" sz="2400" b="1" u="sng" dirty="0">
                <a:solidFill>
                  <a:srgbClr val="FF0000"/>
                </a:solidFill>
                <a:latin typeface="Times New Roman" panose="02020603050405020304" pitchFamily="18" charset="0"/>
                <a:cs typeface="Times New Roman" panose="02020603050405020304" pitchFamily="18" charset="0"/>
              </a:rPr>
              <a:t>4</a:t>
            </a:r>
            <a:r>
              <a:rPr lang="en-US" altLang="zh-CN" sz="2400" b="1" dirty="0">
                <a:solidFill>
                  <a:srgbClr val="FF0000"/>
                </a:solidFill>
                <a:latin typeface="Times New Roman" panose="02020603050405020304" pitchFamily="18" charset="0"/>
                <a:cs typeface="Times New Roman" panose="02020603050405020304" pitchFamily="18" charset="0"/>
              </a:rPr>
              <a:t>    product:    </a:t>
            </a:r>
            <a:r>
              <a:rPr lang="en-US" altLang="zh-CN" sz="2400" b="1" u="sng" dirty="0">
                <a:solidFill>
                  <a:srgbClr val="FF0000"/>
                </a:solidFill>
                <a:latin typeface="Times New Roman" panose="02020603050405020304" pitchFamily="18" charset="0"/>
                <a:cs typeface="Times New Roman" panose="02020603050405020304" pitchFamily="18" charset="0"/>
              </a:rPr>
              <a:t>1.0</a:t>
            </a:r>
            <a:endParaRPr lang="en-US" altLang="zh-CN" sz="2400" b="1" u="sng" dirty="0">
              <a:solidFill>
                <a:srgbClr val="FF0000"/>
              </a:solidFill>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函数</a:t>
            </a:r>
            <a:r>
              <a:rPr lang="en-US" altLang="zh-CN" sz="2400" b="1" dirty="0">
                <a:latin typeface="Times New Roman" panose="02020603050405020304" pitchFamily="18" charset="0"/>
                <a:cs typeface="Times New Roman" panose="02020603050405020304" pitchFamily="18" charset="0"/>
              </a:rPr>
              <a:t>power</a:t>
            </a:r>
            <a:r>
              <a:rPr lang="zh-CN" altLang="en-US" sz="2400" b="1" dirty="0">
                <a:latin typeface="Times New Roman" panose="02020603050405020304" pitchFamily="18" charset="0"/>
                <a:cs typeface="Times New Roman" panose="02020603050405020304" pitchFamily="18" charset="0"/>
              </a:rPr>
              <a:t>中的循环结束后（函数返回前）：</a:t>
            </a:r>
            <a:endParaRPr lang="zh-CN" altLang="en-US" sz="2400" b="1" dirty="0">
              <a:latin typeface="Times New Roman" panose="02020603050405020304" pitchFamily="18" charset="0"/>
              <a:cs typeface="Times New Roman" panose="02020603050405020304" pitchFamily="18" charset="0"/>
            </a:endParaRPr>
          </a:p>
          <a:p>
            <a:pPr marL="990600" lvl="1" indent="-533400" eaLnBrk="1" hangingPunct="1">
              <a:buNone/>
            </a:pPr>
            <a:r>
              <a:rPr lang="zh-CN" altLang="en-US" sz="2400" b="1" dirty="0">
                <a:solidFill>
                  <a:schemeClr val="folHlink"/>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    </a:t>
            </a:r>
            <a:r>
              <a:rPr lang="en-US" altLang="zh-CN" sz="2400" b="1" u="sng" dirty="0">
                <a:solidFill>
                  <a:srgbClr val="FF0000"/>
                </a:solidFill>
                <a:latin typeface="Times New Roman" panose="02020603050405020304" pitchFamily="18" charset="0"/>
                <a:cs typeface="Times New Roman" panose="02020603050405020304" pitchFamily="18" charset="0"/>
              </a:rPr>
              <a:t>3.0</a:t>
            </a:r>
            <a:r>
              <a:rPr lang="en-US" altLang="zh-CN" sz="2400" b="1" dirty="0">
                <a:solidFill>
                  <a:srgbClr val="FF0000"/>
                </a:solidFill>
                <a:latin typeface="Times New Roman" panose="02020603050405020304" pitchFamily="18" charset="0"/>
                <a:cs typeface="Times New Roman" panose="02020603050405020304" pitchFamily="18" charset="0"/>
              </a:rPr>
              <a:t>         b:    </a:t>
            </a:r>
            <a:r>
              <a:rPr lang="en-US" altLang="zh-CN" sz="2400" b="1" u="sng" dirty="0">
                <a:solidFill>
                  <a:srgbClr val="FF0000"/>
                </a:solidFill>
                <a:latin typeface="Times New Roman" panose="02020603050405020304" pitchFamily="18" charset="0"/>
                <a:cs typeface="Times New Roman" panose="02020603050405020304" pitchFamily="18" charset="0"/>
              </a:rPr>
              <a:t>4</a:t>
            </a:r>
            <a:r>
              <a:rPr lang="en-US" altLang="zh-CN" sz="2400" b="1" dirty="0">
                <a:solidFill>
                  <a:srgbClr val="FF0000"/>
                </a:solidFill>
                <a:latin typeface="Times New Roman" panose="02020603050405020304" pitchFamily="18" charset="0"/>
                <a:cs typeface="Times New Roman" panose="02020603050405020304" pitchFamily="18" charset="0"/>
              </a:rPr>
              <a:t>             c:    </a:t>
            </a:r>
            <a:r>
              <a:rPr lang="en-US" altLang="zh-CN" sz="2400" b="1" u="sng" dirty="0">
                <a:solidFill>
                  <a:srgbClr val="FF0000"/>
                </a:solidFill>
                <a:latin typeface="Times New Roman" panose="02020603050405020304" pitchFamily="18" charset="0"/>
                <a:cs typeface="Times New Roman" panose="02020603050405020304" pitchFamily="18" charset="0"/>
              </a:rPr>
              <a:t>?</a:t>
            </a:r>
            <a:endParaRPr lang="en-US" altLang="zh-CN" sz="2400" b="1" u="sng" dirty="0">
              <a:solidFill>
                <a:srgbClr val="FF0000"/>
              </a:solidFill>
              <a:latin typeface="Times New Roman" panose="02020603050405020304" pitchFamily="18" charset="0"/>
              <a:cs typeface="Times New Roman" panose="02020603050405020304" pitchFamily="18" charset="0"/>
            </a:endParaRPr>
          </a:p>
          <a:p>
            <a:pPr marL="990600" lvl="1" indent="-533400" eaLnBrk="1" hangingPunct="1">
              <a:buNone/>
            </a:pPr>
            <a:r>
              <a:rPr lang="en-US" altLang="zh-CN" sz="2400" b="1" dirty="0">
                <a:solidFill>
                  <a:srgbClr val="FF0000"/>
                </a:solidFill>
                <a:latin typeface="Times New Roman" panose="02020603050405020304" pitchFamily="18" charset="0"/>
                <a:cs typeface="Times New Roman" panose="02020603050405020304" pitchFamily="18" charset="0"/>
              </a:rPr>
              <a:t>	x:    </a:t>
            </a:r>
            <a:r>
              <a:rPr lang="en-US" altLang="zh-CN" sz="2400" b="1" u="sng" dirty="0">
                <a:solidFill>
                  <a:srgbClr val="FF0000"/>
                </a:solidFill>
                <a:latin typeface="Times New Roman" panose="02020603050405020304" pitchFamily="18" charset="0"/>
                <a:cs typeface="Times New Roman" panose="02020603050405020304" pitchFamily="18" charset="0"/>
              </a:rPr>
              <a:t>3.0</a:t>
            </a:r>
            <a:r>
              <a:rPr lang="en-US" altLang="zh-CN" sz="2400" b="1" dirty="0">
                <a:solidFill>
                  <a:srgbClr val="FF0000"/>
                </a:solidFill>
                <a:latin typeface="Times New Roman" panose="02020603050405020304" pitchFamily="18" charset="0"/>
                <a:cs typeface="Times New Roman" panose="02020603050405020304" pitchFamily="18" charset="0"/>
              </a:rPr>
              <a:t>         n:    </a:t>
            </a:r>
            <a:r>
              <a:rPr lang="en-US" altLang="zh-CN" sz="2400" b="1" u="sng" dirty="0">
                <a:solidFill>
                  <a:srgbClr val="FF0000"/>
                </a:solidFill>
                <a:latin typeface="Times New Roman" panose="02020603050405020304" pitchFamily="18" charset="0"/>
                <a:cs typeface="Times New Roman" panose="02020603050405020304" pitchFamily="18" charset="0"/>
              </a:rPr>
              <a:t>0</a:t>
            </a:r>
            <a:r>
              <a:rPr lang="en-US" altLang="zh-CN" sz="2400" b="1" dirty="0">
                <a:solidFill>
                  <a:srgbClr val="FF0000"/>
                </a:solidFill>
                <a:latin typeface="Times New Roman" panose="02020603050405020304" pitchFamily="18" charset="0"/>
                <a:cs typeface="Times New Roman" panose="02020603050405020304" pitchFamily="18" charset="0"/>
              </a:rPr>
              <a:t>    product:   </a:t>
            </a:r>
            <a:r>
              <a:rPr lang="en-US" altLang="zh-CN" sz="2400" b="1" u="sng" dirty="0">
                <a:solidFill>
                  <a:srgbClr val="FF0000"/>
                </a:solidFill>
                <a:latin typeface="Times New Roman" panose="02020603050405020304" pitchFamily="18" charset="0"/>
                <a:cs typeface="Times New Roman" panose="02020603050405020304" pitchFamily="18" charset="0"/>
              </a:rPr>
              <a:t>81.0</a:t>
            </a:r>
            <a:endParaRPr lang="en-US" altLang="zh-CN" sz="2400" b="1" u="sng" dirty="0">
              <a:solidFill>
                <a:srgbClr val="FF0000"/>
              </a:solidFill>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函数</a:t>
            </a:r>
            <a:r>
              <a:rPr lang="en-US" altLang="zh-CN" sz="2400" b="1" dirty="0">
                <a:latin typeface="Times New Roman" panose="02020603050405020304" pitchFamily="18" charset="0"/>
                <a:cs typeface="Times New Roman" panose="02020603050405020304" pitchFamily="18" charset="0"/>
              </a:rPr>
              <a:t>power</a:t>
            </a:r>
            <a:r>
              <a:rPr lang="zh-CN" altLang="en-US" sz="2400" b="1" dirty="0">
                <a:latin typeface="Times New Roman" panose="02020603050405020304" pitchFamily="18" charset="0"/>
                <a:cs typeface="Times New Roman" panose="02020603050405020304" pitchFamily="18" charset="0"/>
              </a:rPr>
              <a:t>返回后：</a:t>
            </a:r>
            <a:endParaRPr lang="zh-CN" altLang="en-US" sz="2400" b="1" dirty="0">
              <a:latin typeface="Times New Roman" panose="02020603050405020304" pitchFamily="18" charset="0"/>
              <a:cs typeface="Times New Roman" panose="02020603050405020304" pitchFamily="18" charset="0"/>
            </a:endParaRPr>
          </a:p>
          <a:p>
            <a:pPr marL="990600" lvl="1" indent="-533400" eaLnBrk="1" hangingPunct="1">
              <a:buNone/>
            </a:pPr>
            <a:r>
              <a:rPr lang="zh-CN" altLang="en-US" sz="2400" b="1" dirty="0">
                <a:solidFill>
                  <a:schemeClr val="folHlink"/>
                </a:solidFill>
                <a:latin typeface="Times New Roman" panose="02020603050405020304" pitchFamily="18" charset="0"/>
                <a:cs typeface="Times New Roman" panose="02020603050405020304" pitchFamily="18" charset="0"/>
              </a:rPr>
              <a:t>	</a:t>
            </a:r>
            <a:r>
              <a:rPr lang="en-US" altLang="zh-CN" sz="2400" b="1" dirty="0">
                <a:solidFill>
                  <a:srgbClr val="FF0000"/>
                </a:solidFill>
                <a:latin typeface="Times New Roman" panose="02020603050405020304" pitchFamily="18" charset="0"/>
                <a:cs typeface="Times New Roman" panose="02020603050405020304" pitchFamily="18" charset="0"/>
              </a:rPr>
              <a:t>a:    </a:t>
            </a:r>
            <a:r>
              <a:rPr lang="en-US" altLang="zh-CN" sz="2400" b="1" u="sng" dirty="0">
                <a:solidFill>
                  <a:srgbClr val="FF0000"/>
                </a:solidFill>
                <a:latin typeface="Times New Roman" panose="02020603050405020304" pitchFamily="18" charset="0"/>
                <a:cs typeface="Times New Roman" panose="02020603050405020304" pitchFamily="18" charset="0"/>
              </a:rPr>
              <a:t>3.0</a:t>
            </a:r>
            <a:r>
              <a:rPr lang="en-US" altLang="zh-CN" sz="2400" b="1" dirty="0">
                <a:solidFill>
                  <a:srgbClr val="FF0000"/>
                </a:solidFill>
                <a:latin typeface="Times New Roman" panose="02020603050405020304" pitchFamily="18" charset="0"/>
                <a:cs typeface="Times New Roman" panose="02020603050405020304" pitchFamily="18" charset="0"/>
              </a:rPr>
              <a:t>         b:    </a:t>
            </a:r>
            <a:r>
              <a:rPr lang="en-US" altLang="zh-CN" sz="2400" b="1" u="sng" dirty="0">
                <a:solidFill>
                  <a:srgbClr val="FF0000"/>
                </a:solidFill>
                <a:latin typeface="Times New Roman" panose="02020603050405020304" pitchFamily="18" charset="0"/>
                <a:cs typeface="Times New Roman" panose="02020603050405020304" pitchFamily="18" charset="0"/>
              </a:rPr>
              <a:t>4 </a:t>
            </a:r>
            <a:r>
              <a:rPr lang="en-US" altLang="zh-CN" sz="2400" b="1" dirty="0">
                <a:solidFill>
                  <a:srgbClr val="FF0000"/>
                </a:solidFill>
                <a:latin typeface="Times New Roman" panose="02020603050405020304" pitchFamily="18" charset="0"/>
                <a:cs typeface="Times New Roman" panose="02020603050405020304" pitchFamily="18" charset="0"/>
              </a:rPr>
              <a:t>            c:   </a:t>
            </a:r>
            <a:r>
              <a:rPr lang="en-US" altLang="zh-CN" sz="2400" b="1" u="sng" dirty="0">
                <a:solidFill>
                  <a:srgbClr val="FF0000"/>
                </a:solidFill>
                <a:latin typeface="Times New Roman" panose="02020603050405020304" pitchFamily="18" charset="0"/>
                <a:cs typeface="Times New Roman" panose="02020603050405020304" pitchFamily="18" charset="0"/>
              </a:rPr>
              <a:t>81.0</a:t>
            </a:r>
            <a:endParaRPr lang="en-US" altLang="zh-CN" sz="2400" b="1" u="sng" dirty="0">
              <a:solidFill>
                <a:srgbClr val="FF0000"/>
              </a:solidFill>
              <a:latin typeface="Times New Roman" panose="02020603050405020304" pitchFamily="18" charset="0"/>
              <a:ea typeface="Times New Roman" panose="02020603050405020304" pitchFamily="18" charset="0"/>
            </a:endParaRPr>
          </a:p>
        </p:txBody>
      </p:sp>
      <p:sp>
        <p:nvSpPr>
          <p:cNvPr id="3" name="Rectangle 2"/>
          <p:cNvSpPr txBox="1">
            <a:spLocks noChangeArrowheads="1"/>
          </p:cNvSpPr>
          <p:nvPr/>
        </p:nvSpPr>
        <p:spPr bwMode="auto">
          <a:xfrm>
            <a:off x="1547495" y="150495"/>
            <a:ext cx="7010400" cy="106108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4.2.3 </a:t>
            </a:r>
            <a:r>
              <a:rPr kumimoji="0" lang="zh-CN" altLang="en-US" sz="4000" b="1" kern="0" cap="none" spc="0" normalizeH="0" baseline="0" noProof="0">
                <a:solidFill>
                  <a:schemeClr val="tx2"/>
                </a:solidFill>
                <a:latin typeface="+mj-lt"/>
                <a:ea typeface="+mj-ea"/>
                <a:cs typeface="+mj-cs"/>
              </a:rPr>
              <a:t>值作为参数传递</a:t>
            </a:r>
            <a:r>
              <a:rPr kumimoji="0" lang="en-US" altLang="zh-CN" sz="4000" b="1" kern="0" cap="none" spc="0" normalizeH="0" baseline="0" noProof="0">
                <a:solidFill>
                  <a:schemeClr val="tx2"/>
                </a:solidFill>
                <a:latin typeface="+mj-lt"/>
                <a:ea typeface="+mj-ea"/>
                <a:cs typeface="+mj-cs"/>
              </a:rPr>
              <a:t> P89</a:t>
            </a:r>
            <a:endParaRPr kumimoji="0" lang="en-US"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 calcmode="lin" valueType="num">
                                      <p:cBhvr additive="base">
                                        <p:cTn id="7"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anim calcmode="lin" valueType="num">
                                      <p:cBhvr additive="base">
                                        <p:cTn id="11" dur="500" fill="hold"/>
                                        <p:tgtEl>
                                          <p:spTgt spid="204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anim calcmode="lin" valueType="num">
                                      <p:cBhvr additive="base">
                                        <p:cTn id="15" dur="500" fill="hold"/>
                                        <p:tgtEl>
                                          <p:spTgt spid="2048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2">
                                            <p:txEl>
                                              <p:pRg st="5" end="5"/>
                                            </p:txEl>
                                          </p:spTgt>
                                        </p:tgtEl>
                                        <p:attrNameLst>
                                          <p:attrName>style.visibility</p:attrName>
                                        </p:attrNameLst>
                                      </p:cBhvr>
                                      <p:to>
                                        <p:strVal val="visible"/>
                                      </p:to>
                                    </p:set>
                                    <p:anim calcmode="lin" valueType="num">
                                      <p:cBhvr additive="base">
                                        <p:cTn id="21" dur="500" fill="hold"/>
                                        <p:tgtEl>
                                          <p:spTgt spid="2048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482">
                                            <p:txEl>
                                              <p:pRg st="6" end="6"/>
                                            </p:txEl>
                                          </p:spTgt>
                                        </p:tgtEl>
                                        <p:attrNameLst>
                                          <p:attrName>style.visibility</p:attrName>
                                        </p:attrNameLst>
                                      </p:cBhvr>
                                      <p:to>
                                        <p:strVal val="visible"/>
                                      </p:to>
                                    </p:set>
                                    <p:anim calcmode="lin" valueType="num">
                                      <p:cBhvr additive="base">
                                        <p:cTn id="25" dur="500" fill="hold"/>
                                        <p:tgtEl>
                                          <p:spTgt spid="2048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0482">
                                            <p:txEl>
                                              <p:pRg st="7" end="7"/>
                                            </p:txEl>
                                          </p:spTgt>
                                        </p:tgtEl>
                                        <p:attrNameLst>
                                          <p:attrName>style.visibility</p:attrName>
                                        </p:attrNameLst>
                                      </p:cBhvr>
                                      <p:to>
                                        <p:strVal val="visible"/>
                                      </p:to>
                                    </p:set>
                                    <p:anim calcmode="lin" valueType="num">
                                      <p:cBhvr additive="base">
                                        <p:cTn id="29" dur="500" fill="hold"/>
                                        <p:tgtEl>
                                          <p:spTgt spid="2048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2">
                                            <p:txEl>
                                              <p:pRg st="8" end="8"/>
                                            </p:txEl>
                                          </p:spTgt>
                                        </p:tgtEl>
                                        <p:attrNameLst>
                                          <p:attrName>style.visibility</p:attrName>
                                        </p:attrNameLst>
                                      </p:cBhvr>
                                      <p:to>
                                        <p:strVal val="visible"/>
                                      </p:to>
                                    </p:set>
                                    <p:anim calcmode="lin" valueType="num">
                                      <p:cBhvr additive="base">
                                        <p:cTn id="35" dur="500" fill="hold"/>
                                        <p:tgtEl>
                                          <p:spTgt spid="2048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2">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482">
                                            <p:txEl>
                                              <p:pRg st="9" end="9"/>
                                            </p:txEl>
                                          </p:spTgt>
                                        </p:tgtEl>
                                        <p:attrNameLst>
                                          <p:attrName>style.visibility</p:attrName>
                                        </p:attrNameLst>
                                      </p:cBhvr>
                                      <p:to>
                                        <p:strVal val="visible"/>
                                      </p:to>
                                    </p:set>
                                    <p:anim calcmode="lin" valueType="num">
                                      <p:cBhvr additive="base">
                                        <p:cTn id="39" dur="500" fill="hold"/>
                                        <p:tgtEl>
                                          <p:spTgt spid="20482">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48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27651"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t>4.1 </a:t>
            </a:r>
            <a:r>
              <a:rPr lang="zh-CN" altLang="en-US" sz="2800" b="1" dirty="0"/>
              <a:t>过程式程序设计</a:t>
            </a:r>
            <a:endParaRPr lang="zh-CN" altLang="en-US" sz="2800" b="1" dirty="0"/>
          </a:p>
          <a:p>
            <a:pPr eaLnBrk="1" hangingPunct="1">
              <a:buNone/>
            </a:pPr>
            <a:r>
              <a:rPr lang="en-US" altLang="zh-CN" sz="2800" b="1" dirty="0"/>
              <a:t>4.2 C++</a:t>
            </a:r>
            <a:r>
              <a:rPr lang="zh-CN" altLang="en-US" sz="2800" b="1" dirty="0"/>
              <a:t>函数</a:t>
            </a:r>
            <a:endParaRPr lang="zh-CN" altLang="en-US" sz="2800" b="1" dirty="0"/>
          </a:p>
          <a:p>
            <a:pPr eaLnBrk="1" hangingPunct="1">
              <a:buNone/>
            </a:pPr>
            <a:r>
              <a:rPr lang="en-US" altLang="zh-CN" sz="2800" b="1" dirty="0">
                <a:solidFill>
                  <a:srgbClr val="0070C0"/>
                </a:solidFill>
              </a:rPr>
              <a:t>4.3 </a:t>
            </a:r>
            <a:r>
              <a:rPr lang="zh-CN" altLang="en-US" sz="2800" b="1" dirty="0">
                <a:solidFill>
                  <a:srgbClr val="0070C0"/>
                </a:solidFill>
              </a:rPr>
              <a:t>标识符的作用域与变量的生存期</a:t>
            </a:r>
            <a:endParaRPr lang="zh-CN" altLang="en-US" sz="2800" b="1" dirty="0">
              <a:solidFill>
                <a:srgbClr val="0070C0"/>
              </a:solidFill>
            </a:endParaRPr>
          </a:p>
          <a:p>
            <a:pPr eaLnBrk="1" hangingPunct="1">
              <a:buNone/>
            </a:pPr>
            <a:r>
              <a:rPr lang="en-US" altLang="zh-CN" sz="2800" b="1" dirty="0">
                <a:latin typeface="楷体_GB2312" pitchFamily="1" charset="-122"/>
              </a:rPr>
              <a:t>4.4 </a:t>
            </a:r>
            <a:r>
              <a:rPr lang="zh-CN" altLang="en-US" sz="2800" b="1" dirty="0">
                <a:latin typeface="楷体_GB2312" pitchFamily="1" charset="-122"/>
              </a:rPr>
              <a:t>递归函数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4.5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标准库函数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752475" y="2073275"/>
            <a:ext cx="7693025" cy="40195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模块：由一组相关的程序实体的定义构成。</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设计模块原则：</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内聚性最大，耦合度最小</a:t>
            </a:r>
            <a:endParaRPr kumimoji="0" lang="en-US" altLang="zh-CN"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10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一个</a:t>
            </a:r>
            <a:r>
              <a:rPr kumimoji="0" lang="en-US" altLang="zh-CN"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C++</a:t>
            </a:r>
            <a:r>
              <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模块一般包含两个部分：</a:t>
            </a:r>
            <a:endPar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接口（</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.h</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文件 ）：给出在本模块中定义的、提供给其它模块使用的程序实体（如：函数、全局变量等）的</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声明</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实现（</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.cpp</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文件）：给出模块中程序实体的</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定义</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zh-CN" altLang="en-US" sz="1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文件包含命令：</a:t>
            </a:r>
            <a:r>
              <a:rPr kumimoji="0" lang="en-US" altLang="zh-CN" sz="24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#include &lt;</a:t>
            </a:r>
            <a:r>
              <a:rPr kumimoji="0" lang="zh-CN" altLang="en-US" sz="24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文件名</a:t>
            </a:r>
            <a:r>
              <a:rPr kumimoji="0" lang="en-US" altLang="zh-CN" sz="24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endParaRPr kumimoji="0" lang="en-US" altLang="zh-CN" sz="24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6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4.3.1 </a:t>
            </a:r>
            <a:r>
              <a:rPr kumimoji="0" lang="zh-CN" altLang="en-US" sz="4000" b="1" kern="0" cap="none" spc="0" normalizeH="0" baseline="0" noProof="0">
                <a:solidFill>
                  <a:schemeClr val="tx2"/>
                </a:solidFill>
                <a:latin typeface="+mj-lt"/>
                <a:ea typeface="+mj-ea"/>
                <a:cs typeface="+mj-cs"/>
              </a:rPr>
              <a:t>程序的多模块结构</a:t>
            </a:r>
            <a:r>
              <a:rPr kumimoji="0" lang="en-US" altLang="zh-CN" sz="4000" b="1" kern="0" cap="none" spc="0" normalizeH="0" baseline="0" noProof="0">
                <a:solidFill>
                  <a:schemeClr val="tx2"/>
                </a:solidFill>
                <a:latin typeface="+mj-lt"/>
                <a:ea typeface="+mj-ea"/>
                <a:cs typeface="+mj-cs"/>
              </a:rPr>
              <a:t> P99</a:t>
            </a:r>
            <a:endParaRPr kumimoji="0" lang="en-US"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body" idx="4294967295"/>
          </p:nvPr>
        </p:nvSpPr>
        <p:spPr>
          <a:xfrm>
            <a:off x="444500" y="2224088"/>
            <a:ext cx="4414838" cy="3803650"/>
          </a:xfrm>
        </p:spPr>
        <p:txBody>
          <a:bodyPr vert="horz" wrap="square" lIns="91440" tIns="45720" rIns="91440" bIns="45720" anchor="t" anchorCtr="0"/>
          <a:lstStyle/>
          <a:p>
            <a:pPr eaLnBrk="1" hangingPunct="1">
              <a:lnSpc>
                <a:spcPct val="80000"/>
              </a:lnSpc>
              <a:buNone/>
            </a:pPr>
            <a:r>
              <a:rPr lang="en-US" altLang="zh-CN" sz="2000" b="1" dirty="0">
                <a:cs typeface="Times New Roman" panose="02020603050405020304" pitchFamily="18" charset="0"/>
              </a:rPr>
              <a:t>//file1.h</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extern int x;         //</a:t>
            </a:r>
            <a:r>
              <a:rPr lang="zh-CN" altLang="en-US" sz="2000" b="1" dirty="0">
                <a:cs typeface="Times New Roman" panose="02020603050405020304" pitchFamily="18" charset="0"/>
              </a:rPr>
              <a:t>全局变量</a:t>
            </a:r>
            <a:r>
              <a:rPr lang="en-US" altLang="zh-CN" sz="2000" b="1" dirty="0">
                <a:cs typeface="Times New Roman" panose="02020603050405020304" pitchFamily="18" charset="0"/>
              </a:rPr>
              <a:t>x</a:t>
            </a:r>
            <a:r>
              <a:rPr lang="zh-CN" altLang="en-US" sz="2000" b="1" dirty="0">
                <a:cs typeface="Times New Roman" panose="02020603050405020304" pitchFamily="18" charset="0"/>
              </a:rPr>
              <a:t>的声明</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extern double y;  //</a:t>
            </a:r>
            <a:r>
              <a:rPr lang="zh-CN" altLang="en-US" sz="2000" b="1" dirty="0">
                <a:cs typeface="Times New Roman" panose="02020603050405020304" pitchFamily="18" charset="0"/>
              </a:rPr>
              <a:t>全局变量</a:t>
            </a:r>
            <a:r>
              <a:rPr lang="en-US" altLang="zh-CN" sz="2000" b="1" dirty="0">
                <a:cs typeface="Times New Roman" panose="02020603050405020304" pitchFamily="18" charset="0"/>
              </a:rPr>
              <a:t>y</a:t>
            </a:r>
            <a:r>
              <a:rPr lang="zh-CN" altLang="en-US" sz="2000" b="1" dirty="0">
                <a:cs typeface="Times New Roman" panose="02020603050405020304" pitchFamily="18" charset="0"/>
              </a:rPr>
              <a:t>的声明</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extern int f();        //</a:t>
            </a:r>
            <a:r>
              <a:rPr lang="zh-CN" altLang="en-US" sz="2000" b="1" dirty="0">
                <a:cs typeface="Times New Roman" panose="02020603050405020304" pitchFamily="18" charset="0"/>
              </a:rPr>
              <a:t>全局函数</a:t>
            </a:r>
            <a:r>
              <a:rPr lang="en-US" altLang="zh-CN" sz="2000" b="1" dirty="0">
                <a:cs typeface="Times New Roman" panose="02020603050405020304" pitchFamily="18" charset="0"/>
              </a:rPr>
              <a:t>f</a:t>
            </a:r>
            <a:r>
              <a:rPr lang="zh-CN" altLang="en-US" sz="2000" b="1" dirty="0">
                <a:cs typeface="Times New Roman" panose="02020603050405020304" pitchFamily="18" charset="0"/>
              </a:rPr>
              <a:t>的声明</a:t>
            </a:r>
            <a:endParaRPr lang="zh-CN" altLang="en-US" sz="2000" b="1" dirty="0">
              <a:cs typeface="Times New Roman" panose="02020603050405020304" pitchFamily="18" charset="0"/>
            </a:endParaRPr>
          </a:p>
          <a:p>
            <a:pPr eaLnBrk="1" hangingPunct="1">
              <a:lnSpc>
                <a:spcPct val="80000"/>
              </a:lnSpc>
              <a:buNone/>
            </a:pP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//file1.cpp</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int x=1;                //</a:t>
            </a:r>
            <a:r>
              <a:rPr lang="zh-CN" altLang="en-US" sz="2000" b="1" dirty="0">
                <a:cs typeface="Times New Roman" panose="02020603050405020304" pitchFamily="18" charset="0"/>
              </a:rPr>
              <a:t>全局变量</a:t>
            </a:r>
            <a:r>
              <a:rPr lang="en-US" altLang="zh-CN" sz="2000" b="1" dirty="0">
                <a:cs typeface="Times New Roman" panose="02020603050405020304" pitchFamily="18" charset="0"/>
              </a:rPr>
              <a:t>x</a:t>
            </a:r>
            <a:r>
              <a:rPr lang="zh-CN" altLang="en-US" sz="2000" b="1" dirty="0">
                <a:cs typeface="Times New Roman" panose="02020603050405020304" pitchFamily="18" charset="0"/>
              </a:rPr>
              <a:t>的定义</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double y=2.0;      //</a:t>
            </a:r>
            <a:r>
              <a:rPr lang="zh-CN" altLang="en-US" sz="2000" b="1" dirty="0">
                <a:cs typeface="Times New Roman" panose="02020603050405020304" pitchFamily="18" charset="0"/>
              </a:rPr>
              <a:t>全局变量</a:t>
            </a:r>
            <a:r>
              <a:rPr lang="en-US" altLang="zh-CN" sz="2000" b="1" dirty="0">
                <a:cs typeface="Times New Roman" panose="02020603050405020304" pitchFamily="18" charset="0"/>
              </a:rPr>
              <a:t>y</a:t>
            </a:r>
            <a:r>
              <a:rPr lang="zh-CN" altLang="en-US" sz="2000" b="1" dirty="0">
                <a:cs typeface="Times New Roman" panose="02020603050405020304" pitchFamily="18" charset="0"/>
              </a:rPr>
              <a:t>的定义</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int f()                   //</a:t>
            </a:r>
            <a:r>
              <a:rPr lang="zh-CN" altLang="en-US" sz="2000" b="1" dirty="0">
                <a:cs typeface="Times New Roman" panose="02020603050405020304" pitchFamily="18" charset="0"/>
              </a:rPr>
              <a:t>全局函数</a:t>
            </a:r>
            <a:r>
              <a:rPr lang="en-US" altLang="zh-CN" sz="2000" b="1" dirty="0">
                <a:cs typeface="Times New Roman" panose="02020603050405020304" pitchFamily="18" charset="0"/>
              </a:rPr>
              <a:t>f</a:t>
            </a:r>
            <a:r>
              <a:rPr lang="zh-CN" altLang="en-US" sz="2000" b="1" dirty="0">
                <a:cs typeface="Times New Roman" panose="02020603050405020304" pitchFamily="18" charset="0"/>
              </a:rPr>
              <a:t>的定义</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int m += x;     //</a:t>
            </a:r>
            <a:r>
              <a:rPr lang="zh-CN" altLang="en-US" sz="2000" b="1" dirty="0">
                <a:cs typeface="Times New Roman" panose="02020603050405020304" pitchFamily="18" charset="0"/>
              </a:rPr>
              <a:t>局部变量</a:t>
            </a:r>
            <a:r>
              <a:rPr lang="en-US" altLang="zh-CN" sz="2000" b="1" dirty="0">
                <a:cs typeface="Times New Roman" panose="02020603050405020304" pitchFamily="18" charset="0"/>
              </a:rPr>
              <a:t>m</a:t>
            </a:r>
            <a:r>
              <a:rPr lang="zh-CN" altLang="en-US" sz="2000" b="1" dirty="0">
                <a:cs typeface="Times New Roman" panose="02020603050405020304" pitchFamily="18" charset="0"/>
              </a:rPr>
              <a:t>的定义</a:t>
            </a:r>
            <a:endParaRPr lang="zh-CN" altLang="en-US"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return m;</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a:t>
            </a:r>
            <a:endParaRPr lang="en-US" altLang="zh-CN" sz="2000" b="1" dirty="0">
              <a:ea typeface="Times New Roman" panose="02020603050405020304" pitchFamily="18" charset="0"/>
            </a:endParaRPr>
          </a:p>
        </p:txBody>
      </p:sp>
      <p:sp>
        <p:nvSpPr>
          <p:cNvPr id="3"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4.3.1 </a:t>
            </a:r>
            <a:r>
              <a:rPr kumimoji="0" lang="zh-CN" altLang="en-US" sz="4000" b="1" kern="0" cap="none" spc="0" normalizeH="0" baseline="0" noProof="0">
                <a:solidFill>
                  <a:schemeClr val="tx2"/>
                </a:solidFill>
                <a:latin typeface="+mj-lt"/>
                <a:ea typeface="+mj-ea"/>
                <a:cs typeface="+mj-cs"/>
              </a:rPr>
              <a:t>程序的多模块结构</a:t>
            </a:r>
            <a:endParaRPr kumimoji="0" lang="zh-CN" altLang="zh-CN" sz="4000" b="1" kern="0" cap="none" spc="0" normalizeH="0" baseline="0" noProof="0">
              <a:solidFill>
                <a:schemeClr val="tx2"/>
              </a:solidFill>
              <a:latin typeface="+mj-lt"/>
              <a:ea typeface="+mj-ea"/>
              <a:cs typeface="+mj-cs"/>
            </a:endParaRPr>
          </a:p>
        </p:txBody>
      </p:sp>
      <p:sp>
        <p:nvSpPr>
          <p:cNvPr id="4" name="Rectangle 2"/>
          <p:cNvSpPr txBox="1">
            <a:spLocks noChangeArrowheads="1"/>
          </p:cNvSpPr>
          <p:nvPr/>
        </p:nvSpPr>
        <p:spPr bwMode="auto">
          <a:xfrm>
            <a:off x="4859338" y="2133600"/>
            <a:ext cx="4105275" cy="295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//main.cpp</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#include "file1.h"</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包含文件</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file1.h</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int main()</a:t>
            </a:r>
            <a:endPar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double r = </a:t>
            </a:r>
            <a:r>
              <a:rPr kumimoji="0" lang="en-US" altLang="zh-CN" sz="20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x+y*f()</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语句</a:t>
            </a:r>
            <a:endPar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rcRect t="19118" b="22045"/>
          <a:stretch>
            <a:fillRect/>
          </a:stretch>
        </p:blipFill>
        <p:spPr>
          <a:xfrm>
            <a:off x="1524000" y="13335"/>
            <a:ext cx="6574155" cy="68776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type="body" idx="4294967295"/>
          </p:nvPr>
        </p:nvSpPr>
        <p:spPr>
          <a:xfrm>
            <a:off x="285750" y="2001838"/>
            <a:ext cx="8462963" cy="4379912"/>
          </a:xfrm>
        </p:spPr>
        <p:txBody>
          <a:bodyPr vert="horz" wrap="square" lIns="91440" tIns="45720" rIns="91440" bIns="45720" anchor="t" anchorCtr="0"/>
          <a:lstStyle/>
          <a:p>
            <a:pPr eaLnBrk="1" hangingPunct="1">
              <a:lnSpc>
                <a:spcPct val="90000"/>
              </a:lnSpc>
            </a:pPr>
            <a:r>
              <a:rPr lang="zh-CN" altLang="en-US" sz="2800" b="1" dirty="0">
                <a:latin typeface="Times New Roman" panose="02020603050405020304" pitchFamily="18" charset="0"/>
                <a:cs typeface="Times New Roman" panose="02020603050405020304" pitchFamily="18" charset="0"/>
              </a:rPr>
              <a:t>作用域：标识符在程序中能被访问到的程序段</a:t>
            </a:r>
            <a:r>
              <a:rPr lang="en-US" altLang="zh-CN" sz="2800" b="1" dirty="0">
                <a:latin typeface="Times New Roman" panose="02020603050405020304" pitchFamily="18" charset="0"/>
                <a:ea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即</a:t>
            </a:r>
            <a:r>
              <a:rPr lang="zh-CN" altLang="zh-CN" sz="2800" b="1" dirty="0">
                <a:solidFill>
                  <a:srgbClr val="FF0000"/>
                </a:solidFill>
                <a:latin typeface="Times New Roman" panose="02020603050405020304" pitchFamily="18" charset="0"/>
                <a:cs typeface="Times New Roman" panose="02020603050405020304" pitchFamily="18" charset="0"/>
              </a:rPr>
              <a:t>标识符的有效范围</a:t>
            </a:r>
            <a:r>
              <a:rPr lang="zh-CN" altLang="zh-CN" sz="2800" b="1" dirty="0">
                <a:latin typeface="Times New Roman" panose="02020603050405020304" pitchFamily="18" charset="0"/>
                <a:cs typeface="Times New Roman" panose="02020603050405020304" pitchFamily="18" charset="0"/>
              </a:rPr>
              <a:t>。作用域</a:t>
            </a:r>
            <a:r>
              <a:rPr lang="zh-CN" altLang="en-US" sz="2800" b="1" dirty="0">
                <a:latin typeface="Times New Roman" panose="02020603050405020304" pitchFamily="18" charset="0"/>
                <a:cs typeface="Times New Roman" panose="02020603050405020304" pitchFamily="18" charset="0"/>
              </a:rPr>
              <a:t>不相交的两个标识符</a:t>
            </a:r>
            <a:r>
              <a:rPr lang="zh-CN" altLang="zh-CN" sz="2800" b="1" dirty="0">
                <a:latin typeface="Times New Roman" panose="02020603050405020304" pitchFamily="18" charset="0"/>
                <a:cs typeface="Times New Roman" panose="02020603050405020304" pitchFamily="18" charset="0"/>
              </a:rPr>
              <a:t>可以</a:t>
            </a:r>
            <a:r>
              <a:rPr lang="zh-CN" altLang="en-US" sz="2800" b="1" dirty="0">
                <a:latin typeface="Times New Roman" panose="02020603050405020304" pitchFamily="18" charset="0"/>
                <a:cs typeface="Times New Roman" panose="02020603050405020304" pitchFamily="18" charset="0"/>
              </a:rPr>
              <a:t>同名</a:t>
            </a:r>
            <a:r>
              <a:rPr lang="zh-CN" altLang="zh-CN" sz="24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中的作用域包括：</a:t>
            </a:r>
            <a:endParaRPr lang="en-US" altLang="zh-CN" sz="2800" b="1"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10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局部作用域</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全局作用域</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文件作用域</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函数作用域</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函数原型作用域</a:t>
            </a:r>
            <a:endParaRPr lang="en-US" altLang="zh-CN"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命名空间作用域</a:t>
            </a:r>
            <a:endParaRPr lang="en-US" altLang="zh-CN" sz="2400" b="1" dirty="0">
              <a:solidFill>
                <a:srgbClr val="0070C0"/>
              </a:solidFill>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类作用域</a:t>
            </a:r>
            <a:endParaRPr lang="zh-CN" altLang="en-US" sz="2400" b="1" dirty="0">
              <a:solidFill>
                <a:srgbClr val="0070C0"/>
              </a:solidFill>
              <a:latin typeface="Times New Roman" panose="02020603050405020304" pitchFamily="18" charset="0"/>
              <a:cs typeface="Times New Roman" panose="02020603050405020304" pitchFamily="18" charset="0"/>
            </a:endParaRPr>
          </a:p>
          <a:p>
            <a:pPr eaLnBrk="1" hangingPunct="1"/>
            <a:endParaRPr lang="zh-CN" altLang="zh-CN"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4.3.2 </a:t>
            </a:r>
            <a:r>
              <a:rPr kumimoji="0" lang="zh-CN" altLang="en-US" sz="4000" b="1" kern="0" cap="none" spc="0" normalizeH="0" baseline="0" noProof="0">
                <a:solidFill>
                  <a:schemeClr val="tx2"/>
                </a:solidFill>
                <a:latin typeface="+mj-lt"/>
                <a:ea typeface="+mj-ea"/>
                <a:cs typeface="+mj-cs"/>
              </a:rPr>
              <a:t>标识符的作用域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6147"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solidFill>
                  <a:srgbClr val="0070C0"/>
                </a:solidFill>
              </a:rPr>
              <a:t>4.1 </a:t>
            </a:r>
            <a:r>
              <a:rPr lang="zh-CN" altLang="en-US" sz="2800" b="1" dirty="0">
                <a:solidFill>
                  <a:srgbClr val="0070C0"/>
                </a:solidFill>
              </a:rPr>
              <a:t>过程式程序设计</a:t>
            </a:r>
            <a:endParaRPr lang="zh-CN" altLang="en-US" sz="2800" b="1" dirty="0">
              <a:solidFill>
                <a:srgbClr val="0070C0"/>
              </a:solidFill>
            </a:endParaRPr>
          </a:p>
          <a:p>
            <a:pPr eaLnBrk="1" hangingPunct="1">
              <a:buNone/>
            </a:pPr>
            <a:r>
              <a:rPr lang="en-US" altLang="zh-CN" sz="2800" b="1" dirty="0">
                <a:latin typeface="楷体_GB2312" pitchFamily="1" charset="-122"/>
              </a:rPr>
              <a:t>4.2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4.3 </a:t>
            </a:r>
            <a:r>
              <a:rPr lang="zh-CN" altLang="en-US" sz="2800" b="1" dirty="0">
                <a:latin typeface="楷体_GB2312" pitchFamily="1" charset="-122"/>
              </a:rPr>
              <a:t>标识符的作用域与变量的生存期</a:t>
            </a:r>
            <a:endParaRPr lang="zh-CN" altLang="en-US" sz="2800" b="1" dirty="0">
              <a:latin typeface="楷体_GB2312" pitchFamily="1" charset="-122"/>
            </a:endParaRPr>
          </a:p>
          <a:p>
            <a:pPr eaLnBrk="1" hangingPunct="1">
              <a:buNone/>
            </a:pPr>
            <a:r>
              <a:rPr lang="en-US" altLang="zh-CN" sz="2800" b="1" dirty="0">
                <a:latin typeface="楷体_GB2312" pitchFamily="1" charset="-122"/>
              </a:rPr>
              <a:t>4.4 </a:t>
            </a:r>
            <a:r>
              <a:rPr lang="zh-CN" altLang="en-US" sz="2800" b="1" dirty="0">
                <a:latin typeface="楷体_GB2312" pitchFamily="1" charset="-122"/>
              </a:rPr>
              <a:t>递归函数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4.5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标准库函数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768475" y="476250"/>
            <a:ext cx="7772400" cy="914400"/>
          </a:xfrm>
        </p:spPr>
        <p:txBody>
          <a:bodyPr vert="horz" wrap="square" lIns="91440" tIns="45720" rIns="91440" bIns="45720" anchor="ctr" anchorCtr="0"/>
          <a:lstStyle/>
          <a:p>
            <a:pPr eaLnBrk="1" hangingPunct="1"/>
            <a:r>
              <a:rPr lang="zh-CN" altLang="zh-CN" b="1" dirty="0"/>
              <a:t>局部作用域</a:t>
            </a:r>
            <a:endParaRPr lang="zh-CN" altLang="zh-CN" b="1" dirty="0"/>
          </a:p>
        </p:txBody>
      </p:sp>
      <p:sp>
        <p:nvSpPr>
          <p:cNvPr id="33795" name="Rectangle 3"/>
          <p:cNvSpPr>
            <a:spLocks noGrp="1"/>
          </p:cNvSpPr>
          <p:nvPr>
            <p:ph type="body" idx="4294967295"/>
          </p:nvPr>
        </p:nvSpPr>
        <p:spPr>
          <a:xfrm>
            <a:off x="684213" y="2176463"/>
            <a:ext cx="7678737" cy="3268662"/>
          </a:xfrm>
        </p:spPr>
        <p:txBody>
          <a:bodyPr vert="horz" wrap="square" lIns="91440" tIns="45720" rIns="91440" bIns="45720" anchor="t" anchorCtr="0"/>
          <a:lstStyle/>
          <a:p>
            <a:pPr eaLnBrk="1" hangingPunct="1"/>
            <a:r>
              <a:rPr lang="zh-CN" altLang="en-US" sz="2800" b="1" dirty="0">
                <a:solidFill>
                  <a:srgbClr val="FF0000"/>
                </a:solidFill>
                <a:latin typeface="Times New Roman" panose="02020603050405020304" pitchFamily="18" charset="0"/>
                <a:cs typeface="Times New Roman" panose="02020603050405020304" pitchFamily="18" charset="0"/>
              </a:rPr>
              <a:t>定义</a:t>
            </a:r>
            <a:r>
              <a:rPr lang="zh-CN" altLang="en-US" sz="2800" b="1" dirty="0">
                <a:latin typeface="Times New Roman" panose="02020603050405020304" pitchFamily="18" charset="0"/>
                <a:cs typeface="Times New Roman" panose="02020603050405020304" pitchFamily="18" charset="0"/>
              </a:rPr>
              <a:t>：在函数定义或复合语句中、从标识符的定义点开始到函数定义或复合语句结束之间的程序段。</a:t>
            </a:r>
            <a:r>
              <a:rPr lang="en-US" altLang="zh-CN" sz="2800" b="1" dirty="0">
                <a:latin typeface="Times New Roman" panose="02020603050405020304" pitchFamily="18" charset="0"/>
                <a:cs typeface="Times New Roman" panose="02020603050405020304" pitchFamily="18" charset="0"/>
              </a:rPr>
              <a:t>P101</a:t>
            </a:r>
            <a:r>
              <a:rPr lang="zh-CN" altLang="en-US" sz="2800" b="1" dirty="0">
                <a:latin typeface="Times New Roman" panose="02020603050405020304" pitchFamily="18" charset="0"/>
                <a:cs typeface="Times New Roman" panose="02020603050405020304" pitchFamily="18" charset="0"/>
              </a:rPr>
              <a:t>例子 </a:t>
            </a:r>
            <a:endParaRPr lang="zh-CN" altLang="en-US"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中的</a:t>
            </a:r>
            <a:r>
              <a:rPr lang="zh-CN" altLang="en-US" sz="2400" b="1" dirty="0">
                <a:solidFill>
                  <a:srgbClr val="0070C0"/>
                </a:solidFill>
                <a:latin typeface="Times New Roman" panose="02020603050405020304" pitchFamily="18" charset="0"/>
                <a:cs typeface="Times New Roman" panose="02020603050405020304" pitchFamily="18" charset="0"/>
              </a:rPr>
              <a:t>局部常量</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局部变量</a:t>
            </a:r>
            <a:r>
              <a:rPr lang="zh-CN" altLang="en-US" sz="2400" b="1" dirty="0">
                <a:latin typeface="Times New Roman" panose="02020603050405020304" pitchFamily="18" charset="0"/>
                <a:cs typeface="Times New Roman" panose="02020603050405020304" pitchFamily="18" charset="0"/>
              </a:rPr>
              <a:t>以及</a:t>
            </a:r>
            <a:r>
              <a:rPr lang="zh-CN" altLang="en-US" sz="2400" b="1" dirty="0">
                <a:solidFill>
                  <a:srgbClr val="0070C0"/>
                </a:solidFill>
                <a:latin typeface="Times New Roman" panose="02020603050405020304" pitchFamily="18" charset="0"/>
                <a:cs typeface="Times New Roman" panose="02020603050405020304" pitchFamily="18" charset="0"/>
              </a:rPr>
              <a:t>函数的形参</a:t>
            </a:r>
            <a:r>
              <a:rPr lang="zh-CN" altLang="en-US" sz="2400" b="1" dirty="0">
                <a:latin typeface="Times New Roman" panose="02020603050405020304" pitchFamily="18" charset="0"/>
                <a:cs typeface="Times New Roman" panose="02020603050405020304" pitchFamily="18" charset="0"/>
              </a:rPr>
              <a:t>具有局部作用域。 </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外层定义标识符的作用域 </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从潜在作用域中 </a:t>
            </a:r>
            <a:r>
              <a:rPr lang="zh-CN" altLang="en-US" sz="2400" b="1" dirty="0">
                <a:solidFill>
                  <a:srgbClr val="FF0000"/>
                </a:solidFill>
                <a:latin typeface="Times New Roman" panose="02020603050405020304" pitchFamily="18" charset="0"/>
                <a:cs typeface="Times New Roman" panose="02020603050405020304" pitchFamily="18" charset="0"/>
              </a:rPr>
              <a:t>扣除内层同名标识符的作用域</a:t>
            </a:r>
            <a:r>
              <a:rPr lang="zh-CN" altLang="en-US" sz="2400" b="1" dirty="0">
                <a:latin typeface="Times New Roman" panose="02020603050405020304" pitchFamily="18" charset="0"/>
                <a:cs typeface="Times New Roman" panose="02020603050405020304" pitchFamily="18" charset="0"/>
              </a:rPr>
              <a:t>之后所得到的作用域。 </a:t>
            </a:r>
            <a:endParaRPr lang="zh-CN" altLang="en-US" sz="24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36830" y="692785"/>
            <a:ext cx="9208770" cy="3878580"/>
          </a:xfrm>
          <a:prstGeom prst="rect">
            <a:avLst/>
          </a:prstGeom>
        </p:spPr>
      </p:pic>
      <p:pic>
        <p:nvPicPr>
          <p:cNvPr id="4" name="图片 3"/>
          <p:cNvPicPr>
            <a:picLocks noChangeAspect="1"/>
          </p:cNvPicPr>
          <p:nvPr/>
        </p:nvPicPr>
        <p:blipFill>
          <a:blip r:embed="rId2"/>
          <a:stretch>
            <a:fillRect/>
          </a:stretch>
        </p:blipFill>
        <p:spPr>
          <a:xfrm>
            <a:off x="323215" y="4638040"/>
            <a:ext cx="8146415" cy="22199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a:xfrm>
            <a:off x="1763713" y="549275"/>
            <a:ext cx="6523037" cy="762000"/>
          </a:xfrm>
        </p:spPr>
        <p:txBody>
          <a:bodyPr vert="horz" wrap="square" lIns="91440" tIns="45720" rIns="91440" bIns="45720" anchor="ctr" anchorCtr="0"/>
          <a:lstStyle/>
          <a:p>
            <a:pPr eaLnBrk="1" hangingPunct="1"/>
            <a:r>
              <a:rPr lang="zh-CN" altLang="zh-CN" b="1" dirty="0"/>
              <a:t>全局作用域</a:t>
            </a:r>
            <a:endParaRPr lang="zh-CN" altLang="zh-CN" b="1" dirty="0"/>
          </a:p>
        </p:txBody>
      </p:sp>
      <p:sp>
        <p:nvSpPr>
          <p:cNvPr id="34819" name="Rectangle 3"/>
          <p:cNvSpPr>
            <a:spLocks noGrp="1"/>
          </p:cNvSpPr>
          <p:nvPr>
            <p:ph type="body" idx="4294967295"/>
          </p:nvPr>
        </p:nvSpPr>
        <p:spPr>
          <a:xfrm>
            <a:off x="395288" y="2217738"/>
            <a:ext cx="8280400" cy="3659187"/>
          </a:xfrm>
        </p:spPr>
        <p:txBody>
          <a:bodyPr vert="horz" wrap="square" lIns="91440" tIns="45720" rIns="91440" bIns="45720" anchor="t" anchorCtr="0"/>
          <a:lstStyle/>
          <a:p>
            <a:pPr eaLnBrk="1" hangingPunct="1">
              <a:lnSpc>
                <a:spcPct val="90000"/>
              </a:lnSpc>
            </a:pPr>
            <a:r>
              <a:rPr lang="zh-CN" altLang="en-US" sz="2800" b="1" dirty="0">
                <a:solidFill>
                  <a:srgbClr val="FF0000"/>
                </a:solidFill>
                <a:latin typeface="Times New Roman" panose="02020603050405020304" pitchFamily="18" charset="0"/>
                <a:cs typeface="Times New Roman" panose="02020603050405020304" pitchFamily="18" charset="0"/>
              </a:rPr>
              <a:t>定义</a:t>
            </a:r>
            <a:r>
              <a:rPr lang="zh-CN" altLang="en-US" sz="2800" b="1" dirty="0">
                <a:latin typeface="Times New Roman" panose="02020603050405020304" pitchFamily="18" charset="0"/>
                <a:cs typeface="Times New Roman" panose="02020603050405020304" pitchFamily="18" charset="0"/>
              </a:rPr>
              <a:t>：全局作用域指构成</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程序的所有源文件。</a:t>
            </a:r>
            <a:endParaRPr lang="en-US" altLang="zh-CN" sz="2800" b="1"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10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全局变量</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0070C0"/>
                </a:solidFill>
                <a:latin typeface="Times New Roman" panose="02020603050405020304" pitchFamily="18" charset="0"/>
                <a:cs typeface="Times New Roman" panose="02020603050405020304" pitchFamily="18" charset="0"/>
              </a:rPr>
              <a:t>全局函数</a:t>
            </a:r>
            <a:r>
              <a:rPr lang="zh-CN" altLang="en-US" sz="2400" b="1" dirty="0">
                <a:latin typeface="Times New Roman" panose="02020603050405020304" pitchFamily="18" charset="0"/>
                <a:cs typeface="Times New Roman" panose="02020603050405020304" pitchFamily="18" charset="0"/>
              </a:rPr>
              <a:t>具有全局作用域。</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全局标识符的作用域</a:t>
            </a:r>
            <a:r>
              <a:rPr lang="zh-CN" altLang="en-US" sz="2400" b="1" dirty="0">
                <a:solidFill>
                  <a:srgbClr val="FF0000"/>
                </a:solidFill>
                <a:latin typeface="Times New Roman" panose="02020603050405020304" pitchFamily="18" charset="0"/>
                <a:cs typeface="Times New Roman" panose="02020603050405020304" pitchFamily="18" charset="0"/>
              </a:rPr>
              <a:t>应扣掉同名的局部标识符的作用域。</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而在局部标识符的作用域中，可以用</a:t>
            </a:r>
            <a:r>
              <a:rPr lang="zh-CN" altLang="en-US" sz="2400" b="1" dirty="0">
                <a:solidFill>
                  <a:srgbClr val="FF0000"/>
                </a:solidFill>
                <a:latin typeface="Times New Roman" panose="02020603050405020304" pitchFamily="18" charset="0"/>
                <a:cs typeface="Times New Roman" panose="02020603050405020304" pitchFamily="18" charset="0"/>
              </a:rPr>
              <a:t>域解析符 </a:t>
            </a:r>
            <a:r>
              <a:rPr lang="en-US" altLang="zh-CN" sz="2400" b="1" dirty="0">
                <a:solidFill>
                  <a:srgbClr val="FF0000"/>
                </a:solidFill>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来使用全局标识符。 </a:t>
            </a:r>
            <a:r>
              <a:rPr lang="en-US" altLang="zh-CN" sz="2400" b="1" dirty="0">
                <a:latin typeface="Times New Roman" panose="02020603050405020304" pitchFamily="18" charset="0"/>
                <a:cs typeface="Times New Roman" panose="02020603050405020304" pitchFamily="18" charset="0"/>
              </a:rPr>
              <a:t>P103</a:t>
            </a:r>
            <a:r>
              <a:rPr lang="zh-CN" altLang="en-US" sz="2400" b="1" dirty="0">
                <a:latin typeface="Times New Roman" panose="02020603050405020304" pitchFamily="18" charset="0"/>
                <a:cs typeface="Times New Roman" panose="02020603050405020304" pitchFamily="18" charset="0"/>
              </a:rPr>
              <a:t>例子</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把全局标识符的声明放在 </a:t>
            </a:r>
            <a:r>
              <a:rPr lang="en-US" altLang="zh-CN" sz="2400" b="1" dirty="0">
                <a:latin typeface="Times New Roman" panose="02020603050405020304" pitchFamily="18" charset="0"/>
                <a:cs typeface="Times New Roman" panose="02020603050405020304" pitchFamily="18" charset="0"/>
              </a:rPr>
              <a:t>.h </a:t>
            </a:r>
            <a:r>
              <a:rPr lang="zh-CN" altLang="en-US" sz="2400" b="1" dirty="0">
                <a:latin typeface="Times New Roman" panose="02020603050405020304" pitchFamily="18" charset="0"/>
                <a:cs typeface="Times New Roman" panose="02020603050405020304" pitchFamily="18" charset="0"/>
              </a:rPr>
              <a:t>头文件中；使用 </a:t>
            </a:r>
            <a:r>
              <a:rPr lang="en-US" altLang="zh-CN" sz="2400" b="1" dirty="0">
                <a:latin typeface="Times New Roman" panose="02020603050405020304" pitchFamily="18" charset="0"/>
                <a:cs typeface="Times New Roman" panose="02020603050405020304" pitchFamily="18" charset="0"/>
              </a:rPr>
              <a:t>#include </a:t>
            </a:r>
            <a:r>
              <a:rPr lang="zh-CN" altLang="en-US" sz="2400" b="1" dirty="0">
                <a:latin typeface="Times New Roman" panose="02020603050405020304" pitchFamily="18" charset="0"/>
                <a:cs typeface="Times New Roman" panose="02020603050405020304" pitchFamily="18" charset="0"/>
              </a:rPr>
              <a:t>编译预处理命令把声明文件包含进来；使用全局变量时，如果未见到它的定义，则需要先对它声明，格式为：</a:t>
            </a:r>
            <a:r>
              <a:rPr lang="en-US" altLang="zh-CN" sz="2000" b="1" dirty="0">
                <a:latin typeface="Times New Roman" panose="02020603050405020304" pitchFamily="18" charset="0"/>
                <a:cs typeface="Times New Roman" panose="02020603050405020304" pitchFamily="18" charset="0"/>
              </a:rPr>
              <a:t>extern &lt;</a:t>
            </a:r>
            <a:r>
              <a:rPr lang="zh-CN" altLang="en-US" sz="2000" b="1" dirty="0">
                <a:latin typeface="Times New Roman" panose="02020603050405020304" pitchFamily="18" charset="0"/>
                <a:cs typeface="Times New Roman" panose="02020603050405020304" pitchFamily="18" charset="0"/>
              </a:rPr>
              <a:t>类型名</a:t>
            </a:r>
            <a:r>
              <a:rPr lang="en-US" altLang="zh-CN" sz="2000" b="1" dirty="0">
                <a:latin typeface="Times New Roman" panose="02020603050405020304" pitchFamily="18" charset="0"/>
                <a:cs typeface="Times New Roman" panose="02020603050405020304" pitchFamily="18" charset="0"/>
              </a:rPr>
              <a:t>&gt; &lt;</a:t>
            </a:r>
            <a:r>
              <a:rPr lang="zh-CN" altLang="en-US" sz="2000" b="1" dirty="0">
                <a:latin typeface="Times New Roman" panose="02020603050405020304" pitchFamily="18" charset="0"/>
                <a:cs typeface="Times New Roman" panose="02020603050405020304" pitchFamily="18" charset="0"/>
              </a:rPr>
              <a:t>变量名</a:t>
            </a:r>
            <a:r>
              <a:rPr lang="en-US" altLang="zh-CN" sz="2000" b="1" dirty="0">
                <a:latin typeface="Times New Roman" panose="02020603050405020304" pitchFamily="18" charset="0"/>
                <a:cs typeface="Times New Roman" panose="02020603050405020304" pitchFamily="18" charset="0"/>
              </a:rPr>
              <a:t>&gt;</a:t>
            </a:r>
            <a:endParaRPr lang="en-US" altLang="zh-CN" sz="20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bwMode="auto">
          <a:xfrm>
            <a:off x="1691724" y="1413148"/>
            <a:ext cx="6048375" cy="4392488"/>
          </a:xfrm>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double x;    //</a:t>
            </a:r>
            <a:r>
              <a:rPr kumimoji="0" lang="zh-CN" altLang="en-US" sz="2000" b="1" i="0" u="none" strike="noStrike" kern="0" cap="none" spc="0" normalizeH="0" baseline="0" noProof="0">
                <a:ln>
                  <a:noFill/>
                </a:ln>
                <a:solidFill>
                  <a:srgbClr val="0070C0"/>
                </a:solidFill>
                <a:effectLst/>
                <a:uLnTx/>
                <a:uFillTx/>
                <a:latin typeface="+mn-lt"/>
                <a:ea typeface="+mn-ea"/>
                <a:cs typeface="+mn-cs"/>
              </a:rPr>
              <a:t>全局变量</a:t>
            </a:r>
            <a:r>
              <a:rPr kumimoji="0" lang="en-US" altLang="zh-CN" sz="2000" b="1" i="0" u="none" strike="noStrike" kern="0" cap="none" spc="0" normalizeH="0" baseline="0" noProof="0">
                <a:ln>
                  <a:noFill/>
                </a:ln>
                <a:solidFill>
                  <a:srgbClr val="0070C0"/>
                </a:solidFill>
                <a:effectLst/>
                <a:uLnTx/>
                <a:uFillTx/>
                <a:latin typeface="+mn-lt"/>
                <a:ea typeface="+mn-ea"/>
                <a:cs typeface="+mn-cs"/>
              </a:rPr>
              <a:t>x</a:t>
            </a:r>
            <a:r>
              <a:rPr kumimoji="0" lang="zh-CN" altLang="en-US" sz="2000" b="1" i="0" u="none" strike="noStrike" kern="0" cap="none" spc="0" normalizeH="0" baseline="0" noProof="0">
                <a:ln>
                  <a:noFill/>
                </a:ln>
                <a:solidFill>
                  <a:srgbClr val="0070C0"/>
                </a:solidFill>
                <a:effectLst/>
                <a:uLnTx/>
                <a:uFillTx/>
                <a:latin typeface="+mn-lt"/>
                <a:ea typeface="+mn-ea"/>
                <a:cs typeface="+mn-cs"/>
              </a:rPr>
              <a:t>的定义</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void f()</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 x ...    //</a:t>
            </a:r>
            <a:r>
              <a:rPr kumimoji="0" lang="zh-CN" altLang="en-US" sz="2000" b="1" i="0" u="none" strike="noStrike" kern="0" cap="none" spc="0" normalizeH="0" baseline="0" noProof="0">
                <a:ln>
                  <a:noFill/>
                </a:ln>
                <a:solidFill>
                  <a:schemeClr val="tx2"/>
                </a:solidFill>
                <a:effectLst/>
                <a:uLnTx/>
                <a:uFillTx/>
                <a:latin typeface="+mn-lt"/>
                <a:ea typeface="+mn-ea"/>
                <a:cs typeface="+mn-cs"/>
              </a:rPr>
              <a:t>全局的</a:t>
            </a:r>
            <a:r>
              <a:rPr kumimoji="0" lang="en-US" altLang="zh-CN" sz="2000" b="1" i="0" u="none" strike="noStrike" kern="0" cap="none" spc="0" normalizeH="0" baseline="0" noProof="0">
                <a:ln>
                  <a:noFill/>
                </a:ln>
                <a:solidFill>
                  <a:schemeClr val="tx2"/>
                </a:solidFill>
                <a:effectLs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int x;      //</a:t>
            </a:r>
            <a:r>
              <a:rPr kumimoji="0" lang="zh-CN" altLang="en-US" sz="2000" b="1" i="0" u="none" strike="noStrike" kern="0" cap="none" spc="0" normalizeH="0" baseline="0" noProof="0">
                <a:ln>
                  <a:noFill/>
                </a:ln>
                <a:solidFill>
                  <a:srgbClr val="0070C0"/>
                </a:solidFill>
                <a:effectLst/>
                <a:uLnTx/>
                <a:uFillTx/>
                <a:latin typeface="+mn-lt"/>
                <a:ea typeface="+mn-ea"/>
                <a:cs typeface="+mn-cs"/>
              </a:rPr>
              <a:t>外层局部</a:t>
            </a:r>
            <a:r>
              <a:rPr kumimoji="0" lang="en-US" altLang="zh-CN" sz="2000" b="1" i="0" u="none" strike="noStrike" kern="0" cap="none" spc="0" normalizeH="0" baseline="0" noProof="0">
                <a:ln>
                  <a:noFill/>
                </a:ln>
                <a:solidFill>
                  <a:srgbClr val="0070C0"/>
                </a:solidFill>
                <a:effectLst/>
                <a:uLnTx/>
                <a:uFillTx/>
                <a:latin typeface="+mn-lt"/>
                <a:ea typeface="+mn-ea"/>
                <a:cs typeface="+mn-cs"/>
              </a:rPr>
              <a:t>x</a:t>
            </a:r>
            <a:r>
              <a:rPr kumimoji="0" lang="zh-CN" altLang="en-US" sz="2000" b="1" i="0" u="none" strike="noStrike" kern="0" cap="none" spc="0" normalizeH="0" baseline="0" noProof="0">
                <a:ln>
                  <a:noFill/>
                </a:ln>
                <a:solidFill>
                  <a:srgbClr val="0070C0"/>
                </a:solidFill>
                <a:effectLst/>
                <a:uLnTx/>
                <a:uFillTx/>
                <a:latin typeface="+mn-lt"/>
                <a:ea typeface="+mn-ea"/>
                <a:cs typeface="+mn-cs"/>
              </a:rPr>
              <a:t>的定义</a:t>
            </a:r>
            <a:endParaRPr kumimoji="0" lang="zh-CN" altLang="en-US" sz="2000" b="1" i="0" u="none" strike="noStrike" kern="0" cap="none" spc="0" normalizeH="0" baseline="0" noProof="0">
              <a:ln>
                <a:noFill/>
              </a:ln>
              <a:solidFill>
                <a:srgbClr val="0070C0"/>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 x ...    //</a:t>
            </a:r>
            <a:r>
              <a:rPr kumimoji="0" lang="zh-CN" altLang="en-US" sz="2000" b="1" i="0" u="none" strike="noStrike" kern="0" cap="none" spc="0" normalizeH="0" baseline="0" noProof="0">
                <a:ln>
                  <a:noFill/>
                </a:ln>
                <a:solidFill>
                  <a:schemeClr val="tx2"/>
                </a:solidFill>
                <a:effectLst/>
                <a:highlight>
                  <a:srgbClr val="C0C0C0"/>
                </a:highlight>
                <a:uLnTx/>
                <a:uFillTx/>
                <a:latin typeface="+mn-lt"/>
                <a:ea typeface="+mn-ea"/>
                <a:cs typeface="+mn-cs"/>
              </a:rPr>
              <a:t>外层局部的</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while( ... x ...)          //</a:t>
            </a:r>
            <a:r>
              <a:rPr kumimoji="0" lang="zh-CN" altLang="en-US" sz="2000" b="1" i="0" u="none" strike="noStrike" kern="0" cap="none" spc="0" normalizeH="0" baseline="0" noProof="0">
                <a:ln>
                  <a:noFill/>
                </a:ln>
                <a:solidFill>
                  <a:schemeClr val="tx2"/>
                </a:solidFill>
                <a:effectLst/>
                <a:highlight>
                  <a:srgbClr val="C0C0C0"/>
                </a:highlight>
                <a:uLnTx/>
                <a:uFillTx/>
                <a:latin typeface="+mn-lt"/>
                <a:ea typeface="+mn-ea"/>
                <a:cs typeface="+mn-cs"/>
              </a:rPr>
              <a:t>外层局部的</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 	... x ...             //</a:t>
            </a:r>
            <a:r>
              <a:rPr kumimoji="0" lang="zh-CN" altLang="en-US" sz="2000" b="1" i="0" u="none" strike="noStrike" kern="0" cap="none" spc="0" normalizeH="0" baseline="0" noProof="0">
                <a:ln>
                  <a:noFill/>
                </a:ln>
                <a:solidFill>
                  <a:schemeClr val="tx2"/>
                </a:solidFill>
                <a:effectLst/>
                <a:highlight>
                  <a:srgbClr val="C0C0C0"/>
                </a:highlight>
                <a:uLnTx/>
                <a:uFillTx/>
                <a:latin typeface="+mn-lt"/>
                <a:ea typeface="+mn-ea"/>
                <a:cs typeface="+mn-cs"/>
              </a:rPr>
              <a:t>外层局部的</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	double x;        //</a:t>
            </a:r>
            <a:r>
              <a:rPr kumimoji="0" lang="zh-CN" altLang="en-US" sz="2000" b="1" i="0" u="none" strike="noStrike" kern="0" cap="none" spc="0" normalizeH="0" baseline="0" noProof="0">
                <a:ln>
                  <a:noFill/>
                </a:ln>
                <a:solidFill>
                  <a:srgbClr val="0070C0"/>
                </a:solidFill>
                <a:effectLst/>
                <a:highlight>
                  <a:srgbClr val="C0C0C0"/>
                </a:highlight>
                <a:uLnTx/>
                <a:uFillTx/>
                <a:latin typeface="+mn-lt"/>
                <a:ea typeface="+mn-ea"/>
                <a:cs typeface="+mn-cs"/>
              </a:rPr>
              <a:t>内层局部</a:t>
            </a:r>
            <a:r>
              <a:rPr kumimoji="0" lang="en-US" altLang="zh-CN" sz="2000" b="1" i="0" u="none" strike="noStrike" kern="0" cap="none" spc="0" normalizeH="0" baseline="0" noProof="0">
                <a:ln>
                  <a:noFill/>
                </a:ln>
                <a:solidFill>
                  <a:srgbClr val="0070C0"/>
                </a:solidFill>
                <a:effectLst/>
                <a:highlight>
                  <a:srgbClr val="C0C0C0"/>
                </a:highlight>
                <a:uLnTx/>
                <a:uFillTx/>
                <a:latin typeface="+mn-lt"/>
                <a:ea typeface="+mn-ea"/>
                <a:cs typeface="+mn-cs"/>
              </a:rPr>
              <a:t>x</a:t>
            </a:r>
            <a:r>
              <a:rPr kumimoji="0" lang="zh-CN" altLang="en-US" sz="2000" b="1" i="0" u="none" strike="noStrike" kern="0" cap="none" spc="0" normalizeH="0" baseline="0" noProof="0">
                <a:ln>
                  <a:noFill/>
                </a:ln>
                <a:solidFill>
                  <a:srgbClr val="0070C0"/>
                </a:solidFill>
                <a:effectLst/>
                <a:highlight>
                  <a:srgbClr val="C0C0C0"/>
                </a:highlight>
                <a:uLnTx/>
                <a:uFillTx/>
                <a:latin typeface="+mn-lt"/>
                <a:ea typeface="+mn-ea"/>
                <a:cs typeface="+mn-cs"/>
              </a:rPr>
              <a:t>的定义</a:t>
            </a:r>
            <a:endParaRPr kumimoji="0" lang="zh-CN" altLang="en-US" sz="2000" b="1" i="0" u="none" strike="noStrike" kern="0" cap="none" spc="0" normalizeH="0" baseline="0" noProof="0">
              <a:ln>
                <a:noFill/>
              </a:ln>
              <a:solidFill>
                <a:srgbClr val="0070C0"/>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mn-cs"/>
              </a:rPr>
              <a:t>	</a:t>
            </a:r>
            <a:r>
              <a:rPr kumimoji="0" lang="zh-CN" altLang="en-US" sz="2000" b="1" i="0" u="none" strike="noStrike" kern="0" cap="none" spc="0" normalizeH="0" baseline="0" noProof="0">
                <a:ln>
                  <a:noFill/>
                </a:ln>
                <a:solidFill>
                  <a:schemeClr val="tx2"/>
                </a:solidFill>
                <a:effectLst/>
                <a:highlight>
                  <a:srgbClr val="008000"/>
                </a:highligh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008000"/>
                </a:highlight>
                <a:uLnTx/>
                <a:uFillTx/>
                <a:latin typeface="+mn-lt"/>
                <a:ea typeface="+mn-ea"/>
                <a:cs typeface="+mn-cs"/>
              </a:rPr>
              <a:t>... x ...             //</a:t>
            </a:r>
            <a:r>
              <a:rPr kumimoji="0" lang="zh-CN" altLang="en-US" sz="2000" b="1" i="0" u="none" strike="noStrike" kern="0" cap="none" spc="0" normalizeH="0" baseline="0" noProof="0">
                <a:ln>
                  <a:noFill/>
                </a:ln>
                <a:solidFill>
                  <a:schemeClr val="tx2"/>
                </a:solidFill>
                <a:effectLst/>
                <a:highlight>
                  <a:srgbClr val="008000"/>
                </a:highlight>
                <a:uLnTx/>
                <a:uFillTx/>
                <a:latin typeface="+mn-lt"/>
                <a:ea typeface="+mn-ea"/>
                <a:cs typeface="+mn-cs"/>
              </a:rPr>
              <a:t>内层局部的</a:t>
            </a:r>
            <a:r>
              <a:rPr kumimoji="0" lang="en-US" altLang="zh-CN" sz="2000" b="1" i="0" u="none" strike="noStrike" kern="0" cap="none" spc="0" normalizeH="0" baseline="0" noProof="0">
                <a:ln>
                  <a:noFill/>
                </a:ln>
                <a:solidFill>
                  <a:schemeClr val="tx2"/>
                </a:solidFill>
                <a:effectLst/>
                <a:highlight>
                  <a:srgbClr val="00800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00800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008000"/>
                </a:highlight>
                <a:uLnTx/>
                <a:uFillTx/>
                <a:latin typeface="+mn-lt"/>
                <a:ea typeface="+mn-ea"/>
                <a:cs typeface="+mn-cs"/>
              </a:rPr>
              <a:t>}</a:t>
            </a:r>
            <a:endParaRPr kumimoji="0" lang="en-US" altLang="zh-CN" sz="2000" b="1" i="0" u="none" strike="noStrike" kern="0" cap="none" spc="0" normalizeH="0" baseline="0" noProof="0">
              <a:ln>
                <a:noFill/>
              </a:ln>
              <a:solidFill>
                <a:schemeClr val="tx2"/>
              </a:solidFill>
              <a:effectLst/>
              <a:highlight>
                <a:srgbClr val="00800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 x ...    //</a:t>
            </a:r>
            <a:r>
              <a:rPr kumimoji="0" lang="zh-CN" altLang="en-US" sz="2000" b="1" i="0" u="none" strike="noStrike" kern="0" cap="none" spc="0" normalizeH="0" baseline="0" noProof="0">
                <a:ln>
                  <a:noFill/>
                </a:ln>
                <a:solidFill>
                  <a:schemeClr val="tx2"/>
                </a:solidFill>
                <a:effectLst/>
                <a:highlight>
                  <a:srgbClr val="C0C0C0"/>
                </a:highlight>
                <a:uLnTx/>
                <a:uFillTx/>
                <a:latin typeface="+mn-lt"/>
                <a:ea typeface="+mn-ea"/>
                <a:cs typeface="+mn-cs"/>
              </a:rPr>
              <a:t>外层局部的</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 ::x ...  //</a:t>
            </a:r>
            <a:r>
              <a:rPr kumimoji="0" lang="zh-CN" altLang="en-US" sz="2000" b="1" i="0" u="none" strike="noStrike" kern="0" cap="none" spc="0" normalizeH="0" baseline="0" noProof="0">
                <a:ln>
                  <a:noFill/>
                </a:ln>
                <a:solidFill>
                  <a:schemeClr val="tx2"/>
                </a:solidFill>
                <a:effectLst/>
                <a:highlight>
                  <a:srgbClr val="C0C0C0"/>
                </a:highlight>
                <a:uLnTx/>
                <a:uFillTx/>
                <a:latin typeface="+mn-lt"/>
                <a:ea typeface="+mn-ea"/>
                <a:cs typeface="+mn-cs"/>
              </a:rPr>
              <a:t>全局的</a:t>
            </a:r>
            <a:r>
              <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rPr>
              <a:t>x</a:t>
            </a:r>
            <a:endParaRPr kumimoji="0" lang="en-US" altLang="zh-CN" sz="2000" b="1" i="0" u="none" strike="noStrike" kern="0" cap="none" spc="0" normalizeH="0" baseline="0" noProof="0">
              <a:ln>
                <a:noFill/>
              </a:ln>
              <a:solidFill>
                <a:schemeClr val="tx2"/>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p:txBody>
      </p:sp>
      <p:sp>
        <p:nvSpPr>
          <p:cNvPr id="3" name="Rectangle 2"/>
          <p:cNvSpPr txBox="1">
            <a:spLocks noChangeArrowheads="1"/>
          </p:cNvSpPr>
          <p:nvPr/>
        </p:nvSpPr>
        <p:spPr bwMode="auto">
          <a:xfrm>
            <a:off x="1768475" y="476250"/>
            <a:ext cx="6375400" cy="914400"/>
          </a:xfrm>
          <a:prstGeom prst="rect">
            <a:avLst/>
          </a:prstGeom>
          <a:noFill/>
          <a:ln w="9525">
            <a:noFill/>
            <a:miter lim="800000"/>
          </a:ln>
        </p:spPr>
        <p:txBody>
          <a:bodyPr anchor="ctr"/>
          <a:lstStyle/>
          <a:p>
            <a:pPr marR="0" defTabSz="914400" eaLnBrk="1" hangingPunct="1">
              <a:buClrTx/>
              <a:buSzTx/>
              <a:buFontTx/>
              <a:buNone/>
              <a:defRPr/>
            </a:pPr>
            <a:r>
              <a:rPr kumimoji="0" lang="zh-CN" altLang="zh-CN" sz="4000" b="1" kern="0" cap="none" spc="0" normalizeH="0" baseline="0" noProof="0">
                <a:solidFill>
                  <a:schemeClr val="tx2"/>
                </a:solidFill>
                <a:latin typeface="+mj-lt"/>
                <a:ea typeface="+mj-ea"/>
                <a:cs typeface="+mj-cs"/>
              </a:rPr>
              <a:t>局部作用域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747838" y="514350"/>
            <a:ext cx="6562725" cy="771525"/>
          </a:xfrm>
        </p:spPr>
        <p:txBody>
          <a:bodyPr vert="horz" wrap="square" lIns="91440" tIns="45720" rIns="91440" bIns="45720" anchor="ctr" anchorCtr="0"/>
          <a:lstStyle/>
          <a:p>
            <a:pPr eaLnBrk="1" hangingPunct="1"/>
            <a:r>
              <a:rPr lang="zh-CN" altLang="en-US" b="1" dirty="0"/>
              <a:t>文件作用域</a:t>
            </a:r>
            <a:endParaRPr lang="zh-CN" altLang="en-US" b="1" dirty="0"/>
          </a:p>
        </p:txBody>
      </p:sp>
      <p:sp>
        <p:nvSpPr>
          <p:cNvPr id="36867" name="Rectangle 3"/>
          <p:cNvSpPr>
            <a:spLocks noGrp="1"/>
          </p:cNvSpPr>
          <p:nvPr>
            <p:ph type="body" idx="4294967295"/>
          </p:nvPr>
        </p:nvSpPr>
        <p:spPr>
          <a:xfrm>
            <a:off x="250825" y="2205038"/>
            <a:ext cx="8642350" cy="2901950"/>
          </a:xfrm>
        </p:spPr>
        <p:txBody>
          <a:bodyPr vert="horz" wrap="square" lIns="91440" tIns="45720" rIns="91440" bIns="45720" anchor="t" anchorCtr="0"/>
          <a:lstStyle/>
          <a:p>
            <a:pPr eaLnBrk="1" hangingPunct="1"/>
            <a:r>
              <a:rPr lang="zh-CN" altLang="en-US" sz="2800" b="1" dirty="0">
                <a:solidFill>
                  <a:srgbClr val="FF0000"/>
                </a:solidFill>
                <a:latin typeface="Times New Roman" panose="02020603050405020304" pitchFamily="18" charset="0"/>
                <a:cs typeface="Times New Roman" panose="02020603050405020304" pitchFamily="18" charset="0"/>
              </a:rPr>
              <a:t>定义</a:t>
            </a:r>
            <a:r>
              <a:rPr lang="zh-CN" altLang="en-US" sz="2800" b="1" dirty="0">
                <a:latin typeface="Times New Roman" panose="02020603050405020304" pitchFamily="18" charset="0"/>
                <a:cs typeface="Times New Roman" panose="02020603050405020304" pitchFamily="18" charset="0"/>
              </a:rPr>
              <a:t>：单独的一个源文件</a:t>
            </a:r>
            <a:endParaRPr lang="en-US" altLang="zh-CN" sz="2800" b="1" dirty="0">
              <a:latin typeface="Times New Roman" panose="02020603050405020304" pitchFamily="18" charset="0"/>
              <a:cs typeface="Times New Roman" panose="02020603050405020304" pitchFamily="18" charset="0"/>
            </a:endParaRPr>
          </a:p>
          <a:p>
            <a:pPr eaLnBrk="1" hangingPunct="1"/>
            <a:endParaRPr lang="en-US" altLang="zh-CN" sz="10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在全局标识符的定义中加上</a:t>
            </a:r>
            <a:r>
              <a:rPr lang="en-US" altLang="zh-CN" sz="2400" b="1" dirty="0">
                <a:solidFill>
                  <a:srgbClr val="0070C0"/>
                </a:solidFill>
                <a:latin typeface="Times New Roman" panose="02020603050405020304" pitchFamily="18" charset="0"/>
                <a:cs typeface="Times New Roman" panose="02020603050405020304" pitchFamily="18" charset="0"/>
              </a:rPr>
              <a:t>static</a:t>
            </a:r>
            <a:r>
              <a:rPr lang="zh-CN" altLang="en-US" sz="2400" b="1" dirty="0">
                <a:solidFill>
                  <a:srgbClr val="0070C0"/>
                </a:solidFill>
                <a:latin typeface="Times New Roman" panose="02020603050405020304" pitchFamily="18" charset="0"/>
                <a:cs typeface="Times New Roman" panose="02020603050405020304" pitchFamily="18" charset="0"/>
              </a:rPr>
              <a:t>修饰符</a:t>
            </a:r>
            <a:r>
              <a:rPr lang="zh-CN" altLang="en-US" sz="2400" b="1" dirty="0">
                <a:latin typeface="Times New Roman" panose="02020603050405020304" pitchFamily="18" charset="0"/>
                <a:cs typeface="Times New Roman" panose="02020603050405020304" pitchFamily="18" charset="0"/>
              </a:rPr>
              <a:t>，则该全局标识符就成了具有文件作用域的标识符，它们</a:t>
            </a:r>
            <a:r>
              <a:rPr lang="zh-CN" altLang="en-US" sz="2400" b="1" dirty="0">
                <a:solidFill>
                  <a:srgbClr val="FF0000"/>
                </a:solidFill>
                <a:latin typeface="Times New Roman" panose="02020603050405020304" pitchFamily="18" charset="0"/>
                <a:cs typeface="Times New Roman" panose="02020603050405020304" pitchFamily="18" charset="0"/>
              </a:rPr>
              <a:t>只能在定义它们的源文件中使用</a:t>
            </a:r>
            <a:r>
              <a:rPr lang="zh-CN" altLang="en-US"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具有文件作用域的标识符如果定义在使用点之后，则需要声明。</a:t>
            </a:r>
            <a:endParaRPr lang="en-US" altLang="zh-CN" sz="20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 const</a:t>
            </a:r>
            <a:r>
              <a:rPr lang="zh-CN" altLang="en-US" sz="2000" b="1" dirty="0">
                <a:latin typeface="Times New Roman" panose="02020603050405020304" pitchFamily="18" charset="0"/>
                <a:cs typeface="Times New Roman" panose="02020603050405020304" pitchFamily="18" charset="0"/>
              </a:rPr>
              <a:t>定义的全局常量具有文件作用域，不需要加</a:t>
            </a:r>
            <a:r>
              <a:rPr lang="en-US" altLang="zh-CN" sz="2000" b="1" dirty="0">
                <a:latin typeface="Times New Roman" panose="02020603050405020304" pitchFamily="18" charset="0"/>
                <a:cs typeface="Times New Roman" panose="02020603050405020304" pitchFamily="18" charset="0"/>
              </a:rPr>
              <a:t>static</a:t>
            </a:r>
            <a:r>
              <a:rPr lang="zh-CN" altLang="en-US"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747838" y="514350"/>
            <a:ext cx="7875270" cy="771525"/>
          </a:xfrm>
        </p:spPr>
        <p:txBody>
          <a:bodyPr vert="horz" wrap="square" lIns="91440" tIns="45720" rIns="91440" bIns="45720" anchor="ctr" anchorCtr="0"/>
          <a:lstStyle/>
          <a:p>
            <a:pPr eaLnBrk="1" hangingPunct="1"/>
            <a:r>
              <a:rPr lang="zh-CN" altLang="en-US" b="1" dirty="0"/>
              <a:t>文件作用域</a:t>
            </a:r>
            <a:r>
              <a:rPr lang="en-US" altLang="zh-CN" b="1" dirty="0"/>
              <a:t>   P104</a:t>
            </a:r>
            <a:r>
              <a:rPr lang="zh-CN" altLang="en-US" b="1" dirty="0"/>
              <a:t>例子</a:t>
            </a:r>
            <a:endParaRPr lang="zh-CN" altLang="en-US" b="1" dirty="0"/>
          </a:p>
        </p:txBody>
      </p:sp>
      <p:sp>
        <p:nvSpPr>
          <p:cNvPr id="4" name="Rectangle 2"/>
          <p:cNvSpPr txBox="1">
            <a:spLocks noChangeArrowheads="1"/>
          </p:cNvSpPr>
          <p:nvPr/>
        </p:nvSpPr>
        <p:spPr bwMode="auto">
          <a:xfrm>
            <a:off x="1331640" y="2348880"/>
            <a:ext cx="4137899" cy="252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//file1.cpp</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static int y;        //</a:t>
            </a:r>
            <a:r>
              <a:rPr kumimoji="0" lang="zh-CN" altLang="en-US" sz="2000" b="1" i="0" u="none" strike="noStrike" kern="0" cap="none" spc="0" normalizeH="0" baseline="0" noProof="0">
                <a:ln>
                  <a:noFill/>
                </a:ln>
                <a:solidFill>
                  <a:schemeClr val="tx2"/>
                </a:solidFill>
                <a:effectLst/>
                <a:uLnTx/>
                <a:uFillTx/>
                <a:latin typeface="+mn-lt"/>
                <a:ea typeface="+mn-ea"/>
                <a:cs typeface="+mn-cs"/>
              </a:rPr>
              <a:t>文件作用域</a:t>
            </a:r>
            <a:endParaRPr kumimoji="0" lang="zh-CN" altLang="en-US"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static void f()    //</a:t>
            </a:r>
            <a:r>
              <a:rPr kumimoji="0" lang="zh-CN" altLang="en-US" sz="2000" b="1" i="0" u="none" strike="noStrike" kern="0" cap="none" spc="0" normalizeH="0" baseline="0" noProof="0">
                <a:ln>
                  <a:noFill/>
                </a:ln>
                <a:solidFill>
                  <a:schemeClr val="tx2"/>
                </a:solidFill>
                <a:effectLst/>
                <a:uLnTx/>
                <a:uFillTx/>
                <a:latin typeface="+mn-lt"/>
                <a:ea typeface="+mn-ea"/>
                <a:cs typeface="+mn-cs"/>
              </a:rPr>
              <a:t>文件作用域</a:t>
            </a:r>
            <a:endParaRPr kumimoji="0" lang="zh-CN" altLang="en-US"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 }</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void g()</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 y ...            </a:t>
            </a:r>
            <a:r>
              <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rPr>
              <a:t>//OK</a:t>
            </a:r>
            <a:endPar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f();                 </a:t>
            </a:r>
            <a:r>
              <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rPr>
              <a:t>//OK</a:t>
            </a:r>
            <a:endPar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p:txBody>
      </p:sp>
      <p:sp>
        <p:nvSpPr>
          <p:cNvPr id="5" name="Rectangle 2"/>
          <p:cNvSpPr txBox="1">
            <a:spLocks noChangeArrowheads="1"/>
          </p:cNvSpPr>
          <p:nvPr/>
        </p:nvSpPr>
        <p:spPr bwMode="auto">
          <a:xfrm>
            <a:off x="5580112" y="2348880"/>
            <a:ext cx="2592288" cy="228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//file2.cpp</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extern int y;</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extern void f();</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void g()</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 y ...    </a:t>
            </a:r>
            <a:r>
              <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rPr>
              <a:t>//Error</a:t>
            </a:r>
            <a:endPar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   f();        </a:t>
            </a:r>
            <a:r>
              <a:rPr kumimoji="0" lang="en-US" altLang="zh-CN" sz="2000" b="1" i="0" u="none" strike="noStrike" kern="0" cap="none" spc="0" normalizeH="0" baseline="0" noProof="0">
                <a:ln>
                  <a:noFill/>
                </a:ln>
                <a:solidFill>
                  <a:srgbClr val="FF0000"/>
                </a:solidFill>
                <a:effectLst/>
                <a:uLnTx/>
                <a:uFillTx/>
                <a:latin typeface="+mn-lt"/>
                <a:ea typeface="+mn-ea"/>
                <a:cs typeface="+mn-cs"/>
              </a:rPr>
              <a:t> </a:t>
            </a:r>
            <a:r>
              <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rPr>
              <a:t>//Error</a:t>
            </a:r>
            <a:endParaRPr kumimoji="0" lang="en-US" altLang="zh-CN" sz="2000" b="1" i="0" u="none" strike="noStrike" kern="0" cap="none" spc="0" normalizeH="0" baseline="0" noProof="0">
              <a:ln>
                <a:noFill/>
              </a:ln>
              <a:solidFill>
                <a:srgbClr val="FF0000"/>
              </a:solidFill>
              <a:effectLst/>
              <a:highlight>
                <a:srgbClr val="C0C0C0"/>
              </a:highligh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mn-cs"/>
              </a:rPr>
              <a:t>}</a:t>
            </a:r>
            <a:endParaRPr kumimoji="0" lang="en-US" altLang="zh-CN" sz="2000" b="1" i="0" u="none" strike="noStrike" kern="0" cap="none" spc="0" normalizeH="0" baseline="0" noProof="0">
              <a:ln>
                <a:noFill/>
              </a:ln>
              <a:solidFill>
                <a:schemeClr val="tx2"/>
              </a:solidFill>
              <a:effectLst/>
              <a:uLnTx/>
              <a:uFillTx/>
              <a:latin typeface="+mn-lt"/>
              <a:ea typeface="+mn-ea"/>
              <a:cs typeface="+mn-cs"/>
            </a:endParaRPr>
          </a:p>
        </p:txBody>
      </p:sp>
      <p:sp>
        <p:nvSpPr>
          <p:cNvPr id="2" name="灯片编号占位符 1"/>
          <p:cNvSpPr>
            <a:spLocks noGrp="1"/>
          </p:cNvSpPr>
          <p:nvPr>
            <p:ph type="sldNum" sz="quarter" idx="12"/>
          </p:nvPr>
        </p:nvSpPr>
        <p:spPr>
          <a:xfrm>
            <a:off x="1524000" y="6248400"/>
            <a:ext cx="1554480"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4355465" y="5085080"/>
            <a:ext cx="4572000" cy="460375"/>
          </a:xfrm>
          <a:prstGeom prst="rect">
            <a:avLst/>
          </a:prstGeom>
          <a:noFill/>
        </p:spPr>
        <p:txBody>
          <a:bodyPr wrap="square" rtlCol="0" anchor="t">
            <a:spAutoFit/>
          </a:bodyPr>
          <a:p>
            <a:r>
              <a:rPr lang="zh-CN" altLang="en-US" sz="2400" b="1" dirty="0">
                <a:solidFill>
                  <a:srgbClr val="FF0000"/>
                </a:solidFill>
                <a:latin typeface="Times New Roman" panose="02020603050405020304" pitchFamily="18" charset="0"/>
                <a:cs typeface="Times New Roman" panose="02020603050405020304" pitchFamily="18" charset="0"/>
                <a:sym typeface="+mn-ea"/>
              </a:rPr>
              <a:t>只能在定义它们的源文件中使用</a:t>
            </a:r>
            <a:endParaRPr lang="zh-CN" altLang="en-US" sz="2400" b="1" dirty="0">
              <a:solidFill>
                <a:srgbClr val="FF0000"/>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a:xfrm>
            <a:off x="1704975" y="187325"/>
            <a:ext cx="7010400" cy="1527175"/>
          </a:xfrm>
        </p:spPr>
        <p:txBody>
          <a:bodyPr vert="horz" wrap="square" lIns="91440" tIns="45720" rIns="91440" bIns="45720" anchor="ctr" anchorCtr="0"/>
          <a:lstStyle/>
          <a:p>
            <a:pPr eaLnBrk="1" hangingPunct="1"/>
            <a:r>
              <a:rPr lang="zh-CN" altLang="zh-CN" b="1" dirty="0"/>
              <a:t>函数作用域</a:t>
            </a:r>
            <a:endParaRPr lang="zh-CN" altLang="zh-CN" b="1" dirty="0"/>
          </a:p>
        </p:txBody>
      </p:sp>
      <p:sp>
        <p:nvSpPr>
          <p:cNvPr id="39939" name="Rectangle 3"/>
          <p:cNvSpPr>
            <a:spLocks noGrp="1" noChangeArrowheads="1"/>
          </p:cNvSpPr>
          <p:nvPr>
            <p:ph type="body" idx="1"/>
          </p:nvPr>
        </p:nvSpPr>
        <p:spPr>
          <a:xfrm>
            <a:off x="684213" y="2205038"/>
            <a:ext cx="7678738" cy="36861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定义</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：整个函数定义所构成的程序段</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语句标号</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是唯一具有函数作用域的标识符，在定义它们的函数体中的任何地方都可以访问。 </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函数作用域与局部作用域的区别：</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1143000" marR="0" lvl="2" indent="-228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函数作用域包括</a:t>
            </a:r>
            <a:r>
              <a:rPr kumimoji="0" lang="zh-CN" altLang="en-US"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整个函数</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，而局部作用域是</a:t>
            </a:r>
            <a:r>
              <a:rPr kumimoji="0" lang="zh-CN" altLang="en-US"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从定义点开始到函数定义或复合语句结束</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43000" marR="0" lvl="2" indent="-228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在函数体中，</a:t>
            </a:r>
            <a:r>
              <a:rPr kumimoji="0" lang="zh-CN" altLang="en-US"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一个语句标号只能</a:t>
            </a:r>
            <a:r>
              <a:rPr kumimoji="0" lang="zh-CN" altLang="en-US" sz="2000" b="1" i="0" u="none" strike="noStrike" kern="0" cap="none" spc="0" normalizeH="0" baseline="0" noProof="0">
                <a:ln>
                  <a:noFill/>
                </a:ln>
                <a:solidFill>
                  <a:srgbClr val="FF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rPr>
              <a:t>定义</a:t>
            </a:r>
            <a:r>
              <a:rPr kumimoji="0" lang="zh-CN" altLang="en-US" sz="20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一次</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rPr>
              <a:t>，即使是在内层的复合语句中，也不能再定义与外层相同的语句标号。</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1143000" marR="0" lvl="2" indent="-22860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mn-lt"/>
                <a:ea typeface="宋体" panose="02010600030101010101" pitchFamily="2" charset="-122"/>
              </a:rPr>
              <a:t>语句标号的</a:t>
            </a:r>
            <a:r>
              <a:rPr kumimoji="0" lang="zh-CN" altLang="en-US" sz="2000" b="1" i="0" u="none" strike="noStrike" kern="0" cap="none" spc="0" normalizeH="0" baseline="0" noProof="0">
                <a:ln>
                  <a:noFill/>
                </a:ln>
                <a:solidFill>
                  <a:schemeClr val="tx2"/>
                </a:solidFill>
                <a:effectLst/>
                <a:highlight>
                  <a:srgbClr val="FFFF00"/>
                </a:highlight>
                <a:uLnTx/>
                <a:uFillTx/>
                <a:latin typeface="+mn-lt"/>
                <a:ea typeface="宋体" panose="02010600030101010101" pitchFamily="2" charset="-122"/>
              </a:rPr>
              <a:t>作用域</a:t>
            </a:r>
            <a:r>
              <a:rPr kumimoji="0" lang="zh-CN" altLang="en-US" sz="2000" b="1" i="0" u="none" strike="noStrike" kern="0" cap="none" spc="0" normalizeH="0" baseline="0" noProof="0">
                <a:ln>
                  <a:noFill/>
                </a:ln>
                <a:solidFill>
                  <a:srgbClr val="FF0000"/>
                </a:solidFill>
                <a:effectLst/>
                <a:uLnTx/>
                <a:uFillTx/>
                <a:latin typeface="+mn-lt"/>
                <a:ea typeface="宋体" panose="02010600030101010101" pitchFamily="2" charset="-122"/>
              </a:rPr>
              <a:t>可以与同名的其他标识符的作用域重叠</a:t>
            </a:r>
            <a:r>
              <a:rPr kumimoji="0" lang="zh-CN" altLang="en-US" sz="2000" b="1" i="0" u="none" strike="noStrike" kern="0" cap="none" spc="0" normalizeH="0" baseline="0" noProof="0">
                <a:ln>
                  <a:noFill/>
                </a:ln>
                <a:solidFill>
                  <a:schemeClr val="tx2"/>
                </a:solidFill>
                <a:effectLst/>
                <a:uLnTx/>
                <a:uFillTx/>
                <a:latin typeface="+mn-lt"/>
                <a:ea typeface="宋体" panose="02010600030101010101" pitchFamily="2" charset="-122"/>
              </a:rPr>
              <a:t>。</a:t>
            </a:r>
            <a:endParaRPr kumimoji="0" lang="en-US" altLang="zh-CN" sz="2000" b="1" i="0" u="none" strike="noStrike" kern="0" cap="none" spc="0" normalizeH="0" baseline="0" noProof="0">
              <a:ln>
                <a:noFill/>
              </a:ln>
              <a:solidFill>
                <a:schemeClr val="tx2"/>
              </a:solidFill>
              <a:effectLst/>
              <a:uLnTx/>
              <a:uFillTx/>
              <a:latin typeface="+mn-lt"/>
              <a:ea typeface="宋体" panose="02010600030101010101" pitchFamily="2" charset="-122"/>
            </a:endParaRPr>
          </a:p>
          <a:p>
            <a:pPr marL="914400" marR="0" lvl="2" indent="0" algn="l" defTabSz="914400" rtl="0" eaLnBrk="1" fontAlgn="base" latinLnBrk="0" hangingPunct="1">
              <a:lnSpc>
                <a:spcPct val="9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宋体" panose="02010600030101010101" pitchFamily="2" charset="-122"/>
              </a:rPr>
              <a:t>P105</a:t>
            </a:r>
            <a:r>
              <a:rPr kumimoji="0" lang="zh-CN" altLang="en-US" sz="2000" b="1" i="0" u="none" strike="noStrike" kern="0" cap="none" spc="0" normalizeH="0" baseline="0" noProof="0">
                <a:ln>
                  <a:noFill/>
                </a:ln>
                <a:solidFill>
                  <a:schemeClr val="tx2"/>
                </a:solidFill>
                <a:effectLst/>
                <a:uLnTx/>
                <a:uFillTx/>
                <a:latin typeface="+mn-lt"/>
                <a:ea typeface="宋体" panose="02010600030101010101" pitchFamily="2" charset="-122"/>
              </a:rPr>
              <a:t>例子</a:t>
            </a:r>
            <a:endParaRPr kumimoji="0" lang="zh-CN" altLang="en-US" sz="2000" b="1" i="0" u="none" strike="noStrike" kern="0" cap="none" spc="0" normalizeH="0" baseline="0" noProof="0">
              <a:ln>
                <a:noFill/>
              </a:ln>
              <a:solidFill>
                <a:schemeClr val="tx2"/>
              </a:solidFill>
              <a:effectLst/>
              <a:uLnTx/>
              <a:uFillTx/>
              <a:latin typeface="+mn-lt"/>
              <a:ea typeface="宋体" panose="02010600030101010101" pitchFamily="2"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body" idx="4294967295"/>
          </p:nvPr>
        </p:nvSpPr>
        <p:spPr>
          <a:xfrm>
            <a:off x="1619885" y="1557020"/>
            <a:ext cx="3024188" cy="4379913"/>
          </a:xfrm>
        </p:spPr>
        <p:txBody>
          <a:bodyPr vert="horz" wrap="square" lIns="91440" tIns="45720" rIns="91440" bIns="45720" anchor="t" anchorCtr="0"/>
          <a:lstStyle/>
          <a:p>
            <a:pPr eaLnBrk="1" hangingPunct="1">
              <a:lnSpc>
                <a:spcPct val="80000"/>
              </a:lnSpc>
              <a:buNone/>
            </a:pPr>
            <a:r>
              <a:rPr lang="en-US" altLang="zh-CN" sz="2000" b="1" dirty="0">
                <a:cs typeface="Times New Roman" panose="02020603050405020304" pitchFamily="18" charset="0"/>
              </a:rPr>
              <a:t>void f()</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goto L;  //OK</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L: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r>
              <a:rPr lang="en-US" altLang="zh-CN" sz="2000" b="1" dirty="0">
                <a:solidFill>
                  <a:srgbClr val="FF0000"/>
                </a:solidFill>
                <a:cs typeface="Times New Roman" panose="02020603050405020304" pitchFamily="18" charset="0"/>
              </a:rPr>
              <a:t>L: ...  //Error</a:t>
            </a:r>
            <a:endParaRPr lang="en-US" altLang="zh-CN" sz="2000" b="1" dirty="0">
              <a:solidFill>
                <a:srgbClr val="FF0000"/>
              </a:solidFill>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goto L;  //OK</a:t>
            </a:r>
            <a:endParaRPr lang="en-US" altLang="zh-CN" sz="2000" b="1" dirty="0">
              <a:solidFill>
                <a:srgbClr val="0070C0"/>
              </a:solidFill>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a:t>
            </a:r>
            <a:endParaRPr lang="en-US" altLang="zh-CN" sz="2000" b="1" dirty="0">
              <a:ea typeface="Times New Roman" panose="02020603050405020304" pitchFamily="18" charset="0"/>
            </a:endParaRPr>
          </a:p>
        </p:txBody>
      </p:sp>
      <p:sp>
        <p:nvSpPr>
          <p:cNvPr id="43011" name="Rectangle 3"/>
          <p:cNvSpPr>
            <a:spLocks noChangeArrowheads="1"/>
          </p:cNvSpPr>
          <p:nvPr/>
        </p:nvSpPr>
        <p:spPr bwMode="auto">
          <a:xfrm>
            <a:off x="5072063" y="2001838"/>
            <a:ext cx="2419350" cy="1787525"/>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void g()</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1200" cap="none" spc="0" normalizeH="0" baseline="0" noProof="0" err="1">
                <a:ln>
                  <a:noFill/>
                </a:ln>
                <a:solidFill>
                  <a:srgbClr val="FF0000"/>
                </a:solidFill>
                <a:effectLst/>
                <a:uLnTx/>
                <a:uFillTx/>
                <a:latin typeface="+mn-lt"/>
                <a:ea typeface="+mn-ea"/>
                <a:cs typeface="Times New Roman" panose="02020603050405020304" pitchFamily="18" charset="0"/>
              </a:rPr>
              <a:t>goto</a:t>
            </a:r>
            <a:r>
              <a:rPr kumimoji="0" lang="en-US" altLang="zh-CN" sz="2000" b="1" i="0" u="none" strike="noStrike" kern="1200" cap="none" spc="0" normalizeH="0" baseline="0" noProof="0">
                <a:ln>
                  <a:noFill/>
                </a:ln>
                <a:solidFill>
                  <a:srgbClr val="FF0000"/>
                </a:solidFill>
                <a:effectLst/>
                <a:uLnTx/>
                <a:uFillTx/>
                <a:latin typeface="+mn-lt"/>
                <a:ea typeface="+mn-ea"/>
                <a:cs typeface="Times New Roman" panose="02020603050405020304" pitchFamily="18" charset="0"/>
              </a:rPr>
              <a:t> L;  //Error</a:t>
            </a:r>
            <a:endParaRPr kumimoji="0" lang="en-US" altLang="zh-CN" sz="2000" b="1" i="0" u="none" strike="noStrike" kern="1200" cap="none" spc="0" normalizeH="0" baseline="0" noProof="0">
              <a:ln>
                <a:noFill/>
              </a:ln>
              <a:solidFill>
                <a:srgbClr val="FF0000"/>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704975" y="18732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zh-CN" altLang="zh-CN" sz="4000" b="1" kern="0" cap="none" spc="0" normalizeH="0" baseline="0" noProof="0">
                <a:solidFill>
                  <a:schemeClr val="tx2"/>
                </a:solidFill>
                <a:latin typeface="+mj-lt"/>
                <a:ea typeface="+mj-ea"/>
                <a:cs typeface="+mj-cs"/>
              </a:rPr>
              <a:t>函数作用域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1524000" y="5733415"/>
            <a:ext cx="5470525" cy="398780"/>
          </a:xfrm>
          <a:prstGeom prst="rect">
            <a:avLst/>
          </a:prstGeom>
          <a:noFill/>
        </p:spPr>
        <p:txBody>
          <a:bodyPr wrap="square" rtlCol="0" anchor="t">
            <a:spAutoFit/>
          </a:bodyPr>
          <a:p>
            <a:r>
              <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一个语句标号只能</a:t>
            </a:r>
            <a:r>
              <a:rPr lang="zh-CN" altLang="en-US" sz="2000" b="1" kern="0" noProof="0">
                <a:ln>
                  <a:noFill/>
                </a:ln>
                <a:solidFill>
                  <a:srgbClr val="FF0000"/>
                </a:solidFill>
                <a:effectLst/>
                <a:highlight>
                  <a:srgbClr val="FFFF00"/>
                </a:highlight>
                <a:uLnTx/>
                <a:uFillTx/>
                <a:latin typeface="Times New Roman" panose="02020603050405020304" pitchFamily="18" charset="0"/>
                <a:ea typeface="宋体" panose="02010600030101010101" pitchFamily="2" charset="-122"/>
                <a:cs typeface="Times New Roman" panose="02020603050405020304" pitchFamily="18" charset="0"/>
                <a:sym typeface="+mn-ea"/>
              </a:rPr>
              <a:t>定义</a:t>
            </a:r>
            <a:r>
              <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一次，别重复定义了</a:t>
            </a:r>
            <a:endPar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 name="文本框 4"/>
          <p:cNvSpPr txBox="1"/>
          <p:nvPr/>
        </p:nvSpPr>
        <p:spPr>
          <a:xfrm>
            <a:off x="5796280" y="3390900"/>
            <a:ext cx="2246630" cy="398780"/>
          </a:xfrm>
          <a:prstGeom prst="rect">
            <a:avLst/>
          </a:prstGeom>
          <a:noFill/>
        </p:spPr>
        <p:txBody>
          <a:bodyPr wrap="square" rtlCol="0" anchor="t">
            <a:spAutoFit/>
          </a:bodyPr>
          <a:p>
            <a:r>
              <a:rPr lang="en-US" altLang="zh-CN"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L</a:t>
            </a:r>
            <a:r>
              <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在</a:t>
            </a:r>
            <a:r>
              <a:rPr lang="en-US" altLang="zh-CN"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f</a:t>
            </a:r>
            <a:r>
              <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函数中</a:t>
            </a:r>
            <a:endParaRPr lang="zh-CN" altLang="en-US" sz="2000" b="1" kern="0" noProof="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type="body" idx="4294967295"/>
          </p:nvPr>
        </p:nvSpPr>
        <p:spPr>
          <a:xfrm>
            <a:off x="285750" y="2276475"/>
            <a:ext cx="8535988" cy="1679575"/>
          </a:xfrm>
        </p:spPr>
        <p:txBody>
          <a:bodyPr vert="horz" wrap="square" lIns="91440" tIns="45720" rIns="91440" bIns="45720" anchor="t" anchorCtr="0"/>
          <a:lstStyle/>
          <a:p>
            <a:pPr eaLnBrk="1" hangingPunct="1">
              <a:lnSpc>
                <a:spcPct val="90000"/>
              </a:lnSpc>
            </a:pPr>
            <a:r>
              <a:rPr lang="zh-CN" altLang="en-US" sz="2800" b="1" dirty="0">
                <a:solidFill>
                  <a:srgbClr val="FF0000"/>
                </a:solidFill>
              </a:rPr>
              <a:t>定义：</a:t>
            </a:r>
            <a:r>
              <a:rPr lang="zh-CN" altLang="zh-CN" sz="2800" b="1" dirty="0"/>
              <a:t>函数声明中，形参的作用域从函数原型开始到函数原型结束。</a:t>
            </a:r>
            <a:endParaRPr lang="en-US" altLang="zh-CN" sz="2800" b="1" dirty="0"/>
          </a:p>
          <a:p>
            <a:pPr eaLnBrk="1" hangingPunct="1">
              <a:lnSpc>
                <a:spcPct val="90000"/>
              </a:lnSpc>
            </a:pPr>
            <a:endParaRPr lang="en-US" altLang="zh-CN" sz="1000" b="1" dirty="0"/>
          </a:p>
          <a:p>
            <a:pPr lvl="1" eaLnBrk="1" hangingPunct="1">
              <a:lnSpc>
                <a:spcPct val="90000"/>
              </a:lnSpc>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void  f(int x, double y);  //x</a:t>
            </a:r>
            <a:r>
              <a:rPr lang="zh-CN" altLang="en-US" sz="2400" b="1" dirty="0">
                <a:latin typeface="Times New Roman" panose="02020603050405020304" pitchFamily="18" charset="0"/>
                <a:cs typeface="Times New Roman" panose="02020603050405020304" pitchFamily="18" charset="0"/>
              </a:rPr>
              <a:t>和</a:t>
            </a:r>
            <a:r>
              <a:rPr lang="en-US" altLang="zh-CN" sz="2400" b="1" dirty="0">
                <a:latin typeface="Times New Roman" panose="02020603050405020304" pitchFamily="18" charset="0"/>
                <a:cs typeface="Times New Roman" panose="02020603050405020304" pitchFamily="18" charset="0"/>
              </a:rPr>
              <a:t>y</a:t>
            </a:r>
            <a:r>
              <a:rPr lang="zh-CN" altLang="en-US" sz="2400" b="1" dirty="0">
                <a:latin typeface="Times New Roman" panose="02020603050405020304" pitchFamily="18" charset="0"/>
                <a:cs typeface="Times New Roman" panose="02020603050405020304" pitchFamily="18" charset="0"/>
              </a:rPr>
              <a:t>的作用域从 </a:t>
            </a:r>
            <a:r>
              <a:rPr lang="en-US" altLang="zh-CN" sz="2400" b="1" dirty="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到 </a:t>
            </a:r>
            <a:r>
              <a:rPr lang="en-US" altLang="zh-CN" sz="2400" b="1" dirty="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结束</a:t>
            </a:r>
            <a:endParaRPr lang="en-US" altLang="zh-CN" sz="2400" b="1"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Char char="l"/>
            </a:pPr>
            <a:endParaRPr lang="zh-CN" altLang="zh-CN" sz="2800" b="1" dirty="0"/>
          </a:p>
        </p:txBody>
      </p:sp>
      <p:sp>
        <p:nvSpPr>
          <p:cNvPr id="5" name="Rectangle 2"/>
          <p:cNvSpPr txBox="1">
            <a:spLocks noChangeArrowheads="1"/>
          </p:cNvSpPr>
          <p:nvPr/>
        </p:nvSpPr>
        <p:spPr bwMode="auto">
          <a:xfrm>
            <a:off x="1704975" y="18732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zh-CN" altLang="zh-CN" sz="4000" b="1" kern="0" cap="none" spc="0" normalizeH="0" baseline="0" noProof="0">
                <a:solidFill>
                  <a:schemeClr val="tx2"/>
                </a:solidFill>
                <a:latin typeface="+mj-lt"/>
                <a:ea typeface="+mj-ea"/>
                <a:cs typeface="+mj-cs"/>
              </a:rPr>
              <a:t>函数</a:t>
            </a:r>
            <a:r>
              <a:rPr kumimoji="0" lang="zh-CN" altLang="en-US" sz="4000" b="1" kern="0" cap="none" spc="0" normalizeH="0" baseline="0" noProof="0">
                <a:solidFill>
                  <a:schemeClr val="tx2"/>
                </a:solidFill>
                <a:latin typeface="+mj-lt"/>
                <a:ea typeface="+mj-ea"/>
                <a:cs typeface="+mj-cs"/>
              </a:rPr>
              <a:t>原型</a:t>
            </a:r>
            <a:r>
              <a:rPr kumimoji="0" lang="zh-CN" altLang="zh-CN" sz="4000" b="1" kern="0" cap="none" spc="0" normalizeH="0" baseline="0" noProof="0">
                <a:solidFill>
                  <a:schemeClr val="tx2"/>
                </a:solidFill>
                <a:latin typeface="+mj-lt"/>
                <a:ea typeface="+mj-ea"/>
                <a:cs typeface="+mj-cs"/>
              </a:rPr>
              <a:t>作用域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type="body" idx="4294967295"/>
          </p:nvPr>
        </p:nvSpPr>
        <p:spPr>
          <a:xfrm>
            <a:off x="357188" y="2122488"/>
            <a:ext cx="8464550" cy="4186237"/>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问题：在一个源文件中用到两个外部源文件中定义的两个不同全局程序实体，而它们的</a:t>
            </a:r>
            <a:r>
              <a:rPr lang="zh-CN" altLang="en-US" sz="2800" b="1" dirty="0">
                <a:solidFill>
                  <a:srgbClr val="FF0000"/>
                </a:solidFill>
                <a:latin typeface="Times New Roman" panose="02020603050405020304" pitchFamily="18" charset="0"/>
                <a:cs typeface="Times New Roman" panose="02020603050405020304" pitchFamily="18" charset="0"/>
              </a:rPr>
              <a:t>名字相同</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endParaRPr lang="zh-CN" altLang="en-US" sz="1000" b="1" dirty="0">
              <a:latin typeface="Times New Roman" panose="02020603050405020304" pitchFamily="18" charset="0"/>
              <a:cs typeface="Times New Roman" panose="02020603050405020304" pitchFamily="18" charset="0"/>
            </a:endParaRPr>
          </a:p>
          <a:p>
            <a:pPr eaLnBrk="1" hangingPunct="1"/>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提供了</a:t>
            </a:r>
            <a:r>
              <a:rPr lang="zh-CN" altLang="en-US" sz="2800" b="1" dirty="0">
                <a:solidFill>
                  <a:srgbClr val="FF0000"/>
                </a:solidFill>
                <a:latin typeface="Times New Roman" panose="02020603050405020304" pitchFamily="18" charset="0"/>
                <a:cs typeface="Times New Roman" panose="02020603050405020304" pitchFamily="18" charset="0"/>
              </a:rPr>
              <a:t>命名空间</a:t>
            </a:r>
            <a:r>
              <a:rPr lang="zh-CN" altLang="en-US" sz="2800" b="1" dirty="0">
                <a:latin typeface="Times New Roman" panose="02020603050405020304" pitchFamily="18" charset="0"/>
                <a:cs typeface="Times New Roman" panose="02020603050405020304" pitchFamily="18" charset="0"/>
              </a:rPr>
              <a:t>解决上述的命名冲突问题。 </a:t>
            </a:r>
            <a:endParaRPr lang="zh-CN" altLang="en-US"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在一个命名空间中定义的全局标识符，其作用域为该命名空间。</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在一个命名空间外部使用其中的全局标识符时，需要</a:t>
            </a:r>
            <a:r>
              <a:rPr lang="zh-CN" altLang="en-US" sz="2400" b="1" dirty="0">
                <a:solidFill>
                  <a:srgbClr val="FF0000"/>
                </a:solidFill>
                <a:latin typeface="Times New Roman" panose="02020603050405020304" pitchFamily="18" charset="0"/>
                <a:cs typeface="Times New Roman" panose="02020603050405020304" pitchFamily="18" charset="0"/>
              </a:rPr>
              <a:t>该命名空间的名字</a:t>
            </a:r>
            <a:r>
              <a:rPr lang="zh-CN" altLang="en-US" sz="2400" b="1" dirty="0">
                <a:latin typeface="Times New Roman" panose="02020603050405020304" pitchFamily="18" charset="0"/>
                <a:cs typeface="Times New Roman" panose="02020603050405020304" pitchFamily="18" charset="0"/>
              </a:rPr>
              <a:t>和</a:t>
            </a:r>
            <a:r>
              <a:rPr lang="zh-CN" altLang="en-US" sz="2400" b="1" dirty="0">
                <a:solidFill>
                  <a:srgbClr val="FF0000"/>
                </a:solidFill>
                <a:latin typeface="Times New Roman" panose="02020603050405020304" pitchFamily="18" charset="0"/>
                <a:cs typeface="Times New Roman" panose="02020603050405020304" pitchFamily="18" charset="0"/>
              </a:rPr>
              <a:t>域解析符</a:t>
            </a:r>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ea typeface="Times New Roman" panose="02020603050405020304" pitchFamily="18" charset="0"/>
            </a:endParaRPr>
          </a:p>
        </p:txBody>
      </p:sp>
      <p:sp>
        <p:nvSpPr>
          <p:cNvPr id="5"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4.3.3 </a:t>
            </a:r>
            <a:r>
              <a:rPr kumimoji="0" lang="zh-CN" altLang="en-US" sz="4000" b="1" kern="0" cap="none" spc="0" normalizeH="0" baseline="0" noProof="0">
                <a:solidFill>
                  <a:schemeClr val="tx2"/>
                </a:solidFill>
                <a:latin typeface="+mj-lt"/>
                <a:ea typeface="+mj-ea"/>
                <a:cs typeface="+mj-cs"/>
              </a:rPr>
              <a:t>命名空间</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p:cNvSpPr>
          <p:nvPr>
            <p:ph type="body" idx="4294967295"/>
          </p:nvPr>
        </p:nvSpPr>
        <p:spPr>
          <a:xfrm>
            <a:off x="683895" y="1419225"/>
            <a:ext cx="7632700" cy="2950210"/>
          </a:xfrm>
        </p:spPr>
        <p:txBody>
          <a:bodyPr vert="horz" wrap="square" lIns="91440" tIns="45720" rIns="91440" bIns="45720" anchor="t" anchorCtr="0"/>
          <a:lstStyle/>
          <a:p>
            <a:pPr lvl="1" eaLnBrk="1" hangingPunct="1">
              <a:buFont typeface="Wingdings" panose="05000000000000000000" pitchFamily="2" charset="2"/>
              <a:buChar char="l"/>
            </a:pPr>
            <a:r>
              <a:rPr lang="zh-CN" altLang="en-US" sz="2000" b="1" dirty="0">
                <a:solidFill>
                  <a:srgbClr val="FF0000"/>
                </a:solidFill>
              </a:rPr>
              <a:t>功能分解</a:t>
            </a:r>
            <a:r>
              <a:rPr lang="zh-CN" altLang="en-US" sz="2000" b="1" dirty="0"/>
              <a:t>：把程序分解成若干子功能，每个子功能又分解成若干子功能，形成自顶向下、逐步精化的设计过程。</a:t>
            </a:r>
            <a:endParaRPr lang="zh-CN" altLang="en-US" sz="2000" b="1" dirty="0"/>
          </a:p>
          <a:p>
            <a:pPr lvl="1" eaLnBrk="1" hangingPunct="1">
              <a:buFont typeface="Wingdings" panose="05000000000000000000" pitchFamily="2" charset="2"/>
              <a:buChar char="l"/>
            </a:pPr>
            <a:r>
              <a:rPr lang="zh-CN" altLang="en-US" sz="2000" b="1" dirty="0">
                <a:solidFill>
                  <a:srgbClr val="FF0000"/>
                </a:solidFill>
              </a:rPr>
              <a:t>功能复合</a:t>
            </a:r>
            <a:r>
              <a:rPr lang="zh-CN" altLang="en-US" sz="2000" b="1" dirty="0"/>
              <a:t>：把已有的子功能组合成更大的（子）功能，形成自底向上的设计过程。 </a:t>
            </a:r>
            <a:endParaRPr lang="en-US" altLang="zh-CN" sz="2000" b="1" dirty="0"/>
          </a:p>
          <a:p>
            <a:pPr lvl="1" eaLnBrk="1" hangingPunct="1">
              <a:buFont typeface="Wingdings" panose="05000000000000000000" pitchFamily="2" charset="2"/>
              <a:buChar char="l"/>
            </a:pPr>
            <a:r>
              <a:rPr lang="zh-CN" altLang="en-US" sz="2000" b="1" dirty="0">
                <a:solidFill>
                  <a:srgbClr val="FF0000"/>
                </a:solidFill>
              </a:rPr>
              <a:t>功能抽象</a:t>
            </a:r>
            <a:r>
              <a:rPr lang="zh-CN" altLang="en-US" sz="2000" b="1" dirty="0"/>
              <a:t>（或过程抽象）：即一个功能的使用者只需要知道相应的功能是什么，而不必知道它的实现细节。</a:t>
            </a:r>
            <a:endParaRPr lang="zh-CN" altLang="en-US" sz="2000" b="1" dirty="0"/>
          </a:p>
          <a:p>
            <a:pPr lvl="1" eaLnBrk="1" hangingPunct="1">
              <a:buFont typeface="Wingdings" panose="05000000000000000000" pitchFamily="2" charset="2"/>
              <a:buChar char="l"/>
            </a:pPr>
            <a:r>
              <a:rPr lang="zh-CN" altLang="en-US" sz="2000" b="1" dirty="0"/>
              <a:t>举例：分类养鱼和求面积公式函数调用</a:t>
            </a:r>
            <a:endParaRPr lang="zh-CN" altLang="en-US" sz="2000" b="1" dirty="0"/>
          </a:p>
        </p:txBody>
      </p:sp>
      <p:sp>
        <p:nvSpPr>
          <p:cNvPr id="7171" name="Rectangle 2"/>
          <p:cNvSpPr>
            <a:spLocks noGrp="1"/>
          </p:cNvSpPr>
          <p:nvPr>
            <p:ph type="title" idx="4294967295"/>
          </p:nvPr>
        </p:nvSpPr>
        <p:spPr>
          <a:xfrm>
            <a:off x="1524000" y="190500"/>
            <a:ext cx="7369175" cy="1527175"/>
          </a:xfrm>
        </p:spPr>
        <p:txBody>
          <a:bodyPr vert="horz" wrap="square" lIns="91440" tIns="45720" rIns="91440" bIns="45720" anchor="ctr" anchorCtr="0"/>
          <a:lstStyle/>
          <a:p>
            <a:pPr eaLnBrk="1" hangingPunct="1"/>
            <a:r>
              <a:rPr lang="en-US" altLang="zh-CN" b="1" dirty="0"/>
              <a:t>4.1.1 </a:t>
            </a:r>
            <a:r>
              <a:rPr lang="zh-CN" altLang="en-US" b="1" dirty="0"/>
              <a:t>过程式程序设计的过程</a:t>
            </a:r>
            <a:endParaRPr lang="zh-CN" altLang="zh-CN" b="1" dirty="0"/>
          </a:p>
        </p:txBody>
      </p:sp>
      <p:sp>
        <p:nvSpPr>
          <p:cNvPr id="7172" name="矩形 1"/>
          <p:cNvSpPr/>
          <p:nvPr/>
        </p:nvSpPr>
        <p:spPr>
          <a:xfrm>
            <a:off x="3910965" y="4005580"/>
            <a:ext cx="1309688" cy="431800"/>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zh-CN" altLang="en-US" sz="2400" b="1" dirty="0">
                <a:solidFill>
                  <a:schemeClr val="tx1"/>
                </a:solidFill>
              </a:rPr>
              <a:t>系统</a:t>
            </a:r>
            <a:endParaRPr lang="zh-CN" altLang="en-US" sz="2400" b="1" dirty="0">
              <a:solidFill>
                <a:schemeClr val="tx1"/>
              </a:solidFill>
            </a:endParaRPr>
          </a:p>
        </p:txBody>
      </p:sp>
      <p:sp>
        <p:nvSpPr>
          <p:cNvPr id="7173" name="矩形 4"/>
          <p:cNvSpPr/>
          <p:nvPr/>
        </p:nvSpPr>
        <p:spPr>
          <a:xfrm>
            <a:off x="3060065" y="4797743"/>
            <a:ext cx="647700" cy="358775"/>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2000" b="1" dirty="0">
                <a:solidFill>
                  <a:schemeClr val="tx1"/>
                </a:solidFill>
              </a:rPr>
              <a:t>A</a:t>
            </a:r>
            <a:endParaRPr lang="zh-CN" altLang="en-US" sz="2000" b="1" dirty="0">
              <a:solidFill>
                <a:schemeClr val="tx1"/>
              </a:solidFill>
            </a:endParaRPr>
          </a:p>
        </p:txBody>
      </p:sp>
      <p:sp>
        <p:nvSpPr>
          <p:cNvPr id="7174" name="矩形 7"/>
          <p:cNvSpPr/>
          <p:nvPr/>
        </p:nvSpPr>
        <p:spPr>
          <a:xfrm>
            <a:off x="4241165" y="4797743"/>
            <a:ext cx="649288" cy="358775"/>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2000" b="1" dirty="0">
                <a:solidFill>
                  <a:schemeClr val="tx1"/>
                </a:solidFill>
              </a:rPr>
              <a:t>B</a:t>
            </a:r>
            <a:endParaRPr lang="zh-CN" altLang="en-US" sz="2000" b="1" dirty="0">
              <a:solidFill>
                <a:schemeClr val="tx1"/>
              </a:solidFill>
            </a:endParaRPr>
          </a:p>
        </p:txBody>
      </p:sp>
      <p:sp>
        <p:nvSpPr>
          <p:cNvPr id="7175" name="矩形 8"/>
          <p:cNvSpPr/>
          <p:nvPr/>
        </p:nvSpPr>
        <p:spPr>
          <a:xfrm>
            <a:off x="5423853" y="4797743"/>
            <a:ext cx="647700" cy="358775"/>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2000" b="1" dirty="0">
                <a:solidFill>
                  <a:schemeClr val="tx1"/>
                </a:solidFill>
              </a:rPr>
              <a:t>C</a:t>
            </a:r>
            <a:endParaRPr lang="zh-CN" altLang="en-US" sz="2000" b="1" dirty="0">
              <a:solidFill>
                <a:schemeClr val="tx1"/>
              </a:solidFill>
            </a:endParaRPr>
          </a:p>
        </p:txBody>
      </p:sp>
      <p:sp>
        <p:nvSpPr>
          <p:cNvPr id="7176" name="矩形 9"/>
          <p:cNvSpPr/>
          <p:nvPr/>
        </p:nvSpPr>
        <p:spPr>
          <a:xfrm>
            <a:off x="3106103" y="5516880"/>
            <a:ext cx="557212" cy="360363"/>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1800" b="1" dirty="0">
                <a:solidFill>
                  <a:schemeClr val="tx1"/>
                </a:solidFill>
              </a:rPr>
              <a:t>d</a:t>
            </a:r>
            <a:endParaRPr lang="zh-CN" altLang="en-US" sz="1800" b="1" dirty="0">
              <a:solidFill>
                <a:schemeClr val="tx1"/>
              </a:solidFill>
            </a:endParaRPr>
          </a:p>
        </p:txBody>
      </p:sp>
      <p:sp>
        <p:nvSpPr>
          <p:cNvPr id="7177" name="矩形 10"/>
          <p:cNvSpPr/>
          <p:nvPr/>
        </p:nvSpPr>
        <p:spPr>
          <a:xfrm>
            <a:off x="4287203" y="5516880"/>
            <a:ext cx="557212" cy="360363"/>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1800" b="1" dirty="0">
                <a:solidFill>
                  <a:schemeClr val="tx1"/>
                </a:solidFill>
              </a:rPr>
              <a:t>e</a:t>
            </a:r>
            <a:endParaRPr lang="zh-CN" altLang="en-US" sz="1800" b="1" dirty="0">
              <a:solidFill>
                <a:schemeClr val="tx1"/>
              </a:solidFill>
            </a:endParaRPr>
          </a:p>
        </p:txBody>
      </p:sp>
      <p:sp>
        <p:nvSpPr>
          <p:cNvPr id="7178" name="矩形 11"/>
          <p:cNvSpPr/>
          <p:nvPr/>
        </p:nvSpPr>
        <p:spPr>
          <a:xfrm>
            <a:off x="5477828" y="5516880"/>
            <a:ext cx="557212" cy="360363"/>
          </a:xfrm>
          <a:prstGeom prst="rect">
            <a:avLst/>
          </a:prstGeom>
          <a:noFill/>
          <a:ln w="12700" cap="flat" cmpd="sng">
            <a:solidFill>
              <a:schemeClr val="tx2"/>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 typeface="Arial" panose="020B0604020202020204" pitchFamily="34" charset="0"/>
              <a:buNone/>
            </a:pPr>
            <a:r>
              <a:rPr lang="en-US" altLang="zh-CN" sz="1800" b="1" dirty="0">
                <a:solidFill>
                  <a:schemeClr val="tx1"/>
                </a:solidFill>
              </a:rPr>
              <a:t>f</a:t>
            </a:r>
            <a:endParaRPr lang="zh-CN" altLang="en-US" sz="1800" b="1" dirty="0">
              <a:solidFill>
                <a:schemeClr val="tx1"/>
              </a:solidFill>
            </a:endParaRPr>
          </a:p>
        </p:txBody>
      </p:sp>
      <p:cxnSp>
        <p:nvCxnSpPr>
          <p:cNvPr id="7179" name="直接箭头连接符 13"/>
          <p:cNvCxnSpPr>
            <a:stCxn id="7172" idx="2"/>
            <a:endCxn id="7173" idx="0"/>
          </p:cNvCxnSpPr>
          <p:nvPr/>
        </p:nvCxnSpPr>
        <p:spPr>
          <a:xfrm flipH="1">
            <a:off x="3383915" y="4437380"/>
            <a:ext cx="1182688" cy="360363"/>
          </a:xfrm>
          <a:prstGeom prst="straightConnector1">
            <a:avLst/>
          </a:prstGeom>
          <a:ln w="9525" cap="flat" cmpd="sng">
            <a:solidFill>
              <a:schemeClr val="tx2"/>
            </a:solidFill>
            <a:prstDash val="solid"/>
            <a:headEnd type="none" w="med" len="med"/>
            <a:tailEnd type="triangle" w="med" len="med"/>
          </a:ln>
        </p:spPr>
      </p:cxnSp>
      <p:cxnSp>
        <p:nvCxnSpPr>
          <p:cNvPr id="7180" name="直接箭头连接符 19"/>
          <p:cNvCxnSpPr>
            <a:stCxn id="7172" idx="2"/>
            <a:endCxn id="7175" idx="0"/>
          </p:cNvCxnSpPr>
          <p:nvPr/>
        </p:nvCxnSpPr>
        <p:spPr>
          <a:xfrm>
            <a:off x="4566603" y="4437380"/>
            <a:ext cx="1181100" cy="360363"/>
          </a:xfrm>
          <a:prstGeom prst="straightConnector1">
            <a:avLst/>
          </a:prstGeom>
          <a:ln w="9525" cap="flat" cmpd="sng">
            <a:solidFill>
              <a:schemeClr val="tx2"/>
            </a:solidFill>
            <a:prstDash val="solid"/>
            <a:headEnd type="none" w="med" len="med"/>
            <a:tailEnd type="triangle" w="med" len="med"/>
          </a:ln>
        </p:spPr>
      </p:cxnSp>
      <p:cxnSp>
        <p:nvCxnSpPr>
          <p:cNvPr id="7181" name="直接箭头连接符 22"/>
          <p:cNvCxnSpPr>
            <a:stCxn id="7172" idx="2"/>
            <a:endCxn id="7174" idx="0"/>
          </p:cNvCxnSpPr>
          <p:nvPr/>
        </p:nvCxnSpPr>
        <p:spPr>
          <a:xfrm>
            <a:off x="4566603" y="4437380"/>
            <a:ext cx="0" cy="360363"/>
          </a:xfrm>
          <a:prstGeom prst="straightConnector1">
            <a:avLst/>
          </a:prstGeom>
          <a:ln w="9525" cap="flat" cmpd="sng">
            <a:solidFill>
              <a:schemeClr val="tx2"/>
            </a:solidFill>
            <a:prstDash val="solid"/>
            <a:headEnd type="none" w="med" len="med"/>
            <a:tailEnd type="triangle" w="med" len="med"/>
          </a:ln>
        </p:spPr>
      </p:cxnSp>
      <p:cxnSp>
        <p:nvCxnSpPr>
          <p:cNvPr id="7182" name="直接箭头连接符 26"/>
          <p:cNvCxnSpPr>
            <a:endCxn id="7178" idx="0"/>
          </p:cNvCxnSpPr>
          <p:nvPr/>
        </p:nvCxnSpPr>
        <p:spPr>
          <a:xfrm>
            <a:off x="4574540" y="5156518"/>
            <a:ext cx="1181100" cy="360362"/>
          </a:xfrm>
          <a:prstGeom prst="straightConnector1">
            <a:avLst/>
          </a:prstGeom>
          <a:ln w="9525" cap="flat" cmpd="sng">
            <a:solidFill>
              <a:schemeClr val="tx2"/>
            </a:solidFill>
            <a:prstDash val="solid"/>
            <a:headEnd type="none" w="med" len="med"/>
            <a:tailEnd type="triangle" w="med" len="med"/>
          </a:ln>
        </p:spPr>
      </p:cxnSp>
      <p:cxnSp>
        <p:nvCxnSpPr>
          <p:cNvPr id="7183" name="直接箭头连接符 27"/>
          <p:cNvCxnSpPr/>
          <p:nvPr/>
        </p:nvCxnSpPr>
        <p:spPr>
          <a:xfrm>
            <a:off x="4566603" y="5156518"/>
            <a:ext cx="0" cy="360362"/>
          </a:xfrm>
          <a:prstGeom prst="straightConnector1">
            <a:avLst/>
          </a:prstGeom>
          <a:ln w="9525" cap="flat" cmpd="sng">
            <a:solidFill>
              <a:schemeClr val="tx2"/>
            </a:solidFill>
            <a:prstDash val="solid"/>
            <a:headEnd type="none" w="med" len="med"/>
            <a:tailEnd type="triangle" w="med" len="med"/>
          </a:ln>
        </p:spPr>
      </p:cxnSp>
      <p:cxnSp>
        <p:nvCxnSpPr>
          <p:cNvPr id="7184" name="直接箭头连接符 28"/>
          <p:cNvCxnSpPr/>
          <p:nvPr/>
        </p:nvCxnSpPr>
        <p:spPr>
          <a:xfrm>
            <a:off x="3396615" y="5156518"/>
            <a:ext cx="0" cy="360362"/>
          </a:xfrm>
          <a:prstGeom prst="straightConnector1">
            <a:avLst/>
          </a:prstGeom>
          <a:ln w="9525" cap="flat" cmpd="sng">
            <a:solidFill>
              <a:schemeClr val="tx2"/>
            </a:solidFill>
            <a:prstDash val="solid"/>
            <a:headEnd type="none" w="med" len="med"/>
            <a:tailEnd type="triangle" w="med" len="med"/>
          </a:ln>
        </p:spPr>
      </p:cxnSp>
      <p:cxnSp>
        <p:nvCxnSpPr>
          <p:cNvPr id="7185" name="直接箭头连接符 29"/>
          <p:cNvCxnSpPr/>
          <p:nvPr/>
        </p:nvCxnSpPr>
        <p:spPr>
          <a:xfrm>
            <a:off x="5747703" y="5156518"/>
            <a:ext cx="0" cy="360362"/>
          </a:xfrm>
          <a:prstGeom prst="straightConnector1">
            <a:avLst/>
          </a:prstGeom>
          <a:ln w="9525" cap="flat" cmpd="sng">
            <a:solidFill>
              <a:schemeClr val="tx2"/>
            </a:solidFill>
            <a:prstDash val="solid"/>
            <a:headEnd type="none" w="med" len="med"/>
            <a:tailEnd type="triangle" w="med" len="med"/>
          </a:ln>
        </p:spPr>
      </p:cxn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body" idx="4294967295"/>
          </p:nvPr>
        </p:nvSpPr>
        <p:spPr>
          <a:xfrm>
            <a:off x="1212533" y="1268190"/>
            <a:ext cx="1898650" cy="2308225"/>
          </a:xfrm>
        </p:spPr>
        <p:txBody>
          <a:bodyPr vert="horz" wrap="square" lIns="91440" tIns="45720" rIns="91440" bIns="45720" anchor="t" anchorCtr="0"/>
          <a:lstStyle/>
          <a:p>
            <a:pPr eaLnBrk="1" hangingPunct="1">
              <a:lnSpc>
                <a:spcPct val="80000"/>
              </a:lnSpc>
              <a:buNone/>
            </a:pPr>
            <a:r>
              <a:rPr lang="en-US" altLang="zh-CN" sz="2000" b="1" dirty="0">
                <a:cs typeface="Times New Roman" panose="02020603050405020304" pitchFamily="18" charset="0"/>
              </a:rPr>
              <a:t>//</a:t>
            </a:r>
            <a:r>
              <a:rPr lang="zh-CN" altLang="en-US" sz="2000" b="1" dirty="0">
                <a:cs typeface="Times New Roman" panose="02020603050405020304" pitchFamily="18" charset="0"/>
              </a:rPr>
              <a:t>模块</a:t>
            </a:r>
            <a:r>
              <a:rPr lang="en-US" altLang="zh-CN" sz="2000" b="1" dirty="0">
                <a:cs typeface="Times New Roman" panose="02020603050405020304" pitchFamily="18" charset="0"/>
              </a:rPr>
              <a:t>1</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namespace A</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int x=1;</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void f()</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	}</a:t>
            </a:r>
            <a:endParaRPr lang="en-US" altLang="zh-CN" sz="2000" b="1" dirty="0">
              <a:cs typeface="Times New Roman" panose="02020603050405020304" pitchFamily="18" charset="0"/>
            </a:endParaRPr>
          </a:p>
          <a:p>
            <a:pPr eaLnBrk="1" hangingPunct="1">
              <a:lnSpc>
                <a:spcPct val="80000"/>
              </a:lnSpc>
              <a:buNone/>
            </a:pPr>
            <a:r>
              <a:rPr lang="en-US" altLang="zh-CN" sz="2000" b="1" dirty="0">
                <a:cs typeface="Times New Roman" panose="02020603050405020304" pitchFamily="18" charset="0"/>
              </a:rPr>
              <a:t>}</a:t>
            </a:r>
            <a:endParaRPr lang="en-US" altLang="zh-CN" sz="2000" b="1" dirty="0">
              <a:ea typeface="Times New Roman" panose="02020603050405020304" pitchFamily="18" charset="0"/>
            </a:endParaRPr>
          </a:p>
        </p:txBody>
      </p:sp>
      <p:sp>
        <p:nvSpPr>
          <p:cNvPr id="46083" name="Rectangle 3"/>
          <p:cNvSpPr>
            <a:spLocks noChangeArrowheads="1"/>
          </p:cNvSpPr>
          <p:nvPr/>
        </p:nvSpPr>
        <p:spPr bwMode="auto">
          <a:xfrm>
            <a:off x="869315" y="3721100"/>
            <a:ext cx="2097405" cy="2212975"/>
          </a:xfrm>
          <a:prstGeom prst="rect">
            <a:avLst/>
          </a:prstGeom>
          <a:noFill/>
          <a:ln w="9525">
            <a:noFill/>
            <a:miter lim="800000"/>
          </a:ln>
        </p:spPr>
        <p:txBody>
          <a:bodyPr/>
          <a:lstStyle/>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模块</a:t>
            </a: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2</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namespace B</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1200" cap="none" spc="0" normalizeH="0" baseline="0" noProof="0" err="1">
                <a:ln>
                  <a:noFill/>
                </a:ln>
                <a:solidFill>
                  <a:schemeClr val="tx2"/>
                </a:solidFill>
                <a:effectLst/>
                <a:uLnTx/>
                <a:uFillTx/>
                <a:latin typeface="+mn-lt"/>
                <a:ea typeface="+mn-ea"/>
                <a:cs typeface="Times New Roman" panose="02020603050405020304" pitchFamily="18" charset="0"/>
              </a:rPr>
              <a:t>int</a:t>
            </a: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x=0;</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void f()</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 ......</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Tx/>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120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46084" name="Text Box 4"/>
          <p:cNvSpPr txBox="1">
            <a:spLocks noChangeArrowheads="1"/>
          </p:cNvSpPr>
          <p:nvPr/>
        </p:nvSpPr>
        <p:spPr bwMode="auto">
          <a:xfrm>
            <a:off x="4668520" y="1542827"/>
            <a:ext cx="2757488" cy="1262063"/>
          </a:xfrm>
          <a:prstGeom prst="rect">
            <a:avLst/>
          </a:prstGeom>
          <a:noFill/>
          <a:ln w="9525">
            <a:noFill/>
            <a:miter lim="800000"/>
          </a:ln>
        </p:spPr>
        <p:txBody>
          <a:bodyPr>
            <a:spAutoFit/>
          </a:bodyPr>
          <a:lstStyle/>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 A::x ...   //A</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x </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A::f();        //A</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f</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 B::x ...   //B</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x</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B::f();        //B</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f</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p:txBody>
      </p:sp>
      <p:sp>
        <p:nvSpPr>
          <p:cNvPr id="46085" name="Text Box 5"/>
          <p:cNvSpPr txBox="1">
            <a:spLocks noChangeArrowheads="1"/>
          </p:cNvSpPr>
          <p:nvPr/>
        </p:nvSpPr>
        <p:spPr bwMode="auto">
          <a:xfrm>
            <a:off x="4668520" y="2949352"/>
            <a:ext cx="2684463" cy="1570038"/>
          </a:xfrm>
          <a:prstGeom prst="rect">
            <a:avLst/>
          </a:prstGeom>
          <a:noFill/>
          <a:ln w="9525">
            <a:noFill/>
            <a:miter lim="800000"/>
          </a:ln>
        </p:spPr>
        <p:txBody>
          <a:bodyPr>
            <a:spAutoFit/>
          </a:bodyPr>
          <a:lstStyle/>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using namespace A;</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 x ...        //A</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x </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f();             //A</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f</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 B::x ...   //B</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x</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chemeClr val="tx2"/>
                </a:solidFill>
                <a:latin typeface="+mn-lt"/>
                <a:ea typeface="+mn-ea"/>
                <a:cs typeface="Times New Roman" panose="02020603050405020304" pitchFamily="18" charset="0"/>
              </a:rPr>
              <a:t>B::f();        //B</a:t>
            </a:r>
            <a:r>
              <a:rPr kumimoji="0" lang="zh-CN" altLang="en-US" sz="2000" b="1" kern="1200" cap="none" spc="0" normalizeH="0" baseline="0" noProof="0">
                <a:solidFill>
                  <a:schemeClr val="tx2"/>
                </a:solidFill>
                <a:latin typeface="+mn-lt"/>
                <a:ea typeface="+mn-ea"/>
                <a:cs typeface="Times New Roman" panose="02020603050405020304" pitchFamily="18" charset="0"/>
              </a:rPr>
              <a:t>中的</a:t>
            </a:r>
            <a:r>
              <a:rPr kumimoji="0" lang="en-US" altLang="zh-CN" sz="2000" b="1" kern="1200" cap="none" spc="0" normalizeH="0" baseline="0" noProof="0">
                <a:solidFill>
                  <a:schemeClr val="tx2"/>
                </a:solidFill>
                <a:latin typeface="+mn-lt"/>
                <a:ea typeface="+mn-ea"/>
                <a:cs typeface="Times New Roman" panose="02020603050405020304" pitchFamily="18" charset="0"/>
              </a:rPr>
              <a:t>f</a:t>
            </a:r>
            <a:endParaRPr kumimoji="0" lang="en-US" altLang="zh-CN" sz="2000" b="1" kern="1200" cap="none" spc="0" normalizeH="0" baseline="0" noProof="0">
              <a:solidFill>
                <a:schemeClr val="tx2"/>
              </a:solidFill>
              <a:latin typeface="+mn-lt"/>
              <a:ea typeface="+mn-ea"/>
              <a:cs typeface="Times New Roman" panose="02020603050405020304" pitchFamily="18" charset="0"/>
            </a:endParaRPr>
          </a:p>
        </p:txBody>
      </p:sp>
      <p:sp>
        <p:nvSpPr>
          <p:cNvPr id="47110" name="Text Box 6"/>
          <p:cNvSpPr txBox="1">
            <a:spLocks noChangeArrowheads="1"/>
          </p:cNvSpPr>
          <p:nvPr/>
        </p:nvSpPr>
        <p:spPr bwMode="auto">
          <a:xfrm>
            <a:off x="4668520" y="4627340"/>
            <a:ext cx="2757488" cy="1570038"/>
          </a:xfrm>
          <a:prstGeom prst="rect">
            <a:avLst/>
          </a:prstGeom>
          <a:noFill/>
          <a:ln w="9525">
            <a:noFill/>
            <a:miter lim="800000"/>
          </a:ln>
        </p:spPr>
        <p:txBody>
          <a:bodyPr>
            <a:spAutoFit/>
          </a:bodyPr>
          <a:lstStyle/>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dirty="0">
                <a:solidFill>
                  <a:schemeClr val="tx2"/>
                </a:solidFill>
                <a:latin typeface="+mn-lt"/>
                <a:ea typeface="+mn-ea"/>
                <a:cs typeface="Times New Roman" panose="02020603050405020304" pitchFamily="18" charset="0"/>
              </a:rPr>
              <a:t>using A::f;</a:t>
            </a:r>
            <a:endParaRPr kumimoji="0" lang="en-US" altLang="zh-CN" sz="2000" b="1" kern="1200" cap="none" spc="0" normalizeH="0" baseline="0" noProof="0" dirty="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dirty="0">
                <a:solidFill>
                  <a:schemeClr val="tx2"/>
                </a:solidFill>
                <a:latin typeface="+mn-lt"/>
                <a:ea typeface="+mn-ea"/>
                <a:cs typeface="Times New Roman" panose="02020603050405020304" pitchFamily="18" charset="0"/>
              </a:rPr>
              <a:t>... A::x ...    //A</a:t>
            </a:r>
            <a:r>
              <a:rPr kumimoji="0" lang="zh-CN" altLang="en-US" sz="2000" b="1" kern="1200" cap="none" spc="0" normalizeH="0" baseline="0" noProof="0" dirty="0">
                <a:solidFill>
                  <a:schemeClr val="tx2"/>
                </a:solidFill>
                <a:latin typeface="+mn-lt"/>
                <a:ea typeface="+mn-ea"/>
                <a:cs typeface="Times New Roman" panose="02020603050405020304" pitchFamily="18" charset="0"/>
              </a:rPr>
              <a:t>中的</a:t>
            </a:r>
            <a:r>
              <a:rPr kumimoji="0" lang="en-US" altLang="zh-CN" sz="2000" b="1" kern="1200" cap="none" spc="0" normalizeH="0" baseline="0" noProof="0" dirty="0">
                <a:solidFill>
                  <a:schemeClr val="tx2"/>
                </a:solidFill>
                <a:latin typeface="+mn-lt"/>
                <a:ea typeface="+mn-ea"/>
                <a:cs typeface="Times New Roman" panose="02020603050405020304" pitchFamily="18" charset="0"/>
              </a:rPr>
              <a:t>x </a:t>
            </a:r>
            <a:endParaRPr kumimoji="0" lang="en-US" altLang="zh-CN" sz="2000" b="1" kern="1200" cap="none" spc="0" normalizeH="0" baseline="0" noProof="0" dirty="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dirty="0">
                <a:solidFill>
                  <a:schemeClr val="tx2"/>
                </a:solidFill>
                <a:latin typeface="+mn-lt"/>
                <a:ea typeface="+mn-ea"/>
                <a:cs typeface="Times New Roman" panose="02020603050405020304" pitchFamily="18" charset="0"/>
              </a:rPr>
              <a:t>f();              //A</a:t>
            </a:r>
            <a:r>
              <a:rPr kumimoji="0" lang="zh-CN" altLang="en-US" sz="2000" b="1" kern="1200" cap="none" spc="0" normalizeH="0" baseline="0" noProof="0" dirty="0">
                <a:solidFill>
                  <a:schemeClr val="tx2"/>
                </a:solidFill>
                <a:latin typeface="+mn-lt"/>
                <a:ea typeface="+mn-ea"/>
                <a:cs typeface="Times New Roman" panose="02020603050405020304" pitchFamily="18" charset="0"/>
              </a:rPr>
              <a:t>中的</a:t>
            </a:r>
            <a:r>
              <a:rPr kumimoji="0" lang="en-US" altLang="zh-CN" sz="2000" b="1" kern="1200" cap="none" spc="0" normalizeH="0" baseline="0" noProof="0" dirty="0">
                <a:solidFill>
                  <a:schemeClr val="tx2"/>
                </a:solidFill>
                <a:latin typeface="+mn-lt"/>
                <a:ea typeface="+mn-ea"/>
                <a:cs typeface="Times New Roman" panose="02020603050405020304" pitchFamily="18" charset="0"/>
              </a:rPr>
              <a:t>f</a:t>
            </a:r>
            <a:endParaRPr kumimoji="0" lang="en-US" altLang="zh-CN" sz="2000" b="1" kern="1200" cap="none" spc="0" normalizeH="0" baseline="0" noProof="0" dirty="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dirty="0">
                <a:solidFill>
                  <a:schemeClr val="tx2"/>
                </a:solidFill>
                <a:latin typeface="+mn-lt"/>
                <a:ea typeface="+mn-ea"/>
                <a:cs typeface="Times New Roman" panose="02020603050405020304" pitchFamily="18" charset="0"/>
              </a:rPr>
              <a:t>... B::x ...    //B</a:t>
            </a:r>
            <a:r>
              <a:rPr kumimoji="0" lang="zh-CN" altLang="en-US" sz="2000" b="1" kern="1200" cap="none" spc="0" normalizeH="0" baseline="0" noProof="0" dirty="0">
                <a:solidFill>
                  <a:schemeClr val="tx2"/>
                </a:solidFill>
                <a:latin typeface="+mn-lt"/>
                <a:ea typeface="+mn-ea"/>
                <a:cs typeface="Times New Roman" panose="02020603050405020304" pitchFamily="18" charset="0"/>
              </a:rPr>
              <a:t>中的</a:t>
            </a:r>
            <a:r>
              <a:rPr kumimoji="0" lang="en-US" altLang="zh-CN" sz="2000" b="1" kern="1200" cap="none" spc="0" normalizeH="0" baseline="0" noProof="0" dirty="0">
                <a:solidFill>
                  <a:schemeClr val="tx2"/>
                </a:solidFill>
                <a:latin typeface="+mn-lt"/>
                <a:ea typeface="+mn-ea"/>
                <a:cs typeface="Times New Roman" panose="02020603050405020304" pitchFamily="18" charset="0"/>
              </a:rPr>
              <a:t>x</a:t>
            </a:r>
            <a:endParaRPr kumimoji="0" lang="en-US" altLang="zh-CN" sz="2000" b="1" kern="1200" cap="none" spc="0" normalizeH="0" baseline="0" noProof="0" dirty="0">
              <a:solidFill>
                <a:schemeClr val="tx2"/>
              </a:solidFill>
              <a:latin typeface="+mn-lt"/>
              <a:ea typeface="+mn-ea"/>
              <a:cs typeface="Times New Roman" panose="02020603050405020304" pitchFamily="18" charset="0"/>
            </a:endParaRPr>
          </a:p>
          <a:p>
            <a:pPr marL="342900" marR="0" indent="-342900" defTabSz="914400" eaLnBrk="1" hangingPunct="1">
              <a:lnSpc>
                <a:spcPct val="80000"/>
              </a:lnSpc>
              <a:spcBef>
                <a:spcPct val="20000"/>
              </a:spcBef>
              <a:buClr>
                <a:schemeClr val="tx1"/>
              </a:buClr>
              <a:buSzPct val="70000"/>
              <a:buFont typeface="Arial" panose="020B0604020202020204" pitchFamily="34" charset="0"/>
              <a:buNone/>
              <a:defRPr/>
            </a:pPr>
            <a:r>
              <a:rPr kumimoji="0" lang="en-US" altLang="zh-CN" sz="2000" b="1" kern="1200" cap="none" spc="0" normalizeH="0" baseline="0" noProof="0" dirty="0">
                <a:solidFill>
                  <a:schemeClr val="tx2"/>
                </a:solidFill>
                <a:latin typeface="+mn-lt"/>
                <a:ea typeface="+mn-ea"/>
                <a:cs typeface="Times New Roman" panose="02020603050405020304" pitchFamily="18" charset="0"/>
              </a:rPr>
              <a:t>B::f();         //B</a:t>
            </a:r>
            <a:r>
              <a:rPr kumimoji="0" lang="zh-CN" altLang="en-US" sz="2000" b="1" kern="1200" cap="none" spc="0" normalizeH="0" baseline="0" noProof="0" dirty="0">
                <a:solidFill>
                  <a:schemeClr val="tx2"/>
                </a:solidFill>
                <a:latin typeface="+mn-lt"/>
                <a:ea typeface="+mn-ea"/>
                <a:cs typeface="Times New Roman" panose="02020603050405020304" pitchFamily="18" charset="0"/>
              </a:rPr>
              <a:t>中的</a:t>
            </a:r>
            <a:r>
              <a:rPr kumimoji="0" lang="en-US" altLang="zh-CN" sz="2000" b="1" kern="1200" cap="none" spc="0" normalizeH="0" baseline="0" noProof="0" dirty="0">
                <a:solidFill>
                  <a:schemeClr val="tx2"/>
                </a:solidFill>
                <a:latin typeface="+mn-lt"/>
                <a:ea typeface="+mn-ea"/>
                <a:cs typeface="Times New Roman" panose="02020603050405020304" pitchFamily="18" charset="0"/>
              </a:rPr>
              <a:t>f</a:t>
            </a:r>
            <a:endParaRPr kumimoji="0" lang="en-US" altLang="zh-CN" sz="2000" b="1" kern="1200" cap="none" spc="0" normalizeH="0" baseline="0" noProof="0" dirty="0">
              <a:solidFill>
                <a:schemeClr val="tx2"/>
              </a:solidFill>
              <a:latin typeface="+mn-lt"/>
              <a:ea typeface="+mn-ea"/>
              <a:cs typeface="Times New Roman" panose="02020603050405020304" pitchFamily="18" charset="0"/>
            </a:endParaRPr>
          </a:p>
        </p:txBody>
      </p:sp>
      <p:sp>
        <p:nvSpPr>
          <p:cNvPr id="46087" name="Text Box 7"/>
          <p:cNvSpPr txBox="1">
            <a:spLocks noChangeArrowheads="1"/>
          </p:cNvSpPr>
          <p:nvPr/>
        </p:nvSpPr>
        <p:spPr bwMode="auto">
          <a:xfrm>
            <a:off x="4124008" y="1196752"/>
            <a:ext cx="4071938" cy="338138"/>
          </a:xfrm>
          <a:prstGeom prst="rect">
            <a:avLst/>
          </a:prstGeom>
          <a:noFill/>
          <a:ln w="9525">
            <a:noFill/>
            <a:miter lim="800000"/>
          </a:ln>
        </p:spPr>
        <p:txBody>
          <a:bodyPr>
            <a:spAutoFit/>
          </a:bodyPr>
          <a:lstStyle/>
          <a:p>
            <a:pPr marL="342900" marR="0" indent="-342900" defTabSz="914400" eaLnBrk="1" hangingPunct="1">
              <a:lnSpc>
                <a:spcPct val="80000"/>
              </a:lnSpc>
              <a:spcBef>
                <a:spcPct val="20000"/>
              </a:spcBef>
              <a:buClr>
                <a:schemeClr val="tx1"/>
              </a:buClr>
              <a:buSzPct val="70000"/>
              <a:buFontTx/>
              <a:buNone/>
              <a:defRPr/>
            </a:pPr>
            <a:r>
              <a:rPr kumimoji="0" lang="en-US" altLang="zh-CN" sz="2000" b="1" kern="1200" cap="none" spc="0" normalizeH="0" baseline="0" noProof="0">
                <a:solidFill>
                  <a:srgbClr val="0070C0"/>
                </a:solidFill>
                <a:latin typeface="+mn-lt"/>
                <a:ea typeface="+mn-ea"/>
                <a:cs typeface="Times New Roman" panose="02020603050405020304" pitchFamily="18" charset="0"/>
              </a:rPr>
              <a:t>//</a:t>
            </a:r>
            <a:r>
              <a:rPr kumimoji="0" lang="zh-CN" altLang="en-US" sz="2000" b="1" kern="1200" cap="none" spc="0" normalizeH="0" baseline="0" noProof="0">
                <a:solidFill>
                  <a:srgbClr val="0070C0"/>
                </a:solidFill>
                <a:latin typeface="+mn-lt"/>
                <a:ea typeface="+mn-ea"/>
                <a:cs typeface="Times New Roman" panose="02020603050405020304" pitchFamily="18" charset="0"/>
              </a:rPr>
              <a:t>模块</a:t>
            </a:r>
            <a:r>
              <a:rPr kumimoji="0" lang="en-US" altLang="zh-CN" sz="2000" b="1" kern="1200" cap="none" spc="0" normalizeH="0" baseline="0" noProof="0">
                <a:solidFill>
                  <a:srgbClr val="0070C0"/>
                </a:solidFill>
                <a:latin typeface="+mn-lt"/>
                <a:ea typeface="+mn-ea"/>
                <a:cs typeface="Times New Roman" panose="02020603050405020304" pitchFamily="18" charset="0"/>
              </a:rPr>
              <a:t>3</a:t>
            </a:r>
            <a:r>
              <a:rPr kumimoji="0" lang="zh-CN" altLang="en-US" sz="2000" b="1" kern="1200" cap="none" spc="0" normalizeH="0" baseline="0" noProof="0">
                <a:solidFill>
                  <a:srgbClr val="0070C0"/>
                </a:solidFill>
                <a:latin typeface="+mn-lt"/>
                <a:ea typeface="+mn-ea"/>
                <a:cs typeface="Times New Roman" panose="02020603050405020304" pitchFamily="18" charset="0"/>
              </a:rPr>
              <a:t>：使用命名空间的三种方式</a:t>
            </a:r>
            <a:endParaRPr kumimoji="0" lang="en-US" altLang="zh-CN" sz="2000" b="1" kern="1200" cap="none" spc="0" normalizeH="0" baseline="0" noProof="0">
              <a:solidFill>
                <a:srgbClr val="0070C0"/>
              </a:solidFill>
              <a:latin typeface="+mn-lt"/>
              <a:ea typeface="+mn-ea"/>
              <a:cs typeface="Times New Roman" panose="02020603050405020304" pitchFamily="18" charset="0"/>
            </a:endParaRPr>
          </a:p>
        </p:txBody>
      </p:sp>
      <p:sp>
        <p:nvSpPr>
          <p:cNvPr id="47112" name="Text Box 8"/>
          <p:cNvSpPr txBox="1"/>
          <p:nvPr/>
        </p:nvSpPr>
        <p:spPr>
          <a:xfrm>
            <a:off x="4095433" y="1544415"/>
            <a:ext cx="58060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1</a:t>
            </a:r>
            <a:r>
              <a:rPr lang="zh-CN" altLang="en-US" sz="1800" b="1" dirty="0">
                <a:solidFill>
                  <a:schemeClr val="tx1"/>
                </a:solidFill>
                <a:latin typeface="Verdana" panose="020B0604030504040204" pitchFamily="34" charset="0"/>
                <a:ea typeface="宋体" panose="02010600030101010101" pitchFamily="2" charset="-122"/>
              </a:rPr>
              <a:t>、</a:t>
            </a:r>
            <a:endParaRPr lang="zh-CN" altLang="en-US" sz="1800" b="1" dirty="0">
              <a:solidFill>
                <a:schemeClr val="tx1"/>
              </a:solidFill>
              <a:latin typeface="Verdana" panose="020B0604030504040204" pitchFamily="34" charset="0"/>
              <a:ea typeface="宋体" panose="02010600030101010101" pitchFamily="2" charset="-122"/>
            </a:endParaRPr>
          </a:p>
        </p:txBody>
      </p:sp>
      <p:sp>
        <p:nvSpPr>
          <p:cNvPr id="47113" name="Text Box 9"/>
          <p:cNvSpPr txBox="1"/>
          <p:nvPr/>
        </p:nvSpPr>
        <p:spPr>
          <a:xfrm>
            <a:off x="4095433" y="2911252"/>
            <a:ext cx="58060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2</a:t>
            </a:r>
            <a:r>
              <a:rPr lang="zh-CN" altLang="en-US" sz="1800" b="1" dirty="0">
                <a:solidFill>
                  <a:schemeClr val="tx1"/>
                </a:solidFill>
                <a:latin typeface="Verdana" panose="020B0604030504040204" pitchFamily="34" charset="0"/>
                <a:ea typeface="宋体" panose="02010600030101010101" pitchFamily="2" charset="-122"/>
              </a:rPr>
              <a:t>、</a:t>
            </a:r>
            <a:endParaRPr lang="zh-CN" altLang="en-US" sz="1800" b="1" dirty="0">
              <a:solidFill>
                <a:schemeClr val="tx1"/>
              </a:solidFill>
              <a:latin typeface="Verdana" panose="020B0604030504040204" pitchFamily="34" charset="0"/>
              <a:ea typeface="宋体" panose="02010600030101010101" pitchFamily="2" charset="-122"/>
            </a:endParaRPr>
          </a:p>
        </p:txBody>
      </p:sp>
      <p:sp>
        <p:nvSpPr>
          <p:cNvPr id="47114" name="Text Box 10"/>
          <p:cNvSpPr txBox="1"/>
          <p:nvPr/>
        </p:nvSpPr>
        <p:spPr>
          <a:xfrm>
            <a:off x="4109720" y="4625752"/>
            <a:ext cx="580608" cy="36933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3</a:t>
            </a:r>
            <a:r>
              <a:rPr lang="zh-CN" altLang="en-US" sz="1800" b="1" dirty="0">
                <a:solidFill>
                  <a:schemeClr val="tx1"/>
                </a:solidFill>
                <a:latin typeface="Verdana" panose="020B0604030504040204" pitchFamily="34" charset="0"/>
                <a:ea typeface="宋体" panose="02010600030101010101" pitchFamily="2" charset="-122"/>
              </a:rPr>
              <a:t>、</a:t>
            </a:r>
            <a:endParaRPr lang="zh-CN" altLang="en-US" sz="1800" b="1" dirty="0">
              <a:solidFill>
                <a:schemeClr val="tx1"/>
              </a:solidFill>
              <a:latin typeface="Verdana" panose="020B0604030504040204" pitchFamily="34" charset="0"/>
              <a:ea typeface="宋体" panose="02010600030101010101" pitchFamily="2" charset="-122"/>
            </a:endParaRPr>
          </a:p>
        </p:txBody>
      </p:sp>
      <p:sp>
        <p:nvSpPr>
          <p:cNvPr id="11" name="Rectangle 2"/>
          <p:cNvSpPr txBox="1">
            <a:spLocks noChangeArrowheads="1"/>
          </p:cNvSpPr>
          <p:nvPr/>
        </p:nvSpPr>
        <p:spPr bwMode="auto">
          <a:xfrm>
            <a:off x="1547495" y="-17145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4.3.3 </a:t>
            </a:r>
            <a:r>
              <a:rPr kumimoji="0" lang="zh-CN" altLang="en-US" sz="4000" b="1" kern="0" cap="none" spc="0" normalizeH="0" baseline="0" noProof="0">
                <a:solidFill>
                  <a:schemeClr val="tx2"/>
                </a:solidFill>
                <a:latin typeface="+mj-lt"/>
                <a:ea typeface="+mj-ea"/>
                <a:cs typeface="+mj-cs"/>
              </a:rPr>
              <a:t>命名空间</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type="body" idx="4294967295"/>
          </p:nvPr>
        </p:nvSpPr>
        <p:spPr>
          <a:xfrm>
            <a:off x="467360" y="1628775"/>
            <a:ext cx="8545830" cy="4300855"/>
          </a:xfrm>
        </p:spPr>
        <p:txBody>
          <a:bodyPr vert="horz" wrap="square" lIns="91440" tIns="45720" rIns="91440" bIns="45720" anchor="t" anchorCtr="0"/>
          <a:lstStyle/>
          <a:p>
            <a:pPr eaLnBrk="1" hangingPunct="1">
              <a:lnSpc>
                <a:spcPct val="90000"/>
              </a:lnSpc>
            </a:pPr>
            <a:r>
              <a:rPr lang="zh-CN" altLang="en-US" sz="2800" b="1" dirty="0">
                <a:solidFill>
                  <a:srgbClr val="FF0000"/>
                </a:solidFill>
                <a:latin typeface="Times New Roman" panose="02020603050405020304" pitchFamily="18" charset="0"/>
                <a:cs typeface="Times New Roman" panose="02020603050405020304" pitchFamily="18" charset="0"/>
              </a:rPr>
              <a:t>变量占有内存空间的时间段</a:t>
            </a:r>
            <a:r>
              <a:rPr lang="zh-CN" altLang="en-US" sz="2800" b="1" dirty="0">
                <a:latin typeface="Times New Roman" panose="02020603050405020304" pitchFamily="18" charset="0"/>
                <a:cs typeface="Times New Roman" panose="02020603050405020304" pitchFamily="18" charset="0"/>
              </a:rPr>
              <a:t>称为变量的生存期。 </a:t>
            </a:r>
            <a:endParaRPr lang="zh-CN" altLang="en-US" sz="28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静态：内存空间</a:t>
            </a:r>
            <a:r>
              <a:rPr lang="zh-CN" altLang="en-US" sz="2400" b="1" dirty="0">
                <a:solidFill>
                  <a:srgbClr val="FF0000"/>
                </a:solidFill>
                <a:latin typeface="Times New Roman" panose="02020603050405020304" pitchFamily="18" charset="0"/>
                <a:cs typeface="Times New Roman" panose="02020603050405020304" pitchFamily="18" charset="0"/>
              </a:rPr>
              <a:t>从程序开始执行时</a:t>
            </a:r>
            <a:r>
              <a:rPr lang="zh-CN" altLang="en-US" sz="2400" b="1" dirty="0">
                <a:latin typeface="Times New Roman" panose="02020603050405020304" pitchFamily="18" charset="0"/>
                <a:cs typeface="Times New Roman" panose="02020603050405020304" pitchFamily="18" charset="0"/>
              </a:rPr>
              <a:t>就进行分配，直到</a:t>
            </a:r>
            <a:r>
              <a:rPr lang="zh-CN" altLang="en-US" sz="2400" b="1" dirty="0">
                <a:solidFill>
                  <a:srgbClr val="FF0000"/>
                </a:solidFill>
                <a:latin typeface="Times New Roman" panose="02020603050405020304" pitchFamily="18" charset="0"/>
                <a:cs typeface="Times New Roman" panose="02020603050405020304" pitchFamily="18" charset="0"/>
              </a:rPr>
              <a:t>程序结束</a:t>
            </a:r>
            <a:r>
              <a:rPr lang="zh-CN" altLang="en-US" sz="2400" b="1" dirty="0">
                <a:latin typeface="Times New Roman" panose="02020603050405020304" pitchFamily="18" charset="0"/>
                <a:cs typeface="Times New Roman" panose="02020603050405020304" pitchFamily="18" charset="0"/>
              </a:rPr>
              <a:t>才收回它们的空间。</a:t>
            </a:r>
            <a:endParaRPr lang="en-US" altLang="zh-CN" sz="2400" b="1" dirty="0">
              <a:latin typeface="Times New Roman" panose="02020603050405020304" pitchFamily="18" charset="0"/>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全局变量</a:t>
            </a:r>
            <a:r>
              <a:rPr lang="zh-CN" altLang="en-US" sz="2000" b="1" dirty="0">
                <a:latin typeface="Times New Roman" panose="02020603050405020304" pitchFamily="18" charset="0"/>
                <a:cs typeface="Times New Roman" panose="02020603050405020304" pitchFamily="18" charset="0"/>
              </a:rPr>
              <a:t>具有静态生存期 。</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自动：内存空间</a:t>
            </a:r>
            <a:r>
              <a:rPr lang="zh-CN" altLang="en-US" sz="2400" b="1" dirty="0">
                <a:solidFill>
                  <a:srgbClr val="FF0000"/>
                </a:solidFill>
                <a:latin typeface="Times New Roman" panose="02020603050405020304" pitchFamily="18" charset="0"/>
                <a:cs typeface="Times New Roman" panose="02020603050405020304" pitchFamily="18" charset="0"/>
              </a:rPr>
              <a:t>在程序执行到定义它们的复合语句（包括函数体）时</a:t>
            </a:r>
            <a:r>
              <a:rPr lang="zh-CN" altLang="en-US" sz="2400" b="1" dirty="0">
                <a:latin typeface="Times New Roman" panose="02020603050405020304" pitchFamily="18" charset="0"/>
                <a:cs typeface="Times New Roman" panose="02020603050405020304" pitchFamily="18" charset="0"/>
              </a:rPr>
              <a:t>才分配，当定义它们的</a:t>
            </a:r>
            <a:r>
              <a:rPr lang="zh-CN" altLang="en-US" sz="2400" b="1" dirty="0">
                <a:solidFill>
                  <a:srgbClr val="FF0000"/>
                </a:solidFill>
                <a:latin typeface="Times New Roman" panose="02020603050405020304" pitchFamily="18" charset="0"/>
                <a:cs typeface="Times New Roman" panose="02020603050405020304" pitchFamily="18" charset="0"/>
              </a:rPr>
              <a:t>复合语句执行结束时</a:t>
            </a:r>
            <a:r>
              <a:rPr lang="zh-CN" altLang="en-US" sz="2400" b="1" dirty="0">
                <a:latin typeface="Times New Roman" panose="02020603050405020304" pitchFamily="18" charset="0"/>
                <a:cs typeface="Times New Roman" panose="02020603050405020304" pitchFamily="18" charset="0"/>
              </a:rPr>
              <a:t>，它们的空间将被收回。</a:t>
            </a:r>
            <a:endParaRPr lang="en-US" altLang="zh-CN" sz="2400" b="1" dirty="0">
              <a:latin typeface="Times New Roman" panose="02020603050405020304" pitchFamily="18" charset="0"/>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局部变量和函数的参数</a:t>
            </a:r>
            <a:r>
              <a:rPr lang="zh-CN" altLang="en-US" sz="2000" b="1" dirty="0">
                <a:latin typeface="Times New Roman" panose="02020603050405020304" pitchFamily="18" charset="0"/>
                <a:cs typeface="Times New Roman" panose="02020603050405020304" pitchFamily="18" charset="0"/>
              </a:rPr>
              <a:t>具有自动生存期。 </a:t>
            </a:r>
            <a:endParaRPr lang="zh-CN" altLang="en-US" sz="2000" b="1" dirty="0">
              <a:latin typeface="Times New Roman" panose="02020603050405020304" pitchFamily="18" charset="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动态 ：内存空间在程序中</a:t>
            </a:r>
            <a:r>
              <a:rPr lang="zh-CN" altLang="en-US" sz="2400" b="1" dirty="0">
                <a:solidFill>
                  <a:srgbClr val="FF0000"/>
                </a:solidFill>
                <a:latin typeface="Times New Roman" panose="02020603050405020304" pitchFamily="18" charset="0"/>
                <a:cs typeface="Times New Roman" panose="02020603050405020304" pitchFamily="18" charset="0"/>
              </a:rPr>
              <a:t>显式地用</a:t>
            </a:r>
            <a:r>
              <a:rPr lang="en-US" altLang="zh-CN" sz="2400" b="1" dirty="0">
                <a:solidFill>
                  <a:srgbClr val="FF0000"/>
                </a:solidFill>
                <a:latin typeface="Times New Roman" panose="02020603050405020304" pitchFamily="18" charset="0"/>
                <a:cs typeface="Times New Roman" panose="02020603050405020304" pitchFamily="18" charset="0"/>
              </a:rPr>
              <a:t>new</a:t>
            </a:r>
            <a:r>
              <a:rPr lang="zh-CN" altLang="en-US" sz="2400" b="1" dirty="0">
                <a:solidFill>
                  <a:srgbClr val="FF0000"/>
                </a:solidFill>
                <a:latin typeface="Times New Roman" panose="02020603050405020304" pitchFamily="18" charset="0"/>
                <a:cs typeface="Times New Roman" panose="02020603050405020304" pitchFamily="18" charset="0"/>
              </a:rPr>
              <a:t>操作或</a:t>
            </a:r>
            <a:r>
              <a:rPr lang="en-US" altLang="zh-CN" sz="2400" b="1" dirty="0">
                <a:solidFill>
                  <a:srgbClr val="FF0000"/>
                </a:solidFill>
                <a:latin typeface="Times New Roman" panose="02020603050405020304" pitchFamily="18" charset="0"/>
                <a:cs typeface="Times New Roman" panose="02020603050405020304" pitchFamily="18" charset="0"/>
              </a:rPr>
              <a:t>malloc</a:t>
            </a:r>
            <a:r>
              <a:rPr lang="zh-CN" altLang="en-US" sz="2400" b="1" dirty="0">
                <a:solidFill>
                  <a:srgbClr val="FF0000"/>
                </a:solidFill>
                <a:latin typeface="Times New Roman" panose="02020603050405020304" pitchFamily="18" charset="0"/>
                <a:cs typeface="Times New Roman" panose="02020603050405020304" pitchFamily="18" charset="0"/>
              </a:rPr>
              <a:t>（memory allocation）库函数</a:t>
            </a:r>
            <a:r>
              <a:rPr lang="zh-CN" altLang="en-US" sz="2400" b="1" dirty="0">
                <a:latin typeface="Times New Roman" panose="02020603050405020304" pitchFamily="18" charset="0"/>
                <a:cs typeface="Times New Roman" panose="02020603050405020304" pitchFamily="18" charset="0"/>
              </a:rPr>
              <a:t>分配、用</a:t>
            </a:r>
            <a:r>
              <a:rPr lang="en-US" altLang="zh-CN" sz="2400" b="1" dirty="0">
                <a:solidFill>
                  <a:srgbClr val="FF0000"/>
                </a:solidFill>
                <a:latin typeface="Times New Roman" panose="02020603050405020304" pitchFamily="18" charset="0"/>
                <a:cs typeface="Times New Roman" panose="02020603050405020304" pitchFamily="18" charset="0"/>
              </a:rPr>
              <a:t>delete</a:t>
            </a:r>
            <a:r>
              <a:rPr lang="zh-CN" altLang="en-US" sz="2400" b="1" dirty="0">
                <a:solidFill>
                  <a:srgbClr val="FF0000"/>
                </a:solidFill>
                <a:latin typeface="Times New Roman" panose="02020603050405020304" pitchFamily="18" charset="0"/>
                <a:cs typeface="Times New Roman" panose="02020603050405020304" pitchFamily="18" charset="0"/>
              </a:rPr>
              <a:t>操作或</a:t>
            </a:r>
            <a:r>
              <a:rPr lang="en-US" altLang="zh-CN" sz="2400" b="1" dirty="0">
                <a:solidFill>
                  <a:srgbClr val="FF0000"/>
                </a:solidFill>
                <a:latin typeface="Times New Roman" panose="02020603050405020304" pitchFamily="18" charset="0"/>
                <a:cs typeface="Times New Roman" panose="02020603050405020304" pitchFamily="18" charset="0"/>
              </a:rPr>
              <a:t>free</a:t>
            </a:r>
            <a:r>
              <a:rPr lang="zh-CN" altLang="en-US" sz="2400" b="1" dirty="0">
                <a:solidFill>
                  <a:srgbClr val="FF0000"/>
                </a:solidFill>
                <a:latin typeface="Times New Roman" panose="02020603050405020304" pitchFamily="18" charset="0"/>
                <a:cs typeface="Times New Roman" panose="02020603050405020304" pitchFamily="18" charset="0"/>
              </a:rPr>
              <a:t>库函数收回</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2" eaLnBrk="1" hangingPunct="1">
              <a:lnSpc>
                <a:spcPct val="90000"/>
              </a:lnSpc>
              <a:buFont typeface="Wingdings" panose="05000000000000000000" pitchFamily="2" charset="2"/>
              <a:buChar char="Ø"/>
            </a:pPr>
            <a:r>
              <a:rPr lang="zh-CN" altLang="en-US" sz="2000" b="1" dirty="0">
                <a:solidFill>
                  <a:srgbClr val="0000FF"/>
                </a:solidFill>
                <a:latin typeface="Times New Roman" panose="02020603050405020304" pitchFamily="18" charset="0"/>
                <a:cs typeface="Times New Roman" panose="02020603050405020304" pitchFamily="18" charset="0"/>
              </a:rPr>
              <a:t>动态变量具有动态生存期。 </a:t>
            </a:r>
            <a:endParaRPr lang="zh-CN" altLang="en-US" sz="2000" b="1" dirty="0">
              <a:solidFill>
                <a:srgbClr val="0000FF"/>
              </a:solidFill>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24000" y="190500"/>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4.3.4 </a:t>
            </a:r>
            <a:r>
              <a:rPr kumimoji="0" lang="zh-CN" altLang="zh-CN" sz="4000" b="1" kern="0" cap="none" spc="0" normalizeH="0" baseline="0" noProof="0">
                <a:solidFill>
                  <a:srgbClr val="000000"/>
                </a:solidFill>
                <a:latin typeface="楷体_GB2312" pitchFamily="1" charset="-122"/>
                <a:ea typeface="楷体_GB2312"/>
                <a:cs typeface="+mj-cs"/>
              </a:rPr>
              <a:t>变量的生存期</a:t>
            </a:r>
            <a:r>
              <a:rPr kumimoji="0" lang="en-US" altLang="zh-CN" sz="4000" b="1" kern="0" cap="none" spc="0" normalizeH="0" baseline="0" noProof="0">
                <a:solidFill>
                  <a:srgbClr val="000000"/>
                </a:solidFill>
                <a:latin typeface="楷体_GB2312" pitchFamily="1" charset="-122"/>
                <a:ea typeface="楷体_GB2312"/>
                <a:cs typeface="+mj-cs"/>
              </a:rPr>
              <a:t> P93</a:t>
            </a:r>
            <a:endParaRPr kumimoji="0" lang="en-US" altLang="zh-CN" sz="4000" b="1" kern="0" cap="none" spc="0" normalizeH="0" baseline="0" noProof="0">
              <a:solidFill>
                <a:srgbClr val="000000"/>
              </a:solidFill>
              <a:latin typeface="楷体_GB2312" pitchFamily="1" charset="-122"/>
              <a:ea typeface="楷体_GB231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type="body" idx="4294967295"/>
          </p:nvPr>
        </p:nvSpPr>
        <p:spPr>
          <a:xfrm>
            <a:off x="428625" y="2290763"/>
            <a:ext cx="8229600" cy="3441700"/>
          </a:xfrm>
        </p:spPr>
        <p:txBody>
          <a:bodyPr vert="horz" wrap="square" lIns="91440" tIns="45720" rIns="91440" bIns="45720" anchor="t" anchorCtr="0"/>
          <a:lstStyle/>
          <a:p>
            <a:pPr eaLnBrk="1" hangingPunct="1">
              <a:lnSpc>
                <a:spcPct val="90000"/>
              </a:lnSpc>
            </a:pPr>
            <a:r>
              <a:rPr lang="zh-CN" altLang="en-US" sz="2800" b="1" dirty="0"/>
              <a:t>程序的内存分配</a:t>
            </a:r>
            <a:r>
              <a:rPr lang="en-US" altLang="zh-CN" sz="2800" b="1" dirty="0"/>
              <a:t> P95</a:t>
            </a:r>
            <a:endParaRPr lang="zh-CN" altLang="en-US" sz="2800" b="1" dirty="0"/>
          </a:p>
          <a:p>
            <a:pPr lvl="1" eaLnBrk="1" hangingPunct="1">
              <a:lnSpc>
                <a:spcPct val="90000"/>
              </a:lnSpc>
              <a:buFont typeface="Wingdings" panose="05000000000000000000" pitchFamily="2" charset="2"/>
              <a:buChar char="l"/>
            </a:pPr>
            <a:r>
              <a:rPr lang="zh-CN" altLang="en-US" sz="2400" b="1" dirty="0"/>
              <a:t>静态数据区：用于</a:t>
            </a:r>
            <a:r>
              <a:rPr lang="zh-CN" altLang="en-US" sz="2400" b="1" dirty="0">
                <a:solidFill>
                  <a:srgbClr val="FF0000"/>
                </a:solidFill>
              </a:rPr>
              <a:t>全局变量</a:t>
            </a:r>
            <a:r>
              <a:rPr lang="zh-CN" altLang="en-US" sz="2400" b="1" dirty="0"/>
              <a:t>、</a:t>
            </a:r>
            <a:r>
              <a:rPr lang="en-US" altLang="zh-CN" sz="2400" b="1" dirty="0">
                <a:solidFill>
                  <a:srgbClr val="FF0000"/>
                </a:solidFill>
              </a:rPr>
              <a:t>static</a:t>
            </a:r>
            <a:r>
              <a:rPr lang="zh-CN" altLang="en-US" sz="2400" b="1" dirty="0">
                <a:solidFill>
                  <a:srgbClr val="FF0000"/>
                </a:solidFill>
              </a:rPr>
              <a:t>存储类的局部变量</a:t>
            </a:r>
            <a:r>
              <a:rPr lang="zh-CN" altLang="en-US" sz="2400" b="1" dirty="0"/>
              <a:t>以及</a:t>
            </a:r>
            <a:r>
              <a:rPr lang="zh-CN" altLang="en-US" sz="2400" b="1" dirty="0">
                <a:solidFill>
                  <a:srgbClr val="FF0000"/>
                </a:solidFill>
              </a:rPr>
              <a:t>常量</a:t>
            </a:r>
            <a:r>
              <a:rPr lang="zh-CN" altLang="en-US" sz="2400" b="1" dirty="0"/>
              <a:t>的内存分配 。</a:t>
            </a:r>
            <a:endParaRPr lang="zh-CN" altLang="en-US" sz="2400" b="1" dirty="0"/>
          </a:p>
          <a:p>
            <a:pPr lvl="1" eaLnBrk="1" hangingPunct="1">
              <a:lnSpc>
                <a:spcPct val="90000"/>
              </a:lnSpc>
              <a:buFont typeface="Wingdings" panose="05000000000000000000" pitchFamily="2" charset="2"/>
              <a:buChar char="l"/>
            </a:pPr>
            <a:r>
              <a:rPr lang="zh-CN" altLang="en-US" sz="2400" b="1" dirty="0"/>
              <a:t>代码区：用于</a:t>
            </a:r>
            <a:r>
              <a:rPr lang="zh-CN" altLang="en-US" sz="2400" b="1" dirty="0">
                <a:solidFill>
                  <a:srgbClr val="FF0000"/>
                </a:solidFill>
              </a:rPr>
              <a:t>存放程序的指令</a:t>
            </a:r>
            <a:r>
              <a:rPr lang="zh-CN" altLang="en-US" sz="2400" b="1" dirty="0"/>
              <a:t>，对</a:t>
            </a:r>
            <a:r>
              <a:rPr lang="en-US" altLang="zh-CN" sz="2400" b="1" dirty="0"/>
              <a:t>C++</a:t>
            </a:r>
            <a:r>
              <a:rPr lang="zh-CN" altLang="en-US" sz="2400" b="1" dirty="0"/>
              <a:t>程序而言，代码区存放的是所有函数代码。</a:t>
            </a:r>
            <a:endParaRPr lang="en-US" altLang="zh-CN" sz="2400" b="1" dirty="0"/>
          </a:p>
          <a:p>
            <a:pPr lvl="1" eaLnBrk="1" hangingPunct="1">
              <a:lnSpc>
                <a:spcPct val="90000"/>
              </a:lnSpc>
              <a:buFont typeface="Wingdings" panose="05000000000000000000" pitchFamily="2" charset="2"/>
              <a:buChar char="l"/>
            </a:pPr>
            <a:r>
              <a:rPr lang="zh-CN" altLang="en-US" sz="2400" b="1" dirty="0"/>
              <a:t>栈区：用于存储</a:t>
            </a:r>
            <a:r>
              <a:rPr lang="en-US" altLang="zh-CN" sz="2400" b="1" dirty="0">
                <a:solidFill>
                  <a:srgbClr val="FF0000"/>
                </a:solidFill>
              </a:rPr>
              <a:t>auto</a:t>
            </a:r>
            <a:r>
              <a:rPr lang="zh-CN" altLang="en-US" sz="2400" b="1" dirty="0">
                <a:solidFill>
                  <a:srgbClr val="FF0000"/>
                </a:solidFill>
              </a:rPr>
              <a:t>存储类的局部变量</a:t>
            </a:r>
            <a:r>
              <a:rPr lang="zh-CN" altLang="en-US" sz="2400" b="1" dirty="0"/>
              <a:t>、</a:t>
            </a:r>
            <a:r>
              <a:rPr lang="zh-CN" altLang="en-US" sz="2400" b="1" dirty="0">
                <a:solidFill>
                  <a:srgbClr val="FF0000"/>
                </a:solidFill>
              </a:rPr>
              <a:t>函数的形式参数</a:t>
            </a:r>
            <a:r>
              <a:rPr lang="zh-CN" altLang="en-US" sz="2400" b="1" dirty="0"/>
              <a:t>以及</a:t>
            </a:r>
            <a:r>
              <a:rPr lang="zh-CN" altLang="en-US" sz="2400" b="1" dirty="0">
                <a:solidFill>
                  <a:srgbClr val="FF0000"/>
                </a:solidFill>
              </a:rPr>
              <a:t>函数调用时有关信息</a:t>
            </a:r>
            <a:r>
              <a:rPr lang="zh-CN" altLang="en-US" sz="2400" b="1" dirty="0"/>
              <a:t>（如：函数返回地址等）。</a:t>
            </a:r>
            <a:endParaRPr lang="zh-CN" altLang="en-US" sz="2400" b="1" dirty="0"/>
          </a:p>
          <a:p>
            <a:pPr lvl="1" eaLnBrk="1" hangingPunct="1">
              <a:lnSpc>
                <a:spcPct val="90000"/>
              </a:lnSpc>
              <a:buFont typeface="Wingdings" panose="05000000000000000000" pitchFamily="2" charset="2"/>
              <a:buChar char="l"/>
            </a:pPr>
            <a:r>
              <a:rPr lang="zh-CN" altLang="en-US" sz="2400" b="1" dirty="0"/>
              <a:t>堆区：用于</a:t>
            </a:r>
            <a:r>
              <a:rPr lang="zh-CN" altLang="en-US" sz="2400" b="1" dirty="0">
                <a:solidFill>
                  <a:srgbClr val="FF0000"/>
                </a:solidFill>
              </a:rPr>
              <a:t>动态变量</a:t>
            </a:r>
            <a:r>
              <a:rPr lang="zh-CN" altLang="en-US" sz="2400" b="1" dirty="0"/>
              <a:t>的内存分配。 </a:t>
            </a:r>
            <a:endParaRPr lang="zh-CN" altLang="en-US" sz="2400" b="1" dirty="0"/>
          </a:p>
        </p:txBody>
      </p:sp>
      <p:sp>
        <p:nvSpPr>
          <p:cNvPr id="4" name="Rectangle 2"/>
          <p:cNvSpPr txBox="1">
            <a:spLocks noChangeArrowheads="1"/>
          </p:cNvSpPr>
          <p:nvPr/>
        </p:nvSpPr>
        <p:spPr bwMode="auto">
          <a:xfrm>
            <a:off x="1524000" y="190500"/>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4.3.4 </a:t>
            </a:r>
            <a:r>
              <a:rPr kumimoji="0" lang="zh-CN" altLang="zh-CN" sz="4000" b="1" kern="0" cap="none" spc="0" normalizeH="0" baseline="0" noProof="0">
                <a:solidFill>
                  <a:srgbClr val="000000"/>
                </a:solidFill>
                <a:latin typeface="楷体_GB2312" pitchFamily="1" charset="-122"/>
                <a:ea typeface="楷体_GB2312"/>
                <a:cs typeface="+mj-cs"/>
              </a:rPr>
              <a:t>变量的生存期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type="body" idx="4294967295"/>
          </p:nvPr>
        </p:nvSpPr>
        <p:spPr>
          <a:xfrm>
            <a:off x="323850" y="2171700"/>
            <a:ext cx="8535988" cy="3921125"/>
          </a:xfrm>
        </p:spPr>
        <p:txBody>
          <a:bodyPr vert="horz" wrap="square" lIns="91440" tIns="45720" rIns="91440" bIns="45720" anchor="t" anchorCtr="0"/>
          <a:lstStyle/>
          <a:p>
            <a:pPr eaLnBrk="1" hangingPunct="1"/>
            <a:r>
              <a:rPr lang="zh-CN" altLang="en-US" sz="2800" b="1" dirty="0"/>
              <a:t>在定义</a:t>
            </a:r>
            <a:r>
              <a:rPr lang="zh-CN" altLang="en-US" sz="2800" b="1" dirty="0">
                <a:solidFill>
                  <a:srgbClr val="FF0000"/>
                </a:solidFill>
              </a:rPr>
              <a:t>局部变量</a:t>
            </a:r>
            <a:r>
              <a:rPr lang="zh-CN" altLang="en-US" sz="2800" b="1" dirty="0"/>
              <a:t>时，通过为它们加上存储类修饰符来显式地指出它们的生存期。 </a:t>
            </a:r>
            <a:endParaRPr lang="zh-CN" altLang="en-US" sz="2800" b="1" dirty="0"/>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auto</a:t>
            </a:r>
            <a:r>
              <a:rPr lang="zh-CN" altLang="en-US" sz="2400" b="1" dirty="0">
                <a:latin typeface="Times New Roman" panose="02020603050405020304" pitchFamily="18" charset="0"/>
                <a:cs typeface="Times New Roman" panose="02020603050405020304" pitchFamily="18" charset="0"/>
              </a:rPr>
              <a:t>：使局部变量具有</a:t>
            </a:r>
            <a:r>
              <a:rPr lang="zh-CN" altLang="en-US" sz="2400" b="1" dirty="0">
                <a:solidFill>
                  <a:srgbClr val="FF0000"/>
                </a:solidFill>
                <a:latin typeface="Times New Roman" panose="02020603050405020304" pitchFamily="18" charset="0"/>
                <a:cs typeface="Times New Roman" panose="02020603050405020304" pitchFamily="18" charset="0"/>
              </a:rPr>
              <a:t>自动生存期</a:t>
            </a:r>
            <a:endParaRPr lang="en-US" altLang="zh-CN" sz="2400" b="1" dirty="0">
              <a:solidFill>
                <a:srgbClr val="FF0000"/>
              </a:solidFill>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局部变量的默认存储类为</a:t>
            </a:r>
            <a:r>
              <a:rPr lang="en-US" altLang="zh-CN" sz="2000" b="1" dirty="0">
                <a:latin typeface="Times New Roman" panose="02020603050405020304" pitchFamily="18" charset="0"/>
                <a:cs typeface="Times New Roman" panose="02020603050405020304" pitchFamily="18" charset="0"/>
              </a:rPr>
              <a:t>auto</a:t>
            </a:r>
            <a:r>
              <a:rPr lang="zh-CN" altLang="en-US"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static</a:t>
            </a:r>
            <a:r>
              <a:rPr lang="zh-CN" altLang="en-US" sz="2400" b="1" dirty="0">
                <a:latin typeface="Times New Roman" panose="02020603050405020304" pitchFamily="18" charset="0"/>
                <a:cs typeface="Times New Roman" panose="02020603050405020304" pitchFamily="18" charset="0"/>
              </a:rPr>
              <a:t>：使局部变量具有</a:t>
            </a:r>
            <a:r>
              <a:rPr lang="zh-CN" altLang="en-US" sz="2400" b="1" dirty="0">
                <a:solidFill>
                  <a:srgbClr val="FF0000"/>
                </a:solidFill>
                <a:latin typeface="Times New Roman" panose="02020603050405020304" pitchFamily="18" charset="0"/>
                <a:cs typeface="Times New Roman" panose="02020603050405020304" pitchFamily="18" charset="0"/>
              </a:rPr>
              <a:t>静态生存期</a:t>
            </a:r>
            <a:endParaRPr lang="en-US" altLang="zh-CN" sz="2400" b="1" dirty="0">
              <a:solidFill>
                <a:srgbClr val="FF0000"/>
              </a:solidFill>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静态变量只初始化一次</a:t>
            </a:r>
            <a:endParaRPr lang="zh-CN" altLang="en-US" sz="20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如果定义时没有初始化，编译器将其按位初始化为</a:t>
            </a:r>
            <a:r>
              <a:rPr lang="en-US" altLang="zh-CN" sz="2000" b="1" dirty="0">
                <a:latin typeface="Times New Roman" panose="02020603050405020304" pitchFamily="18" charset="0"/>
                <a:cs typeface="Times New Roman" panose="02020603050405020304" pitchFamily="18" charset="0"/>
              </a:rPr>
              <a:t>0</a:t>
            </a:r>
            <a:endParaRPr lang="zh-CN" altLang="en-US" sz="20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register</a:t>
            </a:r>
            <a:r>
              <a:rPr lang="zh-CN" altLang="en-US" sz="2400" b="1" dirty="0">
                <a:latin typeface="Times New Roman" panose="02020603050405020304" pitchFamily="18" charset="0"/>
                <a:cs typeface="Times New Roman" panose="02020603050405020304" pitchFamily="18" charset="0"/>
              </a:rPr>
              <a:t>：使局部变量也具有</a:t>
            </a:r>
            <a:r>
              <a:rPr lang="zh-CN" altLang="en-US" sz="2400" b="1" dirty="0">
                <a:solidFill>
                  <a:srgbClr val="FF0000"/>
                </a:solidFill>
                <a:latin typeface="Times New Roman" panose="02020603050405020304" pitchFamily="18" charset="0"/>
                <a:cs typeface="Times New Roman" panose="02020603050405020304" pitchFamily="18" charset="0"/>
              </a:rPr>
              <a:t>自动生存期</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由编译器根据</a:t>
            </a:r>
            <a:r>
              <a:rPr lang="en-US" altLang="zh-CN" sz="2000" b="1" dirty="0">
                <a:latin typeface="Times New Roman" panose="02020603050405020304" pitchFamily="18" charset="0"/>
                <a:cs typeface="Times New Roman" panose="02020603050405020304" pitchFamily="18" charset="0"/>
              </a:rPr>
              <a:t>CPU</a:t>
            </a:r>
            <a:r>
              <a:rPr lang="zh-CN" altLang="en-US" sz="2000" b="1" dirty="0">
                <a:latin typeface="Times New Roman" panose="02020603050405020304" pitchFamily="18" charset="0"/>
                <a:cs typeface="Times New Roman" panose="02020603050405020304" pitchFamily="18" charset="0"/>
              </a:rPr>
              <a:t>寄存器的使用情况来决定是否存放在寄存器中</a:t>
            </a:r>
            <a:endParaRPr lang="zh-CN" altLang="en-US" sz="20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24000" y="190500"/>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4.3.4 </a:t>
            </a:r>
            <a:r>
              <a:rPr kumimoji="0" lang="zh-CN" altLang="zh-CN" sz="4000" b="1" kern="0" cap="none" spc="0" normalizeH="0" baseline="0" noProof="0">
                <a:solidFill>
                  <a:srgbClr val="000000"/>
                </a:solidFill>
                <a:latin typeface="楷体_GB2312" pitchFamily="1" charset="-122"/>
                <a:ea typeface="楷体_GB2312"/>
                <a:cs typeface="+mj-cs"/>
              </a:rPr>
              <a:t>变量的生存期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type="body" idx="4294967295"/>
          </p:nvPr>
        </p:nvSpPr>
        <p:spPr>
          <a:xfrm>
            <a:off x="539750" y="2217738"/>
            <a:ext cx="8032750" cy="2363787"/>
          </a:xfrm>
        </p:spPr>
        <p:txBody>
          <a:bodyPr vert="horz" wrap="square" lIns="91440" tIns="45720" rIns="91440" bIns="45720" anchor="t" anchorCtr="0"/>
          <a:lstStyle/>
          <a:p>
            <a:pPr eaLnBrk="1" hangingPunct="1"/>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中的关键词</a:t>
            </a:r>
            <a:r>
              <a:rPr lang="en-US" altLang="zh-CN" sz="2800" b="1" dirty="0">
                <a:latin typeface="Times New Roman" panose="02020603050405020304" pitchFamily="18" charset="0"/>
                <a:cs typeface="Times New Roman" panose="02020603050405020304" pitchFamily="18" charset="0"/>
              </a:rPr>
              <a:t>static</a:t>
            </a:r>
            <a:r>
              <a:rPr lang="zh-CN" altLang="en-US" sz="2800" b="1" dirty="0">
                <a:latin typeface="Times New Roman" panose="02020603050405020304" pitchFamily="18" charset="0"/>
                <a:cs typeface="Times New Roman" panose="02020603050405020304" pitchFamily="18" charset="0"/>
              </a:rPr>
              <a:t>有两个不同的含义。</a:t>
            </a:r>
            <a:endParaRPr lang="zh-CN" altLang="en-US"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a:t>
            </a:r>
            <a:r>
              <a:rPr lang="zh-CN" altLang="en-US" sz="2400" b="1" dirty="0">
                <a:solidFill>
                  <a:srgbClr val="FF0000"/>
                </a:solidFill>
                <a:latin typeface="Times New Roman" panose="02020603050405020304" pitchFamily="18" charset="0"/>
                <a:cs typeface="Times New Roman" panose="02020603050405020304" pitchFamily="18" charset="0"/>
              </a:rPr>
              <a:t>局部变量的定义</a:t>
            </a:r>
            <a:r>
              <a:rPr lang="zh-CN" altLang="en-US" sz="2400" b="1" dirty="0">
                <a:latin typeface="Times New Roman" panose="02020603050405020304" pitchFamily="18" charset="0"/>
                <a:cs typeface="Times New Roman" panose="02020603050405020304" pitchFamily="18" charset="0"/>
              </a:rPr>
              <a:t>中，</a:t>
            </a:r>
            <a:r>
              <a:rPr lang="en-US" altLang="zh-CN" sz="2400" b="1" dirty="0">
                <a:latin typeface="Times New Roman" panose="02020603050405020304" pitchFamily="18" charset="0"/>
                <a:cs typeface="Times New Roman" panose="02020603050405020304" pitchFamily="18" charset="0"/>
              </a:rPr>
              <a:t>static</a:t>
            </a:r>
            <a:r>
              <a:rPr lang="zh-CN" altLang="en-US" sz="2400" b="1" dirty="0">
                <a:latin typeface="Times New Roman" panose="02020603050405020304" pitchFamily="18" charset="0"/>
                <a:cs typeface="Times New Roman" panose="02020603050405020304" pitchFamily="18" charset="0"/>
              </a:rPr>
              <a:t>修饰符指定局部变量采用</a:t>
            </a:r>
            <a:r>
              <a:rPr lang="zh-CN" altLang="en-US" sz="2400" b="1" dirty="0">
                <a:solidFill>
                  <a:srgbClr val="FF0000"/>
                </a:solidFill>
                <a:latin typeface="Times New Roman" panose="02020603050405020304" pitchFamily="18" charset="0"/>
                <a:cs typeface="Times New Roman" panose="02020603050405020304" pitchFamily="18" charset="0"/>
              </a:rPr>
              <a:t>静态存储分配</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a:t>
            </a:r>
            <a:r>
              <a:rPr lang="zh-CN" altLang="en-US" sz="2400" b="1" dirty="0">
                <a:solidFill>
                  <a:srgbClr val="FF0000"/>
                </a:solidFill>
                <a:latin typeface="Times New Roman" panose="02020603050405020304" pitchFamily="18" charset="0"/>
                <a:cs typeface="Times New Roman" panose="02020603050405020304" pitchFamily="18" charset="0"/>
              </a:rPr>
              <a:t>全局标识符</a:t>
            </a:r>
            <a:r>
              <a:rPr lang="zh-CN" altLang="en-US" sz="2400" b="1" dirty="0">
                <a:latin typeface="Times New Roman" panose="02020603050405020304" pitchFamily="18" charset="0"/>
                <a:cs typeface="Times New Roman" panose="02020603050405020304" pitchFamily="18" charset="0"/>
              </a:rPr>
              <a:t>的定义中，</a:t>
            </a:r>
            <a:r>
              <a:rPr lang="en-US" altLang="zh-CN" sz="2400" b="1" dirty="0">
                <a:latin typeface="Times New Roman" panose="02020603050405020304" pitchFamily="18" charset="0"/>
                <a:cs typeface="Times New Roman" panose="02020603050405020304" pitchFamily="18" charset="0"/>
              </a:rPr>
              <a:t>static</a:t>
            </a:r>
            <a:r>
              <a:rPr lang="zh-CN" altLang="en-US" sz="2400" b="1" dirty="0">
                <a:latin typeface="Times New Roman" panose="02020603050405020304" pitchFamily="18" charset="0"/>
                <a:cs typeface="Times New Roman" panose="02020603050405020304" pitchFamily="18" charset="0"/>
              </a:rPr>
              <a:t>修饰符把</a:t>
            </a:r>
            <a:r>
              <a:rPr lang="zh-CN" altLang="en-US" sz="2400" b="1" dirty="0">
                <a:solidFill>
                  <a:srgbClr val="FF0000"/>
                </a:solidFill>
                <a:latin typeface="Times New Roman" panose="02020603050405020304" pitchFamily="18" charset="0"/>
                <a:cs typeface="Times New Roman" panose="02020603050405020304" pitchFamily="18" charset="0"/>
              </a:rPr>
              <a:t>全局标识符</a:t>
            </a:r>
            <a:r>
              <a:rPr lang="zh-CN" altLang="en-US" sz="2400" b="1" dirty="0">
                <a:latin typeface="Times New Roman" panose="02020603050405020304" pitchFamily="18" charset="0"/>
                <a:cs typeface="Times New Roman" panose="02020603050405020304" pitchFamily="18" charset="0"/>
              </a:rPr>
              <a:t>的作用域改变为</a:t>
            </a:r>
            <a:r>
              <a:rPr lang="zh-CN" altLang="en-US" sz="2400" b="1" dirty="0">
                <a:solidFill>
                  <a:srgbClr val="FF0000"/>
                </a:solidFill>
                <a:latin typeface="Times New Roman" panose="02020603050405020304" pitchFamily="18" charset="0"/>
                <a:cs typeface="Times New Roman" panose="02020603050405020304" pitchFamily="18" charset="0"/>
              </a:rPr>
              <a:t>文件作用域</a:t>
            </a:r>
            <a:r>
              <a:rPr lang="zh-CN" altLang="en-US"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ea typeface="Times New Roman" panose="02020603050405020304" pitchFamily="18" charset="0"/>
            </a:endParaRPr>
          </a:p>
        </p:txBody>
      </p:sp>
      <p:sp>
        <p:nvSpPr>
          <p:cNvPr id="5" name="Rectangle 2"/>
          <p:cNvSpPr txBox="1">
            <a:spLocks noChangeArrowheads="1"/>
          </p:cNvSpPr>
          <p:nvPr/>
        </p:nvSpPr>
        <p:spPr bwMode="auto">
          <a:xfrm>
            <a:off x="1524000" y="190500"/>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4.3.4 </a:t>
            </a:r>
            <a:r>
              <a:rPr kumimoji="0" lang="zh-CN" altLang="zh-CN" sz="4000" b="1" kern="0" cap="none" spc="0" normalizeH="0" baseline="0" noProof="0">
                <a:solidFill>
                  <a:srgbClr val="000000"/>
                </a:solidFill>
                <a:latin typeface="楷体_GB2312" pitchFamily="1" charset="-122"/>
                <a:ea typeface="楷体_GB2312"/>
                <a:cs typeface="+mj-cs"/>
              </a:rPr>
              <a:t>变量的生存期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1115695" y="4969510"/>
            <a:ext cx="7076440" cy="891540"/>
          </a:xfrm>
          <a:prstGeom prst="rect">
            <a:avLst/>
          </a:prstGeom>
          <a:noFill/>
        </p:spPr>
        <p:txBody>
          <a:bodyPr wrap="square" rtlCol="0" anchor="t">
            <a:spAutoFit/>
          </a:bodyPr>
          <a:p>
            <a:pPr lvl="0"/>
            <a:r>
              <a:rPr lang="en-US" altLang="zh-CN" b="1" dirty="0">
                <a:sym typeface="+mn-ea"/>
              </a:rPr>
              <a:t>static</a:t>
            </a:r>
            <a:r>
              <a:rPr lang="zh-CN" altLang="en-US" b="1" dirty="0">
                <a:sym typeface="+mn-ea"/>
              </a:rPr>
              <a:t>：静态，因此上述的第一种用法更符合它的字面意思（放在静态存储区）</a:t>
            </a:r>
            <a:endParaRPr lang="zh-CN" altLang="en-US" b="1"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body" idx="4294967295"/>
          </p:nvPr>
        </p:nvSpPr>
        <p:spPr>
          <a:xfrm>
            <a:off x="1692275" y="2217738"/>
            <a:ext cx="4775200" cy="3659187"/>
          </a:xfrm>
        </p:spPr>
        <p:txBody>
          <a:bodyPr vert="horz" wrap="square" lIns="91440" tIns="45720" rIns="91440" bIns="45720" anchor="t" anchorCtr="0"/>
          <a:lstStyle/>
          <a:p>
            <a:pPr eaLnBrk="1" hangingPunct="1">
              <a:lnSpc>
                <a:spcPct val="90000"/>
              </a:lnSpc>
              <a:buNone/>
            </a:pPr>
            <a:r>
              <a:rPr lang="en-US" altLang="zh-CN" sz="2000" b="1" dirty="0"/>
              <a:t>void f()</a:t>
            </a:r>
            <a:endParaRPr lang="en-US" altLang="zh-CN" sz="2000" b="1" dirty="0"/>
          </a:p>
          <a:p>
            <a:pPr eaLnBrk="1" hangingPunct="1">
              <a:lnSpc>
                <a:spcPct val="90000"/>
              </a:lnSpc>
              <a:buNone/>
            </a:pPr>
            <a:r>
              <a:rPr lang="en-US" altLang="zh-CN" sz="2000" b="1" dirty="0"/>
              <a:t>{    </a:t>
            </a:r>
            <a:endParaRPr lang="en-US" altLang="zh-CN" sz="2000" b="1" dirty="0"/>
          </a:p>
          <a:p>
            <a:pPr eaLnBrk="1" hangingPunct="1">
              <a:lnSpc>
                <a:spcPct val="90000"/>
              </a:lnSpc>
              <a:buNone/>
            </a:pPr>
            <a:r>
              <a:rPr lang="en-US" altLang="zh-CN" sz="2000" b="1" dirty="0"/>
              <a:t>    auto int x=0;    //auto</a:t>
            </a:r>
            <a:r>
              <a:rPr lang="zh-CN" altLang="en-US" sz="2000" b="1" dirty="0"/>
              <a:t>可以不写</a:t>
            </a:r>
            <a:endParaRPr lang="zh-CN" altLang="en-US" sz="2000" b="1" dirty="0"/>
          </a:p>
          <a:p>
            <a:pPr eaLnBrk="1" hangingPunct="1">
              <a:lnSpc>
                <a:spcPct val="90000"/>
              </a:lnSpc>
              <a:buNone/>
            </a:pPr>
            <a:r>
              <a:rPr lang="zh-CN" altLang="en-US" sz="2000" b="1" dirty="0"/>
              <a:t>    </a:t>
            </a:r>
            <a:r>
              <a:rPr lang="en-US" altLang="zh-CN" sz="2000" b="1" dirty="0"/>
              <a:t>static int y=1;</a:t>
            </a:r>
            <a:endParaRPr lang="en-US" altLang="zh-CN" sz="2000" b="1" dirty="0"/>
          </a:p>
          <a:p>
            <a:pPr eaLnBrk="1" hangingPunct="1">
              <a:lnSpc>
                <a:spcPct val="90000"/>
              </a:lnSpc>
              <a:buNone/>
            </a:pPr>
            <a:r>
              <a:rPr lang="en-US" altLang="zh-CN" sz="2000" b="1" dirty="0"/>
              <a:t>    register int z=0;</a:t>
            </a:r>
            <a:endParaRPr lang="en-US" altLang="zh-CN" sz="2000" b="1" dirty="0"/>
          </a:p>
          <a:p>
            <a:pPr eaLnBrk="1" hangingPunct="1">
              <a:lnSpc>
                <a:spcPct val="90000"/>
              </a:lnSpc>
              <a:buNone/>
            </a:pPr>
            <a:r>
              <a:rPr lang="en-US" altLang="zh-CN" sz="2000" b="1" dirty="0"/>
              <a:t>    x++; y++; z++;</a:t>
            </a:r>
            <a:endParaRPr lang="en-US" altLang="zh-CN" sz="2000" b="1" dirty="0"/>
          </a:p>
          <a:p>
            <a:pPr eaLnBrk="1" hangingPunct="1">
              <a:lnSpc>
                <a:spcPct val="90000"/>
              </a:lnSpc>
              <a:buNone/>
            </a:pPr>
            <a:r>
              <a:rPr lang="en-US" altLang="zh-CN" sz="2000" b="1" dirty="0"/>
              <a:t>    cout &lt;&lt; x &lt;&lt; y &lt;&lt; z &lt;&lt; endl;</a:t>
            </a:r>
            <a:endParaRPr lang="en-US" altLang="zh-CN" sz="2000" b="1" dirty="0"/>
          </a:p>
          <a:p>
            <a:pPr eaLnBrk="1" hangingPunct="1">
              <a:lnSpc>
                <a:spcPct val="90000"/>
              </a:lnSpc>
              <a:buNone/>
            </a:pPr>
            <a:r>
              <a:rPr lang="en-US" altLang="zh-CN" sz="2000" b="1" dirty="0"/>
              <a:t>}</a:t>
            </a:r>
            <a:endParaRPr lang="en-US" altLang="zh-CN" sz="2000" b="1" dirty="0"/>
          </a:p>
          <a:p>
            <a:pPr eaLnBrk="1" hangingPunct="1">
              <a:lnSpc>
                <a:spcPct val="90000"/>
              </a:lnSpc>
              <a:buNone/>
            </a:pPr>
            <a:endParaRPr lang="en-US" altLang="zh-CN" sz="2000" b="1" dirty="0">
              <a:solidFill>
                <a:schemeClr val="tx1"/>
              </a:solidFill>
            </a:endParaRPr>
          </a:p>
          <a:p>
            <a:pPr eaLnBrk="1" hangingPunct="1">
              <a:lnSpc>
                <a:spcPct val="90000"/>
              </a:lnSpc>
              <a:buNone/>
            </a:pPr>
            <a:r>
              <a:rPr lang="zh-CN" altLang="en-US" sz="2000" b="1" dirty="0">
                <a:solidFill>
                  <a:srgbClr val="0070C0"/>
                </a:solidFill>
              </a:rPr>
              <a:t>第一次调用</a:t>
            </a:r>
            <a:r>
              <a:rPr lang="en-US" altLang="zh-CN" sz="2000" b="1" dirty="0">
                <a:solidFill>
                  <a:srgbClr val="0070C0"/>
                </a:solidFill>
              </a:rPr>
              <a:t>f</a:t>
            </a:r>
            <a:r>
              <a:rPr lang="zh-CN" altLang="en-US" sz="2000" b="1" dirty="0">
                <a:solidFill>
                  <a:srgbClr val="0070C0"/>
                </a:solidFill>
              </a:rPr>
              <a:t>时，输出：</a:t>
            </a:r>
            <a:r>
              <a:rPr lang="en-US" altLang="zh-CN" sz="2000" b="1" dirty="0">
                <a:solidFill>
                  <a:srgbClr val="0070C0"/>
                </a:solidFill>
              </a:rPr>
              <a:t>1 2 1</a:t>
            </a:r>
            <a:endParaRPr lang="en-US" altLang="zh-CN" sz="2000" b="1" dirty="0">
              <a:solidFill>
                <a:srgbClr val="0070C0"/>
              </a:solidFill>
            </a:endParaRPr>
          </a:p>
          <a:p>
            <a:pPr eaLnBrk="1" hangingPunct="1">
              <a:lnSpc>
                <a:spcPct val="90000"/>
              </a:lnSpc>
              <a:buNone/>
            </a:pPr>
            <a:r>
              <a:rPr lang="zh-CN" altLang="en-US" sz="2000" b="1" dirty="0">
                <a:solidFill>
                  <a:srgbClr val="0070C0"/>
                </a:solidFill>
              </a:rPr>
              <a:t>第二次调用</a:t>
            </a:r>
            <a:r>
              <a:rPr lang="en-US" altLang="zh-CN" sz="2000" b="1" dirty="0">
                <a:solidFill>
                  <a:srgbClr val="0070C0"/>
                </a:solidFill>
              </a:rPr>
              <a:t>f</a:t>
            </a:r>
            <a:r>
              <a:rPr lang="zh-CN" altLang="en-US" sz="2000" b="1" dirty="0">
                <a:solidFill>
                  <a:srgbClr val="0070C0"/>
                </a:solidFill>
              </a:rPr>
              <a:t>时，输出：</a:t>
            </a:r>
            <a:r>
              <a:rPr lang="en-US" altLang="zh-CN" sz="2000" b="1" dirty="0">
                <a:solidFill>
                  <a:srgbClr val="0070C0"/>
                </a:solidFill>
              </a:rPr>
              <a:t>1 3 1</a:t>
            </a:r>
            <a:endParaRPr lang="en-US" altLang="zh-CN" sz="2000" b="1" dirty="0">
              <a:solidFill>
                <a:srgbClr val="0070C0"/>
              </a:solidFill>
            </a:endParaRPr>
          </a:p>
        </p:txBody>
      </p:sp>
      <p:sp>
        <p:nvSpPr>
          <p:cNvPr id="3" name="Rectangle 2"/>
          <p:cNvSpPr txBox="1">
            <a:spLocks noChangeArrowheads="1"/>
          </p:cNvSpPr>
          <p:nvPr/>
        </p:nvSpPr>
        <p:spPr bwMode="auto">
          <a:xfrm>
            <a:off x="1524000" y="190500"/>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4.3.4 </a:t>
            </a:r>
            <a:r>
              <a:rPr kumimoji="0" lang="zh-CN" altLang="zh-CN" sz="4000" b="1" kern="0" cap="none" spc="0" normalizeH="0" baseline="0" noProof="0">
                <a:solidFill>
                  <a:srgbClr val="000000"/>
                </a:solidFill>
                <a:latin typeface="楷体_GB2312" pitchFamily="1" charset="-122"/>
                <a:ea typeface="楷体_GB2312"/>
                <a:cs typeface="+mj-cs"/>
              </a:rPr>
              <a:t>变量的生存期</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58371"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t>4.1 </a:t>
            </a:r>
            <a:r>
              <a:rPr lang="zh-CN" altLang="en-US" sz="2800" b="1" dirty="0"/>
              <a:t>过程式程序设计</a:t>
            </a:r>
            <a:endParaRPr lang="zh-CN" altLang="en-US" sz="2800" b="1" dirty="0"/>
          </a:p>
          <a:p>
            <a:pPr eaLnBrk="1" hangingPunct="1">
              <a:buNone/>
            </a:pPr>
            <a:r>
              <a:rPr lang="en-US" altLang="zh-CN" sz="2800" b="1" dirty="0"/>
              <a:t>4.2 C++</a:t>
            </a:r>
            <a:r>
              <a:rPr lang="zh-CN" altLang="en-US" sz="2800" b="1" dirty="0"/>
              <a:t>函数</a:t>
            </a:r>
            <a:endParaRPr lang="zh-CN" altLang="en-US" sz="2800" b="1" dirty="0"/>
          </a:p>
          <a:p>
            <a:pPr eaLnBrk="1" hangingPunct="1">
              <a:buNone/>
            </a:pPr>
            <a:r>
              <a:rPr lang="en-US" altLang="zh-CN" sz="2800" b="1" dirty="0"/>
              <a:t>4.3 </a:t>
            </a:r>
            <a:r>
              <a:rPr lang="zh-CN" altLang="en-US" sz="2800" b="1" dirty="0"/>
              <a:t>标识符的作用域与变量的生存期</a:t>
            </a:r>
            <a:endParaRPr lang="zh-CN" altLang="en-US" sz="2800" b="1" dirty="0"/>
          </a:p>
          <a:p>
            <a:pPr eaLnBrk="1" hangingPunct="1">
              <a:buNone/>
            </a:pPr>
            <a:r>
              <a:rPr lang="en-US" altLang="zh-CN" sz="2800" b="1" dirty="0">
                <a:solidFill>
                  <a:srgbClr val="0070C0"/>
                </a:solidFill>
              </a:rPr>
              <a:t>4.4 </a:t>
            </a:r>
            <a:r>
              <a:rPr lang="zh-CN" altLang="en-US" sz="2800" b="1" dirty="0">
                <a:solidFill>
                  <a:srgbClr val="0070C0"/>
                </a:solidFill>
              </a:rPr>
              <a:t>递归函数</a:t>
            </a:r>
            <a:endParaRPr lang="zh-CN" altLang="en-US" sz="2800" b="1" dirty="0">
              <a:solidFill>
                <a:srgbClr val="0070C0"/>
              </a:solidFill>
            </a:endParaRPr>
          </a:p>
          <a:p>
            <a:pPr eaLnBrk="1" hangingPunct="1">
              <a:buNone/>
            </a:pPr>
            <a:r>
              <a:rPr lang="en-US" altLang="zh-CN" sz="2800" b="1" dirty="0">
                <a:latin typeface="楷体_GB2312" pitchFamily="1" charset="-122"/>
              </a:rPr>
              <a:t>4.5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标准库函数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p:cNvSpPr>
          <p:nvPr>
            <p:ph type="body" idx="4294967295"/>
          </p:nvPr>
        </p:nvSpPr>
        <p:spPr>
          <a:xfrm>
            <a:off x="911225" y="2133600"/>
            <a:ext cx="7405688" cy="3551238"/>
          </a:xfrm>
        </p:spPr>
        <p:txBody>
          <a:bodyPr vert="horz" wrap="square" lIns="91440" tIns="45720" rIns="91440" bIns="45720" anchor="t" anchorCtr="0"/>
          <a:lstStyle/>
          <a:p>
            <a:pPr eaLnBrk="1" hangingPunct="1"/>
            <a:r>
              <a:rPr lang="zh-CN" altLang="en-US" sz="2800" b="1" dirty="0">
                <a:solidFill>
                  <a:srgbClr val="FF0000"/>
                </a:solidFill>
                <a:latin typeface="楷体_GB2312" pitchFamily="1" charset="-122"/>
              </a:rPr>
              <a:t>定义</a:t>
            </a:r>
            <a:r>
              <a:rPr lang="zh-CN" altLang="en-US" sz="2800" b="1" dirty="0">
                <a:latin typeface="楷体_GB2312" pitchFamily="1" charset="-122"/>
              </a:rPr>
              <a:t>：在其函数体中直接或间接地调用本身</a:t>
            </a:r>
            <a:endParaRPr lang="en-US" altLang="zh-CN" sz="2800" b="1" dirty="0">
              <a:latin typeface="楷体_GB2312" pitchFamily="1" charset="-122"/>
            </a:endParaRPr>
          </a:p>
          <a:p>
            <a:pPr marL="0" indent="0" eaLnBrk="1" hangingPunct="1">
              <a:buNone/>
            </a:pPr>
            <a:r>
              <a:rPr lang="en-US" altLang="zh-CN" sz="2800" b="1" dirty="0">
                <a:latin typeface="楷体_GB2312" pitchFamily="1" charset="-122"/>
              </a:rPr>
              <a:t>P109</a:t>
            </a:r>
            <a:endParaRPr lang="en-US" altLang="zh-CN" sz="2800" b="1" dirty="0">
              <a:latin typeface="楷体_GB2312" pitchFamily="1" charset="-122"/>
            </a:endParaRPr>
          </a:p>
          <a:p>
            <a:pPr eaLnBrk="1" hangingPunct="1"/>
            <a:endParaRPr lang="zh-CN" altLang="en-US" sz="1000" b="1" dirty="0">
              <a:latin typeface="楷体_GB2312" pitchFamily="1" charset="-122"/>
            </a:endParaRPr>
          </a:p>
        </p:txBody>
      </p:sp>
      <p:sp>
        <p:nvSpPr>
          <p:cNvPr id="5" name="Rectangle 2"/>
          <p:cNvSpPr txBox="1">
            <a:spLocks noChangeArrowheads="1"/>
          </p:cNvSpPr>
          <p:nvPr/>
        </p:nvSpPr>
        <p:spPr bwMode="auto">
          <a:xfrm>
            <a:off x="1524000" y="187325"/>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4.4 </a:t>
            </a:r>
            <a:r>
              <a:rPr kumimoji="0" lang="zh-CN" altLang="en-US" sz="4000" b="1" kern="0" cap="none" spc="0" normalizeH="0" baseline="0" noProof="0">
                <a:solidFill>
                  <a:schemeClr val="tx2"/>
                </a:solidFill>
                <a:latin typeface="+mj-lt"/>
                <a:ea typeface="+mj-ea"/>
                <a:cs typeface="+mj-cs"/>
              </a:rPr>
              <a:t>递归函数</a:t>
            </a:r>
            <a:endParaRPr kumimoji="0" lang="zh-CN" altLang="zh-CN" sz="4000" b="1" kern="0" cap="none" spc="0" normalizeH="0" baseline="0" noProof="0">
              <a:solidFill>
                <a:schemeClr val="tx2"/>
              </a:solidFill>
              <a:latin typeface="+mj-lt"/>
              <a:ea typeface="+mj-ea"/>
              <a:cs typeface="+mj-cs"/>
            </a:endParaRPr>
          </a:p>
        </p:txBody>
      </p:sp>
      <p:pic>
        <p:nvPicPr>
          <p:cNvPr id="59396" name="Picture 4" descr="qiantao"/>
          <p:cNvPicPr>
            <a:picLocks noChangeAspect="1"/>
          </p:cNvPicPr>
          <p:nvPr/>
        </p:nvPicPr>
        <p:blipFill>
          <a:blip r:embed="rId1"/>
          <a:stretch>
            <a:fillRect/>
          </a:stretch>
        </p:blipFill>
        <p:spPr>
          <a:xfrm>
            <a:off x="2627313" y="3340100"/>
            <a:ext cx="3889375" cy="2320925"/>
          </a:xfrm>
          <a:prstGeom prst="rect">
            <a:avLst/>
          </a:prstGeom>
          <a:noFill/>
          <a:ln w="9525">
            <a:noFill/>
          </a:ln>
        </p:spPr>
      </p:pic>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body" idx="4294967295"/>
          </p:nvPr>
        </p:nvSpPr>
        <p:spPr>
          <a:xfrm>
            <a:off x="1831975" y="714375"/>
            <a:ext cx="2954338" cy="2857500"/>
          </a:xfrm>
        </p:spPr>
        <p:txBody>
          <a:bodyPr vert="horz" wrap="square" lIns="91440" tIns="45720" rIns="91440" bIns="45720" anchor="t" anchorCtr="0"/>
          <a:lstStyle/>
          <a:p>
            <a:pPr eaLnBrk="1" hangingPunct="1">
              <a:lnSpc>
                <a:spcPct val="80000"/>
              </a:lnSpc>
            </a:pPr>
            <a:r>
              <a:rPr lang="zh-CN" altLang="en-US" sz="2800" b="1" dirty="0"/>
              <a:t>直接递归</a:t>
            </a:r>
            <a:endParaRPr lang="zh-CN" altLang="en-US" sz="2800" b="1" dirty="0"/>
          </a:p>
          <a:p>
            <a:pPr eaLnBrk="1" hangingPunct="1">
              <a:lnSpc>
                <a:spcPct val="80000"/>
              </a:lnSpc>
              <a:buNone/>
            </a:pPr>
            <a:endParaRPr lang="zh-CN" altLang="en-US" sz="3200" b="1" dirty="0"/>
          </a:p>
          <a:p>
            <a:pPr eaLnBrk="1" hangingPunct="1">
              <a:lnSpc>
                <a:spcPct val="80000"/>
              </a:lnSpc>
              <a:buNone/>
            </a:pPr>
            <a:r>
              <a:rPr lang="en-US" altLang="zh-CN" sz="2400" b="1" dirty="0">
                <a:solidFill>
                  <a:schemeClr val="tx1"/>
                </a:solidFill>
              </a:rPr>
              <a:t>void f()</a:t>
            </a:r>
            <a:endParaRPr lang="en-US" altLang="zh-CN" sz="2400" b="1" dirty="0">
              <a:solidFill>
                <a:schemeClr val="tx1"/>
              </a:solidFill>
            </a:endParaRPr>
          </a:p>
          <a:p>
            <a:pPr eaLnBrk="1" hangingPunct="1">
              <a:lnSpc>
                <a:spcPct val="80000"/>
              </a:lnSpc>
              <a:buNone/>
            </a:pPr>
            <a:r>
              <a:rPr lang="en-US" altLang="zh-CN" sz="2400" b="1" dirty="0">
                <a:solidFill>
                  <a:schemeClr val="tx1"/>
                </a:solidFill>
              </a:rPr>
              <a:t>{ .......</a:t>
            </a:r>
            <a:endParaRPr lang="en-US" altLang="zh-CN" sz="2400" b="1" dirty="0">
              <a:solidFill>
                <a:schemeClr val="tx1"/>
              </a:solidFill>
            </a:endParaRPr>
          </a:p>
          <a:p>
            <a:pPr eaLnBrk="1" hangingPunct="1">
              <a:lnSpc>
                <a:spcPct val="80000"/>
              </a:lnSpc>
              <a:buNone/>
            </a:pPr>
            <a:r>
              <a:rPr lang="en-US" altLang="zh-CN" sz="2400" b="1" dirty="0">
                <a:solidFill>
                  <a:schemeClr val="tx1"/>
                </a:solidFill>
              </a:rPr>
              <a:t>   ... f() ...</a:t>
            </a:r>
            <a:endParaRPr lang="en-US" altLang="zh-CN" sz="2400" b="1" dirty="0">
              <a:solidFill>
                <a:schemeClr val="tx1"/>
              </a:solidFill>
            </a:endParaRPr>
          </a:p>
          <a:p>
            <a:pPr eaLnBrk="1" hangingPunct="1">
              <a:lnSpc>
                <a:spcPct val="80000"/>
              </a:lnSpc>
              <a:buNone/>
            </a:pPr>
            <a:r>
              <a:rPr lang="en-US" altLang="zh-CN" sz="2400" b="1" dirty="0">
                <a:solidFill>
                  <a:schemeClr val="tx1"/>
                </a:solidFill>
              </a:rPr>
              <a:t>   .......</a:t>
            </a:r>
            <a:endParaRPr lang="en-US" altLang="zh-CN" sz="2400" b="1" dirty="0">
              <a:solidFill>
                <a:schemeClr val="tx1"/>
              </a:solidFill>
            </a:endParaRPr>
          </a:p>
          <a:p>
            <a:pPr eaLnBrk="1" hangingPunct="1">
              <a:lnSpc>
                <a:spcPct val="80000"/>
              </a:lnSpc>
              <a:buNone/>
            </a:pPr>
            <a:r>
              <a:rPr lang="en-US" altLang="zh-CN" sz="2400" b="1" dirty="0">
                <a:solidFill>
                  <a:schemeClr val="tx1"/>
                </a:solidFill>
              </a:rPr>
              <a:t>}</a:t>
            </a:r>
            <a:endParaRPr lang="en-US" altLang="zh-CN" sz="2400" b="1" dirty="0">
              <a:solidFill>
                <a:schemeClr val="tx1"/>
              </a:solidFill>
            </a:endParaRPr>
          </a:p>
        </p:txBody>
      </p:sp>
      <p:sp>
        <p:nvSpPr>
          <p:cNvPr id="61443" name="Rectangle 3"/>
          <p:cNvSpPr/>
          <p:nvPr/>
        </p:nvSpPr>
        <p:spPr>
          <a:xfrm>
            <a:off x="5363528" y="260350"/>
            <a:ext cx="3035300" cy="604837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342900" lvl="0" indent="-342900" eaLnBrk="1" hangingPunct="1"/>
            <a:r>
              <a:rPr lang="zh-CN" altLang="en-US" sz="2800" b="1" dirty="0"/>
              <a:t>间接递归</a:t>
            </a:r>
            <a:endParaRPr lang="zh-CN" altLang="en-US" sz="2800" b="1" dirty="0"/>
          </a:p>
          <a:p>
            <a:pPr marL="342900" lvl="0" indent="-342900" eaLnBrk="1" hangingPunct="1">
              <a:buNone/>
            </a:pPr>
            <a:endParaRPr lang="zh-CN" altLang="en-US" sz="2400" b="1" dirty="0">
              <a:solidFill>
                <a:schemeClr val="tx1"/>
              </a:solidFill>
              <a:sym typeface="Arial" panose="020B0604020202020204" pitchFamily="34" charset="0"/>
            </a:endParaRPr>
          </a:p>
          <a:p>
            <a:pPr marL="342900" lvl="0" indent="-342900" eaLnBrk="1" hangingPunct="1">
              <a:buNone/>
            </a:pPr>
            <a:r>
              <a:rPr lang="en-US" altLang="zh-CN" sz="2400" b="1" dirty="0">
                <a:solidFill>
                  <a:schemeClr val="tx1"/>
                </a:solidFill>
              </a:rPr>
              <a:t>extern void g();</a:t>
            </a:r>
            <a:endParaRPr lang="en-US" altLang="zh-CN" sz="2400" b="1" dirty="0">
              <a:solidFill>
                <a:schemeClr val="tx1"/>
              </a:solidFill>
            </a:endParaRPr>
          </a:p>
          <a:p>
            <a:pPr marL="342900" lvl="0" indent="-342900" eaLnBrk="1" hangingPunct="1">
              <a:buNone/>
            </a:pPr>
            <a:r>
              <a:rPr lang="en-US" altLang="zh-CN" sz="2400" b="1" dirty="0">
                <a:solidFill>
                  <a:schemeClr val="tx1"/>
                </a:solidFill>
              </a:rPr>
              <a:t>void f()</a:t>
            </a:r>
            <a:endParaRPr lang="en-US" altLang="zh-CN" sz="2400" b="1" dirty="0">
              <a:solidFill>
                <a:schemeClr val="tx1"/>
              </a:solidFill>
            </a:endParaRPr>
          </a:p>
          <a:p>
            <a:pPr marL="342900" lvl="0" indent="-342900" eaLnBrk="1" hangingPunct="1">
              <a:buNone/>
            </a:pPr>
            <a:r>
              <a:rPr lang="en-US" altLang="zh-CN" sz="2400" b="1" dirty="0">
                <a:solidFill>
                  <a:schemeClr val="tx1"/>
                </a:solidFill>
              </a:rPr>
              <a:t>{ .......</a:t>
            </a:r>
            <a:endParaRPr lang="en-US" altLang="zh-CN" sz="2400" b="1" dirty="0">
              <a:solidFill>
                <a:schemeClr val="tx1"/>
              </a:solidFill>
            </a:endParaRPr>
          </a:p>
          <a:p>
            <a:pPr marL="342900" lvl="0" indent="-342900" eaLnBrk="1" hangingPunct="1">
              <a:buNone/>
            </a:pPr>
            <a:r>
              <a:rPr lang="en-US" altLang="zh-CN" sz="2400" b="1" dirty="0">
                <a:solidFill>
                  <a:schemeClr val="tx1"/>
                </a:solidFill>
              </a:rPr>
              <a:t>   ... g() ...</a:t>
            </a:r>
            <a:endParaRPr lang="en-US" altLang="zh-CN" sz="2400" b="1" dirty="0">
              <a:solidFill>
                <a:schemeClr val="tx1"/>
              </a:solidFill>
            </a:endParaRPr>
          </a:p>
          <a:p>
            <a:pPr marL="342900" lvl="0" indent="-342900" eaLnBrk="1" hangingPunct="1">
              <a:buNone/>
            </a:pPr>
            <a:r>
              <a:rPr lang="en-US" altLang="zh-CN" sz="2400" b="1" dirty="0">
                <a:solidFill>
                  <a:schemeClr val="tx1"/>
                </a:solidFill>
              </a:rPr>
              <a:t>   .......</a:t>
            </a:r>
            <a:endParaRPr lang="en-US" altLang="zh-CN" sz="2400" b="1" dirty="0">
              <a:solidFill>
                <a:schemeClr val="tx1"/>
              </a:solidFill>
            </a:endParaRPr>
          </a:p>
          <a:p>
            <a:pPr marL="342900" lvl="0" indent="-342900" eaLnBrk="1" hangingPunct="1">
              <a:buNone/>
            </a:pPr>
            <a:r>
              <a:rPr lang="en-US" altLang="zh-CN" sz="2400" b="1" dirty="0">
                <a:solidFill>
                  <a:schemeClr val="tx1"/>
                </a:solidFill>
              </a:rPr>
              <a:t>}</a:t>
            </a:r>
            <a:endParaRPr lang="en-US" altLang="zh-CN" sz="2400" b="1" dirty="0">
              <a:solidFill>
                <a:schemeClr val="tx1"/>
              </a:solidFill>
            </a:endParaRPr>
          </a:p>
          <a:p>
            <a:pPr marL="342900" lvl="0" indent="-342900" eaLnBrk="1" hangingPunct="1">
              <a:buNone/>
            </a:pPr>
            <a:r>
              <a:rPr lang="en-US" altLang="zh-CN" sz="2400" b="1" dirty="0">
                <a:solidFill>
                  <a:schemeClr val="tx1"/>
                </a:solidFill>
              </a:rPr>
              <a:t>void g()</a:t>
            </a:r>
            <a:endParaRPr lang="en-US" altLang="zh-CN" sz="2400" b="1" dirty="0">
              <a:solidFill>
                <a:schemeClr val="tx1"/>
              </a:solidFill>
            </a:endParaRPr>
          </a:p>
          <a:p>
            <a:pPr marL="342900" lvl="0" indent="-342900" eaLnBrk="1" hangingPunct="1">
              <a:buNone/>
            </a:pPr>
            <a:r>
              <a:rPr lang="en-US" altLang="zh-CN" sz="2400" b="1" dirty="0">
                <a:solidFill>
                  <a:schemeClr val="tx1"/>
                </a:solidFill>
              </a:rPr>
              <a:t>{ ......</a:t>
            </a:r>
            <a:endParaRPr lang="en-US" altLang="zh-CN" sz="2400" b="1" dirty="0">
              <a:solidFill>
                <a:schemeClr val="tx1"/>
              </a:solidFill>
            </a:endParaRPr>
          </a:p>
          <a:p>
            <a:pPr marL="342900" lvl="0" indent="-342900" eaLnBrk="1" hangingPunct="1">
              <a:buNone/>
            </a:pPr>
            <a:r>
              <a:rPr lang="en-US" altLang="zh-CN" sz="2400" b="1" dirty="0">
                <a:solidFill>
                  <a:schemeClr val="tx1"/>
                </a:solidFill>
              </a:rPr>
              <a:t>   ... f() ...</a:t>
            </a:r>
            <a:endParaRPr lang="en-US" altLang="zh-CN" sz="2400" b="1" dirty="0">
              <a:solidFill>
                <a:schemeClr val="tx1"/>
              </a:solidFill>
            </a:endParaRPr>
          </a:p>
          <a:p>
            <a:pPr marL="342900" lvl="0" indent="-342900" eaLnBrk="1" hangingPunct="1">
              <a:buNone/>
            </a:pPr>
            <a:r>
              <a:rPr lang="en-US" altLang="zh-CN" sz="2400" b="1" dirty="0">
                <a:solidFill>
                  <a:schemeClr val="tx1"/>
                </a:solidFill>
              </a:rPr>
              <a:t>   ......</a:t>
            </a:r>
            <a:endParaRPr lang="en-US" altLang="zh-CN" sz="2400" b="1" dirty="0">
              <a:solidFill>
                <a:schemeClr val="tx1"/>
              </a:solidFill>
            </a:endParaRPr>
          </a:p>
          <a:p>
            <a:pPr marL="342900" lvl="0" indent="-342900" eaLnBrk="1" hangingPunct="1">
              <a:buNone/>
            </a:pPr>
            <a:r>
              <a:rPr lang="en-US" altLang="zh-CN" sz="2400" b="1" dirty="0">
                <a:solidFill>
                  <a:schemeClr val="tx1"/>
                </a:solidFill>
              </a:rPr>
              <a:t>}</a:t>
            </a:r>
            <a:endParaRPr lang="en-US" altLang="zh-CN" sz="2400" b="1" dirty="0">
              <a:solidFill>
                <a:schemeClr val="tx1"/>
              </a:solidFill>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357188" y="1984375"/>
            <a:ext cx="8364538" cy="41814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mn-lt"/>
                <a:ea typeface="+mn-ea"/>
                <a:cs typeface="+mn-cs"/>
              </a:rPr>
              <a:t>思想：分而治之。</a:t>
            </a:r>
            <a:endParaRPr kumimoji="0" lang="en-US" altLang="zh-CN" sz="2800" b="1" i="0" u="none" strike="noStrike" kern="0" cap="none" spc="0" normalizeH="0" baseline="0" noProof="0">
              <a:ln>
                <a:noFill/>
              </a:ln>
              <a:solidFill>
                <a:srgbClr val="FF00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rPr>
              <a:t>把一个问题分解成若干个子问题，而每个子问题的</a:t>
            </a:r>
            <a:r>
              <a:rPr kumimoji="0" lang="zh-CN" altLang="en-US" sz="2400" b="1" i="0" u="none" strike="noStrike" kern="0" cap="none" spc="0" normalizeH="0" baseline="0" noProof="0">
                <a:ln>
                  <a:noFill/>
                </a:ln>
                <a:solidFill>
                  <a:srgbClr val="FF0000"/>
                </a:solidFill>
                <a:effectLst/>
                <a:uLnTx/>
                <a:uFillTx/>
                <a:latin typeface="+mn-lt"/>
                <a:ea typeface="+mn-ea"/>
              </a:rPr>
              <a:t>性质与原问题相同</a:t>
            </a:r>
            <a:r>
              <a:rPr kumimoji="0" lang="zh-CN" altLang="en-US" sz="2400" b="1" i="0" u="none" strike="noStrike" kern="0" cap="none" spc="0" normalizeH="0" baseline="0" noProof="0">
                <a:ln>
                  <a:noFill/>
                </a:ln>
                <a:solidFill>
                  <a:schemeClr val="tx2"/>
                </a:solidFill>
                <a:effectLst/>
                <a:uLnTx/>
                <a:uFillTx/>
                <a:latin typeface="+mn-lt"/>
                <a:ea typeface="+mn-ea"/>
              </a:rPr>
              <a:t>，只是在</a:t>
            </a:r>
            <a:r>
              <a:rPr kumimoji="0" lang="zh-CN" altLang="en-US" sz="2400" b="1" i="0" u="none" strike="noStrike" kern="0" cap="none" spc="0" normalizeH="0" baseline="0" noProof="0">
                <a:ln>
                  <a:noFill/>
                </a:ln>
                <a:solidFill>
                  <a:srgbClr val="FF0000"/>
                </a:solidFill>
                <a:effectLst/>
                <a:uLnTx/>
                <a:uFillTx/>
                <a:latin typeface="+mn-lt"/>
                <a:ea typeface="+mn-ea"/>
              </a:rPr>
              <a:t>规模上比原问题要小</a:t>
            </a:r>
            <a:r>
              <a:rPr kumimoji="0" lang="zh-CN" altLang="en-US" sz="2400" b="1" i="0" u="none" strike="noStrike" kern="0" cap="none" spc="0" normalizeH="0" baseline="0" noProof="0">
                <a:ln>
                  <a:noFill/>
                </a:ln>
                <a:solidFill>
                  <a:schemeClr val="tx2"/>
                </a:solidFill>
                <a:effectLst/>
                <a:uLnTx/>
                <a:uFillTx/>
                <a:latin typeface="+mn-lt"/>
                <a:ea typeface="+mn-ea"/>
              </a:rPr>
              <a:t>。每个子问题的求解过程可以采用</a:t>
            </a:r>
            <a:r>
              <a:rPr kumimoji="0" lang="zh-CN" altLang="en-US" sz="2400" b="1" i="0" u="none" strike="noStrike" kern="0" cap="none" spc="0" normalizeH="0" baseline="0" noProof="0">
                <a:ln>
                  <a:noFill/>
                </a:ln>
                <a:solidFill>
                  <a:srgbClr val="FF0000"/>
                </a:solidFill>
                <a:effectLst/>
                <a:uLnTx/>
                <a:uFillTx/>
                <a:latin typeface="+mn-lt"/>
                <a:ea typeface="+mn-ea"/>
              </a:rPr>
              <a:t>与原问题相同的方式</a:t>
            </a:r>
            <a:r>
              <a:rPr kumimoji="0" lang="zh-CN" altLang="en-US" sz="2400" b="1" i="0" u="none" strike="noStrike" kern="0" cap="none" spc="0" normalizeH="0" baseline="0" noProof="0">
                <a:ln>
                  <a:noFill/>
                </a:ln>
                <a:solidFill>
                  <a:schemeClr val="tx2"/>
                </a:solidFill>
                <a:effectLst/>
                <a:uLnTx/>
                <a:uFillTx/>
                <a:latin typeface="+mn-lt"/>
                <a:ea typeface="+mn-ea"/>
              </a:rPr>
              <a:t>来进行。</a:t>
            </a:r>
            <a:endParaRPr kumimoji="0" lang="en-US" altLang="zh-CN" sz="2400" b="1" i="0" u="none" strike="noStrike" kern="0" cap="none" spc="0" normalizeH="0" baseline="0" noProof="0">
              <a:ln>
                <a:noFill/>
              </a:ln>
              <a:solidFill>
                <a:schemeClr val="tx2"/>
              </a:solidFill>
              <a:effectLst/>
              <a:uLnTx/>
              <a:uFillTx/>
              <a:latin typeface="+mn-lt"/>
              <a:ea typeface="+mn-ea"/>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a:ln>
                <a:noFill/>
              </a:ln>
              <a:solidFill>
                <a:schemeClr val="tx2"/>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递归函数的描述： </a:t>
            </a:r>
            <a:endParaRPr kumimoji="0" lang="zh-CN" altLang="en-US" sz="28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rgbClr val="FF0000"/>
                </a:solidFill>
                <a:effectLst/>
                <a:uLnTx/>
                <a:uFillTx/>
                <a:latin typeface="+mn-lt"/>
                <a:ea typeface="+mn-ea"/>
              </a:rPr>
              <a:t>递归条件</a:t>
            </a:r>
            <a:r>
              <a:rPr kumimoji="0" lang="zh-CN" altLang="en-US" sz="2400" b="1" i="0" u="none" strike="noStrike" kern="0" cap="none" spc="0" normalizeH="0" baseline="0" noProof="0">
                <a:ln>
                  <a:noFill/>
                </a:ln>
                <a:solidFill>
                  <a:schemeClr val="tx2"/>
                </a:solidFill>
                <a:effectLst/>
                <a:uLnTx/>
                <a:uFillTx/>
                <a:latin typeface="+mn-lt"/>
                <a:ea typeface="+mn-ea"/>
              </a:rPr>
              <a:t>。指出</a:t>
            </a:r>
            <a:r>
              <a:rPr kumimoji="0" lang="zh-CN" altLang="en-US" sz="2400" b="1" i="0" u="none" strike="noStrike" kern="0" cap="none" spc="0" normalizeH="0" baseline="0" noProof="0">
                <a:ln>
                  <a:noFill/>
                </a:ln>
                <a:solidFill>
                  <a:srgbClr val="FF0000"/>
                </a:solidFill>
                <a:effectLst/>
                <a:uLnTx/>
                <a:uFillTx/>
                <a:latin typeface="+mn-lt"/>
                <a:ea typeface="+mn-ea"/>
              </a:rPr>
              <a:t>何时进行递归调用</a:t>
            </a:r>
            <a:r>
              <a:rPr kumimoji="0" lang="zh-CN" altLang="en-US" sz="2400" b="1" i="0" u="none" strike="noStrike" kern="0" cap="none" spc="0" normalizeH="0" baseline="0" noProof="0">
                <a:ln>
                  <a:noFill/>
                </a:ln>
                <a:solidFill>
                  <a:schemeClr val="tx2"/>
                </a:solidFill>
                <a:effectLst/>
                <a:uLnTx/>
                <a:uFillTx/>
                <a:latin typeface="+mn-lt"/>
                <a:ea typeface="+mn-ea"/>
              </a:rPr>
              <a:t>，它描述了问题求解的一般情况，包括：分解和综合过程。</a:t>
            </a:r>
            <a:endParaRPr kumimoji="0" lang="zh-CN" altLang="en-US" sz="2400" b="1" i="0" u="none" strike="noStrike" kern="0" cap="none" spc="0" normalizeH="0" baseline="0" noProof="0">
              <a:ln>
                <a:noFill/>
              </a:ln>
              <a:solidFill>
                <a:schemeClr val="tx2"/>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rgbClr val="FF0000"/>
                </a:solidFill>
                <a:effectLst/>
                <a:uLnTx/>
                <a:uFillTx/>
                <a:latin typeface="+mn-lt"/>
                <a:ea typeface="+mn-ea"/>
              </a:rPr>
              <a:t>结束条件</a:t>
            </a:r>
            <a:r>
              <a:rPr kumimoji="0" lang="zh-CN" altLang="en-US" sz="2400" b="1" i="0" u="none" strike="noStrike" kern="0" cap="none" spc="0" normalizeH="0" baseline="0" noProof="0">
                <a:ln>
                  <a:noFill/>
                </a:ln>
                <a:solidFill>
                  <a:schemeClr val="tx2"/>
                </a:solidFill>
                <a:effectLst/>
                <a:uLnTx/>
                <a:uFillTx/>
                <a:latin typeface="+mn-lt"/>
                <a:ea typeface="+mn-ea"/>
              </a:rPr>
              <a:t>。指出</a:t>
            </a:r>
            <a:r>
              <a:rPr kumimoji="0" lang="zh-CN" altLang="en-US" sz="2400" b="1" i="0" u="none" strike="noStrike" kern="0" cap="none" spc="0" normalizeH="0" baseline="0" noProof="0">
                <a:ln>
                  <a:noFill/>
                </a:ln>
                <a:solidFill>
                  <a:srgbClr val="FF0000"/>
                </a:solidFill>
                <a:effectLst/>
                <a:uLnTx/>
                <a:uFillTx/>
                <a:latin typeface="+mn-lt"/>
                <a:ea typeface="+mn-ea"/>
              </a:rPr>
              <a:t>何时不需递归调用</a:t>
            </a:r>
            <a:r>
              <a:rPr kumimoji="0" lang="zh-CN" altLang="en-US" sz="2400" b="1" i="0" u="none" strike="noStrike" kern="0" cap="none" spc="0" normalizeH="0" baseline="0" noProof="0">
                <a:ln>
                  <a:noFill/>
                </a:ln>
                <a:solidFill>
                  <a:schemeClr val="tx2"/>
                </a:solidFill>
                <a:effectLst/>
                <a:uLnTx/>
                <a:uFillTx/>
                <a:latin typeface="+mn-lt"/>
                <a:ea typeface="+mn-ea"/>
              </a:rPr>
              <a:t>，它描述了问题求解的特殊情况或基本情况</a:t>
            </a:r>
            <a:endParaRPr kumimoji="0" lang="zh-CN" altLang="en-US" sz="2400" b="1" i="0" u="none" strike="noStrike" kern="0" cap="none" spc="0" normalizeH="0" baseline="0" noProof="0">
              <a:ln>
                <a:noFill/>
              </a:ln>
              <a:solidFill>
                <a:schemeClr val="tx2"/>
              </a:solidFill>
              <a:effectLst/>
              <a:uLnTx/>
              <a:uFillTx/>
              <a:latin typeface="+mn-lt"/>
              <a:ea typeface="+mn-ea"/>
            </a:endParaRPr>
          </a:p>
        </p:txBody>
      </p:sp>
      <p:sp>
        <p:nvSpPr>
          <p:cNvPr id="4" name="Rectangle 2"/>
          <p:cNvSpPr txBox="1">
            <a:spLocks noChangeArrowheads="1"/>
          </p:cNvSpPr>
          <p:nvPr/>
        </p:nvSpPr>
        <p:spPr bwMode="auto">
          <a:xfrm>
            <a:off x="1524000" y="187325"/>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4.4 </a:t>
            </a:r>
            <a:r>
              <a:rPr kumimoji="0" lang="zh-CN" altLang="en-US" sz="4000" b="1" kern="0" cap="none" spc="0" normalizeH="0" baseline="0" noProof="0">
                <a:solidFill>
                  <a:schemeClr val="tx2"/>
                </a:solidFill>
                <a:latin typeface="+mj-lt"/>
                <a:ea typeface="+mj-ea"/>
                <a:cs typeface="+mj-cs"/>
              </a:rPr>
              <a:t>递归函数</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t>4.1.2 </a:t>
            </a:r>
            <a:r>
              <a:rPr lang="zh-CN" altLang="zh-CN" b="1" dirty="0"/>
              <a:t>子程序</a:t>
            </a:r>
            <a:endParaRPr lang="zh-CN" altLang="zh-CN" b="1" dirty="0"/>
          </a:p>
        </p:txBody>
      </p:sp>
      <p:sp>
        <p:nvSpPr>
          <p:cNvPr id="9219" name="Rectangle 3"/>
          <p:cNvSpPr>
            <a:spLocks noGrp="1"/>
          </p:cNvSpPr>
          <p:nvPr>
            <p:ph type="body" idx="4294967295"/>
          </p:nvPr>
        </p:nvSpPr>
        <p:spPr>
          <a:xfrm>
            <a:off x="889000" y="2133600"/>
            <a:ext cx="7427913" cy="3025775"/>
          </a:xfrm>
        </p:spPr>
        <p:txBody>
          <a:bodyPr vert="horz" wrap="square" lIns="91440" tIns="45720" rIns="91440" bIns="45720" anchor="t" anchorCtr="0"/>
          <a:lstStyle/>
          <a:p>
            <a:pPr eaLnBrk="1" hangingPunct="1"/>
            <a:r>
              <a:rPr lang="zh-CN" altLang="en-US" sz="2800" b="1" dirty="0">
                <a:solidFill>
                  <a:srgbClr val="FF0000"/>
                </a:solidFill>
                <a:latin typeface="楷体_GB2312" pitchFamily="1" charset="-122"/>
              </a:rPr>
              <a:t>子程序</a:t>
            </a:r>
            <a:r>
              <a:rPr lang="zh-CN" altLang="en-US" sz="2800" b="1" dirty="0">
                <a:latin typeface="楷体_GB2312" pitchFamily="1" charset="-122"/>
              </a:rPr>
              <a:t>是取了名的一段程序代码，在程序中通过名字来调用。子程序的作用：</a:t>
            </a:r>
            <a:endParaRPr lang="zh-CN" altLang="en-US" sz="2800" b="1" dirty="0">
              <a:latin typeface="楷体_GB2312" pitchFamily="1" charset="-122"/>
            </a:endParaRPr>
          </a:p>
          <a:p>
            <a:pPr lvl="1" eaLnBrk="1" hangingPunct="1">
              <a:buFont typeface="Wingdings" panose="05000000000000000000" pitchFamily="2" charset="2"/>
              <a:buChar char="l"/>
            </a:pPr>
            <a:r>
              <a:rPr lang="zh-CN" altLang="en-US" sz="2400" b="1" dirty="0">
                <a:latin typeface="楷体_GB2312" pitchFamily="1" charset="-122"/>
              </a:rPr>
              <a:t>减少重复代码，提高代码复用率</a:t>
            </a:r>
            <a:endParaRPr lang="zh-CN" altLang="en-US" sz="2400" b="1" dirty="0">
              <a:latin typeface="楷体_GB2312" pitchFamily="1" charset="-122"/>
            </a:endParaRPr>
          </a:p>
          <a:p>
            <a:pPr lvl="1" eaLnBrk="1" hangingPunct="1">
              <a:buFont typeface="Wingdings" panose="05000000000000000000" pitchFamily="2" charset="2"/>
              <a:buChar char="l"/>
            </a:pPr>
            <a:r>
              <a:rPr lang="zh-CN" altLang="en-US" sz="2400" b="1" dirty="0">
                <a:latin typeface="楷体_GB2312" pitchFamily="1" charset="-122"/>
              </a:rPr>
              <a:t>实现功能抽象</a:t>
            </a:r>
            <a:endParaRPr lang="zh-CN" altLang="en-US" sz="2400" b="1" dirty="0">
              <a:latin typeface="楷体_GB2312" pitchFamily="1" charset="-122"/>
            </a:endParaRPr>
          </a:p>
          <a:p>
            <a:pPr lvl="1" eaLnBrk="1" hangingPunct="1">
              <a:buFont typeface="Wingdings" panose="05000000000000000000" pitchFamily="2" charset="2"/>
              <a:buChar char="l"/>
            </a:pPr>
            <a:r>
              <a:rPr lang="zh-CN" altLang="en-US" sz="2400" b="1" dirty="0">
                <a:latin typeface="楷体_GB2312" pitchFamily="1" charset="-122"/>
              </a:rPr>
              <a:t>实现封装和信息隐藏</a:t>
            </a:r>
            <a:endParaRPr lang="en-US" altLang="zh-CN" sz="2400" b="1" dirty="0">
              <a:latin typeface="楷体_GB2312" pitchFamily="1" charset="-122"/>
            </a:endParaRPr>
          </a:p>
          <a:p>
            <a:pPr lvl="1" eaLnBrk="1" hangingPunct="1">
              <a:buFont typeface="Wingdings" panose="05000000000000000000" pitchFamily="2" charset="2"/>
              <a:buChar char="l"/>
            </a:pPr>
            <a:r>
              <a:rPr lang="zh-CN" altLang="en-US" sz="2400" b="1" dirty="0">
                <a:latin typeface="楷体_GB2312" pitchFamily="1" charset="-122"/>
              </a:rPr>
              <a:t>支持语言功能的扩充</a:t>
            </a:r>
            <a:endParaRPr lang="zh-CN" altLang="en-US" sz="24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885825" y="762635"/>
            <a:ext cx="8258175" cy="795020"/>
          </a:xfrm>
        </p:spPr>
        <p:txBody>
          <a:bodyPr vert="horz" wrap="square" lIns="91440" tIns="45720" rIns="91440" bIns="45720" anchor="ctr" anchorCtr="0"/>
          <a:lstStyle/>
          <a:p>
            <a:pPr eaLnBrk="1" hangingPunct="1"/>
            <a:r>
              <a:rPr lang="zh-CN" altLang="en-US" b="1" dirty="0">
                <a:latin typeface="Times New Roman" panose="02020603050405020304" pitchFamily="18" charset="0"/>
                <a:cs typeface="Times New Roman" panose="02020603050405020304" pitchFamily="18" charset="0"/>
              </a:rPr>
              <a:t>例：求第</a:t>
            </a:r>
            <a:r>
              <a:rPr lang="en-US" altLang="zh-CN" b="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个</a:t>
            </a:r>
            <a:r>
              <a:rPr lang="en-US" altLang="zh-CN" b="1" dirty="0">
                <a:latin typeface="Times New Roman" panose="02020603050405020304" pitchFamily="18" charset="0"/>
                <a:cs typeface="Times New Roman" panose="02020603050405020304" pitchFamily="18" charset="0"/>
              </a:rPr>
              <a:t>Fibonacci(fɪbəˈnɑːtʃi)</a:t>
            </a:r>
            <a:r>
              <a:rPr lang="zh-CN" altLang="en-US" b="1" dirty="0">
                <a:latin typeface="Times New Roman" panose="02020603050405020304" pitchFamily="18" charset="0"/>
                <a:cs typeface="Times New Roman" panose="02020603050405020304" pitchFamily="18" charset="0"/>
              </a:rPr>
              <a:t>数</a:t>
            </a:r>
            <a:br>
              <a:rPr lang="zh-CN" altLang="en-US" b="1" dirty="0">
                <a:latin typeface="Times New Roman" panose="02020603050405020304" pitchFamily="18" charset="0"/>
                <a:cs typeface="Times New Roman" panose="02020603050405020304" pitchFamily="18" charset="0"/>
              </a:rPr>
            </a:br>
            <a:r>
              <a:rPr lang="zh-CN" altLang="en-US" b="1" dirty="0">
                <a:latin typeface="Times New Roman" panose="02020603050405020304" pitchFamily="18" charset="0"/>
                <a:cs typeface="Times New Roman" panose="02020603050405020304" pitchFamily="18" charset="0"/>
              </a:rPr>
              <a:t>          （递归解法）</a:t>
            </a:r>
            <a:endParaRPr lang="zh-CN" altLang="en-US" b="1" dirty="0">
              <a:latin typeface="Times New Roman" panose="02020603050405020304" pitchFamily="18" charset="0"/>
              <a:ea typeface="Times New Roman" panose="02020603050405020304" pitchFamily="18" charset="0"/>
            </a:endParaRPr>
          </a:p>
        </p:txBody>
      </p:sp>
      <p:sp>
        <p:nvSpPr>
          <p:cNvPr id="64515" name="Rectangle 3"/>
          <p:cNvSpPr>
            <a:spLocks noGrp="1"/>
          </p:cNvSpPr>
          <p:nvPr>
            <p:ph type="body" idx="4294967295"/>
          </p:nvPr>
        </p:nvSpPr>
        <p:spPr>
          <a:xfrm>
            <a:off x="1547177" y="3213100"/>
            <a:ext cx="6595965" cy="2757488"/>
          </a:xfrm>
        </p:spPr>
        <p:txBody>
          <a:bodyPr vert="horz" wrap="square" lIns="91440" tIns="45720" rIns="91440" bIns="45720" anchor="t" anchorCtr="0"/>
          <a:lstStyle/>
          <a:p>
            <a:pPr eaLnBrk="1" hangingPunct="1">
              <a:buNone/>
            </a:pPr>
            <a:r>
              <a:rPr lang="en-US" altLang="zh-CN" sz="2400" b="1" dirty="0">
                <a:solidFill>
                  <a:schemeClr val="tx1"/>
                </a:solidFill>
              </a:rPr>
              <a:t>int fib(int n)</a:t>
            </a:r>
            <a:endParaRPr lang="en-US" altLang="zh-CN" sz="2400" b="1" dirty="0">
              <a:solidFill>
                <a:schemeClr val="tx1"/>
              </a:solidFill>
            </a:endParaRPr>
          </a:p>
          <a:p>
            <a:pPr eaLnBrk="1" hangingPunct="1">
              <a:buNone/>
            </a:pPr>
            <a:r>
              <a:rPr lang="en-US" altLang="zh-CN" sz="2400" b="1" dirty="0">
                <a:solidFill>
                  <a:schemeClr val="tx1"/>
                </a:solidFill>
              </a:rPr>
              <a:t>{	if (n == 1 || n == 2)  </a:t>
            </a:r>
            <a:r>
              <a:rPr lang="en-US" altLang="zh-CN" sz="2400" b="1" dirty="0">
                <a:solidFill>
                  <a:srgbClr val="0070C0"/>
                </a:solidFill>
              </a:rPr>
              <a:t>//</a:t>
            </a:r>
            <a:r>
              <a:rPr lang="zh-CN" altLang="en-US" sz="2400" b="1" dirty="0">
                <a:solidFill>
                  <a:srgbClr val="0070C0"/>
                </a:solidFill>
              </a:rPr>
              <a:t>结束条件</a:t>
            </a:r>
            <a:endParaRPr lang="en-US" altLang="zh-CN" sz="2400" b="1" dirty="0">
              <a:solidFill>
                <a:srgbClr val="0070C0"/>
              </a:solidFill>
            </a:endParaRPr>
          </a:p>
          <a:p>
            <a:pPr eaLnBrk="1" hangingPunct="1">
              <a:buNone/>
            </a:pPr>
            <a:r>
              <a:rPr lang="en-US" altLang="zh-CN" sz="2400" b="1" dirty="0">
                <a:solidFill>
                  <a:schemeClr val="tx1"/>
                </a:solidFill>
              </a:rPr>
              <a:t>		return 1;</a:t>
            </a:r>
            <a:endParaRPr lang="en-US" altLang="zh-CN" sz="2400" b="1" dirty="0">
              <a:solidFill>
                <a:schemeClr val="tx1"/>
              </a:solidFill>
            </a:endParaRPr>
          </a:p>
          <a:p>
            <a:pPr eaLnBrk="1" hangingPunct="1">
              <a:buNone/>
            </a:pPr>
            <a:r>
              <a:rPr lang="en-US" altLang="zh-CN" sz="2400" b="1" dirty="0">
                <a:solidFill>
                  <a:schemeClr val="tx1"/>
                </a:solidFill>
              </a:rPr>
              <a:t>	else  </a:t>
            </a:r>
            <a:r>
              <a:rPr lang="en-US" altLang="zh-CN" sz="2400" b="1" dirty="0">
                <a:solidFill>
                  <a:srgbClr val="0070C0"/>
                </a:solidFill>
              </a:rPr>
              <a:t>//</a:t>
            </a:r>
            <a:r>
              <a:rPr lang="zh-CN" altLang="en-US" sz="2400" b="1" dirty="0">
                <a:solidFill>
                  <a:srgbClr val="0070C0"/>
                </a:solidFill>
              </a:rPr>
              <a:t>递归条件</a:t>
            </a:r>
            <a:endParaRPr lang="en-US" altLang="zh-CN" sz="2400" b="1" dirty="0">
              <a:solidFill>
                <a:srgbClr val="0070C0"/>
              </a:solidFill>
            </a:endParaRPr>
          </a:p>
          <a:p>
            <a:pPr eaLnBrk="1" hangingPunct="1">
              <a:buNone/>
            </a:pPr>
            <a:r>
              <a:rPr lang="en-US" altLang="zh-CN" sz="2400" b="1" dirty="0">
                <a:solidFill>
                  <a:schemeClr val="tx1"/>
                </a:solidFill>
              </a:rPr>
              <a:t>		return fib(n-2)+fib(n-1);  </a:t>
            </a:r>
            <a:r>
              <a:rPr lang="en-US" altLang="zh-CN" sz="2400" b="1" dirty="0">
                <a:solidFill>
                  <a:srgbClr val="0070C0"/>
                </a:solidFill>
              </a:rPr>
              <a:t>//</a:t>
            </a:r>
            <a:r>
              <a:rPr lang="zh-CN" altLang="en-US" sz="2400" b="1" dirty="0">
                <a:solidFill>
                  <a:srgbClr val="0070C0"/>
                </a:solidFill>
              </a:rPr>
              <a:t>分解与综合</a:t>
            </a:r>
            <a:endParaRPr lang="en-US" altLang="zh-CN" sz="2400" b="1" dirty="0">
              <a:solidFill>
                <a:srgbClr val="0070C0"/>
              </a:solidFill>
            </a:endParaRPr>
          </a:p>
          <a:p>
            <a:pPr eaLnBrk="1" hangingPunct="1">
              <a:buNone/>
            </a:pPr>
            <a:r>
              <a:rPr lang="en-US" altLang="zh-CN" sz="2400" b="1" dirty="0">
                <a:solidFill>
                  <a:schemeClr val="tx1"/>
                </a:solidFill>
              </a:rPr>
              <a:t>} </a:t>
            </a:r>
            <a:endParaRPr lang="en-US" altLang="zh-CN" sz="2400" b="1" dirty="0">
              <a:solidFill>
                <a:schemeClr val="tx1"/>
              </a:solidFill>
            </a:endParaRPr>
          </a:p>
        </p:txBody>
      </p:sp>
      <p:sp>
        <p:nvSpPr>
          <p:cNvPr id="64516" name="矩形 3"/>
          <p:cNvSpPr/>
          <p:nvPr/>
        </p:nvSpPr>
        <p:spPr>
          <a:xfrm>
            <a:off x="611188" y="1916748"/>
            <a:ext cx="8264784"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457200" lvl="0" indent="-457200">
              <a:spcBef>
                <a:spcPct val="0"/>
              </a:spcBef>
              <a:buClrTx/>
              <a:buSzTx/>
              <a:buFont typeface="Wingdings" panose="05000000000000000000" pitchFamily="2" charset="2"/>
              <a:buChar char="Ø"/>
            </a:pPr>
            <a:r>
              <a:rPr lang="en-US" altLang="zh-CN" sz="2400" b="1" dirty="0">
                <a:solidFill>
                  <a:schemeClr val="tx1"/>
                </a:solidFill>
                <a:latin typeface="Times New Roman" panose="02020603050405020304" pitchFamily="18" charset="0"/>
                <a:cs typeface="Times New Roman" panose="02020603050405020304" pitchFamily="18" charset="0"/>
              </a:rPr>
              <a:t>Fibonacci斐波那契 </a:t>
            </a:r>
            <a:r>
              <a:rPr lang="zh-CN" altLang="en-US" sz="2400" b="1" dirty="0">
                <a:solidFill>
                  <a:schemeClr val="tx1"/>
                </a:solidFill>
                <a:latin typeface="Times New Roman" panose="02020603050405020304" pitchFamily="18" charset="0"/>
                <a:cs typeface="Times New Roman" panose="02020603050405020304" pitchFamily="18" charset="0"/>
              </a:rPr>
              <a:t>数列</a:t>
            </a:r>
            <a:r>
              <a:rPr lang="zh-CN" altLang="en-US" sz="2400" b="1" dirty="0">
                <a:solidFill>
                  <a:schemeClr val="tx1"/>
                </a:solidFill>
              </a:rPr>
              <a:t>指的是这样一个数列：</a:t>
            </a:r>
            <a:r>
              <a:rPr lang="en-US" altLang="zh-CN" sz="2400" b="1" dirty="0">
                <a:solidFill>
                  <a:schemeClr val="tx1"/>
                </a:solidFill>
              </a:rPr>
              <a:t>1</a:t>
            </a:r>
            <a:r>
              <a:rPr lang="zh-CN" altLang="en-US" sz="2400" b="1" dirty="0">
                <a:solidFill>
                  <a:schemeClr val="tx1"/>
                </a:solidFill>
              </a:rPr>
              <a:t>、</a:t>
            </a:r>
            <a:r>
              <a:rPr lang="en-US" altLang="zh-CN" sz="2400" b="1" dirty="0">
                <a:solidFill>
                  <a:schemeClr val="tx1"/>
                </a:solidFill>
              </a:rPr>
              <a:t>1</a:t>
            </a:r>
            <a:r>
              <a:rPr lang="zh-CN" altLang="en-US" sz="2400" b="1" dirty="0">
                <a:solidFill>
                  <a:schemeClr val="tx1"/>
                </a:solidFill>
              </a:rPr>
              <a:t>、</a:t>
            </a:r>
            <a:r>
              <a:rPr lang="en-US" altLang="zh-CN" sz="2400" b="1" dirty="0">
                <a:solidFill>
                  <a:schemeClr val="tx1"/>
                </a:solidFill>
              </a:rPr>
              <a:t>2</a:t>
            </a:r>
            <a:r>
              <a:rPr lang="zh-CN" altLang="en-US" sz="2400" b="1" dirty="0">
                <a:solidFill>
                  <a:schemeClr val="tx1"/>
                </a:solidFill>
              </a:rPr>
              <a:t>、</a:t>
            </a:r>
            <a:r>
              <a:rPr lang="en-US" altLang="zh-CN" sz="2400" b="1" dirty="0">
                <a:solidFill>
                  <a:schemeClr val="tx1"/>
                </a:solidFill>
              </a:rPr>
              <a:t>3</a:t>
            </a:r>
            <a:r>
              <a:rPr lang="zh-CN" altLang="en-US" sz="2400" b="1" dirty="0">
                <a:solidFill>
                  <a:schemeClr val="tx1"/>
                </a:solidFill>
              </a:rPr>
              <a:t>、</a:t>
            </a:r>
            <a:r>
              <a:rPr lang="en-US" altLang="zh-CN" sz="2400" b="1" dirty="0">
                <a:solidFill>
                  <a:schemeClr val="tx1"/>
                </a:solidFill>
              </a:rPr>
              <a:t>5</a:t>
            </a:r>
            <a:r>
              <a:rPr lang="zh-CN" altLang="en-US" sz="2400" b="1" dirty="0">
                <a:solidFill>
                  <a:schemeClr val="tx1"/>
                </a:solidFill>
              </a:rPr>
              <a:t>、</a:t>
            </a:r>
            <a:r>
              <a:rPr lang="en-US" altLang="zh-CN" sz="2400" b="1" dirty="0">
                <a:solidFill>
                  <a:schemeClr val="tx1"/>
                </a:solidFill>
              </a:rPr>
              <a:t>8</a:t>
            </a:r>
            <a:r>
              <a:rPr lang="zh-CN" altLang="en-US" sz="2400" b="1" dirty="0">
                <a:solidFill>
                  <a:schemeClr val="tx1"/>
                </a:solidFill>
              </a:rPr>
              <a:t>、</a:t>
            </a:r>
            <a:r>
              <a:rPr lang="en-US" altLang="zh-CN" sz="2400" b="1" dirty="0">
                <a:solidFill>
                  <a:schemeClr val="tx1"/>
                </a:solidFill>
              </a:rPr>
              <a:t>13</a:t>
            </a:r>
            <a:r>
              <a:rPr lang="zh-CN" altLang="en-US" sz="2400" b="1" dirty="0">
                <a:solidFill>
                  <a:schemeClr val="tx1"/>
                </a:solidFill>
              </a:rPr>
              <a:t>、</a:t>
            </a:r>
            <a:r>
              <a:rPr lang="en-US" altLang="zh-CN" sz="2400" b="1" dirty="0">
                <a:solidFill>
                  <a:schemeClr val="tx1"/>
                </a:solidFill>
              </a:rPr>
              <a:t>21</a:t>
            </a:r>
            <a:r>
              <a:rPr lang="zh-CN" altLang="en-US" sz="2400" b="1" dirty="0">
                <a:solidFill>
                  <a:schemeClr val="tx1"/>
                </a:solidFill>
              </a:rPr>
              <a:t>、</a:t>
            </a:r>
            <a:r>
              <a:rPr lang="en-US" altLang="zh-CN" sz="2400" b="1" dirty="0">
                <a:solidFill>
                  <a:schemeClr val="tx1"/>
                </a:solidFill>
              </a:rPr>
              <a:t>34</a:t>
            </a:r>
            <a:r>
              <a:rPr lang="zh-CN" altLang="en-US" sz="2400" b="1" dirty="0">
                <a:solidFill>
                  <a:schemeClr val="tx1"/>
                </a:solidFill>
              </a:rPr>
              <a:t>、</a:t>
            </a:r>
            <a:r>
              <a:rPr lang="en-US" altLang="zh-CN" sz="2400" b="1" dirty="0">
                <a:solidFill>
                  <a:schemeClr val="tx1"/>
                </a:solidFill>
              </a:rPr>
              <a:t>…… </a:t>
            </a:r>
            <a:r>
              <a:rPr lang="zh-CN" altLang="en-US" sz="2400" b="1" dirty="0">
                <a:solidFill>
                  <a:schemeClr val="tx1"/>
                </a:solidFill>
              </a:rPr>
              <a:t>。在数学上，它以递推的方法定义：</a:t>
            </a:r>
            <a:r>
              <a:rPr lang="en-US" altLang="zh-CN" sz="2400" b="1" dirty="0">
                <a:solidFill>
                  <a:schemeClr val="tx1"/>
                </a:solidFill>
              </a:rPr>
              <a:t>F(1)=1, F(2)=1, F(n)=F(n-1)+F(n-2)</a:t>
            </a:r>
            <a:endParaRPr lang="zh-CN" altLang="en-US" sz="2400" b="1" dirty="0">
              <a:solidFill>
                <a:schemeClr val="tx1"/>
              </a:solidFill>
            </a:endParaRPr>
          </a:p>
        </p:txBody>
      </p:sp>
      <p:sp>
        <p:nvSpPr>
          <p:cNvPr id="2" name="灯片编号占位符 1"/>
          <p:cNvSpPr>
            <a:spLocks noGrp="1"/>
          </p:cNvSpPr>
          <p:nvPr>
            <p:ph type="sldNum" sz="quarter" idx="12"/>
          </p:nvPr>
        </p:nvSpPr>
        <p:spPr>
          <a:xfrm>
            <a:off x="1523999" y="6248400"/>
            <a:ext cx="1348273" cy="457200"/>
          </a:xfrm>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type="body" idx="4294967295"/>
          </p:nvPr>
        </p:nvSpPr>
        <p:spPr>
          <a:xfrm>
            <a:off x="935355" y="1398588"/>
            <a:ext cx="7405688" cy="447675"/>
          </a:xfrm>
        </p:spPr>
        <p:txBody>
          <a:bodyPr vert="horz" wrap="square" lIns="91440" tIns="45720" rIns="91440" bIns="45720" anchor="t" anchorCtr="0"/>
          <a:lstStyle/>
          <a:p>
            <a:pPr eaLnBrk="1" hangingPunct="1"/>
            <a:r>
              <a:rPr lang="zh-CN" altLang="en-US" sz="2800" b="1" dirty="0">
                <a:solidFill>
                  <a:srgbClr val="0070C0"/>
                </a:solidFill>
                <a:latin typeface="楷体_GB2312" pitchFamily="1" charset="-122"/>
              </a:rPr>
              <a:t>基于栈的</a:t>
            </a:r>
            <a:r>
              <a:rPr lang="zh-CN" altLang="en-US" sz="2800" b="1" dirty="0">
                <a:latin typeface="楷体_GB2312" pitchFamily="1" charset="-122"/>
              </a:rPr>
              <a:t>递归函数的实现：</a:t>
            </a:r>
            <a:endParaRPr lang="en-US" altLang="zh-CN" sz="2800" b="1" dirty="0">
              <a:solidFill>
                <a:srgbClr val="0070C0"/>
              </a:solidFill>
              <a:latin typeface="楷体_GB2312" pitchFamily="1" charset="-122"/>
            </a:endParaRPr>
          </a:p>
          <a:p>
            <a:pPr eaLnBrk="1" hangingPunct="1"/>
            <a:endParaRPr lang="zh-CN" altLang="en-US" sz="1000" b="1" dirty="0">
              <a:latin typeface="楷体_GB2312" pitchFamily="1" charset="-122"/>
            </a:endParaRPr>
          </a:p>
        </p:txBody>
      </p:sp>
      <p:sp>
        <p:nvSpPr>
          <p:cNvPr id="5" name="Rectangle 2"/>
          <p:cNvSpPr txBox="1">
            <a:spLocks noChangeArrowheads="1"/>
          </p:cNvSpPr>
          <p:nvPr/>
        </p:nvSpPr>
        <p:spPr bwMode="auto">
          <a:xfrm>
            <a:off x="1548130" y="132715"/>
            <a:ext cx="7406005" cy="139446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4.4 </a:t>
            </a:r>
            <a:r>
              <a:rPr kumimoji="0" lang="zh-CN" altLang="en-US" sz="4000" b="1" kern="0" cap="none" spc="0" normalizeH="0" baseline="0" noProof="0">
                <a:solidFill>
                  <a:schemeClr val="tx2"/>
                </a:solidFill>
                <a:latin typeface="+mj-lt"/>
                <a:ea typeface="+mj-ea"/>
                <a:cs typeface="+mj-cs"/>
              </a:rPr>
              <a:t>递归函数</a:t>
            </a:r>
            <a:endParaRPr kumimoji="0" lang="zh-CN" altLang="zh-CN" sz="4000" b="1" kern="0" cap="none" spc="0" normalizeH="0" baseline="0" noProof="0">
              <a:solidFill>
                <a:schemeClr val="tx2"/>
              </a:solidFill>
              <a:latin typeface="+mj-lt"/>
              <a:ea typeface="+mj-ea"/>
              <a:cs typeface="+mj-cs"/>
            </a:endParaRPr>
          </a:p>
        </p:txBody>
      </p:sp>
      <p:sp>
        <p:nvSpPr>
          <p:cNvPr id="65540" name="矩形 1"/>
          <p:cNvSpPr/>
          <p:nvPr/>
        </p:nvSpPr>
        <p:spPr>
          <a:xfrm>
            <a:off x="4497705" y="3784600"/>
            <a:ext cx="1611313" cy="661988"/>
          </a:xfrm>
          <a:prstGeom prst="rect">
            <a:avLst/>
          </a:prstGeom>
          <a:solidFill>
            <a:srgbClr val="00B050"/>
          </a:solid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algn="ctr" eaLnBrk="1" hangingPunct="1">
              <a:spcBef>
                <a:spcPct val="0"/>
              </a:spcBef>
              <a:buClrTx/>
              <a:buSzTx/>
              <a:buFontTx/>
              <a:buNone/>
            </a:pPr>
            <a:r>
              <a:rPr lang="zh-CN" altLang="en-US" sz="1800" b="1" dirty="0">
                <a:solidFill>
                  <a:schemeClr val="tx1"/>
                </a:solidFill>
              </a:rPr>
              <a:t>调用</a:t>
            </a:r>
            <a:r>
              <a:rPr lang="en-US" altLang="zh-CN" sz="1800" b="1" dirty="0">
                <a:solidFill>
                  <a:schemeClr val="tx1"/>
                </a:solidFill>
              </a:rPr>
              <a:t>fib(i)</a:t>
            </a:r>
            <a:r>
              <a:rPr lang="zh-CN" altLang="en-US" sz="1800" b="1" dirty="0">
                <a:solidFill>
                  <a:srgbClr val="336666"/>
                </a:solidFill>
              </a:rPr>
              <a:t>时</a:t>
            </a:r>
            <a:endParaRPr lang="en-US" altLang="zh-CN" sz="1800" b="1" dirty="0">
              <a:solidFill>
                <a:srgbClr val="336666"/>
              </a:solidFill>
            </a:endParaRPr>
          </a:p>
          <a:p>
            <a:pPr marL="0" lvl="0" indent="0" algn="ctr" eaLnBrk="1" hangingPunct="1">
              <a:spcBef>
                <a:spcPct val="0"/>
              </a:spcBef>
              <a:buClrTx/>
              <a:buSzTx/>
              <a:buFontTx/>
              <a:buNone/>
            </a:pPr>
            <a:r>
              <a:rPr lang="zh-CN" altLang="en-US" sz="1800" b="1" dirty="0">
                <a:solidFill>
                  <a:srgbClr val="336666"/>
                </a:solidFill>
              </a:rPr>
              <a:t>对应的数据</a:t>
            </a:r>
            <a:endParaRPr lang="zh-CN" altLang="en-US" sz="1800" b="1" dirty="0">
              <a:solidFill>
                <a:schemeClr val="tx1"/>
              </a:solidFill>
            </a:endParaRPr>
          </a:p>
        </p:txBody>
      </p:sp>
      <p:sp>
        <p:nvSpPr>
          <p:cNvPr id="6" name="矩形 5"/>
          <p:cNvSpPr/>
          <p:nvPr/>
        </p:nvSpPr>
        <p:spPr bwMode="auto">
          <a:xfrm>
            <a:off x="4497705" y="5016500"/>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调用</a:t>
            </a:r>
            <a:r>
              <a:rPr kumimoji="0" lang="en-US" altLang="zh-CN"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fib(n)</a:t>
            </a:r>
            <a:r>
              <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时对应的数据</a:t>
            </a:r>
            <a:endPar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endParaRPr>
          </a:p>
        </p:txBody>
      </p:sp>
      <p:sp>
        <p:nvSpPr>
          <p:cNvPr id="7" name="矩形 6"/>
          <p:cNvSpPr/>
          <p:nvPr/>
        </p:nvSpPr>
        <p:spPr bwMode="auto">
          <a:xfrm>
            <a:off x="4497705" y="4446588"/>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00" b="1"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rPr>
              <a:t>…</a:t>
            </a:r>
            <a:endParaRPr kumimoji="0" lang="zh-CN" altLang="en-US" sz="2600" b="1"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
        <p:nvSpPr>
          <p:cNvPr id="11" name="矩形 10"/>
          <p:cNvSpPr/>
          <p:nvPr/>
        </p:nvSpPr>
        <p:spPr bwMode="auto">
          <a:xfrm>
            <a:off x="4497705" y="3216275"/>
            <a:ext cx="1597025" cy="574675"/>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00" b="1"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rPr>
              <a:t>…</a:t>
            </a:r>
            <a:endParaRPr kumimoji="0" lang="zh-CN" altLang="en-US" sz="2600" b="1" i="0" u="none" strike="noStrike" kern="1200" cap="none" spc="0" normalizeH="0" baseline="0" noProof="0">
              <a:ln>
                <a:noFill/>
              </a:ln>
              <a:solidFill>
                <a:schemeClr val="tx1"/>
              </a:solidFill>
              <a:effectLst/>
              <a:uLnTx/>
              <a:uFillTx/>
              <a:latin typeface="Arial" panose="020B0604020202020204" pitchFamily="34" charset="0"/>
              <a:ea typeface="楷体_GB2312" pitchFamily="1" charset="-122"/>
              <a:cs typeface="+mn-cs"/>
            </a:endParaRPr>
          </a:p>
        </p:txBody>
      </p:sp>
      <p:sp>
        <p:nvSpPr>
          <p:cNvPr id="12" name="矩形 11"/>
          <p:cNvSpPr/>
          <p:nvPr/>
        </p:nvSpPr>
        <p:spPr bwMode="auto">
          <a:xfrm>
            <a:off x="4497705" y="2547938"/>
            <a:ext cx="1597025" cy="666750"/>
          </a:xfrm>
          <a:prstGeom prst="rect">
            <a:avLst/>
          </a:prstGeom>
          <a:solidFill>
            <a:schemeClr val="accent5"/>
          </a:solidFill>
          <a:ln w="12700" cap="flat" cmpd="sng" algn="ctr">
            <a:solidFill>
              <a:schemeClr val="tx2"/>
            </a:soli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调用</a:t>
            </a:r>
            <a:r>
              <a:rPr kumimoji="0" lang="en-US" altLang="zh-CN"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fib(1)</a:t>
            </a:r>
            <a:r>
              <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rPr>
              <a:t>时对应的数据</a:t>
            </a:r>
            <a:endParaRPr kumimoji="0" lang="zh-CN" altLang="en-US" sz="1800" b="1" i="0" u="none" strike="noStrike" kern="1200" cap="none" spc="0" normalizeH="0" baseline="0" noProof="0">
              <a:ln>
                <a:noFill/>
              </a:ln>
              <a:solidFill>
                <a:srgbClr val="336666"/>
              </a:solidFill>
              <a:effectLst/>
              <a:uLnTx/>
              <a:uFillTx/>
              <a:latin typeface="Arial" panose="020B0604020202020204" pitchFamily="34" charset="0"/>
              <a:ea typeface="楷体_GB2312" pitchFamily="1" charset="-122"/>
              <a:cs typeface="+mn-cs"/>
            </a:endParaRPr>
          </a:p>
        </p:txBody>
      </p:sp>
      <p:cxnSp>
        <p:nvCxnSpPr>
          <p:cNvPr id="65545" name="直接连接符 3"/>
          <p:cNvCxnSpPr/>
          <p:nvPr/>
        </p:nvCxnSpPr>
        <p:spPr>
          <a:xfrm>
            <a:off x="4497705" y="2278063"/>
            <a:ext cx="0" cy="288925"/>
          </a:xfrm>
          <a:prstGeom prst="line">
            <a:avLst/>
          </a:prstGeom>
          <a:ln w="12700" cap="flat" cmpd="sng">
            <a:solidFill>
              <a:schemeClr val="tx2"/>
            </a:solidFill>
            <a:prstDash val="solid"/>
            <a:headEnd type="none" w="med" len="med"/>
            <a:tailEnd type="none" w="med" len="med"/>
          </a:ln>
        </p:spPr>
      </p:cxnSp>
      <p:cxnSp>
        <p:nvCxnSpPr>
          <p:cNvPr id="65546" name="直接连接符 15"/>
          <p:cNvCxnSpPr/>
          <p:nvPr/>
        </p:nvCxnSpPr>
        <p:spPr>
          <a:xfrm>
            <a:off x="6094730" y="2278063"/>
            <a:ext cx="0" cy="288925"/>
          </a:xfrm>
          <a:prstGeom prst="line">
            <a:avLst/>
          </a:prstGeom>
          <a:ln w="12700" cap="flat" cmpd="sng">
            <a:solidFill>
              <a:schemeClr val="tx2"/>
            </a:solidFill>
            <a:prstDash val="solid"/>
            <a:headEnd type="none" w="med" len="med"/>
            <a:tailEnd type="none" w="med" len="med"/>
          </a:ln>
        </p:spPr>
      </p:cxnSp>
      <p:sp>
        <p:nvSpPr>
          <p:cNvPr id="17" name="Rectangle 2"/>
          <p:cNvSpPr txBox="1">
            <a:spLocks noChangeArrowheads="1"/>
          </p:cNvSpPr>
          <p:nvPr/>
        </p:nvSpPr>
        <p:spPr bwMode="auto">
          <a:xfrm>
            <a:off x="2003743" y="2638425"/>
            <a:ext cx="29543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栈顶</a:t>
            </a:r>
            <a:r>
              <a:rPr kumimoji="0" lang="en-US" altLang="zh-CN" sz="2400" b="1" i="0" u="none" strike="noStrike" kern="0" cap="none" spc="0" normalizeH="0" baseline="0" noProof="0">
                <a:ln>
                  <a:noFill/>
                </a:ln>
                <a:solidFill>
                  <a:schemeClr val="tx2"/>
                </a:solidFill>
                <a:effectLst/>
                <a:uLnTx/>
                <a:uFillTx/>
                <a:latin typeface="+mn-lt"/>
                <a:ea typeface="+mn-ea"/>
                <a:cs typeface="+mn-cs"/>
              </a:rPr>
              <a:t>:</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进行到第</a:t>
            </a:r>
            <a:r>
              <a:rPr kumimoji="0" lang="en-US" altLang="zh-CN" sz="2400" b="1" i="0" u="none" strike="noStrike" kern="0" cap="none" spc="0" normalizeH="0" baseline="0" noProof="0">
                <a:ln>
                  <a:noFill/>
                </a:ln>
                <a:solidFill>
                  <a:schemeClr val="tx2"/>
                </a:solidFill>
                <a:effectLst/>
                <a:uLnTx/>
                <a:uFillTx/>
                <a:latin typeface="+mn-lt"/>
                <a:ea typeface="+mn-ea"/>
                <a:cs typeface="+mn-cs"/>
              </a:rPr>
              <a:t>i</a:t>
            </a:r>
            <a:r>
              <a:rPr kumimoji="0" lang="zh-CN" altLang="en-US" sz="2400" b="1" i="0" u="none" strike="noStrike" kern="0" cap="none" spc="0" normalizeH="0" baseline="0" noProof="0">
                <a:ln>
                  <a:noFill/>
                </a:ln>
                <a:solidFill>
                  <a:schemeClr val="tx2"/>
                </a:solidFill>
                <a:effectLst/>
                <a:uLnTx/>
                <a:uFillTx/>
                <a:latin typeface="+mn-lt"/>
                <a:ea typeface="+mn-ea"/>
                <a:cs typeface="+mn-cs"/>
              </a:rPr>
              <a:t>次</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mn-lt"/>
                <a:ea typeface="+mn-ea"/>
                <a:cs typeface="+mn-cs"/>
              </a:rPr>
              <a:t>    </a:t>
            </a:r>
            <a:r>
              <a:rPr kumimoji="0" lang="zh-CN" altLang="en-US" sz="2400" b="1" i="0" u="none" strike="noStrike" kern="0" cap="none" spc="0" normalizeH="0" baseline="0" noProof="0">
                <a:ln>
                  <a:noFill/>
                </a:ln>
                <a:solidFill>
                  <a:schemeClr val="tx2"/>
                </a:solidFill>
                <a:effectLst/>
                <a:uLnTx/>
                <a:uFillTx/>
                <a:latin typeface="+mn-lt"/>
                <a:ea typeface="+mn-ea"/>
                <a:cs typeface="+mn-cs"/>
              </a:rPr>
              <a:t>递归调用时：</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递归的栈底</a:t>
            </a:r>
            <a:r>
              <a:rPr kumimoji="0" lang="en-US" altLang="zh-CN" sz="2400" b="1" i="0" u="none" strike="noStrike" kern="0" cap="none" spc="0" normalizeH="0" baseline="0" noProof="0">
                <a:ln>
                  <a:noFill/>
                </a:ln>
                <a:solidFill>
                  <a:schemeClr val="tx2"/>
                </a:solidFill>
                <a:effectLst/>
                <a:uLnTx/>
                <a:uFillTx/>
                <a:latin typeface="+mn-lt"/>
                <a:ea typeface="+mn-ea"/>
                <a:cs typeface="+mn-cs"/>
              </a:rPr>
              <a:t>:</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zh-CN" altLang="en-US" sz="28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32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a:ln>
                <a:noFill/>
              </a:ln>
              <a:solidFill>
                <a:schemeClr val="tx1"/>
              </a:solidFill>
              <a:effectLst/>
              <a:uLnTx/>
              <a:uFillTx/>
              <a:latin typeface="+mn-lt"/>
              <a:ea typeface="+mn-ea"/>
              <a:cs typeface="+mn-cs"/>
            </a:endParaRPr>
          </a:p>
        </p:txBody>
      </p:sp>
      <p:cxnSp>
        <p:nvCxnSpPr>
          <p:cNvPr id="65548" name="直接连接符 17"/>
          <p:cNvCxnSpPr/>
          <p:nvPr/>
        </p:nvCxnSpPr>
        <p:spPr>
          <a:xfrm>
            <a:off x="4497705" y="5662613"/>
            <a:ext cx="0" cy="287337"/>
          </a:xfrm>
          <a:prstGeom prst="line">
            <a:avLst/>
          </a:prstGeom>
          <a:ln w="12700" cap="flat" cmpd="sng">
            <a:solidFill>
              <a:schemeClr val="tx2"/>
            </a:solidFill>
            <a:prstDash val="solid"/>
            <a:headEnd type="none" w="med" len="med"/>
            <a:tailEnd type="none" w="med" len="med"/>
          </a:ln>
        </p:spPr>
      </p:cxnSp>
      <p:cxnSp>
        <p:nvCxnSpPr>
          <p:cNvPr id="65549" name="直接连接符 18"/>
          <p:cNvCxnSpPr/>
          <p:nvPr/>
        </p:nvCxnSpPr>
        <p:spPr>
          <a:xfrm>
            <a:off x="6094730" y="5662613"/>
            <a:ext cx="0" cy="287337"/>
          </a:xfrm>
          <a:prstGeom prst="line">
            <a:avLst/>
          </a:prstGeom>
          <a:ln w="12700" cap="flat" cmpd="sng">
            <a:solidFill>
              <a:schemeClr val="tx2"/>
            </a:solidFill>
            <a:prstDash val="solid"/>
            <a:headEnd type="none" w="med" len="med"/>
            <a:tailEnd type="none" w="med" len="med"/>
          </a:ln>
        </p:spPr>
      </p:cxn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p:cNvSpPr>
          <p:nvPr>
            <p:ph type="body" idx="4294967295"/>
          </p:nvPr>
        </p:nvSpPr>
        <p:spPr>
          <a:xfrm>
            <a:off x="611188" y="2332038"/>
            <a:ext cx="7964487" cy="3400425"/>
          </a:xfrm>
        </p:spPr>
        <p:txBody>
          <a:bodyPr vert="horz" wrap="square" lIns="91440" tIns="45720" rIns="91440" bIns="45720" anchor="t" anchorCtr="0"/>
          <a:lstStyle/>
          <a:p>
            <a:pPr eaLnBrk="1" hangingPunct="1">
              <a:lnSpc>
                <a:spcPct val="80000"/>
              </a:lnSpc>
            </a:pPr>
            <a:r>
              <a:rPr lang="zh-CN" altLang="zh-CN" sz="2800" b="1" dirty="0">
                <a:latin typeface="Times New Roman" panose="02020603050405020304" pitchFamily="18" charset="0"/>
                <a:cs typeface="Times New Roman" panose="02020603050405020304" pitchFamily="18" charset="0"/>
              </a:rPr>
              <a:t>递归与循环的选择</a:t>
            </a:r>
            <a:endParaRPr lang="en-US" altLang="zh-CN" sz="2800" b="1"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递归更为自然和简洁。 </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与循环的不同：</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8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循环是在</a:t>
            </a:r>
            <a:r>
              <a:rPr lang="zh-CN" altLang="en-US" sz="2000" b="1" dirty="0">
                <a:solidFill>
                  <a:srgbClr val="FF0000"/>
                </a:solidFill>
                <a:latin typeface="Times New Roman" panose="02020603050405020304" pitchFamily="18" charset="0"/>
                <a:cs typeface="Times New Roman" panose="02020603050405020304" pitchFamily="18" charset="0"/>
              </a:rPr>
              <a:t>同一组变量</a:t>
            </a:r>
            <a:r>
              <a:rPr lang="zh-CN" altLang="en-US" sz="2000" b="1" dirty="0">
                <a:latin typeface="Times New Roman" panose="02020603050405020304" pitchFamily="18" charset="0"/>
                <a:cs typeface="Times New Roman" panose="02020603050405020304" pitchFamily="18" charset="0"/>
              </a:rPr>
              <a:t>上进行重复操作；而递归则是在</a:t>
            </a:r>
            <a:r>
              <a:rPr lang="zh-CN" altLang="en-US" sz="2000" b="1" dirty="0">
                <a:solidFill>
                  <a:srgbClr val="FF0000"/>
                </a:solidFill>
                <a:latin typeface="Times New Roman" panose="02020603050405020304" pitchFamily="18" charset="0"/>
                <a:cs typeface="Times New Roman" panose="02020603050405020304" pitchFamily="18" charset="0"/>
              </a:rPr>
              <a:t>不同的变量组</a:t>
            </a:r>
            <a:r>
              <a:rPr lang="zh-CN" altLang="en-US" sz="2000" b="1" dirty="0">
                <a:latin typeface="Times New Roman" panose="02020603050405020304" pitchFamily="18" charset="0"/>
                <a:cs typeface="Times New Roman" panose="02020603050405020304" pitchFamily="18" charset="0"/>
              </a:rPr>
              <a:t>（形参、局部变量、返回值）上进行重复操作</a:t>
            </a:r>
            <a:r>
              <a:rPr lang="zh-CN" altLang="en-US"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递归的缺陷：</a:t>
            </a:r>
            <a:endParaRPr lang="zh-CN" altLang="en-US" sz="2400" b="1" dirty="0">
              <a:latin typeface="Times New Roman" panose="02020603050405020304" pitchFamily="18" charset="0"/>
              <a:cs typeface="Times New Roman" panose="02020603050405020304" pitchFamily="18" charset="0"/>
            </a:endParaRPr>
          </a:p>
          <a:p>
            <a:pPr lvl="2" eaLnBrk="1" hangingPunct="1">
              <a:lnSpc>
                <a:spcPct val="8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函数调用是需要</a:t>
            </a:r>
            <a:r>
              <a:rPr lang="zh-CN" altLang="en-US" sz="2000" b="1" dirty="0">
                <a:solidFill>
                  <a:srgbClr val="FF0000"/>
                </a:solidFill>
                <a:latin typeface="Times New Roman" panose="02020603050405020304" pitchFamily="18" charset="0"/>
                <a:cs typeface="Times New Roman" panose="02020603050405020304" pitchFamily="18" charset="0"/>
              </a:rPr>
              <a:t>开销、</a:t>
            </a:r>
            <a:r>
              <a:rPr lang="zh-CN" altLang="en-US" sz="2000" b="1" dirty="0">
                <a:latin typeface="Times New Roman" panose="02020603050405020304" pitchFamily="18" charset="0"/>
                <a:cs typeface="Times New Roman" panose="02020603050405020304" pitchFamily="18" charset="0"/>
              </a:rPr>
              <a:t>栈空间的大小也会限制</a:t>
            </a:r>
            <a:r>
              <a:rPr lang="zh-CN" altLang="en-US" sz="2000" b="1" dirty="0">
                <a:solidFill>
                  <a:srgbClr val="FF0000"/>
                </a:solidFill>
                <a:latin typeface="Times New Roman" panose="02020603050405020304" pitchFamily="18" charset="0"/>
                <a:cs typeface="Times New Roman" panose="02020603050405020304" pitchFamily="18" charset="0"/>
              </a:rPr>
              <a:t>递归的深度</a:t>
            </a:r>
            <a:r>
              <a:rPr lang="zh-CN" altLang="en-US"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cs typeface="Times New Roman" panose="02020603050405020304" pitchFamily="18" charset="0"/>
            </a:endParaRPr>
          </a:p>
          <a:p>
            <a:pPr lvl="2" eaLnBrk="1" hangingPunct="1">
              <a:lnSpc>
                <a:spcPct val="8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递归算法有时会出现</a:t>
            </a:r>
            <a:r>
              <a:rPr lang="zh-CN" altLang="en-US" sz="2000" b="1" dirty="0">
                <a:solidFill>
                  <a:srgbClr val="FF0000"/>
                </a:solidFill>
                <a:latin typeface="Times New Roman" panose="02020603050405020304" pitchFamily="18" charset="0"/>
                <a:cs typeface="Times New Roman" panose="02020603050405020304" pitchFamily="18" charset="0"/>
              </a:rPr>
              <a:t>重复计算，</a:t>
            </a:r>
            <a:r>
              <a:rPr lang="zh-CN" altLang="en-US" sz="2000" b="1" dirty="0">
                <a:latin typeface="Times New Roman" panose="02020603050405020304" pitchFamily="18" charset="0"/>
                <a:cs typeface="Times New Roman" panose="02020603050405020304" pitchFamily="18" charset="0"/>
              </a:rPr>
              <a:t>比如</a:t>
            </a:r>
            <a:r>
              <a:rPr lang="en-US" altLang="zh-CN" sz="2000" b="1" dirty="0">
                <a:latin typeface="Times New Roman" panose="02020603050405020304" pitchFamily="18" charset="0"/>
                <a:cs typeface="Times New Roman" panose="02020603050405020304" pitchFamily="18" charset="0"/>
              </a:rPr>
              <a:t>fib(n-2)</a:t>
            </a:r>
            <a:r>
              <a:rPr lang="zh-CN" altLang="en-US" sz="2000" b="1" dirty="0">
                <a:latin typeface="Times New Roman" panose="02020603050405020304" pitchFamily="18" charset="0"/>
                <a:cs typeface="Times New Roman" panose="02020603050405020304" pitchFamily="18" charset="0"/>
              </a:rPr>
              <a:t>。 </a:t>
            </a:r>
            <a:endParaRPr lang="zh-CN" altLang="en-US" sz="20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24000" y="187325"/>
            <a:ext cx="7405688"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4.4 </a:t>
            </a:r>
            <a:r>
              <a:rPr kumimoji="0" lang="zh-CN" altLang="en-US" sz="4000" b="1" kern="0" cap="none" spc="0" normalizeH="0" baseline="0" noProof="0">
                <a:solidFill>
                  <a:schemeClr val="tx2"/>
                </a:solidFill>
                <a:latin typeface="+mj-lt"/>
                <a:ea typeface="+mj-ea"/>
                <a:cs typeface="+mj-cs"/>
              </a:rPr>
              <a:t>递归函数</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2072005" y="260985"/>
            <a:ext cx="6485890" cy="1304290"/>
          </a:xfrm>
        </p:spPr>
        <p:txBody>
          <a:bodyPr vert="horz" wrap="square" lIns="91440" tIns="45720" rIns="91440" bIns="45720" anchor="ctr" anchorCtr="0"/>
          <a:lstStyle/>
          <a:p>
            <a:pPr eaLnBrk="1" hangingPunct="1"/>
            <a:r>
              <a:rPr lang="zh-CN" altLang="zh-CN" b="1" dirty="0"/>
              <a:t>例：解汉诺塔问题</a:t>
            </a:r>
            <a:endParaRPr lang="zh-CN" altLang="zh-CN" b="1" dirty="0"/>
          </a:p>
        </p:txBody>
      </p:sp>
      <p:grpSp>
        <p:nvGrpSpPr>
          <p:cNvPr id="69635" name="Group 3"/>
          <p:cNvGrpSpPr/>
          <p:nvPr/>
        </p:nvGrpSpPr>
        <p:grpSpPr>
          <a:xfrm>
            <a:off x="1162685" y="3775075"/>
            <a:ext cx="5453063" cy="1873250"/>
            <a:chOff x="0" y="0"/>
            <a:chExt cx="4680" cy="1284"/>
          </a:xfrm>
        </p:grpSpPr>
        <p:sp>
          <p:nvSpPr>
            <p:cNvPr id="69638" name="Line 4"/>
            <p:cNvSpPr/>
            <p:nvPr/>
          </p:nvSpPr>
          <p:spPr>
            <a:xfrm>
              <a:off x="180" y="1002"/>
              <a:ext cx="1260" cy="0"/>
            </a:xfrm>
            <a:prstGeom prst="line">
              <a:avLst/>
            </a:prstGeom>
            <a:ln w="57150" cap="flat" cmpd="sng">
              <a:solidFill>
                <a:schemeClr val="tx1"/>
              </a:solidFill>
              <a:prstDash val="solid"/>
              <a:headEnd type="none" w="med" len="med"/>
              <a:tailEnd type="none" w="med" len="med"/>
            </a:ln>
          </p:spPr>
        </p:sp>
        <p:sp>
          <p:nvSpPr>
            <p:cNvPr id="69639" name="Line 5"/>
            <p:cNvSpPr/>
            <p:nvPr/>
          </p:nvSpPr>
          <p:spPr>
            <a:xfrm>
              <a:off x="255" y="891"/>
              <a:ext cx="1080" cy="0"/>
            </a:xfrm>
            <a:prstGeom prst="line">
              <a:avLst/>
            </a:prstGeom>
            <a:ln w="57150" cap="flat" cmpd="sng">
              <a:solidFill>
                <a:schemeClr val="tx1"/>
              </a:solidFill>
              <a:prstDash val="solid"/>
              <a:headEnd type="none" w="med" len="med"/>
              <a:tailEnd type="none" w="med" len="med"/>
            </a:ln>
          </p:spPr>
        </p:sp>
        <p:sp>
          <p:nvSpPr>
            <p:cNvPr id="69640" name="Line 6"/>
            <p:cNvSpPr/>
            <p:nvPr/>
          </p:nvSpPr>
          <p:spPr>
            <a:xfrm>
              <a:off x="315" y="780"/>
              <a:ext cx="945" cy="12"/>
            </a:xfrm>
            <a:prstGeom prst="line">
              <a:avLst/>
            </a:prstGeom>
            <a:ln w="57150" cap="flat" cmpd="sng">
              <a:solidFill>
                <a:schemeClr val="tx1"/>
              </a:solidFill>
              <a:prstDash val="solid"/>
              <a:headEnd type="none" w="med" len="med"/>
              <a:tailEnd type="none" w="med" len="med"/>
            </a:ln>
          </p:spPr>
        </p:sp>
        <p:sp>
          <p:nvSpPr>
            <p:cNvPr id="69641" name="Line 7"/>
            <p:cNvSpPr/>
            <p:nvPr/>
          </p:nvSpPr>
          <p:spPr>
            <a:xfrm>
              <a:off x="495" y="579"/>
              <a:ext cx="585" cy="0"/>
            </a:xfrm>
            <a:prstGeom prst="line">
              <a:avLst/>
            </a:prstGeom>
            <a:ln w="57150" cap="flat" cmpd="sng">
              <a:solidFill>
                <a:schemeClr val="tx1"/>
              </a:solidFill>
              <a:prstDash val="solid"/>
              <a:headEnd type="none" w="med" len="med"/>
              <a:tailEnd type="none" w="med" len="med"/>
            </a:ln>
          </p:spPr>
        </p:sp>
        <p:sp>
          <p:nvSpPr>
            <p:cNvPr id="69642" name="Line 8"/>
            <p:cNvSpPr/>
            <p:nvPr/>
          </p:nvSpPr>
          <p:spPr>
            <a:xfrm>
              <a:off x="615" y="468"/>
              <a:ext cx="360" cy="0"/>
            </a:xfrm>
            <a:prstGeom prst="line">
              <a:avLst/>
            </a:prstGeom>
            <a:ln w="57150" cap="flat" cmpd="sng">
              <a:solidFill>
                <a:schemeClr val="tx1"/>
              </a:solidFill>
              <a:prstDash val="solid"/>
              <a:headEnd type="none" w="med" len="med"/>
              <a:tailEnd type="none" w="med" len="med"/>
            </a:ln>
          </p:spPr>
        </p:sp>
        <p:sp>
          <p:nvSpPr>
            <p:cNvPr id="69643" name="Line 9"/>
            <p:cNvSpPr/>
            <p:nvPr/>
          </p:nvSpPr>
          <p:spPr>
            <a:xfrm>
              <a:off x="90" y="1098"/>
              <a:ext cx="1440" cy="0"/>
            </a:xfrm>
            <a:prstGeom prst="line">
              <a:avLst/>
            </a:prstGeom>
            <a:ln w="57150" cap="flat" cmpd="sng">
              <a:solidFill>
                <a:schemeClr val="tx1"/>
              </a:solidFill>
              <a:prstDash val="solid"/>
              <a:headEnd type="none" w="med" len="med"/>
              <a:tailEnd type="none" w="med" len="med"/>
            </a:ln>
          </p:spPr>
        </p:sp>
        <p:sp>
          <p:nvSpPr>
            <p:cNvPr id="69644" name="Line 10"/>
            <p:cNvSpPr/>
            <p:nvPr/>
          </p:nvSpPr>
          <p:spPr>
            <a:xfrm>
              <a:off x="0" y="1209"/>
              <a:ext cx="1620" cy="0"/>
            </a:xfrm>
            <a:prstGeom prst="line">
              <a:avLst/>
            </a:prstGeom>
            <a:ln w="57150" cap="flat" cmpd="sng">
              <a:solidFill>
                <a:schemeClr val="tx1"/>
              </a:solidFill>
              <a:prstDash val="solid"/>
              <a:headEnd type="none" w="med" len="med"/>
              <a:tailEnd type="none" w="med" len="med"/>
            </a:ln>
          </p:spPr>
        </p:sp>
        <p:sp>
          <p:nvSpPr>
            <p:cNvPr id="69645" name="Line 11"/>
            <p:cNvSpPr/>
            <p:nvPr/>
          </p:nvSpPr>
          <p:spPr>
            <a:xfrm>
              <a:off x="435" y="675"/>
              <a:ext cx="720" cy="0"/>
            </a:xfrm>
            <a:prstGeom prst="line">
              <a:avLst/>
            </a:prstGeom>
            <a:ln w="57150" cap="flat" cmpd="sng">
              <a:solidFill>
                <a:schemeClr val="tx1"/>
              </a:solidFill>
              <a:prstDash val="solid"/>
              <a:headEnd type="none" w="med" len="med"/>
              <a:tailEnd type="none" w="med" len="med"/>
            </a:ln>
          </p:spPr>
        </p:sp>
        <p:sp>
          <p:nvSpPr>
            <p:cNvPr id="69646" name="Line 12"/>
            <p:cNvSpPr/>
            <p:nvPr/>
          </p:nvSpPr>
          <p:spPr>
            <a:xfrm flipV="1">
              <a:off x="780" y="6"/>
              <a:ext cx="0" cy="1248"/>
            </a:xfrm>
            <a:prstGeom prst="line">
              <a:avLst/>
            </a:prstGeom>
            <a:ln w="19050" cap="flat" cmpd="sng">
              <a:solidFill>
                <a:schemeClr val="tx1"/>
              </a:solidFill>
              <a:prstDash val="solid"/>
              <a:headEnd type="none" w="med" len="med"/>
              <a:tailEnd type="none" w="med" len="med"/>
            </a:ln>
          </p:spPr>
        </p:sp>
        <p:sp>
          <p:nvSpPr>
            <p:cNvPr id="69647" name="Line 13"/>
            <p:cNvSpPr/>
            <p:nvPr/>
          </p:nvSpPr>
          <p:spPr>
            <a:xfrm flipV="1">
              <a:off x="2700" y="36"/>
              <a:ext cx="0" cy="1248"/>
            </a:xfrm>
            <a:prstGeom prst="line">
              <a:avLst/>
            </a:prstGeom>
            <a:ln w="19050" cap="flat" cmpd="sng">
              <a:solidFill>
                <a:schemeClr val="tx1"/>
              </a:solidFill>
              <a:prstDash val="solid"/>
              <a:headEnd type="none" w="med" len="med"/>
              <a:tailEnd type="none" w="med" len="med"/>
            </a:ln>
          </p:spPr>
        </p:sp>
        <p:sp>
          <p:nvSpPr>
            <p:cNvPr id="69648" name="Line 14"/>
            <p:cNvSpPr/>
            <p:nvPr/>
          </p:nvSpPr>
          <p:spPr>
            <a:xfrm flipV="1">
              <a:off x="4680" y="0"/>
              <a:ext cx="0" cy="1248"/>
            </a:xfrm>
            <a:prstGeom prst="line">
              <a:avLst/>
            </a:prstGeom>
            <a:ln w="19050" cap="flat" cmpd="sng">
              <a:solidFill>
                <a:schemeClr val="tx1"/>
              </a:solidFill>
              <a:prstDash val="solid"/>
              <a:headEnd type="none" w="med" len="med"/>
              <a:tailEnd type="none" w="med" len="med"/>
            </a:ln>
          </p:spPr>
        </p:sp>
      </p:grpSp>
      <p:sp>
        <p:nvSpPr>
          <p:cNvPr id="53263" name="Text Box 15"/>
          <p:cNvSpPr txBox="1">
            <a:spLocks noChangeArrowheads="1"/>
          </p:cNvSpPr>
          <p:nvPr/>
        </p:nvSpPr>
        <p:spPr bwMode="auto">
          <a:xfrm>
            <a:off x="475298" y="1198563"/>
            <a:ext cx="8443913" cy="2308324"/>
          </a:xfrm>
          <a:prstGeom prst="rect">
            <a:avLst/>
          </a:prstGeom>
          <a:noFill/>
          <a:ln w="9525">
            <a:noFill/>
            <a:miter lim="800000"/>
          </a:ln>
        </p:spPr>
        <p:txBody>
          <a:bodyPr>
            <a:spAutoFit/>
          </a:bodyPr>
          <a:lstStyle/>
          <a:p>
            <a:pPr marR="0" defTabSz="914400" eaLnBrk="1" hangingPunct="1">
              <a:buClrTx/>
              <a:buSzTx/>
              <a:buFont typeface="Arial" panose="020B0604020202020204" pitchFamily="34" charset="0"/>
              <a:buChar char="•"/>
              <a:defRPr/>
            </a:pPr>
            <a:r>
              <a:rPr kumimoji="0" lang="zh-CN" altLang="en-US" sz="2400" b="1" kern="1200" cap="none" spc="0" normalizeH="0" baseline="0" noProof="0">
                <a:latin typeface="Arial" panose="020B0604020202020204" pitchFamily="34" charset="0"/>
                <a:ea typeface="楷体_GB2312" pitchFamily="1" charset="-122"/>
                <a:cs typeface="+mn-cs"/>
              </a:rPr>
              <a:t> 汉诺塔问题：有</a:t>
            </a:r>
            <a:r>
              <a:rPr kumimoji="0" lang="en-GB" altLang="en-US" sz="2400" b="1" kern="1200" cap="none" spc="0" normalizeH="0" baseline="0" noProof="0">
                <a:latin typeface="Arial" panose="020B0604020202020204" pitchFamily="34" charset="0"/>
                <a:ea typeface="楷体_GB2312" pitchFamily="1" charset="-122"/>
                <a:cs typeface="+mn-cs"/>
              </a:rPr>
              <a:t>A</a:t>
            </a:r>
            <a:r>
              <a:rPr kumimoji="0" lang="zh-CN" altLang="en-US" sz="2400" b="1" kern="1200" cap="none" spc="0" normalizeH="0" baseline="0" noProof="0">
                <a:latin typeface="Arial" panose="020B0604020202020204" pitchFamily="34" charset="0"/>
                <a:ea typeface="楷体_GB2312" pitchFamily="1" charset="-122"/>
                <a:cs typeface="+mn-cs"/>
              </a:rPr>
              <a:t>，</a:t>
            </a:r>
            <a:r>
              <a:rPr kumimoji="0" lang="en-GB" altLang="en-US" sz="2400" b="1" kern="1200" cap="none" spc="0" normalizeH="0" baseline="0" noProof="0">
                <a:latin typeface="Arial" panose="020B0604020202020204" pitchFamily="34" charset="0"/>
                <a:ea typeface="楷体_GB2312" pitchFamily="1" charset="-122"/>
                <a:cs typeface="+mn-cs"/>
              </a:rPr>
              <a:t>B</a:t>
            </a:r>
            <a:r>
              <a:rPr kumimoji="0" lang="zh-CN" altLang="en-US" sz="2400" b="1" kern="1200" cap="none" spc="0" normalizeH="0" baseline="0" noProof="0">
                <a:latin typeface="Arial" panose="020B0604020202020204" pitchFamily="34" charset="0"/>
                <a:ea typeface="楷体_GB2312" pitchFamily="1" charset="-122"/>
                <a:cs typeface="+mn-cs"/>
              </a:rPr>
              <a:t>，</a:t>
            </a:r>
            <a:r>
              <a:rPr kumimoji="0" lang="en-GB" altLang="en-US" sz="2400" b="1" kern="1200" cap="none" spc="0" normalizeH="0" baseline="0" noProof="0">
                <a:latin typeface="Arial" panose="020B0604020202020204" pitchFamily="34" charset="0"/>
                <a:ea typeface="楷体_GB2312" pitchFamily="1" charset="-122"/>
                <a:cs typeface="+mn-cs"/>
              </a:rPr>
              <a:t>C</a:t>
            </a:r>
            <a:r>
              <a:rPr kumimoji="0" lang="zh-CN" altLang="en-US" sz="2400" b="1" kern="1200" cap="none" spc="0" normalizeH="0" baseline="0" noProof="0">
                <a:latin typeface="Arial" panose="020B0604020202020204" pitchFamily="34" charset="0"/>
                <a:ea typeface="楷体_GB2312" pitchFamily="1" charset="-122"/>
                <a:cs typeface="+mn-cs"/>
              </a:rPr>
              <a:t>三个柱子，柱子</a:t>
            </a:r>
            <a:r>
              <a:rPr kumimoji="0" lang="en-GB" altLang="en-US" sz="2400" b="1" kern="1200" cap="none" spc="0" normalizeH="0" baseline="0" noProof="0">
                <a:latin typeface="Arial" panose="020B0604020202020204" pitchFamily="34" charset="0"/>
                <a:ea typeface="楷体_GB2312" pitchFamily="1" charset="-122"/>
                <a:cs typeface="+mn-cs"/>
              </a:rPr>
              <a:t>A</a:t>
            </a:r>
            <a:r>
              <a:rPr kumimoji="0" lang="zh-CN" altLang="en-US" sz="2400" b="1" kern="1200" cap="none" spc="0" normalizeH="0" baseline="0" noProof="0">
                <a:latin typeface="Arial" panose="020B0604020202020204" pitchFamily="34" charset="0"/>
                <a:ea typeface="楷体_GB2312" pitchFamily="1" charset="-122"/>
                <a:cs typeface="+mn-cs"/>
              </a:rPr>
              <a:t>上穿有</a:t>
            </a:r>
            <a:r>
              <a:rPr kumimoji="0" lang="en-GB" altLang="en-US" sz="2400" b="1" kern="1200" cap="none" spc="0" normalizeH="0" baseline="0" noProof="0">
                <a:latin typeface="Arial" panose="020B0604020202020204" pitchFamily="34" charset="0"/>
                <a:ea typeface="楷体_GB2312" pitchFamily="1" charset="-122"/>
                <a:cs typeface="+mn-cs"/>
              </a:rPr>
              <a:t>n</a:t>
            </a:r>
            <a:r>
              <a:rPr kumimoji="0" lang="zh-CN" altLang="en-US" sz="2400" b="1" kern="1200" cap="none" spc="0" normalizeH="0" baseline="0" noProof="0">
                <a:latin typeface="Arial" panose="020B0604020202020204" pitchFamily="34" charset="0"/>
                <a:ea typeface="楷体_GB2312" pitchFamily="1" charset="-122"/>
                <a:cs typeface="+mn-cs"/>
              </a:rPr>
              <a:t>个大小不同的圆盘，大盘在下，小盘在上。现要把柱子</a:t>
            </a:r>
            <a:r>
              <a:rPr kumimoji="0" lang="en-GB" altLang="en-US" sz="2400" b="1" kern="1200" cap="none" spc="0" normalizeH="0" baseline="0" noProof="0">
                <a:latin typeface="Arial" panose="020B0604020202020204" pitchFamily="34" charset="0"/>
                <a:ea typeface="楷体_GB2312" pitchFamily="1" charset="-122"/>
                <a:cs typeface="+mn-cs"/>
              </a:rPr>
              <a:t>A</a:t>
            </a:r>
            <a:r>
              <a:rPr kumimoji="0" lang="zh-CN" altLang="en-US" sz="2400" b="1" kern="1200" cap="none" spc="0" normalizeH="0" baseline="0" noProof="0">
                <a:latin typeface="Arial" panose="020B0604020202020204" pitchFamily="34" charset="0"/>
                <a:ea typeface="楷体_GB2312" pitchFamily="1" charset="-122"/>
                <a:cs typeface="+mn-cs"/>
              </a:rPr>
              <a:t>上的所有圆盘移到柱子</a:t>
            </a:r>
            <a:r>
              <a:rPr kumimoji="0" lang="en-GB" altLang="en-US" sz="2400" b="1" kern="1200" cap="none" spc="0" normalizeH="0" baseline="0" noProof="0">
                <a:latin typeface="Arial" panose="020B0604020202020204" pitchFamily="34" charset="0"/>
                <a:ea typeface="楷体_GB2312" pitchFamily="1" charset="-122"/>
                <a:cs typeface="+mn-cs"/>
              </a:rPr>
              <a:t>B</a:t>
            </a:r>
            <a:r>
              <a:rPr kumimoji="0" lang="zh-CN" altLang="en-US" sz="2400" b="1" kern="1200" cap="none" spc="0" normalizeH="0" baseline="0" noProof="0">
                <a:latin typeface="Arial" panose="020B0604020202020204" pitchFamily="34" charset="0"/>
                <a:ea typeface="楷体_GB2312" pitchFamily="1" charset="-122"/>
                <a:cs typeface="+mn-cs"/>
              </a:rPr>
              <a:t>上，要求每次只能移动一个圆盘，且</a:t>
            </a:r>
            <a:r>
              <a:rPr kumimoji="0" lang="zh-CN" altLang="en-US" sz="2400" b="1" kern="1200" cap="none" spc="0" normalizeH="0" baseline="0" noProof="0">
                <a:solidFill>
                  <a:srgbClr val="FF0000"/>
                </a:solidFill>
                <a:latin typeface="Arial" panose="020B0604020202020204" pitchFamily="34" charset="0"/>
                <a:ea typeface="楷体_GB2312" pitchFamily="1" charset="-122"/>
                <a:cs typeface="+mn-cs"/>
              </a:rPr>
              <a:t>大盘不能放在小盘上</a:t>
            </a:r>
            <a:r>
              <a:rPr kumimoji="0" lang="zh-CN" altLang="en-US" sz="2400" b="1" kern="1200" cap="none" spc="0" normalizeH="0" baseline="0" noProof="0">
                <a:latin typeface="Arial" panose="020B0604020202020204" pitchFamily="34" charset="0"/>
                <a:ea typeface="楷体_GB2312" pitchFamily="1" charset="-122"/>
                <a:cs typeface="+mn-cs"/>
              </a:rPr>
              <a:t>，移动时可借助柱子</a:t>
            </a:r>
            <a:r>
              <a:rPr kumimoji="0" lang="en-GB" altLang="en-US" sz="2400" b="1" kern="1200" cap="none" spc="0" normalizeH="0" baseline="0" noProof="0">
                <a:latin typeface="Arial" panose="020B0604020202020204" pitchFamily="34" charset="0"/>
                <a:ea typeface="楷体_GB2312" pitchFamily="1" charset="-122"/>
                <a:cs typeface="+mn-cs"/>
              </a:rPr>
              <a:t>C</a:t>
            </a:r>
            <a:r>
              <a:rPr kumimoji="0" lang="zh-CN" altLang="en-US" sz="2400" b="1" kern="1200" cap="none" spc="0" normalizeH="0" baseline="0" noProof="0">
                <a:latin typeface="Arial" panose="020B0604020202020204" pitchFamily="34" charset="0"/>
                <a:ea typeface="楷体_GB2312" pitchFamily="1" charset="-122"/>
                <a:cs typeface="+mn-cs"/>
              </a:rPr>
              <a:t>。编写一个C++函数给出移动步骤，如：</a:t>
            </a:r>
            <a:r>
              <a:rPr kumimoji="0" lang="en-GB" altLang="en-US" sz="2400" b="1" kern="1200" cap="none" spc="0" normalizeH="0" baseline="0" noProof="0">
                <a:latin typeface="Arial" panose="020B0604020202020204" pitchFamily="34" charset="0"/>
                <a:ea typeface="楷体_GB2312" pitchFamily="1" charset="-122"/>
                <a:cs typeface="+mn-cs"/>
              </a:rPr>
              <a:t>n=3</a:t>
            </a:r>
            <a:r>
              <a:rPr kumimoji="0" lang="zh-CN" altLang="en-US" sz="2400" b="1" kern="1200" cap="none" spc="0" normalizeH="0" baseline="0" noProof="0">
                <a:latin typeface="Arial" panose="020B0604020202020204" pitchFamily="34" charset="0"/>
                <a:ea typeface="楷体_GB2312" pitchFamily="1" charset="-122"/>
                <a:cs typeface="+mn-cs"/>
              </a:rPr>
              <a:t>时，移动步骤为：</a:t>
            </a:r>
            <a:r>
              <a:rPr kumimoji="0" lang="en-GB" altLang="en-US" sz="2400" b="1" kern="1200" cap="none" spc="0" normalizeH="0" baseline="0" noProof="0">
                <a:latin typeface="Arial" panose="020B0604020202020204" pitchFamily="34" charset="0"/>
                <a:ea typeface="楷体_GB2312" pitchFamily="1" charset="-122"/>
                <a:cs typeface="+mn-cs"/>
              </a:rPr>
              <a:t>A</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B,A</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C,B</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C,A</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B,C</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A,C</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B,A</a:t>
            </a:r>
            <a:r>
              <a:rPr kumimoji="0" lang="en-GB" altLang="en-US" sz="2400" b="1" kern="1200" cap="none" spc="0" normalizeH="0" baseline="0" noProof="0">
                <a:latin typeface="Arial" panose="020B0604020202020204" pitchFamily="34" charset="0"/>
                <a:ea typeface="楷体_GB2312" pitchFamily="1" charset="-122"/>
                <a:cs typeface="+mn-cs"/>
                <a:sym typeface="Wingdings" panose="05000000000000000000" pitchFamily="2" charset="2"/>
              </a:rPr>
              <a:t></a:t>
            </a:r>
            <a:r>
              <a:rPr kumimoji="0" lang="en-GB" altLang="en-US" sz="2400" b="1" kern="1200" cap="none" spc="0" normalizeH="0" baseline="0" noProof="0">
                <a:latin typeface="Arial" panose="020B0604020202020204" pitchFamily="34" charset="0"/>
                <a:ea typeface="楷体_GB2312" pitchFamily="1" charset="-122"/>
                <a:cs typeface="+mn-cs"/>
              </a:rPr>
              <a:t>B</a:t>
            </a:r>
            <a:r>
              <a:rPr kumimoji="0" lang="zh-CN" altLang="en-US" sz="2400" b="1" kern="1200" cap="none" spc="0" normalizeH="0" baseline="0" noProof="0">
                <a:latin typeface="Arial" panose="020B0604020202020204" pitchFamily="34" charset="0"/>
                <a:ea typeface="楷体_GB2312" pitchFamily="1" charset="-122"/>
                <a:cs typeface="+mn-cs"/>
              </a:rPr>
              <a:t>。</a:t>
            </a:r>
            <a:r>
              <a:rPr kumimoji="0" lang="zh-CN" altLang="en-US" sz="2400" b="1" kern="1200" cap="none" spc="0" normalizeH="0" baseline="0" noProof="0">
                <a:effectLst>
                  <a:outerShdw blurRad="38100" dist="38100" dir="2700000" algn="tl">
                    <a:srgbClr val="C0C0C0"/>
                  </a:outerShdw>
                </a:effectLst>
                <a:latin typeface="Arial" panose="020B0604020202020204" pitchFamily="34" charset="0"/>
                <a:ea typeface="楷体_GB2312" pitchFamily="1" charset="-122"/>
                <a:cs typeface="+mn-cs"/>
              </a:rPr>
              <a:t> </a:t>
            </a:r>
            <a:endParaRPr kumimoji="0" lang="zh-CN" altLang="en-US" sz="2400" b="1" kern="1200" cap="none" spc="0" normalizeH="0" baseline="0" noProof="0">
              <a:effectLst>
                <a:outerShdw blurRad="38100" dist="38100" dir="2700000" algn="tl">
                  <a:srgbClr val="C0C0C0"/>
                </a:outerShdw>
              </a:effectLst>
              <a:latin typeface="Arial" panose="020B0604020202020204" pitchFamily="34" charset="0"/>
              <a:ea typeface="楷体_GB2312" pitchFamily="1" charset="-122"/>
              <a:cs typeface="+mn-cs"/>
            </a:endParaRPr>
          </a:p>
        </p:txBody>
      </p:sp>
      <p:sp>
        <p:nvSpPr>
          <p:cNvPr id="69637" name="Text Box 16"/>
          <p:cNvSpPr txBox="1"/>
          <p:nvPr/>
        </p:nvSpPr>
        <p:spPr>
          <a:xfrm>
            <a:off x="1842135" y="5807075"/>
            <a:ext cx="4867275"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r>
              <a:rPr lang="en-US" altLang="zh-CN" sz="1800" b="1" dirty="0">
                <a:solidFill>
                  <a:schemeClr val="tx1"/>
                </a:solidFill>
                <a:latin typeface="Verdana" panose="020B0604030504040204" pitchFamily="34" charset="0"/>
                <a:ea typeface="宋体" panose="02010600030101010101" pitchFamily="2" charset="-122"/>
              </a:rPr>
              <a:t>A                          B                          C</a:t>
            </a:r>
            <a:endParaRPr lang="en-US" altLang="zh-CN" sz="1800" b="1" dirty="0">
              <a:solidFill>
                <a:schemeClr val="tx1"/>
              </a:solidFill>
              <a:latin typeface="Verdana" panose="020B060403050404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p:cNvSpPr>
          <p:nvPr>
            <p:ph type="body" idx="4294967295"/>
          </p:nvPr>
        </p:nvSpPr>
        <p:spPr>
          <a:xfrm>
            <a:off x="395288" y="2189163"/>
            <a:ext cx="8353425" cy="3400425"/>
          </a:xfrm>
        </p:spPr>
        <p:txBody>
          <a:bodyPr vert="horz" wrap="square" lIns="91440" tIns="45720" rIns="91440" bIns="45720" anchor="t" anchorCtr="0"/>
          <a:lstStyle/>
          <a:p>
            <a:pPr marL="443230" indent="-443230" eaLnBrk="1" hangingPunct="1">
              <a:lnSpc>
                <a:spcPct val="90000"/>
              </a:lnSpc>
            </a:pPr>
            <a:r>
              <a:rPr lang="zh-CN" altLang="en-US" sz="2800" b="1" dirty="0">
                <a:latin typeface="Times New Roman" panose="02020603050405020304" pitchFamily="18" charset="0"/>
                <a:cs typeface="Times New Roman" panose="02020603050405020304" pitchFamily="18" charset="0"/>
              </a:rPr>
              <a:t>通过三个圆盘的汉诺塔问题可知：</a:t>
            </a:r>
            <a:endParaRPr lang="en-US" altLang="zh-CN" sz="2800" b="1" dirty="0">
              <a:latin typeface="Times New Roman" panose="02020603050405020304" pitchFamily="18" charset="0"/>
              <a:cs typeface="Times New Roman" panose="02020603050405020304" pitchFamily="18" charset="0"/>
            </a:endParaRPr>
          </a:p>
          <a:p>
            <a:pPr marL="843280" lvl="1" indent="-443230"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结束条件：当n=1时，只要把圆盘从A移至B就可以了（输出：A</a:t>
            </a:r>
            <a:r>
              <a:rPr lang="en-GB" altLang="en-US" sz="2400" b="1" dirty="0">
                <a:latin typeface="Times New Roman" panose="02020603050405020304" pitchFamily="18" charset="0"/>
                <a:cs typeface="Times New Roman" panose="02020603050405020304" pitchFamily="18" charset="0"/>
                <a:sym typeface="Wingdings" panose="05000000000000000000" pitchFamily="2" charset="2"/>
              </a:rPr>
              <a:t></a:t>
            </a:r>
            <a:r>
              <a:rPr lang="en-GB" altLang="en-US"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443230" indent="-443230" eaLnBrk="1" hangingPunct="1">
              <a:lnSpc>
                <a:spcPct val="90000"/>
              </a:lnSpc>
            </a:pPr>
            <a:endParaRPr lang="en-US" altLang="zh-CN" sz="1000" b="1" dirty="0">
              <a:latin typeface="Times New Roman" panose="02020603050405020304" pitchFamily="18" charset="0"/>
              <a:cs typeface="Times New Roman" panose="02020603050405020304" pitchFamily="18" charset="0"/>
            </a:endParaRPr>
          </a:p>
          <a:p>
            <a:pPr marL="843280" lvl="1" indent="-443230" eaLnBrk="1" hangingPunct="1">
              <a:lnSpc>
                <a:spcPct val="90000"/>
              </a:lnSpc>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递归条件：当n大于1时，我们可以把该问题分解成下面的三个子问题：</a:t>
            </a:r>
            <a:endParaRPr lang="en-US" altLang="zh-CN" sz="2400" b="1" dirty="0">
              <a:latin typeface="Times New Roman" panose="02020603050405020304" pitchFamily="18" charset="0"/>
              <a:cs typeface="Times New Roman" panose="02020603050405020304" pitchFamily="18" charset="0"/>
            </a:endParaRPr>
          </a:p>
          <a:p>
            <a:pPr marL="1243330" lvl="2" indent="-443230" eaLnBrk="1" hangingPunct="1">
              <a:lnSpc>
                <a:spcPct val="9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把n-1个圆盘从柱子A</a:t>
            </a:r>
            <a:r>
              <a:rPr lang="en-US" altLang="zh-CN" sz="2000" b="1" dirty="0">
                <a:latin typeface="Times New Roman" panose="02020603050405020304" pitchFamily="18" charset="0"/>
                <a:cs typeface="Times New Roman" panose="02020603050405020304" pitchFamily="18" charset="0"/>
              </a:rPr>
              <a:t>借助</a:t>
            </a:r>
            <a:r>
              <a:rPr lang="zh-CN" altLang="en-US" sz="2000" b="1" dirty="0">
                <a:latin typeface="Times New Roman" panose="02020603050405020304" pitchFamily="18" charset="0"/>
                <a:cs typeface="Times New Roman" panose="02020603050405020304" pitchFamily="18" charset="0"/>
              </a:rPr>
              <a:t>柱子</a:t>
            </a:r>
            <a:r>
              <a:rPr lang="en-US" altLang="zh-CN" sz="2000" b="1" dirty="0">
                <a:latin typeface="Times New Roman" panose="02020603050405020304" pitchFamily="18" charset="0"/>
                <a:cs typeface="Times New Roman" panose="02020603050405020304" pitchFamily="18" charset="0"/>
              </a:rPr>
              <a:t>B</a:t>
            </a:r>
            <a:r>
              <a:rPr lang="zh-CN" altLang="en-US" sz="2000" b="1" dirty="0">
                <a:latin typeface="Times New Roman" panose="02020603050405020304" pitchFamily="18" charset="0"/>
                <a:cs typeface="Times New Roman" panose="02020603050405020304" pitchFamily="18" charset="0"/>
              </a:rPr>
              <a:t>移到柱子C</a:t>
            </a:r>
            <a:endParaRPr lang="en-US" altLang="zh-CN" sz="2000" b="1" dirty="0">
              <a:latin typeface="Times New Roman" panose="02020603050405020304" pitchFamily="18" charset="0"/>
              <a:cs typeface="Times New Roman" panose="02020603050405020304" pitchFamily="18" charset="0"/>
            </a:endParaRPr>
          </a:p>
          <a:p>
            <a:pPr marL="1243330" lvl="2" indent="-443230" eaLnBrk="1" hangingPunct="1">
              <a:lnSpc>
                <a:spcPct val="9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把第n个圆盘从柱子A </a:t>
            </a:r>
            <a:r>
              <a:rPr lang="en-US" altLang="zh-CN" sz="2000" b="1" dirty="0">
                <a:latin typeface="Times New Roman" panose="02020603050405020304" pitchFamily="18" charset="0"/>
                <a:cs typeface="Times New Roman" panose="02020603050405020304" pitchFamily="18" charset="0"/>
              </a:rPr>
              <a:t>移到柱子</a:t>
            </a:r>
            <a:r>
              <a:rPr lang="zh-CN" altLang="en-US" sz="2000" b="1" dirty="0">
                <a:latin typeface="Times New Roman" panose="02020603050405020304" pitchFamily="18" charset="0"/>
                <a:cs typeface="Times New Roman" panose="02020603050405020304" pitchFamily="18" charset="0"/>
              </a:rPr>
              <a:t>B</a:t>
            </a:r>
            <a:endParaRPr lang="en-US" altLang="zh-CN" sz="2000" b="1" dirty="0">
              <a:latin typeface="Times New Roman" panose="02020603050405020304" pitchFamily="18" charset="0"/>
              <a:cs typeface="Times New Roman" panose="02020603050405020304" pitchFamily="18" charset="0"/>
            </a:endParaRPr>
          </a:p>
          <a:p>
            <a:pPr marL="1243330" lvl="2" indent="-443230" eaLnBrk="1" hangingPunct="1">
              <a:lnSpc>
                <a:spcPct val="90000"/>
              </a:lnSpc>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把n-1个圆盘从柱子C </a:t>
            </a:r>
            <a:r>
              <a:rPr lang="en-US" altLang="zh-CN" sz="2000" b="1" dirty="0">
                <a:latin typeface="Times New Roman" panose="02020603050405020304" pitchFamily="18" charset="0"/>
                <a:cs typeface="Times New Roman" panose="02020603050405020304" pitchFamily="18" charset="0"/>
              </a:rPr>
              <a:t>借助</a:t>
            </a:r>
            <a:r>
              <a:rPr lang="zh-CN" altLang="en-US" sz="2000" b="1" dirty="0">
                <a:latin typeface="Times New Roman" panose="02020603050405020304" pitchFamily="18" charset="0"/>
                <a:cs typeface="Times New Roman" panose="02020603050405020304" pitchFamily="18" charset="0"/>
              </a:rPr>
              <a:t>柱子</a:t>
            </a:r>
            <a:r>
              <a:rPr lang="en-US" altLang="zh-CN" sz="2000" b="1" dirty="0">
                <a:latin typeface="Times New Roman" panose="02020603050405020304" pitchFamily="18" charset="0"/>
                <a:cs typeface="Times New Roman" panose="02020603050405020304" pitchFamily="18" charset="0"/>
              </a:rPr>
              <a:t>A</a:t>
            </a:r>
            <a:r>
              <a:rPr lang="zh-CN" altLang="en-US" sz="2000" b="1" dirty="0">
                <a:latin typeface="Times New Roman" panose="02020603050405020304" pitchFamily="18" charset="0"/>
                <a:cs typeface="Times New Roman" panose="02020603050405020304" pitchFamily="18" charset="0"/>
              </a:rPr>
              <a:t>移到柱子B</a:t>
            </a:r>
            <a:endParaRPr lang="zh-CN" altLang="en-US" sz="20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93850" y="18732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zh-CN" altLang="zh-CN" sz="4000" b="1" kern="0" cap="none" spc="0" normalizeH="0" baseline="0" noProof="0">
                <a:solidFill>
                  <a:schemeClr val="tx2"/>
                </a:solidFill>
                <a:latin typeface="+mj-lt"/>
                <a:ea typeface="+mj-ea"/>
                <a:cs typeface="+mj-cs"/>
              </a:rPr>
              <a:t>例：解汉诺塔问题</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body" idx="4294967295"/>
          </p:nvPr>
        </p:nvSpPr>
        <p:spPr>
          <a:xfrm>
            <a:off x="3810" y="1484630"/>
            <a:ext cx="9140190" cy="4483100"/>
          </a:xfrm>
        </p:spPr>
        <p:txBody>
          <a:bodyPr vert="horz" wrap="square" lIns="91440" tIns="45720" rIns="91440" bIns="45720" anchor="t" anchorCtr="0"/>
          <a:lstStyle/>
          <a:p>
            <a:pPr eaLnBrk="1" hangingPunct="1">
              <a:lnSpc>
                <a:spcPct val="90000"/>
              </a:lnSpc>
              <a:buNone/>
            </a:pPr>
            <a:r>
              <a:rPr lang="en-US" altLang="zh-CN" sz="2000" b="1" dirty="0">
                <a:solidFill>
                  <a:schemeClr val="tx1"/>
                </a:solidFill>
              </a:rPr>
              <a:t>#include &lt;iostream&gt;</a:t>
            </a:r>
            <a:endParaRPr lang="en-US" altLang="zh-CN" sz="2000" b="1" dirty="0">
              <a:solidFill>
                <a:schemeClr val="tx1"/>
              </a:solidFill>
            </a:endParaRPr>
          </a:p>
          <a:p>
            <a:pPr eaLnBrk="1" hangingPunct="1">
              <a:lnSpc>
                <a:spcPct val="90000"/>
              </a:lnSpc>
              <a:buNone/>
            </a:pPr>
            <a:r>
              <a:rPr lang="en-US" altLang="zh-CN" sz="2000" b="1" dirty="0">
                <a:solidFill>
                  <a:schemeClr val="tx1"/>
                </a:solidFill>
              </a:rPr>
              <a:t>using namespace std;</a:t>
            </a:r>
            <a:endParaRPr lang="en-US" altLang="zh-CN" sz="2000" b="1" dirty="0">
              <a:solidFill>
                <a:schemeClr val="tx1"/>
              </a:solidFill>
            </a:endParaRPr>
          </a:p>
          <a:p>
            <a:pPr eaLnBrk="1" hangingPunct="1">
              <a:lnSpc>
                <a:spcPct val="90000"/>
              </a:lnSpc>
              <a:buNone/>
            </a:pPr>
            <a:r>
              <a:rPr lang="en-US" altLang="zh-CN" sz="2000" b="1" dirty="0">
                <a:solidFill>
                  <a:schemeClr val="tx1"/>
                </a:solidFill>
              </a:rPr>
              <a:t>void hanoi(char a, char b, char c, int n) // </a:t>
            </a:r>
            <a:r>
              <a:rPr lang="zh-CN" altLang="en-US" sz="2000" b="1" dirty="0">
                <a:solidFill>
                  <a:schemeClr val="tx1"/>
                </a:solidFill>
              </a:rPr>
              <a:t>把</a:t>
            </a:r>
            <a:r>
              <a:rPr lang="en-US" altLang="zh-CN" sz="2000" b="1" dirty="0">
                <a:solidFill>
                  <a:schemeClr val="tx1"/>
                </a:solidFill>
              </a:rPr>
              <a:t>n</a:t>
            </a:r>
            <a:r>
              <a:rPr lang="zh-CN" altLang="en-US" sz="2000" b="1" dirty="0">
                <a:solidFill>
                  <a:schemeClr val="tx1"/>
                </a:solidFill>
              </a:rPr>
              <a:t>个圆盘从</a:t>
            </a:r>
            <a:r>
              <a:rPr lang="en-US" altLang="zh-CN" sz="2000" b="1" dirty="0">
                <a:solidFill>
                  <a:schemeClr val="tx1"/>
                </a:solidFill>
              </a:rPr>
              <a:t>a</a:t>
            </a:r>
            <a:r>
              <a:rPr lang="zh-CN" altLang="en-US" sz="2000" b="1" dirty="0">
                <a:solidFill>
                  <a:schemeClr val="tx1"/>
                </a:solidFill>
              </a:rPr>
              <a:t>借助</a:t>
            </a:r>
            <a:r>
              <a:rPr lang="en-US" altLang="zh-CN" sz="2000" b="1" dirty="0">
                <a:solidFill>
                  <a:schemeClr val="tx1"/>
                </a:solidFill>
              </a:rPr>
              <a:t>c</a:t>
            </a:r>
            <a:r>
              <a:rPr lang="zh-CN" altLang="en-US" sz="2000" b="1" dirty="0">
                <a:solidFill>
                  <a:schemeClr val="tx1"/>
                </a:solidFill>
              </a:rPr>
              <a:t>移动到</a:t>
            </a:r>
            <a:r>
              <a:rPr lang="en-US" altLang="zh-CN" sz="2000" b="1" dirty="0">
                <a:solidFill>
                  <a:schemeClr val="tx1"/>
                </a:solidFill>
              </a:rPr>
              <a:t>b</a:t>
            </a:r>
            <a:endParaRPr lang="zh-CN" altLang="en-US" sz="2000" b="1" dirty="0">
              <a:solidFill>
                <a:schemeClr val="tx1"/>
              </a:solidFill>
            </a:endParaRPr>
          </a:p>
          <a:p>
            <a:pPr eaLnBrk="1" hangingPunct="1">
              <a:lnSpc>
                <a:spcPct val="90000"/>
              </a:lnSpc>
              <a:buNone/>
            </a:pPr>
            <a:r>
              <a:rPr lang="en-US" altLang="zh-CN" sz="2000" b="1" dirty="0">
                <a:solidFill>
                  <a:schemeClr val="tx1"/>
                </a:solidFill>
              </a:rPr>
              <a:t>{	</a:t>
            </a:r>
            <a:endParaRPr lang="en-US" altLang="zh-CN" sz="2000" b="1" dirty="0">
              <a:solidFill>
                <a:schemeClr val="tx1"/>
              </a:solidFill>
            </a:endParaRPr>
          </a:p>
          <a:p>
            <a:pPr eaLnBrk="1" hangingPunct="1">
              <a:lnSpc>
                <a:spcPct val="90000"/>
              </a:lnSpc>
              <a:buNone/>
            </a:pPr>
            <a:r>
              <a:rPr lang="en-US" altLang="zh-CN" sz="2000" b="1" dirty="0">
                <a:solidFill>
                  <a:schemeClr val="tx1"/>
                </a:solidFill>
              </a:rPr>
              <a:t>     if (n == 1)</a:t>
            </a:r>
            <a:endParaRPr lang="en-US" altLang="zh-CN" sz="2000" b="1" dirty="0">
              <a:solidFill>
                <a:schemeClr val="tx1"/>
              </a:solidFill>
            </a:endParaRPr>
          </a:p>
          <a:p>
            <a:pPr eaLnBrk="1" hangingPunct="1">
              <a:lnSpc>
                <a:spcPct val="90000"/>
              </a:lnSpc>
              <a:buNone/>
            </a:pPr>
            <a:r>
              <a:rPr lang="en-US" altLang="zh-CN" sz="2000" b="1" dirty="0">
                <a:solidFill>
                  <a:schemeClr val="tx1"/>
                </a:solidFill>
              </a:rPr>
              <a:t>		</a:t>
            </a:r>
            <a:r>
              <a:rPr lang="en-US" altLang="zh-CN" sz="2000" b="1" dirty="0">
                <a:solidFill>
                  <a:srgbClr val="FF0000"/>
                </a:solidFill>
              </a:rPr>
              <a:t>cout &lt;&lt; “1: ” &lt;&lt; a &lt;&lt; “→” &lt;&lt; b &lt;&lt; endl;</a:t>
            </a:r>
            <a:r>
              <a:rPr lang="en-US" altLang="zh-CN" sz="2000" b="1" dirty="0">
                <a:solidFill>
                  <a:schemeClr val="tx1"/>
                </a:solidFill>
              </a:rPr>
              <a:t>  //</a:t>
            </a:r>
            <a:r>
              <a:rPr lang="zh-CN" altLang="en-US" sz="2000" b="1" dirty="0">
                <a:solidFill>
                  <a:schemeClr val="tx1"/>
                </a:solidFill>
              </a:rPr>
              <a:t>把第</a:t>
            </a:r>
            <a:r>
              <a:rPr lang="en-US" altLang="zh-CN" sz="2000" b="1" dirty="0">
                <a:solidFill>
                  <a:schemeClr val="tx1"/>
                </a:solidFill>
              </a:rPr>
              <a:t>1</a:t>
            </a:r>
            <a:r>
              <a:rPr lang="zh-CN" altLang="en-US" sz="2000" b="1" dirty="0">
                <a:solidFill>
                  <a:schemeClr val="tx1"/>
                </a:solidFill>
              </a:rPr>
              <a:t>个</a:t>
            </a:r>
            <a:r>
              <a:rPr lang="en-US" altLang="zh-CN" sz="2000" b="1" dirty="0">
                <a:solidFill>
                  <a:schemeClr val="tx1"/>
                </a:solidFill>
              </a:rPr>
              <a:t>盘子</a:t>
            </a:r>
            <a:r>
              <a:rPr lang="zh-CN" altLang="en-US" sz="2000" b="1" dirty="0">
                <a:solidFill>
                  <a:schemeClr val="tx1"/>
                </a:solidFill>
              </a:rPr>
              <a:t>从</a:t>
            </a:r>
            <a:r>
              <a:rPr lang="en-US" altLang="zh-CN" sz="2000" b="1" dirty="0">
                <a:solidFill>
                  <a:schemeClr val="tx1"/>
                </a:solidFill>
              </a:rPr>
              <a:t>a</a:t>
            </a:r>
            <a:r>
              <a:rPr lang="zh-CN" altLang="en-US" sz="2000" b="1" dirty="0">
                <a:solidFill>
                  <a:schemeClr val="tx1"/>
                </a:solidFill>
              </a:rPr>
              <a:t>移至</a:t>
            </a:r>
            <a:r>
              <a:rPr lang="en-US" altLang="zh-CN" sz="2000" b="1" dirty="0">
                <a:solidFill>
                  <a:schemeClr val="tx1"/>
                </a:solidFill>
              </a:rPr>
              <a:t>b</a:t>
            </a:r>
            <a:endParaRPr lang="en-US" altLang="zh-CN" sz="2000" b="1" dirty="0">
              <a:solidFill>
                <a:schemeClr val="tx1"/>
              </a:solidFill>
            </a:endParaRPr>
          </a:p>
          <a:p>
            <a:pPr eaLnBrk="1" hangingPunct="1">
              <a:lnSpc>
                <a:spcPct val="90000"/>
              </a:lnSpc>
              <a:buNone/>
            </a:pPr>
            <a:r>
              <a:rPr lang="zh-CN" altLang="en-US" sz="2000" b="1" dirty="0">
                <a:solidFill>
                  <a:schemeClr val="tx1"/>
                </a:solidFill>
              </a:rPr>
              <a:t>	</a:t>
            </a:r>
            <a:r>
              <a:rPr lang="en-US" altLang="zh-CN" sz="2000" b="1" dirty="0">
                <a:solidFill>
                  <a:schemeClr val="tx1"/>
                </a:solidFill>
              </a:rPr>
              <a:t>else</a:t>
            </a:r>
            <a:endParaRPr lang="en-US" altLang="zh-CN" sz="2000" b="1" dirty="0">
              <a:solidFill>
                <a:schemeClr val="tx1"/>
              </a:solidFill>
            </a:endParaRPr>
          </a:p>
          <a:p>
            <a:pPr eaLnBrk="1" hangingPunct="1">
              <a:lnSpc>
                <a:spcPct val="90000"/>
              </a:lnSpc>
              <a:buNone/>
            </a:pPr>
            <a:r>
              <a:rPr lang="en-US" altLang="zh-CN" sz="2000" b="1" dirty="0">
                <a:solidFill>
                  <a:schemeClr val="tx1"/>
                </a:solidFill>
              </a:rPr>
              <a:t>	{	</a:t>
            </a:r>
            <a:endParaRPr lang="en-US" altLang="zh-CN" sz="2000" b="1" dirty="0">
              <a:solidFill>
                <a:schemeClr val="tx1"/>
              </a:solidFill>
            </a:endParaRPr>
          </a:p>
          <a:p>
            <a:pPr eaLnBrk="1" hangingPunct="1">
              <a:lnSpc>
                <a:spcPct val="90000"/>
              </a:lnSpc>
              <a:buNone/>
            </a:pPr>
            <a:r>
              <a:rPr lang="en-US" altLang="zh-CN" sz="2000" b="1" dirty="0">
                <a:solidFill>
                  <a:schemeClr val="tx1"/>
                </a:solidFill>
              </a:rPr>
              <a:t>             </a:t>
            </a:r>
            <a:r>
              <a:rPr lang="en-US" altLang="zh-CN" sz="2000" b="1" dirty="0">
                <a:solidFill>
                  <a:srgbClr val="FF0000"/>
                </a:solidFill>
              </a:rPr>
              <a:t>hanoi(a, c, b, n-1);</a:t>
            </a:r>
            <a:r>
              <a:rPr lang="en-US" altLang="zh-CN" sz="2000" b="1" dirty="0">
                <a:solidFill>
                  <a:schemeClr val="tx1"/>
                </a:solidFill>
              </a:rPr>
              <a:t>  //</a:t>
            </a:r>
            <a:r>
              <a:rPr lang="zh-CN" altLang="en-US" sz="2000" b="1" dirty="0">
                <a:solidFill>
                  <a:schemeClr val="tx1"/>
                </a:solidFill>
              </a:rPr>
              <a:t>把</a:t>
            </a:r>
            <a:r>
              <a:rPr lang="en-US" altLang="zh-CN" sz="2000" b="1" dirty="0">
                <a:solidFill>
                  <a:schemeClr val="tx1"/>
                </a:solidFill>
              </a:rPr>
              <a:t>n-1</a:t>
            </a:r>
            <a:r>
              <a:rPr lang="zh-CN" altLang="en-US" sz="2000" b="1" dirty="0">
                <a:solidFill>
                  <a:schemeClr val="tx1"/>
                </a:solidFill>
              </a:rPr>
              <a:t>个圆盘从</a:t>
            </a:r>
            <a:r>
              <a:rPr lang="en-US" altLang="zh-CN" sz="2000" b="1" dirty="0">
                <a:solidFill>
                  <a:schemeClr val="tx1"/>
                </a:solidFill>
              </a:rPr>
              <a:t>a</a:t>
            </a:r>
            <a:r>
              <a:rPr lang="zh-CN" altLang="en-US" sz="2000" b="1" dirty="0">
                <a:solidFill>
                  <a:schemeClr val="tx1"/>
                </a:solidFill>
              </a:rPr>
              <a:t>借助</a:t>
            </a:r>
            <a:r>
              <a:rPr lang="en-US" altLang="zh-CN" sz="2000" b="1" dirty="0">
                <a:solidFill>
                  <a:schemeClr val="tx1"/>
                </a:solidFill>
              </a:rPr>
              <a:t>b</a:t>
            </a:r>
            <a:r>
              <a:rPr lang="zh-CN" altLang="en-US" sz="2000" b="1" dirty="0">
                <a:solidFill>
                  <a:schemeClr val="tx1"/>
                </a:solidFill>
              </a:rPr>
              <a:t>移至</a:t>
            </a:r>
            <a:r>
              <a:rPr lang="en-US" altLang="zh-CN" sz="2000" b="1" dirty="0">
                <a:solidFill>
                  <a:schemeClr val="tx1"/>
                </a:solidFill>
              </a:rPr>
              <a:t>c</a:t>
            </a:r>
            <a:endParaRPr lang="zh-CN" altLang="en-US" sz="2000" b="1" dirty="0">
              <a:solidFill>
                <a:schemeClr val="tx1"/>
              </a:solidFill>
            </a:endParaRPr>
          </a:p>
          <a:p>
            <a:pPr eaLnBrk="1" hangingPunct="1">
              <a:lnSpc>
                <a:spcPct val="90000"/>
              </a:lnSpc>
              <a:buNone/>
            </a:pPr>
            <a:r>
              <a:rPr lang="zh-CN" altLang="en-US" sz="2000" b="1" dirty="0">
                <a:solidFill>
                  <a:schemeClr val="tx1"/>
                </a:solidFill>
              </a:rPr>
              <a:t>		</a:t>
            </a:r>
            <a:r>
              <a:rPr lang="en-US" altLang="zh-CN" sz="2000" b="1" dirty="0">
                <a:solidFill>
                  <a:srgbClr val="FF0000"/>
                </a:solidFill>
              </a:rPr>
              <a:t>cout &lt;&lt; n &lt;&lt; “: ” &lt;&lt; a &lt;&lt; “→” &lt;&lt; b &lt;&lt; endl;</a:t>
            </a:r>
            <a:r>
              <a:rPr lang="en-US" altLang="zh-CN" sz="2000" b="1" dirty="0">
                <a:solidFill>
                  <a:schemeClr val="tx1"/>
                </a:solidFill>
              </a:rPr>
              <a:t> // </a:t>
            </a:r>
            <a:r>
              <a:rPr lang="zh-CN" altLang="en-US" sz="2000" b="1" dirty="0">
                <a:solidFill>
                  <a:schemeClr val="tx1"/>
                </a:solidFill>
              </a:rPr>
              <a:t>把第</a:t>
            </a:r>
            <a:r>
              <a:rPr lang="en-US" altLang="zh-CN" sz="2000" b="1" dirty="0">
                <a:solidFill>
                  <a:schemeClr val="tx1"/>
                </a:solidFill>
              </a:rPr>
              <a:t>n</a:t>
            </a:r>
            <a:r>
              <a:rPr lang="zh-CN" altLang="en-US" sz="2000" b="1" dirty="0">
                <a:solidFill>
                  <a:schemeClr val="tx1"/>
                </a:solidFill>
              </a:rPr>
              <a:t>个圆盘从</a:t>
            </a:r>
            <a:r>
              <a:rPr lang="en-US" altLang="zh-CN" sz="2000" b="1" dirty="0">
                <a:solidFill>
                  <a:schemeClr val="tx1"/>
                </a:solidFill>
              </a:rPr>
              <a:t>a</a:t>
            </a:r>
            <a:r>
              <a:rPr lang="zh-CN" altLang="en-US" sz="2000" b="1" dirty="0">
                <a:solidFill>
                  <a:schemeClr val="tx1"/>
                </a:solidFill>
              </a:rPr>
              <a:t>移至</a:t>
            </a:r>
            <a:r>
              <a:rPr lang="en-US" altLang="zh-CN" sz="2000" b="1" dirty="0">
                <a:solidFill>
                  <a:schemeClr val="tx1"/>
                </a:solidFill>
              </a:rPr>
              <a:t>b</a:t>
            </a:r>
            <a:endParaRPr lang="zh-CN" altLang="en-US" sz="2000" b="1" dirty="0">
              <a:solidFill>
                <a:schemeClr val="tx1"/>
              </a:solidFill>
            </a:endParaRPr>
          </a:p>
          <a:p>
            <a:pPr eaLnBrk="1" hangingPunct="1">
              <a:lnSpc>
                <a:spcPct val="90000"/>
              </a:lnSpc>
              <a:buNone/>
            </a:pPr>
            <a:r>
              <a:rPr lang="zh-CN" altLang="en-US" sz="2000" b="1" dirty="0">
                <a:solidFill>
                  <a:schemeClr val="tx1"/>
                </a:solidFill>
              </a:rPr>
              <a:t>		</a:t>
            </a:r>
            <a:r>
              <a:rPr lang="en-US" altLang="zh-CN" sz="2000" b="1" dirty="0">
                <a:solidFill>
                  <a:srgbClr val="FF0000"/>
                </a:solidFill>
              </a:rPr>
              <a:t>hanoi(c, b, a, n-1);</a:t>
            </a:r>
            <a:r>
              <a:rPr lang="en-US" altLang="zh-CN" sz="2000" b="1" dirty="0">
                <a:solidFill>
                  <a:schemeClr val="tx1"/>
                </a:solidFill>
              </a:rPr>
              <a:t>  //</a:t>
            </a:r>
            <a:r>
              <a:rPr lang="zh-CN" altLang="en-US" sz="2000" b="1" dirty="0">
                <a:solidFill>
                  <a:schemeClr val="tx1"/>
                </a:solidFill>
              </a:rPr>
              <a:t>把</a:t>
            </a:r>
            <a:r>
              <a:rPr lang="en-US" altLang="zh-CN" sz="2000" b="1" dirty="0">
                <a:solidFill>
                  <a:schemeClr val="tx1"/>
                </a:solidFill>
              </a:rPr>
              <a:t>n-1</a:t>
            </a:r>
            <a:r>
              <a:rPr lang="zh-CN" altLang="en-US" sz="2000" b="1" dirty="0">
                <a:solidFill>
                  <a:schemeClr val="tx1"/>
                </a:solidFill>
              </a:rPr>
              <a:t>个圆盘从</a:t>
            </a:r>
            <a:r>
              <a:rPr lang="en-US" altLang="zh-CN" sz="2000" b="1" dirty="0">
                <a:solidFill>
                  <a:schemeClr val="tx1"/>
                </a:solidFill>
              </a:rPr>
              <a:t>c</a:t>
            </a:r>
            <a:r>
              <a:rPr lang="zh-CN" altLang="en-US" sz="2000" b="1" dirty="0">
                <a:solidFill>
                  <a:schemeClr val="tx1"/>
                </a:solidFill>
              </a:rPr>
              <a:t>借助</a:t>
            </a:r>
            <a:r>
              <a:rPr lang="en-US" altLang="zh-CN" sz="2000" b="1" dirty="0">
                <a:solidFill>
                  <a:schemeClr val="tx1"/>
                </a:solidFill>
              </a:rPr>
              <a:t>a</a:t>
            </a:r>
            <a:r>
              <a:rPr lang="zh-CN" altLang="en-US" sz="2000" b="1" dirty="0">
                <a:solidFill>
                  <a:schemeClr val="tx1"/>
                </a:solidFill>
              </a:rPr>
              <a:t>移至</a:t>
            </a:r>
            <a:r>
              <a:rPr lang="en-US" altLang="zh-CN" sz="2000" b="1" dirty="0">
                <a:solidFill>
                  <a:schemeClr val="tx1"/>
                </a:solidFill>
              </a:rPr>
              <a:t>b</a:t>
            </a:r>
            <a:endParaRPr lang="zh-CN" altLang="en-US" sz="2000" b="1" dirty="0">
              <a:solidFill>
                <a:schemeClr val="tx1"/>
              </a:solidFill>
            </a:endParaRPr>
          </a:p>
          <a:p>
            <a:pPr eaLnBrk="1" hangingPunct="1">
              <a:lnSpc>
                <a:spcPct val="90000"/>
              </a:lnSpc>
              <a:buNone/>
            </a:pPr>
            <a:r>
              <a:rPr lang="zh-CN" altLang="en-US" sz="2000" b="1" dirty="0">
                <a:solidFill>
                  <a:schemeClr val="tx1"/>
                </a:solidFill>
              </a:rPr>
              <a:t>	</a:t>
            </a:r>
            <a:r>
              <a:rPr lang="en-US" altLang="zh-CN" sz="2000" b="1" dirty="0">
                <a:solidFill>
                  <a:schemeClr val="tx1"/>
                </a:solidFill>
              </a:rPr>
              <a:t>}</a:t>
            </a:r>
            <a:endParaRPr lang="en-US" altLang="zh-CN" sz="2000" b="1" dirty="0">
              <a:solidFill>
                <a:schemeClr val="tx1"/>
              </a:solidFill>
            </a:endParaRPr>
          </a:p>
          <a:p>
            <a:pPr eaLnBrk="1" hangingPunct="1">
              <a:lnSpc>
                <a:spcPct val="90000"/>
              </a:lnSpc>
              <a:buNone/>
            </a:pPr>
            <a:r>
              <a:rPr lang="en-US" altLang="zh-CN" sz="2000" b="1" dirty="0">
                <a:solidFill>
                  <a:schemeClr val="tx1"/>
                </a:solidFill>
              </a:rPr>
              <a:t>}</a:t>
            </a:r>
            <a:endParaRPr lang="en-US" altLang="zh-CN" sz="2000" b="1" dirty="0">
              <a:solidFill>
                <a:schemeClr val="tx1"/>
              </a:solidFill>
            </a:endParaRPr>
          </a:p>
        </p:txBody>
      </p:sp>
      <p:sp>
        <p:nvSpPr>
          <p:cNvPr id="3" name="Rectangle 2"/>
          <p:cNvSpPr txBox="1">
            <a:spLocks noChangeArrowheads="1"/>
          </p:cNvSpPr>
          <p:nvPr/>
        </p:nvSpPr>
        <p:spPr bwMode="auto">
          <a:xfrm>
            <a:off x="1593850" y="18732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zh-CN" altLang="zh-CN" sz="4000" b="1" kern="0" cap="none" spc="0" normalizeH="0" baseline="0" noProof="0">
                <a:solidFill>
                  <a:schemeClr val="tx2"/>
                </a:solidFill>
                <a:latin typeface="+mj-lt"/>
                <a:ea typeface="+mj-ea"/>
                <a:cs typeface="+mj-cs"/>
              </a:rPr>
              <a:t>例：解汉诺塔问题</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74755"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t>4.1 </a:t>
            </a:r>
            <a:r>
              <a:rPr lang="zh-CN" altLang="en-US" sz="2800" b="1" dirty="0"/>
              <a:t>过程式程序设计</a:t>
            </a:r>
            <a:endParaRPr lang="zh-CN" altLang="en-US" sz="2800" b="1" dirty="0"/>
          </a:p>
          <a:p>
            <a:pPr eaLnBrk="1" hangingPunct="1">
              <a:buNone/>
            </a:pPr>
            <a:r>
              <a:rPr lang="en-US" altLang="zh-CN" sz="2800" b="1" dirty="0"/>
              <a:t>4.2 C++</a:t>
            </a:r>
            <a:r>
              <a:rPr lang="zh-CN" altLang="en-US" sz="2800" b="1" dirty="0"/>
              <a:t>函数</a:t>
            </a:r>
            <a:endParaRPr lang="zh-CN" altLang="en-US" sz="2800" b="1" dirty="0"/>
          </a:p>
          <a:p>
            <a:pPr eaLnBrk="1" hangingPunct="1">
              <a:buNone/>
            </a:pPr>
            <a:r>
              <a:rPr lang="en-US" altLang="zh-CN" sz="2800" b="1" dirty="0"/>
              <a:t>4.3 </a:t>
            </a:r>
            <a:r>
              <a:rPr lang="zh-CN" altLang="en-US" sz="2800" b="1" dirty="0"/>
              <a:t>标识符的作用域与变量的生存期</a:t>
            </a:r>
            <a:endParaRPr lang="zh-CN" altLang="en-US" sz="2800" b="1" dirty="0"/>
          </a:p>
          <a:p>
            <a:pPr eaLnBrk="1" hangingPunct="1">
              <a:buNone/>
            </a:pPr>
            <a:r>
              <a:rPr lang="en-US" altLang="zh-CN" sz="2800" b="1" dirty="0"/>
              <a:t>4.4 </a:t>
            </a:r>
            <a:r>
              <a:rPr lang="zh-CN" altLang="en-US" sz="2800" b="1" dirty="0"/>
              <a:t>递归函数</a:t>
            </a:r>
            <a:endParaRPr lang="zh-CN" altLang="en-US" sz="2800" b="1" dirty="0"/>
          </a:p>
          <a:p>
            <a:pPr eaLnBrk="1" hangingPunct="1">
              <a:buNone/>
            </a:pPr>
            <a:r>
              <a:rPr lang="en-US" altLang="zh-CN" sz="2800" b="1" dirty="0">
                <a:solidFill>
                  <a:srgbClr val="0070C0"/>
                </a:solidFill>
              </a:rPr>
              <a:t>4.5 C++</a:t>
            </a:r>
            <a:r>
              <a:rPr lang="zh-CN" altLang="en-US" sz="2800" b="1" dirty="0">
                <a:solidFill>
                  <a:srgbClr val="0070C0"/>
                </a:solidFill>
              </a:rPr>
              <a:t>标准库函数</a:t>
            </a:r>
            <a:endParaRPr lang="zh-CN" altLang="en-US" sz="2800" b="1" dirty="0">
              <a:solidFill>
                <a:srgbClr val="0070C0"/>
              </a:solidFill>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1547813" y="549275"/>
            <a:ext cx="8229600" cy="774700"/>
          </a:xfrm>
        </p:spPr>
        <p:txBody>
          <a:bodyPr vert="horz" wrap="square" lIns="91440" tIns="45720" rIns="91440" bIns="45720" anchor="ctr" anchorCtr="0"/>
          <a:lstStyle/>
          <a:p>
            <a:pPr eaLnBrk="1" hangingPunct="1"/>
            <a:r>
              <a:rPr lang="en-US" altLang="zh-CN" b="1" dirty="0"/>
              <a:t>4.5 </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标准库函数</a:t>
            </a:r>
            <a:endParaRPr lang="zh-CN" altLang="en-US" b="1" dirty="0">
              <a:latin typeface="Times New Roman" panose="02020603050405020304" pitchFamily="18" charset="0"/>
              <a:ea typeface="Times New Roman" panose="02020603050405020304" pitchFamily="18" charset="0"/>
            </a:endParaRPr>
          </a:p>
        </p:txBody>
      </p:sp>
      <p:sp>
        <p:nvSpPr>
          <p:cNvPr id="75779" name="Rectangle 3"/>
          <p:cNvSpPr>
            <a:spLocks noGrp="1"/>
          </p:cNvSpPr>
          <p:nvPr>
            <p:ph type="body" idx="4294967295"/>
          </p:nvPr>
        </p:nvSpPr>
        <p:spPr>
          <a:xfrm>
            <a:off x="430213" y="2205038"/>
            <a:ext cx="8389937" cy="3271837"/>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编译器会提供标准库：</a:t>
            </a:r>
            <a:endParaRPr lang="en-US" altLang="zh-CN"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它包含了</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语言标准库的功能和针对</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提供的新功能。</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根据功能把每一类程序实体的声明分别对定义的程序实体进行了分类，放在一个头文件中。</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中，把从</a:t>
            </a: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语言保留下来的库函数：</a:t>
            </a:r>
            <a:endParaRPr lang="zh-CN" altLang="en-US" sz="24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对相应的头文件进了重新命名：*</a:t>
            </a:r>
            <a:r>
              <a:rPr lang="en-US" altLang="zh-CN" sz="2000" b="1" dirty="0">
                <a:latin typeface="Times New Roman" panose="02020603050405020304" pitchFamily="18" charset="0"/>
                <a:cs typeface="Times New Roman" panose="02020603050405020304" pitchFamily="18" charset="0"/>
              </a:rPr>
              <a:t>.h -&gt; c*</a:t>
            </a:r>
            <a:endParaRPr lang="en-US" altLang="zh-CN" sz="2000" b="1" dirty="0">
              <a:latin typeface="Times New Roman" panose="02020603050405020304" pitchFamily="18" charset="0"/>
              <a:cs typeface="Times New Roman" panose="02020603050405020304" pitchFamily="18" charset="0"/>
            </a:endParaRPr>
          </a:p>
          <a:p>
            <a:pPr lvl="2"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重新定义在命名空间</a:t>
            </a:r>
            <a:r>
              <a:rPr lang="en-US" altLang="zh-CN" sz="2000" b="1" dirty="0">
                <a:latin typeface="Times New Roman" panose="02020603050405020304" pitchFamily="18" charset="0"/>
                <a:cs typeface="Times New Roman" panose="02020603050405020304" pitchFamily="18" charset="0"/>
              </a:rPr>
              <a:t>std</a:t>
            </a:r>
            <a:r>
              <a:rPr lang="zh-CN" altLang="en-US" sz="2000" b="1" dirty="0">
                <a:latin typeface="Times New Roman" panose="02020603050405020304" pitchFamily="18" charset="0"/>
                <a:cs typeface="Times New Roman" panose="02020603050405020304" pitchFamily="18" charset="0"/>
              </a:rPr>
              <a:t>中</a:t>
            </a:r>
            <a:endParaRPr lang="zh-CN" altLang="en-US" sz="2000" b="1" dirty="0">
              <a:latin typeface="Times New Roman" panose="02020603050405020304" pitchFamily="18" charset="0"/>
              <a:cs typeface="Times New Roman" panose="02020603050405020304" pitchFamily="18" charset="0"/>
            </a:endParaRPr>
          </a:p>
          <a:p>
            <a:pPr lvl="2" eaLnBrk="1" hangingPunct="1">
              <a:buNone/>
            </a:pPr>
            <a:endParaRPr lang="en-US" altLang="zh-CN" sz="20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1547813" y="549275"/>
            <a:ext cx="8229600" cy="774700"/>
          </a:xfrm>
        </p:spPr>
        <p:txBody>
          <a:bodyPr vert="horz" wrap="square" lIns="91440" tIns="45720" rIns="91440" bIns="45720" anchor="ctr" anchorCtr="0"/>
          <a:lstStyle/>
          <a:p>
            <a:pPr eaLnBrk="1" hangingPunct="1"/>
            <a:r>
              <a:rPr lang="en-US" altLang="zh-CN" b="1" dirty="0"/>
              <a:t>4.5 </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标准库函数</a:t>
            </a:r>
            <a:endParaRPr lang="zh-CN" altLang="en-US" b="1" dirty="0">
              <a:latin typeface="Times New Roman" panose="02020603050405020304" pitchFamily="18" charset="0"/>
              <a:ea typeface="Times New Roman" panose="02020603050405020304" pitchFamily="18" charset="0"/>
            </a:endParaRPr>
          </a:p>
        </p:txBody>
      </p:sp>
      <p:sp>
        <p:nvSpPr>
          <p:cNvPr id="77827" name="Rectangle 3"/>
          <p:cNvSpPr>
            <a:spLocks noGrp="1"/>
          </p:cNvSpPr>
          <p:nvPr>
            <p:ph type="body" idx="4294967295"/>
          </p:nvPr>
        </p:nvSpPr>
        <p:spPr>
          <a:xfrm>
            <a:off x="430213" y="2205038"/>
            <a:ext cx="8389937" cy="3271837"/>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关于</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标准：</a:t>
            </a:r>
            <a:endParaRPr lang="en-US" altLang="zh-CN"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官网：</a:t>
            </a:r>
            <a:r>
              <a:rPr lang="en-US" altLang="zh-CN" sz="2400" b="1" dirty="0">
                <a:latin typeface="Times New Roman" panose="02020603050405020304" pitchFamily="18" charset="0"/>
                <a:cs typeface="Times New Roman" panose="02020603050405020304" pitchFamily="18" charset="0"/>
              </a:rPr>
              <a:t> https://isocpp.org/</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标准：</a:t>
            </a:r>
            <a:r>
              <a:rPr lang="en-US" altLang="zh-CN" sz="2400" b="1" dirty="0">
                <a:latin typeface="Times New Roman" panose="02020603050405020304" pitchFamily="18" charset="0"/>
                <a:cs typeface="Times New Roman" panose="02020603050405020304" pitchFamily="18" charset="0"/>
              </a:rPr>
              <a:t> http://www.open-std.org/JTC1/SC22/WG21/</a:t>
            </a:r>
            <a:endParaRPr lang="en-US" altLang="zh-CN" sz="2400" b="1" dirty="0">
              <a:latin typeface="Times New Roman" panose="02020603050405020304" pitchFamily="18" charset="0"/>
              <a:ea typeface="Times New Roman" panose="02020603050405020304" pitchFamily="18" charset="0"/>
            </a:endParaRPr>
          </a:p>
        </p:txBody>
      </p:sp>
      <p:pic>
        <p:nvPicPr>
          <p:cNvPr id="77828" name="图片 2"/>
          <p:cNvPicPr>
            <a:picLocks noChangeAspect="1"/>
          </p:cNvPicPr>
          <p:nvPr/>
        </p:nvPicPr>
        <p:blipFill>
          <a:blip r:embed="rId1"/>
          <a:stretch>
            <a:fillRect/>
          </a:stretch>
        </p:blipFill>
        <p:spPr>
          <a:xfrm>
            <a:off x="468313" y="4176713"/>
            <a:ext cx="8143875" cy="1628775"/>
          </a:xfrm>
          <a:prstGeom prst="rect">
            <a:avLst/>
          </a:prstGeom>
          <a:noFill/>
          <a:ln w="9525">
            <a:noFill/>
          </a:ln>
        </p:spPr>
      </p:pic>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1547813" y="549275"/>
            <a:ext cx="6408737" cy="774700"/>
          </a:xfrm>
        </p:spPr>
        <p:txBody>
          <a:bodyPr vert="horz" wrap="square" lIns="91440" tIns="45720" rIns="91440" bIns="45720" anchor="ctr" anchorCtr="0"/>
          <a:lstStyle/>
          <a:p>
            <a:pPr eaLnBrk="1" hangingPunct="1"/>
            <a:r>
              <a:rPr lang="en-US" altLang="zh-CN" b="1" dirty="0"/>
              <a:t>4.5 </a:t>
            </a:r>
            <a:r>
              <a:rPr lang="en-US" altLang="zh-CN" b="1" dirty="0">
                <a:latin typeface="Times New Roman" panose="02020603050405020304" pitchFamily="18" charset="0"/>
                <a:cs typeface="Times New Roman" panose="02020603050405020304" pitchFamily="18" charset="0"/>
              </a:rPr>
              <a:t>C++</a:t>
            </a:r>
            <a:r>
              <a:rPr lang="zh-CN" altLang="en-US" b="1" dirty="0">
                <a:latin typeface="Times New Roman" panose="02020603050405020304" pitchFamily="18" charset="0"/>
                <a:cs typeface="Times New Roman" panose="02020603050405020304" pitchFamily="18" charset="0"/>
              </a:rPr>
              <a:t>标准库函数</a:t>
            </a:r>
            <a:endParaRPr lang="zh-CN" altLang="en-US" b="1" dirty="0">
              <a:latin typeface="Times New Roman" panose="02020603050405020304" pitchFamily="18" charset="0"/>
              <a:ea typeface="Times New Roman" panose="02020603050405020304" pitchFamily="18" charset="0"/>
            </a:endParaRPr>
          </a:p>
        </p:txBody>
      </p:sp>
      <p:sp>
        <p:nvSpPr>
          <p:cNvPr id="79875" name="Rectangle 3"/>
          <p:cNvSpPr>
            <a:spLocks noGrp="1"/>
          </p:cNvSpPr>
          <p:nvPr>
            <p:ph type="body" idx="4294967295"/>
          </p:nvPr>
        </p:nvSpPr>
        <p:spPr>
          <a:xfrm>
            <a:off x="142875" y="2205355"/>
            <a:ext cx="8677275" cy="3271520"/>
          </a:xfrm>
        </p:spPr>
        <p:txBody>
          <a:bodyPr vert="horz" wrap="square" lIns="91440" tIns="45720" rIns="91440" bIns="45720" anchor="t" anchorCtr="0"/>
          <a:lstStyle/>
          <a:p>
            <a:pPr eaLnBrk="1" hangingPunct="1"/>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API</a:t>
            </a:r>
            <a:r>
              <a:rPr lang="zh-CN" altLang="en-US" sz="2800" b="1" dirty="0">
                <a:latin typeface="Times New Roman" panose="02020603050405020304" pitchFamily="18" charset="0"/>
                <a:cs typeface="Times New Roman" panose="02020603050405020304" pitchFamily="18" charset="0"/>
              </a:rPr>
              <a:t>的分类：Application Programming Interface,应用程序编程接口,</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通常由头文件、类库、文档组成</a:t>
            </a:r>
            <a:endParaRPr lang="zh-CN" altLang="en-US"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标准函数库</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C++</a:t>
            </a:r>
            <a:r>
              <a:rPr lang="zh-CN" altLang="en-US" sz="2400" b="1" dirty="0">
                <a:latin typeface="Times New Roman" panose="02020603050405020304" pitchFamily="18" charset="0"/>
                <a:cs typeface="Times New Roman" panose="02020603050405020304" pitchFamily="18" charset="0"/>
              </a:rPr>
              <a:t>标准模板库 </a:t>
            </a:r>
            <a:r>
              <a:rPr lang="en-US" altLang="zh-CN" sz="2400" b="1" dirty="0">
                <a:latin typeface="Times New Roman" panose="02020603050405020304" pitchFamily="18" charset="0"/>
                <a:cs typeface="Times New Roman" panose="02020603050405020304" pitchFamily="18" charset="0"/>
              </a:rPr>
              <a:t>(Standard Template Library, </a:t>
            </a:r>
            <a:r>
              <a:rPr lang="en-US" altLang="zh-CN" sz="2400" b="1" dirty="0">
                <a:solidFill>
                  <a:srgbClr val="0070C0"/>
                </a:solidFill>
                <a:latin typeface="Times New Roman" panose="02020603050405020304" pitchFamily="18" charset="0"/>
                <a:cs typeface="Times New Roman" panose="02020603050405020304" pitchFamily="18" charset="0"/>
              </a:rPr>
              <a:t>STL</a:t>
            </a:r>
            <a:r>
              <a:rPr lang="en-US" altLang="zh-CN"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第三方</a:t>
            </a:r>
            <a:r>
              <a:rPr lang="en-US" altLang="zh-CN" sz="2400" b="1" dirty="0">
                <a:latin typeface="Times New Roman" panose="02020603050405020304" pitchFamily="18" charset="0"/>
                <a:cs typeface="Times New Roman" panose="02020603050405020304" pitchFamily="18" charset="0"/>
              </a:rPr>
              <a:t>API</a:t>
            </a:r>
            <a:r>
              <a:rPr lang="zh-CN" altLang="en-US" sz="2400" b="1" dirty="0">
                <a:latin typeface="Times New Roman" panose="02020603050405020304" pitchFamily="18" charset="0"/>
                <a:cs typeface="Times New Roman" panose="02020603050405020304" pitchFamily="18" charset="0"/>
              </a:rPr>
              <a:t>和开发框架</a:t>
            </a:r>
            <a:endParaRPr lang="en-US" altLang="zh-CN" sz="24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vert="horz" wrap="square" lIns="91440" tIns="45720" rIns="91440" bIns="45720" anchor="ctr" anchorCtr="0"/>
          <a:lstStyle/>
          <a:p>
            <a:pPr eaLnBrk="1" hangingPunct="1"/>
            <a:r>
              <a:rPr lang="en-US" altLang="zh-CN" b="1" dirty="0"/>
              <a:t>4.1.2 </a:t>
            </a:r>
            <a:r>
              <a:rPr lang="zh-CN" altLang="zh-CN" b="1" dirty="0"/>
              <a:t>子程序间的数据传递</a:t>
            </a:r>
            <a:endParaRPr lang="zh-CN" altLang="zh-CN" b="1" dirty="0"/>
          </a:p>
        </p:txBody>
      </p:sp>
      <p:sp>
        <p:nvSpPr>
          <p:cNvPr id="11267" name="Rectangle 3"/>
          <p:cNvSpPr>
            <a:spLocks noGrp="1"/>
          </p:cNvSpPr>
          <p:nvPr>
            <p:ph type="body" idx="4294967295"/>
          </p:nvPr>
        </p:nvSpPr>
        <p:spPr>
          <a:xfrm>
            <a:off x="1115695" y="1628775"/>
            <a:ext cx="6064250" cy="2730500"/>
          </a:xfrm>
        </p:spPr>
        <p:txBody>
          <a:bodyPr vert="horz" wrap="square" lIns="91440" tIns="45720" rIns="91440" bIns="45720" anchor="t" anchorCtr="0"/>
          <a:lstStyle/>
          <a:p>
            <a:pPr eaLnBrk="1" hangingPunct="1"/>
            <a:r>
              <a:rPr lang="zh-CN" altLang="en-US" sz="2800" b="1" dirty="0"/>
              <a:t>三种数据传递方式：</a:t>
            </a:r>
            <a:endParaRPr lang="zh-CN" altLang="en-US" sz="2800" b="1" dirty="0"/>
          </a:p>
          <a:p>
            <a:pPr lvl="1" eaLnBrk="1" hangingPunct="1">
              <a:buFont typeface="Wingdings" panose="05000000000000000000" pitchFamily="2" charset="2"/>
              <a:buChar char="l"/>
            </a:pPr>
            <a:r>
              <a:rPr lang="zh-CN" altLang="en-US" sz="2400" b="1" dirty="0"/>
              <a:t>全局变量</a:t>
            </a:r>
            <a:endParaRPr lang="zh-CN" altLang="en-US" sz="2400" b="1" dirty="0"/>
          </a:p>
          <a:p>
            <a:pPr lvl="1" eaLnBrk="1" hangingPunct="1">
              <a:buFont typeface="Wingdings" panose="05000000000000000000" pitchFamily="2" charset="2"/>
              <a:buChar char="l"/>
            </a:pPr>
            <a:r>
              <a:rPr lang="zh-CN" altLang="en-US" sz="2400" b="1" dirty="0"/>
              <a:t>参数传递</a:t>
            </a:r>
            <a:endParaRPr lang="zh-CN" altLang="en-US" sz="2400" b="1" dirty="0"/>
          </a:p>
          <a:p>
            <a:pPr lvl="2" eaLnBrk="1" hangingPunct="1">
              <a:buFont typeface="Wingdings" panose="05000000000000000000" pitchFamily="2" charset="2"/>
              <a:buChar char="Ø"/>
            </a:pPr>
            <a:r>
              <a:rPr lang="zh-CN" altLang="en-US" sz="2000" b="1" dirty="0">
                <a:solidFill>
                  <a:srgbClr val="FF0000"/>
                </a:solidFill>
                <a:ea typeface="楷体_GB2312" pitchFamily="1" charset="-122"/>
              </a:rPr>
              <a:t>值传递</a:t>
            </a:r>
            <a:r>
              <a:rPr lang="zh-CN" altLang="en-US" sz="2000" b="1" dirty="0">
                <a:ea typeface="楷体_GB2312" pitchFamily="1" charset="-122"/>
              </a:rPr>
              <a:t>：把实参的拷贝值传给形参</a:t>
            </a:r>
            <a:endParaRPr lang="zh-CN" altLang="en-US" sz="2000" b="1" dirty="0">
              <a:ea typeface="楷体_GB2312" pitchFamily="1" charset="-122"/>
            </a:endParaRPr>
          </a:p>
          <a:p>
            <a:pPr lvl="2" eaLnBrk="1" hangingPunct="1">
              <a:buFont typeface="Wingdings" panose="05000000000000000000" pitchFamily="2" charset="2"/>
              <a:buChar char="Ø"/>
            </a:pPr>
            <a:r>
              <a:rPr lang="zh-CN" altLang="en-US" sz="2000" b="1" dirty="0">
                <a:solidFill>
                  <a:srgbClr val="FF0000"/>
                </a:solidFill>
                <a:ea typeface="楷体_GB2312" pitchFamily="1" charset="-122"/>
              </a:rPr>
              <a:t>地址或引用传递</a:t>
            </a:r>
            <a:r>
              <a:rPr lang="zh-CN" altLang="en-US" sz="2000" b="1" dirty="0">
                <a:ea typeface="楷体_GB2312" pitchFamily="1" charset="-122"/>
              </a:rPr>
              <a:t>：把实参的地址传给形参</a:t>
            </a:r>
            <a:endParaRPr lang="zh-CN" altLang="en-US" sz="2000" b="1" dirty="0">
              <a:ea typeface="楷体_GB2312" pitchFamily="1" charset="-122"/>
            </a:endParaRPr>
          </a:p>
          <a:p>
            <a:pPr lvl="1" eaLnBrk="1" hangingPunct="1">
              <a:buFont typeface="Wingdings" panose="05000000000000000000" pitchFamily="2" charset="2"/>
              <a:buChar char="l"/>
            </a:pPr>
            <a:r>
              <a:rPr lang="zh-CN" altLang="en-US" sz="2400" b="1" dirty="0"/>
              <a:t>返回值</a:t>
            </a:r>
            <a:endParaRPr lang="zh-CN" altLang="en-US" sz="2400" b="1" dirty="0"/>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664210" y="4773930"/>
            <a:ext cx="8265795" cy="13557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81923"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t>4.1 </a:t>
            </a:r>
            <a:r>
              <a:rPr lang="zh-CN" altLang="en-US" sz="2800" b="1" dirty="0"/>
              <a:t>过程式程序设计</a:t>
            </a:r>
            <a:endParaRPr lang="zh-CN" altLang="en-US" sz="2800" b="1" dirty="0"/>
          </a:p>
          <a:p>
            <a:pPr eaLnBrk="1" hangingPunct="1">
              <a:buNone/>
            </a:pPr>
            <a:r>
              <a:rPr lang="en-US" altLang="zh-CN" sz="2800" b="1" dirty="0"/>
              <a:t>4.2 C++</a:t>
            </a:r>
            <a:r>
              <a:rPr lang="zh-CN" altLang="en-US" sz="2800" b="1" dirty="0"/>
              <a:t>函数</a:t>
            </a:r>
            <a:endParaRPr lang="zh-CN" altLang="en-US" sz="2800" b="1" dirty="0"/>
          </a:p>
          <a:p>
            <a:pPr eaLnBrk="1" hangingPunct="1">
              <a:buNone/>
            </a:pPr>
            <a:r>
              <a:rPr lang="en-US" altLang="zh-CN" sz="2800" b="1" dirty="0"/>
              <a:t>4.3 </a:t>
            </a:r>
            <a:r>
              <a:rPr lang="zh-CN" altLang="en-US" sz="2800" b="1" dirty="0"/>
              <a:t>标识符的作用域与变量的生存期</a:t>
            </a:r>
            <a:endParaRPr lang="zh-CN" altLang="en-US" sz="2800" b="1" dirty="0"/>
          </a:p>
          <a:p>
            <a:pPr eaLnBrk="1" hangingPunct="1">
              <a:buNone/>
            </a:pPr>
            <a:r>
              <a:rPr lang="en-US" altLang="zh-CN" sz="2800" b="1" dirty="0"/>
              <a:t>4.4 </a:t>
            </a:r>
            <a:r>
              <a:rPr lang="zh-CN" altLang="en-US" sz="2800" b="1" dirty="0"/>
              <a:t>递归函数</a:t>
            </a:r>
            <a:endParaRPr lang="zh-CN" altLang="en-US" sz="2800" b="1" dirty="0"/>
          </a:p>
          <a:p>
            <a:pPr eaLnBrk="1" hangingPunct="1">
              <a:buNone/>
            </a:pPr>
            <a:r>
              <a:rPr lang="en-US" altLang="zh-CN" sz="2800" b="1" dirty="0"/>
              <a:t>4.5 C++</a:t>
            </a:r>
            <a:r>
              <a:rPr lang="zh-CN" altLang="en-US" sz="2800" b="1" dirty="0"/>
              <a:t>标准库函数</a:t>
            </a:r>
            <a:endParaRPr lang="zh-CN" altLang="en-US" sz="2800" b="1" dirty="0"/>
          </a:p>
          <a:p>
            <a:pPr eaLnBrk="1" hangingPunct="1">
              <a:buNone/>
            </a:pPr>
            <a:r>
              <a:rPr lang="en-US" altLang="zh-CN" sz="2800" b="1" dirty="0">
                <a:solidFill>
                  <a:srgbClr val="0070C0"/>
                </a:solidFill>
              </a:rPr>
              <a:t>4.6 </a:t>
            </a:r>
            <a:r>
              <a:rPr lang="zh-CN" altLang="en-US" sz="2800" b="1" dirty="0">
                <a:solidFill>
                  <a:srgbClr val="0070C0"/>
                </a:solidFill>
              </a:rPr>
              <a:t>函数的进一步讨论</a:t>
            </a:r>
            <a:endParaRPr lang="zh-CN" altLang="en-US" sz="2800" b="1" dirty="0">
              <a:solidFill>
                <a:srgbClr val="0070C0"/>
              </a:solidFill>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1547813" y="549275"/>
            <a:ext cx="8229600" cy="774700"/>
          </a:xfrm>
        </p:spPr>
        <p:txBody>
          <a:bodyPr vert="horz" wrap="square" lIns="91440" tIns="45720" rIns="91440" bIns="45720" anchor="ctr" anchorCtr="0"/>
          <a:lstStyle/>
          <a:p>
            <a:pPr eaLnBrk="1" hangingPunct="1"/>
            <a:r>
              <a:rPr lang="en-US" altLang="zh-CN" b="1" dirty="0"/>
              <a:t>4.6 </a:t>
            </a:r>
            <a:r>
              <a:rPr lang="zh-CN" altLang="en-US" b="1" dirty="0"/>
              <a:t>函数的进一步讨论</a:t>
            </a:r>
            <a:endParaRPr lang="zh-CN" altLang="en-US" b="1" dirty="0">
              <a:latin typeface="Times New Roman" panose="02020603050405020304" pitchFamily="18" charset="0"/>
              <a:ea typeface="Times New Roman" panose="02020603050405020304" pitchFamily="18" charset="0"/>
            </a:endParaRPr>
          </a:p>
        </p:txBody>
      </p:sp>
      <p:sp>
        <p:nvSpPr>
          <p:cNvPr id="57347" name="Rectangle 3"/>
          <p:cNvSpPr>
            <a:spLocks noGrp="1" noChangeArrowheads="1"/>
          </p:cNvSpPr>
          <p:nvPr>
            <p:ph type="body" idx="1"/>
          </p:nvPr>
        </p:nvSpPr>
        <p:spPr>
          <a:xfrm>
            <a:off x="1181100" y="2565400"/>
            <a:ext cx="4891088" cy="2767013"/>
          </a:xfrm>
        </p:spPr>
        <p:txBody>
          <a:bodyPr vert="horz" wrap="square" lIns="91440" tIns="45720" rIns="91440" bIns="45720" numCol="1" anchor="t" anchorCtr="0" compatLnSpc="1"/>
          <a:lstStyle/>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编译预处理</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内联函数</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带默认值的形参</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函数重载</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a:p>
            <a:pPr marL="342900"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匿名函数</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body" idx="1"/>
          </p:nvPr>
        </p:nvSpPr>
        <p:spPr>
          <a:xfrm>
            <a:off x="539750" y="2335213"/>
            <a:ext cx="7991475" cy="29654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为</a:t>
            </a:r>
            <a:r>
              <a:rPr kumimoji="0" lang="zh-CN" altLang="zh-CN" sz="2800" b="1" i="0" u="none" strike="noStrike" kern="0" cap="none" spc="0" normalizeH="0" baseline="0" noProof="0">
                <a:ln>
                  <a:noFill/>
                </a:ln>
                <a:solidFill>
                  <a:schemeClr val="tx2"/>
                </a:solidFill>
                <a:effectLst/>
                <a:uLnTx/>
                <a:uFillTx/>
                <a:latin typeface="+mn-lt"/>
                <a:ea typeface="+mn-ea"/>
                <a:cs typeface="+mn-cs"/>
              </a:rPr>
              <a:t>解决小函数的低效问题</a:t>
            </a:r>
            <a:r>
              <a:rPr kumimoji="0" lang="zh-CN" altLang="en-US" sz="2800" b="1" i="0" u="none" strike="noStrike" kern="0" cap="none" spc="0" normalizeH="0" baseline="0" noProof="0">
                <a:ln>
                  <a:noFill/>
                </a:ln>
                <a:solidFill>
                  <a:schemeClr val="tx2"/>
                </a:solidFill>
                <a:effectLst/>
                <a:uLnTx/>
                <a:uFillTx/>
                <a:latin typeface="+mn-lt"/>
                <a:ea typeface="+mn-ea"/>
                <a:cs typeface="+mn-cs"/>
              </a:rPr>
              <a:t>，</a:t>
            </a:r>
            <a:r>
              <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C++</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提供</a:t>
            </a:r>
            <a:r>
              <a:rPr kumimoji="0" lang="zh-CN" altLang="en-US" sz="2800" b="1" i="0" u="none" strike="noStrike" kern="0" cap="none" spc="0" normalizeH="0" baseline="0" noProof="0">
                <a:ln>
                  <a:noFill/>
                </a:ln>
                <a:solidFill>
                  <a:schemeClr val="tx2"/>
                </a:solidFill>
                <a:effectLst/>
                <a:uLnTx/>
                <a:uFillTx/>
                <a:latin typeface="+mn-lt"/>
                <a:ea typeface="+mn-ea"/>
                <a:cs typeface="+mn-cs"/>
              </a:rPr>
              <a:t>了两种解决办法：宏定义、内联函数 </a:t>
            </a:r>
            <a:endParaRPr kumimoji="0" lang="en-US" altLang="zh-CN" sz="28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1000" b="1" i="0" u="none" strike="noStrike" kern="0" cap="none" spc="0" normalizeH="0" baseline="0" noProof="0">
              <a:ln>
                <a:noFill/>
              </a:ln>
              <a:solidFill>
                <a:schemeClr val="tx2"/>
              </a:solidFill>
              <a:effectLst/>
              <a:uLnTx/>
              <a:uFillTx/>
              <a:latin typeface="+mn-lt"/>
              <a:ea typeface="+mn-ea"/>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宏定义</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宏是从</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C</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语言中保留下来的；</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编译预处理系统</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在编译前，把宏替换为具体的 </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不足：重复计算、不做参数类型检查、不便于调试</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600" b="1" i="0" u="none" strike="noStrike" kern="0" cap="none" spc="0" normalizeH="0" baseline="0" noProof="0">
                <a:ln>
                  <a:noFill/>
                </a:ln>
                <a:solidFill>
                  <a:schemeClr val="tx2"/>
                </a:solidFill>
                <a:effectLst/>
                <a:uLnTx/>
                <a:uFillTx/>
                <a:latin typeface="+mn-lt"/>
                <a:ea typeface="+mn-ea"/>
                <a:cs typeface="+mn-cs"/>
              </a:rPr>
              <a:t>P114 </a:t>
            </a:r>
            <a:r>
              <a:rPr kumimoji="0" lang="zh-CN" altLang="en-US" sz="2600" b="1" i="0" u="none" strike="noStrike" kern="0" cap="none" spc="0" normalizeH="0" baseline="0" noProof="0">
                <a:ln>
                  <a:noFill/>
                </a:ln>
                <a:solidFill>
                  <a:schemeClr val="tx2"/>
                </a:solidFill>
                <a:effectLst/>
                <a:uLnTx/>
                <a:uFillTx/>
                <a:latin typeface="+mn-lt"/>
                <a:ea typeface="+mn-ea"/>
                <a:cs typeface="+mn-cs"/>
              </a:rPr>
              <a:t>例子</a:t>
            </a:r>
            <a:endParaRPr kumimoji="0" lang="zh-CN" altLang="en-US" sz="2600" b="1" i="0" u="none" strike="noStrike" kern="0" cap="none" spc="0" normalizeH="0" baseline="0" noProof="0">
              <a:ln>
                <a:noFill/>
              </a:ln>
              <a:solidFill>
                <a:schemeClr val="tx2"/>
              </a:solidFill>
              <a:effectLst/>
              <a:uLnTx/>
              <a:uFillTx/>
              <a:latin typeface="+mn-lt"/>
              <a:ea typeface="+mn-ea"/>
              <a:cs typeface="+mn-cs"/>
            </a:endParaRPr>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type="body" idx="4294967295"/>
          </p:nvPr>
        </p:nvSpPr>
        <p:spPr>
          <a:xfrm>
            <a:off x="539750" y="1628775"/>
            <a:ext cx="7920038" cy="4321175"/>
          </a:xfrm>
        </p:spPr>
        <p:txBody>
          <a:bodyPr vert="horz" wrap="square" lIns="91440" tIns="45720" rIns="91440" bIns="45720" anchor="t" anchorCtr="0"/>
          <a:lstStyle/>
          <a:p>
            <a:pPr eaLnBrk="1" hangingPunct="1"/>
            <a:r>
              <a:rPr lang="en-US" altLang="zh-CN" sz="2800" b="1" dirty="0"/>
              <a:t>C++</a:t>
            </a:r>
            <a:r>
              <a:rPr lang="zh-CN" altLang="en-US" sz="2800" b="1" dirty="0"/>
              <a:t>程序中可以写一些供编译程序使用的</a:t>
            </a:r>
            <a:r>
              <a:rPr lang="zh-CN" altLang="en-US" sz="2800" b="1" dirty="0">
                <a:solidFill>
                  <a:srgbClr val="FF0000"/>
                </a:solidFill>
              </a:rPr>
              <a:t>编译预处理命令</a:t>
            </a:r>
            <a:r>
              <a:rPr lang="zh-CN" altLang="en-US" sz="2800" b="1" dirty="0"/>
              <a:t>，来对编译过程给出指导，其功能由</a:t>
            </a:r>
            <a:r>
              <a:rPr lang="zh-CN" altLang="en-US" sz="2800" b="1" dirty="0">
                <a:solidFill>
                  <a:srgbClr val="FF0000"/>
                </a:solidFill>
              </a:rPr>
              <a:t>编译预处理系统</a:t>
            </a:r>
            <a:r>
              <a:rPr lang="zh-CN" altLang="en-US" sz="2800" b="1" dirty="0"/>
              <a:t>来完成。</a:t>
            </a:r>
            <a:endParaRPr lang="en-US" altLang="zh-CN" sz="2800" b="1" dirty="0"/>
          </a:p>
          <a:p>
            <a:pPr eaLnBrk="1" hangingPunct="1"/>
            <a:endParaRPr lang="zh-CN" altLang="en-US" sz="1000" b="1" dirty="0"/>
          </a:p>
          <a:p>
            <a:pPr eaLnBrk="1" hangingPunct="1"/>
            <a:r>
              <a:rPr lang="zh-CN" altLang="en-US" sz="2800" b="1" dirty="0"/>
              <a:t>编译预处理命令的分类：</a:t>
            </a:r>
            <a:endParaRPr lang="zh-CN" altLang="en-US" sz="2800" b="1" dirty="0"/>
          </a:p>
          <a:p>
            <a:pPr lvl="1" eaLnBrk="1" hangingPunct="1">
              <a:buFont typeface="Wingdings" panose="05000000000000000000" pitchFamily="2" charset="2"/>
              <a:buChar char="l"/>
            </a:pPr>
            <a:r>
              <a:rPr lang="zh-CN" altLang="en-US" sz="2400" b="1" dirty="0"/>
              <a:t>文件包含命令（</a:t>
            </a:r>
            <a:r>
              <a:rPr lang="en-US" altLang="zh-CN" sz="2400" b="1" dirty="0">
                <a:solidFill>
                  <a:srgbClr val="0070C0"/>
                </a:solidFill>
              </a:rPr>
              <a:t>#include</a:t>
            </a:r>
            <a:r>
              <a:rPr lang="zh-CN" altLang="en-US" sz="2400" b="1" dirty="0"/>
              <a:t>）</a:t>
            </a:r>
            <a:endParaRPr lang="zh-CN" altLang="en-US" sz="2400" b="1" dirty="0"/>
          </a:p>
          <a:p>
            <a:pPr lvl="1" eaLnBrk="1" hangingPunct="1">
              <a:buFont typeface="Wingdings" panose="05000000000000000000" pitchFamily="2" charset="2"/>
              <a:buChar char="l"/>
            </a:pPr>
            <a:r>
              <a:rPr lang="zh-CN" altLang="en-US" sz="2400" b="1" dirty="0"/>
              <a:t>宏定义命令（</a:t>
            </a:r>
            <a:r>
              <a:rPr lang="en-US" altLang="zh-CN" sz="2400" b="1" dirty="0">
                <a:solidFill>
                  <a:srgbClr val="0070C0"/>
                </a:solidFill>
              </a:rPr>
              <a:t>#define</a:t>
            </a:r>
            <a:r>
              <a:rPr lang="zh-CN" altLang="en-US" sz="2400" b="1" dirty="0"/>
              <a:t>）</a:t>
            </a:r>
            <a:endParaRPr lang="en-US" altLang="zh-CN" sz="2400" b="1" dirty="0"/>
          </a:p>
          <a:p>
            <a:pPr lvl="2" eaLnBrk="1" hangingPunct="1">
              <a:buFont typeface="Arial" panose="020B0604020202020204" pitchFamily="34" charset="0"/>
              <a:buChar char="•"/>
            </a:pPr>
            <a:r>
              <a:rPr lang="zh-CN" altLang="en-US" b="1" dirty="0"/>
              <a:t>断言（用于程序调试）</a:t>
            </a:r>
            <a:endParaRPr lang="zh-CN" altLang="en-US" b="1" dirty="0"/>
          </a:p>
          <a:p>
            <a:pPr lvl="1" eaLnBrk="1" hangingPunct="1">
              <a:buFont typeface="Wingdings" panose="05000000000000000000" pitchFamily="2" charset="2"/>
              <a:buChar char="l"/>
            </a:pPr>
            <a:r>
              <a:rPr lang="zh-CN" altLang="en-US" sz="2400" b="1" dirty="0"/>
              <a:t>条件编译命令（</a:t>
            </a:r>
            <a:r>
              <a:rPr lang="en-US" altLang="zh-CN" sz="2400" b="1" dirty="0">
                <a:solidFill>
                  <a:srgbClr val="0070C0"/>
                </a:solidFill>
              </a:rPr>
              <a:t>#ifdef</a:t>
            </a:r>
            <a:r>
              <a:rPr lang="zh-CN" altLang="en-US" sz="2400" b="1" dirty="0">
                <a:solidFill>
                  <a:srgbClr val="0070C0"/>
                </a:solidFill>
              </a:rPr>
              <a:t> </a:t>
            </a:r>
            <a:r>
              <a:rPr lang="en-US" altLang="zh-CN" sz="2400" b="1" dirty="0">
                <a:solidFill>
                  <a:srgbClr val="0070C0"/>
                </a:solidFill>
              </a:rPr>
              <a:t>/</a:t>
            </a:r>
            <a:r>
              <a:rPr lang="zh-CN" altLang="en-US" sz="2400" b="1" dirty="0">
                <a:solidFill>
                  <a:srgbClr val="0070C0"/>
                </a:solidFill>
              </a:rPr>
              <a:t> </a:t>
            </a:r>
            <a:r>
              <a:rPr lang="en-US" altLang="zh-CN" sz="2400" b="1" dirty="0">
                <a:solidFill>
                  <a:srgbClr val="0070C0"/>
                </a:solidFill>
              </a:rPr>
              <a:t>#ifndef</a:t>
            </a:r>
            <a:r>
              <a:rPr lang="zh-CN" altLang="en-US" sz="2400" b="1" dirty="0"/>
              <a:t>）</a:t>
            </a:r>
            <a:r>
              <a:rPr lang="en-US" altLang="zh-CN" sz="2400" b="1" dirty="0"/>
              <a:t> </a:t>
            </a:r>
            <a:r>
              <a:rPr lang="en-US" altLang="zh-CN" sz="2400" b="1" dirty="0">
                <a:cs typeface="+mn-ea"/>
                <a:sym typeface="+mn-ea"/>
              </a:rPr>
              <a:t>if not define </a:t>
            </a:r>
            <a:endParaRPr lang="en-US" altLang="zh-CN" sz="2400" b="1" dirty="0"/>
          </a:p>
          <a:p>
            <a:pPr lvl="1" eaLnBrk="1" hangingPunct="1">
              <a:buFont typeface="Wingdings" panose="05000000000000000000" pitchFamily="2" charset="2"/>
              <a:buChar char="l"/>
            </a:pPr>
            <a:r>
              <a:rPr lang="zh-CN" altLang="en-US" sz="2400" b="1" dirty="0"/>
              <a:t>其他 </a:t>
            </a:r>
            <a:r>
              <a:rPr lang="en-US" altLang="zh-CN" sz="2400" b="1" dirty="0"/>
              <a:t>...</a:t>
            </a:r>
            <a:endParaRPr lang="zh-CN" altLang="en-US" sz="2400" b="1" dirty="0"/>
          </a:p>
        </p:txBody>
      </p:sp>
      <p:sp>
        <p:nvSpPr>
          <p:cNvPr id="4" name="Rectangle 2"/>
          <p:cNvSpPr txBox="1">
            <a:spLocks noChangeArrowheads="1"/>
          </p:cNvSpPr>
          <p:nvPr/>
        </p:nvSpPr>
        <p:spPr bwMode="auto">
          <a:xfrm>
            <a:off x="1474788" y="1174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Arial" panose="020B0604020202020204" pitchFamily="34" charset="0"/>
                <a:ea typeface="楷体_GB2312" pitchFamily="1" charset="-122"/>
                <a:cs typeface="+mn-cs"/>
              </a:rPr>
              <a:t>4.6.0 </a:t>
            </a:r>
            <a:r>
              <a:rPr kumimoji="0" lang="zh-CN" altLang="en-US" sz="4000" b="1" kern="0" cap="none" spc="0" normalizeH="0" baseline="0" noProof="0">
                <a:solidFill>
                  <a:schemeClr val="tx2"/>
                </a:solidFill>
                <a:latin typeface="Arial" panose="020B0604020202020204" pitchFamily="34" charset="0"/>
                <a:ea typeface="楷体_GB2312" pitchFamily="1" charset="-122"/>
                <a:cs typeface="+mn-cs"/>
              </a:rPr>
              <a:t>编译预处理</a:t>
            </a:r>
            <a:endParaRPr kumimoji="0" lang="zh-CN" altLang="en-US" sz="4000" b="1" kern="0" cap="none" spc="0" normalizeH="0" baseline="0" noProof="0">
              <a:solidFill>
                <a:schemeClr val="tx2"/>
              </a:solidFill>
              <a:latin typeface="Arial" panose="020B0604020202020204" pitchFamily="34" charset="0"/>
              <a:ea typeface="楷体_GB2312" pitchFamily="1" charset="-122"/>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612775" y="2060575"/>
            <a:ext cx="7920038" cy="4321175"/>
          </a:xfrm>
        </p:spPr>
        <p:txBody>
          <a:bodyPr vert="horz" wrap="square" lIns="91440" tIns="45720" rIns="91440" bIns="45720" numCol="1" anchor="t" anchorCtr="0" compatLnSpc="1"/>
          <a:lstStyle/>
          <a:p>
            <a:pPr marL="355600" marR="0" lvl="0" indent="-35560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3200" b="1" i="0" u="none" strike="noStrike" kern="0" cap="none" spc="0" normalizeH="0" baseline="0" noProof="0">
                <a:ln>
                  <a:noFill/>
                </a:ln>
                <a:solidFill>
                  <a:schemeClr val="tx2"/>
                </a:solidFill>
                <a:effectLst/>
                <a:uLnTx/>
                <a:uFillTx/>
                <a:latin typeface="+mn-lt"/>
                <a:ea typeface="+mn-ea"/>
                <a:cs typeface="+mn-cs"/>
              </a:rPr>
              <a:t>宏定义的格式：</a:t>
            </a:r>
            <a:endParaRPr kumimoji="0" lang="zh-CN" altLang="en-US" sz="3200" b="1" i="0" u="none" strike="noStrike" kern="0" cap="none" spc="0" normalizeH="0" baseline="0" noProof="0">
              <a:ln>
                <a:noFill/>
              </a:ln>
              <a:solidFill>
                <a:schemeClr val="tx2"/>
              </a:solidFill>
              <a:effectLst/>
              <a:uLnTx/>
              <a:uFillTx/>
              <a:latin typeface="+mn-lt"/>
              <a:ea typeface="+mn-ea"/>
              <a:cs typeface="+mn-cs"/>
            </a:endParaRPr>
          </a:p>
          <a:p>
            <a:pPr marL="894080" marR="0" lvl="1" indent="-358775"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#define</a:t>
            </a:r>
            <a:r>
              <a:rPr kumimoji="0" lang="en-US" altLang="zh-CN" sz="2800" b="1" i="0" u="none" strike="noStrike" kern="0" cap="none" spc="0" normalizeH="0" baseline="0" noProof="0">
                <a:ln>
                  <a:noFill/>
                </a:ln>
                <a:solidFill>
                  <a:srgbClr val="0070C0"/>
                </a:solidFill>
                <a:effectLst/>
                <a:uLnTx/>
                <a:uFillTx/>
                <a:latin typeface="+mn-lt"/>
                <a:ea typeface="+mn-ea"/>
              </a:rPr>
              <a:t>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宏名</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r>
              <a:rPr kumimoji="0" lang="en-US" altLang="zh-CN" sz="2800" b="1" i="0" u="none" strike="noStrike" kern="0" cap="none" spc="0" normalizeH="0" baseline="0" noProof="0">
                <a:ln>
                  <a:noFill/>
                </a:ln>
                <a:solidFill>
                  <a:srgbClr val="0070C0"/>
                </a:solidFill>
                <a:effectLst/>
                <a:uLnTx/>
                <a:uFillTx/>
                <a:latin typeface="+mn-lt"/>
                <a:ea typeface="+mn-ea"/>
              </a:rPr>
              <a:t>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文字串</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endPar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endParaRPr>
          </a:p>
          <a:p>
            <a:pPr marL="535305" marR="0" lvl="1" indent="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例如：</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#define PI 3.14</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894080" marR="0" lvl="1" indent="-358775"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#define</a:t>
            </a:r>
            <a:r>
              <a:rPr kumimoji="0" lang="en-US" altLang="zh-CN" sz="2800" b="1" i="0" u="none" strike="noStrike" kern="0" cap="none" spc="0" normalizeH="0" baseline="0" noProof="0">
                <a:ln>
                  <a:noFill/>
                </a:ln>
                <a:solidFill>
                  <a:srgbClr val="0070C0"/>
                </a:solidFill>
                <a:effectLst/>
                <a:uLnTx/>
                <a:uFillTx/>
                <a:latin typeface="+mn-lt"/>
                <a:ea typeface="+mn-ea"/>
              </a:rPr>
              <a:t>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宏名</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&gt;(&lt;</a:t>
            </a:r>
            <a:r>
              <a:rPr kumimoji="0" lang="zh-CN" altLang="en-US" sz="2800" b="1" i="0" u="none" strike="noStrike" kern="0" cap="none" spc="0" normalizeH="0" baseline="0" noProof="0">
                <a:ln>
                  <a:noFill/>
                </a:ln>
                <a:solidFill>
                  <a:srgbClr val="0070C0"/>
                </a:solidFill>
                <a:effectLst/>
                <a:uLnTx/>
                <a:uFillTx/>
                <a:latin typeface="+mn-lt"/>
                <a:ea typeface="+mn-ea"/>
              </a:rPr>
              <a:t>参数表</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r>
              <a:rPr kumimoji="0" lang="zh-CN" altLang="en-US" sz="2800" b="1" i="0" u="none" strike="noStrike" kern="0" cap="none" spc="0" normalizeH="0" baseline="0" noProof="0">
                <a:ln>
                  <a:noFill/>
                </a:ln>
                <a:solidFill>
                  <a:srgbClr val="0070C0"/>
                </a:solidFill>
                <a:effectLst/>
                <a:uLnTx/>
                <a:uFillTx/>
                <a:latin typeface="+mn-lt"/>
                <a:ea typeface="+mn-ea"/>
              </a:rPr>
              <a:t>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文字串</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endPar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endParaRPr>
          </a:p>
          <a:p>
            <a:pPr marL="535305" marR="0" lvl="1" indent="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mn-lt"/>
                <a:ea typeface="+mn-ea"/>
              </a:rPr>
              <a:t>    </a:t>
            </a:r>
            <a:r>
              <a:rPr kumimoji="0" lang="zh-CN" altLang="en-US" sz="2400" b="1" i="0" u="none" strike="noStrike" kern="0" cap="none" spc="0" normalizeH="0" baseline="0" noProof="0">
                <a:ln>
                  <a:noFill/>
                </a:ln>
                <a:solidFill>
                  <a:schemeClr val="tx2"/>
                </a:solidFill>
                <a:effectLst/>
                <a:uLnTx/>
                <a:uFillTx/>
                <a:latin typeface="+mn-lt"/>
                <a:ea typeface="+mn-ea"/>
              </a:rPr>
              <a:t>例如：</a:t>
            </a:r>
            <a:r>
              <a:rPr kumimoji="0" lang="en-US" altLang="zh-CN" sz="2400" b="1" i="0" u="none" strike="noStrike" kern="0" cap="none" spc="0" normalizeH="0" baseline="0" noProof="0">
                <a:ln>
                  <a:noFill/>
                </a:ln>
                <a:solidFill>
                  <a:schemeClr val="tx2"/>
                </a:solidFill>
                <a:effectLst/>
                <a:uLnTx/>
                <a:uFillTx/>
                <a:latin typeface="+mn-lt"/>
                <a:ea typeface="+mn-ea"/>
              </a:rPr>
              <a:t>#define max(a,b) (((a)&gt;(b))?(a):(b))</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894080" marR="0" lvl="1" indent="-358775"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#define</a:t>
            </a:r>
            <a:r>
              <a:rPr kumimoji="0" lang="en-US" altLang="zh-CN" sz="2800" b="1" i="0" u="none" strike="noStrike" kern="0" cap="none" spc="0" normalizeH="0" baseline="0" noProof="0">
                <a:ln>
                  <a:noFill/>
                </a:ln>
                <a:solidFill>
                  <a:srgbClr val="0070C0"/>
                </a:solidFill>
                <a:effectLst/>
                <a:uLnTx/>
                <a:uFillTx/>
                <a:latin typeface="+mn-lt"/>
                <a:ea typeface="+mn-ea"/>
              </a:rPr>
              <a:t>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宏名</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894080" marR="0" lvl="1" indent="-358775"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0" cap="none" spc="0" normalizeH="0" baseline="0" noProof="0">
                <a:ln>
                  <a:noFill/>
                </a:ln>
                <a:solidFill>
                  <a:srgbClr val="0070C0"/>
                </a:solidFill>
                <a:effectLst/>
                <a:uLnTx/>
                <a:uFillTx/>
                <a:latin typeface="+mn-lt"/>
                <a:ea typeface="+mn-ea"/>
              </a:rPr>
              <a:t>#undef </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&lt;</a:t>
            </a:r>
            <a:r>
              <a:rPr kumimoji="0" lang="zh-CN" altLang="en-US" sz="2800" b="1" i="0" u="none" strike="noStrike" kern="0" cap="none" spc="0" normalizeH="0" baseline="0" noProof="0">
                <a:ln>
                  <a:noFill/>
                </a:ln>
                <a:solidFill>
                  <a:srgbClr val="0070C0"/>
                </a:solidFill>
                <a:effectLst/>
                <a:uLnTx/>
                <a:uFillTx/>
                <a:latin typeface="+mn-lt"/>
                <a:ea typeface="+mn-ea"/>
              </a:rPr>
              <a:t>宏名</a:t>
            </a:r>
            <a:r>
              <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rPr>
              <a:t>&gt;  宏取消 </a:t>
            </a:r>
            <a:endParaRPr kumimoji="0" lang="en-US" altLang="zh-CN" sz="2800" b="1" i="0" u="none" strike="noStrike" kern="0" cap="none" spc="0" normalizeH="0" baseline="0" noProof="0">
              <a:ln>
                <a:noFill/>
              </a:ln>
              <a:solidFill>
                <a:srgbClr val="0070C0"/>
              </a:solidFill>
              <a:effectLst/>
              <a:uLnTx/>
              <a:uFillTx/>
              <a:latin typeface="+mn-lt"/>
              <a:ea typeface="+mn-ea"/>
              <a:cs typeface="Times New Roman" panose="02020603050405020304" pitchFamily="18" charset="0"/>
            </a:endParaRPr>
          </a:p>
          <a:p>
            <a:pPr marL="494030" marR="0" lvl="0" indent="-35877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3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494030" marR="0" lvl="0" indent="-35877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3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Arial" panose="020B0604020202020204" pitchFamily="34" charset="0"/>
                <a:ea typeface="楷体_GB2312" pitchFamily="1" charset="-122"/>
                <a:cs typeface="+mn-cs"/>
              </a:rPr>
              <a:t>4.6.0 </a:t>
            </a:r>
            <a:r>
              <a:rPr kumimoji="0" lang="zh-CN" altLang="en-US" sz="4000" b="1" kern="0" cap="none" spc="0" normalizeH="0" baseline="0" noProof="0">
                <a:solidFill>
                  <a:schemeClr val="tx2"/>
                </a:solidFill>
                <a:latin typeface="Arial" panose="020B0604020202020204" pitchFamily="34" charset="0"/>
                <a:ea typeface="楷体_GB2312" pitchFamily="1" charset="-122"/>
                <a:cs typeface="+mn-cs"/>
              </a:rPr>
              <a:t>编译预处理</a:t>
            </a:r>
            <a:endParaRPr kumimoji="0" lang="zh-CN" altLang="en-US" sz="4000" b="1" kern="0" cap="none" spc="0" normalizeH="0" baseline="0" noProof="0">
              <a:solidFill>
                <a:schemeClr val="tx2"/>
              </a:solidFill>
              <a:latin typeface="Arial" panose="020B0604020202020204" pitchFamily="34" charset="0"/>
              <a:ea typeface="楷体_GB2312" pitchFamily="1" charset="-122"/>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body" idx="4294967295"/>
          </p:nvPr>
        </p:nvSpPr>
        <p:spPr>
          <a:xfrm>
            <a:off x="539750" y="2335213"/>
            <a:ext cx="7991475" cy="2965450"/>
          </a:xfrm>
        </p:spPr>
        <p:txBody>
          <a:bodyPr vert="horz" wrap="square" lIns="91440" tIns="45720" rIns="91440" bIns="45720" anchor="t" anchorCtr="0"/>
          <a:lstStyle/>
          <a:p>
            <a:pPr eaLnBrk="1" hangingPunct="1"/>
            <a:r>
              <a:rPr lang="zh-CN" altLang="en-US" sz="2800" b="1" dirty="0">
                <a:solidFill>
                  <a:srgbClr val="FF0000"/>
                </a:solidFill>
              </a:rPr>
              <a:t>断言</a:t>
            </a:r>
            <a:r>
              <a:rPr lang="zh-CN" altLang="en-US" sz="2800" b="1" dirty="0"/>
              <a:t>（</a:t>
            </a:r>
            <a:r>
              <a:rPr lang="en-US" altLang="zh-CN" sz="2800" b="1" dirty="0"/>
              <a:t>assertion</a:t>
            </a:r>
            <a:r>
              <a:rPr lang="zh-CN" altLang="en-US" sz="2800" b="1" dirty="0"/>
              <a:t>）：</a:t>
            </a:r>
            <a:r>
              <a:rPr lang="zh-CN" altLang="en-US" sz="2400" b="1" dirty="0"/>
              <a:t>为了在程序开发阶段便于</a:t>
            </a:r>
            <a:r>
              <a:rPr lang="en-US" altLang="zh-CN" sz="2400" b="1" dirty="0"/>
              <a:t>debug</a:t>
            </a:r>
            <a:r>
              <a:rPr lang="zh-CN" altLang="en-US" sz="2400" b="1" dirty="0"/>
              <a:t>，程序中经常会加入一些输出语句，用于输出调试信息。然而，程序开发结束后，去掉这些调试信息是一项繁琐的工作。断言可以解决上述问题，它是一个逻辑表达式，</a:t>
            </a:r>
            <a:r>
              <a:rPr lang="zh-CN" altLang="en-US" sz="2400" b="1" dirty="0">
                <a:solidFill>
                  <a:srgbClr val="0000FF"/>
                </a:solidFill>
              </a:rPr>
              <a:t>当程序不满足它描述的条件时，则会异常终止</a:t>
            </a:r>
            <a:r>
              <a:rPr lang="zh-CN" altLang="en-US" sz="2400" b="1" dirty="0"/>
              <a:t>。</a:t>
            </a:r>
            <a:endParaRPr lang="en-US" altLang="zh-CN" sz="2400" b="1" dirty="0"/>
          </a:p>
          <a:p>
            <a:pPr lvl="1" eaLnBrk="1" hangingPunct="1">
              <a:buFont typeface="Wingdings" panose="05000000000000000000" pitchFamily="2" charset="2"/>
              <a:buChar char="l"/>
            </a:pPr>
            <a:endParaRPr lang="en-US" altLang="zh-CN" sz="1000" b="1" dirty="0"/>
          </a:p>
          <a:p>
            <a:pPr eaLnBrk="1" hangingPunct="1">
              <a:lnSpc>
                <a:spcPct val="90000"/>
              </a:lnSpc>
            </a:pPr>
            <a:r>
              <a:rPr lang="zh-CN" altLang="en-US" sz="2800" b="1" dirty="0">
                <a:solidFill>
                  <a:srgbClr val="FF0000"/>
                </a:solidFill>
                <a:latin typeface="Times New Roman" panose="02020603050405020304" pitchFamily="18" charset="0"/>
                <a:cs typeface="Times New Roman" panose="02020603050405020304" pitchFamily="18" charset="0"/>
              </a:rPr>
              <a:t>宏</a:t>
            </a:r>
            <a:r>
              <a:rPr lang="en-US" altLang="zh-CN" sz="2800" b="1" dirty="0">
                <a:solidFill>
                  <a:srgbClr val="FF0000"/>
                </a:solidFill>
                <a:latin typeface="Times New Roman" panose="02020603050405020304" pitchFamily="18" charset="0"/>
                <a:cs typeface="Times New Roman" panose="02020603050405020304" pitchFamily="18" charset="0"/>
              </a:rPr>
              <a:t>assert</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标准库提供了一个宏</a:t>
            </a:r>
            <a:r>
              <a:rPr lang="en-US" altLang="zh-CN" sz="2800" b="1" dirty="0">
                <a:latin typeface="Times New Roman" panose="02020603050405020304" pitchFamily="18" charset="0"/>
                <a:cs typeface="Times New Roman" panose="02020603050405020304" pitchFamily="18" charset="0"/>
              </a:rPr>
              <a:t>assert</a:t>
            </a:r>
            <a:r>
              <a:rPr lang="zh-CN" altLang="en-US" sz="2800" b="1" dirty="0">
                <a:latin typeface="Times New Roman" panose="02020603050405020304" pitchFamily="18" charset="0"/>
                <a:cs typeface="Times New Roman" panose="02020603050405020304" pitchFamily="18" charset="0"/>
              </a:rPr>
              <a:t>，在头文件</a:t>
            </a:r>
            <a:r>
              <a:rPr lang="en-US" altLang="zh-CN" sz="2800" b="1" dirty="0">
                <a:latin typeface="Times New Roman" panose="02020603050405020304" pitchFamily="18" charset="0"/>
                <a:cs typeface="Times New Roman" panose="02020603050405020304" pitchFamily="18" charset="0"/>
              </a:rPr>
              <a:t>cassert</a:t>
            </a:r>
            <a:r>
              <a:rPr lang="zh-CN" altLang="en-US" sz="2800" b="1" dirty="0">
                <a:latin typeface="Times New Roman" panose="02020603050405020304" pitchFamily="18" charset="0"/>
                <a:cs typeface="Times New Roman" panose="02020603050405020304" pitchFamily="18" charset="0"/>
              </a:rPr>
              <a:t>或</a:t>
            </a:r>
            <a:r>
              <a:rPr lang="en-US" altLang="zh-CN" sz="2800" b="1" dirty="0">
                <a:latin typeface="Times New Roman" panose="02020603050405020304" pitchFamily="18" charset="0"/>
                <a:cs typeface="Times New Roman" panose="02020603050405020304" pitchFamily="18" charset="0"/>
              </a:rPr>
              <a:t>assert.h</a:t>
            </a:r>
            <a:r>
              <a:rPr lang="zh-CN" altLang="en-US" sz="2800" b="1" dirty="0">
                <a:latin typeface="Times New Roman" panose="02020603050405020304" pitchFamily="18" charset="0"/>
                <a:cs typeface="Times New Roman" panose="02020603050405020304" pitchFamily="18" charset="0"/>
              </a:rPr>
              <a:t>中定义，用于实现断言机制。</a:t>
            </a:r>
            <a:endParaRPr lang="en-US" altLang="zh-CN" sz="28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p:cNvSpPr>
          <p:nvPr>
            <p:ph type="body" idx="4294967295"/>
          </p:nvPr>
        </p:nvSpPr>
        <p:spPr>
          <a:xfrm>
            <a:off x="-108520" y="764540"/>
            <a:ext cx="9403010" cy="5156200"/>
          </a:xfrm>
        </p:spPr>
        <p:txBody>
          <a:bodyPr vert="horz" wrap="square" lIns="91440" tIns="45720" rIns="91440" bIns="45720" anchor="t" anchorCtr="0"/>
          <a:lstStyle/>
          <a:p>
            <a:pPr eaLnBrk="1" hangingPunct="1">
              <a:lnSpc>
                <a:spcPct val="80000"/>
              </a:lnSpc>
            </a:pPr>
            <a:r>
              <a:rPr lang="zh-CN" altLang="en-US" sz="2800" b="1" dirty="0"/>
              <a:t>宏</a:t>
            </a:r>
            <a:r>
              <a:rPr lang="en-US" altLang="zh-CN" sz="2800" b="1" dirty="0"/>
              <a:t>assert</a:t>
            </a:r>
            <a:r>
              <a:rPr lang="zh-CN" altLang="en-US" sz="2800" b="1" dirty="0"/>
              <a:t>的使用：</a:t>
            </a:r>
            <a:endParaRPr lang="en-US" altLang="zh-CN" sz="2800" b="1" dirty="0"/>
          </a:p>
          <a:p>
            <a:pPr lvl="1" eaLnBrk="1" hangingPunct="1">
              <a:lnSpc>
                <a:spcPct val="80000"/>
              </a:lnSpc>
              <a:buNone/>
            </a:pPr>
            <a:r>
              <a:rPr lang="en-US" altLang="zh-CN" sz="2400" b="1" dirty="0"/>
              <a:t>#include &lt;cassert&gt;  //</a:t>
            </a:r>
            <a:r>
              <a:rPr lang="zh-CN" altLang="en-US" sz="2400" b="1" dirty="0"/>
              <a:t>或</a:t>
            </a:r>
            <a:r>
              <a:rPr lang="en-US" altLang="zh-CN" sz="2400" b="1" dirty="0"/>
              <a:t>&lt;assert.h&gt; </a:t>
            </a:r>
            <a:endParaRPr lang="en-US" altLang="zh-CN" sz="2400" b="1" dirty="0"/>
          </a:p>
          <a:p>
            <a:pPr lvl="1" eaLnBrk="1" hangingPunct="1">
              <a:lnSpc>
                <a:spcPct val="80000"/>
              </a:lnSpc>
              <a:buNone/>
            </a:pPr>
            <a:r>
              <a:rPr lang="en-US" altLang="zh-CN" sz="2400" b="1" dirty="0"/>
              <a:t>......</a:t>
            </a:r>
            <a:endParaRPr lang="en-US" altLang="zh-CN" sz="2400" b="1" dirty="0"/>
          </a:p>
          <a:p>
            <a:pPr lvl="1" eaLnBrk="1" hangingPunct="1">
              <a:lnSpc>
                <a:spcPct val="80000"/>
              </a:lnSpc>
              <a:buNone/>
            </a:pPr>
            <a:r>
              <a:rPr lang="en-US" altLang="zh-CN" sz="2400" b="1" dirty="0"/>
              <a:t>assert(x == 1);  //</a:t>
            </a:r>
            <a:r>
              <a:rPr lang="zh-CN" altLang="en-US" sz="2400" b="1" dirty="0"/>
              <a:t>如果</a:t>
            </a:r>
            <a:r>
              <a:rPr lang="en-US" altLang="zh-CN" sz="2400" b="1" dirty="0"/>
              <a:t>x</a:t>
            </a:r>
            <a:r>
              <a:rPr lang="zh-CN" altLang="en-US" sz="2400" b="1" dirty="0"/>
              <a:t>不等于</a:t>
            </a:r>
            <a:r>
              <a:rPr lang="en-US" altLang="zh-CN" sz="2400" b="1" dirty="0"/>
              <a:t>1</a:t>
            </a:r>
            <a:r>
              <a:rPr lang="zh-CN" altLang="en-US" sz="2400" b="1" dirty="0"/>
              <a:t>，则输出如下并程序终止</a:t>
            </a:r>
            <a:endParaRPr lang="en-US" altLang="zh-CN" sz="2400" b="1" dirty="0"/>
          </a:p>
          <a:p>
            <a:pPr lvl="1" eaLnBrk="1" hangingPunct="1">
              <a:lnSpc>
                <a:spcPct val="80000"/>
              </a:lnSpc>
              <a:buNone/>
            </a:pPr>
            <a:r>
              <a:rPr lang="en-US" altLang="zh-CN" sz="2400" b="1" dirty="0"/>
              <a:t>                         //Assertion failed: x==1, file XXX, line YYY</a:t>
            </a:r>
            <a:endParaRPr lang="zh-CN" altLang="en-US" sz="2400" b="1" dirty="0"/>
          </a:p>
          <a:p>
            <a:pPr eaLnBrk="1" hangingPunct="1">
              <a:lnSpc>
                <a:spcPct val="100000"/>
              </a:lnSpc>
            </a:pPr>
            <a:r>
              <a:rPr lang="zh-CN" altLang="en-US" sz="2800" b="1" dirty="0">
                <a:solidFill>
                  <a:srgbClr val="0070C0"/>
                </a:solidFill>
              </a:rPr>
              <a:t>宏</a:t>
            </a:r>
            <a:r>
              <a:rPr lang="en-US" altLang="zh-CN" sz="2800" b="1" dirty="0">
                <a:solidFill>
                  <a:srgbClr val="0070C0"/>
                </a:solidFill>
              </a:rPr>
              <a:t>assert</a:t>
            </a:r>
            <a:r>
              <a:rPr lang="zh-CN" altLang="en-US" sz="2800" b="1" dirty="0">
                <a:solidFill>
                  <a:srgbClr val="0070C0"/>
                </a:solidFill>
              </a:rPr>
              <a:t>的实现细节</a:t>
            </a:r>
            <a:r>
              <a:rPr lang="zh-CN" altLang="en-US" sz="2800" b="1" dirty="0"/>
              <a:t>：</a:t>
            </a:r>
            <a:r>
              <a:rPr lang="en-US" altLang="zh-CN" sz="2400" b="1" dirty="0">
                <a:cs typeface="+mn-ea"/>
              </a:rPr>
              <a:t> #ifndef 是 if not define 的简写, #ifdef 是 if define 的简写。</a:t>
            </a:r>
            <a:r>
              <a:rPr lang="zh-CN" altLang="en-US" sz="2800" b="1" dirty="0"/>
              <a:t> </a:t>
            </a:r>
            <a:endParaRPr lang="zh-CN" altLang="en-US" sz="2800" b="1" dirty="0"/>
          </a:p>
          <a:p>
            <a:pPr lvl="1" eaLnBrk="1" hangingPunct="1">
              <a:lnSpc>
                <a:spcPct val="100000"/>
              </a:lnSpc>
              <a:buNone/>
            </a:pPr>
            <a:r>
              <a:rPr lang="en-US" altLang="zh-CN" sz="2400" b="1" dirty="0"/>
              <a:t>......</a:t>
            </a:r>
            <a:endParaRPr lang="en-US" altLang="zh-CN" sz="2400" b="1" dirty="0"/>
          </a:p>
          <a:p>
            <a:pPr lvl="1" eaLnBrk="1" hangingPunct="1">
              <a:lnSpc>
                <a:spcPct val="100000"/>
              </a:lnSpc>
              <a:buNone/>
            </a:pPr>
            <a:r>
              <a:rPr lang="en-US" altLang="zh-CN" sz="2400" b="1" dirty="0"/>
              <a:t>#ifdef  NDEBUG</a:t>
            </a:r>
            <a:endParaRPr lang="en-US" altLang="zh-CN" sz="2400" b="1" dirty="0"/>
          </a:p>
          <a:p>
            <a:pPr lvl="1" eaLnBrk="1" hangingPunct="1">
              <a:lnSpc>
                <a:spcPct val="100000"/>
              </a:lnSpc>
              <a:buNone/>
            </a:pPr>
            <a:r>
              <a:rPr lang="en-US" altLang="zh-CN" sz="2400" b="1" dirty="0"/>
              <a:t>#define assert(exp) ((void) 0)</a:t>
            </a:r>
            <a:endParaRPr lang="en-US" altLang="zh-CN" sz="2400" b="1" dirty="0"/>
          </a:p>
          <a:p>
            <a:pPr lvl="1" eaLnBrk="1" hangingPunct="1">
              <a:lnSpc>
                <a:spcPct val="100000"/>
              </a:lnSpc>
              <a:buNone/>
            </a:pPr>
            <a:r>
              <a:rPr lang="en-US" altLang="zh-CN" sz="2400" b="1" dirty="0"/>
              <a:t>#else</a:t>
            </a:r>
            <a:endParaRPr lang="en-US" altLang="zh-CN" sz="2400" b="1" dirty="0"/>
          </a:p>
          <a:p>
            <a:pPr lvl="1" eaLnBrk="1" hangingPunct="1">
              <a:lnSpc>
                <a:spcPct val="80000"/>
              </a:lnSpc>
              <a:buNone/>
            </a:pPr>
            <a:r>
              <a:rPr lang="en-US" altLang="zh-CN" sz="2400" b="1" dirty="0"/>
              <a:t>#define assert(exp) ((exp)?(void) 0:&lt;</a:t>
            </a:r>
            <a:r>
              <a:rPr lang="zh-CN" altLang="en-US" sz="2400" b="1" dirty="0"/>
              <a:t>输出并调用库函数</a:t>
            </a:r>
            <a:r>
              <a:rPr lang="en-US" altLang="zh-CN" sz="2400" b="1" dirty="0"/>
              <a:t>abort&gt;)</a:t>
            </a:r>
            <a:endParaRPr lang="en-US" altLang="zh-CN" sz="2400" b="1" dirty="0"/>
          </a:p>
          <a:p>
            <a:pPr lvl="1" eaLnBrk="1" hangingPunct="1">
              <a:lnSpc>
                <a:spcPct val="80000"/>
              </a:lnSpc>
              <a:buNone/>
            </a:pPr>
            <a:r>
              <a:rPr lang="en-US" altLang="zh-CN" sz="2400" b="1" dirty="0"/>
              <a:t>#endif</a:t>
            </a:r>
            <a:endParaRPr lang="en-US" altLang="zh-CN" sz="2400" b="1" dirty="0"/>
          </a:p>
          <a:p>
            <a:pPr lvl="1" eaLnBrk="1" hangingPunct="1">
              <a:lnSpc>
                <a:spcPct val="80000"/>
              </a:lnSpc>
              <a:buNone/>
            </a:pPr>
            <a:r>
              <a:rPr lang="en-US" altLang="zh-CN" sz="2400" b="1" dirty="0"/>
              <a:t>......</a:t>
            </a:r>
            <a:endParaRPr lang="en-US" altLang="zh-CN" sz="2400" b="1" dirty="0"/>
          </a:p>
        </p:txBody>
      </p:sp>
      <p:sp>
        <p:nvSpPr>
          <p:cNvPr id="4" name="Rectangle 2"/>
          <p:cNvSpPr txBox="1">
            <a:spLocks noChangeArrowheads="1"/>
          </p:cNvSpPr>
          <p:nvPr/>
        </p:nvSpPr>
        <p:spPr bwMode="auto">
          <a:xfrm>
            <a:off x="1547813" y="-2730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47813" y="621030"/>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6" name="Rectangle 3"/>
          <p:cNvSpPr txBox="1">
            <a:spLocks noChangeArrowheads="1"/>
          </p:cNvSpPr>
          <p:nvPr/>
        </p:nvSpPr>
        <p:spPr bwMode="auto">
          <a:xfrm>
            <a:off x="539750" y="1412875"/>
            <a:ext cx="8064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mn-lt"/>
                <a:ea typeface="+mn-ea"/>
                <a:cs typeface="+mn-cs"/>
              </a:rPr>
              <a:t>条件编译</a:t>
            </a:r>
            <a:r>
              <a:rPr kumimoji="0" lang="zh-CN" altLang="en-US" sz="2800" b="1" i="0" u="none" strike="noStrike" kern="0" cap="none" spc="0" normalizeH="0" baseline="0" noProof="0">
                <a:ln>
                  <a:noFill/>
                </a:ln>
                <a:solidFill>
                  <a:schemeClr val="tx2"/>
                </a:solidFill>
                <a:effectLst/>
                <a:uLnTx/>
                <a:uFillTx/>
                <a:latin typeface="+mn-lt"/>
                <a:ea typeface="+mn-ea"/>
                <a:cs typeface="+mn-cs"/>
              </a:rPr>
              <a:t>：即命令编译器在符合我们定义的条件时编译，否则不进行编译</a:t>
            </a:r>
            <a:r>
              <a:rPr kumimoji="0" lang="zh-CN" altLang="en-US" sz="3000" b="1" i="0" u="none" strike="noStrike" kern="0" cap="none" spc="0" normalizeH="0" baseline="0" noProof="0">
                <a:ln>
                  <a:noFill/>
                </a:ln>
                <a:solidFill>
                  <a:schemeClr val="tx2"/>
                </a:solidFill>
                <a:effectLst/>
                <a:uLnTx/>
                <a:uFillTx/>
                <a:latin typeface="+mn-lt"/>
                <a:ea typeface="+mn-ea"/>
                <a:cs typeface="+mn-cs"/>
              </a:rPr>
              <a:t>。</a:t>
            </a:r>
            <a:endParaRPr kumimoji="0" lang="en-US" altLang="zh-CN" sz="3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3000" b="1" i="0" u="none" strike="noStrike" kern="0" cap="none" spc="0" normalizeH="0" baseline="0" noProof="0">
                <a:ln>
                  <a:noFill/>
                </a:ln>
                <a:solidFill>
                  <a:schemeClr val="tx2"/>
                </a:solidFill>
                <a:effectLst/>
                <a:uLnTx/>
                <a:uFillTx/>
                <a:latin typeface="+mn-lt"/>
                <a:ea typeface="+mn-ea"/>
                <a:cs typeface="+mn-cs"/>
              </a:rPr>
              <a:t>条件编译中的宏名</a:t>
            </a:r>
            <a:r>
              <a:rPr kumimoji="0" lang="zh-CN" altLang="en-US" sz="2900" b="1" i="0" u="none" strike="noStrike" kern="0" cap="none" spc="0" normalizeH="0" baseline="0" noProof="0">
                <a:ln>
                  <a:noFill/>
                </a:ln>
                <a:solidFill>
                  <a:schemeClr val="tx2"/>
                </a:solidFill>
                <a:effectLst/>
                <a:uLnTx/>
                <a:uFillTx/>
                <a:latin typeface="+mn-lt"/>
                <a:ea typeface="+mn-ea"/>
                <a:cs typeface="+mn-cs"/>
              </a:rPr>
              <a:t>可以在程序中用</a:t>
            </a:r>
            <a:r>
              <a:rPr kumimoji="0" lang="en-US" altLang="zh-CN" sz="2900" b="1" i="0" u="none" strike="noStrike" kern="0" cap="none" spc="0" normalizeH="0" baseline="0" noProof="0">
                <a:ln>
                  <a:noFill/>
                </a:ln>
                <a:solidFill>
                  <a:srgbClr val="FF0000"/>
                </a:solidFill>
                <a:effectLst/>
                <a:uLnTx/>
                <a:uFillTx/>
                <a:latin typeface="+mn-lt"/>
                <a:ea typeface="+mn-ea"/>
                <a:cs typeface="+mn-cs"/>
              </a:rPr>
              <a:t>#define</a:t>
            </a:r>
            <a:r>
              <a:rPr kumimoji="0" lang="zh-CN" altLang="en-US" sz="2900" b="1" i="0" u="none" strike="noStrike" kern="0" cap="none" spc="0" normalizeH="0" baseline="0" noProof="0">
                <a:ln>
                  <a:noFill/>
                </a:ln>
                <a:solidFill>
                  <a:srgbClr val="FF0000"/>
                </a:solidFill>
                <a:effectLst/>
                <a:uLnTx/>
                <a:uFillTx/>
                <a:latin typeface="+mn-lt"/>
                <a:ea typeface="+mn-ea"/>
                <a:cs typeface="+mn-cs"/>
              </a:rPr>
              <a:t>定义</a:t>
            </a:r>
            <a:r>
              <a:rPr kumimoji="0" lang="zh-CN" altLang="en-US" sz="2900" b="1" i="0" u="none" strike="noStrike" kern="0" cap="none" spc="0" normalizeH="0" baseline="0" noProof="0">
                <a:ln>
                  <a:noFill/>
                </a:ln>
                <a:solidFill>
                  <a:schemeClr val="tx2"/>
                </a:solidFill>
                <a:effectLst/>
                <a:uLnTx/>
                <a:uFillTx/>
                <a:latin typeface="+mn-lt"/>
                <a:ea typeface="+mn-ea"/>
                <a:cs typeface="+mn-cs"/>
              </a:rPr>
              <a:t>，也可以在</a:t>
            </a:r>
            <a:r>
              <a:rPr kumimoji="0" lang="zh-CN" altLang="en-US" sz="2900" b="1" i="0" u="none" strike="noStrike" kern="0" cap="none" spc="0" normalizeH="0" baseline="0" noProof="0">
                <a:ln>
                  <a:noFill/>
                </a:ln>
                <a:solidFill>
                  <a:srgbClr val="FF0000"/>
                </a:solidFill>
                <a:effectLst/>
                <a:uLnTx/>
                <a:uFillTx/>
                <a:latin typeface="+mn-lt"/>
                <a:ea typeface="+mn-ea"/>
                <a:cs typeface="+mn-cs"/>
              </a:rPr>
              <a:t>编译器的选项</a:t>
            </a:r>
            <a:r>
              <a:rPr kumimoji="0" lang="zh-CN" altLang="en-US" sz="2900" b="1" i="0" u="none" strike="noStrike" kern="0" cap="none" spc="0" normalizeH="0" baseline="0" noProof="0">
                <a:ln>
                  <a:noFill/>
                </a:ln>
                <a:solidFill>
                  <a:schemeClr val="tx2"/>
                </a:solidFill>
                <a:effectLst/>
                <a:uLnTx/>
                <a:uFillTx/>
                <a:latin typeface="+mn-lt"/>
                <a:ea typeface="+mn-ea"/>
                <a:cs typeface="+mn-cs"/>
              </a:rPr>
              <a:t>中给出。</a:t>
            </a:r>
            <a:endParaRPr kumimoji="0" lang="en-US" altLang="zh-CN" sz="29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3000" b="1" i="0" u="none" strike="noStrike" kern="0" cap="none" spc="0" normalizeH="0" baseline="0" noProof="0">
                <a:ln>
                  <a:noFill/>
                </a:ln>
                <a:solidFill>
                  <a:srgbClr val="0000FF"/>
                </a:solidFill>
                <a:effectLst/>
                <a:uLnTx/>
                <a:uFillTx/>
                <a:latin typeface="+mn-lt"/>
                <a:ea typeface="+mn-ea"/>
                <a:cs typeface="+mn-cs"/>
              </a:rPr>
              <a:t>条件编译的作用</a:t>
            </a:r>
            <a:r>
              <a:rPr kumimoji="0" lang="zh-CN" altLang="en-US" sz="3000" b="1" i="0" u="none" strike="noStrike" kern="0" cap="none" spc="0" normalizeH="0" baseline="0" noProof="0">
                <a:ln>
                  <a:noFill/>
                </a:ln>
                <a:solidFill>
                  <a:schemeClr val="tx2"/>
                </a:solidFill>
                <a:effectLst/>
                <a:uLnTx/>
                <a:uFillTx/>
                <a:latin typeface="+mn-lt"/>
                <a:ea typeface="+mn-ea"/>
                <a:cs typeface="+mn-cs"/>
              </a:rPr>
              <a:t>：</a:t>
            </a:r>
            <a:endParaRPr kumimoji="0" lang="zh-CN" altLang="en-US" sz="30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避免重复</a:t>
            </a:r>
            <a:r>
              <a:rPr kumimoji="0" lang="en-US" altLang="zh-CN" sz="2400" b="1" i="0" u="none" strike="noStrike" kern="0" cap="none" spc="0" normalizeH="0" baseline="0" noProof="0">
                <a:ln>
                  <a:noFill/>
                </a:ln>
                <a:solidFill>
                  <a:schemeClr val="tx2"/>
                </a:solidFill>
                <a:effectLst/>
                <a:uLnTx/>
                <a:uFillTx/>
                <a:latin typeface="+mn-lt"/>
                <a:ea typeface="+mn-ea"/>
                <a:cs typeface="+mn-cs"/>
              </a:rPr>
              <a:t>include</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基于多环境的程序编译 </a:t>
            </a:r>
            <a:endParaRPr kumimoji="0" lang="zh-CN" altLang="en-US" sz="24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mn-lt"/>
                <a:ea typeface="+mn-ea"/>
                <a:cs typeface="+mn-cs"/>
              </a:rPr>
              <a:t>程序调试</a:t>
            </a:r>
            <a:endParaRPr kumimoji="0" lang="zh-CN" altLang="en-US" sz="24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en-US" altLang="zh-CN" sz="2400" b="1" i="0" u="none" strike="noStrike" kern="0" cap="none" spc="0" normalizeH="0" baseline="0" noProof="0">
                <a:ln>
                  <a:noFill/>
                </a:ln>
                <a:solidFill>
                  <a:schemeClr val="tx2"/>
                </a:solidFill>
                <a:effectLst/>
                <a:uLnTx/>
                <a:uFillTx/>
                <a:latin typeface="+mn-lt"/>
                <a:ea typeface="+mn-ea"/>
                <a:cs typeface="+mn-cs"/>
              </a:rPr>
              <a:t>......</a:t>
            </a: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p:cNvSpPr>
          <p:nvPr>
            <p:ph type="body" idx="4294967295"/>
          </p:nvPr>
        </p:nvSpPr>
        <p:spPr>
          <a:xfrm>
            <a:off x="1187450" y="1340485"/>
            <a:ext cx="7129463" cy="3743325"/>
          </a:xfrm>
        </p:spPr>
        <p:txBody>
          <a:bodyPr vert="horz" wrap="square" lIns="91440" tIns="45720" rIns="91440" bIns="45720" anchor="t" anchorCtr="0"/>
          <a:lstStyle/>
          <a:p>
            <a:pPr eaLnBrk="1" hangingPunct="1">
              <a:lnSpc>
                <a:spcPct val="90000"/>
              </a:lnSpc>
              <a:buFont typeface="Wingdings" panose="05000000000000000000" pitchFamily="2" charset="2"/>
              <a:buChar char="Ø"/>
            </a:pPr>
            <a:r>
              <a:rPr lang="zh-CN" altLang="en-US" sz="3200" b="1" dirty="0"/>
              <a:t>条件编译命令的</a:t>
            </a:r>
            <a:r>
              <a:rPr lang="zh-CN" altLang="en-US" sz="3200" b="1" dirty="0">
                <a:solidFill>
                  <a:srgbClr val="0070C0"/>
                </a:solidFill>
              </a:rPr>
              <a:t>常用格式（</a:t>
            </a:r>
            <a:r>
              <a:rPr lang="en-US" altLang="zh-CN" sz="3200" b="1" dirty="0">
                <a:solidFill>
                  <a:srgbClr val="0070C0"/>
                </a:solidFill>
              </a:rPr>
              <a:t>1</a:t>
            </a:r>
            <a:r>
              <a:rPr lang="zh-CN" altLang="en-US" sz="3200" b="1" dirty="0">
                <a:solidFill>
                  <a:srgbClr val="0070C0"/>
                </a:solidFill>
              </a:rPr>
              <a:t>）</a:t>
            </a:r>
            <a:endParaRPr lang="en-US" altLang="zh-CN" sz="3200" b="1" dirty="0">
              <a:solidFill>
                <a:srgbClr val="0070C0"/>
              </a:solidFill>
            </a:endParaRPr>
          </a:p>
          <a:p>
            <a:pPr eaLnBrk="1" hangingPunct="1">
              <a:lnSpc>
                <a:spcPct val="90000"/>
              </a:lnSpc>
              <a:buFont typeface="Wingdings" panose="05000000000000000000" pitchFamily="2" charset="2"/>
              <a:buChar char="Ø"/>
            </a:pPr>
            <a:endParaRPr lang="en-US" altLang="zh-CN" sz="1000" b="1" dirty="0">
              <a:solidFill>
                <a:srgbClr val="0070C0"/>
              </a:solidFill>
              <a:cs typeface="Courier New" panose="02070309020205020404" pitchFamily="49" charset="0"/>
            </a:endParaRPr>
          </a:p>
          <a:p>
            <a:pPr lvl="1" eaLnBrk="1" hangingPunct="1">
              <a:lnSpc>
                <a:spcPct val="90000"/>
              </a:lnSpc>
              <a:buNone/>
            </a:pPr>
            <a:r>
              <a:rPr lang="en-US" altLang="zh-CN" sz="2600" b="1" dirty="0">
                <a:cs typeface="Courier New" panose="02070309020205020404" pitchFamily="49" charset="0"/>
              </a:rPr>
              <a:t>#ifdef / #ifndef  &lt;</a:t>
            </a:r>
            <a:r>
              <a:rPr lang="zh-CN" altLang="en-US" sz="2600" b="1" dirty="0"/>
              <a:t>宏名</a:t>
            </a:r>
            <a:r>
              <a:rPr lang="en-US" altLang="zh-CN" sz="2600" b="1" dirty="0">
                <a:cs typeface="Courier New" panose="02070309020205020404" pitchFamily="49" charset="0"/>
              </a:rPr>
              <a:t>&gt;</a:t>
            </a:r>
            <a:endParaRPr lang="en-US" altLang="zh-CN" sz="2600" b="1" dirty="0">
              <a:cs typeface="Courier New" panose="02070309020205020404" pitchFamily="49" charset="0"/>
            </a:endParaRPr>
          </a:p>
          <a:p>
            <a:pPr lvl="1" eaLnBrk="1" hangingPunct="1">
              <a:lnSpc>
                <a:spcPct val="90000"/>
              </a:lnSpc>
              <a:buNone/>
            </a:pPr>
            <a:r>
              <a:rPr lang="en-US" altLang="zh-CN" sz="2600" b="1" dirty="0">
                <a:cs typeface="Courier New" panose="02070309020205020404" pitchFamily="49" charset="0"/>
              </a:rPr>
              <a:t>	&lt;</a:t>
            </a:r>
            <a:r>
              <a:rPr lang="zh-CN" altLang="en-US" sz="2600" b="1" dirty="0"/>
              <a:t>程序段</a:t>
            </a:r>
            <a:r>
              <a:rPr lang="en-US" altLang="zh-CN" sz="2600" b="1" dirty="0">
                <a:cs typeface="Courier New" panose="02070309020205020404" pitchFamily="49" charset="0"/>
              </a:rPr>
              <a:t>1&gt;</a:t>
            </a:r>
            <a:endParaRPr lang="en-US" altLang="zh-CN" sz="2600" b="1" dirty="0">
              <a:cs typeface="Courier New" panose="02070309020205020404" pitchFamily="49" charset="0"/>
            </a:endParaRPr>
          </a:p>
          <a:p>
            <a:pPr lvl="1" eaLnBrk="1" hangingPunct="1">
              <a:lnSpc>
                <a:spcPct val="90000"/>
              </a:lnSpc>
              <a:buNone/>
            </a:pPr>
            <a:r>
              <a:rPr lang="en-US" altLang="zh-CN" sz="2600" b="1" dirty="0">
                <a:cs typeface="Courier New" panose="02070309020205020404" pitchFamily="49" charset="0"/>
              </a:rPr>
              <a:t>[#else</a:t>
            </a:r>
            <a:endParaRPr lang="en-US" altLang="zh-CN" sz="2600" b="1" dirty="0">
              <a:cs typeface="Courier New" panose="02070309020205020404" pitchFamily="49" charset="0"/>
            </a:endParaRPr>
          </a:p>
          <a:p>
            <a:pPr lvl="1" eaLnBrk="1" hangingPunct="1">
              <a:lnSpc>
                <a:spcPct val="90000"/>
              </a:lnSpc>
              <a:buNone/>
            </a:pPr>
            <a:r>
              <a:rPr lang="en-US" altLang="zh-CN" sz="2600" b="1" dirty="0">
                <a:cs typeface="Courier New" panose="02070309020205020404" pitchFamily="49" charset="0"/>
              </a:rPr>
              <a:t>	&lt;</a:t>
            </a:r>
            <a:r>
              <a:rPr lang="zh-CN" altLang="en-US" sz="2600" b="1" dirty="0"/>
              <a:t>程序段</a:t>
            </a:r>
            <a:r>
              <a:rPr lang="en-US" altLang="zh-CN" sz="2600" b="1" dirty="0">
                <a:cs typeface="Courier New" panose="02070309020205020404" pitchFamily="49" charset="0"/>
              </a:rPr>
              <a:t>2&gt;]</a:t>
            </a:r>
            <a:endParaRPr lang="en-US" altLang="zh-CN" sz="2600" b="1" dirty="0">
              <a:cs typeface="Courier New" panose="02070309020205020404" pitchFamily="49" charset="0"/>
            </a:endParaRPr>
          </a:p>
          <a:p>
            <a:pPr lvl="1" eaLnBrk="1" hangingPunct="1">
              <a:lnSpc>
                <a:spcPct val="90000"/>
              </a:lnSpc>
              <a:buNone/>
            </a:pPr>
            <a:r>
              <a:rPr lang="en-US" altLang="zh-CN" sz="2600" b="1" dirty="0">
                <a:cs typeface="Courier New" panose="02070309020205020404" pitchFamily="49" charset="0"/>
              </a:rPr>
              <a:t>#endif</a:t>
            </a:r>
            <a:endParaRPr lang="zh-CN" altLang="en-US" sz="2600" b="1" dirty="0"/>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179705" y="4659630"/>
            <a:ext cx="8963660" cy="131572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p:cNvSpPr>
          <p:nvPr>
            <p:ph type="body" idx="4294967295"/>
          </p:nvPr>
        </p:nvSpPr>
        <p:spPr>
          <a:xfrm>
            <a:off x="886778" y="1556703"/>
            <a:ext cx="7131050" cy="4608512"/>
          </a:xfrm>
        </p:spPr>
        <p:txBody>
          <a:bodyPr vert="horz" wrap="square" lIns="91440" tIns="45720" rIns="91440" bIns="45720" anchor="t" anchorCtr="0"/>
          <a:lstStyle/>
          <a:p>
            <a:pPr eaLnBrk="1" hangingPunct="1">
              <a:lnSpc>
                <a:spcPct val="90000"/>
              </a:lnSpc>
              <a:buFont typeface="Wingdings" panose="05000000000000000000" pitchFamily="2" charset="2"/>
              <a:buChar char="Ø"/>
            </a:pPr>
            <a:r>
              <a:rPr lang="zh-CN" altLang="en-US" sz="3200" b="1" dirty="0"/>
              <a:t>条件编译命令的</a:t>
            </a:r>
            <a:r>
              <a:rPr lang="zh-CN" altLang="en-US" sz="3200" b="1" dirty="0">
                <a:solidFill>
                  <a:srgbClr val="0070C0"/>
                </a:solidFill>
              </a:rPr>
              <a:t>常用格式（</a:t>
            </a:r>
            <a:r>
              <a:rPr lang="en-US" altLang="zh-CN" sz="3200" b="1" dirty="0">
                <a:solidFill>
                  <a:srgbClr val="0070C0"/>
                </a:solidFill>
              </a:rPr>
              <a:t>2</a:t>
            </a:r>
            <a:r>
              <a:rPr lang="zh-CN" altLang="en-US" sz="3200" b="1" dirty="0">
                <a:solidFill>
                  <a:srgbClr val="0070C0"/>
                </a:solidFill>
              </a:rPr>
              <a:t>）</a:t>
            </a:r>
            <a:endParaRPr lang="en-US" altLang="zh-CN" sz="3200" b="1" dirty="0">
              <a:solidFill>
                <a:srgbClr val="0070C0"/>
              </a:solidFill>
            </a:endParaRPr>
          </a:p>
          <a:p>
            <a:pPr eaLnBrk="1" hangingPunct="1">
              <a:lnSpc>
                <a:spcPct val="90000"/>
              </a:lnSpc>
              <a:buFont typeface="Wingdings" panose="05000000000000000000" pitchFamily="2" charset="2"/>
              <a:buChar char="Ø"/>
            </a:pPr>
            <a:endParaRPr lang="en-US" altLang="zh-CN" sz="1000" b="1" dirty="0">
              <a:solidFill>
                <a:srgbClr val="0070C0"/>
              </a:solidFill>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#if &lt;</a:t>
            </a:r>
            <a:r>
              <a:rPr lang="zh-CN" altLang="en-US" sz="2400" b="1" dirty="0"/>
              <a:t>常量表达式</a:t>
            </a:r>
            <a:r>
              <a:rPr lang="en-US" altLang="zh-CN" sz="2400" b="1" dirty="0">
                <a:cs typeface="Courier New" panose="02070309020205020404" pitchFamily="49" charset="0"/>
              </a:rPr>
              <a:t>1&gt; / #ifdef &lt;</a:t>
            </a:r>
            <a:r>
              <a:rPr lang="zh-CN" altLang="en-US" sz="2400" b="1" dirty="0"/>
              <a:t>宏名</a:t>
            </a:r>
            <a:r>
              <a:rPr lang="en-US" altLang="zh-CN" sz="2400" b="1" dirty="0">
                <a:cs typeface="Courier New" panose="02070309020205020404" pitchFamily="49" charset="0"/>
              </a:rPr>
              <a:t>&gt; / #ifndef &lt;</a:t>
            </a:r>
            <a:r>
              <a:rPr lang="zh-CN" altLang="en-US" sz="2400" b="1" dirty="0"/>
              <a:t>宏名</a:t>
            </a:r>
            <a:r>
              <a:rPr lang="en-US" altLang="zh-CN" sz="2400" b="1" dirty="0">
                <a:cs typeface="Courier New" panose="02070309020205020404" pitchFamily="49" charset="0"/>
              </a:rPr>
              <a:t>&gt;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	&lt;</a:t>
            </a:r>
            <a:r>
              <a:rPr lang="zh-CN" altLang="en-US" sz="2400" b="1" dirty="0"/>
              <a:t>程序段</a:t>
            </a:r>
            <a:r>
              <a:rPr lang="en-US" altLang="zh-CN" sz="2400" b="1" dirty="0">
                <a:cs typeface="Courier New" panose="02070309020205020404" pitchFamily="49" charset="0"/>
              </a:rPr>
              <a:t>1&gt;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#elif &lt;</a:t>
            </a:r>
            <a:r>
              <a:rPr lang="zh-CN" altLang="en-US" sz="2400" b="1" dirty="0"/>
              <a:t>常量表达式</a:t>
            </a:r>
            <a:r>
              <a:rPr lang="en-US" altLang="zh-CN" sz="2400" b="1" dirty="0">
                <a:cs typeface="Courier New" panose="02070309020205020404" pitchFamily="49" charset="0"/>
              </a:rPr>
              <a:t>2&gt;</a:t>
            </a:r>
            <a:endParaRPr lang="en-US" altLang="zh-CN" sz="2400" b="1" dirty="0">
              <a:cs typeface="Courier New" panose="02070309020205020404" pitchFamily="49" charset="0"/>
            </a:endParaRPr>
          </a:p>
          <a:p>
            <a:pPr eaLnBrk="1" hangingPunct="1">
              <a:lnSpc>
                <a:spcPct val="90000"/>
              </a:lnSpc>
              <a:buNone/>
            </a:pPr>
            <a:r>
              <a:rPr lang="en-US" altLang="zh-CN" sz="2400" b="1" dirty="0">
                <a:cs typeface="Courier New" panose="02070309020205020404" pitchFamily="49" charset="0"/>
              </a:rPr>
              <a:t>	&lt;</a:t>
            </a:r>
            <a:r>
              <a:rPr lang="zh-CN" altLang="en-US" sz="2400" b="1" dirty="0"/>
              <a:t>程序段</a:t>
            </a:r>
            <a:r>
              <a:rPr lang="en-US" altLang="zh-CN" sz="2400" b="1" dirty="0">
                <a:cs typeface="Courier New" panose="02070309020205020404" pitchFamily="49" charset="0"/>
              </a:rPr>
              <a:t>2&gt;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a:t>
            </a:r>
            <a:endParaRPr lang="en-US" altLang="zh-CN" sz="2400" b="1" dirty="0">
              <a:cs typeface="Courier New" panose="02070309020205020404" pitchFamily="49" charset="0"/>
            </a:endParaRPr>
          </a:p>
          <a:p>
            <a:pPr eaLnBrk="1" hangingPunct="1">
              <a:buNone/>
            </a:pPr>
            <a:r>
              <a:rPr lang="en-US" altLang="zh-CN" sz="2400" b="1" dirty="0">
                <a:cs typeface="Courier New" panose="02070309020205020404" pitchFamily="49" charset="0"/>
              </a:rPr>
              <a:t>#elif &lt;</a:t>
            </a:r>
            <a:r>
              <a:rPr lang="zh-CN" altLang="en-US" sz="2400" b="1" dirty="0"/>
              <a:t>常量表达式</a:t>
            </a:r>
            <a:r>
              <a:rPr lang="en-US" altLang="zh-CN" sz="2400" b="1" dirty="0">
                <a:cs typeface="Courier New" panose="02070309020205020404" pitchFamily="49" charset="0"/>
              </a:rPr>
              <a:t>n&gt;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	&lt;</a:t>
            </a:r>
            <a:r>
              <a:rPr lang="zh-CN" altLang="en-US" sz="2400" b="1" dirty="0"/>
              <a:t>程序段</a:t>
            </a:r>
            <a:r>
              <a:rPr lang="en-US" altLang="zh-CN" sz="2400" b="1" dirty="0">
                <a:cs typeface="Courier New" panose="02070309020205020404" pitchFamily="49" charset="0"/>
              </a:rPr>
              <a:t>n&gt;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[#else</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	&lt;</a:t>
            </a:r>
            <a:r>
              <a:rPr lang="zh-CN" altLang="en-US" sz="2400" b="1" dirty="0"/>
              <a:t>程序段</a:t>
            </a:r>
            <a:r>
              <a:rPr lang="en-US" altLang="zh-CN" sz="2400" b="1" dirty="0">
                <a:cs typeface="Courier New" panose="02070309020205020404" pitchFamily="49" charset="0"/>
              </a:rPr>
              <a:t>n+1&gt;]</a:t>
            </a:r>
            <a:endParaRPr lang="en-US" altLang="zh-CN" sz="2400" b="1" dirty="0">
              <a:cs typeface="Courier New" panose="02070309020205020404" pitchFamily="49" charset="0"/>
            </a:endParaRPr>
          </a:p>
          <a:p>
            <a:pPr eaLnBrk="1" hangingPunct="1">
              <a:lnSpc>
                <a:spcPct val="80000"/>
              </a:lnSpc>
              <a:buNone/>
            </a:pPr>
            <a:r>
              <a:rPr lang="en-US" altLang="zh-CN" sz="2400" b="1" dirty="0">
                <a:cs typeface="Courier New" panose="02070309020205020404" pitchFamily="49" charset="0"/>
              </a:rPr>
              <a:t>#endif</a:t>
            </a:r>
            <a:endParaRPr lang="en-US" altLang="zh-CN" sz="2400" b="1" dirty="0">
              <a:ea typeface="Courier New" panose="02070309020205020404" pitchFamily="49" charset="0"/>
            </a:endParaRPr>
          </a:p>
        </p:txBody>
      </p:sp>
      <p:sp>
        <p:nvSpPr>
          <p:cNvPr id="4" name="Rectangle 2"/>
          <p:cNvSpPr txBox="1">
            <a:spLocks noChangeArrowheads="1"/>
          </p:cNvSpPr>
          <p:nvPr/>
        </p:nvSpPr>
        <p:spPr bwMode="auto">
          <a:xfrm>
            <a:off x="1547178" y="116840"/>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vert="horz" wrap="square" lIns="91440" tIns="45720" rIns="91440" bIns="45720" anchor="ctr" anchorCtr="0"/>
          <a:lstStyle/>
          <a:p>
            <a:pPr eaLnBrk="1" hangingPunct="1"/>
            <a:r>
              <a:rPr lang="zh-CN" altLang="zh-CN" b="1" dirty="0"/>
              <a:t>本章内容</a:t>
            </a:r>
            <a:endParaRPr lang="zh-CN" altLang="zh-CN" b="1" dirty="0"/>
          </a:p>
        </p:txBody>
      </p:sp>
      <p:sp>
        <p:nvSpPr>
          <p:cNvPr id="13315" name="Rectangle 3"/>
          <p:cNvSpPr>
            <a:spLocks noGrp="1"/>
          </p:cNvSpPr>
          <p:nvPr>
            <p:ph type="body" idx="4294967295"/>
          </p:nvPr>
        </p:nvSpPr>
        <p:spPr>
          <a:xfrm>
            <a:off x="1089025" y="2219325"/>
            <a:ext cx="6003925" cy="3154363"/>
          </a:xfrm>
        </p:spPr>
        <p:txBody>
          <a:bodyPr vert="horz" wrap="square" lIns="91440" tIns="45720" rIns="91440" bIns="45720" anchor="t" anchorCtr="0"/>
          <a:lstStyle/>
          <a:p>
            <a:pPr eaLnBrk="1" hangingPunct="1">
              <a:buNone/>
            </a:pPr>
            <a:r>
              <a:rPr lang="en-US" altLang="zh-CN" sz="2800" b="1" dirty="0"/>
              <a:t>4.1 </a:t>
            </a:r>
            <a:r>
              <a:rPr lang="zh-CN" altLang="en-US" sz="2800" b="1" dirty="0"/>
              <a:t>过程式程序设计</a:t>
            </a:r>
            <a:endParaRPr lang="zh-CN" altLang="en-US" sz="2800" b="1" dirty="0"/>
          </a:p>
          <a:p>
            <a:pPr eaLnBrk="1" hangingPunct="1">
              <a:buNone/>
            </a:pPr>
            <a:r>
              <a:rPr lang="en-US" altLang="zh-CN" sz="2800" b="1" dirty="0">
                <a:solidFill>
                  <a:srgbClr val="0070C0"/>
                </a:solidFill>
              </a:rPr>
              <a:t>4.2 C++</a:t>
            </a:r>
            <a:r>
              <a:rPr lang="zh-CN" altLang="en-US" sz="2800" b="1" dirty="0">
                <a:solidFill>
                  <a:srgbClr val="0070C0"/>
                </a:solidFill>
              </a:rPr>
              <a:t>函数</a:t>
            </a:r>
            <a:endParaRPr lang="zh-CN" altLang="en-US" sz="2800" b="1" dirty="0">
              <a:solidFill>
                <a:srgbClr val="0070C0"/>
              </a:solidFill>
            </a:endParaRPr>
          </a:p>
          <a:p>
            <a:pPr eaLnBrk="1" hangingPunct="1">
              <a:buNone/>
            </a:pPr>
            <a:r>
              <a:rPr lang="en-US" altLang="zh-CN" sz="2800" b="1" dirty="0">
                <a:latin typeface="楷体_GB2312" pitchFamily="1" charset="-122"/>
              </a:rPr>
              <a:t>4.3 </a:t>
            </a:r>
            <a:r>
              <a:rPr lang="zh-CN" altLang="en-US" sz="2800" b="1" dirty="0">
                <a:latin typeface="楷体_GB2312" pitchFamily="1" charset="-122"/>
              </a:rPr>
              <a:t>标识符的作用域与变量的生存期</a:t>
            </a:r>
            <a:endParaRPr lang="zh-CN" altLang="en-US" sz="2800" b="1" dirty="0">
              <a:latin typeface="楷体_GB2312" pitchFamily="1" charset="-122"/>
            </a:endParaRPr>
          </a:p>
          <a:p>
            <a:pPr eaLnBrk="1" hangingPunct="1">
              <a:buNone/>
            </a:pPr>
            <a:r>
              <a:rPr lang="en-US" altLang="zh-CN" sz="2800" b="1" dirty="0">
                <a:latin typeface="楷体_GB2312" pitchFamily="1" charset="-122"/>
              </a:rPr>
              <a:t>4.4 </a:t>
            </a:r>
            <a:r>
              <a:rPr lang="zh-CN" altLang="en-US" sz="2800" b="1" dirty="0">
                <a:latin typeface="楷体_GB2312" pitchFamily="1" charset="-122"/>
              </a:rPr>
              <a:t>递归函数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4.5 </a:t>
            </a:r>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楷体_GB2312" pitchFamily="1" charset="-122"/>
              </a:rPr>
              <a:t>标准库函数</a:t>
            </a:r>
            <a:endParaRPr lang="zh-CN" altLang="en-US" sz="2800" b="1" dirty="0">
              <a:latin typeface="楷体_GB2312" pitchFamily="1" charset="-122"/>
            </a:endParaRPr>
          </a:p>
          <a:p>
            <a:pPr eaLnBrk="1" hangingPunct="1">
              <a:buNone/>
            </a:pPr>
            <a:r>
              <a:rPr lang="en-US" altLang="zh-CN" sz="2800" b="1" dirty="0">
                <a:latin typeface="楷体_GB2312" pitchFamily="1" charset="-122"/>
              </a:rPr>
              <a:t>4.6 </a:t>
            </a:r>
            <a:r>
              <a:rPr lang="zh-CN" altLang="en-US" sz="2800" b="1" dirty="0">
                <a:latin typeface="楷体_GB2312" pitchFamily="1" charset="-122"/>
              </a:rPr>
              <a:t>函数的进一步讨论</a:t>
            </a:r>
            <a:endParaRPr lang="zh-CN" altLang="en-US" sz="2800" b="1" dirty="0">
              <a:latin typeface="楷体_GB2312" pitchFamily="1"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p:cNvSpPr>
          <p:nvPr>
            <p:ph type="body" idx="4294967295"/>
          </p:nvPr>
        </p:nvSpPr>
        <p:spPr>
          <a:xfrm>
            <a:off x="1042988" y="2349500"/>
            <a:ext cx="7131050" cy="3671888"/>
          </a:xfrm>
        </p:spPr>
        <p:txBody>
          <a:bodyPr vert="horz" wrap="square" lIns="91440" tIns="45720" rIns="91440" bIns="45720" anchor="t" anchorCtr="0"/>
          <a:lstStyle/>
          <a:p>
            <a:pPr eaLnBrk="1" hangingPunct="1">
              <a:lnSpc>
                <a:spcPct val="90000"/>
              </a:lnSpc>
              <a:buFont typeface="Wingdings" panose="05000000000000000000" pitchFamily="2" charset="2"/>
              <a:buChar char="Ø"/>
            </a:pPr>
            <a:r>
              <a:rPr lang="zh-CN" altLang="en-US" sz="3200" b="1" dirty="0"/>
              <a:t>条件编译命令的</a:t>
            </a:r>
            <a:r>
              <a:rPr lang="zh-CN" altLang="en-US" sz="3200" b="1" dirty="0">
                <a:solidFill>
                  <a:srgbClr val="0070C0"/>
                </a:solidFill>
              </a:rPr>
              <a:t>常用格式（</a:t>
            </a:r>
            <a:r>
              <a:rPr lang="en-US" altLang="zh-CN" sz="3200" b="1" dirty="0">
                <a:solidFill>
                  <a:srgbClr val="0070C0"/>
                </a:solidFill>
              </a:rPr>
              <a:t>3</a:t>
            </a:r>
            <a:r>
              <a:rPr lang="zh-CN" altLang="en-US" sz="3200" b="1" dirty="0">
                <a:solidFill>
                  <a:srgbClr val="0070C0"/>
                </a:solidFill>
              </a:rPr>
              <a:t>）</a:t>
            </a:r>
            <a:endParaRPr lang="en-US" altLang="zh-CN" sz="3200" b="1" dirty="0">
              <a:solidFill>
                <a:srgbClr val="0070C0"/>
              </a:solidFill>
            </a:endParaRPr>
          </a:p>
          <a:p>
            <a:pPr eaLnBrk="1" hangingPunct="1">
              <a:lnSpc>
                <a:spcPct val="90000"/>
              </a:lnSpc>
              <a:buFont typeface="Wingdings" panose="05000000000000000000" pitchFamily="2" charset="2"/>
              <a:buChar char="Ø"/>
            </a:pPr>
            <a:endParaRPr lang="en-US" altLang="zh-CN" sz="1000" b="1" dirty="0">
              <a:solidFill>
                <a:srgbClr val="0070C0"/>
              </a:solidFill>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#ifdef UNIX</a:t>
            </a:r>
            <a:endParaRPr lang="en-US" altLang="zh-CN"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	......  //</a:t>
            </a:r>
            <a:r>
              <a:rPr lang="zh-CN" altLang="en-US" sz="2200" b="1" dirty="0">
                <a:cs typeface="Courier New" panose="02070309020205020404" pitchFamily="49" charset="0"/>
              </a:rPr>
              <a:t>适合于</a:t>
            </a:r>
            <a:r>
              <a:rPr lang="en-US" altLang="zh-CN" sz="2200" b="1" dirty="0">
                <a:cs typeface="Courier New" panose="02070309020205020404" pitchFamily="49" charset="0"/>
              </a:rPr>
              <a:t>UNIX</a:t>
            </a:r>
            <a:r>
              <a:rPr lang="zh-CN" altLang="en-US" sz="2200" b="1" dirty="0">
                <a:cs typeface="Courier New" panose="02070309020205020404" pitchFamily="49" charset="0"/>
              </a:rPr>
              <a:t>环境的代码</a:t>
            </a:r>
            <a:endParaRPr lang="zh-CN" altLang="en-US"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#elif WINDOWS</a:t>
            </a:r>
            <a:endParaRPr lang="en-US" altLang="zh-CN"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	......  //</a:t>
            </a:r>
            <a:r>
              <a:rPr lang="zh-CN" altLang="en-US" sz="2200" b="1" dirty="0">
                <a:cs typeface="Courier New" panose="02070309020205020404" pitchFamily="49" charset="0"/>
              </a:rPr>
              <a:t>适合于</a:t>
            </a:r>
            <a:r>
              <a:rPr lang="en-US" altLang="zh-CN" sz="2200" b="1" dirty="0">
                <a:cs typeface="Courier New" panose="02070309020205020404" pitchFamily="49" charset="0"/>
              </a:rPr>
              <a:t>WINDOWS</a:t>
            </a:r>
            <a:r>
              <a:rPr lang="zh-CN" altLang="en-US" sz="2200" b="1" dirty="0">
                <a:cs typeface="Courier New" panose="02070309020205020404" pitchFamily="49" charset="0"/>
              </a:rPr>
              <a:t>环境的代码</a:t>
            </a:r>
            <a:endParaRPr lang="zh-CN" altLang="en-US"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#else</a:t>
            </a:r>
            <a:endParaRPr lang="en-US" altLang="zh-CN"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	......  //</a:t>
            </a:r>
            <a:r>
              <a:rPr lang="zh-CN" altLang="en-US" sz="2200" b="1" dirty="0">
                <a:cs typeface="Courier New" panose="02070309020205020404" pitchFamily="49" charset="0"/>
              </a:rPr>
              <a:t>适合于其它环境的代码</a:t>
            </a:r>
            <a:endParaRPr lang="zh-CN" altLang="en-US"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#endif</a:t>
            </a:r>
            <a:endParaRPr lang="en-US" altLang="zh-CN" sz="2200" b="1" dirty="0">
              <a:cs typeface="Courier New" panose="02070309020205020404" pitchFamily="49" charset="0"/>
            </a:endParaRPr>
          </a:p>
          <a:p>
            <a:pPr lvl="1" eaLnBrk="1" hangingPunct="1">
              <a:lnSpc>
                <a:spcPct val="80000"/>
              </a:lnSpc>
              <a:buNone/>
            </a:pPr>
            <a:r>
              <a:rPr lang="en-US" altLang="zh-CN" sz="2200" b="1" dirty="0">
                <a:cs typeface="Courier New" panose="02070309020205020404" pitchFamily="49" charset="0"/>
              </a:rPr>
              <a:t>......  //</a:t>
            </a:r>
            <a:r>
              <a:rPr lang="zh-CN" altLang="en-US" sz="2200" b="1" dirty="0">
                <a:cs typeface="Courier New" panose="02070309020205020404" pitchFamily="49" charset="0"/>
              </a:rPr>
              <a:t>适合于各种环境的代码</a:t>
            </a:r>
            <a:endParaRPr lang="zh-CN" altLang="en-US" sz="2200" b="1" dirty="0">
              <a:ea typeface="Courier New" panose="02070309020205020404" pitchFamily="49" charset="0"/>
            </a:endParaRPr>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4.6.0 </a:t>
            </a:r>
            <a:r>
              <a:rPr kumimoji="0" lang="zh-CN" altLang="en-US" sz="4000" b="1" kern="0" cap="none" spc="0" normalizeH="0" baseline="0" noProof="0">
                <a:solidFill>
                  <a:schemeClr val="tx2"/>
                </a:solidFill>
                <a:latin typeface="+mj-lt"/>
                <a:ea typeface="+mj-ea"/>
                <a:cs typeface="+mj-cs"/>
              </a:rPr>
              <a:t>编译预处理</a:t>
            </a:r>
            <a:endParaRPr kumimoji="0" lang="zh-CN" altLang="en-US" sz="4000" b="1" kern="0" cap="none" spc="0" normalizeH="0" baseline="0" noProof="0">
              <a:solidFill>
                <a:schemeClr val="tx2"/>
              </a:solidFill>
              <a:latin typeface="+mj-lt"/>
              <a:ea typeface="+mj-ea"/>
              <a:cs typeface="+mj-cs"/>
            </a:endParaRPr>
          </a:p>
        </p:txBody>
      </p:sp>
      <p:sp>
        <p:nvSpPr>
          <p:cNvPr id="5" name="Rectangle 3"/>
          <p:cNvSpPr txBox="1">
            <a:spLocks noChangeArrowheads="1"/>
          </p:cNvSpPr>
          <p:nvPr/>
        </p:nvSpPr>
        <p:spPr bwMode="auto">
          <a:xfrm>
            <a:off x="1162050" y="2193925"/>
            <a:ext cx="681831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3200" b="1" i="0" u="none" strike="noStrike" kern="0" cap="none" spc="0" normalizeH="0" baseline="0" noProof="0">
                <a:ln>
                  <a:noFill/>
                </a:ln>
                <a:solidFill>
                  <a:srgbClr val="0070C0"/>
                </a:solidFill>
                <a:effectLst/>
                <a:uLnTx/>
                <a:uFillTx/>
                <a:latin typeface="+mn-lt"/>
                <a:ea typeface="+mn-ea"/>
                <a:cs typeface="+mn-cs"/>
              </a:rPr>
              <a:t>其他编译预处理命令</a:t>
            </a:r>
            <a:endParaRPr kumimoji="0" lang="en-US" altLang="zh-CN" sz="3200" b="1" i="0" u="none" strike="noStrike" kern="0" cap="none" spc="0" normalizeH="0" baseline="0" noProof="0">
              <a:ln>
                <a:noFill/>
              </a:ln>
              <a:solidFill>
                <a:srgbClr val="0070C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a:ln>
                <a:noFill/>
              </a:ln>
              <a:solidFill>
                <a:srgbClr val="FF0000"/>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1200" cap="none" spc="0" normalizeH="0" baseline="0" noProof="0">
                <a:ln>
                  <a:noFill/>
                </a:ln>
                <a:solidFill>
                  <a:schemeClr val="tx2"/>
                </a:solidFill>
                <a:effectLst/>
                <a:uLnTx/>
                <a:uFillTx/>
                <a:latin typeface="+mn-lt"/>
                <a:ea typeface="+mn-ea"/>
                <a:cs typeface="+mn-cs"/>
              </a:rPr>
              <a:t>#pragma</a:t>
            </a:r>
            <a:endParaRPr kumimoji="0" lang="en-US" altLang="zh-CN" sz="2800" b="1"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1200" cap="none" spc="0" normalizeH="0" baseline="0" noProof="0">
                <a:ln>
                  <a:noFill/>
                </a:ln>
                <a:solidFill>
                  <a:schemeClr val="tx2"/>
                </a:solidFill>
                <a:effectLst/>
                <a:uLnTx/>
                <a:uFillTx/>
                <a:latin typeface="+mn-lt"/>
                <a:ea typeface="+mn-ea"/>
                <a:cs typeface="+mn-cs"/>
              </a:rPr>
              <a:t>#line</a:t>
            </a:r>
            <a:endParaRPr kumimoji="0" lang="en-US" altLang="zh-CN" sz="2800" b="1"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1200" cap="none" spc="0" normalizeH="0" baseline="0" noProof="0">
                <a:ln>
                  <a:noFill/>
                </a:ln>
                <a:solidFill>
                  <a:schemeClr val="tx2"/>
                </a:solidFill>
                <a:effectLst/>
                <a:uLnTx/>
                <a:uFillTx/>
                <a:latin typeface="+mn-lt"/>
                <a:ea typeface="+mn-ea"/>
                <a:cs typeface="+mn-cs"/>
              </a:rPr>
              <a:t>#warning</a:t>
            </a:r>
            <a:endParaRPr kumimoji="0" lang="en-US" altLang="zh-CN" sz="2800" b="1"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1200" cap="none" spc="0" normalizeH="0" baseline="0" noProof="0">
                <a:ln>
                  <a:noFill/>
                </a:ln>
                <a:solidFill>
                  <a:schemeClr val="tx2"/>
                </a:solidFill>
                <a:effectLst/>
                <a:uLnTx/>
                <a:uFillTx/>
                <a:latin typeface="+mn-lt"/>
                <a:ea typeface="+mn-ea"/>
                <a:cs typeface="+mn-cs"/>
              </a:rPr>
              <a:t>#error</a:t>
            </a:r>
            <a:endParaRPr kumimoji="0" lang="en-US" altLang="zh-CN" sz="2800" b="1"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800" b="1" i="0" u="none" strike="noStrike" kern="1200" cap="none" spc="0" normalizeH="0" baseline="0" noProof="0">
                <a:ln>
                  <a:noFill/>
                </a:ln>
                <a:solidFill>
                  <a:schemeClr val="tx2"/>
                </a:solidFill>
                <a:effectLst/>
                <a:uLnTx/>
                <a:uFillTx/>
                <a:latin typeface="+mn-lt"/>
                <a:ea typeface="+mn-ea"/>
                <a:cs typeface="+mn-cs"/>
              </a:rPr>
              <a:t>#</a:t>
            </a:r>
            <a:r>
              <a:rPr kumimoji="0" lang="zh-CN" altLang="en-US" sz="2800" b="1" i="0" u="none" strike="noStrike" kern="1200" cap="none" spc="0" normalizeH="0" baseline="0" noProof="0">
                <a:ln>
                  <a:noFill/>
                </a:ln>
                <a:solidFill>
                  <a:schemeClr val="tx2"/>
                </a:solidFill>
                <a:effectLst/>
                <a:uLnTx/>
                <a:uFillTx/>
                <a:latin typeface="+mn-lt"/>
                <a:ea typeface="+mn-ea"/>
                <a:cs typeface="+mn-cs"/>
              </a:rPr>
              <a:t>空指令</a:t>
            </a:r>
            <a:endParaRPr kumimoji="0" lang="zh-CN" altLang="en-US" sz="2800" b="1"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2400" b="1" i="0" u="none" strike="noStrike" kern="0" cap="none" spc="0" normalizeH="0" baseline="0" noProof="0">
              <a:ln>
                <a:noFill/>
              </a:ln>
              <a:solidFill>
                <a:schemeClr val="tx2"/>
              </a:solidFill>
              <a:effectLst/>
              <a:uLnTx/>
              <a:uFillTx/>
              <a:latin typeface="+mn-lt"/>
              <a:ea typeface="+mn-ea"/>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862013" y="2241550"/>
            <a:ext cx="7526338" cy="37798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内联函数的作用：</a:t>
            </a: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建议</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编译程序</a:t>
            </a: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把该函数的函数体展开到调用点</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定义格式：</a:t>
            </a:r>
            <a:endParaRPr kumimoji="0" lang="en-US" altLang="zh-CN"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6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在返回类型之前加上一个关键词 </a:t>
            </a:r>
            <a:r>
              <a:rPr kumimoji="0" lang="en-US" altLang="zh-CN" sz="26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inline</a:t>
            </a:r>
            <a:endParaRPr kumimoji="0" lang="en-US" altLang="zh-CN" sz="26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例如：  </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inline </a:t>
            </a:r>
            <a:r>
              <a:rPr kumimoji="0" lang="en-US" altLang="zh-CN" sz="2000" b="1" i="0" u="none" strike="noStrike" kern="0" cap="none" spc="0" normalizeH="0" baseline="0" noProof="0" err="1">
                <a:ln>
                  <a:noFill/>
                </a:ln>
                <a:solidFill>
                  <a:schemeClr val="tx2"/>
                </a:solidFill>
                <a:effectLst/>
                <a:uLnTx/>
                <a:uFillTx/>
                <a:latin typeface="Times New Roman" panose="02020603050405020304" pitchFamily="18" charset="0"/>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max(</a:t>
            </a:r>
            <a:r>
              <a:rPr kumimoji="0" lang="en-US" altLang="zh-CN" sz="2000" b="1" i="0" u="none" strike="noStrike" kern="0" cap="none" spc="0" normalizeH="0" baseline="0" noProof="0" err="1">
                <a:ln>
                  <a:noFill/>
                </a:ln>
                <a:solidFill>
                  <a:schemeClr val="tx2"/>
                </a:solidFill>
                <a:effectLst/>
                <a:uLnTx/>
                <a:uFillTx/>
                <a:latin typeface="Times New Roman" panose="02020603050405020304" pitchFamily="18" charset="0"/>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 </a:t>
            </a:r>
            <a:r>
              <a:rPr kumimoji="0" lang="en-US" altLang="zh-CN" sz="2000" b="1" i="0" u="none" strike="noStrike" kern="0" cap="none" spc="0" normalizeH="0" baseline="0" noProof="0" err="1">
                <a:ln>
                  <a:noFill/>
                </a:ln>
                <a:solidFill>
                  <a:schemeClr val="tx2"/>
                </a:solidFill>
                <a:effectLst/>
                <a:uLnTx/>
                <a:uFillTx/>
                <a:latin typeface="Times New Roman" panose="02020603050405020304" pitchFamily="18" charset="0"/>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b)</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  return a&gt;</a:t>
            </a:r>
            <a:r>
              <a:rPr kumimoji="0" lang="en-US" altLang="zh-CN" sz="2000" b="1" i="0" u="none" strike="noStrike" kern="0" cap="none" spc="0" normalizeH="0" baseline="0" noProof="0" err="1">
                <a:ln>
                  <a:noFill/>
                </a:ln>
                <a:solidFill>
                  <a:schemeClr val="tx2"/>
                </a:solidFill>
                <a:effectLst/>
                <a:uLnTx/>
                <a:uFillTx/>
                <a:latin typeface="Times New Roman" panose="02020603050405020304" pitchFamily="18" charset="0"/>
                <a:ea typeface="+mn-ea"/>
                <a:cs typeface="Times New Roman" panose="02020603050405020304" pitchFamily="18" charset="0"/>
              </a:rPr>
              <a:t>b?a:b</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mn-cs"/>
              </a:rPr>
              <a:t>使用内联函数时应注意以下几点： </a:t>
            </a:r>
            <a:endParaRPr kumimoji="0" lang="zh-CN" altLang="en-US" sz="2800" b="1" i="0" u="none" strike="noStrike" kern="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rPr>
              <a:t>递归函数不能作为内联函数</a:t>
            </a:r>
            <a:endParaRPr kumimoji="0" lang="zh-CN" altLang="en-US" sz="2400" b="1" i="0" u="none" strike="noStrike" kern="0" cap="none" spc="0" normalizeH="0" baseline="0" noProof="0">
              <a:ln>
                <a:noFill/>
              </a:ln>
              <a:solidFill>
                <a:schemeClr val="tx2"/>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rPr>
              <a:t>内联函数名具有</a:t>
            </a:r>
            <a:r>
              <a:rPr kumimoji="0" lang="zh-CN" altLang="en-US" sz="2400" b="1" i="0" u="none" strike="noStrike" kern="0" cap="none" spc="0" normalizeH="0" baseline="0" noProof="0">
                <a:ln>
                  <a:noFill/>
                </a:ln>
                <a:solidFill>
                  <a:srgbClr val="FF0000"/>
                </a:solidFill>
                <a:effectLst/>
                <a:uLnTx/>
                <a:uFillTx/>
                <a:latin typeface="+mn-lt"/>
                <a:ea typeface="+mn-ea"/>
              </a:rPr>
              <a:t>文件作用域</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5810250"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4.6.1 </a:t>
            </a:r>
            <a:r>
              <a:rPr kumimoji="0" lang="zh-CN" altLang="en-US" sz="4000" b="1" kern="0" cap="none" spc="0" normalizeH="0" baseline="0" noProof="0">
                <a:solidFill>
                  <a:schemeClr val="tx2"/>
                </a:solidFill>
                <a:latin typeface="+mj-lt"/>
                <a:ea typeface="+mj-ea"/>
                <a:cs typeface="+mj-cs"/>
              </a:rPr>
              <a:t>内联函数</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p:cNvSpPr>
          <p:nvPr>
            <p:ph type="body" idx="4294967295"/>
          </p:nvPr>
        </p:nvSpPr>
        <p:spPr>
          <a:xfrm>
            <a:off x="611188" y="2276475"/>
            <a:ext cx="7993062" cy="3529013"/>
          </a:xfrm>
        </p:spPr>
        <p:txBody>
          <a:bodyPr vert="horz" wrap="square" lIns="91440" tIns="45720" rIns="91440" bIns="45720" anchor="t" anchorCtr="0"/>
          <a:lstStyle/>
          <a:p>
            <a:pPr eaLnBrk="1" hangingPunct="1"/>
            <a:r>
              <a:rPr lang="en-US" altLang="zh-CN" sz="2800" b="1" dirty="0">
                <a:latin typeface="Times New Roman" panose="02020603050405020304" pitchFamily="18" charset="0"/>
                <a:cs typeface="Times New Roman" panose="02020603050405020304" pitchFamily="18" charset="0"/>
              </a:rPr>
              <a:t>C++</a:t>
            </a:r>
            <a:r>
              <a:rPr lang="zh-CN" altLang="en-US" sz="2800" b="1" dirty="0">
                <a:latin typeface="Times New Roman" panose="02020603050405020304" pitchFamily="18" charset="0"/>
                <a:cs typeface="Times New Roman" panose="02020603050405020304" pitchFamily="18" charset="0"/>
              </a:rPr>
              <a:t>允许在</a:t>
            </a:r>
            <a:r>
              <a:rPr lang="zh-CN" altLang="en-US" sz="2800" b="1" dirty="0">
                <a:solidFill>
                  <a:srgbClr val="FF0000"/>
                </a:solidFill>
                <a:latin typeface="Times New Roman" panose="02020603050405020304" pitchFamily="18" charset="0"/>
                <a:cs typeface="Times New Roman" panose="02020603050405020304" pitchFamily="18" charset="0"/>
              </a:rPr>
              <a:t>声明</a:t>
            </a:r>
            <a:r>
              <a:rPr lang="zh-CN" altLang="en-US" sz="2800" b="1" dirty="0">
                <a:latin typeface="Times New Roman" panose="02020603050405020304" pitchFamily="18" charset="0"/>
                <a:cs typeface="Times New Roman" panose="02020603050405020304" pitchFamily="18" charset="0"/>
              </a:rPr>
              <a:t>函数时，为函数的某些参数指定默认值。使用时应注意：</a:t>
            </a:r>
            <a:endParaRPr lang="zh-CN" altLang="en-US"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带默认值的形参</a:t>
            </a:r>
            <a:r>
              <a:rPr lang="zh-CN" altLang="en-US" sz="2400" b="1" dirty="0">
                <a:solidFill>
                  <a:srgbClr val="FF0000"/>
                </a:solidFill>
                <a:latin typeface="Times New Roman" panose="02020603050405020304" pitchFamily="18" charset="0"/>
                <a:cs typeface="Times New Roman" panose="02020603050405020304" pitchFamily="18" charset="0"/>
              </a:rPr>
              <a:t>应处于形参表的右部</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对参数默认值的指定只在</a:t>
            </a:r>
            <a:r>
              <a:rPr lang="zh-CN" altLang="en-US" sz="2400" b="1" dirty="0">
                <a:solidFill>
                  <a:srgbClr val="FF0000"/>
                </a:solidFill>
                <a:latin typeface="Times New Roman" panose="02020603050405020304" pitchFamily="18" charset="0"/>
                <a:cs typeface="Times New Roman" panose="02020603050405020304" pitchFamily="18" charset="0"/>
              </a:rPr>
              <a:t>函数声明</a:t>
            </a:r>
            <a:r>
              <a:rPr lang="zh-CN" altLang="en-US" sz="2400" b="1" dirty="0">
                <a:latin typeface="Times New Roman" panose="02020603050405020304" pitchFamily="18" charset="0"/>
                <a:cs typeface="Times New Roman" panose="02020603050405020304" pitchFamily="18" charset="0"/>
              </a:rPr>
              <a:t>处有意义。</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在</a:t>
            </a:r>
            <a:r>
              <a:rPr lang="zh-CN" altLang="en-US" sz="2400" b="1" dirty="0">
                <a:solidFill>
                  <a:srgbClr val="FF0000"/>
                </a:solidFill>
                <a:latin typeface="Times New Roman" panose="02020603050405020304" pitchFamily="18" charset="0"/>
                <a:cs typeface="Times New Roman" panose="02020603050405020304" pitchFamily="18" charset="0"/>
              </a:rPr>
              <a:t>不同的源文件</a:t>
            </a:r>
            <a:r>
              <a:rPr lang="zh-CN" altLang="en-US" sz="2400" b="1" dirty="0">
                <a:latin typeface="Times New Roman" panose="02020603050405020304" pitchFamily="18" charset="0"/>
                <a:cs typeface="Times New Roman" panose="02020603050405020304" pitchFamily="18" charset="0"/>
              </a:rPr>
              <a:t>中，对同一个函数的声明可以对它的同一个参数指定</a:t>
            </a:r>
            <a:r>
              <a:rPr lang="zh-CN" altLang="en-US" sz="2400" b="1" dirty="0">
                <a:solidFill>
                  <a:srgbClr val="FF0000"/>
                </a:solidFill>
                <a:latin typeface="Times New Roman" panose="02020603050405020304" pitchFamily="18" charset="0"/>
                <a:cs typeface="Times New Roman" panose="02020603050405020304" pitchFamily="18" charset="0"/>
              </a:rPr>
              <a:t>不同的默认值</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lvl="1" eaLnBrk="1" hangingPunct="1">
              <a:buNone/>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在</a:t>
            </a:r>
            <a:r>
              <a:rPr lang="zh-CN" altLang="en-US" sz="2400" b="1" dirty="0">
                <a:solidFill>
                  <a:srgbClr val="FF0000"/>
                </a:solidFill>
                <a:latin typeface="Times New Roman" panose="02020603050405020304" pitchFamily="18" charset="0"/>
                <a:cs typeface="Times New Roman" panose="02020603050405020304" pitchFamily="18" charset="0"/>
              </a:rPr>
              <a:t>同一个源文件</a:t>
            </a:r>
            <a:r>
              <a:rPr lang="zh-CN" altLang="en-US" sz="2400" b="1" dirty="0">
                <a:latin typeface="Times New Roman" panose="02020603050405020304" pitchFamily="18" charset="0"/>
                <a:cs typeface="Times New Roman" panose="02020603050405020304" pitchFamily="18" charset="0"/>
              </a:rPr>
              <a:t>中，对同一个函数的声明只能对它的每一个参数</a:t>
            </a:r>
            <a:r>
              <a:rPr lang="zh-CN" altLang="en-US" sz="2400" b="1" dirty="0">
                <a:solidFill>
                  <a:srgbClr val="FF0000"/>
                </a:solidFill>
                <a:latin typeface="Times New Roman" panose="02020603050405020304" pitchFamily="18" charset="0"/>
                <a:cs typeface="Times New Roman" panose="02020603050405020304" pitchFamily="18" charset="0"/>
              </a:rPr>
              <a:t>指定一次默认值</a:t>
            </a:r>
            <a:r>
              <a:rPr lang="zh-CN" altLang="en-US" sz="2400" b="1"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4.6.2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带默认值的形式参数</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475423" y="47688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4.6.2 </a:t>
            </a:r>
            <a:r>
              <a:rPr kumimoji="0" lang="zh-CN" altLang="en-US" sz="4000" b="1" kern="1200" cap="none" spc="0" normalizeH="0" baseline="0" noProof="0">
                <a:solidFill>
                  <a:schemeClr val="tx2"/>
                </a:solidFill>
              </a:rPr>
              <a:t>带默认值的形式参数</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5" name="Rectangle 3"/>
          <p:cNvSpPr txBox="1">
            <a:spLocks noChangeArrowheads="1"/>
          </p:cNvSpPr>
          <p:nvPr/>
        </p:nvSpPr>
        <p:spPr bwMode="auto">
          <a:xfrm>
            <a:off x="990600" y="1196975"/>
            <a:ext cx="7757795" cy="472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file.cpp</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void f(int a, int b, int c)           //</a:t>
            </a:r>
            <a:r>
              <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在</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file.cpp</a:t>
            </a:r>
            <a:r>
              <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中定义了函数</a:t>
            </a: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f</a:t>
            </a:r>
            <a:endParaRPr kumimoji="0" lang="zh-CN" altLang="en-US"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 }</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file1.cpp</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void f(int a, int b, int c=2);      //OK</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void f(int a, int b=1, int c=0);  </a:t>
            </a:r>
            <a:r>
              <a:rPr kumimoji="0" lang="en-US" altLang="zh-CN" sz="2000" b="1" i="0" u="none" strike="noStrike" kern="0" cap="none" spc="0" normalizeH="0" baseline="0" noProof="0" dirty="0">
                <a:ln>
                  <a:noFill/>
                </a:ln>
                <a:solidFill>
                  <a:srgbClr val="FF0000"/>
                </a:solidFill>
                <a:effectLst/>
                <a:highlight>
                  <a:srgbClr val="C0C0C0"/>
                </a:highlight>
                <a:uLnTx/>
                <a:uFillTx/>
                <a:latin typeface="+mn-lt"/>
                <a:ea typeface="+mn-ea"/>
                <a:cs typeface="Times New Roman" panose="02020603050405020304" pitchFamily="18" charset="0"/>
              </a:rPr>
              <a:t>//Error, </a:t>
            </a:r>
            <a:r>
              <a:rPr kumimoji="0" lang="zh-CN" altLang="en-US" sz="2000" b="1" i="0" u="none" strike="noStrike" kern="0" cap="none" spc="0" normalizeH="0" baseline="0" noProof="0" dirty="0">
                <a:ln>
                  <a:noFill/>
                </a:ln>
                <a:solidFill>
                  <a:srgbClr val="FF0000"/>
                </a:solidFill>
                <a:effectLst/>
                <a:highlight>
                  <a:srgbClr val="C0C0C0"/>
                </a:highlight>
                <a:uLnTx/>
                <a:uFillTx/>
                <a:latin typeface="+mn-lt"/>
                <a:ea typeface="+mn-ea"/>
                <a:cs typeface="Times New Roman" panose="02020603050405020304" pitchFamily="18" charset="0"/>
              </a:rPr>
              <a:t>对参数</a:t>
            </a:r>
            <a:r>
              <a:rPr kumimoji="0" lang="en-US" altLang="zh-CN" sz="2000" b="1" i="0" u="none" strike="noStrike" kern="0" cap="none" spc="0" normalizeH="0" baseline="0" noProof="0" dirty="0">
                <a:ln>
                  <a:noFill/>
                </a:ln>
                <a:solidFill>
                  <a:srgbClr val="FF0000"/>
                </a:solidFill>
                <a:effectLst/>
                <a:highlight>
                  <a:srgbClr val="C0C0C0"/>
                </a:highlight>
                <a:uLnTx/>
                <a:uFillTx/>
                <a:latin typeface="+mn-lt"/>
                <a:ea typeface="+mn-ea"/>
                <a:cs typeface="Times New Roman" panose="02020603050405020304" pitchFamily="18" charset="0"/>
              </a:rPr>
              <a:t>c</a:t>
            </a:r>
            <a:r>
              <a:rPr kumimoji="0" lang="zh-CN" altLang="en-US" sz="2000" b="1" i="0" u="none" strike="noStrike" kern="0" cap="none" spc="0" normalizeH="0" baseline="0" noProof="0" dirty="0">
                <a:ln>
                  <a:noFill/>
                </a:ln>
                <a:solidFill>
                  <a:srgbClr val="FF0000"/>
                </a:solidFill>
                <a:effectLst/>
                <a:highlight>
                  <a:srgbClr val="C0C0C0"/>
                </a:highlight>
                <a:uLnTx/>
                <a:uFillTx/>
                <a:latin typeface="+mn-lt"/>
                <a:ea typeface="+mn-ea"/>
                <a:cs typeface="Times New Roman" panose="02020603050405020304" pitchFamily="18" charset="0"/>
              </a:rPr>
              <a:t>指定了两次默认值</a:t>
            </a:r>
            <a:endParaRPr kumimoji="0" lang="zh-CN" altLang="en-US" sz="2000" b="1" i="0" u="none" strike="noStrike" kern="0" cap="none" spc="0" normalizeH="0" baseline="0" noProof="0" dirty="0">
              <a:ln>
                <a:noFill/>
              </a:ln>
              <a:solidFill>
                <a:srgbClr val="FF0000"/>
              </a:solidFill>
              <a:effectLst/>
              <a:highlight>
                <a:srgbClr val="C0C0C0"/>
              </a:highligh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 file2.cpp</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void f(int a, int b=1, int c=0);  //OK</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f(1);                                         </a:t>
            </a:r>
            <a:r>
              <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编译为</a:t>
            </a:r>
            <a:r>
              <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f(1,1,0);</a:t>
            </a:r>
            <a:endPar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mn-lt"/>
                <a:ea typeface="+mn-ea"/>
                <a:cs typeface="Times New Roman" panose="02020603050405020304" pitchFamily="18" charset="0"/>
              </a:rPr>
              <a:t>f(1,2);                                      </a:t>
            </a:r>
            <a:r>
              <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编译为</a:t>
            </a:r>
            <a:r>
              <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rPr>
              <a:t>f(1,2,0);</a:t>
            </a:r>
            <a:endParaRPr kumimoji="0" lang="en-US" altLang="zh-CN" sz="2000" b="1" i="0" u="none" strike="noStrike" kern="0" cap="none" spc="0" normalizeH="0" baseline="0" noProof="0" dirty="0">
              <a:ln>
                <a:noFill/>
              </a:ln>
              <a:solidFill>
                <a:srgbClr val="0070C0"/>
              </a:solidFill>
              <a:effectLst/>
              <a:uLnTx/>
              <a:uFillTx/>
              <a:latin typeface="+mn-lt"/>
              <a:ea typeface="+mn-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611188" y="2205038"/>
            <a:ext cx="7766050" cy="3502025"/>
          </a:xfrm>
        </p:spPr>
        <p:txBody>
          <a:bodyPr vert="horz" wrap="square" lIns="91440" tIns="45720" rIns="91440" bIns="45720" numCol="1" anchor="t" anchorCtr="0" compatLnSpc="1"/>
          <a:lstStyle/>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在相同的作用域中，可以使用同一个名字定义多个不同的函数，要求</a:t>
            </a: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参数类型或个数不同</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1000" b="1" i="0" u="none" strike="noStrike" kern="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例如，把下面的函数：</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void print_int(int i) { ......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void print_double(double d) { ...... }</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定义为：</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void print(int i) { ......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8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void print(double d) { ......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p:cNvSpPr>
          <p:nvPr>
            <p:ph type="body" idx="4294967295"/>
          </p:nvPr>
        </p:nvSpPr>
        <p:spPr>
          <a:xfrm>
            <a:off x="684213" y="2146300"/>
            <a:ext cx="7704137" cy="3659188"/>
          </a:xfrm>
        </p:spPr>
        <p:txBody>
          <a:bodyPr vert="horz" wrap="square" lIns="91440" tIns="45720" rIns="91440" bIns="45720" anchor="t" anchorCtr="0"/>
          <a:lstStyle/>
          <a:p>
            <a:pPr marL="357505" indent="-357505" eaLnBrk="1" hangingPunct="1"/>
            <a:r>
              <a:rPr lang="zh-CN" altLang="en-US" sz="2800" b="1" dirty="0"/>
              <a:t>确定对重载函数的调用对应着哪一个重载函数的过程称为</a:t>
            </a:r>
            <a:r>
              <a:rPr lang="zh-CN" altLang="en-US" sz="2800" b="1" dirty="0">
                <a:solidFill>
                  <a:srgbClr val="FF0000"/>
                </a:solidFill>
              </a:rPr>
              <a:t>绑定</a:t>
            </a:r>
            <a:r>
              <a:rPr lang="zh-CN" altLang="en-US" sz="2800" b="1" dirty="0"/>
              <a:t>。该绑定由编译程序根据</a:t>
            </a:r>
            <a:r>
              <a:rPr lang="zh-CN" altLang="en-US" sz="2800" b="1" dirty="0">
                <a:solidFill>
                  <a:srgbClr val="FF0000"/>
                </a:solidFill>
              </a:rPr>
              <a:t>实参与形参的匹配情况</a:t>
            </a:r>
            <a:r>
              <a:rPr lang="zh-CN" altLang="en-US" sz="2800" b="1" dirty="0"/>
              <a:t>来决定：</a:t>
            </a:r>
            <a:endParaRPr lang="zh-CN" altLang="en-US" sz="2800" b="1" dirty="0"/>
          </a:p>
          <a:p>
            <a:pPr marL="1071880" lvl="1" indent="-355600" algn="just" eaLnBrk="1" hangingPunct="1">
              <a:buFont typeface="Wingdings" panose="05000000000000000000" pitchFamily="2" charset="2"/>
              <a:buChar char="l"/>
            </a:pPr>
            <a:r>
              <a:rPr lang="zh-CN" altLang="en-US" sz="2400" b="1" dirty="0"/>
              <a:t>精确匹配</a:t>
            </a:r>
            <a:endParaRPr lang="zh-CN" altLang="en-US" sz="2400" b="1" dirty="0"/>
          </a:p>
          <a:p>
            <a:pPr marL="1071880" lvl="1" indent="-355600" algn="just" eaLnBrk="1" hangingPunct="1">
              <a:buFont typeface="Wingdings" panose="05000000000000000000" pitchFamily="2" charset="2"/>
              <a:buChar char="l"/>
            </a:pPr>
            <a:r>
              <a:rPr lang="zh-CN" altLang="en-US" sz="2400" b="1" dirty="0"/>
              <a:t>提升匹配</a:t>
            </a:r>
            <a:endParaRPr lang="zh-CN" altLang="en-US" sz="2400" b="1" dirty="0"/>
          </a:p>
          <a:p>
            <a:pPr marL="1071880" lvl="1" indent="-355600" algn="just" eaLnBrk="1" hangingPunct="1">
              <a:buFont typeface="Wingdings" panose="05000000000000000000" pitchFamily="2" charset="2"/>
              <a:buChar char="l"/>
            </a:pPr>
            <a:r>
              <a:rPr lang="zh-CN" altLang="en-US" sz="2400" b="1" dirty="0"/>
              <a:t>标准转换匹配</a:t>
            </a:r>
            <a:endParaRPr lang="zh-CN" altLang="en-US" sz="2400" b="1" dirty="0"/>
          </a:p>
          <a:p>
            <a:pPr marL="1071880" lvl="1" indent="-355600" algn="just" eaLnBrk="1" hangingPunct="1">
              <a:buFont typeface="Wingdings" panose="05000000000000000000" pitchFamily="2" charset="2"/>
              <a:buChar char="l"/>
            </a:pPr>
            <a:r>
              <a:rPr lang="zh-CN" altLang="en-US" sz="2400" b="1" dirty="0"/>
              <a:t>自定义转换匹配</a:t>
            </a:r>
            <a:endParaRPr lang="zh-CN" altLang="en-US" sz="2400" b="1" dirty="0"/>
          </a:p>
          <a:p>
            <a:pPr marL="1071880" lvl="1" indent="-355600" algn="just" eaLnBrk="1" hangingPunct="1">
              <a:buFont typeface="Wingdings" panose="05000000000000000000" pitchFamily="2" charset="2"/>
              <a:buChar char="l"/>
            </a:pPr>
            <a:r>
              <a:rPr lang="zh-CN" altLang="en-US" sz="2400" b="1" dirty="0"/>
              <a:t>匹配失败</a:t>
            </a:r>
            <a:endParaRPr lang="zh-CN" altLang="en-US" sz="2400" b="1" dirty="0"/>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body" idx="1"/>
          </p:nvPr>
        </p:nvSpPr>
        <p:spPr>
          <a:xfrm>
            <a:off x="296545" y="1785620"/>
            <a:ext cx="8453755" cy="438023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精确匹配</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类型相同、或对实参进行“微小”的类型转换：数组名</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-&gt;</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数组首地址；函数名</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-&gt;</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函数指针等。</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mn-ea"/>
                <a:ea typeface="+mn-ea"/>
                <a:cs typeface="Times New Roman" panose="02020603050405020304" pitchFamily="18" charset="0"/>
              </a:rPr>
              <a:t> 例如，对于下面的重载函数：</a:t>
            </a:r>
            <a:endParaRPr kumimoji="0" lang="zh-CN" altLang="en-US" sz="2000" b="1" i="0" u="none" strike="noStrike" kern="0" cap="none" spc="0" normalizeH="0" baseline="0" noProof="0">
              <a:ln>
                <a:noFill/>
              </a:ln>
              <a:solidFill>
                <a:schemeClr val="tx2"/>
              </a:solidFill>
              <a:effectLst/>
              <a:uLnTx/>
              <a:uFillTx/>
              <a:latin typeface="+mn-ea"/>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print(int);</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print(double);</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print(char);</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下面的函数调用：</a:t>
            </a:r>
            <a:endParaRPr kumimoji="0" lang="zh-CN" altLang="en-US"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print(1); </a:t>
            </a:r>
            <a:r>
              <a:rPr kumimoji="0" lang="zh-CN" altLang="en-US"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绑定到函数：</a:t>
            </a: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print(int);</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print(1.0); </a:t>
            </a:r>
            <a:r>
              <a:rPr kumimoji="0" lang="zh-CN" altLang="en-US"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绑定到函数：</a:t>
            </a: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print(double);</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print('a'); </a:t>
            </a:r>
            <a:r>
              <a:rPr kumimoji="0" lang="zh-CN" altLang="en-US"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绑定到函数：</a:t>
            </a:r>
            <a:r>
              <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rPr>
              <a:t>void print(char);</a:t>
            </a:r>
            <a:endParaRPr kumimoji="0" lang="en-US" altLang="zh-CN" sz="2000" b="1" i="0" u="none" strike="noStrike" kern="0" cap="none" spc="0" normalizeH="0" baseline="0" noProof="0">
              <a:ln>
                <a:noFill/>
              </a:ln>
              <a:solidFill>
                <a:schemeClr val="tx2"/>
              </a:solidFill>
              <a:effectLst/>
              <a:uLnTx/>
              <a:uFillTx/>
              <a:latin typeface="+mn-lt"/>
              <a:ea typeface="+mj-ea"/>
              <a:cs typeface="Times New Roman" panose="02020603050405020304" pitchFamily="18" charset="0"/>
            </a:endParaRPr>
          </a:p>
          <a:p>
            <a:pPr marL="914400" marR="0" lvl="2"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endPar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txBox="1">
            <a:spLocks noChangeArrowheads="1"/>
          </p:cNvSpPr>
          <p:nvPr/>
        </p:nvSpPr>
        <p:spPr bwMode="auto">
          <a:xfrm>
            <a:off x="1547178" y="332740"/>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1116013" y="2060575"/>
            <a:ext cx="6569075" cy="40973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提升匹配</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rPr>
              <a:t>按</a:t>
            </a:r>
            <a:r>
              <a:rPr kumimoji="0" lang="zh-CN" altLang="en-US" sz="2400" b="1" i="0" u="none" strike="noStrike" kern="0" cap="none" spc="0" normalizeH="0" baseline="0" noProof="0">
                <a:ln>
                  <a:noFill/>
                </a:ln>
                <a:solidFill>
                  <a:srgbClr val="FF0000"/>
                </a:solidFill>
                <a:effectLst/>
                <a:uLnTx/>
                <a:uFillTx/>
                <a:latin typeface="+mn-lt"/>
                <a:ea typeface="+mn-ea"/>
              </a:rPr>
              <a:t>整型提升规则</a:t>
            </a:r>
            <a:r>
              <a:rPr kumimoji="0" lang="en-US" altLang="zh-CN" sz="2400" b="1" i="0" u="none" strike="noStrike" kern="0" cap="none" spc="0" normalizeH="0" baseline="0" noProof="0">
                <a:ln>
                  <a:noFill/>
                </a:ln>
                <a:solidFill>
                  <a:srgbClr val="FF0000"/>
                </a:solidFill>
                <a:effectLst/>
                <a:uLnTx/>
                <a:uFillTx/>
                <a:latin typeface="+mn-lt"/>
                <a:ea typeface="+mn-ea"/>
              </a:rPr>
              <a:t>P118</a:t>
            </a:r>
            <a:r>
              <a:rPr kumimoji="0" lang="zh-CN" altLang="en-US" sz="2400" b="1" i="0" u="none" strike="noStrike" kern="0" cap="none" spc="0" normalizeH="0" baseline="0" noProof="0">
                <a:ln>
                  <a:noFill/>
                </a:ln>
                <a:solidFill>
                  <a:schemeClr val="tx2"/>
                </a:solidFill>
                <a:effectLst/>
                <a:uLnTx/>
                <a:uFillTx/>
                <a:latin typeface="+mn-lt"/>
                <a:ea typeface="+mn-ea"/>
              </a:rPr>
              <a:t>提升实参类型</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rPr>
              <a:t>把</a:t>
            </a:r>
            <a:r>
              <a:rPr kumimoji="0" lang="en-GB" altLang="en-US" sz="2400" b="1" i="0" u="none" strike="noStrike" kern="0" cap="none" spc="0" normalizeH="0" baseline="0" noProof="0">
                <a:ln>
                  <a:noFill/>
                </a:ln>
                <a:solidFill>
                  <a:schemeClr val="tx2"/>
                </a:solidFill>
                <a:effectLst/>
                <a:uLnTx/>
                <a:uFillTx/>
                <a:latin typeface="+mn-lt"/>
                <a:ea typeface="+mn-ea"/>
              </a:rPr>
              <a:t>float</a:t>
            </a:r>
            <a:r>
              <a:rPr kumimoji="0" lang="zh-CN" altLang="en-US" sz="2400" b="1" i="0" u="none" strike="noStrike" kern="0" cap="none" spc="0" normalizeH="0" baseline="0" noProof="0">
                <a:ln>
                  <a:noFill/>
                </a:ln>
                <a:solidFill>
                  <a:schemeClr val="tx2"/>
                </a:solidFill>
                <a:effectLst/>
                <a:uLnTx/>
                <a:uFillTx/>
                <a:latin typeface="+mn-lt"/>
                <a:ea typeface="+mn-ea"/>
              </a:rPr>
              <a:t>类型提升到</a:t>
            </a:r>
            <a:r>
              <a:rPr kumimoji="0" lang="en-GB" altLang="en-US" sz="2400" b="1" i="0" u="none" strike="noStrike" kern="0" cap="none" spc="0" normalizeH="0" baseline="0" noProof="0">
                <a:ln>
                  <a:noFill/>
                </a:ln>
                <a:solidFill>
                  <a:schemeClr val="tx2"/>
                </a:solidFill>
                <a:effectLst/>
                <a:uLnTx/>
                <a:uFillTx/>
                <a:latin typeface="+mn-lt"/>
                <a:ea typeface="+mn-ea"/>
              </a:rPr>
              <a:t>double</a:t>
            </a:r>
            <a:r>
              <a:rPr kumimoji="0" lang="en-US" altLang="zh-CN" sz="2400" b="1" i="0" u="none" strike="noStrike" kern="0" cap="none" spc="0" normalizeH="0" baseline="0" noProof="0">
                <a:ln>
                  <a:noFill/>
                </a:ln>
                <a:solidFill>
                  <a:schemeClr val="tx2"/>
                </a:solidFill>
                <a:effectLst/>
                <a:uLnTx/>
                <a:uFillTx/>
                <a:latin typeface="+mn-lt"/>
                <a:ea typeface="+mn-ea"/>
              </a:rPr>
              <a:t>；</a:t>
            </a:r>
            <a:r>
              <a:rPr kumimoji="0" lang="zh-CN" altLang="en-US" sz="2400" b="1" i="0" u="none" strike="noStrike" kern="0" cap="none" spc="0" normalizeH="0" baseline="0" noProof="0">
                <a:ln>
                  <a:noFill/>
                </a:ln>
                <a:solidFill>
                  <a:schemeClr val="tx2"/>
                </a:solidFill>
                <a:effectLst/>
                <a:uLnTx/>
                <a:uFillTx/>
                <a:latin typeface="+mn-lt"/>
                <a:ea typeface="+mn-ea"/>
              </a:rPr>
              <a:t>把</a:t>
            </a:r>
            <a:r>
              <a:rPr kumimoji="0" lang="en-GB" altLang="en-US" sz="2400" b="1" i="0" u="none" strike="noStrike" kern="0" cap="none" spc="0" normalizeH="0" baseline="0" noProof="0">
                <a:ln>
                  <a:noFill/>
                </a:ln>
                <a:solidFill>
                  <a:schemeClr val="tx2"/>
                </a:solidFill>
                <a:effectLst/>
                <a:uLnTx/>
                <a:uFillTx/>
                <a:latin typeface="+mn-lt"/>
                <a:ea typeface="+mn-ea"/>
              </a:rPr>
              <a:t>double</a:t>
            </a:r>
            <a:r>
              <a:rPr kumimoji="0" lang="zh-CN" altLang="en-US" sz="2400" b="1" i="0" u="none" strike="noStrike" kern="0" cap="none" spc="0" normalizeH="0" baseline="0" noProof="0">
                <a:ln>
                  <a:noFill/>
                </a:ln>
                <a:solidFill>
                  <a:schemeClr val="tx2"/>
                </a:solidFill>
                <a:effectLst/>
                <a:uLnTx/>
                <a:uFillTx/>
                <a:latin typeface="+mn-lt"/>
                <a:ea typeface="+mn-ea"/>
              </a:rPr>
              <a:t>类型提升到</a:t>
            </a:r>
            <a:r>
              <a:rPr kumimoji="0" lang="en-GB" altLang="en-US" sz="2400" b="1" i="0" u="none" strike="noStrike" kern="0" cap="none" spc="0" normalizeH="0" baseline="0" noProof="0">
                <a:ln>
                  <a:noFill/>
                </a:ln>
                <a:solidFill>
                  <a:schemeClr val="tx2"/>
                </a:solidFill>
                <a:effectLst/>
                <a:uLnTx/>
                <a:uFillTx/>
                <a:latin typeface="+mn-lt"/>
                <a:ea typeface="+mn-ea"/>
              </a:rPr>
              <a:t>long double</a:t>
            </a:r>
            <a:r>
              <a:rPr kumimoji="0" lang="zh-CN" altLang="en-US" sz="2400" b="1" i="0" u="none" strike="noStrike" kern="0" cap="none" spc="0" normalizeH="0" baseline="0" noProof="0">
                <a:ln>
                  <a:noFill/>
                </a:ln>
                <a:solidFill>
                  <a:schemeClr val="tx2"/>
                </a:solidFill>
                <a:effectLst/>
                <a:uLnTx/>
                <a:uFillTx/>
                <a:latin typeface="+mn-lt"/>
                <a:ea typeface="+mn-ea"/>
              </a:rPr>
              <a:t>。</a:t>
            </a:r>
            <a:endParaRPr kumimoji="0" lang="en-US" altLang="zh-CN" sz="2400" b="1" i="0" u="none" strike="noStrike" kern="0" cap="none" spc="0" normalizeH="0" baseline="0" noProof="0">
              <a:ln>
                <a:noFill/>
              </a:ln>
              <a:solidFill>
                <a:schemeClr val="tx2"/>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例如，对于下面的重载函数：</a:t>
            </a:r>
            <a:endPar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print(int);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print(double);</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下面的函数调用：</a:t>
            </a:r>
            <a:endPar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print(‘a’);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绑定到函数：</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print(int);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600200" marR="0" lvl="3"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print(1.0f);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绑定到函数：</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print(double);</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p:cNvSpPr>
          <p:nvPr>
            <p:ph type="body" idx="4294967295"/>
          </p:nvPr>
        </p:nvSpPr>
        <p:spPr>
          <a:xfrm>
            <a:off x="1187450" y="2276475"/>
            <a:ext cx="6043613" cy="3352800"/>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标准转换匹配</a:t>
            </a:r>
            <a:endParaRPr lang="en-US" altLang="zh-CN"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任何算术类型可以互相转换</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枚举类型可以转换成任何算术类型</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零可以转换成任何算术或指针类型</a:t>
            </a:r>
            <a:endParaRPr lang="zh-CN" altLang="en-US" sz="2400" b="1" dirty="0">
              <a:solidFill>
                <a:srgbClr val="0070C0"/>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任何类型的指针可以转换成</a:t>
            </a:r>
            <a:r>
              <a:rPr lang="en-US" altLang="zh-CN" sz="2400" b="1" dirty="0">
                <a:solidFill>
                  <a:srgbClr val="0070C0"/>
                </a:solidFill>
                <a:latin typeface="Times New Roman" panose="02020603050405020304" pitchFamily="18" charset="0"/>
                <a:cs typeface="Times New Roman" panose="02020603050405020304" pitchFamily="18" charset="0"/>
              </a:rPr>
              <a:t>void* </a:t>
            </a:r>
            <a:endParaRPr lang="en-US" altLang="zh-CN" sz="2400" b="1" dirty="0">
              <a:solidFill>
                <a:srgbClr val="0070C0"/>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solidFill>
                  <a:srgbClr val="0070C0"/>
                </a:solidFill>
                <a:latin typeface="Times New Roman" panose="02020603050405020304" pitchFamily="18" charset="0"/>
                <a:cs typeface="Times New Roman" panose="02020603050405020304" pitchFamily="18" charset="0"/>
              </a:rPr>
              <a:t>派生类指针可以转换成基类指针</a:t>
            </a:r>
            <a:endParaRPr lang="zh-CN" altLang="en-US" sz="2400" b="1" dirty="0">
              <a:solidFill>
                <a:srgbClr val="0070C0"/>
              </a:solidFill>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solidFill>
                  <a:srgbClr val="00B050"/>
                </a:solidFill>
                <a:latin typeface="Times New Roman" panose="02020603050405020304" pitchFamily="18" charset="0"/>
                <a:cs typeface="Times New Roman" panose="02020603050405020304" pitchFamily="18" charset="0"/>
              </a:rPr>
              <a:t>每个标准转换都是平等的</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endParaRPr lang="zh-CN" altLang="en-US" sz="20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4572000" y="5445125"/>
            <a:ext cx="4572000" cy="491490"/>
          </a:xfrm>
          <a:prstGeom prst="rect">
            <a:avLst/>
          </a:prstGeom>
          <a:noFill/>
        </p:spPr>
        <p:txBody>
          <a:bodyPr wrap="square" rtlCol="0" anchor="t">
            <a:spAutoFit/>
          </a:bodyPr>
          <a:p>
            <a:r>
              <a:rPr lang="zh-CN" altLang="en-US"/>
              <a:t>void *是一种指针类型,</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611188" y="2276475"/>
            <a:ext cx="7875588" cy="25923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函数是</a:t>
            </a:r>
            <a:r>
              <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C++</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用于实现子程序的语言成分。函数定义的</a:t>
            </a: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格式</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如下：</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2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a:ln>
                  <a:noFill/>
                </a:ln>
                <a:solidFill>
                  <a:srgbClr val="0070C0"/>
                </a:solidFill>
                <a:effectLst/>
                <a:uLnTx/>
                <a:uFillTx/>
                <a:latin typeface="+mn-lt"/>
                <a:ea typeface="+mn-ea"/>
              </a:rPr>
              <a:t>&lt;</a:t>
            </a:r>
            <a:r>
              <a:rPr kumimoji="0" lang="zh-CN" altLang="en-US" sz="2400" b="1" i="0" u="none" strike="noStrike" kern="0" cap="none" spc="0" normalizeH="0" baseline="0" noProof="0">
                <a:ln>
                  <a:noFill/>
                </a:ln>
                <a:solidFill>
                  <a:srgbClr val="0070C0"/>
                </a:solidFill>
                <a:effectLst/>
                <a:uLnTx/>
                <a:uFillTx/>
                <a:latin typeface="+mn-lt"/>
                <a:ea typeface="+mn-ea"/>
              </a:rPr>
              <a:t>返回值类型</a:t>
            </a:r>
            <a:r>
              <a:rPr kumimoji="0" lang="en-US" altLang="zh-CN" sz="2400" b="1" i="0" u="none" strike="noStrike" kern="0" cap="none" spc="0" normalizeH="0" baseline="0" noProof="0">
                <a:ln>
                  <a:noFill/>
                </a:ln>
                <a:solidFill>
                  <a:srgbClr val="0070C0"/>
                </a:solidFill>
                <a:effectLst/>
                <a:uLnTx/>
                <a:uFillTx/>
                <a:latin typeface="+mn-lt"/>
                <a:ea typeface="+mn-ea"/>
              </a:rPr>
              <a:t>&gt; &lt;</a:t>
            </a:r>
            <a:r>
              <a:rPr kumimoji="0" lang="zh-CN" altLang="en-US" sz="2400" b="1" i="0" u="none" strike="noStrike" kern="0" cap="none" spc="0" normalizeH="0" baseline="0" noProof="0">
                <a:ln>
                  <a:noFill/>
                </a:ln>
                <a:solidFill>
                  <a:srgbClr val="0070C0"/>
                </a:solidFill>
                <a:effectLst/>
                <a:uLnTx/>
                <a:uFillTx/>
                <a:latin typeface="+mn-lt"/>
                <a:ea typeface="+mn-ea"/>
              </a:rPr>
              <a:t>函数名</a:t>
            </a:r>
            <a:r>
              <a:rPr kumimoji="0" lang="en-US" altLang="zh-CN" sz="2400" b="1" i="0" u="none" strike="noStrike" kern="0" cap="none" spc="0" normalizeH="0" baseline="0" noProof="0">
                <a:ln>
                  <a:noFill/>
                </a:ln>
                <a:solidFill>
                  <a:srgbClr val="0070C0"/>
                </a:solidFill>
                <a:effectLst/>
                <a:uLnTx/>
                <a:uFillTx/>
                <a:latin typeface="+mn-lt"/>
                <a:ea typeface="+mn-ea"/>
              </a:rPr>
              <a:t>&gt; (&lt;</a:t>
            </a:r>
            <a:r>
              <a:rPr kumimoji="0" lang="zh-CN" altLang="en-US" sz="2400" b="1" i="0" u="none" strike="noStrike" kern="0" cap="none" spc="0" normalizeH="0" baseline="0" noProof="0">
                <a:ln>
                  <a:noFill/>
                </a:ln>
                <a:solidFill>
                  <a:srgbClr val="0070C0"/>
                </a:solidFill>
                <a:effectLst/>
                <a:uLnTx/>
                <a:uFillTx/>
                <a:latin typeface="+mn-lt"/>
                <a:ea typeface="+mn-ea"/>
              </a:rPr>
              <a:t>形式参数表</a:t>
            </a:r>
            <a:r>
              <a:rPr kumimoji="0" lang="en-US" altLang="zh-CN" sz="2400" b="1" i="0" u="none" strike="noStrike" kern="0" cap="none" spc="0" normalizeH="0" baseline="0" noProof="0">
                <a:ln>
                  <a:noFill/>
                </a:ln>
                <a:solidFill>
                  <a:srgbClr val="0070C0"/>
                </a:solidFill>
                <a:effectLst/>
                <a:uLnTx/>
                <a:uFillTx/>
                <a:latin typeface="+mn-lt"/>
                <a:ea typeface="+mn-ea"/>
              </a:rPr>
              <a:t>&gt;) &lt;</a:t>
            </a:r>
            <a:r>
              <a:rPr kumimoji="0" lang="zh-CN" altLang="en-US" sz="2400" b="1" i="0" u="none" strike="noStrike" kern="0" cap="none" spc="0" normalizeH="0" baseline="0" noProof="0">
                <a:ln>
                  <a:noFill/>
                </a:ln>
                <a:solidFill>
                  <a:srgbClr val="0070C0"/>
                </a:solidFill>
                <a:effectLst/>
                <a:uLnTx/>
                <a:uFillTx/>
                <a:latin typeface="+mn-lt"/>
                <a:ea typeface="+mn-ea"/>
              </a:rPr>
              <a:t>函数体</a:t>
            </a:r>
            <a:r>
              <a:rPr kumimoji="0" lang="en-US" altLang="zh-CN" sz="2400" b="1" i="0" u="none" strike="noStrike" kern="0" cap="none" spc="0" normalizeH="0" baseline="0" noProof="0">
                <a:ln>
                  <a:noFill/>
                </a:ln>
                <a:solidFill>
                  <a:srgbClr val="0070C0"/>
                </a:solidFill>
                <a:effectLst/>
                <a:uLnTx/>
                <a:uFillTx/>
                <a:latin typeface="+mn-lt"/>
                <a:ea typeface="+mn-ea"/>
              </a:rPr>
              <a:t>&gt;</a:t>
            </a:r>
            <a:endParaRPr kumimoji="0" lang="en-US" altLang="zh-CN" sz="2400" b="1" i="0" u="none" strike="noStrike" kern="0" cap="none" spc="0" normalizeH="0" baseline="0" noProof="0">
              <a:ln>
                <a:noFill/>
              </a:ln>
              <a:solidFill>
                <a:srgbClr val="0070C0"/>
              </a:solidFill>
              <a:effectLst/>
              <a:uLnTx/>
              <a:uFillTx/>
              <a:latin typeface="+mn-lt"/>
              <a:ea typeface="+mn-ea"/>
            </a:endParaRPr>
          </a:p>
          <a:p>
            <a:pPr marL="742950" marR="0" lvl="1" indent="-285750" algn="l" defTabSz="914400" rtl="0" eaLnBrk="1" fontAlgn="base" latinLnBrk="0" hangingPunct="1">
              <a:lnSpc>
                <a:spcPct val="120000"/>
              </a:lnSpc>
              <a:spcBef>
                <a:spcPct val="20000"/>
              </a:spcBef>
              <a:spcAft>
                <a:spcPct val="0"/>
              </a:spcAft>
              <a:buClr>
                <a:schemeClr val="tx1"/>
              </a:buClr>
              <a:buSzPct val="70000"/>
              <a:buFont typeface="Wingdings" panose="05000000000000000000" pitchFamily="2" charset="2"/>
              <a:buChar char="l"/>
              <a:defRPr/>
            </a:pPr>
            <a:endParaRPr kumimoji="0" lang="en-US" altLang="zh-CN" sz="1000" b="1" i="0" u="none" strike="noStrike" kern="0" cap="none" spc="0" normalizeH="0" baseline="0" noProof="0">
              <a:ln>
                <a:noFill/>
              </a:ln>
              <a:solidFill>
                <a:srgbClr val="0070C0"/>
              </a:solidFill>
              <a:effectLst/>
              <a:uLnTx/>
              <a:uFillTx/>
              <a:latin typeface="+mn-lt"/>
              <a:ea typeface="+mn-ea"/>
            </a:endParaRPr>
          </a:p>
          <a:p>
            <a:pPr marL="57150" marR="0" lvl="0" indent="0" algn="l" defTabSz="914400" rtl="0" eaLnBrk="1" fontAlgn="base" latinLnBrk="0" hangingPunct="1">
              <a:lnSpc>
                <a:spcPct val="120000"/>
              </a:lnSpc>
              <a:spcBef>
                <a:spcPct val="20000"/>
              </a:spcBef>
              <a:spcAft>
                <a:spcPct val="0"/>
              </a:spcAft>
              <a:buClr>
                <a:schemeClr val="tx1"/>
              </a:buClr>
              <a:buSzPct val="100000"/>
              <a:buFont typeface="Wingdings" panose="05000000000000000000" pitchFamily="2" charset="2"/>
              <a:buNone/>
              <a:defRPr/>
            </a:pP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           &lt;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形式参数表</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 := &lt;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类型</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 &lt;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参数名</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a:t>
            </a:r>
            <a:endPar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20000"/>
              </a:lnSpc>
              <a:spcBef>
                <a:spcPct val="20000"/>
              </a:spcBef>
              <a:spcAft>
                <a:spcPct val="0"/>
              </a:spcAft>
              <a:buClr>
                <a:schemeClr val="tx1"/>
              </a:buClr>
              <a:buSzPct val="100000"/>
              <a:buFont typeface="Wingdings" panose="05000000000000000000" pitchFamily="2" charset="2"/>
              <a:buNone/>
              <a:defRPr/>
            </a:pP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           &lt;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函数体</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 := &lt;</a:t>
            </a: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复合语句</a:t>
            </a: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&gt;</a:t>
            </a:r>
            <a:endPar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57150" marR="0" lvl="0" indent="0" algn="l" defTabSz="914400" rtl="0" eaLnBrk="1" fontAlgn="base" latinLnBrk="0" hangingPunct="1">
              <a:lnSpc>
                <a:spcPct val="120000"/>
              </a:lnSpc>
              <a:spcBef>
                <a:spcPct val="20000"/>
              </a:spcBef>
              <a:spcAft>
                <a:spcPct val="0"/>
              </a:spcAft>
              <a:buClr>
                <a:schemeClr val="tx1"/>
              </a:buClr>
              <a:buSzPct val="100000"/>
              <a:buFont typeface="Wingdings" panose="05000000000000000000" pitchFamily="2" charset="2"/>
              <a:buNone/>
              <a:defRPr/>
            </a:pPr>
            <a:endPar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4.2.1 </a:t>
            </a:r>
            <a:r>
              <a:rPr kumimoji="0" lang="zh-CN" altLang="en-US" sz="4000" b="1" kern="0" cap="none" spc="0" normalizeH="0" baseline="0" noProof="0">
                <a:solidFill>
                  <a:schemeClr val="tx2"/>
                </a:solidFill>
                <a:latin typeface="+mj-lt"/>
                <a:ea typeface="+mj-ea"/>
                <a:cs typeface="+mj-cs"/>
              </a:rPr>
              <a:t>函数的定义</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Grp="1"/>
          </p:cNvSpPr>
          <p:nvPr>
            <p:ph type="body" idx="4294967295"/>
          </p:nvPr>
        </p:nvSpPr>
        <p:spPr>
          <a:xfrm>
            <a:off x="1192213" y="2276475"/>
            <a:ext cx="6043612" cy="504825"/>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标准转换匹配</a:t>
            </a:r>
            <a:endParaRPr lang="en-US" altLang="zh-CN" sz="28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矩形 1"/>
          <p:cNvSpPr/>
          <p:nvPr/>
        </p:nvSpPr>
        <p:spPr>
          <a:xfrm>
            <a:off x="319088" y="4437063"/>
            <a:ext cx="7781925" cy="1631950"/>
          </a:xfrm>
          <a:prstGeom prst="rect">
            <a:avLst/>
          </a:prstGeom>
        </p:spPr>
        <p:txBody>
          <a:bodyPr>
            <a:spAutoFit/>
          </a:bodyPr>
          <a:lstStyle/>
          <a:p>
            <a:pPr marL="1371600" marR="0" lvl="3"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0" cap="none" spc="0" normalizeH="0" baseline="0" noProof="0">
                <a:ln>
                  <a:noFill/>
                </a:ln>
                <a:solidFill>
                  <a:schemeClr val="tx2"/>
                </a:solidFill>
                <a:effectLst/>
                <a:uLnTx/>
                <a:uFillTx/>
                <a:ea typeface="楷体_GB2312" pitchFamily="1" charset="-122"/>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ea typeface="楷体_GB2312" pitchFamily="1" charset="-122"/>
                <a:cs typeface="Times New Roman" panose="02020603050405020304" pitchFamily="18" charset="0"/>
              </a:rPr>
              <a:t>例</a:t>
            </a:r>
            <a:r>
              <a:rPr kumimoji="0" lang="en-US" altLang="zh-CN" sz="2000" b="1" i="0" u="none" strike="noStrike" kern="0" cap="none" spc="0" normalizeH="0" baseline="0" noProof="0">
                <a:ln>
                  <a:noFill/>
                </a:ln>
                <a:solidFill>
                  <a:schemeClr val="tx2"/>
                </a:solidFill>
                <a:effectLst/>
                <a:uLnTx/>
                <a:uFillTx/>
                <a:ea typeface="楷体_GB2312" pitchFamily="1" charset="-122"/>
                <a:cs typeface="Times New Roman" panose="02020603050405020304" pitchFamily="18" charset="0"/>
              </a:rPr>
              <a:t>2</a:t>
            </a:r>
            <a:r>
              <a:rPr kumimoji="0" lang="zh-CN" altLang="en-US" sz="2000" b="1" i="0" u="none" strike="noStrike" kern="0" cap="none" spc="0" normalizeH="0" baseline="0" noProof="0">
                <a:ln>
                  <a:noFill/>
                </a:ln>
                <a:solidFill>
                  <a:schemeClr val="tx2"/>
                </a:solidFill>
                <a:effectLst/>
                <a:uLnTx/>
                <a:uFillTx/>
                <a:ea typeface="楷体_GB2312" pitchFamily="1" charset="-122"/>
                <a:cs typeface="Times New Roman" panose="02020603050405020304" pitchFamily="18" charset="0"/>
              </a:rPr>
              <a:t>：</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1371600" marR="0" lvl="3"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void print(char);</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1371600" marR="0" lvl="3"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void print(double);</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1371600" marR="0" lvl="3"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a:t>
            </a: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下面的函数调用：</a:t>
            </a:r>
            <a:endPar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a:p>
            <a:pPr marL="1371600" marR="0" lvl="3"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print(1);  //</a:t>
            </a:r>
            <a:r>
              <a:rPr kumimoji="0" lang="zh-CN" altLang="en-US"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rPr>
              <a:t>绑定失败，因为绑定到两个函数上都可以</a:t>
            </a:r>
            <a:endParaRPr kumimoji="0" lang="en-US" altLang="zh-CN" sz="2000" b="1" i="0" u="none" strike="noStrike" kern="1200" cap="none" spc="0" normalizeH="0" baseline="0" noProof="0">
              <a:ln>
                <a:noFill/>
              </a:ln>
              <a:solidFill>
                <a:schemeClr val="tx2"/>
              </a:solidFill>
              <a:effectLst/>
              <a:uLnTx/>
              <a:uFillTx/>
              <a:latin typeface="+mn-lt"/>
              <a:ea typeface="楷体_GB2312" pitchFamily="1" charset="-122"/>
              <a:cs typeface="Times New Roman" panose="02020603050405020304" pitchFamily="18" charset="0"/>
            </a:endParaRPr>
          </a:p>
        </p:txBody>
      </p:sp>
      <p:sp>
        <p:nvSpPr>
          <p:cNvPr id="5" name="Rectangle 3"/>
          <p:cNvSpPr txBox="1">
            <a:spLocks noChangeArrowheads="1"/>
          </p:cNvSpPr>
          <p:nvPr/>
        </p:nvSpPr>
        <p:spPr bwMode="auto">
          <a:xfrm>
            <a:off x="1692275" y="2852738"/>
            <a:ext cx="4967288"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anose="02010600030101010101" pitchFamily="2" charset="-122"/>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例</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1</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print(char);</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print(char *);</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print(1);  //</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绑定到函数 </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void print(char);</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3"/>
          <p:cNvSpPr>
            <a:spLocks noGrp="1"/>
          </p:cNvSpPr>
          <p:nvPr>
            <p:ph type="body" idx="4294967295"/>
          </p:nvPr>
        </p:nvSpPr>
        <p:spPr>
          <a:xfrm>
            <a:off x="941388" y="2420938"/>
            <a:ext cx="7231062" cy="2087562"/>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自定义转换匹配</a:t>
            </a:r>
            <a:endParaRPr lang="en-US" altLang="zh-CN"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如果以上匹配方式都不成功，</a:t>
            </a:r>
            <a:endParaRPr lang="zh-CN" altLang="en-US"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则使用</a:t>
            </a:r>
            <a:r>
              <a:rPr lang="zh-CN" altLang="en-US" sz="2400" b="1" dirty="0">
                <a:solidFill>
                  <a:srgbClr val="0070C0"/>
                </a:solidFill>
                <a:latin typeface="Times New Roman" panose="02020603050405020304" pitchFamily="18" charset="0"/>
                <a:cs typeface="Times New Roman" panose="02020603050405020304" pitchFamily="18" charset="0"/>
              </a:rPr>
              <a:t>重载的操作符</a:t>
            </a:r>
            <a:r>
              <a:rPr lang="zh-CN" altLang="en-US" sz="2400" b="1" dirty="0">
                <a:latin typeface="Times New Roman" panose="02020603050405020304" pitchFamily="18" charset="0"/>
                <a:cs typeface="Times New Roman" panose="02020603050405020304" pitchFamily="18" charset="0"/>
              </a:rPr>
              <a:t>进行类型转换，</a:t>
            </a:r>
            <a:endParaRPr lang="en-US" altLang="zh-CN" sz="24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然后再进行精确、提升、或标准转换匹配。</a:t>
            </a:r>
            <a:endParaRPr lang="en-US" altLang="zh-CN"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p:cNvSpPr>
          <p:nvPr>
            <p:ph type="body" idx="4294967295"/>
          </p:nvPr>
        </p:nvSpPr>
        <p:spPr>
          <a:xfrm>
            <a:off x="900113" y="2276475"/>
            <a:ext cx="7200900" cy="2633663"/>
          </a:xfrm>
        </p:spPr>
        <p:txBody>
          <a:bodyPr vert="horz" wrap="square" lIns="91440" tIns="45720" rIns="91440" bIns="45720" anchor="t" anchorCtr="0"/>
          <a:lstStyle/>
          <a:p>
            <a:pPr eaLnBrk="1" hangingPunct="1"/>
            <a:r>
              <a:rPr lang="zh-CN" altLang="en-US" sz="2800" b="1" dirty="0">
                <a:latin typeface="Times New Roman" panose="02020603050405020304" pitchFamily="18" charset="0"/>
                <a:cs typeface="Times New Roman" panose="02020603050405020304" pitchFamily="18" charset="0"/>
              </a:rPr>
              <a:t>对于</a:t>
            </a:r>
            <a:r>
              <a:rPr lang="zh-CN" altLang="en-US" sz="2800" b="1" dirty="0">
                <a:solidFill>
                  <a:srgbClr val="FF0000"/>
                </a:solidFill>
                <a:latin typeface="Times New Roman" panose="02020603050405020304" pitchFamily="18" charset="0"/>
                <a:cs typeface="Times New Roman" panose="02020603050405020304" pitchFamily="18" charset="0"/>
              </a:rPr>
              <a:t>带有两个以上参数的</a:t>
            </a:r>
            <a:r>
              <a:rPr lang="zh-CN" altLang="en-US" sz="2800" b="1" dirty="0">
                <a:latin typeface="Times New Roman" panose="02020603050405020304" pitchFamily="18" charset="0"/>
                <a:cs typeface="Times New Roman" panose="02020603050405020304" pitchFamily="18" charset="0"/>
              </a:rPr>
              <a:t>重载函数绑定，它的匹配原则为：</a:t>
            </a:r>
            <a:endParaRPr lang="en-US" altLang="zh-CN" sz="2800" b="1"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如果存在一个重载函数，它的一个形参与实参有</a:t>
            </a:r>
            <a:r>
              <a:rPr lang="zh-CN" altLang="en-US" sz="2400" b="1" dirty="0">
                <a:solidFill>
                  <a:srgbClr val="0070C0"/>
                </a:solidFill>
                <a:latin typeface="Times New Roman" panose="02020603050405020304" pitchFamily="18" charset="0"/>
                <a:cs typeface="Times New Roman" panose="02020603050405020304" pitchFamily="18" charset="0"/>
              </a:rPr>
              <a:t>最佳匹配</a:t>
            </a:r>
            <a:r>
              <a:rPr lang="zh-CN" altLang="en-US" sz="2400" b="1" dirty="0">
                <a:latin typeface="Times New Roman" panose="02020603050405020304" pitchFamily="18" charset="0"/>
                <a:cs typeface="Times New Roman" panose="02020603050405020304" pitchFamily="18" charset="0"/>
              </a:rPr>
              <a:t>，而它的其他参数匹配情况比其他重载函数</a:t>
            </a:r>
            <a:r>
              <a:rPr lang="zh-CN" altLang="en-US" sz="2400" b="1" dirty="0">
                <a:solidFill>
                  <a:srgbClr val="0070C0"/>
                </a:solidFill>
                <a:latin typeface="Times New Roman" panose="02020603050405020304" pitchFamily="18" charset="0"/>
                <a:cs typeface="Times New Roman" panose="02020603050405020304" pitchFamily="18" charset="0"/>
              </a:rPr>
              <a:t>相同或更好</a:t>
            </a:r>
            <a:r>
              <a:rPr lang="zh-CN" altLang="en-US" sz="2400" b="1" dirty="0">
                <a:latin typeface="Times New Roman" panose="02020603050405020304" pitchFamily="18" charset="0"/>
                <a:cs typeface="Times New Roman" panose="02020603050405020304" pitchFamily="18" charset="0"/>
              </a:rPr>
              <a:t>，则绑定到该函数，否则，绑定失败。</a:t>
            </a:r>
            <a:endParaRPr lang="zh-CN" altLang="en-US"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idx="1"/>
          </p:nvPr>
        </p:nvSpPr>
        <p:spPr>
          <a:xfrm>
            <a:off x="1116013" y="2308225"/>
            <a:ext cx="6829425" cy="39290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对于带有两个以上参数的重载函数绑定</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例如，对于下面的重载函数：</a:t>
            </a:r>
            <a:endPar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err="1">
                <a:ln>
                  <a:noFill/>
                </a:ln>
                <a:solidFill>
                  <a:schemeClr val="tx2"/>
                </a:solidFill>
                <a:effectLst/>
                <a:uLnTx/>
                <a:uFillTx/>
                <a:latin typeface="+mn-lt"/>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err="1">
                <a:ln>
                  <a:noFill/>
                </a:ln>
                <a:solidFill>
                  <a:schemeClr val="tx2"/>
                </a:solidFill>
                <a:effectLst/>
                <a:uLnTx/>
                <a:uFillTx/>
                <a:latin typeface="+mn-lt"/>
                <a:ea typeface="+mn-ea"/>
                <a:cs typeface="Times New Roman" panose="02020603050405020304" pitchFamily="18" charset="0"/>
              </a:rPr>
              <a:t>pow</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en-US" altLang="zh-CN" sz="2000" b="1" i="0" u="none" strike="noStrike" kern="0" cap="none" spc="0" normalizeH="0" baseline="0" noProof="0" err="1">
                <a:ln>
                  <a:noFill/>
                </a:ln>
                <a:solidFill>
                  <a:schemeClr val="tx2"/>
                </a:solidFill>
                <a:effectLst/>
                <a:uLnTx/>
                <a:uFillTx/>
                <a:latin typeface="+mn-lt"/>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en-US" altLang="zh-CN" sz="2000" b="1" i="0" u="none" strike="noStrike" kern="0" cap="none" spc="0" normalizeH="0" baseline="0" noProof="0" err="1">
                <a:ln>
                  <a:noFill/>
                </a:ln>
                <a:solidFill>
                  <a:schemeClr val="tx2"/>
                </a:solidFill>
                <a:effectLst/>
                <a:uLnTx/>
                <a:uFillTx/>
                <a:latin typeface="+mn-lt"/>
                <a:ea typeface="+mn-ea"/>
                <a:cs typeface="Times New Roman" panose="02020603050405020304" pitchFamily="18" charset="0"/>
              </a:rPr>
              <a:t>int</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double </a:t>
            </a:r>
            <a:r>
              <a:rPr kumimoji="0" lang="en-US" altLang="zh-CN" sz="2000" b="1" i="0" u="none" strike="noStrike" kern="0" cap="none" spc="0" normalizeH="0" baseline="0" noProof="0" err="1">
                <a:ln>
                  <a:noFill/>
                </a:ln>
                <a:solidFill>
                  <a:schemeClr val="tx2"/>
                </a:solidFill>
                <a:effectLst/>
                <a:uLnTx/>
                <a:uFillTx/>
                <a:latin typeface="+mn-lt"/>
                <a:ea typeface="+mn-ea"/>
                <a:cs typeface="Times New Roman" panose="02020603050405020304" pitchFamily="18" charset="0"/>
              </a:rPr>
              <a:t>pow</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(double, double);</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下面的函数调用：</a:t>
            </a:r>
            <a:endPar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double d2 = pow(2.0, 2)</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绑定失败</a:t>
            </a:r>
            <a:r>
              <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因为无法确定为以下哪种匹配：</a:t>
            </a:r>
            <a:endParaRPr kumimoji="0" lang="en-US" altLang="zh-CN"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0" marR="0" lvl="2" indent="-22860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pow(int(2.0), 2)或者pow(2.0, double(2))</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4.6.3 </a:t>
            </a:r>
            <a:r>
              <a:rPr kumimoji="0" lang="zh-CN" altLang="en-US" sz="4000" b="1" kern="1200" cap="none" spc="0" normalizeH="0" baseline="0" noProof="0">
                <a:solidFill>
                  <a:schemeClr val="tx2"/>
                </a:solidFill>
                <a:latin typeface="Arial" panose="020B0604020202020204" pitchFamily="34" charset="0"/>
                <a:ea typeface="楷体_GB2312" pitchFamily="1" charset="-122"/>
                <a:cs typeface="+mn-cs"/>
              </a:rPr>
              <a:t>函数名重载</a:t>
            </a:r>
            <a:endParaRPr kumimoji="0" lang="zh-CN" altLang="en-US" sz="4000" b="1" kern="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934403" y="1268413"/>
            <a:ext cx="7273925" cy="4583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匿名函数</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：也称 </a:t>
            </a:r>
            <a:r>
              <a:rPr kumimoji="0" lang="el-GR"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λ</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表达式，用它可以实现把函数的定义和使用合二为一。</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语法</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外层变量使用说明</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形参列表</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-&gt; {</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函数体</a:t>
            </a: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外层变量使用说明的取值：</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为空</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：不能使用外层作用域的自动变量</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&amp;</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：按引用方式使用外层作用域的自动变量</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：按值方式使用外层作用域的自动变量</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单独指定可使用的外层自动变量</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：在变量名前加</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&amp;</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，默认为</a:t>
            </a:r>
            <a:r>
              <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47813" y="548640"/>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4.6.4 </a:t>
            </a:r>
            <a:r>
              <a:rPr kumimoji="0" lang="zh-CN" altLang="en-US" sz="4000" b="1" kern="0" cap="none" spc="0" normalizeH="0" baseline="0" noProof="0" dirty="0">
                <a:solidFill>
                  <a:schemeClr val="tx2"/>
                </a:solidFill>
                <a:latin typeface="+mj-lt"/>
                <a:ea typeface="+mj-ea"/>
                <a:cs typeface="+mj-cs"/>
              </a:rPr>
              <a:t>匿名</a:t>
            </a:r>
            <a:r>
              <a:rPr kumimoji="0" lang="zh-CN" altLang="en-US" sz="4000" b="1" kern="1200" cap="none" spc="0" normalizeH="0" baseline="0" noProof="0" dirty="0">
                <a:solidFill>
                  <a:schemeClr val="tx2"/>
                </a:solidFill>
                <a:latin typeface="Arial" panose="020B0604020202020204" pitchFamily="34" charset="0"/>
                <a:ea typeface="楷体_GB2312" pitchFamily="1" charset="-122"/>
                <a:cs typeface="+mn-cs"/>
              </a:rPr>
              <a:t>函数</a:t>
            </a:r>
            <a:endParaRPr kumimoji="0" lang="zh-CN" altLang="en-US" sz="4000" b="1" kern="0" cap="none" spc="0" normalizeH="0" baseline="0" noProof="0" dirty="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971550" y="1509078"/>
            <a:ext cx="7561263" cy="45831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应用场合</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对于一些临时使用的简单函数，无需先给出函数定义并为之取名，而是可以在定义处直接调用，给编程带来方便。</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Ø"/>
              <a:defRPr/>
            </a:pP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此外，</a:t>
            </a:r>
            <a:r>
              <a:rPr kumimoji="0" lang="el-GR"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λ</a:t>
            </a:r>
            <a:r>
              <a:rPr kumimoji="0" lang="zh-CN" altLang="en-US"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表达式还可以作为参数（函数指针）传递给另一个函数使用。</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mn-ea"/>
                <a:cs typeface="Times New Roman" panose="02020603050405020304" pitchFamily="18" charset="0"/>
              </a:rPr>
              <a:t>实现方式</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首先，编译器隐式地为</a:t>
            </a:r>
            <a:r>
              <a:rPr kumimoji="0" lang="el-GR"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λ</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表达式定义一个类；</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然后，为该类重载</a:t>
            </a:r>
            <a:r>
              <a:rPr kumimoji="0" lang="zh-CN" altLang="en-US" sz="2000" b="1" i="0" u="none" strike="noStrike" kern="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函数调用操作符 </a:t>
            </a:r>
            <a:r>
              <a:rPr kumimoji="0" lang="en-US" altLang="zh-CN" sz="2000" b="1" i="0" u="none" strike="noStrike" kern="0" cap="none" spc="0" normalizeH="0" baseline="0" noProof="0">
                <a:ln>
                  <a:noFill/>
                </a:ln>
                <a:solidFill>
                  <a:srgbClr val="0000FF"/>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 )</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，其功能即</a:t>
            </a:r>
            <a:r>
              <a:rPr kumimoji="0" lang="el-GR"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λ</a:t>
            </a: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表达式；</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最后，隐式地创建该类的对象，并调用匿名函数。</a:t>
            </a: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618933" y="764540"/>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4.6.4 </a:t>
            </a:r>
            <a:r>
              <a:rPr kumimoji="0" lang="zh-CN" altLang="en-US" sz="4000" b="1" kern="0" cap="none" spc="0" normalizeH="0" baseline="0" noProof="0" dirty="0">
                <a:solidFill>
                  <a:schemeClr val="tx2"/>
                </a:solidFill>
                <a:latin typeface="+mj-lt"/>
                <a:ea typeface="+mj-ea"/>
                <a:cs typeface="+mj-cs"/>
              </a:rPr>
              <a:t>匿名</a:t>
            </a:r>
            <a:r>
              <a:rPr kumimoji="0" lang="zh-CN" altLang="en-US" sz="4000" b="1" kern="1200" cap="none" spc="0" normalizeH="0" baseline="0" noProof="0" dirty="0">
                <a:solidFill>
                  <a:schemeClr val="tx2"/>
                </a:solidFill>
                <a:latin typeface="Arial" panose="020B0604020202020204" pitchFamily="34" charset="0"/>
                <a:ea typeface="楷体_GB2312" pitchFamily="1" charset="-122"/>
                <a:cs typeface="+mn-cs"/>
              </a:rPr>
              <a:t>函数</a:t>
            </a:r>
            <a:endParaRPr kumimoji="0" lang="zh-CN" altLang="en-US" sz="4000" b="1" kern="0" cap="none" spc="0" normalizeH="0" baseline="0" noProof="0" dirty="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792163" y="2100263"/>
            <a:ext cx="7559675" cy="41751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举例</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0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someFunction ()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int k, m, n;</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a:t>
            </a: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指定</a:t>
            </a:r>
            <a:r>
              <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n</a:t>
            </a:r>
            <a:r>
              <a:rPr kumimoji="0" lang="zh-CN" altLang="en-US"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rPr>
              <a:t>的内容可以被修改</a:t>
            </a:r>
            <a:endParaRPr kumimoji="0" lang="en-US" altLang="zh-CN" sz="2400" b="1" i="0" u="none" strike="noStrike" kern="0" cap="none" spc="0" normalizeH="0" baseline="0" noProof="0">
              <a:ln>
                <a:noFill/>
              </a:ln>
              <a:solidFill>
                <a:srgbClr val="0000FF"/>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    [=, &amp;n] (int x) { n++; return x+k+m+n; }</a:t>
            </a:r>
            <a:endParaRPr kumimoji="0" lang="en-US" altLang="zh-CN" sz="2400"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    ......</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rPr>
              <a:t>}</a:t>
            </a:r>
            <a:endParaRPr kumimoji="0" lang="en-US" altLang="zh-CN" sz="2400" b="1" i="0" u="none" strike="noStrike" kern="0" cap="none" spc="0" normalizeH="0" baseline="0" noProof="0">
              <a:ln>
                <a:noFill/>
              </a:ln>
              <a:solidFill>
                <a:schemeClr val="tx2"/>
              </a:solidFill>
              <a:effectLst/>
              <a:uLnTx/>
              <a:uFillTx/>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1547813" y="549275"/>
            <a:ext cx="6881813" cy="7747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mj-lt"/>
                <a:ea typeface="+mj-ea"/>
                <a:cs typeface="+mj-cs"/>
              </a:rPr>
              <a:t>4.6.4 </a:t>
            </a:r>
            <a:r>
              <a:rPr kumimoji="0" lang="zh-CN" altLang="en-US" sz="4000" b="1" kern="0" cap="none" spc="0" normalizeH="0" baseline="0" noProof="0" dirty="0">
                <a:solidFill>
                  <a:schemeClr val="tx2"/>
                </a:solidFill>
                <a:latin typeface="+mj-lt"/>
                <a:ea typeface="+mj-ea"/>
                <a:cs typeface="+mj-cs"/>
              </a:rPr>
              <a:t>匿名</a:t>
            </a:r>
            <a:r>
              <a:rPr kumimoji="0" lang="zh-CN" altLang="en-US" sz="4000" b="1" kern="1200" cap="none" spc="0" normalizeH="0" baseline="0" noProof="0" dirty="0">
                <a:solidFill>
                  <a:schemeClr val="tx2"/>
                </a:solidFill>
                <a:latin typeface="Arial" panose="020B0604020202020204" pitchFamily="34" charset="0"/>
                <a:ea typeface="楷体_GB2312" pitchFamily="1" charset="-122"/>
                <a:cs typeface="+mn-cs"/>
              </a:rPr>
              <a:t>函数</a:t>
            </a:r>
            <a:endParaRPr kumimoji="0" lang="zh-CN" altLang="en-US" sz="4000" b="1" kern="0" cap="none" spc="0" normalizeH="0" baseline="0" noProof="0" dirty="0">
              <a:solidFill>
                <a:schemeClr val="tx2"/>
              </a:solidFill>
              <a:latin typeface="Times New Roman" panose="02020603050405020304" pitchFamily="18" charset="0"/>
              <a:ea typeface="+mj-ea"/>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611188" y="2274888"/>
            <a:ext cx="7921625" cy="3457575"/>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函数体为一个复合语句，用于实现函数功能。</a:t>
            </a:r>
            <a:endParaRPr kumimoji="0" lang="zh-CN" altLang="en-US" sz="28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函数体内可以包含</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return</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语句，其格式为：</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114300" marR="0" lvl="0" indent="0" algn="ctr"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a:ln>
                  <a:noFill/>
                </a:ln>
                <a:solidFill>
                  <a:srgbClr val="0070C0"/>
                </a:solidFill>
                <a:effectLst/>
                <a:uLnTx/>
                <a:uFillTx/>
                <a:latin typeface="+mn-lt"/>
                <a:ea typeface="+mn-ea"/>
                <a:cs typeface="+mn-cs"/>
              </a:rPr>
              <a:t>return &lt;</a:t>
            </a:r>
            <a:r>
              <a:rPr kumimoji="0" lang="zh-CN" altLang="en-US" sz="2400" b="1" i="0" u="none" strike="noStrike" kern="0" cap="none" spc="0" normalizeH="0" baseline="0" noProof="0">
                <a:ln>
                  <a:noFill/>
                </a:ln>
                <a:solidFill>
                  <a:srgbClr val="0070C0"/>
                </a:solidFill>
                <a:effectLst/>
                <a:uLnTx/>
                <a:uFillTx/>
                <a:latin typeface="+mn-lt"/>
                <a:ea typeface="+mn-ea"/>
                <a:cs typeface="+mn-cs"/>
              </a:rPr>
              <a:t>表达式</a:t>
            </a:r>
            <a:r>
              <a:rPr kumimoji="0" lang="en-US" altLang="zh-CN" sz="2400" b="1" i="0" u="none" strike="noStrike" kern="0" cap="none" spc="0" normalizeH="0" baseline="0" noProof="0">
                <a:ln>
                  <a:noFill/>
                </a:ln>
                <a:solidFill>
                  <a:srgbClr val="0070C0"/>
                </a:solidFill>
                <a:effectLst/>
                <a:uLnTx/>
                <a:uFillTx/>
                <a:latin typeface="+mn-lt"/>
                <a:ea typeface="+mn-ea"/>
                <a:cs typeface="+mn-cs"/>
              </a:rPr>
              <a:t>&gt;; </a:t>
            </a:r>
            <a:r>
              <a:rPr kumimoji="0" lang="zh-CN" altLang="en-US" sz="2400" b="1" i="0" u="none" strike="noStrike" kern="0" cap="none" spc="0" normalizeH="0" baseline="0" noProof="0">
                <a:ln>
                  <a:noFill/>
                </a:ln>
                <a:solidFill>
                  <a:schemeClr val="tx2"/>
                </a:solidFill>
                <a:effectLst/>
                <a:uLnTx/>
                <a:uFillTx/>
                <a:latin typeface="+mn-lt"/>
                <a:ea typeface="+mn-ea"/>
                <a:cs typeface="+mn-cs"/>
              </a:rPr>
              <a:t>或 </a:t>
            </a:r>
            <a:r>
              <a:rPr kumimoji="0" lang="en-US" altLang="zh-CN" sz="2400" b="1" i="0" u="none" strike="noStrike" kern="0" cap="none" spc="0" normalizeH="0" baseline="0" noProof="0">
                <a:ln>
                  <a:noFill/>
                </a:ln>
                <a:solidFill>
                  <a:srgbClr val="0070C0"/>
                </a:solidFill>
                <a:effectLst/>
                <a:uLnTx/>
                <a:uFillTx/>
                <a:latin typeface="+mn-lt"/>
                <a:ea typeface="+mn-ea"/>
                <a:cs typeface="+mn-cs"/>
              </a:rPr>
              <a:t>return; </a:t>
            </a:r>
            <a:r>
              <a:rPr kumimoji="0" lang="en-US" altLang="zh-CN" sz="2400" b="1" i="0" u="none" strike="noStrike" kern="0" cap="none" spc="0" normalizeH="0" baseline="0" noProof="0">
                <a:ln>
                  <a:noFill/>
                </a:ln>
                <a:solidFill>
                  <a:schemeClr val="accent5">
                    <a:lumMod val="10000"/>
                  </a:schemeClr>
                </a:solidFill>
                <a:effectLst/>
                <a:uLnTx/>
                <a:uFillTx/>
                <a:latin typeface="+mn-lt"/>
                <a:ea typeface="+mn-ea"/>
                <a:cs typeface="+mn-cs"/>
              </a:rPr>
              <a:t>P86</a:t>
            </a:r>
            <a:endParaRPr kumimoji="0" lang="en-US" altLang="zh-CN" sz="2400" b="1" i="0" u="none" strike="noStrike" kern="0" cap="none" spc="0" normalizeH="0" baseline="0" noProof="0">
              <a:ln>
                <a:noFill/>
              </a:ln>
              <a:solidFill>
                <a:srgbClr val="0070C0"/>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如果</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return</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中</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&lt;</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表达式</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&gt;</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的类型与函数的</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&lt;</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返回值类型</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&gt; </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不一致，则</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把</a:t>
            </a:r>
            <a:r>
              <a:rPr kumimoji="0" lang="en-US" altLang="zh-CN"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&lt;</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表达式</a:t>
            </a:r>
            <a:r>
              <a:rPr kumimoji="0" lang="en-US" altLang="zh-CN"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&gt;</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隐式转换为</a:t>
            </a:r>
            <a:r>
              <a:rPr kumimoji="0" lang="en-US" altLang="zh-CN"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&lt;</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返回值类型</a:t>
            </a:r>
            <a:r>
              <a:rPr kumimoji="0" lang="en-US" altLang="zh-CN"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&gt;</a:t>
            </a:r>
            <a:r>
              <a:rPr kumimoji="0" lang="en-US" altLang="zh-CN"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 </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a:p>
            <a:pPr marL="742950" marR="0" lvl="1" indent="-285750" algn="just"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在函数体中</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不能用</a:t>
            </a:r>
            <a:r>
              <a:rPr kumimoji="0" lang="en-US" altLang="zh-CN" sz="2400" b="1" i="0" u="none" strike="noStrike" kern="0" cap="none" spc="0" normalizeH="0" baseline="0" noProof="0" err="1">
                <a:ln>
                  <a:noFill/>
                </a:ln>
                <a:solidFill>
                  <a:srgbClr val="FF0000"/>
                </a:solidFill>
                <a:effectLst/>
                <a:uLnTx/>
                <a:uFillTx/>
                <a:latin typeface="+mn-lt"/>
                <a:ea typeface="+mn-ea"/>
                <a:cs typeface="Times New Roman" panose="02020603050405020304" pitchFamily="18" charset="0"/>
              </a:rPr>
              <a:t>goto</a:t>
            </a:r>
            <a:r>
              <a:rPr kumimoji="0" lang="zh-CN" altLang="en-US" sz="2400" b="1" i="0" u="none" strike="noStrike" kern="0" cap="none" spc="0" normalizeH="0" baseline="0" noProof="0">
                <a:ln>
                  <a:noFill/>
                </a:ln>
                <a:solidFill>
                  <a:srgbClr val="FF0000"/>
                </a:solidFill>
                <a:effectLst/>
                <a:uLnTx/>
                <a:uFillTx/>
                <a:latin typeface="+mn-lt"/>
                <a:ea typeface="+mn-ea"/>
                <a:cs typeface="Times New Roman" panose="02020603050405020304" pitchFamily="18" charset="0"/>
              </a:rPr>
              <a:t>语句转出和转入函数体</a:t>
            </a:r>
            <a:r>
              <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rPr>
              <a:t>。</a:t>
            </a:r>
            <a:endParaRPr kumimoji="0" lang="zh-CN" altLang="en-US" sz="2400" b="1" i="0" u="none" strike="noStrike" kern="0" cap="none" spc="0" normalizeH="0" baseline="0" noProof="0">
              <a:ln>
                <a:noFill/>
              </a:ln>
              <a:solidFill>
                <a:schemeClr val="tx2"/>
              </a:solidFill>
              <a:effectLst/>
              <a:uLnTx/>
              <a:uFillTx/>
              <a:latin typeface="+mn-lt"/>
              <a:ea typeface="+mn-ea"/>
              <a:cs typeface="Times New Roman" panose="02020603050405020304" pitchFamily="18" charset="0"/>
            </a:endParaRPr>
          </a:p>
        </p:txBody>
      </p:sp>
      <p:sp>
        <p:nvSpPr>
          <p:cNvPr id="4"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4.2.1 </a:t>
            </a:r>
            <a:r>
              <a:rPr kumimoji="0" lang="zh-CN" altLang="en-US" sz="4000" b="1" kern="0" cap="none" spc="0" normalizeH="0" baseline="0" noProof="0">
                <a:solidFill>
                  <a:schemeClr val="tx2"/>
                </a:solidFill>
                <a:latin typeface="+mj-lt"/>
                <a:ea typeface="+mj-ea"/>
                <a:cs typeface="+mj-cs"/>
              </a:rPr>
              <a:t>函数的定义</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type="body" idx="4294967295"/>
          </p:nvPr>
        </p:nvSpPr>
        <p:spPr>
          <a:xfrm>
            <a:off x="611188" y="1557020"/>
            <a:ext cx="7959725" cy="4371975"/>
          </a:xfrm>
        </p:spPr>
        <p:txBody>
          <a:bodyPr vert="horz" wrap="square" lIns="91440" tIns="45720" rIns="91440" bIns="45720" anchor="t" anchorCtr="0"/>
          <a:lstStyle/>
          <a:p>
            <a:pPr marL="361950" indent="-361950" algn="just" eaLnBrk="1" hangingPunct="1"/>
            <a:r>
              <a:rPr lang="zh-CN" altLang="en-US" sz="2800" b="1" dirty="0">
                <a:latin typeface="Times New Roman" panose="02020603050405020304" pitchFamily="18" charset="0"/>
                <a:cs typeface="Times New Roman" panose="02020603050405020304" pitchFamily="18" charset="0"/>
              </a:rPr>
              <a:t>函数调用的格式：</a:t>
            </a:r>
            <a:r>
              <a:rPr lang="en-US" altLang="zh-CN" sz="2400" b="1" dirty="0">
                <a:solidFill>
                  <a:srgbClr val="0070C0"/>
                </a:solidFill>
                <a:latin typeface="Times New Roman" panose="02020603050405020304" pitchFamily="18" charset="0"/>
                <a:cs typeface="Times New Roman" panose="02020603050405020304" pitchFamily="18" charset="0"/>
              </a:rPr>
              <a:t>&lt;</a:t>
            </a:r>
            <a:r>
              <a:rPr lang="zh-CN" altLang="en-US" sz="2400" b="1" dirty="0">
                <a:solidFill>
                  <a:srgbClr val="0070C0"/>
                </a:solidFill>
                <a:latin typeface="Times New Roman" panose="02020603050405020304" pitchFamily="18" charset="0"/>
                <a:cs typeface="Times New Roman" panose="02020603050405020304" pitchFamily="18" charset="0"/>
              </a:rPr>
              <a:t>函数名</a:t>
            </a:r>
            <a:r>
              <a:rPr lang="en-US" altLang="zh-CN" sz="2400" b="1" dirty="0">
                <a:solidFill>
                  <a:srgbClr val="0070C0"/>
                </a:solidFill>
                <a:latin typeface="Times New Roman" panose="02020603050405020304" pitchFamily="18" charset="0"/>
                <a:cs typeface="Times New Roman" panose="02020603050405020304" pitchFamily="18" charset="0"/>
              </a:rPr>
              <a:t>&gt; (&lt;</a:t>
            </a:r>
            <a:r>
              <a:rPr lang="zh-CN" altLang="en-US" sz="2400" b="1" dirty="0">
                <a:solidFill>
                  <a:srgbClr val="0070C0"/>
                </a:solidFill>
                <a:latin typeface="Times New Roman" panose="02020603050405020304" pitchFamily="18" charset="0"/>
                <a:cs typeface="Times New Roman" panose="02020603050405020304" pitchFamily="18" charset="0"/>
              </a:rPr>
              <a:t>实参列表</a:t>
            </a:r>
            <a:r>
              <a:rPr lang="en-US" altLang="zh-CN" sz="2400" b="1" dirty="0">
                <a:solidFill>
                  <a:srgbClr val="0070C0"/>
                </a:solidFill>
                <a:latin typeface="Times New Roman" panose="02020603050405020304" pitchFamily="18" charset="0"/>
                <a:cs typeface="Times New Roman" panose="02020603050405020304" pitchFamily="18" charset="0"/>
              </a:rPr>
              <a:t>&gt;)</a:t>
            </a:r>
            <a:endParaRPr lang="en-US" altLang="zh-CN" sz="2400" b="1" dirty="0">
              <a:solidFill>
                <a:srgbClr val="0070C0"/>
              </a:solidFill>
              <a:latin typeface="Times New Roman" panose="02020603050405020304" pitchFamily="18" charset="0"/>
              <a:cs typeface="Times New Roman" panose="02020603050405020304" pitchFamily="18" charset="0"/>
            </a:endParaRPr>
          </a:p>
          <a:p>
            <a:pPr marL="361950" indent="-361950" algn="just" eaLnBrk="1" hangingPunct="1"/>
            <a:endParaRPr lang="en-US" altLang="zh-CN" sz="1000" b="1" dirty="0">
              <a:solidFill>
                <a:srgbClr val="0070C0"/>
              </a:solidFill>
              <a:latin typeface="Times New Roman" panose="02020603050405020304" pitchFamily="18" charset="0"/>
              <a:cs typeface="Times New Roman" panose="02020603050405020304" pitchFamily="18" charset="0"/>
            </a:endParaRPr>
          </a:p>
          <a:p>
            <a:pPr marL="361950" indent="-361950" algn="just" eaLnBrk="1" hangingPunct="1"/>
            <a:r>
              <a:rPr lang="zh-CN" altLang="en-US" sz="2800" b="1" dirty="0">
                <a:latin typeface="Times New Roman" panose="02020603050405020304" pitchFamily="18" charset="0"/>
                <a:cs typeface="Times New Roman" panose="02020603050405020304" pitchFamily="18" charset="0"/>
              </a:rPr>
              <a:t>执行过程：</a:t>
            </a:r>
            <a:endParaRPr lang="zh-CN" altLang="en-US" sz="2800" b="1" dirty="0">
              <a:latin typeface="Times New Roman" panose="02020603050405020304" pitchFamily="18" charset="0"/>
              <a:cs typeface="Times New Roman" panose="02020603050405020304" pitchFamily="18" charset="0"/>
            </a:endParaRPr>
          </a:p>
          <a:p>
            <a:pPr marL="906780" lvl="1" algn="just"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计算实参的值；</a:t>
            </a:r>
            <a:endParaRPr lang="en-US" altLang="zh-CN" sz="2400" b="1" dirty="0">
              <a:latin typeface="Times New Roman" panose="02020603050405020304" pitchFamily="18" charset="0"/>
              <a:cs typeface="Times New Roman" panose="02020603050405020304" pitchFamily="18" charset="0"/>
            </a:endParaRPr>
          </a:p>
          <a:p>
            <a:pPr marL="1421130" lvl="2" indent="-342900" algn="just" eaLnBrk="1" hangingPunct="1">
              <a:buFont typeface="Wingdings" panose="05000000000000000000" pitchFamily="2" charset="2"/>
              <a:buChar char="Ø"/>
            </a:pPr>
            <a:r>
              <a:rPr lang="en-US" altLang="zh-CN" sz="2000" b="1" dirty="0">
                <a:latin typeface="Times New Roman" panose="02020603050405020304" pitchFamily="18" charset="0"/>
                <a:cs typeface="Times New Roman" panose="02020603050405020304" pitchFamily="18" charset="0"/>
              </a:rPr>
              <a:t>C++</a:t>
            </a:r>
            <a:r>
              <a:rPr lang="zh-CN" altLang="en-US" sz="2000" b="1" dirty="0">
                <a:latin typeface="Times New Roman" panose="02020603050405020304" pitchFamily="18" charset="0"/>
                <a:cs typeface="Times New Roman" panose="02020603050405020304" pitchFamily="18" charset="0"/>
              </a:rPr>
              <a:t>没有规定实参之间的计算次序。</a:t>
            </a:r>
            <a:endParaRPr lang="zh-CN" altLang="en-US" sz="2000" b="1" dirty="0">
              <a:latin typeface="Times New Roman" panose="02020603050405020304" pitchFamily="18" charset="0"/>
              <a:cs typeface="Times New Roman" panose="02020603050405020304" pitchFamily="18" charset="0"/>
            </a:endParaRPr>
          </a:p>
          <a:p>
            <a:pPr marL="906780" lvl="1" algn="just"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把实参值传递形参；</a:t>
            </a:r>
            <a:endParaRPr lang="en-US" altLang="zh-CN" sz="2400" b="1" dirty="0">
              <a:latin typeface="Times New Roman" panose="02020603050405020304" pitchFamily="18" charset="0"/>
              <a:cs typeface="Times New Roman" panose="02020603050405020304" pitchFamily="18" charset="0"/>
            </a:endParaRPr>
          </a:p>
          <a:p>
            <a:pPr marL="1421130" lvl="2" indent="-342900" algn="just" eaLnBrk="1" hangingPunct="1">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当实参与形参的个数不等时，编译报错；当实参与形参的类型不同时先进行隐式转换，当转换不成功时编译报错。</a:t>
            </a:r>
            <a:endParaRPr lang="zh-CN" altLang="en-US" sz="2000" b="1" dirty="0">
              <a:latin typeface="Times New Roman" panose="02020603050405020304" pitchFamily="18" charset="0"/>
              <a:cs typeface="Times New Roman" panose="02020603050405020304" pitchFamily="18" charset="0"/>
            </a:endParaRPr>
          </a:p>
          <a:p>
            <a:pPr marL="906780" lvl="1" algn="just"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执行函数体；</a:t>
            </a:r>
            <a:endParaRPr lang="zh-CN" altLang="en-US" sz="2400" b="1" dirty="0">
              <a:latin typeface="Times New Roman" panose="02020603050405020304" pitchFamily="18" charset="0"/>
              <a:cs typeface="Times New Roman" panose="02020603050405020304" pitchFamily="18" charset="0"/>
            </a:endParaRPr>
          </a:p>
          <a:p>
            <a:pPr marL="906780" lvl="1" algn="just" eaLnBrk="1" hangingPunct="1">
              <a:buFont typeface="Wingdings" panose="05000000000000000000" pitchFamily="2" charset="2"/>
              <a:buChar char="l"/>
            </a:pPr>
            <a:r>
              <a:rPr lang="zh-CN" altLang="en-US" sz="2400" b="1" dirty="0">
                <a:latin typeface="Times New Roman" panose="02020603050405020304" pitchFamily="18" charset="0"/>
                <a:cs typeface="Times New Roman" panose="02020603050405020304" pitchFamily="18" charset="0"/>
              </a:rPr>
              <a:t>执行</a:t>
            </a:r>
            <a:r>
              <a:rPr lang="en-US" altLang="zh-CN" sz="2400" b="1" dirty="0">
                <a:latin typeface="Times New Roman" panose="02020603050405020304" pitchFamily="18" charset="0"/>
                <a:cs typeface="Times New Roman" panose="02020603050405020304" pitchFamily="18" charset="0"/>
              </a:rPr>
              <a:t>return</a:t>
            </a:r>
            <a:r>
              <a:rPr lang="zh-CN" altLang="en-US" sz="2400" b="1" dirty="0">
                <a:latin typeface="Times New Roman" panose="02020603050405020304" pitchFamily="18" charset="0"/>
                <a:cs typeface="Times New Roman" panose="02020603050405020304" pitchFamily="18" charset="0"/>
              </a:rPr>
              <a:t>语句返回函数调用点，调用点获得返回值（如果有返回值）并执行调用之后的操作。</a:t>
            </a:r>
            <a:endParaRPr lang="zh-CN" altLang="en-US"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524000" y="19050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a:solidFill>
                  <a:schemeClr val="tx2"/>
                </a:solidFill>
                <a:latin typeface="+mj-lt"/>
                <a:ea typeface="+mj-ea"/>
                <a:cs typeface="+mj-cs"/>
              </a:rPr>
              <a:t>4.2.2 </a:t>
            </a:r>
            <a:r>
              <a:rPr kumimoji="0" lang="zh-CN" altLang="en-US" sz="4000" b="1" kern="0" cap="none" spc="0" normalizeH="0" baseline="0" noProof="0">
                <a:solidFill>
                  <a:schemeClr val="tx2"/>
                </a:solidFill>
                <a:latin typeface="+mj-lt"/>
                <a:ea typeface="+mj-ea"/>
                <a:cs typeface="+mj-cs"/>
              </a:rPr>
              <a:t>函数的调用</a:t>
            </a:r>
            <a:endParaRPr kumimoji="0" lang="zh-CN" altLang="zh-CN" sz="4000" b="1" kern="0" cap="none" spc="0" normalizeH="0" baseline="0" noProof="0">
              <a:solidFill>
                <a:schemeClr val="tx2"/>
              </a:solidFill>
              <a:latin typeface="+mj-lt"/>
              <a:ea typeface="+mj-ea"/>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DD98D06-8653-442B-8EDA-6143EDE954D7}"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tags/tag1.xml><?xml version="1.0" encoding="utf-8"?>
<p:tagLst xmlns:p="http://schemas.openxmlformats.org/presentationml/2006/main">
  <p:tag name="KSO_WPP_MARK_KEY" val="8a619570-2303-41c8-b0b6-03d8c98ae4b3"/>
  <p:tag name="COMMONDATA" val="eyJoZGlkIjoiODg5ODdlNWEyZTZjYmQ3ZTBmY2M1NDE2MjJhYjZmNWIifQ=="/>
</p:tagLst>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6633"/>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6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spDef>
    <a:lnDef>
      <a:spPr bwMode="auto">
        <a:xfrm>
          <a:off x="0" y="0"/>
          <a:ext cx="1" cy="1"/>
        </a:xfrm>
        <a:custGeom>
          <a:avLst/>
          <a:gdLst/>
          <a:ahLst/>
          <a:cxnLst/>
          <a:rect l="0" t="0" r="0" b="0"/>
          <a:pathLst/>
        </a:custGeom>
        <a:solidFill>
          <a:srgbClr val="996633"/>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2600" b="0" i="0" u="none" strike="noStrike" cap="none" normalizeH="0" baseline="0" smtClean="0">
            <a:ln>
              <a:noFill/>
            </a:ln>
            <a:solidFill>
              <a:schemeClr val="tx1"/>
            </a:solidFill>
            <a:effectLst/>
            <a:latin typeface="Arial" panose="020B0604020202020204" pitchFamily="34" charset="0"/>
            <a:ea typeface="楷体_GB2312" pitchFamily="1"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Teamwork</Template>
  <TotalTime>0</TotalTime>
  <Words>12431</Words>
  <Application>WPS 演示</Application>
  <PresentationFormat>全屏显示(4:3)</PresentationFormat>
  <Paragraphs>1052</Paragraphs>
  <Slides>76</Slides>
  <Notes>43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76</vt:i4>
      </vt:variant>
    </vt:vector>
  </HeadingPairs>
  <TitlesOfParts>
    <vt:vector size="93" baseType="lpstr">
      <vt:lpstr>Arial</vt:lpstr>
      <vt:lpstr>宋体</vt:lpstr>
      <vt:lpstr>Wingdings</vt:lpstr>
      <vt:lpstr>楷体_GB2312</vt:lpstr>
      <vt:lpstr>新宋体</vt:lpstr>
      <vt:lpstr>Times New Roman</vt:lpstr>
      <vt:lpstr>大黑体</vt:lpstr>
      <vt:lpstr>Harmony Text</vt:lpstr>
      <vt:lpstr>Segoe Print</vt:lpstr>
      <vt:lpstr>微软雅黑</vt:lpstr>
      <vt:lpstr>Arial Unicode MS</vt:lpstr>
      <vt:lpstr>Verdana</vt:lpstr>
      <vt:lpstr>楷体_GB2312</vt:lpstr>
      <vt:lpstr>Courier New</vt:lpstr>
      <vt:lpstr>黑体</vt:lpstr>
      <vt:lpstr>楷体_GB2312</vt:lpstr>
      <vt:lpstr>Echo</vt:lpstr>
      <vt:lpstr>第四章 过程抽象-函数</vt:lpstr>
      <vt:lpstr>本章内容</vt:lpstr>
      <vt:lpstr>4.1.1 过程式程序设计的过程</vt:lpstr>
      <vt:lpstr>4.1.2 子程序</vt:lpstr>
      <vt:lpstr>4.1.2 子程序间的数据传递</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局部作用域</vt:lpstr>
      <vt:lpstr>PowerPoint 演示文稿</vt:lpstr>
      <vt:lpstr>全局作用域</vt:lpstr>
      <vt:lpstr>PowerPoint 演示文稿</vt:lpstr>
      <vt:lpstr>文件作用域</vt:lpstr>
      <vt:lpstr>文件作用域   P104例子</vt:lpstr>
      <vt:lpstr>函数作用域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例：求第n个Fibonacci(fɪbəˈnɑːtʃi)数           （递归解法）</vt:lpstr>
      <vt:lpstr>PowerPoint 演示文稿</vt:lpstr>
      <vt:lpstr>PowerPoint 演示文稿</vt:lpstr>
      <vt:lpstr>例：解汉诺塔问题</vt:lpstr>
      <vt:lpstr>PowerPoint 演示文稿</vt:lpstr>
      <vt:lpstr>PowerPoint 演示文稿</vt:lpstr>
      <vt:lpstr>本章内容</vt:lpstr>
      <vt:lpstr>4.5 C++标准库函数</vt:lpstr>
      <vt:lpstr>4.5 C++标准库函数</vt:lpstr>
      <vt:lpstr>4.5 C++标准库函数</vt:lpstr>
      <vt:lpstr>本章内容</vt:lpstr>
      <vt:lpstr>4.6 函数的进一步讨论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宇宙中的那只萤火虫</cp:lastModifiedBy>
  <cp:revision>593</cp:revision>
  <dcterms:created xsi:type="dcterms:W3CDTF">2005-02-20T09:54:00Z</dcterms:created>
  <dcterms:modified xsi:type="dcterms:W3CDTF">2024-03-13T12:15:02Z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AFBDBB2DBFA440CEA5EFB6122E81C79C</vt:lpwstr>
  </property>
</Properties>
</file>