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744" r:id="rId4"/>
    <p:sldId id="931" r:id="rId5"/>
    <p:sldId id="745" r:id="rId6"/>
    <p:sldId id="932" r:id="rId8"/>
    <p:sldId id="750" r:id="rId9"/>
    <p:sldId id="751" r:id="rId10"/>
    <p:sldId id="752" r:id="rId11"/>
    <p:sldId id="753" r:id="rId12"/>
    <p:sldId id="831" r:id="rId13"/>
    <p:sldId id="757" r:id="rId14"/>
    <p:sldId id="958" r:id="rId15"/>
    <p:sldId id="758" r:id="rId16"/>
    <p:sldId id="900" r:id="rId17"/>
    <p:sldId id="901" r:id="rId18"/>
    <p:sldId id="902" r:id="rId19"/>
    <p:sldId id="813" r:id="rId20"/>
    <p:sldId id="814" r:id="rId21"/>
    <p:sldId id="815" r:id="rId22"/>
    <p:sldId id="978" r:id="rId23"/>
    <p:sldId id="817" r:id="rId24"/>
    <p:sldId id="834" r:id="rId25"/>
    <p:sldId id="959" r:id="rId26"/>
    <p:sldId id="960" r:id="rId27"/>
    <p:sldId id="961" r:id="rId28"/>
    <p:sldId id="833" r:id="rId29"/>
    <p:sldId id="818" r:id="rId30"/>
    <p:sldId id="819" r:id="rId31"/>
    <p:sldId id="933" r:id="rId32"/>
    <p:sldId id="820" r:id="rId33"/>
    <p:sldId id="821" r:id="rId34"/>
    <p:sldId id="934" r:id="rId35"/>
  </p:sldIdLst>
  <p:sldSz cx="9144000" cy="6858000" type="screen4x3"/>
  <p:notesSz cx="6858000" cy="9144000"/>
  <p:custDataLst>
    <p:tags r:id="rId39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42" autoAdjust="0"/>
  </p:normalViewPr>
  <p:slideViewPr>
    <p:cSldViewPr showGuides="1">
      <p:cViewPr varScale="1">
        <p:scale>
          <a:sx n="63" d="100"/>
          <a:sy n="63" d="100"/>
        </p:scale>
        <p:origin x="2026" y="67"/>
      </p:cViewPr>
      <p:guideLst>
        <p:guide orient="horz" pos="213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tags" Target="tags/tag39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8DD584-6AE6-4346-BAAB-9CAEE923362B}" type="slidenum"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>
                <a:solidFill>
                  <a:srgbClr val="FF0000"/>
                </a:solidFill>
              </a:rPr>
              <a:t>目标：</a:t>
            </a:r>
            <a:r>
              <a:rPr lang="zh-CN" altLang="zh-CN" dirty="0">
                <a:solidFill>
                  <a:srgbClr val="FF0000"/>
                </a:solidFill>
              </a:rPr>
              <a:t>软件复用</a:t>
            </a:r>
            <a:endParaRPr lang="zh-CN" altLang="en-US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zh-CN" sz="1200" dirty="0">
                <a:ea typeface="宋体" panose="02010600030101010101" pitchFamily="2" charset="-122"/>
              </a:rPr>
            </a:fld>
            <a:endParaRPr lang="zh-CN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419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zh-CN" sz="1200" dirty="0">
                <a:ea typeface="宋体" panose="02010600030101010101" pitchFamily="2" charset="-122"/>
              </a:rPr>
            </a:fld>
            <a:endParaRPr lang="zh-CN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zh-CN" sz="1200" dirty="0">
                <a:ea typeface="宋体" panose="02010600030101010101" pitchFamily="2" charset="-122"/>
              </a:rPr>
            </a:fld>
            <a:endParaRPr lang="zh-CN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回顾</a:t>
            </a:r>
            <a:r>
              <a:rPr lang="en-US" altLang="zh-CN" dirty="0"/>
              <a:t>this</a:t>
            </a:r>
            <a:r>
              <a:rPr lang="zh-CN" altLang="en-US" dirty="0"/>
              <a:t>指针：类的成员函数都放在代码区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后面会讲：为什么不包括构造函数和赋值操作符的重载函数</a:t>
            </a:r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zh-CN" sz="1200" dirty="0">
                <a:ea typeface="宋体" panose="02010600030101010101" pitchFamily="2" charset="-122"/>
              </a:rPr>
            </a:fld>
            <a:endParaRPr lang="zh-CN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原则：向下</a:t>
            </a:r>
            <a:endParaRPr lang="zh-CN" altLang="en-US" dirty="0"/>
          </a:p>
        </p:txBody>
      </p:sp>
      <p:sp>
        <p:nvSpPr>
          <p:cNvPr id="256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zh-CN" sz="1200" dirty="0">
                <a:ea typeface="宋体" panose="02010600030101010101" pitchFamily="2" charset="-122"/>
              </a:rPr>
            </a:fld>
            <a:endParaRPr lang="zh-CN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zh-CN" sz="1200" dirty="0">
                <a:ea typeface="宋体" panose="02010600030101010101" pitchFamily="2" charset="-122"/>
              </a:rPr>
            </a:fld>
            <a:endParaRPr lang="zh-CN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思考为什么构造函数的执行次序是</a:t>
            </a:r>
            <a:r>
              <a:rPr lang="en-US" altLang="zh-CN" dirty="0"/>
              <a:t>B M D </a:t>
            </a:r>
            <a:r>
              <a:rPr lang="zh-CN" altLang="en-US" dirty="0"/>
              <a:t>？</a:t>
            </a:r>
            <a:endParaRPr lang="en-US" altLang="zh-CN" dirty="0"/>
          </a:p>
          <a:p>
            <a:pPr lvl="0"/>
            <a:r>
              <a:rPr lang="zh-CN" altLang="en-US" dirty="0"/>
              <a:t>因为，在执行子类</a:t>
            </a:r>
            <a:r>
              <a:rPr lang="en-US" altLang="zh-CN" dirty="0"/>
              <a:t>D</a:t>
            </a:r>
            <a:r>
              <a:rPr lang="zh-CN" altLang="en-US" dirty="0"/>
              <a:t>的构造函数时，可能会使用基类和成员对象的成员，所以最后执行</a:t>
            </a:r>
            <a:r>
              <a:rPr lang="en-US" altLang="zh-CN" dirty="0"/>
              <a:t>D</a:t>
            </a:r>
            <a:r>
              <a:rPr lang="zh-CN" altLang="en-US" dirty="0"/>
              <a:t>的构造函数体；</a:t>
            </a:r>
            <a:endParaRPr lang="en-US" altLang="zh-CN" dirty="0"/>
          </a:p>
          <a:p>
            <a:pPr lvl="0"/>
            <a:r>
              <a:rPr lang="zh-CN" altLang="en-US" dirty="0"/>
              <a:t>而成员对象的构造函数时，可能会使用基类的成员，所以最先执行基类的构造函数体。</a:t>
            </a:r>
            <a:endParaRPr lang="en-US" altLang="zh-CN" dirty="0"/>
          </a:p>
          <a:p>
            <a:pPr lvl="0"/>
            <a:r>
              <a:rPr lang="zh-CN" altLang="en-US" dirty="0"/>
              <a:t>（也解释了为什么基类的构造函数不会被继承）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zh-CN" sz="1200" dirty="0">
                <a:ea typeface="宋体" panose="02010600030101010101" pitchFamily="2" charset="-122"/>
              </a:rPr>
            </a:fld>
            <a:endParaRPr lang="zh-CN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348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zh-CN" sz="1200" dirty="0">
                <a:ea typeface="宋体" panose="02010600030101010101" pitchFamily="2" charset="-122"/>
              </a:rPr>
            </a:fld>
            <a:endParaRPr lang="zh-CN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zh-CN" dirty="0">
                <a:solidFill>
                  <a:srgbClr val="FF0000"/>
                </a:solidFill>
              </a:rPr>
              <a:t>派生类不从基类继承赋值操作</a:t>
            </a:r>
            <a:r>
              <a:rPr lang="zh-CN" altLang="en-US" dirty="0">
                <a:solidFill>
                  <a:srgbClr val="FF0000"/>
                </a:solidFill>
              </a:rPr>
              <a:t>符，</a:t>
            </a:r>
            <a:r>
              <a:rPr lang="zh-CN" altLang="zh-CN" dirty="0"/>
              <a:t>系统提供一个</a:t>
            </a:r>
            <a:r>
              <a:rPr lang="zh-CN" altLang="zh-CN" b="1" dirty="0">
                <a:solidFill>
                  <a:srgbClr val="FF0000"/>
                </a:solidFill>
              </a:rPr>
              <a:t>隐式的赋值操作符重载函数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为什么？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/>
              <a:t>如果派生类</a:t>
            </a:r>
            <a:r>
              <a:rPr lang="en-US" altLang="zh-CN" dirty="0"/>
              <a:t>A1</a:t>
            </a:r>
            <a:r>
              <a:rPr lang="zh-CN" altLang="en-US" dirty="0"/>
              <a:t>继承了基类</a:t>
            </a:r>
            <a:r>
              <a:rPr lang="en-US" altLang="zh-CN" dirty="0"/>
              <a:t>A</a:t>
            </a:r>
            <a:r>
              <a:rPr lang="zh-CN" altLang="en-US" dirty="0"/>
              <a:t>的赋值操作符，那么下面的语句将会有问题，因为类</a:t>
            </a:r>
            <a:r>
              <a:rPr lang="en-US" altLang="zh-CN" dirty="0"/>
              <a:t>A1</a:t>
            </a:r>
            <a:r>
              <a:rPr lang="zh-CN" altLang="en-US" dirty="0"/>
              <a:t>中（相对类</a:t>
            </a:r>
            <a:r>
              <a:rPr lang="en-US" altLang="zh-CN" dirty="0"/>
              <a:t>A</a:t>
            </a:r>
            <a:r>
              <a:rPr lang="zh-CN" altLang="en-US" dirty="0"/>
              <a:t>）的新数据成员没有进行赋值。</a:t>
            </a:r>
            <a:endParaRPr lang="en-US" altLang="zh-CN" dirty="0"/>
          </a:p>
          <a:p>
            <a:pPr lvl="0"/>
            <a:r>
              <a:rPr lang="en-US" altLang="zh-CN" dirty="0"/>
              <a:t>          A1 a1, a2;</a:t>
            </a:r>
            <a:endParaRPr lang="en-US" altLang="zh-CN" dirty="0"/>
          </a:p>
          <a:p>
            <a:pPr lvl="0"/>
            <a:r>
              <a:rPr lang="en-US" altLang="zh-CN" dirty="0"/>
              <a:t>          a1 = a2;</a:t>
            </a:r>
            <a:endParaRPr lang="zh-CN" altLang="en-US" dirty="0"/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zh-CN" sz="1200" dirty="0">
                <a:ea typeface="宋体" panose="02010600030101010101" pitchFamily="2" charset="-122"/>
              </a:rPr>
            </a:fld>
            <a:endParaRPr lang="zh-CN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en-US" altLang="zh-CN" dirty="0"/>
          </a:p>
        </p:txBody>
      </p:sp>
      <p:sp>
        <p:nvSpPr>
          <p:cNvPr id="399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zh-CN" sz="1200" dirty="0">
                <a:ea typeface="宋体" panose="02010600030101010101" pitchFamily="2" charset="-122"/>
              </a:rPr>
            </a:fld>
            <a:endParaRPr lang="zh-CN" altLang="zh-CN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74D21D3-D9AC-438F-B987-6F15C14981E3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74D21D3-D9AC-438F-B987-6F15C14981E3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74D21D3-D9AC-438F-B987-6F15C14981E3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74D21D3-D9AC-438F-B987-6F15C14981E3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74D21D3-D9AC-438F-B987-6F15C14981E3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74D21D3-D9AC-438F-B987-6F15C14981E3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74D21D3-D9AC-438F-B987-6F15C14981E3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74D21D3-D9AC-438F-B987-6F15C14981E3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74D21D3-D9AC-438F-B987-6F15C14981E3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74D21D3-D9AC-438F-B987-6F15C14981E3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74D21D3-D9AC-438F-B987-6F15C14981E3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 userDrawn="1"/>
        </p:nvSpPr>
        <p:spPr bwMode="auto">
          <a:xfrm>
            <a:off x="1651000" y="63754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5266DCD-47FE-409A-9CE4-1BF69F5563E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8838" name="Rectangle 6"/>
          <p:cNvSpPr>
            <a:spLocks noGrp="1" noChangeArrowheads="1"/>
          </p:cNvSpPr>
          <p:nvPr userDrawn="1"/>
        </p:nvSpPr>
        <p:spPr bwMode="auto">
          <a:xfrm>
            <a:off x="6553200" y="6309995"/>
            <a:ext cx="1905000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1E7CE4-78B9-46D3-A574-A4017E076596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905" y="6167755"/>
            <a:ext cx="9142095" cy="690245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algn="ctr" eaLnBrk="0" hangingPunct="0"/>
            <a:endParaRPr lang="zh-CN" altLang="en-US" dirty="0">
              <a:latin typeface="Times New Roman" panose="02020603050405020304" pitchFamily="18" charset="0"/>
              <a:ea typeface="大黑体" charset="-122"/>
            </a:endParaRPr>
          </a:p>
        </p:txBody>
      </p:sp>
      <p:sp>
        <p:nvSpPr>
          <p:cNvPr id="9" name="Line 9"/>
          <p:cNvSpPr/>
          <p:nvPr userDrawn="1"/>
        </p:nvSpPr>
        <p:spPr>
          <a:xfrm flipH="1">
            <a:off x="1447165" y="6182360"/>
            <a:ext cx="635" cy="550545"/>
          </a:xfrm>
          <a:prstGeom prst="line">
            <a:avLst/>
          </a:prstGeom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Text Box 10"/>
          <p:cNvSpPr txBox="1"/>
          <p:nvPr userDrawn="1"/>
        </p:nvSpPr>
        <p:spPr>
          <a:xfrm>
            <a:off x="5791200" y="6167755"/>
            <a:ext cx="3352800" cy="690245"/>
          </a:xfrm>
          <a:prstGeom prst="rect">
            <a:avLst/>
          </a:prstGeom>
          <a:solidFill>
            <a:srgbClr val="800080"/>
          </a:solidFill>
          <a:ln w="12700">
            <a:noFill/>
          </a:ln>
        </p:spPr>
        <p:txBody>
          <a:bodyPr lIns="90000" tIns="46800" rIns="90000" bIns="46800" anchor="ctr" anchorCtr="0"/>
          <a:lstStyle/>
          <a:p>
            <a:pPr lvl="0" algn="ctr" eaLnBrk="0" hangingPunct="0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Harmony Text" pitchFamily="34" charset="0"/>
                <a:ea typeface="宋体" panose="02010600030101010101" pitchFamily="2" charset="-122"/>
              </a:rPr>
              <a:t>厦门大学信息学院</a:t>
            </a:r>
            <a:endParaRPr lang="zh-CN" altLang="en-US" sz="1400" dirty="0">
              <a:solidFill>
                <a:schemeClr val="bg1"/>
              </a:solidFill>
              <a:latin typeface="Harmony Text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 Box 11"/>
          <p:cNvSpPr txBox="1"/>
          <p:nvPr userDrawn="1"/>
        </p:nvSpPr>
        <p:spPr>
          <a:xfrm>
            <a:off x="0" y="6337935"/>
            <a:ext cx="1371600" cy="5200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07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章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5" name="Text Box 12"/>
          <p:cNvSpPr txBox="1"/>
          <p:nvPr userDrawn="1"/>
        </p:nvSpPr>
        <p:spPr>
          <a:xfrm>
            <a:off x="2642870" y="6344920"/>
            <a:ext cx="1626870" cy="3879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面向对象程序设计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525" y="513373"/>
            <a:ext cx="9144000" cy="0"/>
          </a:xfrm>
          <a:prstGeom prst="line">
            <a:avLst/>
          </a:prstGeom>
          <a:solidFill>
            <a:srgbClr val="0B5FD1"/>
          </a:solidFill>
          <a:ln w="38100">
            <a:solidFill>
              <a:srgbClr val="0766D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 userDrawn="1"/>
        </p:nvSpPr>
        <p:spPr>
          <a:xfrm>
            <a:off x="1764030" y="33020"/>
            <a:ext cx="5589905" cy="480060"/>
          </a:xfrm>
          <a:prstGeom prst="roundRect">
            <a:avLst>
              <a:gd name="adj" fmla="val 32539"/>
            </a:avLst>
          </a:prstGeom>
          <a:solidFill>
            <a:srgbClr val="0B5FD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宋体" panose="02010600030101010101" pitchFamily="2" charset="-122"/>
              </a:rPr>
              <a:t>第</a:t>
            </a:r>
            <a:r>
              <a:rPr lang="en-US" altLang="zh-CN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宋体" panose="02010600030101010101" pitchFamily="2" charset="-122"/>
              </a:rPr>
              <a:t>7</a:t>
            </a:r>
            <a:r>
              <a:rPr lang="zh-CN" alt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宋体" panose="02010600030101010101" pitchFamily="2" charset="-122"/>
              </a:rPr>
              <a:t>章 继承</a:t>
            </a:r>
            <a:endParaRPr lang="zh-CN" altLang="en-US" sz="24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前凸带形 2"/>
          <p:cNvSpPr/>
          <p:nvPr userDrawn="1"/>
        </p:nvSpPr>
        <p:spPr>
          <a:xfrm>
            <a:off x="10160" y="44450"/>
            <a:ext cx="1255395" cy="466090"/>
          </a:xfrm>
          <a:prstGeom prst="ribbon">
            <a:avLst/>
          </a:prstGeom>
          <a:solidFill>
            <a:srgbClr val="0B5FD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en-US" altLang="zh-CN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532495" y="0"/>
            <a:ext cx="485140" cy="4838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–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7"/>
          <p:cNvSpPr/>
          <p:nvPr/>
        </p:nvSpPr>
        <p:spPr>
          <a:xfrm flipV="1">
            <a:off x="1371600" y="304800"/>
            <a:ext cx="0" cy="129540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2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3079" name="Rectangle 3"/>
          <p:cNvSpPr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endParaRPr lang="zh-CN" altLang="zh-CN" dirty="0"/>
          </a:p>
        </p:txBody>
      </p:sp>
      <p:sp>
        <p:nvSpPr>
          <p:cNvPr id="3080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1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2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74D21D3-D9AC-438F-B987-6F15C14981E3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–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tags" Target="../tags/tag18.xml"/><Relationship Id="rId2" Type="http://schemas.openxmlformats.org/officeDocument/2006/relationships/image" Target="../media/image3.png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image" Target="../media/image5.png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8" Type="http://schemas.openxmlformats.org/officeDocument/2006/relationships/notesSlide" Target="../notesSlides/notesSlide9.x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6.png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/>
          </p:nvPr>
        </p:nvSpPr>
        <p:spPr>
          <a:xfrm>
            <a:off x="1114425" y="2492375"/>
            <a:ext cx="3744913" cy="2100263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sz="2800" b="1" dirty="0"/>
              <a:t>7.1 </a:t>
            </a:r>
            <a:r>
              <a:rPr lang="zh-CN" altLang="zh-CN" sz="2800" b="1" dirty="0"/>
              <a:t>继承的概念</a:t>
            </a:r>
            <a:endParaRPr lang="zh-CN" altLang="zh-CN" sz="2800" b="1" dirty="0"/>
          </a:p>
          <a:p>
            <a:pPr>
              <a:buNone/>
            </a:pPr>
            <a:r>
              <a:rPr lang="en-US" altLang="zh-CN" sz="2800" b="1" dirty="0"/>
              <a:t>7.2 </a:t>
            </a:r>
            <a:r>
              <a:rPr lang="zh-CN" altLang="zh-CN" sz="2800" b="1" dirty="0"/>
              <a:t>单继承</a:t>
            </a:r>
            <a:endParaRPr lang="zh-CN" altLang="zh-CN" sz="2800" b="1" dirty="0"/>
          </a:p>
          <a:p>
            <a:pPr>
              <a:buNone/>
            </a:pPr>
            <a:r>
              <a:rPr lang="en-US" altLang="zh-CN" sz="2800" b="1" dirty="0"/>
              <a:t>7.3 </a:t>
            </a:r>
            <a:r>
              <a:rPr lang="zh-CN" altLang="zh-CN" sz="2800" b="1" dirty="0"/>
              <a:t>虚函数与动态绑定</a:t>
            </a:r>
            <a:endParaRPr lang="zh-CN" altLang="zh-CN" sz="2800" b="1" dirty="0"/>
          </a:p>
          <a:p>
            <a:pPr>
              <a:buNone/>
            </a:pPr>
            <a:r>
              <a:rPr lang="en-US" altLang="zh-CN" sz="2800" b="1" dirty="0"/>
              <a:t>7.4 </a:t>
            </a:r>
            <a:r>
              <a:rPr lang="zh-CN" altLang="zh-CN" sz="2800" b="1" dirty="0"/>
              <a:t>多继承</a:t>
            </a:r>
            <a:endParaRPr lang="zh-CN" altLang="zh-CN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2" name="Rectangle 2"/>
          <p:cNvSpPr>
            <a:spLocks noGrp="1"/>
          </p:cNvSpPr>
          <p:nvPr/>
        </p:nvSpPr>
        <p:spPr>
          <a:xfrm>
            <a:off x="1691640" y="404495"/>
            <a:ext cx="6831013" cy="1752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zh-CN" sz="5400" b="1" dirty="0"/>
              <a:t>第</a:t>
            </a:r>
            <a:r>
              <a:rPr lang="zh-CN" altLang="en-US" sz="5400" b="1" dirty="0"/>
              <a:t>七</a:t>
            </a:r>
            <a:r>
              <a:rPr lang="zh-CN" altLang="zh-CN" sz="5400" b="1" dirty="0"/>
              <a:t>章 </a:t>
            </a:r>
            <a:r>
              <a:rPr lang="en-US" altLang="zh-CN" sz="5400" b="1" dirty="0"/>
              <a:t> </a:t>
            </a:r>
            <a:r>
              <a:rPr lang="zh-CN" altLang="zh-CN" sz="5400" b="1" dirty="0"/>
              <a:t>继承</a:t>
            </a:r>
            <a:endParaRPr lang="zh-CN" altLang="zh-CN" sz="5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type="body"/>
          </p:nvPr>
        </p:nvSpPr>
        <p:spPr>
          <a:xfrm>
            <a:off x="501650" y="2411413"/>
            <a:ext cx="7958138" cy="2808287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zh-CN" altLang="zh-CN" sz="2800" b="1" dirty="0"/>
              <a:t>封装与继承的</a:t>
            </a:r>
            <a:r>
              <a:rPr lang="zh-CN" altLang="zh-CN" sz="2800" b="1" dirty="0">
                <a:solidFill>
                  <a:srgbClr val="FF0000"/>
                </a:solidFill>
              </a:rPr>
              <a:t>矛盾 </a:t>
            </a:r>
            <a:r>
              <a:rPr lang="zh-CN" altLang="en-US" sz="2800" b="1" dirty="0"/>
              <a:t>：一方面，基类的私有成员通过</a:t>
            </a:r>
            <a:r>
              <a:rPr lang="en-US" altLang="zh-CN" sz="2800" b="1" dirty="0"/>
              <a:t>private</a:t>
            </a:r>
            <a:r>
              <a:rPr lang="zh-CN" altLang="zh-CN" sz="2800" b="1" dirty="0"/>
              <a:t>访问控制符</a:t>
            </a:r>
            <a:r>
              <a:rPr lang="zh-CN" altLang="en-US" sz="2800" b="1" dirty="0"/>
              <a:t>进行封装；另一方面，</a:t>
            </a:r>
            <a:r>
              <a:rPr lang="zh-CN" altLang="zh-CN" sz="2600" b="1" dirty="0"/>
              <a:t>在派生类中定义新的成员时，往往需要用到基类的</a:t>
            </a:r>
            <a:r>
              <a:rPr lang="zh-CN" altLang="en-US" sz="2600" b="1" dirty="0"/>
              <a:t>私有</a:t>
            </a:r>
            <a:r>
              <a:rPr lang="zh-CN" altLang="zh-CN" sz="2600" b="1" dirty="0"/>
              <a:t>成员。</a:t>
            </a:r>
            <a:endParaRPr lang="en-US" altLang="zh-CN" sz="2600" b="1" dirty="0"/>
          </a:p>
          <a:p>
            <a:pPr lvl="1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zh-CN" sz="2600" b="1" dirty="0"/>
              <a:t>在C++中，提供了</a:t>
            </a:r>
            <a:r>
              <a:rPr lang="zh-CN" altLang="zh-CN" sz="2600" b="1" dirty="0">
                <a:solidFill>
                  <a:srgbClr val="0070C0"/>
                </a:solidFill>
              </a:rPr>
              <a:t>protected</a:t>
            </a:r>
            <a:r>
              <a:rPr lang="zh-CN" altLang="zh-CN" sz="2600" b="1" dirty="0"/>
              <a:t>访问控制符缓解了封装与继承的矛盾，用它</a:t>
            </a:r>
            <a:r>
              <a:rPr lang="zh-CN" altLang="en-US" sz="2600" b="1" dirty="0"/>
              <a:t>声</a:t>
            </a:r>
            <a:r>
              <a:rPr lang="zh-CN" altLang="zh-CN" sz="2600" b="1" dirty="0"/>
              <a:t>明的</a:t>
            </a:r>
            <a:r>
              <a:rPr lang="zh-CN" altLang="en-US" sz="2600" b="1" dirty="0"/>
              <a:t>基类</a:t>
            </a:r>
            <a:r>
              <a:rPr lang="zh-CN" altLang="zh-CN" sz="2600" b="1" dirty="0"/>
              <a:t>成员</a:t>
            </a:r>
            <a:r>
              <a:rPr lang="zh-CN" altLang="zh-CN" sz="2600" b="1" dirty="0">
                <a:solidFill>
                  <a:srgbClr val="FF0000"/>
                </a:solidFill>
              </a:rPr>
              <a:t>不能被对象</a:t>
            </a:r>
            <a:r>
              <a:rPr lang="zh-CN" altLang="en-US" sz="2600" b="1" dirty="0">
                <a:solidFill>
                  <a:srgbClr val="FF0000"/>
                </a:solidFill>
              </a:rPr>
              <a:t>直接</a:t>
            </a:r>
            <a:r>
              <a:rPr lang="zh-CN" altLang="zh-CN" sz="2600" b="1" dirty="0">
                <a:solidFill>
                  <a:srgbClr val="FF0000"/>
                </a:solidFill>
              </a:rPr>
              <a:t>使用</a:t>
            </a:r>
            <a:r>
              <a:rPr lang="zh-CN" altLang="zh-CN" sz="2600" b="1" dirty="0"/>
              <a:t>，但</a:t>
            </a:r>
            <a:r>
              <a:rPr lang="zh-CN" altLang="zh-CN" sz="2600" b="1" dirty="0">
                <a:solidFill>
                  <a:srgbClr val="FF0000"/>
                </a:solidFill>
              </a:rPr>
              <a:t>可以在派生类中使用</a:t>
            </a:r>
            <a:r>
              <a:rPr lang="zh-CN" altLang="zh-CN" sz="2600" b="1" dirty="0"/>
              <a:t>。</a:t>
            </a:r>
            <a:endParaRPr lang="zh-CN" altLang="zh-CN" sz="2600" b="1" dirty="0"/>
          </a:p>
        </p:txBody>
      </p:sp>
      <p:sp>
        <p:nvSpPr>
          <p:cNvPr id="4" name="Rectangle 0"/>
          <p:cNvSpPr txBox="1">
            <a:spLocks noChangeArrowheads="1"/>
          </p:cNvSpPr>
          <p:nvPr/>
        </p:nvSpPr>
        <p:spPr bwMode="auto">
          <a:xfrm>
            <a:off x="1527175" y="333375"/>
            <a:ext cx="7045325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7.2.2 protected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访问控制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0728"/>
            <a:ext cx="8748713" cy="5516562"/>
          </a:xfrm>
        </p:spPr>
        <p:txBody>
          <a:bodyPr/>
          <a:lstStyle/>
          <a:p>
            <a:pPr defTabSz="605155" eaLnBrk="1" hangingPunct="1">
              <a:lnSpc>
                <a:spcPct val="80000"/>
              </a:lnSpc>
              <a:defRPr/>
            </a:pPr>
            <a:r>
              <a:rPr lang="en-US" altLang="zh-CN" sz="2800" b="1" dirty="0"/>
              <a:t>C++</a:t>
            </a:r>
            <a:r>
              <a:rPr lang="zh-CN" altLang="en-US" sz="2800" b="1" dirty="0"/>
              <a:t>中，</a:t>
            </a:r>
            <a:r>
              <a:rPr lang="zh-CN" altLang="en-GB" sz="2800" b="1" dirty="0"/>
              <a:t>派生类不能直接访问基类的私有成员。</a:t>
            </a:r>
            <a:endParaRPr lang="zh-CN" altLang="en-GB" sz="2800" b="1" dirty="0"/>
          </a:p>
          <a:p>
            <a:pPr lvl="1" defTabSz="605155" eaLnBrk="1" hangingPunct="1">
              <a:lnSpc>
                <a:spcPct val="110000"/>
              </a:lnSpc>
              <a:buFontTx/>
              <a:buNone/>
              <a:defRPr/>
            </a:pPr>
            <a:r>
              <a:rPr lang="en-GB" altLang="zh-CN" sz="2200" b="1" dirty="0"/>
              <a:t>class A</a:t>
            </a:r>
            <a:endParaRPr lang="en-GB" altLang="zh-CN" sz="2200" b="1" dirty="0"/>
          </a:p>
          <a:p>
            <a:pPr lvl="1" defTabSz="60515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b="1" dirty="0"/>
              <a:t>{		</a:t>
            </a:r>
            <a:r>
              <a:rPr lang="en-GB" altLang="zh-CN" sz="2200" b="1" dirty="0" err="1"/>
              <a:t>int</a:t>
            </a:r>
            <a:r>
              <a:rPr lang="en-GB" altLang="zh-CN" sz="2200" b="1" dirty="0"/>
              <a:t> </a:t>
            </a:r>
            <a:r>
              <a:rPr lang="en-GB" altLang="zh-CN" sz="2200" b="1" dirty="0" err="1"/>
              <a:t>x,y</a:t>
            </a:r>
            <a:r>
              <a:rPr lang="en-GB" altLang="zh-CN" sz="2200" b="1" dirty="0"/>
              <a:t>;</a:t>
            </a:r>
            <a:endParaRPr lang="en-GB" altLang="zh-CN" sz="2200" b="1" dirty="0"/>
          </a:p>
          <a:p>
            <a:pPr lvl="1" defTabSz="60515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b="1" dirty="0"/>
              <a:t>	public:</a:t>
            </a:r>
            <a:endParaRPr lang="en-GB" altLang="zh-CN" sz="2200" b="1" dirty="0"/>
          </a:p>
          <a:p>
            <a:pPr lvl="1" defTabSz="60515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b="1" dirty="0"/>
              <a:t>		void f();</a:t>
            </a:r>
            <a:endParaRPr lang="en-GB" altLang="zh-CN" sz="2200" b="1" dirty="0"/>
          </a:p>
          <a:p>
            <a:pPr lvl="1" defTabSz="60515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b="1" dirty="0"/>
              <a:t>		void g() { ... x ... }</a:t>
            </a:r>
            <a:endParaRPr lang="en-GB" altLang="zh-CN" sz="2200" b="1" dirty="0"/>
          </a:p>
          <a:p>
            <a:pPr lvl="1" defTabSz="60515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b="1" dirty="0"/>
              <a:t>};</a:t>
            </a:r>
            <a:endParaRPr lang="en-GB" altLang="zh-CN" sz="2200" b="1" dirty="0"/>
          </a:p>
          <a:p>
            <a:pPr lvl="1" defTabSz="60515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b="1" dirty="0"/>
              <a:t>class B: public A</a:t>
            </a:r>
            <a:endParaRPr lang="en-GB" altLang="zh-CN" sz="2200" b="1" dirty="0"/>
          </a:p>
          <a:p>
            <a:pPr lvl="1" defTabSz="60515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b="1" dirty="0"/>
              <a:t>{		</a:t>
            </a:r>
            <a:r>
              <a:rPr lang="en-GB" altLang="zh-CN" sz="2200" b="1" dirty="0" err="1"/>
              <a:t>int</a:t>
            </a:r>
            <a:r>
              <a:rPr lang="en-GB" altLang="zh-CN" sz="2200" b="1" dirty="0"/>
              <a:t> z;</a:t>
            </a:r>
            <a:endParaRPr lang="en-GB" altLang="zh-CN" sz="2200" b="1" dirty="0"/>
          </a:p>
          <a:p>
            <a:pPr lvl="1" defTabSz="60515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b="1" dirty="0"/>
              <a:t>	public:</a:t>
            </a:r>
            <a:endParaRPr lang="en-GB" altLang="zh-CN" sz="2200" b="1" dirty="0"/>
          </a:p>
          <a:p>
            <a:pPr lvl="1" defTabSz="60515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b="1" dirty="0"/>
              <a:t>		void h() </a:t>
            </a:r>
            <a:endParaRPr lang="en-GB" altLang="zh-CN" sz="2200" b="1" dirty="0"/>
          </a:p>
          <a:p>
            <a:pPr lvl="1" defTabSz="60515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b="1" dirty="0"/>
              <a:t>		{	... x ...  //</a:t>
            </a:r>
            <a:r>
              <a:rPr lang="en-GB" altLang="zh-CN" sz="2200" b="1" dirty="0">
                <a:solidFill>
                  <a:srgbClr val="FFC000"/>
                </a:solidFill>
              </a:rPr>
              <a:t>Error</a:t>
            </a:r>
            <a:r>
              <a:rPr lang="zh-CN" altLang="en-GB" sz="2200" b="1" dirty="0"/>
              <a:t>，</a:t>
            </a:r>
            <a:r>
              <a:rPr lang="en-GB" altLang="zh-CN" sz="2200" b="1" dirty="0"/>
              <a:t>x</a:t>
            </a:r>
            <a:r>
              <a:rPr lang="zh-CN" altLang="en-GB" sz="2200" b="1" dirty="0"/>
              <a:t>为基类的私有成员</a:t>
            </a:r>
            <a:r>
              <a:rPr lang="zh-CN" altLang="en-US" sz="2200" b="1" dirty="0"/>
              <a:t>，没说明则默认</a:t>
            </a:r>
            <a:r>
              <a:rPr lang="zh-CN" altLang="en-GB" sz="2200" b="1" dirty="0"/>
              <a:t>。</a:t>
            </a:r>
            <a:endParaRPr lang="zh-CN" altLang="en-GB" sz="2200" b="1" dirty="0"/>
          </a:p>
          <a:p>
            <a:pPr lvl="1" defTabSz="605155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GB" sz="2200" b="1" dirty="0"/>
              <a:t>			</a:t>
            </a:r>
            <a:r>
              <a:rPr lang="en-GB" altLang="zh-CN" sz="2200" b="1" dirty="0"/>
              <a:t>g();  //OK</a:t>
            </a:r>
            <a:r>
              <a:rPr lang="zh-CN" altLang="en-GB" sz="2200" b="1" dirty="0"/>
              <a:t>，通过函数</a:t>
            </a:r>
            <a:r>
              <a:rPr lang="en-GB" altLang="zh-CN" sz="2200" b="1" dirty="0"/>
              <a:t>g</a:t>
            </a:r>
            <a:r>
              <a:rPr lang="zh-CN" altLang="en-GB" sz="2200" b="1" dirty="0"/>
              <a:t>访问基类的私有成员</a:t>
            </a:r>
            <a:r>
              <a:rPr lang="en-GB" altLang="zh-CN" sz="2200" b="1" dirty="0"/>
              <a:t>x</a:t>
            </a:r>
            <a:r>
              <a:rPr lang="zh-CN" altLang="en-GB" sz="2200" b="1" dirty="0"/>
              <a:t>。</a:t>
            </a:r>
            <a:endParaRPr lang="zh-CN" altLang="en-GB" sz="2200" b="1" dirty="0"/>
          </a:p>
          <a:p>
            <a:pPr lvl="1" defTabSz="605155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GB" sz="2200" b="1" dirty="0"/>
              <a:t>		</a:t>
            </a:r>
            <a:r>
              <a:rPr lang="en-GB" altLang="zh-CN" sz="2200" b="1" dirty="0"/>
              <a:t>}</a:t>
            </a:r>
            <a:endParaRPr lang="en-GB" altLang="zh-CN" sz="2200" b="1" dirty="0"/>
          </a:p>
          <a:p>
            <a:pPr lvl="1" defTabSz="605155" eaLnBrk="1" hangingPunct="1">
              <a:lnSpc>
                <a:spcPct val="80000"/>
              </a:lnSpc>
              <a:buFontTx/>
              <a:buNone/>
              <a:defRPr/>
            </a:pPr>
            <a:r>
              <a:rPr lang="en-GB" altLang="zh-CN" sz="2200" b="1" dirty="0"/>
              <a:t>};</a:t>
            </a:r>
            <a:r>
              <a:rPr lang="en-US" altLang="zh-CN" sz="2200" b="1" dirty="0"/>
              <a:t> </a:t>
            </a:r>
            <a:endParaRPr lang="en-US" altLang="zh-CN" sz="2200" b="1" dirty="0"/>
          </a:p>
        </p:txBody>
      </p:sp>
      <p:sp>
        <p:nvSpPr>
          <p:cNvPr id="536576" name="Rectangle 0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b="1"/>
              <a:t>在派生类中访问基类成员</a:t>
            </a:r>
            <a:endParaRPr lang="zh-CN" alt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/>
          </p:cNvSpPr>
          <p:nvPr>
            <p:ph type="body"/>
          </p:nvPr>
        </p:nvSpPr>
        <p:spPr>
          <a:xfrm>
            <a:off x="1428750" y="1652165"/>
            <a:ext cx="6729413" cy="4729163"/>
          </a:xfrm>
        </p:spPr>
        <p:txBody>
          <a:bodyPr vert="horz" wrap="square" lIns="91440" tIns="45720" rIns="91440" bIns="45720" anchor="t" anchorCtr="0"/>
          <a:lstStyle/>
          <a:p>
            <a:pPr defTabSz="527050">
              <a:lnSpc>
                <a:spcPct val="80000"/>
              </a:lnSpc>
              <a:buNone/>
            </a:pPr>
            <a:r>
              <a:rPr lang="zh-CN" altLang="en-US" sz="2000" b="1" dirty="0"/>
              <a:t>                                                 class B: public A  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派生类</a:t>
            </a:r>
            <a:endParaRPr lang="zh-CN" altLang="en-US" sz="2000" b="1" dirty="0"/>
          </a:p>
          <a:p>
            <a:pPr defTabSz="527050">
              <a:lnSpc>
                <a:spcPct val="80000"/>
              </a:lnSpc>
              <a:buNone/>
            </a:pPr>
            <a:r>
              <a:rPr lang="zh-CN" altLang="en-US" sz="2000" b="1" dirty="0"/>
              <a:t>                                                 {	 ......</a:t>
            </a:r>
            <a:endParaRPr lang="zh-CN" altLang="en-US" sz="2000" b="1" dirty="0"/>
          </a:p>
          <a:p>
            <a:pPr lvl="1" defTabSz="527050">
              <a:lnSpc>
                <a:spcPct val="80000"/>
              </a:lnSpc>
              <a:buNone/>
            </a:pPr>
            <a:r>
              <a:rPr lang="zh-CN" altLang="en-US" sz="1800" b="1" dirty="0"/>
              <a:t>		                                          </a:t>
            </a:r>
            <a:r>
              <a:rPr lang="zh-CN" altLang="en-US" sz="2000" b="1" dirty="0"/>
              <a:t>void h()</a:t>
            </a:r>
            <a:endParaRPr lang="zh-CN" altLang="en-US" sz="2000" b="1" dirty="0"/>
          </a:p>
          <a:p>
            <a:pPr lvl="1" defTabSz="527050">
              <a:lnSpc>
                <a:spcPct val="80000"/>
              </a:lnSpc>
              <a:buNone/>
            </a:pPr>
            <a:r>
              <a:rPr lang="zh-CN" altLang="en-US" sz="2000" b="1" dirty="0"/>
              <a:t>		                                       {   f();        //OK</a:t>
            </a:r>
            <a:endParaRPr lang="zh-CN" altLang="en-US" sz="2000" b="1" dirty="0"/>
          </a:p>
          <a:p>
            <a:pPr lvl="1" defTabSz="527050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			                                    </a:t>
            </a:r>
            <a:r>
              <a:rPr lang="zh-CN" altLang="en-US" sz="2000" b="1" dirty="0"/>
              <a:t>... x ...  </a:t>
            </a:r>
            <a:r>
              <a:rPr lang="zh-CN" altLang="en-US" sz="2000" b="1" dirty="0">
                <a:solidFill>
                  <a:srgbClr val="00B050"/>
                </a:solidFill>
              </a:rPr>
              <a:t>//OK</a:t>
            </a:r>
            <a:endParaRPr lang="zh-CN" altLang="en-US" sz="2000" b="1" dirty="0">
              <a:solidFill>
                <a:srgbClr val="00B050"/>
              </a:solidFill>
            </a:endParaRPr>
          </a:p>
          <a:p>
            <a:pPr lvl="1" defTabSz="527050">
              <a:lnSpc>
                <a:spcPct val="80000"/>
              </a:lnSpc>
              <a:buNone/>
            </a:pPr>
            <a:r>
              <a:rPr lang="zh-CN" altLang="en-US" sz="2000" b="1" dirty="0"/>
              <a:t>			                                    ... y ...  </a:t>
            </a:r>
            <a:r>
              <a:rPr lang="zh-CN" altLang="en-US" sz="2000" b="1" dirty="0">
                <a:solidFill>
                  <a:srgbClr val="00B050"/>
                </a:solidFill>
              </a:rPr>
              <a:t>//OK</a:t>
            </a:r>
            <a:endParaRPr lang="zh-CN" altLang="en-US" sz="2000" b="1" dirty="0">
              <a:solidFill>
                <a:srgbClr val="00B050"/>
              </a:solidFill>
            </a:endParaRPr>
          </a:p>
          <a:p>
            <a:pPr lvl="1" defTabSz="527050">
              <a:lnSpc>
                <a:spcPct val="80000"/>
              </a:lnSpc>
              <a:buNone/>
            </a:pPr>
            <a:r>
              <a:rPr lang="zh-CN" altLang="en-US" sz="2000" b="1" dirty="0"/>
              <a:t>		                                       }</a:t>
            </a:r>
            <a:endParaRPr lang="zh-CN" altLang="en-US" sz="2000" b="1" dirty="0"/>
          </a:p>
          <a:p>
            <a:pPr defTabSz="527050">
              <a:lnSpc>
                <a:spcPct val="80000"/>
              </a:lnSpc>
              <a:spcAft>
                <a:spcPts val="1200"/>
              </a:spcAft>
              <a:buNone/>
            </a:pPr>
            <a:r>
              <a:rPr lang="zh-CN" altLang="en-US" sz="2000" b="1" dirty="0"/>
              <a:t>                                                 };</a:t>
            </a:r>
            <a:endParaRPr lang="en-US" altLang="zh-CN" sz="2000" b="1" dirty="0"/>
          </a:p>
          <a:p>
            <a:pPr defTabSz="527050">
              <a:lnSpc>
                <a:spcPct val="80000"/>
              </a:lnSpc>
              <a:buNone/>
            </a:pPr>
            <a:r>
              <a:rPr lang="zh-CN" altLang="en-US" sz="2000" b="1" dirty="0"/>
              <a:t>void </a:t>
            </a:r>
            <a:r>
              <a:rPr lang="en-US" altLang="zh-CN" sz="2000" b="1" dirty="0"/>
              <a:t>g</a:t>
            </a:r>
            <a:r>
              <a:rPr lang="zh-CN" altLang="en-US" sz="2000" b="1" dirty="0"/>
              <a:t>()</a:t>
            </a:r>
            <a:endParaRPr lang="zh-CN" altLang="en-US" sz="2000" b="1" dirty="0"/>
          </a:p>
          <a:p>
            <a:pPr defTabSz="527050">
              <a:lnSpc>
                <a:spcPct val="80000"/>
              </a:lnSpc>
              <a:buNone/>
            </a:pPr>
            <a:r>
              <a:rPr lang="zh-CN" altLang="en-US" sz="2000" b="1" dirty="0"/>
              <a:t>{	A a;</a:t>
            </a:r>
            <a:endParaRPr lang="zh-CN" altLang="en-US" sz="2000" b="1" dirty="0"/>
          </a:p>
          <a:p>
            <a:pPr defTabSz="527050">
              <a:lnSpc>
                <a:spcPct val="80000"/>
              </a:lnSpc>
              <a:buNone/>
            </a:pPr>
            <a:r>
              <a:rPr lang="zh-CN" altLang="en-US" sz="2000" b="1" dirty="0"/>
              <a:t>	a.f();  //OK</a:t>
            </a:r>
            <a:endParaRPr lang="zh-CN" altLang="en-US" sz="2000" b="1" dirty="0"/>
          </a:p>
          <a:p>
            <a:pPr defTabSz="527050">
              <a:lnSpc>
                <a:spcPct val="80000"/>
              </a:lnSpc>
              <a:buNone/>
            </a:pPr>
            <a:r>
              <a:rPr lang="zh-CN" altLang="en-US" sz="2000" b="1" dirty="0"/>
              <a:t>	... a.x ...  </a:t>
            </a:r>
            <a:r>
              <a:rPr lang="zh-CN" altLang="en-US" sz="2000" b="1" dirty="0">
                <a:solidFill>
                  <a:srgbClr val="FF0000"/>
                </a:solidFill>
              </a:rPr>
              <a:t>//Error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defTabSz="527050">
              <a:lnSpc>
                <a:spcPct val="80000"/>
              </a:lnSpc>
              <a:buNone/>
            </a:pPr>
            <a:r>
              <a:rPr lang="zh-CN" altLang="en-US" sz="2000" b="1" dirty="0"/>
              <a:t>	... a.y ...  </a:t>
            </a:r>
            <a:r>
              <a:rPr lang="zh-CN" altLang="en-US" sz="2000" b="1" dirty="0">
                <a:solidFill>
                  <a:srgbClr val="FF0000"/>
                </a:solidFill>
              </a:rPr>
              <a:t>//Error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defTabSz="527050">
              <a:lnSpc>
                <a:spcPct val="80000"/>
              </a:lnSpc>
              <a:buNone/>
            </a:pPr>
            <a:r>
              <a:rPr lang="zh-CN" altLang="en-US" sz="2000" b="1" dirty="0"/>
              <a:t> }</a:t>
            </a:r>
            <a:endParaRPr lang="zh-CN" altLang="en-US" sz="2000" b="1" dirty="0"/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1428750" y="1628800"/>
            <a:ext cx="2357438" cy="1939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class A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//基类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{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protected: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int x,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y;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public: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void f();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};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4" name="Rectangle 0"/>
          <p:cNvSpPr txBox="1">
            <a:spLocks noChangeArrowheads="1"/>
          </p:cNvSpPr>
          <p:nvPr/>
        </p:nvSpPr>
        <p:spPr bwMode="auto">
          <a:xfrm>
            <a:off x="1527175" y="333375"/>
            <a:ext cx="7045325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7.2.2 protected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访问控制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/>
          </p:cNvSpPr>
          <p:nvPr>
            <p:ph type="body"/>
          </p:nvPr>
        </p:nvSpPr>
        <p:spPr>
          <a:xfrm>
            <a:off x="330200" y="1484630"/>
            <a:ext cx="8764270" cy="4730750"/>
          </a:xfrm>
        </p:spPr>
        <p:txBody>
          <a:bodyPr vert="horz" wrap="square" lIns="91440" tIns="45720" rIns="91440" bIns="45720" anchor="t" anchorCtr="0"/>
          <a:lstStyle/>
          <a:p>
            <a:pPr marL="443230" indent="-443230" defTabSz="611505">
              <a:lnSpc>
                <a:spcPct val="110000"/>
              </a:lnSpc>
              <a:spcAft>
                <a:spcPts val="600"/>
              </a:spcAft>
            </a:pPr>
            <a:r>
              <a:rPr lang="zh-CN" altLang="en-US" sz="2800" b="1" dirty="0"/>
              <a:t>在派生类中，必须使用</a:t>
            </a:r>
            <a:r>
              <a:rPr lang="zh-CN" altLang="en-US" sz="2800" b="1" dirty="0">
                <a:solidFill>
                  <a:srgbClr val="0070C0"/>
                </a:solidFill>
              </a:rPr>
              <a:t>域解析符</a:t>
            </a:r>
            <a:r>
              <a:rPr lang="en-US" altLang="zh-CN" sz="2800" b="1" dirty="0">
                <a:solidFill>
                  <a:srgbClr val="0070C0"/>
                </a:solidFill>
              </a:rPr>
              <a:t>::</a:t>
            </a:r>
            <a:r>
              <a:rPr lang="zh-CN" altLang="en-US" sz="2800" b="1" dirty="0"/>
              <a:t>进行</a:t>
            </a:r>
            <a:r>
              <a:rPr lang="zh-CN" altLang="en-US" sz="2800" b="1" dirty="0">
                <a:solidFill>
                  <a:srgbClr val="FF0000"/>
                </a:solidFill>
              </a:rPr>
              <a:t>基类名受限，</a:t>
            </a:r>
            <a:r>
              <a:rPr lang="zh-CN" altLang="en-US" sz="2800" b="1" dirty="0"/>
              <a:t>才能访问基类中的同名成员。</a:t>
            </a:r>
            <a:endParaRPr lang="zh-CN" altLang="en-US" sz="2800" b="1" dirty="0"/>
          </a:p>
          <a:p>
            <a:pPr marL="622300" lvl="1" indent="0" defTabSz="611505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sz="2000" b="1" dirty="0"/>
              <a:t>例如：                                      class B: public A  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派生类</a:t>
            </a:r>
            <a:endParaRPr lang="zh-CN" altLang="en-US" sz="2000" b="1" dirty="0"/>
          </a:p>
          <a:p>
            <a:pPr marL="622300" lvl="1" indent="0" defTabSz="611505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sz="2000" b="1" dirty="0"/>
              <a:t>                                                 {   int z;</a:t>
            </a:r>
            <a:endParaRPr lang="zh-CN" altLang="en-US" sz="2000" b="1" dirty="0"/>
          </a:p>
          <a:p>
            <a:pPr marL="622300" lvl="1" indent="0" defTabSz="611505">
              <a:lnSpc>
                <a:spcPct val="80000"/>
              </a:lnSpc>
              <a:buNone/>
            </a:pPr>
            <a:r>
              <a:rPr lang="zh-CN" altLang="en-US" sz="2000" b="1" dirty="0"/>
              <a:t>	                                              public:</a:t>
            </a:r>
            <a:endParaRPr lang="zh-CN" altLang="en-US" sz="2000" b="1" dirty="0"/>
          </a:p>
          <a:p>
            <a:pPr marL="622300" lvl="1" indent="0" defTabSz="611505">
              <a:lnSpc>
                <a:spcPct val="80000"/>
              </a:lnSpc>
              <a:buNone/>
            </a:pPr>
            <a:r>
              <a:rPr lang="zh-CN" altLang="en-US" sz="2000" b="1" dirty="0"/>
              <a:t>		                                             </a:t>
            </a:r>
            <a:r>
              <a:rPr lang="zh-CN" altLang="en-US" sz="2000" b="1" dirty="0">
                <a:solidFill>
                  <a:srgbClr val="FF0000"/>
                </a:solidFill>
              </a:rPr>
              <a:t>void f();  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同名</a:t>
            </a:r>
            <a:endParaRPr lang="zh-CN" altLang="en-US" sz="2000" b="1" dirty="0"/>
          </a:p>
          <a:p>
            <a:pPr marL="622300" lvl="1" indent="0" defTabSz="611505">
              <a:lnSpc>
                <a:spcPct val="80000"/>
              </a:lnSpc>
              <a:buNone/>
            </a:pPr>
            <a:r>
              <a:rPr lang="zh-CN" altLang="en-US" sz="2000" b="1" dirty="0"/>
              <a:t>		                                             void h()</a:t>
            </a:r>
            <a:endParaRPr lang="zh-CN" altLang="en-US" sz="2000" b="1" dirty="0"/>
          </a:p>
          <a:p>
            <a:pPr marL="622300" lvl="1" indent="0" defTabSz="611505">
              <a:lnSpc>
                <a:spcPct val="80000"/>
              </a:lnSpc>
              <a:buNone/>
            </a:pPr>
            <a:r>
              <a:rPr lang="zh-CN" altLang="en-US" sz="2000" b="1" dirty="0"/>
              <a:t>		                                             {    </a:t>
            </a:r>
            <a:r>
              <a:rPr lang="zh-CN" altLang="en-US" sz="2000" b="1" dirty="0">
                <a:solidFill>
                  <a:srgbClr val="0070C0"/>
                </a:solidFill>
              </a:rPr>
              <a:t>f();      </a:t>
            </a:r>
            <a:r>
              <a:rPr lang="zh-CN" altLang="en-US" sz="2000" b="1" dirty="0"/>
              <a:t>//B类中的f</a:t>
            </a:r>
            <a:endParaRPr lang="zh-CN" altLang="en-US" sz="2000" b="1" dirty="0"/>
          </a:p>
          <a:p>
            <a:pPr marL="622300" lvl="1" indent="0" defTabSz="611505">
              <a:lnSpc>
                <a:spcPct val="80000"/>
              </a:lnSpc>
              <a:buNone/>
            </a:pPr>
            <a:r>
              <a:rPr lang="zh-CN" altLang="en-US" sz="2000" b="1" dirty="0"/>
              <a:t>			        </a:t>
            </a:r>
            <a:r>
              <a:rPr lang="zh-CN" altLang="en-US" sz="2000" b="1" dirty="0">
                <a:solidFill>
                  <a:srgbClr val="FF0000"/>
                </a:solidFill>
              </a:rPr>
              <a:t>                                 </a:t>
            </a:r>
            <a:r>
              <a:rPr lang="zh-CN" altLang="en-US" sz="2000" b="1" dirty="0">
                <a:solidFill>
                  <a:srgbClr val="0070C0"/>
                </a:solidFill>
              </a:rPr>
              <a:t>A::f();  </a:t>
            </a:r>
            <a:r>
              <a:rPr lang="zh-CN" altLang="en-US" sz="2000" b="1" dirty="0"/>
              <a:t>//A类中的f</a:t>
            </a:r>
            <a:endParaRPr lang="zh-CN" altLang="en-US" sz="2000" b="1" dirty="0"/>
          </a:p>
          <a:p>
            <a:pPr marL="622300" lvl="1" indent="0" defTabSz="611505">
              <a:lnSpc>
                <a:spcPct val="80000"/>
              </a:lnSpc>
              <a:buNone/>
            </a:pPr>
            <a:r>
              <a:rPr lang="zh-CN" altLang="en-US" sz="2000" b="1" dirty="0"/>
              <a:t>		                                             }</a:t>
            </a:r>
            <a:endParaRPr lang="zh-CN" altLang="en-US" sz="2000" b="1" dirty="0"/>
          </a:p>
          <a:p>
            <a:pPr marL="622300" lvl="1" indent="0" defTabSz="611505">
              <a:lnSpc>
                <a:spcPct val="80000"/>
              </a:lnSpc>
              <a:buNone/>
            </a:pPr>
            <a:r>
              <a:rPr lang="zh-CN" altLang="en-US" sz="2000" b="1" dirty="0"/>
              <a:t>                                                 };</a:t>
            </a:r>
            <a:endParaRPr lang="zh-CN" altLang="en-US" sz="2000" b="1" dirty="0"/>
          </a:p>
          <a:p>
            <a:pPr marL="1841500" lvl="3" indent="-361950" defTabSz="611505">
              <a:lnSpc>
                <a:spcPct val="80000"/>
              </a:lnSpc>
              <a:buNone/>
            </a:pPr>
            <a:r>
              <a:rPr lang="zh-CN" altLang="en-US" b="1" dirty="0"/>
              <a:t>B b;</a:t>
            </a:r>
            <a:endParaRPr lang="zh-CN" altLang="en-US" b="1" dirty="0"/>
          </a:p>
          <a:p>
            <a:pPr marL="1841500" lvl="3" indent="-361950" defTabSz="611505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0070C0"/>
                </a:solidFill>
              </a:rPr>
              <a:t>b.f();      </a:t>
            </a:r>
            <a:r>
              <a:rPr lang="zh-CN" altLang="en-US" b="1" dirty="0"/>
              <a:t>//B类中的f</a:t>
            </a:r>
            <a:endParaRPr lang="zh-CN" altLang="en-US" b="1" dirty="0"/>
          </a:p>
          <a:p>
            <a:pPr marL="1841500" lvl="3" indent="-361950" defTabSz="611505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0070C0"/>
                </a:solidFill>
              </a:rPr>
              <a:t>b.A::f();  </a:t>
            </a:r>
            <a:r>
              <a:rPr lang="zh-CN" altLang="en-US" b="1" dirty="0"/>
              <a:t>//A类中的f </a:t>
            </a:r>
            <a:endParaRPr lang="zh-CN" altLang="en-US" b="1" dirty="0"/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1857375" y="2461096"/>
            <a:ext cx="2239963" cy="1939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class A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//基类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{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int x, y;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public: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void f();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同名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void g();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};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4" name="Rectangle 0"/>
          <p:cNvSpPr txBox="1">
            <a:spLocks noChangeArrowheads="1"/>
          </p:cNvSpPr>
          <p:nvPr/>
        </p:nvSpPr>
        <p:spPr bwMode="auto">
          <a:xfrm>
            <a:off x="1527175" y="333375"/>
            <a:ext cx="7045325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7.2.2 protected</a:t>
            </a:r>
            <a:r>
              <a:rPr kumimoji="0" lang="zh-CN" altLang="en-US" sz="4000" b="1" kern="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的说明</a:t>
            </a:r>
            <a:r>
              <a:rPr kumimoji="0" lang="en-US" altLang="zh-CN" sz="4000" b="1" kern="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-1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/>
          </p:cNvSpPr>
          <p:nvPr>
            <p:ph type="body"/>
          </p:nvPr>
        </p:nvSpPr>
        <p:spPr>
          <a:xfrm>
            <a:off x="0" y="764704"/>
            <a:ext cx="9468544" cy="5060950"/>
          </a:xfrm>
        </p:spPr>
        <p:txBody>
          <a:bodyPr vert="horz" wrap="square" lIns="91440" tIns="45720" rIns="91440" bIns="45720" anchor="t" anchorCtr="0"/>
          <a:lstStyle/>
          <a:p>
            <a:pPr marL="443230" indent="-443230" defTabSz="611505">
              <a:lnSpc>
                <a:spcPct val="110000"/>
              </a:lnSpc>
              <a:spcAft>
                <a:spcPts val="600"/>
              </a:spcAft>
            </a:pPr>
            <a:r>
              <a:rPr lang="zh-CN" altLang="zh-CN" sz="2800" b="1" dirty="0"/>
              <a:t>即使派生类</a:t>
            </a:r>
            <a:r>
              <a:rPr lang="zh-CN" altLang="en-US" sz="2800" b="1" dirty="0"/>
              <a:t>中</a:t>
            </a:r>
            <a:r>
              <a:rPr lang="zh-CN" altLang="zh-CN" sz="2800" b="1" dirty="0"/>
              <a:t>定义</a:t>
            </a:r>
            <a:r>
              <a:rPr lang="zh-CN" altLang="en-US" sz="2800" b="1" dirty="0"/>
              <a:t>的是</a:t>
            </a:r>
            <a:r>
              <a:rPr lang="zh-CN" altLang="zh-CN" sz="2800" b="1" dirty="0"/>
              <a:t>与基类同名</a:t>
            </a:r>
            <a:r>
              <a:rPr lang="zh-CN" altLang="en-US" sz="2800" b="1" dirty="0"/>
              <a:t>、</a:t>
            </a:r>
            <a:r>
              <a:rPr lang="zh-CN" altLang="zh-CN" sz="2800" b="1" dirty="0"/>
              <a:t>但参数不同的成员函数，基类的同名函数在派生类中也不</a:t>
            </a:r>
            <a:r>
              <a:rPr lang="zh-CN" altLang="en-US" sz="2800" b="1" dirty="0"/>
              <a:t>可</a:t>
            </a:r>
            <a:r>
              <a:rPr lang="zh-CN" altLang="zh-CN" sz="2800" b="1" dirty="0"/>
              <a:t>直接</a:t>
            </a:r>
            <a:r>
              <a:rPr lang="zh-CN" altLang="en-US" sz="2800" b="1" dirty="0"/>
              <a:t>访问。</a:t>
            </a:r>
            <a:endParaRPr lang="zh-CN" altLang="zh-CN" sz="2800" b="1" dirty="0"/>
          </a:p>
          <a:p>
            <a:pPr marL="457200" lvl="1" indent="0" defTabSz="6096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zh-CN" sz="2000" b="1" dirty="0"/>
              <a:t>例如：</a:t>
            </a:r>
            <a:r>
              <a:rPr lang="en-US" altLang="zh-CN" sz="2000" b="1" dirty="0"/>
              <a:t>                                                   </a:t>
            </a:r>
            <a:r>
              <a:rPr lang="zh-CN" altLang="zh-CN" sz="2000" b="1" dirty="0"/>
              <a:t>class B: public A</a:t>
            </a:r>
            <a:endParaRPr lang="zh-CN" altLang="zh-CN" sz="2000" b="1" dirty="0"/>
          </a:p>
          <a:p>
            <a:pPr marL="457200" lvl="1" indent="0" defTabSz="6096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zh-CN" sz="2000" b="1" dirty="0"/>
              <a:t>          </a:t>
            </a:r>
            <a:r>
              <a:rPr lang="en-US" altLang="zh-CN" sz="2000" b="1" dirty="0"/>
              <a:t>                                                   </a:t>
            </a:r>
            <a:r>
              <a:rPr lang="zh-CN" altLang="zh-CN" sz="2000" b="1" dirty="0"/>
              <a:t> {</a:t>
            </a:r>
            <a:r>
              <a:rPr lang="en-US" altLang="zh-CN" sz="2000" b="1" dirty="0"/>
              <a:t>   </a:t>
            </a:r>
            <a:r>
              <a:rPr lang="zh-CN" altLang="zh-CN" sz="2000" b="1" dirty="0"/>
              <a:t>int z;</a:t>
            </a:r>
            <a:endParaRPr lang="zh-CN" altLang="zh-CN" sz="2000" b="1" dirty="0"/>
          </a:p>
          <a:p>
            <a:pPr marL="457200" lvl="1" indent="0" defTabSz="609600">
              <a:lnSpc>
                <a:spcPct val="80000"/>
              </a:lnSpc>
              <a:buNone/>
            </a:pPr>
            <a:r>
              <a:rPr lang="zh-CN" altLang="zh-CN" sz="2000" b="1" dirty="0"/>
              <a:t>	          </a:t>
            </a:r>
            <a:r>
              <a:rPr lang="en-US" altLang="zh-CN" sz="2000" b="1" dirty="0"/>
              <a:t>                                                  </a:t>
            </a:r>
            <a:r>
              <a:rPr lang="zh-CN" altLang="zh-CN" sz="2000" b="1" dirty="0"/>
              <a:t>public:</a:t>
            </a:r>
            <a:endParaRPr lang="zh-CN" altLang="zh-CN" sz="2000" b="1" dirty="0"/>
          </a:p>
          <a:p>
            <a:pPr marL="457200" lvl="1" indent="0" defTabSz="609600">
              <a:lnSpc>
                <a:spcPct val="80000"/>
              </a:lnSpc>
              <a:buNone/>
            </a:pPr>
            <a:r>
              <a:rPr lang="zh-CN" altLang="zh-CN" sz="2000" b="1" dirty="0"/>
              <a:t>	               </a:t>
            </a:r>
            <a:r>
              <a:rPr lang="en-US" altLang="zh-CN" sz="2000" b="1" dirty="0"/>
              <a:t>                                               </a:t>
            </a:r>
            <a:r>
              <a:rPr lang="zh-CN" altLang="zh-CN" sz="2000" b="1" dirty="0">
                <a:solidFill>
                  <a:srgbClr val="FF0000"/>
                </a:solidFill>
              </a:rPr>
              <a:t>void f(int); 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同名但参数不同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457200" lvl="1" indent="0" defTabSz="609600">
              <a:lnSpc>
                <a:spcPct val="80000"/>
              </a:lnSpc>
              <a:buNone/>
            </a:pPr>
            <a:r>
              <a:rPr lang="zh-CN" altLang="zh-CN" sz="2000" b="1" dirty="0"/>
              <a:t>	               </a:t>
            </a:r>
            <a:r>
              <a:rPr lang="en-US" altLang="zh-CN" sz="2000" b="1" dirty="0"/>
              <a:t>                                               </a:t>
            </a:r>
            <a:r>
              <a:rPr lang="zh-CN" altLang="zh-CN" sz="2000" b="1" dirty="0"/>
              <a:t>void h() </a:t>
            </a:r>
            <a:endParaRPr lang="zh-CN" altLang="zh-CN" sz="2000" b="1" dirty="0"/>
          </a:p>
          <a:p>
            <a:pPr marL="457200" lvl="1" indent="0" defTabSz="609600">
              <a:lnSpc>
                <a:spcPct val="80000"/>
              </a:lnSpc>
              <a:buNone/>
            </a:pPr>
            <a:r>
              <a:rPr lang="zh-CN" altLang="zh-CN" sz="2000" b="1" dirty="0"/>
              <a:t>	               </a:t>
            </a:r>
            <a:r>
              <a:rPr lang="en-US" altLang="zh-CN" sz="2000" b="1" dirty="0"/>
              <a:t>                                               </a:t>
            </a:r>
            <a:r>
              <a:rPr lang="zh-CN" altLang="zh-CN" sz="2000" b="1" dirty="0"/>
              <a:t>{   </a:t>
            </a:r>
            <a:r>
              <a:rPr lang="zh-CN" altLang="zh-CN" sz="2000" b="1" dirty="0">
                <a:solidFill>
                  <a:srgbClr val="0070C0"/>
                </a:solidFill>
              </a:rPr>
              <a:t>f(1);  </a:t>
            </a:r>
            <a:r>
              <a:rPr lang="en-US" altLang="zh-CN" sz="2000" b="1" dirty="0">
                <a:solidFill>
                  <a:srgbClr val="0070C0"/>
                </a:solidFill>
              </a:rPr>
              <a:t>   </a:t>
            </a:r>
            <a:r>
              <a:rPr lang="zh-CN" altLang="zh-CN" sz="2000" b="1" dirty="0"/>
              <a:t>//OK</a:t>
            </a:r>
            <a:endParaRPr lang="zh-CN" altLang="zh-CN" sz="2000" b="1" dirty="0"/>
          </a:p>
          <a:p>
            <a:pPr marL="457200" lvl="1" indent="0" defTabSz="609600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070C0"/>
                </a:solidFill>
              </a:rPr>
              <a:t>                                                                    </a:t>
            </a:r>
            <a:r>
              <a:rPr lang="zh-CN" altLang="zh-CN" sz="2000" b="1" dirty="0">
                <a:solidFill>
                  <a:srgbClr val="0070C0"/>
                </a:solidFill>
              </a:rPr>
              <a:t>f(); 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zh-CN" altLang="zh-CN" sz="2000" b="1" dirty="0">
                <a:solidFill>
                  <a:srgbClr val="0070C0"/>
                </a:solidFill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    </a:t>
            </a:r>
            <a:r>
              <a:rPr lang="zh-CN" altLang="zh-CN" sz="2000" b="1" dirty="0"/>
              <a:t>//Error</a:t>
            </a:r>
            <a:endParaRPr lang="zh-CN" altLang="zh-CN" sz="2000" b="1" dirty="0"/>
          </a:p>
          <a:p>
            <a:pPr marL="457200" lvl="1" indent="0" defTabSz="609600">
              <a:lnSpc>
                <a:spcPct val="80000"/>
              </a:lnSpc>
              <a:buNone/>
            </a:pPr>
            <a:r>
              <a:rPr lang="zh-CN" altLang="zh-CN" sz="2000" b="1" dirty="0"/>
              <a:t>		              </a:t>
            </a:r>
            <a:r>
              <a:rPr lang="en-US" altLang="zh-CN" sz="2000" b="1" dirty="0"/>
              <a:t>                                           </a:t>
            </a:r>
            <a:r>
              <a:rPr lang="zh-CN" altLang="zh-CN" sz="2000" b="1" dirty="0">
                <a:solidFill>
                  <a:srgbClr val="0070C0"/>
                </a:solidFill>
              </a:rPr>
              <a:t>A::f(); 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zh-CN" altLang="zh-CN" sz="2000" b="1" dirty="0"/>
              <a:t>//OK</a:t>
            </a:r>
            <a:endParaRPr lang="zh-CN" altLang="zh-CN" sz="2000" b="1" dirty="0"/>
          </a:p>
          <a:p>
            <a:pPr marL="457200" lvl="1" indent="0" defTabSz="609600">
              <a:lnSpc>
                <a:spcPct val="80000"/>
              </a:lnSpc>
              <a:buNone/>
            </a:pPr>
            <a:r>
              <a:rPr lang="zh-CN" altLang="zh-CN" sz="2000" b="1" dirty="0"/>
              <a:t>	                </a:t>
            </a:r>
            <a:r>
              <a:rPr lang="en-US" altLang="zh-CN" sz="2000" b="1" dirty="0"/>
              <a:t>                                              </a:t>
            </a:r>
            <a:r>
              <a:rPr lang="zh-CN" altLang="zh-CN" sz="2000" b="1" dirty="0"/>
              <a:t>}</a:t>
            </a:r>
            <a:endParaRPr lang="zh-CN" altLang="zh-CN" sz="2000" b="1" dirty="0"/>
          </a:p>
          <a:p>
            <a:pPr marL="457200" lvl="1" indent="0" defTabSz="609600">
              <a:lnSpc>
                <a:spcPct val="80000"/>
              </a:lnSpc>
              <a:buNone/>
            </a:pPr>
            <a:r>
              <a:rPr lang="zh-CN" altLang="zh-CN" sz="2000" b="1" dirty="0"/>
              <a:t>            </a:t>
            </a:r>
            <a:r>
              <a:rPr lang="en-US" altLang="zh-CN" sz="2000" b="1" dirty="0"/>
              <a:t>                                                  </a:t>
            </a:r>
            <a:r>
              <a:rPr lang="zh-CN" altLang="zh-CN" sz="2000" b="1" dirty="0"/>
              <a:t>};</a:t>
            </a:r>
            <a:endParaRPr lang="zh-CN" altLang="zh-CN" sz="2000" b="1" dirty="0"/>
          </a:p>
          <a:p>
            <a:pPr lvl="3" defTabSz="609600">
              <a:lnSpc>
                <a:spcPct val="80000"/>
              </a:lnSpc>
              <a:buNone/>
            </a:pPr>
            <a:r>
              <a:rPr lang="zh-CN" altLang="zh-CN" b="1" dirty="0"/>
              <a:t>B b;</a:t>
            </a:r>
            <a:r>
              <a:rPr lang="en-US" altLang="zh-CN" b="1" dirty="0"/>
              <a:t>    </a:t>
            </a:r>
            <a:endParaRPr lang="en-US" altLang="zh-CN" b="1" dirty="0"/>
          </a:p>
          <a:p>
            <a:pPr lvl="3" defTabSz="609600">
              <a:lnSpc>
                <a:spcPct val="80000"/>
              </a:lnSpc>
              <a:buNone/>
            </a:pPr>
            <a:r>
              <a:rPr lang="zh-CN" altLang="zh-CN" b="1" dirty="0">
                <a:solidFill>
                  <a:srgbClr val="0070C0"/>
                </a:solidFill>
              </a:rPr>
              <a:t>b.f(1);</a:t>
            </a:r>
            <a:r>
              <a:rPr lang="en-US" altLang="zh-CN" b="1" dirty="0">
                <a:solidFill>
                  <a:srgbClr val="0070C0"/>
                </a:solidFill>
              </a:rPr>
              <a:t>      </a:t>
            </a:r>
            <a:r>
              <a:rPr lang="zh-CN" altLang="zh-CN" b="1" dirty="0"/>
              <a:t>//OK</a:t>
            </a:r>
            <a:endParaRPr lang="zh-CN" altLang="zh-CN" b="1" dirty="0"/>
          </a:p>
          <a:p>
            <a:pPr lvl="3" defTabSz="609600">
              <a:lnSpc>
                <a:spcPct val="80000"/>
              </a:lnSpc>
              <a:buNone/>
            </a:pPr>
            <a:r>
              <a:rPr lang="zh-CN" altLang="zh-CN" b="1" dirty="0">
                <a:solidFill>
                  <a:srgbClr val="0070C0"/>
                </a:solidFill>
              </a:rPr>
              <a:t>b.f();  </a:t>
            </a:r>
            <a:r>
              <a:rPr lang="en-US" altLang="zh-CN" b="1" dirty="0">
                <a:solidFill>
                  <a:srgbClr val="0070C0"/>
                </a:solidFill>
              </a:rPr>
              <a:t>      </a:t>
            </a:r>
            <a:r>
              <a:rPr lang="zh-CN" altLang="zh-CN" b="1" dirty="0"/>
              <a:t>//Error        </a:t>
            </a:r>
            <a:endParaRPr lang="en-US" altLang="zh-CN" b="1" dirty="0"/>
          </a:p>
          <a:p>
            <a:pPr lvl="3" defTabSz="609600">
              <a:lnSpc>
                <a:spcPct val="80000"/>
              </a:lnSpc>
              <a:buNone/>
            </a:pPr>
            <a:r>
              <a:rPr lang="zh-CN" altLang="zh-CN" b="1" dirty="0">
                <a:solidFill>
                  <a:srgbClr val="0070C0"/>
                </a:solidFill>
              </a:rPr>
              <a:t>b.A::f();</a:t>
            </a:r>
            <a:r>
              <a:rPr lang="zh-CN" altLang="zh-CN" b="1" dirty="0">
                <a:solidFill>
                  <a:srgbClr val="FF0000"/>
                </a:solidFill>
              </a:rPr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  </a:t>
            </a:r>
            <a:r>
              <a:rPr lang="zh-CN" altLang="zh-CN" b="1" dirty="0"/>
              <a:t>//OK</a:t>
            </a:r>
            <a:endParaRPr lang="zh-CN" altLang="zh-CN" b="1" dirty="0"/>
          </a:p>
        </p:txBody>
      </p:sp>
      <p:sp>
        <p:nvSpPr>
          <p:cNvPr id="22531" name="Text Box 0"/>
          <p:cNvSpPr txBox="1">
            <a:spLocks noChangeArrowheads="1"/>
          </p:cNvSpPr>
          <p:nvPr/>
        </p:nvSpPr>
        <p:spPr bwMode="auto">
          <a:xfrm>
            <a:off x="1403350" y="1844824"/>
            <a:ext cx="2432050" cy="1939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class A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//基类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{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int x, y;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public: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void f();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同名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void g();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};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4" name="Rectangle 0"/>
          <p:cNvSpPr txBox="1">
            <a:spLocks noChangeArrowheads="1"/>
          </p:cNvSpPr>
          <p:nvPr/>
        </p:nvSpPr>
        <p:spPr bwMode="auto">
          <a:xfrm>
            <a:off x="1527175" y="-171400"/>
            <a:ext cx="7045325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7.2.2 protected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</a:rPr>
              <a:t>的说明</a:t>
            </a: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</a:rPr>
              <a:t>-2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16145" y="530161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>
                <a:sym typeface="+mn-ea"/>
              </a:rPr>
              <a:t>可以用基类名受限方式来使用</a:t>
            </a:r>
            <a:endParaRPr lang="zh-CN" altLang="en-US" sz="2000" b="1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/>
          </p:cNvSpPr>
          <p:nvPr>
            <p:ph type="body"/>
          </p:nvPr>
        </p:nvSpPr>
        <p:spPr>
          <a:xfrm>
            <a:off x="411163" y="1052736"/>
            <a:ext cx="8161337" cy="4943475"/>
          </a:xfrm>
        </p:spPr>
        <p:txBody>
          <a:bodyPr vert="horz" wrap="square" lIns="91440" tIns="45720" rIns="91440" bIns="45720" anchor="t" anchorCtr="0"/>
          <a:lstStyle/>
          <a:p>
            <a:pPr marL="443230" indent="-443230" defTabSz="611505">
              <a:lnSpc>
                <a:spcPct val="110000"/>
              </a:lnSpc>
              <a:spcAft>
                <a:spcPts val="600"/>
              </a:spcAft>
            </a:pPr>
            <a:r>
              <a:rPr lang="zh-CN" altLang="en-US" sz="2800" b="1" dirty="0"/>
              <a:t>可以在派生类中使用</a:t>
            </a:r>
            <a:r>
              <a:rPr lang="en-US" altLang="zh-CN" sz="2800" b="1" dirty="0"/>
              <a:t>using</a:t>
            </a:r>
            <a:r>
              <a:rPr lang="zh-CN" altLang="en-US" sz="2800" b="1" dirty="0"/>
              <a:t>声明，将基类中的某个函数对派生类开放。</a:t>
            </a:r>
            <a:endParaRPr lang="zh-CN" altLang="en-US" sz="2800" b="1" dirty="0"/>
          </a:p>
          <a:p>
            <a:pPr marL="457200" lvl="1" indent="0" defTabSz="6096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zh-CN" sz="2000" b="1" dirty="0"/>
              <a:t>例如：</a:t>
            </a:r>
            <a:r>
              <a:rPr lang="en-US" altLang="zh-CN" sz="2000" b="1" dirty="0"/>
              <a:t>                                            </a:t>
            </a:r>
            <a:r>
              <a:rPr lang="zh-CN" altLang="zh-CN" sz="2000" b="1" dirty="0"/>
              <a:t>class B: public A</a:t>
            </a:r>
            <a:endParaRPr lang="zh-CN" altLang="zh-CN" sz="2000" b="1" dirty="0"/>
          </a:p>
          <a:p>
            <a:pPr marL="457200" lvl="1" indent="0" defTabSz="6096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zh-CN" sz="2000" b="1" dirty="0"/>
              <a:t>           </a:t>
            </a:r>
            <a:r>
              <a:rPr lang="en-US" altLang="zh-CN" sz="2000" b="1" dirty="0"/>
              <a:t>                                            </a:t>
            </a:r>
            <a:r>
              <a:rPr lang="zh-CN" altLang="zh-CN" sz="2000" b="1" dirty="0"/>
              <a:t>{</a:t>
            </a:r>
            <a:r>
              <a:rPr lang="en-US" altLang="zh-CN" sz="2000" b="1" dirty="0"/>
              <a:t>   </a:t>
            </a:r>
            <a:r>
              <a:rPr lang="zh-CN" altLang="zh-CN" sz="2000" b="1" dirty="0"/>
              <a:t>int z;</a:t>
            </a:r>
            <a:endParaRPr lang="zh-CN" altLang="zh-CN" sz="2000" b="1" dirty="0"/>
          </a:p>
          <a:p>
            <a:pPr marL="457200" lvl="1" indent="0" defTabSz="609600">
              <a:lnSpc>
                <a:spcPct val="80000"/>
              </a:lnSpc>
              <a:buNone/>
            </a:pPr>
            <a:r>
              <a:rPr lang="zh-CN" altLang="zh-CN" sz="2000" b="1" dirty="0"/>
              <a:t>	          </a:t>
            </a:r>
            <a:r>
              <a:rPr lang="en-US" altLang="zh-CN" sz="2000" b="1" dirty="0"/>
              <a:t>                                           </a:t>
            </a:r>
            <a:r>
              <a:rPr lang="zh-CN" altLang="zh-CN" sz="2000" b="1" dirty="0"/>
              <a:t>public:</a:t>
            </a:r>
            <a:endParaRPr lang="zh-CN" altLang="zh-CN" sz="2000" b="1" dirty="0"/>
          </a:p>
          <a:p>
            <a:pPr marL="457200" lvl="1" indent="0" defTabSz="609600">
              <a:lnSpc>
                <a:spcPct val="80000"/>
              </a:lnSpc>
              <a:buNone/>
            </a:pPr>
            <a:r>
              <a:rPr lang="zh-CN" altLang="zh-CN" sz="2000" b="1" dirty="0">
                <a:solidFill>
                  <a:srgbClr val="FF0000"/>
                </a:solidFill>
              </a:rPr>
              <a:t>	              </a:t>
            </a:r>
            <a:r>
              <a:rPr lang="en-US" altLang="zh-CN" sz="2000" b="1" dirty="0">
                <a:solidFill>
                  <a:srgbClr val="FF0000"/>
                </a:solidFill>
              </a:rPr>
              <a:t>                                         </a:t>
            </a:r>
            <a:r>
              <a:rPr lang="en-US" altLang="zh-CN" sz="2000" b="1" dirty="0">
                <a:solidFill>
                  <a:srgbClr val="0070C0"/>
                </a:solidFill>
              </a:rPr>
              <a:t>using A::f; </a:t>
            </a:r>
            <a:r>
              <a:rPr lang="zh-CN" altLang="zh-CN" sz="2000" b="1" dirty="0">
                <a:solidFill>
                  <a:srgbClr val="0070C0"/>
                </a:solidFill>
              </a:rPr>
              <a:t> 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marL="457200" lvl="1" indent="0" defTabSz="609600">
              <a:lnSpc>
                <a:spcPct val="80000"/>
              </a:lnSpc>
              <a:buNone/>
            </a:pPr>
            <a:r>
              <a:rPr lang="en-US" altLang="zh-CN" sz="2000" b="1" dirty="0"/>
              <a:t>                                                           </a:t>
            </a:r>
            <a:r>
              <a:rPr lang="zh-CN" altLang="zh-CN" sz="2000" b="1" dirty="0">
                <a:solidFill>
                  <a:srgbClr val="FF0000"/>
                </a:solidFill>
              </a:rPr>
              <a:t>void f(int); 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同名</a:t>
            </a:r>
            <a:r>
              <a:rPr lang="zh-CN" altLang="zh-CN" sz="2000" b="1" dirty="0">
                <a:solidFill>
                  <a:srgbClr val="FF0000"/>
                </a:solidFill>
              </a:rPr>
              <a:t> 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457200" lvl="1" indent="0" defTabSz="609600">
              <a:lnSpc>
                <a:spcPct val="80000"/>
              </a:lnSpc>
              <a:buNone/>
            </a:pPr>
            <a:r>
              <a:rPr lang="zh-CN" altLang="zh-CN" sz="2000" b="1" dirty="0"/>
              <a:t>	               </a:t>
            </a:r>
            <a:r>
              <a:rPr lang="en-US" altLang="zh-CN" sz="2000" b="1" dirty="0"/>
              <a:t>                                        </a:t>
            </a:r>
            <a:r>
              <a:rPr lang="zh-CN" altLang="zh-CN" sz="2000" b="1" dirty="0"/>
              <a:t>void h() </a:t>
            </a:r>
            <a:endParaRPr lang="en-US" altLang="zh-CN" sz="2000" b="1" dirty="0"/>
          </a:p>
          <a:p>
            <a:pPr marL="457200" lvl="1" indent="0" defTabSz="609600">
              <a:lnSpc>
                <a:spcPct val="80000"/>
              </a:lnSpc>
              <a:buNone/>
            </a:pPr>
            <a:r>
              <a:rPr lang="zh-CN" altLang="zh-CN" sz="2000" b="1" dirty="0"/>
              <a:t>	               </a:t>
            </a:r>
            <a:r>
              <a:rPr lang="en-US" altLang="zh-CN" sz="2000" b="1" dirty="0"/>
              <a:t>                                        </a:t>
            </a:r>
            <a:r>
              <a:rPr lang="zh-CN" altLang="zh-CN" sz="2000" b="1" dirty="0"/>
              <a:t>{    </a:t>
            </a:r>
            <a:r>
              <a:rPr lang="zh-CN" altLang="zh-CN" sz="2000" b="1" dirty="0">
                <a:solidFill>
                  <a:srgbClr val="0070C0"/>
                </a:solidFill>
              </a:rPr>
              <a:t>f(1); </a:t>
            </a:r>
            <a:r>
              <a:rPr lang="zh-CN" altLang="zh-CN" sz="2000" b="1" dirty="0"/>
              <a:t> </a:t>
            </a:r>
            <a:r>
              <a:rPr lang="en-US" altLang="zh-CN" sz="2000" b="1" dirty="0"/>
              <a:t>    </a:t>
            </a:r>
            <a:r>
              <a:rPr lang="zh-CN" altLang="zh-CN" sz="2000" b="1" dirty="0"/>
              <a:t>//OK</a:t>
            </a:r>
            <a:endParaRPr lang="zh-CN" altLang="zh-CN" sz="2000" b="1" dirty="0"/>
          </a:p>
          <a:p>
            <a:pPr marL="457200" lvl="1" indent="0" defTabSz="609600">
              <a:lnSpc>
                <a:spcPct val="80000"/>
              </a:lnSpc>
              <a:buNone/>
            </a:pPr>
            <a:r>
              <a:rPr lang="zh-CN" altLang="zh-CN" sz="2000" b="1" dirty="0"/>
              <a:t>		             </a:t>
            </a:r>
            <a:r>
              <a:rPr lang="en-US" altLang="zh-CN" sz="2000" b="1" dirty="0"/>
              <a:t>                                        </a:t>
            </a:r>
            <a:r>
              <a:rPr lang="zh-CN" altLang="zh-CN" sz="2000" b="1" dirty="0">
                <a:solidFill>
                  <a:srgbClr val="0070C0"/>
                </a:solidFill>
              </a:rPr>
              <a:t>f(); </a:t>
            </a:r>
            <a:r>
              <a:rPr lang="en-US" altLang="zh-CN" sz="2000" b="1" dirty="0">
                <a:solidFill>
                  <a:srgbClr val="0070C0"/>
                </a:solidFill>
              </a:rPr>
              <a:t>       </a:t>
            </a:r>
            <a:r>
              <a:rPr lang="zh-CN" altLang="zh-CN" sz="2000" b="1" dirty="0"/>
              <a:t>//</a:t>
            </a:r>
            <a:r>
              <a:rPr lang="en-US" altLang="zh-CN" sz="2000" b="1" dirty="0"/>
              <a:t>OK </a:t>
            </a:r>
            <a:r>
              <a:rPr lang="zh-CN" altLang="en-US" sz="2000" b="1" dirty="0"/>
              <a:t>等价于</a:t>
            </a:r>
            <a:r>
              <a:rPr lang="en-US" altLang="zh-CN" sz="2000" b="1" dirty="0"/>
              <a:t>A::f()</a:t>
            </a:r>
            <a:endParaRPr lang="zh-CN" altLang="zh-CN" sz="2000" b="1" dirty="0"/>
          </a:p>
          <a:p>
            <a:pPr marL="457200" lvl="1" indent="0" defTabSz="609600">
              <a:lnSpc>
                <a:spcPct val="80000"/>
              </a:lnSpc>
              <a:buNone/>
            </a:pPr>
            <a:r>
              <a:rPr lang="zh-CN" altLang="zh-CN" sz="2000" b="1" dirty="0"/>
              <a:t>	                </a:t>
            </a:r>
            <a:r>
              <a:rPr lang="en-US" altLang="zh-CN" sz="2000" b="1" dirty="0"/>
              <a:t>                                       </a:t>
            </a:r>
            <a:r>
              <a:rPr lang="zh-CN" altLang="zh-CN" sz="2000" b="1" dirty="0"/>
              <a:t>}</a:t>
            </a:r>
            <a:endParaRPr lang="zh-CN" altLang="zh-CN" sz="2000" b="1" dirty="0"/>
          </a:p>
          <a:p>
            <a:pPr marL="457200" lvl="1" indent="0" defTabSz="609600">
              <a:lnSpc>
                <a:spcPct val="80000"/>
              </a:lnSpc>
              <a:buNone/>
            </a:pPr>
            <a:r>
              <a:rPr lang="zh-CN" altLang="zh-CN" sz="2000" b="1" dirty="0"/>
              <a:t>           </a:t>
            </a:r>
            <a:r>
              <a:rPr lang="en-US" altLang="zh-CN" sz="2000" b="1" dirty="0"/>
              <a:t>                                           </a:t>
            </a:r>
            <a:r>
              <a:rPr lang="zh-CN" altLang="zh-CN" sz="2000" b="1" dirty="0"/>
              <a:t> };</a:t>
            </a:r>
            <a:endParaRPr lang="zh-CN" altLang="zh-CN" sz="2000" b="1" dirty="0"/>
          </a:p>
          <a:p>
            <a:pPr lvl="3" defTabSz="609600">
              <a:lnSpc>
                <a:spcPct val="80000"/>
              </a:lnSpc>
              <a:buNone/>
            </a:pPr>
            <a:r>
              <a:rPr lang="zh-CN" altLang="zh-CN" b="1" dirty="0"/>
              <a:t>B b;</a:t>
            </a:r>
            <a:endParaRPr lang="zh-CN" altLang="zh-CN" b="1" dirty="0"/>
          </a:p>
          <a:p>
            <a:pPr lvl="3" defTabSz="609600">
              <a:lnSpc>
                <a:spcPct val="80000"/>
              </a:lnSpc>
              <a:buNone/>
            </a:pPr>
            <a:r>
              <a:rPr lang="zh-CN" altLang="zh-CN" b="1" dirty="0">
                <a:solidFill>
                  <a:srgbClr val="0070C0"/>
                </a:solidFill>
              </a:rPr>
              <a:t>b.f(1);  </a:t>
            </a:r>
            <a:r>
              <a:rPr lang="zh-CN" altLang="zh-CN" b="1" dirty="0"/>
              <a:t>//OK</a:t>
            </a:r>
            <a:endParaRPr lang="zh-CN" altLang="zh-CN" b="1" dirty="0"/>
          </a:p>
          <a:p>
            <a:pPr lvl="3" defTabSz="609600">
              <a:lnSpc>
                <a:spcPct val="80000"/>
              </a:lnSpc>
              <a:buNone/>
            </a:pPr>
            <a:r>
              <a:rPr lang="zh-CN" altLang="zh-CN" b="1" dirty="0">
                <a:solidFill>
                  <a:srgbClr val="0070C0"/>
                </a:solidFill>
              </a:rPr>
              <a:t>b.f();  </a:t>
            </a:r>
            <a:r>
              <a:rPr lang="en-US" altLang="zh-CN" b="1" dirty="0">
                <a:solidFill>
                  <a:srgbClr val="0070C0"/>
                </a:solidFill>
              </a:rPr>
              <a:t>  </a:t>
            </a:r>
            <a:r>
              <a:rPr lang="zh-CN" altLang="zh-CN" b="1" dirty="0"/>
              <a:t>//</a:t>
            </a:r>
            <a:r>
              <a:rPr lang="en-US" altLang="zh-CN" b="1" dirty="0"/>
              <a:t>OK </a:t>
            </a:r>
            <a:r>
              <a:rPr lang="zh-CN" altLang="en-US" b="1" dirty="0"/>
              <a:t>等价于</a:t>
            </a:r>
            <a:r>
              <a:rPr lang="zh-CN" altLang="zh-CN" b="1" dirty="0"/>
              <a:t>b.A::f(); </a:t>
            </a:r>
            <a:endParaRPr lang="zh-CN" altLang="zh-CN" b="1" dirty="0"/>
          </a:p>
        </p:txBody>
      </p:sp>
      <p:sp>
        <p:nvSpPr>
          <p:cNvPr id="4" name="Rectangle 0"/>
          <p:cNvSpPr txBox="1">
            <a:spLocks noChangeArrowheads="1"/>
          </p:cNvSpPr>
          <p:nvPr/>
        </p:nvSpPr>
        <p:spPr bwMode="auto">
          <a:xfrm>
            <a:off x="1527175" y="188640"/>
            <a:ext cx="7045325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7.2.2 protected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</a:rPr>
              <a:t>的说明</a:t>
            </a: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</a:rPr>
              <a:t>-3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Box 0"/>
          <p:cNvSpPr txBox="1">
            <a:spLocks noChangeArrowheads="1"/>
          </p:cNvSpPr>
          <p:nvPr/>
        </p:nvSpPr>
        <p:spPr bwMode="auto">
          <a:xfrm>
            <a:off x="1907704" y="2132856"/>
            <a:ext cx="2432050" cy="1939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class A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//基类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{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int x, y;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public: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void f();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同名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void g();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};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b="1" dirty="0"/>
              <a:t>7.2.3 </a:t>
            </a:r>
            <a:r>
              <a:rPr lang="zh-CN" altLang="zh-CN" b="1" dirty="0"/>
              <a:t>继承方式 </a:t>
            </a:r>
            <a:endParaRPr lang="zh-CN" altLang="zh-CN" b="1" dirty="0"/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0" y="2095500"/>
            <a:ext cx="8424863" cy="3967163"/>
          </a:xfrm>
        </p:spPr>
        <p:txBody>
          <a:bodyPr vert="horz" wrap="square" lIns="91440" tIns="45720" rIns="91440" bIns="45720" anchor="t" anchorCtr="0"/>
          <a:lstStyle/>
          <a:p>
            <a:pPr>
              <a:spcAft>
                <a:spcPts val="1200"/>
              </a:spcAft>
            </a:pPr>
            <a:r>
              <a:rPr lang="zh-CN" altLang="zh-CN" sz="2800" b="1" dirty="0"/>
              <a:t>在C++中，派生类拥有基类的</a:t>
            </a:r>
            <a:r>
              <a:rPr lang="zh-CN" altLang="en-US" sz="2800" b="1" dirty="0"/>
              <a:t>部分</a:t>
            </a:r>
            <a:r>
              <a:rPr lang="zh-CN" altLang="zh-CN" sz="2800" b="1" dirty="0"/>
              <a:t>成员。</a:t>
            </a:r>
            <a:r>
              <a:rPr lang="zh-CN" altLang="en-US" sz="2800" b="1" dirty="0"/>
              <a:t>那么，这些</a:t>
            </a:r>
            <a:r>
              <a:rPr lang="zh-CN" altLang="zh-CN" sz="2800" b="1" dirty="0"/>
              <a:t>成员</a:t>
            </a:r>
            <a:r>
              <a:rPr lang="zh-CN" altLang="en-US" sz="2800" b="1" dirty="0"/>
              <a:t>在</a:t>
            </a:r>
            <a:r>
              <a:rPr lang="zh-CN" altLang="zh-CN" sz="2800" b="1" dirty="0"/>
              <a:t>派生类</a:t>
            </a:r>
            <a:r>
              <a:rPr lang="zh-CN" altLang="en-US" sz="2800" b="1" dirty="0"/>
              <a:t>中</a:t>
            </a:r>
            <a:r>
              <a:rPr lang="zh-CN" altLang="zh-CN" sz="2800" b="1" dirty="0"/>
              <a:t>的</a:t>
            </a:r>
            <a:r>
              <a:rPr lang="zh-CN" altLang="en-US" sz="2800" b="1" dirty="0"/>
              <a:t>访问控制方式是什么</a:t>
            </a:r>
            <a:r>
              <a:rPr lang="zh-CN" altLang="zh-CN" sz="2800" b="1" dirty="0"/>
              <a:t>呢</a:t>
            </a:r>
            <a:r>
              <a:rPr lang="en-US" altLang="zh-CN" sz="2800" b="1" dirty="0"/>
              <a:t> ——</a:t>
            </a:r>
            <a:r>
              <a:rPr lang="zh-CN" altLang="zh-CN" sz="2800" b="1" dirty="0"/>
              <a:t>由</a:t>
            </a:r>
            <a:r>
              <a:rPr lang="zh-CN" altLang="zh-CN" sz="2800" b="1" dirty="0">
                <a:solidFill>
                  <a:srgbClr val="FF0000"/>
                </a:solidFill>
              </a:rPr>
              <a:t>继承方式</a:t>
            </a:r>
            <a:r>
              <a:rPr lang="zh-CN" altLang="zh-CN" sz="2800" b="1" dirty="0"/>
              <a:t>决定</a:t>
            </a:r>
            <a:r>
              <a:rPr lang="zh-CN" altLang="en-US" sz="2800" b="1" dirty="0"/>
              <a:t>，</a:t>
            </a:r>
            <a:r>
              <a:rPr lang="zh-CN" altLang="zh-CN" sz="2800" b="1" dirty="0"/>
              <a:t>继承方式在定义派生类时指定：</a:t>
            </a:r>
            <a:endParaRPr lang="zh-CN" altLang="zh-CN" sz="2800" b="1" dirty="0"/>
          </a:p>
          <a:p>
            <a:pPr lvl="1">
              <a:buNone/>
            </a:pPr>
            <a:r>
              <a:rPr lang="zh-CN" altLang="zh-CN" sz="2400" b="1" dirty="0"/>
              <a:t>class &lt;派生类名&gt;：</a:t>
            </a:r>
            <a:r>
              <a:rPr lang="zh-CN" altLang="zh-CN" sz="2400" b="1" dirty="0">
                <a:solidFill>
                  <a:srgbClr val="0070C0"/>
                </a:solidFill>
              </a:rPr>
              <a:t>&lt;继承方式&gt;</a:t>
            </a:r>
            <a:r>
              <a:rPr lang="en-US" altLang="zh-CN" sz="2400" b="1" dirty="0">
                <a:solidFill>
                  <a:srgbClr val="0070C0"/>
                </a:solidFill>
              </a:rPr>
              <a:t> </a:t>
            </a:r>
            <a:r>
              <a:rPr lang="zh-CN" altLang="zh-CN" sz="2400" b="1" dirty="0"/>
              <a:t>&lt;基类名&gt;</a:t>
            </a:r>
            <a:endParaRPr lang="zh-CN" altLang="zh-CN" sz="2400" b="1" dirty="0"/>
          </a:p>
          <a:p>
            <a:pPr lvl="1">
              <a:buNone/>
            </a:pPr>
            <a:r>
              <a:rPr lang="zh-CN" altLang="zh-CN" sz="2400" b="1" dirty="0"/>
              <a:t>{	&lt;成员</a:t>
            </a:r>
            <a:r>
              <a:rPr lang="zh-CN" altLang="en-US" sz="2400" b="1" dirty="0"/>
              <a:t>列</a:t>
            </a:r>
            <a:r>
              <a:rPr lang="zh-CN" altLang="zh-CN" sz="2400" b="1" dirty="0"/>
              <a:t>表&gt;</a:t>
            </a:r>
            <a:endParaRPr lang="zh-CN" altLang="zh-CN" sz="2400" b="1" dirty="0"/>
          </a:p>
          <a:p>
            <a:pPr lvl="1">
              <a:buNone/>
            </a:pPr>
            <a:r>
              <a:rPr lang="zh-CN" altLang="zh-CN" sz="2400" b="1" dirty="0"/>
              <a:t>};</a:t>
            </a:r>
            <a:endParaRPr lang="en-US" altLang="zh-CN" sz="2400" b="1" dirty="0"/>
          </a:p>
          <a:p>
            <a:pPr lvl="1">
              <a:buNone/>
            </a:pPr>
            <a:endParaRPr lang="zh-CN" altLang="zh-CN" sz="1000" b="1" dirty="0"/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zh-CN" altLang="zh-CN" sz="2400" b="1" dirty="0"/>
              <a:t>继承方式可以是：</a:t>
            </a:r>
            <a:r>
              <a:rPr lang="zh-CN" altLang="zh-CN" sz="2400" b="1" dirty="0">
                <a:solidFill>
                  <a:srgbClr val="0070C0"/>
                </a:solidFill>
              </a:rPr>
              <a:t>public、private和protected</a:t>
            </a:r>
            <a:endParaRPr lang="zh-CN" altLang="zh-CN" sz="2400" b="1" dirty="0">
              <a:solidFill>
                <a:srgbClr val="0070C0"/>
              </a:solidFill>
            </a:endParaRPr>
          </a:p>
          <a:p>
            <a:pPr lvl="1" algn="just">
              <a:buFont typeface="Wingdings" panose="05000000000000000000" pitchFamily="2" charset="2"/>
              <a:buChar char="l"/>
            </a:pPr>
            <a:r>
              <a:rPr lang="zh-CN" altLang="zh-CN" sz="2400" b="1" dirty="0"/>
              <a:t>默认的继承方式是：private</a:t>
            </a:r>
            <a:endParaRPr lang="zh-CN" altLang="zh-CN" sz="2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Group 3"/>
          <p:cNvGraphicFramePr>
            <a:graphicFrameLocks noGrp="1"/>
          </p:cNvGraphicFramePr>
          <p:nvPr>
            <p:ph idx="1"/>
          </p:nvPr>
        </p:nvGraphicFramePr>
        <p:xfrm>
          <a:off x="250825" y="1833563"/>
          <a:ext cx="8686800" cy="4732339"/>
        </p:xfrm>
        <a:graphic>
          <a:graphicData uri="http://schemas.openxmlformats.org/drawingml/2006/table">
            <a:tbl>
              <a:tblPr/>
              <a:tblGrid>
                <a:gridCol w="2171700"/>
                <a:gridCol w="2171700"/>
                <a:gridCol w="2171700"/>
                <a:gridCol w="2171700"/>
              </a:tblGrid>
              <a:tr h="1335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           </a:t>
                      </a:r>
                      <a:r>
                        <a:rPr kumimoji="0" 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基类</a:t>
                      </a:r>
                      <a:endParaRPr kumimoji="0" 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派生类</a:t>
                      </a:r>
                      <a:endParaRPr kumimoji="0" 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继承方式</a:t>
                      </a:r>
                      <a:endParaRPr kumimoji="0" 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2075" marR="92075" marT="46031" marB="460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public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private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protected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public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3600" marR="93600" marT="46793" marB="4679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public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Arial" panose="020B0604020202020204" pitchFamily="34" charset="0"/>
                        </a:rPr>
                        <a:t>不可直接访问</a:t>
                      </a:r>
                      <a:endParaRPr kumimoji="0" 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sym typeface="Arial" panose="020B0604020202020204" pitchFamily="34" charset="0"/>
                      </a:endParaRP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protected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3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private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3600" marR="93600" marT="46793" marB="4679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private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Arial" panose="020B0604020202020204" pitchFamily="34" charset="0"/>
                        </a:rPr>
                        <a:t>不可直接访问</a:t>
                      </a:r>
                      <a:endParaRPr kumimoji="0" 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sym typeface="Arial" panose="020B0604020202020204" pitchFamily="34" charset="0"/>
                      </a:endParaRP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private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protected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3600" marR="93600" marT="46793" marB="4679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protected</a:t>
                      </a: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sym typeface="Arial" panose="020B0604020202020204" pitchFamily="34" charset="0"/>
                        </a:rPr>
                        <a:t>不可直接访问</a:t>
                      </a:r>
                      <a:endParaRPr kumimoji="0" 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sym typeface="Arial" panose="020B0604020202020204" pitchFamily="34" charset="0"/>
                      </a:endParaRP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protected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3600" marR="93600" marT="46793" marB="4679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05" name="Line 34"/>
          <p:cNvSpPr/>
          <p:nvPr/>
        </p:nvSpPr>
        <p:spPr>
          <a:xfrm>
            <a:off x="971550" y="1833563"/>
            <a:ext cx="1439863" cy="12969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606" name="Line 35"/>
          <p:cNvSpPr/>
          <p:nvPr/>
        </p:nvSpPr>
        <p:spPr>
          <a:xfrm flipH="1" flipV="1">
            <a:off x="250825" y="2482850"/>
            <a:ext cx="2160588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7.2.3 </a:t>
            </a:r>
            <a:r>
              <a:rPr kumimoji="0" lang="zh-CN" altLang="zh-CN" sz="4000" b="1" kern="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继承方式 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74D21D3-D9AC-438F-B987-6F15C14981E3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/>
          </p:cNvSpPr>
          <p:nvPr>
            <p:ph type="body"/>
          </p:nvPr>
        </p:nvSpPr>
        <p:spPr>
          <a:xfrm>
            <a:off x="323215" y="981358"/>
            <a:ext cx="7459663" cy="4802187"/>
          </a:xfrm>
        </p:spPr>
        <p:txBody>
          <a:bodyPr vert="horz" wrap="square" lIns="91440" tIns="45720" rIns="91440" bIns="45720" anchor="t" anchorCtr="0"/>
          <a:lstStyle/>
          <a:p>
            <a:pPr lvl="1">
              <a:lnSpc>
                <a:spcPct val="90000"/>
              </a:lnSpc>
              <a:buNone/>
            </a:pPr>
            <a:r>
              <a:rPr lang="zh-CN" altLang="zh-CN" sz="2000" b="1" dirty="0"/>
              <a:t>class A</a:t>
            </a:r>
            <a:endParaRPr lang="zh-CN" altLang="zh-CN" sz="2000" b="1" dirty="0"/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/>
              <a:t>{ </a:t>
            </a:r>
            <a:r>
              <a:rPr lang="en-US" altLang="zh-CN" sz="2000" b="1" dirty="0"/>
              <a:t>  </a:t>
            </a:r>
            <a:r>
              <a:rPr lang="zh-CN" altLang="zh-CN" sz="2000" b="1" dirty="0">
                <a:solidFill>
                  <a:srgbClr val="0070C0"/>
                </a:solidFill>
              </a:rPr>
              <a:t>public: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000" b="1" dirty="0"/>
              <a:t>        </a:t>
            </a:r>
            <a:r>
              <a:rPr lang="zh-CN" altLang="zh-CN" sz="2000" b="1" dirty="0"/>
              <a:t>void f();</a:t>
            </a:r>
            <a:endParaRPr lang="zh-CN" altLang="zh-CN" sz="2000" b="1" dirty="0"/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/>
              <a:t>  </a:t>
            </a:r>
            <a:r>
              <a:rPr lang="en-US" altLang="zh-CN" sz="2000" b="1" dirty="0"/>
              <a:t>  </a:t>
            </a:r>
            <a:r>
              <a:rPr lang="zh-CN" altLang="zh-CN" sz="2000" b="1" dirty="0">
                <a:solidFill>
                  <a:srgbClr val="0070C0"/>
                </a:solidFill>
              </a:rPr>
              <a:t>protected:</a:t>
            </a:r>
            <a:endParaRPr lang="zh-CN" altLang="zh-CN" sz="2000" b="1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/>
              <a:t>    </a:t>
            </a:r>
            <a:r>
              <a:rPr lang="en-US" altLang="zh-CN" sz="2000" b="1" dirty="0"/>
              <a:t>    </a:t>
            </a:r>
            <a:r>
              <a:rPr lang="zh-CN" altLang="zh-CN" sz="2000" b="1" dirty="0"/>
              <a:t>void g();</a:t>
            </a:r>
            <a:endParaRPr lang="en-US" altLang="zh-CN" sz="2000" b="1" dirty="0"/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/>
              <a:t>  </a:t>
            </a:r>
            <a:r>
              <a:rPr lang="en-US" altLang="zh-CN" sz="2000" b="1" dirty="0"/>
              <a:t>  </a:t>
            </a:r>
            <a:r>
              <a:rPr lang="zh-CN" altLang="zh-CN" sz="2000" b="1" dirty="0">
                <a:solidFill>
                  <a:srgbClr val="0070C0"/>
                </a:solidFill>
              </a:rPr>
              <a:t>private:</a:t>
            </a:r>
            <a:endParaRPr lang="zh-CN" altLang="zh-CN" sz="2000" b="1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/>
              <a:t>    </a:t>
            </a:r>
            <a:r>
              <a:rPr lang="en-US" altLang="zh-CN" sz="2000" b="1" dirty="0"/>
              <a:t>    </a:t>
            </a:r>
            <a:r>
              <a:rPr lang="zh-CN" altLang="zh-CN" sz="2000" b="1" dirty="0"/>
              <a:t>void h();</a:t>
            </a:r>
            <a:endParaRPr lang="zh-CN" altLang="zh-CN" sz="2000" b="1" dirty="0"/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/>
              <a:t>}; </a:t>
            </a:r>
            <a:endParaRPr lang="en-US" altLang="zh-CN" sz="2000" b="1" dirty="0"/>
          </a:p>
          <a:p>
            <a:pPr lvl="1">
              <a:lnSpc>
                <a:spcPct val="90000"/>
              </a:lnSpc>
              <a:buNone/>
            </a:pPr>
            <a:endParaRPr lang="en-US" altLang="zh-CN" sz="1000" b="1" dirty="0"/>
          </a:p>
          <a:p>
            <a:pPr lvl="1" algn="l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cs typeface="+mn-ea"/>
                <a:sym typeface="+mn-ea"/>
              </a:rPr>
              <a:t>void func()</a:t>
            </a:r>
            <a:r>
              <a:rPr lang="en-US" altLang="zh-CN" sz="2000" b="1" dirty="0">
                <a:cs typeface="+mn-ea"/>
                <a:sym typeface="+mn-ea"/>
              </a:rPr>
              <a:t> //</a:t>
            </a:r>
            <a:r>
              <a:rPr lang="zh-CN" altLang="en-US" sz="2000" b="1" dirty="0">
                <a:cs typeface="+mn-ea"/>
                <a:sym typeface="+mn-ea"/>
              </a:rPr>
              <a:t>实例用户</a:t>
            </a:r>
            <a:endParaRPr lang="zh-CN" altLang="zh-CN" sz="2000" b="1" dirty="0">
              <a:cs typeface="+mn-ea"/>
            </a:endParaRPr>
          </a:p>
          <a:p>
            <a:pPr lvl="1" algn="l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cs typeface="+mn-ea"/>
                <a:sym typeface="+mn-ea"/>
              </a:rPr>
              <a:t>{ B b;</a:t>
            </a:r>
            <a:endParaRPr lang="zh-CN" altLang="zh-CN" sz="2000" b="1" dirty="0">
              <a:cs typeface="+mn-ea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/>
              <a:t>b.q();  //OK</a:t>
            </a:r>
            <a:endParaRPr lang="zh-CN" altLang="zh-CN" sz="2000" b="1" dirty="0"/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>
                <a:solidFill>
                  <a:srgbClr val="FF0000"/>
                </a:solidFill>
              </a:rPr>
              <a:t>b.f();  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zh-CN" sz="2000" b="1" dirty="0">
                <a:solidFill>
                  <a:srgbClr val="FF0000"/>
                </a:solidFill>
              </a:rPr>
              <a:t>//Error，f是B的protected成员。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>
                <a:solidFill>
                  <a:srgbClr val="FF0000"/>
                </a:solidFill>
              </a:rPr>
              <a:t>b.g();  //Error，g是B的protected成员。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>
                <a:solidFill>
                  <a:srgbClr val="FF0000"/>
                </a:solidFill>
              </a:rPr>
              <a:t>b.h();  //Error，h是B的不可直接访问的成员。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GB" altLang="zh-CN" sz="2000" b="1" dirty="0">
                <a:sym typeface="+mn-ea"/>
              </a:rPr>
              <a:t>}</a:t>
            </a:r>
            <a:endParaRPr lang="zh-CN" altLang="en-US" sz="2000" b="1" dirty="0"/>
          </a:p>
          <a:p>
            <a:pPr lvl="1">
              <a:lnSpc>
                <a:spcPct val="90000"/>
              </a:lnSpc>
              <a:buNone/>
            </a:pPr>
            <a:endParaRPr lang="zh-CN" altLang="zh-CN" sz="20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spcAft>
                <a:spcPts val="1200"/>
              </a:spcAft>
              <a:buNone/>
            </a:pPr>
            <a:endParaRPr lang="zh-CN" altLang="zh-CN" sz="2000" b="1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24000" y="190500"/>
            <a:ext cx="7010400" cy="8293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7.2.3 </a:t>
            </a:r>
            <a:r>
              <a:rPr kumimoji="0" lang="zh-CN" altLang="zh-CN" sz="4000" b="1" kern="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继承方式</a:t>
            </a:r>
            <a:r>
              <a:rPr kumimoji="0" lang="en-US" altLang="zh-CN" sz="4000" b="1" kern="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P272</a:t>
            </a:r>
            <a:r>
              <a:rPr kumimoji="0" lang="zh-CN" altLang="zh-CN" sz="4000" b="1" kern="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3530" y="1196975"/>
            <a:ext cx="556069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class B: protected A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{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public: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void q();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//除了h，其它都能访问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};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6" name="Rectangle 3"/>
          <p:cNvSpPr>
            <a:spLocks noGrp="1"/>
          </p:cNvSpPr>
          <p:nvPr/>
        </p:nvSpPr>
        <p:spPr>
          <a:xfrm>
            <a:off x="323215" y="981358"/>
            <a:ext cx="7459663" cy="48021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90000"/>
              </a:lnSpc>
              <a:buNone/>
            </a:pPr>
            <a:r>
              <a:rPr lang="zh-CN" altLang="zh-CN" sz="2000" b="1" dirty="0"/>
              <a:t>class A</a:t>
            </a:r>
            <a:endParaRPr lang="zh-CN" altLang="zh-CN" sz="2000" b="1" dirty="0"/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/>
              <a:t>{ </a:t>
            </a:r>
            <a:r>
              <a:rPr lang="en-US" altLang="zh-CN" sz="2000" b="1" dirty="0"/>
              <a:t>  </a:t>
            </a:r>
            <a:r>
              <a:rPr lang="zh-CN" altLang="zh-CN" sz="2000" b="1" dirty="0">
                <a:solidFill>
                  <a:srgbClr val="0070C0"/>
                </a:solidFill>
              </a:rPr>
              <a:t>public: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000" b="1" dirty="0"/>
              <a:t>        </a:t>
            </a:r>
            <a:r>
              <a:rPr lang="zh-CN" altLang="zh-CN" sz="2000" b="1" dirty="0"/>
              <a:t>void f();</a:t>
            </a:r>
            <a:endParaRPr lang="zh-CN" altLang="zh-CN" sz="2000" b="1" dirty="0"/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/>
              <a:t>  </a:t>
            </a:r>
            <a:r>
              <a:rPr lang="en-US" altLang="zh-CN" sz="2000" b="1" dirty="0"/>
              <a:t>  </a:t>
            </a:r>
            <a:r>
              <a:rPr lang="zh-CN" altLang="zh-CN" sz="2000" b="1" dirty="0">
                <a:solidFill>
                  <a:srgbClr val="0070C0"/>
                </a:solidFill>
              </a:rPr>
              <a:t>protected:</a:t>
            </a:r>
            <a:endParaRPr lang="zh-CN" altLang="zh-CN" sz="2000" b="1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/>
              <a:t>    </a:t>
            </a:r>
            <a:r>
              <a:rPr lang="en-US" altLang="zh-CN" sz="2000" b="1" dirty="0"/>
              <a:t>    </a:t>
            </a:r>
            <a:r>
              <a:rPr lang="zh-CN" altLang="zh-CN" sz="2000" b="1" dirty="0"/>
              <a:t>void g();</a:t>
            </a:r>
            <a:endParaRPr lang="en-US" altLang="zh-CN" sz="2000" b="1" dirty="0"/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/>
              <a:t>  </a:t>
            </a:r>
            <a:r>
              <a:rPr lang="en-US" altLang="zh-CN" sz="2000" b="1" dirty="0"/>
              <a:t>  </a:t>
            </a:r>
            <a:r>
              <a:rPr lang="zh-CN" altLang="zh-CN" sz="2000" b="1" dirty="0">
                <a:solidFill>
                  <a:srgbClr val="0070C0"/>
                </a:solidFill>
              </a:rPr>
              <a:t>private:</a:t>
            </a:r>
            <a:endParaRPr lang="zh-CN" altLang="zh-CN" sz="2000" b="1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/>
              <a:t>    </a:t>
            </a:r>
            <a:r>
              <a:rPr lang="en-US" altLang="zh-CN" sz="2000" b="1" dirty="0"/>
              <a:t>    </a:t>
            </a:r>
            <a:r>
              <a:rPr lang="zh-CN" altLang="zh-CN" sz="2000" b="1" dirty="0"/>
              <a:t>void h();</a:t>
            </a:r>
            <a:endParaRPr lang="zh-CN" altLang="zh-CN" sz="2000" b="1" dirty="0"/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/>
              <a:t>}; </a:t>
            </a:r>
            <a:endParaRPr lang="en-US" altLang="zh-CN" sz="2000" b="1" dirty="0"/>
          </a:p>
          <a:p>
            <a:pPr lvl="1">
              <a:lnSpc>
                <a:spcPct val="90000"/>
              </a:lnSpc>
              <a:buNone/>
            </a:pPr>
            <a:endParaRPr lang="en-US" altLang="zh-CN" sz="1000" b="1" dirty="0"/>
          </a:p>
          <a:p>
            <a:pPr lvl="1">
              <a:lnSpc>
                <a:spcPct val="90000"/>
              </a:lnSpc>
              <a:buNone/>
            </a:pPr>
            <a:endParaRPr lang="zh-CN" altLang="zh-CN" sz="20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spcAft>
                <a:spcPts val="1200"/>
              </a:spcAft>
              <a:buNone/>
            </a:pPr>
            <a:endParaRPr lang="zh-CN" altLang="zh-CN" sz="2000" b="1" dirty="0"/>
          </a:p>
        </p:txBody>
      </p:sp>
      <p:sp>
        <p:nvSpPr>
          <p:cNvPr id="6" name="矩形 5"/>
          <p:cNvSpPr/>
          <p:nvPr/>
        </p:nvSpPr>
        <p:spPr>
          <a:xfrm>
            <a:off x="2843530" y="1197233"/>
            <a:ext cx="4967288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class B: protected A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{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public: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void q();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//除了h，其它都能访问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};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3429000"/>
            <a:ext cx="6872605" cy="26346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zh-CN" b="1" dirty="0"/>
              <a:t>本章内容</a:t>
            </a:r>
            <a:endParaRPr lang="zh-CN" altLang="zh-CN" b="1" dirty="0"/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>
          <a:xfrm>
            <a:off x="1524000" y="2378868"/>
            <a:ext cx="3744913" cy="2100263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sz="2800" b="1" dirty="0">
                <a:solidFill>
                  <a:srgbClr val="0070C0"/>
                </a:solidFill>
              </a:rPr>
              <a:t>7.1 </a:t>
            </a:r>
            <a:r>
              <a:rPr lang="zh-CN" altLang="zh-CN" sz="2800" b="1" dirty="0">
                <a:solidFill>
                  <a:srgbClr val="0070C0"/>
                </a:solidFill>
              </a:rPr>
              <a:t>继承的概念</a:t>
            </a:r>
            <a:endParaRPr lang="zh-CN" altLang="zh-CN" sz="28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2800" b="1" dirty="0"/>
              <a:t>7.2 </a:t>
            </a:r>
            <a:r>
              <a:rPr lang="zh-CN" altLang="zh-CN" sz="2800" b="1" dirty="0"/>
              <a:t>单继承</a:t>
            </a:r>
            <a:endParaRPr lang="zh-CN" altLang="zh-CN" sz="2800" b="1" dirty="0"/>
          </a:p>
          <a:p>
            <a:pPr>
              <a:buNone/>
            </a:pPr>
            <a:r>
              <a:rPr lang="en-US" altLang="zh-CN" sz="2800" b="1" dirty="0"/>
              <a:t>7.3 </a:t>
            </a:r>
            <a:r>
              <a:rPr lang="zh-CN" altLang="zh-CN" sz="2800" b="1" dirty="0"/>
              <a:t>虚函数与动态绑定</a:t>
            </a:r>
            <a:endParaRPr lang="zh-CN" altLang="zh-CN" sz="2800" b="1" dirty="0"/>
          </a:p>
          <a:p>
            <a:pPr>
              <a:buNone/>
            </a:pPr>
            <a:r>
              <a:rPr lang="en-US" altLang="zh-CN" sz="2800" b="1" dirty="0"/>
              <a:t>7.4 </a:t>
            </a:r>
            <a:r>
              <a:rPr lang="zh-CN" altLang="zh-CN" sz="2800" b="1" dirty="0"/>
              <a:t>多继承</a:t>
            </a:r>
            <a:endParaRPr lang="zh-CN" altLang="zh-CN" sz="28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2058988"/>
            <a:ext cx="8532813" cy="28098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继承方式</a:t>
            </a:r>
            <a:r>
              <a: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的调整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：</a:t>
            </a:r>
            <a:r>
              <a: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除了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基类的</a:t>
            </a:r>
            <a:r>
              <a: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private成员，都可以在派生类中分别</a:t>
            </a:r>
            <a:r>
              <a: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</a:rPr>
              <a:t>调整</a:t>
            </a:r>
            <a:r>
              <a: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其访问控制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方式。</a:t>
            </a:r>
            <a:r>
              <a:rPr kumimoji="0" lang="zh-CN" altLang="zh-CN" sz="2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格式</a:t>
            </a: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如下：</a:t>
            </a: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| protected | private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 &lt;基类名&gt;::&lt;基类成员名&gt;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如果在派生类中调整了某个基类成员函数的访问控制，那么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也将调整基类中同名的重载函数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7.2.3 </a:t>
            </a:r>
            <a:r>
              <a:rPr kumimoji="0" lang="zh-CN" altLang="zh-CN" sz="4000" b="1" kern="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继承方式 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/>
          <p:nvPr/>
        </p:nvSpPr>
        <p:spPr>
          <a:xfrm>
            <a:off x="107950" y="188913"/>
            <a:ext cx="2700338" cy="213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b="1" dirty="0">
              <a:solidFill>
                <a:schemeClr val="tx1"/>
              </a:solidFill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type="body"/>
          </p:nvPr>
        </p:nvSpPr>
        <p:spPr>
          <a:xfrm>
            <a:off x="107315" y="116840"/>
            <a:ext cx="4436745" cy="6092825"/>
          </a:xfrm>
        </p:spPr>
        <p:txBody>
          <a:bodyPr vert="horz" wrap="square" lIns="91440" tIns="45720" rIns="91440" bIns="45720" anchor="t" anchorCtr="0"/>
          <a:lstStyle/>
          <a:p>
            <a:pPr>
              <a:spcBef>
                <a:spcPct val="0"/>
              </a:spcBef>
              <a:buNone/>
            </a:pPr>
            <a:r>
              <a:rPr lang="zh-CN" altLang="zh-CN" sz="2000" b="1" dirty="0"/>
              <a:t>class A</a:t>
            </a:r>
            <a:r>
              <a:rPr lang="en-US" altLang="zh-CN" sz="2000" b="1" dirty="0"/>
              <a:t>  //P273</a:t>
            </a:r>
            <a:endParaRPr lang="zh-CN" altLang="zh-CN" sz="2000" b="1" dirty="0"/>
          </a:p>
          <a:p>
            <a:pPr>
              <a:spcBef>
                <a:spcPct val="0"/>
              </a:spcBef>
              <a:buNone/>
            </a:pPr>
            <a:r>
              <a:rPr lang="zh-CN" altLang="zh-CN" sz="2000" b="1" dirty="0"/>
              <a:t>{ public:</a:t>
            </a:r>
            <a:endParaRPr lang="zh-CN" altLang="zh-CN" sz="2000" b="1" dirty="0"/>
          </a:p>
          <a:p>
            <a:pPr>
              <a:spcBef>
                <a:spcPct val="0"/>
              </a:spcBef>
              <a:buNone/>
            </a:pPr>
            <a:r>
              <a:rPr lang="zh-CN" altLang="zh-CN" sz="2000" b="1" dirty="0"/>
              <a:t>       void f1();   void f2();  void f3();</a:t>
            </a:r>
            <a:endParaRPr lang="zh-CN" altLang="zh-CN" sz="2000" b="1" dirty="0"/>
          </a:p>
          <a:p>
            <a:pPr>
              <a:spcBef>
                <a:spcPct val="0"/>
              </a:spcBef>
              <a:buNone/>
            </a:pPr>
            <a:r>
              <a:rPr lang="zh-CN" altLang="zh-CN" sz="2000" b="1" dirty="0"/>
              <a:t>  protected:</a:t>
            </a:r>
            <a:endParaRPr lang="zh-CN" altLang="zh-CN" sz="2000" b="1" dirty="0"/>
          </a:p>
          <a:p>
            <a:pPr>
              <a:spcBef>
                <a:spcPct val="0"/>
              </a:spcBef>
              <a:buNone/>
            </a:pPr>
            <a:r>
              <a:rPr lang="zh-CN" altLang="zh-CN" sz="2000" b="1" dirty="0"/>
              <a:t>       void g1();  void g2();  void g3();</a:t>
            </a:r>
            <a:endParaRPr lang="zh-CN" altLang="zh-CN" sz="2000" b="1" dirty="0"/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2000" b="1" dirty="0"/>
              <a:t>};</a:t>
            </a:r>
            <a:endParaRPr lang="en-US" altLang="zh-CN" sz="2000" b="1" dirty="0"/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endParaRPr lang="zh-CN" altLang="zh-CN" sz="2000" b="1" dirty="0"/>
          </a:p>
          <a:p>
            <a:pPr>
              <a:spcBef>
                <a:spcPct val="0"/>
              </a:spcBef>
              <a:buNone/>
            </a:pPr>
            <a:r>
              <a:rPr lang="zh-CN" altLang="zh-CN" sz="2000" b="1" dirty="0"/>
              <a:t>class B: </a:t>
            </a:r>
            <a:r>
              <a:rPr lang="zh-CN" altLang="zh-CN" sz="2000" b="1" dirty="0">
                <a:solidFill>
                  <a:srgbClr val="0070C0"/>
                </a:solidFill>
              </a:rPr>
              <a:t>private</a:t>
            </a:r>
            <a:r>
              <a:rPr lang="zh-CN" altLang="zh-CN" sz="2000" b="1" dirty="0"/>
              <a:t> A</a:t>
            </a:r>
            <a:endParaRPr lang="zh-CN" altLang="zh-CN" sz="2000" b="1" dirty="0"/>
          </a:p>
          <a:p>
            <a:pPr>
              <a:spcBef>
                <a:spcPct val="0"/>
              </a:spcBef>
              <a:buNone/>
            </a:pPr>
            <a:r>
              <a:rPr lang="zh-CN" altLang="zh-CN" sz="2000" b="1" dirty="0"/>
              <a:t>{ </a:t>
            </a:r>
            <a:r>
              <a:rPr lang="zh-CN" altLang="zh-CN" sz="2000" b="1" dirty="0">
                <a:solidFill>
                  <a:srgbClr val="0070C0"/>
                </a:solidFill>
              </a:rPr>
              <a:t>public:</a:t>
            </a:r>
            <a:r>
              <a:rPr lang="en-US" altLang="zh-CN" sz="2000" b="1" dirty="0">
                <a:solidFill>
                  <a:srgbClr val="0070C0"/>
                </a:solidFill>
              </a:rPr>
              <a:t>  //</a:t>
            </a:r>
            <a:r>
              <a:rPr lang="zh-CN" altLang="en-US" sz="2000" b="1" dirty="0">
                <a:solidFill>
                  <a:srgbClr val="0070C0"/>
                </a:solidFill>
              </a:rPr>
              <a:t>调整</a:t>
            </a:r>
            <a:endParaRPr lang="zh-CN" altLang="zh-CN" sz="20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zh-CN" sz="2000" b="1" dirty="0"/>
              <a:t>       A::f1; //把</a:t>
            </a:r>
            <a:r>
              <a:rPr lang="en-US" altLang="zh-CN" sz="2000" b="1" dirty="0"/>
              <a:t>f</a:t>
            </a:r>
            <a:r>
              <a:rPr lang="zh-CN" altLang="zh-CN" sz="2000" b="1" dirty="0"/>
              <a:t>1调整为public</a:t>
            </a:r>
            <a:endParaRPr lang="zh-CN" altLang="zh-CN" sz="2000" b="1" dirty="0"/>
          </a:p>
          <a:p>
            <a:pPr>
              <a:spcBef>
                <a:spcPct val="0"/>
              </a:spcBef>
              <a:buNone/>
            </a:pPr>
            <a:r>
              <a:rPr lang="zh-CN" altLang="zh-CN" sz="2000" b="1" dirty="0"/>
              <a:t> </a:t>
            </a:r>
            <a:r>
              <a:rPr lang="en-US" altLang="zh-CN" sz="2000" b="1" dirty="0"/>
              <a:t>      </a:t>
            </a:r>
            <a:r>
              <a:rPr lang="zh-CN" altLang="zh-CN" sz="2000" b="1" dirty="0"/>
              <a:t>A::g1;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//把g1调整为public。</a:t>
            </a:r>
            <a:endParaRPr lang="zh-CN" altLang="zh-CN" sz="2000" b="1" dirty="0"/>
          </a:p>
          <a:p>
            <a:pPr>
              <a:spcBef>
                <a:spcPct val="0"/>
              </a:spcBef>
              <a:buNone/>
            </a:pPr>
            <a:r>
              <a:rPr lang="zh-CN" altLang="zh-CN" sz="2000" b="1" dirty="0"/>
              <a:t>  </a:t>
            </a:r>
            <a:r>
              <a:rPr lang="zh-CN" altLang="zh-CN" sz="2000" b="1" dirty="0">
                <a:solidFill>
                  <a:srgbClr val="0070C0"/>
                </a:solidFill>
              </a:rPr>
              <a:t>protected:</a:t>
            </a:r>
            <a:r>
              <a:rPr lang="en-US" altLang="zh-CN" sz="2000" b="1" dirty="0">
                <a:solidFill>
                  <a:srgbClr val="0070C0"/>
                </a:solidFill>
              </a:rPr>
              <a:t>  //</a:t>
            </a:r>
            <a:r>
              <a:rPr lang="zh-CN" altLang="en-US" sz="2000" b="1" dirty="0">
                <a:solidFill>
                  <a:srgbClr val="0070C0"/>
                </a:solidFill>
              </a:rPr>
              <a:t>调整</a:t>
            </a:r>
            <a:endParaRPr lang="zh-CN" altLang="zh-CN" sz="20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zh-CN" sz="2000" b="1" dirty="0"/>
              <a:t>       A::f2;   //把f2调整为protected</a:t>
            </a:r>
            <a:endParaRPr lang="zh-CN" altLang="zh-CN" sz="2000" b="1" dirty="0"/>
          </a:p>
          <a:p>
            <a:pPr>
              <a:spcBef>
                <a:spcPct val="0"/>
              </a:spcBef>
              <a:buNone/>
            </a:pPr>
            <a:r>
              <a:rPr lang="zh-CN" altLang="zh-CN" sz="2000" b="1" dirty="0"/>
              <a:t> </a:t>
            </a:r>
            <a:r>
              <a:rPr lang="en-US" altLang="zh-CN" sz="2000" b="1" dirty="0"/>
              <a:t>      </a:t>
            </a:r>
            <a:r>
              <a:rPr lang="zh-CN" altLang="zh-CN" sz="2000" b="1" dirty="0"/>
              <a:t>A::g2;</a:t>
            </a:r>
            <a:r>
              <a:rPr lang="en-US" altLang="zh-CN" sz="2000" b="1" dirty="0"/>
              <a:t>  //把g2调整为protected</a:t>
            </a:r>
            <a:endParaRPr lang="en-US" altLang="zh-CN" sz="2000" b="1" dirty="0"/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2000" b="1" dirty="0"/>
              <a:t>};</a:t>
            </a:r>
            <a:endParaRPr lang="en-US" altLang="zh-CN" sz="2000" b="1" dirty="0"/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endParaRPr lang="zh-CN" altLang="zh-CN" sz="20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39565" y="2997200"/>
            <a:ext cx="3376295" cy="596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r="4360"/>
          <a:stretch>
            <a:fillRect/>
          </a:stretch>
        </p:blipFill>
        <p:spPr>
          <a:xfrm>
            <a:off x="4079240" y="3357245"/>
            <a:ext cx="5064760" cy="27997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405" y="0"/>
            <a:ext cx="7010400" cy="15271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/>
              <a:t>子类型</a:t>
            </a:r>
            <a:r>
              <a:rPr lang="en-US" altLang="zh-CN" b="1"/>
              <a:t>  PP273</a:t>
            </a:r>
            <a:endParaRPr lang="en-US" altLang="zh-CN" b="1"/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05" y="1268730"/>
            <a:ext cx="819785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GB" sz="2800" b="1" dirty="0"/>
              <a:t>如果一个类型</a:t>
            </a:r>
            <a:r>
              <a:rPr lang="en-GB" altLang="zh-CN" sz="2800" b="1" dirty="0"/>
              <a:t>S</a:t>
            </a:r>
            <a:r>
              <a:rPr lang="zh-CN" altLang="en-GB" sz="2800" b="1" dirty="0"/>
              <a:t>是另一个类型</a:t>
            </a:r>
            <a:r>
              <a:rPr lang="en-GB" altLang="zh-CN" sz="2800" b="1" dirty="0"/>
              <a:t>T</a:t>
            </a:r>
            <a:r>
              <a:rPr lang="zh-CN" altLang="en-GB" sz="2800" b="1" dirty="0"/>
              <a:t>的子类型，则对用</a:t>
            </a:r>
            <a:r>
              <a:rPr lang="en-GB" altLang="zh-CN" sz="2800" b="1" dirty="0"/>
              <a:t>T</a:t>
            </a:r>
            <a:r>
              <a:rPr lang="zh-CN" altLang="en-GB" sz="2800" b="1" dirty="0"/>
              <a:t>表达的所有程序</a:t>
            </a:r>
            <a:r>
              <a:rPr lang="en-GB" altLang="zh-CN" sz="2800" b="1" dirty="0"/>
              <a:t>P</a:t>
            </a:r>
            <a:r>
              <a:rPr lang="zh-CN" altLang="en-GB" sz="2800" b="1" dirty="0"/>
              <a:t>，当用</a:t>
            </a:r>
            <a:r>
              <a:rPr lang="en-GB" altLang="zh-CN" sz="2800" b="1" dirty="0"/>
              <a:t>S</a:t>
            </a:r>
            <a:r>
              <a:rPr lang="zh-CN" altLang="en-GB" sz="2800" b="1" dirty="0"/>
              <a:t>去替换程序</a:t>
            </a:r>
            <a:r>
              <a:rPr lang="en-GB" altLang="zh-CN" sz="2800" b="1" dirty="0"/>
              <a:t>P</a:t>
            </a:r>
            <a:r>
              <a:rPr lang="zh-CN" altLang="en-GB" sz="2800" b="1" dirty="0"/>
              <a:t>中的所有</a:t>
            </a:r>
            <a:r>
              <a:rPr lang="en-GB" altLang="zh-CN" sz="2800" b="1" dirty="0"/>
              <a:t>T</a:t>
            </a:r>
            <a:r>
              <a:rPr lang="zh-CN" altLang="en-GB" sz="2800" b="1" dirty="0"/>
              <a:t>时，程序</a:t>
            </a:r>
            <a:r>
              <a:rPr lang="en-GB" altLang="zh-CN" sz="2800" b="1" dirty="0"/>
              <a:t>P</a:t>
            </a:r>
            <a:r>
              <a:rPr lang="zh-CN" altLang="en-GB" sz="2800" b="1" dirty="0"/>
              <a:t>的功能不变。</a:t>
            </a:r>
            <a:endParaRPr lang="zh-CN" altLang="en-GB" sz="2800" b="1" dirty="0"/>
          </a:p>
          <a:p>
            <a:pPr lvl="1" eaLnBrk="1" hangingPunct="1">
              <a:defRPr/>
            </a:pPr>
            <a:r>
              <a:rPr lang="zh-CN" altLang="en-GB" sz="2400" b="1" dirty="0"/>
              <a:t>一个类型的操作也适合于它的子类型。</a:t>
            </a:r>
            <a:endParaRPr lang="zh-CN" altLang="en-GB" sz="2400" b="1" dirty="0"/>
          </a:p>
          <a:p>
            <a:pPr lvl="1" eaLnBrk="1" hangingPunct="1">
              <a:defRPr/>
            </a:pPr>
            <a:r>
              <a:rPr lang="zh-CN" altLang="en-GB" sz="2400" b="1" dirty="0"/>
              <a:t>一个子类型的值可以赋值或作为函数参数传给基类型变量。</a:t>
            </a:r>
            <a:r>
              <a:rPr lang="zh-CN" altLang="en-US" sz="2400" b="1" dirty="0"/>
              <a:t>  </a:t>
            </a:r>
            <a:endParaRPr lang="zh-CN" altLang="en-US" sz="2400" b="1" dirty="0"/>
          </a:p>
          <a:p>
            <a:pPr eaLnBrk="1" hangingPunct="1">
              <a:defRPr/>
            </a:pPr>
            <a:r>
              <a:rPr lang="zh-CN" altLang="en-US" sz="2800" b="1" dirty="0"/>
              <a:t>在</a:t>
            </a:r>
            <a:r>
              <a:rPr lang="en-US" altLang="zh-CN" sz="2800" b="1" dirty="0"/>
              <a:t>C++</a:t>
            </a:r>
            <a:r>
              <a:rPr lang="zh-CN" altLang="en-US" sz="2800" b="1" dirty="0"/>
              <a:t>中，把类看作类型，把以</a:t>
            </a:r>
            <a:r>
              <a:rPr lang="en-US" altLang="zh-CN" sz="2800" b="1" dirty="0">
                <a:solidFill>
                  <a:schemeClr val="tx2"/>
                </a:solidFill>
              </a:rPr>
              <a:t>public</a:t>
            </a:r>
            <a:r>
              <a:rPr lang="zh-CN" altLang="en-US" sz="2800" b="1" dirty="0">
                <a:solidFill>
                  <a:schemeClr val="tx2"/>
                </a:solidFill>
              </a:rPr>
              <a:t>方式继承</a:t>
            </a:r>
            <a:r>
              <a:rPr lang="zh-CN" altLang="en-US" sz="2800" b="1" dirty="0"/>
              <a:t>的派生类看作是基类的子类型。</a:t>
            </a:r>
            <a:endParaRPr lang="zh-CN" altLang="en-US" sz="2800" b="1" dirty="0"/>
          </a:p>
          <a:p>
            <a:pPr lvl="1" eaLnBrk="1" hangingPunct="1">
              <a:defRPr/>
            </a:pPr>
            <a:r>
              <a:rPr lang="zh-CN" altLang="en-US" sz="2400" b="1" dirty="0"/>
              <a:t>对</a:t>
            </a:r>
            <a:r>
              <a:rPr lang="zh-CN" altLang="en-GB" sz="2400" b="1" dirty="0"/>
              <a:t>基类对象</a:t>
            </a:r>
            <a:r>
              <a:rPr lang="zh-CN" altLang="en-US" sz="2400" b="1" dirty="0"/>
              <a:t>能实施的操作也能作用于</a:t>
            </a:r>
            <a:r>
              <a:rPr lang="zh-CN" altLang="en-GB" sz="2400" b="1" dirty="0"/>
              <a:t>派生类对象。</a:t>
            </a:r>
            <a:endParaRPr lang="zh-CN" altLang="en-GB" sz="2400" b="1" dirty="0"/>
          </a:p>
          <a:p>
            <a:pPr lvl="1" eaLnBrk="1" hangingPunct="1">
              <a:defRPr/>
            </a:pPr>
            <a:r>
              <a:rPr lang="zh-CN" altLang="en-GB" sz="2400" b="1" dirty="0"/>
              <a:t>在需要基类对象的地方可以用派生类对象去替代。 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23850" y="333375"/>
            <a:ext cx="9344025" cy="6191250"/>
          </a:xfrm>
        </p:spPr>
        <p:txBody>
          <a:bodyPr>
            <a:normAutofit fontScale="92500"/>
          </a:bodyPr>
          <a:lstStyle/>
          <a:p>
            <a:pPr marL="0" indent="0" eaLnBrk="1" hangingPunct="1">
              <a:buNone/>
              <a:defRPr/>
            </a:pPr>
            <a:r>
              <a:rPr lang="en-US" altLang="zh-CN" b="1" dirty="0"/>
              <a:t>   </a:t>
            </a:r>
            <a:r>
              <a:rPr lang="zh-CN" altLang="en-GB" b="1" dirty="0"/>
              <a:t>假设</a:t>
            </a:r>
            <a:r>
              <a:rPr lang="en-GB" altLang="zh-CN" b="1" dirty="0"/>
              <a:t>B</a:t>
            </a:r>
            <a:r>
              <a:rPr lang="zh-CN" altLang="en-GB" b="1" dirty="0"/>
              <a:t>是</a:t>
            </a:r>
            <a:r>
              <a:rPr lang="en-GB" altLang="zh-CN" b="1" dirty="0"/>
              <a:t>A</a:t>
            </a:r>
            <a:r>
              <a:rPr lang="zh-CN" altLang="en-GB" b="1" dirty="0"/>
              <a:t>的</a:t>
            </a:r>
            <a:r>
              <a:rPr lang="en-GB" altLang="zh-CN" b="1" dirty="0"/>
              <a:t>public</a:t>
            </a:r>
            <a:r>
              <a:rPr lang="zh-CN" altLang="en-GB" b="1" dirty="0"/>
              <a:t>继承的派生类，</a:t>
            </a:r>
            <a:r>
              <a:rPr lang="en-GB" altLang="zh-CN" b="1" dirty="0"/>
              <a:t>f</a:t>
            </a:r>
            <a:r>
              <a:rPr lang="zh-CN" altLang="en-GB" b="1" dirty="0"/>
              <a:t>是</a:t>
            </a:r>
            <a:r>
              <a:rPr lang="en-GB" altLang="zh-CN" b="1" dirty="0"/>
              <a:t>A</a:t>
            </a:r>
            <a:r>
              <a:rPr lang="zh-CN" altLang="en-GB" b="1" dirty="0"/>
              <a:t>类的</a:t>
            </a:r>
            <a:r>
              <a:rPr lang="en-US" altLang="zh-CN" b="1" dirty="0"/>
              <a:t>public</a:t>
            </a:r>
            <a:r>
              <a:rPr lang="zh-CN" altLang="en-GB" b="1" dirty="0"/>
              <a:t>成员</a:t>
            </a:r>
            <a:r>
              <a:rPr lang="en-US" altLang="zh-CN" b="1" dirty="0"/>
              <a:t>  </a:t>
            </a:r>
            <a:r>
              <a:rPr lang="en-US" altLang="zh-CN" b="1" dirty="0">
                <a:sym typeface="+mn-ea"/>
              </a:rPr>
              <a:t>   </a:t>
            </a:r>
            <a:endParaRPr lang="en-US" altLang="zh-CN" b="1" dirty="0">
              <a:sym typeface="+mn-ea"/>
            </a:endParaRPr>
          </a:p>
          <a:p>
            <a:pPr marL="0" indent="0" eaLnBrk="1" hangingPunct="1">
              <a:buNone/>
              <a:defRPr/>
            </a:pPr>
            <a:r>
              <a:rPr lang="en-US" altLang="zh-CN" b="1" dirty="0">
                <a:sym typeface="+mn-ea"/>
              </a:rPr>
              <a:t>    </a:t>
            </a:r>
            <a:r>
              <a:rPr lang="zh-CN" altLang="en-GB" b="1" dirty="0"/>
              <a:t>函数，</a:t>
            </a:r>
            <a:r>
              <a:rPr lang="en-GB" altLang="zh-CN" b="1" dirty="0"/>
              <a:t>g</a:t>
            </a:r>
            <a:r>
              <a:rPr lang="zh-CN" altLang="en-GB" b="1" dirty="0"/>
              <a:t>是</a:t>
            </a:r>
            <a:r>
              <a:rPr lang="en-GB" altLang="zh-CN" b="1" dirty="0"/>
              <a:t>B</a:t>
            </a:r>
            <a:r>
              <a:rPr lang="zh-CN" altLang="en-GB" b="1" dirty="0"/>
              <a:t>类</a:t>
            </a:r>
            <a:r>
              <a:rPr lang="zh-CN" altLang="en-US" b="1" dirty="0"/>
              <a:t>新定义</a:t>
            </a:r>
            <a:r>
              <a:rPr lang="zh-CN" altLang="en-GB" b="1" dirty="0"/>
              <a:t>的</a:t>
            </a:r>
            <a:r>
              <a:rPr lang="en-US" altLang="zh-CN" b="1" dirty="0"/>
              <a:t>public</a:t>
            </a:r>
            <a:r>
              <a:rPr lang="zh-CN" altLang="en-GB" b="1" dirty="0"/>
              <a:t>成员函数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897255" lvl="1" indent="-497205" eaLnBrk="1" hangingPunct="1">
              <a:defRPr/>
            </a:pPr>
            <a:r>
              <a:rPr lang="zh-CN" altLang="en-GB" b="1" dirty="0"/>
              <a:t>下面</a:t>
            </a:r>
            <a:r>
              <a:rPr lang="zh-CN" altLang="en-US" b="1" dirty="0"/>
              <a:t>的操作</a:t>
            </a:r>
            <a:r>
              <a:rPr lang="zh-CN" altLang="en-GB" b="1" dirty="0"/>
              <a:t>是合法的：</a:t>
            </a:r>
            <a:r>
              <a:rPr lang="zh-CN" altLang="en-US" b="1" dirty="0"/>
              <a:t> </a:t>
            </a:r>
            <a:endParaRPr lang="zh-CN" altLang="en-GB" b="1" dirty="0"/>
          </a:p>
          <a:p>
            <a:pPr marL="1371600" lvl="2" indent="-457200" eaLnBrk="1" hangingPunct="1">
              <a:buFont typeface="Wingdings" panose="05000000000000000000" pitchFamily="2" charset="2"/>
              <a:buNone/>
              <a:defRPr/>
            </a:pPr>
            <a:r>
              <a:rPr lang="en-GB" altLang="zh-CN" b="1" dirty="0"/>
              <a:t>A </a:t>
            </a:r>
            <a:r>
              <a:rPr lang="en-GB" altLang="zh-CN" b="1" dirty="0" err="1"/>
              <a:t>a</a:t>
            </a:r>
            <a:r>
              <a:rPr lang="en-GB" altLang="zh-CN" b="1" dirty="0"/>
              <a:t>;</a:t>
            </a:r>
            <a:endParaRPr lang="en-GB" altLang="zh-CN" b="1" dirty="0"/>
          </a:p>
          <a:p>
            <a:pPr marL="1371600" lvl="2" indent="-457200" eaLnBrk="1" hangingPunct="1">
              <a:buFont typeface="Wingdings" panose="05000000000000000000" pitchFamily="2" charset="2"/>
              <a:buNone/>
              <a:defRPr/>
            </a:pPr>
            <a:r>
              <a:rPr lang="en-GB" altLang="zh-CN" b="1" dirty="0"/>
              <a:t>B </a:t>
            </a:r>
            <a:r>
              <a:rPr lang="en-GB" altLang="zh-CN" b="1" dirty="0" err="1"/>
              <a:t>b</a:t>
            </a:r>
            <a:r>
              <a:rPr lang="en-GB" altLang="zh-CN" b="1" dirty="0"/>
              <a:t>;</a:t>
            </a:r>
            <a:endParaRPr lang="en-GB" altLang="zh-CN" b="1" dirty="0"/>
          </a:p>
          <a:p>
            <a:pPr marL="1371600" lvl="2" indent="-457200" eaLnBrk="1" hangingPunct="1">
              <a:buFont typeface="Wingdings" panose="05000000000000000000" pitchFamily="2" charset="2"/>
              <a:buNone/>
              <a:defRPr/>
            </a:pPr>
            <a:r>
              <a:rPr lang="en-GB" altLang="zh-CN" b="1" dirty="0" err="1"/>
              <a:t>a.f</a:t>
            </a:r>
            <a:r>
              <a:rPr lang="en-GB" altLang="zh-CN" b="1" dirty="0"/>
              <a:t>(); </a:t>
            </a:r>
            <a:r>
              <a:rPr lang="en-GB" altLang="zh-CN" b="1" dirty="0" err="1"/>
              <a:t>b.</a:t>
            </a:r>
            <a:r>
              <a:rPr lang="en-GB" altLang="zh-CN" b="1" dirty="0" err="1">
                <a:solidFill>
                  <a:srgbClr val="FFC000"/>
                </a:solidFill>
              </a:rPr>
              <a:t>f</a:t>
            </a:r>
            <a:r>
              <a:rPr lang="en-GB" altLang="zh-CN" b="1" dirty="0">
                <a:solidFill>
                  <a:srgbClr val="FFC000"/>
                </a:solidFill>
              </a:rPr>
              <a:t>()</a:t>
            </a:r>
            <a:r>
              <a:rPr lang="en-GB" altLang="zh-CN" b="1" dirty="0"/>
              <a:t>; //</a:t>
            </a:r>
            <a:r>
              <a:rPr lang="en-US" altLang="zh-CN" b="1" dirty="0"/>
              <a:t>OK</a:t>
            </a:r>
            <a:endParaRPr lang="en-US" altLang="zh-CN" b="1" dirty="0"/>
          </a:p>
          <a:p>
            <a:pPr marL="1371600" lvl="2" indent="-457200" eaLnBrk="1" hangingPunct="1">
              <a:buFont typeface="Wingdings" panose="05000000000000000000" pitchFamily="2" charset="2"/>
              <a:buNone/>
              <a:defRPr/>
            </a:pPr>
            <a:r>
              <a:rPr lang="en-GB" altLang="zh-CN" b="1" dirty="0"/>
              <a:t>a = </a:t>
            </a:r>
            <a:r>
              <a:rPr lang="en-GB" altLang="zh-CN" b="1" dirty="0">
                <a:solidFill>
                  <a:srgbClr val="FFC000"/>
                </a:solidFill>
              </a:rPr>
              <a:t>b</a:t>
            </a:r>
            <a:r>
              <a:rPr lang="en-GB" altLang="zh-CN" b="1" dirty="0"/>
              <a:t>;  //</a:t>
            </a:r>
            <a:r>
              <a:rPr lang="en-US" altLang="zh-CN" b="1" dirty="0"/>
              <a:t>OK</a:t>
            </a:r>
            <a:r>
              <a:rPr lang="zh-CN" altLang="en-US" b="1" dirty="0"/>
              <a:t>，</a:t>
            </a:r>
            <a:r>
              <a:rPr lang="zh-CN" altLang="en-GB" b="1" dirty="0"/>
              <a:t>用</a:t>
            </a:r>
            <a:r>
              <a:rPr lang="en-GB" altLang="zh-CN" b="1" dirty="0"/>
              <a:t>b</a:t>
            </a:r>
            <a:r>
              <a:rPr lang="zh-CN" altLang="en-GB" b="1" dirty="0"/>
              <a:t>去改变</a:t>
            </a:r>
            <a:r>
              <a:rPr lang="en-GB" altLang="zh-CN" b="1" dirty="0"/>
              <a:t>a</a:t>
            </a:r>
            <a:r>
              <a:rPr lang="zh-CN" altLang="en-GB" b="1" dirty="0"/>
              <a:t>的状态，属于</a:t>
            </a:r>
            <a:r>
              <a:rPr lang="en-GB" altLang="zh-CN" b="1" dirty="0"/>
              <a:t>B</a:t>
            </a:r>
            <a:r>
              <a:rPr lang="zh-CN" altLang="en-GB" b="1" dirty="0"/>
              <a:t>但不属于</a:t>
            </a:r>
            <a:r>
              <a:rPr lang="en-GB" altLang="zh-CN" b="1" dirty="0"/>
              <a:t>A</a:t>
            </a:r>
            <a:r>
              <a:rPr lang="zh-CN" altLang="en-GB" b="1" dirty="0"/>
              <a:t>的</a:t>
            </a:r>
            <a:endParaRPr lang="zh-CN" altLang="en-GB" b="1" dirty="0"/>
          </a:p>
          <a:p>
            <a:pPr marL="1371600" lvl="2" indent="-457200" eaLnBrk="1" hangingPunct="1">
              <a:buFont typeface="Wingdings" panose="05000000000000000000" pitchFamily="2" charset="2"/>
              <a:buNone/>
              <a:defRPr/>
            </a:pPr>
            <a:r>
              <a:rPr lang="zh-CN" altLang="en-GB" b="1" dirty="0"/>
              <a:t>		   </a:t>
            </a:r>
            <a:r>
              <a:rPr lang="en-GB" altLang="zh-CN" b="1" dirty="0"/>
              <a:t>//</a:t>
            </a:r>
            <a:r>
              <a:rPr lang="zh-CN" altLang="en-GB" b="1" dirty="0"/>
              <a:t>数据成员将被忽略。</a:t>
            </a:r>
            <a:endParaRPr lang="zh-CN" altLang="en-GB" b="1" dirty="0"/>
          </a:p>
          <a:p>
            <a:pPr marL="1371600" lvl="2" indent="-457200" eaLnBrk="1" hangingPunct="1">
              <a:buFont typeface="Wingdings" panose="05000000000000000000" pitchFamily="2" charset="2"/>
              <a:buNone/>
              <a:defRPr/>
            </a:pPr>
            <a:r>
              <a:rPr lang="en-GB" altLang="zh-CN" b="1" dirty="0"/>
              <a:t>A *p = &amp;</a:t>
            </a:r>
            <a:r>
              <a:rPr lang="en-GB" altLang="zh-CN" b="1" dirty="0">
                <a:solidFill>
                  <a:srgbClr val="FFC000"/>
                </a:solidFill>
              </a:rPr>
              <a:t>b</a:t>
            </a:r>
            <a:r>
              <a:rPr lang="en-GB" altLang="zh-CN" b="1" dirty="0"/>
              <a:t>;  //A</a:t>
            </a:r>
            <a:r>
              <a:rPr lang="zh-CN" altLang="en-GB" b="1" dirty="0"/>
              <a:t>类指针</a:t>
            </a:r>
            <a:r>
              <a:rPr lang="en-GB" altLang="zh-CN" b="1" dirty="0"/>
              <a:t>p</a:t>
            </a:r>
            <a:r>
              <a:rPr lang="zh-CN" altLang="en-GB" b="1" dirty="0"/>
              <a:t>指向</a:t>
            </a:r>
            <a:r>
              <a:rPr lang="en-GB" altLang="zh-CN" b="1" dirty="0"/>
              <a:t>B</a:t>
            </a:r>
            <a:r>
              <a:rPr lang="zh-CN" altLang="en-GB" b="1" dirty="0"/>
              <a:t>类对象</a:t>
            </a:r>
            <a:r>
              <a:rPr lang="en-GB" altLang="zh-CN" b="1" dirty="0"/>
              <a:t>b</a:t>
            </a:r>
            <a:r>
              <a:rPr lang="zh-CN" altLang="en-GB" b="1" dirty="0"/>
              <a:t>。</a:t>
            </a:r>
            <a:endParaRPr lang="en-US" altLang="zh-CN" b="1" dirty="0"/>
          </a:p>
          <a:p>
            <a:pPr marL="1371600" lvl="2" indent="-4572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void func1(A *p); </a:t>
            </a:r>
            <a:endParaRPr lang="en-US" altLang="zh-CN" b="1" dirty="0"/>
          </a:p>
          <a:p>
            <a:pPr marL="1371600" lvl="2" indent="-4572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void func2(A &amp;x);</a:t>
            </a:r>
            <a:endParaRPr lang="en-US" altLang="zh-CN" b="1" dirty="0"/>
          </a:p>
          <a:p>
            <a:pPr marL="1371600" lvl="2" indent="-4572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void func3(A x);</a:t>
            </a:r>
            <a:endParaRPr lang="en-US" altLang="zh-CN" b="1" dirty="0"/>
          </a:p>
          <a:p>
            <a:pPr marL="1371600" lvl="2" indent="-4572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func1(&amp;a); func2(a); func3(a); //OK</a:t>
            </a:r>
            <a:endParaRPr lang="en-US" altLang="zh-CN" b="1" dirty="0"/>
          </a:p>
          <a:p>
            <a:pPr marL="1371600" lvl="2" indent="-4572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func1(&amp;</a:t>
            </a:r>
            <a:r>
              <a:rPr lang="en-US" altLang="zh-CN" b="1" dirty="0">
                <a:solidFill>
                  <a:srgbClr val="FFC000"/>
                </a:solidFill>
              </a:rPr>
              <a:t>b</a:t>
            </a:r>
            <a:r>
              <a:rPr lang="en-US" altLang="zh-CN" b="1" dirty="0"/>
              <a:t>); func2(</a:t>
            </a:r>
            <a:r>
              <a:rPr lang="en-US" altLang="zh-CN" b="1" dirty="0">
                <a:solidFill>
                  <a:srgbClr val="FFC000"/>
                </a:solidFill>
              </a:rPr>
              <a:t>b</a:t>
            </a:r>
            <a:r>
              <a:rPr lang="en-US" altLang="zh-CN" b="1" dirty="0"/>
              <a:t>); func3(</a:t>
            </a:r>
            <a:r>
              <a:rPr lang="en-US" altLang="zh-CN" b="1" dirty="0">
                <a:solidFill>
                  <a:srgbClr val="FFC000"/>
                </a:solidFill>
              </a:rPr>
              <a:t>b</a:t>
            </a:r>
            <a:r>
              <a:rPr lang="en-US" altLang="zh-CN" b="1" dirty="0"/>
              <a:t>); //OK</a:t>
            </a:r>
            <a:endParaRPr lang="en-US" altLang="zh-CN" b="1" dirty="0"/>
          </a:p>
          <a:p>
            <a:pPr marL="1371600" lvl="2" indent="-457200" eaLnBrk="1" hangingPunct="1">
              <a:buFont typeface="Wingdings" panose="05000000000000000000" pitchFamily="2" charset="2"/>
              <a:buNone/>
              <a:defRPr/>
            </a:pPr>
            <a:endParaRPr lang="zh-CN" altLang="en-GB" b="1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0121" t="18613" r="15797" b="6963"/>
          <a:stretch>
            <a:fillRect/>
          </a:stretch>
        </p:blipFill>
        <p:spPr>
          <a:xfrm>
            <a:off x="5507990" y="3717290"/>
            <a:ext cx="3635375" cy="316801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308850" y="3717290"/>
            <a:ext cx="1532890" cy="448310"/>
          </a:xfrm>
          <a:prstGeom prst="rect">
            <a:avLst/>
          </a:prstGeom>
          <a:noFill/>
          <a:ln w="9525">
            <a:noFill/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indent="0">
              <a:buNone/>
              <a:defRPr/>
            </a:pPr>
            <a:r>
              <a:rPr lang="en-US" sz="2000" b="1" dirty="0"/>
              <a:t>Class A</a:t>
            </a:r>
            <a:endParaRPr lang="en-US" sz="2000" b="1" dirty="0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7835900" y="1196975"/>
            <a:ext cx="1613535" cy="1527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/>
              <a:t>P273</a:t>
            </a:r>
            <a:endParaRPr lang="en-US" altLang="zh-CN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" y="476250"/>
            <a:ext cx="8229600" cy="61214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897255" lvl="1" indent="-440055" eaLnBrk="1" hangingPunct="1">
              <a:defRPr/>
            </a:pPr>
            <a:r>
              <a:rPr lang="zh-CN" altLang="en-GB" b="1" dirty="0"/>
              <a:t>下面</a:t>
            </a:r>
            <a:r>
              <a:rPr lang="zh-CN" altLang="en-US" b="1" dirty="0"/>
              <a:t>的操作</a:t>
            </a:r>
            <a:r>
              <a:rPr lang="zh-CN" altLang="en-GB" b="1" dirty="0"/>
              <a:t>是不合法的：</a:t>
            </a:r>
            <a:endParaRPr lang="zh-CN" altLang="en-GB" b="1" dirty="0"/>
          </a:p>
          <a:p>
            <a:pPr marL="1371600" lvl="2" indent="-457200" eaLnBrk="1" hangingPunct="1">
              <a:buFont typeface="Wingdings" panose="05000000000000000000" pitchFamily="2" charset="2"/>
              <a:buNone/>
              <a:defRPr/>
            </a:pPr>
            <a:r>
              <a:rPr lang="en-GB" altLang="zh-CN" b="1" dirty="0"/>
              <a:t>A </a:t>
            </a:r>
            <a:r>
              <a:rPr lang="en-GB" altLang="zh-CN" b="1" dirty="0" err="1"/>
              <a:t>a</a:t>
            </a:r>
            <a:r>
              <a:rPr lang="en-GB" altLang="zh-CN" b="1" dirty="0"/>
              <a:t>;</a:t>
            </a:r>
            <a:endParaRPr lang="en-GB" altLang="zh-CN" b="1" dirty="0"/>
          </a:p>
          <a:p>
            <a:pPr marL="1371600" lvl="2" indent="-457200" eaLnBrk="1" hangingPunct="1">
              <a:buFont typeface="Wingdings" panose="05000000000000000000" pitchFamily="2" charset="2"/>
              <a:buNone/>
              <a:defRPr/>
            </a:pPr>
            <a:r>
              <a:rPr lang="en-GB" altLang="zh-CN" b="1" dirty="0"/>
              <a:t>B </a:t>
            </a:r>
            <a:r>
              <a:rPr lang="en-GB" altLang="zh-CN" b="1" dirty="0" err="1"/>
              <a:t>b</a:t>
            </a:r>
            <a:r>
              <a:rPr lang="en-GB" altLang="zh-CN" b="1" dirty="0"/>
              <a:t>;</a:t>
            </a:r>
            <a:endParaRPr lang="en-GB" altLang="zh-CN" b="1" dirty="0"/>
          </a:p>
          <a:p>
            <a:pPr marL="1371600" lvl="2" indent="-457200" eaLnBrk="1" hangingPunct="1">
              <a:buFont typeface="Wingdings" panose="05000000000000000000" pitchFamily="2" charset="2"/>
              <a:buNone/>
              <a:defRPr/>
            </a:pPr>
            <a:r>
              <a:rPr lang="en-GB" altLang="zh-CN" b="1" dirty="0" err="1"/>
              <a:t>b.g</a:t>
            </a:r>
            <a:r>
              <a:rPr lang="en-GB" altLang="zh-CN" b="1" dirty="0"/>
              <a:t>(); //</a:t>
            </a:r>
            <a:r>
              <a:rPr lang="en-US" altLang="zh-CN" b="1"/>
              <a:t>OK</a:t>
            </a:r>
            <a:endParaRPr lang="en-GB" altLang="zh-CN" b="1" dirty="0"/>
          </a:p>
          <a:p>
            <a:pPr marL="1371600" lvl="2" indent="-4572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 err="1"/>
              <a:t>a.</a:t>
            </a:r>
            <a:r>
              <a:rPr lang="en-US" altLang="zh-CN" b="1" dirty="0" err="1">
                <a:solidFill>
                  <a:srgbClr val="FFC000"/>
                </a:solidFill>
              </a:rPr>
              <a:t>g</a:t>
            </a:r>
            <a:r>
              <a:rPr lang="en-US" altLang="zh-CN" b="1" dirty="0"/>
              <a:t>(); //</a:t>
            </a:r>
            <a:r>
              <a:rPr lang="en-US" altLang="zh-CN" b="1" dirty="0">
                <a:solidFill>
                  <a:srgbClr val="FFC000"/>
                </a:solidFill>
              </a:rPr>
              <a:t>Error</a:t>
            </a:r>
            <a:r>
              <a:rPr lang="zh-CN" altLang="en-GB" b="1" dirty="0"/>
              <a:t>，</a:t>
            </a:r>
            <a:r>
              <a:rPr lang="en-US" altLang="zh-CN" b="1" dirty="0"/>
              <a:t>a</a:t>
            </a:r>
            <a:r>
              <a:rPr lang="zh-CN" altLang="en-US" b="1" dirty="0"/>
              <a:t>没有</a:t>
            </a:r>
            <a:r>
              <a:rPr lang="en-US" altLang="zh-CN" b="1" dirty="0"/>
              <a:t>g</a:t>
            </a:r>
            <a:r>
              <a:rPr lang="zh-CN" altLang="en-US" b="1" dirty="0"/>
              <a:t>这个成员函数。</a:t>
            </a:r>
            <a:endParaRPr lang="zh-CN" altLang="en-GB" b="1" dirty="0">
              <a:solidFill>
                <a:srgbClr val="FFC000"/>
              </a:solidFill>
            </a:endParaRPr>
          </a:p>
          <a:p>
            <a:pPr marL="1371600" lvl="2" indent="-457200" eaLnBrk="1" hangingPunct="1">
              <a:buFont typeface="Wingdings" panose="05000000000000000000" pitchFamily="2" charset="2"/>
              <a:buNone/>
              <a:defRPr/>
            </a:pPr>
            <a:r>
              <a:rPr lang="en-GB" altLang="zh-CN" b="1" dirty="0"/>
              <a:t>b = </a:t>
            </a:r>
            <a:r>
              <a:rPr lang="en-GB" altLang="zh-CN" b="1" dirty="0">
                <a:solidFill>
                  <a:srgbClr val="FFC000"/>
                </a:solidFill>
              </a:rPr>
              <a:t>a</a:t>
            </a:r>
            <a:r>
              <a:rPr lang="en-GB" altLang="zh-CN" b="1" dirty="0"/>
              <a:t>;  //</a:t>
            </a:r>
            <a:r>
              <a:rPr lang="en-GB" altLang="zh-CN" b="1" dirty="0">
                <a:solidFill>
                  <a:srgbClr val="FFC000"/>
                </a:solidFill>
              </a:rPr>
              <a:t>Error</a:t>
            </a:r>
            <a:r>
              <a:rPr lang="zh-CN" altLang="en-GB" b="1" dirty="0"/>
              <a:t>，它将导致</a:t>
            </a:r>
            <a:r>
              <a:rPr lang="en-GB" altLang="zh-CN" b="1" dirty="0"/>
              <a:t>b</a:t>
            </a:r>
            <a:r>
              <a:rPr lang="zh-CN" altLang="en-GB" b="1" dirty="0"/>
              <a:t>有不确定的成员数据</a:t>
            </a:r>
            <a:endParaRPr lang="en-US" altLang="zh-CN" b="1" dirty="0"/>
          </a:p>
          <a:p>
            <a:pPr marL="1371600" lvl="2" indent="-4572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		   //</a:t>
            </a:r>
            <a:r>
              <a:rPr lang="zh-CN" altLang="en-GB" b="1" dirty="0"/>
              <a:t>（</a:t>
            </a:r>
            <a:r>
              <a:rPr lang="en-GB" altLang="zh-CN" b="1" dirty="0"/>
              <a:t>a</a:t>
            </a:r>
            <a:r>
              <a:rPr lang="zh-CN" altLang="en-GB" b="1" dirty="0"/>
              <a:t>中没有这些数据）。</a:t>
            </a:r>
            <a:endParaRPr lang="zh-CN" altLang="en-GB" b="1" dirty="0"/>
          </a:p>
          <a:p>
            <a:pPr marL="1371600" lvl="2" indent="-457200" eaLnBrk="1" hangingPunct="1">
              <a:buFont typeface="Wingdings" panose="05000000000000000000" pitchFamily="2" charset="2"/>
              <a:buNone/>
              <a:defRPr/>
            </a:pPr>
            <a:r>
              <a:rPr lang="en-GB" altLang="zh-CN" b="1" dirty="0"/>
              <a:t>B *q = &amp;</a:t>
            </a:r>
            <a:r>
              <a:rPr lang="en-GB" altLang="zh-CN" b="1" dirty="0">
                <a:solidFill>
                  <a:srgbClr val="FFC000"/>
                </a:solidFill>
              </a:rPr>
              <a:t>a</a:t>
            </a:r>
            <a:r>
              <a:rPr lang="en-GB" altLang="zh-CN" b="1" dirty="0"/>
              <a:t>;  //</a:t>
            </a:r>
            <a:r>
              <a:rPr lang="en-GB" altLang="zh-CN" b="1" dirty="0">
                <a:solidFill>
                  <a:srgbClr val="FFC000"/>
                </a:solidFill>
              </a:rPr>
              <a:t>Error</a:t>
            </a:r>
            <a:r>
              <a:rPr lang="zh-CN" altLang="en-GB" b="1" dirty="0"/>
              <a:t>，将导致通过</a:t>
            </a:r>
            <a:r>
              <a:rPr lang="en-GB" altLang="zh-CN" b="1" dirty="0"/>
              <a:t>q</a:t>
            </a:r>
            <a:r>
              <a:rPr lang="zh-CN" altLang="en-GB" b="1" dirty="0"/>
              <a:t>向</a:t>
            </a:r>
            <a:r>
              <a:rPr lang="en-GB" altLang="zh-CN" b="1" dirty="0"/>
              <a:t>a</a:t>
            </a:r>
            <a:r>
              <a:rPr lang="zh-CN" altLang="en-GB" b="1" dirty="0"/>
              <a:t>发送它不能</a:t>
            </a:r>
            <a:endParaRPr lang="en-US" altLang="zh-CN" b="1" dirty="0"/>
          </a:p>
          <a:p>
            <a:pPr marL="1371600" lvl="2" indent="-4572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			 //</a:t>
            </a:r>
            <a:r>
              <a:rPr lang="zh-CN" altLang="en-GB" b="1" dirty="0"/>
              <a:t>处理的消息，如：</a:t>
            </a:r>
            <a:r>
              <a:rPr lang="en-GB" altLang="zh-CN" b="1" dirty="0"/>
              <a:t>q-&gt;g();</a:t>
            </a:r>
            <a:endParaRPr lang="en-GB" altLang="zh-CN" b="1" dirty="0"/>
          </a:p>
          <a:p>
            <a:pPr marL="1371600" lvl="2" indent="-4572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void func1(B *p); </a:t>
            </a:r>
            <a:endParaRPr lang="en-US" altLang="zh-CN" b="1" dirty="0"/>
          </a:p>
          <a:p>
            <a:pPr marL="1371600" lvl="2" indent="-4572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void func2(B &amp;x);</a:t>
            </a:r>
            <a:endParaRPr lang="en-US" altLang="zh-CN" b="1" dirty="0"/>
          </a:p>
          <a:p>
            <a:pPr marL="1371600" lvl="2" indent="-4572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void func3(B x);</a:t>
            </a:r>
            <a:endParaRPr lang="en-US" altLang="zh-CN" b="1" dirty="0"/>
          </a:p>
          <a:p>
            <a:pPr marL="1371600" lvl="2" indent="-4572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func1(&amp;b); func2(b); func3(b); //OK</a:t>
            </a:r>
            <a:endParaRPr lang="zh-CN" altLang="en-GB" b="1" dirty="0"/>
          </a:p>
          <a:p>
            <a:pPr marL="1371600" lvl="2" indent="-4572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/>
              <a:t>func1(&amp;</a:t>
            </a:r>
            <a:r>
              <a:rPr lang="en-US" altLang="zh-CN" b="1" dirty="0">
                <a:solidFill>
                  <a:srgbClr val="FFC000"/>
                </a:solidFill>
              </a:rPr>
              <a:t>a</a:t>
            </a:r>
            <a:r>
              <a:rPr lang="en-US" altLang="zh-CN" b="1" dirty="0"/>
              <a:t>); func2(</a:t>
            </a:r>
            <a:r>
              <a:rPr lang="en-US" altLang="zh-CN" b="1" dirty="0">
                <a:solidFill>
                  <a:srgbClr val="FFC000"/>
                </a:solidFill>
              </a:rPr>
              <a:t>a</a:t>
            </a:r>
            <a:r>
              <a:rPr lang="en-US" altLang="zh-CN" b="1" dirty="0"/>
              <a:t>); func3(</a:t>
            </a:r>
            <a:r>
              <a:rPr lang="en-US" altLang="zh-CN" b="1" dirty="0">
                <a:solidFill>
                  <a:srgbClr val="FFC000"/>
                </a:solidFill>
              </a:rPr>
              <a:t>a</a:t>
            </a:r>
            <a:r>
              <a:rPr lang="en-US" altLang="zh-CN" b="1" dirty="0"/>
              <a:t>); //</a:t>
            </a:r>
            <a:r>
              <a:rPr lang="en-US" altLang="zh-CN" b="1" dirty="0">
                <a:solidFill>
                  <a:srgbClr val="FFC000"/>
                </a:solidFill>
              </a:rPr>
              <a:t>Error 基类对象不能作为参数传给需要派生类对象的函数</a:t>
            </a:r>
            <a:endParaRPr lang="en-US" altLang="zh-CN" b="1" dirty="0">
              <a:solidFill>
                <a:srgbClr val="FFC000"/>
              </a:solidFill>
            </a:endParaRPr>
          </a:p>
          <a:p>
            <a:pPr marL="1371600" lvl="2" indent="-457200" eaLnBrk="1" hangingPunct="1">
              <a:buFont typeface="Wingdings" panose="05000000000000000000" pitchFamily="2" charset="2"/>
              <a:buNone/>
              <a:defRPr/>
            </a:pPr>
            <a:endParaRPr lang="en-US" altLang="zh-CN" b="1" dirty="0"/>
          </a:p>
          <a:p>
            <a:pPr>
              <a:defRPr/>
            </a:pPr>
            <a:endParaRPr lang="zh-CN" altLang="en-US" b="1" dirty="0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452360" y="188595"/>
            <a:ext cx="1613535" cy="1527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/>
              <a:t>P273</a:t>
            </a:r>
            <a:endParaRPr lang="en-US" altLang="zh-CN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1598613" y="487363"/>
            <a:ext cx="7188200" cy="941387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b="1" dirty="0"/>
              <a:t>7.2.4 </a:t>
            </a:r>
            <a:r>
              <a:rPr lang="zh-CN" altLang="zh-CN" b="1" dirty="0"/>
              <a:t>派生类对象的初始化 </a:t>
            </a:r>
            <a:endParaRPr lang="zh-CN" altLang="zh-CN" b="1" dirty="0"/>
          </a:p>
        </p:txBody>
      </p:sp>
      <p:sp>
        <p:nvSpPr>
          <p:cNvPr id="30723" name="Rectangle 3"/>
          <p:cNvSpPr>
            <a:spLocks noGrp="1"/>
          </p:cNvSpPr>
          <p:nvPr>
            <p:ph type="body"/>
          </p:nvPr>
        </p:nvSpPr>
        <p:spPr>
          <a:xfrm>
            <a:off x="323850" y="1484784"/>
            <a:ext cx="8280400" cy="4824413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派生类对象的初始化</a:t>
            </a:r>
            <a:r>
              <a:rPr lang="zh-CN" altLang="zh-CN" sz="2800" b="1" dirty="0"/>
              <a:t>由基类和派生类</a:t>
            </a:r>
            <a:r>
              <a:rPr lang="zh-CN" altLang="zh-CN" sz="2800" b="1" dirty="0">
                <a:solidFill>
                  <a:srgbClr val="FF0000"/>
                </a:solidFill>
              </a:rPr>
              <a:t>共同完成</a:t>
            </a:r>
            <a:r>
              <a:rPr lang="zh-CN" altLang="zh-CN" sz="2800" b="1" dirty="0"/>
              <a:t>：</a:t>
            </a:r>
            <a:endParaRPr lang="zh-CN" altLang="zh-CN" sz="2800" b="1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400" b="1" dirty="0"/>
              <a:t>基类的数据成员由基类的构造函数初始化</a:t>
            </a:r>
            <a:r>
              <a:rPr lang="zh-CN" altLang="en-US" sz="2400" b="1" dirty="0"/>
              <a:t>；</a:t>
            </a:r>
            <a:r>
              <a:rPr lang="zh-CN" altLang="zh-CN" sz="2400" b="1" dirty="0"/>
              <a:t>派生类的数据成员由派生类的构造函数初始化。</a:t>
            </a:r>
            <a:endParaRPr lang="en-US" altLang="zh-CN" sz="2400" b="1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400" b="1" dirty="0"/>
              <a:t>当创建派生类的对象时，</a:t>
            </a:r>
            <a:r>
              <a:rPr lang="zh-CN" altLang="zh-CN" sz="2400" b="1" dirty="0">
                <a:solidFill>
                  <a:srgbClr val="FF0000"/>
                </a:solidFill>
              </a:rPr>
              <a:t>派生类的构造函数在进入其函数体之前</a:t>
            </a:r>
            <a:r>
              <a:rPr lang="zh-CN" altLang="zh-CN" sz="2400" b="1" dirty="0"/>
              <a:t>会去调用</a:t>
            </a:r>
            <a:r>
              <a:rPr lang="zh-CN" altLang="en-US" sz="2400" b="1" dirty="0"/>
              <a:t>执行</a:t>
            </a:r>
            <a:r>
              <a:rPr lang="zh-CN" altLang="zh-CN" sz="2400" b="1" dirty="0"/>
              <a:t>基类的构造函数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zh-CN" sz="2400" b="1" dirty="0">
                <a:solidFill>
                  <a:srgbClr val="FF0000"/>
                </a:solidFill>
              </a:rPr>
              <a:t>默认情况下，调用基类的默认构造函数</a:t>
            </a:r>
            <a:r>
              <a:rPr lang="zh-CN" altLang="zh-CN" sz="2400" b="1" dirty="0"/>
              <a:t>，如果要调用基类的非默认构造函数，则必须在派生类构造函数的</a:t>
            </a:r>
            <a:r>
              <a:rPr lang="zh-CN" altLang="zh-CN" sz="2400" b="1" dirty="0">
                <a:solidFill>
                  <a:srgbClr val="0070C0"/>
                </a:solidFill>
              </a:rPr>
              <a:t>成员初始化表</a:t>
            </a:r>
            <a:r>
              <a:rPr lang="zh-CN" altLang="zh-CN" sz="2400" b="1" dirty="0"/>
              <a:t>中指出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1000" b="1" dirty="0"/>
          </a:p>
          <a:p>
            <a:pPr>
              <a:lnSpc>
                <a:spcPct val="80000"/>
              </a:lnSpc>
            </a:pPr>
            <a:r>
              <a:rPr lang="zh-CN" altLang="zh-CN" sz="2800" b="1" dirty="0"/>
              <a:t>如果一个类D既有基类B、又有成员对象类M，则</a:t>
            </a:r>
            <a:endParaRPr lang="zh-CN" altLang="zh-CN" sz="2800" b="1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400" b="1" dirty="0"/>
              <a:t>在创建D类</a:t>
            </a:r>
            <a:r>
              <a:rPr lang="zh-CN" altLang="en-US" sz="2400" b="1" dirty="0"/>
              <a:t>的</a:t>
            </a:r>
            <a:r>
              <a:rPr lang="zh-CN" altLang="zh-CN" sz="2400" b="1" dirty="0"/>
              <a:t>对象时，构造函数的执行次序为</a:t>
            </a:r>
            <a:r>
              <a:rPr lang="zh-CN" altLang="zh-CN" sz="2400" b="1" dirty="0">
                <a:solidFill>
                  <a:srgbClr val="0070C0"/>
                </a:solidFill>
              </a:rPr>
              <a:t>B-&gt;M-&gt;D</a:t>
            </a:r>
            <a:endParaRPr lang="zh-CN" altLang="zh-CN" sz="2400" b="1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400" b="1" dirty="0"/>
              <a:t>当D类的对象消亡时，析构函数的执行次序为</a:t>
            </a:r>
            <a:r>
              <a:rPr lang="zh-CN" altLang="zh-CN" sz="2400" b="1" dirty="0">
                <a:solidFill>
                  <a:srgbClr val="0070C0"/>
                </a:solidFill>
              </a:rPr>
              <a:t>D-&gt;M-&gt;B</a:t>
            </a:r>
            <a:endParaRPr lang="zh-CN" altLang="zh-CN" sz="2400" b="1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zh-CN" altLang="en-US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/>
          </p:cNvSpPr>
          <p:nvPr>
            <p:ph type="body"/>
          </p:nvPr>
        </p:nvSpPr>
        <p:spPr>
          <a:xfrm>
            <a:off x="736600" y="1268760"/>
            <a:ext cx="8104188" cy="4929188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class A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{	     int x;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	public: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	     A() { x = 0; }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	     A(int i) { x = i; }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};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class B: public A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{	     int y;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	public: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	     B() { y = 0; }</a:t>
            </a:r>
            <a:r>
              <a:rPr lang="en-US" altLang="zh-CN" sz="2000" b="1" dirty="0"/>
              <a:t> //将调用A的默认构造函数A()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	     B(int i) { y = i; }</a:t>
            </a:r>
            <a:r>
              <a:rPr lang="en-US" altLang="zh-CN" sz="2000" b="1" dirty="0"/>
              <a:t> //将调用A的默认构造函数A()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	     B(int i, int j):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A(i) { y = j; }</a:t>
            </a:r>
            <a:r>
              <a:rPr lang="en-US" altLang="zh-CN" sz="2000" b="1" dirty="0"/>
              <a:t> //将调用A的构造函数A(int i)</a:t>
            </a:r>
            <a:endParaRPr lang="en-US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};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B b1;  </a:t>
            </a:r>
            <a:r>
              <a:rPr lang="en-US" altLang="zh-CN" sz="2000" b="1" dirty="0"/>
              <a:t>         </a:t>
            </a:r>
            <a:r>
              <a:rPr lang="zh-CN" altLang="zh-CN" sz="2000" b="1" dirty="0">
                <a:solidFill>
                  <a:srgbClr val="0070C0"/>
                </a:solidFill>
              </a:rPr>
              <a:t>//执行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zh-CN" altLang="zh-CN" sz="2000" b="1" dirty="0">
                <a:solidFill>
                  <a:srgbClr val="0070C0"/>
                </a:solidFill>
              </a:rPr>
              <a:t>A::A()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zh-CN" altLang="zh-CN" sz="2000" b="1" dirty="0">
                <a:solidFill>
                  <a:srgbClr val="0070C0"/>
                </a:solidFill>
              </a:rPr>
              <a:t>和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zh-CN" altLang="zh-CN" sz="2000" b="1" dirty="0">
                <a:solidFill>
                  <a:srgbClr val="0070C0"/>
                </a:solidFill>
              </a:rPr>
              <a:t>B::B()，b1.x等于0，b1.y等于0</a:t>
            </a:r>
            <a:endParaRPr lang="zh-CN" altLang="zh-CN" sz="20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B b2(1); </a:t>
            </a:r>
            <a:r>
              <a:rPr lang="en-US" altLang="zh-CN" sz="2000" b="1" dirty="0"/>
              <a:t>   </a:t>
            </a:r>
            <a:r>
              <a:rPr lang="zh-CN" altLang="zh-CN" sz="2000" b="1" dirty="0"/>
              <a:t> </a:t>
            </a:r>
            <a:r>
              <a:rPr lang="en-US" altLang="zh-CN" sz="2000" b="1" dirty="0"/>
              <a:t> </a:t>
            </a:r>
            <a:r>
              <a:rPr lang="zh-CN" altLang="zh-CN" sz="2000" b="1" dirty="0">
                <a:solidFill>
                  <a:srgbClr val="0070C0"/>
                </a:solidFill>
              </a:rPr>
              <a:t>//执行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zh-CN" altLang="zh-CN" sz="2000" b="1" dirty="0">
                <a:solidFill>
                  <a:srgbClr val="0070C0"/>
                </a:solidFill>
              </a:rPr>
              <a:t>A::A()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zh-CN" altLang="zh-CN" sz="2000" b="1" dirty="0">
                <a:solidFill>
                  <a:srgbClr val="0070C0"/>
                </a:solidFill>
              </a:rPr>
              <a:t>和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zh-CN" altLang="zh-CN" sz="2000" b="1" dirty="0">
                <a:solidFill>
                  <a:srgbClr val="0070C0"/>
                </a:solidFill>
              </a:rPr>
              <a:t>B::B(int)，b2.x等于0，b2.y等于1</a:t>
            </a:r>
            <a:endParaRPr lang="zh-CN" altLang="zh-CN" sz="2000" b="1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zh-CN" sz="2000" b="1" dirty="0"/>
              <a:t>B b3(1,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2);  </a:t>
            </a:r>
            <a:r>
              <a:rPr lang="zh-CN" altLang="zh-CN" sz="2000" b="1" dirty="0">
                <a:solidFill>
                  <a:srgbClr val="0070C0"/>
                </a:solidFill>
              </a:rPr>
              <a:t>//执行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zh-CN" altLang="zh-CN" sz="2000" b="1" dirty="0">
                <a:solidFill>
                  <a:srgbClr val="0070C0"/>
                </a:solidFill>
              </a:rPr>
              <a:t>A::A(int)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zh-CN" altLang="zh-CN" sz="2000" b="1" dirty="0">
                <a:solidFill>
                  <a:srgbClr val="0070C0"/>
                </a:solidFill>
              </a:rPr>
              <a:t>和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zh-CN" altLang="zh-CN" sz="2000" b="1" dirty="0">
                <a:solidFill>
                  <a:srgbClr val="0070C0"/>
                </a:solidFill>
              </a:rPr>
              <a:t>B::B(int,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zh-CN" altLang="zh-CN" sz="2000" b="1" dirty="0">
                <a:solidFill>
                  <a:srgbClr val="0070C0"/>
                </a:solidFill>
              </a:rPr>
              <a:t>int)，b3.x等于1，b3.y等于2</a:t>
            </a:r>
            <a:endParaRPr lang="zh-CN" altLang="zh-CN" sz="2000" b="1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98613" y="404664"/>
            <a:ext cx="7188200" cy="941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7.2.4 </a:t>
            </a:r>
            <a:r>
              <a:rPr kumimoji="0" lang="zh-CN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派生类对象的初始化 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/>
          </p:cNvSpPr>
          <p:nvPr>
            <p:ph type="body"/>
          </p:nvPr>
        </p:nvSpPr>
        <p:spPr>
          <a:xfrm>
            <a:off x="214313" y="1962150"/>
            <a:ext cx="8696325" cy="3752850"/>
          </a:xfrm>
        </p:spPr>
        <p:txBody>
          <a:bodyPr vert="horz" wrap="square" lIns="91440" tIns="45720" rIns="91440" bIns="45720" anchor="t" anchorCtr="0"/>
          <a:lstStyle/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zh-CN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¢"/>
            </a:pPr>
            <a:r>
              <a:rPr lang="zh-CN" altLang="zh-CN" sz="2800" b="1" dirty="0"/>
              <a:t>对于</a:t>
            </a:r>
            <a:r>
              <a:rPr lang="zh-CN" altLang="en-US" sz="2800" b="1" dirty="0">
                <a:solidFill>
                  <a:srgbClr val="FF0000"/>
                </a:solidFill>
              </a:rPr>
              <a:t>派生类的</a:t>
            </a:r>
            <a:r>
              <a:rPr lang="zh-CN" altLang="zh-CN" sz="2800" b="1" dirty="0">
                <a:solidFill>
                  <a:srgbClr val="FF0000"/>
                </a:solidFill>
              </a:rPr>
              <a:t>拷贝构造函数</a:t>
            </a:r>
            <a:r>
              <a:rPr lang="zh-CN" altLang="zh-CN" sz="2800" b="1" dirty="0"/>
              <a:t>：</a:t>
            </a:r>
            <a:endParaRPr lang="zh-CN" altLang="zh-CN" sz="2800" b="1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400" b="1" dirty="0"/>
              <a:t>派生类的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隐式拷贝构造函数</a:t>
            </a:r>
            <a:r>
              <a:rPr lang="zh-CN" altLang="zh-CN" sz="2400" b="1" dirty="0"/>
              <a:t>（由编译程序提供）将会</a:t>
            </a:r>
            <a:r>
              <a:rPr lang="zh-CN" altLang="zh-CN" sz="2400" b="1" dirty="0">
                <a:solidFill>
                  <a:srgbClr val="FF0000"/>
                </a:solidFill>
              </a:rPr>
              <a:t>调用基类的拷贝构造函数</a:t>
            </a:r>
            <a:r>
              <a:rPr lang="zh-CN" altLang="zh-CN" sz="2400" b="1" dirty="0"/>
              <a:t>。</a:t>
            </a:r>
            <a:endParaRPr lang="zh-CN" altLang="zh-CN" sz="2400" b="1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400" b="1" dirty="0"/>
              <a:t>派生类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自定义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拷贝构造函数</a:t>
            </a:r>
            <a:r>
              <a:rPr lang="zh-CN" altLang="zh-CN" sz="2400" b="1" dirty="0"/>
              <a:t>在默认情况下</a:t>
            </a:r>
            <a:r>
              <a:rPr lang="zh-CN" altLang="zh-CN" sz="2400" b="1" dirty="0">
                <a:solidFill>
                  <a:srgbClr val="FF0000"/>
                </a:solidFill>
              </a:rPr>
              <a:t>调用基类的默认构造函数</a:t>
            </a:r>
            <a:r>
              <a:rPr lang="zh-CN" altLang="zh-CN" sz="2400" b="1" dirty="0"/>
              <a:t>。</a:t>
            </a:r>
            <a:endParaRPr lang="en-US" altLang="zh-CN" sz="2400" b="1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400" b="1" dirty="0"/>
              <a:t>需要时，可</a:t>
            </a:r>
            <a:r>
              <a:rPr lang="zh-CN" altLang="en-US" sz="2400" b="1" dirty="0"/>
              <a:t>以</a:t>
            </a:r>
            <a:r>
              <a:rPr lang="zh-CN" altLang="zh-CN" sz="2400" b="1" dirty="0"/>
              <a:t>在派生类自定义</a:t>
            </a:r>
            <a:r>
              <a:rPr lang="zh-CN" altLang="en-US" sz="2400" b="1" dirty="0"/>
              <a:t>的</a:t>
            </a:r>
            <a:r>
              <a:rPr lang="zh-CN" altLang="zh-CN" sz="2400" b="1" dirty="0"/>
              <a:t>拷贝构造函数的</a:t>
            </a:r>
            <a:r>
              <a:rPr lang="zh-CN" altLang="zh-CN" sz="2400" b="1" dirty="0">
                <a:solidFill>
                  <a:srgbClr val="0070C0"/>
                </a:solidFill>
              </a:rPr>
              <a:t>成员初始化表</a:t>
            </a:r>
            <a:r>
              <a:rPr lang="zh-CN" altLang="zh-CN" sz="2400" b="1" dirty="0"/>
              <a:t>中显式调用基类的拷贝构造函数。</a:t>
            </a:r>
            <a:r>
              <a:rPr lang="zh-CN" altLang="zh-CN" b="1" dirty="0"/>
              <a:t> </a:t>
            </a:r>
            <a:endParaRPr lang="zh-CN" altLang="zh-CN" b="1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98613" y="487363"/>
            <a:ext cx="7188200" cy="941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7.2.4 </a:t>
            </a:r>
            <a:r>
              <a:rPr kumimoji="0" lang="zh-CN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派生类对象的初始化 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/>
          </p:cNvSpPr>
          <p:nvPr>
            <p:ph type="body"/>
          </p:nvPr>
        </p:nvSpPr>
        <p:spPr>
          <a:xfrm>
            <a:off x="446088" y="1268760"/>
            <a:ext cx="8590408" cy="4929188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  <a:buNone/>
            </a:pPr>
            <a:r>
              <a:rPr lang="zh-CN" altLang="zh-CN" sz="1600" b="1" dirty="0"/>
              <a:t>class A</a:t>
            </a:r>
            <a:endParaRPr lang="zh-CN" altLang="zh-CN" sz="16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/>
              <a:t>{   </a:t>
            </a:r>
            <a:r>
              <a:rPr lang="zh-CN" altLang="zh-CN" sz="1600" b="1" dirty="0"/>
              <a:t>int </a:t>
            </a:r>
            <a:r>
              <a:rPr lang="en-US" altLang="zh-CN" sz="1600" b="1" dirty="0"/>
              <a:t>a</a:t>
            </a:r>
            <a:r>
              <a:rPr lang="zh-CN" altLang="zh-CN" sz="1600" b="1" dirty="0"/>
              <a:t>;</a:t>
            </a:r>
            <a:endParaRPr lang="zh-CN" altLang="zh-CN" sz="16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/>
              <a:t>  </a:t>
            </a:r>
            <a:r>
              <a:rPr lang="zh-CN" altLang="zh-CN" sz="1600" b="1" dirty="0"/>
              <a:t>public:</a:t>
            </a:r>
            <a:endParaRPr lang="en-US" altLang="zh-CN" sz="16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1600" b="1" dirty="0"/>
              <a:t>    </a:t>
            </a:r>
            <a:r>
              <a:rPr lang="zh-CN" altLang="zh-CN" sz="1600" b="1" dirty="0">
                <a:solidFill>
                  <a:srgbClr val="0070C0"/>
                </a:solidFill>
              </a:rPr>
              <a:t>A() { </a:t>
            </a:r>
            <a:r>
              <a:rPr lang="en-US" altLang="zh-CN" sz="1600" b="1" dirty="0">
                <a:solidFill>
                  <a:srgbClr val="0070C0"/>
                </a:solidFill>
              </a:rPr>
              <a:t>a</a:t>
            </a:r>
            <a:r>
              <a:rPr lang="zh-CN" altLang="zh-CN" sz="1600" b="1" dirty="0">
                <a:solidFill>
                  <a:srgbClr val="0070C0"/>
                </a:solidFill>
              </a:rPr>
              <a:t> = 0; }</a:t>
            </a:r>
            <a:endParaRPr lang="zh-CN" altLang="zh-CN" sz="1600" b="1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solidFill>
                  <a:srgbClr val="0070C0"/>
                </a:solidFill>
              </a:rPr>
              <a:t>   </a:t>
            </a:r>
            <a:r>
              <a:rPr lang="zh-CN" altLang="zh-CN" sz="1600" b="1" dirty="0">
                <a:solidFill>
                  <a:srgbClr val="0070C0"/>
                </a:solidFill>
              </a:rPr>
              <a:t> A(</a:t>
            </a:r>
            <a:r>
              <a:rPr lang="en-US" altLang="zh-CN" sz="1600" b="1" dirty="0">
                <a:solidFill>
                  <a:srgbClr val="0070C0"/>
                </a:solidFill>
              </a:rPr>
              <a:t>const A&amp; x</a:t>
            </a:r>
            <a:r>
              <a:rPr lang="zh-CN" altLang="zh-CN" sz="1600" b="1" dirty="0">
                <a:solidFill>
                  <a:srgbClr val="0070C0"/>
                </a:solidFill>
              </a:rPr>
              <a:t>) { </a:t>
            </a:r>
            <a:r>
              <a:rPr lang="en-US" altLang="zh-CN" sz="1600" b="1" dirty="0">
                <a:solidFill>
                  <a:srgbClr val="0070C0"/>
                </a:solidFill>
              </a:rPr>
              <a:t>a</a:t>
            </a:r>
            <a:r>
              <a:rPr lang="zh-CN" altLang="zh-CN" sz="1600" b="1" dirty="0">
                <a:solidFill>
                  <a:srgbClr val="0070C0"/>
                </a:solidFill>
              </a:rPr>
              <a:t>= </a:t>
            </a:r>
            <a:r>
              <a:rPr lang="en-US" altLang="zh-CN" sz="1600" b="1" dirty="0">
                <a:solidFill>
                  <a:srgbClr val="0070C0"/>
                </a:solidFill>
              </a:rPr>
              <a:t>x.a</a:t>
            </a:r>
            <a:r>
              <a:rPr lang="zh-CN" altLang="zh-CN" sz="1600" b="1" dirty="0">
                <a:solidFill>
                  <a:srgbClr val="0070C0"/>
                </a:solidFill>
              </a:rPr>
              <a:t>; }</a:t>
            </a:r>
            <a:endParaRPr lang="zh-CN" altLang="zh-CN" sz="1600" b="1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zh-CN" sz="1600" b="1" dirty="0"/>
              <a:t>};</a:t>
            </a:r>
            <a:endParaRPr lang="en-US" altLang="zh-CN" sz="1600" b="1" dirty="0"/>
          </a:p>
          <a:p>
            <a:pPr>
              <a:lnSpc>
                <a:spcPct val="80000"/>
              </a:lnSpc>
              <a:buNone/>
            </a:pPr>
            <a:endParaRPr lang="zh-CN" altLang="zh-CN" sz="16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1600" b="1" dirty="0"/>
              <a:t>class B: public A</a:t>
            </a:r>
            <a:endParaRPr lang="zh-CN" altLang="zh-CN" sz="16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1600" b="1" dirty="0"/>
              <a:t>{</a:t>
            </a:r>
            <a:r>
              <a:rPr lang="en-US" altLang="zh-CN" sz="1600" b="1" dirty="0"/>
              <a:t> </a:t>
            </a:r>
            <a:r>
              <a:rPr lang="zh-CN" altLang="zh-CN" sz="1600" b="1" dirty="0"/>
              <a:t>public:</a:t>
            </a:r>
            <a:endParaRPr lang="zh-CN" altLang="zh-CN" sz="16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1600" b="1" dirty="0"/>
              <a:t>    B() {</a:t>
            </a:r>
            <a:r>
              <a:rPr lang="en-US" altLang="zh-CN" sz="1600" b="1" dirty="0"/>
              <a:t> ……</a:t>
            </a:r>
            <a:r>
              <a:rPr lang="zh-CN" altLang="en-US" sz="1600" b="1" dirty="0"/>
              <a:t> </a:t>
            </a:r>
            <a:r>
              <a:rPr lang="zh-CN" altLang="zh-CN" sz="1600" b="1" dirty="0"/>
              <a:t>}</a:t>
            </a:r>
            <a:endParaRPr lang="en-US" altLang="zh-CN" sz="16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>
                <a:solidFill>
                  <a:srgbClr val="0070C0"/>
                </a:solidFill>
              </a:rPr>
              <a:t>……</a:t>
            </a:r>
            <a:r>
              <a:rPr lang="zh-CN" altLang="en-US" sz="1600" b="1" dirty="0">
                <a:solidFill>
                  <a:srgbClr val="0070C0"/>
                </a:solidFill>
              </a:rPr>
              <a:t>  </a:t>
            </a:r>
            <a:r>
              <a:rPr lang="en-US" altLang="zh-CN" sz="1600" b="1" dirty="0">
                <a:solidFill>
                  <a:srgbClr val="0070C0"/>
                </a:solidFill>
              </a:rPr>
              <a:t>//</a:t>
            </a:r>
            <a:r>
              <a:rPr lang="zh-CN" altLang="en-US" sz="1600" b="1" dirty="0">
                <a:solidFill>
                  <a:srgbClr val="0070C0"/>
                </a:solidFill>
              </a:rPr>
              <a:t>没有定义拷贝构造函数</a:t>
            </a:r>
            <a:r>
              <a:rPr lang="en-US" altLang="zh-CN" sz="1600" b="1" dirty="0">
                <a:solidFill>
                  <a:srgbClr val="0070C0"/>
                </a:solidFill>
              </a:rPr>
              <a:t>      </a:t>
            </a:r>
            <a:endParaRPr lang="zh-CN" altLang="zh-CN" sz="1600" b="1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zh-CN" sz="1600" b="1" dirty="0"/>
              <a:t>};</a:t>
            </a:r>
            <a:endParaRPr lang="en-US" altLang="zh-CN" sz="1600" b="1" dirty="0"/>
          </a:p>
          <a:p>
            <a:pPr>
              <a:lnSpc>
                <a:spcPct val="80000"/>
              </a:lnSpc>
              <a:buNone/>
            </a:pPr>
            <a:endParaRPr lang="en-US" altLang="zh-CN" sz="1600" b="1" dirty="0"/>
          </a:p>
          <a:p>
            <a:pPr>
              <a:lnSpc>
                <a:spcPct val="80000"/>
              </a:lnSpc>
              <a:buNone/>
            </a:pPr>
            <a:endParaRPr lang="zh-CN" altLang="zh-CN" sz="16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1600" b="1" dirty="0"/>
              <a:t>B b1;  </a:t>
            </a:r>
            <a:r>
              <a:rPr lang="en-US" altLang="zh-CN" sz="1600" b="1" dirty="0"/>
              <a:t>         </a:t>
            </a:r>
            <a:r>
              <a:rPr lang="zh-CN" altLang="zh-CN" sz="1600" b="1" dirty="0"/>
              <a:t>//</a:t>
            </a:r>
            <a:r>
              <a:rPr lang="zh-CN" altLang="en-US" sz="1600" b="1" dirty="0"/>
              <a:t>调用</a:t>
            </a:r>
            <a:r>
              <a:rPr lang="en-US" altLang="zh-CN" sz="1600" b="1" dirty="0"/>
              <a:t>A()</a:t>
            </a:r>
            <a:r>
              <a:rPr lang="zh-CN" altLang="en-US" sz="1600" b="1" dirty="0"/>
              <a:t>对</a:t>
            </a:r>
            <a:r>
              <a:rPr lang="en-US" altLang="zh-CN" sz="1600" b="1" dirty="0"/>
              <a:t>b1.a</a:t>
            </a:r>
            <a:r>
              <a:rPr lang="zh-CN" altLang="en-US" sz="1600" b="1" dirty="0"/>
              <a:t>进行初始化</a:t>
            </a:r>
            <a:endParaRPr lang="en-US" altLang="zh-CN" sz="1600" b="1" dirty="0"/>
          </a:p>
          <a:p>
            <a:pPr>
              <a:lnSpc>
                <a:spcPct val="80000"/>
              </a:lnSpc>
              <a:buNone/>
            </a:pPr>
            <a:r>
              <a:rPr lang="zh-CN" altLang="zh-CN" sz="1600" b="1" dirty="0"/>
              <a:t>B b2(</a:t>
            </a:r>
            <a:r>
              <a:rPr lang="en-US" altLang="zh-CN" sz="1600" b="1" dirty="0"/>
              <a:t>b</a:t>
            </a:r>
            <a:r>
              <a:rPr lang="zh-CN" altLang="zh-CN" sz="1600" b="1" dirty="0"/>
              <a:t>1);</a:t>
            </a:r>
            <a:r>
              <a:rPr lang="zh-CN" altLang="en-US" sz="1600" b="1" dirty="0"/>
              <a:t>     </a:t>
            </a:r>
            <a:r>
              <a:rPr lang="zh-CN" altLang="zh-CN" sz="1600" b="1" dirty="0"/>
              <a:t>//</a:t>
            </a:r>
            <a:r>
              <a:rPr lang="en-US" altLang="zh-CN" sz="1600" b="1" dirty="0"/>
              <a:t>b2</a:t>
            </a:r>
            <a:r>
              <a:rPr lang="zh-CN" altLang="en-US" sz="1600" b="1" dirty="0"/>
              <a:t>的</a:t>
            </a:r>
            <a:r>
              <a:rPr lang="zh-CN" altLang="en-US" sz="1600" b="1" dirty="0">
                <a:solidFill>
                  <a:srgbClr val="0000FF"/>
                </a:solidFill>
              </a:rPr>
              <a:t>隐式拷贝构造函数</a:t>
            </a:r>
            <a:r>
              <a:rPr lang="zh-CN" altLang="en-US" sz="1600" b="1" dirty="0"/>
              <a:t>会调用</a:t>
            </a:r>
            <a:r>
              <a:rPr lang="en-US" altLang="zh-CN" sz="1600" b="1" dirty="0"/>
              <a:t>A(const A&amp; x)</a:t>
            </a:r>
            <a:r>
              <a:rPr lang="zh-CN" altLang="en-US" sz="1600" b="1" dirty="0"/>
              <a:t>、并用</a:t>
            </a:r>
            <a:r>
              <a:rPr lang="en-US" altLang="zh-CN" sz="1600" b="1" dirty="0"/>
              <a:t>b1.a</a:t>
            </a:r>
            <a:r>
              <a:rPr lang="zh-CN" altLang="en-US" sz="1600" b="1" dirty="0"/>
              <a:t>对</a:t>
            </a:r>
            <a:r>
              <a:rPr lang="en-US" altLang="zh-CN" sz="1600" b="1" dirty="0"/>
              <a:t>b2.a</a:t>
            </a:r>
            <a:r>
              <a:rPr lang="zh-CN" altLang="en-US" sz="1600" b="1" dirty="0"/>
              <a:t>进行初始化</a:t>
            </a:r>
            <a:endParaRPr lang="en-US" altLang="zh-CN" sz="16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/>
              <a:t>C</a:t>
            </a:r>
            <a:r>
              <a:rPr lang="zh-CN" altLang="zh-CN" sz="1600" b="1" dirty="0"/>
              <a:t> </a:t>
            </a:r>
            <a:r>
              <a:rPr lang="en-US" altLang="zh-CN" sz="1600" b="1" dirty="0"/>
              <a:t>c1</a:t>
            </a:r>
            <a:r>
              <a:rPr lang="zh-CN" altLang="zh-CN" sz="1600" b="1" dirty="0"/>
              <a:t>;   </a:t>
            </a:r>
            <a:r>
              <a:rPr lang="en-US" altLang="zh-CN" sz="1600" b="1" dirty="0"/>
              <a:t>        </a:t>
            </a:r>
            <a:r>
              <a:rPr lang="zh-CN" altLang="zh-CN" sz="1600" b="1" dirty="0"/>
              <a:t>//</a:t>
            </a:r>
            <a:r>
              <a:rPr lang="zh-CN" altLang="en-US" sz="1600" b="1" dirty="0"/>
              <a:t>调用</a:t>
            </a:r>
            <a:r>
              <a:rPr lang="en-US" altLang="zh-CN" sz="1600" b="1" dirty="0"/>
              <a:t>A()</a:t>
            </a:r>
            <a:r>
              <a:rPr lang="zh-CN" altLang="en-US" sz="1600" b="1" dirty="0"/>
              <a:t>对</a:t>
            </a:r>
            <a:r>
              <a:rPr lang="en-US" altLang="zh-CN" sz="1600" b="1" dirty="0"/>
              <a:t>c1.a</a:t>
            </a:r>
            <a:r>
              <a:rPr lang="zh-CN" altLang="en-US" sz="1600" b="1" dirty="0"/>
              <a:t>进行初始化</a:t>
            </a:r>
            <a:endParaRPr lang="en-US" altLang="zh-CN" sz="16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/>
              <a:t>C</a:t>
            </a:r>
            <a:r>
              <a:rPr lang="zh-CN" altLang="zh-CN" sz="1600" b="1" dirty="0"/>
              <a:t> </a:t>
            </a:r>
            <a:r>
              <a:rPr lang="en-US" altLang="zh-CN" sz="1600" b="1" dirty="0"/>
              <a:t>c2</a:t>
            </a:r>
            <a:r>
              <a:rPr lang="zh-CN" altLang="zh-CN" sz="1600" b="1" dirty="0"/>
              <a:t>(</a:t>
            </a:r>
            <a:r>
              <a:rPr lang="en-US" altLang="zh-CN" sz="1600" b="1" dirty="0"/>
              <a:t>c</a:t>
            </a:r>
            <a:r>
              <a:rPr lang="zh-CN" altLang="zh-CN" sz="1600" b="1" dirty="0"/>
              <a:t>1);   </a:t>
            </a:r>
            <a:r>
              <a:rPr lang="en-US" altLang="zh-CN" sz="1600" b="1" dirty="0"/>
              <a:t>  </a:t>
            </a:r>
            <a:r>
              <a:rPr lang="zh-CN" altLang="zh-CN" sz="1600" b="1" dirty="0"/>
              <a:t>//</a:t>
            </a:r>
            <a:r>
              <a:rPr lang="en-US" altLang="zh-CN" sz="1600" b="1" dirty="0"/>
              <a:t>c2</a:t>
            </a:r>
            <a:r>
              <a:rPr lang="zh-CN" altLang="en-US" sz="1600" b="1" dirty="0"/>
              <a:t>的</a:t>
            </a:r>
            <a:r>
              <a:rPr lang="zh-CN" altLang="en-US" sz="1600" b="1" dirty="0">
                <a:solidFill>
                  <a:srgbClr val="0000FF"/>
                </a:solidFill>
              </a:rPr>
              <a:t>自定义拷贝构造函数</a:t>
            </a:r>
            <a:r>
              <a:rPr lang="zh-CN" altLang="en-US" sz="1600" b="1" dirty="0"/>
              <a:t>会调用</a:t>
            </a:r>
            <a:r>
              <a:rPr lang="en-US" altLang="zh-CN" sz="1600" b="1" dirty="0"/>
              <a:t>A()</a:t>
            </a:r>
            <a:r>
              <a:rPr lang="zh-CN" altLang="en-US" sz="1600" b="1" dirty="0"/>
              <a:t>对</a:t>
            </a:r>
            <a:r>
              <a:rPr lang="en-US" altLang="zh-CN" sz="1600" b="1" dirty="0"/>
              <a:t>c2.a</a:t>
            </a:r>
            <a:r>
              <a:rPr lang="zh-CN" altLang="en-US" sz="1600" b="1" dirty="0"/>
              <a:t>进行初始化</a:t>
            </a:r>
            <a:endParaRPr lang="en-US" altLang="zh-CN" sz="16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/>
              <a:t>D</a:t>
            </a:r>
            <a:r>
              <a:rPr lang="zh-CN" altLang="zh-CN" sz="1600" b="1" dirty="0"/>
              <a:t> </a:t>
            </a:r>
            <a:r>
              <a:rPr lang="en-US" altLang="zh-CN" sz="1600" b="1" dirty="0"/>
              <a:t>d1</a:t>
            </a:r>
            <a:r>
              <a:rPr lang="zh-CN" altLang="zh-CN" sz="1600" b="1" dirty="0"/>
              <a:t>;   </a:t>
            </a:r>
            <a:r>
              <a:rPr lang="en-US" altLang="zh-CN" sz="1600" b="1" dirty="0"/>
              <a:t>        </a:t>
            </a:r>
            <a:r>
              <a:rPr lang="zh-CN" altLang="zh-CN" sz="1600" b="1" dirty="0"/>
              <a:t>//</a:t>
            </a:r>
            <a:r>
              <a:rPr lang="zh-CN" altLang="en-US" sz="1600" b="1" dirty="0"/>
              <a:t>调用</a:t>
            </a:r>
            <a:r>
              <a:rPr lang="en-US" altLang="zh-CN" sz="1600" b="1" dirty="0"/>
              <a:t>A()</a:t>
            </a:r>
            <a:r>
              <a:rPr lang="zh-CN" altLang="en-US" sz="1600" b="1" dirty="0"/>
              <a:t>对</a:t>
            </a:r>
            <a:r>
              <a:rPr lang="en-US" altLang="zh-CN" sz="1600" b="1" dirty="0"/>
              <a:t>d1.a</a:t>
            </a:r>
            <a:r>
              <a:rPr lang="zh-CN" altLang="en-US" sz="1600" b="1" dirty="0"/>
              <a:t>进行初始化</a:t>
            </a:r>
            <a:endParaRPr lang="en-US" altLang="zh-CN" sz="1600" b="1" dirty="0"/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/>
              <a:t>D</a:t>
            </a:r>
            <a:r>
              <a:rPr lang="zh-CN" altLang="zh-CN" sz="1600" b="1" dirty="0"/>
              <a:t> </a:t>
            </a:r>
            <a:r>
              <a:rPr lang="en-US" altLang="zh-CN" sz="1600" b="1" dirty="0"/>
              <a:t>d2</a:t>
            </a:r>
            <a:r>
              <a:rPr lang="zh-CN" altLang="zh-CN" sz="1600" b="1" dirty="0"/>
              <a:t>(</a:t>
            </a:r>
            <a:r>
              <a:rPr lang="en-US" altLang="zh-CN" sz="1600" b="1" dirty="0"/>
              <a:t>d</a:t>
            </a:r>
            <a:r>
              <a:rPr lang="zh-CN" altLang="zh-CN" sz="1600" b="1" dirty="0"/>
              <a:t>1);   </a:t>
            </a:r>
            <a:r>
              <a:rPr lang="en-US" altLang="zh-CN" sz="1600" b="1" dirty="0"/>
              <a:t>  </a:t>
            </a:r>
            <a:r>
              <a:rPr lang="zh-CN" altLang="zh-CN" sz="1600" b="1" dirty="0"/>
              <a:t>//</a:t>
            </a:r>
            <a:r>
              <a:rPr lang="en-US" altLang="zh-CN" sz="1600" b="1" dirty="0"/>
              <a:t>d2</a:t>
            </a:r>
            <a:r>
              <a:rPr lang="zh-CN" altLang="en-US" sz="1600" b="1" dirty="0"/>
              <a:t>的</a:t>
            </a:r>
            <a:r>
              <a:rPr lang="zh-CN" altLang="en-US" sz="1600" b="1" dirty="0">
                <a:solidFill>
                  <a:srgbClr val="0000FF"/>
                </a:solidFill>
              </a:rPr>
              <a:t>自定义拷贝构造函数</a:t>
            </a:r>
            <a:r>
              <a:rPr lang="zh-CN" altLang="en-US" sz="1600" b="1" dirty="0"/>
              <a:t>会调用</a:t>
            </a:r>
            <a:r>
              <a:rPr lang="en-US" altLang="zh-CN" sz="1600" b="1" dirty="0"/>
              <a:t>A(const A&amp; x)</a:t>
            </a:r>
            <a:r>
              <a:rPr lang="zh-CN" altLang="en-US" sz="1600" b="1" dirty="0"/>
              <a:t> 、并用</a:t>
            </a:r>
            <a:r>
              <a:rPr lang="en-US" altLang="zh-CN" sz="1600" b="1" dirty="0"/>
              <a:t>d1.a</a:t>
            </a:r>
            <a:r>
              <a:rPr lang="zh-CN" altLang="en-US" sz="1600" b="1" dirty="0"/>
              <a:t>对</a:t>
            </a:r>
            <a:r>
              <a:rPr lang="en-US" altLang="zh-CN" sz="1600" b="1" dirty="0"/>
              <a:t>d2.a</a:t>
            </a:r>
            <a:r>
              <a:rPr lang="zh-CN" altLang="en-US" sz="1600" b="1" dirty="0"/>
              <a:t>进行初始化</a:t>
            </a:r>
            <a:endParaRPr lang="zh-CN" altLang="zh-CN" sz="1600" b="1" dirty="0"/>
          </a:p>
          <a:p>
            <a:pPr>
              <a:lnSpc>
                <a:spcPct val="80000"/>
              </a:lnSpc>
              <a:buNone/>
            </a:pPr>
            <a:endParaRPr lang="zh-CN" altLang="zh-CN" sz="1600" b="1" dirty="0">
              <a:solidFill>
                <a:srgbClr val="0070C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zh-CN" altLang="zh-CN" sz="16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076825" y="1268760"/>
            <a:ext cx="3378177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public A</a:t>
            </a:r>
            <a:endParaRPr kumimoji="0" lang="zh-CN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public:</a:t>
            </a:r>
            <a:endParaRPr kumimoji="0" lang="zh-CN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{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……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这里会调用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的默认构造函数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 C&amp; c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……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zh-CN" sz="16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zh-CN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public A</a:t>
            </a:r>
            <a:endParaRPr kumimoji="0" lang="zh-CN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public:</a:t>
            </a:r>
            <a:endParaRPr kumimoji="0" lang="zh-CN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zh-CN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{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……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这里会先把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转换为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类对象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然后调用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类的拷贝构造函数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 D&amp; d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A(d)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……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zh-CN" sz="16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04570" y="327660"/>
            <a:ext cx="7985138" cy="941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7.2.4 </a:t>
            </a:r>
            <a:r>
              <a:rPr kumimoji="0" lang="zh-CN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派生类对象的初始化</a:t>
            </a: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P275</a:t>
            </a:r>
            <a:r>
              <a:rPr kumimoji="0" lang="zh-CN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523999" y="6248400"/>
            <a:ext cx="1329119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1527175" y="360363"/>
            <a:ext cx="7402513" cy="1139825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b="1" dirty="0"/>
              <a:t>7.2.5 </a:t>
            </a:r>
            <a:r>
              <a:rPr lang="zh-CN" altLang="zh-CN" b="1" dirty="0"/>
              <a:t>派生类对象的赋值</a:t>
            </a:r>
            <a:endParaRPr lang="zh-CN" altLang="zh-CN" b="1" dirty="0"/>
          </a:p>
        </p:txBody>
      </p:sp>
      <p:sp>
        <p:nvSpPr>
          <p:cNvPr id="36867" name="Rectangle 3"/>
          <p:cNvSpPr>
            <a:spLocks noGrp="1"/>
          </p:cNvSpPr>
          <p:nvPr>
            <p:ph type="body"/>
          </p:nvPr>
        </p:nvSpPr>
        <p:spPr>
          <a:xfrm>
            <a:off x="285750" y="1928813"/>
            <a:ext cx="8464550" cy="3894137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派生类不从基类继承赋值操作</a:t>
            </a:r>
            <a:r>
              <a:rPr lang="zh-CN" altLang="en-US" sz="2800" b="1" dirty="0">
                <a:solidFill>
                  <a:srgbClr val="FF0000"/>
                </a:solidFill>
              </a:rPr>
              <a:t>符</a:t>
            </a:r>
            <a:r>
              <a:rPr lang="zh-CN" altLang="zh-CN" sz="2800" b="1" dirty="0">
                <a:solidFill>
                  <a:srgbClr val="FF0000"/>
                </a:solidFill>
              </a:rPr>
              <a:t>。</a:t>
            </a:r>
            <a:r>
              <a:rPr lang="zh-CN" altLang="zh-CN" sz="2800" b="1" dirty="0"/>
              <a:t>如果派生类没有提供赋值操作符</a:t>
            </a:r>
            <a:r>
              <a:rPr lang="zh-CN" altLang="en-US" sz="2800" b="1" dirty="0"/>
              <a:t>的</a:t>
            </a:r>
            <a:r>
              <a:rPr lang="zh-CN" altLang="zh-CN" sz="2800" b="1" dirty="0"/>
              <a:t>重载</a:t>
            </a:r>
            <a:r>
              <a:rPr lang="zh-CN" altLang="en-US" sz="2800" b="1" dirty="0"/>
              <a:t>函数</a:t>
            </a:r>
            <a:r>
              <a:rPr lang="zh-CN" altLang="zh-CN" sz="2800" b="1" dirty="0"/>
              <a:t>，则</a:t>
            </a:r>
            <a:r>
              <a:rPr lang="zh-CN" altLang="en-US" sz="2800" b="1" dirty="0"/>
              <a:t>编译程序</a:t>
            </a:r>
            <a:r>
              <a:rPr lang="zh-CN" altLang="zh-CN" sz="2800" b="1" dirty="0"/>
              <a:t>提供一个</a:t>
            </a:r>
            <a:r>
              <a:rPr lang="zh-CN" altLang="zh-CN" sz="2800" b="1" dirty="0">
                <a:solidFill>
                  <a:srgbClr val="FF0000"/>
                </a:solidFill>
              </a:rPr>
              <a:t>隐式的赋值操作符重载函数</a:t>
            </a:r>
            <a:r>
              <a:rPr lang="zh-CN" altLang="zh-CN" sz="2800" b="1" dirty="0"/>
              <a:t>，其</a:t>
            </a:r>
            <a:r>
              <a:rPr lang="zh-CN" altLang="en-US" sz="2800" b="1" dirty="0"/>
              <a:t>功能</a:t>
            </a:r>
            <a:r>
              <a:rPr lang="zh-CN" altLang="zh-CN" sz="2800" b="1" dirty="0"/>
              <a:t>是：</a:t>
            </a:r>
            <a:endParaRPr lang="zh-CN" altLang="zh-CN" sz="2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sz="2400" b="1" dirty="0"/>
              <a:t>对基类成员调用基类的赋值操作符进行赋值</a:t>
            </a:r>
            <a:r>
              <a:rPr lang="zh-CN" altLang="en-US" sz="2400" b="1" dirty="0"/>
              <a:t>；</a:t>
            </a:r>
            <a:endParaRPr lang="zh-CN" altLang="zh-CN" sz="2400" b="1" dirty="0"/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zh-CN" sz="2400" b="1" dirty="0"/>
              <a:t>对派生类的</a:t>
            </a:r>
            <a:r>
              <a:rPr lang="zh-CN" altLang="en-US" sz="2400" b="1" dirty="0"/>
              <a:t>其余</a:t>
            </a:r>
            <a:r>
              <a:rPr lang="zh-CN" altLang="zh-CN" sz="2400" b="1" dirty="0"/>
              <a:t>成员逐个赋值。</a:t>
            </a:r>
            <a:endParaRPr lang="zh-CN" altLang="zh-CN" sz="2400" b="1" dirty="0"/>
          </a:p>
          <a:p>
            <a:r>
              <a:rPr lang="zh-CN" altLang="zh-CN" sz="2800" b="1" dirty="0"/>
              <a:t>派生类</a:t>
            </a:r>
            <a:r>
              <a:rPr lang="zh-CN" altLang="zh-CN" sz="2800" b="1" dirty="0">
                <a:solidFill>
                  <a:srgbClr val="FF0000"/>
                </a:solidFill>
              </a:rPr>
              <a:t>自定义的赋值操作符重载函数</a:t>
            </a:r>
            <a:r>
              <a:rPr lang="zh-CN" altLang="zh-CN" sz="2800" b="1" dirty="0"/>
              <a:t>不会自动调用基类的赋值操作，需要</a:t>
            </a:r>
            <a:r>
              <a:rPr lang="zh-CN" altLang="en-US" sz="2800" b="1" dirty="0"/>
              <a:t>在函数体中</a:t>
            </a:r>
            <a:r>
              <a:rPr lang="zh-CN" altLang="zh-CN" sz="2800" b="1" dirty="0">
                <a:solidFill>
                  <a:srgbClr val="FF0000"/>
                </a:solidFill>
              </a:rPr>
              <a:t>显式地调用</a:t>
            </a:r>
            <a:r>
              <a:rPr lang="zh-CN" altLang="zh-CN" sz="2800" b="1" dirty="0"/>
              <a:t>基类的赋值操作符来实现基类成员的赋值</a:t>
            </a:r>
            <a:r>
              <a:rPr lang="zh-CN" altLang="en-US" sz="2800" b="1" dirty="0"/>
              <a:t>。</a:t>
            </a:r>
            <a:endParaRPr lang="zh-CN" altLang="zh-CN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1527175" y="404813"/>
            <a:ext cx="5565775" cy="941387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b="1" dirty="0"/>
              <a:t>7.1 </a:t>
            </a:r>
            <a:r>
              <a:rPr lang="zh-CN" altLang="zh-CN" b="1" dirty="0"/>
              <a:t>继承的概念</a:t>
            </a:r>
            <a:endParaRPr lang="zh-CN" altLang="zh-CN" b="1" dirty="0"/>
          </a:p>
        </p:txBody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>
          <a:xfrm>
            <a:off x="581025" y="1340768"/>
            <a:ext cx="7907338" cy="2700337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  <a:spcAft>
                <a:spcPts val="1200"/>
              </a:spcAft>
              <a:buClr>
                <a:srgbClr val="336666"/>
              </a:buClr>
            </a:pPr>
            <a:r>
              <a:rPr lang="zh-CN" altLang="zh-CN" sz="2400" b="1" dirty="0">
                <a:solidFill>
                  <a:srgbClr val="FF0000"/>
                </a:solidFill>
              </a:rPr>
              <a:t>继承</a:t>
            </a:r>
            <a:r>
              <a:rPr lang="zh-CN" altLang="zh-CN" sz="2400" b="1" dirty="0">
                <a:solidFill>
                  <a:srgbClr val="000000"/>
                </a:solidFill>
              </a:rPr>
              <a:t>（Inheritance）</a:t>
            </a:r>
            <a:r>
              <a:rPr lang="zh-CN" altLang="en-US" sz="2400" b="1" dirty="0">
                <a:solidFill>
                  <a:srgbClr val="000000"/>
                </a:solidFill>
              </a:rPr>
              <a:t>：</a:t>
            </a:r>
            <a:r>
              <a:rPr lang="zh-CN" altLang="zh-CN" sz="2400" b="1" dirty="0">
                <a:solidFill>
                  <a:srgbClr val="000000"/>
                </a:solidFill>
              </a:rPr>
              <a:t>定义一个新的类</a:t>
            </a:r>
            <a:r>
              <a:rPr lang="zh-CN" altLang="en-US" sz="2400" b="1" dirty="0">
                <a:solidFill>
                  <a:srgbClr val="000000"/>
                </a:solidFill>
              </a:rPr>
              <a:t>（称为</a:t>
            </a:r>
            <a:r>
              <a:rPr lang="zh-CN" altLang="zh-CN" sz="2400" b="1" dirty="0">
                <a:solidFill>
                  <a:srgbClr val="FF0000"/>
                </a:solidFill>
              </a:rPr>
              <a:t>派生类或子类）</a:t>
            </a:r>
            <a:r>
              <a:rPr lang="zh-CN" altLang="zh-CN" sz="2400" b="1" dirty="0">
                <a:solidFill>
                  <a:srgbClr val="000000"/>
                </a:solidFill>
              </a:rPr>
              <a:t>时，先把一个或多个已有类</a:t>
            </a:r>
            <a:r>
              <a:rPr lang="zh-CN" altLang="en-US" sz="2400" b="1" dirty="0">
                <a:solidFill>
                  <a:srgbClr val="000000"/>
                </a:solidFill>
              </a:rPr>
              <a:t>（称为</a:t>
            </a:r>
            <a:r>
              <a:rPr lang="zh-CN" altLang="zh-CN" sz="2400" b="1" dirty="0">
                <a:solidFill>
                  <a:srgbClr val="FF0000"/>
                </a:solidFill>
              </a:rPr>
              <a:t>基类或父类</a:t>
            </a:r>
            <a:r>
              <a:rPr lang="zh-CN" altLang="en-US" sz="2400" b="1" dirty="0">
                <a:solidFill>
                  <a:srgbClr val="000000"/>
                </a:solidFill>
              </a:rPr>
              <a:t>）</a:t>
            </a:r>
            <a:r>
              <a:rPr lang="zh-CN" altLang="zh-CN" sz="2400" b="1" dirty="0">
                <a:solidFill>
                  <a:srgbClr val="000000"/>
                </a:solidFill>
              </a:rPr>
              <a:t>的功能全部包含进来，然后再给出新功能的定义</a:t>
            </a:r>
            <a:r>
              <a:rPr lang="zh-CN" altLang="en-US" sz="2400" b="1" dirty="0">
                <a:solidFill>
                  <a:srgbClr val="000000"/>
                </a:solidFill>
              </a:rPr>
              <a:t>、</a:t>
            </a:r>
            <a:r>
              <a:rPr lang="zh-CN" altLang="zh-CN" sz="2400" b="1" dirty="0">
                <a:solidFill>
                  <a:srgbClr val="000000"/>
                </a:solidFill>
              </a:rPr>
              <a:t>或对已有类的某些功能重新定义。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400" b="1" dirty="0"/>
              <a:t>继承分为</a:t>
            </a:r>
            <a:endParaRPr lang="zh-CN" altLang="zh-CN" sz="2400" b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zh-CN" sz="2000" b="1" dirty="0">
                <a:solidFill>
                  <a:srgbClr val="FF0000"/>
                </a:solidFill>
              </a:rPr>
              <a:t>单继承</a:t>
            </a:r>
            <a:r>
              <a:rPr lang="zh-CN" altLang="zh-CN" sz="2000" b="1" dirty="0"/>
              <a:t>：一个类最多有一个直接基类。</a:t>
            </a:r>
            <a:endParaRPr lang="zh-CN" altLang="zh-CN" sz="2000" b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zh-CN" sz="2000" b="1" dirty="0">
                <a:solidFill>
                  <a:srgbClr val="FF0000"/>
                </a:solidFill>
              </a:rPr>
              <a:t>多继承</a:t>
            </a:r>
            <a:r>
              <a:rPr lang="zh-CN" altLang="zh-CN" sz="2000" b="1" dirty="0"/>
              <a:t>：一个类可以有多个直接基类</a:t>
            </a:r>
            <a:r>
              <a:rPr lang="zh-CN" altLang="zh-CN" sz="2400" b="1" dirty="0"/>
              <a:t>。</a:t>
            </a:r>
            <a:endParaRPr lang="zh-CN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148" name="组合 1"/>
          <p:cNvGrpSpPr/>
          <p:nvPr/>
        </p:nvGrpSpPr>
        <p:grpSpPr bwMode="auto">
          <a:xfrm>
            <a:off x="1547813" y="4005064"/>
            <a:ext cx="6624637" cy="2176524"/>
            <a:chOff x="1547813" y="4581525"/>
            <a:chExt cx="6624637" cy="2176524"/>
          </a:xfrm>
        </p:grpSpPr>
        <p:grpSp>
          <p:nvGrpSpPr>
            <p:cNvPr id="6149" name="Group 29"/>
            <p:cNvGrpSpPr/>
            <p:nvPr/>
          </p:nvGrpSpPr>
          <p:grpSpPr bwMode="auto">
            <a:xfrm>
              <a:off x="1547813" y="4581525"/>
              <a:ext cx="1685925" cy="1727200"/>
              <a:chOff x="975" y="2977"/>
              <a:chExt cx="1062" cy="1088"/>
            </a:xfrm>
          </p:grpSpPr>
          <p:grpSp>
            <p:nvGrpSpPr>
              <p:cNvPr id="6162" name="Group 7"/>
              <p:cNvGrpSpPr/>
              <p:nvPr/>
            </p:nvGrpSpPr>
            <p:grpSpPr bwMode="auto">
              <a:xfrm>
                <a:off x="975" y="2977"/>
                <a:ext cx="1062" cy="1088"/>
                <a:chOff x="1274" y="3428"/>
                <a:chExt cx="432" cy="557"/>
              </a:xfrm>
            </p:grpSpPr>
            <p:sp>
              <p:nvSpPr>
                <p:cNvPr id="6165" name="Oval 4"/>
                <p:cNvSpPr>
                  <a:spLocks noChangeArrowheads="1"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1274" y="3428"/>
                  <a:ext cx="432" cy="187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1"/>
                </a:p>
              </p:txBody>
            </p:sp>
            <p:sp>
              <p:nvSpPr>
                <p:cNvPr id="6166" name="Oval 5"/>
                <p:cNvSpPr>
                  <a:spLocks noChangeArrowheads="1"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1274" y="3798"/>
                  <a:ext cx="432" cy="187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1"/>
                </a:p>
              </p:txBody>
            </p:sp>
            <p:sp>
              <p:nvSpPr>
                <p:cNvPr id="6167" name="Line 6"/>
                <p:cNvSpPr>
                  <a:spLocks noChangeShapeType="1"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 flipV="1">
                  <a:off x="1490" y="3610"/>
                  <a:ext cx="0" cy="1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6163" name="Text Box 8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292" y="3022"/>
                <a:ext cx="44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基类</a:t>
                </a:r>
                <a:endParaRPr lang="zh-CN" altLang="en-US" sz="2000" b="1"/>
              </a:p>
            </p:txBody>
          </p:sp>
          <p:sp>
            <p:nvSpPr>
              <p:cNvPr id="6164" name="Text Box 9"/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201" y="3702"/>
                <a:ext cx="60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派生类</a:t>
                </a:r>
                <a:endParaRPr lang="zh-CN" altLang="en-US" sz="2000" b="1"/>
              </a:p>
            </p:txBody>
          </p:sp>
        </p:grpSp>
        <p:grpSp>
          <p:nvGrpSpPr>
            <p:cNvPr id="6150" name="Group 30"/>
            <p:cNvGrpSpPr/>
            <p:nvPr/>
          </p:nvGrpSpPr>
          <p:grpSpPr bwMode="auto">
            <a:xfrm>
              <a:off x="4140200" y="4652963"/>
              <a:ext cx="4032250" cy="1658937"/>
              <a:chOff x="2608" y="3022"/>
              <a:chExt cx="2540" cy="1045"/>
            </a:xfrm>
          </p:grpSpPr>
          <p:sp>
            <p:nvSpPr>
              <p:cNvPr id="6153" name="Oval 2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379" y="3702"/>
                <a:ext cx="1062" cy="36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6154" name="Line 3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 flipH="1" flipV="1">
                <a:off x="3243" y="3385"/>
                <a:ext cx="544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6155" name="Text Box 5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606" y="3748"/>
                <a:ext cx="60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派生类</a:t>
                </a:r>
                <a:endParaRPr lang="zh-CN" altLang="en-US" sz="2000" b="1"/>
              </a:p>
            </p:txBody>
          </p:sp>
          <p:sp>
            <p:nvSpPr>
              <p:cNvPr id="6156" name="Line 11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V="1">
                <a:off x="3878" y="3385"/>
                <a:ext cx="499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6157" name="Oval 12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4086" y="3022"/>
                <a:ext cx="1062" cy="36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6158" name="Text Box 13"/>
              <p:cNvSpPr txBox="1"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384" y="3073"/>
                <a:ext cx="55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基类</a:t>
                </a:r>
                <a:r>
                  <a:rPr lang="en-US" altLang="zh-CN" sz="2000" b="1"/>
                  <a:t>n</a:t>
                </a:r>
                <a:endParaRPr lang="en-US" altLang="zh-CN" sz="2000" b="1"/>
              </a:p>
            </p:txBody>
          </p:sp>
          <p:sp>
            <p:nvSpPr>
              <p:cNvPr id="6159" name="Oval 14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2608" y="3022"/>
                <a:ext cx="1062" cy="36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6160" name="Text Box 15"/>
              <p:cNvSpPr txBox="1"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925" y="3073"/>
                <a:ext cx="55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/>
                  <a:t>基类</a:t>
                </a:r>
                <a:r>
                  <a:rPr lang="en-US" altLang="zh-CN" sz="2000" b="1"/>
                  <a:t>1</a:t>
                </a:r>
                <a:endParaRPr lang="en-US" altLang="zh-CN" sz="2000" b="1"/>
              </a:p>
            </p:txBody>
          </p:sp>
          <p:sp>
            <p:nvSpPr>
              <p:cNvPr id="6161" name="Text Box 28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729" y="3080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latin typeface="Arial" panose="020B0604020202020204" pitchFamily="34" charset="0"/>
                  </a:rPr>
                  <a:t>…</a:t>
                </a:r>
                <a:endParaRPr lang="en-US" altLang="zh-CN" sz="1800" b="1"/>
              </a:p>
            </p:txBody>
          </p:sp>
        </p:grpSp>
        <p:sp>
          <p:nvSpPr>
            <p:cNvPr id="6151" name="Text Box 31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73263" y="6388075"/>
              <a:ext cx="883255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/>
                <a:t>单继承</a:t>
              </a:r>
              <a:endParaRPr lang="zh-CN" altLang="en-US" sz="1800" b="1" dirty="0"/>
            </a:p>
          </p:txBody>
        </p:sp>
        <p:sp>
          <p:nvSpPr>
            <p:cNvPr id="6152" name="Text Box 32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862638" y="6381725"/>
              <a:ext cx="883255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/>
                <a:t>多继承</a:t>
              </a:r>
              <a:endParaRPr lang="zh-CN" altLang="en-US" sz="1800" b="1" dirty="0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/>
          </p:cNvSpPr>
          <p:nvPr>
            <p:ph type="body"/>
          </p:nvPr>
        </p:nvSpPr>
        <p:spPr>
          <a:xfrm>
            <a:off x="70485" y="1124585"/>
            <a:ext cx="8894445" cy="5039995"/>
          </a:xfrm>
        </p:spPr>
        <p:txBody>
          <a:bodyPr vert="horz" wrap="square" lIns="91440" tIns="45720" rIns="91440" bIns="45720" anchor="t" anchorCtr="0"/>
          <a:lstStyle/>
          <a:p>
            <a:pPr defTabSz="449580">
              <a:lnSpc>
                <a:spcPct val="90000"/>
              </a:lnSpc>
              <a:buNone/>
            </a:pPr>
            <a:r>
              <a:rPr lang="zh-CN" altLang="zh-CN" sz="2000" b="1" dirty="0"/>
              <a:t>class A</a:t>
            </a:r>
            <a:endParaRPr lang="zh-CN" altLang="zh-CN" sz="2000" b="1" dirty="0"/>
          </a:p>
          <a:p>
            <a:pPr defTabSz="449580">
              <a:lnSpc>
                <a:spcPct val="90000"/>
              </a:lnSpc>
              <a:buNone/>
            </a:pPr>
            <a:r>
              <a:rPr lang="zh-CN" altLang="zh-CN" sz="2000" b="1" dirty="0"/>
              <a:t>{</a:t>
            </a:r>
            <a:r>
              <a:rPr lang="en-US" altLang="zh-CN" sz="2000" b="1" dirty="0"/>
              <a:t>  </a:t>
            </a:r>
            <a:r>
              <a:rPr lang="zh-CN" altLang="zh-CN" sz="2000" b="1" dirty="0"/>
              <a:t>......</a:t>
            </a:r>
            <a:r>
              <a:rPr lang="en-US" altLang="zh-CN" sz="2000" b="1" dirty="0"/>
              <a:t>  </a:t>
            </a:r>
            <a:r>
              <a:rPr lang="zh-CN" altLang="zh-CN" sz="2000" b="1" dirty="0"/>
              <a:t>};</a:t>
            </a:r>
            <a:endParaRPr lang="en-US" altLang="zh-CN" sz="2000" b="1" dirty="0"/>
          </a:p>
          <a:p>
            <a:pPr defTabSz="449580">
              <a:lnSpc>
                <a:spcPct val="90000"/>
              </a:lnSpc>
              <a:buNone/>
            </a:pPr>
            <a:endParaRPr lang="zh-CN" altLang="zh-CN" sz="1000" b="1" dirty="0"/>
          </a:p>
          <a:p>
            <a:pPr defTabSz="449580">
              <a:lnSpc>
                <a:spcPct val="90000"/>
              </a:lnSpc>
              <a:buNone/>
            </a:pPr>
            <a:r>
              <a:rPr lang="zh-CN" altLang="zh-CN" sz="2000" b="1" dirty="0"/>
              <a:t>class B: public A</a:t>
            </a:r>
            <a:endParaRPr lang="zh-CN" altLang="zh-CN" sz="2000" b="1" dirty="0"/>
          </a:p>
          <a:p>
            <a:pPr defTabSz="449580">
              <a:lnSpc>
                <a:spcPct val="90000"/>
              </a:lnSpc>
              <a:buNone/>
            </a:pPr>
            <a:r>
              <a:rPr lang="zh-CN" altLang="zh-CN" sz="2000" b="1" dirty="0"/>
              <a:t>{</a:t>
            </a:r>
            <a:r>
              <a:rPr lang="en-US" altLang="zh-CN" sz="2000" b="1" dirty="0"/>
              <a:t>       char* p; </a:t>
            </a:r>
            <a:endParaRPr lang="zh-CN" altLang="zh-CN" sz="2000" b="1" dirty="0"/>
          </a:p>
          <a:p>
            <a:pPr defTabSz="449580">
              <a:lnSpc>
                <a:spcPct val="90000"/>
              </a:lnSpc>
              <a:buNone/>
            </a:pPr>
            <a:r>
              <a:rPr lang="en-US" altLang="zh-CN" sz="2000" b="1" dirty="0"/>
              <a:t>    </a:t>
            </a:r>
            <a:r>
              <a:rPr lang="zh-CN" altLang="zh-CN" sz="2000" b="1" dirty="0"/>
              <a:t>public:</a:t>
            </a:r>
            <a:endParaRPr lang="zh-CN" altLang="zh-CN" sz="2000" b="1" dirty="0"/>
          </a:p>
          <a:p>
            <a:pPr defTabSz="449580">
              <a:lnSpc>
                <a:spcPct val="90000"/>
              </a:lnSpc>
              <a:buNone/>
            </a:pPr>
            <a:r>
              <a:rPr lang="zh-CN" altLang="zh-CN" sz="2000" b="1" dirty="0"/>
              <a:t>	   B&amp; operator =(const B&amp; b)</a:t>
            </a:r>
            <a:endParaRPr lang="zh-CN" altLang="zh-CN" sz="2000" b="1" dirty="0"/>
          </a:p>
          <a:p>
            <a:pPr defTabSz="449580">
              <a:lnSpc>
                <a:spcPct val="90000"/>
              </a:lnSpc>
              <a:buNone/>
            </a:pPr>
            <a:r>
              <a:rPr lang="zh-CN" altLang="zh-CN" sz="2000" b="1" dirty="0"/>
              <a:t>	   {  if (&amp;b == this)    return *this;  //防止自身赋值。</a:t>
            </a:r>
            <a:endParaRPr lang="zh-CN" altLang="zh-CN" sz="2000" b="1" dirty="0"/>
          </a:p>
          <a:p>
            <a:pPr defTabSz="449580">
              <a:lnSpc>
                <a:spcPct val="90000"/>
              </a:lnSpc>
              <a:buNone/>
            </a:pPr>
            <a:r>
              <a:rPr lang="zh-CN" altLang="zh-CN" sz="2000" b="1" dirty="0"/>
              <a:t>		  </a:t>
            </a:r>
            <a:r>
              <a:rPr lang="en-US" altLang="zh-CN" sz="2000" b="1" dirty="0"/>
              <a:t>   </a:t>
            </a:r>
            <a:r>
              <a:rPr lang="zh-CN" altLang="zh-CN" sz="2000" b="1" dirty="0">
                <a:solidFill>
                  <a:srgbClr val="0070C0"/>
                </a:solidFill>
              </a:rPr>
              <a:t>*(A*)this = b; //调用基类的赋值操作符对基类成员进行赋值</a:t>
            </a:r>
            <a:endParaRPr lang="zh-CN" altLang="zh-CN" sz="2000" b="1" dirty="0">
              <a:solidFill>
                <a:srgbClr val="0070C0"/>
              </a:solidFill>
            </a:endParaRPr>
          </a:p>
          <a:p>
            <a:pPr defTabSz="449580">
              <a:lnSpc>
                <a:spcPct val="90000"/>
              </a:lnSpc>
              <a:buNone/>
            </a:pPr>
            <a:r>
              <a:rPr lang="zh-CN" altLang="zh-CN" sz="2000" b="1" dirty="0"/>
              <a:t>		</a:t>
            </a:r>
            <a:r>
              <a:rPr lang="en-US" altLang="zh-CN" sz="2000" b="1" dirty="0"/>
              <a:t>     </a:t>
            </a:r>
            <a:r>
              <a:rPr lang="zh-CN" altLang="zh-CN" sz="2000" b="1" dirty="0"/>
              <a:t>...... 	</a:t>
            </a:r>
            <a:r>
              <a:rPr lang="zh-CN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</a:rPr>
              <a:t>如果不自定义赋值操作符的重载函数，指针</a:t>
            </a:r>
            <a:r>
              <a:rPr lang="en-US" altLang="zh-CN" sz="2000" b="1" dirty="0">
                <a:solidFill>
                  <a:srgbClr val="FF0000"/>
                </a:solidFill>
              </a:rPr>
              <a:t>p</a:t>
            </a:r>
            <a:r>
              <a:rPr lang="zh-CN" altLang="en-US" sz="2000" b="1" dirty="0">
                <a:solidFill>
                  <a:srgbClr val="FF0000"/>
                </a:solidFill>
              </a:rPr>
              <a:t>会引起问题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defTabSz="449580">
              <a:lnSpc>
                <a:spcPct val="90000"/>
              </a:lnSpc>
              <a:buNone/>
            </a:pPr>
            <a:r>
              <a:rPr lang="zh-CN" altLang="zh-CN" sz="2000" b="1" dirty="0"/>
              <a:t>		</a:t>
            </a:r>
            <a:r>
              <a:rPr lang="en-US" altLang="zh-CN" sz="2000" b="1" dirty="0"/>
              <a:t>   </a:t>
            </a:r>
            <a:r>
              <a:rPr lang="zh-CN" altLang="zh-CN" sz="2000" b="1" dirty="0"/>
              <a:t>  return *this;</a:t>
            </a:r>
            <a:endParaRPr lang="zh-CN" altLang="zh-CN" sz="2000" b="1" dirty="0"/>
          </a:p>
          <a:p>
            <a:pPr defTabSz="449580">
              <a:lnSpc>
                <a:spcPct val="90000"/>
              </a:lnSpc>
              <a:buNone/>
            </a:pPr>
            <a:r>
              <a:rPr lang="zh-CN" altLang="zh-CN" sz="2000" b="1" dirty="0"/>
              <a:t>		 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}</a:t>
            </a:r>
            <a:endParaRPr lang="zh-CN" altLang="zh-CN" sz="2000" b="1" dirty="0"/>
          </a:p>
          <a:p>
            <a:pPr defTabSz="449580">
              <a:lnSpc>
                <a:spcPct val="90000"/>
              </a:lnSpc>
              <a:buNone/>
            </a:pPr>
            <a:r>
              <a:rPr lang="zh-CN" altLang="zh-CN" sz="2000" b="1" dirty="0"/>
              <a:t>};</a:t>
            </a:r>
            <a:endParaRPr lang="en-US" altLang="zh-CN" sz="2000" b="1" dirty="0"/>
          </a:p>
          <a:p>
            <a:pPr defTabSz="449580">
              <a:lnSpc>
                <a:spcPct val="90000"/>
              </a:lnSpc>
              <a:buNone/>
            </a:pPr>
            <a:r>
              <a:rPr lang="zh-CN" altLang="zh-CN" sz="1000" b="1" dirty="0"/>
              <a:t> </a:t>
            </a:r>
            <a:endParaRPr lang="zh-CN" altLang="zh-CN" sz="1000" b="1" dirty="0"/>
          </a:p>
          <a:p>
            <a:pPr defTabSz="449580">
              <a:lnSpc>
                <a:spcPct val="90000"/>
              </a:lnSpc>
              <a:buNone/>
            </a:pPr>
            <a:r>
              <a:rPr lang="zh-CN" altLang="zh-CN" sz="2000" b="1" dirty="0"/>
              <a:t>B b1,</a:t>
            </a:r>
            <a:r>
              <a:rPr lang="en-US" altLang="zh-CN" sz="2000" b="1" dirty="0"/>
              <a:t> </a:t>
            </a:r>
            <a:r>
              <a:rPr lang="zh-CN" altLang="zh-CN" sz="2000" b="1" dirty="0"/>
              <a:t>b2;</a:t>
            </a:r>
            <a:endParaRPr lang="zh-CN" altLang="zh-CN" sz="2000" b="1" dirty="0"/>
          </a:p>
          <a:p>
            <a:pPr defTabSz="449580">
              <a:lnSpc>
                <a:spcPct val="90000"/>
              </a:lnSpc>
              <a:buNone/>
            </a:pPr>
            <a:r>
              <a:rPr lang="zh-CN" altLang="zh-CN" sz="2000" b="1" dirty="0"/>
              <a:t>b1 = b2;</a:t>
            </a:r>
            <a:endParaRPr lang="zh-CN" altLang="zh-CN" sz="20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0" y="-317"/>
            <a:ext cx="7402513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7.2.5 </a:t>
            </a:r>
            <a:r>
              <a:rPr kumimoji="0" lang="zh-CN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派生类对象的赋值</a:t>
            </a: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P276</a:t>
            </a:r>
            <a:endParaRPr kumimoji="0" lang="en-US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916" name="Rectangle 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4655185" y="1850623"/>
            <a:ext cx="522288" cy="5492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8917" name="Rectangle 6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7496810" y="1847448"/>
            <a:ext cx="488950" cy="5492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8918" name="Rectangle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466398" y="1942698"/>
            <a:ext cx="682625" cy="419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8919" name="Line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088573" y="2158598"/>
            <a:ext cx="3619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20" name="Text Box 16"/>
          <p:cNvSpPr txBox="1">
            <a:spLocks noChangeAspect="1"/>
          </p:cNvSpPr>
          <p:nvPr>
            <p:custDataLst>
              <p:tags r:id="rId5"/>
            </p:custDataLst>
          </p:nvPr>
        </p:nvSpPr>
        <p:spPr>
          <a:xfrm>
            <a:off x="4261485" y="1726798"/>
            <a:ext cx="3270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21" name="Text Box 19"/>
          <p:cNvSpPr txBox="1">
            <a:spLocks noChangeAspect="1"/>
          </p:cNvSpPr>
          <p:nvPr>
            <p:custDataLst>
              <p:tags r:id="rId6"/>
            </p:custDataLst>
          </p:nvPr>
        </p:nvSpPr>
        <p:spPr>
          <a:xfrm>
            <a:off x="7118985" y="1726798"/>
            <a:ext cx="3270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22" name="Text Box 20"/>
          <p:cNvSpPr txBox="1">
            <a:spLocks noChangeAspect="1"/>
          </p:cNvSpPr>
          <p:nvPr>
            <p:custDataLst>
              <p:tags r:id="rId7"/>
            </p:custDataLst>
          </p:nvPr>
        </p:nvSpPr>
        <p:spPr>
          <a:xfrm>
            <a:off x="4331335" y="1274361"/>
            <a:ext cx="9747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对象</a:t>
            </a: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b1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23" name="Text Box 21"/>
          <p:cNvSpPr txBox="1">
            <a:spLocks noChangeAspect="1"/>
          </p:cNvSpPr>
          <p:nvPr>
            <p:custDataLst>
              <p:tags r:id="rId8"/>
            </p:custDataLst>
          </p:nvPr>
        </p:nvSpPr>
        <p:spPr>
          <a:xfrm>
            <a:off x="7207885" y="1263248"/>
            <a:ext cx="10112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对象</a:t>
            </a: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b2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24" name="Text Box 22"/>
          <p:cNvSpPr txBox="1"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452110" y="1942698"/>
            <a:ext cx="800099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abcd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25" name="Line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 flipH="1">
            <a:off x="7096760" y="2158598"/>
            <a:ext cx="6588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26" name="Rectangle 9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6398260" y="1941111"/>
            <a:ext cx="682625" cy="419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8927" name="Text Box 22"/>
          <p:cNvSpPr txBox="1"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6382384" y="1941111"/>
            <a:ext cx="825499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abcd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28" name="Line 12"/>
          <p:cNvSpPr/>
          <p:nvPr>
            <p:custDataLst>
              <p:tags r:id="rId13"/>
            </p:custDataLst>
          </p:nvPr>
        </p:nvSpPr>
        <p:spPr>
          <a:xfrm>
            <a:off x="5307648" y="1482323"/>
            <a:ext cx="0" cy="71755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38929" name="Line 13"/>
          <p:cNvSpPr/>
          <p:nvPr>
            <p:custDataLst>
              <p:tags r:id="rId14"/>
            </p:custDataLst>
          </p:nvPr>
        </p:nvSpPr>
        <p:spPr>
          <a:xfrm>
            <a:off x="6820535" y="1482323"/>
            <a:ext cx="0" cy="48101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38930" name="Line 11"/>
          <p:cNvSpPr/>
          <p:nvPr>
            <p:custDataLst>
              <p:tags r:id="rId15"/>
            </p:custDataLst>
          </p:nvPr>
        </p:nvSpPr>
        <p:spPr>
          <a:xfrm flipV="1">
            <a:off x="5317173" y="1482323"/>
            <a:ext cx="1503362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10030" y="4796790"/>
            <a:ext cx="7633970" cy="113474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Group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68313" y="1415951"/>
          <a:ext cx="7828731" cy="4052887"/>
        </p:xfrm>
        <a:graphic>
          <a:graphicData uri="http://schemas.openxmlformats.org/drawingml/2006/table">
            <a:tbl>
              <a:tblPr/>
              <a:tblGrid>
                <a:gridCol w="1957728"/>
                <a:gridCol w="1279578"/>
                <a:gridCol w="1505385"/>
                <a:gridCol w="1505385"/>
                <a:gridCol w="1580655"/>
              </a:tblGrid>
              <a:tr h="45943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区别</a:t>
                      </a:r>
                      <a:endParaRPr kumimoji="0" 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ea"/>
                          <a:ea typeface="+mn-ea"/>
                        </a:rPr>
                        <a:t>产生原因</a:t>
                      </a:r>
                      <a:endParaRPr kumimoji="0" 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79" marR="92079" marT="46039" marB="460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初始化时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604" marR="93604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赋值时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604" marR="93604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45943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基类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604" marR="93604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派生类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604" marR="93604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基类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604" marR="93604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派生类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604" marR="93604" marT="46802" marB="468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未定义拷贝构造函数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604" marR="93604" marT="46802" marB="468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隐式的拷贝构造函数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3604" marR="93604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Arial" panose="020B0604020202020204" pitchFamily="34" charset="0"/>
                        </a:rPr>
                        <a:t>隐式的赋值操作符重载函数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sym typeface="Arial" panose="020B0604020202020204" pitchFamily="34" charset="0"/>
                      </a:endParaRPr>
                    </a:p>
                  </a:txBody>
                  <a:tcPr marL="93604" marR="93604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1103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解决指针问题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604" marR="93604" marT="46802" marB="468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自定义的拷贝构造函数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3604" marR="93604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CN" altLang="en-US" sz="2400" b="1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自定义的</a:t>
                      </a:r>
                      <a:r>
                        <a:rPr lang="zh-CN" altLang="zh-CN" sz="2400" b="1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赋值操作符重载函数</a:t>
                      </a:r>
                      <a:endParaRPr lang="en-US" altLang="zh-CN" sz="2400" b="1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3604" marR="93604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11019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提高效率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604" marR="93604" marT="46802" marB="4680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转移构造函数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93604" marR="93604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CN" altLang="en-US" sz="2400" b="1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转移</a:t>
                      </a:r>
                      <a:r>
                        <a:rPr lang="zh-CN" altLang="zh-CN" sz="2400" b="1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赋值操作符重载函数</a:t>
                      </a:r>
                      <a:endParaRPr lang="en-US" altLang="zh-CN" sz="2400" b="1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3604" marR="93604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40991" name="Line 35"/>
          <p:cNvSpPr/>
          <p:nvPr/>
        </p:nvSpPr>
        <p:spPr>
          <a:xfrm flipH="1" flipV="1">
            <a:off x="468630" y="1421765"/>
            <a:ext cx="1936750" cy="119443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527175" y="360363"/>
            <a:ext cx="7402513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7.2.5 </a:t>
            </a:r>
            <a:r>
              <a:rPr kumimoji="0" lang="zh-CN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派生类对象的赋值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54923" y="5733003"/>
            <a:ext cx="380682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小结：拷贝（转移）构造函数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zh-CN" b="1" dirty="0"/>
              <a:t>本章内容</a:t>
            </a:r>
            <a:endParaRPr lang="zh-CN" altLang="zh-CN" b="1" dirty="0"/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524000" y="1717675"/>
            <a:ext cx="5113338" cy="3887787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sz="2800" b="1" dirty="0"/>
              <a:t>7.1 </a:t>
            </a:r>
            <a:r>
              <a:rPr lang="zh-CN" altLang="zh-CN" sz="2800" b="1" dirty="0"/>
              <a:t>继承的概念</a:t>
            </a:r>
            <a:endParaRPr lang="zh-CN" altLang="zh-CN" sz="2800" b="1" dirty="0"/>
          </a:p>
          <a:p>
            <a:pPr>
              <a:buNone/>
            </a:pPr>
            <a:r>
              <a:rPr lang="en-US" altLang="zh-CN" sz="2800" b="1" dirty="0">
                <a:solidFill>
                  <a:srgbClr val="0070C0"/>
                </a:solidFill>
              </a:rPr>
              <a:t>7.2 </a:t>
            </a:r>
            <a:r>
              <a:rPr lang="zh-CN" altLang="zh-CN" sz="2800" b="1" dirty="0">
                <a:solidFill>
                  <a:srgbClr val="0070C0"/>
                </a:solidFill>
              </a:rPr>
              <a:t>单继承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7.2.1 </a:t>
            </a:r>
            <a:r>
              <a:rPr lang="zh-CN" altLang="en-US" sz="2400" b="1" dirty="0">
                <a:solidFill>
                  <a:srgbClr val="0070C0"/>
                </a:solidFill>
              </a:rPr>
              <a:t>单继承的定义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7.2.2 protected</a:t>
            </a:r>
            <a:r>
              <a:rPr lang="zh-CN" altLang="en-US" sz="2400" b="1" dirty="0">
                <a:solidFill>
                  <a:srgbClr val="0070C0"/>
                </a:solidFill>
              </a:rPr>
              <a:t>访问控制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7.2.3 </a:t>
            </a:r>
            <a:r>
              <a:rPr lang="zh-CN" altLang="en-US" sz="2400" b="1" dirty="0">
                <a:solidFill>
                  <a:srgbClr val="0070C0"/>
                </a:solidFill>
              </a:rPr>
              <a:t>继承方式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7.2.4 </a:t>
            </a:r>
            <a:r>
              <a:rPr lang="zh-CN" altLang="en-US" sz="2400" b="1" dirty="0">
                <a:solidFill>
                  <a:srgbClr val="0070C0"/>
                </a:solidFill>
              </a:rPr>
              <a:t>派生类对象的初始化和赋值</a:t>
            </a:r>
            <a:endParaRPr lang="zh-CN" altLang="zh-CN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2800" b="1" dirty="0"/>
              <a:t>7.3 </a:t>
            </a:r>
            <a:r>
              <a:rPr lang="zh-CN" altLang="zh-CN" sz="2800" b="1" dirty="0"/>
              <a:t>虚函数与动态绑定</a:t>
            </a:r>
            <a:endParaRPr lang="zh-CN" altLang="zh-CN" sz="2800" b="1" dirty="0"/>
          </a:p>
          <a:p>
            <a:pPr>
              <a:buNone/>
            </a:pPr>
            <a:r>
              <a:rPr lang="en-US" altLang="zh-CN" sz="2800" b="1" dirty="0"/>
              <a:t>7.4 </a:t>
            </a:r>
            <a:r>
              <a:rPr lang="zh-CN" altLang="zh-CN" sz="2800" b="1" dirty="0"/>
              <a:t>多继承</a:t>
            </a:r>
            <a:endParaRPr lang="zh-CN" altLang="zh-CN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b="1" dirty="0"/>
              <a:t>7.2.1 </a:t>
            </a:r>
            <a:r>
              <a:rPr lang="zh-CN" altLang="zh-CN" b="1" dirty="0"/>
              <a:t>单继承</a:t>
            </a:r>
            <a:r>
              <a:rPr lang="zh-CN" altLang="en-US" b="1" dirty="0"/>
              <a:t>的定义</a:t>
            </a:r>
            <a:endParaRPr lang="zh-CN" altLang="zh-CN" b="1" dirty="0"/>
          </a:p>
        </p:txBody>
      </p:sp>
      <p:sp>
        <p:nvSpPr>
          <p:cNvPr id="11267" name="Rectangle 3"/>
          <p:cNvSpPr>
            <a:spLocks noGrp="1"/>
          </p:cNvSpPr>
          <p:nvPr>
            <p:ph type="body" idx="4294967295"/>
          </p:nvPr>
        </p:nvSpPr>
        <p:spPr>
          <a:xfrm>
            <a:off x="611187" y="1733336"/>
            <a:ext cx="7921625" cy="4032250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zh-CN" sz="2800" b="1" dirty="0"/>
              <a:t>派生类只能有一个直接基类，</a:t>
            </a:r>
            <a:r>
              <a:rPr lang="zh-CN" altLang="zh-CN" sz="2800" b="1" dirty="0">
                <a:solidFill>
                  <a:srgbClr val="FF0000"/>
                </a:solidFill>
              </a:rPr>
              <a:t>定义格式</a:t>
            </a:r>
            <a:r>
              <a:rPr lang="zh-CN" altLang="zh-CN" sz="2800" b="1" dirty="0"/>
              <a:t>：</a:t>
            </a:r>
            <a:endParaRPr lang="zh-CN" altLang="zh-CN" sz="2800" b="1" dirty="0"/>
          </a:p>
          <a:p>
            <a:pPr lvl="1">
              <a:buNone/>
            </a:pPr>
            <a:r>
              <a:rPr lang="zh-CN" altLang="zh-CN" sz="2400" b="1" dirty="0">
                <a:solidFill>
                  <a:srgbClr val="0070C0"/>
                </a:solidFill>
              </a:rPr>
              <a:t>class &lt;派生类名&gt;</a:t>
            </a:r>
            <a:r>
              <a:rPr lang="en-US" altLang="zh-CN" sz="2400" b="1" dirty="0">
                <a:solidFill>
                  <a:srgbClr val="0070C0"/>
                </a:solidFill>
              </a:rPr>
              <a:t>: </a:t>
            </a:r>
            <a:r>
              <a:rPr lang="zh-CN" altLang="zh-CN" sz="2400" b="1" dirty="0">
                <a:solidFill>
                  <a:srgbClr val="0070C0"/>
                </a:solidFill>
              </a:rPr>
              <a:t>&lt;继承方式&gt; &lt;基类名&gt;</a:t>
            </a:r>
            <a:endParaRPr lang="zh-CN" altLang="zh-CN" sz="2400" b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zh-CN" altLang="zh-CN" sz="2400" b="1" dirty="0">
                <a:solidFill>
                  <a:srgbClr val="0070C0"/>
                </a:solidFill>
              </a:rPr>
              <a:t>{</a:t>
            </a:r>
            <a:r>
              <a:rPr lang="en-US" altLang="zh-CN" sz="2400" b="1" dirty="0">
                <a:solidFill>
                  <a:srgbClr val="0070C0"/>
                </a:solidFill>
              </a:rPr>
              <a:t> </a:t>
            </a:r>
            <a:r>
              <a:rPr lang="zh-CN" altLang="zh-CN" sz="2400" b="1" dirty="0">
                <a:solidFill>
                  <a:srgbClr val="0070C0"/>
                </a:solidFill>
              </a:rPr>
              <a:t>&lt;成员</a:t>
            </a:r>
            <a:r>
              <a:rPr lang="zh-CN" altLang="en-US" sz="2400" b="1" dirty="0">
                <a:solidFill>
                  <a:srgbClr val="0070C0"/>
                </a:solidFill>
              </a:rPr>
              <a:t>列</a:t>
            </a:r>
            <a:r>
              <a:rPr lang="zh-CN" altLang="zh-CN" sz="2400" b="1" dirty="0">
                <a:solidFill>
                  <a:srgbClr val="0070C0"/>
                </a:solidFill>
              </a:rPr>
              <a:t>表&gt;</a:t>
            </a:r>
            <a:r>
              <a:rPr lang="en-US" altLang="zh-CN" sz="2400" b="1" dirty="0">
                <a:solidFill>
                  <a:srgbClr val="0070C0"/>
                </a:solidFill>
              </a:rPr>
              <a:t> </a:t>
            </a:r>
            <a:r>
              <a:rPr lang="zh-CN" altLang="zh-CN" sz="2400" b="1" dirty="0">
                <a:solidFill>
                  <a:srgbClr val="0070C0"/>
                </a:solidFill>
              </a:rPr>
              <a:t>}; 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zh-CN" altLang="zh-CN" sz="1000" b="1" dirty="0">
              <a:solidFill>
                <a:srgbClr val="0070C0"/>
              </a:solidFill>
            </a:endParaRP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zh-CN" sz="2000" b="1" dirty="0"/>
              <a:t>&lt;派生类名&gt;为派生类的名字。</a:t>
            </a:r>
            <a:endParaRPr lang="zh-CN" altLang="zh-CN" sz="2000" b="1" dirty="0"/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zh-CN" sz="2000" b="1" dirty="0"/>
              <a:t>&lt;基类名&gt;为直接基类的名字。</a:t>
            </a:r>
            <a:endParaRPr lang="zh-CN" altLang="zh-CN" sz="2000" b="1" dirty="0"/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zh-CN" sz="2000" b="1" dirty="0"/>
              <a:t>&lt;成员</a:t>
            </a:r>
            <a:r>
              <a:rPr lang="zh-CN" altLang="en-US" sz="2000" b="1" dirty="0"/>
              <a:t>列</a:t>
            </a:r>
            <a:r>
              <a:rPr lang="zh-CN" altLang="zh-CN" sz="2000" b="1" dirty="0"/>
              <a:t>表&gt;是在派生类中</a:t>
            </a:r>
            <a:r>
              <a:rPr lang="zh-CN" altLang="zh-CN" sz="2000" b="1" dirty="0">
                <a:solidFill>
                  <a:srgbClr val="FF0000"/>
                </a:solidFill>
              </a:rPr>
              <a:t>新定义的成员</a:t>
            </a:r>
            <a:r>
              <a:rPr lang="zh-CN" altLang="zh-CN" sz="2000" b="1" dirty="0"/>
              <a:t>，其中包括对基类成员的重定义。</a:t>
            </a:r>
            <a:endParaRPr lang="zh-CN" altLang="zh-CN" sz="2000" b="1" dirty="0"/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zh-CN" sz="2000" b="1" dirty="0"/>
              <a:t>&lt;继承方式&gt;指出</a:t>
            </a:r>
            <a:r>
              <a:rPr lang="zh-CN" altLang="en-US" sz="2000" b="1" dirty="0"/>
              <a:t>从</a:t>
            </a:r>
            <a:r>
              <a:rPr lang="zh-CN" altLang="en-US" sz="2000" b="1" dirty="0">
                <a:solidFill>
                  <a:srgbClr val="FF0000"/>
                </a:solidFill>
              </a:rPr>
              <a:t>基类派生来的成员在</a:t>
            </a:r>
            <a:r>
              <a:rPr lang="zh-CN" altLang="zh-CN" sz="2000" b="1" dirty="0">
                <a:solidFill>
                  <a:srgbClr val="FF0000"/>
                </a:solidFill>
              </a:rPr>
              <a:t>派生类</a:t>
            </a:r>
            <a:r>
              <a:rPr lang="zh-CN" altLang="en-US" sz="2000" b="1" dirty="0">
                <a:solidFill>
                  <a:srgbClr val="FF0000"/>
                </a:solidFill>
              </a:rPr>
              <a:t>中</a:t>
            </a:r>
            <a:r>
              <a:rPr lang="zh-CN" altLang="zh-CN" sz="2000" b="1" dirty="0">
                <a:solidFill>
                  <a:srgbClr val="FF0000"/>
                </a:solidFill>
              </a:rPr>
              <a:t>的访问控制</a:t>
            </a:r>
            <a:r>
              <a:rPr lang="zh-CN" altLang="en-US" sz="2000" b="1" dirty="0"/>
              <a:t>，包括</a:t>
            </a:r>
            <a:r>
              <a:rPr lang="en-US" altLang="zh-CN" sz="2000" b="1" dirty="0"/>
              <a:t>public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protected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private</a:t>
            </a:r>
            <a:r>
              <a:rPr lang="zh-CN" altLang="en-US" sz="2000" b="1" dirty="0"/>
              <a:t>（默认）</a:t>
            </a:r>
            <a:r>
              <a:rPr lang="zh-CN" altLang="zh-CN" sz="2000" b="1" dirty="0"/>
              <a:t> </a:t>
            </a:r>
            <a:endParaRPr lang="zh-CN" altLang="zh-CN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/>
          </p:cNvSpPr>
          <p:nvPr>
            <p:ph type="body"/>
          </p:nvPr>
        </p:nvSpPr>
        <p:spPr>
          <a:xfrm>
            <a:off x="1612900" y="1521867"/>
            <a:ext cx="4543425" cy="4643437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  <a:buNone/>
            </a:pPr>
            <a:r>
              <a:rPr lang="zh-CN" altLang="zh-CN" sz="2400" b="1" dirty="0">
                <a:cs typeface="Times New Roman" panose="02020603050405020304" pitchFamily="18" charset="0"/>
              </a:rPr>
              <a:t>class A </a:t>
            </a:r>
            <a:r>
              <a:rPr lang="en-US" altLang="zh-CN" sz="2400" b="1" dirty="0">
                <a:cs typeface="Times New Roman" panose="02020603050405020304" pitchFamily="18" charset="0"/>
              </a:rPr>
              <a:t> </a:t>
            </a:r>
            <a:r>
              <a:rPr lang="zh-CN" altLang="zh-CN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//基类</a:t>
            </a:r>
            <a:endParaRPr lang="zh-CN" altLang="zh-CN" sz="24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zh-CN" sz="2400" b="1" dirty="0">
                <a:cs typeface="Times New Roman" panose="02020603050405020304" pitchFamily="18" charset="0"/>
              </a:rPr>
              <a:t>{	    int x, y;</a:t>
            </a:r>
            <a:endParaRPr lang="zh-CN" altLang="zh-CN" sz="2400" b="1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zh-CN" sz="2400" b="1" dirty="0">
                <a:cs typeface="Times New Roman" panose="02020603050405020304" pitchFamily="18" charset="0"/>
              </a:rPr>
              <a:t>	public:</a:t>
            </a:r>
            <a:endParaRPr lang="zh-CN" altLang="zh-CN" sz="2400" b="1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zh-CN" sz="2400" b="1" dirty="0">
                <a:cs typeface="Times New Roman" panose="02020603050405020304" pitchFamily="18" charset="0"/>
              </a:rPr>
              <a:t>	    void f();</a:t>
            </a:r>
            <a:endParaRPr lang="zh-CN" altLang="zh-CN" sz="2400" b="1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zh-CN" sz="2400" b="1" dirty="0">
                <a:cs typeface="Times New Roman" panose="02020603050405020304" pitchFamily="18" charset="0"/>
              </a:rPr>
              <a:t>	    void g();</a:t>
            </a:r>
            <a:endParaRPr lang="zh-CN" altLang="zh-CN" sz="2400" b="1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1200"/>
              </a:spcAft>
              <a:buNone/>
            </a:pPr>
            <a:r>
              <a:rPr lang="zh-CN" altLang="zh-CN" sz="2400" b="1" dirty="0">
                <a:cs typeface="Times New Roman" panose="02020603050405020304" pitchFamily="18" charset="0"/>
              </a:rPr>
              <a:t>};</a:t>
            </a:r>
            <a:endParaRPr lang="zh-CN" altLang="zh-CN" sz="2400" b="1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zh-CN" sz="2400" b="1" dirty="0">
                <a:cs typeface="Times New Roman" panose="02020603050405020304" pitchFamily="18" charset="0"/>
              </a:rPr>
              <a:t>class B:  public A</a:t>
            </a:r>
            <a:r>
              <a:rPr lang="en-US" altLang="zh-CN" sz="2400" b="1" dirty="0">
                <a:cs typeface="Times New Roman" panose="02020603050405020304" pitchFamily="18" charset="0"/>
              </a:rPr>
              <a:t> </a:t>
            </a:r>
            <a:r>
              <a:rPr lang="zh-CN" altLang="zh-CN" sz="2400" b="1" dirty="0">
                <a:cs typeface="Times New Roman" panose="02020603050405020304" pitchFamily="18" charset="0"/>
              </a:rPr>
              <a:t> </a:t>
            </a:r>
            <a:r>
              <a:rPr lang="zh-CN" altLang="zh-CN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//派生类</a:t>
            </a:r>
            <a:endParaRPr lang="zh-CN" altLang="zh-CN" sz="24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zh-CN" sz="2400" b="1" dirty="0">
                <a:cs typeface="Times New Roman" panose="02020603050405020304" pitchFamily="18" charset="0"/>
              </a:rPr>
              <a:t>{	    int z; </a:t>
            </a:r>
            <a:r>
              <a:rPr lang="en-US" altLang="zh-CN" sz="2400" b="1" dirty="0">
                <a:cs typeface="Times New Roman" panose="02020603050405020304" pitchFamily="18" charset="0"/>
              </a:rPr>
              <a:t>             </a:t>
            </a:r>
            <a:r>
              <a:rPr lang="zh-CN" altLang="zh-CN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//新成员</a:t>
            </a:r>
            <a:endParaRPr lang="zh-CN" altLang="zh-CN" sz="24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zh-CN" sz="2400" b="1" dirty="0">
                <a:cs typeface="Times New Roman" panose="02020603050405020304" pitchFamily="18" charset="0"/>
              </a:rPr>
              <a:t>	public:</a:t>
            </a:r>
            <a:endParaRPr lang="zh-CN" altLang="zh-CN" sz="2400" b="1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zh-CN" sz="2400" b="1" dirty="0">
                <a:cs typeface="Times New Roman" panose="02020603050405020304" pitchFamily="18" charset="0"/>
              </a:rPr>
              <a:t>	    void h(); </a:t>
            </a:r>
            <a:r>
              <a:rPr lang="en-US" altLang="zh-CN" sz="2400" b="1" dirty="0">
                <a:cs typeface="Times New Roman" panose="02020603050405020304" pitchFamily="18" charset="0"/>
              </a:rPr>
              <a:t>       </a:t>
            </a:r>
            <a:r>
              <a:rPr lang="zh-CN" altLang="zh-CN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//新成员</a:t>
            </a:r>
            <a:endParaRPr lang="zh-CN" altLang="zh-CN" sz="24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zh-CN" sz="2400" b="1" dirty="0">
                <a:cs typeface="Times New Roman" panose="02020603050405020304" pitchFamily="18" charset="0"/>
              </a:rPr>
              <a:t>};</a:t>
            </a:r>
            <a:endParaRPr lang="zh-CN" altLang="zh-CN" sz="2400" b="1" dirty="0"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7.2.1 </a:t>
            </a:r>
            <a:r>
              <a:rPr kumimoji="0" lang="zh-CN" altLang="zh-CN" sz="4000" b="1" kern="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单继承</a:t>
            </a:r>
            <a:r>
              <a:rPr kumimoji="0" lang="zh-CN" altLang="en-US" sz="4000" b="1" kern="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的定义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8" name="Rectangle 3"/>
          <p:cNvSpPr>
            <a:spLocks noGrp="1"/>
          </p:cNvSpPr>
          <p:nvPr>
            <p:ph type="body" idx="4294967295"/>
          </p:nvPr>
        </p:nvSpPr>
        <p:spPr>
          <a:xfrm>
            <a:off x="0" y="1412875"/>
            <a:ext cx="8424863" cy="4451350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zh-CN" sz="2800" b="1" dirty="0"/>
              <a:t>派生类除了拥有新定义的成员外，还</a:t>
            </a:r>
            <a:r>
              <a:rPr lang="zh-CN" altLang="en-US" sz="2800" b="1" dirty="0"/>
              <a:t>包含了</a:t>
            </a:r>
            <a:r>
              <a:rPr lang="zh-CN" altLang="zh-CN" sz="2800" b="1" dirty="0"/>
              <a:t>基类的</a:t>
            </a:r>
            <a:r>
              <a:rPr lang="zh-CN" altLang="en-US" sz="2800" b="1" dirty="0"/>
              <a:t>所有</a:t>
            </a:r>
            <a:r>
              <a:rPr lang="zh-CN" altLang="zh-CN" sz="2800" b="1" dirty="0"/>
              <a:t>成员（</a:t>
            </a:r>
            <a:r>
              <a:rPr lang="zh-CN" altLang="zh-CN" sz="2800" b="1" dirty="0">
                <a:solidFill>
                  <a:srgbClr val="FF0000"/>
                </a:solidFill>
              </a:rPr>
              <a:t>构造函数和赋值操作符重载函数</a:t>
            </a:r>
            <a:r>
              <a:rPr lang="zh-CN" altLang="en-US" sz="2800" b="1" dirty="0">
                <a:solidFill>
                  <a:srgbClr val="FF0000"/>
                </a:solidFill>
              </a:rPr>
              <a:t>除外</a:t>
            </a:r>
            <a:r>
              <a:rPr lang="zh-CN" altLang="zh-CN" sz="2800" b="1" dirty="0"/>
              <a:t>）</a:t>
            </a:r>
            <a:endParaRPr lang="en-US" altLang="zh-CN" sz="2800" b="1" dirty="0"/>
          </a:p>
          <a:p>
            <a:endParaRPr lang="zh-CN" altLang="zh-CN" sz="1000" b="1" dirty="0"/>
          </a:p>
          <a:p>
            <a:pPr lvl="1"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例如： </a:t>
            </a:r>
            <a:r>
              <a:rPr lang="en-US" altLang="zh-CN" sz="2000" b="1" dirty="0"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cs typeface="Times New Roman" panose="02020603050405020304" pitchFamily="18" charset="0"/>
              </a:rPr>
              <a:t>B b;	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		                       </a:t>
            </a:r>
            <a:r>
              <a:rPr lang="en-US" altLang="zh-CN" sz="2000" b="1" dirty="0"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cs typeface="Times New Roman" panose="02020603050405020304" pitchFamily="18" charset="0"/>
              </a:rPr>
              <a:t>b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	         </a:t>
            </a:r>
            <a:r>
              <a:rPr lang="zh-CN" altLang="zh-CN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b.x</a:t>
            </a:r>
            <a:r>
              <a:rPr lang="zh-CN" altLang="zh-CN" sz="2000" b="1" dirty="0">
                <a:cs typeface="Times New Roman" panose="02020603050405020304" pitchFamily="18" charset="0"/>
              </a:rPr>
              <a:t>: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	         </a:t>
            </a:r>
            <a:r>
              <a:rPr lang="zh-CN" altLang="zh-CN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b.y</a:t>
            </a:r>
            <a:r>
              <a:rPr lang="zh-CN" altLang="zh-CN" sz="2000" b="1" dirty="0">
                <a:cs typeface="Times New Roman" panose="02020603050405020304" pitchFamily="18" charset="0"/>
              </a:rPr>
              <a:t>: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	         b.z: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 lvl="1">
              <a:buNone/>
            </a:pPr>
            <a:endParaRPr lang="zh-CN" altLang="zh-CN" sz="2000" b="1" dirty="0"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b.f();   //</a:t>
            </a:r>
            <a:r>
              <a:rPr lang="zh-CN" altLang="zh-CN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A类中的f</a:t>
            </a:r>
            <a:endParaRPr lang="zh-CN" altLang="zh-CN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b.g();  //</a:t>
            </a:r>
            <a:r>
              <a:rPr lang="zh-CN" altLang="zh-CN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A类中的g</a:t>
            </a:r>
            <a:endParaRPr lang="zh-CN" altLang="zh-CN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b.h();  //B类中的h </a:t>
            </a:r>
            <a:endParaRPr lang="zh-CN" altLang="zh-CN" sz="2000" b="1" dirty="0">
              <a:ea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zh-CN" b="1" dirty="0"/>
              <a:t>关于派生类的说明</a:t>
            </a:r>
            <a:r>
              <a:rPr lang="en-US" altLang="zh-CN" b="1" dirty="0"/>
              <a:t>-1</a:t>
            </a:r>
            <a:endParaRPr lang="zh-CN" altLang="zh-CN" b="1" dirty="0"/>
          </a:p>
        </p:txBody>
      </p:sp>
      <p:grpSp>
        <p:nvGrpSpPr>
          <p:cNvPr id="14340" name="Group 4"/>
          <p:cNvGrpSpPr/>
          <p:nvPr/>
        </p:nvGrpSpPr>
        <p:grpSpPr>
          <a:xfrm>
            <a:off x="2555875" y="3297138"/>
            <a:ext cx="990600" cy="1150938"/>
            <a:chOff x="0" y="0"/>
            <a:chExt cx="216" cy="374"/>
          </a:xfrm>
        </p:grpSpPr>
        <p:sp>
          <p:nvSpPr>
            <p:cNvPr id="14342" name="Rectangle 4"/>
            <p:cNvSpPr/>
            <p:nvPr/>
          </p:nvSpPr>
          <p:spPr>
            <a:xfrm>
              <a:off x="0" y="0"/>
              <a:ext cx="216" cy="37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4343" name="Line 5"/>
            <p:cNvSpPr/>
            <p:nvPr/>
          </p:nvSpPr>
          <p:spPr>
            <a:xfrm>
              <a:off x="0" y="124"/>
              <a:ext cx="2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44" name="Line 6"/>
            <p:cNvSpPr/>
            <p:nvPr/>
          </p:nvSpPr>
          <p:spPr>
            <a:xfrm>
              <a:off x="0" y="249"/>
              <a:ext cx="2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341" name="Text Box 0"/>
          <p:cNvSpPr txBox="1">
            <a:spLocks noChangeArrowheads="1"/>
          </p:cNvSpPr>
          <p:nvPr/>
        </p:nvSpPr>
        <p:spPr bwMode="auto">
          <a:xfrm>
            <a:off x="4859338" y="2497038"/>
            <a:ext cx="3960813" cy="355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4508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class A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//基类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{	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int x, y;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public: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	 void f();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	 void g();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};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class B: public A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//派生类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{	  int z;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     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//新成员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public: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	  void h();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//新成员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450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};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/>
          </p:cNvSpPr>
          <p:nvPr>
            <p:ph type="body"/>
          </p:nvPr>
        </p:nvSpPr>
        <p:spPr>
          <a:xfrm>
            <a:off x="323850" y="2133600"/>
            <a:ext cx="8424863" cy="3929063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zh-CN" altLang="zh-CN" sz="2800" b="1" dirty="0"/>
              <a:t>定义派生类时</a:t>
            </a:r>
            <a:r>
              <a:rPr lang="zh-CN" altLang="zh-CN" sz="2800" b="1" dirty="0">
                <a:solidFill>
                  <a:srgbClr val="FF0000"/>
                </a:solidFill>
              </a:rPr>
              <a:t>一定要见到基类的定义</a:t>
            </a:r>
            <a:r>
              <a:rPr lang="zh-CN" altLang="en-US" sz="2800" b="1" dirty="0"/>
              <a:t>，否则编译器无法确定派生类所需内存空间的大小、以及派生类对基类的访问是否合法。</a:t>
            </a:r>
            <a:endParaRPr lang="en-US" altLang="zh-CN" sz="2800" b="1" dirty="0"/>
          </a:p>
          <a:p>
            <a:pPr>
              <a:lnSpc>
                <a:spcPct val="80000"/>
              </a:lnSpc>
              <a:spcAft>
                <a:spcPts val="1200"/>
              </a:spcAft>
            </a:pPr>
            <a:endParaRPr lang="zh-CN" altLang="zh-CN" sz="1000" b="1" dirty="0"/>
          </a:p>
          <a:p>
            <a:pPr lvl="2">
              <a:lnSpc>
                <a:spcPct val="80000"/>
              </a:lnSpc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class A;  //声明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class B: public A  //</a:t>
            </a:r>
            <a:r>
              <a:rPr lang="zh-CN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Error</a:t>
            </a:r>
            <a:endParaRPr lang="zh-CN" altLang="zh-CN" sz="20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{     int z;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  public: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</a:t>
            </a:r>
            <a:r>
              <a:rPr lang="zh-CN" altLang="zh-CN" sz="2000" b="1" dirty="0">
                <a:cs typeface="Times New Roman" panose="02020603050405020304" pitchFamily="18" charset="0"/>
              </a:rPr>
              <a:t>void h() { g(); } </a:t>
            </a:r>
            <a:r>
              <a:rPr lang="en-US" altLang="zh-CN" sz="2000" b="1" dirty="0"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cs typeface="Times New Roman" panose="02020603050405020304" pitchFamily="18" charset="0"/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Error</a:t>
            </a:r>
            <a:r>
              <a:rPr lang="zh-CN" altLang="zh-CN" sz="2000" b="1" dirty="0">
                <a:cs typeface="Times New Roman" panose="02020603050405020304" pitchFamily="18" charset="0"/>
              </a:rPr>
              <a:t>，编译程序</a:t>
            </a:r>
            <a:r>
              <a:rPr lang="zh-CN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不知道基类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zh-CN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中是否有函数g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};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  <a:spcAft>
                <a:spcPts val="600"/>
              </a:spcAft>
              <a:buNone/>
            </a:pPr>
            <a:r>
              <a:rPr lang="zh-CN" altLang="zh-CN" sz="2000" b="1" dirty="0">
                <a:cs typeface="Times New Roman" panose="02020603050405020304" pitchFamily="18" charset="0"/>
              </a:rPr>
              <a:t>B b; //</a:t>
            </a:r>
            <a:r>
              <a:rPr lang="zh-CN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Error</a:t>
            </a:r>
            <a:r>
              <a:rPr lang="zh-CN" altLang="zh-CN" sz="2000" b="1" dirty="0">
                <a:cs typeface="Times New Roman" panose="02020603050405020304" pitchFamily="18" charset="0"/>
              </a:rPr>
              <a:t>，编译</a:t>
            </a:r>
            <a:r>
              <a:rPr lang="zh-CN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无法确定b所需内存空间的大小</a:t>
            </a:r>
            <a:r>
              <a:rPr lang="zh-CN" altLang="zh-CN" sz="2000" b="1" dirty="0">
                <a:cs typeface="Times New Roman" panose="02020603050405020304" pitchFamily="18" charset="0"/>
              </a:rPr>
              <a:t>。</a:t>
            </a:r>
            <a:endParaRPr lang="zh-CN" altLang="zh-CN" sz="2000" b="1" dirty="0"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spcAft>
                <a:spcPts val="600"/>
              </a:spcAft>
              <a:buNone/>
            </a:pPr>
            <a:endParaRPr lang="zh-CN" altLang="zh-CN" sz="3600" b="1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关于派生</a:t>
            </a:r>
            <a:r>
              <a:rPr kumimoji="0" lang="zh-CN" altLang="zh-CN" sz="4000" b="1" kern="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类的说明</a:t>
            </a:r>
            <a:r>
              <a:rPr kumimoji="0" lang="en-US" altLang="zh-CN" sz="4000" b="1" kern="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-2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/>
          </p:cNvSpPr>
          <p:nvPr>
            <p:ph type="body"/>
          </p:nvPr>
        </p:nvSpPr>
        <p:spPr>
          <a:xfrm>
            <a:off x="827088" y="2349500"/>
            <a:ext cx="7561262" cy="212090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  <a:spcAft>
                <a:spcPts val="1200"/>
              </a:spcAft>
            </a:pPr>
            <a:r>
              <a:rPr lang="zh-CN" altLang="zh-CN" sz="2800" b="1" dirty="0">
                <a:solidFill>
                  <a:srgbClr val="FF0000"/>
                </a:solidFill>
              </a:rPr>
              <a:t>友元关系无法继承</a:t>
            </a:r>
            <a:endParaRPr lang="zh-CN" altLang="zh-CN" sz="2800" b="1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400" b="1" dirty="0"/>
              <a:t>如果在派生类中没有显式</a:t>
            </a:r>
            <a:r>
              <a:rPr lang="zh-CN" altLang="en-US" sz="2400" b="1" dirty="0"/>
              <a:t>声</a:t>
            </a:r>
            <a:r>
              <a:rPr lang="zh-CN" altLang="zh-CN" sz="2400" b="1" dirty="0"/>
              <a:t>明，</a:t>
            </a:r>
            <a:r>
              <a:rPr lang="zh-CN" altLang="zh-CN" sz="2400" b="1" dirty="0">
                <a:solidFill>
                  <a:srgbClr val="FF0000"/>
                </a:solidFill>
              </a:rPr>
              <a:t>基类的友元不是派生类的友元</a:t>
            </a:r>
            <a:r>
              <a:rPr lang="zh-CN" altLang="zh-CN" sz="2400" b="1" dirty="0"/>
              <a:t>；</a:t>
            </a:r>
            <a:endParaRPr lang="zh-CN" altLang="zh-CN" sz="2400" b="1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zh-CN" sz="2400" b="1" dirty="0"/>
              <a:t>如果基类</a:t>
            </a:r>
            <a:r>
              <a:rPr lang="en-US" altLang="zh-CN" sz="2400" b="1" dirty="0"/>
              <a:t>A</a:t>
            </a:r>
            <a:r>
              <a:rPr lang="zh-CN" altLang="zh-CN" sz="2400" b="1" dirty="0"/>
              <a:t>是另一个类</a:t>
            </a:r>
            <a:r>
              <a:rPr lang="en-US" altLang="zh-CN" sz="2400" b="1" dirty="0"/>
              <a:t>B</a:t>
            </a:r>
            <a:r>
              <a:rPr lang="zh-CN" altLang="zh-CN" sz="2400" b="1" dirty="0"/>
              <a:t>的友元，而</a:t>
            </a:r>
            <a:r>
              <a:rPr lang="zh-CN" altLang="en-US" sz="2400" b="1" dirty="0"/>
              <a:t>在</a:t>
            </a:r>
            <a:r>
              <a:rPr lang="zh-CN" altLang="zh-CN" sz="2400" b="1" dirty="0"/>
              <a:t>类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中</a:t>
            </a:r>
            <a:r>
              <a:rPr lang="zh-CN" altLang="zh-CN" sz="2400" b="1" dirty="0"/>
              <a:t>没有</a:t>
            </a:r>
            <a:r>
              <a:rPr lang="zh-CN" altLang="en-US" sz="2400" b="1" dirty="0"/>
              <a:t>将类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的</a:t>
            </a:r>
            <a:r>
              <a:rPr lang="zh-CN" altLang="zh-CN" sz="2400" b="1" dirty="0"/>
              <a:t>派生类</a:t>
            </a:r>
            <a:r>
              <a:rPr lang="en-US" altLang="zh-CN" sz="2400" b="1" dirty="0"/>
              <a:t>A1</a:t>
            </a:r>
            <a:r>
              <a:rPr lang="zh-CN" altLang="zh-CN" sz="2400" b="1" dirty="0"/>
              <a:t>显示</a:t>
            </a:r>
            <a:r>
              <a:rPr lang="zh-CN" altLang="en-US" sz="2400" b="1" dirty="0"/>
              <a:t>声</a:t>
            </a:r>
            <a:r>
              <a:rPr lang="zh-CN" altLang="zh-CN" sz="2400" b="1" dirty="0"/>
              <a:t>明</a:t>
            </a:r>
            <a:r>
              <a:rPr lang="zh-CN" altLang="en-US" sz="2400" b="1" dirty="0"/>
              <a:t>为友元</a:t>
            </a:r>
            <a:r>
              <a:rPr lang="zh-CN" altLang="zh-CN" sz="2400" b="1" dirty="0"/>
              <a:t>，则</a:t>
            </a:r>
            <a:r>
              <a:rPr lang="zh-CN" altLang="zh-CN" sz="2400" b="1" dirty="0">
                <a:solidFill>
                  <a:srgbClr val="FF0000"/>
                </a:solidFill>
              </a:rPr>
              <a:t>类</a:t>
            </a:r>
            <a:r>
              <a:rPr lang="en-US" altLang="zh-CN" sz="2400" b="1" dirty="0">
                <a:solidFill>
                  <a:srgbClr val="FF0000"/>
                </a:solidFill>
              </a:rPr>
              <a:t>A1</a:t>
            </a:r>
            <a:r>
              <a:rPr lang="zh-CN" altLang="zh-CN" sz="2400" b="1" dirty="0">
                <a:solidFill>
                  <a:srgbClr val="FF0000"/>
                </a:solidFill>
              </a:rPr>
              <a:t>也不是类</a:t>
            </a:r>
            <a:r>
              <a:rPr lang="en-US" altLang="zh-CN" sz="2400" b="1" dirty="0">
                <a:solidFill>
                  <a:srgbClr val="FF0000"/>
                </a:solidFill>
              </a:rPr>
              <a:t>B</a:t>
            </a:r>
            <a:r>
              <a:rPr lang="zh-CN" altLang="zh-CN" sz="2400" b="1" dirty="0">
                <a:solidFill>
                  <a:srgbClr val="FF0000"/>
                </a:solidFill>
              </a:rPr>
              <a:t>的友元</a:t>
            </a:r>
            <a:r>
              <a:rPr lang="zh-CN" altLang="zh-CN" sz="2400" b="1" dirty="0"/>
              <a:t>。</a:t>
            </a:r>
            <a:endParaRPr lang="zh-CN" altLang="zh-CN" sz="2400" b="1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关于派生</a:t>
            </a:r>
            <a:r>
              <a:rPr kumimoji="0" lang="zh-CN" altLang="zh-CN" sz="4000" b="1" kern="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类的说明</a:t>
            </a:r>
            <a:r>
              <a:rPr kumimoji="0" lang="en-US" altLang="zh-CN" sz="4000" b="1" kern="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-3</a:t>
            </a:r>
            <a:endParaRPr kumimoji="0" lang="zh-CN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BE494A-96EB-428E-9E75-8F849EF2759C}" type="slidenum"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DIAGRAM_VIRTUALLY_FRAME" val="{&quot;height&quot;:89.49999999999996,&quot;left&quot;:335.55,&quot;top&quot;:99.46834645669291,&quot;width&quot;:311.62503937007875}"/>
</p:tagLst>
</file>

<file path=ppt/tags/tag24.xml><?xml version="1.0" encoding="utf-8"?>
<p:tagLst xmlns:p="http://schemas.openxmlformats.org/presentationml/2006/main">
  <p:tag name="KSO_WM_DIAGRAM_VIRTUALLY_FRAME" val="{&quot;height&quot;:89.49999999999996,&quot;left&quot;:335.55,&quot;top&quot;:99.46834645669291,&quot;width&quot;:311.62503937007875}"/>
</p:tagLst>
</file>

<file path=ppt/tags/tag25.xml><?xml version="1.0" encoding="utf-8"?>
<p:tagLst xmlns:p="http://schemas.openxmlformats.org/presentationml/2006/main">
  <p:tag name="KSO_WM_DIAGRAM_VIRTUALLY_FRAME" val="{&quot;height&quot;:89.49999999999996,&quot;left&quot;:335.55,&quot;top&quot;:99.46834645669291,&quot;width&quot;:311.62503937007875}"/>
</p:tagLst>
</file>

<file path=ppt/tags/tag26.xml><?xml version="1.0" encoding="utf-8"?>
<p:tagLst xmlns:p="http://schemas.openxmlformats.org/presentationml/2006/main">
  <p:tag name="KSO_WM_DIAGRAM_VIRTUALLY_FRAME" val="{&quot;height&quot;:89.49999999999996,&quot;left&quot;:335.55,&quot;top&quot;:99.46834645669291,&quot;width&quot;:311.62503937007875}"/>
</p:tagLst>
</file>

<file path=ppt/tags/tag27.xml><?xml version="1.0" encoding="utf-8"?>
<p:tagLst xmlns:p="http://schemas.openxmlformats.org/presentationml/2006/main">
  <p:tag name="KSO_WM_DIAGRAM_VIRTUALLY_FRAME" val="{&quot;height&quot;:89.49999999999996,&quot;left&quot;:335.55,&quot;top&quot;:99.46834645669291,&quot;width&quot;:311.62503937007875}"/>
</p:tagLst>
</file>

<file path=ppt/tags/tag28.xml><?xml version="1.0" encoding="utf-8"?>
<p:tagLst xmlns:p="http://schemas.openxmlformats.org/presentationml/2006/main">
  <p:tag name="KSO_WM_DIAGRAM_VIRTUALLY_FRAME" val="{&quot;height&quot;:89.49999999999996,&quot;left&quot;:335.55,&quot;top&quot;:99.46834645669291,&quot;width&quot;:311.62503937007875}"/>
</p:tagLst>
</file>

<file path=ppt/tags/tag29.xml><?xml version="1.0" encoding="utf-8"?>
<p:tagLst xmlns:p="http://schemas.openxmlformats.org/presentationml/2006/main">
  <p:tag name="KSO_WM_DIAGRAM_VIRTUALLY_FRAME" val="{&quot;height&quot;:89.49999999999996,&quot;left&quot;:335.55,&quot;top&quot;:99.46834645669291,&quot;width&quot;:311.62503937007875}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DIAGRAM_VIRTUALLY_FRAME" val="{&quot;height&quot;:89.49999999999996,&quot;left&quot;:335.55,&quot;top&quot;:99.46834645669291,&quot;width&quot;:311.62503937007875}"/>
</p:tagLst>
</file>

<file path=ppt/tags/tag31.xml><?xml version="1.0" encoding="utf-8"?>
<p:tagLst xmlns:p="http://schemas.openxmlformats.org/presentationml/2006/main">
  <p:tag name="KSO_WM_DIAGRAM_VIRTUALLY_FRAME" val="{&quot;height&quot;:89.49999999999996,&quot;left&quot;:335.55,&quot;top&quot;:99.46834645669291,&quot;width&quot;:311.62503937007875}"/>
</p:tagLst>
</file>

<file path=ppt/tags/tag32.xml><?xml version="1.0" encoding="utf-8"?>
<p:tagLst xmlns:p="http://schemas.openxmlformats.org/presentationml/2006/main">
  <p:tag name="KSO_WM_DIAGRAM_VIRTUALLY_FRAME" val="{&quot;height&quot;:89.49999999999996,&quot;left&quot;:335.55,&quot;top&quot;:99.46834645669291,&quot;width&quot;:311.62503937007875}"/>
</p:tagLst>
</file>

<file path=ppt/tags/tag33.xml><?xml version="1.0" encoding="utf-8"?>
<p:tagLst xmlns:p="http://schemas.openxmlformats.org/presentationml/2006/main">
  <p:tag name="KSO_WM_DIAGRAM_VIRTUALLY_FRAME" val="{&quot;height&quot;:89.49999999999996,&quot;left&quot;:335.55,&quot;top&quot;:99.46834645669291,&quot;width&quot;:311.62503937007875}"/>
</p:tagLst>
</file>

<file path=ppt/tags/tag34.xml><?xml version="1.0" encoding="utf-8"?>
<p:tagLst xmlns:p="http://schemas.openxmlformats.org/presentationml/2006/main">
  <p:tag name="KSO_WM_DIAGRAM_VIRTUALLY_FRAME" val="{&quot;height&quot;:89.49999999999996,&quot;left&quot;:335.55,&quot;top&quot;:99.46834645669291,&quot;width&quot;:311.62503937007875}"/>
</p:tagLst>
</file>

<file path=ppt/tags/tag35.xml><?xml version="1.0" encoding="utf-8"?>
<p:tagLst xmlns:p="http://schemas.openxmlformats.org/presentationml/2006/main">
  <p:tag name="KSO_WM_DIAGRAM_VIRTUALLY_FRAME" val="{&quot;height&quot;:89.49999999999996,&quot;left&quot;:335.55,&quot;top&quot;:99.46834645669291,&quot;width&quot;:311.62503937007875}"/>
</p:tagLst>
</file>

<file path=ppt/tags/tag36.xml><?xml version="1.0" encoding="utf-8"?>
<p:tagLst xmlns:p="http://schemas.openxmlformats.org/presentationml/2006/main">
  <p:tag name="KSO_WM_DIAGRAM_VIRTUALLY_FRAME" val="{&quot;height&quot;:89.49999999999996,&quot;left&quot;:335.55,&quot;top&quot;:99.46834645669291,&quot;width&quot;:311.62503937007875}"/>
</p:tagLst>
</file>

<file path=ppt/tags/tag37.xml><?xml version="1.0" encoding="utf-8"?>
<p:tagLst xmlns:p="http://schemas.openxmlformats.org/presentationml/2006/main">
  <p:tag name="KSO_WM_DIAGRAM_VIRTUALLY_FRAME" val="{&quot;height&quot;:89.49999999999996,&quot;left&quot;:335.55,&quot;top&quot;:99.46834645669291,&quot;width&quot;:311.62503937007875}"/>
</p:tagLst>
</file>

<file path=ppt/tags/tag38.xml><?xml version="1.0" encoding="utf-8"?>
<p:tagLst xmlns:p="http://schemas.openxmlformats.org/presentationml/2006/main">
  <p:tag name="KSO_WM_UNIT_TABLE_BEAUTIFY" val="smartTable{600f63a7-cfdc-442c-9d56-82bd5861dd82}"/>
</p:tagLst>
</file>

<file path=ppt/tags/tag39.xml><?xml version="1.0" encoding="utf-8"?>
<p:tagLst xmlns:p="http://schemas.openxmlformats.org/presentationml/2006/main">
  <p:tag name="COMMONDATA" val="eyJoZGlkIjoiODg5ODdlNWEyZTZjYmQ3ZTBmY2M1NDE2MjJhYjZmNWIifQ=="/>
  <p:tag name="KSO_WPP_MARK_KEY" val="97b6e48c-e125-4611-a6bf-debabfacf113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Echo">
  <a:themeElements>
    <a:clrScheme name="2_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2_Ech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2_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Teamwork</Template>
  <TotalTime>0</TotalTime>
  <Words>9014</Words>
  <Application>WPS 演示</Application>
  <PresentationFormat>全屏显示(4:3)</PresentationFormat>
  <Paragraphs>629</Paragraphs>
  <Slides>31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8" baseType="lpstr">
      <vt:lpstr>Arial</vt:lpstr>
      <vt:lpstr>宋体</vt:lpstr>
      <vt:lpstr>Wingdings</vt:lpstr>
      <vt:lpstr>楷体_GB2312</vt:lpstr>
      <vt:lpstr>新宋体</vt:lpstr>
      <vt:lpstr>Times New Roman</vt:lpstr>
      <vt:lpstr>大黑体</vt:lpstr>
      <vt:lpstr>Harmony Text</vt:lpstr>
      <vt:lpstr>Segoe Print</vt:lpstr>
      <vt:lpstr>Verdana</vt:lpstr>
      <vt:lpstr>微软雅黑</vt:lpstr>
      <vt:lpstr>Arial Unicode MS</vt:lpstr>
      <vt:lpstr>楷体</vt:lpstr>
      <vt:lpstr>黑体</vt:lpstr>
      <vt:lpstr>楷体_GB2312</vt:lpstr>
      <vt:lpstr>Echo</vt:lpstr>
      <vt:lpstr>2_Echo</vt:lpstr>
      <vt:lpstr>PowerPoint 演示文稿</vt:lpstr>
      <vt:lpstr>本章内容</vt:lpstr>
      <vt:lpstr>7.1 继承的概念</vt:lpstr>
      <vt:lpstr>本章内容</vt:lpstr>
      <vt:lpstr>7.2.1 单继承的定义</vt:lpstr>
      <vt:lpstr>PowerPoint 演示文稿</vt:lpstr>
      <vt:lpstr>关于派生类的说明-1</vt:lpstr>
      <vt:lpstr>PowerPoint 演示文稿</vt:lpstr>
      <vt:lpstr>PowerPoint 演示文稿</vt:lpstr>
      <vt:lpstr>PowerPoint 演示文稿</vt:lpstr>
      <vt:lpstr>在派生类中访问基类成员</vt:lpstr>
      <vt:lpstr>PowerPoint 演示文稿</vt:lpstr>
      <vt:lpstr>PowerPoint 演示文稿</vt:lpstr>
      <vt:lpstr>PowerPoint 演示文稿</vt:lpstr>
      <vt:lpstr>PowerPoint 演示文稿</vt:lpstr>
      <vt:lpstr>7.2.3 继承方式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子类型  PP273</vt:lpstr>
      <vt:lpstr>P273</vt:lpstr>
      <vt:lpstr>P273</vt:lpstr>
      <vt:lpstr>7.2.4 派生类对象的初始化 </vt:lpstr>
      <vt:lpstr>PowerPoint 演示文稿</vt:lpstr>
      <vt:lpstr>PowerPoint 演示文稿</vt:lpstr>
      <vt:lpstr>PowerPoint 演示文稿</vt:lpstr>
      <vt:lpstr>7.2.5 派生类对象的赋值</vt:lpstr>
      <vt:lpstr>PowerPoint 演示文稿</vt:lpstr>
      <vt:lpstr>PowerPoint 演示文稿</vt:lpstr>
    </vt:vector>
  </TitlesOfParts>
  <Company>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课程概况</dc:title>
  <dc:creator>Jinsong Su</dc:creator>
  <cp:lastModifiedBy>宇宙中的那只萤火虫</cp:lastModifiedBy>
  <cp:revision>724</cp:revision>
  <dcterms:created xsi:type="dcterms:W3CDTF">2005-02-20T09:54:00Z</dcterms:created>
  <dcterms:modified xsi:type="dcterms:W3CDTF">2024-05-08T13:08:39Z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7A59F9B951D74FC99FF54D2B599A7064</vt:lpwstr>
  </property>
</Properties>
</file>