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1014" r:id="rId4"/>
    <p:sldId id="1047" r:id="rId5"/>
    <p:sldId id="1048" r:id="rId6"/>
    <p:sldId id="974" r:id="rId7"/>
    <p:sldId id="975" r:id="rId9"/>
    <p:sldId id="976" r:id="rId10"/>
    <p:sldId id="977" r:id="rId11"/>
    <p:sldId id="979" r:id="rId12"/>
    <p:sldId id="1022" r:id="rId13"/>
    <p:sldId id="1049" r:id="rId14"/>
    <p:sldId id="981" r:id="rId15"/>
    <p:sldId id="1095" r:id="rId16"/>
    <p:sldId id="1025" r:id="rId17"/>
    <p:sldId id="1097" r:id="rId18"/>
    <p:sldId id="1098" r:id="rId19"/>
    <p:sldId id="1096" r:id="rId20"/>
    <p:sldId id="1026" r:id="rId21"/>
    <p:sldId id="1023" r:id="rId22"/>
    <p:sldId id="982" r:id="rId23"/>
    <p:sldId id="984" r:id="rId24"/>
    <p:sldId id="985" r:id="rId25"/>
    <p:sldId id="986" r:id="rId26"/>
    <p:sldId id="1050" r:id="rId27"/>
    <p:sldId id="987" r:id="rId28"/>
    <p:sldId id="1099" r:id="rId29"/>
    <p:sldId id="988" r:id="rId30"/>
    <p:sldId id="1100" r:id="rId31"/>
    <p:sldId id="1051" r:id="rId32"/>
    <p:sldId id="989" r:id="rId33"/>
    <p:sldId id="1031" r:id="rId34"/>
    <p:sldId id="1140" r:id="rId35"/>
    <p:sldId id="1101" r:id="rId36"/>
    <p:sldId id="990" r:id="rId37"/>
    <p:sldId id="1032" r:id="rId38"/>
    <p:sldId id="991" r:id="rId39"/>
    <p:sldId id="1052" r:id="rId40"/>
    <p:sldId id="1053" r:id="rId41"/>
    <p:sldId id="995" r:id="rId42"/>
    <p:sldId id="1034" r:id="rId43"/>
    <p:sldId id="1169" r:id="rId44"/>
    <p:sldId id="1167" r:id="rId45"/>
    <p:sldId id="1035" r:id="rId46"/>
    <p:sldId id="1173" r:id="rId47"/>
    <p:sldId id="1170" r:id="rId48"/>
    <p:sldId id="1171" r:id="rId49"/>
    <p:sldId id="1172" r:id="rId50"/>
    <p:sldId id="1174" r:id="rId51"/>
    <p:sldId id="1175" r:id="rId52"/>
    <p:sldId id="1176" r:id="rId53"/>
    <p:sldId id="1037" r:id="rId54"/>
    <p:sldId id="996" r:id="rId55"/>
    <p:sldId id="998" r:id="rId56"/>
    <p:sldId id="1000" r:id="rId57"/>
    <p:sldId id="1054" r:id="rId58"/>
    <p:sldId id="1040" r:id="rId59"/>
    <p:sldId id="1044" r:id="rId60"/>
    <p:sldId id="1043" r:id="rId61"/>
    <p:sldId id="1002" r:id="rId62"/>
    <p:sldId id="1042" r:id="rId63"/>
    <p:sldId id="1055" r:id="rId64"/>
    <p:sldId id="1010" r:id="rId65"/>
    <p:sldId id="1177" r:id="rId66"/>
    <p:sldId id="1056" r:id="rId67"/>
    <p:sldId id="1012" r:id="rId68"/>
    <p:sldId id="1013" r:id="rId69"/>
    <p:sldId id="1046" r:id="rId70"/>
    <p:sldId id="1199" r:id="rId71"/>
    <p:sldId id="1198" r:id="rId72"/>
    <p:sldId id="1197" r:id="rId73"/>
    <p:sldId id="1200" r:id="rId74"/>
  </p:sldIdLst>
  <p:sldSz cx="9144000" cy="6858000" type="screen4x3"/>
  <p:notesSz cx="6858000" cy="9144000"/>
  <p:custDataLst>
    <p:tags r:id="rId7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0"/>
  </p:normalViewPr>
  <p:slideViewPr>
    <p:cSldViewPr showGuides="1">
      <p:cViewPr varScale="1">
        <p:scale>
          <a:sx n="68" d="100"/>
          <a:sy n="68" d="100"/>
        </p:scale>
        <p:origin x="1882" y="62"/>
      </p:cViewPr>
      <p:guideLst>
        <p:guide orient="horz" pos="2114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8" Type="http://schemas.openxmlformats.org/officeDocument/2006/relationships/tags" Target="tags/tag2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207319-511E-43CF-9295-A80EC662999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程序没有输出（排序）或输入（</a:t>
            </a:r>
            <a:r>
              <a:rPr lang="en-US" altLang="zh-CN" dirty="0"/>
              <a:t>helloworld</a:t>
            </a:r>
            <a:r>
              <a:rPr lang="zh-CN" altLang="en-US" dirty="0"/>
              <a:t>）是可以的，但不能两者都没有</a:t>
            </a: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文件首先是操作系统中的概念</a:t>
            </a: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文件是操作系统中的概念</a:t>
            </a:r>
            <a:endParaRPr lang="zh-CN" altLang="en-US" dirty="0"/>
          </a:p>
          <a:p>
            <a:pPr lvl="0"/>
            <a:r>
              <a:rPr lang="zh-CN" altLang="en-US" dirty="0"/>
              <a:t>文件头具有文件编码方式等信息（</a:t>
            </a:r>
            <a:r>
              <a:rPr lang="en-US" altLang="zh-CN" dirty="0"/>
              <a:t>ASCII or Unicode or Binary or 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\r</a:t>
            </a:r>
            <a:r>
              <a:rPr lang="zh-CN" altLang="en-US" dirty="0"/>
              <a:t>回到行首</a:t>
            </a:r>
            <a:endParaRPr lang="en-US" altLang="zh-CN" dirty="0"/>
          </a:p>
          <a:p>
            <a:pPr lvl="0"/>
            <a:r>
              <a:rPr lang="en-US" altLang="zh-CN" dirty="0"/>
              <a:t>\n</a:t>
            </a:r>
            <a:r>
              <a:rPr lang="zh-CN" altLang="en-US" dirty="0"/>
              <a:t>回车</a:t>
            </a:r>
            <a:endParaRPr lang="en-US" altLang="zh-CN" dirty="0"/>
          </a:p>
          <a:p>
            <a:pPr lvl="0"/>
            <a:r>
              <a:rPr lang="en-US" altLang="zh-CN" dirty="0"/>
              <a:t>\t</a:t>
            </a:r>
            <a:r>
              <a:rPr lang="zh-CN" altLang="en-US" dirty="0"/>
              <a:t>到下一个制表符位置</a:t>
            </a:r>
            <a:endParaRPr lang="en-US" altLang="zh-CN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mode</a:t>
            </a:r>
            <a:r>
              <a:rPr lang="zh-CN" altLang="en-US" dirty="0"/>
              <a:t>指定打开方式：</a:t>
            </a:r>
            <a:endParaRPr lang="en-US" altLang="zh-CN" dirty="0"/>
          </a:p>
          <a:p>
            <a:pPr lvl="0"/>
            <a:r>
              <a:rPr lang="zh-CN" altLang="en-US" dirty="0"/>
              <a:t>取值为“</a:t>
            </a:r>
            <a:r>
              <a:rPr lang="en-US" altLang="zh-CN" dirty="0"/>
              <a:t>r</a:t>
            </a:r>
            <a:r>
              <a:rPr lang="zh-CN" altLang="en-US" dirty="0"/>
              <a:t>”表示只读、“</a:t>
            </a:r>
            <a:r>
              <a:rPr lang="en-US" altLang="zh-CN" dirty="0"/>
              <a:t>w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位置指针指向文件头、“</a:t>
            </a:r>
            <a:r>
              <a:rPr lang="en-US" altLang="zh-CN" dirty="0"/>
              <a:t>a</a:t>
            </a:r>
            <a:r>
              <a:rPr lang="zh-CN" altLang="en-US" dirty="0"/>
              <a:t>”</a:t>
            </a:r>
            <a:r>
              <a:rPr lang="en-US" altLang="zh-CN" dirty="0"/>
              <a:t> ——</a:t>
            </a:r>
            <a:r>
              <a:rPr lang="zh-CN" altLang="en-US" dirty="0"/>
              <a:t>位置指针指向文件尾</a:t>
            </a:r>
            <a:endParaRPr lang="en-US" altLang="zh-CN" dirty="0"/>
          </a:p>
          <a:p>
            <a:pPr lvl="0"/>
            <a:r>
              <a:rPr lang="zh-CN" altLang="en-US" dirty="0"/>
              <a:t>加上</a:t>
            </a:r>
            <a:r>
              <a:rPr lang="en-US" altLang="zh-CN" dirty="0"/>
              <a:t>+</a:t>
            </a:r>
            <a:r>
              <a:rPr lang="zh-CN" altLang="en-US" dirty="0"/>
              <a:t>表示读写方式 ；再加上“</a:t>
            </a:r>
            <a:r>
              <a:rPr lang="en-US" altLang="zh-CN" dirty="0"/>
              <a:t>t</a:t>
            </a:r>
            <a:r>
              <a:rPr lang="zh-CN" altLang="en-US" dirty="0"/>
              <a:t>” 或“</a:t>
            </a:r>
            <a:r>
              <a:rPr lang="en-US" altLang="zh-CN" dirty="0"/>
              <a:t>b</a:t>
            </a:r>
            <a:r>
              <a:rPr lang="zh-CN" altLang="en-US" dirty="0"/>
              <a:t>”以文本或二进制方式打开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origin</a:t>
            </a:r>
            <a:r>
              <a:rPr lang="zh-CN" altLang="en-US" dirty="0"/>
              <a:t>取值可以是</a:t>
            </a:r>
            <a:r>
              <a:rPr lang="en-US" altLang="zh-CN" dirty="0"/>
              <a:t>SEEK_CUR(</a:t>
            </a:r>
            <a:r>
              <a:rPr lang="zh-CN" altLang="en-US" dirty="0"/>
              <a:t>当前位置</a:t>
            </a:r>
            <a:r>
              <a:rPr lang="en-US" altLang="zh-CN" dirty="0"/>
              <a:t>)</a:t>
            </a:r>
            <a:r>
              <a:rPr lang="zh-CN" altLang="en-US" dirty="0"/>
              <a:t> 、</a:t>
            </a:r>
            <a:r>
              <a:rPr lang="en-US" altLang="zh-CN" dirty="0"/>
              <a:t>SEEK_END(</a:t>
            </a:r>
            <a:r>
              <a:rPr lang="zh-CN" altLang="en-US" dirty="0"/>
              <a:t>文件末尾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SEEK_SET(</a:t>
            </a:r>
            <a:r>
              <a:rPr lang="zh-CN" altLang="en-US" dirty="0"/>
              <a:t>文件头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r>
              <a:rPr lang="en-US" altLang="zh-CN" dirty="0"/>
              <a:t>offset</a:t>
            </a:r>
            <a:r>
              <a:rPr lang="zh-CN" altLang="en-US" dirty="0"/>
              <a:t>的值可以是正负数  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mode</a:t>
            </a:r>
            <a:r>
              <a:rPr lang="zh-CN" altLang="en-US" dirty="0"/>
              <a:t>指定打开方式：</a:t>
            </a:r>
            <a:endParaRPr lang="en-US" altLang="zh-CN" dirty="0"/>
          </a:p>
          <a:p>
            <a:pPr lvl="0"/>
            <a:r>
              <a:rPr lang="zh-CN" altLang="en-US" dirty="0"/>
              <a:t>取值为“</a:t>
            </a:r>
            <a:r>
              <a:rPr lang="en-US" altLang="zh-CN" dirty="0"/>
              <a:t>r</a:t>
            </a:r>
            <a:r>
              <a:rPr lang="zh-CN" altLang="en-US" dirty="0"/>
              <a:t>”表示只读、“</a:t>
            </a:r>
            <a:r>
              <a:rPr lang="en-US" altLang="zh-CN" dirty="0"/>
              <a:t>w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位置指针指向文件头、“</a:t>
            </a:r>
            <a:r>
              <a:rPr lang="en-US" altLang="zh-CN" dirty="0"/>
              <a:t>a</a:t>
            </a:r>
            <a:r>
              <a:rPr lang="zh-CN" altLang="en-US" dirty="0"/>
              <a:t>”</a:t>
            </a:r>
            <a:r>
              <a:rPr lang="en-US" altLang="zh-CN" dirty="0"/>
              <a:t> ——</a:t>
            </a:r>
            <a:r>
              <a:rPr lang="zh-CN" altLang="en-US" dirty="0"/>
              <a:t>位置指针指向文件尾</a:t>
            </a:r>
            <a:endParaRPr lang="en-US" altLang="zh-CN" dirty="0"/>
          </a:p>
          <a:p>
            <a:pPr lvl="0"/>
            <a:r>
              <a:rPr lang="zh-CN" altLang="en-US" dirty="0"/>
              <a:t>加上</a:t>
            </a:r>
            <a:r>
              <a:rPr lang="en-US" altLang="zh-CN" dirty="0"/>
              <a:t>+</a:t>
            </a:r>
            <a:r>
              <a:rPr lang="zh-CN" altLang="en-US" dirty="0"/>
              <a:t>表示读写方式 ；再加上“</a:t>
            </a:r>
            <a:r>
              <a:rPr lang="en-US" altLang="zh-CN" dirty="0"/>
              <a:t>t</a:t>
            </a:r>
            <a:r>
              <a:rPr lang="zh-CN" altLang="en-US" dirty="0"/>
              <a:t>” 或“</a:t>
            </a:r>
            <a:r>
              <a:rPr lang="en-US" altLang="zh-CN" dirty="0"/>
              <a:t>b</a:t>
            </a:r>
            <a:r>
              <a:rPr lang="zh-CN" altLang="en-US" dirty="0"/>
              <a:t>”以文本或二进制方式打开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origin</a:t>
            </a:r>
            <a:r>
              <a:rPr lang="zh-CN" altLang="en-US" dirty="0"/>
              <a:t>取值可以是</a:t>
            </a:r>
            <a:r>
              <a:rPr lang="en-US" altLang="zh-CN" dirty="0"/>
              <a:t>SEEK_CUR(</a:t>
            </a:r>
            <a:r>
              <a:rPr lang="zh-CN" altLang="en-US" dirty="0"/>
              <a:t>当前位置</a:t>
            </a:r>
            <a:r>
              <a:rPr lang="en-US" altLang="zh-CN" dirty="0"/>
              <a:t>)</a:t>
            </a:r>
            <a:r>
              <a:rPr lang="zh-CN" altLang="en-US" dirty="0"/>
              <a:t> 、</a:t>
            </a:r>
            <a:r>
              <a:rPr lang="en-US" altLang="zh-CN" dirty="0"/>
              <a:t>SEEK_END(</a:t>
            </a:r>
            <a:r>
              <a:rPr lang="zh-CN" altLang="en-US" dirty="0"/>
              <a:t>文件末尾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SEEK_SET(</a:t>
            </a:r>
            <a:r>
              <a:rPr lang="zh-CN" altLang="en-US" dirty="0"/>
              <a:t>文件头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r>
              <a:rPr lang="en-US" altLang="zh-CN" dirty="0"/>
              <a:t>offset</a:t>
            </a:r>
            <a:r>
              <a:rPr lang="zh-CN" altLang="en-US" dirty="0"/>
              <a:t>的值可以是正负数  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mode</a:t>
            </a:r>
            <a:r>
              <a:rPr lang="zh-CN" altLang="en-US" dirty="0"/>
              <a:t>指定打开方式：</a:t>
            </a:r>
            <a:endParaRPr lang="en-US" altLang="zh-CN" dirty="0"/>
          </a:p>
          <a:p>
            <a:pPr lvl="0"/>
            <a:r>
              <a:rPr lang="zh-CN" altLang="en-US" dirty="0"/>
              <a:t>取值为“</a:t>
            </a:r>
            <a:r>
              <a:rPr lang="en-US" altLang="zh-CN" dirty="0"/>
              <a:t>r</a:t>
            </a:r>
            <a:r>
              <a:rPr lang="zh-CN" altLang="en-US" dirty="0"/>
              <a:t>”表示只读、“</a:t>
            </a:r>
            <a:r>
              <a:rPr lang="en-US" altLang="zh-CN" dirty="0"/>
              <a:t>w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位置指针指向文件头、“</a:t>
            </a:r>
            <a:r>
              <a:rPr lang="en-US" altLang="zh-CN" dirty="0"/>
              <a:t>a</a:t>
            </a:r>
            <a:r>
              <a:rPr lang="zh-CN" altLang="en-US" dirty="0"/>
              <a:t>”</a:t>
            </a:r>
            <a:r>
              <a:rPr lang="en-US" altLang="zh-CN" dirty="0"/>
              <a:t> ——</a:t>
            </a:r>
            <a:r>
              <a:rPr lang="zh-CN" altLang="en-US" dirty="0"/>
              <a:t>位置指针指向文件尾</a:t>
            </a:r>
            <a:endParaRPr lang="en-US" altLang="zh-CN" dirty="0"/>
          </a:p>
          <a:p>
            <a:pPr lvl="0"/>
            <a:r>
              <a:rPr lang="zh-CN" altLang="en-US" dirty="0"/>
              <a:t>加上</a:t>
            </a:r>
            <a:r>
              <a:rPr lang="en-US" altLang="zh-CN" dirty="0"/>
              <a:t>+</a:t>
            </a:r>
            <a:r>
              <a:rPr lang="zh-CN" altLang="en-US" dirty="0"/>
              <a:t>表示读写方式 ；再加上“</a:t>
            </a:r>
            <a:r>
              <a:rPr lang="en-US" altLang="zh-CN" dirty="0"/>
              <a:t>t</a:t>
            </a:r>
            <a:r>
              <a:rPr lang="zh-CN" altLang="en-US" dirty="0"/>
              <a:t>” 或“</a:t>
            </a:r>
            <a:r>
              <a:rPr lang="en-US" altLang="zh-CN" dirty="0"/>
              <a:t>b</a:t>
            </a:r>
            <a:r>
              <a:rPr lang="zh-CN" altLang="en-US" dirty="0"/>
              <a:t>”以文本或二进制方式打开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origin</a:t>
            </a:r>
            <a:r>
              <a:rPr lang="zh-CN" altLang="en-US" dirty="0"/>
              <a:t>取值可以是</a:t>
            </a:r>
            <a:r>
              <a:rPr lang="en-US" altLang="zh-CN" dirty="0"/>
              <a:t>SEEK_CUR(</a:t>
            </a:r>
            <a:r>
              <a:rPr lang="zh-CN" altLang="en-US" dirty="0"/>
              <a:t>当前位置</a:t>
            </a:r>
            <a:r>
              <a:rPr lang="en-US" altLang="zh-CN" dirty="0"/>
              <a:t>)</a:t>
            </a:r>
            <a:r>
              <a:rPr lang="zh-CN" altLang="en-US" dirty="0"/>
              <a:t> 、</a:t>
            </a:r>
            <a:r>
              <a:rPr lang="en-US" altLang="zh-CN" dirty="0"/>
              <a:t>SEEK_END(</a:t>
            </a:r>
            <a:r>
              <a:rPr lang="zh-CN" altLang="en-US" dirty="0"/>
              <a:t>文件末尾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SEEK_SET(</a:t>
            </a:r>
            <a:r>
              <a:rPr lang="zh-CN" altLang="en-US" dirty="0"/>
              <a:t>文件头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r>
              <a:rPr lang="en-US" altLang="zh-CN" dirty="0"/>
              <a:t>offset</a:t>
            </a:r>
            <a:r>
              <a:rPr lang="zh-CN" altLang="en-US" dirty="0"/>
              <a:t>的值可以是正负数  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必须是#include &lt;fstream&gt;，而不能是&lt;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o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fstream&gt;或&lt;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fstream&gt;</a:t>
            </a:r>
            <a:endParaRPr lang="en-US" altLang="zh-CN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0"/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另外，#include 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“…”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表示先在包含该命令的源文件所在目录下进行查找，然后在系统指定目录下查找</a:t>
            </a:r>
            <a:endParaRPr lang="en-US" altLang="zh-CN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0"/>
            <a:endParaRPr lang="en-US" altLang="zh-CN" b="1" dirty="0">
              <a:solidFill>
                <a:srgbClr val="FF0000"/>
              </a:solidFill>
            </a:endParaRPr>
          </a:p>
          <a:p>
            <a:pPr lvl="0"/>
            <a:r>
              <a:rPr lang="zh-CN" altLang="en-US" b="1" dirty="0">
                <a:solidFill>
                  <a:srgbClr val="FF0000"/>
                </a:solidFill>
              </a:rPr>
              <a:t>ofstream类</a:t>
            </a:r>
            <a:r>
              <a:rPr lang="zh-CN" altLang="en-US" dirty="0"/>
              <a:t>是ostream类的派生类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 eaLnBrk="1" hangingPunct="1"/>
            <a:r>
              <a:rPr lang="zh-CN" altLang="en-US" dirty="0"/>
              <a:t>关闭文件的目的：把文件内存缓冲区的内容写到文件中。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ios::out 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= w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方式</a:t>
            </a:r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app = a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方式</a:t>
            </a:r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dirty="0"/>
              <a:t>为什么要用按位或操作符 </a:t>
            </a:r>
            <a:r>
              <a:rPr lang="en-US" altLang="zh-CN" dirty="0"/>
              <a:t>| </a:t>
            </a:r>
            <a:r>
              <a:rPr lang="zh-CN" altLang="en-US" dirty="0"/>
              <a:t>呢？举例说明如下：</a:t>
            </a:r>
            <a:endParaRPr lang="en-US" altLang="zh-CN" dirty="0"/>
          </a:p>
          <a:p>
            <a:pPr lvl="0"/>
            <a:r>
              <a:rPr lang="zh-CN" altLang="en-US" dirty="0"/>
              <a:t>假设</a:t>
            </a:r>
            <a:r>
              <a:rPr lang="en-US" altLang="zh-CN" dirty="0"/>
              <a:t>ios::out</a:t>
            </a:r>
            <a:r>
              <a:rPr lang="zh-CN" altLang="en-US" dirty="0"/>
              <a:t>的值为</a:t>
            </a:r>
            <a:r>
              <a:rPr lang="en-US" altLang="zh-CN" dirty="0"/>
              <a:t>10…00</a:t>
            </a:r>
            <a:r>
              <a:rPr lang="zh-CN" altLang="en-US" dirty="0"/>
              <a:t>，</a:t>
            </a:r>
            <a:r>
              <a:rPr lang="en-US" altLang="zh-CN" dirty="0"/>
              <a:t>ios::binary</a:t>
            </a:r>
            <a:r>
              <a:rPr lang="zh-CN" altLang="en-US" dirty="0"/>
              <a:t>的值为</a:t>
            </a:r>
            <a:r>
              <a:rPr lang="en-US" altLang="zh-CN" dirty="0"/>
              <a:t>00…01</a:t>
            </a:r>
            <a:r>
              <a:rPr lang="zh-CN" altLang="en-US" dirty="0"/>
              <a:t>，那么按位或操作之后就是</a:t>
            </a:r>
            <a:r>
              <a:rPr lang="en-US" altLang="zh-CN" dirty="0"/>
              <a:t>10…01</a:t>
            </a:r>
            <a:r>
              <a:rPr lang="zh-CN" altLang="en-US" dirty="0"/>
              <a:t>，即同时表示</a:t>
            </a:r>
            <a:r>
              <a:rPr lang="en-US" altLang="zh-CN" dirty="0"/>
              <a:t>out</a:t>
            </a:r>
            <a:r>
              <a:rPr lang="zh-CN" altLang="en-US" dirty="0"/>
              <a:t>和</a:t>
            </a:r>
            <a:r>
              <a:rPr lang="en-US" altLang="zh-CN" dirty="0"/>
              <a:t>binary</a:t>
            </a:r>
            <a:r>
              <a:rPr lang="zh-CN" altLang="en-US" dirty="0"/>
              <a:t>两种方式</a:t>
            </a:r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stream </a:t>
            </a:r>
            <a:r>
              <a:rPr lang="zh-CN" altLang="en-US" dirty="0"/>
              <a:t>：本质就是缓冲区，专门用于</a:t>
            </a:r>
            <a:r>
              <a:rPr lang="en-US" altLang="zh-CN" dirty="0"/>
              <a:t>IO</a:t>
            </a:r>
            <a:r>
              <a:rPr lang="zh-CN" altLang="en-US" dirty="0"/>
              <a:t>而已（也可以理解为：水源与水池之间的水流）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i</a:t>
            </a:r>
            <a:r>
              <a:rPr lang="zh-CN" altLang="en-US" dirty="0"/>
              <a:t>fstream类是</a:t>
            </a:r>
            <a:r>
              <a:rPr lang="en-US" altLang="zh-CN" dirty="0"/>
              <a:t>i</a:t>
            </a:r>
            <a:r>
              <a:rPr lang="zh-CN" altLang="en-US" dirty="0"/>
              <a:t>stream类的派生类</a:t>
            </a:r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类</a:t>
            </a:r>
            <a:r>
              <a:rPr lang="zh-CN" altLang="en-US" dirty="0">
                <a:cs typeface="Times New Roman" panose="02020603050405020304" pitchFamily="18" charset="0"/>
              </a:rPr>
              <a:t>fstream</a:t>
            </a:r>
            <a:r>
              <a:rPr lang="zh-CN" altLang="en-US" dirty="0"/>
              <a:t>是类</a:t>
            </a:r>
            <a:r>
              <a:rPr lang="zh-CN" altLang="en-US" dirty="0">
                <a:cs typeface="Times New Roman" panose="02020603050405020304" pitchFamily="18" charset="0"/>
              </a:rPr>
              <a:t>iostream</a:t>
            </a:r>
            <a:r>
              <a:rPr lang="zh-CN" altLang="en-US" dirty="0"/>
              <a:t>的派生类</a:t>
            </a:r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必须是#include 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str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stream&gt;，而不能是&lt;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ostr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stream&gt;或&lt;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istr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stream&gt;</a:t>
            </a:r>
            <a:endParaRPr lang="en-US" altLang="zh-CN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0"/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从类名来看，</a:t>
            </a:r>
            <a:r>
              <a:rPr lang="en-US" altLang="zh-CN" dirty="0"/>
              <a:t>C++</a:t>
            </a:r>
            <a:r>
              <a:rPr lang="zh-CN" altLang="en-US" dirty="0"/>
              <a:t>中的文件流类（</a:t>
            </a:r>
            <a:r>
              <a:rPr lang="en-US" altLang="zh-CN" dirty="0"/>
              <a:t>fstream</a:t>
            </a:r>
            <a:r>
              <a:rPr lang="zh-CN" altLang="en-US" dirty="0"/>
              <a:t>）继承流类（</a:t>
            </a:r>
            <a:r>
              <a:rPr lang="en-US" altLang="zh-CN" dirty="0"/>
              <a:t>iostream</a:t>
            </a:r>
            <a:r>
              <a:rPr lang="zh-CN" altLang="en-US" dirty="0"/>
              <a:t>）是符合面向对象的抽象与封装性的，</a:t>
            </a:r>
            <a:endParaRPr lang="zh-CN" altLang="en-US" dirty="0"/>
          </a:p>
          <a:p>
            <a:pPr lvl="0"/>
            <a:r>
              <a:rPr lang="zh-CN" altLang="en-US" dirty="0"/>
              <a:t>但</a:t>
            </a:r>
            <a:r>
              <a:rPr lang="en-US" altLang="zh-CN" dirty="0"/>
              <a:t>iostream</a:t>
            </a:r>
            <a:r>
              <a:rPr lang="zh-CN" altLang="en-US" dirty="0"/>
              <a:t>中实现了控制台</a:t>
            </a:r>
            <a:r>
              <a:rPr lang="en-US" altLang="zh-CN" dirty="0"/>
              <a:t>io</a:t>
            </a:r>
            <a:r>
              <a:rPr lang="zh-CN" altLang="en-US" dirty="0"/>
              <a:t>的功能？这是因为</a:t>
            </a:r>
            <a:r>
              <a:rPr lang="en-US" altLang="zh-CN" dirty="0"/>
              <a:t>C/C++</a:t>
            </a:r>
            <a:r>
              <a:rPr lang="zh-CN" altLang="en-US" dirty="0"/>
              <a:t>把控制台作为“标准输入输出设备”：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重载后的输入操作</a:t>
            </a:r>
            <a:r>
              <a:rPr lang="en-US" altLang="zh-CN" dirty="0"/>
              <a:t>&gt;&gt;</a:t>
            </a:r>
            <a:r>
              <a:rPr lang="zh-CN" altLang="en-US" dirty="0"/>
              <a:t>的语义与移位运算的语义类似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ios::scientific为科学计数法表示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ios::fixed为固定小数位数的表示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当输出格式不是以上两者时，</a:t>
            </a:r>
            <a:r>
              <a:rPr lang="en-US" altLang="zh-CN" dirty="0"/>
              <a:t>setprecision(int n)</a:t>
            </a:r>
            <a:r>
              <a:rPr lang="zh-CN" altLang="en-US" dirty="0"/>
              <a:t>控制浮点数的有效数字个数，</a:t>
            </a:r>
            <a:endParaRPr lang="en-US" altLang="zh-CN" dirty="0"/>
          </a:p>
          <a:p>
            <a:pPr lvl="0"/>
            <a:r>
              <a:rPr lang="zh-CN" altLang="en-US" dirty="0"/>
              <a:t>对整数没有任何作用。</a:t>
            </a: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delimiter</a:t>
            </a:r>
            <a:r>
              <a:rPr lang="zh-CN" altLang="en-US" dirty="0"/>
              <a:t>：分隔符</a:t>
            </a:r>
            <a:endParaRPr lang="en-US" altLang="zh-CN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ctr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抽取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插入操作符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通常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友元全局函数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的方式重载。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）第一个形参的类型必须是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ostream&amp;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，而不是能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ostream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，否则将会采用值传递的方式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进而复制一个输出流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从而出现同一硬件资源被多个流控制的情况；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）返回值的类型和原因同上；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对应的实参是文件流、字符串流的时候，同上。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如果按照成员函数重载，也可以，那么操作符的左侧参数就必须是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指向的对象本身，这样，就不能实现形如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 &lt;&lt; ...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...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对象在最左侧的形式了。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但是作为成员函数重载，还有一点好处，就是可以实现动态绑定效果。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/>
        </p:nvSpPr>
        <p:spPr bwMode="auto">
          <a:xfrm>
            <a:off x="1651000" y="6375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  <a:endParaRPr lang="zh-CN" altLang="en-US" sz="1400" dirty="0">
              <a:solidFill>
                <a:schemeClr val="bg1"/>
              </a:solidFill>
              <a:latin typeface="Harmony Text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09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章 输入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输出</a:t>
            </a:r>
            <a:endParaRPr lang="zh-CN" alt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前凸带形 2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/>
          <p:cNvSpPr/>
          <p:nvPr/>
        </p:nvSpPr>
        <p:spPr>
          <a:xfrm>
            <a:off x="1905000" y="1219200"/>
            <a:ext cx="0" cy="2057400"/>
          </a:xfrm>
          <a:prstGeom prst="line">
            <a:avLst/>
          </a:prstGeom>
          <a:ln w="349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" name="Oval 8"/>
          <p:cNvSpPr>
            <a:spLocks noChangeArrowheads="1"/>
          </p:cNvSpPr>
          <p:nvPr/>
        </p:nvSpPr>
        <p:spPr bwMode="auto">
          <a:xfrm>
            <a:off x="163513" y="2103438"/>
            <a:ext cx="347663" cy="3476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5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0.png"/><Relationship Id="rId3" Type="http://schemas.openxmlformats.org/officeDocument/2006/relationships/tags" Target="../tags/tag5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12.png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16.png"/><Relationship Id="rId1" Type="http://schemas.openxmlformats.org/officeDocument/2006/relationships/tags" Target="../tags/tag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1908175" y="1339850"/>
            <a:ext cx="7334250" cy="17526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5400" b="1" dirty="0"/>
              <a:t>第九章 输入</a:t>
            </a:r>
            <a:r>
              <a:rPr lang="en-US" altLang="zh-CN" sz="5400" b="1" dirty="0"/>
              <a:t>/</a:t>
            </a:r>
            <a:r>
              <a:rPr lang="zh-CN" altLang="en-US" sz="5400" b="1" dirty="0"/>
              <a:t>输出</a:t>
            </a:r>
            <a:endParaRPr lang="zh-CN" altLang="en-US" sz="5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547813" y="404813"/>
            <a:ext cx="822960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sz="3600" b="1" dirty="0"/>
              <a:t>本章内容</a:t>
            </a:r>
            <a:endParaRPr lang="zh-CN" altLang="zh-CN" sz="3600" b="1" dirty="0"/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概述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9.2 </a:t>
            </a:r>
            <a:r>
              <a:rPr lang="zh-CN" altLang="en-US" sz="2800" b="1" dirty="0">
                <a:solidFill>
                  <a:srgbClr val="0070C0"/>
                </a:solidFill>
              </a:rPr>
              <a:t>面向控制台的输入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</a:rPr>
              <a:t>输出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面向文件的输入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9.4 </a:t>
            </a:r>
            <a:r>
              <a:rPr lang="zh-CN" altLang="en-US" sz="2800" b="1" dirty="0"/>
              <a:t>面向字符串变量的输入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66090" y="636905"/>
            <a:ext cx="7534910" cy="56007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r>
              <a:rPr lang="en-US" altLang="zh-CN" b="1" dirty="0"/>
              <a:t>p302</a:t>
            </a:r>
            <a:endParaRPr lang="en-US" altLang="zh-CN" b="1" dirty="0"/>
          </a:p>
        </p:txBody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35242" y="1380644"/>
            <a:ext cx="7965757" cy="4684712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基于函数库的控制台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cs typeface="Courier New" panose="02070309020205020404" pitchFamily="49" charset="0"/>
              </a:rPr>
              <a:t>include&lt;cstdio&gt; </a:t>
            </a:r>
            <a:r>
              <a:rPr lang="zh-CN" altLang="en-US" sz="2400" b="1" dirty="0"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输出</a:t>
            </a:r>
            <a:r>
              <a:rPr lang="zh-CN" altLang="en-US" sz="2400" b="1" dirty="0"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输出字符</a:t>
            </a:r>
            <a:r>
              <a:rPr lang="en-US" altLang="zh-CN" sz="2000" b="1" dirty="0">
                <a:cs typeface="Courier New" panose="02070309020205020404" pitchFamily="49" charset="0"/>
              </a:rPr>
              <a:t>ch</a:t>
            </a:r>
            <a:r>
              <a:rPr lang="zh-CN" altLang="en-US" sz="2000" b="1" dirty="0">
                <a:cs typeface="Courier New" panose="02070309020205020404" pitchFamily="49" charset="0"/>
              </a:rPr>
              <a:t>，返回输出的字符或</a:t>
            </a:r>
            <a:r>
              <a:rPr lang="en-US" altLang="zh-CN" sz="2000" b="1" dirty="0">
                <a:cs typeface="Courier New" panose="02070309020205020404" pitchFamily="49" charset="0"/>
              </a:rPr>
              <a:t>EOF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//EOF</a:t>
            </a:r>
            <a:r>
              <a:rPr lang="zh-CN" altLang="en-US" sz="2000" b="1" dirty="0">
                <a:cs typeface="Courier New" panose="02070309020205020404" pitchFamily="49" charset="0"/>
              </a:rPr>
              <a:t>即</a:t>
            </a:r>
            <a:r>
              <a:rPr lang="en-US" altLang="zh-CN" sz="2000" b="1" dirty="0">
                <a:cs typeface="Courier New" panose="02070309020205020404" pitchFamily="49" charset="0"/>
              </a:rPr>
              <a:t>end of file</a:t>
            </a:r>
            <a:r>
              <a:rPr lang="zh-CN" altLang="en-US" sz="2000" b="1" dirty="0">
                <a:cs typeface="Courier New" panose="02070309020205020404" pitchFamily="49" charset="0"/>
              </a:rPr>
              <a:t>，是</a:t>
            </a:r>
            <a:r>
              <a:rPr lang="en-US" altLang="zh-CN" sz="2000" b="1" dirty="0">
                <a:cs typeface="Courier New" panose="02070309020205020404" pitchFamily="49" charset="0"/>
              </a:rPr>
              <a:t>stdio.h</a:t>
            </a:r>
            <a:r>
              <a:rPr lang="zh-CN" altLang="en-US" sz="2000" b="1" dirty="0">
                <a:cs typeface="Courier New" panose="02070309020205020404" pitchFamily="49" charset="0"/>
              </a:rPr>
              <a:t>中定义的常量</a:t>
            </a:r>
            <a:r>
              <a:rPr lang="en-US" altLang="zh-CN" sz="2000" b="1" dirty="0">
                <a:cs typeface="Courier New" panose="02070309020205020404" pitchFamily="49" charset="0"/>
              </a:rPr>
              <a:t>-1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putchar (int ch);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Font typeface="Wingdings" panose="05000000000000000000" pitchFamily="2" charset="2"/>
              <a:buChar char="l"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</a:t>
            </a:r>
            <a:r>
              <a:rPr lang="en-US" altLang="zh-CN" sz="2000" b="1" dirty="0">
                <a:cs typeface="Courier New" panose="02070309020205020404" pitchFamily="49" charset="0"/>
              </a:rPr>
              <a:t>p</a:t>
            </a:r>
            <a:r>
              <a:rPr lang="zh-CN" altLang="en-US" sz="2000" b="1" dirty="0">
                <a:cs typeface="Courier New" panose="02070309020205020404" pitchFamily="49" charset="0"/>
              </a:rPr>
              <a:t>指向的字符串，返回非负整数（通常为</a:t>
            </a:r>
            <a:r>
              <a:rPr lang="en-US" altLang="zh-CN" sz="2000" b="1" dirty="0">
                <a:cs typeface="Courier New" panose="02070309020205020404" pitchFamily="49" charset="0"/>
              </a:rPr>
              <a:t>0</a:t>
            </a:r>
            <a:r>
              <a:rPr lang="zh-CN" altLang="en-US" sz="2000" b="1" dirty="0">
                <a:cs typeface="Courier New" panose="02070309020205020404" pitchFamily="49" charset="0"/>
              </a:rPr>
              <a:t>）或</a:t>
            </a:r>
            <a:r>
              <a:rPr lang="en-US" altLang="zh-CN" sz="2000" b="1" dirty="0">
                <a:cs typeface="Courier New" panose="02070309020205020404" pitchFamily="49" charset="0"/>
              </a:rPr>
              <a:t>EOF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puts(</a:t>
            </a:r>
            <a:r>
              <a:rPr lang="en-US" altLang="zh-CN" sz="2000" b="1" dirty="0">
                <a:highlight>
                  <a:srgbClr val="FFFF00"/>
                </a:highlight>
                <a:cs typeface="Courier New" panose="02070309020205020404" pitchFamily="49" charset="0"/>
              </a:rPr>
              <a:t>const char *p</a:t>
            </a:r>
            <a:r>
              <a:rPr lang="en-US" altLang="zh-CN" sz="2000" b="1" dirty="0">
                <a:cs typeface="Courier New" panose="02070309020205020404" pitchFamily="49" charset="0"/>
              </a:rPr>
              <a:t>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输出基本类型的数据，返回输出的字符个数或负数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printf(const char *farmat, &lt;</a:t>
            </a:r>
            <a:r>
              <a:rPr lang="zh-CN" altLang="en-US" sz="2000" b="1" dirty="0"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cs typeface="Courier New" panose="02070309020205020404" pitchFamily="49" charset="0"/>
              </a:rPr>
              <a:t>&gt;)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常用的格式控制字符串见课本</a:t>
            </a: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P302</a:t>
            </a: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2708910"/>
            <a:ext cx="75711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char *const p 修饰指针为常量 指针指向内容可以是变量~既 p＋＋这样的操作不合法 *p='3' 合法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const char * p 是p指向的内容是常量～p是变量～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7450" y="980440"/>
            <a:ext cx="6265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char * const p和const char *p的区别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547813" y="636588"/>
            <a:ext cx="6453187" cy="560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601663" y="1844824"/>
            <a:ext cx="7959725" cy="4427538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基于函数库的控制台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cs typeface="Courier New" panose="02070309020205020404" pitchFamily="49" charset="0"/>
              </a:rPr>
              <a:t>include&lt;cstdio&gt;  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输入</a:t>
            </a:r>
            <a:r>
              <a:rPr lang="zh-CN" altLang="en-US" sz="2400" b="1" dirty="0"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从键盘输入一个</a:t>
            </a:r>
            <a:r>
              <a:rPr lang="zh-CN" altLang="en-US" sz="2000" b="1" dirty="0">
                <a:highlight>
                  <a:srgbClr val="FFFF00"/>
                </a:highlight>
                <a:cs typeface="Courier New" panose="02070309020205020404" pitchFamily="49" charset="0"/>
              </a:rPr>
              <a:t>字符</a:t>
            </a:r>
            <a:r>
              <a:rPr lang="zh-CN" altLang="en-US" sz="2000" b="1" dirty="0">
                <a:cs typeface="Courier New" panose="02070309020205020404" pitchFamily="49" charset="0"/>
              </a:rPr>
              <a:t>，返回输入的字符或</a:t>
            </a:r>
            <a:r>
              <a:rPr lang="en-US" altLang="zh-CN" sz="2000" b="1" dirty="0">
                <a:cs typeface="Courier New" panose="02070309020205020404" pitchFamily="49" charset="0"/>
              </a:rPr>
              <a:t>EOF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getchar ();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Font typeface="Wingdings" panose="05000000000000000000" pitchFamily="2" charset="2"/>
              <a:buChar char="l"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从键盘输入</a:t>
            </a:r>
            <a:r>
              <a:rPr lang="zh-CN" altLang="en-US" sz="2000" b="1" dirty="0">
                <a:highlight>
                  <a:srgbClr val="FFFF00"/>
                </a:highlight>
                <a:cs typeface="Courier New" panose="02070309020205020404" pitchFamily="49" charset="0"/>
              </a:rPr>
              <a:t>字符串</a:t>
            </a:r>
            <a:r>
              <a:rPr lang="zh-CN" altLang="en-US" sz="2000" b="1" dirty="0">
                <a:cs typeface="Courier New" panose="02070309020205020404" pitchFamily="49" charset="0"/>
              </a:rPr>
              <a:t>并放入</a:t>
            </a:r>
            <a:r>
              <a:rPr lang="en-US" altLang="zh-CN" sz="2000" b="1" dirty="0">
                <a:cs typeface="Courier New" panose="02070309020205020404" pitchFamily="49" charset="0"/>
              </a:rPr>
              <a:t>p</a:t>
            </a:r>
            <a:r>
              <a:rPr lang="zh-CN" altLang="en-US" sz="2000" b="1" dirty="0">
                <a:cs typeface="Courier New" panose="02070309020205020404" pitchFamily="49" charset="0"/>
              </a:rPr>
              <a:t>指向的内存空间，返回</a:t>
            </a:r>
            <a:r>
              <a:rPr lang="en-US" altLang="zh-CN" sz="2000" b="1" dirty="0">
                <a:cs typeface="Courier New" panose="02070309020205020404" pitchFamily="49" charset="0"/>
              </a:rPr>
              <a:t>p</a:t>
            </a:r>
            <a:r>
              <a:rPr lang="zh-CN" altLang="en-US" sz="2000" b="1" dirty="0">
                <a:cs typeface="Courier New" panose="02070309020205020404" pitchFamily="49" charset="0"/>
              </a:rPr>
              <a:t>或</a:t>
            </a:r>
            <a:r>
              <a:rPr lang="en-US" altLang="zh-CN" sz="2000" b="1" dirty="0">
                <a:cs typeface="Courier New" panose="02070309020205020404" pitchFamily="49" charset="0"/>
              </a:rPr>
              <a:t>NULL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char *gets(char *p);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输入基本类型的数据，返回输入的数据个数或</a:t>
            </a:r>
            <a:r>
              <a:rPr lang="en-US" altLang="zh-CN" sz="2000" b="1" dirty="0">
                <a:cs typeface="Courier New" panose="02070309020205020404" pitchFamily="49" charset="0"/>
              </a:rPr>
              <a:t>EOF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scanf(const char *farmat, &lt;</a:t>
            </a:r>
            <a:r>
              <a:rPr lang="zh-CN" altLang="en-US" sz="2000" b="1" dirty="0"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cs typeface="Courier New" panose="02070309020205020404" pitchFamily="49" charset="0"/>
              </a:rPr>
              <a:t>&gt;)</a:t>
            </a: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常用的格式控制字符串见课本</a:t>
            </a: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P302</a:t>
            </a: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" y="620395"/>
            <a:ext cx="8357235" cy="4961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</a:t>
            </a:r>
            <a:r>
              <a:rPr lang="zh-CN" altLang="en-US"/>
              <a:t>对于scanf，格式“%e”“%E”和“%f”要求相应的参数为“float*”类型，可以用“%le”“%IE”和“%lf”来表示“double*”类型的参数。例如: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int i;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double j;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scanf("i=%d,j=</a:t>
            </a:r>
            <a:r>
              <a:rPr lang="zh-CN" altLang="en-US">
                <a:sym typeface="+mn-ea"/>
              </a:rPr>
              <a:t>%</a:t>
            </a:r>
            <a:r>
              <a:rPr lang="zh-CN" altLang="en-US"/>
              <a:t>lf",&amp;i,&amp;j);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输入可以为: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i=10,j=123.4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在上面的输人中，10和123.4 是真正需要的数据，其他字符是为了与格式字符串中的普通字符进行匹配。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2274570"/>
            <a:ext cx="81794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int x;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double y;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scanf("x=</a:t>
            </a:r>
            <a:r>
              <a:rPr lang="en-US" altLang="zh-CN">
                <a:sym typeface="+mn-ea"/>
              </a:rPr>
              <a:t>%</a:t>
            </a:r>
            <a:r>
              <a:rPr lang="zh-CN" altLang="en-US"/>
              <a:t>d,y=</a:t>
            </a:r>
            <a:r>
              <a:rPr lang="en-US" altLang="zh-CN">
                <a:sym typeface="+mn-ea"/>
              </a:rPr>
              <a:t>%</a:t>
            </a:r>
            <a:r>
              <a:rPr lang="zh-CN" altLang="en-US"/>
              <a:t>d",&amp;x,&amp;y);</a:t>
            </a:r>
            <a:r>
              <a:rPr lang="zh-CN" altLang="en-US">
                <a:sym typeface="+mn-ea"/>
              </a:rPr>
              <a:t>//x能得到正确的输入值，但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得不到正确的输入值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scanf("x=</a:t>
            </a:r>
            <a:r>
              <a:rPr lang="en-US" altLang="zh-CN"/>
              <a:t>%</a:t>
            </a:r>
            <a:r>
              <a:rPr lang="zh-CN" altLang="en-US"/>
              <a:t>d",&amp;x,&amp;y);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/</a:t>
            </a:r>
            <a:r>
              <a:rPr lang="zh-CN" altLang="en-US"/>
              <a:t>/x得到了输入的值，但y没有得到输入的值，它还是原来的值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705" y="116205"/>
            <a:ext cx="8275320" cy="21583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值得注意的是，与函数 printf一样，在使用函数 scanf时，如果格式字符串中指定的数据类型和个数与&lt;参数表&gt;中</a:t>
            </a:r>
            <a:r>
              <a:rPr lang="zh-CN" altLang="en-US" u="sng">
                <a:solidFill>
                  <a:srgbClr val="FF0000"/>
                </a:solidFill>
              </a:rPr>
              <a:t>数据的类型和个数不致</a:t>
            </a:r>
            <a:r>
              <a:rPr lang="zh-CN" altLang="en-US"/>
              <a:t>，则往往得不到正确的输入结果例如，下面的输人操作将得不到正确的结果: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315" y="188595"/>
            <a:ext cx="8554720" cy="36360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前面的输人函数是带输入缓存的，输入的数据并不直接放人程序的变量中，而是先放在系统的一个缓冲区内，只有当用户最后键人“回车”时，输入的数据才会放入程序的变量中。在有些操作系统平台上的C++实现中还提供了一些不带输入缓存的函数，如: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int getch();//不带缓冲的字符输入，输入的字符不回显到显示器(用于密码输入)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int getche();//不带缓冲的字符输入，输入的字符回显到显示器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995" y="4076700"/>
            <a:ext cx="800036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例如，下面的程序段等待用户输人任意键后继续执行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printf("Press any key to continue:"); 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getch();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547813" y="636588"/>
            <a:ext cx="6453187" cy="560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1214438" y="2366963"/>
            <a:ext cx="6429375" cy="1998662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抽取</a:t>
            </a:r>
            <a:r>
              <a:rPr lang="en-US" altLang="zh-CN" sz="2400" b="1" dirty="0"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cs typeface="Courier New" panose="02070309020205020404" pitchFamily="49" charset="0"/>
              </a:rPr>
              <a:t>插入操作符 </a:t>
            </a:r>
            <a:r>
              <a:rPr lang="en-US" altLang="zh-CN" sz="2400" b="1" dirty="0">
                <a:cs typeface="Courier New" panose="02070309020205020404" pitchFamily="49" charset="0"/>
              </a:rPr>
              <a:t>&gt;&gt; </a:t>
            </a:r>
            <a:r>
              <a:rPr lang="zh-CN" altLang="en-US" sz="2400" b="1" dirty="0">
                <a:cs typeface="Courier New" panose="02070309020205020404" pitchFamily="49" charset="0"/>
              </a:rPr>
              <a:t>和 </a:t>
            </a:r>
            <a:r>
              <a:rPr lang="en-US" altLang="zh-CN" sz="2400" b="1" dirty="0">
                <a:cs typeface="Courier New" panose="02070309020205020404" pitchFamily="49" charset="0"/>
              </a:rPr>
              <a:t>&lt;&lt; </a:t>
            </a:r>
            <a:r>
              <a:rPr lang="zh-CN" altLang="en-US" sz="2400" b="1" dirty="0">
                <a:cs typeface="Courier New" panose="02070309020205020404" pitchFamily="49" charset="0"/>
              </a:rPr>
              <a:t>的重载</a:t>
            </a:r>
            <a:endParaRPr lang="en-US" altLang="zh-CN" sz="2400" b="1" dirty="0"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11504" y="476250"/>
            <a:ext cx="8891563" cy="56007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r>
              <a:rPr lang="en-US" altLang="zh-CN" b="1" dirty="0"/>
              <a:t> P306</a:t>
            </a:r>
            <a:endParaRPr lang="en-US" altLang="zh-CN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72816"/>
            <a:ext cx="8464425" cy="4427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9580" marR="0" lvl="0" indent="-4495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预定义的静态I/O对象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cin、cout、cerr、clog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cin属于istream类的对象，对应计算机系统的标准输入设备；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cout属于ostream类的对象，对应着计算机系统的用于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输出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程序正常运行结果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的标准输出设备;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cerr和clog属于ostream类的对象，对应计算机系统的用于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输出程序错误信息的设备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，通常情况下它们都对应着显示器;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49580" marR="0" lvl="0" indent="-4495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在进行控制台输入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输出时，程序中需要有下面的包含命令：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&lt;iostream&gt;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89733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5290"/>
            <a:ext cx="8229600" cy="4786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插入操作符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控制台输出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示例：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&lt;iostream&gt;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using namespace std;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......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int x;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char ch;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int *p = &amp;x;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......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&lt;&lt; x ; 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输出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的值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&lt;&lt; ch;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输出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的值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&lt;&lt;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hello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”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输出字符串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"hello"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&lt;&lt; p;  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输出变量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的值，即变量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的地址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//以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连续方式输出，并使用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Courier New" panose="02070309020205020404" pitchFamily="49" charset="0"/>
              </a:rPr>
              <a:t>操纵符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以十六进制输出x的值，然后换行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&lt;&lt;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hex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&lt;&lt; x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&lt;&lt;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endl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&lt;&lt; ch &lt;&lt;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hello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”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&lt;&lt; p; 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076825" y="3213100"/>
            <a:ext cx="3758565" cy="158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特例！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const char *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q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= "abcd";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cout &lt;&lt;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q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;   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//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输出字符串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cout &lt;&lt; (void *)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q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; 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//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输出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q,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+mn-ea"/>
              </a:rPr>
              <a:t>"abcd"首地址</a:t>
            </a: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sym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3755" y="2061210"/>
            <a:ext cx="4572000" cy="1203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000"/>
              <a:t>对于指针的输出有一个特例，即输出指向字符串的指针时，并不输出字符串的首地址，而是输出字符串。例如: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概述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面向控制台的输入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面向文件的输入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9.4 </a:t>
            </a:r>
            <a:r>
              <a:rPr lang="zh-CN" altLang="en-US" sz="2800" b="1" dirty="0"/>
              <a:t>面向字符串变量的输入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1259840" y="404495"/>
            <a:ext cx="7334250" cy="175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5400" dirty="0"/>
              <a:t>第九章 输入</a:t>
            </a:r>
            <a:r>
              <a:rPr lang="en-US" altLang="zh-CN" sz="5400" dirty="0"/>
              <a:t>/</a:t>
            </a:r>
            <a:r>
              <a:rPr lang="zh-CN" altLang="en-US" sz="5400" dirty="0"/>
              <a:t>输出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/>
          <p:nvPr/>
        </p:nvSpPr>
        <p:spPr>
          <a:xfrm>
            <a:off x="931863" y="260648"/>
            <a:ext cx="5008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b="1" dirty="0">
                <a:latin typeface="楷体_GB2312" pitchFamily="1" charset="-122"/>
              </a:rPr>
              <a:t>常用输出操纵符</a:t>
            </a:r>
            <a:r>
              <a:rPr lang="en-US" altLang="zh-CN" sz="3600" b="1" dirty="0">
                <a:latin typeface="楷体_GB2312" pitchFamily="1" charset="-122"/>
              </a:rPr>
              <a:t> p307</a:t>
            </a:r>
            <a:endParaRPr lang="en-US" altLang="zh-CN" sz="3600" b="1" dirty="0">
              <a:latin typeface="楷体_GB2312" pitchFamily="1" charset="-122"/>
            </a:endParaRPr>
          </a:p>
        </p:txBody>
      </p:sp>
      <p:grpSp>
        <p:nvGrpSpPr>
          <p:cNvPr id="24579" name="Group 3"/>
          <p:cNvGrpSpPr/>
          <p:nvPr/>
        </p:nvGrpSpPr>
        <p:grpSpPr>
          <a:xfrm>
            <a:off x="180975" y="980728"/>
            <a:ext cx="8712200" cy="5041900"/>
            <a:chOff x="0" y="0"/>
            <a:chExt cx="2842" cy="3349"/>
          </a:xfrm>
        </p:grpSpPr>
        <p:grpSp>
          <p:nvGrpSpPr>
            <p:cNvPr id="24580" name="Group 4"/>
            <p:cNvGrpSpPr/>
            <p:nvPr/>
          </p:nvGrpSpPr>
          <p:grpSpPr>
            <a:xfrm>
              <a:off x="3" y="3"/>
              <a:ext cx="2839" cy="3343"/>
              <a:chOff x="0" y="0"/>
              <a:chExt cx="2839" cy="3343"/>
            </a:xfrm>
          </p:grpSpPr>
          <p:grpSp>
            <p:nvGrpSpPr>
              <p:cNvPr id="24582" name="Group 5"/>
              <p:cNvGrpSpPr/>
              <p:nvPr/>
            </p:nvGrpSpPr>
            <p:grpSpPr>
              <a:xfrm>
                <a:off x="0" y="0"/>
                <a:ext cx="1022" cy="346"/>
                <a:chOff x="0" y="0"/>
                <a:chExt cx="1022" cy="346"/>
              </a:xfrm>
            </p:grpSpPr>
            <p:sp>
              <p:nvSpPr>
                <p:cNvPr id="24628" name="Rectangle 6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solidFill>
                        <a:srgbClr val="0070C0"/>
                      </a:solidFill>
                      <a:latin typeface="楷体_GB2312" pitchFamily="1" charset="-122"/>
                    </a:rPr>
                    <a:t>操纵符</a:t>
                  </a:r>
                  <a:endParaRPr lang="zh-CN" altLang="en-US" sz="2000" b="1" dirty="0">
                    <a:solidFill>
                      <a:srgbClr val="0070C0"/>
                    </a:solidFill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9" name="Rectangle 7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3" name="Group 8"/>
              <p:cNvGrpSpPr/>
              <p:nvPr/>
            </p:nvGrpSpPr>
            <p:grpSpPr>
              <a:xfrm>
                <a:off x="1022" y="0"/>
                <a:ext cx="1814" cy="346"/>
                <a:chOff x="0" y="0"/>
                <a:chExt cx="1814" cy="346"/>
              </a:xfrm>
            </p:grpSpPr>
            <p:sp>
              <p:nvSpPr>
                <p:cNvPr id="24626" name="Rectangle 9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solidFill>
                        <a:srgbClr val="0070C0"/>
                      </a:solidFill>
                      <a:latin typeface="楷体_GB2312" pitchFamily="1" charset="-122"/>
                    </a:rPr>
                    <a:t>含义</a:t>
                  </a:r>
                  <a:endParaRPr lang="zh-CN" altLang="en-US" sz="2000" b="1" dirty="0">
                    <a:solidFill>
                      <a:srgbClr val="0070C0"/>
                    </a:solidFill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7" name="Rectangle 10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4" name="Group 11"/>
              <p:cNvGrpSpPr/>
              <p:nvPr/>
            </p:nvGrpSpPr>
            <p:grpSpPr>
              <a:xfrm>
                <a:off x="0" y="346"/>
                <a:ext cx="1022" cy="346"/>
                <a:chOff x="0" y="0"/>
                <a:chExt cx="1022" cy="346"/>
              </a:xfrm>
            </p:grpSpPr>
            <p:sp>
              <p:nvSpPr>
                <p:cNvPr id="24624" name="Rectangle 12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endl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5" name="Rectangle 13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5" name="Group 14"/>
              <p:cNvGrpSpPr/>
              <p:nvPr/>
            </p:nvGrpSpPr>
            <p:grpSpPr>
              <a:xfrm>
                <a:off x="1022" y="346"/>
                <a:ext cx="1814" cy="346"/>
                <a:chOff x="0" y="0"/>
                <a:chExt cx="1814" cy="346"/>
              </a:xfrm>
            </p:grpSpPr>
            <p:sp>
              <p:nvSpPr>
                <p:cNvPr id="24622" name="Rectangle 15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输出换行符，并执行flush操作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3" name="Rectangle 16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6" name="Group 17"/>
              <p:cNvGrpSpPr/>
              <p:nvPr/>
            </p:nvGrpSpPr>
            <p:grpSpPr>
              <a:xfrm>
                <a:off x="0" y="692"/>
                <a:ext cx="1022" cy="346"/>
                <a:chOff x="0" y="0"/>
                <a:chExt cx="1022" cy="346"/>
              </a:xfrm>
            </p:grpSpPr>
            <p:sp>
              <p:nvSpPr>
                <p:cNvPr id="24620" name="Rectangle 18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flush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1" name="Rectangle 19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7" name="Group 20"/>
              <p:cNvGrpSpPr/>
              <p:nvPr/>
            </p:nvGrpSpPr>
            <p:grpSpPr>
              <a:xfrm>
                <a:off x="1022" y="692"/>
                <a:ext cx="1814" cy="346"/>
                <a:chOff x="0" y="0"/>
                <a:chExt cx="1814" cy="346"/>
              </a:xfrm>
            </p:grpSpPr>
            <p:sp>
              <p:nvSpPr>
                <p:cNvPr id="24618" name="Rectangle 21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使输出缓存中的内容立即输出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9" name="Rectangle 22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8" name="Group 23"/>
              <p:cNvGrpSpPr/>
              <p:nvPr/>
            </p:nvGrpSpPr>
            <p:grpSpPr>
              <a:xfrm>
                <a:off x="0" y="1038"/>
                <a:ext cx="1022" cy="346"/>
                <a:chOff x="0" y="0"/>
                <a:chExt cx="1022" cy="346"/>
              </a:xfrm>
            </p:grpSpPr>
            <p:sp>
              <p:nvSpPr>
                <p:cNvPr id="24616" name="Rectangle 24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dec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7" name="Rectangle 25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9" name="Group 26"/>
              <p:cNvGrpSpPr/>
              <p:nvPr/>
            </p:nvGrpSpPr>
            <p:grpSpPr>
              <a:xfrm>
                <a:off x="1022" y="1038"/>
                <a:ext cx="1814" cy="346"/>
                <a:chOff x="0" y="0"/>
                <a:chExt cx="1814" cy="346"/>
              </a:xfrm>
            </p:grpSpPr>
            <p:sp>
              <p:nvSpPr>
                <p:cNvPr id="24614" name="Rectangle 27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十进制输出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5" name="Rectangle 28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0" name="Group 29"/>
              <p:cNvGrpSpPr/>
              <p:nvPr/>
            </p:nvGrpSpPr>
            <p:grpSpPr>
              <a:xfrm>
                <a:off x="0" y="1384"/>
                <a:ext cx="1022" cy="346"/>
                <a:chOff x="0" y="0"/>
                <a:chExt cx="1022" cy="346"/>
              </a:xfrm>
            </p:grpSpPr>
            <p:sp>
              <p:nvSpPr>
                <p:cNvPr id="24612" name="Rectangle 30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oct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3" name="Rectangle 31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1" name="Group 32"/>
              <p:cNvGrpSpPr/>
              <p:nvPr/>
            </p:nvGrpSpPr>
            <p:grpSpPr>
              <a:xfrm>
                <a:off x="1022" y="1384"/>
                <a:ext cx="1814" cy="346"/>
                <a:chOff x="0" y="0"/>
                <a:chExt cx="1814" cy="346"/>
              </a:xfrm>
            </p:grpSpPr>
            <p:sp>
              <p:nvSpPr>
                <p:cNvPr id="24610" name="Rectangle 33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八进制输出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1" name="Rectangle 34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2" name="Group 35"/>
              <p:cNvGrpSpPr/>
              <p:nvPr/>
            </p:nvGrpSpPr>
            <p:grpSpPr>
              <a:xfrm>
                <a:off x="0" y="1730"/>
                <a:ext cx="1022" cy="346"/>
                <a:chOff x="0" y="0"/>
                <a:chExt cx="1022" cy="346"/>
              </a:xfrm>
            </p:grpSpPr>
            <p:sp>
              <p:nvSpPr>
                <p:cNvPr id="24608" name="Rectangle 36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hex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09" name="Rectangle 37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3" name="Group 38"/>
              <p:cNvGrpSpPr/>
              <p:nvPr/>
            </p:nvGrpSpPr>
            <p:grpSpPr>
              <a:xfrm>
                <a:off x="1022" y="1730"/>
                <a:ext cx="1814" cy="346"/>
                <a:chOff x="0" y="0"/>
                <a:chExt cx="1814" cy="346"/>
              </a:xfrm>
            </p:grpSpPr>
            <p:sp>
              <p:nvSpPr>
                <p:cNvPr id="24606" name="Rectangle 39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十六进制输出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07" name="Rectangle 40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4" name="Group 41"/>
              <p:cNvGrpSpPr/>
              <p:nvPr/>
            </p:nvGrpSpPr>
            <p:grpSpPr>
              <a:xfrm>
                <a:off x="0" y="2076"/>
                <a:ext cx="1022" cy="461"/>
                <a:chOff x="0" y="0"/>
                <a:chExt cx="1022" cy="461"/>
              </a:xfrm>
            </p:grpSpPr>
            <p:sp>
              <p:nvSpPr>
                <p:cNvPr id="24604" name="Rectangle 42"/>
                <p:cNvSpPr/>
                <p:nvPr/>
              </p:nvSpPr>
              <p:spPr>
                <a:xfrm>
                  <a:off x="43" y="0"/>
                  <a:ext cx="93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setprecision(int n)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05" name="Rectangle 43"/>
                <p:cNvSpPr/>
                <p:nvPr/>
              </p:nvSpPr>
              <p:spPr>
                <a:xfrm>
                  <a:off x="0" y="0"/>
                  <a:ext cx="102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5" name="Group 44"/>
              <p:cNvGrpSpPr/>
              <p:nvPr/>
            </p:nvGrpSpPr>
            <p:grpSpPr>
              <a:xfrm>
                <a:off x="1022" y="2076"/>
                <a:ext cx="1814" cy="461"/>
                <a:chOff x="0" y="0"/>
                <a:chExt cx="1814" cy="461"/>
              </a:xfrm>
            </p:grpSpPr>
            <p:sp>
              <p:nvSpPr>
                <p:cNvPr id="24602" name="Rectangle 45"/>
                <p:cNvSpPr/>
                <p:nvPr/>
              </p:nvSpPr>
              <p:spPr>
                <a:xfrm>
                  <a:off x="43" y="0"/>
                  <a:ext cx="172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zh-CN" sz="2000" b="1" dirty="0">
                      <a:latin typeface="楷体_GB2312" pitchFamily="1" charset="-122"/>
                    </a:rPr>
                    <a:t>设置浮点数有效数字的个数或小数点后数字的位数 </a:t>
                  </a:r>
                  <a:endParaRPr lang="zh-CN" altLang="zh-CN" sz="2000" b="1" dirty="0">
                    <a:latin typeface="楷体_GB2312" pitchFamily="1" charset="-122"/>
                  </a:endParaRPr>
                </a:p>
              </p:txBody>
            </p:sp>
            <p:sp>
              <p:nvSpPr>
                <p:cNvPr id="24603" name="Rectangle 46"/>
                <p:cNvSpPr/>
                <p:nvPr/>
              </p:nvSpPr>
              <p:spPr>
                <a:xfrm>
                  <a:off x="0" y="0"/>
                  <a:ext cx="181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6" name="Group 47"/>
              <p:cNvGrpSpPr/>
              <p:nvPr/>
            </p:nvGrpSpPr>
            <p:grpSpPr>
              <a:xfrm>
                <a:off x="0" y="2537"/>
                <a:ext cx="1127" cy="806"/>
                <a:chOff x="0" y="0"/>
                <a:chExt cx="1127" cy="806"/>
              </a:xfrm>
            </p:grpSpPr>
            <p:sp>
              <p:nvSpPr>
                <p:cNvPr id="24600" name="Rectangle 48"/>
                <p:cNvSpPr/>
                <p:nvPr/>
              </p:nvSpPr>
              <p:spPr>
                <a:xfrm>
                  <a:off x="8" y="0"/>
                  <a:ext cx="1119" cy="8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1600" b="1" dirty="0">
                    <a:latin typeface="楷体_GB2312" pitchFamily="1" charset="-122"/>
                  </a:endParaRPr>
                </a:p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setiosflags(long flags)/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resetiosflags(long flags) </a:t>
                  </a:r>
                  <a:endParaRPr lang="zh-CN" altLang="en-US" sz="2000" b="1" dirty="0">
                    <a:latin typeface="楷体_GB2312" pitchFamily="1" charset="-122"/>
                  </a:endParaRPr>
                </a:p>
              </p:txBody>
            </p:sp>
            <p:sp>
              <p:nvSpPr>
                <p:cNvPr id="24601" name="Rectangle 49"/>
                <p:cNvSpPr/>
                <p:nvPr/>
              </p:nvSpPr>
              <p:spPr>
                <a:xfrm>
                  <a:off x="0" y="0"/>
                  <a:ext cx="1022" cy="80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7" name="Group 50"/>
              <p:cNvGrpSpPr/>
              <p:nvPr/>
            </p:nvGrpSpPr>
            <p:grpSpPr>
              <a:xfrm>
                <a:off x="1022" y="2537"/>
                <a:ext cx="1817" cy="806"/>
                <a:chOff x="0" y="0"/>
                <a:chExt cx="1817" cy="806"/>
              </a:xfrm>
            </p:grpSpPr>
            <p:sp>
              <p:nvSpPr>
                <p:cNvPr id="24598" name="Rectangle 51"/>
                <p:cNvSpPr/>
                <p:nvPr/>
              </p:nvSpPr>
              <p:spPr>
                <a:xfrm>
                  <a:off x="43" y="0"/>
                  <a:ext cx="1774" cy="8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设置/取消输出格式，flags的取值可以是：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ios::scientific（以指数形式显示浮点数），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ios::fixed（以小数形式显示浮点数），等等</a:t>
                  </a:r>
                  <a:endParaRPr lang="zh-CN" altLang="en-US" sz="2000" b="1" dirty="0">
                    <a:latin typeface="楷体_GB2312" pitchFamily="1" charset="-122"/>
                  </a:endParaRPr>
                </a:p>
              </p:txBody>
            </p:sp>
            <p:sp>
              <p:nvSpPr>
                <p:cNvPr id="24599" name="Rectangle 52"/>
                <p:cNvSpPr/>
                <p:nvPr/>
              </p:nvSpPr>
              <p:spPr>
                <a:xfrm>
                  <a:off x="0" y="0"/>
                  <a:ext cx="1814" cy="80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</p:grpSp>
        <p:sp>
          <p:nvSpPr>
            <p:cNvPr id="24581" name="Rectangle 53"/>
            <p:cNvSpPr/>
            <p:nvPr/>
          </p:nvSpPr>
          <p:spPr>
            <a:xfrm>
              <a:off x="0" y="0"/>
              <a:ext cx="2842" cy="3349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 b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 dirty="0">
                <a:latin typeface="楷体_GB2312" pitchFamily="1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2163"/>
            <a:ext cx="8065268" cy="3814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对于浮点数（float、double和long double）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当输出格式为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ios::scientific或ios::fixed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时，操纵符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setprecision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(int n)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用于设置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浮点数的小数点后面的位数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（分别采用科学计数法和固定小数点的格式）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当输出格式既不为ios::scientific也不为ios::fixed时（称为自动方式），操纵符setprecision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(int n)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用于设置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浮点数的有效数字个数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（采用科学计数法）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需要首先导入头文件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&lt;iomanip&gt;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5603" name="Rectangle 2"/>
          <p:cNvSpPr/>
          <p:nvPr/>
        </p:nvSpPr>
        <p:spPr>
          <a:xfrm>
            <a:off x="931862" y="549275"/>
            <a:ext cx="5255249" cy="646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b="1" dirty="0">
                <a:latin typeface="楷体_GB2312" pitchFamily="1" charset="-122"/>
              </a:rPr>
              <a:t>常用输出操纵符</a:t>
            </a:r>
            <a:endParaRPr lang="zh-CN" altLang="zh-CN" sz="3600" b="1" dirty="0">
              <a:latin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59203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/>
          </p:nvPr>
        </p:nvSpPr>
        <p:spPr>
          <a:xfrm>
            <a:off x="457200" y="908685"/>
            <a:ext cx="8043863" cy="3614738"/>
          </a:xfrm>
          <a:solidFill>
            <a:schemeClr val="accent2"/>
          </a:solidFill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除了通过插入操作符 </a:t>
            </a:r>
            <a:r>
              <a:rPr lang="en-US" altLang="zh-CN" sz="2800" b="1" dirty="0"/>
              <a:t>&lt;&lt; </a:t>
            </a:r>
            <a:r>
              <a:rPr lang="zh-CN" altLang="en-US" sz="2800" b="1" dirty="0"/>
              <a:t>进行输出外，也可以用ostream类提供的一些</a:t>
            </a:r>
            <a:r>
              <a:rPr lang="zh-CN" altLang="en-US" sz="2800" b="1" dirty="0">
                <a:solidFill>
                  <a:srgbClr val="FF0000"/>
                </a:solidFill>
              </a:rPr>
              <a:t>基于字节流的操作</a:t>
            </a:r>
            <a:r>
              <a:rPr lang="zh-CN" altLang="en-US" sz="2800" b="1" dirty="0"/>
              <a:t>来进行输出，例如：</a:t>
            </a:r>
            <a:endParaRPr lang="en-US" altLang="zh-CN" sz="2800" b="1" dirty="0"/>
          </a:p>
          <a:p>
            <a:pPr lvl="1">
              <a:buNone/>
            </a:pPr>
            <a:endParaRPr lang="en-US" altLang="zh-CN" sz="1000" b="1" dirty="0"/>
          </a:p>
          <a:p>
            <a:pPr lvl="1">
              <a:buNone/>
            </a:pPr>
            <a:r>
              <a:rPr lang="zh-CN" altLang="en-US" sz="2200" b="1" dirty="0"/>
              <a:t>//输出一个字节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ostream&amp; ostream::put(char ch); </a:t>
            </a:r>
            <a:endParaRPr lang="en-US" altLang="zh-CN" sz="2200" b="1" dirty="0"/>
          </a:p>
          <a:p>
            <a:pPr lvl="1">
              <a:buNone/>
            </a:pP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//输出p所指向的内存空间中count个字节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ostream&amp; ostream::write(const char *p, int count); </a:t>
            </a:r>
            <a:endParaRPr lang="zh-CN" altLang="en-US" sz="22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18827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4580890"/>
            <a:ext cx="83089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由于输出操作往往是带缓存的，输出的内容不一定能立即在输出设备上出现，如果要立即输出缓存中的内容，可以用输出操纵符 flush来实现: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23850" y="5516880"/>
            <a:ext cx="8716645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/>
              <a:t>cout &lt;&lt; i &lt;&lt; j&lt;&lt; flush; //使变量i和j的值立即</a:t>
            </a:r>
            <a:r>
              <a:rPr lang="zh-CN" altLang="en-US" sz="2200">
                <a:solidFill>
                  <a:srgbClr val="FF0000"/>
                </a:solidFill>
              </a:rPr>
              <a:t>显示</a:t>
            </a:r>
            <a:r>
              <a:rPr lang="zh-CN" altLang="en-US" sz="2200"/>
              <a:t>在标准输出设备上</a:t>
            </a:r>
            <a:endParaRPr lang="zh-CN" altLang="en-US" sz="2200"/>
          </a:p>
        </p:txBody>
      </p:sp>
      <p:sp>
        <p:nvSpPr>
          <p:cNvPr id="6" name="文本框 5"/>
          <p:cNvSpPr txBox="1"/>
          <p:nvPr/>
        </p:nvSpPr>
        <p:spPr>
          <a:xfrm>
            <a:off x="3429000" y="242062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ostream对象常用的成员函数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547813" y="636588"/>
            <a:ext cx="6453187" cy="560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1214438" y="2366963"/>
            <a:ext cx="6429375" cy="1998662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抽取</a:t>
            </a:r>
            <a:r>
              <a:rPr lang="en-US" altLang="zh-CN" sz="2400" b="1" dirty="0"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cs typeface="Courier New" panose="02070309020205020404" pitchFamily="49" charset="0"/>
              </a:rPr>
              <a:t>插入操作符 </a:t>
            </a:r>
            <a:r>
              <a:rPr lang="en-US" altLang="zh-CN" sz="2400" b="1" dirty="0">
                <a:cs typeface="Courier New" panose="02070309020205020404" pitchFamily="49" charset="0"/>
              </a:rPr>
              <a:t>&gt;&gt; </a:t>
            </a:r>
            <a:r>
              <a:rPr lang="zh-CN" altLang="en-US" sz="2400" b="1" dirty="0">
                <a:cs typeface="Courier New" panose="02070309020205020404" pitchFamily="49" charset="0"/>
              </a:rPr>
              <a:t>和 </a:t>
            </a:r>
            <a:r>
              <a:rPr lang="en-US" altLang="zh-CN" sz="2400" b="1" dirty="0">
                <a:cs typeface="Courier New" panose="02070309020205020404" pitchFamily="49" charset="0"/>
              </a:rPr>
              <a:t>&lt;&lt; </a:t>
            </a:r>
            <a:r>
              <a:rPr lang="zh-CN" altLang="en-US" sz="2400" b="1" dirty="0">
                <a:cs typeface="Courier New" panose="02070309020205020404" pitchFamily="49" charset="0"/>
              </a:rPr>
              <a:t>的重载</a:t>
            </a:r>
            <a:endParaRPr lang="en-US" altLang="zh-CN" sz="2400" b="1" dirty="0"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395288" y="1591593"/>
            <a:ext cx="8177212" cy="435768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任何基本类型的数据都可以通过</a:t>
            </a:r>
            <a:r>
              <a:rPr lang="zh-CN" altLang="en-US" sz="2800" b="1" dirty="0">
                <a:solidFill>
                  <a:srgbClr val="FF0000"/>
                </a:solidFill>
              </a:rPr>
              <a:t>抽取操作符 </a:t>
            </a:r>
            <a:r>
              <a:rPr lang="en-US" altLang="zh-CN" sz="2800" b="1" dirty="0">
                <a:solidFill>
                  <a:srgbClr val="FF0000"/>
                </a:solidFill>
              </a:rPr>
              <a:t>&gt;&gt; </a:t>
            </a:r>
            <a:r>
              <a:rPr lang="zh-CN" altLang="en-US" sz="2800" b="1" dirty="0"/>
              <a:t>输入。</a:t>
            </a:r>
            <a:r>
              <a:rPr lang="zh-CN" altLang="zh-CN" sz="2800" b="1" dirty="0"/>
              <a:t>在输入时，各个数据之间用空白符分开</a:t>
            </a:r>
            <a:r>
              <a:rPr lang="zh-CN" altLang="en-US" sz="2800" b="1" dirty="0"/>
              <a:t>，最后输入一个回车符</a:t>
            </a:r>
            <a:r>
              <a:rPr lang="zh-CN" altLang="zh-CN" sz="2800" b="1" dirty="0"/>
              <a:t>。</a:t>
            </a:r>
            <a:r>
              <a:rPr lang="zh-CN" altLang="en-US" sz="2800" b="1" dirty="0"/>
              <a:t>例如：</a:t>
            </a:r>
            <a:r>
              <a:rPr lang="zh-CN" altLang="zh-CN" sz="2800" b="1" dirty="0"/>
              <a:t> </a:t>
            </a:r>
            <a:endParaRPr lang="en-US" altLang="zh-CN" sz="2800" b="1" dirty="0"/>
          </a:p>
          <a:p>
            <a:pPr lvl="1">
              <a:lnSpc>
                <a:spcPct val="90000"/>
              </a:lnSpc>
              <a:buNone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#include &lt;iostream&gt;</a:t>
            </a:r>
            <a:endParaRPr lang="zh-CN" altLang="zh-CN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using namespace std;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......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int x;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double y;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char str[10];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cin &gt;&gt; x; cin &gt;&gt; y; cin &gt;&gt; str;</a:t>
            </a: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zh-CN" altLang="zh-CN" sz="2000" b="1" dirty="0">
              <a:solidFill>
                <a:srgbClr val="0070C0"/>
              </a:solidFill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5418455"/>
            <a:ext cx="4572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或</a:t>
            </a:r>
            <a:endParaRPr lang="zh-CN" altLang="en-US"/>
          </a:p>
          <a:p>
            <a:r>
              <a:rPr lang="zh-CN" altLang="en-US"/>
              <a:t>cin &gt;&gt; x &gt;&gt; y &gt;&gt;str;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4760" y="3284855"/>
            <a:ext cx="623506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//使用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操纵符</a:t>
            </a:r>
            <a:r>
              <a:rPr lang="zh-CN" altLang="en-US" dirty="0">
                <a:sym typeface="+mn-ea"/>
              </a:rPr>
              <a:t>控制输入格式，把输入的前9个字符和一个'\0'放入str中</a:t>
            </a:r>
            <a:endParaRPr lang="zh-CN" altLang="zh-CN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cin &gt;&gt; setw(10) &gt;&gt; str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;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908685"/>
            <a:ext cx="802068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另外，也可以通过一些操纵符来控制输入的行为，例如，下面的操纵符 setw 用于指定输人字符的最大个数: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body"/>
          </p:nvPr>
        </p:nvSpPr>
        <p:spPr>
          <a:xfrm>
            <a:off x="284480" y="1484630"/>
            <a:ext cx="8746490" cy="453771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可以使用</a:t>
            </a:r>
            <a:r>
              <a:rPr lang="zh-CN" altLang="en-US" sz="2800" b="1" dirty="0">
                <a:solidFill>
                  <a:srgbClr val="FF0000"/>
                </a:solidFill>
              </a:rPr>
              <a:t>istream类的基于字节流的成员函数</a:t>
            </a:r>
            <a:r>
              <a:rPr lang="zh-CN" altLang="en-US" sz="2800" b="1" dirty="0"/>
              <a:t>来进行输入，例如： </a:t>
            </a:r>
            <a:endParaRPr lang="en-US" altLang="zh-CN" sz="2800" b="1" dirty="0"/>
          </a:p>
          <a:p>
            <a:endParaRPr lang="en-US" altLang="zh-CN" sz="1000" b="1" dirty="0"/>
          </a:p>
          <a:p>
            <a:pPr lvl="1">
              <a:buNone/>
            </a:pPr>
            <a:r>
              <a:rPr lang="zh-CN" altLang="en-US" sz="2200" b="1" dirty="0"/>
              <a:t>//输入一个字节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>
                <a:sym typeface="+mn-ea"/>
              </a:rPr>
              <a:t>istream</a:t>
            </a:r>
            <a:r>
              <a:rPr lang="en-US" altLang="zh-CN" sz="2200" b="1" dirty="0">
                <a:sym typeface="+mn-ea"/>
              </a:rPr>
              <a:t>&amp; </a:t>
            </a:r>
            <a:r>
              <a:rPr lang="zh-CN" altLang="en-US" sz="2200" b="1" dirty="0"/>
              <a:t>istream::get(char &amp;ch); </a:t>
            </a:r>
            <a:endParaRPr lang="en-US" altLang="zh-CN" sz="2200" b="1" dirty="0"/>
          </a:p>
          <a:p>
            <a:pPr lvl="1">
              <a:buNone/>
            </a:pP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//输入一个字符串直到输入了count-1个字符或遇到delim指定的字符为止，并自动加上一个'\0'字符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>
                <a:sym typeface="+mn-ea"/>
              </a:rPr>
              <a:t>istream</a:t>
            </a:r>
            <a:r>
              <a:rPr lang="en-US" altLang="zh-CN" sz="2200" b="1" dirty="0">
                <a:sym typeface="+mn-ea"/>
              </a:rPr>
              <a:t>&amp; </a:t>
            </a:r>
            <a:r>
              <a:rPr lang="zh-CN" altLang="en-US" sz="2200" b="1" dirty="0"/>
              <a:t>istream::getline(char *p, int count, char delim=</a:t>
            </a:r>
            <a:r>
              <a:rPr lang="en-US" altLang="zh-CN" sz="2200" b="1" dirty="0"/>
              <a:t>‘</a:t>
            </a:r>
            <a:r>
              <a:rPr lang="zh-CN" altLang="en-US" sz="2200" b="1" dirty="0"/>
              <a:t>\n</a:t>
            </a:r>
            <a:r>
              <a:rPr lang="en-US" altLang="zh-CN" sz="2200" b="1" dirty="0"/>
              <a:t>’</a:t>
            </a:r>
            <a:r>
              <a:rPr lang="zh-CN" altLang="en-US" sz="2200" b="1" dirty="0"/>
              <a:t>); 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//读入count个字符至p所指向的内存空间中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>
                <a:sym typeface="+mn-ea"/>
              </a:rPr>
              <a:t>istream</a:t>
            </a:r>
            <a:r>
              <a:rPr lang="en-US" altLang="zh-CN" sz="2200" b="1" dirty="0">
                <a:sym typeface="+mn-ea"/>
              </a:rPr>
              <a:t>&amp; </a:t>
            </a:r>
            <a:r>
              <a:rPr lang="zh-CN" altLang="en-US" sz="2200" b="1" dirty="0"/>
              <a:t>istream::read(char *p, int count);</a:t>
            </a:r>
            <a:endParaRPr lang="zh-CN" altLang="en-US" sz="22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5780" y="5300980"/>
            <a:ext cx="22682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\n 的意思是：回车换行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573" r="2950"/>
          <a:stretch>
            <a:fillRect/>
          </a:stretch>
        </p:blipFill>
        <p:spPr>
          <a:xfrm>
            <a:off x="107315" y="1341120"/>
            <a:ext cx="9023350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1547813" y="636588"/>
            <a:ext cx="6453187" cy="560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1214438" y="2366963"/>
            <a:ext cx="6429375" cy="1998662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chemeClr val="tx2"/>
                </a:solidFill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 dirty="0">
                <a:solidFill>
                  <a:schemeClr val="tx2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抽取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插入操作符 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&gt;&gt; </a:t>
            </a: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和 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&lt;&lt; </a:t>
            </a: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的重载</a:t>
            </a:r>
            <a:endParaRPr lang="en-US" altLang="zh-CN" sz="2400" b="1" dirty="0">
              <a:solidFill>
                <a:srgbClr val="0070C0"/>
              </a:solidFill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body"/>
          </p:nvPr>
        </p:nvSpPr>
        <p:spPr>
          <a:xfrm>
            <a:off x="601663" y="1897063"/>
            <a:ext cx="7786687" cy="245745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b="1" dirty="0"/>
              <a:t>为了能用抽取操作符 &gt;&gt; 和插入操作符 &lt;&lt; 对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自定义类的对象</a:t>
            </a:r>
            <a:r>
              <a:rPr lang="zh-CN" altLang="en-US" sz="2400" b="1" dirty="0"/>
              <a:t>进行输入/输出操作，就需要为自定义的类重载插入操作符 &lt;&lt; 和抽取操作符 &gt;&gt;</a:t>
            </a:r>
            <a:endParaRPr lang="en-US" altLang="zh-CN" sz="2400" b="1" dirty="0"/>
          </a:p>
          <a:p>
            <a:r>
              <a:rPr lang="zh-CN" altLang="en-US" sz="2400" b="1" dirty="0"/>
              <a:t>两者分别是对象</a:t>
            </a:r>
            <a:r>
              <a:rPr lang="en-US" altLang="zh-CN" sz="2400" b="1" dirty="0"/>
              <a:t>cin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cout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成员函数</a:t>
            </a:r>
            <a:r>
              <a:rPr lang="zh-CN" altLang="en-US" sz="2400" b="1" dirty="0"/>
              <a:t>，但可以作为全局函数重载。</a:t>
            </a:r>
            <a:endParaRPr lang="en-US" altLang="zh-CN" sz="2400" b="1" dirty="0"/>
          </a:p>
          <a:p>
            <a:r>
              <a:rPr lang="zh-CN" altLang="en-US" sz="2400" b="1" dirty="0"/>
              <a:t>见下页例</a:t>
            </a:r>
            <a:endParaRPr lang="en-US" altLang="zh-CN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pic>
        <p:nvPicPr>
          <p:cNvPr id="348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513" y="3573016"/>
            <a:ext cx="2657475" cy="245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547813" y="404813"/>
            <a:ext cx="822960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sz="3600" b="1" dirty="0"/>
              <a:t>本章内容</a:t>
            </a:r>
            <a:endParaRPr lang="zh-CN" altLang="zh-CN" sz="3600" b="1" dirty="0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9.1 </a:t>
            </a:r>
            <a:r>
              <a:rPr lang="zh-CN" altLang="en-US" sz="2800" b="1" dirty="0">
                <a:solidFill>
                  <a:srgbClr val="0070C0"/>
                </a:solidFill>
              </a:rPr>
              <a:t>概述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面向控制台的输入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面向文件的输入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9.4 </a:t>
            </a:r>
            <a:r>
              <a:rPr lang="zh-CN" altLang="en-US" sz="2800" b="1" dirty="0"/>
              <a:t>面向字符串变量的输入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xfrm>
            <a:off x="467360" y="1268884"/>
            <a:ext cx="8215313" cy="4500562"/>
          </a:xfrm>
        </p:spPr>
        <p:txBody>
          <a:bodyPr vert="horz" wrap="square" lIns="91440" tIns="45720" rIns="91440" bIns="45720" anchor="t" anchorCtr="0"/>
          <a:lstStyle/>
          <a:p>
            <a:pPr defTabSz="614680">
              <a:lnSpc>
                <a:spcPct val="80000"/>
              </a:lnSpc>
            </a:pPr>
            <a:r>
              <a:rPr lang="zh-CN" altLang="en-US" sz="2800" b="1" dirty="0"/>
              <a:t>抽取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插入操作符按</a:t>
            </a:r>
            <a:r>
              <a:rPr lang="zh-CN" altLang="en-US" sz="2800" b="1" dirty="0">
                <a:solidFill>
                  <a:srgbClr val="FF0000"/>
                </a:solidFill>
              </a:rPr>
              <a:t>友元全局函数</a:t>
            </a:r>
            <a:r>
              <a:rPr lang="zh-CN" altLang="en-US" sz="2800" b="1" dirty="0"/>
              <a:t>的方式重载：</a:t>
            </a:r>
            <a:endParaRPr lang="en-US" altLang="zh-CN" sz="2800" b="1" dirty="0"/>
          </a:p>
          <a:p>
            <a:pPr defTabSz="614680">
              <a:lnSpc>
                <a:spcPct val="80000"/>
              </a:lnSpc>
            </a:pPr>
            <a:endParaRPr lang="en-US" altLang="zh-CN" sz="1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class A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{	    int x, y;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public: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    ......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    </a:t>
            </a:r>
            <a:r>
              <a:rPr lang="zh-CN" altLang="en-US" sz="2000" b="1" dirty="0">
                <a:solidFill>
                  <a:srgbClr val="0070C0"/>
                </a:solidFill>
              </a:rPr>
              <a:t>friend ostream&amp; operator &lt;&lt; (ostream&amp; out, const A &amp;a)；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};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ostream&amp; operator &lt;&lt; (ostream&amp; out, const A &amp;a)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{	    out &lt;&lt; a.x &lt;&lt; ',' &lt;&lt; a.y;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	    return out;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.....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A a;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cout &lt;&lt; a &lt;&lt; endl;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56515" y="44450"/>
            <a:ext cx="9187180" cy="350774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抽取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插入操作符通常按友元全局函数的方式重载。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）第一个形参的类型必须是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ostream&amp;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，而不是能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ostream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，否则将会采用值传递的方式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进而复制一个输出流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从而出现同一硬件资源被多个流控制的情况；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）返回值的类型和原因同上；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）当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out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对应的实参是文件流、字符串流的时候，同上。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如果按照成员函数重载，也可以，那么操作符的左侧参数就必须是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this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指向的对象本身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，这样，就不能实现形如 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cin &lt;&lt; ...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&lt;&lt;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... 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IO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对象在最左侧的形式了。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但是作为成员函数重载，还有一点好处，就是可以实现动态绑定效果。</a:t>
            </a:r>
            <a:endParaRPr lang="zh-CN" altLang="en-US" sz="200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3364"/>
          <a:stretch>
            <a:fillRect/>
          </a:stretch>
        </p:blipFill>
        <p:spPr>
          <a:xfrm>
            <a:off x="1907540" y="3572510"/>
            <a:ext cx="6365240" cy="33261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070" y="1196340"/>
            <a:ext cx="6624320" cy="1271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defTabSz="614680">
              <a:lnSpc>
                <a:spcPct val="80000"/>
              </a:lnSpc>
              <a:buNone/>
            </a:pPr>
            <a:r>
              <a:rPr lang="zh-CN" altLang="en-US" dirty="0">
                <a:highlight>
                  <a:srgbClr val="FFFF00"/>
                </a:highlight>
                <a:sym typeface="+mn-ea"/>
              </a:rPr>
              <a:t>class </a:t>
            </a:r>
            <a:r>
              <a:rPr lang="en-US" altLang="zh-CN" dirty="0">
                <a:highlight>
                  <a:srgbClr val="FFFF00"/>
                </a:highlight>
                <a:sym typeface="+mn-ea"/>
              </a:rPr>
              <a:t>B: public A</a:t>
            </a:r>
            <a:endParaRPr lang="zh-CN" altLang="en-US" dirty="0">
              <a:highlight>
                <a:srgbClr val="FFFF00"/>
              </a:highlight>
            </a:endParaRPr>
          </a:p>
          <a:p>
            <a:pPr lvl="1" algn="ctr" defTabSz="61468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{	    int 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;</a:t>
            </a:r>
            <a:endParaRPr lang="zh-CN" altLang="en-US" dirty="0">
              <a:sym typeface="+mn-ea"/>
            </a:endParaRPr>
          </a:p>
          <a:p>
            <a:pPr lvl="1" algn="ctr" defTabSz="614680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  ......</a:t>
            </a:r>
            <a:endParaRPr lang="zh-CN" altLang="en-US" dirty="0">
              <a:sym typeface="+mn-ea"/>
            </a:endParaRPr>
          </a:p>
          <a:p>
            <a:pPr lvl="1" algn="ctr" defTabSz="614680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150" y="2564765"/>
            <a:ext cx="740918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如果没有针对类B重载插人操作符“&lt;&lt;”，则B类对象的输出按A类对象进行: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650" y="3933190"/>
            <a:ext cx="74599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B  b;</a:t>
            </a:r>
            <a:endParaRPr lang="en-US" altLang="zh-CN"/>
          </a:p>
          <a:p>
            <a:r>
              <a:rPr lang="en-US" altLang="zh-CN"/>
              <a:t>cout</a:t>
            </a:r>
            <a:r>
              <a:rPr lang="zh-CN" altLang="en-US"/>
              <a:t>&lt;&lt; b &lt;&lt; endl; //只显示b.x和b.y，而没有显示b.z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571500" y="1628800"/>
            <a:ext cx="8358188" cy="4500562"/>
          </a:xfrm>
        </p:spPr>
        <p:txBody>
          <a:bodyPr vert="horz" wrap="square" lIns="91440" tIns="45720" rIns="91440" bIns="45720" anchor="t" anchorCtr="0"/>
          <a:lstStyle/>
          <a:p>
            <a:pPr defTabSz="614680">
              <a:lnSpc>
                <a:spcPct val="80000"/>
              </a:lnSpc>
            </a:pPr>
            <a:r>
              <a:rPr lang="zh-CN" altLang="en-US" sz="2800" b="1" dirty="0"/>
              <a:t>抽取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插入操作符在子类中的</a:t>
            </a:r>
            <a:r>
              <a:rPr lang="zh-CN" altLang="en-US" sz="2800" b="1" dirty="0">
                <a:solidFill>
                  <a:srgbClr val="FF0000"/>
                </a:solidFill>
              </a:rPr>
              <a:t>再次重载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defTabSz="614680">
              <a:lnSpc>
                <a:spcPct val="80000"/>
              </a:lnSpc>
            </a:pPr>
            <a:endParaRPr lang="en-US" altLang="zh-CN" sz="1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highlight>
                  <a:srgbClr val="FFFF00"/>
                </a:highlight>
              </a:rPr>
              <a:t>class </a:t>
            </a:r>
            <a:r>
              <a:rPr lang="en-US" altLang="zh-CN" sz="2000" b="1" dirty="0">
                <a:highlight>
                  <a:srgbClr val="FFFF00"/>
                </a:highlight>
              </a:rPr>
              <a:t>B: public A</a:t>
            </a:r>
            <a:endParaRPr lang="zh-CN" altLang="en-US" sz="2000" b="1" dirty="0">
              <a:highlight>
                <a:srgbClr val="FFFF00"/>
              </a:highlight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{	    int </a:t>
            </a:r>
            <a:r>
              <a:rPr lang="en-US" altLang="zh-CN" sz="2000" b="1" dirty="0"/>
              <a:t>z</a:t>
            </a:r>
            <a:r>
              <a:rPr lang="zh-CN" altLang="en-US" sz="2000" b="1" dirty="0"/>
              <a:t>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public: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    ......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    </a:t>
            </a:r>
            <a:r>
              <a:rPr lang="zh-CN" altLang="en-US" sz="2000" b="1" dirty="0">
                <a:solidFill>
                  <a:srgbClr val="0070C0"/>
                </a:solidFill>
              </a:rPr>
              <a:t>friend ostream&amp; operator &lt;&lt; (ostream&amp; out, const 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 &amp;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)；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};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ostream&amp; operator &lt;&lt; (ostream&amp; out, const 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 &amp;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)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{	    out &lt;&lt; </a:t>
            </a:r>
            <a:r>
              <a:rPr lang="en-US" altLang="zh-CN" sz="2000" b="1" dirty="0">
                <a:solidFill>
                  <a:srgbClr val="0070C0"/>
                </a:solidFill>
              </a:rPr>
              <a:t>(A&amp;) b </a:t>
            </a:r>
            <a:r>
              <a:rPr lang="zh-CN" altLang="en-US" sz="2000" b="1" dirty="0">
                <a:solidFill>
                  <a:srgbClr val="0070C0"/>
                </a:solidFill>
              </a:rPr>
              <a:t>&lt;&lt; ',' &lt;&lt; 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.</a:t>
            </a:r>
            <a:r>
              <a:rPr lang="en-US" altLang="zh-CN" sz="2000" b="1" dirty="0">
                <a:solidFill>
                  <a:srgbClr val="0070C0"/>
                </a:solidFill>
              </a:rPr>
              <a:t>z</a:t>
            </a:r>
            <a:r>
              <a:rPr lang="zh-CN" altLang="en-US" sz="2000" b="1" dirty="0">
                <a:solidFill>
                  <a:srgbClr val="0070C0"/>
                </a:solidFill>
              </a:rPr>
              <a:t>;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	    return out;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.....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000" b="1" dirty="0"/>
              <a:t>B</a:t>
            </a:r>
            <a:r>
              <a:rPr lang="zh-CN" altLang="en-US" sz="2000" b="1" dirty="0"/>
              <a:t> b;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cout &lt;&lt; end</a:t>
            </a:r>
            <a:r>
              <a:rPr lang="en-US" altLang="zh-CN" sz="2000" b="1" dirty="0">
                <a:solidFill>
                  <a:srgbClr val="0070C0"/>
                </a:solidFill>
              </a:rPr>
              <a:t>l</a:t>
            </a:r>
            <a:r>
              <a:rPr lang="zh-CN" altLang="en-US" sz="2000" b="1" dirty="0">
                <a:solidFill>
                  <a:srgbClr val="0070C0"/>
                </a:solidFill>
              </a:rPr>
              <a:t>;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/>
          </p:cNvSpPr>
          <p:nvPr>
            <p:ph type="body"/>
          </p:nvPr>
        </p:nvSpPr>
        <p:spPr>
          <a:xfrm>
            <a:off x="755650" y="2133600"/>
            <a:ext cx="8281035" cy="3875405"/>
          </a:xfrm>
        </p:spPr>
        <p:txBody>
          <a:bodyPr vert="horz" wrap="square" lIns="91440" tIns="45720" rIns="91440" bIns="45720" anchor="t" anchorCtr="0"/>
          <a:lstStyle/>
          <a:p>
            <a:pPr defTabSz="614680"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复习</a:t>
            </a:r>
            <a:r>
              <a:rPr lang="zh-CN" altLang="en-US" sz="2800" b="1" dirty="0"/>
              <a:t>：只有使用对象的</a:t>
            </a:r>
            <a:r>
              <a:rPr lang="zh-CN" altLang="en-US" sz="2800" b="1" dirty="0">
                <a:solidFill>
                  <a:srgbClr val="0070C0"/>
                </a:solidFill>
              </a:rPr>
              <a:t>指针或引用</a:t>
            </a:r>
            <a:r>
              <a:rPr lang="zh-CN" altLang="en-US" sz="2800" b="1" dirty="0"/>
              <a:t>时，才会出现动态绑定</a:t>
            </a:r>
            <a:endParaRPr lang="en-US" altLang="zh-CN" sz="2800" b="1" dirty="0"/>
          </a:p>
          <a:p>
            <a:pPr defTabSz="614680">
              <a:lnSpc>
                <a:spcPct val="80000"/>
              </a:lnSpc>
            </a:pPr>
            <a:r>
              <a:rPr lang="zh-CN" altLang="en-US" sz="2800" b="1" dirty="0"/>
              <a:t>因此，再次重载子类的抽取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插入操作符，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也不能实现以下的动态绑定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/>
          </a:p>
          <a:p>
            <a:pPr defTabSz="614680">
              <a:lnSpc>
                <a:spcPct val="80000"/>
              </a:lnSpc>
            </a:pPr>
            <a:endParaRPr lang="en-US" altLang="zh-CN" sz="1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200" b="1" dirty="0"/>
              <a:t>A </a:t>
            </a:r>
            <a:r>
              <a:rPr lang="zh-CN" altLang="en-US" sz="2200" b="1" dirty="0"/>
              <a:t>*</a:t>
            </a:r>
            <a:r>
              <a:rPr lang="en-US" altLang="zh-CN" sz="2200" b="1" dirty="0"/>
              <a:t>p=new B;</a:t>
            </a:r>
            <a:endParaRPr lang="en-US" altLang="zh-CN" sz="22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200" b="1" dirty="0"/>
              <a:t>……</a:t>
            </a:r>
            <a:endParaRPr lang="en-US" altLang="zh-CN" sz="22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200" b="1" dirty="0"/>
              <a:t>//</a:t>
            </a:r>
            <a:r>
              <a:rPr lang="zh-CN" altLang="en-US" sz="2200" b="1" dirty="0"/>
              <a:t>无论</a:t>
            </a:r>
            <a:r>
              <a:rPr lang="en-US" altLang="zh-CN" sz="2200" b="1" dirty="0"/>
              <a:t>p</a:t>
            </a:r>
            <a:r>
              <a:rPr lang="zh-CN" altLang="en-US" sz="2200" b="1" dirty="0"/>
              <a:t>指向父类或子类，都将调用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的重载插入操作符 </a:t>
            </a:r>
            <a:r>
              <a:rPr lang="en-US" altLang="zh-CN" sz="2200" b="1" dirty="0"/>
              <a:t>&lt;&lt;</a:t>
            </a:r>
            <a:endParaRPr lang="en-US" altLang="zh-CN" sz="22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200" b="1" dirty="0"/>
              <a:t>cout &lt;&lt; *p;</a:t>
            </a:r>
            <a:endParaRPr lang="en-US" altLang="zh-CN" sz="2200" b="1" dirty="0"/>
          </a:p>
          <a:p>
            <a:pPr lvl="1" defTabSz="614680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070C0"/>
              </a:solidFill>
            </a:endParaRPr>
          </a:p>
          <a:p>
            <a:pPr lvl="1" algn="ctr" defTabSz="61468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解决办法见下页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5"/>
          <p:cNvSpPr/>
          <p:nvPr/>
        </p:nvSpPr>
        <p:spPr>
          <a:xfrm>
            <a:off x="66675" y="287338"/>
            <a:ext cx="2592388" cy="177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>
          <a:xfrm>
            <a:off x="363537" y="66898"/>
            <a:ext cx="8569325" cy="3342453"/>
          </a:xfrm>
          <a:solidFill>
            <a:schemeClr val="accent2"/>
          </a:solidFill>
        </p:spPr>
        <p:txBody>
          <a:bodyPr vert="horz" wrap="square" lIns="91440" tIns="45720" rIns="91440" bIns="45720" anchor="t" anchorCtr="0"/>
          <a:lstStyle/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class A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{		int x,y;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	public: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    ......</a:t>
            </a:r>
            <a:r>
              <a:rPr lang="en-US" altLang="zh-CN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在类</a:t>
            </a:r>
            <a:r>
              <a:rPr lang="en-US" altLang="zh-CN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中定义虚函数</a:t>
            </a:r>
            <a:r>
              <a:rPr lang="en-US" altLang="zh-CN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display</a:t>
            </a:r>
            <a:r>
              <a:rPr lang="zh-CN" alt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来完成打印功能，并由operator &lt;&lt;调用</a:t>
            </a:r>
            <a:endParaRPr lang="zh-CN" altLang="en-US" sz="2000" b="1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		</a:t>
            </a:r>
            <a:r>
              <a:rPr lang="zh-CN" alt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virtual void display(ostream&amp; out) const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		</a:t>
            </a:r>
            <a:r>
              <a:rPr lang="zh-CN" alt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{  out &lt;&lt; x &lt;&lt; ',' &lt;&lt; y ;  }</a:t>
            </a:r>
            <a:endParaRPr lang="zh-CN" alt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};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ostream&amp; operator &lt;&lt; (ostream&amp; out, const A&amp; a)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{	     </a:t>
            </a:r>
            <a:r>
              <a:rPr lang="zh-CN" alt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a.display(out);    </a:t>
            </a:r>
            <a:r>
              <a:rPr lang="zh-CN" altLang="en-US" sz="2000" b="1" dirty="0">
                <a:cs typeface="Courier New" panose="02070309020205020404" pitchFamily="49" charset="0"/>
              </a:rPr>
              <a:t>//</a:t>
            </a:r>
            <a:r>
              <a:rPr lang="zh-CN" altLang="en-US" sz="2000" b="1" dirty="0"/>
              <a:t>动态绑定到</a:t>
            </a:r>
            <a:r>
              <a:rPr lang="zh-CN" altLang="en-US" sz="2000" b="1" dirty="0">
                <a:cs typeface="Courier New" panose="02070309020205020404" pitchFamily="49" charset="0"/>
              </a:rPr>
              <a:t>A</a:t>
            </a:r>
            <a:r>
              <a:rPr lang="zh-CN" altLang="en-US" sz="2000" b="1" dirty="0"/>
              <a:t>类或</a:t>
            </a:r>
            <a:r>
              <a:rPr lang="zh-CN" altLang="en-US" sz="2000" b="1" dirty="0">
                <a:cs typeface="Courier New" panose="02070309020205020404" pitchFamily="49" charset="0"/>
              </a:rPr>
              <a:t>B</a:t>
            </a:r>
            <a:r>
              <a:rPr lang="zh-CN" altLang="en-US" sz="2000" b="1" dirty="0"/>
              <a:t>类对象的</a:t>
            </a:r>
            <a:r>
              <a:rPr lang="zh-CN" altLang="en-US" sz="2000" b="1" dirty="0">
                <a:cs typeface="Courier New" panose="02070309020205020404" pitchFamily="49" charset="0"/>
              </a:rPr>
              <a:t>display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	     return out;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}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endParaRPr lang="zh-CN" altLang="en-US" sz="2000" b="1" dirty="0">
              <a:ea typeface="Courier New" panose="02070309020205020404" pitchFamily="49" charset="0"/>
            </a:endParaRPr>
          </a:p>
        </p:txBody>
      </p:sp>
      <p:sp>
        <p:nvSpPr>
          <p:cNvPr id="41988" name="矩形 4"/>
          <p:cNvSpPr/>
          <p:nvPr/>
        </p:nvSpPr>
        <p:spPr>
          <a:xfrm>
            <a:off x="2803525" y="260350"/>
            <a:ext cx="2447925" cy="158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41989" name="矩形 1"/>
          <p:cNvSpPr/>
          <p:nvPr/>
        </p:nvSpPr>
        <p:spPr>
          <a:xfrm>
            <a:off x="211455" y="44450"/>
            <a:ext cx="8713470" cy="344551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41990" name="矩形 5"/>
          <p:cNvSpPr/>
          <p:nvPr/>
        </p:nvSpPr>
        <p:spPr>
          <a:xfrm>
            <a:off x="211455" y="3565525"/>
            <a:ext cx="6870065" cy="2536825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3220" y="3860800"/>
            <a:ext cx="575056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class B: public A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{		double z;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	public: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		 ......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en-US" altLang="zh-CN" sz="2000" dirty="0">
                <a:cs typeface="Courier New" panose="02070309020205020404" pitchFamily="49" charset="0"/>
              </a:rPr>
              <a:t>          </a:t>
            </a:r>
            <a:r>
              <a:rPr lang="en-US" altLang="zh-CN" sz="2000" dirty="0">
                <a:solidFill>
                  <a:srgbClr val="00B050"/>
                </a:solidFill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在类</a:t>
            </a:r>
            <a:r>
              <a:rPr lang="en-US" altLang="zh-CN" sz="2000" dirty="0">
                <a:solidFill>
                  <a:srgbClr val="00B050"/>
                </a:solidFill>
                <a:cs typeface="Courier New" panose="02070309020205020404" pitchFamily="49" charset="0"/>
              </a:rPr>
              <a:t>B</a:t>
            </a:r>
            <a:r>
              <a:rPr lang="zh-CN" alt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中覆盖虚函数</a:t>
            </a:r>
            <a:r>
              <a:rPr lang="en-US" altLang="zh-CN" sz="2000" dirty="0">
                <a:solidFill>
                  <a:srgbClr val="00B050"/>
                </a:solidFill>
                <a:cs typeface="Courier New" panose="02070309020205020404" pitchFamily="49" charset="0"/>
              </a:rPr>
              <a:t>display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		</a:t>
            </a:r>
            <a:r>
              <a:rPr lang="zh-CN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void display(ostream&amp; out) const</a:t>
            </a:r>
            <a:endParaRPr lang="zh-CN" altLang="en-US" sz="20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 {  A::display(out); out &lt;&lt; ',' &lt;&lt; z;  }</a:t>
            </a:r>
            <a:endParaRPr lang="zh-CN" altLang="en-US" sz="20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};</a:t>
            </a:r>
            <a:endParaRPr lang="en-US" altLang="zh-CN" sz="20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1547813" y="404813"/>
            <a:ext cx="822960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sz="3600" b="1" dirty="0"/>
              <a:t>本章内容</a:t>
            </a:r>
            <a:endParaRPr lang="zh-CN" altLang="zh-CN" sz="3600" b="1" dirty="0"/>
          </a:p>
        </p:txBody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概述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面向控制台的输入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9.3 </a:t>
            </a:r>
            <a:r>
              <a:rPr lang="zh-CN" altLang="en-US" sz="2800" b="1" dirty="0">
                <a:solidFill>
                  <a:srgbClr val="0070C0"/>
                </a:solidFill>
              </a:rPr>
              <a:t>面向文件的输入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</a:rPr>
              <a:t>输出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b="1" dirty="0"/>
              <a:t>9.4 </a:t>
            </a:r>
            <a:r>
              <a:rPr lang="zh-CN" altLang="en-US" sz="2800" b="1" dirty="0"/>
              <a:t>面向字符串变量的输入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/>
          </p:nvPr>
        </p:nvSpPr>
        <p:spPr>
          <a:xfrm>
            <a:off x="503238" y="1412776"/>
            <a:ext cx="8101012" cy="3970338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b="1" dirty="0"/>
              <a:t>在</a:t>
            </a:r>
            <a:r>
              <a:rPr lang="zh-CN" altLang="en-US" sz="2400" b="1" dirty="0">
                <a:cs typeface="Times New Roman" panose="02020603050405020304" pitchFamily="18" charset="0"/>
              </a:rPr>
              <a:t>C++</a:t>
            </a:r>
            <a:r>
              <a:rPr lang="zh-CN" altLang="en-US" sz="2400" b="1" dirty="0"/>
              <a:t>中，把文件看成是由</a:t>
            </a:r>
            <a:r>
              <a:rPr lang="zh-CN" altLang="en-US" sz="2400" b="1" dirty="0">
                <a:solidFill>
                  <a:srgbClr val="FF0000"/>
                </a:solidFill>
              </a:rPr>
              <a:t>一系列字节所</a:t>
            </a:r>
            <a:r>
              <a:rPr lang="zh-CN" altLang="en-US" sz="2400" b="1" dirty="0"/>
              <a:t>构成的字节串，称为</a:t>
            </a:r>
            <a:r>
              <a:rPr lang="zh-CN" altLang="en-US" sz="2400" b="1" dirty="0">
                <a:solidFill>
                  <a:srgbClr val="FF0000"/>
                </a:solidFill>
              </a:rPr>
              <a:t>流式文件</a:t>
            </a:r>
            <a:r>
              <a:rPr lang="zh-CN" altLang="en-US" sz="2400" b="1" dirty="0"/>
              <a:t>。对文件中数据的操作通常是逐个字节地进行：</a:t>
            </a:r>
            <a:endParaRPr lang="zh-CN" altLang="en-US" sz="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打开文件：</a:t>
            </a:r>
            <a:r>
              <a:rPr lang="zh-CN" altLang="en-US" sz="2200" b="1" dirty="0"/>
              <a:t>目的是把程序中表示文件的变量/对象与外部的具体文件联系起来，并建立内存缓冲区。</a:t>
            </a:r>
            <a:endParaRPr lang="en-US" altLang="zh-CN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文件读写：</a:t>
            </a:r>
            <a:r>
              <a:rPr lang="zh-CN" altLang="en-US" sz="2200" b="1" dirty="0"/>
              <a:t>每个打开的文件都有一个</a:t>
            </a:r>
            <a:r>
              <a:rPr lang="zh-CN" altLang="en-US" sz="2200" b="1" dirty="0">
                <a:solidFill>
                  <a:srgbClr val="0070C0"/>
                </a:solidFill>
                <a:ea typeface="楷体" panose="02010609060101010101" pitchFamily="49" charset="-122"/>
              </a:rPr>
              <a:t>隐式的读写位置指针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它指出文件的当前读写位置；进行读写操作时，每读入或写出一个字节，该指针会自动往后移动一个字节。 </a:t>
            </a:r>
            <a:endParaRPr lang="zh-CN" alt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关闭文件：</a:t>
            </a:r>
            <a:r>
              <a:rPr lang="zh-CN" altLang="en-US" sz="2200" b="1" dirty="0"/>
              <a:t>目的是把内存缓冲区中的内容写入到文件中，并归还打开文件时申请的内存资源。  </a:t>
            </a:r>
            <a:endParaRPr lang="zh-CN" altLang="en-US" sz="22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grpSp>
        <p:nvGrpSpPr>
          <p:cNvPr id="44036" name="Group 3"/>
          <p:cNvGrpSpPr/>
          <p:nvPr/>
        </p:nvGrpSpPr>
        <p:grpSpPr>
          <a:xfrm>
            <a:off x="6192838" y="5229200"/>
            <a:ext cx="2627312" cy="560388"/>
            <a:chOff x="0" y="0"/>
            <a:chExt cx="1368" cy="278"/>
          </a:xfrm>
        </p:grpSpPr>
        <p:sp>
          <p:nvSpPr>
            <p:cNvPr id="44038" name="Rectangle 5"/>
            <p:cNvSpPr/>
            <p:nvPr/>
          </p:nvSpPr>
          <p:spPr>
            <a:xfrm>
              <a:off x="0" y="0"/>
              <a:ext cx="1368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 b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 dirty="0"/>
            </a:p>
          </p:txBody>
        </p:sp>
        <p:sp>
          <p:nvSpPr>
            <p:cNvPr id="44039" name="Line 6"/>
            <p:cNvSpPr/>
            <p:nvPr/>
          </p:nvSpPr>
          <p:spPr>
            <a:xfrm>
              <a:off x="144" y="0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0" name="Line 7"/>
            <p:cNvSpPr/>
            <p:nvPr/>
          </p:nvSpPr>
          <p:spPr>
            <a:xfrm>
              <a:off x="288" y="0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1" name="Line 8"/>
            <p:cNvSpPr/>
            <p:nvPr/>
          </p:nvSpPr>
          <p:spPr>
            <a:xfrm>
              <a:off x="432" y="0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2" name="Line 9"/>
            <p:cNvSpPr/>
            <p:nvPr/>
          </p:nvSpPr>
          <p:spPr>
            <a:xfrm>
              <a:off x="576" y="0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3" name="Line 10"/>
            <p:cNvSpPr/>
            <p:nvPr/>
          </p:nvSpPr>
          <p:spPr>
            <a:xfrm flipV="1">
              <a:off x="648" y="154"/>
              <a:ext cx="0" cy="1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4037" name="Text Box 11"/>
          <p:cNvSpPr txBox="1"/>
          <p:nvPr/>
        </p:nvSpPr>
        <p:spPr>
          <a:xfrm>
            <a:off x="6875463" y="5778475"/>
            <a:ext cx="1179512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tx1"/>
                </a:solidFill>
                <a:latin typeface="Verdana" panose="020B0604030504040204" pitchFamily="34" charset="0"/>
              </a:rPr>
              <a:t>位置指针 </a:t>
            </a:r>
            <a:endParaRPr lang="zh-CN" altLang="zh-CN" sz="18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12963"/>
            <a:ext cx="8358188" cy="3476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zh-CN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zh-CN" altLang="zh-CN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数据</a:t>
            </a:r>
            <a:r>
              <a:rPr kumimoji="0" lang="zh-CN" altLang="zh-CN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的存储方式 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文本方式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text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）：用于存储具有“行”结构的文本数据，只包含可显示字符和有限的几个控制字符（如：\n、\t ）。</a:t>
            </a: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例：文本方式存储整数1234567 ：把1、2、3、4、5、6、7的ASCII码（共7个字节）写入文件。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143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二进制方式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binary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）：用于存储无显式结构的数据，可以包含任意的二进制字节。</a:t>
            </a: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二进制方式存储整数1234567 ：把整数1234567的计算机内部表示（比如每个整数的补码占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4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个字节）分解成字节写入文件。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n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n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n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n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n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500063" y="1124744"/>
            <a:ext cx="8175625" cy="50720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include&lt;cstdio&gt;</a:t>
            </a:r>
            <a:r>
              <a:rPr lang="en-US" altLang="zh-CN" sz="2400" b="1" dirty="0">
                <a:cs typeface="Courier New" panose="02070309020205020404" pitchFamily="49" charset="0"/>
              </a:rPr>
              <a:t>  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打开文件、关闭文件、位置指针</a:t>
            </a:r>
            <a:r>
              <a:rPr lang="zh-CN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打开文件，若打开成功则返回</a:t>
            </a:r>
            <a:r>
              <a:rPr lang="en-US" altLang="zh-CN" sz="2000" b="1" dirty="0">
                <a:cs typeface="Courier New" panose="02070309020205020404" pitchFamily="49" charset="0"/>
              </a:rPr>
              <a:t>FILE</a:t>
            </a:r>
            <a:r>
              <a:rPr lang="zh-CN" altLang="en-US" sz="2000" b="1" dirty="0">
                <a:cs typeface="Courier New" panose="02070309020205020404" pitchFamily="49" charset="0"/>
              </a:rPr>
              <a:t>*类型的指针，否则</a:t>
            </a:r>
            <a:r>
              <a:rPr lang="en-US" altLang="zh-CN" sz="2000" b="1" dirty="0">
                <a:cs typeface="Courier New" panose="02070309020205020404" pitchFamily="49" charset="0"/>
              </a:rPr>
              <a:t>NULL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File *fopen(const char *filename, const char *mode);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548680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3429000"/>
            <a:ext cx="8542655" cy="2526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其中，filename是要打开的外部文件名;</a:t>
            </a:r>
            <a:r>
              <a:rPr lang="en-US" altLang="zh-CN"/>
              <a:t>  </a:t>
            </a:r>
            <a:r>
              <a:rPr lang="zh-CN" altLang="en-US"/>
              <a:t>mode表示打开方式，它可以是:。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“w”:打开一个外部文件用于写操作，如果外部文件已存在，则首先把它的内容清除:否则先创建该外部文件。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"a”:打开一个外部文件用于</a:t>
            </a:r>
            <a:r>
              <a:rPr lang="zh-CN" altLang="en-US">
                <a:solidFill>
                  <a:srgbClr val="FF0000"/>
                </a:solidFill>
              </a:rPr>
              <a:t>添加(从文件末尾)操作</a:t>
            </a:r>
            <a:r>
              <a:rPr lang="zh-CN" altLang="en-US"/>
              <a:t>。如果外部文件不存在，则先创建该外部文件。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527175" y="357188"/>
            <a:ext cx="575945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9.1 </a:t>
            </a:r>
            <a:r>
              <a:rPr lang="zh-CN" altLang="en-US" b="1" dirty="0"/>
              <a:t>输入/输出概述</a:t>
            </a:r>
            <a:endParaRPr lang="zh-CN" altLang="en-US" b="1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539750" y="2133600"/>
            <a:ext cx="7994650" cy="3773488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输入/输出</a:t>
            </a:r>
            <a:r>
              <a:rPr lang="zh-CN" altLang="en-US" sz="2800" b="1" dirty="0"/>
              <a:t>（简称I/O）是程序的重要组成部分</a:t>
            </a:r>
            <a:endParaRPr lang="en-US" altLang="zh-CN" sz="2800" b="1" dirty="0"/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/>
              <a:t>输入：从外设（如：键盘、文件等）得到程序运行所需要的数据</a:t>
            </a:r>
            <a:endParaRPr lang="en-US" altLang="zh-CN" sz="2400" b="1" dirty="0"/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/>
              <a:t>输出：程序的运行结果要输出到外设（如：显示器、打印机、文件等）中</a:t>
            </a:r>
            <a:endParaRPr lang="en-US" altLang="zh-CN" sz="2400" b="1" dirty="0"/>
          </a:p>
          <a:p>
            <a:r>
              <a:rPr lang="zh-CN" altLang="en-US" sz="2800" b="1" dirty="0"/>
              <a:t>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输出功能在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中是作为</a:t>
            </a:r>
            <a:r>
              <a:rPr lang="zh-CN" altLang="en-US" sz="2800" b="1" dirty="0">
                <a:solidFill>
                  <a:srgbClr val="0070C0"/>
                </a:solidFill>
              </a:rPr>
              <a:t>标准库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C++ standard library</a:t>
            </a:r>
            <a:r>
              <a:rPr lang="zh-CN" altLang="en-US" sz="2800" b="1" dirty="0"/>
              <a:t>）的一部分来实现的</a:t>
            </a:r>
            <a:endParaRPr lang="en-US" altLang="zh-CN" sz="2800" b="1" dirty="0"/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ym typeface="Arial" panose="020B0604020202020204" pitchFamily="34" charset="0"/>
              </a:rPr>
              <a:t>C++标准库提供了对基本数据类型的输入/输出操作；对于对自定义的类，可以重载这些输入/输出操作。</a:t>
            </a:r>
            <a:r>
              <a:rPr lang="zh-CN" altLang="en-US" sz="2400" b="1" dirty="0"/>
              <a:t>  </a:t>
            </a:r>
            <a:endParaRPr lang="zh-CN" altLang="en-US" sz="2400" b="1" dirty="0"/>
          </a:p>
          <a:p>
            <a:endParaRPr lang="zh-CN" altLang="en-US" sz="2800" b="1" dirty="0"/>
          </a:p>
          <a:p>
            <a:pPr lvl="1">
              <a:spcAft>
                <a:spcPts val="1200"/>
              </a:spcAft>
              <a:buNone/>
            </a:pP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500063" y="1124744"/>
            <a:ext cx="8175625" cy="50720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include&lt;cstdio&gt;</a:t>
            </a:r>
            <a:r>
              <a:rPr lang="en-US" altLang="zh-CN" sz="2400" b="1" dirty="0">
                <a:cs typeface="Courier New" panose="02070309020205020404" pitchFamily="49" charset="0"/>
              </a:rPr>
              <a:t>  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打开文件、关闭文件、位置指针</a:t>
            </a:r>
            <a:r>
              <a:rPr lang="zh-CN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打开文件，若打开成功则返回</a:t>
            </a:r>
            <a:r>
              <a:rPr lang="en-US" altLang="zh-CN" sz="2000" b="1" dirty="0">
                <a:cs typeface="Courier New" panose="02070309020205020404" pitchFamily="49" charset="0"/>
              </a:rPr>
              <a:t>FILE</a:t>
            </a:r>
            <a:r>
              <a:rPr lang="zh-CN" altLang="en-US" sz="2000" b="1" dirty="0">
                <a:cs typeface="Courier New" panose="02070309020205020404" pitchFamily="49" charset="0"/>
              </a:rPr>
              <a:t>*类型的指针，否则</a:t>
            </a:r>
            <a:r>
              <a:rPr lang="en-US" altLang="zh-CN" sz="2000" b="1" dirty="0">
                <a:cs typeface="Courier New" panose="02070309020205020404" pitchFamily="49" charset="0"/>
              </a:rPr>
              <a:t>NULL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File *fopen(const char *filename, const char *mode);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548680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3429000"/>
            <a:ext cx="8542655" cy="2120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t>在打开方式“w"或“a”的后面还可以加上”b”，指出以</a:t>
            </a:r>
            <a:r>
              <a:rPr>
                <a:highlight>
                  <a:srgbClr val="FFFF00"/>
                </a:highlight>
              </a:rPr>
              <a:t>二进制</a:t>
            </a:r>
            <a:r>
              <a:t>方式打开文件。</a:t>
            </a:r>
            <a:br/>
          </a:p>
          <a:p>
            <a:pPr>
              <a:lnSpc>
                <a:spcPct val="110000"/>
              </a:lnSpc>
            </a:pPr>
            <a:r>
              <a:t>以“w“方式打开文件时，文件位置指针指向</a:t>
            </a:r>
            <a:r>
              <a:rPr>
                <a:highlight>
                  <a:srgbClr val="FFFF00"/>
                </a:highlight>
              </a:rPr>
              <a:t>文件的头</a:t>
            </a:r>
            <a:r>
              <a:t>;</a:t>
            </a:r>
          </a:p>
          <a:p>
            <a:pPr>
              <a:lnSpc>
                <a:spcPct val="110000"/>
              </a:lnSpc>
            </a:pPr>
            <a:r>
              <a:t>以“a"方式打开文件时，文件位置指针指向</a:t>
            </a:r>
            <a:r>
              <a:rPr>
                <a:highlight>
                  <a:srgbClr val="FFFF00"/>
                </a:highlight>
              </a:rPr>
              <a:t>文件的尾</a:t>
            </a:r>
            <a:r>
              <a:t>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500063" y="1124744"/>
            <a:ext cx="8175625" cy="50720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include&lt;cstdio&gt;</a:t>
            </a:r>
            <a:r>
              <a:rPr lang="en-US" altLang="zh-CN" sz="2400" b="1" dirty="0">
                <a:cs typeface="Courier New" panose="02070309020205020404" pitchFamily="49" charset="0"/>
              </a:rPr>
              <a:t>  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打开文件、关闭文件、位置指针</a:t>
            </a:r>
            <a:r>
              <a:rPr lang="zh-CN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关闭文件，若关闭成功则返回</a:t>
            </a:r>
            <a:r>
              <a:rPr lang="en-US" altLang="zh-CN" sz="2000" b="1" dirty="0">
                <a:cs typeface="Courier New" panose="02070309020205020404" pitchFamily="49" charset="0"/>
              </a:rPr>
              <a:t>0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fclose(FILE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将位置指针从</a:t>
            </a:r>
            <a:r>
              <a:rPr lang="en-US" altLang="zh-CN" sz="2000" b="1" dirty="0">
                <a:cs typeface="Courier New" panose="02070309020205020404" pitchFamily="49" charset="0"/>
              </a:rPr>
              <a:t>origin</a:t>
            </a:r>
            <a:r>
              <a:rPr lang="zh-CN" altLang="en-US" sz="2000" b="1" dirty="0">
                <a:cs typeface="Courier New" panose="02070309020205020404" pitchFamily="49" charset="0"/>
              </a:rPr>
              <a:t>偏移</a:t>
            </a:r>
            <a:r>
              <a:rPr lang="en-US" altLang="zh-CN" sz="2000" b="1" dirty="0">
                <a:cs typeface="Courier New" panose="02070309020205020404" pitchFamily="49" charset="0"/>
              </a:rPr>
              <a:t>offset</a:t>
            </a:r>
            <a:r>
              <a:rPr lang="zh-CN" altLang="en-US" sz="2000" b="1" dirty="0">
                <a:cs typeface="Courier New" panose="02070309020205020404" pitchFamily="49" charset="0"/>
              </a:rPr>
              <a:t>，若成功则返回</a:t>
            </a:r>
            <a:r>
              <a:rPr lang="en-US" altLang="zh-CN" sz="2000" b="1" dirty="0">
                <a:cs typeface="Courier New" panose="02070309020205020404" pitchFamily="49" charset="0"/>
              </a:rPr>
              <a:t>0</a:t>
            </a:r>
            <a:r>
              <a:rPr lang="zh-CN" altLang="en-US" sz="2000" b="1" dirty="0">
                <a:cs typeface="Courier New" panose="02070309020205020404" pitchFamily="49" charset="0"/>
              </a:rPr>
              <a:t>，否则失败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*fseek(FILE *stream, long offset, int origin);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获取位置指针的当前位置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long *ftell(FILE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判断位置指针是否在文件末尾，若是则返回</a:t>
            </a:r>
            <a:r>
              <a:rPr lang="en-US" altLang="zh-CN" sz="2000" b="1" dirty="0">
                <a:cs typeface="Courier New" panose="02070309020205020404" pitchFamily="49" charset="0"/>
              </a:rPr>
              <a:t>0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*feof(FILE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548680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/>
          </p:cNvSpPr>
          <p:nvPr>
            <p:ph type="body"/>
          </p:nvPr>
        </p:nvSpPr>
        <p:spPr>
          <a:xfrm>
            <a:off x="539433" y="764312"/>
            <a:ext cx="8072437" cy="4643437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r>
              <a:rPr lang="zh-CN" altLang="en-US" sz="2400" b="1" dirty="0"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输出字符，若成功则返回输出的字符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fputc(int c, 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输出字符串，若成功则返回一个非负整数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fputs(const char </a:t>
            </a:r>
            <a:r>
              <a:rPr lang="zh-CN" altLang="en-US" sz="2000" b="1" dirty="0"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cs typeface="Courier New" panose="02070309020205020404" pitchFamily="49" charset="0"/>
              </a:rPr>
              <a:t>string, 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输出基本类型的数据，返回输出的字符数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fprintf(FILE</a:t>
            </a:r>
            <a:r>
              <a:rPr lang="zh-CN" altLang="en-US" sz="2000" b="1" dirty="0"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cs typeface="Courier New" panose="02070309020205020404" pitchFamily="49" charset="0"/>
              </a:rPr>
              <a:t>*stream, cost char *format, &lt;</a:t>
            </a:r>
            <a:r>
              <a:rPr lang="zh-CN" altLang="en-US" sz="2000" b="1" dirty="0"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cs typeface="Courier New" panose="02070309020205020404" pitchFamily="49" charset="0"/>
              </a:rPr>
              <a:t>&gt;)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按字节块输出：</a:t>
            </a:r>
            <a:r>
              <a:rPr lang="en-US" altLang="zh-CN" sz="2000" b="1" dirty="0">
                <a:cs typeface="Courier New" panose="02070309020205020404" pitchFamily="49" charset="0"/>
              </a:rPr>
              <a:t>size</a:t>
            </a:r>
            <a:r>
              <a:rPr lang="zh-CN" altLang="en-US" sz="2000" b="1" dirty="0">
                <a:cs typeface="Courier New" panose="02070309020205020404" pitchFamily="49" charset="0"/>
              </a:rPr>
              <a:t>为字节块的尺寸，</a:t>
            </a:r>
            <a:r>
              <a:rPr lang="en-US" altLang="zh-CN" sz="2000" b="1" dirty="0">
                <a:cs typeface="Courier New" panose="02070309020205020404" pitchFamily="49" charset="0"/>
              </a:rPr>
              <a:t>count</a:t>
            </a:r>
            <a:r>
              <a:rPr lang="zh-CN" altLang="en-US" sz="2000" b="1" dirty="0">
                <a:cs typeface="Courier New" panose="02070309020205020404" pitchFamily="49" charset="0"/>
              </a:rPr>
              <a:t>为字节块的个数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返回输出的字符个数或负数（出错）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size_t fwrite(const void *buffer, size_t size, size_t count,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                      FILE *stream)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1158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5661025"/>
            <a:ext cx="8004810" cy="70675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前3个函数主要用于以文本方式输出数据，而第4个函数则是用于以二进制方式输出数据</a:t>
            </a:r>
            <a:endParaRPr lang="zh-CN" alt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" y="995045"/>
            <a:ext cx="9107805" cy="44405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360" y="908685"/>
            <a:ext cx="8676640" cy="9359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320" y="11430"/>
            <a:ext cx="8732520" cy="68554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7405" y="4149090"/>
            <a:ext cx="7920990" cy="266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9520" y="2636520"/>
            <a:ext cx="2880360" cy="1584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1824355"/>
            <a:ext cx="663575" cy="32829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84670" y="6019165"/>
            <a:ext cx="1863725" cy="83883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882650" y="4396105"/>
            <a:ext cx="7941310" cy="255587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94525" y="1124585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P313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16205"/>
            <a:ext cx="8793480" cy="1029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484630"/>
            <a:ext cx="9097010" cy="454850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787900" y="1772285"/>
            <a:ext cx="663575" cy="32829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19925" y="2132330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P313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1460" y="923925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……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188595"/>
            <a:ext cx="8808720" cy="119888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从例</a:t>
            </a:r>
            <a:r>
              <a:rPr lang="en-US" altLang="zh-CN"/>
              <a:t>8</a:t>
            </a:r>
            <a:r>
              <a:rPr lang="zh-CN" altLang="en-US"/>
              <a:t>-2输出的文件中读人数据，统计男生的人数。</a:t>
            </a:r>
            <a:endParaRPr lang="zh-CN" altLang="en-US"/>
          </a:p>
          <a:p>
            <a:r>
              <a:rPr lang="zh-CN" altLang="en-US"/>
              <a:t>解:例</a:t>
            </a:r>
            <a:r>
              <a:rPr lang="en-US" altLang="zh-CN"/>
              <a:t>8</a:t>
            </a:r>
            <a:r>
              <a:rPr lang="zh-CN" altLang="en-US"/>
              <a:t>-2程序输出的文件是以二进制方式组织的，因此，读人该文件数据时也要以二进制方式进行。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60" y="1412240"/>
            <a:ext cx="9097010" cy="3300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85" y="4149090"/>
            <a:ext cx="6582410" cy="266954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48170" y="1268730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P316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" y="247650"/>
            <a:ext cx="9035415" cy="600075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3.文件的输入/输出操作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以"w"或"a"方式打开的文件只能对其进行输出操作;以"r方式打开的文件只能对其进行输人操作。如果需要打开一个文件既能用于输出又能用于输人(读写方式)，则应采用下面的函数打开文件:</a:t>
            </a:r>
            <a:endParaRPr lang="zh-CN" altLang="en-US"/>
          </a:p>
          <a:p>
            <a:r>
              <a:rPr lang="zh-CN" altLang="en-US"/>
              <a:t>FILE *fopen( const char *filename， const char *mode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其中，mode可以是:</a:t>
            </a:r>
            <a:endParaRPr lang="zh-CN" altLang="en-US"/>
          </a:p>
          <a:p>
            <a:r>
              <a:rPr lang="zh-CN" altLang="en-US"/>
              <a:t>"r+":打开一个外部文件用于读/写操作。文件必须存在。</a:t>
            </a:r>
            <a:endParaRPr lang="zh-CN" altLang="en-US"/>
          </a:p>
          <a:p>
            <a:r>
              <a:rPr lang="zh-CN" altLang="en-US"/>
              <a:t>"w+":打开一个外部文件用于读/写操作。如果文件不存在，则首先创建一个空文件否则首先清空已有文件中的内容。</a:t>
            </a:r>
            <a:endParaRPr lang="zh-CN" altLang="en-US"/>
          </a:p>
          <a:p>
            <a:r>
              <a:rPr lang="zh-CN" altLang="en-US"/>
              <a:t>"a+":打开一个外部文件用于读/添加操作。如果文件不存在，则首先创建一个空文件以这种方式打开的文件，输出操作总是在文件尾进行。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另外，在"r+"、"w+"或"a+"的后面还可以加上""或“b"，以区别文本或二进制方式打开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4768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4.随机输入/输出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" y="980440"/>
            <a:ext cx="778446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文件位置指针也可以用一个函数来显式地指定: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int fseek(EFILE *stream,long offset,int origin);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//显式地指定文件位置指针的位置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705" y="2655570"/>
            <a:ext cx="8820150" cy="333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/>
              <a:t>其中，origin 指出参考位置，它可以是 SEEK</a:t>
            </a:r>
            <a:r>
              <a:rPr lang="en-US" altLang="zh-CN"/>
              <a:t>_</a:t>
            </a:r>
            <a:r>
              <a:rPr lang="zh-CN" altLang="en-US"/>
              <a:t>CUR(当前位置)SEEK</a:t>
            </a:r>
            <a:r>
              <a:rPr lang="en-US" altLang="zh-CN"/>
              <a:t>_</a:t>
            </a:r>
            <a:r>
              <a:rPr lang="zh-CN" altLang="en-US"/>
              <a:t>END(文件末尾)或SEEK</a:t>
            </a:r>
            <a:r>
              <a:rPr lang="en-US" altLang="zh-CN"/>
              <a:t>_</a:t>
            </a:r>
            <a:r>
              <a:rPr lang="zh-CN" altLang="en-US"/>
              <a:t>SET(文件头);offset 为移动的字节数(偏移量)，它可以为正值(向后移动)或负值(向前移动)。</a:t>
            </a:r>
            <a:endParaRPr lang="zh-CN" altLang="en-US"/>
          </a:p>
          <a:p>
            <a:pPr algn="just">
              <a:lnSpc>
                <a:spcPct val="110000"/>
              </a:lnSpc>
            </a:pPr>
            <a:r>
              <a:rPr lang="zh-CN" altLang="en-US"/>
              <a:t>例如:</a:t>
            </a:r>
            <a:endParaRPr lang="zh-CN" altLang="en-US"/>
          </a:p>
          <a:p>
            <a:pPr algn="just">
              <a:lnSpc>
                <a:spcPct val="110000"/>
              </a:lnSpc>
            </a:pPr>
            <a:r>
              <a:rPr lang="zh-CN" altLang="en-US"/>
              <a:t>fseek(fp,10</a:t>
            </a:r>
            <a:r>
              <a:rPr lang="zh-CN" altLang="en-US">
                <a:sym typeface="+mn-ea"/>
              </a:rPr>
              <a:t>,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SEEK</a:t>
            </a:r>
            <a:r>
              <a:rPr lang="en-US" altLang="zh-CN"/>
              <a:t>_</a:t>
            </a:r>
            <a:r>
              <a:rPr lang="zh-CN" altLang="en-US"/>
              <a:t>SET); //位置指针移至第11个字节处fseek(fp,10,</a:t>
            </a:r>
            <a:r>
              <a:rPr lang="en-US" altLang="zh-CN"/>
              <a:t> </a:t>
            </a:r>
            <a:r>
              <a:rPr lang="zh-CN" altLang="en-US"/>
              <a:t>SEEK</a:t>
            </a:r>
            <a:r>
              <a:rPr lang="en-US" altLang="zh-CN"/>
              <a:t>_</a:t>
            </a:r>
            <a:r>
              <a:rPr lang="zh-CN" altLang="en-US"/>
              <a:t>CUR); //位置指针移向后移动10个字节 (以当前位置为基准)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fseek(fp,-10</a:t>
            </a:r>
            <a:r>
              <a:rPr lang="zh-CN" altLang="en-US">
                <a:sym typeface="+mn-ea"/>
              </a:rPr>
              <a:t>,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SEEK</a:t>
            </a:r>
            <a:r>
              <a:rPr lang="en-US" altLang="zh-CN"/>
              <a:t>_</a:t>
            </a:r>
            <a:r>
              <a:rPr lang="zh-CN" altLang="en-US"/>
              <a:t>END);//位置指针移至倒数第10个字节处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909" t="21641" r="2185"/>
          <a:stretch>
            <a:fillRect/>
          </a:stretch>
        </p:blipFill>
        <p:spPr>
          <a:xfrm>
            <a:off x="251460" y="1521460"/>
            <a:ext cx="8641080" cy="5321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16205"/>
            <a:ext cx="8136890" cy="1383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/>
              <a:t>读人例</a:t>
            </a:r>
            <a:r>
              <a:rPr lang="en-US" altLang="zh-CN" sz="2000"/>
              <a:t>8</a:t>
            </a:r>
            <a:r>
              <a:rPr lang="zh-CN" altLang="en-US" sz="2000"/>
              <a:t>-2生成的文件(studentsdat)中第二个学生的信息，把该学生的专业修改成COMPUTER，然后把它写回文件中。</a:t>
            </a:r>
            <a:endParaRPr lang="zh-CN" altLang="en-US" sz="2000"/>
          </a:p>
          <a:p>
            <a:r>
              <a:rPr lang="zh-CN" altLang="en-US" sz="2000"/>
              <a:t>解:本例给出对文件进行随机读写操作的实例。通过 fseek 操作在文件中定位到第二个学生的信息，然后进行信息读取、修改和输出操作。</a:t>
            </a:r>
            <a:endParaRPr lang="zh-CN" altLang="en-US" sz="2000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39750" y="5193030"/>
            <a:ext cx="8088630" cy="5080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491490" y="4128135"/>
            <a:ext cx="8136890" cy="27686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48170" y="1628775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P317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3161631"/>
            <a:ext cx="3343275" cy="291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755650" y="1340768"/>
            <a:ext cx="8142288" cy="36576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zh-CN" altLang="en-US" sz="2400" b="1" dirty="0">
                <a:sym typeface="Arial" panose="020B0604020202020204" pitchFamily="34" charset="0"/>
              </a:rPr>
              <a:t>在C++中，输入/输出操作是基于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字节流</a:t>
            </a:r>
            <a:r>
              <a:rPr lang="zh-CN" altLang="en-US" sz="2400" b="1" dirty="0">
                <a:sym typeface="Arial" panose="020B0604020202020204" pitchFamily="34" charset="0"/>
              </a:rPr>
              <a:t>的：</a:t>
            </a:r>
            <a:endParaRPr lang="zh-CN" altLang="en-US" sz="2400" b="1" dirty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200" b="1" dirty="0"/>
              <a:t>把输入的数据看成逐个字节地</a:t>
            </a:r>
            <a:r>
              <a:rPr lang="zh-CN" altLang="en-US" sz="2200" b="1" dirty="0">
                <a:solidFill>
                  <a:srgbClr val="0070C0"/>
                </a:solidFill>
              </a:rPr>
              <a:t>从外设流入到内存</a:t>
            </a:r>
            <a:endParaRPr lang="zh-CN" alt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200" b="1" dirty="0"/>
              <a:t>把输出的数据看成逐个字节地</a:t>
            </a:r>
            <a:r>
              <a:rPr lang="zh-CN" altLang="en-US" sz="2200" b="1" dirty="0">
                <a:solidFill>
                  <a:srgbClr val="0070C0"/>
                </a:solidFill>
              </a:rPr>
              <a:t>从内存流出到外设</a:t>
            </a:r>
            <a:endParaRPr lang="en-US" altLang="zh-CN" sz="2200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spcAft>
                <a:spcPts val="1200"/>
              </a:spcAft>
              <a:buNone/>
            </a:pPr>
            <a:endParaRPr lang="zh-CN" altLang="en-US" sz="1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 dirty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 dirty="0">
                <a:latin typeface="+mj-lt"/>
                <a:ea typeface="+mj-ea"/>
                <a:cs typeface="+mj-cs"/>
              </a:rPr>
              <a:t>输入/输出概述</a:t>
            </a:r>
            <a:endParaRPr kumimoji="0" lang="zh-CN" altLang="en-US" sz="40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pic>
        <p:nvPicPr>
          <p:cNvPr id="92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3279106"/>
            <a:ext cx="1771650" cy="165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矩形: 圆角 2"/>
          <p:cNvSpPr/>
          <p:nvPr/>
        </p:nvSpPr>
        <p:spPr>
          <a:xfrm>
            <a:off x="7235825" y="3566443"/>
            <a:ext cx="936625" cy="431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/>
              <a:t>外设</a:t>
            </a:r>
            <a:endParaRPr lang="zh-CN" altLang="en-US" sz="2000" b="1" dirty="0"/>
          </a:p>
        </p:txBody>
      </p:sp>
      <p:sp>
        <p:nvSpPr>
          <p:cNvPr id="9223" name="矩形: 圆角 6"/>
          <p:cNvSpPr/>
          <p:nvPr/>
        </p:nvSpPr>
        <p:spPr>
          <a:xfrm>
            <a:off x="5672138" y="5006306"/>
            <a:ext cx="936625" cy="4333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/>
              <a:t>内存</a:t>
            </a:r>
            <a:endParaRPr lang="zh-CN" altLang="en-US" sz="2000" b="1" dirty="0"/>
          </a:p>
        </p:txBody>
      </p:sp>
      <p:sp>
        <p:nvSpPr>
          <p:cNvPr id="9224" name="矩形 5"/>
          <p:cNvSpPr/>
          <p:nvPr/>
        </p:nvSpPr>
        <p:spPr>
          <a:xfrm>
            <a:off x="2082800" y="5150768"/>
            <a:ext cx="1944688" cy="215900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9225" name="矩形 9"/>
          <p:cNvSpPr/>
          <p:nvPr/>
        </p:nvSpPr>
        <p:spPr>
          <a:xfrm>
            <a:off x="1282700" y="2750468"/>
            <a:ext cx="3217863" cy="339725"/>
          </a:xfrm>
          <a:prstGeom prst="rect">
            <a:avLst/>
          </a:prstGeom>
          <a:solidFill>
            <a:schemeClr val="bg1"/>
          </a:solidFill>
          <a:ln w="1524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/>
              <a:t>C++ standard library</a:t>
            </a:r>
            <a:endParaRPr lang="zh-CN" altLang="en-US" sz="1600" b="1" dirty="0"/>
          </a:p>
        </p:txBody>
      </p:sp>
      <p:sp>
        <p:nvSpPr>
          <p:cNvPr id="12" name="箭头: 右 11"/>
          <p:cNvSpPr/>
          <p:nvPr/>
        </p:nvSpPr>
        <p:spPr bwMode="auto">
          <a:xfrm rot="19973857">
            <a:off x="3997325" y="4663406"/>
            <a:ext cx="2111375" cy="198438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body"/>
          </p:nvPr>
        </p:nvSpPr>
        <p:spPr>
          <a:xfrm>
            <a:off x="1187450" y="2492375"/>
            <a:ext cx="6429375" cy="19986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r>
              <a:rPr lang="en-US" altLang="zh-CN" sz="2400" b="1" dirty="0"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115" y="836067"/>
            <a:ext cx="7793038" cy="4595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关闭文件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在利用I/O类库中的类进行外部文件的输入/输出时，程序中需要下面的包含命令：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&lt;fstream&gt;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创建ofstream类的对象，建立与外部文件之间的联系：  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ofstream out_file(&lt;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文件名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&gt;, &lt;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打开方式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&gt;);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或下面的方式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ofstream out_file;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  <a:sym typeface="Arial" panose="020B0604020202020204" pitchFamily="34" charset="0"/>
              </a:rPr>
              <a:t>out_file.open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(&lt;文件名&gt;, &lt;打开方式&gt;);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判断文件是否成功打开可以采用以下方式 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if (!out_file)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//或 out_file.fail()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或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!out_file.is_open()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{  ......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失败处理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文件输出操作结束时，要使用ofstream的成员函数close关闭文件：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out_file.close();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7813" y="18827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54514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ofstream类</a:t>
            </a:r>
            <a:r>
              <a:rPr lang="zh-CN" altLang="en-US" sz="2000" dirty="0">
                <a:sym typeface="+mn-ea"/>
              </a:rPr>
              <a:t>是ostream类的派生类</a:t>
            </a:r>
            <a:endParaRPr lang="zh-CN" altLang="en-US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5849620"/>
            <a:ext cx="79559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必须是#include &lt;fstream&gt;，而不能是&lt;</a:t>
            </a:r>
            <a:r>
              <a:rPr lang="en-US" altLang="zh-CN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o</a:t>
            </a:r>
            <a:r>
              <a:rPr lang="zh-CN" altLang="en-US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fstream&gt;或&lt;</a:t>
            </a:r>
            <a:r>
              <a:rPr lang="en-US" altLang="zh-CN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fstream&gt;</a:t>
            </a:r>
            <a:endParaRPr lang="zh-CN" altLang="en-US" sz="2000" dirty="0">
              <a:solidFill>
                <a:schemeClr val="tx2"/>
              </a:solidFill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/>
          </p:cNvSpPr>
          <p:nvPr>
            <p:ph type="body"/>
          </p:nvPr>
        </p:nvSpPr>
        <p:spPr>
          <a:xfrm>
            <a:off x="683260" y="1484630"/>
            <a:ext cx="7815263" cy="3587750"/>
          </a:xfrm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 sz="2600" b="1" dirty="0">
                <a:sym typeface="Arial" panose="020B0604020202020204" pitchFamily="34" charset="0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sym typeface="Arial" panose="020B0604020202020204" pitchFamily="34" charset="0"/>
              </a:rPr>
              <a:t>打开方式</a:t>
            </a:r>
            <a:endParaRPr lang="zh-CN" altLang="en-US" sz="26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ios::out</a:t>
            </a:r>
            <a:r>
              <a:rPr lang="zh-CN" altLang="en-US" sz="2200" b="1" dirty="0"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若外部文件已存在，则先把它的内容清除；否则，先创建该外部文件。</a:t>
            </a:r>
            <a:r>
              <a:rPr lang="zh-CN" altLang="en-US" sz="2200" b="1" dirty="0">
                <a:sym typeface="Arial" panose="020B0604020202020204" pitchFamily="34" charset="0"/>
              </a:rPr>
              <a:t>文件位置指针指向文件中的第一个字节。</a:t>
            </a:r>
            <a:endParaRPr lang="zh-CN" altLang="en-US" sz="2200" b="1" dirty="0"/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ios::app</a:t>
            </a:r>
            <a:r>
              <a:rPr lang="zh-CN" altLang="en-US" sz="2200" b="1" dirty="0"/>
              <a:t>：若外部文件不存在，则先创建该外部文件。</a:t>
            </a:r>
            <a:r>
              <a:rPr lang="zh-CN" altLang="en-US" sz="2200" b="1" dirty="0">
                <a:sym typeface="Arial" panose="020B0604020202020204" pitchFamily="34" charset="0"/>
              </a:rPr>
              <a:t>文件位置指针指向文件末尾。</a:t>
            </a:r>
            <a:endParaRPr lang="zh-CN" altLang="en-US" sz="2200" b="1" dirty="0"/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ios::out | ios::binary</a:t>
            </a:r>
            <a:r>
              <a:rPr lang="zh-CN" altLang="en-US" sz="2200" b="1" dirty="0"/>
              <a:t>或者</a:t>
            </a:r>
            <a:r>
              <a:rPr lang="zh-CN" altLang="en-US" sz="2200" b="1" dirty="0">
                <a:solidFill>
                  <a:srgbClr val="0070C0"/>
                </a:solidFill>
              </a:rPr>
              <a:t>ios::app | ios::binary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</a:rPr>
              <a:t>表示按二进制方式打开文件写或添加。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</a:rPr>
              <a:t>默认的打开方式是</a:t>
            </a:r>
            <a:r>
              <a:rPr lang="zh-CN" altLang="en-US" sz="2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文本方式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2090" y="5300980"/>
            <a:ext cx="33140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ios::out 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= w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方式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ios::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app = a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body"/>
          </p:nvPr>
        </p:nvSpPr>
        <p:spPr>
          <a:xfrm>
            <a:off x="796925" y="1294283"/>
            <a:ext cx="7386638" cy="4799013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</a:pPr>
            <a:r>
              <a:rPr lang="zh-CN" altLang="en-US" sz="2600" b="1" dirty="0"/>
              <a:t>使用</a:t>
            </a:r>
            <a:r>
              <a:rPr lang="zh-CN" altLang="en-US" sz="2600" b="1" dirty="0">
                <a:solidFill>
                  <a:srgbClr val="FF0000"/>
                </a:solidFill>
              </a:rPr>
              <a:t>插入操作符 </a:t>
            </a:r>
            <a:r>
              <a:rPr lang="en-US" altLang="zh-CN" sz="2600" b="1" dirty="0">
                <a:solidFill>
                  <a:srgbClr val="FF0000"/>
                </a:solidFill>
              </a:rPr>
              <a:t>&lt;&lt; </a:t>
            </a:r>
            <a:r>
              <a:rPr lang="zh-CN" altLang="en-US" sz="2600" b="1" dirty="0"/>
              <a:t>或</a:t>
            </a:r>
            <a:r>
              <a:rPr lang="en-US" altLang="zh-CN" sz="2600" b="1" dirty="0">
                <a:solidFill>
                  <a:srgbClr val="FF0000"/>
                </a:solidFill>
              </a:rPr>
              <a:t>ofstream</a:t>
            </a:r>
            <a:r>
              <a:rPr lang="zh-CN" altLang="en-US" sz="2600" b="1" dirty="0">
                <a:solidFill>
                  <a:srgbClr val="FF0000"/>
                </a:solidFill>
              </a:rPr>
              <a:t>的成员函数</a:t>
            </a:r>
            <a:r>
              <a:rPr lang="zh-CN" altLang="en-US" sz="2600" b="1" dirty="0"/>
              <a:t>进行输出。例如：</a:t>
            </a:r>
            <a:endParaRPr lang="en-US" altLang="zh-CN" sz="2600" b="1" dirty="0"/>
          </a:p>
          <a:p>
            <a:pPr>
              <a:spcBef>
                <a:spcPct val="0"/>
              </a:spcBef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int x;  double y;  ......</a:t>
            </a:r>
            <a:endParaRPr lang="en-US" altLang="zh-CN" sz="8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以文本方式输出数据到文件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zh-CN" altLang="en-US" sz="2000" b="1" dirty="0"/>
              <a:t>ofstream out_file("d:\\myfile.txt", ios::out);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if (!out_file) exit(-1);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out_file </a:t>
            </a:r>
            <a:r>
              <a:rPr lang="zh-CN" altLang="en-US" sz="2000" b="1" dirty="0">
                <a:solidFill>
                  <a:srgbClr val="0070C0"/>
                </a:solidFill>
              </a:rPr>
              <a:t>&lt;&lt;</a:t>
            </a:r>
            <a:r>
              <a:rPr lang="zh-CN" altLang="en-US" sz="2000" b="1" dirty="0"/>
              <a:t> x </a:t>
            </a:r>
            <a:r>
              <a:rPr lang="zh-CN" altLang="en-US" sz="2000" b="1" dirty="0">
                <a:solidFill>
                  <a:srgbClr val="0070C0"/>
                </a:solidFill>
              </a:rPr>
              <a:t>&lt;&lt;</a:t>
            </a:r>
            <a:r>
              <a:rPr lang="zh-CN" altLang="en-US" sz="2000" b="1" dirty="0"/>
              <a:t> ' ' </a:t>
            </a:r>
            <a:r>
              <a:rPr lang="zh-CN" altLang="en-US" sz="2000" b="1" dirty="0">
                <a:solidFill>
                  <a:srgbClr val="0070C0"/>
                </a:solidFill>
              </a:rPr>
              <a:t>&lt;&lt;</a:t>
            </a:r>
            <a:r>
              <a:rPr lang="zh-CN" altLang="en-US" sz="2000" b="1" dirty="0"/>
              <a:t> y &lt;&lt; endl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lvl="1">
              <a:buNone/>
            </a:pPr>
            <a:endParaRPr lang="en-US" altLang="zh-CN" sz="8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//以二进制方式输出数据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zh-CN" altLang="en-US" sz="2000" b="1" dirty="0"/>
              <a:t>ofstream out_file(</a:t>
            </a:r>
            <a:r>
              <a:rPr lang="en-US" altLang="zh-CN" sz="2000" b="1" dirty="0"/>
              <a:t>“</a:t>
            </a:r>
            <a:r>
              <a:rPr lang="zh-CN" altLang="en-US" sz="2000" b="1" dirty="0"/>
              <a:t>d:\\myfile.dat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, ios::out | </a:t>
            </a:r>
            <a:r>
              <a:rPr lang="zh-CN" altLang="en-US" sz="2000" b="1" dirty="0">
                <a:solidFill>
                  <a:srgbClr val="0070C0"/>
                </a:solidFill>
              </a:rPr>
              <a:t>ios::binary</a:t>
            </a:r>
            <a:r>
              <a:rPr lang="zh-CN" altLang="en-US" sz="2000" b="1" dirty="0"/>
              <a:t>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if (!out_file) exit(-1);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out_file.</a:t>
            </a:r>
            <a:r>
              <a:rPr lang="zh-CN" altLang="en-US" sz="2000" b="1" dirty="0">
                <a:solidFill>
                  <a:srgbClr val="0070C0"/>
                </a:solidFill>
              </a:rPr>
              <a:t>write</a:t>
            </a:r>
            <a:r>
              <a:rPr lang="zh-CN" altLang="en-US" sz="2000" b="1" dirty="0"/>
              <a:t>((char *)&amp;x, sizeof(x)); 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out_file.</a:t>
            </a:r>
            <a:r>
              <a:rPr lang="zh-CN" altLang="en-US" sz="2000" b="1" dirty="0">
                <a:solidFill>
                  <a:srgbClr val="0070C0"/>
                </a:solidFill>
              </a:rPr>
              <a:t>write</a:t>
            </a:r>
            <a:r>
              <a:rPr lang="zh-CN" altLang="en-US" sz="2000" b="1" dirty="0"/>
              <a:t>((char *)&amp;y, sizeof(y))</a:t>
            </a:r>
            <a:r>
              <a:rPr lang="en-US" altLang="zh-CN" sz="2000" b="1" dirty="0"/>
              <a:t>;</a:t>
            </a:r>
            <a:endParaRPr lang="zh-CN" altLang="en-US" sz="2000" b="1" dirty="0"/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/>
          </p:cNvSpPr>
          <p:nvPr>
            <p:ph type="body"/>
          </p:nvPr>
        </p:nvSpPr>
        <p:spPr>
          <a:xfrm>
            <a:off x="1187450" y="2492375"/>
            <a:ext cx="6429375" cy="19986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r>
              <a:rPr lang="en-US" altLang="zh-CN" sz="2400" b="1" dirty="0"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28800"/>
            <a:ext cx="8033518" cy="452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关闭文件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在利用I/O类库中的类进行外部文件的输入/输出时，程序中需要下面的包含命令：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&lt;fstream&gt;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创建一个</a:t>
            </a: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fstream类的对象，建立与外部文件之间的联系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241425" marR="0" lvl="2" indent="-441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ifstream in_file(&lt;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文件名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打开方式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&gt;);  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241425" marR="0" lvl="2" indent="-441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ifstream in_file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; 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in_file.open(&lt;文件名&gt;,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&lt;打开方式&gt;);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241425" marR="0" lvl="2" indent="-441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判断文件是否成功打开可以采用以下方式： 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 if (!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_file)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//或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_file.fail()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或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!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_file.is_open()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 {  ......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  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失败处理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文件输入操作结束时，要使用</a:t>
            </a: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fstream的成员函数close关闭文件：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in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_file.close();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841375" marR="0" lvl="1" indent="-441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body"/>
          </p:nvPr>
        </p:nvSpPr>
        <p:spPr>
          <a:xfrm>
            <a:off x="539433" y="834073"/>
            <a:ext cx="8175625" cy="2292350"/>
          </a:xfrm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 sz="2600" b="1" dirty="0">
                <a:sym typeface="Arial" panose="020B0604020202020204" pitchFamily="34" charset="0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sym typeface="Arial" panose="020B0604020202020204" pitchFamily="34" charset="0"/>
              </a:rPr>
              <a:t>打开方式</a:t>
            </a:r>
            <a:endParaRPr lang="zh-CN" altLang="en-US" sz="26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</a:t>
            </a: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cs typeface="Times New Roman" panose="02020603050405020304" pitchFamily="18" charset="0"/>
              </a:rPr>
              <a:t>：</a:t>
            </a:r>
            <a:r>
              <a:rPr lang="zh-CN" altLang="en-US" sz="2400" b="1" dirty="0"/>
              <a:t>打开文件进行读操作。如果外部文件不存在则打开文件失败。</a:t>
            </a:r>
            <a:r>
              <a:rPr lang="zh-CN" altLang="zh-CN" sz="2400" b="1" dirty="0"/>
              <a:t>位置指针指向文件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第一个字节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</a:rPr>
              <a:t>ios::</a:t>
            </a:r>
            <a:r>
              <a:rPr lang="en-US" altLang="zh-CN" sz="2400" b="1" dirty="0">
                <a:solidFill>
                  <a:srgbClr val="0070C0"/>
                </a:solidFill>
              </a:rPr>
              <a:t>in</a:t>
            </a:r>
            <a:r>
              <a:rPr lang="zh-CN" altLang="en-US" sz="2400" b="1" dirty="0">
                <a:solidFill>
                  <a:srgbClr val="0070C0"/>
                </a:solidFill>
              </a:rPr>
              <a:t>| ios::binary</a:t>
            </a:r>
            <a:r>
              <a:rPr lang="zh-CN" altLang="en-US" sz="2400" b="1" dirty="0">
                <a:latin typeface="Times New Roman" panose="02020603050405020304" pitchFamily="18" charset="0"/>
              </a:rPr>
              <a:t>：表示按二进制方式打开文件。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默认的打开方式是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文本方式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178" y="18827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445" y="3213100"/>
            <a:ext cx="85839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CN"/>
          </a:p>
          <a:p>
            <a:r>
              <a:rPr lang="zh-CN" altLang="en-US"/>
              <a:t>是否正确输入</a:t>
            </a:r>
            <a:endParaRPr lang="zh-CN" altLang="en-US"/>
          </a:p>
          <a:p>
            <a:r>
              <a:rPr lang="en-US" altLang="zh-CN"/>
              <a:t>bool ios::fail () const;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输人操作结束后，应使用 close 关闭文件:</a:t>
            </a:r>
            <a:endParaRPr lang="zh-CN" altLang="en-US"/>
          </a:p>
          <a:p>
            <a:r>
              <a:rPr lang="zh-CN" altLang="en-US"/>
              <a:t>in file.close();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body"/>
          </p:nvPr>
        </p:nvSpPr>
        <p:spPr>
          <a:xfrm>
            <a:off x="857250" y="1196752"/>
            <a:ext cx="7286625" cy="4799013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</a:pPr>
            <a:r>
              <a:rPr lang="zh-CN" altLang="en-US" sz="2600" b="1" dirty="0"/>
              <a:t>使用</a:t>
            </a:r>
            <a:r>
              <a:rPr lang="zh-CN" altLang="en-US" sz="2600" b="1" dirty="0">
                <a:solidFill>
                  <a:srgbClr val="FF0000"/>
                </a:solidFill>
              </a:rPr>
              <a:t>抽取操作符 </a:t>
            </a:r>
            <a:r>
              <a:rPr lang="en-US" altLang="zh-CN" sz="2600" b="1" dirty="0">
                <a:solidFill>
                  <a:srgbClr val="FF0000"/>
                </a:solidFill>
              </a:rPr>
              <a:t>&gt;&gt; </a:t>
            </a:r>
            <a:r>
              <a:rPr lang="zh-CN" altLang="en-US" sz="2600" b="1" dirty="0"/>
              <a:t>或</a:t>
            </a:r>
            <a:r>
              <a:rPr lang="en-US" altLang="zh-CN" sz="2600" b="1" dirty="0">
                <a:solidFill>
                  <a:srgbClr val="FF0000"/>
                </a:solidFill>
              </a:rPr>
              <a:t>ifstream</a:t>
            </a:r>
            <a:r>
              <a:rPr lang="zh-CN" altLang="en-US" sz="2600" b="1" dirty="0">
                <a:solidFill>
                  <a:srgbClr val="FF0000"/>
                </a:solidFill>
              </a:rPr>
              <a:t>的成员函数</a:t>
            </a:r>
            <a:r>
              <a:rPr lang="zh-CN" altLang="en-US" sz="2600" b="1" dirty="0"/>
              <a:t>进行输入。例如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>
              <a:spcBef>
                <a:spcPct val="0"/>
              </a:spcBef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int x;  double y;  ......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以文本方式输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stream 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_file("d:\\myfile.txt", ios::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if (!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_file) exit(-1);</a:t>
            </a:r>
            <a:endParaRPr lang="zh-CN" altLang="en-US" sz="2000" b="1" dirty="0"/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_file </a:t>
            </a:r>
            <a:r>
              <a:rPr lang="en-US" altLang="zh-CN" sz="2000" b="1" dirty="0">
                <a:solidFill>
                  <a:srgbClr val="0070C0"/>
                </a:solidFill>
              </a:rPr>
              <a:t>&gt;&gt;</a:t>
            </a:r>
            <a:r>
              <a:rPr lang="zh-CN" altLang="en-US" sz="2000" b="1" dirty="0"/>
              <a:t> x </a:t>
            </a:r>
            <a:r>
              <a:rPr lang="en-US" altLang="zh-CN" sz="2000" b="1" dirty="0">
                <a:solidFill>
                  <a:srgbClr val="0070C0"/>
                </a:solidFill>
              </a:rPr>
              <a:t>&gt;&gt;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/>
              <a:t>y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lvl="1">
              <a:buNone/>
            </a:pPr>
            <a:endParaRPr lang="en-US" altLang="zh-CN" sz="8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//以二进制方式输入数据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stream 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_file(</a:t>
            </a:r>
            <a:r>
              <a:rPr lang="en-US" altLang="zh-CN" sz="2000" b="1" dirty="0"/>
              <a:t>“</a:t>
            </a:r>
            <a:r>
              <a:rPr lang="zh-CN" altLang="en-US" sz="2000" b="1" dirty="0"/>
              <a:t>d:\\myfile.dat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, ios::</a:t>
            </a:r>
            <a:r>
              <a:rPr lang="en-US" altLang="zh-CN" sz="2000" b="1" dirty="0"/>
              <a:t>in </a:t>
            </a:r>
            <a:r>
              <a:rPr lang="zh-CN" altLang="en-US" sz="2000" b="1" dirty="0"/>
              <a:t>| </a:t>
            </a:r>
            <a:r>
              <a:rPr lang="zh-CN" altLang="en-US" sz="2000" b="1" dirty="0">
                <a:solidFill>
                  <a:srgbClr val="0070C0"/>
                </a:solidFill>
              </a:rPr>
              <a:t>ios::binary</a:t>
            </a:r>
            <a:r>
              <a:rPr lang="zh-CN" altLang="en-US" sz="2000" b="1" dirty="0"/>
              <a:t>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if (!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_file) exit(-1);</a:t>
            </a:r>
            <a:endParaRPr lang="zh-CN" altLang="en-US" sz="2000" b="1" dirty="0"/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_file.</a:t>
            </a:r>
            <a:r>
              <a:rPr lang="en-US" altLang="zh-CN" sz="2000" b="1" dirty="0">
                <a:solidFill>
                  <a:srgbClr val="0070C0"/>
                </a:solidFill>
              </a:rPr>
              <a:t>read</a:t>
            </a:r>
            <a:r>
              <a:rPr lang="zh-CN" altLang="en-US" sz="2000" b="1" dirty="0"/>
              <a:t>((char *)&amp;x, sizeof(x)); </a:t>
            </a:r>
            <a:endParaRPr lang="zh-CN" altLang="en-US" sz="2000" b="1" dirty="0"/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_file.</a:t>
            </a:r>
            <a:r>
              <a:rPr lang="en-US" altLang="zh-CN" sz="2000" b="1" dirty="0">
                <a:solidFill>
                  <a:srgbClr val="0070C0"/>
                </a:solidFill>
              </a:rPr>
              <a:t>read</a:t>
            </a:r>
            <a:r>
              <a:rPr lang="zh-CN" altLang="en-US" sz="2000" b="1" dirty="0"/>
              <a:t>((char *)&amp;y, sizeof(y))</a:t>
            </a:r>
            <a:r>
              <a:rPr lang="en-US" altLang="zh-CN" sz="2000" b="1" dirty="0"/>
              <a:t>;</a:t>
            </a:r>
            <a:endParaRPr lang="zh-CN" altLang="en-US" sz="2000" b="1" dirty="0"/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206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 dirty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 dirty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 dirty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 dirty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body"/>
          </p:nvPr>
        </p:nvSpPr>
        <p:spPr>
          <a:xfrm>
            <a:off x="919163" y="2133600"/>
            <a:ext cx="7200900" cy="35274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操作文件指针的位置</a:t>
            </a:r>
            <a:r>
              <a:rPr lang="zh-CN" altLang="en-US" sz="2600" b="1" dirty="0"/>
              <a:t>使用下面的函数：</a:t>
            </a:r>
            <a:endParaRPr lang="en-US" altLang="zh-CN" sz="2600" b="1" dirty="0"/>
          </a:p>
          <a:p>
            <a:endParaRPr lang="en-US" altLang="zh-CN" sz="1000" b="1" dirty="0"/>
          </a:p>
          <a:p>
            <a:pPr lvl="1">
              <a:buNone/>
            </a:pPr>
            <a:r>
              <a:rPr lang="zh-CN" altLang="en-US" sz="2000" b="1" dirty="0"/>
              <a:t>//指定绝对位置</a:t>
            </a:r>
            <a:endParaRPr lang="en-US" altLang="zh-CN" sz="20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ostream&amp; ostream::seekp(&lt;位置&gt;)；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//指定相对位置，&lt;参照位置&gt;可以取以下值：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ios::beg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文件头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、ios::cur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当前位置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、ios::end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文件尾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ostream&amp; ostream::seekp(&lt;偏移量&gt;, &lt;参照位置&gt;);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//获得指针位置</a:t>
            </a:r>
            <a:endParaRPr lang="en-US" altLang="zh-CN" sz="20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streampos ostream::tellp();  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115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输入/输出与随机存取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body"/>
          </p:nvPr>
        </p:nvSpPr>
        <p:spPr>
          <a:xfrm>
            <a:off x="936624" y="1340768"/>
            <a:ext cx="7739831" cy="474027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操作文件指针的位置</a:t>
            </a:r>
            <a:r>
              <a:rPr lang="zh-CN" altLang="en-US" sz="2600" b="1" dirty="0"/>
              <a:t>使用下面的函数：</a:t>
            </a:r>
            <a:endParaRPr lang="en-US" altLang="zh-CN" sz="2600" b="1" dirty="0"/>
          </a:p>
          <a:p>
            <a:endParaRPr lang="en-US" altLang="zh-CN" sz="1000" b="1" dirty="0"/>
          </a:p>
          <a:p>
            <a:pPr lvl="1">
              <a:buNone/>
            </a:pPr>
            <a:r>
              <a:rPr lang="zh-CN" altLang="en-US" sz="2000" b="1" dirty="0"/>
              <a:t>//指定绝对位置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stream&amp; </a:t>
            </a: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stream::seek</a:t>
            </a:r>
            <a:r>
              <a:rPr lang="en-US" altLang="zh-CN" sz="2000" b="1" dirty="0">
                <a:solidFill>
                  <a:srgbClr val="0070C0"/>
                </a:solidFill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</a:rPr>
              <a:t>(&lt;位置&gt;)；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//指定相对位置，&lt;参照位置&gt;可以取以下值：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ios::beg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文件头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、ios::cur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当前位置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、ios::end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文件尾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stream&amp; </a:t>
            </a: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stream::seek</a:t>
            </a:r>
            <a:r>
              <a:rPr lang="en-US" altLang="zh-CN" sz="2000" b="1" dirty="0">
                <a:solidFill>
                  <a:srgbClr val="0070C0"/>
                </a:solidFill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</a:rPr>
              <a:t>(&lt;偏移量&gt;, &lt;参照位置&gt;);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//获得指针位置</a:t>
            </a:r>
            <a:endParaRPr lang="en-US" altLang="zh-CN" sz="20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streampos </a:t>
            </a: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stream::tell</a:t>
            </a:r>
            <a:r>
              <a:rPr lang="en-US" altLang="zh-CN" sz="2000" b="1" dirty="0">
                <a:solidFill>
                  <a:srgbClr val="0070C0"/>
                </a:solidFill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</a:rPr>
              <a:t>();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</a:t>
            </a:r>
            <a:r>
              <a:rPr lang="en-US" altLang="zh-CN" sz="2000" b="1" dirty="0"/>
              <a:t>ios</a:t>
            </a:r>
            <a:r>
              <a:rPr lang="zh-CN" altLang="en-US" sz="2000" b="1" dirty="0"/>
              <a:t>类的成员函数</a:t>
            </a:r>
            <a:r>
              <a:rPr lang="en-US" altLang="zh-CN" sz="2000" b="1" dirty="0"/>
              <a:t>eof</a:t>
            </a:r>
            <a:r>
              <a:rPr lang="zh-CN" altLang="en-US" sz="2000" b="1" dirty="0"/>
              <a:t>用于判断文件是否结束，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该函数返回非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表示上一次读操作遇到了文件结尾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int ios::eof();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2" y="636588"/>
            <a:ext cx="6922423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89593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839075" cy="3643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根据数据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来源和去向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分类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面向控制台的I/O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面向文件的I/O，数据或程序保存在外存中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面向字符串变量的I/O</a:t>
            </a:r>
            <a:r>
              <a:rPr lang="zh-CN" altLang="en-US" sz="2400" b="1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，数据或程序保存在字符串变量中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根据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设计范式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分类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过程式 -- 通过从C语言保留下来的函数库中的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输入/输出函数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来实现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面向对象 -- 通过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C++的I/O类库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来实现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输入/输出概述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body"/>
          </p:nvPr>
        </p:nvSpPr>
        <p:spPr>
          <a:xfrm>
            <a:off x="1187450" y="2492375"/>
            <a:ext cx="6429375" cy="19986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输入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solidFill>
                <a:srgbClr val="0070C0"/>
              </a:solidFill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body"/>
          </p:nvPr>
        </p:nvSpPr>
        <p:spPr>
          <a:xfrm>
            <a:off x="633413" y="2133600"/>
            <a:ext cx="8042275" cy="3127375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ts val="1200"/>
              </a:spcAft>
            </a:pPr>
            <a:r>
              <a:rPr lang="zh-CN" altLang="en-US" sz="2600" b="1" dirty="0"/>
              <a:t>如果需要打开一个既能读入数据、也能输出数据的文件，则需要创建一个</a:t>
            </a: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fstream</a:t>
            </a:r>
            <a:r>
              <a:rPr lang="zh-CN" altLang="en-US" sz="2600" b="1" dirty="0">
                <a:solidFill>
                  <a:srgbClr val="FF0000"/>
                </a:solidFill>
              </a:rPr>
              <a:t>类的对象</a:t>
            </a:r>
            <a:r>
              <a:rPr lang="zh-CN" altLang="en-US" sz="2600" b="1" dirty="0"/>
              <a:t>。 </a:t>
            </a:r>
            <a:endParaRPr lang="zh-CN" altLang="en-US" sz="2600" b="1" dirty="0"/>
          </a:p>
          <a:p>
            <a:r>
              <a:rPr lang="zh-CN" altLang="en-US" sz="2600" b="1" dirty="0"/>
              <a:t>创建</a:t>
            </a:r>
            <a:r>
              <a:rPr lang="zh-CN" altLang="en-US" sz="2600" b="1" dirty="0">
                <a:cs typeface="Times New Roman" panose="02020603050405020304" pitchFamily="18" charset="0"/>
              </a:rPr>
              <a:t>fstream</a:t>
            </a:r>
            <a:r>
              <a:rPr lang="zh-CN" altLang="en-US" sz="2600" b="1" dirty="0"/>
              <a:t>类的对象并建立与外部文件的联系时，文件打开方式应为：</a:t>
            </a:r>
            <a:endParaRPr lang="zh-CN" altLang="en-US" sz="26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ios::in | ios::out</a:t>
            </a:r>
            <a:r>
              <a:rPr lang="zh-CN" altLang="en-US" sz="2200" b="1" dirty="0"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可在文件任意位置读写</a:t>
            </a:r>
            <a:endParaRPr lang="zh-CN" altLang="en-US" sz="22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ios::in | ios::app</a:t>
            </a:r>
            <a:r>
              <a:rPr lang="zh-CN" altLang="en-US" sz="2200" b="1" dirty="0"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可在文件任意位置读，但只能在文件末尾写 </a:t>
            </a:r>
            <a:endParaRPr lang="zh-CN" altLang="en-US" sz="22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188595"/>
            <a:ext cx="8298180" cy="130873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用IO类库中的类实现例</a:t>
            </a:r>
            <a:r>
              <a:rPr lang="en-US" altLang="zh-CN"/>
              <a:t>8</a:t>
            </a:r>
            <a:r>
              <a:rPr lang="zh-CN" altLang="en-US"/>
              <a:t>-3中程序的功能。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解:例</a:t>
            </a:r>
            <a:r>
              <a:rPr lang="en-US" altLang="zh-CN"/>
              <a:t>8</a:t>
            </a:r>
            <a:r>
              <a:rPr lang="zh-CN" altLang="en-US"/>
              <a:t>-3 的程序用库函数来实现文本文件数据的输入，下面利用I/类来实现相同的功能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8145"/>
          <a:stretch>
            <a:fillRect/>
          </a:stretch>
        </p:blipFill>
        <p:spPr>
          <a:xfrm>
            <a:off x="467360" y="1628775"/>
            <a:ext cx="8121015" cy="525272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67220" y="3429000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P321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360" y="1124585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……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39115" y="1628775"/>
            <a:ext cx="7418705" cy="51689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539115" y="2853055"/>
            <a:ext cx="8121015" cy="27876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1547813" y="404813"/>
            <a:ext cx="822960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sz="3600" b="1" dirty="0"/>
              <a:t>本章内容</a:t>
            </a:r>
            <a:endParaRPr lang="zh-CN" altLang="zh-CN" sz="3600" b="1" dirty="0"/>
          </a:p>
        </p:txBody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概述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面向控制台的输入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面向文件的输入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9.4 </a:t>
            </a:r>
            <a:r>
              <a:rPr lang="zh-CN" altLang="en-US" sz="2800" b="1" dirty="0">
                <a:solidFill>
                  <a:srgbClr val="0070C0"/>
                </a:solidFill>
              </a:rPr>
              <a:t>面向字符串变量的输入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</a:rPr>
              <a:t>输出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259013"/>
            <a:ext cx="7859713" cy="2393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字符串变量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作为输入源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输出目的地：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6708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程序中的有些数据并不直接输出到标准输出设备或文件，而是需要保存在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某个字符串变量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/>
            </a:pP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6708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程序中的有些数据并不直接从标准输入设备或文件输入，而是需要从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某个字符串变量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中读入。 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28750" y="636588"/>
            <a:ext cx="7286625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800" kern="0" cap="none" spc="0" normalizeH="0" baseline="0" noProof="0">
                <a:latin typeface="+mj-lt"/>
                <a:ea typeface="+mj-ea"/>
                <a:cs typeface="+mj-cs"/>
              </a:rPr>
              <a:t>9.4 </a:t>
            </a:r>
            <a:r>
              <a:rPr kumimoji="0" lang="zh-CN" altLang="en-US" sz="3800" kern="0" cap="none" spc="0" normalizeH="0" baseline="0" noProof="0">
                <a:latin typeface="+mj-lt"/>
                <a:ea typeface="+mj-ea"/>
                <a:cs typeface="+mj-cs"/>
              </a:rPr>
              <a:t>面向字符串变量的输入</a:t>
            </a:r>
            <a:r>
              <a:rPr kumimoji="0" lang="en-US" altLang="zh-CN" sz="38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8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38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938" y="1052736"/>
            <a:ext cx="8215313" cy="5027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stream&gt;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再创建类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istrstream、ostrstream或strstream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的对象。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然后，用与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类库的文件输入/输出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类似的操作进行输入/输出即可，例如：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对于ostrstream类 ：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char buf[100];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……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ostrstream str_buf;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或ostrstream str_buf(buf,100);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str_buf &lt;&lt; x &lt;&lt; y &lt;&lt; endl;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对于istrstream类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char buf[100];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istrstream str_buf(buf);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或istrstream str_buf(buf,100);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……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str_buf &gt;&gt; x &gt;&gt; 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28750" y="404664"/>
            <a:ext cx="7286625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800" kern="0" cap="none" spc="0" normalizeH="0" baseline="0" noProof="0" dirty="0">
                <a:latin typeface="+mj-lt"/>
                <a:ea typeface="+mj-ea"/>
                <a:cs typeface="+mj-cs"/>
              </a:rPr>
              <a:t>9.4 </a:t>
            </a:r>
            <a:r>
              <a:rPr kumimoji="0" lang="zh-CN" altLang="en-US" sz="3800" kern="0" cap="none" spc="0" normalizeH="0" baseline="0" noProof="0" dirty="0">
                <a:latin typeface="+mj-lt"/>
                <a:ea typeface="+mj-ea"/>
                <a:cs typeface="+mj-cs"/>
              </a:rPr>
              <a:t>面向字符串变量的输入</a:t>
            </a:r>
            <a:r>
              <a:rPr kumimoji="0" lang="en-US" altLang="zh-CN" sz="3800" kern="0" cap="none" spc="0" normalizeH="0" baseline="0" noProof="0" dirty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800" kern="0" cap="none" spc="0" normalizeH="0" baseline="0" noProof="0" dirty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38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body"/>
          </p:nvPr>
        </p:nvSpPr>
        <p:spPr>
          <a:xfrm>
            <a:off x="323850" y="3857308"/>
            <a:ext cx="8296275" cy="1728787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110000"/>
              </a:lnSpc>
            </a:pPr>
            <a:r>
              <a:rPr lang="zh-CN" altLang="en-US" sz="2600" b="1" dirty="0"/>
              <a:t>在</a:t>
            </a:r>
            <a:r>
              <a:rPr lang="en-US" altLang="zh-CN" sz="2600" b="1" dirty="0">
                <a:solidFill>
                  <a:srgbClr val="FF0000"/>
                </a:solidFill>
              </a:rPr>
              <a:t>C++</a:t>
            </a:r>
            <a:r>
              <a:rPr lang="zh-CN" altLang="en-US" sz="2600" b="1" dirty="0">
                <a:solidFill>
                  <a:srgbClr val="FF0000"/>
                </a:solidFill>
              </a:rPr>
              <a:t>新标准</a:t>
            </a:r>
            <a:r>
              <a:rPr lang="zh-CN" altLang="en-US" sz="2600" b="1" dirty="0"/>
              <a:t>中，类istrstream、ostrstream和strstream分别被</a:t>
            </a:r>
            <a:r>
              <a:rPr lang="zh-CN" altLang="en-US" sz="2600" b="1" dirty="0">
                <a:solidFill>
                  <a:srgbClr val="0070C0"/>
                </a:solidFill>
              </a:rPr>
              <a:t>istr</a:t>
            </a:r>
            <a:r>
              <a:rPr lang="en-US" altLang="zh-CN" sz="2600" b="1" dirty="0">
                <a:solidFill>
                  <a:srgbClr val="0070C0"/>
                </a:solidFill>
              </a:rPr>
              <a:t>ing</a:t>
            </a:r>
            <a:r>
              <a:rPr lang="zh-CN" altLang="en-US" sz="2600" b="1" dirty="0">
                <a:solidFill>
                  <a:srgbClr val="0070C0"/>
                </a:solidFill>
              </a:rPr>
              <a:t>stream、ostr</a:t>
            </a:r>
            <a:r>
              <a:rPr lang="en-US" altLang="zh-CN" sz="2600" b="1" dirty="0">
                <a:solidFill>
                  <a:srgbClr val="0070C0"/>
                </a:solidFill>
              </a:rPr>
              <a:t>ing</a:t>
            </a:r>
            <a:r>
              <a:rPr lang="zh-CN" altLang="en-US" sz="2600" b="1" dirty="0">
                <a:solidFill>
                  <a:srgbClr val="0070C0"/>
                </a:solidFill>
              </a:rPr>
              <a:t>stream和str</a:t>
            </a:r>
            <a:r>
              <a:rPr lang="en-US" altLang="zh-CN" sz="2600" b="1" dirty="0">
                <a:solidFill>
                  <a:srgbClr val="0070C0"/>
                </a:solidFill>
              </a:rPr>
              <a:t>ing</a:t>
            </a:r>
            <a:r>
              <a:rPr lang="zh-CN" altLang="en-US" sz="2600" b="1" dirty="0">
                <a:solidFill>
                  <a:srgbClr val="0070C0"/>
                </a:solidFill>
              </a:rPr>
              <a:t>stream</a:t>
            </a:r>
            <a:r>
              <a:rPr lang="zh-CN" altLang="en-US" sz="2600" b="1" dirty="0"/>
              <a:t>所替代（在头文件</a:t>
            </a:r>
            <a:r>
              <a:rPr lang="en-US" altLang="zh-CN" sz="2600" b="1" dirty="0">
                <a:solidFill>
                  <a:srgbClr val="0070C0"/>
                </a:solidFill>
              </a:rPr>
              <a:t>&lt;sstream&gt;</a:t>
            </a:r>
            <a:r>
              <a:rPr lang="zh-CN" altLang="en-US" sz="2600" b="1" dirty="0"/>
              <a:t>中声明）</a:t>
            </a:r>
            <a:endParaRPr lang="zh-CN" altLang="en-US" sz="2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28750" y="636588"/>
            <a:ext cx="7286625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800" kern="0" cap="none" spc="0" normalizeH="0" baseline="0" noProof="0">
                <a:latin typeface="+mj-lt"/>
                <a:ea typeface="+mj-ea"/>
                <a:cs typeface="+mj-cs"/>
              </a:rPr>
              <a:t>9.4 </a:t>
            </a:r>
            <a:r>
              <a:rPr kumimoji="0" lang="zh-CN" altLang="en-US" sz="3800" kern="0" cap="none" spc="0" normalizeH="0" baseline="0" noProof="0">
                <a:latin typeface="+mj-lt"/>
                <a:ea typeface="+mj-ea"/>
                <a:cs typeface="+mj-cs"/>
              </a:rPr>
              <a:t>面向字符串变量的输入</a:t>
            </a:r>
            <a:r>
              <a:rPr kumimoji="0" lang="en-US" altLang="zh-CN" sz="38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8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38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844675"/>
            <a:ext cx="779272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使用ostrstream类的成员函数str可获取str buf中字符串缓存的首地址，例如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char *p=str buf.str();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5605" y="836930"/>
            <a:ext cx="82594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>
                <a:ea typeface="宋体" panose="02010600030101010101" pitchFamily="2" charset="-122"/>
              </a:rPr>
              <a:t>1、编写一个拷贝程序，它能把一个文件中的内容复制到另一个文件中去。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72509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9750" y="116632"/>
            <a:ext cx="8751092" cy="3683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ea typeface="宋体" panose="02010600030101010101" pitchFamily="2" charset="-122"/>
              </a:rPr>
              <a:t>1、编写一个拷贝程序，它能把一个文件中的内容复制到另一个文件中去。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" y="332656"/>
            <a:ext cx="5472544" cy="5538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//copy.cpp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"copy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&gt;\n";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in|ios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::binary);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"source file open failure!\n";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exit(-1);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out|ios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::binary);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"destination file open failure!\n";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exit(-1);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36235" y="1340485"/>
            <a:ext cx="4228539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 (!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in_file.eof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out_file.put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out_file.close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28040" y="76454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zh-CN" sz="1800">
                <a:ea typeface="宋体" panose="02010600030101010101" pitchFamily="2" charset="-122"/>
              </a:rPr>
              <a:t>2.  </a:t>
            </a:r>
            <a:r>
              <a:rPr lang="zh-CN" sz="1800">
                <a:ea typeface="宋体" panose="02010600030101010101" pitchFamily="2" charset="-122"/>
              </a:rPr>
              <a:t>编写一个程序，统计一个文本文件的行数。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5589240"/>
            <a:ext cx="5881688" cy="6397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I/O类库中主要的类以及它们之间的关系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2291" name="Group 3"/>
          <p:cNvGrpSpPr/>
          <p:nvPr/>
        </p:nvGrpSpPr>
        <p:grpSpPr>
          <a:xfrm>
            <a:off x="450850" y="2370138"/>
            <a:ext cx="4679950" cy="2943225"/>
            <a:chOff x="0" y="25"/>
            <a:chExt cx="1368" cy="911"/>
          </a:xfrm>
        </p:grpSpPr>
        <p:sp>
          <p:nvSpPr>
            <p:cNvPr id="12312" name="Line 5"/>
            <p:cNvSpPr/>
            <p:nvPr/>
          </p:nvSpPr>
          <p:spPr>
            <a:xfrm>
              <a:off x="0" y="25"/>
              <a:ext cx="0" cy="5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3" name="Line 6"/>
            <p:cNvSpPr/>
            <p:nvPr/>
          </p:nvSpPr>
          <p:spPr>
            <a:xfrm>
              <a:off x="0" y="62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Line 7"/>
            <p:cNvSpPr/>
            <p:nvPr/>
          </p:nvSpPr>
          <p:spPr>
            <a:xfrm>
              <a:off x="0" y="586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5" name="Line 8"/>
            <p:cNvSpPr/>
            <p:nvPr/>
          </p:nvSpPr>
          <p:spPr>
            <a:xfrm>
              <a:off x="144" y="124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Line 9"/>
            <p:cNvSpPr/>
            <p:nvPr/>
          </p:nvSpPr>
          <p:spPr>
            <a:xfrm>
              <a:off x="144" y="312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7" name="Line 10"/>
            <p:cNvSpPr/>
            <p:nvPr/>
          </p:nvSpPr>
          <p:spPr>
            <a:xfrm>
              <a:off x="144" y="436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Line 11"/>
            <p:cNvSpPr/>
            <p:nvPr/>
          </p:nvSpPr>
          <p:spPr>
            <a:xfrm>
              <a:off x="144" y="624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Line 12"/>
            <p:cNvSpPr/>
            <p:nvPr/>
          </p:nvSpPr>
          <p:spPr>
            <a:xfrm>
              <a:off x="144" y="811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0" name="Line 13"/>
            <p:cNvSpPr/>
            <p:nvPr/>
          </p:nvSpPr>
          <p:spPr>
            <a:xfrm>
              <a:off x="144" y="936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1" name="Line 14"/>
            <p:cNvSpPr/>
            <p:nvPr/>
          </p:nvSpPr>
          <p:spPr>
            <a:xfrm>
              <a:off x="144" y="187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Line 15"/>
            <p:cNvSpPr/>
            <p:nvPr/>
          </p:nvSpPr>
          <p:spPr>
            <a:xfrm>
              <a:off x="144" y="686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3" name="Line 16"/>
            <p:cNvSpPr/>
            <p:nvPr/>
          </p:nvSpPr>
          <p:spPr>
            <a:xfrm>
              <a:off x="1152" y="187"/>
              <a:ext cx="0" cy="2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4" name="Line 17"/>
            <p:cNvSpPr/>
            <p:nvPr/>
          </p:nvSpPr>
          <p:spPr>
            <a:xfrm flipV="1">
              <a:off x="1152" y="499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5" name="Line 18"/>
            <p:cNvSpPr/>
            <p:nvPr/>
          </p:nvSpPr>
          <p:spPr>
            <a:xfrm>
              <a:off x="1152" y="436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6" name="Line 19"/>
            <p:cNvSpPr/>
            <p:nvPr/>
          </p:nvSpPr>
          <p:spPr>
            <a:xfrm>
              <a:off x="1152" y="499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7" name="Line 20"/>
            <p:cNvSpPr/>
            <p:nvPr/>
          </p:nvSpPr>
          <p:spPr>
            <a:xfrm>
              <a:off x="1296" y="532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8" name="Line 21"/>
            <p:cNvSpPr/>
            <p:nvPr/>
          </p:nvSpPr>
          <p:spPr>
            <a:xfrm>
              <a:off x="1296" y="582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9" name="Line 22"/>
            <p:cNvSpPr/>
            <p:nvPr/>
          </p:nvSpPr>
          <p:spPr>
            <a:xfrm>
              <a:off x="1296" y="719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92" name="Text Box 23"/>
          <p:cNvSpPr txBox="1"/>
          <p:nvPr/>
        </p:nvSpPr>
        <p:spPr>
          <a:xfrm>
            <a:off x="142875" y="1928813"/>
            <a:ext cx="68961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ios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3" name="Text Box 24"/>
          <p:cNvSpPr txBox="1"/>
          <p:nvPr/>
        </p:nvSpPr>
        <p:spPr>
          <a:xfrm>
            <a:off x="719138" y="2257425"/>
            <a:ext cx="13708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4" name="Text Box 25"/>
          <p:cNvSpPr txBox="1"/>
          <p:nvPr/>
        </p:nvSpPr>
        <p:spPr>
          <a:xfrm>
            <a:off x="719138" y="3929063"/>
            <a:ext cx="1459054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ostream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5" name="Text Box 26"/>
          <p:cNvSpPr txBox="1"/>
          <p:nvPr/>
        </p:nvSpPr>
        <p:spPr>
          <a:xfrm>
            <a:off x="1143000" y="3048000"/>
            <a:ext cx="147989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ifstream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6" name="Text Box 27"/>
          <p:cNvSpPr txBox="1"/>
          <p:nvPr/>
        </p:nvSpPr>
        <p:spPr>
          <a:xfrm>
            <a:off x="1143000" y="3468688"/>
            <a:ext cx="1768433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istrstream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7" name="Text Box 28"/>
          <p:cNvSpPr txBox="1"/>
          <p:nvPr/>
        </p:nvSpPr>
        <p:spPr>
          <a:xfrm>
            <a:off x="1143000" y="4654550"/>
            <a:ext cx="156805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ofstream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8" name="Text Box 29"/>
          <p:cNvSpPr txBox="1"/>
          <p:nvPr/>
        </p:nvSpPr>
        <p:spPr>
          <a:xfrm>
            <a:off x="1143000" y="5072063"/>
            <a:ext cx="185659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ostrstream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9" name="Text Box 30"/>
          <p:cNvSpPr txBox="1"/>
          <p:nvPr/>
        </p:nvSpPr>
        <p:spPr>
          <a:xfrm>
            <a:off x="4678363" y="3565525"/>
            <a:ext cx="154721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iostream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300" name="Text Box 31"/>
          <p:cNvSpPr txBox="1"/>
          <p:nvPr/>
        </p:nvSpPr>
        <p:spPr>
          <a:xfrm>
            <a:off x="5183188" y="3968750"/>
            <a:ext cx="139172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fstream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301" name="Text Box 32"/>
          <p:cNvSpPr txBox="1"/>
          <p:nvPr/>
        </p:nvSpPr>
        <p:spPr>
          <a:xfrm>
            <a:off x="5183188" y="4357688"/>
            <a:ext cx="16802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strstream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302" name="Rectangle 32"/>
          <p:cNvSpPr/>
          <p:nvPr/>
        </p:nvSpPr>
        <p:spPr>
          <a:xfrm>
            <a:off x="1928813" y="2286000"/>
            <a:ext cx="1304925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控制台输入</a:t>
            </a:r>
            <a:endParaRPr lang="zh-CN" altLang="zh-CN" sz="1800" b="1" dirty="0"/>
          </a:p>
        </p:txBody>
      </p:sp>
      <p:sp>
        <p:nvSpPr>
          <p:cNvPr id="12303" name="Rectangle 33"/>
          <p:cNvSpPr/>
          <p:nvPr/>
        </p:nvSpPr>
        <p:spPr>
          <a:xfrm>
            <a:off x="2714625" y="3484563"/>
            <a:ext cx="1606550" cy="360362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字符串变量输入</a:t>
            </a:r>
            <a:endParaRPr lang="zh-CN" altLang="zh-CN" sz="1800" b="1" dirty="0"/>
          </a:p>
        </p:txBody>
      </p:sp>
      <p:sp>
        <p:nvSpPr>
          <p:cNvPr id="12304" name="Rectangle 34"/>
          <p:cNvSpPr/>
          <p:nvPr/>
        </p:nvSpPr>
        <p:spPr>
          <a:xfrm>
            <a:off x="2500313" y="3070225"/>
            <a:ext cx="1009650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文件输入</a:t>
            </a:r>
            <a:endParaRPr lang="zh-CN" altLang="zh-CN" sz="1800" b="1" dirty="0"/>
          </a:p>
        </p:txBody>
      </p:sp>
      <p:sp>
        <p:nvSpPr>
          <p:cNvPr id="12305" name="Rectangle 35"/>
          <p:cNvSpPr/>
          <p:nvPr/>
        </p:nvSpPr>
        <p:spPr>
          <a:xfrm>
            <a:off x="2052638" y="3965575"/>
            <a:ext cx="1304925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控制台输出</a:t>
            </a:r>
            <a:endParaRPr lang="zh-CN" altLang="zh-CN" sz="1800" b="1" dirty="0"/>
          </a:p>
        </p:txBody>
      </p:sp>
      <p:sp>
        <p:nvSpPr>
          <p:cNvPr id="12306" name="Rectangle 36"/>
          <p:cNvSpPr/>
          <p:nvPr/>
        </p:nvSpPr>
        <p:spPr>
          <a:xfrm>
            <a:off x="6053138" y="3600450"/>
            <a:ext cx="1304925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/>
              <a:t>输入/输出</a:t>
            </a:r>
            <a:endParaRPr lang="zh-CN" altLang="en-US" sz="1800" b="1" dirty="0"/>
          </a:p>
        </p:txBody>
      </p:sp>
      <p:sp>
        <p:nvSpPr>
          <p:cNvPr id="12307" name="Rectangle 37"/>
          <p:cNvSpPr/>
          <p:nvPr/>
        </p:nvSpPr>
        <p:spPr>
          <a:xfrm>
            <a:off x="6429375" y="4003675"/>
            <a:ext cx="1643063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/>
              <a:t>文件输入/输出</a:t>
            </a:r>
            <a:endParaRPr lang="zh-CN" altLang="en-US" sz="1800" b="1" dirty="0"/>
          </a:p>
        </p:txBody>
      </p:sp>
      <p:sp>
        <p:nvSpPr>
          <p:cNvPr id="12308" name="Rectangle 38"/>
          <p:cNvSpPr/>
          <p:nvPr/>
        </p:nvSpPr>
        <p:spPr>
          <a:xfrm>
            <a:off x="6697663" y="4397375"/>
            <a:ext cx="2232025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/>
              <a:t>字符串变量输入/输出</a:t>
            </a:r>
            <a:endParaRPr lang="zh-CN" altLang="en-US" sz="2400" b="1" dirty="0"/>
          </a:p>
        </p:txBody>
      </p:sp>
      <p:sp>
        <p:nvSpPr>
          <p:cNvPr id="12309" name="Rectangle 39"/>
          <p:cNvSpPr/>
          <p:nvPr/>
        </p:nvSpPr>
        <p:spPr>
          <a:xfrm>
            <a:off x="2571750" y="4681538"/>
            <a:ext cx="1008063" cy="360362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文件输出</a:t>
            </a:r>
            <a:endParaRPr lang="zh-CN" altLang="zh-CN" sz="1800" b="1" dirty="0"/>
          </a:p>
        </p:txBody>
      </p:sp>
      <p:sp>
        <p:nvSpPr>
          <p:cNvPr id="12310" name="Rectangle 40"/>
          <p:cNvSpPr/>
          <p:nvPr/>
        </p:nvSpPr>
        <p:spPr>
          <a:xfrm>
            <a:off x="2816225" y="5106988"/>
            <a:ext cx="1606550" cy="360362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字符串变量输出</a:t>
            </a:r>
            <a:endParaRPr lang="zh-CN" altLang="zh-CN" sz="1800" b="1" dirty="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输入/输出概述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 p305</a:t>
            </a:r>
            <a:endParaRPr kumimoji="0" lang="en-US" altLang="zh-CN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6165215"/>
            <a:ext cx="83769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315" y="260350"/>
            <a:ext cx="6648450" cy="58464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//lines.cpp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&lt;fstream&gt;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int main(int argc, char *argv[])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{ if (argc != 2) 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{ cout &lt;&lt; "lines &lt;filename&gt;\n"; 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ifstream in_file(argv[1],ios::in);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if (!in_file) 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{ cout &lt;&lt; "source file open failure!\n";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exit(-1);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char str[1024]; //</a:t>
            </a:r>
            <a:r>
              <a:rPr 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文件的每一行最大字符数不能超过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int count=0; //</a:t>
            </a:r>
            <a:r>
              <a:rPr 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用于行数统计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436235" y="1340485"/>
            <a:ext cx="330898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while (!in_file.eof())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{ count++;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in_file.getline(str,1024);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in_file.close();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cout &lt;&lt; count &lt;&lt; endl;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615238" cy="4102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istream类的使用举例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通过创建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istream类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（或其派生类）的对象来进行输入操作。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istream类重载了操作符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“&gt;&gt;”（抽取），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用它可进行基本类型数据的输入操作。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例如：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istream in( ... );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//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创建输入对象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in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in &gt;&gt; x;    //x是一个变量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in &gt;&gt; y;    //y是一个变量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in &gt;&gt; x &gt;&gt; y;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输入/输出概述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615238" cy="4102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stream类的使用举例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通过创建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o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stream类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（或其派生类）的对象来进行输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操作。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stream类重载了操作符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“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&lt;&lt;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”（插入）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，用它可进行基本类型数据的输出操作。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例如：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ostream out(...);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//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创建输出对象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out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out &lt;&lt; e1;  //e1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是一个表达式的数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out &lt;&lt; e2;  //e2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是一个表达式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数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out &lt;&lt; e1 &lt;&lt; e2;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输入/输出概述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COMMONDATA" val="eyJoZGlkIjoiODg5ODdlNWEyZTZjYmQ3ZTBmY2M1NDE2MjJhYjZmNWIifQ=="/>
  <p:tag name="KSO_WPP_MARK_KEY" val="0144a707-54a5-40ba-a1a7-bff74073a34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0</TotalTime>
  <Words>13670</Words>
  <Application>WPS 演示</Application>
  <PresentationFormat>全屏显示(4:3)</PresentationFormat>
  <Paragraphs>992</Paragraphs>
  <Slides>70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88" baseType="lpstr">
      <vt:lpstr>Arial</vt:lpstr>
      <vt:lpstr>宋体</vt:lpstr>
      <vt:lpstr>Wingdings</vt:lpstr>
      <vt:lpstr>楷体_GB2312</vt:lpstr>
      <vt:lpstr>新宋体</vt:lpstr>
      <vt:lpstr>Times New Roman</vt:lpstr>
      <vt:lpstr>大黑体</vt:lpstr>
      <vt:lpstr>Harmony Text</vt:lpstr>
      <vt:lpstr>Segoe Print</vt:lpstr>
      <vt:lpstr>楷体</vt:lpstr>
      <vt:lpstr>Verdana</vt:lpstr>
      <vt:lpstr>微软雅黑</vt:lpstr>
      <vt:lpstr>Arial Unicode MS</vt:lpstr>
      <vt:lpstr>Courier New</vt:lpstr>
      <vt:lpstr>黑体</vt:lpstr>
      <vt:lpstr>楷体_GB2312</vt:lpstr>
      <vt:lpstr>Echo</vt:lpstr>
      <vt:lpstr>1_Echo</vt:lpstr>
      <vt:lpstr>第九章 输入/输出</vt:lpstr>
      <vt:lpstr>PowerPoint 演示文稿</vt:lpstr>
      <vt:lpstr>本章内容</vt:lpstr>
      <vt:lpstr>9.1 输入/输出概述</vt:lpstr>
      <vt:lpstr>PowerPoint 演示文稿</vt:lpstr>
      <vt:lpstr>PowerPoint 演示文稿</vt:lpstr>
      <vt:lpstr>I/O类库中主要的类以及它们之间的关系</vt:lpstr>
      <vt:lpstr>PowerPoint 演示文稿</vt:lpstr>
      <vt:lpstr>PowerPoint 演示文稿</vt:lpstr>
      <vt:lpstr>本章内容</vt:lpstr>
      <vt:lpstr>9.2 面向控制台的输入/输出p302</vt:lpstr>
      <vt:lpstr>PowerPoint 演示文稿</vt:lpstr>
      <vt:lpstr>9.2 面向控制台的输入/输出</vt:lpstr>
      <vt:lpstr>PowerPoint 演示文稿</vt:lpstr>
      <vt:lpstr>PowerPoint 演示文稿</vt:lpstr>
      <vt:lpstr>PowerPoint 演示文稿</vt:lpstr>
      <vt:lpstr>9.2 面向控制台的输入/输出</vt:lpstr>
      <vt:lpstr>9.2 面向控制台的输入/输出 P306</vt:lpstr>
      <vt:lpstr>PowerPoint 演示文稿</vt:lpstr>
      <vt:lpstr>PowerPoint 演示文稿</vt:lpstr>
      <vt:lpstr>PowerPoint 演示文稿</vt:lpstr>
      <vt:lpstr>PowerPoint 演示文稿</vt:lpstr>
      <vt:lpstr>9.2 面向控制台的输入/输出</vt:lpstr>
      <vt:lpstr>PowerPoint 演示文稿</vt:lpstr>
      <vt:lpstr>PowerPoint 演示文稿</vt:lpstr>
      <vt:lpstr>PowerPoint 演示文稿</vt:lpstr>
      <vt:lpstr>PowerPoint 演示文稿</vt:lpstr>
      <vt:lpstr>9.2 面向控制台的输入/输出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宇宙中的那只萤火虫</cp:lastModifiedBy>
  <cp:revision>903</cp:revision>
  <dcterms:created xsi:type="dcterms:W3CDTF">2005-02-20T09:54:00Z</dcterms:created>
  <dcterms:modified xsi:type="dcterms:W3CDTF">2024-05-22T13:41:42Z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4EC55F721F154E57831E24FF463D7913</vt:lpwstr>
  </property>
</Properties>
</file>