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emf" ContentType="image/x-emf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  <p:sldMasterId id="2147483653" r:id="rId3"/>
    <p:sldMasterId id="2147483658" r:id="rId4"/>
  </p:sldMasterIdLst>
  <p:notesMasterIdLst>
    <p:notesMasterId r:id="rId5"/>
  </p:notesMasterIdLst>
  <p:handoutMasterIdLst>
    <p:handoutMasterId r:id="rId6"/>
  </p:handoutMasterIdLst>
  <p:sldIdLst>
    <p:sldId id="409" r:id="rId7"/>
    <p:sldId id="982" r:id="rId8"/>
    <p:sldId id="818" r:id="rId9"/>
    <p:sldId id="774" r:id="rId10"/>
    <p:sldId id="1306" r:id="rId11"/>
    <p:sldId id="826" r:id="rId12"/>
    <p:sldId id="741" r:id="rId13"/>
    <p:sldId id="1305" r:id="rId14"/>
    <p:sldId id="1356" r:id="rId15"/>
    <p:sldId id="824" r:id="rId16"/>
    <p:sldId id="895" r:id="rId17"/>
    <p:sldId id="865" r:id="rId18"/>
    <p:sldId id="1202" r:id="rId19"/>
    <p:sldId id="1203" r:id="rId20"/>
    <p:sldId id="1204" r:id="rId21"/>
    <p:sldId id="1205" r:id="rId22"/>
    <p:sldId id="1242" r:id="rId23"/>
    <p:sldId id="1241" r:id="rId24"/>
    <p:sldId id="1201" r:id="rId25"/>
    <p:sldId id="1246" r:id="rId26"/>
    <p:sldId id="1245" r:id="rId27"/>
    <p:sldId id="1308" r:id="rId28"/>
    <p:sldId id="1309" r:id="rId29"/>
    <p:sldId id="1244" r:id="rId30"/>
    <p:sldId id="1243" r:id="rId31"/>
    <p:sldId id="1310" r:id="rId32"/>
    <p:sldId id="1311" r:id="rId33"/>
    <p:sldId id="1312" r:id="rId34"/>
    <p:sldId id="1303" r:id="rId35"/>
    <p:sldId id="779" r:id="rId36"/>
    <p:sldId id="1028" r:id="rId37"/>
    <p:sldId id="780" r:id="rId38"/>
    <p:sldId id="1029" r:id="rId39"/>
    <p:sldId id="902" r:id="rId40"/>
    <p:sldId id="897" r:id="rId41"/>
    <p:sldId id="903" r:id="rId42"/>
    <p:sldId id="905" r:id="rId43"/>
    <p:sldId id="1313" r:id="rId44"/>
    <p:sldId id="1314" r:id="rId45"/>
    <p:sldId id="1315" r:id="rId46"/>
    <p:sldId id="1316" r:id="rId47"/>
    <p:sldId id="1030" r:id="rId48"/>
    <p:sldId id="1031" r:id="rId49"/>
    <p:sldId id="1032" r:id="rId50"/>
    <p:sldId id="1207" r:id="rId51"/>
    <p:sldId id="1035" r:id="rId52"/>
    <p:sldId id="676" r:id="rId53"/>
    <p:sldId id="1210" r:id="rId54"/>
    <p:sldId id="1212" r:id="rId55"/>
    <p:sldId id="1213" r:id="rId56"/>
    <p:sldId id="1304" r:id="rId57"/>
    <p:sldId id="1215" r:id="rId58"/>
    <p:sldId id="1214" r:id="rId59"/>
    <p:sldId id="1217" r:id="rId60"/>
    <p:sldId id="441" r:id="rId61"/>
    <p:sldId id="414" r:id="rId62"/>
  </p:sldIdLst>
  <p:sldSz cx="12192000" cy="6858000"/>
  <p:notesSz cx="6858000" cy="9144000"/>
  <p:custDataLst>
    <p:tags r:id="rId6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恰学教育2" initials="恰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24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5" cy="72005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2.xml" /><Relationship Id="rId30" Type="http://schemas.openxmlformats.org/officeDocument/2006/relationships/slide" Target="slides/slide24.xml" /><Relationship Id="rId31" Type="http://schemas.openxmlformats.org/officeDocument/2006/relationships/slide" Target="slides/slide25.xml" /><Relationship Id="rId32" Type="http://schemas.openxmlformats.org/officeDocument/2006/relationships/slide" Target="slides/slide26.xml" /><Relationship Id="rId33" Type="http://schemas.openxmlformats.org/officeDocument/2006/relationships/slide" Target="slides/slide27.xml" /><Relationship Id="rId34" Type="http://schemas.openxmlformats.org/officeDocument/2006/relationships/slide" Target="slides/slide28.xml" /><Relationship Id="rId35" Type="http://schemas.openxmlformats.org/officeDocument/2006/relationships/slide" Target="slides/slide29.xml" /><Relationship Id="rId36" Type="http://schemas.openxmlformats.org/officeDocument/2006/relationships/slide" Target="slides/slide30.xml" /><Relationship Id="rId37" Type="http://schemas.openxmlformats.org/officeDocument/2006/relationships/slide" Target="slides/slide31.xml" /><Relationship Id="rId38" Type="http://schemas.openxmlformats.org/officeDocument/2006/relationships/slide" Target="slides/slide32.xml" /><Relationship Id="rId39" Type="http://schemas.openxmlformats.org/officeDocument/2006/relationships/slide" Target="slides/slide33.xml" /><Relationship Id="rId4" Type="http://schemas.openxmlformats.org/officeDocument/2006/relationships/slideMaster" Target="slideMasters/slideMaster3.xml" /><Relationship Id="rId40" Type="http://schemas.openxmlformats.org/officeDocument/2006/relationships/slide" Target="slides/slide34.xml" /><Relationship Id="rId41" Type="http://schemas.openxmlformats.org/officeDocument/2006/relationships/slide" Target="slides/slide35.xml" /><Relationship Id="rId42" Type="http://schemas.openxmlformats.org/officeDocument/2006/relationships/slide" Target="slides/slide36.xml" /><Relationship Id="rId43" Type="http://schemas.openxmlformats.org/officeDocument/2006/relationships/slide" Target="slides/slide37.xml" /><Relationship Id="rId44" Type="http://schemas.openxmlformats.org/officeDocument/2006/relationships/slide" Target="slides/slide38.xml" /><Relationship Id="rId45" Type="http://schemas.openxmlformats.org/officeDocument/2006/relationships/slide" Target="slides/slide39.xml" /><Relationship Id="rId46" Type="http://schemas.openxmlformats.org/officeDocument/2006/relationships/slide" Target="slides/slide40.xml" /><Relationship Id="rId47" Type="http://schemas.openxmlformats.org/officeDocument/2006/relationships/slide" Target="slides/slide41.xml" /><Relationship Id="rId48" Type="http://schemas.openxmlformats.org/officeDocument/2006/relationships/slide" Target="slides/slide42.xml" /><Relationship Id="rId49" Type="http://schemas.openxmlformats.org/officeDocument/2006/relationships/slide" Target="slides/slide43.xml" /><Relationship Id="rId5" Type="http://schemas.openxmlformats.org/officeDocument/2006/relationships/notesMaster" Target="notesMasters/notesMaster1.xml" /><Relationship Id="rId50" Type="http://schemas.openxmlformats.org/officeDocument/2006/relationships/slide" Target="slides/slide44.xml" /><Relationship Id="rId51" Type="http://schemas.openxmlformats.org/officeDocument/2006/relationships/slide" Target="slides/slide45.xml" /><Relationship Id="rId52" Type="http://schemas.openxmlformats.org/officeDocument/2006/relationships/slide" Target="slides/slide46.xml" /><Relationship Id="rId53" Type="http://schemas.openxmlformats.org/officeDocument/2006/relationships/slide" Target="slides/slide47.xml" /><Relationship Id="rId54" Type="http://schemas.openxmlformats.org/officeDocument/2006/relationships/slide" Target="slides/slide48.xml" /><Relationship Id="rId55" Type="http://schemas.openxmlformats.org/officeDocument/2006/relationships/slide" Target="slides/slide49.xml" /><Relationship Id="rId56" Type="http://schemas.openxmlformats.org/officeDocument/2006/relationships/slide" Target="slides/slide50.xml" /><Relationship Id="rId57" Type="http://schemas.openxmlformats.org/officeDocument/2006/relationships/slide" Target="slides/slide51.xml" /><Relationship Id="rId58" Type="http://schemas.openxmlformats.org/officeDocument/2006/relationships/slide" Target="slides/slide52.xml" /><Relationship Id="rId59" Type="http://schemas.openxmlformats.org/officeDocument/2006/relationships/slide" Target="slides/slide53.xml" /><Relationship Id="rId6" Type="http://schemas.openxmlformats.org/officeDocument/2006/relationships/handoutMaster" Target="handoutMasters/handoutMaster1.xml" /><Relationship Id="rId60" Type="http://schemas.openxmlformats.org/officeDocument/2006/relationships/slide" Target="slides/slide54.xml" /><Relationship Id="rId61" Type="http://schemas.openxmlformats.org/officeDocument/2006/relationships/slide" Target="slides/slide55.xml" /><Relationship Id="rId62" Type="http://schemas.openxmlformats.org/officeDocument/2006/relationships/slide" Target="slides/slide56.xml" /><Relationship Id="rId63" Type="http://schemas.openxmlformats.org/officeDocument/2006/relationships/tags" Target="tags/tag30.xml" /><Relationship Id="rId64" Type="http://schemas.openxmlformats.org/officeDocument/2006/relationships/presProps" Target="presProps.xml" /><Relationship Id="rId65" Type="http://schemas.openxmlformats.org/officeDocument/2006/relationships/viewProps" Target="viewProps.xml" /><Relationship Id="rId66" Type="http://schemas.openxmlformats.org/officeDocument/2006/relationships/theme" Target="theme/theme1.xml" /><Relationship Id="rId67" Type="http://schemas.openxmlformats.org/officeDocument/2006/relationships/tableStyles" Target="tableStyles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fld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fld>
            <a:endParaRPr lang="zh-CN" altLang="en-US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 140,'6'0,"2"0,2 0,-1 0,2 0,3 0,-8 0,4 0,-3 0,0 0,-3 0,0 0,-1 0,0 0,1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131 500,'190'0,"-190"67,-190-67,190-67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1318 508,'197'0,"-197"71,-197-71,197-71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204,'4'3,"2"-3,-3 0,3 2,2-2,-1 0,1 0,1 0,-3 0,1 0,1 0,-1 0,0 0,0 0,0 0,-1 0,0 0,-1 0,0 0,2 0,-2 0,0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280 482,'2'0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367 705,'222'0,"-222"45,-222-45,222-45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367 705,'222'0,"-222"45,-222-45,222-45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416 621,'6'0,"0"0,-2 0,1 0,-1 0,1 0,1 0,-3 0,3 0,-3 0,1 0,1 0,-2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494 767,'232'0,"-232"66,-232-66,232-66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818 381,'2'0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0" max="0" units="cm"/>
          <inkml:channel name="Y" type="integer" min="0" max="0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7-25T10:08:23.0000000"/>
    </inkml:context>
    <inkml:brush xml:id="br0">
      <inkml:brushProperty name="width" value="0.09701" units="cm"/>
      <inkml:brushProperty name="height" value="0.09701" units="cm"/>
      <inkml:brushProperty name="color" value="#FF0000"/>
    </inkml:brush>
  </inkml:definitions>
  <inkml:trace contextRef="#ctx0" brushRef="#br0">1453 407,'312'0,"-312"86,-312-86,312-86</inkml:trace>
</inkml:ink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fld>
            <a:endParaRPr lang="zh-CN" altLang="en-US" strike="noStrike" noProof="1"/>
          </a:p>
        </p:txBody>
      </p:sp>
      <p:sp>
        <p:nvSpPr>
          <p:cNvPr id="30724" name="幻灯片图像占位符 3"/>
          <p:cNvSpPr>
            <a:spLocks noGrp="1" noRot="1" noChangeAspect="1"/>
          </p:cNvSpPr>
          <p:nvPr>
            <p:ph type="sldImg" idx="6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25" name="备注占位符 4"/>
          <p:cNvSpPr>
            <a:spLocks noGrp="1"/>
          </p:cNvSpPr>
          <p:nvPr>
            <p:ph type="body" sz="quarter" idx="7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3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slideMaster" Target="../slideMasters/slideMaster3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2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slideMaster" Target="../slideMasters/slideMaster2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3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1_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1_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圆角矩形 2"/>
          <p:cNvSpPr/>
          <p:nvPr userDrawn="1"/>
        </p:nvSpPr>
        <p:spPr>
          <a:xfrm>
            <a:off x="301625" y="787400"/>
            <a:ext cx="11568113" cy="5467350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  <a:effectLst>
            <a:outerShdw blurRad="152400" dir="2700000" sx="101000" sy="101000" algn="tl" rotWithShape="0">
              <a:srgbClr val="20576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1_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圆角矩形 1"/>
          <p:cNvSpPr/>
          <p:nvPr userDrawn="1"/>
        </p:nvSpPr>
        <p:spPr>
          <a:xfrm>
            <a:off x="301625" y="787400"/>
            <a:ext cx="11568113" cy="5467350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  <a:effectLst>
            <a:outerShdw blurRad="152400" dir="2700000" sx="101000" sy="101000" algn="tl" rotWithShape="0">
              <a:srgbClr val="20576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2_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圆角矩形 1"/>
          <p:cNvSpPr/>
          <p:nvPr userDrawn="1"/>
        </p:nvSpPr>
        <p:spPr>
          <a:xfrm>
            <a:off x="301625" y="787400"/>
            <a:ext cx="11568113" cy="5467350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  <a:effectLst>
            <a:outerShdw blurRad="152400" dir="2700000" sx="101000" sy="101000" algn="tl" rotWithShape="0">
              <a:srgbClr val="20576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tags" Target="../tags/tag1.xml" /><Relationship Id="rId6" Type="http://schemas.openxmlformats.org/officeDocument/2006/relationships/image" Target="file:///D:\qq&#25991;&#20214;\712321467\Image\C2C\Image2\%7b75232B38-A165-1FB7-499C-2E1C792CACB5%7d.png" TargetMode="External" /><Relationship Id="rId7" Type="http://schemas.openxmlformats.org/officeDocument/2006/relationships/image" Target="../media/image3.png" /><Relationship Id="rId8" Type="http://schemas.openxmlformats.org/officeDocument/2006/relationships/theme" Target="../theme/theme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slideLayout" Target="../slideLayouts/slideLayout6.xml" /><Relationship Id="rId3" Type="http://schemas.openxmlformats.org/officeDocument/2006/relationships/slideLayout" Target="../slideLayouts/slideLayout7.xml" /><Relationship Id="rId4" Type="http://schemas.openxmlformats.org/officeDocument/2006/relationships/slideLayout" Target="../slideLayouts/slideLayout8.xml" /><Relationship Id="rId5" Type="http://schemas.openxmlformats.org/officeDocument/2006/relationships/tags" Target="../tags/tag2.xml" /><Relationship Id="rId6" Type="http://schemas.openxmlformats.org/officeDocument/2006/relationships/image" Target="file:///D:\qq&#25991;&#20214;\712321467\Image\C2C\Image2\%7b75232B38-A165-1FB7-499C-2E1C792CACB5%7d.png" TargetMode="External" /><Relationship Id="rId7" Type="http://schemas.openxmlformats.org/officeDocument/2006/relationships/image" Target="../media/image3.png" /><Relationship Id="rId8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Layout" Target="../slideLayouts/slideLayout10.xml" /><Relationship Id="rId3" Type="http://schemas.openxmlformats.org/officeDocument/2006/relationships/slideLayout" Target="../slideLayouts/slideLayout11.xml" /><Relationship Id="rId4" Type="http://schemas.openxmlformats.org/officeDocument/2006/relationships/slideLayout" Target="../slideLayouts/slideLayout12.xml" /><Relationship Id="rId5" Type="http://schemas.openxmlformats.org/officeDocument/2006/relationships/tags" Target="../tags/tag3.xml" /><Relationship Id="rId6" Type="http://schemas.openxmlformats.org/officeDocument/2006/relationships/image" Target="file:///D:\qq&#25991;&#20214;\712321467\Image\C2C\Image2\%7b75232B38-A165-1FB7-499C-2E1C792CACB5%7d.png" TargetMode="External" /><Relationship Id="rId7" Type="http://schemas.openxmlformats.org/officeDocument/2006/relationships/image" Target="../media/image3.png" /><Relationship Id="rId8" Type="http://schemas.openxmlformats.org/officeDocument/2006/relationships/theme" Target="../theme/theme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圆角矩形 1"/>
          <p:cNvSpPr/>
          <p:nvPr userDrawn="1"/>
        </p:nvSpPr>
        <p:spPr>
          <a:xfrm>
            <a:off x="301625" y="787400"/>
            <a:ext cx="11568113" cy="5467350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  <a:effectLst>
            <a:outerShdw blurRad="152400" dir="2700000" sx="101000" sy="101000" algn="tl" rotWithShape="0">
              <a:srgbClr val="20576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7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圆角矩形 2"/>
          <p:cNvSpPr/>
          <p:nvPr userDrawn="1"/>
        </p:nvSpPr>
        <p:spPr>
          <a:xfrm>
            <a:off x="301625" y="787400"/>
            <a:ext cx="11568113" cy="5467350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  <a:effectLst>
            <a:outerShdw blurRad="152400" dir="2700000" sx="101000" sy="101000" algn="tl" rotWithShape="0">
              <a:srgbClr val="20576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7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1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圆角矩形 1"/>
          <p:cNvSpPr/>
          <p:nvPr userDrawn="1"/>
        </p:nvSpPr>
        <p:spPr>
          <a:xfrm>
            <a:off x="301625" y="787400"/>
            <a:ext cx="11568113" cy="5467350"/>
          </a:xfrm>
          <a:prstGeom prst="roundRect">
            <a:avLst>
              <a:gd name="adj" fmla="val 2720"/>
            </a:avLst>
          </a:prstGeom>
          <a:solidFill>
            <a:schemeClr val="bg1"/>
          </a:solidFill>
          <a:ln>
            <a:noFill/>
          </a:ln>
          <a:effectLst>
            <a:outerShdw blurRad="152400" dir="2700000" sx="101000" sy="101000" algn="tl" rotWithShape="0">
              <a:srgbClr val="20576E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8" name="图片 1073743875" descr="学科网 zxxk.com" title=""/>
          <p:cNvPicPr>
            <a:picLocks noChangeAspect="1"/>
          </p:cNvPicPr>
          <p:nvPr/>
        </p:nvPicPr>
        <p:blipFill>
          <a:blip r:embed="rId7" r:link="rId6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2.png" /><Relationship Id="rId4" Type="http://schemas.openxmlformats.org/officeDocument/2006/relationships/tags" Target="../tags/tag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tags" Target="../tags/tag18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tags" Target="../tags/tag19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15.png" /><Relationship Id="rId2" Type="http://schemas.openxmlformats.org/officeDocument/2006/relationships/image" Target="../media/image14.png" /><Relationship Id="rId3" Type="http://schemas.openxmlformats.org/officeDocument/2006/relationships/image" Target="../media/image13.png" /><Relationship Id="rId4" Type="http://schemas.openxmlformats.org/officeDocument/2006/relationships/customXml" Target="../ink/ink3.xml" /><Relationship Id="rId5" Type="http://schemas.openxmlformats.org/officeDocument/2006/relationships/customXml" Target="../ink/ink4.xml" /><Relationship Id="rId6" Type="http://schemas.openxmlformats.org/officeDocument/2006/relationships/customXml" Target="../ink/ink5.xml" /><Relationship Id="rId7" Type="http://schemas.openxmlformats.org/officeDocument/2006/relationships/slide" Target="slide21.xml" TargetMode="Internal" /><Relationship Id="rId8" Type="http://schemas.openxmlformats.org/officeDocument/2006/relationships/slide" Target="slide17.xml" TargetMode="Internal" /><Relationship Id="rId9" Type="http://schemas.openxmlformats.org/officeDocument/2006/relationships/slide" Target="slide29.xml" TargetMode="Interna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.xml" /><Relationship Id="rId3" Type="http://schemas.openxmlformats.org/officeDocument/2006/relationships/tags" Target="../tags/tag6.xml" /><Relationship Id="rId4" Type="http://schemas.openxmlformats.org/officeDocument/2006/relationships/tags" Target="../tags/tag7.xml" /><Relationship Id="rId5" Type="http://schemas.openxmlformats.org/officeDocument/2006/relationships/tags" Target="../tags/tag8.xml" /><Relationship Id="rId6" Type="http://schemas.openxmlformats.org/officeDocument/2006/relationships/tags" Target="../tags/tag9.xml" /><Relationship Id="rId7" Type="http://schemas.openxmlformats.org/officeDocument/2006/relationships/tags" Target="../tags/tag10.xml" /><Relationship Id="rId8" Type="http://schemas.openxmlformats.org/officeDocument/2006/relationships/tags" Target="../tags/tag11.xml" /><Relationship Id="rId9" Type="http://schemas.openxmlformats.org/officeDocument/2006/relationships/tags" Target="../tags/tag1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jpeg" /><Relationship Id="rId3" Type="http://schemas.openxmlformats.org/officeDocument/2006/relationships/image" Target="../media/image18.jpeg" /><Relationship Id="rId4" Type="http://schemas.openxmlformats.org/officeDocument/2006/relationships/slide" Target="slide13.xml" TargetMode="Interna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" Target="slide14.xml" TargetMode="In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jpeg" /><Relationship Id="rId3" Type="http://schemas.openxmlformats.org/officeDocument/2006/relationships/slide" Target="slide13.xml" TargetMode="In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tags" Target="../tags/tag26.xml" /><Relationship Id="rId9" Type="http://schemas.openxmlformats.org/officeDocument/2006/relationships/tags" Target="../tags/tag27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2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3.jpeg" /><Relationship Id="rId4" Type="http://schemas.openxmlformats.org/officeDocument/2006/relationships/image" Target="../media/image24.jpeg" /><Relationship Id="rId5" Type="http://schemas.openxmlformats.org/officeDocument/2006/relationships/image" Target="../media/image25.jpeg" /><Relationship Id="rId6" Type="http://schemas.openxmlformats.org/officeDocument/2006/relationships/image" Target="../media/image26.jpe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image" Target="../media/image27.jpeg" /><Relationship Id="rId4" Type="http://schemas.openxmlformats.org/officeDocument/2006/relationships/image" Target="../media/image28.jpe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jpe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Relationship Id="rId3" Type="http://schemas.openxmlformats.org/officeDocument/2006/relationships/customXml" Target="../ink/ink6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gif" /><Relationship Id="rId4" Type="http://schemas.openxmlformats.org/officeDocument/2006/relationships/tags" Target="../tags/tag13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Relationship Id="rId3" Type="http://schemas.openxmlformats.org/officeDocument/2006/relationships/image" Target="../media/image35.pn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 /><Relationship Id="rId2" Type="http://schemas.openxmlformats.org/officeDocument/2006/relationships/image" Target="../media/image40.png" /><Relationship Id="rId3" Type="http://schemas.openxmlformats.org/officeDocument/2006/relationships/customXml" Target="../ink/ink7.xml" /><Relationship Id="rId4" Type="http://schemas.openxmlformats.org/officeDocument/2006/relationships/slide" Target="slide50.xml" TargetMode="Internal" /><Relationship Id="rId5" Type="http://schemas.openxmlformats.org/officeDocument/2006/relationships/tags" Target="../tags/tag28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40.png" /><Relationship Id="rId3" Type="http://schemas.openxmlformats.org/officeDocument/2006/relationships/customXml" Target="../ink/ink8.xml" /><Relationship Id="rId4" Type="http://schemas.openxmlformats.org/officeDocument/2006/relationships/customXml" Target="../ink/ink9.xml" /><Relationship Id="rId5" Type="http://schemas.openxmlformats.org/officeDocument/2006/relationships/customXml" Target="../ink/ink10.xml" /><Relationship Id="rId6" Type="http://schemas.openxmlformats.org/officeDocument/2006/relationships/customXml" Target="../ink/ink11.xml" /><Relationship Id="rId7" Type="http://schemas.openxmlformats.org/officeDocument/2006/relationships/slide" Target="slide52.xml" TargetMode="Internal" /><Relationship Id="rId8" Type="http://schemas.openxmlformats.org/officeDocument/2006/relationships/slide" Target="slide51.xml" TargetMode="Interna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41.png" /><Relationship Id="rId3" Type="http://schemas.openxmlformats.org/officeDocument/2006/relationships/slide" Target="slide17.xml" TargetMode="Internal" /><Relationship Id="rId4" Type="http://schemas.openxmlformats.org/officeDocument/2006/relationships/slide" Target="slide54.xml" TargetMode="In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7.jpeg" /><Relationship Id="rId4" Type="http://schemas.openxmlformats.org/officeDocument/2006/relationships/tags" Target="../tags/tag14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53.xml" TargetMode="Interna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8.xml" TargetMode="Interna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8.xml" TargetMode="Interna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slide" Target="slide47.xml" TargetMode="Interna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2.emf" /><Relationship Id="rId3" Type="http://schemas.openxmlformats.org/officeDocument/2006/relationships/image" Target="../media/image43.png" /><Relationship Id="rId4" Type="http://schemas.openxmlformats.org/officeDocument/2006/relationships/tags" Target="../tags/tag29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5.xml" /><Relationship Id="rId3" Type="http://schemas.openxmlformats.org/officeDocument/2006/relationships/image" Target="../media/image9.jpeg" /><Relationship Id="rId4" Type="http://schemas.openxmlformats.org/officeDocument/2006/relationships/customXml" Target="../ink/ink1.xml" /><Relationship Id="rId5" Type="http://schemas.openxmlformats.org/officeDocument/2006/relationships/customXml" Target="../ink/ink2.xml" /><Relationship Id="rId6" Type="http://schemas.openxmlformats.org/officeDocument/2006/relationships/tags" Target="../tags/tag1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Relationship Id="rId3" Type="http://schemas.openxmlformats.org/officeDocument/2006/relationships/tags" Target="../tags/tag1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1745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33" y="90551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矩形 11"/>
          <p:cNvSpPr/>
          <p:nvPr/>
        </p:nvSpPr>
        <p:spPr>
          <a:xfrm>
            <a:off x="4019550" y="2648585"/>
            <a:ext cx="415290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ja-JP" altLang="en-US" sz="4400" b="1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  <a:sym typeface="+mn-ea"/>
              </a:rPr>
              <a:t>若者の意識</a:t>
            </a:r>
            <a:endParaRPr lang="ja-JP" altLang="en-US" sz="4400" b="1">
              <a:solidFill>
                <a:schemeClr val="bg1"/>
              </a:solidFill>
              <a:latin typeface="MS PMincho" panose="02020600040205080304" pitchFamily="18" charset="-128"/>
              <a:ea typeface="MS PMincho" panose="02020600040205080304" pitchFamily="18" charset="-128"/>
            </a:endParaRPr>
          </a:p>
          <a:p>
            <a:pPr algn="ctr"/>
            <a:r>
              <a:rPr lang="en-US" altLang="zh-CN" sz="2800" b="1">
                <a:solidFill>
                  <a:schemeClr val="bg1"/>
                </a:solidFill>
                <a:latin typeface="MS Mincho" panose="02020609040205080304" charset="-128"/>
                <a:ea typeface="MS Mincho" panose="02020609040205080304" charset="-128"/>
              </a:rPr>
              <a:t>       </a:t>
            </a:r>
            <a:endParaRPr lang="en-US" altLang="zh-CN" sz="2800" b="1">
              <a:solidFill>
                <a:schemeClr val="bg1"/>
              </a:solidFill>
              <a:latin typeface="MS Mincho" panose="02020609040205080304" charset="-128"/>
              <a:ea typeface="MS Mincho" panose="02020609040205080304" charset="-128"/>
            </a:endParaRPr>
          </a:p>
          <a:p>
            <a:pPr algn="ctr"/>
            <a:r>
              <a:rPr lang="en-US" altLang="zh-CN" sz="2800" b="1">
                <a:solidFill>
                  <a:schemeClr val="bg1"/>
                </a:solidFill>
                <a:latin typeface="MS Mincho" panose="02020609040205080304" charset="-128"/>
                <a:ea typeface="MS Mincho" panose="02020609040205080304" charset="-128"/>
              </a:rPr>
              <a:t>           </a:t>
            </a:r>
            <a:endParaRPr lang="en-US" altLang="zh-CN" sz="2800" b="1">
              <a:solidFill>
                <a:schemeClr val="bg1"/>
              </a:solidFill>
              <a:latin typeface="MS Mincho" panose="02020609040205080304" charset="-128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5243" y="3875088"/>
            <a:ext cx="1960563" cy="403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r>
              <a:rPr lang="zh-CN" altLang="en-US" sz="2800" strike="noStrike" noProof="1">
                <a:solidFill>
                  <a:srgbClr val="52A1BB"/>
                </a:solidFill>
              </a:rPr>
              <a:t>会话篇</a:t>
            </a:r>
            <a:endParaRPr lang="zh-CN" altLang="en-US" sz="2800" strike="noStrike" noProof="1">
              <a:solidFill>
                <a:srgbClr val="52A1BB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830580"/>
            <a:ext cx="4631690" cy="5259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6855" y="1024890"/>
            <a:ext cx="51301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いずれにしても</a:t>
            </a:r>
            <a:endParaRPr lang="ja-JP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いずれか　一つ選んでください</a:t>
            </a:r>
            <a:endParaRPr lang="ja-JP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人間はいずれかは死ぬものだ</a:t>
            </a:r>
            <a:endParaRPr lang="ja-JP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98" y="1108075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401820" y="3044825"/>
            <a:ext cx="3386138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会话</a:t>
            </a:r>
            <a:r>
              <a:rPr lang="ja-JP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部分</a:t>
            </a:r>
            <a:endParaRPr lang="ja-JP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b="17699"/>
          <a:stretch>
            <a:fillRect/>
          </a:stretch>
        </p:blipFill>
        <p:spPr>
          <a:xfrm>
            <a:off x="1407795" y="908685"/>
            <a:ext cx="9530080" cy="531685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14033" y="824118"/>
            <a:ext cx="1919148" cy="545989"/>
            <a:chOff x="423863" y="173878"/>
            <a:chExt cx="1919148" cy="545989"/>
          </a:xfrm>
        </p:grpSpPr>
        <p:sp>
          <p:nvSpPr>
            <p:cNvPr id="20" name="菱形 19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4859" y="25820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会話</a:t>
              </a:r>
              <a:endParaRPr lang="zh-CN" altLang="en-US" sz="1600">
                <a:solidFill>
                  <a:srgbClr val="A2B3B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" name="TextBox 30"/>
          <p:cNvSpPr txBox="1"/>
          <p:nvPr/>
        </p:nvSpPr>
        <p:spPr>
          <a:xfrm>
            <a:off x="-128905" y="1868805"/>
            <a:ext cx="10265410" cy="36677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zh-CN" sz="32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333" t="81542" r="-333" b="-1683"/>
          <a:stretch>
            <a:fillRect/>
          </a:stretch>
        </p:blipFill>
        <p:spPr>
          <a:xfrm>
            <a:off x="1233170" y="1677670"/>
            <a:ext cx="9629775" cy="141414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889953" y="1017158"/>
            <a:ext cx="1919148" cy="545989"/>
            <a:chOff x="423863" y="173878"/>
            <a:chExt cx="1919148" cy="545989"/>
          </a:xfrm>
        </p:grpSpPr>
        <p:sp>
          <p:nvSpPr>
            <p:cNvPr id="14" name="菱形 13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74859" y="25820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会話</a:t>
              </a:r>
              <a:endParaRPr lang="zh-CN" altLang="en-US" sz="1600">
                <a:solidFill>
                  <a:srgbClr val="A2B3B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b="20161"/>
          <a:stretch>
            <a:fillRect/>
          </a:stretch>
        </p:blipFill>
        <p:spPr>
          <a:xfrm>
            <a:off x="1233170" y="2931795"/>
            <a:ext cx="9418320" cy="2347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412365"/>
            <a:ext cx="10073640" cy="168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579" t="79839" r="5561" b="2345"/>
          <a:stretch>
            <a:fillRect/>
          </a:stretch>
        </p:blipFill>
        <p:spPr>
          <a:xfrm>
            <a:off x="797560" y="1835785"/>
            <a:ext cx="10596880" cy="5765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89953" y="1017158"/>
            <a:ext cx="1919148" cy="545989"/>
            <a:chOff x="423863" y="173878"/>
            <a:chExt cx="1919148" cy="545989"/>
          </a:xfrm>
        </p:grpSpPr>
        <p:sp>
          <p:nvSpPr>
            <p:cNvPr id="7" name="菱形 6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74859" y="25820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会話</a:t>
              </a:r>
              <a:endParaRPr lang="zh-CN" altLang="en-US" sz="1600">
                <a:solidFill>
                  <a:srgbClr val="A2B3B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contentPart p14:bwMode="auto" r:id="rId4">
        <p14:nvContentPartPr>
          <p14:cNvPr id="10" name="墨迹 9"/>
          <p14:cNvContentPartPr/>
          <p14:nvPr/>
        </p14:nvContentPartPr>
        <p14:xfrm>
          <a:off x="1778000" y="3060700"/>
          <a:ext cx="12700" cy="360"/>
        </p14:xfrm>
      </p:contentPart>
      <p:contentPart p14:bwMode="auto" r:id="rId5">
        <p14:nvContentPartPr>
          <p14:cNvPr id="2" name="墨迹 1"/>
          <p14:cNvContentPartPr/>
          <p14:nvPr/>
        </p14:nvContentPartPr>
        <p14:xfrm>
          <a:off x="3629025" y="2549525"/>
          <a:ext cx="618490" cy="326390"/>
        </p14:xfrm>
      </p:contentPart>
      <p:contentPart p14:bwMode="auto" r:id="rId6">
        <p14:nvContentPartPr>
          <p14:cNvPr id="5" name="墨迹 4"/>
          <p14:cNvContentPartPr/>
          <p14:nvPr/>
        </p14:nvContentPartPr>
        <p14:xfrm>
          <a:off x="5094605" y="2549525"/>
          <a:ext cx="618490" cy="326390"/>
        </p14:xfrm>
      </p:contentPart>
      <p:sp>
        <p:nvSpPr>
          <p:cNvPr id="20" name="动作按钮: 后退或前一项 19">
            <a:hlinkClick r:id="rId7" action="ppaction://hlinksldjump" highlightClick="1"/>
          </p:cNvPr>
          <p:cNvSpPr/>
          <p:nvPr/>
        </p:nvSpPr>
        <p:spPr>
          <a:xfrm flipH="1">
            <a:off x="3629025" y="2363470"/>
            <a:ext cx="273685" cy="186055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hlinkClick r:id="rId8" action="ppaction://hlinksldjump"/>
          </p:cNvPr>
          <p:cNvSpPr txBox="1"/>
          <p:nvPr/>
        </p:nvSpPr>
        <p:spPr>
          <a:xfrm>
            <a:off x="10863263" y="5854700"/>
            <a:ext cx="938213" cy="368300"/>
          </a:xfrm>
          <a:prstGeom prst="rect">
            <a:avLst/>
          </a:prstGeom>
          <a:solidFill>
            <a:srgbClr val="72B7C2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ja-JP" altLang="en-US" strike="noStrike" noProof="1">
                <a:solidFill>
                  <a:schemeClr val="tx1"/>
                </a:solidFill>
                <a:hlinkClick r:id="rId9" action="ppaction://hlinksldjump"/>
              </a:rPr>
              <a:t>つづく</a:t>
            </a:r>
            <a:endParaRPr lang="ja-JP" altLang="en-US" strike="noStrike" noProof="1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214100" y="10922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4" name="组合 13"/>
          <p:cNvGrpSpPr/>
          <p:nvPr/>
        </p:nvGrpSpPr>
        <p:grpSpPr>
          <a:xfrm>
            <a:off x="997903" y="1038748"/>
            <a:ext cx="1919148" cy="525664"/>
            <a:chOff x="423863" y="173878"/>
            <a:chExt cx="1919148" cy="525664"/>
          </a:xfrm>
        </p:grpSpPr>
        <p:sp>
          <p:nvSpPr>
            <p:cNvPr id="15" name="菱形 14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4859" y="2582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宋体" panose="02010600030101010101" pitchFamily="2" charset="-122"/>
                </a:rPr>
                <a:t>语法与表达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662805" y="106997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latin typeface="宋体" panose="02010600030101010101" pitchFamily="2" charset="-122"/>
              </a:rPr>
              <a:t>判断的表达方式</a:t>
            </a:r>
            <a:endParaRPr lang="zh-CN" sz="2400">
              <a:latin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70585" y="1844040"/>
            <a:ext cx="2228850" cy="431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避免断定的说法</a:t>
            </a:r>
            <a:endParaRPr lang="zh-CN"/>
          </a:p>
        </p:txBody>
      </p:sp>
      <p:sp>
        <p:nvSpPr>
          <p:cNvPr id="20" name="文本框 19"/>
          <p:cNvSpPr txBox="1"/>
          <p:nvPr/>
        </p:nvSpPr>
        <p:spPr>
          <a:xfrm>
            <a:off x="998220" y="2408555"/>
            <a:ext cx="8529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【委婉地提出自己意见的表达方式】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小句（简体形式）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＋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の＋ではないか</a:t>
            </a:r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ではないだろうか</a:t>
            </a:r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ではないでしょうか</a:t>
            </a:r>
            <a:r>
              <a:rPr 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” </a:t>
            </a:r>
            <a:endParaRPr 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二类形容词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名词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＋ではないか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ではないだろうか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ではないでしょうか</a:t>
            </a:r>
            <a:r>
              <a:rPr 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endParaRPr 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の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ではないか</a:t>
            </a:r>
            <a:r>
              <a:rPr lang="en-US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只用于书面语。作为口语使用时，有多种变化形式。</a:t>
            </a:r>
            <a:endParaRPr lang="zh-CN" altLang="zh-CN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按礼貌程度由高到低顺序排列依次有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ja-JP" altLang="zh-CN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「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の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ではありませんか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」</a:t>
            </a:r>
            <a:endParaRPr lang="en-US" altLang="zh-CN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「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（の）ではないですか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」</a:t>
            </a:r>
            <a:endParaRPr lang="ja-JP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「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（ん）じゃありませんか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」</a:t>
            </a:r>
            <a:endParaRPr lang="ja-JP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「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（ん）じゃないですか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」</a:t>
            </a:r>
            <a:endParaRPr lang="ja-JP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「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（ん）じゃないか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」</a:t>
            </a:r>
            <a:endParaRPr lang="ja-JP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这些表达方式的句尾都读升调。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9022715" y="1844040"/>
            <a:ext cx="2996565" cy="1941195"/>
          </a:xfrm>
          <a:prstGeom prst="wedgeRoundRectCallout">
            <a:avLst>
              <a:gd name="adj1" fmla="val -34064"/>
              <a:gd name="adj2" fmla="val 653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これは将来に関する問題ではないか。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ctr"/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この水は飲めないのではないか。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/>
        </p:nvGrpSpPr>
        <p:grpSpPr>
          <a:xfrm>
            <a:off x="997903" y="1038748"/>
            <a:ext cx="1919148" cy="525664"/>
            <a:chOff x="423863" y="173878"/>
            <a:chExt cx="1919148" cy="525664"/>
          </a:xfrm>
        </p:grpSpPr>
        <p:sp>
          <p:nvSpPr>
            <p:cNvPr id="4" name="菱形 3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4859" y="2582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宋体" panose="02010600030101010101" pitchFamily="2" charset="-122"/>
                </a:rPr>
                <a:t>语法与表达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62805" y="106997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latin typeface="宋体" panose="02010600030101010101" pitchFamily="2" charset="-122"/>
              </a:rPr>
              <a:t>判断的表达方式</a:t>
            </a:r>
            <a:endParaRPr lang="zh-CN" sz="2400">
              <a:latin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70585" y="1844040"/>
            <a:ext cx="2228850" cy="431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避免断定的说法</a:t>
            </a:r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3790" y="2490470"/>
            <a:ext cx="85293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～気がする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【句型】小句（简体形式）</a:t>
            </a:r>
            <a:r>
              <a:rPr lang="ja-JP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＋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（ような）気がする</a:t>
            </a:r>
            <a:endParaRPr 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【用法】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用于表示对过去的某事尽管记忆模糊，没有把握，但认为是那样。		②用于陈述意见，表示对自己的意见信心不足或不想强烈主张。</a:t>
            </a:r>
            <a:endParaRPr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△	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明日は，晴れ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よう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な気がする。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（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明天会是晴天吧。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彼は，今日はクラスに来ない気がする。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　　（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我觉得他今天不会来班上了。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7" name="组合 56"/>
          <p:cNvGrpSpPr/>
          <p:nvPr/>
        </p:nvGrpSpPr>
        <p:grpSpPr>
          <a:xfrm>
            <a:off x="997903" y="1038748"/>
            <a:ext cx="1919148" cy="525664"/>
            <a:chOff x="423863" y="173878"/>
            <a:chExt cx="1919148" cy="525664"/>
          </a:xfrm>
        </p:grpSpPr>
        <p:sp>
          <p:nvSpPr>
            <p:cNvPr id="58" name="菱形 57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74859" y="2582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宋体" panose="02010600030101010101" pitchFamily="2" charset="-122"/>
                </a:rPr>
                <a:t>语法与表达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4662805" y="106997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latin typeface="宋体" panose="02010600030101010101" pitchFamily="2" charset="-122"/>
              </a:rPr>
              <a:t>判断的表达方式</a:t>
            </a:r>
            <a:endParaRPr lang="zh-CN" sz="2400">
              <a:latin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70585" y="1844040"/>
            <a:ext cx="2228850" cy="431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避免断定的说法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13790" y="2611755"/>
            <a:ext cx="8529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＜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～と思う</a:t>
            </a:r>
            <a:r>
              <a:rPr lang="en-US" altLang="zh-CN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/思える/思われる</a:t>
            </a:r>
            <a:r>
              <a:rPr lang="ja-JP" altLang="zh-CN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ja-JP" altLang="zh-CN" sz="20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【用法】</a:t>
            </a:r>
            <a:r>
              <a:rPr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表明说话人陈述的是自己的主观意见或判断。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	使用“～と思える”“～と思われる”时，表明是“自然而然地这样考虑”，而非专断的意见</a:t>
            </a:r>
            <a:r>
              <a:rPr lang="zh-CN" altLang="en-US" sz="2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sz="20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sz="20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　彼女の言っていることは真実だと思う。</a:t>
            </a:r>
            <a:endParaRPr lang="ja-JP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（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我想她说的是真的。</a:t>
            </a:r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defTabSz="1285240">
              <a:lnSpc>
                <a:spcPct val="120000"/>
              </a:lnSpc>
              <a:defRPr/>
            </a:pPr>
            <a:r>
              <a:rPr lang="ja-JP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/>
              </a:rPr>
              <a:t>      △　わたしはこの方針が正しいとは思えません</a:t>
            </a:r>
            <a:r>
              <a:rPr lang="zh-CN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/>
              </a:rPr>
              <a:t>。</a:t>
            </a:r>
            <a:endParaRPr lang="ja-JP" altLang="zh-CN" sz="20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/>
            </a:endParaRPr>
          </a:p>
          <a:p>
            <a:pPr defTabSz="1285240">
              <a:lnSpc>
                <a:spcPct val="120000"/>
              </a:lnSpc>
              <a:defRPr/>
            </a:pPr>
            <a:r>
              <a:rPr lang="ja-JP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/>
              </a:rPr>
              <a:t>　     （</a:t>
            </a:r>
            <a:r>
              <a:rPr lang="zh-CN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/>
              </a:rPr>
              <a:t>我不认为这个方针是正确的。</a:t>
            </a:r>
            <a:r>
              <a:rPr lang="ja-JP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/>
              </a:rPr>
              <a:t>）</a:t>
            </a:r>
            <a:endParaRPr lang="ja-JP" altLang="zh-CN" sz="20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7" name="组合 56"/>
          <p:cNvGrpSpPr/>
          <p:nvPr/>
        </p:nvGrpSpPr>
        <p:grpSpPr>
          <a:xfrm>
            <a:off x="997903" y="1038748"/>
            <a:ext cx="1919148" cy="525664"/>
            <a:chOff x="423863" y="173878"/>
            <a:chExt cx="1919148" cy="525664"/>
          </a:xfrm>
        </p:grpSpPr>
        <p:sp>
          <p:nvSpPr>
            <p:cNvPr id="58" name="菱形 57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74859" y="2582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宋体" panose="02010600030101010101" pitchFamily="2" charset="-122"/>
                </a:rPr>
                <a:t>语法与表达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4662805" y="106997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latin typeface="宋体" panose="02010600030101010101" pitchFamily="2" charset="-122"/>
              </a:rPr>
              <a:t>判断的表达方式</a:t>
            </a:r>
            <a:endParaRPr lang="zh-CN" sz="2400">
              <a:latin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77545" y="1679575"/>
            <a:ext cx="3665855" cy="431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陈述</a:t>
            </a:r>
            <a:r>
              <a:rPr lang="zh-CN" altLang="en-US"/>
              <a:t>预想（基于客观事实的判断）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4075" y="2366010"/>
            <a:ext cx="85293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～はずです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【用途】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陈述的是基于说话人自己的推论或记忆等能作为判断依据的信息，认为理所当然会成立的事情。</a:t>
            </a: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主观</a:t>
            </a:r>
            <a:endParaRPr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ja-JP" altLang="zh-CN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わけです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【用途】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基于客观事实得出的结论。</a:t>
            </a:r>
            <a:r>
              <a:rPr lang="zh-CN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客观</a:t>
            </a:r>
            <a:endParaRPr lang="zh-CN" altLang="zh-CN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ja-JP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0415" y="5032375"/>
            <a:ext cx="8023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ja-JP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田中さんが会議に来ない</a:t>
            </a: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はず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がないよ。 田中不可能不来参加会议。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57" name="组合 56"/>
          <p:cNvGrpSpPr/>
          <p:nvPr/>
        </p:nvGrpSpPr>
        <p:grpSpPr>
          <a:xfrm>
            <a:off x="997903" y="1038748"/>
            <a:ext cx="1919148" cy="525664"/>
            <a:chOff x="423863" y="173878"/>
            <a:chExt cx="1919148" cy="525664"/>
          </a:xfrm>
        </p:grpSpPr>
        <p:sp>
          <p:nvSpPr>
            <p:cNvPr id="58" name="菱形 57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9" name="菱形 58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74859" y="2582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宋体" panose="02010600030101010101" pitchFamily="2" charset="-122"/>
                </a:rPr>
                <a:t>语法与表达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4662805" y="106997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latin typeface="宋体" panose="02010600030101010101" pitchFamily="2" charset="-122"/>
              </a:rPr>
              <a:t>判断的表达方式</a:t>
            </a:r>
            <a:endParaRPr lang="zh-CN" sz="2400">
              <a:latin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7545" y="1679575"/>
            <a:ext cx="3665855" cy="431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陈述</a:t>
            </a:r>
            <a:r>
              <a:rPr lang="zh-CN" altLang="en-US"/>
              <a:t>预想（基于客观事实的判断）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4075" y="2366010"/>
            <a:ext cx="85293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～はずです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【用途】</a:t>
            </a:r>
            <a:r>
              <a:rPr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陈述的是基于说话人自己的推论或记忆等能作为判断依据的信息，认为理所当然会成立的事情。</a:t>
            </a: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主观</a:t>
            </a:r>
            <a:endParaRPr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ja-JP" altLang="zh-CN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＜</a:t>
            </a:r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わけです</a:t>
            </a:r>
            <a:r>
              <a:rPr lang="ja-JP" altLang="zh-CN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zh-CN" altLang="en-US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【用途】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基于客观事实得出的结论。</a:t>
            </a:r>
            <a:r>
              <a:rPr lang="zh-CN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客观</a:t>
            </a:r>
            <a:endParaRPr lang="zh-CN" altLang="zh-CN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ja-JP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3790" y="4950460"/>
            <a:ext cx="7589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ja-JP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</a:t>
            </a:r>
            <a:r>
              <a:rPr lang="zh-CN" altLang="zh-CN" u="sng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いつも遅刻をする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から，先生にしかられた</a:t>
            </a:r>
            <a:r>
              <a:rPr lang="zh-CN" altLang="zh-CN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わけ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だ。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由于你老迟到，被老师骂是很正常的。</a:t>
            </a:r>
            <a:endParaRPr lang="zh-CN" altLang="en-US"/>
          </a:p>
        </p:txBody>
      </p:sp>
      <p:pic>
        <p:nvPicPr>
          <p:cNvPr id="30723" name="图片 1" descr="0238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060" y="3679825"/>
            <a:ext cx="3281680" cy="254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793508" y="3236158"/>
            <a:ext cx="6870641" cy="773144"/>
            <a:chOff x="3400023" y="2024578"/>
            <a:chExt cx="5643010" cy="635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8408033" y="2025278"/>
              <a:ext cx="319087" cy="633600"/>
            </a:xfrm>
            <a:prstGeom prst="rect">
              <a:avLst/>
            </a:prstGeom>
            <a:solidFill>
              <a:srgbClr val="DEAB81">
                <a:lumMod val="5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5F5F5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3400023" y="2126178"/>
              <a:ext cx="5302650" cy="4318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2800" b="1">
                  <a:solidFill>
                    <a:srgbClr val="70B59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会话与语法</a:t>
              </a:r>
              <a:endParaRPr lang="en-US" altLang="zh-CN" sz="2800" b="1">
                <a:solidFill>
                  <a:schemeClr val="accent4"/>
                </a:solidFill>
                <a:effectLst/>
                <a:sym typeface="Arial" panose="020b0604020202020204" pitchFamily="34" charset="0"/>
              </a:endParaRPr>
            </a:p>
          </p:txBody>
        </p:sp>
        <p:sp>
          <p:nvSpPr>
            <p:cNvPr id="10" name="燕尾形 9"/>
            <p:cNvSpPr/>
            <p:nvPr>
              <p:custDataLst>
                <p:tags r:id="rId5"/>
              </p:custDataLst>
            </p:nvPr>
          </p:nvSpPr>
          <p:spPr>
            <a:xfrm>
              <a:off x="8408033" y="2024578"/>
              <a:ext cx="635000" cy="635000"/>
            </a:xfrm>
            <a:prstGeom prst="chevron">
              <a:avLst>
                <a:gd name="adj" fmla="val 45500"/>
              </a:avLst>
            </a:prstGeom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5" name="Text Box 3"/>
          <p:cNvSpPr>
            <a:spLocks noChangeArrowheads="1"/>
          </p:cNvSpPr>
          <p:nvPr/>
        </p:nvSpPr>
        <p:spPr bwMode="auto">
          <a:xfrm>
            <a:off x="5086350" y="1117600"/>
            <a:ext cx="2018665" cy="7067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>
                <a:solidFill>
                  <a:srgbClr val="70B5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 录</a:t>
            </a:r>
            <a:endParaRPr lang="zh-CN" altLang="en-US" sz="4000" b="1">
              <a:solidFill>
                <a:srgbClr val="70B5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2492567" y="2103507"/>
            <a:ext cx="6589716" cy="773144"/>
            <a:chOff x="3152332" y="3085545"/>
            <a:chExt cx="5412280" cy="635000"/>
          </a:xfrm>
        </p:grpSpPr>
        <p:sp>
          <p:nvSpPr>
            <p:cNvPr id="12" name="矩形 11"/>
            <p:cNvSpPr/>
            <p:nvPr>
              <p:custDataLst>
                <p:tags r:id="rId7"/>
              </p:custDataLst>
            </p:nvPr>
          </p:nvSpPr>
          <p:spPr>
            <a:xfrm flipH="1">
              <a:off x="3468245" y="3086245"/>
              <a:ext cx="319087" cy="633600"/>
            </a:xfrm>
            <a:prstGeom prst="rect">
              <a:avLst/>
            </a:prstGeom>
            <a:solidFill>
              <a:srgbClr val="869ACD">
                <a:lumMod val="5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5F5F5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 flipH="1">
              <a:off x="3399336" y="3187667"/>
              <a:ext cx="5165276" cy="4318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2800" b="1">
                  <a:solidFill>
                    <a:srgbClr val="70B59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词汇与表达</a:t>
              </a:r>
              <a:endParaRPr lang="zh-CN" altLang="en-US" sz="2800" b="1">
                <a:solidFill>
                  <a:srgbClr val="70B5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7" name="燕尾形 16"/>
            <p:cNvSpPr/>
            <p:nvPr>
              <p:custDataLst>
                <p:tags r:id="rId9"/>
              </p:custDataLst>
            </p:nvPr>
          </p:nvSpPr>
          <p:spPr>
            <a:xfrm flipH="1">
              <a:off x="3152332" y="3085545"/>
              <a:ext cx="635000" cy="635000"/>
            </a:xfrm>
            <a:prstGeom prst="chevron">
              <a:avLst>
                <a:gd name="adj" fmla="val 45500"/>
              </a:avLst>
            </a:prstGeom>
            <a:solidFill>
              <a:srgbClr val="869ACD"/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5F5F5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/>
        </p:nvGrpSpPr>
        <p:grpSpPr>
          <a:xfrm>
            <a:off x="997903" y="1038748"/>
            <a:ext cx="1919148" cy="525664"/>
            <a:chOff x="423863" y="173878"/>
            <a:chExt cx="1919148" cy="525664"/>
          </a:xfrm>
        </p:grpSpPr>
        <p:sp>
          <p:nvSpPr>
            <p:cNvPr id="8" name="菱形 7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74859" y="25820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宋体" panose="02010600030101010101" pitchFamily="2" charset="-122"/>
                </a:rPr>
                <a:t>语法与表达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662805" y="106997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>
                <a:latin typeface="宋体" panose="02010600030101010101" pitchFamily="2" charset="-122"/>
              </a:rPr>
              <a:t>判断的表达方式</a:t>
            </a:r>
            <a:endParaRPr lang="zh-CN" sz="2400">
              <a:latin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7545" y="1679575"/>
            <a:ext cx="3665855" cy="431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陈述</a:t>
            </a:r>
            <a:r>
              <a:rPr lang="zh-CN" altLang="en-US"/>
              <a:t>预想（基于客观事实的判断）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8220" y="2303780"/>
            <a:ext cx="85293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＜～ようだ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/らしい</a:t>
            </a:r>
            <a:r>
              <a:rPr lang="ja-JP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＞</a:t>
            </a:r>
            <a:endParaRPr lang="ja-JP" altLang="zh-CN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らしい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根据基础事实的推测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lang="zh-CN" altLang="zh-CN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客观</a:t>
            </a:r>
            <a:endParaRPr lang="zh-CN" altLang="zh-CN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ようだ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一种感受到征兆的推测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主观</a:t>
            </a:r>
            <a:endParaRPr lang="zh-CN" altLang="zh-CN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3785" y="1679575"/>
            <a:ext cx="42627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らしい</a:t>
            </a:r>
            <a:r>
              <a:rPr lang="ja-JP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最典型的代表的一个使用方法 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男らしい人 </a:t>
            </a:r>
            <a:r>
              <a:rPr lang="ja-JP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具有男性特点的男人 </a:t>
            </a:r>
            <a:r>
              <a:rPr lang="ja-JP" altLang="zh-CN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/>
          </a:p>
        </p:txBody>
      </p:sp>
      <p:pic>
        <p:nvPicPr>
          <p:cNvPr id="15" name="图片 2" descr="OIP (7)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230" y="1492885"/>
            <a:ext cx="3100388" cy="309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图片 1" descr="OIP (6)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1100" y="2733040"/>
            <a:ext cx="2718435" cy="3841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790575" y="4350385"/>
            <a:ext cx="71850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今日はあめがふるようです 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ja-JP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ja-JP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今日はあめがふるらしいです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。今天好像会下雨。</a:t>
            </a:r>
            <a:endParaRPr lang="ja-JP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动作按钮: 后退或前一项 1">
            <a:hlinkClick r:id="rId4" action="ppaction://hlinksldjump"/>
          </p:cNvPr>
          <p:cNvSpPr/>
          <p:nvPr/>
        </p:nvSpPr>
        <p:spPr>
          <a:xfrm>
            <a:off x="9300210" y="4897120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组合 8"/>
          <p:cNvGrpSpPr/>
          <p:nvPr/>
        </p:nvGrpSpPr>
        <p:grpSpPr>
          <a:xfrm>
            <a:off x="636905" y="889000"/>
            <a:ext cx="2785110" cy="834390"/>
            <a:chOff x="1003" y="1400"/>
            <a:chExt cx="4386" cy="1314"/>
          </a:xfrm>
        </p:grpSpPr>
        <p:grpSp>
          <p:nvGrpSpPr>
            <p:cNvPr id="10" name="组合 9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11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03" y="1560"/>
              <a:ext cx="2662" cy="1153"/>
              <a:chOff x="329" y="115"/>
              <a:chExt cx="2662" cy="1153"/>
            </a:xfrm>
          </p:grpSpPr>
          <p:sp>
            <p:nvSpPr>
              <p:cNvPr id="15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7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ja-JP" altLang="zh-CN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解説</a:t>
                </a:r>
                <a:endParaRPr lang="ja-JP" altLang="zh-CN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4190365" y="893445"/>
            <a:ext cx="54584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～でも</a:t>
            </a:r>
            <a:r>
              <a:rPr lang="ja-JP" altLang="en-US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～でも／</a:t>
            </a:r>
            <a:endParaRPr lang="ja-JP" altLang="en-US" sz="32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ja-JP" altLang="en-US" sz="32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～にしても～にしても</a:t>
            </a:r>
            <a:endParaRPr lang="ja-JP" altLang="en-US" sz="32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9050" y="1969770"/>
            <a:ext cx="97516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【句型】名词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でも</a:t>
            </a:r>
            <a:r>
              <a:rPr lang="zh-CN" alt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でも</a:t>
            </a:r>
            <a:endParaRPr lang="ja-JP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（简体形式）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+にしても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，名词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小句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（简体形式）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+にしても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ja-JP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【含义】表示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前提范围内的所有选项、在某种条件下的每个选项等意思。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表示同一范畴或相互对立的两个事项。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△　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犬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にしても</a:t>
            </a:r>
            <a:r>
              <a:rPr lang="ja-JP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にしても</a:t>
            </a:r>
            <a:r>
              <a:rPr lang="ja-JP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このマンションでは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ペット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を飼ってはいけないことになっている</a:t>
            </a:r>
            <a:r>
              <a:rPr lang="ja-JP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ja-JP" altLang="zh-CN" sz="20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ja-JP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△　</a:t>
            </a:r>
            <a:r>
              <a:rPr lang="ja-JP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賛成するにしても、反対するにしても、ちゃんと理由を言ってください 。</a:t>
            </a:r>
            <a:endParaRPr lang="ja-JP" altLang="zh-CN" sz="20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组合 8"/>
          <p:cNvGrpSpPr/>
          <p:nvPr/>
        </p:nvGrpSpPr>
        <p:grpSpPr>
          <a:xfrm>
            <a:off x="636905" y="889000"/>
            <a:ext cx="2785110" cy="834390"/>
            <a:chOff x="1003" y="1400"/>
            <a:chExt cx="4386" cy="1314"/>
          </a:xfrm>
        </p:grpSpPr>
        <p:grpSp>
          <p:nvGrpSpPr>
            <p:cNvPr id="10" name="组合 9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11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03" y="1560"/>
              <a:ext cx="2663" cy="1154"/>
              <a:chOff x="329" y="115"/>
              <a:chExt cx="2663" cy="1154"/>
            </a:xfrm>
          </p:grpSpPr>
          <p:sp>
            <p:nvSpPr>
              <p:cNvPr id="15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7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zh-CN" altLang="ja-JP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补充</a:t>
                </a:r>
                <a:endParaRPr lang="zh-CN" altLang="ja-JP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105910" y="1071245"/>
            <a:ext cx="4036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でも　　まとめ</a:t>
            </a:r>
            <a:endParaRPr lang="ja-JP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108075" y="1995805"/>
            <a:ext cx="9255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【接续】但是，可是，不过。(けれども、しかし。) </a:t>
            </a:r>
            <a:endParaRPr lang="zh-CN" altLang="en-US"/>
          </a:p>
          <a:p>
            <a:r>
              <a:rPr lang="zh-CN" altLang="en-US"/>
              <a:t> あの人に何度も手纸を出してみたわ。でも、一度も返事をくれなかったの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1265" y="2640965"/>
            <a:ext cx="105067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【副助】 </a:t>
            </a:r>
            <a:endParaRPr lang="zh-CN" altLang="en-US"/>
          </a:p>
          <a:p>
            <a:r>
              <a:rPr lang="zh-CN" altLang="en-US"/>
              <a:t>(1)(举出极端例子表示类推其他)连……也(都)()。〔极端な例をあげ、一般の场合を类推させる。…ですら。〕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1年生でもできる问题。</a:t>
            </a:r>
            <a:endParaRPr lang="zh-CN" altLang="en-US"/>
          </a:p>
          <a:p>
            <a:r>
              <a:rPr lang="zh-CN" altLang="en-US"/>
              <a:t> そんなことは小さな子どもでもわかる。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(2)纵令〔纵然，即使，就是，尽管〕……也。〔条件をあげる、たとえ…でも。〕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雨天でもあすは旅行に行く。</a:t>
            </a:r>
            <a:endParaRPr lang="zh-CN" altLang="en-US"/>
          </a:p>
          <a:p>
            <a:r>
              <a:rPr lang="zh-CN" altLang="en-US"/>
              <a:t> 金持ちでも幸福だとはかぎらない。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216025" y="1188085"/>
            <a:ext cx="94894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(3)(举例提示)要是，譬如，或者是。〔例を示すような気持ちで。〕 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お茶でも饮もうか</a:t>
            </a:r>
            <a:endParaRPr lang="zh-CN" altLang="en-US"/>
          </a:p>
          <a:p>
            <a:r>
              <a:rPr lang="zh-CN" altLang="en-US"/>
              <a:t> 先生にでも相谈してみたらどうでしょうか。</a:t>
            </a:r>
            <a:endParaRPr lang="zh-CN" altLang="en-US"/>
          </a:p>
          <a:p>
            <a:r>
              <a:rPr lang="zh-CN" altLang="en-US"/>
              <a:t> お客样でも见えたらどうするの。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(4)(表示全面肯定)无论，不拘。〔疑问词につけて。〕 </a:t>
            </a:r>
            <a:endParaRPr lang="zh-CN" altLang="en-US"/>
          </a:p>
          <a:p>
            <a:r>
              <a:rPr lang="zh-CN" altLang="en-US"/>
              <a:t> 何でもいい。</a:t>
            </a:r>
            <a:endParaRPr lang="zh-CN" altLang="en-US"/>
          </a:p>
          <a:p>
            <a:r>
              <a:rPr lang="zh-CN" altLang="en-US"/>
              <a:t> いつでもかまいません。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(5)表示:这一类，之类。 </a:t>
            </a:r>
            <a:endParaRPr lang="zh-CN" altLang="en-US"/>
          </a:p>
          <a:p>
            <a:r>
              <a:rPr lang="zh-CN" altLang="en-US"/>
              <a:t> こんな时に、お母さんでもいてくれるといいんだが。</a:t>
            </a:r>
            <a:endParaRPr lang="zh-CN" altLang="en-US"/>
          </a:p>
        </p:txBody>
      </p:sp>
      <p:sp>
        <p:nvSpPr>
          <p:cNvPr id="12" name="动作按钮: 后退或前一项 11">
            <a:hlinkClick r:id="rId2" action="ppaction://hlinksldjump"/>
          </p:cNvPr>
          <p:cNvSpPr/>
          <p:nvPr/>
        </p:nvSpPr>
        <p:spPr>
          <a:xfrm>
            <a:off x="9300210" y="4897120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文本框 19"/>
          <p:cNvSpPr txBox="1"/>
          <p:nvPr/>
        </p:nvSpPr>
        <p:spPr>
          <a:xfrm>
            <a:off x="4432935" y="1046480"/>
            <a:ext cx="421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～わけではない</a:t>
            </a:r>
            <a:endParaRPr lang="ja-JP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6905" y="889000"/>
            <a:ext cx="2785110" cy="834390"/>
            <a:chOff x="1003" y="1400"/>
            <a:chExt cx="4386" cy="1314"/>
          </a:xfrm>
        </p:grpSpPr>
        <p:grpSp>
          <p:nvGrpSpPr>
            <p:cNvPr id="22" name="组合 21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23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4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03" y="1560"/>
              <a:ext cx="2662" cy="1153"/>
              <a:chOff x="329" y="115"/>
              <a:chExt cx="2662" cy="1153"/>
            </a:xfrm>
          </p:grpSpPr>
          <p:sp>
            <p:nvSpPr>
              <p:cNvPr id="26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8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ja-JP" altLang="zh-CN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解説</a:t>
                </a:r>
                <a:endParaRPr lang="ja-JP" altLang="zh-CN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790575" y="2096770"/>
            <a:ext cx="1035113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【句型】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二类形容词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</a:t>
            </a:r>
            <a:r>
              <a:rPr lang="ja-JP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な 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</a:t>
            </a:r>
            <a:r>
              <a:rPr lang="ja-JP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わけではない</a:t>
            </a:r>
            <a:endParaRPr lang="ja-JP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小句（简体形式）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わけではない</a:t>
            </a:r>
            <a:endParaRPr lang="ja-JP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名词 + である（であった） + わけではない</a:t>
            </a:r>
            <a:endParaRPr lang="en-US" altLang="ja-JP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ja-JP" altLang="ja-JP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というわけではない</a:t>
            </a:r>
            <a:endParaRPr lang="en-US" altLang="ja-JP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【含义】依据对某种情况附带推测出来的情况的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</a:t>
            </a:r>
            <a:endParaRPr lang="ja-JP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      田中さんは上海に十年住んでいる。しかし、中国語を話せるわけではない。</a:t>
            </a:r>
            <a:endParaRPr lang="ja-JP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（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田中先生在上海住了十年，但他并非会说汉语。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ja-JP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      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明日は休みだが，暇なわけじゃない 。</a:t>
            </a:r>
            <a:endParaRPr lang="ja-JP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ja-JP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文本框 20"/>
          <p:cNvSpPr txBox="1"/>
          <p:nvPr/>
        </p:nvSpPr>
        <p:spPr>
          <a:xfrm>
            <a:off x="1325880" y="2524125"/>
            <a:ext cx="88639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【补充】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「全部」、「みんな」、「まったく」、「すべて」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等词一起使用时，表示部分否定。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</a:t>
            </a:r>
            <a:endParaRPr lang="ja-JP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お酒が全く飲めない 。一点也都不能喝酒。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ja-JP" sz="20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お酒が全く飲めないわけではない。并非完全不能喝酒。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endParaRPr lang="ja-JP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ja-JP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935" y="1046480"/>
            <a:ext cx="421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～わけではない</a:t>
            </a:r>
            <a:endParaRPr lang="ja-JP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36905" y="889000"/>
            <a:ext cx="2785110" cy="834390"/>
            <a:chOff x="1003" y="1400"/>
            <a:chExt cx="4386" cy="1314"/>
          </a:xfrm>
        </p:grpSpPr>
        <p:grpSp>
          <p:nvGrpSpPr>
            <p:cNvPr id="24" name="组合 23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25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6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003" y="1560"/>
              <a:ext cx="2662" cy="1153"/>
              <a:chOff x="329" y="115"/>
              <a:chExt cx="2662" cy="1153"/>
            </a:xfrm>
          </p:grpSpPr>
          <p:sp>
            <p:nvSpPr>
              <p:cNvPr id="28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0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ja-JP" altLang="zh-CN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解説</a:t>
                </a:r>
                <a:endParaRPr lang="ja-JP" altLang="zh-CN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1395730" y="4819015"/>
            <a:ext cx="849058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ja-JP" altLang="en-US" sz="3200" smtClean="0">
                <a:highlight>
                  <a:srgbClr val="FFFF00"/>
                </a:highlight>
              </a:rPr>
              <a:t>わけがない</a:t>
            </a:r>
            <a:r>
              <a:rPr lang="ja-JP" altLang="en-US" sz="3200" smtClean="0"/>
              <a:t>：</a:t>
            </a:r>
            <a:r>
              <a:rPr lang="zh-CN" altLang="ja-JP" sz="3200" smtClean="0"/>
              <a:t>不可能</a:t>
            </a:r>
            <a:r>
              <a:rPr lang="ja-JP" altLang="zh-CN" sz="3200" smtClean="0"/>
              <a:t>　　　Ｎ</a:t>
            </a:r>
            <a:r>
              <a:rPr lang="en-US" altLang="ja-JP" sz="3200" smtClean="0"/>
              <a:t>+</a:t>
            </a:r>
            <a:r>
              <a:rPr lang="ja-JP" altLang="zh-CN" sz="3200" smtClean="0"/>
              <a:t>の、</a:t>
            </a:r>
            <a:r>
              <a:rPr lang="en-US" altLang="ja-JP" sz="3200" smtClean="0"/>
              <a:t>A2+</a:t>
            </a:r>
            <a:r>
              <a:rPr lang="ja-JP" altLang="zh-CN" sz="3200" smtClean="0"/>
              <a:t>な</a:t>
            </a:r>
            <a:endParaRPr lang="ja-JP" altLang="zh-CN" sz="3200" smtClean="0"/>
          </a:p>
        </p:txBody>
      </p:sp>
      <p:sp>
        <p:nvSpPr>
          <p:cNvPr id="34" name="文本框 33"/>
          <p:cNvSpPr txBox="1"/>
          <p:nvPr/>
        </p:nvSpPr>
        <p:spPr>
          <a:xfrm>
            <a:off x="1113790" y="5550535"/>
            <a:ext cx="643445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ja-JP" altLang="en-US" sz="2400" smtClean="0"/>
              <a:t>田中先生の試験がそんなに簡単なわけがない</a:t>
            </a:r>
            <a:endParaRPr lang="ja-JP" altLang="en-US" sz="2400" smtClean="0"/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9" name="组合 8"/>
          <p:cNvGrpSpPr/>
          <p:nvPr/>
        </p:nvGrpSpPr>
        <p:grpSpPr>
          <a:xfrm>
            <a:off x="636905" y="889000"/>
            <a:ext cx="2785110" cy="834390"/>
            <a:chOff x="1003" y="1400"/>
            <a:chExt cx="4386" cy="1314"/>
          </a:xfrm>
        </p:grpSpPr>
        <p:grpSp>
          <p:nvGrpSpPr>
            <p:cNvPr id="10" name="组合 9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11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003" y="1560"/>
              <a:ext cx="2663" cy="1154"/>
              <a:chOff x="329" y="115"/>
              <a:chExt cx="2663" cy="1154"/>
            </a:xfrm>
          </p:grpSpPr>
          <p:sp>
            <p:nvSpPr>
              <p:cNvPr id="15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7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zh-CN" altLang="ja-JP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补充</a:t>
                </a:r>
                <a:endParaRPr lang="zh-CN" altLang="ja-JP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223385" y="965835"/>
            <a:ext cx="3580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わけ　　まとめ</a:t>
            </a:r>
            <a:endParaRPr lang="ja-JP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888365" y="1925320"/>
            <a:ext cx="105181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1. 意义，意思。（言葉の意味。内容。）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訳のわからない言葉。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理由，原因，情由，缘故，情形。成为这种状态结果的理由。（そういう状態・結果になった理由。）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何か訳がありそうだ。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当然，怪不得。作为结果当然是这样，亦指安排使其那样。（結果として、当然そうなるはずであること。また、そうなるように仕組んだこと。）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だからだれも知らなかったという訳です。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1134110" y="1117600"/>
            <a:ext cx="99453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4. 道理，条理，常识。（事の道理。常識。）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人に訳を説いて聞かせる。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麻烦，费事。（手数。）一般使用否定形。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訳のない仕事。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6. 情况，情形。含糊地指事物状态。（物事・状態を漠然とさす。）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そういうわけではない。</a:t>
            </a:r>
            <a:endParaRPr lang="zh-CN" altLang="en-US"/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/>
        </p:nvSpPr>
        <p:spPr>
          <a:xfrm>
            <a:off x="958850" y="1047115"/>
            <a:ext cx="9266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「~わけにはいかない」前面可以接动词原形或ない形</a:t>
            </a:r>
            <a:endParaRPr lang="zh-CN" altLang="en-US"/>
          </a:p>
          <a:p>
            <a:r>
              <a:rPr lang="zh-CN" altLang="en-US"/>
              <a:t>表示“不能..."或"不能不...，必须..."。</a:t>
            </a:r>
            <a:endParaRPr lang="zh-CN" altLang="en-US"/>
          </a:p>
          <a:p>
            <a:r>
              <a:rPr lang="zh-CN" altLang="en-US"/>
              <a:t>这里的“不能”是出于责任、道德、人情、义务等，不能去做某事。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絶対にほかの人に言わないと約束したので、話す</a:t>
            </a:r>
            <a:r>
              <a:rPr lang="zh-CN" altLang="en-US">
                <a:solidFill>
                  <a:srgbClr val="FF0000"/>
                </a:solidFill>
              </a:rPr>
              <a:t>わけにはいかない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あした試験があるので、勉強し</a:t>
            </a:r>
            <a:r>
              <a:rPr lang="zh-CN" altLang="en-US">
                <a:solidFill>
                  <a:srgbClr val="FF0000"/>
                </a:solidFill>
              </a:rPr>
              <a:t>ないわけにはいきません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790940" y="1166495"/>
            <a:ext cx="1685925" cy="26149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动作按钮: 后退或前一项 11">
            <a:hlinkClick r:id="rId3" action="ppaction://hlinksldjump"/>
          </p:cNvPr>
          <p:cNvSpPr/>
          <p:nvPr/>
        </p:nvSpPr>
        <p:spPr>
          <a:xfrm>
            <a:off x="9048750" y="4846320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/>
          <p:cNvSpPr txBox="1"/>
          <p:nvPr/>
        </p:nvSpPr>
        <p:spPr>
          <a:xfrm>
            <a:off x="993140" y="1066165"/>
            <a:ext cx="656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70B590"/>
                </a:solidFill>
                <a:latin typeface="方正有猫在简体" panose="02000000000000000000" charset="-122"/>
                <a:ea typeface="方正有猫在简体" panose="02000000000000000000" charset="-122"/>
              </a:rPr>
              <a:t>知识点总结</a:t>
            </a:r>
            <a:endParaRPr lang="zh-CN" altLang="en-US" sz="3600" b="1">
              <a:solidFill>
                <a:srgbClr val="70B590"/>
              </a:solidFill>
              <a:latin typeface="方正有猫在简体" panose="02000000000000000000" charset="-122"/>
              <a:ea typeface="方正有猫在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9625" y="1204595"/>
            <a:ext cx="236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标日中级第</a:t>
            </a:r>
            <a:r>
              <a:rPr lang="en-US" altLang="zh-CN"/>
              <a:t>11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5" name="TextBox 30"/>
          <p:cNvSpPr txBox="1"/>
          <p:nvPr/>
        </p:nvSpPr>
        <p:spPr>
          <a:xfrm>
            <a:off x="1505585" y="1972310"/>
            <a:ext cx="9495155" cy="28765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ja-JP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ja-JP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～でも～でも／～にしても～にしても</a:t>
            </a:r>
            <a:r>
              <a:rPr lang="en-US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endParaRPr lang="en-US" altLang="ja-JP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表示前提范围内的所有选项、在某种条件下的每个选项等意思</a:t>
            </a: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ja-JP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ja-JP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ja-JP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～わけではない</a:t>
            </a:r>
            <a:r>
              <a:rPr lang="en-US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endParaRPr lang="en-US" altLang="ja-JP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依据对某种情况附带推测出来的情况的否定</a:t>
            </a: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endParaRPr lang="ja-JP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ja-JP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11760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402455" y="3044825"/>
            <a:ext cx="3386138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生词表</a:t>
            </a:r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11760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402455" y="2459355"/>
            <a:ext cx="3386138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ja-JP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ご清聴</a:t>
            </a:r>
            <a:endParaRPr lang="ja-JP" altLang="zh-CN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ja-JP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ありがとう</a:t>
            </a:r>
            <a:endParaRPr lang="ja-JP" altLang="zh-CN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ja-JP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ございました</a:t>
            </a:r>
            <a:endParaRPr lang="ja-JP" altLang="zh-CN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 descr="clipart_023_thum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15" y="4215765"/>
            <a:ext cx="2284095" cy="2642235"/>
          </a:xfrm>
          <a:prstGeom prst="rect">
            <a:avLst/>
          </a:prstGeom>
        </p:spPr>
      </p:pic>
      <p:pic>
        <p:nvPicPr>
          <p:cNvPr id="6" name="图片 5" descr="clipart_17_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5275" y="459105"/>
            <a:ext cx="7048500" cy="6440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24775" y="1240155"/>
            <a:ext cx="7230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5400" b="1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</a:rPr>
              <a:t>皆さん　</a:t>
            </a:r>
            <a:endParaRPr lang="ja-JP" altLang="zh-CN" sz="5400" b="1">
              <a:solidFill>
                <a:schemeClr val="accent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1755" y="2319020"/>
            <a:ext cx="5788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zh-CN" sz="5400" b="1">
                <a:solidFill>
                  <a:schemeClr val="accent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日本語教室</a:t>
            </a:r>
            <a:endParaRPr lang="ja-JP" altLang="zh-CN" sz="5400" b="1">
              <a:solidFill>
                <a:schemeClr val="accent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53225" y="3397885"/>
            <a:ext cx="40405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zh-CN" sz="5400" b="1">
                <a:solidFill>
                  <a:schemeClr val="accent4">
                    <a:lumMod val="60000"/>
                    <a:lumOff val="4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ようこそ～</a:t>
            </a:r>
            <a:endParaRPr lang="ja-JP" altLang="zh-CN" sz="5400" b="1">
              <a:solidFill>
                <a:schemeClr val="accent4">
                  <a:lumMod val="60000"/>
                  <a:lumOff val="4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1201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11760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5115243" y="4097973"/>
            <a:ext cx="1960563" cy="403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r>
              <a:rPr lang="zh-CN" altLang="en-US" sz="2800" strike="noStrike" noProof="1">
                <a:solidFill>
                  <a:srgbClr val="52A1BB"/>
                </a:solidFill>
              </a:rPr>
              <a:t>课文篇</a:t>
            </a:r>
            <a:endParaRPr lang="zh-CN" altLang="en-US" sz="2800" strike="noStrike" noProof="1">
              <a:solidFill>
                <a:srgbClr val="52A1BB"/>
              </a:solidFill>
            </a:endParaRPr>
          </a:p>
        </p:txBody>
      </p:sp>
      <p:sp>
        <p:nvSpPr>
          <p:cNvPr id="31750" name="矩形 11"/>
          <p:cNvSpPr/>
          <p:nvPr/>
        </p:nvSpPr>
        <p:spPr>
          <a:xfrm>
            <a:off x="3632200" y="2871470"/>
            <a:ext cx="49276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漫画とアニメ</a:t>
            </a:r>
            <a:endParaRPr lang="zh-CN" altLang="en-US" sz="4400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ja-JP" altLang="zh-CN" sz="4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b="1">
                <a:solidFill>
                  <a:schemeClr val="bg1"/>
                </a:solidFill>
                <a:latin typeface="MS Mincho" panose="02020609040205080304" charset="-128"/>
                <a:ea typeface="MS Mincho" panose="02020609040205080304" charset="-128"/>
              </a:rPr>
              <a:t>        </a:t>
            </a:r>
            <a:endParaRPr lang="en-US" altLang="zh-CN" sz="2800" b="1">
              <a:solidFill>
                <a:schemeClr val="bg1"/>
              </a:solidFill>
              <a:latin typeface="MS Mincho" panose="02020609040205080304" charset="-128"/>
              <a:ea typeface="MS Mincho" panose="02020609040205080304" charset="-128"/>
            </a:endParaRPr>
          </a:p>
          <a:p>
            <a:pPr algn="ctr"/>
            <a:r>
              <a:rPr lang="en-US" altLang="zh-CN" sz="2800" b="1">
                <a:solidFill>
                  <a:schemeClr val="bg1"/>
                </a:solidFill>
                <a:latin typeface="MS Mincho" panose="02020609040205080304" charset="-128"/>
                <a:ea typeface="MS Mincho" panose="02020609040205080304" charset="-128"/>
              </a:rPr>
              <a:t>           </a:t>
            </a:r>
            <a:endParaRPr lang="en-US" altLang="zh-CN" sz="2800" b="1">
              <a:solidFill>
                <a:schemeClr val="bg1"/>
              </a:solidFill>
              <a:latin typeface="MS Mincho" panose="02020609040205080304" charset="-128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793508" y="3236158"/>
            <a:ext cx="6870641" cy="773144"/>
            <a:chOff x="3400023" y="2024578"/>
            <a:chExt cx="5643010" cy="635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8408033" y="2025278"/>
              <a:ext cx="319087" cy="633600"/>
            </a:xfrm>
            <a:prstGeom prst="rect">
              <a:avLst/>
            </a:prstGeom>
            <a:solidFill>
              <a:srgbClr val="DEAB81">
                <a:lumMod val="5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5F5F5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3400023" y="2126178"/>
              <a:ext cx="5302650" cy="4318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2800" b="1">
                  <a:solidFill>
                    <a:srgbClr val="70B59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课文与语法</a:t>
              </a:r>
              <a:endParaRPr lang="en-US" altLang="zh-CN" sz="2800" b="1">
                <a:solidFill>
                  <a:schemeClr val="accent4"/>
                </a:solidFill>
                <a:effectLst/>
                <a:sym typeface="Arial" panose="020b0604020202020204" pitchFamily="34" charset="0"/>
              </a:endParaRPr>
            </a:p>
          </p:txBody>
        </p:sp>
        <p:sp>
          <p:nvSpPr>
            <p:cNvPr id="10" name="燕尾形 9"/>
            <p:cNvSpPr/>
            <p:nvPr>
              <p:custDataLst>
                <p:tags r:id="rId5"/>
              </p:custDataLst>
            </p:nvPr>
          </p:nvSpPr>
          <p:spPr>
            <a:xfrm>
              <a:off x="8408033" y="2024578"/>
              <a:ext cx="635000" cy="635000"/>
            </a:xfrm>
            <a:prstGeom prst="chevron">
              <a:avLst>
                <a:gd name="adj" fmla="val 45500"/>
              </a:avLst>
            </a:prstGeom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tIns="36000" bIns="36000" rtlCol="0" anchor="ctr">
              <a:normAutofit/>
            </a:bodyPr>
            <a:lstStyle/>
            <a:p>
              <a:pPr algn="r"/>
              <a:endParaRPr lang="zh-CN" altLang="en-US" sz="24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5" name="Text Box 3"/>
          <p:cNvSpPr>
            <a:spLocks noChangeArrowheads="1"/>
          </p:cNvSpPr>
          <p:nvPr/>
        </p:nvSpPr>
        <p:spPr bwMode="auto">
          <a:xfrm>
            <a:off x="5086350" y="1117600"/>
            <a:ext cx="2018665" cy="7067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000" b="1">
                <a:solidFill>
                  <a:srgbClr val="70B5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目 录</a:t>
            </a:r>
            <a:endParaRPr lang="zh-CN" altLang="en-US" sz="4000" b="1">
              <a:solidFill>
                <a:srgbClr val="70B5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6"/>
            </p:custDataLst>
          </p:nvPr>
        </p:nvGrpSpPr>
        <p:grpSpPr>
          <a:xfrm>
            <a:off x="2492567" y="2103507"/>
            <a:ext cx="6589716" cy="773144"/>
            <a:chOff x="3152332" y="3085545"/>
            <a:chExt cx="5412280" cy="635000"/>
          </a:xfrm>
        </p:grpSpPr>
        <p:sp>
          <p:nvSpPr>
            <p:cNvPr id="12" name="矩形 11"/>
            <p:cNvSpPr/>
            <p:nvPr>
              <p:custDataLst>
                <p:tags r:id="rId7"/>
              </p:custDataLst>
            </p:nvPr>
          </p:nvSpPr>
          <p:spPr>
            <a:xfrm flipH="1">
              <a:off x="3468245" y="3086245"/>
              <a:ext cx="319087" cy="633600"/>
            </a:xfrm>
            <a:prstGeom prst="rect">
              <a:avLst/>
            </a:prstGeom>
            <a:solidFill>
              <a:srgbClr val="869ACD">
                <a:lumMod val="5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5F5F5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 flipH="1">
              <a:off x="3399336" y="3187667"/>
              <a:ext cx="5165276" cy="4318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2800" b="1">
                  <a:solidFill>
                    <a:srgbClr val="70B590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词汇与表达</a:t>
              </a:r>
              <a:endParaRPr lang="zh-CN" altLang="en-US" sz="2800" b="1">
                <a:solidFill>
                  <a:srgbClr val="70B5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7" name="燕尾形 16"/>
            <p:cNvSpPr/>
            <p:nvPr>
              <p:custDataLst>
                <p:tags r:id="rId9"/>
              </p:custDataLst>
            </p:nvPr>
          </p:nvSpPr>
          <p:spPr>
            <a:xfrm flipH="1">
              <a:off x="3152332" y="3085545"/>
              <a:ext cx="635000" cy="635000"/>
            </a:xfrm>
            <a:prstGeom prst="chevron">
              <a:avLst>
                <a:gd name="adj" fmla="val 45500"/>
              </a:avLst>
            </a:prstGeom>
            <a:solidFill>
              <a:srgbClr val="869ACD"/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5F5F5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11760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402455" y="3044825"/>
            <a:ext cx="3386138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生词表</a:t>
            </a:r>
            <a:r>
              <a:rPr lang="en-US" altLang="zh-CN"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5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b="65296"/>
          <a:stretch>
            <a:fillRect/>
          </a:stretch>
        </p:blipFill>
        <p:spPr>
          <a:xfrm>
            <a:off x="949960" y="2312035"/>
            <a:ext cx="6790690" cy="26943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35350" y="2640965"/>
            <a:ext cx="8114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 </a:t>
            </a:r>
            <a:r>
              <a:rPr lang="zh-CN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に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夢中になる 沉迷于什么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ja-JP" altLang="zh-CN"/>
              <a:t>　　　　　　　　　　　　　　クマに会って、</a:t>
            </a:r>
            <a:r>
              <a:rPr lang="ja-JP" altLang="zh-CN" b="1">
                <a:solidFill>
                  <a:srgbClr val="FF0000"/>
                </a:solidFill>
              </a:rPr>
              <a:t>夢中で</a:t>
            </a:r>
            <a:r>
              <a:rPr lang="ja-JP" altLang="zh-CN"/>
              <a:t>逃げる</a:t>
            </a:r>
            <a:endParaRPr lang="ja-JP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656705" y="3667125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事故の光景を思い出した。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90030" y="4530725"/>
            <a:ext cx="7864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好きなモデル</a:t>
            </a:r>
            <a:r>
              <a:rPr 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に関する</a:t>
            </a:r>
            <a:r>
              <a:rPr 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情報を集める</a:t>
            </a:r>
            <a:r>
              <a:rPr lang="ja-JP" alt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ja-JP" altLang="zh-CN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ja-JP" altLang="zh-CN"/>
              <a:t>試験</a:t>
            </a:r>
            <a:r>
              <a:rPr lang="ja-JP" altLang="zh-CN">
                <a:solidFill>
                  <a:srgbClr val="FF0000"/>
                </a:solidFill>
              </a:rPr>
              <a:t>に関する</a:t>
            </a:r>
            <a:r>
              <a:rPr lang="ja-JP" altLang="zh-CN"/>
              <a:t>注意事項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647180" y="2640965"/>
            <a:ext cx="7489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私は英語の勉強に，とても夢中になっている。 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598" t="33444" r="-598" b="59947"/>
          <a:stretch>
            <a:fillRect/>
          </a:stretch>
        </p:blipFill>
        <p:spPr>
          <a:xfrm>
            <a:off x="757555" y="2861310"/>
            <a:ext cx="6790690" cy="513080"/>
          </a:xfrm>
          <a:prstGeom prst="rect">
            <a:avLst/>
          </a:prstGeom>
        </p:spPr>
      </p:pic>
      <p:pic>
        <p:nvPicPr>
          <p:cNvPr id="8195" name="图片 1" descr="OIP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4905" y="786130"/>
            <a:ext cx="2230755" cy="200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2" descr="OIP (1)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1770" y="896620"/>
            <a:ext cx="2276475" cy="2665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l="-150" t="39448" r="54078" b="53943"/>
          <a:stretch>
            <a:fillRect/>
          </a:stretch>
        </p:blipFill>
        <p:spPr>
          <a:xfrm>
            <a:off x="7379335" y="1446530"/>
            <a:ext cx="3128645" cy="5130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89545" y="2575560"/>
            <a:ext cx="2151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zh-CN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藤子・F・不二雄</a:t>
            </a:r>
            <a:r>
              <a:rPr lang="ja-JP" alt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73340" y="2207260"/>
            <a:ext cx="2746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latin typeface="Arial" panose="020b0604020202020204" pitchFamily="34" charset="0"/>
                <a:ea typeface="宋体" panose="02010600030101010101" pitchFamily="2" charset="-122"/>
              </a:rPr>
              <a:t>ふじこ　　ふじお</a:t>
            </a:r>
            <a:endParaRPr lang="ja-JP" altLang="ja-JP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19" name="图片 2" descr="160311-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985" y="3374390"/>
            <a:ext cx="2860675" cy="286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2519045" y="5669280"/>
            <a:ext cx="392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ちびまる子ちゃん </a:t>
            </a:r>
            <a:r>
              <a:rPr lang="ja-JP" altLang="zh-CN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　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樱桃小丸子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ja-JP" altLang="zh-CN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　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79445" y="390398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名侦探柯南　　</a:t>
            </a:r>
            <a:r>
              <a:rPr lang="ja-JP" altLang="zh-CN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名探偵コナン</a:t>
            </a:r>
            <a:endParaRPr lang="zh-CN" altLang="en-US"/>
          </a:p>
        </p:txBody>
      </p:sp>
      <p:pic>
        <p:nvPicPr>
          <p:cNvPr id="9220" name="图片 3" descr="OIP (2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375" y="3747135"/>
            <a:ext cx="3769995" cy="2115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290" t="51079" r="24640" b="43883"/>
          <a:stretch>
            <a:fillRect/>
          </a:stretch>
        </p:blipFill>
        <p:spPr>
          <a:xfrm>
            <a:off x="4977130" y="3081020"/>
            <a:ext cx="5137150" cy="391160"/>
          </a:xfrm>
          <a:prstGeom prst="rect">
            <a:avLst/>
          </a:prstGeom>
        </p:spPr>
      </p:pic>
      <p:pic>
        <p:nvPicPr>
          <p:cNvPr id="11267" name="图片 2" descr="OIP (3)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8157"/>
          <a:stretch>
            <a:fillRect/>
          </a:stretch>
        </p:blipFill>
        <p:spPr>
          <a:xfrm>
            <a:off x="5093335" y="-328930"/>
            <a:ext cx="4410075" cy="4051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3" descr="ATOM0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1207135"/>
            <a:ext cx="3303270" cy="472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5192713" y="3081020"/>
            <a:ext cx="5186362" cy="2768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手塚</a:t>
            </a:r>
            <a:r>
              <a:rPr lang="ja-JP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治虫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铁壁阿童木是一部科幻漫画</a:t>
            </a:r>
            <a:r>
              <a:rPr lang="ja-JP" altLang="zh-CN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讲述了未来21世纪少年机器人阿童木的故事</a:t>
            </a:r>
            <a:r>
              <a:rPr lang="ja-JP" altLang="zh-CN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1963版第一版电视动漫是日本第一部电视连续动漫</a:t>
            </a:r>
            <a:r>
              <a:rPr lang="ja-JP" altLang="zh-CN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也是中国引进的第一部国外动画</a:t>
            </a:r>
            <a:r>
              <a:rPr lang="ja-JP" altLang="zh-CN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4"/>
          <p:cNvSpPr txBox="1"/>
          <p:nvPr/>
        </p:nvSpPr>
        <p:spPr>
          <a:xfrm>
            <a:off x="5192713" y="3640455"/>
            <a:ext cx="2746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latin typeface="Arial" panose="020b0604020202020204" pitchFamily="34" charset="0"/>
                <a:ea typeface="宋体" panose="02010600030101010101" pitchFamily="2" charset="-122"/>
              </a:rPr>
              <a:t>てづか　　おさむ </a:t>
            </a:r>
            <a:endParaRPr lang="ja-JP" altLang="ja-JP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2" name="文本框 4"/>
          <p:cNvSpPr txBox="1"/>
          <p:nvPr/>
        </p:nvSpPr>
        <p:spPr>
          <a:xfrm>
            <a:off x="985520" y="1001713"/>
            <a:ext cx="2746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latin typeface="Arial" panose="020b0604020202020204" pitchFamily="34" charset="0"/>
                <a:ea typeface="宋体" panose="02010600030101010101" pitchFamily="2" charset="-122"/>
              </a:rPr>
              <a:t>せん </a:t>
            </a:r>
            <a:endParaRPr lang="ja-JP" altLang="ja-JP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文本框 4"/>
          <p:cNvSpPr txBox="1"/>
          <p:nvPr/>
        </p:nvSpPr>
        <p:spPr>
          <a:xfrm>
            <a:off x="1739583" y="1001713"/>
            <a:ext cx="2746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latin typeface="Arial" panose="020b0604020202020204" pitchFamily="34" charset="0"/>
                <a:ea typeface="宋体" panose="02010600030101010101" pitchFamily="2" charset="-122"/>
              </a:rPr>
              <a:t>ちひろ </a:t>
            </a:r>
            <a:endParaRPr lang="ja-JP" altLang="ja-JP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文本框 4"/>
          <p:cNvSpPr txBox="1"/>
          <p:nvPr/>
        </p:nvSpPr>
        <p:spPr>
          <a:xfrm>
            <a:off x="2809558" y="1001713"/>
            <a:ext cx="2746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latin typeface="Arial" panose="020b0604020202020204" pitchFamily="34" charset="0"/>
                <a:ea typeface="宋体" panose="02010600030101010101" pitchFamily="2" charset="-122"/>
              </a:rPr>
              <a:t>かみかく </a:t>
            </a:r>
            <a:endParaRPr lang="ja-JP" altLang="ja-JP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5520" y="1370330"/>
            <a:ext cx="458851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千と千尋の神隠し  </a:t>
            </a:r>
            <a:r>
              <a:rPr lang="ja-JP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　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千与千寻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宫崎</a:t>
            </a:r>
            <a:r>
              <a:rPr lang="ja-JP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　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骏</a:t>
            </a:r>
            <a:endParaRPr lang="zh-CN" altLang="en-US" sz="2800" b="1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295" name="文本框 4"/>
          <p:cNvSpPr txBox="1"/>
          <p:nvPr/>
        </p:nvSpPr>
        <p:spPr>
          <a:xfrm>
            <a:off x="924560" y="2793365"/>
            <a:ext cx="2746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latin typeface="Arial" panose="020b0604020202020204" pitchFamily="34" charset="0"/>
                <a:ea typeface="宋体" panose="02010600030101010101" pitchFamily="2" charset="-122"/>
              </a:rPr>
              <a:t>みやざき　はやお </a:t>
            </a:r>
            <a:endParaRPr lang="ja-JP" altLang="ja-JP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1" name="图片 1" descr="sentochihiro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5" y="1214755"/>
            <a:ext cx="4619625" cy="329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3" name="文本框 3"/>
          <p:cNvSpPr txBox="1"/>
          <p:nvPr/>
        </p:nvSpPr>
        <p:spPr>
          <a:xfrm>
            <a:off x="10036810" y="5566410"/>
            <a:ext cx="13366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千尋  </a:t>
            </a:r>
            <a:r>
              <a:rPr lang="ja-JP" altLang="zh-CN" sz="2800" b="1">
                <a:latin typeface="Arial" panose="020b0604020202020204" pitchFamily="34" charset="0"/>
                <a:ea typeface="微软雅黑" panose="020b0503020204020204" pitchFamily="34" charset="-122"/>
              </a:rPr>
              <a:t>　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ja-JP" altLang="zh-CN" sz="2800" b="1">
                <a:latin typeface="Arial" panose="020b0604020202020204" pitchFamily="34" charset="0"/>
                <a:ea typeface="微软雅黑" panose="020b0503020204020204" pitchFamily="34" charset="-122"/>
              </a:rPr>
              <a:t>　　　　　　　　　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ja-JP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　</a:t>
            </a:r>
            <a:r>
              <a:rPr lang="ja-JP" altLang="zh-CN" sz="280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　</a:t>
            </a:r>
            <a:endParaRPr lang="ja-JP" altLang="zh-CN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9105" y="4815840"/>
            <a:ext cx="5111750" cy="40576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3316" name="图片 1" descr="image77261166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3625" y="1901825"/>
            <a:ext cx="4345305" cy="3054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7" name="图片 4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83335" y="3161665"/>
            <a:ext cx="8934450" cy="443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786" t="56829" r="-1786" b="-808"/>
          <a:stretch>
            <a:fillRect/>
          </a:stretch>
        </p:blipFill>
        <p:spPr>
          <a:xfrm>
            <a:off x="970280" y="1856105"/>
            <a:ext cx="6790690" cy="3414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31280" y="4085590"/>
            <a:ext cx="450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zh-CN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商売は軌道にのって利益を</a:t>
            </a:r>
            <a:r>
              <a:rPr lang="ja-JP" altLang="zh-CN" sz="20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生み出す</a:t>
            </a:r>
            <a:r>
              <a:rPr lang="ja-JP" altLang="zh-CN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ja-JP" altLang="zh-CN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contentPart p14:bwMode="auto" r:id="rId3">
        <p14:nvContentPartPr>
          <p14:cNvPr id="2" name="墨迹 1"/>
          <p14:cNvContentPartPr/>
          <p14:nvPr/>
        </p14:nvContentPartPr>
        <p14:xfrm>
          <a:off x="2641600" y="3943350"/>
          <a:ext cx="406400" cy="360"/>
        </p14:xfrm>
      </p:contentPart>
      <p:sp>
        <p:nvSpPr>
          <p:cNvPr id="7" name="文本框 6"/>
          <p:cNvSpPr txBox="1"/>
          <p:nvPr/>
        </p:nvSpPr>
        <p:spPr>
          <a:xfrm>
            <a:off x="6431280" y="3068320"/>
            <a:ext cx="79349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人は 恋をしていると，顔が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いきいきして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見える。 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この女の彫像は，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いきいき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としています 。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ja-JP" altLang="zh-CN"/>
              <a:t>いきいきした目</a:t>
            </a:r>
            <a:endParaRPr lang="ja-JP" altLang="zh-CN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52177"/>
          <a:stretch>
            <a:fillRect/>
          </a:stretch>
        </p:blipFill>
        <p:spPr>
          <a:xfrm>
            <a:off x="1009650" y="1598295"/>
            <a:ext cx="5803900" cy="3824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26075" y="3700780"/>
            <a:ext cx="6142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月卒業の</a:t>
            </a:r>
            <a:r>
              <a:rPr lang="ja-JP" alt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見込み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だ</a:t>
            </a:r>
            <a:r>
              <a:rPr lang="en-US" altLang="ja-JP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　</a:t>
            </a:r>
            <a:r>
              <a:rPr lang="ja-JP" altLang="ja-JP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順調な見込みだ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ja-JP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可否不过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見込み（違い　外れ）</a:t>
            </a:r>
            <a:endParaRPr lang="ja-JP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26075" y="468947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外見で人を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評価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する</a:t>
            </a:r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ja-JP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4" name="文本框 4"/>
          <p:cNvSpPr txBox="1"/>
          <p:nvPr/>
        </p:nvSpPr>
        <p:spPr>
          <a:xfrm>
            <a:off x="5323840" y="4399915"/>
            <a:ext cx="2692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ja-JP" altLang="ja-JP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がいけん</a:t>
            </a:r>
            <a:endParaRPr lang="ja-JP" altLang="ja-JP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1" name="图片 1" descr="pics3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535" y="4046855"/>
            <a:ext cx="2973070" cy="2211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圆角矩形 12"/>
          <p:cNvSpPr/>
          <p:nvPr/>
        </p:nvSpPr>
        <p:spPr>
          <a:xfrm>
            <a:off x="8562340" y="4368165"/>
            <a:ext cx="1228090" cy="2806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1600" b="1" strike="noStrike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那个人真丑</a:t>
            </a:r>
            <a:endParaRPr lang="zh-CN" altLang="en-US" sz="1600" b="1" strike="noStrike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44335" y="2712085"/>
            <a:ext cx="3757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彼らはその情報を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公開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していない。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その映画は来年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公開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される。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23840" y="236982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新作</a:t>
            </a:r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発表会。</a:t>
            </a:r>
            <a:endParaRPr lang="ja-JP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56243"/>
          <a:stretch>
            <a:fillRect/>
          </a:stretch>
        </p:blipFill>
        <p:spPr>
          <a:xfrm>
            <a:off x="643255" y="2054225"/>
            <a:ext cx="7952740" cy="30073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54880" y="2054225"/>
            <a:ext cx="61607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zh-CN"/>
              <a:t>まもなく（</a:t>
            </a:r>
            <a:r>
              <a:rPr lang="zh-CN" altLang="ja-JP"/>
              <a:t>不久</a:t>
            </a:r>
            <a:r>
              <a:rPr lang="ja-JP" altLang="zh-CN"/>
              <a:t>）　やがて</a:t>
            </a:r>
            <a:r>
              <a:rPr lang="en-US" altLang="ja-JP"/>
              <a:t>(</a:t>
            </a:r>
            <a:r>
              <a:rPr lang="zh-CN" altLang="en-US"/>
              <a:t>早晚</a:t>
            </a:r>
            <a:r>
              <a:rPr lang="en-US" altLang="ja-JP"/>
              <a:t>)</a:t>
            </a:r>
            <a:r>
              <a:rPr lang="ja-JP" altLang="zh-CN"/>
              <a:t>　</a:t>
            </a:r>
            <a:r>
              <a:rPr lang="en-US" altLang="ja-JP"/>
              <a:t> </a:t>
            </a:r>
            <a:r>
              <a:rPr lang="ja-JP" altLang="zh-CN"/>
              <a:t>そのうち</a:t>
            </a:r>
            <a:r>
              <a:rPr lang="zh-CN" altLang="ja-JP"/>
              <a:t>（含糊</a:t>
            </a:r>
            <a:r>
              <a:rPr lang="en-US" altLang="zh-CN"/>
              <a:t> </a:t>
            </a:r>
            <a:r>
              <a:rPr lang="zh-CN" altLang="en-US"/>
              <a:t>推辞</a:t>
            </a:r>
            <a:r>
              <a:rPr lang="zh-CN" altLang="ja-JP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この寒い冬も、やがて春が訪れるでしょう。 </a:t>
            </a:r>
            <a:endParaRPr lang="zh-CN" altLang="en-US"/>
          </a:p>
          <a:p>
            <a:r>
              <a:rPr lang="zh-CN" altLang="en-US"/>
              <a:t>この事件は、やがてみんなの記憶から消えるだろう 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movie_old-300x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10" y="3235325"/>
            <a:ext cx="3769995" cy="3192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4995" y="5061585"/>
            <a:ext cx="450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zh-CN" sz="20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次々と事故が起こる　新作を発表する</a:t>
            </a:r>
            <a:endParaRPr lang="ja-JP" altLang="zh-CN" sz="20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128" t="54604" r="-128" b="1639"/>
          <a:stretch>
            <a:fillRect/>
          </a:stretch>
        </p:blipFill>
        <p:spPr>
          <a:xfrm>
            <a:off x="691515" y="1384935"/>
            <a:ext cx="7952740" cy="30073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87905" y="3006090"/>
            <a:ext cx="65462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～向け</a:t>
            </a:r>
            <a:r>
              <a:rPr lang="ja-JP" altLang="zh-CN"/>
              <a:t>る</a:t>
            </a:r>
            <a:r>
              <a:rPr lang="zh-CN" altLang="en-US"/>
              <a:t>　向けます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～ 向</a:t>
            </a:r>
            <a:r>
              <a:rPr lang="ja-JP" altLang="zh-CN"/>
              <a:t>く</a:t>
            </a:r>
            <a:r>
              <a:rPr lang="zh-CN" altLang="en-US"/>
              <a:t>　　向きます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〜向</a:t>
            </a:r>
            <a:r>
              <a:rPr lang="ja-JP" altLang="zh-CN"/>
              <a:t>け：</a:t>
            </a:r>
            <a:r>
              <a:rPr lang="zh-CN" altLang="en-US"/>
              <a:t>特定の人を対象に、意図して作られたり、書かれたりに対して使われる表現。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〜向き ：「〜にちょうど良い」という意味、意図したものではなく、話</a:t>
            </a:r>
            <a:r>
              <a:rPr lang="ja-JP" altLang="en-US"/>
              <a:t>す</a:t>
            </a:r>
            <a:r>
              <a:rPr lang="zh-CN" altLang="en-US"/>
              <a:t>表現。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01005" y="3006090"/>
            <a:ext cx="6049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この映画は子供</a:t>
            </a:r>
            <a:r>
              <a:rPr lang="zh-CN" altLang="en-US" b="1">
                <a:solidFill>
                  <a:srgbClr val="FF0000"/>
                </a:solidFill>
              </a:rPr>
              <a:t>向け</a:t>
            </a:r>
            <a:r>
              <a:rPr lang="zh-CN" altLang="en-US"/>
              <a:t>の映画だ。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この映画は子供</a:t>
            </a:r>
            <a:r>
              <a:rPr lang="zh-CN" altLang="en-US" b="1"/>
              <a:t>向き</a:t>
            </a:r>
            <a:r>
              <a:rPr lang="zh-CN" altLang="en-US"/>
              <a:t>の映画だ。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11760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402455" y="3044825"/>
            <a:ext cx="3386138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生词表</a:t>
            </a:r>
            <a:r>
              <a:rPr lang="en-US" altLang="zh-CN" sz="5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endParaRPr lang="en-US" altLang="zh-CN" sz="5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841375"/>
            <a:ext cx="4035425" cy="5175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70" y="3189605"/>
            <a:ext cx="3315970" cy="2736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98290" y="5485765"/>
            <a:ext cx="3163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友人　期待を裏切る</a:t>
            </a:r>
            <a:endParaRPr lang="ja-JP" altLang="zh-CN">
              <a:solidFill>
                <a:srgbClr val="FF0000"/>
              </a:solidFill>
            </a:endParaRPr>
          </a:p>
          <a:p>
            <a:r>
              <a:rPr lang="ja-JP" altLang="zh-CN">
                <a:solidFill>
                  <a:srgbClr val="FF0000"/>
                </a:solidFill>
              </a:rPr>
              <a:t>裏切り者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7385" y="174244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締め切る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0410" y="841375"/>
            <a:ext cx="297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猫　流行　夢を追いかける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3735" y="137414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けしき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4210" y="205359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顔を右に向ける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4685" y="2355215"/>
            <a:ext cx="431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窓が南に</a:t>
            </a:r>
            <a:r>
              <a:rPr lang="ja-JP" altLang="zh-CN">
                <a:solidFill>
                  <a:srgbClr val="FF0000"/>
                </a:solidFill>
                <a:sym typeface="+mn-ea"/>
              </a:rPr>
              <a:t>向く（下　右を向く）</a:t>
            </a:r>
            <a:endParaRPr lang="ja-JP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944245"/>
            <a:ext cx="3966210" cy="52177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76575" y="1445260"/>
            <a:ext cx="219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無公害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4325" y="229933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木ノ子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7570" y="3025140"/>
            <a:ext cx="372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ブランド品</a:t>
            </a:r>
            <a:endParaRPr lang="ja-JP" altLang="zh-CN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425" y="2404110"/>
            <a:ext cx="3003550" cy="22974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15055" y="5189855"/>
            <a:ext cx="207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上がる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15055" y="1114425"/>
            <a:ext cx="332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見つける（</a:t>
            </a:r>
            <a:r>
              <a:rPr lang="zh-CN" altLang="ja-JP">
                <a:solidFill>
                  <a:srgbClr val="FF0000"/>
                </a:solidFill>
              </a:rPr>
              <a:t>找到</a:t>
            </a:r>
            <a:r>
              <a:rPr lang="en-US" altLang="zh-CN">
                <a:solidFill>
                  <a:srgbClr val="FF0000"/>
                </a:solidFill>
              </a:rPr>
              <a:t>~</a:t>
            </a:r>
            <a:r>
              <a:rPr lang="zh-CN" altLang="en-US">
                <a:solidFill>
                  <a:srgbClr val="FF0000"/>
                </a:solidFill>
              </a:rPr>
              <a:t>东西</a:t>
            </a:r>
            <a:r>
              <a:rPr lang="ja-JP" altLang="zh-CN">
                <a:solidFill>
                  <a:srgbClr val="FF0000"/>
                </a:solidFill>
              </a:rPr>
              <a:t>）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8020" y="4576445"/>
            <a:ext cx="372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体力　能力　財力　威力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9765" y="4008120"/>
            <a:ext cx="3720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想像力　表現力　経済力</a:t>
            </a:r>
            <a:endParaRPr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384" t="2395"/>
          <a:stretch>
            <a:fillRect/>
          </a:stretch>
        </p:blipFill>
        <p:spPr>
          <a:xfrm>
            <a:off x="596265" y="1106170"/>
            <a:ext cx="4804410" cy="4761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4145" y="1012190"/>
            <a:ext cx="236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赤ちゃん、赤ん坊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65395" y="2416810"/>
            <a:ext cx="147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配る</a:t>
            </a:r>
            <a:endParaRPr lang="ja-JP" altLang="zh-CN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55" y="3538220"/>
            <a:ext cx="3465830" cy="23298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62145" y="3821430"/>
            <a:ext cx="273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生活　施設が貧しい</a:t>
            </a:r>
            <a:endParaRPr lang="ja-JP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9925" y="3453130"/>
            <a:ext cx="254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>
                <a:solidFill>
                  <a:srgbClr val="FF0000"/>
                </a:solidFill>
              </a:rPr>
              <a:t>ミネラルウォーター</a:t>
            </a:r>
            <a:endParaRPr lang="ja-JP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98" y="1108075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516120" y="3044825"/>
            <a:ext cx="3386138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ja-JP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课文</a:t>
            </a:r>
            <a:r>
              <a:rPr lang="ja-JP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部分</a:t>
            </a:r>
            <a:endParaRPr lang="ja-JP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1" name="组合 20"/>
          <p:cNvGrpSpPr/>
          <p:nvPr/>
        </p:nvGrpSpPr>
        <p:grpSpPr>
          <a:xfrm>
            <a:off x="1515428" y="1073038"/>
            <a:ext cx="1919148" cy="545989"/>
            <a:chOff x="423863" y="173878"/>
            <a:chExt cx="1919148" cy="545989"/>
          </a:xfrm>
        </p:grpSpPr>
        <p:sp>
          <p:nvSpPr>
            <p:cNvPr id="22" name="菱形 21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4859" y="25820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课文</a:t>
              </a:r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	</a:t>
              </a:r>
              <a:endParaRPr lang="zh-CN" altLang="en-US" sz="1600">
                <a:solidFill>
                  <a:srgbClr val="A2B3B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5" name="TextBox 1"/>
          <p:cNvSpPr txBox="1"/>
          <p:nvPr/>
        </p:nvSpPr>
        <p:spPr>
          <a:xfrm>
            <a:off x="2223970" y="1073250"/>
            <a:ext cx="6225433" cy="511175"/>
          </a:xfrm>
          <a:prstGeom prst="rect">
            <a:avLst/>
          </a:prstGeom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b="1">
                <a:solidFill>
                  <a:srgbClr val="E84E69"/>
                </a:solidFill>
              </a:defRPr>
            </a:lvl1pPr>
          </a:lstStyle>
          <a:p>
            <a:pPr algn="ctr"/>
            <a:r>
              <a:rPr lang="ja-JP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漫画とアニメ</a:t>
            </a:r>
            <a:endParaRPr lang="ja-JP" altLang="zh-CN" sz="240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rcRect b="44238"/>
          <a:stretch>
            <a:fillRect/>
          </a:stretch>
        </p:blipFill>
        <p:spPr>
          <a:xfrm>
            <a:off x="927100" y="2007235"/>
            <a:ext cx="10315575" cy="3415030"/>
          </a:xfrm>
          <a:prstGeom prst="rect">
            <a:avLst/>
          </a:prstGeom>
        </p:spPr>
      </p:pic>
      <p:contentPart p14:bwMode="auto" r:id="rId3">
        <p14:nvContentPartPr>
          <p14:cNvPr id="2" name="墨迹 1"/>
          <p14:cNvContentPartPr/>
          <p14:nvPr/>
        </p14:nvContentPartPr>
        <p14:xfrm>
          <a:off x="3136900" y="4870450"/>
          <a:ext cx="1473200" cy="419100"/>
        </p14:xfrm>
      </p:contentPart>
      <p:sp>
        <p:nvSpPr>
          <p:cNvPr id="20" name="动作按钮: 后退或前一项 19">
            <a:hlinkClick r:id="rId4" action="ppaction://hlinksldjump" highlightClick="1"/>
          </p:cNvPr>
          <p:cNvSpPr/>
          <p:nvPr/>
        </p:nvSpPr>
        <p:spPr>
          <a:xfrm flipH="1">
            <a:off x="3136900" y="4684395"/>
            <a:ext cx="273685" cy="186055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>
    <p:fade/>
  </p:transition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" name="组合 29"/>
          <p:cNvGrpSpPr/>
          <p:nvPr/>
        </p:nvGrpSpPr>
        <p:grpSpPr>
          <a:xfrm>
            <a:off x="1515428" y="1073038"/>
            <a:ext cx="1919148" cy="545989"/>
            <a:chOff x="423863" y="173878"/>
            <a:chExt cx="1919148" cy="545989"/>
          </a:xfrm>
        </p:grpSpPr>
        <p:sp>
          <p:nvSpPr>
            <p:cNvPr id="31" name="菱形 30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74859" y="25820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课文</a:t>
              </a:r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	</a:t>
              </a:r>
              <a:endParaRPr lang="zh-CN" altLang="en-US" sz="1600">
                <a:solidFill>
                  <a:srgbClr val="A2B3B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5" t="54704" r="-105" b="369"/>
          <a:stretch>
            <a:fillRect/>
          </a:stretch>
        </p:blipFill>
        <p:spPr>
          <a:xfrm>
            <a:off x="859155" y="1965325"/>
            <a:ext cx="10474325" cy="2794000"/>
          </a:xfrm>
          <a:prstGeom prst="rect">
            <a:avLst/>
          </a:prstGeom>
        </p:spPr>
      </p:pic>
      <p:contentPart p14:bwMode="auto" r:id="rId3">
        <p14:nvContentPartPr>
          <p14:cNvPr id="7" name="墨迹 6"/>
          <p14:cNvContentPartPr/>
          <p14:nvPr/>
        </p14:nvContentPartPr>
        <p14:xfrm>
          <a:off x="5194300" y="2419350"/>
          <a:ext cx="12700" cy="360"/>
        </p14:xfrm>
      </p:contentPart>
      <p:contentPart p14:bwMode="auto" r:id="rId4">
        <p14:nvContentPartPr>
          <p14:cNvPr id="2" name="墨迹 1"/>
          <p14:cNvContentPartPr/>
          <p14:nvPr/>
        </p14:nvContentPartPr>
        <p14:xfrm>
          <a:off x="9226550" y="2584450"/>
          <a:ext cx="1981200" cy="546100"/>
        </p14:xfrm>
      </p:contentPart>
      <p:contentPart p14:bwMode="auto" r:id="rId5">
        <p14:nvContentPartPr>
          <p14:cNvPr id="3" name="墨迹 2"/>
          <p14:cNvContentPartPr/>
          <p14:nvPr/>
        </p14:nvContentPartPr>
        <p14:xfrm>
          <a:off x="831850" y="3175000"/>
          <a:ext cx="1206500" cy="425450"/>
        </p14:xfrm>
      </p:contentPart>
      <p:contentPart p14:bwMode="auto" r:id="rId6">
        <p14:nvContentPartPr>
          <p14:cNvPr id="4" name="墨迹 3"/>
          <p14:cNvContentPartPr/>
          <p14:nvPr/>
        </p14:nvContentPartPr>
        <p14:xfrm>
          <a:off x="8369300" y="3225800"/>
          <a:ext cx="1250950" cy="450850"/>
        </p14:xfrm>
      </p:contentPart>
      <p:sp>
        <p:nvSpPr>
          <p:cNvPr id="20" name="动作按钮: 后退或前一项 19">
            <a:hlinkClick r:id="rId7" action="ppaction://hlinksldjump" highlightClick="1"/>
          </p:cNvPr>
          <p:cNvSpPr/>
          <p:nvPr/>
        </p:nvSpPr>
        <p:spPr>
          <a:xfrm flipH="1">
            <a:off x="9226550" y="2398395"/>
            <a:ext cx="273685" cy="186055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动作按钮: 后退或前一项 5">
            <a:hlinkClick r:id="rId8" action="ppaction://hlinksldjump" highlightClick="1"/>
          </p:cNvPr>
          <p:cNvSpPr/>
          <p:nvPr/>
        </p:nvSpPr>
        <p:spPr>
          <a:xfrm flipH="1">
            <a:off x="8369300" y="3039745"/>
            <a:ext cx="273685" cy="186055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2141220"/>
            <a:ext cx="9762490" cy="285877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515428" y="1073038"/>
            <a:ext cx="1919148" cy="545989"/>
            <a:chOff x="423863" y="173878"/>
            <a:chExt cx="1919148" cy="545989"/>
          </a:xfrm>
        </p:grpSpPr>
        <p:sp>
          <p:nvSpPr>
            <p:cNvPr id="31" name="菱形 30"/>
            <p:cNvSpPr/>
            <p:nvPr/>
          </p:nvSpPr>
          <p:spPr>
            <a:xfrm>
              <a:off x="539552" y="173878"/>
              <a:ext cx="522835" cy="522835"/>
            </a:xfrm>
            <a:prstGeom prst="diamond">
              <a:avLst/>
            </a:prstGeom>
            <a:noFill/>
            <a:ln w="22225">
              <a:solidFill>
                <a:srgbClr val="A2B3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423863" y="176707"/>
              <a:ext cx="522835" cy="522835"/>
            </a:xfrm>
            <a:prstGeom prst="diamond">
              <a:avLst/>
            </a:prstGeom>
            <a:solidFill>
              <a:srgbClr val="EAAB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EAAB6A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74859" y="25820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课文</a:t>
              </a:r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	</a:t>
              </a:r>
              <a:endParaRPr lang="zh-CN" altLang="en-US" sz="1600">
                <a:solidFill>
                  <a:srgbClr val="A2B3B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4" name="文本框 13">
            <a:hlinkClick r:id="rId3" action="ppaction://hlinksldjump"/>
          </p:cNvPr>
          <p:cNvSpPr txBox="1"/>
          <p:nvPr/>
        </p:nvSpPr>
        <p:spPr>
          <a:xfrm>
            <a:off x="10863263" y="5854700"/>
            <a:ext cx="938213" cy="368300"/>
          </a:xfrm>
          <a:prstGeom prst="rect">
            <a:avLst/>
          </a:prstGeom>
          <a:solidFill>
            <a:srgbClr val="72B7C2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ja-JP" altLang="en-US" strike="noStrike" noProof="1">
                <a:solidFill>
                  <a:schemeClr val="tx1"/>
                </a:solidFill>
                <a:hlinkClick r:id="rId4" action="ppaction://hlinksldjump"/>
              </a:rPr>
              <a:t>つづく</a:t>
            </a:r>
            <a:endParaRPr lang="ja-JP" altLang="en-US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33" t="47108" r="-733" b="1051"/>
          <a:stretch>
            <a:fillRect/>
          </a:stretch>
        </p:blipFill>
        <p:spPr>
          <a:xfrm>
            <a:off x="916305" y="1239520"/>
            <a:ext cx="6176645" cy="44126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6000" y="12395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訳</a:t>
            </a:r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のわからない人</a:t>
            </a:r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endParaRPr lang="zh-CN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zh-CN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訳</a:t>
            </a:r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を説明する</a:t>
            </a:r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ja-JP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1300" y="2642235"/>
            <a:ext cx="5130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好きな異性の心を</a:t>
            </a:r>
            <a:r>
              <a:rPr lang="zh-CN" altLang="zh-CN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つかむ</a:t>
            </a:r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ja-JP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ハンドル　チャンス　要点</a:t>
            </a:r>
            <a:endParaRPr lang="ja-JP" altLang="zh-CN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3490" y="3963670"/>
            <a:ext cx="4526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ご覧のスポンサーの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提供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でお送りします</a:t>
            </a:r>
            <a:r>
              <a:rPr lang="ja-JP" altLang="zh-CN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ja-JP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ja-JP" altLang="zh-CN"/>
              <a:t>　　　　　　　　</a:t>
            </a:r>
            <a:r>
              <a:rPr lang="ja-JP" altLang="zh-CN">
                <a:solidFill>
                  <a:srgbClr val="FF0000"/>
                </a:solidFill>
              </a:rPr>
              <a:t>資金　番組</a:t>
            </a:r>
            <a:r>
              <a:rPr lang="ja-JP" altLang="zh-CN"/>
              <a:t>　</a:t>
            </a:r>
            <a:endParaRPr lang="ja-JP" altLang="zh-CN"/>
          </a:p>
        </p:txBody>
      </p:sp>
      <p:pic>
        <p:nvPicPr>
          <p:cNvPr id="13315" name="图片 1" descr="OIP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229995"/>
            <a:ext cx="3364865" cy="24212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2" name="组合 11"/>
          <p:cNvGrpSpPr/>
          <p:nvPr/>
        </p:nvGrpSpPr>
        <p:grpSpPr>
          <a:xfrm>
            <a:off x="645795" y="889000"/>
            <a:ext cx="2785110" cy="834390"/>
            <a:chOff x="1003" y="1400"/>
            <a:chExt cx="4386" cy="1314"/>
          </a:xfrm>
        </p:grpSpPr>
        <p:grpSp>
          <p:nvGrpSpPr>
            <p:cNvPr id="4" name="组合 3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32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3" y="1560"/>
              <a:ext cx="2662" cy="1153"/>
              <a:chOff x="329" y="115"/>
              <a:chExt cx="2662" cy="1153"/>
            </a:xfrm>
          </p:grpSpPr>
          <p:sp>
            <p:nvSpPr>
              <p:cNvPr id="5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ja-JP" altLang="zh-CN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解説</a:t>
                </a:r>
                <a:endParaRPr lang="ja-JP" altLang="zh-CN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3794760" y="990600"/>
            <a:ext cx="6209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～だけで</a:t>
            </a:r>
            <a:r>
              <a:rPr lang="zh-CN" altLang="ja-JP" sz="3600" b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ja-JP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は</a:t>
            </a:r>
            <a:r>
              <a:rPr lang="zh-CN" altLang="ja-JP" sz="36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ja-JP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なく～も</a:t>
            </a:r>
            <a:endParaRPr lang="ja-JP" altLang="zh-CN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0605" y="1969135"/>
            <a:ext cx="10131425" cy="36677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【句型】小句（简体形式）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だけでなく～も</a:t>
            </a:r>
            <a:endParaRPr lang="en-US" altLang="zh-CN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名词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だけでなく～も</a:t>
            </a:r>
            <a:endParaRPr lang="zh-CN" altLang="en-US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【含义】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之外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……”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△肉だけでなく 、野菜も食べたほうがいいですよ。 </a:t>
            </a:r>
            <a:endParaRPr lang="ja-JP" altLang="zh-CN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ja-JP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不要光吃肉、也吃一点蔬菜为好哦。</a:t>
            </a:r>
            <a:r>
              <a:rPr lang="zh-CN" altLang="ja-JP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ja-JP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en-US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【比较】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ja-JP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の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ほか、～も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也表示相同的意思，但是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ja-JP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のほか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表示单纯补充，而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ja-JP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～だけでなく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含有不尽限于那种程度的语气。</a:t>
            </a:r>
            <a:endParaRPr lang="zh-CN" altLang="en-US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另外，在书面语中还用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ja-JP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～のみならず～も</a:t>
            </a:r>
            <a:r>
              <a:rPr lang="en-US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zh-CN" sz="24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的形式。</a:t>
            </a:r>
            <a:endParaRPr lang="zh-CN" altLang="zh-CN" sz="24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动作按钮: 后退或前一项 1">
            <a:hlinkClick r:id="rId2" action="ppaction://hlinksldjump"/>
          </p:cNvPr>
          <p:cNvSpPr/>
          <p:nvPr/>
        </p:nvSpPr>
        <p:spPr>
          <a:xfrm>
            <a:off x="9366885" y="3876675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2" name="组合 11"/>
          <p:cNvGrpSpPr/>
          <p:nvPr/>
        </p:nvGrpSpPr>
        <p:grpSpPr>
          <a:xfrm>
            <a:off x="645795" y="889000"/>
            <a:ext cx="2785110" cy="834390"/>
            <a:chOff x="1003" y="1400"/>
            <a:chExt cx="4386" cy="1314"/>
          </a:xfrm>
        </p:grpSpPr>
        <p:grpSp>
          <p:nvGrpSpPr>
            <p:cNvPr id="4" name="组合 3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32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3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03" y="1560"/>
              <a:ext cx="2662" cy="1153"/>
              <a:chOff x="329" y="115"/>
              <a:chExt cx="2662" cy="1153"/>
            </a:xfrm>
          </p:grpSpPr>
          <p:sp>
            <p:nvSpPr>
              <p:cNvPr id="5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3" name="任意多边形 2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7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ja-JP" altLang="zh-CN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解説</a:t>
                </a:r>
                <a:endParaRPr lang="ja-JP" altLang="zh-CN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4256405" y="929005"/>
            <a:ext cx="429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～とともに～</a:t>
            </a:r>
            <a:endParaRPr lang="ja-JP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4625" y="2051050"/>
            <a:ext cx="71113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【句型】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动词（基本型）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名词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 とともに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【含义】</a:t>
            </a:r>
            <a:r>
              <a:rPr lang="ja-JP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是原因，随着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的动作、变化，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也同步进行。</a:t>
            </a:r>
            <a:endParaRPr lang="ja-JP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ja-JP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同时进行。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　経済の発展とともに、公害が問題になっている。</a:t>
            </a:r>
            <a:endParaRPr lang="ja-JP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（随着经济的发展，公害成为了问题。）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△　彼女は歌手であるとともに，画家でもある。</a:t>
            </a:r>
            <a:endParaRPr lang="ja-JP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　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ja-JP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她是歌手的同时还是画家。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动作按钮: 后退或前一项 1">
            <a:hlinkClick r:id="rId2" action="ppaction://hlinksldjump"/>
          </p:cNvPr>
          <p:cNvSpPr/>
          <p:nvPr/>
        </p:nvSpPr>
        <p:spPr>
          <a:xfrm>
            <a:off x="9048750" y="4846320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组合 7"/>
          <p:cNvGrpSpPr/>
          <p:nvPr/>
        </p:nvGrpSpPr>
        <p:grpSpPr>
          <a:xfrm>
            <a:off x="645795" y="889000"/>
            <a:ext cx="2785110" cy="834390"/>
            <a:chOff x="1003" y="1400"/>
            <a:chExt cx="4386" cy="1314"/>
          </a:xfrm>
        </p:grpSpPr>
        <p:grpSp>
          <p:nvGrpSpPr>
            <p:cNvPr id="9" name="组合 8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10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03" y="1560"/>
              <a:ext cx="2662" cy="1153"/>
              <a:chOff x="329" y="115"/>
              <a:chExt cx="2662" cy="1153"/>
            </a:xfrm>
          </p:grpSpPr>
          <p:sp>
            <p:nvSpPr>
              <p:cNvPr id="14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6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ja-JP" altLang="zh-CN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解説</a:t>
                </a:r>
                <a:endParaRPr lang="ja-JP" altLang="zh-CN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17" name="TextBox 6"/>
          <p:cNvSpPr txBox="1"/>
          <p:nvPr/>
        </p:nvSpPr>
        <p:spPr bwMode="auto">
          <a:xfrm>
            <a:off x="4251960" y="995680"/>
            <a:ext cx="5483225" cy="621030"/>
          </a:xfrm>
          <a:prstGeom prst="rect">
            <a:avLst/>
          </a:prstGeom>
          <a:noFill/>
        </p:spPr>
        <p:txBody>
          <a:bodyPr wrap="square" lIns="68555" tIns="34277" rIns="68555" bIns="3427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/>
              </a:rPr>
              <a:t>とは比べものにならない</a:t>
            </a:r>
            <a:endParaRPr lang="ja-JP" altLang="zh-CN" sz="3600" b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1219835" y="1855470"/>
            <a:ext cx="8305800" cy="13735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【句型】</a:t>
            </a:r>
            <a:r>
              <a:rPr lang="ja-JP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Ｎ＋</a:t>
            </a:r>
            <a:r>
              <a:rPr lang="ja-JP" altLang="en-US" sz="2000" smtClean="0">
                <a:sym typeface="+mn-ea"/>
              </a:rPr>
              <a:t>とは比べものいにならない</a:t>
            </a:r>
            <a:endParaRPr lang="en-US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【含义】强调比较</a:t>
            </a:r>
            <a:endParaRPr lang="zh-CN" altLang="en-US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ja-JP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その画質は今とは比べものにならないほど悪かった</a:t>
            </a:r>
            <a:endParaRPr lang="ja-JP" altLang="en-US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19835" y="3361055"/>
            <a:ext cx="4293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拓展：と比较にならない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1182370" y="4015105"/>
            <a:ext cx="85528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わたしは彼とは比较にならない</a:t>
            </a:r>
            <a:endParaRPr lang="zh-CN" altLang="en-US"/>
          </a:p>
          <a:p>
            <a:r>
              <a:rPr lang="zh-CN" altLang="en-US"/>
              <a:t>我比不上他.</a:t>
            </a:r>
            <a:endParaRPr lang="zh-CN" altLang="en-US"/>
          </a:p>
          <a:p>
            <a:r>
              <a:rPr lang="zh-CN" altLang="en-US"/>
              <a:t>わたしの苦労など彼らとは比べ物にならない</a:t>
            </a:r>
            <a:endParaRPr lang="zh-CN" altLang="en-US"/>
          </a:p>
          <a:p>
            <a:r>
              <a:rPr lang="zh-CN" altLang="en-US"/>
              <a:t>我的辛苦和他们不能相比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と比べ物にならない相当于と比较にならない</a:t>
            </a:r>
            <a:endParaRPr lang="zh-CN" altLang="en-US"/>
          </a:p>
          <a:p>
            <a:r>
              <a:rPr lang="zh-CN" altLang="en-US"/>
              <a:t>比べ物にならない 是相差的程度非常大 不能相提并论的意思</a:t>
            </a:r>
            <a:endParaRPr lang="zh-CN" altLang="en-US"/>
          </a:p>
        </p:txBody>
      </p:sp>
      <p:sp>
        <p:nvSpPr>
          <p:cNvPr id="12" name="动作按钮: 后退或前一项 11">
            <a:hlinkClick r:id="rId2" action="ppaction://hlinksldjump"/>
          </p:cNvPr>
          <p:cNvSpPr/>
          <p:nvPr/>
        </p:nvSpPr>
        <p:spPr>
          <a:xfrm>
            <a:off x="9048750" y="4846320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文本框 18"/>
          <p:cNvSpPr txBox="1"/>
          <p:nvPr/>
        </p:nvSpPr>
        <p:spPr>
          <a:xfrm>
            <a:off x="3510280" y="1064260"/>
            <a:ext cx="7686675" cy="517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ja-JP" altLang="en-US" smtClean="0"/>
              <a:t>～</a:t>
            </a:r>
            <a:r>
              <a:rPr lang="ja-JP" altLang="en-US" sz="2400" smtClean="0">
                <a:highlight>
                  <a:srgbClr val="FFFF00"/>
                </a:highlight>
              </a:rPr>
              <a:t>うえ（に）</a:t>
            </a:r>
            <a:endParaRPr lang="ja-JP" altLang="en-US" sz="2400" smtClean="0">
              <a:highlight>
                <a:srgbClr val="FFFF00"/>
              </a:highlight>
            </a:endParaRPr>
          </a:p>
          <a:p>
            <a:pPr algn="l"/>
            <a:r>
              <a:rPr lang="ja-JP" altLang="en-US" sz="2400" smtClean="0"/>
              <a:t>接続：</a:t>
            </a:r>
            <a:r>
              <a:rPr lang="zh-CN" altLang="ja-JP" sz="2400" smtClean="0"/>
              <a:t>小句子（简体</a:t>
            </a:r>
            <a:r>
              <a:rPr lang="en-US" altLang="zh-CN" sz="2400" smtClean="0"/>
              <a:t>)+</a:t>
            </a:r>
            <a:r>
              <a:rPr lang="ja-JP" altLang="en-US" sz="2400" smtClean="0">
                <a:sym typeface="+mn-ea"/>
              </a:rPr>
              <a:t>うえ（に）</a:t>
            </a:r>
            <a:r>
              <a:rPr lang="en-US" altLang="ja-JP" sz="2400" smtClean="0">
                <a:sym typeface="+mn-ea"/>
              </a:rPr>
              <a:t>,</a:t>
            </a:r>
            <a:r>
              <a:rPr lang="zh-CN" altLang="en-US" sz="2400" smtClean="0">
                <a:sym typeface="+mn-ea"/>
              </a:rPr>
              <a:t>一般不能接名词。侧重点在后面句子上</a:t>
            </a:r>
            <a:endParaRPr lang="zh-CN" altLang="en-US" sz="2400" smtClean="0">
              <a:sym typeface="+mn-ea"/>
            </a:endParaRPr>
          </a:p>
          <a:p>
            <a:pPr algn="l"/>
            <a:r>
              <a:rPr lang="ja-JP" altLang="en-US" sz="2400" smtClean="0">
                <a:sym typeface="+mn-ea"/>
              </a:rPr>
              <a:t>翻訳：</a:t>
            </a:r>
            <a:r>
              <a:rPr lang="zh-CN" altLang="en-US" sz="2400" smtClean="0">
                <a:sym typeface="+mn-ea"/>
              </a:rPr>
              <a:t>不仅</a:t>
            </a:r>
            <a:r>
              <a:rPr lang="en-US" altLang="zh-CN" sz="2400" smtClean="0">
                <a:sym typeface="+mn-ea"/>
              </a:rPr>
              <a:t>...</a:t>
            </a:r>
            <a:r>
              <a:rPr lang="zh-CN" altLang="en-US" sz="2400" smtClean="0">
                <a:sym typeface="+mn-ea"/>
              </a:rPr>
              <a:t>而且</a:t>
            </a:r>
            <a:r>
              <a:rPr lang="en-US" altLang="zh-CN" sz="2400" smtClean="0">
                <a:sym typeface="+mn-ea"/>
              </a:rPr>
              <a:t>...</a:t>
            </a:r>
            <a:endParaRPr lang="en-US" altLang="zh-CN" sz="2400" smtClean="0">
              <a:sym typeface="+mn-ea"/>
            </a:endParaRPr>
          </a:p>
          <a:p>
            <a:pPr algn="l"/>
            <a:r>
              <a:rPr lang="ja-JP" altLang="en-US" sz="2400" smtClean="0">
                <a:sym typeface="+mn-ea"/>
              </a:rPr>
              <a:t>今日は遅刻したうえにテキストも忘れた。</a:t>
            </a:r>
            <a:endParaRPr lang="ja-JP" altLang="en-US" sz="2400" smtClean="0">
              <a:sym typeface="+mn-ea"/>
            </a:endParaRPr>
          </a:p>
          <a:p>
            <a:pPr algn="l"/>
            <a:endParaRPr lang="ja-JP" altLang="en-US" sz="2400" smtClean="0">
              <a:sym typeface="+mn-ea"/>
            </a:endParaRPr>
          </a:p>
          <a:p>
            <a:pPr algn="l"/>
            <a:r>
              <a:rPr lang="ja-JP" altLang="en-US" sz="2400" smtClean="0">
                <a:sym typeface="+mn-ea"/>
              </a:rPr>
              <a:t>慣用：上には上がある</a:t>
            </a:r>
            <a:endParaRPr lang="ja-JP" altLang="en-US" sz="2400" smtClean="0">
              <a:sym typeface="+mn-ea"/>
            </a:endParaRPr>
          </a:p>
          <a:p>
            <a:pPr algn="l"/>
            <a:endParaRPr lang="ja-JP" altLang="en-US" sz="2400" smtClean="0">
              <a:sym typeface="+mn-ea"/>
            </a:endParaRPr>
          </a:p>
          <a:p>
            <a:pPr algn="l"/>
            <a:endParaRPr lang="ja-JP" altLang="en-US" sz="2400" smtClean="0">
              <a:sym typeface="+mn-ea"/>
            </a:endParaRPr>
          </a:p>
          <a:p>
            <a:pPr algn="l"/>
            <a:r>
              <a:rPr lang="ja-JP" altLang="en-US" sz="2400" smtClean="0">
                <a:highlight>
                  <a:srgbClr val="FFFF00"/>
                </a:highlight>
                <a:sym typeface="+mn-ea"/>
              </a:rPr>
              <a:t>～うえで（は）</a:t>
            </a:r>
            <a:endParaRPr lang="ja-JP" altLang="en-US" sz="2400" smtClean="0">
              <a:sym typeface="+mn-ea"/>
            </a:endParaRPr>
          </a:p>
          <a:p>
            <a:pPr algn="l"/>
            <a:r>
              <a:rPr lang="ja-JP" altLang="en-US" sz="2400" smtClean="0">
                <a:sym typeface="+mn-ea"/>
              </a:rPr>
              <a:t>①接続：Ｖる／Ｎの＋うえで（は）</a:t>
            </a:r>
            <a:endParaRPr lang="ja-JP" altLang="en-US" sz="2400" smtClean="0">
              <a:sym typeface="+mn-ea"/>
            </a:endParaRPr>
          </a:p>
          <a:p>
            <a:pPr algn="l"/>
            <a:r>
              <a:rPr lang="ja-JP" altLang="en-US" sz="2400" smtClean="0">
                <a:sym typeface="+mn-ea"/>
              </a:rPr>
              <a:t>翻訳：</a:t>
            </a:r>
            <a:r>
              <a:rPr lang="zh-CN" altLang="en-US" sz="2400" smtClean="0">
                <a:sym typeface="+mn-ea"/>
              </a:rPr>
              <a:t>在</a:t>
            </a:r>
            <a:r>
              <a:rPr lang="en-US" altLang="zh-CN" sz="2400" smtClean="0">
                <a:sym typeface="+mn-ea"/>
              </a:rPr>
              <a:t>...</a:t>
            </a:r>
            <a:r>
              <a:rPr lang="zh-CN" altLang="en-US" sz="2400" smtClean="0">
                <a:sym typeface="+mn-ea"/>
              </a:rPr>
              <a:t>方面</a:t>
            </a:r>
            <a:endParaRPr lang="zh-CN" altLang="en-US" sz="2400" smtClean="0">
              <a:sym typeface="+mn-ea"/>
            </a:endParaRPr>
          </a:p>
          <a:p>
            <a:pPr algn="l"/>
            <a:r>
              <a:rPr lang="zh-CN" altLang="en-US" sz="2400" smtClean="0">
                <a:sym typeface="+mn-ea"/>
              </a:rPr>
              <a:t>②</a:t>
            </a:r>
            <a:r>
              <a:rPr lang="ja-JP" altLang="en-US" sz="2400" smtClean="0">
                <a:sym typeface="+mn-ea"/>
              </a:rPr>
              <a:t>Ｖた／Ｎの＋うえで（は）</a:t>
            </a:r>
            <a:endParaRPr lang="ja-JP" altLang="en-US" sz="2400" smtClean="0">
              <a:sym typeface="+mn-ea"/>
            </a:endParaRPr>
          </a:p>
          <a:p>
            <a:pPr algn="l"/>
            <a:r>
              <a:rPr lang="ja-JP" altLang="en-US" sz="2400" smtClean="0">
                <a:sym typeface="+mn-ea"/>
              </a:rPr>
              <a:t>翻訳</a:t>
            </a:r>
            <a:r>
              <a:rPr lang="zh-CN" altLang="ja-JP" sz="2400" smtClean="0">
                <a:sym typeface="+mn-ea"/>
              </a:rPr>
              <a:t>：在</a:t>
            </a:r>
            <a:r>
              <a:rPr lang="en-US" altLang="zh-CN" sz="2400" smtClean="0">
                <a:sym typeface="+mn-ea"/>
              </a:rPr>
              <a:t>....</a:t>
            </a:r>
            <a:r>
              <a:rPr lang="zh-CN" altLang="en-US" sz="2400" smtClean="0">
                <a:sym typeface="+mn-ea"/>
              </a:rPr>
              <a:t>之后</a:t>
            </a:r>
            <a:endParaRPr lang="zh-CN" altLang="en-US" sz="2400" smtClean="0"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45795" y="889000"/>
            <a:ext cx="2785110" cy="834390"/>
            <a:chOff x="1003" y="1400"/>
            <a:chExt cx="4386" cy="1314"/>
          </a:xfrm>
        </p:grpSpPr>
        <p:grpSp>
          <p:nvGrpSpPr>
            <p:cNvPr id="21" name="组合 20"/>
            <p:cNvGrpSpPr/>
            <p:nvPr/>
          </p:nvGrpSpPr>
          <p:grpSpPr>
            <a:xfrm>
              <a:off x="4061" y="1400"/>
              <a:ext cx="1328" cy="1314"/>
              <a:chOff x="3458" y="1399"/>
              <a:chExt cx="1328" cy="1314"/>
            </a:xfrm>
          </p:grpSpPr>
          <p:sp>
            <p:nvSpPr>
              <p:cNvPr id="22" name="ïṧḷïḓê-Oval 50"/>
              <p:cNvSpPr/>
              <p:nvPr/>
            </p:nvSpPr>
            <p:spPr>
              <a:xfrm>
                <a:off x="3458" y="1399"/>
                <a:ext cx="1329" cy="1314"/>
              </a:xfrm>
              <a:prstGeom prst="ellipse">
                <a:avLst/>
              </a:prstGeom>
              <a:solidFill>
                <a:srgbClr val="F968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3" name="ïṧḷïḓê-Freeform: Shape 67"/>
              <p:cNvSpPr/>
              <p:nvPr/>
            </p:nvSpPr>
            <p:spPr bwMode="auto">
              <a:xfrm>
                <a:off x="3812" y="1675"/>
                <a:ext cx="621" cy="762"/>
              </a:xfrm>
              <a:custGeom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03" y="1560"/>
              <a:ext cx="2663" cy="1154"/>
              <a:chOff x="329" y="115"/>
              <a:chExt cx="2663" cy="1154"/>
            </a:xfrm>
          </p:grpSpPr>
          <p:sp>
            <p:nvSpPr>
              <p:cNvPr id="25" name="pencil_66090"/>
              <p:cNvSpPr>
                <a:spLocks noChangeAspect="1"/>
              </p:cNvSpPr>
              <p:nvPr/>
            </p:nvSpPr>
            <p:spPr bwMode="auto">
              <a:xfrm flipH="1">
                <a:off x="329" y="528"/>
                <a:ext cx="742" cy="741"/>
              </a:xfrm>
              <a:custGeom>
                <a:gdLst>
                  <a:gd name="connsiteX0" fmla="*/ 37874 w 609431"/>
                  <a:gd name="connsiteY0" fmla="*/ 437859 h 608345"/>
                  <a:gd name="connsiteX1" fmla="*/ 47910 w 609431"/>
                  <a:gd name="connsiteY1" fmla="*/ 459714 h 608345"/>
                  <a:gd name="connsiteX2" fmla="*/ 57469 w 609431"/>
                  <a:gd name="connsiteY2" fmla="*/ 480613 h 608345"/>
                  <a:gd name="connsiteX3" fmla="*/ 65275 w 609431"/>
                  <a:gd name="connsiteY3" fmla="*/ 488888 h 608345"/>
                  <a:gd name="connsiteX4" fmla="*/ 90127 w 609431"/>
                  <a:gd name="connsiteY4" fmla="*/ 502043 h 608345"/>
                  <a:gd name="connsiteX5" fmla="*/ 95809 w 609431"/>
                  <a:gd name="connsiteY5" fmla="*/ 505067 h 608345"/>
                  <a:gd name="connsiteX6" fmla="*/ 103138 w 609431"/>
                  <a:gd name="connsiteY6" fmla="*/ 512440 h 608345"/>
                  <a:gd name="connsiteX7" fmla="*/ 106217 w 609431"/>
                  <a:gd name="connsiteY7" fmla="*/ 518063 h 608345"/>
                  <a:gd name="connsiteX8" fmla="*/ 119387 w 609431"/>
                  <a:gd name="connsiteY8" fmla="*/ 542888 h 608345"/>
                  <a:gd name="connsiteX9" fmla="*/ 127671 w 609431"/>
                  <a:gd name="connsiteY9" fmla="*/ 550686 h 608345"/>
                  <a:gd name="connsiteX10" fmla="*/ 148541 w 609431"/>
                  <a:gd name="connsiteY10" fmla="*/ 560234 h 608345"/>
                  <a:gd name="connsiteX11" fmla="*/ 170419 w 609431"/>
                  <a:gd name="connsiteY11" fmla="*/ 570259 h 608345"/>
                  <a:gd name="connsiteX12" fmla="*/ 161020 w 609431"/>
                  <a:gd name="connsiteY12" fmla="*/ 572699 h 608345"/>
                  <a:gd name="connsiteX13" fmla="*/ 149018 w 609431"/>
                  <a:gd name="connsiteY13" fmla="*/ 575723 h 608345"/>
                  <a:gd name="connsiteX14" fmla="*/ 137070 w 609431"/>
                  <a:gd name="connsiteY14" fmla="*/ 578746 h 608345"/>
                  <a:gd name="connsiteX15" fmla="*/ 21996 w 609431"/>
                  <a:gd name="connsiteY15" fmla="*/ 607762 h 608345"/>
                  <a:gd name="connsiteX16" fmla="*/ 17642 w 609431"/>
                  <a:gd name="connsiteY16" fmla="*/ 608345 h 608345"/>
                  <a:gd name="connsiteX17" fmla="*/ 543 w 609431"/>
                  <a:gd name="connsiteY17" fmla="*/ 586332 h 608345"/>
                  <a:gd name="connsiteX18" fmla="*/ 29590 w 609431"/>
                  <a:gd name="connsiteY18" fmla="*/ 471384 h 608345"/>
                  <a:gd name="connsiteX19" fmla="*/ 32617 w 609431"/>
                  <a:gd name="connsiteY19" fmla="*/ 459448 h 608345"/>
                  <a:gd name="connsiteX20" fmla="*/ 35484 w 609431"/>
                  <a:gd name="connsiteY20" fmla="*/ 447301 h 608345"/>
                  <a:gd name="connsiteX21" fmla="*/ 365057 w 609431"/>
                  <a:gd name="connsiteY21" fmla="*/ 111564 h 608345"/>
                  <a:gd name="connsiteX22" fmla="*/ 497561 w 609431"/>
                  <a:gd name="connsiteY22" fmla="*/ 243820 h 608345"/>
                  <a:gd name="connsiteX23" fmla="*/ 186561 w 609431"/>
                  <a:gd name="connsiteY23" fmla="*/ 554362 h 608345"/>
                  <a:gd name="connsiteX24" fmla="*/ 179392 w 609431"/>
                  <a:gd name="connsiteY24" fmla="*/ 551127 h 608345"/>
                  <a:gd name="connsiteX25" fmla="*/ 137755 w 609431"/>
                  <a:gd name="connsiteY25" fmla="*/ 531984 h 608345"/>
                  <a:gd name="connsiteX26" fmla="*/ 122194 w 609431"/>
                  <a:gd name="connsiteY26" fmla="*/ 502552 h 608345"/>
                  <a:gd name="connsiteX27" fmla="*/ 105997 w 609431"/>
                  <a:gd name="connsiteY27" fmla="*/ 486378 h 608345"/>
                  <a:gd name="connsiteX28" fmla="*/ 76522 w 609431"/>
                  <a:gd name="connsiteY28" fmla="*/ 470787 h 608345"/>
                  <a:gd name="connsiteX29" fmla="*/ 57350 w 609431"/>
                  <a:gd name="connsiteY29" fmla="*/ 429212 h 608345"/>
                  <a:gd name="connsiteX30" fmla="*/ 54057 w 609431"/>
                  <a:gd name="connsiteY30" fmla="*/ 422106 h 608345"/>
                  <a:gd name="connsiteX31" fmla="*/ 484174 w 609431"/>
                  <a:gd name="connsiteY31" fmla="*/ 0 h 608345"/>
                  <a:gd name="connsiteX32" fmla="*/ 496709 w 609431"/>
                  <a:gd name="connsiteY32" fmla="*/ 5143 h 608345"/>
                  <a:gd name="connsiteX33" fmla="*/ 604213 w 609431"/>
                  <a:gd name="connsiteY33" fmla="*/ 112468 h 608345"/>
                  <a:gd name="connsiteX34" fmla="*/ 604213 w 609431"/>
                  <a:gd name="connsiteY34" fmla="*/ 137497 h 608345"/>
                  <a:gd name="connsiteX35" fmla="*/ 512643 w 609431"/>
                  <a:gd name="connsiteY35" fmla="*/ 228914 h 608345"/>
                  <a:gd name="connsiteX36" fmla="*/ 380069 w 609431"/>
                  <a:gd name="connsiteY36" fmla="*/ 96560 h 608345"/>
                  <a:gd name="connsiteX37" fmla="*/ 471639 w 609431"/>
                  <a:gd name="connsiteY37" fmla="*/ 5143 h 608345"/>
                  <a:gd name="connsiteX38" fmla="*/ 484174 w 609431"/>
                  <a:gd name="connsiteY38" fmla="*/ 0 h 6083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9431" h="608345">
                    <a:moveTo>
                      <a:pt x="37874" y="437859"/>
                    </a:moveTo>
                    <a:lnTo>
                      <a:pt x="47910" y="459714"/>
                    </a:lnTo>
                    <a:lnTo>
                      <a:pt x="57469" y="480613"/>
                    </a:lnTo>
                    <a:cubicBezTo>
                      <a:pt x="59115" y="484114"/>
                      <a:pt x="61823" y="487032"/>
                      <a:pt x="65275" y="488888"/>
                    </a:cubicBezTo>
                    <a:lnTo>
                      <a:pt x="90127" y="502043"/>
                    </a:lnTo>
                    <a:lnTo>
                      <a:pt x="95809" y="505067"/>
                    </a:lnTo>
                    <a:cubicBezTo>
                      <a:pt x="98889" y="506711"/>
                      <a:pt x="101544" y="509311"/>
                      <a:pt x="103138" y="512440"/>
                    </a:cubicBezTo>
                    <a:lnTo>
                      <a:pt x="106217" y="518063"/>
                    </a:lnTo>
                    <a:lnTo>
                      <a:pt x="119387" y="542888"/>
                    </a:lnTo>
                    <a:cubicBezTo>
                      <a:pt x="121193" y="546283"/>
                      <a:pt x="124113" y="549041"/>
                      <a:pt x="127671" y="550686"/>
                    </a:cubicBezTo>
                    <a:lnTo>
                      <a:pt x="148541" y="560234"/>
                    </a:lnTo>
                    <a:lnTo>
                      <a:pt x="170419" y="570259"/>
                    </a:lnTo>
                    <a:lnTo>
                      <a:pt x="161020" y="572699"/>
                    </a:lnTo>
                    <a:lnTo>
                      <a:pt x="149018" y="575723"/>
                    </a:lnTo>
                    <a:lnTo>
                      <a:pt x="137070" y="578746"/>
                    </a:lnTo>
                    <a:lnTo>
                      <a:pt x="21996" y="607762"/>
                    </a:lnTo>
                    <a:cubicBezTo>
                      <a:pt x="20509" y="608133"/>
                      <a:pt x="19022" y="608345"/>
                      <a:pt x="17642" y="608345"/>
                    </a:cubicBezTo>
                    <a:cubicBezTo>
                      <a:pt x="6596" y="608345"/>
                      <a:pt x="-2325" y="597789"/>
                      <a:pt x="543" y="586332"/>
                    </a:cubicBezTo>
                    <a:lnTo>
                      <a:pt x="29590" y="471384"/>
                    </a:lnTo>
                    <a:lnTo>
                      <a:pt x="32617" y="459448"/>
                    </a:lnTo>
                    <a:lnTo>
                      <a:pt x="35484" y="447301"/>
                    </a:lnTo>
                    <a:close/>
                    <a:moveTo>
                      <a:pt x="365057" y="111564"/>
                    </a:moveTo>
                    <a:lnTo>
                      <a:pt x="497561" y="243820"/>
                    </a:lnTo>
                    <a:lnTo>
                      <a:pt x="186561" y="554362"/>
                    </a:lnTo>
                    <a:lnTo>
                      <a:pt x="179392" y="551127"/>
                    </a:lnTo>
                    <a:lnTo>
                      <a:pt x="137755" y="531984"/>
                    </a:lnTo>
                    <a:lnTo>
                      <a:pt x="122194" y="502552"/>
                    </a:lnTo>
                    <a:cubicBezTo>
                      <a:pt x="118530" y="495605"/>
                      <a:pt x="112901" y="490037"/>
                      <a:pt x="105997" y="486378"/>
                    </a:cubicBezTo>
                    <a:lnTo>
                      <a:pt x="76522" y="470787"/>
                    </a:lnTo>
                    <a:lnTo>
                      <a:pt x="57350" y="429212"/>
                    </a:lnTo>
                    <a:lnTo>
                      <a:pt x="54057" y="422106"/>
                    </a:lnTo>
                    <a:close/>
                    <a:moveTo>
                      <a:pt x="484174" y="0"/>
                    </a:moveTo>
                    <a:cubicBezTo>
                      <a:pt x="488689" y="0"/>
                      <a:pt x="493256" y="1697"/>
                      <a:pt x="496709" y="5143"/>
                    </a:cubicBezTo>
                    <a:lnTo>
                      <a:pt x="604213" y="112468"/>
                    </a:lnTo>
                    <a:cubicBezTo>
                      <a:pt x="611171" y="119415"/>
                      <a:pt x="611171" y="130550"/>
                      <a:pt x="604213" y="137497"/>
                    </a:cubicBezTo>
                    <a:lnTo>
                      <a:pt x="512643" y="228914"/>
                    </a:lnTo>
                    <a:lnTo>
                      <a:pt x="380069" y="96560"/>
                    </a:lnTo>
                    <a:lnTo>
                      <a:pt x="471639" y="5143"/>
                    </a:lnTo>
                    <a:cubicBezTo>
                      <a:pt x="475091" y="1697"/>
                      <a:pt x="479659" y="0"/>
                      <a:pt x="484174" y="0"/>
                    </a:cubicBezTo>
                    <a:close/>
                  </a:path>
                </a:pathLst>
              </a:custGeom>
              <a:solidFill>
                <a:srgbClr val="F98F9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1071" y="938"/>
                <a:ext cx="1921" cy="331"/>
              </a:xfrm>
              <a:custGeom>
                <a:gdLst>
                  <a:gd name="connsiteX0" fmla="*/ 0 w 5613400"/>
                  <a:gd name="connsiteY0" fmla="*/ 114821 h 140512"/>
                  <a:gd name="connsiteX1" fmla="*/ 660400 w 5613400"/>
                  <a:gd name="connsiteY1" fmla="*/ 521 h 140512"/>
                  <a:gd name="connsiteX2" fmla="*/ 1536700 w 5613400"/>
                  <a:gd name="connsiteY2" fmla="*/ 89421 h 140512"/>
                  <a:gd name="connsiteX3" fmla="*/ 2438400 w 5613400"/>
                  <a:gd name="connsiteY3" fmla="*/ 521 h 140512"/>
                  <a:gd name="connsiteX4" fmla="*/ 3441700 w 5613400"/>
                  <a:gd name="connsiteY4" fmla="*/ 140221 h 140512"/>
                  <a:gd name="connsiteX5" fmla="*/ 4432300 w 5613400"/>
                  <a:gd name="connsiteY5" fmla="*/ 38621 h 140512"/>
                  <a:gd name="connsiteX6" fmla="*/ 4940300 w 5613400"/>
                  <a:gd name="connsiteY6" fmla="*/ 89421 h 140512"/>
                  <a:gd name="connsiteX7" fmla="*/ 5613400 w 5613400"/>
                  <a:gd name="connsiteY7" fmla="*/ 521 h 1405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3400" h="140512">
                    <a:moveTo>
                      <a:pt x="0" y="114821"/>
                    </a:moveTo>
                    <a:cubicBezTo>
                      <a:pt x="202141" y="59787"/>
                      <a:pt x="404283" y="4754"/>
                      <a:pt x="660400" y="521"/>
                    </a:cubicBezTo>
                    <a:cubicBezTo>
                      <a:pt x="916517" y="-3712"/>
                      <a:pt x="1240367" y="89421"/>
                      <a:pt x="1536700" y="89421"/>
                    </a:cubicBezTo>
                    <a:cubicBezTo>
                      <a:pt x="1833033" y="89421"/>
                      <a:pt x="2120900" y="-7946"/>
                      <a:pt x="2438400" y="521"/>
                    </a:cubicBezTo>
                    <a:cubicBezTo>
                      <a:pt x="2755900" y="8988"/>
                      <a:pt x="3109383" y="133871"/>
                      <a:pt x="3441700" y="140221"/>
                    </a:cubicBezTo>
                    <a:cubicBezTo>
                      <a:pt x="3774017" y="146571"/>
                      <a:pt x="4182534" y="47088"/>
                      <a:pt x="4432300" y="38621"/>
                    </a:cubicBezTo>
                    <a:cubicBezTo>
                      <a:pt x="4682066" y="30154"/>
                      <a:pt x="4743450" y="95771"/>
                      <a:pt x="4940300" y="89421"/>
                    </a:cubicBezTo>
                    <a:cubicBezTo>
                      <a:pt x="5137150" y="83071"/>
                      <a:pt x="5375275" y="41796"/>
                      <a:pt x="5613400" y="521"/>
                    </a:cubicBezTo>
                  </a:path>
                </a:pathLst>
              </a:custGeom>
              <a:noFill/>
              <a:ln w="28575">
                <a:solidFill>
                  <a:srgbClr val="F98F9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27" name="TextBox 76"/>
              <p:cNvSpPr txBox="1"/>
              <p:nvPr/>
            </p:nvSpPr>
            <p:spPr>
              <a:xfrm>
                <a:off x="926" y="115"/>
                <a:ext cx="1774" cy="82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dist">
                  <a:buFont typeface="Arial" panose="020b0604020202020204" pitchFamily="34" charset="0"/>
                  <a:buNone/>
                </a:pPr>
                <a:r>
                  <a:rPr lang="zh-CN" altLang="ja-JP" sz="2800" b="1">
                    <a:solidFill>
                      <a:srgbClr val="EF8C95"/>
                    </a:solidFill>
                    <a:latin typeface="字魂59号-创粗黑" panose="00000500000000000000" pitchFamily="2" charset="-122"/>
                    <a:ea typeface="字魂59号-创粗黑" panose="00000500000000000000" pitchFamily="2" charset="-122"/>
                    <a:cs typeface="+mn-ea"/>
                    <a:sym typeface="字魂59号-创粗黑" panose="00000500000000000000" pitchFamily="2" charset="-122"/>
                  </a:rPr>
                  <a:t>拓展</a:t>
                </a:r>
                <a:endParaRPr lang="zh-CN" altLang="ja-JP" sz="2800" b="1">
                  <a:solidFill>
                    <a:srgbClr val="EF8C95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endParaRPr>
              </a:p>
            </p:txBody>
          </p:sp>
        </p:grpSp>
      </p:grpSp>
      <p:sp>
        <p:nvSpPr>
          <p:cNvPr id="2" name="动作按钮: 后退或前一项 1">
            <a:hlinkClick r:id="rId2" action="ppaction://hlinksldjump"/>
          </p:cNvPr>
          <p:cNvSpPr/>
          <p:nvPr/>
        </p:nvSpPr>
        <p:spPr>
          <a:xfrm>
            <a:off x="9336405" y="5174615"/>
            <a:ext cx="1176655" cy="709930"/>
          </a:xfrm>
          <a:prstGeom prst="actionButtonBackPrevious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38100"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文本框 22"/>
          <p:cNvSpPr txBox="1"/>
          <p:nvPr/>
        </p:nvSpPr>
        <p:spPr>
          <a:xfrm>
            <a:off x="1485265" y="1000125"/>
            <a:ext cx="6560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70B590"/>
                </a:solidFill>
                <a:latin typeface="方正有猫在简体" panose="02000000000000000000" charset="-122"/>
                <a:ea typeface="方正有猫在简体" panose="02000000000000000000" charset="-122"/>
              </a:rPr>
              <a:t>知识点总结</a:t>
            </a:r>
            <a:endParaRPr lang="zh-CN" altLang="en-US" sz="3600" b="1">
              <a:solidFill>
                <a:srgbClr val="70B590"/>
              </a:solidFill>
              <a:latin typeface="方正有猫在简体" panose="02000000000000000000" charset="-122"/>
              <a:ea typeface="方正有猫在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66615" y="1138555"/>
            <a:ext cx="236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标日中级第</a:t>
            </a:r>
            <a:r>
              <a:rPr lang="en-US" altLang="zh-CN"/>
              <a:t>11</a:t>
            </a:r>
            <a:r>
              <a:rPr lang="zh-CN" altLang="en-US"/>
              <a:t>课</a:t>
            </a:r>
            <a:endParaRPr lang="zh-CN" altLang="en-US"/>
          </a:p>
        </p:txBody>
      </p:sp>
      <p:sp>
        <p:nvSpPr>
          <p:cNvPr id="19" name="TextBox 30"/>
          <p:cNvSpPr txBox="1"/>
          <p:nvPr/>
        </p:nvSpPr>
        <p:spPr>
          <a:xfrm>
            <a:off x="1485265" y="1905635"/>
            <a:ext cx="7915910" cy="30467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ja-JP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だけでなく～も   </a:t>
            </a: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除了</a:t>
            </a:r>
            <a:r>
              <a:rPr lang="en-US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之外</a:t>
            </a:r>
            <a:r>
              <a:rPr lang="en-US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</a:t>
            </a:r>
            <a:r>
              <a:rPr lang="en-US" alt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……</a:t>
            </a:r>
            <a:endParaRPr lang="en-US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endParaRPr 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とともに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en-US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           </a:t>
            </a:r>
            <a:r>
              <a:rPr lang="ja-JP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是原因，随着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的动作、变化，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也同步进行。</a:t>
            </a:r>
            <a:endParaRPr lang="ja-JP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            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同时进行。</a:t>
            </a:r>
            <a:r>
              <a:rPr lang="en-US" altLang="zh-CN" sz="18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endParaRPr lang="ja-JP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ja-JP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r>
              <a:rPr lang="zh-CN" altLang="ja-JP" sz="20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ja-JP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/>
              </a:rPr>
              <a:t>とは比べものにならない</a:t>
            </a: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/>
              </a:rPr>
              <a:t>  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/>
              </a:rPr>
              <a:t>无法相提并论</a:t>
            </a:r>
            <a:endParaRPr lang="ja-JP" altLang="zh-CN" sz="200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Arial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ja-JP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ja-JP" altLang="zh-CN" sz="20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auto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cxnSp>
        <p:nvCxnSpPr>
          <p:cNvPr id="8" name="直接连接符 7"/>
          <p:cNvCxnSpPr/>
          <p:nvPr/>
        </p:nvCxnSpPr>
        <p:spPr>
          <a:xfrm>
            <a:off x="4247833" y="2745105"/>
            <a:ext cx="3636963" cy="0"/>
          </a:xfrm>
          <a:prstGeom prst="line">
            <a:avLst/>
          </a:prstGeom>
          <a:ln w="12700">
            <a:solidFill>
              <a:srgbClr val="693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"/>
          <p:cNvSpPr/>
          <p:nvPr/>
        </p:nvSpPr>
        <p:spPr>
          <a:xfrm>
            <a:off x="4954270" y="3045143"/>
            <a:ext cx="2216150" cy="706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课后作业</a:t>
            </a:r>
            <a:endParaRPr lang="zh-CN" altLang="en-US" sz="4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1103630"/>
            <a:ext cx="1408113" cy="13255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7" name="Group 86"/>
          <p:cNvGrpSpPr/>
          <p:nvPr/>
        </p:nvGrpSpPr>
        <p:grpSpPr>
          <a:xfrm>
            <a:off x="5753213" y="3913454"/>
            <a:ext cx="626653" cy="479940"/>
            <a:chOff x="5368132" y="2625725"/>
            <a:chExt cx="465138" cy="39131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blurRad="63500" dir="2700000" dist="38099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5" tIns="19055" rIns="19055" bIns="19055" anchor="ctr"/>
            <a:lstStyle/>
            <a:p>
              <a:pPr algn="ctr" defTabSz="228600" fontAlgn="base" hangingPunct="0"/>
              <a:endParaRPr lang="en-US" sz="1500" strike="noStrike" noProof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Gill Sans" panose="020b0502020104020203" charset="0"/>
              </a:endParaRPr>
            </a:p>
          </p:txBody>
        </p:sp>
        <p:sp>
          <p:nvSpPr>
            <p:cNvPr id="89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blurRad="63500" dir="2700000" dist="38099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5" tIns="19055" rIns="19055" bIns="19055" anchor="ctr"/>
            <a:lstStyle/>
            <a:p>
              <a:pPr algn="ctr" defTabSz="228600" fontAlgn="base" hangingPunct="0"/>
              <a:endParaRPr lang="en-US" sz="1500" strike="noStrike" noProof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Gill Sans" panose="020b0502020104020203" charset="0"/>
              </a:endParaRPr>
            </a:p>
          </p:txBody>
        </p:sp>
        <p:sp>
          <p:nvSpPr>
            <p:cNvPr id="90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blurRad="63500" dir="2700000" dist="38099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5" tIns="19055" rIns="19055" bIns="19055" anchor="ctr"/>
            <a:lstStyle/>
            <a:p>
              <a:pPr algn="ctr" defTabSz="228600" fontAlgn="base" hangingPunct="0"/>
              <a:endParaRPr lang="en-US" sz="1500" strike="noStrike" noProof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Gill Sans" panose="020b0502020104020203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4273550" y="4689793"/>
            <a:ext cx="3644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第十一课的综合练习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1117600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354830" y="2555240"/>
            <a:ext cx="3386138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ja-JP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ご清聴</a:t>
            </a:r>
            <a:endParaRPr lang="ja-JP" altLang="zh-CN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ja-JP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ありがとう</a:t>
            </a:r>
            <a:endParaRPr lang="ja-JP" altLang="zh-CN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ja-JP" altLang="zh-CN" sz="4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ございました</a:t>
            </a:r>
            <a:endParaRPr lang="ja-JP" altLang="zh-CN" sz="4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4513" name="图片 1" descr="C:\Users\Administrator\Desktop\椭圆2拷贝6.png椭圆2拷贝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3" y="1108075"/>
            <a:ext cx="4967287" cy="481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7" name="矩形 16"/>
          <p:cNvSpPr/>
          <p:nvPr/>
        </p:nvSpPr>
        <p:spPr>
          <a:xfrm>
            <a:off x="4402455" y="3044825"/>
            <a:ext cx="3386138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生词表</a:t>
            </a:r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843280"/>
            <a:ext cx="5010785" cy="5266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5020" y="2327910"/>
            <a:ext cx="513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人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歯　草　毒　食事　手をぬく</a:t>
            </a:r>
            <a:endParaRPr lang="ja-JP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05020" y="1602740"/>
            <a:ext cx="513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定年退職</a:t>
            </a:r>
            <a:endParaRPr lang="ja-JP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5020" y="2696210"/>
            <a:ext cx="5130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さっと立ち上がる　　さっと火を通す</a:t>
            </a:r>
            <a:endParaRPr lang="ja-JP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3"/>
          <p:cNvSpPr txBox="1"/>
          <p:nvPr/>
        </p:nvSpPr>
        <p:spPr>
          <a:xfrm>
            <a:off x="1176655" y="955675"/>
            <a:ext cx="8629650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</a:rPr>
              <a:t>一类形容词变成动词     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一类形容词去掉词尾的 </a:t>
            </a:r>
            <a:r>
              <a:rPr lang="zh-CN" altLang="en-US" sz="2400" b="1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い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接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まる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构成表示变化的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自动词 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接</a:t>
            </a:r>
            <a:r>
              <a:rPr lang="zh-CN" altLang="en-US" sz="2400" b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める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 则变成</a:t>
            </a:r>
            <a:r>
              <a:rPr lang="zh-CN" altLang="en-US" sz="2400" b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他动词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ja-JP" altLang="zh-CN" sz="2400">
              <a:latin typeface="Arial" panose="020b060402020202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91615" y="2393633"/>
          <a:ext cx="8751888" cy="37465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760345"/>
                <a:gridCol w="2592070"/>
                <a:gridCol w="3399155"/>
              </a:tblGrid>
              <a:tr h="57340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一类形容词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自动词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他动词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</a:tr>
              <a:tr h="587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高い 高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高まる 高くなる 变高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高める　高くする 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人为的弄高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87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広い 宽阔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広まる   变宽　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広める   弄宽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</a:tr>
              <a:tr h="587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強い 强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強まる  变强　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強める  弄强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87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弱い 弱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弱まる  变弱　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弱める 人为的弱化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27D1D7"/>
                    </a:solidFill>
                  </a:tcPr>
                </a:tc>
              </a:tr>
              <a:tr h="587375"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深い 深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深まる 变深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深める 人为的弄深</a:t>
                      </a:r>
                      <a:endParaRPr lang="zh-CN" altLang="en-US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9" name="图片 1" descr="OIP (1)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16048" y="3399790"/>
            <a:ext cx="3563937" cy="356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标注 3"/>
          <p:cNvSpPr/>
          <p:nvPr/>
        </p:nvSpPr>
        <p:spPr>
          <a:xfrm>
            <a:off x="9578340" y="84455"/>
            <a:ext cx="2472055" cy="2912745"/>
          </a:xfrm>
          <a:prstGeom prst="wedgeRoundRectCallout">
            <a:avLst>
              <a:gd name="adj1" fmla="val 2966"/>
              <a:gd name="adj2" fmla="val 636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大きい　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小さい　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いい　悪い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这些词不适用这个变形</a:t>
            </a:r>
            <a:endParaRPr lang="zh-CN" altLang="en-US" sz="2800" b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contentPart p14:bwMode="auto" r:id="rId4">
        <p14:nvContentPartPr>
          <p14:cNvPr id="10" name="墨迹 9"/>
          <p14:cNvContentPartPr/>
          <p14:nvPr/>
        </p14:nvContentPartPr>
        <p14:xfrm>
          <a:off x="10464800" y="889000"/>
          <a:ext cx="692150" cy="360"/>
        </p14:xfrm>
      </p:contentPart>
      <p:contentPart p14:bwMode="auto" r:id="rId5">
        <p14:nvContentPartPr>
          <p14:cNvPr id="11" name="墨迹 10"/>
          <p14:cNvContentPartPr/>
          <p14:nvPr/>
        </p14:nvContentPartPr>
        <p14:xfrm>
          <a:off x="10306050" y="1295400"/>
          <a:ext cx="901700" cy="31750"/>
        </p14:xfrm>
      </p:contentPart>
    </p:spTree>
    <p:custDataLst>
      <p:tags r:id="rId6"/>
    </p:custData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7385" y="796290"/>
            <a:ext cx="5196205" cy="545846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6"/>
  <p:tag name="KSO_WM_UNIT_FILL_TYPE" val="1"/>
  <p:tag name="KSO_WM_UNIT_ID" val="diagram160145_3*l_i*1_3"/>
  <p:tag name="KSO_WM_UNIT_INDEX" val="1_3"/>
  <p:tag name="KSO_WM_UNIT_LAYERLEVEL" val="1_1"/>
  <p:tag name="KSO_WM_UNIT_TEXT_FILL_FORE_SCHEMECOLOR_INDEX" val="13"/>
  <p:tag name="KSO_WM_UNIT_TEXT_FILL_TYPE" val="1"/>
  <p:tag name="KSO_WM_UNIT_TYPE" val="l_i"/>
</p:tagLst>
</file>

<file path=ppt/tags/tag1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COMPATIBLE" val="0"/>
  <p:tag name="KSO_WM_UNIT_FILL_FORE_SCHEMECOLOR_INDEX" val="16"/>
  <p:tag name="KSO_WM_UNIT_FILL_TYPE" val="1"/>
  <p:tag name="KSO_WM_UNIT_HIGHLIGHT" val="0"/>
  <p:tag name="KSO_WM_UNIT_ID" val="diagram160145_3*l_h_f*1_2_1"/>
  <p:tag name="KSO_WM_UNIT_INDEX" val="1_2_1"/>
  <p:tag name="KSO_WM_UNIT_LAYERLEVEL" val="1_1_1"/>
  <p:tag name="KSO_WM_UNIT_PRESET_TEXT_INDEX" val="4"/>
  <p:tag name="KSO_WM_UNIT_PRESET_TEXT_LEN" val="26"/>
  <p:tag name="KSO_WM_UNIT_TEXT_FILL_FORE_SCHEMECOLOR_INDEX" val="13"/>
  <p:tag name="KSO_WM_UNIT_TEXT_FILL_TYPE" val="1"/>
  <p:tag name="KSO_WM_UNIT_TYPE" val="l_h_f"/>
  <p:tag name="KSO_WM_UNIT_VALUE" val="21"/>
</p:tagLst>
</file>

<file path=ppt/tags/tag1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6"/>
  <p:tag name="KSO_WM_UNIT_FILL_TYPE" val="1"/>
  <p:tag name="KSO_WM_UNIT_ID" val="diagram160145_3*l_i*1_4"/>
  <p:tag name="KSO_WM_UNIT_INDEX" val="1_4"/>
  <p:tag name="KSO_WM_UNIT_LAYERLEVEL" val="1_1"/>
  <p:tag name="KSO_WM_UNIT_TEXT_FILL_FORE_SCHEMECOLOR_INDEX" val="13"/>
  <p:tag name="KSO_WM_UNIT_TEXT_FILL_TYPE" val="1"/>
  <p:tag name="KSO_WM_UNIT_TYPE" val="l_i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TABLE_BEAUTIFY" val="smartTable{4216ee58-e799-41c9-932b-304964c5b230}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PLACING_PICTURE_USER_VIEWPORT" val="{&quot;height&quot;:8293,&quot;width&quot;:7895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160145"/>
  <p:tag name="KSO_WM_UNIT_ID" val="diagram160145_3*i*0"/>
  <p:tag name="KSO_WM_UNIT_INDEX" val="0"/>
  <p:tag name="KSO_WM_UNIT_TYPE" val="i"/>
</p:tagLst>
</file>

<file path=ppt/tags/tag2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5"/>
  <p:tag name="KSO_WM_UNIT_FILL_TYPE" val="1"/>
  <p:tag name="KSO_WM_UNIT_ID" val="diagram160145_3*l_i*1_1"/>
  <p:tag name="KSO_WM_UNIT_INDEX" val="1_1"/>
  <p:tag name="KSO_WM_UNIT_LAYERLEVEL" val="1_1"/>
  <p:tag name="KSO_WM_UNIT_TEXT_FILL_FORE_SCHEMECOLOR_INDEX" val="13"/>
  <p:tag name="KSO_WM_UNIT_TEXT_FILL_TYPE" val="1"/>
  <p:tag name="KSO_WM_UNIT_TYPE" val="l_i"/>
</p:tagLst>
</file>

<file path=ppt/tags/tag2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COMPATIBLE" val="0"/>
  <p:tag name="KSO_WM_UNIT_FILL_FORE_SCHEMECOLOR_INDEX" val="16"/>
  <p:tag name="KSO_WM_UNIT_FILL_TYPE" val="1"/>
  <p:tag name="KSO_WM_UNIT_HIGHLIGHT" val="0"/>
  <p:tag name="KSO_WM_UNIT_ID" val="diagram160145_3*l_h_f*1_1_1"/>
  <p:tag name="KSO_WM_UNIT_INDEX" val="1_1_1"/>
  <p:tag name="KSO_WM_UNIT_LAYERLEVEL" val="1_1_1"/>
  <p:tag name="KSO_WM_UNIT_PRESET_TEXT_INDEX" val="4"/>
  <p:tag name="KSO_WM_UNIT_PRESET_TEXT_LEN" val="26"/>
  <p:tag name="KSO_WM_UNIT_TEXT_FILL_FORE_SCHEMECOLOR_INDEX" val="13"/>
  <p:tag name="KSO_WM_UNIT_TEXT_FILL_TYPE" val="1"/>
  <p:tag name="KSO_WM_UNIT_TYPE" val="l_h_f"/>
  <p:tag name="KSO_WM_UNIT_VALUE" val="22"/>
</p:tagLst>
</file>

<file path=ppt/tags/tag2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5"/>
  <p:tag name="KSO_WM_UNIT_FILL_TYPE" val="1"/>
  <p:tag name="KSO_WM_UNIT_ID" val="diagram160145_3*l_i*1_2"/>
  <p:tag name="KSO_WM_UNIT_INDEX" val="1_2"/>
  <p:tag name="KSO_WM_UNIT_LAYERLEVEL" val="1_1"/>
  <p:tag name="KSO_WM_UNIT_TYPE" val="l_i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160145"/>
  <p:tag name="KSO_WM_UNIT_ID" val="diagram160145_3*i*14"/>
  <p:tag name="KSO_WM_UNIT_INDEX" val="14"/>
  <p:tag name="KSO_WM_UNIT_TYPE" val="i"/>
</p:tagLst>
</file>

<file path=ppt/tags/tag2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6"/>
  <p:tag name="KSO_WM_UNIT_FILL_TYPE" val="1"/>
  <p:tag name="KSO_WM_UNIT_ID" val="diagram160145_3*l_i*1_3"/>
  <p:tag name="KSO_WM_UNIT_INDEX" val="1_3"/>
  <p:tag name="KSO_WM_UNIT_LAYERLEVEL" val="1_1"/>
  <p:tag name="KSO_WM_UNIT_TEXT_FILL_FORE_SCHEMECOLOR_INDEX" val="13"/>
  <p:tag name="KSO_WM_UNIT_TEXT_FILL_TYPE" val="1"/>
  <p:tag name="KSO_WM_UNIT_TYPE" val="l_i"/>
</p:tagLst>
</file>

<file path=ppt/tags/tag2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COMPATIBLE" val="0"/>
  <p:tag name="KSO_WM_UNIT_FILL_FORE_SCHEMECOLOR_INDEX" val="16"/>
  <p:tag name="KSO_WM_UNIT_FILL_TYPE" val="1"/>
  <p:tag name="KSO_WM_UNIT_HIGHLIGHT" val="0"/>
  <p:tag name="KSO_WM_UNIT_ID" val="diagram160145_3*l_h_f*1_2_1"/>
  <p:tag name="KSO_WM_UNIT_INDEX" val="1_2_1"/>
  <p:tag name="KSO_WM_UNIT_LAYERLEVEL" val="1_1_1"/>
  <p:tag name="KSO_WM_UNIT_PRESET_TEXT_INDEX" val="4"/>
  <p:tag name="KSO_WM_UNIT_PRESET_TEXT_LEN" val="26"/>
  <p:tag name="KSO_WM_UNIT_TEXT_FILL_FORE_SCHEMECOLOR_INDEX" val="13"/>
  <p:tag name="KSO_WM_UNIT_TEXT_FILL_TYPE" val="1"/>
  <p:tag name="KSO_WM_UNIT_TYPE" val="l_h_f"/>
  <p:tag name="KSO_WM_UNIT_VALUE" val="21"/>
</p:tagLst>
</file>

<file path=ppt/tags/tag2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6"/>
  <p:tag name="KSO_WM_UNIT_FILL_TYPE" val="1"/>
  <p:tag name="KSO_WM_UNIT_ID" val="diagram160145_3*l_i*1_4"/>
  <p:tag name="KSO_WM_UNIT_INDEX" val="1_4"/>
  <p:tag name="KSO_WM_UNIT_LAYERLEVEL" val="1_1"/>
  <p:tag name="KSO_WM_UNIT_TEXT_FILL_FORE_SCHEMECOLOR_INDEX" val="13"/>
  <p:tag name="KSO_WM_UNIT_TEXT_FILL_TYPE" val="1"/>
  <p:tag name="KSO_WM_UNIT_TYPE" val="l_i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mZkMGUzY2I1N2RlZTIwNDc3YTRhMDVkMzJkZGNmYjcifQ=="/>
  <p:tag name="KSO_WPP_MARK_KEY" val="aec58b33-08af-4d1c-93d8-5f0be02235f5"/>
</p:tagLst>
</file>

<file path=ppt/tags/tag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160145"/>
  <p:tag name="KSO_WM_UNIT_ID" val="diagram160145_3*i*0"/>
  <p:tag name="KSO_WM_UNIT_INDEX" val="0"/>
  <p:tag name="KSO_WM_UNIT_TYPE" val="i"/>
</p:tagLst>
</file>

<file path=ppt/tags/tag6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5"/>
  <p:tag name="KSO_WM_UNIT_FILL_TYPE" val="1"/>
  <p:tag name="KSO_WM_UNIT_ID" val="diagram160145_3*l_i*1_1"/>
  <p:tag name="KSO_WM_UNIT_INDEX" val="1_1"/>
  <p:tag name="KSO_WM_UNIT_LAYERLEVEL" val="1_1"/>
  <p:tag name="KSO_WM_UNIT_TEXT_FILL_FORE_SCHEMECOLOR_INDEX" val="13"/>
  <p:tag name="KSO_WM_UNIT_TEXT_FILL_TYPE" val="1"/>
  <p:tag name="KSO_WM_UNIT_TYPE" val="l_i"/>
</p:tagLst>
</file>

<file path=ppt/tags/tag7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COMPATIBLE" val="0"/>
  <p:tag name="KSO_WM_UNIT_FILL_FORE_SCHEMECOLOR_INDEX" val="16"/>
  <p:tag name="KSO_WM_UNIT_FILL_TYPE" val="1"/>
  <p:tag name="KSO_WM_UNIT_HIGHLIGHT" val="0"/>
  <p:tag name="KSO_WM_UNIT_ID" val="diagram160145_3*l_h_f*1_1_1"/>
  <p:tag name="KSO_WM_UNIT_INDEX" val="1_1_1"/>
  <p:tag name="KSO_WM_UNIT_LAYERLEVEL" val="1_1_1"/>
  <p:tag name="KSO_WM_UNIT_PRESET_TEXT_INDEX" val="4"/>
  <p:tag name="KSO_WM_UNIT_PRESET_TEXT_LEN" val="26"/>
  <p:tag name="KSO_WM_UNIT_TEXT_FILL_FORE_SCHEMECOLOR_INDEX" val="13"/>
  <p:tag name="KSO_WM_UNIT_TEXT_FILL_TYPE" val="1"/>
  <p:tag name="KSO_WM_UNIT_TYPE" val="l_h_f"/>
  <p:tag name="KSO_WM_UNIT_VALUE" val="22"/>
</p:tagLst>
</file>

<file path=ppt/tags/tag8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160145"/>
  <p:tag name="KSO_WM_UNIT_CLEAR" val="1"/>
  <p:tag name="KSO_WM_UNIT_FILL_FORE_SCHEMECOLOR_INDEX" val="5"/>
  <p:tag name="KSO_WM_UNIT_FILL_TYPE" val="1"/>
  <p:tag name="KSO_WM_UNIT_ID" val="diagram160145_3*l_i*1_2"/>
  <p:tag name="KSO_WM_UNIT_INDEX" val="1_2"/>
  <p:tag name="KSO_WM_UNIT_LAYERLEVEL" val="1_1"/>
  <p:tag name="KSO_WM_UNIT_TYPE" val="l_i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160145"/>
  <p:tag name="KSO_WM_UNIT_ID" val="diagram160145_3*i*14"/>
  <p:tag name="KSO_WM_UNIT_INDEX" val="14"/>
  <p:tag name="KSO_WM_UNIT_TYPE" val="i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6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311</Paragraphs>
  <Slides>56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baseType="lpstr" size="71">
      <vt:lpstr>Arial</vt:lpstr>
      <vt:lpstr>微软雅黑</vt:lpstr>
      <vt:lpstr>等线 Light</vt:lpstr>
      <vt:lpstr>等线</vt:lpstr>
      <vt:lpstr>Calibri Light</vt:lpstr>
      <vt:lpstr>Calibri</vt:lpstr>
      <vt:lpstr>MS PMincho</vt:lpstr>
      <vt:lpstr>MS Mincho</vt:lpstr>
      <vt:lpstr>宋体</vt:lpstr>
      <vt:lpstr>字魂59号-创粗黑</vt:lpstr>
      <vt:lpstr>黑体</vt:lpstr>
      <vt:lpstr>方正有猫在简体</vt:lpstr>
      <vt:lpstr>Gill Sans</vt:lpstr>
      <vt:lpstr>楷体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2023-07-21T09:43:55.143</cp:lastPrinted>
  <dcterms:created xsi:type="dcterms:W3CDTF">2023-07-21T09:43:55Z</dcterms:created>
  <dcterms:modified xsi:type="dcterms:W3CDTF">2023-07-21T01:43:55Z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