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90"/>
  </p:notesMasterIdLst>
  <p:sldIdLst>
    <p:sldId id="257" r:id="rId3"/>
    <p:sldId id="258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5" r:id="rId25"/>
    <p:sldId id="296" r:id="rId26"/>
    <p:sldId id="297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9" r:id="rId42"/>
    <p:sldId id="320" r:id="rId43"/>
    <p:sldId id="322" r:id="rId44"/>
    <p:sldId id="323" r:id="rId45"/>
    <p:sldId id="324" r:id="rId46"/>
    <p:sldId id="325" r:id="rId47"/>
    <p:sldId id="326" r:id="rId48"/>
    <p:sldId id="327" r:id="rId49"/>
    <p:sldId id="328" r:id="rId50"/>
    <p:sldId id="331" r:id="rId51"/>
    <p:sldId id="332" r:id="rId52"/>
    <p:sldId id="333" r:id="rId53"/>
    <p:sldId id="335" r:id="rId54"/>
    <p:sldId id="336" r:id="rId55"/>
    <p:sldId id="337" r:id="rId56"/>
    <p:sldId id="339" r:id="rId57"/>
    <p:sldId id="340" r:id="rId58"/>
    <p:sldId id="342" r:id="rId59"/>
    <p:sldId id="343" r:id="rId60"/>
    <p:sldId id="344" r:id="rId61"/>
    <p:sldId id="345" r:id="rId62"/>
    <p:sldId id="347" r:id="rId63"/>
    <p:sldId id="348" r:id="rId64"/>
    <p:sldId id="349" r:id="rId65"/>
    <p:sldId id="350" r:id="rId66"/>
    <p:sldId id="351" r:id="rId67"/>
    <p:sldId id="352" r:id="rId68"/>
    <p:sldId id="353" r:id="rId69"/>
    <p:sldId id="354" r:id="rId70"/>
    <p:sldId id="355" r:id="rId71"/>
    <p:sldId id="356" r:id="rId72"/>
    <p:sldId id="357" r:id="rId73"/>
    <p:sldId id="358" r:id="rId74"/>
    <p:sldId id="359" r:id="rId75"/>
    <p:sldId id="360" r:id="rId76"/>
    <p:sldId id="361" r:id="rId77"/>
    <p:sldId id="362" r:id="rId78"/>
    <p:sldId id="363" r:id="rId79"/>
    <p:sldId id="364" r:id="rId80"/>
    <p:sldId id="365" r:id="rId81"/>
    <p:sldId id="366" r:id="rId82"/>
    <p:sldId id="367" r:id="rId83"/>
    <p:sldId id="368" r:id="rId84"/>
    <p:sldId id="369" r:id="rId85"/>
    <p:sldId id="370" r:id="rId86"/>
    <p:sldId id="371" r:id="rId87"/>
    <p:sldId id="372" r:id="rId88"/>
    <p:sldId id="373" r:id="rId8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5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D648B-641F-4B56-9BBD-C258424AD94A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5A1D8-D6A7-4394-8B41-E9F160611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altLang="zh-CN" sz="1200" b="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78856" name="Rectangle 8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858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8859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29</a:t>
            </a:r>
          </a:p>
        </p:txBody>
      </p:sp>
      <p:sp>
        <p:nvSpPr>
          <p:cNvPr id="1341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41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41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1464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39</a:t>
            </a:r>
          </a:p>
        </p:txBody>
      </p:sp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2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463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39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5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05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43</a:t>
            </a: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628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47</a:t>
            </a: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10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10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48</a:t>
            </a: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30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30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71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52</a:t>
            </a:r>
          </a:p>
        </p:txBody>
      </p:sp>
      <p:sp>
        <p:nvSpPr>
          <p:cNvPr id="181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12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812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63</a:t>
            </a: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378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378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66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9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0992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67</a:t>
            </a:r>
          </a:p>
        </p:txBody>
      </p:sp>
      <p:sp>
        <p:nvSpPr>
          <p:cNvPr id="2119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1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19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7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57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22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98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25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59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59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26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80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280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0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19050" tIns="0" rIns="19050" bIns="0" anchor="b"/>
          <a:lstStyle/>
          <a:p>
            <a:pPr algn="r"/>
            <a:r>
              <a:rPr lang="en-US" altLang="zh-CN" sz="1000" b="0" i="1">
                <a:solidFill>
                  <a:schemeClr val="tx1"/>
                </a:solidFill>
                <a:latin typeface="Times New Roman" pitchFamily="18" charset="0"/>
              </a:rPr>
              <a:t>28</a:t>
            </a:r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21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60F043A-0E35-4BF4-B054-933A50BD417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圆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圆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日期占位符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8" name="页脚占位符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9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圆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圆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2013/12/12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Chapter 16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General Equilibrium and Economic Efficiency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878F951-D443-4A5D-A19D-E6439EFDAA10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4474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Reaching General Equilibrium</a:t>
            </a:r>
          </a:p>
        </p:txBody>
      </p:sp>
      <p:sp>
        <p:nvSpPr>
          <p:cNvPr id="447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Must be able to determine the equilibrium price of both movies and DVDs simultaneously</a:t>
            </a:r>
          </a:p>
          <a:p>
            <a:pPr lvl="1"/>
            <a:r>
              <a:rPr lang="en-US" altLang="zh-CN">
                <a:ea typeface="宋体" charset="-122"/>
              </a:rPr>
              <a:t>We must simultaneously find two prices that equate quantity demanded and quantity supplied in all related markets</a:t>
            </a:r>
          </a:p>
          <a:p>
            <a:pPr lvl="1"/>
            <a:r>
              <a:rPr lang="en-US" altLang="zh-CN">
                <a:ea typeface="宋体" charset="-122"/>
              </a:rPr>
              <a:t>The requires finding the solution to four equations: demand and supply for DVDs and movies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A11493-7F34-4CBD-B625-558CF4197632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11879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The Interdependence of International Markets</a:t>
            </a:r>
          </a:p>
        </p:txBody>
      </p:sp>
      <p:sp>
        <p:nvSpPr>
          <p:cNvPr id="1187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Brazil and the United States compete in the world soybean market, so one market can affect the other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Brazil limited exports of soybeans in the late 1960’s and early 1970’s, causing price in Brazil to fall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Eventually the export controls were to be removed, and Brazilian exports were expected to increase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1CE440-7A70-465D-930C-8FE87E17AACF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The Interdependence of International Markets</a:t>
            </a: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Expectation was based on partial equilibrium analysis</a:t>
            </a:r>
          </a:p>
          <a:p>
            <a:pPr lvl="1"/>
            <a:r>
              <a:rPr lang="en-US" altLang="zh-CN">
                <a:ea typeface="宋体" charset="-122"/>
              </a:rPr>
              <a:t>Program actually increased the price and production of soybeans in US as well as US exports</a:t>
            </a:r>
          </a:p>
          <a:p>
            <a:pPr lvl="1"/>
            <a:r>
              <a:rPr lang="en-US" altLang="zh-CN">
                <a:ea typeface="宋体" charset="-122"/>
              </a:rPr>
              <a:t>This caused Brazil to have difficulties exporting even after control was removed</a:t>
            </a:r>
          </a:p>
          <a:p>
            <a:pPr lvl="1"/>
            <a:r>
              <a:rPr lang="en-US" altLang="zh-CN">
                <a:ea typeface="宋体" charset="-122"/>
              </a:rPr>
              <a:t>Can show how each market was affected and compare to general equilibrium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65F17C-E51F-492F-9D26-3105FD90D8E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Soybean Exports – Brazil and US</a:t>
            </a:r>
          </a:p>
        </p:txBody>
      </p:sp>
      <p:pic>
        <p:nvPicPr>
          <p:cNvPr id="44954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33475" y="1614488"/>
            <a:ext cx="7191375" cy="49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D538CA-177A-4F0C-8C9F-CE8F33FDECA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45056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sp>
        <p:nvSpPr>
          <p:cNvPr id="4505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charset="-122"/>
              </a:rPr>
              <a:t>We </a:t>
            </a:r>
            <a:r>
              <a:rPr lang="en-US" altLang="zh-CN" dirty="0" smtClean="0">
                <a:ea typeface="宋体" charset="-122"/>
              </a:rPr>
              <a:t>showed before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that competitive markets are efficient because consumer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and producer surpluses are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maximized</a:t>
            </a: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We </a:t>
            </a:r>
            <a:r>
              <a:rPr lang="en-US" altLang="zh-CN" dirty="0">
                <a:ea typeface="宋体" charset="-122"/>
              </a:rPr>
              <a:t>can study this in more detail by examining an exchange economy</a:t>
            </a:r>
          </a:p>
          <a:p>
            <a:pPr lvl="1"/>
            <a:r>
              <a:rPr lang="en-US" altLang="zh-CN" dirty="0">
                <a:ea typeface="宋体" charset="-122"/>
              </a:rPr>
              <a:t>Market in which two or more consumers trade two goods among themselves</a:t>
            </a:r>
          </a:p>
          <a:p>
            <a:pPr lvl="1"/>
            <a:r>
              <a:rPr lang="en-US" altLang="zh-CN" dirty="0">
                <a:ea typeface="宋体" charset="-122"/>
              </a:rPr>
              <a:t>Same for two countries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56BA217-700F-4DA7-971D-AB3800EF83EF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sp>
        <p:nvSpPr>
          <p:cNvPr id="1249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An efficient allocation </a:t>
            </a:r>
            <a:r>
              <a:rPr lang="en-US" altLang="zh-CN" dirty="0">
                <a:ea typeface="宋体" charset="-122"/>
              </a:rPr>
              <a:t>of goods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is one where no one can be made better off without making someone else worse off</a:t>
            </a:r>
          </a:p>
          <a:p>
            <a:pPr lvl="1"/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Pareto efficiency</a:t>
            </a:r>
          </a:p>
          <a:p>
            <a:r>
              <a:rPr lang="en-US" altLang="zh-CN" dirty="0">
                <a:ea typeface="宋体" charset="-122"/>
              </a:rPr>
              <a:t>Voluntary trade between two parties is mutually beneficial and increases economic efficiency</a:t>
            </a:r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786153-EBDE-47F2-B72F-739AB418F4E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Advantages of Trade</a:t>
            </a:r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Assumptions</a:t>
            </a:r>
          </a:p>
          <a:p>
            <a:pPr lvl="1"/>
            <a:r>
              <a:rPr lang="en-US" altLang="zh-CN" dirty="0">
                <a:ea typeface="宋体" charset="-122"/>
              </a:rPr>
              <a:t>Two consumers (countries)</a:t>
            </a:r>
          </a:p>
          <a:p>
            <a:pPr lvl="1"/>
            <a:r>
              <a:rPr lang="en-US" altLang="zh-CN" dirty="0">
                <a:ea typeface="宋体" charset="-122"/>
              </a:rPr>
              <a:t>Two goods</a:t>
            </a:r>
          </a:p>
          <a:p>
            <a:pPr lvl="1"/>
            <a:r>
              <a:rPr lang="en-US" altLang="zh-CN" dirty="0">
                <a:ea typeface="宋体" charset="-122"/>
              </a:rPr>
              <a:t>Both people know each other’s preferences</a:t>
            </a:r>
          </a:p>
          <a:p>
            <a:pPr lvl="1"/>
            <a:r>
              <a:rPr lang="en-US" altLang="zh-CN" dirty="0">
                <a:ea typeface="宋体" charset="-122"/>
              </a:rPr>
              <a:t>Exchanging goods involves zero transaction costs</a:t>
            </a:r>
          </a:p>
          <a:p>
            <a:pPr lvl="1"/>
            <a:r>
              <a:rPr lang="en-US" altLang="zh-CN" dirty="0">
                <a:ea typeface="宋体" charset="-122"/>
              </a:rPr>
              <a:t>James and Karen have a total of 10 units of food and 6 units of clothing</a:t>
            </a:r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27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B6303F-175C-44E4-8EF7-5DE2346E755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108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Advantage of Trade</a:t>
            </a:r>
          </a:p>
        </p:txBody>
      </p:sp>
      <p:graphicFrame>
        <p:nvGraphicFramePr>
          <p:cNvPr id="131111" name="Group 39"/>
          <p:cNvGraphicFramePr>
            <a:graphicFrameLocks noGrp="1"/>
          </p:cNvGraphicFramePr>
          <p:nvPr/>
        </p:nvGraphicFramePr>
        <p:xfrm>
          <a:off x="1438275" y="1939925"/>
          <a:ext cx="7181850" cy="2147253"/>
        </p:xfrm>
        <a:graphic>
          <a:graphicData uri="http://schemas.openxmlformats.org/drawingml/2006/table">
            <a:tbl>
              <a:tblPr/>
              <a:tblGrid>
                <a:gridCol w="1795463"/>
                <a:gridCol w="1795462"/>
                <a:gridCol w="1795463"/>
                <a:gridCol w="1795462"/>
              </a:tblGrid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Individual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Initial 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Trade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Final 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James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7F, 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-1F, +1C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6F, 2C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Karen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3F, 5C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+1F, -1C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4F, 4C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11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1370013" y="4227513"/>
            <a:ext cx="7313612" cy="1714500"/>
          </a:xfrm>
          <a:noFill/>
          <a:ln/>
        </p:spPr>
        <p:txBody>
          <a:bodyPr/>
          <a:lstStyle/>
          <a:p>
            <a:r>
              <a:rPr lang="en-US" altLang="zh-CN" dirty="0">
                <a:ea typeface="宋体" charset="-122"/>
              </a:rPr>
              <a:t>To determine if they are better off, we need to know the preferences for food and clothing</a:t>
            </a:r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12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D043C50-3443-46A3-A5BA-D30E6E731A5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45159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Advantage of Trade</a:t>
            </a:r>
          </a:p>
        </p:txBody>
      </p:sp>
      <p:sp>
        <p:nvSpPr>
          <p:cNvPr id="451595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Karen has a lot of clothing and little food</a:t>
            </a:r>
          </a:p>
          <a:p>
            <a:pPr lvl="1"/>
            <a:r>
              <a:rPr lang="en-US" altLang="zh-CN" dirty="0">
                <a:ea typeface="宋体" charset="-122"/>
              </a:rPr>
              <a:t>MRS of food for clothing is 3</a:t>
            </a:r>
          </a:p>
          <a:p>
            <a:pPr lvl="1"/>
            <a:r>
              <a:rPr lang="en-US" altLang="zh-CN" dirty="0">
                <a:ea typeface="宋体" charset="-122"/>
              </a:rPr>
              <a:t>To get 1 unit of food, she will give up 3 units of clothing</a:t>
            </a:r>
          </a:p>
          <a:p>
            <a:r>
              <a:rPr lang="en-US" altLang="zh-CN" dirty="0">
                <a:ea typeface="宋体" charset="-122"/>
              </a:rPr>
              <a:t>James’ MRS of food for clothing is only ½</a:t>
            </a:r>
          </a:p>
          <a:p>
            <a:pPr lvl="1"/>
            <a:r>
              <a:rPr lang="en-US" altLang="zh-CN" dirty="0">
                <a:ea typeface="宋体" charset="-122"/>
              </a:rPr>
              <a:t>He will give up ½ unit if clothing for 1 unit of food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14F2BE9-00F0-4E73-A3C4-2C892055F8B8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45261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Advantage of Trade</a:t>
            </a:r>
          </a:p>
        </p:txBody>
      </p:sp>
      <p:sp>
        <p:nvSpPr>
          <p:cNvPr id="4526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There is room for trade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James values clothing more than Karen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Karen values food more than James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Karen is willing to give up 3 units of clothing to get 1 unit of food, but James is willing to take only ½ unit of clothing for 1 unit of food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Actual terms of trade are determined through bargaining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Trade for 1 unit of food will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fall between ½ and 3 </a:t>
            </a:r>
            <a:r>
              <a:rPr lang="en-US" altLang="zh-CN" dirty="0">
                <a:ea typeface="宋体" charset="-122"/>
              </a:rPr>
              <a:t>units of clothing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30" name="Rectangle 6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zh-CN">
                <a:ea typeface="宋体" charset="-122"/>
              </a:rPr>
              <a:t>Topics to be Discussed</a:t>
            </a:r>
          </a:p>
        </p:txBody>
      </p:sp>
      <p:sp>
        <p:nvSpPr>
          <p:cNvPr id="77831" name="Rectangle 7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>
            <a:normAutofit fontScale="92500" lnSpcReduction="20000"/>
          </a:bodyPr>
          <a:lstStyle/>
          <a:p>
            <a:pPr>
              <a:spcBef>
                <a:spcPct val="70000"/>
              </a:spcBef>
            </a:pPr>
            <a:r>
              <a:rPr lang="en-US" altLang="zh-CN" dirty="0">
                <a:ea typeface="宋体" charset="-122"/>
              </a:rPr>
              <a:t>General Equilibrium Analysis</a:t>
            </a:r>
          </a:p>
          <a:p>
            <a:pPr>
              <a:spcBef>
                <a:spcPct val="70000"/>
              </a:spcBef>
            </a:pPr>
            <a:r>
              <a:rPr lang="en-US" altLang="zh-CN" dirty="0">
                <a:ea typeface="宋体" charset="-122"/>
              </a:rPr>
              <a:t>Efficiency </a:t>
            </a:r>
            <a:endParaRPr lang="en-US" altLang="zh-CN" dirty="0" smtClean="0">
              <a:ea typeface="宋体" charset="-122"/>
            </a:endParaRPr>
          </a:p>
          <a:p>
            <a:pPr lvl="1">
              <a:spcBef>
                <a:spcPct val="70000"/>
              </a:spcBef>
            </a:pPr>
            <a:r>
              <a:rPr lang="en-US" altLang="zh-CN" dirty="0" smtClean="0">
                <a:ea typeface="宋体" charset="-122"/>
              </a:rPr>
              <a:t>Efficiency in </a:t>
            </a:r>
            <a:r>
              <a:rPr lang="en-US" altLang="zh-CN" dirty="0">
                <a:ea typeface="宋体" charset="-122"/>
              </a:rPr>
              <a:t>Exchange</a:t>
            </a:r>
          </a:p>
          <a:p>
            <a:pPr lvl="2">
              <a:spcBef>
                <a:spcPct val="70000"/>
              </a:spcBef>
            </a:pPr>
            <a:r>
              <a:rPr lang="en-US" altLang="zh-CN" dirty="0" smtClean="0">
                <a:ea typeface="宋体" charset="-122"/>
              </a:rPr>
              <a:t>Efficiency and Equity</a:t>
            </a:r>
            <a:endParaRPr lang="en-US" altLang="zh-CN" dirty="0">
              <a:ea typeface="宋体" charset="-122"/>
            </a:endParaRPr>
          </a:p>
          <a:p>
            <a:pPr lvl="1">
              <a:spcBef>
                <a:spcPct val="70000"/>
              </a:spcBef>
            </a:pPr>
            <a:r>
              <a:rPr lang="en-US" altLang="zh-CN" dirty="0">
                <a:ea typeface="宋体" charset="-122"/>
              </a:rPr>
              <a:t>Efficiency in </a:t>
            </a:r>
            <a:r>
              <a:rPr lang="en-US" altLang="zh-CN" dirty="0" smtClean="0">
                <a:ea typeface="宋体" charset="-122"/>
              </a:rPr>
              <a:t>Production</a:t>
            </a:r>
          </a:p>
          <a:p>
            <a:pPr>
              <a:spcBef>
                <a:spcPct val="70000"/>
              </a:spcBef>
            </a:pPr>
            <a:r>
              <a:rPr lang="en-US" altLang="zh-CN" dirty="0" smtClean="0">
                <a:ea typeface="宋体" charset="-122"/>
              </a:rPr>
              <a:t>An Overview: The Efficiency of Competitive Markets</a:t>
            </a:r>
          </a:p>
          <a:p>
            <a:pPr lvl="1">
              <a:spcBef>
                <a:spcPct val="70000"/>
              </a:spcBef>
            </a:pPr>
            <a:r>
              <a:rPr lang="en-US" altLang="zh-CN" dirty="0" smtClean="0">
                <a:ea typeface="宋体" charset="-122"/>
              </a:rPr>
              <a:t>Why Markets Fail</a:t>
            </a:r>
          </a:p>
          <a:p>
            <a:pPr lvl="1">
              <a:spcBef>
                <a:spcPct val="70000"/>
              </a:spcBef>
              <a:buNone/>
            </a:pPr>
            <a:endParaRPr lang="en-US" altLang="zh-CN" dirty="0" smtClean="0">
              <a:ea typeface="宋体" charset="-122"/>
            </a:endParaRPr>
          </a:p>
          <a:p>
            <a:pPr lvl="1">
              <a:spcBef>
                <a:spcPct val="70000"/>
              </a:spcBef>
            </a:pPr>
            <a:endParaRPr lang="en-US" altLang="zh-CN" dirty="0" smtClean="0">
              <a:ea typeface="宋体" charset="-122"/>
            </a:endParaRPr>
          </a:p>
          <a:p>
            <a:pPr>
              <a:spcBef>
                <a:spcPct val="70000"/>
              </a:spcBef>
            </a:pPr>
            <a:endParaRPr lang="en-US" altLang="zh-CN" dirty="0">
              <a:ea typeface="宋体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28DFB-4E8C-4535-B30D-4DC4BE8EBD1E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med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7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7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78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78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78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75932BF-45E9-409C-A466-86B97EB26742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Advantage of Trade</a:t>
            </a:r>
          </a:p>
        </p:txBody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Suppose Karen offers James 1 unit of clothing for 1 unit of food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James will have more clothing, which he values more than food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Karen will have more food, which she values more</a:t>
            </a:r>
          </a:p>
          <a:p>
            <a:pPr>
              <a:lnSpc>
                <a:spcPct val="90000"/>
              </a:lnSpc>
            </a:pP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Whenever two consumers’ MRSs are different, there is room for mutually beneficial trade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Allocation of resources is inefficient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088D097-EC74-4784-91F1-9412AB5966DF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Advantage of Trade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From this analysis we obtain an important result:</a:t>
            </a:r>
          </a:p>
          <a:p>
            <a:endParaRPr lang="en-US" altLang="zh-CN" dirty="0">
              <a:ea typeface="宋体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An allocation of goods is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efficient only if the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goods are distributed so that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the marginal rate of substitution between any pair of goods is the same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 for all consumers</a:t>
            </a:r>
            <a:endParaRPr lang="en-US" altLang="zh-CN" dirty="0">
              <a:solidFill>
                <a:schemeClr val="tx2"/>
              </a:solidFill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0166377-C6AD-4CDB-BBC9-A092EB239F21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331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Edgeworth Box Diagram</a:t>
            </a:r>
          </a:p>
        </p:txBody>
      </p:sp>
      <p:sp>
        <p:nvSpPr>
          <p:cNvPr id="1331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A diagram showing all possible allocations of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either two goods between two people </a:t>
            </a:r>
            <a:r>
              <a:rPr lang="en-US" altLang="zh-CN" dirty="0">
                <a:ea typeface="宋体" charset="-122"/>
              </a:rPr>
              <a:t>or of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two inputs between two production processes </a:t>
            </a:r>
            <a:r>
              <a:rPr lang="en-US" altLang="zh-CN" dirty="0">
                <a:ea typeface="宋体" charset="-122"/>
              </a:rPr>
              <a:t>is called an </a:t>
            </a:r>
            <a:r>
              <a:rPr lang="en-US" altLang="zh-CN" b="1" dirty="0" err="1">
                <a:solidFill>
                  <a:srgbClr val="8D7DFF"/>
                </a:solidFill>
                <a:ea typeface="宋体" charset="-122"/>
              </a:rPr>
              <a:t>Edgeworth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 Box</a:t>
            </a:r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7D46EC-09D3-4DD4-969B-45438262D50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Exchange in an Edgeworth Box</a:t>
            </a:r>
          </a:p>
        </p:txBody>
      </p:sp>
      <p:sp>
        <p:nvSpPr>
          <p:cNvPr id="457731" name="Rectangle 3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7732" name="Rectangle 4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457733" name="Rectangle 5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</a:p>
        </p:txBody>
      </p:sp>
      <p:sp>
        <p:nvSpPr>
          <p:cNvPr id="457734" name="Rectangle 6"/>
          <p:cNvSpPr>
            <a:spLocks noChangeArrowheads="1"/>
          </p:cNvSpPr>
          <p:nvPr/>
        </p:nvSpPr>
        <p:spPr bwMode="auto">
          <a:xfrm>
            <a:off x="1500188" y="5843588"/>
            <a:ext cx="392112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</a:p>
        </p:txBody>
      </p:sp>
      <p:sp>
        <p:nvSpPr>
          <p:cNvPr id="457735" name="Rectangle 7"/>
          <p:cNvSpPr>
            <a:spLocks noChangeArrowheads="1"/>
          </p:cNvSpPr>
          <p:nvPr/>
        </p:nvSpPr>
        <p:spPr bwMode="auto">
          <a:xfrm>
            <a:off x="1360488" y="2301875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sp>
        <p:nvSpPr>
          <p:cNvPr id="457736" name="Rectangle 8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457737" name="Rectangle 9"/>
          <p:cNvSpPr>
            <a:spLocks noChangeArrowheads="1"/>
          </p:cNvSpPr>
          <p:nvPr/>
        </p:nvSpPr>
        <p:spPr bwMode="auto">
          <a:xfrm>
            <a:off x="7254875" y="5572125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804863" y="3340100"/>
            <a:ext cx="1004887" cy="1611313"/>
            <a:chOff x="507" y="2104"/>
            <a:chExt cx="633" cy="1015"/>
          </a:xfrm>
        </p:grpSpPr>
        <p:sp>
          <p:nvSpPr>
            <p:cNvPr id="457739" name="Rectangle 11"/>
            <p:cNvSpPr>
              <a:spLocks noChangeArrowheads="1"/>
            </p:cNvSpPr>
            <p:nvPr/>
          </p:nvSpPr>
          <p:spPr bwMode="auto">
            <a:xfrm>
              <a:off x="507" y="2402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457740" name="Line 12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41" name="Line 13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7421563" y="3340100"/>
            <a:ext cx="1004887" cy="1611313"/>
            <a:chOff x="4675" y="2104"/>
            <a:chExt cx="633" cy="1015"/>
          </a:xfrm>
        </p:grpSpPr>
        <p:sp>
          <p:nvSpPr>
            <p:cNvPr id="457742" name="Rectangle 14"/>
            <p:cNvSpPr>
              <a:spLocks noChangeArrowheads="1"/>
            </p:cNvSpPr>
            <p:nvPr/>
          </p:nvSpPr>
          <p:spPr bwMode="auto">
            <a:xfrm>
              <a:off x="4675" y="2402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457743" name="Line 15"/>
            <p:cNvSpPr>
              <a:spLocks noChangeShapeType="1"/>
            </p:cNvSpPr>
            <p:nvPr/>
          </p:nvSpPr>
          <p:spPr bwMode="auto">
            <a:xfrm>
              <a:off x="4983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44" name="Line 16"/>
            <p:cNvSpPr>
              <a:spLocks noChangeShapeType="1"/>
            </p:cNvSpPr>
            <p:nvPr/>
          </p:nvSpPr>
          <p:spPr bwMode="auto">
            <a:xfrm>
              <a:off x="4983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3319463" y="6362700"/>
            <a:ext cx="1712912" cy="333375"/>
            <a:chOff x="2091" y="4008"/>
            <a:chExt cx="1079" cy="210"/>
          </a:xfrm>
        </p:grpSpPr>
        <p:sp>
          <p:nvSpPr>
            <p:cNvPr id="457746" name="Line 18"/>
            <p:cNvSpPr>
              <a:spLocks noChangeShapeType="1"/>
            </p:cNvSpPr>
            <p:nvPr/>
          </p:nvSpPr>
          <p:spPr bwMode="auto">
            <a:xfrm flipH="1">
              <a:off x="2239" y="4016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47" name="Rectangle 19"/>
            <p:cNvSpPr>
              <a:spLocks noChangeArrowheads="1"/>
            </p:cNvSpPr>
            <p:nvPr/>
          </p:nvSpPr>
          <p:spPr bwMode="auto">
            <a:xfrm>
              <a:off x="2091" y="4008"/>
              <a:ext cx="89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 Food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3502025" y="1698625"/>
            <a:ext cx="3009900" cy="333375"/>
            <a:chOff x="2206" y="1070"/>
            <a:chExt cx="1896" cy="210"/>
          </a:xfrm>
        </p:grpSpPr>
        <p:sp>
          <p:nvSpPr>
            <p:cNvPr id="457745" name="Rectangle 17"/>
            <p:cNvSpPr>
              <a:spLocks noChangeArrowheads="1"/>
            </p:cNvSpPr>
            <p:nvPr/>
          </p:nvSpPr>
          <p:spPr bwMode="auto">
            <a:xfrm>
              <a:off x="3171" y="1070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</a:p>
          </p:txBody>
        </p:sp>
        <p:sp>
          <p:nvSpPr>
            <p:cNvPr id="457748" name="Line 20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1360488" y="5024438"/>
            <a:ext cx="6365875" cy="366712"/>
            <a:chOff x="857" y="3165"/>
            <a:chExt cx="4010" cy="231"/>
          </a:xfrm>
        </p:grpSpPr>
        <p:sp>
          <p:nvSpPr>
            <p:cNvPr id="457751" name="Line 23"/>
            <p:cNvSpPr>
              <a:spLocks noChangeShapeType="1"/>
            </p:cNvSpPr>
            <p:nvPr/>
          </p:nvSpPr>
          <p:spPr bwMode="auto">
            <a:xfrm>
              <a:off x="1173" y="3298"/>
              <a:ext cx="3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53" name="Rectangle 25"/>
            <p:cNvSpPr>
              <a:spLocks noChangeArrowheads="1"/>
            </p:cNvSpPr>
            <p:nvPr/>
          </p:nvSpPr>
          <p:spPr bwMode="auto">
            <a:xfrm>
              <a:off x="857" y="3167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1C</a:t>
              </a:r>
            </a:p>
          </p:txBody>
        </p:sp>
        <p:sp>
          <p:nvSpPr>
            <p:cNvPr id="457754" name="Rectangle 26"/>
            <p:cNvSpPr>
              <a:spLocks noChangeArrowheads="1"/>
            </p:cNvSpPr>
            <p:nvPr/>
          </p:nvSpPr>
          <p:spPr bwMode="auto">
            <a:xfrm>
              <a:off x="4569" y="3165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5C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5243513" y="1962150"/>
            <a:ext cx="447675" cy="4314825"/>
            <a:chOff x="3303" y="1236"/>
            <a:chExt cx="282" cy="2718"/>
          </a:xfrm>
        </p:grpSpPr>
        <p:sp>
          <p:nvSpPr>
            <p:cNvPr id="457758" name="Line 30"/>
            <p:cNvSpPr>
              <a:spLocks noChangeShapeType="1"/>
            </p:cNvSpPr>
            <p:nvPr/>
          </p:nvSpPr>
          <p:spPr bwMode="auto">
            <a:xfrm>
              <a:off x="3480" y="1503"/>
              <a:ext cx="0" cy="2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7760" name="Rectangle 32"/>
            <p:cNvSpPr>
              <a:spLocks noChangeArrowheads="1"/>
            </p:cNvSpPr>
            <p:nvPr/>
          </p:nvSpPr>
          <p:spPr bwMode="auto">
            <a:xfrm>
              <a:off x="3303" y="1236"/>
              <a:ext cx="2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3F</a:t>
              </a:r>
            </a:p>
          </p:txBody>
        </p:sp>
        <p:sp>
          <p:nvSpPr>
            <p:cNvPr id="457761" name="Rectangle 33"/>
            <p:cNvSpPr>
              <a:spLocks noChangeArrowheads="1"/>
            </p:cNvSpPr>
            <p:nvPr/>
          </p:nvSpPr>
          <p:spPr bwMode="auto">
            <a:xfrm>
              <a:off x="3303" y="3724"/>
              <a:ext cx="282" cy="23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7F</a:t>
              </a:r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5441950" y="5151438"/>
            <a:ext cx="446088" cy="409575"/>
            <a:chOff x="3437" y="3254"/>
            <a:chExt cx="281" cy="258"/>
          </a:xfrm>
        </p:grpSpPr>
        <p:sp>
          <p:nvSpPr>
            <p:cNvPr id="457772" name="Rectangle 44"/>
            <p:cNvSpPr>
              <a:spLocks noChangeArrowheads="1"/>
            </p:cNvSpPr>
            <p:nvPr/>
          </p:nvSpPr>
          <p:spPr bwMode="auto">
            <a:xfrm>
              <a:off x="3512" y="3303"/>
              <a:ext cx="20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457775" name="Oval 47"/>
            <p:cNvSpPr>
              <a:spLocks noChangeArrowheads="1"/>
            </p:cNvSpPr>
            <p:nvPr/>
          </p:nvSpPr>
          <p:spPr bwMode="auto">
            <a:xfrm>
              <a:off x="3437" y="3254"/>
              <a:ext cx="87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57776" name="Rectangle 48"/>
          <p:cNvSpPr>
            <a:spLocks noChangeArrowheads="1"/>
          </p:cNvSpPr>
          <p:nvPr/>
        </p:nvSpPr>
        <p:spPr bwMode="auto">
          <a:xfrm>
            <a:off x="2343150" y="2913063"/>
            <a:ext cx="2555875" cy="10795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The initial allocation 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before trade is </a:t>
            </a:r>
            <a:r>
              <a: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: James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 has 7F and 1C &amp; Karen 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has 3F and 5C.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5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7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093ACB-6FFE-4B97-B196-741CFD1E6C5E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459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Exchange in an Edgeworth Box</a:t>
            </a:r>
          </a:p>
        </p:txBody>
      </p:sp>
      <p:sp>
        <p:nvSpPr>
          <p:cNvPr id="459843" name="Rectangle 67"/>
          <p:cNvSpPr>
            <a:spLocks noChangeArrowheads="1"/>
          </p:cNvSpPr>
          <p:nvPr/>
        </p:nvSpPr>
        <p:spPr bwMode="auto">
          <a:xfrm>
            <a:off x="3557588" y="6418263"/>
            <a:ext cx="1422400" cy="333375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James’ Food</a:t>
            </a:r>
          </a:p>
        </p:txBody>
      </p:sp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3502025" y="1698625"/>
            <a:ext cx="3009900" cy="333375"/>
            <a:chOff x="2206" y="1070"/>
            <a:chExt cx="1896" cy="210"/>
          </a:xfrm>
        </p:grpSpPr>
        <p:sp>
          <p:nvSpPr>
            <p:cNvPr id="459845" name="Rectangle 69"/>
            <p:cNvSpPr>
              <a:spLocks noChangeArrowheads="1"/>
            </p:cNvSpPr>
            <p:nvPr/>
          </p:nvSpPr>
          <p:spPr bwMode="auto">
            <a:xfrm>
              <a:off x="3171" y="1070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</a:p>
          </p:txBody>
        </p:sp>
        <p:sp>
          <p:nvSpPr>
            <p:cNvPr id="459846" name="Line 70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16"/>
          <p:cNvGrpSpPr>
            <a:grpSpLocks/>
          </p:cNvGrpSpPr>
          <p:nvPr/>
        </p:nvGrpSpPr>
        <p:grpSpPr bwMode="auto">
          <a:xfrm>
            <a:off x="804863" y="1962150"/>
            <a:ext cx="7621587" cy="4365625"/>
            <a:chOff x="507" y="1236"/>
            <a:chExt cx="4801" cy="2750"/>
          </a:xfrm>
        </p:grpSpPr>
        <p:sp>
          <p:nvSpPr>
            <p:cNvPr id="459826" name="Rectangle 50"/>
            <p:cNvSpPr>
              <a:spLocks noChangeArrowheads="1"/>
            </p:cNvSpPr>
            <p:nvPr/>
          </p:nvSpPr>
          <p:spPr bwMode="auto">
            <a:xfrm>
              <a:off x="1164" y="1494"/>
              <a:ext cx="3410" cy="223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9827" name="Rectangle 51"/>
            <p:cNvSpPr>
              <a:spLocks noChangeArrowheads="1"/>
            </p:cNvSpPr>
            <p:nvPr/>
          </p:nvSpPr>
          <p:spPr bwMode="auto">
            <a:xfrm>
              <a:off x="1120" y="1236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</a:p>
          </p:txBody>
        </p:sp>
        <p:sp>
          <p:nvSpPr>
            <p:cNvPr id="459828" name="Rectangle 52"/>
            <p:cNvSpPr>
              <a:spLocks noChangeArrowheads="1"/>
            </p:cNvSpPr>
            <p:nvPr/>
          </p:nvSpPr>
          <p:spPr bwMode="auto">
            <a:xfrm>
              <a:off x="4526" y="1259"/>
              <a:ext cx="263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</a:p>
          </p:txBody>
        </p:sp>
        <p:sp>
          <p:nvSpPr>
            <p:cNvPr id="459829" name="Rectangle 53"/>
            <p:cNvSpPr>
              <a:spLocks noChangeArrowheads="1"/>
            </p:cNvSpPr>
            <p:nvPr/>
          </p:nvSpPr>
          <p:spPr bwMode="auto">
            <a:xfrm>
              <a:off x="945" y="3681"/>
              <a:ext cx="247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459830" name="Rectangle 54"/>
            <p:cNvSpPr>
              <a:spLocks noChangeArrowheads="1"/>
            </p:cNvSpPr>
            <p:nvPr/>
          </p:nvSpPr>
          <p:spPr bwMode="auto">
            <a:xfrm>
              <a:off x="857" y="1450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</a:p>
          </p:txBody>
        </p:sp>
        <p:sp>
          <p:nvSpPr>
            <p:cNvPr id="459831" name="Rectangle 55"/>
            <p:cNvSpPr>
              <a:spLocks noChangeArrowheads="1"/>
            </p:cNvSpPr>
            <p:nvPr/>
          </p:nvSpPr>
          <p:spPr bwMode="auto">
            <a:xfrm>
              <a:off x="4220" y="3724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</a:p>
          </p:txBody>
        </p:sp>
        <p:sp>
          <p:nvSpPr>
            <p:cNvPr id="459832" name="Rectangle 56"/>
            <p:cNvSpPr>
              <a:spLocks noChangeArrowheads="1"/>
            </p:cNvSpPr>
            <p:nvPr/>
          </p:nvSpPr>
          <p:spPr bwMode="auto">
            <a:xfrm>
              <a:off x="4570" y="3510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</a:p>
          </p:txBody>
        </p:sp>
        <p:grpSp>
          <p:nvGrpSpPr>
            <p:cNvPr id="4" name="Group 57"/>
            <p:cNvGrpSpPr>
              <a:grpSpLocks/>
            </p:cNvGrpSpPr>
            <p:nvPr/>
          </p:nvGrpSpPr>
          <p:grpSpPr bwMode="auto">
            <a:xfrm>
              <a:off x="507" y="2104"/>
              <a:ext cx="633" cy="1015"/>
              <a:chOff x="507" y="2104"/>
              <a:chExt cx="633" cy="1015"/>
            </a:xfrm>
          </p:grpSpPr>
          <p:sp>
            <p:nvSpPr>
              <p:cNvPr id="459834" name="Rectangle 58"/>
              <p:cNvSpPr>
                <a:spLocks noChangeArrowheads="1"/>
              </p:cNvSpPr>
              <p:nvPr/>
            </p:nvSpPr>
            <p:spPr bwMode="auto">
              <a:xfrm>
                <a:off x="507" y="2402"/>
                <a:ext cx="63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James’</a:t>
                </a:r>
              </a:p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Clothing</a:t>
                </a:r>
              </a:p>
            </p:txBody>
          </p:sp>
          <p:sp>
            <p:nvSpPr>
              <p:cNvPr id="459835" name="Line 59"/>
              <p:cNvSpPr>
                <a:spLocks noChangeShapeType="1"/>
              </p:cNvSpPr>
              <p:nvPr/>
            </p:nvSpPr>
            <p:spPr bwMode="auto">
              <a:xfrm>
                <a:off x="816" y="2791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36" name="Line 60"/>
              <p:cNvSpPr>
                <a:spLocks noChangeShapeType="1"/>
              </p:cNvSpPr>
              <p:nvPr/>
            </p:nvSpPr>
            <p:spPr bwMode="auto">
              <a:xfrm>
                <a:off x="816" y="2104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61"/>
            <p:cNvGrpSpPr>
              <a:grpSpLocks/>
            </p:cNvGrpSpPr>
            <p:nvPr/>
          </p:nvGrpSpPr>
          <p:grpSpPr bwMode="auto">
            <a:xfrm>
              <a:off x="4675" y="2104"/>
              <a:ext cx="633" cy="1015"/>
              <a:chOff x="4675" y="2104"/>
              <a:chExt cx="633" cy="1015"/>
            </a:xfrm>
          </p:grpSpPr>
          <p:sp>
            <p:nvSpPr>
              <p:cNvPr id="459838" name="Rectangle 62"/>
              <p:cNvSpPr>
                <a:spLocks noChangeArrowheads="1"/>
              </p:cNvSpPr>
              <p:nvPr/>
            </p:nvSpPr>
            <p:spPr bwMode="auto">
              <a:xfrm>
                <a:off x="4675" y="2402"/>
                <a:ext cx="633" cy="36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Karen’s</a:t>
                </a:r>
              </a:p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Clothing</a:t>
                </a:r>
              </a:p>
            </p:txBody>
          </p:sp>
          <p:sp>
            <p:nvSpPr>
              <p:cNvPr id="459839" name="Line 63"/>
              <p:cNvSpPr>
                <a:spLocks noChangeShapeType="1"/>
              </p:cNvSpPr>
              <p:nvPr/>
            </p:nvSpPr>
            <p:spPr bwMode="auto">
              <a:xfrm>
                <a:off x="4983" y="2791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40" name="Line 64"/>
              <p:cNvSpPr>
                <a:spLocks noChangeShapeType="1"/>
              </p:cNvSpPr>
              <p:nvPr/>
            </p:nvSpPr>
            <p:spPr bwMode="auto">
              <a:xfrm>
                <a:off x="4983" y="2104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9842" name="Line 66"/>
            <p:cNvSpPr>
              <a:spLocks noChangeShapeType="1"/>
            </p:cNvSpPr>
            <p:nvPr/>
          </p:nvSpPr>
          <p:spPr bwMode="auto">
            <a:xfrm flipH="1">
              <a:off x="2239" y="3986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" name="Group 71"/>
            <p:cNvGrpSpPr>
              <a:grpSpLocks/>
            </p:cNvGrpSpPr>
            <p:nvPr/>
          </p:nvGrpSpPr>
          <p:grpSpPr bwMode="auto">
            <a:xfrm>
              <a:off x="857" y="3165"/>
              <a:ext cx="4010" cy="231"/>
              <a:chOff x="857" y="3165"/>
              <a:chExt cx="4010" cy="231"/>
            </a:xfrm>
          </p:grpSpPr>
          <p:sp>
            <p:nvSpPr>
              <p:cNvPr id="459848" name="Line 72"/>
              <p:cNvSpPr>
                <a:spLocks noChangeShapeType="1"/>
              </p:cNvSpPr>
              <p:nvPr/>
            </p:nvSpPr>
            <p:spPr bwMode="auto">
              <a:xfrm>
                <a:off x="1173" y="3298"/>
                <a:ext cx="3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49" name="Rectangle 73"/>
              <p:cNvSpPr>
                <a:spLocks noChangeArrowheads="1"/>
              </p:cNvSpPr>
              <p:nvPr/>
            </p:nvSpPr>
            <p:spPr bwMode="auto">
              <a:xfrm>
                <a:off x="857" y="3167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1C</a:t>
                </a:r>
              </a:p>
            </p:txBody>
          </p:sp>
          <p:sp>
            <p:nvSpPr>
              <p:cNvPr id="459850" name="Rectangle 74"/>
              <p:cNvSpPr>
                <a:spLocks noChangeArrowheads="1"/>
              </p:cNvSpPr>
              <p:nvPr/>
            </p:nvSpPr>
            <p:spPr bwMode="auto">
              <a:xfrm>
                <a:off x="4569" y="3165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5C</a:t>
                </a:r>
              </a:p>
            </p:txBody>
          </p:sp>
        </p:grp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3303" y="1236"/>
              <a:ext cx="282" cy="2718"/>
              <a:chOff x="3303" y="1236"/>
              <a:chExt cx="282" cy="2718"/>
            </a:xfrm>
          </p:grpSpPr>
          <p:sp>
            <p:nvSpPr>
              <p:cNvPr id="459852" name="Line 76"/>
              <p:cNvSpPr>
                <a:spLocks noChangeShapeType="1"/>
              </p:cNvSpPr>
              <p:nvPr/>
            </p:nvSpPr>
            <p:spPr bwMode="auto">
              <a:xfrm>
                <a:off x="3480" y="1503"/>
                <a:ext cx="0" cy="22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53" name="Rectangle 77"/>
              <p:cNvSpPr>
                <a:spLocks noChangeArrowheads="1"/>
              </p:cNvSpPr>
              <p:nvPr/>
            </p:nvSpPr>
            <p:spPr bwMode="auto">
              <a:xfrm>
                <a:off x="3303" y="1236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3F</a:t>
                </a:r>
              </a:p>
            </p:txBody>
          </p:sp>
          <p:sp>
            <p:nvSpPr>
              <p:cNvPr id="459854" name="Rectangle 78"/>
              <p:cNvSpPr>
                <a:spLocks noChangeArrowheads="1"/>
              </p:cNvSpPr>
              <p:nvPr/>
            </p:nvSpPr>
            <p:spPr bwMode="auto">
              <a:xfrm>
                <a:off x="3303" y="3724"/>
                <a:ext cx="282" cy="23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7F</a:t>
                </a:r>
              </a:p>
            </p:txBody>
          </p:sp>
        </p:grpSp>
        <p:grpSp>
          <p:nvGrpSpPr>
            <p:cNvPr id="8" name="Group 79"/>
            <p:cNvGrpSpPr>
              <a:grpSpLocks/>
            </p:cNvGrpSpPr>
            <p:nvPr/>
          </p:nvGrpSpPr>
          <p:grpSpPr bwMode="auto">
            <a:xfrm>
              <a:off x="3428" y="3245"/>
              <a:ext cx="281" cy="258"/>
              <a:chOff x="3437" y="3254"/>
              <a:chExt cx="281" cy="258"/>
            </a:xfrm>
          </p:grpSpPr>
          <p:sp>
            <p:nvSpPr>
              <p:cNvPr id="459856" name="Rectangle 80"/>
              <p:cNvSpPr>
                <a:spLocks noChangeArrowheads="1"/>
              </p:cNvSpPr>
              <p:nvPr/>
            </p:nvSpPr>
            <p:spPr bwMode="auto">
              <a:xfrm>
                <a:off x="3512" y="3303"/>
                <a:ext cx="206" cy="2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A</a:t>
                </a:r>
              </a:p>
            </p:txBody>
          </p:sp>
          <p:sp>
            <p:nvSpPr>
              <p:cNvPr id="459857" name="Oval 81"/>
              <p:cNvSpPr>
                <a:spLocks noChangeArrowheads="1"/>
              </p:cNvSpPr>
              <p:nvPr/>
            </p:nvSpPr>
            <p:spPr bwMode="auto">
              <a:xfrm>
                <a:off x="3437" y="3254"/>
                <a:ext cx="87" cy="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9861" name="Rectangle 85"/>
            <p:cNvSpPr>
              <a:spLocks noChangeArrowheads="1"/>
            </p:cNvSpPr>
            <p:nvPr/>
          </p:nvSpPr>
          <p:spPr bwMode="auto">
            <a:xfrm>
              <a:off x="1267" y="1581"/>
              <a:ext cx="1400" cy="600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The allocation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after trade is B: James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 has 6F and 2C &amp; Karen </a:t>
              </a:r>
            </a:p>
            <a:p>
              <a:pPr algn="ct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has 4F and 4C. </a:t>
              </a:r>
            </a:p>
          </p:txBody>
        </p:sp>
        <p:grpSp>
          <p:nvGrpSpPr>
            <p:cNvPr id="9" name="Group 109"/>
            <p:cNvGrpSpPr>
              <a:grpSpLocks/>
            </p:cNvGrpSpPr>
            <p:nvPr/>
          </p:nvGrpSpPr>
          <p:grpSpPr bwMode="auto">
            <a:xfrm>
              <a:off x="2910" y="1236"/>
              <a:ext cx="282" cy="2716"/>
              <a:chOff x="2910" y="1236"/>
              <a:chExt cx="282" cy="2716"/>
            </a:xfrm>
          </p:grpSpPr>
          <p:sp>
            <p:nvSpPr>
              <p:cNvPr id="459862" name="Line 86"/>
              <p:cNvSpPr>
                <a:spLocks noChangeShapeType="1"/>
              </p:cNvSpPr>
              <p:nvPr/>
            </p:nvSpPr>
            <p:spPr bwMode="auto">
              <a:xfrm>
                <a:off x="3087" y="1503"/>
                <a:ext cx="0" cy="221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63" name="Rectangle 87"/>
              <p:cNvSpPr>
                <a:spLocks noChangeArrowheads="1"/>
              </p:cNvSpPr>
              <p:nvPr/>
            </p:nvSpPr>
            <p:spPr bwMode="auto">
              <a:xfrm>
                <a:off x="2910" y="1236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4F</a:t>
                </a:r>
              </a:p>
            </p:txBody>
          </p:sp>
          <p:sp>
            <p:nvSpPr>
              <p:cNvPr id="459864" name="Rectangle 88"/>
              <p:cNvSpPr>
                <a:spLocks noChangeArrowheads="1"/>
              </p:cNvSpPr>
              <p:nvPr/>
            </p:nvSpPr>
            <p:spPr bwMode="auto">
              <a:xfrm>
                <a:off x="2910" y="3723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6F</a:t>
                </a:r>
              </a:p>
            </p:txBody>
          </p:sp>
        </p:grpSp>
        <p:sp>
          <p:nvSpPr>
            <p:cNvPr id="459866" name="Rectangle 90"/>
            <p:cNvSpPr>
              <a:spLocks noChangeArrowheads="1"/>
            </p:cNvSpPr>
            <p:nvPr/>
          </p:nvSpPr>
          <p:spPr bwMode="auto">
            <a:xfrm>
              <a:off x="2691" y="3002"/>
              <a:ext cx="351" cy="21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+1C</a:t>
              </a:r>
            </a:p>
          </p:txBody>
        </p:sp>
        <p:sp>
          <p:nvSpPr>
            <p:cNvPr id="459867" name="Rectangle 91"/>
            <p:cNvSpPr>
              <a:spLocks noChangeArrowheads="1"/>
            </p:cNvSpPr>
            <p:nvPr/>
          </p:nvSpPr>
          <p:spPr bwMode="auto">
            <a:xfrm>
              <a:off x="3083" y="3295"/>
              <a:ext cx="307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-1F</a:t>
              </a:r>
            </a:p>
          </p:txBody>
        </p:sp>
        <p:grpSp>
          <p:nvGrpSpPr>
            <p:cNvPr id="10" name="Group 108"/>
            <p:cNvGrpSpPr>
              <a:grpSpLocks/>
            </p:cNvGrpSpPr>
            <p:nvPr/>
          </p:nvGrpSpPr>
          <p:grpSpPr bwMode="auto">
            <a:xfrm>
              <a:off x="872" y="2876"/>
              <a:ext cx="3992" cy="229"/>
              <a:chOff x="872" y="2876"/>
              <a:chExt cx="3992" cy="229"/>
            </a:xfrm>
          </p:grpSpPr>
          <p:sp>
            <p:nvSpPr>
              <p:cNvPr id="459870" name="Line 94"/>
              <p:cNvSpPr>
                <a:spLocks noChangeShapeType="1"/>
              </p:cNvSpPr>
              <p:nvPr/>
            </p:nvSpPr>
            <p:spPr bwMode="auto">
              <a:xfrm>
                <a:off x="1170" y="3007"/>
                <a:ext cx="33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71" name="Rectangle 95"/>
              <p:cNvSpPr>
                <a:spLocks noChangeArrowheads="1"/>
              </p:cNvSpPr>
              <p:nvPr/>
            </p:nvSpPr>
            <p:spPr bwMode="auto">
              <a:xfrm>
                <a:off x="872" y="2876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2C</a:t>
                </a:r>
              </a:p>
            </p:txBody>
          </p:sp>
          <p:sp>
            <p:nvSpPr>
              <p:cNvPr id="459872" name="Rectangle 96"/>
              <p:cNvSpPr>
                <a:spLocks noChangeArrowheads="1"/>
              </p:cNvSpPr>
              <p:nvPr/>
            </p:nvSpPr>
            <p:spPr bwMode="auto">
              <a:xfrm>
                <a:off x="4566" y="2876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4C</a:t>
                </a:r>
              </a:p>
            </p:txBody>
          </p:sp>
        </p:grpSp>
        <p:grpSp>
          <p:nvGrpSpPr>
            <p:cNvPr id="11" name="Group 107"/>
            <p:cNvGrpSpPr>
              <a:grpSpLocks/>
            </p:cNvGrpSpPr>
            <p:nvPr/>
          </p:nvGrpSpPr>
          <p:grpSpPr bwMode="auto">
            <a:xfrm>
              <a:off x="2836" y="2727"/>
              <a:ext cx="301" cy="323"/>
              <a:chOff x="2836" y="2727"/>
              <a:chExt cx="301" cy="323"/>
            </a:xfrm>
          </p:grpSpPr>
          <p:sp>
            <p:nvSpPr>
              <p:cNvPr id="459875" name="Rectangle 99"/>
              <p:cNvSpPr>
                <a:spLocks noChangeArrowheads="1"/>
              </p:cNvSpPr>
              <p:nvPr/>
            </p:nvSpPr>
            <p:spPr bwMode="auto">
              <a:xfrm>
                <a:off x="2836" y="2727"/>
                <a:ext cx="206" cy="20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B</a:t>
                </a:r>
              </a:p>
            </p:txBody>
          </p:sp>
          <p:sp>
            <p:nvSpPr>
              <p:cNvPr id="459876" name="Oval 100"/>
              <p:cNvSpPr>
                <a:spLocks noChangeArrowheads="1"/>
              </p:cNvSpPr>
              <p:nvPr/>
            </p:nvSpPr>
            <p:spPr bwMode="auto">
              <a:xfrm>
                <a:off x="3050" y="2964"/>
                <a:ext cx="87" cy="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2" name="Group 110"/>
            <p:cNvGrpSpPr>
              <a:grpSpLocks/>
            </p:cNvGrpSpPr>
            <p:nvPr/>
          </p:nvGrpSpPr>
          <p:grpSpPr bwMode="auto">
            <a:xfrm>
              <a:off x="3077" y="2981"/>
              <a:ext cx="394" cy="316"/>
              <a:chOff x="3095" y="2981"/>
              <a:chExt cx="394" cy="316"/>
            </a:xfrm>
          </p:grpSpPr>
          <p:sp>
            <p:nvSpPr>
              <p:cNvPr id="459887" name="Line 111"/>
              <p:cNvSpPr>
                <a:spLocks noChangeShapeType="1"/>
              </p:cNvSpPr>
              <p:nvPr/>
            </p:nvSpPr>
            <p:spPr bwMode="auto">
              <a:xfrm>
                <a:off x="3095" y="3297"/>
                <a:ext cx="378" cy="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88" name="Line 112"/>
              <p:cNvSpPr>
                <a:spLocks noChangeShapeType="1"/>
              </p:cNvSpPr>
              <p:nvPr/>
            </p:nvSpPr>
            <p:spPr bwMode="auto">
              <a:xfrm>
                <a:off x="3139" y="3010"/>
                <a:ext cx="334" cy="0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89" name="Line 113"/>
              <p:cNvSpPr>
                <a:spLocks noChangeShapeType="1"/>
              </p:cNvSpPr>
              <p:nvPr/>
            </p:nvSpPr>
            <p:spPr bwMode="auto">
              <a:xfrm>
                <a:off x="3480" y="2981"/>
                <a:ext cx="9" cy="308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9890" name="Line 114"/>
              <p:cNvSpPr>
                <a:spLocks noChangeShapeType="1"/>
              </p:cNvSpPr>
              <p:nvPr/>
            </p:nvSpPr>
            <p:spPr bwMode="auto">
              <a:xfrm>
                <a:off x="3105" y="2988"/>
                <a:ext cx="9" cy="283"/>
              </a:xfrm>
              <a:prstGeom prst="line">
                <a:avLst/>
              </a:prstGeom>
              <a:noFill/>
              <a:ln w="25400">
                <a:solidFill>
                  <a:srgbClr val="FC0128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85E191-D4EC-426E-AEBF-6F12442EF5E8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Efficient Allocations</a:t>
            </a:r>
          </a:p>
        </p:txBody>
      </p:sp>
      <p:sp>
        <p:nvSpPr>
          <p:cNvPr id="14541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 trade from A to B makes both Karen and James better off</a:t>
            </a:r>
          </a:p>
          <a:p>
            <a:pPr lvl="1"/>
            <a:r>
              <a:rPr lang="en-US" altLang="zh-CN">
                <a:ea typeface="宋体" charset="-122"/>
              </a:rPr>
              <a:t>Is it efficient?</a:t>
            </a:r>
          </a:p>
          <a:p>
            <a:r>
              <a:rPr lang="en-US" altLang="zh-CN">
                <a:ea typeface="宋体" charset="-122"/>
              </a:rPr>
              <a:t>If James’ and Karen’s MRS are the same at B, the allocation is efficient</a:t>
            </a:r>
          </a:p>
          <a:p>
            <a:pPr lvl="1"/>
            <a:r>
              <a:rPr lang="en-US" altLang="zh-CN">
                <a:ea typeface="宋体" charset="-122"/>
              </a:rPr>
              <a:t>This depends on the shape of their indifference curves</a:t>
            </a:r>
          </a:p>
        </p:txBody>
      </p:sp>
    </p:spTree>
  </p:cSld>
  <p:clrMapOvr>
    <a:masterClrMapping/>
  </p:clrMapOvr>
  <p:transition spd="med">
    <p:zoom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70AD70-C234-44E1-A84C-A48F8A09E30F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53604" name="Freeform 4"/>
          <p:cNvSpPr>
            <a:spLocks/>
          </p:cNvSpPr>
          <p:nvPr/>
        </p:nvSpPr>
        <p:spPr bwMode="auto">
          <a:xfrm>
            <a:off x="3824288" y="2871788"/>
            <a:ext cx="2439987" cy="25923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28" y="192"/>
              </a:cxn>
              <a:cxn ang="0">
                <a:pos x="912" y="384"/>
              </a:cxn>
              <a:cxn ang="0">
                <a:pos x="1152" y="624"/>
              </a:cxn>
              <a:cxn ang="0">
                <a:pos x="1296" y="864"/>
              </a:cxn>
              <a:cxn ang="0">
                <a:pos x="1440" y="1296"/>
              </a:cxn>
              <a:cxn ang="0">
                <a:pos x="1536" y="1632"/>
              </a:cxn>
              <a:cxn ang="0">
                <a:pos x="1072" y="1436"/>
              </a:cxn>
              <a:cxn ang="0">
                <a:pos x="912" y="1344"/>
              </a:cxn>
              <a:cxn ang="0">
                <a:pos x="624" y="1200"/>
              </a:cxn>
              <a:cxn ang="0">
                <a:pos x="336" y="912"/>
              </a:cxn>
              <a:cxn ang="0">
                <a:pos x="144" y="528"/>
              </a:cxn>
              <a:cxn ang="0">
                <a:pos x="0" y="0"/>
              </a:cxn>
            </a:cxnLst>
            <a:rect l="0" t="0" r="r" b="b"/>
            <a:pathLst>
              <a:path w="1537" h="1633">
                <a:moveTo>
                  <a:pt x="0" y="0"/>
                </a:moveTo>
                <a:lnTo>
                  <a:pt x="528" y="192"/>
                </a:lnTo>
                <a:lnTo>
                  <a:pt x="912" y="384"/>
                </a:lnTo>
                <a:lnTo>
                  <a:pt x="1152" y="624"/>
                </a:lnTo>
                <a:lnTo>
                  <a:pt x="1296" y="864"/>
                </a:lnTo>
                <a:lnTo>
                  <a:pt x="1440" y="1296"/>
                </a:lnTo>
                <a:lnTo>
                  <a:pt x="1536" y="1632"/>
                </a:lnTo>
                <a:lnTo>
                  <a:pt x="1072" y="1436"/>
                </a:lnTo>
                <a:lnTo>
                  <a:pt x="912" y="1344"/>
                </a:lnTo>
                <a:lnTo>
                  <a:pt x="624" y="1200"/>
                </a:lnTo>
                <a:lnTo>
                  <a:pt x="336" y="912"/>
                </a:lnTo>
                <a:lnTo>
                  <a:pt x="144" y="528"/>
                </a:lnTo>
                <a:lnTo>
                  <a:pt x="0" y="0"/>
                </a:lnTo>
              </a:path>
            </a:pathLst>
          </a:custGeom>
          <a:solidFill>
            <a:srgbClr val="C0C0C0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53643" name="Rectangle 43"/>
          <p:cNvSpPr>
            <a:spLocks noChangeArrowheads="1"/>
          </p:cNvSpPr>
          <p:nvPr/>
        </p:nvSpPr>
        <p:spPr bwMode="auto">
          <a:xfrm>
            <a:off x="2008188" y="2312988"/>
            <a:ext cx="1620837" cy="15906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Arial" charset="0"/>
                <a:ea typeface="宋体" charset="-122"/>
              </a:rPr>
              <a:t>A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: U</a:t>
            </a:r>
            <a:r>
              <a:rPr lang="en-US" altLang="zh-CN" sz="14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 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= U</a:t>
            </a:r>
            <a:r>
              <a:rPr lang="en-US" altLang="zh-CN" sz="14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4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,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but the MRS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is not equal.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All combinations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in the shaded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area are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preferred to </a:t>
            </a:r>
            <a:r>
              <a:rPr lang="en-US" altLang="zh-CN" sz="1400" i="1">
                <a:solidFill>
                  <a:schemeClr val="tx1"/>
                </a:solidFill>
                <a:latin typeface="Arial" charset="0"/>
                <a:ea typeface="宋体" charset="-122"/>
              </a:rPr>
              <a:t>A.</a:t>
            </a:r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>
            <a:off x="8075613" y="3033713"/>
            <a:ext cx="1004887" cy="1801812"/>
            <a:chOff x="5087" y="1911"/>
            <a:chExt cx="633" cy="1135"/>
          </a:xfrm>
        </p:grpSpPr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5087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153617" name="Line 17"/>
            <p:cNvSpPr>
              <a:spLocks noChangeShapeType="1"/>
            </p:cNvSpPr>
            <p:nvPr/>
          </p:nvSpPr>
          <p:spPr bwMode="auto">
            <a:xfrm>
              <a:off x="5395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5395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2"/>
          <p:cNvGrpSpPr>
            <a:grpSpLocks/>
          </p:cNvGrpSpPr>
          <p:nvPr/>
        </p:nvGrpSpPr>
        <p:grpSpPr bwMode="auto">
          <a:xfrm>
            <a:off x="3798888" y="1522413"/>
            <a:ext cx="3160712" cy="333375"/>
            <a:chOff x="2393" y="959"/>
            <a:chExt cx="1991" cy="210"/>
          </a:xfrm>
        </p:grpSpPr>
        <p:sp>
          <p:nvSpPr>
            <p:cNvPr id="153619" name="Rectangle 19"/>
            <p:cNvSpPr>
              <a:spLocks noChangeArrowheads="1"/>
            </p:cNvSpPr>
            <p:nvPr/>
          </p:nvSpPr>
          <p:spPr bwMode="auto">
            <a:xfrm>
              <a:off x="3453" y="959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</a:p>
          </p:txBody>
        </p:sp>
        <p:sp>
          <p:nvSpPr>
            <p:cNvPr id="153622" name="Line 22"/>
            <p:cNvSpPr>
              <a:spLocks noChangeShapeType="1"/>
            </p:cNvSpPr>
            <p:nvPr/>
          </p:nvSpPr>
          <p:spPr bwMode="auto">
            <a:xfrm flipH="1">
              <a:off x="2393" y="109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64"/>
          <p:cNvGrpSpPr>
            <a:grpSpLocks/>
          </p:cNvGrpSpPr>
          <p:nvPr/>
        </p:nvGrpSpPr>
        <p:grpSpPr bwMode="auto">
          <a:xfrm>
            <a:off x="3721100" y="2855913"/>
            <a:ext cx="3030538" cy="3162300"/>
            <a:chOff x="2344" y="1799"/>
            <a:chExt cx="1909" cy="1992"/>
          </a:xfrm>
        </p:grpSpPr>
        <p:sp>
          <p:nvSpPr>
            <p:cNvPr id="153623" name="Freeform 23"/>
            <p:cNvSpPr>
              <a:spLocks/>
            </p:cNvSpPr>
            <p:nvPr/>
          </p:nvSpPr>
          <p:spPr bwMode="auto">
            <a:xfrm>
              <a:off x="2344" y="1799"/>
              <a:ext cx="1633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88"/>
                </a:cxn>
                <a:cxn ang="0">
                  <a:pos x="459" y="140"/>
                </a:cxn>
                <a:cxn ang="0">
                  <a:pos x="605" y="193"/>
                </a:cxn>
                <a:cxn ang="0">
                  <a:pos x="746" y="257"/>
                </a:cxn>
                <a:cxn ang="0">
                  <a:pos x="873" y="333"/>
                </a:cxn>
                <a:cxn ang="0">
                  <a:pos x="994" y="420"/>
                </a:cxn>
                <a:cxn ang="0">
                  <a:pos x="1103" y="526"/>
                </a:cxn>
                <a:cxn ang="0">
                  <a:pos x="1198" y="648"/>
                </a:cxn>
                <a:cxn ang="0">
                  <a:pos x="1281" y="777"/>
                </a:cxn>
                <a:cxn ang="0">
                  <a:pos x="1358" y="928"/>
                </a:cxn>
                <a:cxn ang="0">
                  <a:pos x="1422" y="1080"/>
                </a:cxn>
                <a:cxn ang="0">
                  <a:pos x="1479" y="1250"/>
                </a:cxn>
                <a:cxn ang="0">
                  <a:pos x="1536" y="1419"/>
                </a:cxn>
                <a:cxn ang="0">
                  <a:pos x="1632" y="1775"/>
                </a:cxn>
              </a:cxnLst>
              <a:rect l="0" t="0" r="r" b="b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5" name="Rectangle 25"/>
            <p:cNvSpPr>
              <a:spLocks noChangeArrowheads="1"/>
            </p:cNvSpPr>
            <p:nvPr/>
          </p:nvSpPr>
          <p:spPr bwMode="auto">
            <a:xfrm>
              <a:off x="3913" y="3562"/>
              <a:ext cx="34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806450" y="3033713"/>
            <a:ext cx="1004888" cy="1801812"/>
            <a:chOff x="508" y="1911"/>
            <a:chExt cx="633" cy="1135"/>
          </a:xfrm>
        </p:grpSpPr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508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816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15" name="Line 15"/>
            <p:cNvSpPr>
              <a:spLocks noChangeShapeType="1"/>
            </p:cNvSpPr>
            <p:nvPr/>
          </p:nvSpPr>
          <p:spPr bwMode="auto">
            <a:xfrm>
              <a:off x="816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2416175" y="6107113"/>
            <a:ext cx="3216275" cy="333375"/>
            <a:chOff x="1522" y="3847"/>
            <a:chExt cx="2026" cy="210"/>
          </a:xfrm>
        </p:grpSpPr>
        <p:sp>
          <p:nvSpPr>
            <p:cNvPr id="153620" name="Line 20"/>
            <p:cNvSpPr>
              <a:spLocks noChangeShapeType="1"/>
            </p:cNvSpPr>
            <p:nvPr/>
          </p:nvSpPr>
          <p:spPr bwMode="auto">
            <a:xfrm flipH="1">
              <a:off x="2525" y="395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21" name="Rectangle 21"/>
            <p:cNvSpPr>
              <a:spLocks noChangeArrowheads="1"/>
            </p:cNvSpPr>
            <p:nvPr/>
          </p:nvSpPr>
          <p:spPr bwMode="auto">
            <a:xfrm>
              <a:off x="1522" y="3847"/>
              <a:ext cx="96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 Food</a:t>
              </a:r>
            </a:p>
          </p:txBody>
        </p:sp>
      </p:grpSp>
      <p:grpSp>
        <p:nvGrpSpPr>
          <p:cNvPr id="7" name="Group 58"/>
          <p:cNvGrpSpPr>
            <a:grpSpLocks/>
          </p:cNvGrpSpPr>
          <p:nvPr/>
        </p:nvGrpSpPr>
        <p:grpSpPr bwMode="auto">
          <a:xfrm>
            <a:off x="3813175" y="2700338"/>
            <a:ext cx="3284538" cy="2940050"/>
            <a:chOff x="2402" y="1701"/>
            <a:chExt cx="2069" cy="1852"/>
          </a:xfrm>
        </p:grpSpPr>
        <p:sp>
          <p:nvSpPr>
            <p:cNvPr id="153628" name="Freeform 28"/>
            <p:cNvSpPr>
              <a:spLocks/>
            </p:cNvSpPr>
            <p:nvPr/>
          </p:nvSpPr>
          <p:spPr bwMode="auto">
            <a:xfrm>
              <a:off x="2402" y="1701"/>
              <a:ext cx="1769" cy="1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25"/>
                </a:cxn>
                <a:cxn ang="0">
                  <a:pos x="120" y="484"/>
                </a:cxn>
                <a:cxn ang="0">
                  <a:pos x="173" y="638"/>
                </a:cxn>
                <a:cxn ang="0">
                  <a:pos x="233" y="786"/>
                </a:cxn>
                <a:cxn ang="0">
                  <a:pos x="300" y="923"/>
                </a:cxn>
                <a:cxn ang="0">
                  <a:pos x="387" y="1054"/>
                </a:cxn>
                <a:cxn ang="0">
                  <a:pos x="487" y="1174"/>
                </a:cxn>
                <a:cxn ang="0">
                  <a:pos x="607" y="1276"/>
                </a:cxn>
                <a:cxn ang="0">
                  <a:pos x="741" y="1373"/>
                </a:cxn>
                <a:cxn ang="0">
                  <a:pos x="894" y="1459"/>
                </a:cxn>
                <a:cxn ang="0">
                  <a:pos x="1054" y="1533"/>
                </a:cxn>
                <a:cxn ang="0">
                  <a:pos x="1221" y="1607"/>
                </a:cxn>
                <a:cxn ang="0">
                  <a:pos x="1401" y="1670"/>
                </a:cxn>
                <a:cxn ang="0">
                  <a:pos x="1768" y="1795"/>
                </a:cxn>
              </a:cxnLst>
              <a:rect l="0" t="0" r="r" b="b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36" name="Rectangle 36"/>
            <p:cNvSpPr>
              <a:spLocks noChangeArrowheads="1"/>
            </p:cNvSpPr>
            <p:nvPr/>
          </p:nvSpPr>
          <p:spPr bwMode="auto">
            <a:xfrm>
              <a:off x="4147" y="3324"/>
              <a:ext cx="32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sp>
        <p:nvSpPr>
          <p:cNvPr id="153652" name="Rectangle 5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sp>
        <p:nvSpPr>
          <p:cNvPr id="153606" name="Rectangle 6"/>
          <p:cNvSpPr>
            <a:spLocks noChangeArrowheads="1"/>
          </p:cNvSpPr>
          <p:nvPr/>
        </p:nvSpPr>
        <p:spPr bwMode="auto">
          <a:xfrm>
            <a:off x="1903413" y="2051050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07" name="Rectangle 7"/>
          <p:cNvSpPr>
            <a:spLocks noChangeArrowheads="1"/>
          </p:cNvSpPr>
          <p:nvPr/>
        </p:nvSpPr>
        <p:spPr bwMode="auto">
          <a:xfrm>
            <a:off x="1697038" y="1635125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153608" name="Rectangle 8"/>
          <p:cNvSpPr>
            <a:spLocks noChangeArrowheads="1"/>
          </p:cNvSpPr>
          <p:nvPr/>
        </p:nvSpPr>
        <p:spPr bwMode="auto">
          <a:xfrm>
            <a:off x="7810500" y="1704975"/>
            <a:ext cx="4175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1520825" y="5834063"/>
            <a:ext cx="3921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1368425" y="1873250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7377113" y="6053138"/>
            <a:ext cx="574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153612" name="Rectangle 12"/>
          <p:cNvSpPr>
            <a:spLocks noChangeArrowheads="1"/>
          </p:cNvSpPr>
          <p:nvPr/>
        </p:nvSpPr>
        <p:spPr bwMode="auto">
          <a:xfrm>
            <a:off x="7843838" y="5786438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4259263" y="4375150"/>
            <a:ext cx="1268412" cy="1308100"/>
            <a:chOff x="2197" y="2756"/>
            <a:chExt cx="799" cy="824"/>
          </a:xfrm>
        </p:grpSpPr>
        <p:sp>
          <p:nvSpPr>
            <p:cNvPr id="153644" name="Rectangle 44"/>
            <p:cNvSpPr>
              <a:spLocks noChangeArrowheads="1"/>
            </p:cNvSpPr>
            <p:nvPr/>
          </p:nvSpPr>
          <p:spPr bwMode="auto">
            <a:xfrm>
              <a:off x="2197" y="3208"/>
              <a:ext cx="799" cy="37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Gains from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trade</a:t>
              </a:r>
            </a:p>
          </p:txBody>
        </p:sp>
        <p:sp>
          <p:nvSpPr>
            <p:cNvPr id="153655" name="Line 55"/>
            <p:cNvSpPr>
              <a:spLocks noChangeShapeType="1"/>
            </p:cNvSpPr>
            <p:nvPr/>
          </p:nvSpPr>
          <p:spPr bwMode="auto">
            <a:xfrm flipV="1">
              <a:off x="2256" y="2756"/>
              <a:ext cx="319" cy="3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129338" y="5014913"/>
            <a:ext cx="382587" cy="447675"/>
            <a:chOff x="3888" y="3204"/>
            <a:chExt cx="241" cy="282"/>
          </a:xfrm>
        </p:grpSpPr>
        <p:sp>
          <p:nvSpPr>
            <p:cNvPr id="153635" name="Oval 35"/>
            <p:cNvSpPr>
              <a:spLocks noChangeArrowheads="1"/>
            </p:cNvSpPr>
            <p:nvPr/>
          </p:nvSpPr>
          <p:spPr bwMode="auto">
            <a:xfrm>
              <a:off x="3888" y="339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639" name="Rectangle 39"/>
            <p:cNvSpPr>
              <a:spLocks noChangeArrowheads="1"/>
            </p:cNvSpPr>
            <p:nvPr/>
          </p:nvSpPr>
          <p:spPr bwMode="auto">
            <a:xfrm>
              <a:off x="3923" y="3204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</p:grp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3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4" grpId="0" animBg="1"/>
      <p:bldP spid="15364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6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B4C48E0-FB7A-4094-B959-A8B87FE1AF3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4659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8075613" y="3033713"/>
            <a:ext cx="1004887" cy="1801812"/>
            <a:chOff x="5087" y="1911"/>
            <a:chExt cx="633" cy="1135"/>
          </a:xfrm>
        </p:grpSpPr>
        <p:sp>
          <p:nvSpPr>
            <p:cNvPr id="465926" name="Rectangle 1030"/>
            <p:cNvSpPr>
              <a:spLocks noChangeArrowheads="1"/>
            </p:cNvSpPr>
            <p:nvPr/>
          </p:nvSpPr>
          <p:spPr bwMode="auto">
            <a:xfrm>
              <a:off x="5087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465927" name="Line 1031"/>
            <p:cNvSpPr>
              <a:spLocks noChangeShapeType="1"/>
            </p:cNvSpPr>
            <p:nvPr/>
          </p:nvSpPr>
          <p:spPr bwMode="auto">
            <a:xfrm>
              <a:off x="5395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28" name="Line 1032"/>
            <p:cNvSpPr>
              <a:spLocks noChangeShapeType="1"/>
            </p:cNvSpPr>
            <p:nvPr/>
          </p:nvSpPr>
          <p:spPr bwMode="auto">
            <a:xfrm>
              <a:off x="5395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033"/>
          <p:cNvGrpSpPr>
            <a:grpSpLocks/>
          </p:cNvGrpSpPr>
          <p:nvPr/>
        </p:nvGrpSpPr>
        <p:grpSpPr bwMode="auto">
          <a:xfrm>
            <a:off x="3798888" y="1522413"/>
            <a:ext cx="3160712" cy="333375"/>
            <a:chOff x="2393" y="959"/>
            <a:chExt cx="1991" cy="210"/>
          </a:xfrm>
        </p:grpSpPr>
        <p:sp>
          <p:nvSpPr>
            <p:cNvPr id="465930" name="Rectangle 1034"/>
            <p:cNvSpPr>
              <a:spLocks noChangeArrowheads="1"/>
            </p:cNvSpPr>
            <p:nvPr/>
          </p:nvSpPr>
          <p:spPr bwMode="auto">
            <a:xfrm>
              <a:off x="3453" y="959"/>
              <a:ext cx="93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</a:p>
          </p:txBody>
        </p:sp>
        <p:sp>
          <p:nvSpPr>
            <p:cNvPr id="465931" name="Line 1035"/>
            <p:cNvSpPr>
              <a:spLocks noChangeShapeType="1"/>
            </p:cNvSpPr>
            <p:nvPr/>
          </p:nvSpPr>
          <p:spPr bwMode="auto">
            <a:xfrm flipH="1">
              <a:off x="2393" y="109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039"/>
          <p:cNvGrpSpPr>
            <a:grpSpLocks/>
          </p:cNvGrpSpPr>
          <p:nvPr/>
        </p:nvGrpSpPr>
        <p:grpSpPr bwMode="auto">
          <a:xfrm>
            <a:off x="806450" y="3033713"/>
            <a:ext cx="1004888" cy="1801812"/>
            <a:chOff x="508" y="1911"/>
            <a:chExt cx="633" cy="1135"/>
          </a:xfrm>
        </p:grpSpPr>
        <p:sp>
          <p:nvSpPr>
            <p:cNvPr id="465936" name="Rectangle 1040"/>
            <p:cNvSpPr>
              <a:spLocks noChangeArrowheads="1"/>
            </p:cNvSpPr>
            <p:nvPr/>
          </p:nvSpPr>
          <p:spPr bwMode="auto">
            <a:xfrm>
              <a:off x="508" y="2244"/>
              <a:ext cx="633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465937" name="Line 1041"/>
            <p:cNvSpPr>
              <a:spLocks noChangeShapeType="1"/>
            </p:cNvSpPr>
            <p:nvPr/>
          </p:nvSpPr>
          <p:spPr bwMode="auto">
            <a:xfrm>
              <a:off x="816" y="2679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38" name="Line 1042"/>
            <p:cNvSpPr>
              <a:spLocks noChangeShapeType="1"/>
            </p:cNvSpPr>
            <p:nvPr/>
          </p:nvSpPr>
          <p:spPr bwMode="auto">
            <a:xfrm>
              <a:off x="816" y="1911"/>
              <a:ext cx="0" cy="36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043"/>
          <p:cNvGrpSpPr>
            <a:grpSpLocks/>
          </p:cNvGrpSpPr>
          <p:nvPr/>
        </p:nvGrpSpPr>
        <p:grpSpPr bwMode="auto">
          <a:xfrm>
            <a:off x="2416175" y="6107113"/>
            <a:ext cx="3216275" cy="333375"/>
            <a:chOff x="1522" y="3847"/>
            <a:chExt cx="2026" cy="210"/>
          </a:xfrm>
        </p:grpSpPr>
        <p:sp>
          <p:nvSpPr>
            <p:cNvPr id="465940" name="Line 1044"/>
            <p:cNvSpPr>
              <a:spLocks noChangeShapeType="1"/>
            </p:cNvSpPr>
            <p:nvPr/>
          </p:nvSpPr>
          <p:spPr bwMode="auto">
            <a:xfrm flipH="1">
              <a:off x="2525" y="3956"/>
              <a:ext cx="1023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41" name="Rectangle 1045"/>
            <p:cNvSpPr>
              <a:spLocks noChangeArrowheads="1"/>
            </p:cNvSpPr>
            <p:nvPr/>
          </p:nvSpPr>
          <p:spPr bwMode="auto">
            <a:xfrm>
              <a:off x="1522" y="3847"/>
              <a:ext cx="96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James’s Food</a:t>
              </a:r>
            </a:p>
          </p:txBody>
        </p:sp>
      </p:grpSp>
      <p:sp>
        <p:nvSpPr>
          <p:cNvPr id="465945" name="Rectangle 1049"/>
          <p:cNvSpPr>
            <a:spLocks noChangeArrowheads="1"/>
          </p:cNvSpPr>
          <p:nvPr/>
        </p:nvSpPr>
        <p:spPr bwMode="auto">
          <a:xfrm>
            <a:off x="1903413" y="2051050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5946" name="Rectangle 1050"/>
          <p:cNvSpPr>
            <a:spLocks noChangeArrowheads="1"/>
          </p:cNvSpPr>
          <p:nvPr/>
        </p:nvSpPr>
        <p:spPr bwMode="auto">
          <a:xfrm>
            <a:off x="1697038" y="1635125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465947" name="Rectangle 1051"/>
          <p:cNvSpPr>
            <a:spLocks noChangeArrowheads="1"/>
          </p:cNvSpPr>
          <p:nvPr/>
        </p:nvSpPr>
        <p:spPr bwMode="auto">
          <a:xfrm>
            <a:off x="7810500" y="1704975"/>
            <a:ext cx="417513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</a:p>
        </p:txBody>
      </p:sp>
      <p:sp>
        <p:nvSpPr>
          <p:cNvPr id="465948" name="Rectangle 1052"/>
          <p:cNvSpPr>
            <a:spLocks noChangeArrowheads="1"/>
          </p:cNvSpPr>
          <p:nvPr/>
        </p:nvSpPr>
        <p:spPr bwMode="auto">
          <a:xfrm>
            <a:off x="1520825" y="5834063"/>
            <a:ext cx="3921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</a:p>
        </p:txBody>
      </p:sp>
      <p:sp>
        <p:nvSpPr>
          <p:cNvPr id="465949" name="Rectangle 1053"/>
          <p:cNvSpPr>
            <a:spLocks noChangeArrowheads="1"/>
          </p:cNvSpPr>
          <p:nvPr/>
        </p:nvSpPr>
        <p:spPr bwMode="auto">
          <a:xfrm>
            <a:off x="1368425" y="1873250"/>
            <a:ext cx="473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sp>
        <p:nvSpPr>
          <p:cNvPr id="465950" name="Rectangle 1054"/>
          <p:cNvSpPr>
            <a:spLocks noChangeArrowheads="1"/>
          </p:cNvSpPr>
          <p:nvPr/>
        </p:nvSpPr>
        <p:spPr bwMode="auto">
          <a:xfrm>
            <a:off x="7377113" y="6053138"/>
            <a:ext cx="5746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465951" name="Rectangle 1055"/>
          <p:cNvSpPr>
            <a:spLocks noChangeArrowheads="1"/>
          </p:cNvSpPr>
          <p:nvPr/>
        </p:nvSpPr>
        <p:spPr bwMode="auto">
          <a:xfrm>
            <a:off x="7843838" y="5786438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grpSp>
        <p:nvGrpSpPr>
          <p:cNvPr id="6" name="Group 1062"/>
          <p:cNvGrpSpPr>
            <a:grpSpLocks/>
          </p:cNvGrpSpPr>
          <p:nvPr/>
        </p:nvGrpSpPr>
        <p:grpSpPr bwMode="auto">
          <a:xfrm>
            <a:off x="3721100" y="2700338"/>
            <a:ext cx="3376613" cy="3317875"/>
            <a:chOff x="2344" y="1701"/>
            <a:chExt cx="2127" cy="2090"/>
          </a:xfrm>
        </p:grpSpPr>
        <p:sp>
          <p:nvSpPr>
            <p:cNvPr id="465923" name="Freeform 1027"/>
            <p:cNvSpPr>
              <a:spLocks/>
            </p:cNvSpPr>
            <p:nvPr/>
          </p:nvSpPr>
          <p:spPr bwMode="auto">
            <a:xfrm>
              <a:off x="2409" y="1809"/>
              <a:ext cx="1537" cy="163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192"/>
                </a:cxn>
                <a:cxn ang="0">
                  <a:pos x="912" y="384"/>
                </a:cxn>
                <a:cxn ang="0">
                  <a:pos x="1152" y="624"/>
                </a:cxn>
                <a:cxn ang="0">
                  <a:pos x="1296" y="864"/>
                </a:cxn>
                <a:cxn ang="0">
                  <a:pos x="1440" y="1296"/>
                </a:cxn>
                <a:cxn ang="0">
                  <a:pos x="1536" y="1632"/>
                </a:cxn>
                <a:cxn ang="0">
                  <a:pos x="1072" y="1436"/>
                </a:cxn>
                <a:cxn ang="0">
                  <a:pos x="912" y="1344"/>
                </a:cxn>
                <a:cxn ang="0">
                  <a:pos x="624" y="1200"/>
                </a:cxn>
                <a:cxn ang="0">
                  <a:pos x="336" y="912"/>
                </a:cxn>
                <a:cxn ang="0">
                  <a:pos x="144" y="528"/>
                </a:cxn>
                <a:cxn ang="0">
                  <a:pos x="0" y="0"/>
                </a:cxn>
              </a:cxnLst>
              <a:rect l="0" t="0" r="r" b="b"/>
              <a:pathLst>
                <a:path w="1537" h="1633">
                  <a:moveTo>
                    <a:pt x="0" y="0"/>
                  </a:moveTo>
                  <a:lnTo>
                    <a:pt x="528" y="192"/>
                  </a:lnTo>
                  <a:lnTo>
                    <a:pt x="912" y="384"/>
                  </a:lnTo>
                  <a:lnTo>
                    <a:pt x="1152" y="624"/>
                  </a:lnTo>
                  <a:lnTo>
                    <a:pt x="1296" y="864"/>
                  </a:lnTo>
                  <a:lnTo>
                    <a:pt x="1440" y="1296"/>
                  </a:lnTo>
                  <a:lnTo>
                    <a:pt x="1536" y="1632"/>
                  </a:lnTo>
                  <a:lnTo>
                    <a:pt x="1072" y="1436"/>
                  </a:lnTo>
                  <a:lnTo>
                    <a:pt x="912" y="1344"/>
                  </a:lnTo>
                  <a:lnTo>
                    <a:pt x="624" y="1200"/>
                  </a:lnTo>
                  <a:lnTo>
                    <a:pt x="336" y="912"/>
                  </a:lnTo>
                  <a:lnTo>
                    <a:pt x="144" y="52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" name="Group 1036"/>
            <p:cNvGrpSpPr>
              <a:grpSpLocks/>
            </p:cNvGrpSpPr>
            <p:nvPr/>
          </p:nvGrpSpPr>
          <p:grpSpPr bwMode="auto">
            <a:xfrm>
              <a:off x="2344" y="1799"/>
              <a:ext cx="1909" cy="1992"/>
              <a:chOff x="2344" y="1799"/>
              <a:chExt cx="1909" cy="1992"/>
            </a:xfrm>
          </p:grpSpPr>
          <p:sp>
            <p:nvSpPr>
              <p:cNvPr id="465933" name="Freeform 1037"/>
              <p:cNvSpPr>
                <a:spLocks/>
              </p:cNvSpPr>
              <p:nvPr/>
            </p:nvSpPr>
            <p:spPr bwMode="auto">
              <a:xfrm>
                <a:off x="2344" y="1799"/>
                <a:ext cx="1633" cy="177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06" y="88"/>
                  </a:cxn>
                  <a:cxn ang="0">
                    <a:pos x="459" y="140"/>
                  </a:cxn>
                  <a:cxn ang="0">
                    <a:pos x="605" y="193"/>
                  </a:cxn>
                  <a:cxn ang="0">
                    <a:pos x="746" y="257"/>
                  </a:cxn>
                  <a:cxn ang="0">
                    <a:pos x="873" y="333"/>
                  </a:cxn>
                  <a:cxn ang="0">
                    <a:pos x="994" y="420"/>
                  </a:cxn>
                  <a:cxn ang="0">
                    <a:pos x="1103" y="526"/>
                  </a:cxn>
                  <a:cxn ang="0">
                    <a:pos x="1198" y="648"/>
                  </a:cxn>
                  <a:cxn ang="0">
                    <a:pos x="1281" y="777"/>
                  </a:cxn>
                  <a:cxn ang="0">
                    <a:pos x="1358" y="928"/>
                  </a:cxn>
                  <a:cxn ang="0">
                    <a:pos x="1422" y="1080"/>
                  </a:cxn>
                  <a:cxn ang="0">
                    <a:pos x="1479" y="1250"/>
                  </a:cxn>
                  <a:cxn ang="0">
                    <a:pos x="1536" y="1419"/>
                  </a:cxn>
                  <a:cxn ang="0">
                    <a:pos x="1632" y="1775"/>
                  </a:cxn>
                </a:cxnLst>
                <a:rect l="0" t="0" r="r" b="b"/>
                <a:pathLst>
                  <a:path w="1633" h="1776">
                    <a:moveTo>
                      <a:pt x="0" y="0"/>
                    </a:moveTo>
                    <a:lnTo>
                      <a:pt x="306" y="88"/>
                    </a:lnTo>
                    <a:lnTo>
                      <a:pt x="459" y="140"/>
                    </a:lnTo>
                    <a:lnTo>
                      <a:pt x="605" y="193"/>
                    </a:lnTo>
                    <a:lnTo>
                      <a:pt x="746" y="257"/>
                    </a:lnTo>
                    <a:lnTo>
                      <a:pt x="873" y="333"/>
                    </a:lnTo>
                    <a:lnTo>
                      <a:pt x="994" y="420"/>
                    </a:lnTo>
                    <a:lnTo>
                      <a:pt x="1103" y="526"/>
                    </a:lnTo>
                    <a:lnTo>
                      <a:pt x="1198" y="648"/>
                    </a:lnTo>
                    <a:lnTo>
                      <a:pt x="1281" y="777"/>
                    </a:lnTo>
                    <a:lnTo>
                      <a:pt x="1358" y="928"/>
                    </a:lnTo>
                    <a:lnTo>
                      <a:pt x="1422" y="1080"/>
                    </a:lnTo>
                    <a:lnTo>
                      <a:pt x="1479" y="1250"/>
                    </a:lnTo>
                    <a:lnTo>
                      <a:pt x="1536" y="1419"/>
                    </a:lnTo>
                    <a:lnTo>
                      <a:pt x="1632" y="1775"/>
                    </a:lnTo>
                  </a:path>
                </a:pathLst>
              </a:custGeom>
              <a:noFill/>
              <a:ln w="50800" cap="rnd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934" name="Rectangle 1038"/>
              <p:cNvSpPr>
                <a:spLocks noChangeArrowheads="1"/>
              </p:cNvSpPr>
              <p:nvPr/>
            </p:nvSpPr>
            <p:spPr bwMode="auto">
              <a:xfrm>
                <a:off x="3913" y="3562"/>
                <a:ext cx="34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lang="en-US" altLang="zh-CN" sz="18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K</a:t>
                </a:r>
                <a:r>
                  <a:rPr lang="en-US" altLang="zh-CN" sz="1800" baseline="30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</a:t>
                </a:r>
              </a:p>
            </p:txBody>
          </p:sp>
        </p:grpSp>
        <p:grpSp>
          <p:nvGrpSpPr>
            <p:cNvPr id="8" name="Group 1046"/>
            <p:cNvGrpSpPr>
              <a:grpSpLocks/>
            </p:cNvGrpSpPr>
            <p:nvPr/>
          </p:nvGrpSpPr>
          <p:grpSpPr bwMode="auto">
            <a:xfrm>
              <a:off x="2402" y="1701"/>
              <a:ext cx="2069" cy="1852"/>
              <a:chOff x="2402" y="1701"/>
              <a:chExt cx="2069" cy="1852"/>
            </a:xfrm>
          </p:grpSpPr>
          <p:sp>
            <p:nvSpPr>
              <p:cNvPr id="465943" name="Freeform 1047"/>
              <p:cNvSpPr>
                <a:spLocks/>
              </p:cNvSpPr>
              <p:nvPr/>
            </p:nvSpPr>
            <p:spPr bwMode="auto">
              <a:xfrm>
                <a:off x="2402" y="1701"/>
                <a:ext cx="1769" cy="179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0" y="325"/>
                  </a:cxn>
                  <a:cxn ang="0">
                    <a:pos x="120" y="484"/>
                  </a:cxn>
                  <a:cxn ang="0">
                    <a:pos x="173" y="638"/>
                  </a:cxn>
                  <a:cxn ang="0">
                    <a:pos x="233" y="786"/>
                  </a:cxn>
                  <a:cxn ang="0">
                    <a:pos x="300" y="923"/>
                  </a:cxn>
                  <a:cxn ang="0">
                    <a:pos x="387" y="1054"/>
                  </a:cxn>
                  <a:cxn ang="0">
                    <a:pos x="487" y="1174"/>
                  </a:cxn>
                  <a:cxn ang="0">
                    <a:pos x="607" y="1276"/>
                  </a:cxn>
                  <a:cxn ang="0">
                    <a:pos x="741" y="1373"/>
                  </a:cxn>
                  <a:cxn ang="0">
                    <a:pos x="894" y="1459"/>
                  </a:cxn>
                  <a:cxn ang="0">
                    <a:pos x="1054" y="1533"/>
                  </a:cxn>
                  <a:cxn ang="0">
                    <a:pos x="1221" y="1607"/>
                  </a:cxn>
                  <a:cxn ang="0">
                    <a:pos x="1401" y="1670"/>
                  </a:cxn>
                  <a:cxn ang="0">
                    <a:pos x="1768" y="1795"/>
                  </a:cxn>
                </a:cxnLst>
                <a:rect l="0" t="0" r="r" b="b"/>
                <a:pathLst>
                  <a:path w="1769" h="1796">
                    <a:moveTo>
                      <a:pt x="0" y="0"/>
                    </a:moveTo>
                    <a:lnTo>
                      <a:pt x="80" y="325"/>
                    </a:lnTo>
                    <a:lnTo>
                      <a:pt x="120" y="484"/>
                    </a:lnTo>
                    <a:lnTo>
                      <a:pt x="173" y="638"/>
                    </a:lnTo>
                    <a:lnTo>
                      <a:pt x="233" y="786"/>
                    </a:lnTo>
                    <a:lnTo>
                      <a:pt x="300" y="923"/>
                    </a:lnTo>
                    <a:lnTo>
                      <a:pt x="387" y="1054"/>
                    </a:lnTo>
                    <a:lnTo>
                      <a:pt x="487" y="1174"/>
                    </a:lnTo>
                    <a:lnTo>
                      <a:pt x="607" y="1276"/>
                    </a:lnTo>
                    <a:lnTo>
                      <a:pt x="741" y="1373"/>
                    </a:lnTo>
                    <a:lnTo>
                      <a:pt x="894" y="1459"/>
                    </a:lnTo>
                    <a:lnTo>
                      <a:pt x="1054" y="1533"/>
                    </a:lnTo>
                    <a:lnTo>
                      <a:pt x="1221" y="1607"/>
                    </a:lnTo>
                    <a:lnTo>
                      <a:pt x="1401" y="1670"/>
                    </a:lnTo>
                    <a:lnTo>
                      <a:pt x="1768" y="1795"/>
                    </a:lnTo>
                  </a:path>
                </a:pathLst>
              </a:custGeom>
              <a:noFill/>
              <a:ln w="50800" cap="rnd" cmpd="sng">
                <a:solidFill>
                  <a:srgbClr val="CC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5944" name="Rectangle 1048"/>
              <p:cNvSpPr>
                <a:spLocks noChangeArrowheads="1"/>
              </p:cNvSpPr>
              <p:nvPr/>
            </p:nvSpPr>
            <p:spPr bwMode="auto">
              <a:xfrm>
                <a:off x="4147" y="3324"/>
                <a:ext cx="32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U</a:t>
                </a:r>
                <a:r>
                  <a:rPr lang="en-US" altLang="zh-CN" sz="18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J</a:t>
                </a:r>
                <a:r>
                  <a:rPr lang="en-US" altLang="zh-CN" sz="1800" baseline="30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</a:t>
                </a:r>
              </a:p>
            </p:txBody>
          </p:sp>
        </p:grpSp>
        <p:grpSp>
          <p:nvGrpSpPr>
            <p:cNvPr id="9" name="Group 1059"/>
            <p:cNvGrpSpPr>
              <a:grpSpLocks/>
            </p:cNvGrpSpPr>
            <p:nvPr/>
          </p:nvGrpSpPr>
          <p:grpSpPr bwMode="auto">
            <a:xfrm>
              <a:off x="3861" y="3159"/>
              <a:ext cx="241" cy="282"/>
              <a:chOff x="3888" y="3204"/>
              <a:chExt cx="241" cy="282"/>
            </a:xfrm>
          </p:grpSpPr>
          <p:sp>
            <p:nvSpPr>
              <p:cNvPr id="465956" name="Oval 1060"/>
              <p:cNvSpPr>
                <a:spLocks noChangeArrowheads="1"/>
              </p:cNvSpPr>
              <p:nvPr/>
            </p:nvSpPr>
            <p:spPr bwMode="auto">
              <a:xfrm>
                <a:off x="3888" y="339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5957" name="Rectangle 1061"/>
              <p:cNvSpPr>
                <a:spLocks noChangeArrowheads="1"/>
              </p:cNvSpPr>
              <p:nvPr/>
            </p:nvSpPr>
            <p:spPr bwMode="auto">
              <a:xfrm>
                <a:off x="3923" y="3204"/>
                <a:ext cx="206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A</a:t>
                </a:r>
              </a:p>
            </p:txBody>
          </p:sp>
        </p:grpSp>
      </p:grpSp>
      <p:sp>
        <p:nvSpPr>
          <p:cNvPr id="465959" name="Rectangle 1063"/>
          <p:cNvSpPr>
            <a:spLocks noChangeArrowheads="1"/>
          </p:cNvSpPr>
          <p:nvPr/>
        </p:nvSpPr>
        <p:spPr bwMode="auto">
          <a:xfrm>
            <a:off x="2065338" y="2370138"/>
            <a:ext cx="1389062" cy="9525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Point B is on higher IC but is not efficient </a:t>
            </a:r>
          </a:p>
        </p:txBody>
      </p:sp>
      <p:grpSp>
        <p:nvGrpSpPr>
          <p:cNvPr id="10" name="Group 1064"/>
          <p:cNvGrpSpPr>
            <a:grpSpLocks/>
          </p:cNvGrpSpPr>
          <p:nvPr/>
        </p:nvGrpSpPr>
        <p:grpSpPr bwMode="auto">
          <a:xfrm>
            <a:off x="4210050" y="2687638"/>
            <a:ext cx="2916238" cy="2614612"/>
            <a:chOff x="1113" y="1396"/>
            <a:chExt cx="1837" cy="1647"/>
          </a:xfrm>
        </p:grpSpPr>
        <p:sp>
          <p:nvSpPr>
            <p:cNvPr id="465961" name="Freeform 1065"/>
            <p:cNvSpPr>
              <a:spLocks/>
            </p:cNvSpPr>
            <p:nvPr/>
          </p:nvSpPr>
          <p:spPr bwMode="auto">
            <a:xfrm>
              <a:off x="1113" y="1396"/>
              <a:ext cx="1452" cy="1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" y="277"/>
                </a:cxn>
                <a:cxn ang="0">
                  <a:pos x="98" y="413"/>
                </a:cxn>
                <a:cxn ang="0">
                  <a:pos x="137" y="544"/>
                </a:cxn>
                <a:cxn ang="0">
                  <a:pos x="190" y="669"/>
                </a:cxn>
                <a:cxn ang="0">
                  <a:pos x="248" y="790"/>
                </a:cxn>
                <a:cxn ang="0">
                  <a:pos x="314" y="905"/>
                </a:cxn>
                <a:cxn ang="0">
                  <a:pos x="399" y="1004"/>
                </a:cxn>
                <a:cxn ang="0">
                  <a:pos x="497" y="1093"/>
                </a:cxn>
                <a:cxn ang="0">
                  <a:pos x="608" y="1177"/>
                </a:cxn>
                <a:cxn ang="0">
                  <a:pos x="732" y="1250"/>
                </a:cxn>
                <a:cxn ang="0">
                  <a:pos x="863" y="1313"/>
                </a:cxn>
                <a:cxn ang="0">
                  <a:pos x="1007" y="1376"/>
                </a:cxn>
                <a:cxn ang="0">
                  <a:pos x="1150" y="1433"/>
                </a:cxn>
                <a:cxn ang="0">
                  <a:pos x="1451" y="1538"/>
                </a:cxn>
              </a:cxnLst>
              <a:rect l="0" t="0" r="r" b="b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62" name="Rectangle 1066"/>
            <p:cNvSpPr>
              <a:spLocks noChangeArrowheads="1"/>
            </p:cNvSpPr>
            <p:nvPr/>
          </p:nvSpPr>
          <p:spPr bwMode="auto">
            <a:xfrm>
              <a:off x="2626" y="2814"/>
              <a:ext cx="32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11" name="Group 1067"/>
          <p:cNvGrpSpPr>
            <a:grpSpLocks/>
          </p:cNvGrpSpPr>
          <p:nvPr/>
        </p:nvGrpSpPr>
        <p:grpSpPr bwMode="auto">
          <a:xfrm>
            <a:off x="3784600" y="3282950"/>
            <a:ext cx="2462213" cy="2563813"/>
            <a:chOff x="3842" y="835"/>
            <a:chExt cx="1551" cy="1615"/>
          </a:xfrm>
        </p:grpSpPr>
        <p:sp>
          <p:nvSpPr>
            <p:cNvPr id="465964" name="Freeform 1068"/>
            <p:cNvSpPr>
              <a:spLocks/>
            </p:cNvSpPr>
            <p:nvPr/>
          </p:nvSpPr>
          <p:spPr bwMode="auto">
            <a:xfrm>
              <a:off x="3842" y="835"/>
              <a:ext cx="1296" cy="13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68"/>
                </a:cxn>
                <a:cxn ang="0">
                  <a:pos x="366" y="108"/>
                </a:cxn>
                <a:cxn ang="0">
                  <a:pos x="479" y="153"/>
                </a:cxn>
                <a:cxn ang="0">
                  <a:pos x="591" y="199"/>
                </a:cxn>
                <a:cxn ang="0">
                  <a:pos x="692" y="256"/>
                </a:cxn>
                <a:cxn ang="0">
                  <a:pos x="786" y="324"/>
                </a:cxn>
                <a:cxn ang="0">
                  <a:pos x="875" y="403"/>
                </a:cxn>
                <a:cxn ang="0">
                  <a:pos x="952" y="494"/>
                </a:cxn>
                <a:cxn ang="0">
                  <a:pos x="1017" y="591"/>
                </a:cxn>
                <a:cxn ang="0">
                  <a:pos x="1076" y="705"/>
                </a:cxn>
                <a:cxn ang="0">
                  <a:pos x="1129" y="824"/>
                </a:cxn>
                <a:cxn ang="0">
                  <a:pos x="1177" y="949"/>
                </a:cxn>
                <a:cxn ang="0">
                  <a:pos x="1218" y="1080"/>
                </a:cxn>
                <a:cxn ang="0">
                  <a:pos x="1295" y="1347"/>
                </a:cxn>
              </a:cxnLst>
              <a:rect l="0" t="0" r="r" b="b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65" name="Rectangle 1069"/>
            <p:cNvSpPr>
              <a:spLocks noChangeArrowheads="1"/>
            </p:cNvSpPr>
            <p:nvPr/>
          </p:nvSpPr>
          <p:spPr bwMode="auto">
            <a:xfrm>
              <a:off x="5053" y="2221"/>
              <a:ext cx="34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12" name="Group 1070"/>
          <p:cNvGrpSpPr>
            <a:grpSpLocks/>
          </p:cNvGrpSpPr>
          <p:nvPr/>
        </p:nvGrpSpPr>
        <p:grpSpPr bwMode="auto">
          <a:xfrm>
            <a:off x="5576888" y="4457700"/>
            <a:ext cx="427037" cy="419100"/>
            <a:chOff x="1983" y="2520"/>
            <a:chExt cx="269" cy="264"/>
          </a:xfrm>
        </p:grpSpPr>
        <p:sp>
          <p:nvSpPr>
            <p:cNvPr id="465967" name="Oval 1071"/>
            <p:cNvSpPr>
              <a:spLocks noChangeArrowheads="1"/>
            </p:cNvSpPr>
            <p:nvPr/>
          </p:nvSpPr>
          <p:spPr bwMode="auto">
            <a:xfrm>
              <a:off x="1983" y="268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68" name="Rectangle 1072"/>
            <p:cNvSpPr>
              <a:spLocks noChangeArrowheads="1"/>
            </p:cNvSpPr>
            <p:nvPr/>
          </p:nvSpPr>
          <p:spPr bwMode="auto">
            <a:xfrm>
              <a:off x="2046" y="2520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</p:grpSp>
      <p:sp>
        <p:nvSpPr>
          <p:cNvPr id="465969" name="Rectangle 1073"/>
          <p:cNvSpPr>
            <a:spLocks noChangeArrowheads="1"/>
          </p:cNvSpPr>
          <p:nvPr/>
        </p:nvSpPr>
        <p:spPr bwMode="auto">
          <a:xfrm>
            <a:off x="2009775" y="2249488"/>
            <a:ext cx="1508125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At point C, MRSs are equal and allocation is efficient</a:t>
            </a:r>
          </a:p>
        </p:txBody>
      </p:sp>
      <p:grpSp>
        <p:nvGrpSpPr>
          <p:cNvPr id="13" name="Group 1078"/>
          <p:cNvGrpSpPr>
            <a:grpSpLocks/>
          </p:cNvGrpSpPr>
          <p:nvPr/>
        </p:nvGrpSpPr>
        <p:grpSpPr bwMode="auto">
          <a:xfrm>
            <a:off x="3624263" y="3671888"/>
            <a:ext cx="1789112" cy="2060575"/>
            <a:chOff x="3714" y="2115"/>
            <a:chExt cx="1127" cy="1298"/>
          </a:xfrm>
        </p:grpSpPr>
        <p:sp>
          <p:nvSpPr>
            <p:cNvPr id="465975" name="Rectangle 1079"/>
            <p:cNvSpPr>
              <a:spLocks noChangeArrowheads="1"/>
            </p:cNvSpPr>
            <p:nvPr/>
          </p:nvSpPr>
          <p:spPr bwMode="auto">
            <a:xfrm>
              <a:off x="4501" y="3184"/>
              <a:ext cx="34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465976" name="Freeform 1080"/>
            <p:cNvSpPr>
              <a:spLocks/>
            </p:cNvSpPr>
            <p:nvPr/>
          </p:nvSpPr>
          <p:spPr bwMode="auto">
            <a:xfrm>
              <a:off x="3714" y="2115"/>
              <a:ext cx="1010" cy="10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51"/>
                </a:cxn>
                <a:cxn ang="0">
                  <a:pos x="376" y="113"/>
                </a:cxn>
                <a:cxn ang="0">
                  <a:pos x="458" y="153"/>
                </a:cxn>
                <a:cxn ang="0">
                  <a:pos x="540" y="199"/>
                </a:cxn>
                <a:cxn ang="0">
                  <a:pos x="616" y="250"/>
                </a:cxn>
                <a:cxn ang="0">
                  <a:pos x="682" y="312"/>
                </a:cxn>
                <a:cxn ang="0">
                  <a:pos x="742" y="386"/>
                </a:cxn>
                <a:cxn ang="0">
                  <a:pos x="791" y="466"/>
                </a:cxn>
                <a:cxn ang="0">
                  <a:pos x="840" y="551"/>
                </a:cxn>
                <a:cxn ang="0">
                  <a:pos x="878" y="642"/>
                </a:cxn>
                <a:cxn ang="0">
                  <a:pos x="949" y="847"/>
                </a:cxn>
                <a:cxn ang="0">
                  <a:pos x="1009" y="1057"/>
                </a:cxn>
              </a:cxnLst>
              <a:rect l="0" t="0" r="r" b="b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1075"/>
          <p:cNvGrpSpPr>
            <a:grpSpLocks/>
          </p:cNvGrpSpPr>
          <p:nvPr/>
        </p:nvGrpSpPr>
        <p:grpSpPr bwMode="auto">
          <a:xfrm>
            <a:off x="4700588" y="3857625"/>
            <a:ext cx="398462" cy="461963"/>
            <a:chOff x="1503" y="2205"/>
            <a:chExt cx="251" cy="291"/>
          </a:xfrm>
        </p:grpSpPr>
        <p:sp>
          <p:nvSpPr>
            <p:cNvPr id="465972" name="Oval 1076"/>
            <p:cNvSpPr>
              <a:spLocks noChangeArrowheads="1"/>
            </p:cNvSpPr>
            <p:nvPr/>
          </p:nvSpPr>
          <p:spPr bwMode="auto">
            <a:xfrm>
              <a:off x="1503" y="240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73" name="Rectangle 1077"/>
            <p:cNvSpPr>
              <a:spLocks noChangeArrowheads="1"/>
            </p:cNvSpPr>
            <p:nvPr/>
          </p:nvSpPr>
          <p:spPr bwMode="auto">
            <a:xfrm>
              <a:off x="1548" y="220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</a:p>
          </p:txBody>
        </p:sp>
      </p:grpSp>
      <p:sp>
        <p:nvSpPr>
          <p:cNvPr id="465977" name="Rectangle 1081"/>
          <p:cNvSpPr>
            <a:spLocks noChangeArrowheads="1"/>
          </p:cNvSpPr>
          <p:nvPr/>
        </p:nvSpPr>
        <p:spPr bwMode="auto">
          <a:xfrm>
            <a:off x="1981200" y="2178050"/>
            <a:ext cx="1536700" cy="13779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D is also a possible efficient allocation depending on bargaining </a:t>
            </a:r>
          </a:p>
        </p:txBody>
      </p:sp>
      <p:grpSp>
        <p:nvGrpSpPr>
          <p:cNvPr id="15" name="Group 1082"/>
          <p:cNvGrpSpPr>
            <a:grpSpLocks/>
          </p:cNvGrpSpPr>
          <p:nvPr/>
        </p:nvGrpSpPr>
        <p:grpSpPr bwMode="auto">
          <a:xfrm>
            <a:off x="5080000" y="2403475"/>
            <a:ext cx="2165350" cy="2289175"/>
            <a:chOff x="2291" y="506"/>
            <a:chExt cx="1364" cy="1442"/>
          </a:xfrm>
        </p:grpSpPr>
        <p:sp>
          <p:nvSpPr>
            <p:cNvPr id="465979" name="Freeform 1083"/>
            <p:cNvSpPr>
              <a:spLocks/>
            </p:cNvSpPr>
            <p:nvPr/>
          </p:nvSpPr>
          <p:spPr bwMode="auto">
            <a:xfrm>
              <a:off x="2291" y="506"/>
              <a:ext cx="1033" cy="12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30"/>
                </a:cxn>
                <a:cxn ang="0">
                  <a:pos x="94" y="451"/>
                </a:cxn>
                <a:cxn ang="0">
                  <a:pos x="128" y="554"/>
                </a:cxn>
                <a:cxn ang="0">
                  <a:pos x="175" y="653"/>
                </a:cxn>
                <a:cxn ang="0">
                  <a:pos x="221" y="743"/>
                </a:cxn>
                <a:cxn ang="0">
                  <a:pos x="282" y="829"/>
                </a:cxn>
                <a:cxn ang="0">
                  <a:pos x="349" y="901"/>
                </a:cxn>
                <a:cxn ang="0">
                  <a:pos x="429" y="968"/>
                </a:cxn>
                <a:cxn ang="0">
                  <a:pos x="516" y="1027"/>
                </a:cxn>
                <a:cxn ang="0">
                  <a:pos x="610" y="1081"/>
                </a:cxn>
                <a:cxn ang="0">
                  <a:pos x="818" y="1175"/>
                </a:cxn>
                <a:cxn ang="0">
                  <a:pos x="1032" y="1261"/>
                </a:cxn>
              </a:cxnLst>
              <a:rect l="0" t="0" r="r" b="b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5980" name="Rectangle 1084"/>
            <p:cNvSpPr>
              <a:spLocks noChangeArrowheads="1"/>
            </p:cNvSpPr>
            <p:nvPr/>
          </p:nvSpPr>
          <p:spPr bwMode="auto">
            <a:xfrm>
              <a:off x="3331" y="1719"/>
              <a:ext cx="32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</a:p>
          </p:txBody>
        </p:sp>
      </p:grpSp>
      <p:grpSp>
        <p:nvGrpSpPr>
          <p:cNvPr id="16" name="Group 1085"/>
          <p:cNvGrpSpPr>
            <a:grpSpLocks/>
          </p:cNvGrpSpPr>
          <p:nvPr/>
        </p:nvGrpSpPr>
        <p:grpSpPr bwMode="auto">
          <a:xfrm>
            <a:off x="5429250" y="3324225"/>
            <a:ext cx="398463" cy="461963"/>
            <a:chOff x="2592" y="1158"/>
            <a:chExt cx="251" cy="291"/>
          </a:xfrm>
        </p:grpSpPr>
        <p:sp>
          <p:nvSpPr>
            <p:cNvPr id="465982" name="Oval 1086"/>
            <p:cNvSpPr>
              <a:spLocks noChangeArrowheads="1"/>
            </p:cNvSpPr>
            <p:nvPr/>
          </p:nvSpPr>
          <p:spPr bwMode="auto">
            <a:xfrm>
              <a:off x="2592" y="1353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5983" name="Rectangle 1087"/>
            <p:cNvSpPr>
              <a:spLocks noChangeArrowheads="1"/>
            </p:cNvSpPr>
            <p:nvPr/>
          </p:nvSpPr>
          <p:spPr bwMode="auto">
            <a:xfrm>
              <a:off x="2637" y="1158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6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65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65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59" grpId="0" animBg="1" autoUpdateAnimBg="0"/>
      <p:bldP spid="465969" grpId="0" animBg="1" autoUpdateAnimBg="0"/>
      <p:bldP spid="465977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44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0AFF71-612F-4632-8936-D2980AF75E4E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404535" name="Rectangle 5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sp>
        <p:nvSpPr>
          <p:cNvPr id="404536" name="Rectangle 56"/>
          <p:cNvSpPr>
            <a:spLocks noGrp="1" noChangeArrowheads="1"/>
          </p:cNvSpPr>
          <p:nvPr>
            <p:ph type="body" sz="half" idx="1"/>
          </p:nvPr>
        </p:nvSpPr>
        <p:spPr>
          <a:xfrm>
            <a:off x="1084263" y="1855788"/>
            <a:ext cx="3579812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100" dirty="0">
                <a:ea typeface="宋体" charset="-122"/>
              </a:rPr>
              <a:t>Any move outside the shaded area will make one person worse off (closer to their origin)</a:t>
            </a:r>
          </a:p>
          <a:p>
            <a:pPr>
              <a:lnSpc>
                <a:spcPct val="90000"/>
              </a:lnSpc>
            </a:pPr>
            <a:r>
              <a:rPr lang="en-US" altLang="zh-CN" sz="2100" dirty="0">
                <a:solidFill>
                  <a:schemeClr val="tx2"/>
                </a:solidFill>
                <a:ea typeface="宋体" charset="-122"/>
              </a:rPr>
              <a:t>B is a mutually beneficial trade--higher indifference curve for each person</a:t>
            </a:r>
          </a:p>
          <a:p>
            <a:pPr>
              <a:lnSpc>
                <a:spcPct val="90000"/>
              </a:lnSpc>
            </a:pPr>
            <a:r>
              <a:rPr lang="en-US" altLang="zh-CN" sz="2100" dirty="0">
                <a:solidFill>
                  <a:srgbClr val="C00000"/>
                </a:solidFill>
                <a:ea typeface="宋体" charset="-122"/>
              </a:rPr>
              <a:t>Trade may be beneficial but not efficient</a:t>
            </a:r>
          </a:p>
          <a:p>
            <a:pPr>
              <a:lnSpc>
                <a:spcPct val="90000"/>
              </a:lnSpc>
            </a:pPr>
            <a:r>
              <a:rPr lang="en-US" altLang="zh-CN" sz="2100" dirty="0">
                <a:ea typeface="宋体" charset="-122"/>
              </a:rPr>
              <a:t>MRS is equal when indifference curves are tangent and the allocation is efficient</a:t>
            </a: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4760913" y="2533650"/>
            <a:ext cx="4383087" cy="2614613"/>
            <a:chOff x="2999" y="1596"/>
            <a:chExt cx="2761" cy="1647"/>
          </a:xfrm>
        </p:grpSpPr>
        <p:sp>
          <p:nvSpPr>
            <p:cNvPr id="404483" name="Freeform 3"/>
            <p:cNvSpPr>
              <a:spLocks/>
            </p:cNvSpPr>
            <p:nvPr/>
          </p:nvSpPr>
          <p:spPr bwMode="auto">
            <a:xfrm>
              <a:off x="4018" y="2043"/>
              <a:ext cx="779" cy="8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28" y="192"/>
                </a:cxn>
                <a:cxn ang="0">
                  <a:pos x="912" y="384"/>
                </a:cxn>
                <a:cxn ang="0">
                  <a:pos x="1152" y="624"/>
                </a:cxn>
                <a:cxn ang="0">
                  <a:pos x="1296" y="864"/>
                </a:cxn>
                <a:cxn ang="0">
                  <a:pos x="1440" y="1296"/>
                </a:cxn>
                <a:cxn ang="0">
                  <a:pos x="1536" y="1632"/>
                </a:cxn>
                <a:cxn ang="0">
                  <a:pos x="1072" y="1436"/>
                </a:cxn>
                <a:cxn ang="0">
                  <a:pos x="912" y="1344"/>
                </a:cxn>
                <a:cxn ang="0">
                  <a:pos x="624" y="1200"/>
                </a:cxn>
                <a:cxn ang="0">
                  <a:pos x="336" y="912"/>
                </a:cxn>
                <a:cxn ang="0">
                  <a:pos x="144" y="528"/>
                </a:cxn>
                <a:cxn ang="0">
                  <a:pos x="0" y="0"/>
                </a:cxn>
              </a:cxnLst>
              <a:rect l="0" t="0" r="r" b="b"/>
              <a:pathLst>
                <a:path w="1537" h="1633">
                  <a:moveTo>
                    <a:pt x="0" y="0"/>
                  </a:moveTo>
                  <a:lnTo>
                    <a:pt x="528" y="192"/>
                  </a:lnTo>
                  <a:lnTo>
                    <a:pt x="912" y="384"/>
                  </a:lnTo>
                  <a:lnTo>
                    <a:pt x="1152" y="624"/>
                  </a:lnTo>
                  <a:lnTo>
                    <a:pt x="1296" y="864"/>
                  </a:lnTo>
                  <a:lnTo>
                    <a:pt x="1440" y="1296"/>
                  </a:lnTo>
                  <a:lnTo>
                    <a:pt x="1536" y="1632"/>
                  </a:lnTo>
                  <a:lnTo>
                    <a:pt x="1072" y="1436"/>
                  </a:lnTo>
                  <a:lnTo>
                    <a:pt x="912" y="1344"/>
                  </a:lnTo>
                  <a:lnTo>
                    <a:pt x="624" y="1200"/>
                  </a:lnTo>
                  <a:lnTo>
                    <a:pt x="336" y="912"/>
                  </a:lnTo>
                  <a:lnTo>
                    <a:pt x="144" y="528"/>
                  </a:lnTo>
                  <a:lnTo>
                    <a:pt x="0" y="0"/>
                  </a:lnTo>
                </a:path>
              </a:pathLst>
            </a:custGeom>
            <a:solidFill>
              <a:srgbClr val="C0C0C0"/>
            </a:solidFill>
            <a:ln w="12700" cap="rnd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484" name="Oval 4"/>
            <p:cNvSpPr>
              <a:spLocks noChangeArrowheads="1"/>
            </p:cNvSpPr>
            <p:nvPr/>
          </p:nvSpPr>
          <p:spPr bwMode="auto">
            <a:xfrm>
              <a:off x="4772" y="2860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485" name="Rectangle 5"/>
            <p:cNvSpPr>
              <a:spLocks noChangeArrowheads="1"/>
            </p:cNvSpPr>
            <p:nvPr/>
          </p:nvSpPr>
          <p:spPr bwMode="auto">
            <a:xfrm>
              <a:off x="4790" y="2765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404490" name="Rectangle 10"/>
            <p:cNvSpPr>
              <a:spLocks noChangeArrowheads="1"/>
            </p:cNvSpPr>
            <p:nvPr/>
          </p:nvSpPr>
          <p:spPr bwMode="auto">
            <a:xfrm>
              <a:off x="5321" y="2267"/>
              <a:ext cx="43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404491" name="Line 11"/>
            <p:cNvSpPr>
              <a:spLocks noChangeShapeType="1"/>
            </p:cNvSpPr>
            <p:nvPr/>
          </p:nvSpPr>
          <p:spPr bwMode="auto">
            <a:xfrm>
              <a:off x="5536" y="2493"/>
              <a:ext cx="0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492" name="Line 12"/>
            <p:cNvSpPr>
              <a:spLocks noChangeShapeType="1"/>
            </p:cNvSpPr>
            <p:nvPr/>
          </p:nvSpPr>
          <p:spPr bwMode="auto">
            <a:xfrm>
              <a:off x="5536" y="2096"/>
              <a:ext cx="0" cy="19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493" name="Rectangle 13"/>
            <p:cNvSpPr>
              <a:spLocks noChangeArrowheads="1"/>
            </p:cNvSpPr>
            <p:nvPr/>
          </p:nvSpPr>
          <p:spPr bwMode="auto">
            <a:xfrm>
              <a:off x="4553" y="1606"/>
              <a:ext cx="624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Karen’s Food</a:t>
              </a:r>
            </a:p>
          </p:txBody>
        </p:sp>
        <p:sp>
          <p:nvSpPr>
            <p:cNvPr id="404494" name="Line 14"/>
            <p:cNvSpPr>
              <a:spLocks noChangeShapeType="1"/>
            </p:cNvSpPr>
            <p:nvPr/>
          </p:nvSpPr>
          <p:spPr bwMode="auto">
            <a:xfrm flipH="1">
              <a:off x="4014" y="1676"/>
              <a:ext cx="51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495" name="Freeform 15"/>
            <p:cNvSpPr>
              <a:spLocks/>
            </p:cNvSpPr>
            <p:nvPr/>
          </p:nvSpPr>
          <p:spPr bwMode="auto">
            <a:xfrm>
              <a:off x="3994" y="2043"/>
              <a:ext cx="828" cy="91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88"/>
                </a:cxn>
                <a:cxn ang="0">
                  <a:pos x="459" y="140"/>
                </a:cxn>
                <a:cxn ang="0">
                  <a:pos x="605" y="193"/>
                </a:cxn>
                <a:cxn ang="0">
                  <a:pos x="746" y="257"/>
                </a:cxn>
                <a:cxn ang="0">
                  <a:pos x="873" y="333"/>
                </a:cxn>
                <a:cxn ang="0">
                  <a:pos x="994" y="420"/>
                </a:cxn>
                <a:cxn ang="0">
                  <a:pos x="1103" y="526"/>
                </a:cxn>
                <a:cxn ang="0">
                  <a:pos x="1198" y="648"/>
                </a:cxn>
                <a:cxn ang="0">
                  <a:pos x="1281" y="777"/>
                </a:cxn>
                <a:cxn ang="0">
                  <a:pos x="1358" y="928"/>
                </a:cxn>
                <a:cxn ang="0">
                  <a:pos x="1422" y="1080"/>
                </a:cxn>
                <a:cxn ang="0">
                  <a:pos x="1479" y="1250"/>
                </a:cxn>
                <a:cxn ang="0">
                  <a:pos x="1536" y="1419"/>
                </a:cxn>
                <a:cxn ang="0">
                  <a:pos x="1632" y="1775"/>
                </a:cxn>
              </a:cxnLst>
              <a:rect l="0" t="0" r="r" b="b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496" name="Freeform 16"/>
            <p:cNvSpPr>
              <a:spLocks/>
            </p:cNvSpPr>
            <p:nvPr/>
          </p:nvSpPr>
          <p:spPr bwMode="auto">
            <a:xfrm>
              <a:off x="4019" y="2215"/>
              <a:ext cx="657" cy="6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68"/>
                </a:cxn>
                <a:cxn ang="0">
                  <a:pos x="366" y="108"/>
                </a:cxn>
                <a:cxn ang="0">
                  <a:pos x="479" y="153"/>
                </a:cxn>
                <a:cxn ang="0">
                  <a:pos x="591" y="199"/>
                </a:cxn>
                <a:cxn ang="0">
                  <a:pos x="692" y="256"/>
                </a:cxn>
                <a:cxn ang="0">
                  <a:pos x="786" y="324"/>
                </a:cxn>
                <a:cxn ang="0">
                  <a:pos x="875" y="403"/>
                </a:cxn>
                <a:cxn ang="0">
                  <a:pos x="952" y="494"/>
                </a:cxn>
                <a:cxn ang="0">
                  <a:pos x="1017" y="591"/>
                </a:cxn>
                <a:cxn ang="0">
                  <a:pos x="1076" y="705"/>
                </a:cxn>
                <a:cxn ang="0">
                  <a:pos x="1129" y="824"/>
                </a:cxn>
                <a:cxn ang="0">
                  <a:pos x="1177" y="949"/>
                </a:cxn>
                <a:cxn ang="0">
                  <a:pos x="1218" y="1080"/>
                </a:cxn>
                <a:cxn ang="0">
                  <a:pos x="1295" y="1347"/>
                </a:cxn>
              </a:cxnLst>
              <a:rect l="0" t="0" r="r" b="b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497" name="Rectangle 17"/>
            <p:cNvSpPr>
              <a:spLocks noChangeArrowheads="1"/>
            </p:cNvSpPr>
            <p:nvPr/>
          </p:nvSpPr>
          <p:spPr bwMode="auto">
            <a:xfrm>
              <a:off x="4831" y="2916"/>
              <a:ext cx="26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404498" name="Rectangle 18"/>
            <p:cNvSpPr>
              <a:spLocks noChangeArrowheads="1"/>
            </p:cNvSpPr>
            <p:nvPr/>
          </p:nvSpPr>
          <p:spPr bwMode="auto">
            <a:xfrm>
              <a:off x="4586" y="2916"/>
              <a:ext cx="26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404499" name="Rectangle 19"/>
            <p:cNvSpPr>
              <a:spLocks noChangeArrowheads="1"/>
            </p:cNvSpPr>
            <p:nvPr/>
          </p:nvSpPr>
          <p:spPr bwMode="auto">
            <a:xfrm>
              <a:off x="4416" y="2916"/>
              <a:ext cx="26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404500" name="Freeform 20"/>
            <p:cNvSpPr>
              <a:spLocks/>
            </p:cNvSpPr>
            <p:nvPr/>
          </p:nvSpPr>
          <p:spPr bwMode="auto">
            <a:xfrm>
              <a:off x="4018" y="2364"/>
              <a:ext cx="512" cy="5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51"/>
                </a:cxn>
                <a:cxn ang="0">
                  <a:pos x="376" y="113"/>
                </a:cxn>
                <a:cxn ang="0">
                  <a:pos x="458" y="153"/>
                </a:cxn>
                <a:cxn ang="0">
                  <a:pos x="540" y="199"/>
                </a:cxn>
                <a:cxn ang="0">
                  <a:pos x="616" y="250"/>
                </a:cxn>
                <a:cxn ang="0">
                  <a:pos x="682" y="312"/>
                </a:cxn>
                <a:cxn ang="0">
                  <a:pos x="742" y="386"/>
                </a:cxn>
                <a:cxn ang="0">
                  <a:pos x="791" y="466"/>
                </a:cxn>
                <a:cxn ang="0">
                  <a:pos x="840" y="551"/>
                </a:cxn>
                <a:cxn ang="0">
                  <a:pos x="878" y="642"/>
                </a:cxn>
                <a:cxn ang="0">
                  <a:pos x="949" y="847"/>
                </a:cxn>
                <a:cxn ang="0">
                  <a:pos x="1009" y="1057"/>
                </a:cxn>
              </a:cxnLst>
              <a:rect l="0" t="0" r="r" b="b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02" name="Rectangle 22"/>
            <p:cNvSpPr>
              <a:spLocks noChangeArrowheads="1"/>
            </p:cNvSpPr>
            <p:nvPr/>
          </p:nvSpPr>
          <p:spPr bwMode="auto">
            <a:xfrm>
              <a:off x="2999" y="2268"/>
              <a:ext cx="439" cy="24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</a:t>
              </a:r>
            </a:p>
            <a:p>
              <a:pPr algn="ctr"/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Clothing</a:t>
              </a:r>
            </a:p>
          </p:txBody>
        </p:sp>
        <p:sp>
          <p:nvSpPr>
            <p:cNvPr id="404503" name="Line 23"/>
            <p:cNvSpPr>
              <a:spLocks noChangeShapeType="1"/>
            </p:cNvSpPr>
            <p:nvPr/>
          </p:nvSpPr>
          <p:spPr bwMode="auto">
            <a:xfrm>
              <a:off x="3214" y="2493"/>
              <a:ext cx="0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04" name="Line 24"/>
            <p:cNvSpPr>
              <a:spLocks noChangeShapeType="1"/>
            </p:cNvSpPr>
            <p:nvPr/>
          </p:nvSpPr>
          <p:spPr bwMode="auto">
            <a:xfrm>
              <a:off x="3214" y="2097"/>
              <a:ext cx="0" cy="189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05" name="Line 25"/>
            <p:cNvSpPr>
              <a:spLocks noChangeShapeType="1"/>
            </p:cNvSpPr>
            <p:nvPr/>
          </p:nvSpPr>
          <p:spPr bwMode="auto">
            <a:xfrm flipH="1">
              <a:off x="4063" y="3119"/>
              <a:ext cx="51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06" name="Rectangle 26"/>
            <p:cNvSpPr>
              <a:spLocks noChangeArrowheads="1"/>
            </p:cNvSpPr>
            <p:nvPr/>
          </p:nvSpPr>
          <p:spPr bwMode="auto">
            <a:xfrm>
              <a:off x="3950" y="3091"/>
              <a:ext cx="601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James’ Food</a:t>
              </a:r>
            </a:p>
          </p:txBody>
        </p:sp>
        <p:sp>
          <p:nvSpPr>
            <p:cNvPr id="404507" name="Freeform 27"/>
            <p:cNvSpPr>
              <a:spLocks/>
            </p:cNvSpPr>
            <p:nvPr/>
          </p:nvSpPr>
          <p:spPr bwMode="auto">
            <a:xfrm>
              <a:off x="4019" y="1988"/>
              <a:ext cx="896" cy="92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25"/>
                </a:cxn>
                <a:cxn ang="0">
                  <a:pos x="120" y="484"/>
                </a:cxn>
                <a:cxn ang="0">
                  <a:pos x="173" y="638"/>
                </a:cxn>
                <a:cxn ang="0">
                  <a:pos x="233" y="786"/>
                </a:cxn>
                <a:cxn ang="0">
                  <a:pos x="300" y="923"/>
                </a:cxn>
                <a:cxn ang="0">
                  <a:pos x="387" y="1054"/>
                </a:cxn>
                <a:cxn ang="0">
                  <a:pos x="487" y="1174"/>
                </a:cxn>
                <a:cxn ang="0">
                  <a:pos x="607" y="1276"/>
                </a:cxn>
                <a:cxn ang="0">
                  <a:pos x="741" y="1373"/>
                </a:cxn>
                <a:cxn ang="0">
                  <a:pos x="894" y="1459"/>
                </a:cxn>
                <a:cxn ang="0">
                  <a:pos x="1054" y="1533"/>
                </a:cxn>
                <a:cxn ang="0">
                  <a:pos x="1221" y="1607"/>
                </a:cxn>
                <a:cxn ang="0">
                  <a:pos x="1401" y="1670"/>
                </a:cxn>
                <a:cxn ang="0">
                  <a:pos x="1768" y="1795"/>
                </a:cxn>
              </a:cxnLst>
              <a:rect l="0" t="0" r="r" b="b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4400" y="1878"/>
              <a:ext cx="524" cy="65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30"/>
                </a:cxn>
                <a:cxn ang="0">
                  <a:pos x="94" y="451"/>
                </a:cxn>
                <a:cxn ang="0">
                  <a:pos x="128" y="554"/>
                </a:cxn>
                <a:cxn ang="0">
                  <a:pos x="175" y="653"/>
                </a:cxn>
                <a:cxn ang="0">
                  <a:pos x="221" y="743"/>
                </a:cxn>
                <a:cxn ang="0">
                  <a:pos x="282" y="829"/>
                </a:cxn>
                <a:cxn ang="0">
                  <a:pos x="349" y="901"/>
                </a:cxn>
                <a:cxn ang="0">
                  <a:pos x="429" y="968"/>
                </a:cxn>
                <a:cxn ang="0">
                  <a:pos x="516" y="1027"/>
                </a:cxn>
                <a:cxn ang="0">
                  <a:pos x="610" y="1081"/>
                </a:cxn>
                <a:cxn ang="0">
                  <a:pos x="818" y="1175"/>
                </a:cxn>
                <a:cxn ang="0">
                  <a:pos x="1032" y="1261"/>
                </a:cxn>
              </a:cxnLst>
              <a:rect l="0" t="0" r="r" b="b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09" name="Freeform 29"/>
            <p:cNvSpPr>
              <a:spLocks/>
            </p:cNvSpPr>
            <p:nvPr/>
          </p:nvSpPr>
          <p:spPr bwMode="auto">
            <a:xfrm>
              <a:off x="4136" y="1970"/>
              <a:ext cx="736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" y="277"/>
                </a:cxn>
                <a:cxn ang="0">
                  <a:pos x="98" y="413"/>
                </a:cxn>
                <a:cxn ang="0">
                  <a:pos x="137" y="544"/>
                </a:cxn>
                <a:cxn ang="0">
                  <a:pos x="190" y="669"/>
                </a:cxn>
                <a:cxn ang="0">
                  <a:pos x="248" y="790"/>
                </a:cxn>
                <a:cxn ang="0">
                  <a:pos x="314" y="905"/>
                </a:cxn>
                <a:cxn ang="0">
                  <a:pos x="399" y="1004"/>
                </a:cxn>
                <a:cxn ang="0">
                  <a:pos x="497" y="1093"/>
                </a:cxn>
                <a:cxn ang="0">
                  <a:pos x="608" y="1177"/>
                </a:cxn>
                <a:cxn ang="0">
                  <a:pos x="732" y="1250"/>
                </a:cxn>
                <a:cxn ang="0">
                  <a:pos x="863" y="1313"/>
                </a:cxn>
                <a:cxn ang="0">
                  <a:pos x="1007" y="1376"/>
                </a:cxn>
                <a:cxn ang="0">
                  <a:pos x="1150" y="1433"/>
                </a:cxn>
                <a:cxn ang="0">
                  <a:pos x="1451" y="1538"/>
                </a:cxn>
              </a:cxnLst>
              <a:rect l="0" t="0" r="r" b="b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4510" name="Rectangle 30"/>
            <p:cNvSpPr>
              <a:spLocks noChangeArrowheads="1"/>
            </p:cNvSpPr>
            <p:nvPr/>
          </p:nvSpPr>
          <p:spPr bwMode="auto">
            <a:xfrm>
              <a:off x="4902" y="2826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404511" name="Rectangle 31"/>
            <p:cNvSpPr>
              <a:spLocks noChangeArrowheads="1"/>
            </p:cNvSpPr>
            <p:nvPr/>
          </p:nvSpPr>
          <p:spPr bwMode="auto">
            <a:xfrm>
              <a:off x="4902" y="2703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404512" name="Rectangle 32"/>
            <p:cNvSpPr>
              <a:spLocks noChangeArrowheads="1"/>
            </p:cNvSpPr>
            <p:nvPr/>
          </p:nvSpPr>
          <p:spPr bwMode="auto">
            <a:xfrm>
              <a:off x="4927" y="2504"/>
              <a:ext cx="255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2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2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3</a:t>
              </a:r>
            </a:p>
          </p:txBody>
        </p:sp>
        <p:sp>
          <p:nvSpPr>
            <p:cNvPr id="404513" name="Oval 33"/>
            <p:cNvSpPr>
              <a:spLocks noChangeArrowheads="1"/>
            </p:cNvSpPr>
            <p:nvPr/>
          </p:nvSpPr>
          <p:spPr bwMode="auto">
            <a:xfrm>
              <a:off x="4553" y="2315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14" name="Oval 34"/>
            <p:cNvSpPr>
              <a:spLocks noChangeArrowheads="1"/>
            </p:cNvSpPr>
            <p:nvPr/>
          </p:nvSpPr>
          <p:spPr bwMode="auto">
            <a:xfrm>
              <a:off x="4334" y="2488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15" name="Oval 35"/>
            <p:cNvSpPr>
              <a:spLocks noChangeArrowheads="1"/>
            </p:cNvSpPr>
            <p:nvPr/>
          </p:nvSpPr>
          <p:spPr bwMode="auto">
            <a:xfrm>
              <a:off x="4577" y="2637"/>
              <a:ext cx="49" cy="5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16" name="Rectangle 36"/>
            <p:cNvSpPr>
              <a:spLocks noChangeArrowheads="1"/>
            </p:cNvSpPr>
            <p:nvPr/>
          </p:nvSpPr>
          <p:spPr bwMode="auto">
            <a:xfrm>
              <a:off x="4601" y="2536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404517" name="Rectangle 37"/>
            <p:cNvSpPr>
              <a:spLocks noChangeArrowheads="1"/>
            </p:cNvSpPr>
            <p:nvPr/>
          </p:nvSpPr>
          <p:spPr bwMode="auto">
            <a:xfrm>
              <a:off x="4357" y="2388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</a:p>
          </p:txBody>
        </p:sp>
        <p:sp>
          <p:nvSpPr>
            <p:cNvPr id="404518" name="Rectangle 38"/>
            <p:cNvSpPr>
              <a:spLocks noChangeArrowheads="1"/>
            </p:cNvSpPr>
            <p:nvPr/>
          </p:nvSpPr>
          <p:spPr bwMode="auto">
            <a:xfrm>
              <a:off x="4577" y="2214"/>
              <a:ext cx="172" cy="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0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  <p:sp>
          <p:nvSpPr>
            <p:cNvPr id="404522" name="Rectangle 42"/>
            <p:cNvSpPr>
              <a:spLocks noChangeArrowheads="1"/>
            </p:cNvSpPr>
            <p:nvPr/>
          </p:nvSpPr>
          <p:spPr bwMode="auto">
            <a:xfrm>
              <a:off x="3409" y="1745"/>
              <a:ext cx="1899" cy="13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523" name="Rectangle 43"/>
            <p:cNvSpPr>
              <a:spLocks noChangeArrowheads="1"/>
            </p:cNvSpPr>
            <p:nvPr/>
          </p:nvSpPr>
          <p:spPr bwMode="auto">
            <a:xfrm>
              <a:off x="3384" y="1596"/>
              <a:ext cx="27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</a:p>
          </p:txBody>
        </p:sp>
        <p:sp>
          <p:nvSpPr>
            <p:cNvPr id="404524" name="Rectangle 44"/>
            <p:cNvSpPr>
              <a:spLocks noChangeArrowheads="1"/>
            </p:cNvSpPr>
            <p:nvPr/>
          </p:nvSpPr>
          <p:spPr bwMode="auto">
            <a:xfrm>
              <a:off x="5281" y="1610"/>
              <a:ext cx="21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2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</a:p>
          </p:txBody>
        </p:sp>
        <p:sp>
          <p:nvSpPr>
            <p:cNvPr id="404525" name="Rectangle 45"/>
            <p:cNvSpPr>
              <a:spLocks noChangeArrowheads="1"/>
            </p:cNvSpPr>
            <p:nvPr/>
          </p:nvSpPr>
          <p:spPr bwMode="auto">
            <a:xfrm>
              <a:off x="3287" y="3007"/>
              <a:ext cx="203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0</a:t>
              </a:r>
              <a:r>
                <a:rPr lang="en-US" altLang="zh-CN" sz="12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404526" name="Rectangle 46"/>
            <p:cNvSpPr>
              <a:spLocks noChangeArrowheads="1"/>
            </p:cNvSpPr>
            <p:nvPr/>
          </p:nvSpPr>
          <p:spPr bwMode="auto">
            <a:xfrm>
              <a:off x="3238" y="1720"/>
              <a:ext cx="23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</a:p>
          </p:txBody>
        </p:sp>
        <p:sp>
          <p:nvSpPr>
            <p:cNvPr id="404527" name="Rectangle 47"/>
            <p:cNvSpPr>
              <a:spLocks noChangeArrowheads="1"/>
            </p:cNvSpPr>
            <p:nvPr/>
          </p:nvSpPr>
          <p:spPr bwMode="auto">
            <a:xfrm>
              <a:off x="5112" y="3032"/>
              <a:ext cx="279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10F</a:t>
              </a:r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5307" y="2907"/>
              <a:ext cx="236" cy="17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200">
                  <a:solidFill>
                    <a:schemeClr val="tx1"/>
                  </a:solidFill>
                  <a:latin typeface="Arial" charset="0"/>
                  <a:ea typeface="宋体" charset="-122"/>
                </a:rPr>
                <a:t>6C</a:t>
              </a:r>
            </a:p>
          </p:txBody>
        </p:sp>
      </p:grp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CB4ECB-F18C-4C57-9C83-2588886C07ED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 Contract Curve</a:t>
            </a:r>
          </a:p>
          <a:p>
            <a:pPr lvl="1"/>
            <a:r>
              <a:rPr lang="en-US" altLang="zh-CN" dirty="0">
                <a:ea typeface="宋体" charset="-122"/>
              </a:rPr>
              <a:t>To find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all possible efficient allocations of food and clothing between Karen and James</a:t>
            </a:r>
            <a:r>
              <a:rPr lang="en-US" altLang="zh-CN" dirty="0">
                <a:ea typeface="宋体" charset="-122"/>
              </a:rPr>
              <a:t>, we would look for all points of tangency between each of their indifference curves</a:t>
            </a:r>
          </a:p>
          <a:p>
            <a:pPr lvl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contract curve</a:t>
            </a:r>
            <a:r>
              <a:rPr lang="en-US" altLang="zh-CN" dirty="0">
                <a:ea typeface="宋体" charset="-122"/>
              </a:rPr>
              <a:t> shows all the efficient allocations of goods between two consumers, or of two inputs between two production functions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34FEFEE-A1B3-49E3-8E1C-3F3175F5A4C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General Equilibrium Analysis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Up to this point, we have been focused on </a:t>
            </a:r>
            <a:r>
              <a:rPr lang="en-US" altLang="zh-CN" dirty="0">
                <a:solidFill>
                  <a:srgbClr val="FF0000"/>
                </a:solidFill>
                <a:ea typeface="宋体" charset="-122"/>
              </a:rPr>
              <a:t>partial equilibrium analysis </a:t>
            </a:r>
          </a:p>
          <a:p>
            <a:pPr lvl="1"/>
            <a:r>
              <a:rPr lang="en-US" altLang="zh-CN" dirty="0">
                <a:ea typeface="宋体" charset="-122"/>
              </a:rPr>
              <a:t>Activity in one market has little or no effect on other markets</a:t>
            </a:r>
          </a:p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Market interrelationships can be important</a:t>
            </a:r>
          </a:p>
          <a:p>
            <a:pPr lvl="1"/>
            <a:r>
              <a:rPr lang="en-US" altLang="zh-CN" dirty="0">
                <a:ea typeface="宋体" charset="-122"/>
              </a:rPr>
              <a:t>Complements and substitutes</a:t>
            </a:r>
          </a:p>
          <a:p>
            <a:pPr lvl="1"/>
            <a:r>
              <a:rPr lang="en-US" altLang="zh-CN" dirty="0">
                <a:ea typeface="宋体" charset="-122"/>
              </a:rPr>
              <a:t>Increase in firms’ input demand can cause market price of the input and product to rise</a:t>
            </a:r>
          </a:p>
        </p:txBody>
      </p:sp>
    </p:spTree>
  </p:cSld>
  <p:clrMapOvr>
    <a:masterClrMapping/>
  </p:clrMapOvr>
  <p:transition spd="med">
    <p:pull dir="r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F76377-D685-4ABC-91D9-5F3B7FA7F783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70022" name="Rectangle 3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Contract Curve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2003425" y="2254250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1" name="Rectangle 7"/>
          <p:cNvSpPr>
            <a:spLocks noChangeArrowheads="1"/>
          </p:cNvSpPr>
          <p:nvPr/>
        </p:nvSpPr>
        <p:spPr bwMode="auto">
          <a:xfrm>
            <a:off x="1620838" y="6137275"/>
            <a:ext cx="392112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</a:p>
        </p:txBody>
      </p:sp>
      <p:sp>
        <p:nvSpPr>
          <p:cNvPr id="169992" name="Rectangle 8"/>
          <p:cNvSpPr>
            <a:spLocks noChangeArrowheads="1"/>
          </p:cNvSpPr>
          <p:nvPr/>
        </p:nvSpPr>
        <p:spPr bwMode="auto">
          <a:xfrm>
            <a:off x="906463" y="3865563"/>
            <a:ext cx="1004887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James’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</a:p>
        </p:txBody>
      </p:sp>
      <p:sp>
        <p:nvSpPr>
          <p:cNvPr id="169993" name="Line 9"/>
          <p:cNvSpPr>
            <a:spLocks noChangeShapeType="1"/>
          </p:cNvSpPr>
          <p:nvPr/>
        </p:nvSpPr>
        <p:spPr bwMode="auto">
          <a:xfrm>
            <a:off x="1395413" y="45561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4" name="Line 10"/>
          <p:cNvSpPr>
            <a:spLocks noChangeShapeType="1"/>
          </p:cNvSpPr>
          <p:nvPr/>
        </p:nvSpPr>
        <p:spPr bwMode="auto">
          <a:xfrm>
            <a:off x="1395413" y="33369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5" name="Rectangle 11"/>
          <p:cNvSpPr>
            <a:spLocks noChangeArrowheads="1"/>
          </p:cNvSpPr>
          <p:nvPr/>
        </p:nvSpPr>
        <p:spPr bwMode="auto">
          <a:xfrm>
            <a:off x="8175625" y="3865563"/>
            <a:ext cx="1004888" cy="577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Karen’s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</a:p>
        </p:txBody>
      </p:sp>
      <p:sp>
        <p:nvSpPr>
          <p:cNvPr id="169996" name="Line 12"/>
          <p:cNvSpPr>
            <a:spLocks noChangeShapeType="1"/>
          </p:cNvSpPr>
          <p:nvPr/>
        </p:nvSpPr>
        <p:spPr bwMode="auto">
          <a:xfrm>
            <a:off x="8664575" y="45561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7" name="Line 13"/>
          <p:cNvSpPr>
            <a:spLocks noChangeShapeType="1"/>
          </p:cNvSpPr>
          <p:nvPr/>
        </p:nvSpPr>
        <p:spPr bwMode="auto">
          <a:xfrm>
            <a:off x="8664575" y="3336925"/>
            <a:ext cx="0" cy="582613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98" name="Rectangle 14"/>
          <p:cNvSpPr>
            <a:spLocks noChangeArrowheads="1"/>
          </p:cNvSpPr>
          <p:nvPr/>
        </p:nvSpPr>
        <p:spPr bwMode="auto">
          <a:xfrm>
            <a:off x="7943850" y="1871663"/>
            <a:ext cx="4175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</a:p>
        </p:txBody>
      </p:sp>
      <p:sp>
        <p:nvSpPr>
          <p:cNvPr id="170013" name="Rectangle 29"/>
          <p:cNvSpPr>
            <a:spLocks noChangeArrowheads="1"/>
          </p:cNvSpPr>
          <p:nvPr/>
        </p:nvSpPr>
        <p:spPr bwMode="auto">
          <a:xfrm>
            <a:off x="5581650" y="1795463"/>
            <a:ext cx="1477963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Karen’s Food</a:t>
            </a:r>
          </a:p>
        </p:txBody>
      </p:sp>
      <p:sp>
        <p:nvSpPr>
          <p:cNvPr id="170015" name="Rectangle 31"/>
          <p:cNvSpPr>
            <a:spLocks noChangeArrowheads="1"/>
          </p:cNvSpPr>
          <p:nvPr/>
        </p:nvSpPr>
        <p:spPr bwMode="auto">
          <a:xfrm>
            <a:off x="2657475" y="6257925"/>
            <a:ext cx="1422400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James’ Food</a:t>
            </a:r>
          </a:p>
        </p:txBody>
      </p:sp>
      <p:sp>
        <p:nvSpPr>
          <p:cNvPr id="170016" name="Line 32"/>
          <p:cNvSpPr>
            <a:spLocks noChangeShapeType="1"/>
          </p:cNvSpPr>
          <p:nvPr/>
        </p:nvSpPr>
        <p:spPr bwMode="auto">
          <a:xfrm flipH="1">
            <a:off x="3898900" y="2027238"/>
            <a:ext cx="1624013" cy="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9988" name="Freeform 4"/>
          <p:cNvSpPr>
            <a:spLocks/>
          </p:cNvSpPr>
          <p:nvPr/>
        </p:nvSpPr>
        <p:spPr bwMode="auto">
          <a:xfrm>
            <a:off x="2009775" y="2260600"/>
            <a:ext cx="5942013" cy="3960813"/>
          </a:xfrm>
          <a:custGeom>
            <a:avLst/>
            <a:gdLst/>
            <a:ahLst/>
            <a:cxnLst>
              <a:cxn ang="0">
                <a:pos x="0" y="2494"/>
              </a:cxn>
              <a:cxn ang="0">
                <a:pos x="134" y="2342"/>
              </a:cxn>
              <a:cxn ang="0">
                <a:pos x="261" y="2203"/>
              </a:cxn>
              <a:cxn ang="0">
                <a:pos x="395" y="2075"/>
              </a:cxn>
              <a:cxn ang="0">
                <a:pos x="459" y="2015"/>
              </a:cxn>
              <a:cxn ang="0">
                <a:pos x="522" y="1966"/>
              </a:cxn>
              <a:cxn ang="0">
                <a:pos x="585" y="1924"/>
              </a:cxn>
              <a:cxn ang="0">
                <a:pos x="648" y="1887"/>
              </a:cxn>
              <a:cxn ang="0">
                <a:pos x="767" y="1826"/>
              </a:cxn>
              <a:cxn ang="0">
                <a:pos x="886" y="1772"/>
              </a:cxn>
              <a:cxn ang="0">
                <a:pos x="1004" y="1723"/>
              </a:cxn>
              <a:cxn ang="0">
                <a:pos x="1242" y="1620"/>
              </a:cxn>
              <a:cxn ang="0">
                <a:pos x="1487" y="1535"/>
              </a:cxn>
              <a:cxn ang="0">
                <a:pos x="1614" y="1493"/>
              </a:cxn>
              <a:cxn ang="0">
                <a:pos x="1740" y="1456"/>
              </a:cxn>
              <a:cxn ang="0">
                <a:pos x="1875" y="1420"/>
              </a:cxn>
              <a:cxn ang="0">
                <a:pos x="2009" y="1389"/>
              </a:cxn>
              <a:cxn ang="0">
                <a:pos x="2088" y="1377"/>
              </a:cxn>
              <a:cxn ang="0">
                <a:pos x="2168" y="1359"/>
              </a:cxn>
              <a:cxn ang="0">
                <a:pos x="2349" y="1335"/>
              </a:cxn>
              <a:cxn ang="0">
                <a:pos x="2516" y="1305"/>
              </a:cxn>
              <a:cxn ang="0">
                <a:pos x="2595" y="1286"/>
              </a:cxn>
              <a:cxn ang="0">
                <a:pos x="2666" y="1262"/>
              </a:cxn>
              <a:cxn ang="0">
                <a:pos x="2793" y="1220"/>
              </a:cxn>
              <a:cxn ang="0">
                <a:pos x="2903" y="1171"/>
              </a:cxn>
              <a:cxn ang="0">
                <a:pos x="2998" y="1110"/>
              </a:cxn>
              <a:cxn ang="0">
                <a:pos x="3085" y="1044"/>
              </a:cxn>
              <a:cxn ang="0">
                <a:pos x="3164" y="965"/>
              </a:cxn>
              <a:cxn ang="0">
                <a:pos x="3236" y="874"/>
              </a:cxn>
              <a:cxn ang="0">
                <a:pos x="3362" y="679"/>
              </a:cxn>
              <a:cxn ang="0">
                <a:pos x="3410" y="582"/>
              </a:cxn>
              <a:cxn ang="0">
                <a:pos x="3457" y="485"/>
              </a:cxn>
              <a:cxn ang="0">
                <a:pos x="3497" y="394"/>
              </a:cxn>
              <a:cxn ang="0">
                <a:pos x="3544" y="303"/>
              </a:cxn>
              <a:cxn ang="0">
                <a:pos x="3600" y="218"/>
              </a:cxn>
              <a:cxn ang="0">
                <a:pos x="3655" y="133"/>
              </a:cxn>
              <a:cxn ang="0">
                <a:pos x="3702" y="54"/>
              </a:cxn>
              <a:cxn ang="0">
                <a:pos x="3726" y="24"/>
              </a:cxn>
              <a:cxn ang="0">
                <a:pos x="3742" y="0"/>
              </a:cxn>
            </a:cxnLst>
            <a:rect l="0" t="0" r="r" b="b"/>
            <a:pathLst>
              <a:path w="3743" h="2495">
                <a:moveTo>
                  <a:pt x="0" y="2494"/>
                </a:moveTo>
                <a:lnTo>
                  <a:pt x="134" y="2342"/>
                </a:lnTo>
                <a:lnTo>
                  <a:pt x="261" y="2203"/>
                </a:lnTo>
                <a:lnTo>
                  <a:pt x="395" y="2075"/>
                </a:lnTo>
                <a:lnTo>
                  <a:pt x="459" y="2015"/>
                </a:lnTo>
                <a:lnTo>
                  <a:pt x="522" y="1966"/>
                </a:lnTo>
                <a:lnTo>
                  <a:pt x="585" y="1924"/>
                </a:lnTo>
                <a:lnTo>
                  <a:pt x="648" y="1887"/>
                </a:lnTo>
                <a:lnTo>
                  <a:pt x="767" y="1826"/>
                </a:lnTo>
                <a:lnTo>
                  <a:pt x="886" y="1772"/>
                </a:lnTo>
                <a:lnTo>
                  <a:pt x="1004" y="1723"/>
                </a:lnTo>
                <a:lnTo>
                  <a:pt x="1242" y="1620"/>
                </a:lnTo>
                <a:lnTo>
                  <a:pt x="1487" y="1535"/>
                </a:lnTo>
                <a:lnTo>
                  <a:pt x="1614" y="1493"/>
                </a:lnTo>
                <a:lnTo>
                  <a:pt x="1740" y="1456"/>
                </a:lnTo>
                <a:lnTo>
                  <a:pt x="1875" y="1420"/>
                </a:lnTo>
                <a:lnTo>
                  <a:pt x="2009" y="1389"/>
                </a:lnTo>
                <a:lnTo>
                  <a:pt x="2088" y="1377"/>
                </a:lnTo>
                <a:lnTo>
                  <a:pt x="2168" y="1359"/>
                </a:lnTo>
                <a:lnTo>
                  <a:pt x="2349" y="1335"/>
                </a:lnTo>
                <a:lnTo>
                  <a:pt x="2516" y="1305"/>
                </a:lnTo>
                <a:lnTo>
                  <a:pt x="2595" y="1286"/>
                </a:lnTo>
                <a:lnTo>
                  <a:pt x="2666" y="1262"/>
                </a:lnTo>
                <a:lnTo>
                  <a:pt x="2793" y="1220"/>
                </a:lnTo>
                <a:lnTo>
                  <a:pt x="2903" y="1171"/>
                </a:lnTo>
                <a:lnTo>
                  <a:pt x="2998" y="1110"/>
                </a:lnTo>
                <a:lnTo>
                  <a:pt x="3085" y="1044"/>
                </a:lnTo>
                <a:lnTo>
                  <a:pt x="3164" y="965"/>
                </a:lnTo>
                <a:lnTo>
                  <a:pt x="3236" y="874"/>
                </a:lnTo>
                <a:lnTo>
                  <a:pt x="3362" y="679"/>
                </a:lnTo>
                <a:lnTo>
                  <a:pt x="3410" y="582"/>
                </a:lnTo>
                <a:lnTo>
                  <a:pt x="3457" y="485"/>
                </a:lnTo>
                <a:lnTo>
                  <a:pt x="3497" y="394"/>
                </a:lnTo>
                <a:lnTo>
                  <a:pt x="3544" y="303"/>
                </a:lnTo>
                <a:lnTo>
                  <a:pt x="3600" y="218"/>
                </a:lnTo>
                <a:lnTo>
                  <a:pt x="3655" y="133"/>
                </a:lnTo>
                <a:lnTo>
                  <a:pt x="3702" y="54"/>
                </a:lnTo>
                <a:lnTo>
                  <a:pt x="3726" y="24"/>
                </a:lnTo>
                <a:lnTo>
                  <a:pt x="3742" y="0"/>
                </a:lnTo>
              </a:path>
            </a:pathLst>
          </a:custGeom>
          <a:noFill/>
          <a:ln w="50800" cap="rnd" cmpd="sng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382838" y="3394075"/>
            <a:ext cx="2216150" cy="2522538"/>
            <a:chOff x="1501" y="2138"/>
            <a:chExt cx="1396" cy="1589"/>
          </a:xfrm>
        </p:grpSpPr>
        <p:sp>
          <p:nvSpPr>
            <p:cNvPr id="169999" name="Freeform 15"/>
            <p:cNvSpPr>
              <a:spLocks/>
            </p:cNvSpPr>
            <p:nvPr/>
          </p:nvSpPr>
          <p:spPr bwMode="auto">
            <a:xfrm>
              <a:off x="1501" y="2672"/>
              <a:ext cx="1012" cy="105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5" y="11"/>
                </a:cxn>
                <a:cxn ang="0">
                  <a:pos x="86" y="28"/>
                </a:cxn>
                <a:cxn ang="0">
                  <a:pos x="141" y="51"/>
                </a:cxn>
                <a:cxn ang="0">
                  <a:pos x="204" y="75"/>
                </a:cxn>
                <a:cxn ang="0">
                  <a:pos x="337" y="132"/>
                </a:cxn>
                <a:cxn ang="0">
                  <a:pos x="400" y="161"/>
                </a:cxn>
                <a:cxn ang="0">
                  <a:pos x="455" y="196"/>
                </a:cxn>
                <a:cxn ang="0">
                  <a:pos x="556" y="265"/>
                </a:cxn>
                <a:cxn ang="0">
                  <a:pos x="651" y="345"/>
                </a:cxn>
                <a:cxn ang="0">
                  <a:pos x="741" y="426"/>
                </a:cxn>
                <a:cxn ang="0">
                  <a:pos x="784" y="472"/>
                </a:cxn>
                <a:cxn ang="0">
                  <a:pos x="819" y="524"/>
                </a:cxn>
                <a:cxn ang="0">
                  <a:pos x="854" y="582"/>
                </a:cxn>
                <a:cxn ang="0">
                  <a:pos x="886" y="645"/>
                </a:cxn>
                <a:cxn ang="0">
                  <a:pos x="944" y="777"/>
                </a:cxn>
                <a:cxn ang="0">
                  <a:pos x="968" y="847"/>
                </a:cxn>
                <a:cxn ang="0">
                  <a:pos x="987" y="916"/>
                </a:cxn>
                <a:cxn ang="0">
                  <a:pos x="1003" y="985"/>
                </a:cxn>
                <a:cxn ang="0">
                  <a:pos x="1011" y="1054"/>
                </a:cxn>
              </a:cxnLst>
              <a:rect l="0" t="0" r="r" b="b"/>
              <a:pathLst>
                <a:path w="1012" h="1055">
                  <a:moveTo>
                    <a:pt x="0" y="0"/>
                  </a:moveTo>
                  <a:lnTo>
                    <a:pt x="35" y="11"/>
                  </a:lnTo>
                  <a:lnTo>
                    <a:pt x="86" y="28"/>
                  </a:lnTo>
                  <a:lnTo>
                    <a:pt x="141" y="51"/>
                  </a:lnTo>
                  <a:lnTo>
                    <a:pt x="204" y="75"/>
                  </a:lnTo>
                  <a:lnTo>
                    <a:pt x="337" y="132"/>
                  </a:lnTo>
                  <a:lnTo>
                    <a:pt x="400" y="161"/>
                  </a:lnTo>
                  <a:lnTo>
                    <a:pt x="455" y="196"/>
                  </a:lnTo>
                  <a:lnTo>
                    <a:pt x="556" y="265"/>
                  </a:lnTo>
                  <a:lnTo>
                    <a:pt x="651" y="345"/>
                  </a:lnTo>
                  <a:lnTo>
                    <a:pt x="741" y="426"/>
                  </a:lnTo>
                  <a:lnTo>
                    <a:pt x="784" y="472"/>
                  </a:lnTo>
                  <a:lnTo>
                    <a:pt x="819" y="524"/>
                  </a:lnTo>
                  <a:lnTo>
                    <a:pt x="854" y="582"/>
                  </a:lnTo>
                  <a:lnTo>
                    <a:pt x="886" y="645"/>
                  </a:lnTo>
                  <a:lnTo>
                    <a:pt x="944" y="777"/>
                  </a:lnTo>
                  <a:lnTo>
                    <a:pt x="968" y="847"/>
                  </a:lnTo>
                  <a:lnTo>
                    <a:pt x="987" y="916"/>
                  </a:lnTo>
                  <a:lnTo>
                    <a:pt x="1003" y="985"/>
                  </a:lnTo>
                  <a:lnTo>
                    <a:pt x="1011" y="1054"/>
                  </a:lnTo>
                </a:path>
              </a:pathLst>
            </a:custGeom>
            <a:noFill/>
            <a:ln w="50800" cap="rnd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2" name="Freeform 18"/>
            <p:cNvSpPr>
              <a:spLocks/>
            </p:cNvSpPr>
            <p:nvPr/>
          </p:nvSpPr>
          <p:spPr bwMode="auto">
            <a:xfrm>
              <a:off x="1985" y="2138"/>
              <a:ext cx="912" cy="149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2" y="253"/>
                </a:cxn>
                <a:cxn ang="0">
                  <a:pos x="54" y="370"/>
                </a:cxn>
                <a:cxn ang="0">
                  <a:pos x="77" y="494"/>
                </a:cxn>
                <a:cxn ang="0">
                  <a:pos x="109" y="606"/>
                </a:cxn>
                <a:cxn ang="0">
                  <a:pos x="145" y="712"/>
                </a:cxn>
                <a:cxn ang="0">
                  <a:pos x="186" y="819"/>
                </a:cxn>
                <a:cxn ang="0">
                  <a:pos x="240" y="914"/>
                </a:cxn>
                <a:cxn ang="0">
                  <a:pos x="299" y="1004"/>
                </a:cxn>
                <a:cxn ang="0">
                  <a:pos x="372" y="1088"/>
                </a:cxn>
                <a:cxn ang="0">
                  <a:pos x="449" y="1161"/>
                </a:cxn>
                <a:cxn ang="0">
                  <a:pos x="535" y="1234"/>
                </a:cxn>
                <a:cxn ang="0">
                  <a:pos x="621" y="1301"/>
                </a:cxn>
                <a:cxn ang="0">
                  <a:pos x="716" y="1369"/>
                </a:cxn>
                <a:cxn ang="0">
                  <a:pos x="911" y="1492"/>
                </a:cxn>
              </a:cxnLst>
              <a:rect l="0" t="0" r="r" b="b"/>
              <a:pathLst>
                <a:path w="912" h="1493">
                  <a:moveTo>
                    <a:pt x="0" y="0"/>
                  </a:moveTo>
                  <a:lnTo>
                    <a:pt x="32" y="253"/>
                  </a:lnTo>
                  <a:lnTo>
                    <a:pt x="54" y="370"/>
                  </a:lnTo>
                  <a:lnTo>
                    <a:pt x="77" y="494"/>
                  </a:lnTo>
                  <a:lnTo>
                    <a:pt x="109" y="606"/>
                  </a:lnTo>
                  <a:lnTo>
                    <a:pt x="145" y="712"/>
                  </a:lnTo>
                  <a:lnTo>
                    <a:pt x="186" y="819"/>
                  </a:lnTo>
                  <a:lnTo>
                    <a:pt x="240" y="914"/>
                  </a:lnTo>
                  <a:lnTo>
                    <a:pt x="299" y="1004"/>
                  </a:lnTo>
                  <a:lnTo>
                    <a:pt x="372" y="1088"/>
                  </a:lnTo>
                  <a:lnTo>
                    <a:pt x="449" y="1161"/>
                  </a:lnTo>
                  <a:lnTo>
                    <a:pt x="535" y="1234"/>
                  </a:lnTo>
                  <a:lnTo>
                    <a:pt x="621" y="1301"/>
                  </a:lnTo>
                  <a:lnTo>
                    <a:pt x="716" y="1369"/>
                  </a:lnTo>
                  <a:lnTo>
                    <a:pt x="911" y="1492"/>
                  </a:lnTo>
                </a:path>
              </a:pathLst>
            </a:custGeom>
            <a:noFill/>
            <a:ln w="508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5" name="Oval 21"/>
            <p:cNvSpPr>
              <a:spLocks noChangeArrowheads="1"/>
            </p:cNvSpPr>
            <p:nvPr/>
          </p:nvSpPr>
          <p:spPr bwMode="auto">
            <a:xfrm>
              <a:off x="2223" y="3101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8" name="Rectangle 24"/>
            <p:cNvSpPr>
              <a:spLocks noChangeArrowheads="1"/>
            </p:cNvSpPr>
            <p:nvPr/>
          </p:nvSpPr>
          <p:spPr bwMode="auto">
            <a:xfrm>
              <a:off x="2211" y="2788"/>
              <a:ext cx="21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E</a:t>
              </a:r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3910013" y="2862263"/>
            <a:ext cx="2289175" cy="2444750"/>
            <a:chOff x="2463" y="1803"/>
            <a:chExt cx="1442" cy="1540"/>
          </a:xfrm>
        </p:grpSpPr>
        <p:sp>
          <p:nvSpPr>
            <p:cNvPr id="170000" name="Freeform 16"/>
            <p:cNvSpPr>
              <a:spLocks/>
            </p:cNvSpPr>
            <p:nvPr/>
          </p:nvSpPr>
          <p:spPr bwMode="auto">
            <a:xfrm>
              <a:off x="2463" y="2287"/>
              <a:ext cx="1010" cy="10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8" y="15"/>
                </a:cxn>
                <a:cxn ang="0">
                  <a:pos x="82" y="31"/>
                </a:cxn>
                <a:cxn ang="0">
                  <a:pos x="142" y="56"/>
                </a:cxn>
                <a:cxn ang="0">
                  <a:pos x="202" y="77"/>
                </a:cxn>
                <a:cxn ang="0">
                  <a:pos x="333" y="139"/>
                </a:cxn>
                <a:cxn ang="0">
                  <a:pos x="398" y="170"/>
                </a:cxn>
                <a:cxn ang="0">
                  <a:pos x="453" y="201"/>
                </a:cxn>
                <a:cxn ang="0">
                  <a:pos x="556" y="267"/>
                </a:cxn>
                <a:cxn ang="0">
                  <a:pos x="654" y="345"/>
                </a:cxn>
                <a:cxn ang="0">
                  <a:pos x="742" y="427"/>
                </a:cxn>
                <a:cxn ang="0">
                  <a:pos x="818" y="525"/>
                </a:cxn>
                <a:cxn ang="0">
                  <a:pos x="851" y="581"/>
                </a:cxn>
                <a:cxn ang="0">
                  <a:pos x="884" y="643"/>
                </a:cxn>
                <a:cxn ang="0">
                  <a:pos x="944" y="777"/>
                </a:cxn>
                <a:cxn ang="0">
                  <a:pos x="971" y="849"/>
                </a:cxn>
                <a:cxn ang="0">
                  <a:pos x="987" y="921"/>
                </a:cxn>
                <a:cxn ang="0">
                  <a:pos x="1004" y="988"/>
                </a:cxn>
                <a:cxn ang="0">
                  <a:pos x="1009" y="1055"/>
                </a:cxn>
              </a:cxnLst>
              <a:rect l="0" t="0" r="r" b="b"/>
              <a:pathLst>
                <a:path w="1010" h="1056">
                  <a:moveTo>
                    <a:pt x="0" y="0"/>
                  </a:moveTo>
                  <a:lnTo>
                    <a:pt x="38" y="15"/>
                  </a:lnTo>
                  <a:lnTo>
                    <a:pt x="82" y="31"/>
                  </a:lnTo>
                  <a:lnTo>
                    <a:pt x="142" y="56"/>
                  </a:lnTo>
                  <a:lnTo>
                    <a:pt x="202" y="77"/>
                  </a:lnTo>
                  <a:lnTo>
                    <a:pt x="333" y="139"/>
                  </a:lnTo>
                  <a:lnTo>
                    <a:pt x="398" y="170"/>
                  </a:lnTo>
                  <a:lnTo>
                    <a:pt x="453" y="201"/>
                  </a:lnTo>
                  <a:lnTo>
                    <a:pt x="556" y="267"/>
                  </a:lnTo>
                  <a:lnTo>
                    <a:pt x="654" y="345"/>
                  </a:lnTo>
                  <a:lnTo>
                    <a:pt x="742" y="427"/>
                  </a:lnTo>
                  <a:lnTo>
                    <a:pt x="818" y="525"/>
                  </a:lnTo>
                  <a:lnTo>
                    <a:pt x="851" y="581"/>
                  </a:lnTo>
                  <a:lnTo>
                    <a:pt x="884" y="643"/>
                  </a:lnTo>
                  <a:lnTo>
                    <a:pt x="944" y="777"/>
                  </a:lnTo>
                  <a:lnTo>
                    <a:pt x="971" y="849"/>
                  </a:lnTo>
                  <a:lnTo>
                    <a:pt x="987" y="921"/>
                  </a:lnTo>
                  <a:lnTo>
                    <a:pt x="1004" y="988"/>
                  </a:lnTo>
                  <a:lnTo>
                    <a:pt x="1009" y="1055"/>
                  </a:lnTo>
                </a:path>
              </a:pathLst>
            </a:custGeom>
            <a:noFill/>
            <a:ln w="50800" cap="rnd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3" name="Freeform 19"/>
            <p:cNvSpPr>
              <a:spLocks/>
            </p:cNvSpPr>
            <p:nvPr/>
          </p:nvSpPr>
          <p:spPr bwMode="auto">
            <a:xfrm>
              <a:off x="2988" y="1803"/>
              <a:ext cx="917" cy="14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7" y="249"/>
                </a:cxn>
                <a:cxn ang="0">
                  <a:pos x="86" y="487"/>
                </a:cxn>
                <a:cxn ang="0">
                  <a:pos x="111" y="604"/>
                </a:cxn>
                <a:cxn ang="0">
                  <a:pos x="148" y="715"/>
                </a:cxn>
                <a:cxn ang="0">
                  <a:pos x="191" y="817"/>
                </a:cxn>
                <a:cxn ang="0">
                  <a:pos x="240" y="913"/>
                </a:cxn>
                <a:cxn ang="0">
                  <a:pos x="301" y="1004"/>
                </a:cxn>
                <a:cxn ang="0">
                  <a:pos x="375" y="1085"/>
                </a:cxn>
                <a:cxn ang="0">
                  <a:pos x="455" y="1161"/>
                </a:cxn>
                <a:cxn ang="0">
                  <a:pos x="541" y="1232"/>
                </a:cxn>
                <a:cxn ang="0">
                  <a:pos x="725" y="1364"/>
                </a:cxn>
                <a:cxn ang="0">
                  <a:pos x="916" y="1491"/>
                </a:cxn>
              </a:cxnLst>
              <a:rect l="0" t="0" r="r" b="b"/>
              <a:pathLst>
                <a:path w="917" h="1492">
                  <a:moveTo>
                    <a:pt x="0" y="0"/>
                  </a:moveTo>
                  <a:lnTo>
                    <a:pt x="37" y="249"/>
                  </a:lnTo>
                  <a:lnTo>
                    <a:pt x="86" y="487"/>
                  </a:lnTo>
                  <a:lnTo>
                    <a:pt x="111" y="604"/>
                  </a:lnTo>
                  <a:lnTo>
                    <a:pt x="148" y="715"/>
                  </a:lnTo>
                  <a:lnTo>
                    <a:pt x="191" y="817"/>
                  </a:lnTo>
                  <a:lnTo>
                    <a:pt x="240" y="913"/>
                  </a:lnTo>
                  <a:lnTo>
                    <a:pt x="301" y="1004"/>
                  </a:lnTo>
                  <a:lnTo>
                    <a:pt x="375" y="1085"/>
                  </a:lnTo>
                  <a:lnTo>
                    <a:pt x="455" y="1161"/>
                  </a:lnTo>
                  <a:lnTo>
                    <a:pt x="541" y="1232"/>
                  </a:lnTo>
                  <a:lnTo>
                    <a:pt x="725" y="1364"/>
                  </a:lnTo>
                  <a:lnTo>
                    <a:pt x="916" y="1491"/>
                  </a:lnTo>
                </a:path>
              </a:pathLst>
            </a:custGeom>
            <a:noFill/>
            <a:ln w="508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6" name="Oval 22"/>
            <p:cNvSpPr>
              <a:spLocks noChangeArrowheads="1"/>
            </p:cNvSpPr>
            <p:nvPr/>
          </p:nvSpPr>
          <p:spPr bwMode="auto">
            <a:xfrm>
              <a:off x="3231" y="2765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09" name="Rectangle 25"/>
            <p:cNvSpPr>
              <a:spLocks noChangeArrowheads="1"/>
            </p:cNvSpPr>
            <p:nvPr/>
          </p:nvSpPr>
          <p:spPr bwMode="auto">
            <a:xfrm>
              <a:off x="3228" y="2474"/>
              <a:ext cx="20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F</a:t>
              </a:r>
            </a:p>
          </p:txBody>
        </p:sp>
      </p:grp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5659438" y="2482850"/>
            <a:ext cx="2139950" cy="2366963"/>
            <a:chOff x="3565" y="1564"/>
            <a:chExt cx="1348" cy="1491"/>
          </a:xfrm>
        </p:grpSpPr>
        <p:sp>
          <p:nvSpPr>
            <p:cNvPr id="170001" name="Freeform 17"/>
            <p:cNvSpPr>
              <a:spLocks/>
            </p:cNvSpPr>
            <p:nvPr/>
          </p:nvSpPr>
          <p:spPr bwMode="auto">
            <a:xfrm>
              <a:off x="3565" y="1995"/>
              <a:ext cx="1012" cy="10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6" y="14"/>
                </a:cxn>
                <a:cxn ang="0">
                  <a:pos x="87" y="37"/>
                </a:cxn>
                <a:cxn ang="0">
                  <a:pos x="145" y="56"/>
                </a:cxn>
                <a:cxn ang="0">
                  <a:pos x="209" y="84"/>
                </a:cxn>
                <a:cxn ang="0">
                  <a:pos x="339" y="140"/>
                </a:cxn>
                <a:cxn ang="0">
                  <a:pos x="397" y="169"/>
                </a:cxn>
                <a:cxn ang="0">
                  <a:pos x="455" y="201"/>
                </a:cxn>
                <a:cxn ang="0">
                  <a:pos x="556" y="272"/>
                </a:cxn>
                <a:cxn ang="0">
                  <a:pos x="650" y="347"/>
                </a:cxn>
                <a:cxn ang="0">
                  <a:pos x="737" y="431"/>
                </a:cxn>
                <a:cxn ang="0">
                  <a:pos x="816" y="529"/>
                </a:cxn>
                <a:cxn ang="0">
                  <a:pos x="852" y="586"/>
                </a:cxn>
                <a:cxn ang="0">
                  <a:pos x="881" y="647"/>
                </a:cxn>
                <a:cxn ang="0">
                  <a:pos x="946" y="783"/>
                </a:cxn>
                <a:cxn ang="0">
                  <a:pos x="989" y="923"/>
                </a:cxn>
                <a:cxn ang="0">
                  <a:pos x="1011" y="1059"/>
                </a:cxn>
              </a:cxnLst>
              <a:rect l="0" t="0" r="r" b="b"/>
              <a:pathLst>
                <a:path w="1012" h="1060">
                  <a:moveTo>
                    <a:pt x="0" y="0"/>
                  </a:moveTo>
                  <a:lnTo>
                    <a:pt x="36" y="14"/>
                  </a:lnTo>
                  <a:lnTo>
                    <a:pt x="87" y="37"/>
                  </a:lnTo>
                  <a:lnTo>
                    <a:pt x="145" y="56"/>
                  </a:lnTo>
                  <a:lnTo>
                    <a:pt x="209" y="84"/>
                  </a:lnTo>
                  <a:lnTo>
                    <a:pt x="339" y="140"/>
                  </a:lnTo>
                  <a:lnTo>
                    <a:pt x="397" y="169"/>
                  </a:lnTo>
                  <a:lnTo>
                    <a:pt x="455" y="201"/>
                  </a:lnTo>
                  <a:lnTo>
                    <a:pt x="556" y="272"/>
                  </a:lnTo>
                  <a:lnTo>
                    <a:pt x="650" y="347"/>
                  </a:lnTo>
                  <a:lnTo>
                    <a:pt x="737" y="431"/>
                  </a:lnTo>
                  <a:lnTo>
                    <a:pt x="816" y="529"/>
                  </a:lnTo>
                  <a:lnTo>
                    <a:pt x="852" y="586"/>
                  </a:lnTo>
                  <a:lnTo>
                    <a:pt x="881" y="647"/>
                  </a:lnTo>
                  <a:lnTo>
                    <a:pt x="946" y="783"/>
                  </a:lnTo>
                  <a:lnTo>
                    <a:pt x="989" y="923"/>
                  </a:lnTo>
                  <a:lnTo>
                    <a:pt x="1011" y="1059"/>
                  </a:lnTo>
                </a:path>
              </a:pathLst>
            </a:custGeom>
            <a:noFill/>
            <a:ln w="50800" cap="rnd" cmpd="sng">
              <a:solidFill>
                <a:srgbClr val="0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4" name="Freeform 20"/>
            <p:cNvSpPr>
              <a:spLocks/>
            </p:cNvSpPr>
            <p:nvPr/>
          </p:nvSpPr>
          <p:spPr bwMode="auto">
            <a:xfrm>
              <a:off x="4051" y="1564"/>
              <a:ext cx="862" cy="134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" y="223"/>
                </a:cxn>
                <a:cxn ang="0">
                  <a:pos x="70" y="441"/>
                </a:cxn>
                <a:cxn ang="0">
                  <a:pos x="101" y="544"/>
                </a:cxn>
                <a:cxn ang="0">
                  <a:pos x="132" y="642"/>
                </a:cxn>
                <a:cxn ang="0">
                  <a:pos x="178" y="736"/>
                </a:cxn>
                <a:cxn ang="0">
                  <a:pos x="225" y="825"/>
                </a:cxn>
                <a:cxn ang="0">
                  <a:pos x="279" y="905"/>
                </a:cxn>
                <a:cxn ang="0">
                  <a:pos x="349" y="981"/>
                </a:cxn>
                <a:cxn ang="0">
                  <a:pos x="419" y="1047"/>
                </a:cxn>
                <a:cxn ang="0">
                  <a:pos x="504" y="1114"/>
                </a:cxn>
                <a:cxn ang="0">
                  <a:pos x="675" y="1235"/>
                </a:cxn>
                <a:cxn ang="0">
                  <a:pos x="861" y="1346"/>
                </a:cxn>
              </a:cxnLst>
              <a:rect l="0" t="0" r="r" b="b"/>
              <a:pathLst>
                <a:path w="862" h="1347">
                  <a:moveTo>
                    <a:pt x="0" y="0"/>
                  </a:moveTo>
                  <a:lnTo>
                    <a:pt x="31" y="223"/>
                  </a:lnTo>
                  <a:lnTo>
                    <a:pt x="70" y="441"/>
                  </a:lnTo>
                  <a:lnTo>
                    <a:pt x="101" y="544"/>
                  </a:lnTo>
                  <a:lnTo>
                    <a:pt x="132" y="642"/>
                  </a:lnTo>
                  <a:lnTo>
                    <a:pt x="178" y="736"/>
                  </a:lnTo>
                  <a:lnTo>
                    <a:pt x="225" y="825"/>
                  </a:lnTo>
                  <a:lnTo>
                    <a:pt x="279" y="905"/>
                  </a:lnTo>
                  <a:lnTo>
                    <a:pt x="349" y="981"/>
                  </a:lnTo>
                  <a:lnTo>
                    <a:pt x="419" y="1047"/>
                  </a:lnTo>
                  <a:lnTo>
                    <a:pt x="504" y="1114"/>
                  </a:lnTo>
                  <a:lnTo>
                    <a:pt x="675" y="1235"/>
                  </a:lnTo>
                  <a:lnTo>
                    <a:pt x="861" y="1346"/>
                  </a:lnTo>
                </a:path>
              </a:pathLst>
            </a:custGeom>
            <a:noFill/>
            <a:ln w="50800" cap="rnd" cmpd="sng">
              <a:solidFill>
                <a:srgbClr val="FC0128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4287" y="2429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0010" name="Rectangle 26"/>
            <p:cNvSpPr>
              <a:spLocks noChangeArrowheads="1"/>
            </p:cNvSpPr>
            <p:nvPr/>
          </p:nvSpPr>
          <p:spPr bwMode="auto">
            <a:xfrm>
              <a:off x="4188" y="2138"/>
              <a:ext cx="22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G</a:t>
              </a:r>
            </a:p>
          </p:txBody>
        </p: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221038" y="2633663"/>
            <a:ext cx="1057275" cy="1971675"/>
            <a:chOff x="2029" y="1659"/>
            <a:chExt cx="666" cy="1242"/>
          </a:xfrm>
        </p:grpSpPr>
        <p:sp>
          <p:nvSpPr>
            <p:cNvPr id="170011" name="Rectangle 27"/>
            <p:cNvSpPr>
              <a:spLocks noChangeArrowheads="1"/>
            </p:cNvSpPr>
            <p:nvPr/>
          </p:nvSpPr>
          <p:spPr bwMode="auto">
            <a:xfrm>
              <a:off x="2029" y="1659"/>
              <a:ext cx="64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Contract</a:t>
              </a:r>
            </a:p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Curve</a:t>
              </a:r>
            </a:p>
          </p:txBody>
        </p:sp>
        <p:sp>
          <p:nvSpPr>
            <p:cNvPr id="170012" name="Line 28"/>
            <p:cNvSpPr>
              <a:spLocks noChangeShapeType="1"/>
            </p:cNvSpPr>
            <p:nvPr/>
          </p:nvSpPr>
          <p:spPr bwMode="auto">
            <a:xfrm>
              <a:off x="2328" y="2150"/>
              <a:ext cx="367" cy="7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70020" name="Text Box 36"/>
          <p:cNvSpPr txBox="1">
            <a:spLocks noChangeArrowheads="1"/>
          </p:cNvSpPr>
          <p:nvPr/>
        </p:nvSpPr>
        <p:spPr bwMode="auto">
          <a:xfrm>
            <a:off x="1028700" y="2371725"/>
            <a:ext cx="1781175" cy="5937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rPr>
              <a:t>E, F, &amp; G 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are</a:t>
            </a: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Pareto efficient. </a:t>
            </a:r>
            <a:endParaRPr lang="en-US" altLang="zh-CN" sz="1600" i="1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170027" name="Line 43"/>
          <p:cNvSpPr>
            <a:spLocks noChangeShapeType="1"/>
          </p:cNvSpPr>
          <p:nvPr/>
        </p:nvSpPr>
        <p:spPr bwMode="auto">
          <a:xfrm>
            <a:off x="4071938" y="6415088"/>
            <a:ext cx="1414462" cy="0"/>
          </a:xfrm>
          <a:prstGeom prst="line">
            <a:avLst/>
          </a:prstGeom>
          <a:noFill/>
          <a:ln w="28575">
            <a:solidFill>
              <a:srgbClr val="00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ransition spd="med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/>
      <p:bldP spid="170020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79CF58-B21F-425A-BB8D-31DE278D4AA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7203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Contract Curve</a:t>
            </a:r>
          </a:p>
        </p:txBody>
      </p:sp>
      <p:sp>
        <p:nvSpPr>
          <p:cNvPr id="17203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charset="-122"/>
              </a:rPr>
              <a:t>All points of tangency between the indifference curves are efficient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Once a point on a contract curve has been chosen, there is no way to move to another point on the contract curve</a:t>
            </a:r>
          </a:p>
          <a:p>
            <a:pPr lvl="1"/>
            <a:r>
              <a:rPr lang="en-US" altLang="zh-CN" i="1" dirty="0" smtClean="0">
                <a:ea typeface="宋体" charset="-122"/>
              </a:rPr>
              <a:t>A modest goal, </a:t>
            </a:r>
            <a:r>
              <a:rPr lang="en-US" altLang="zh-CN" i="1" dirty="0" smtClean="0">
                <a:solidFill>
                  <a:schemeClr val="tx2"/>
                </a:solidFill>
                <a:ea typeface="宋体" charset="-122"/>
              </a:rPr>
              <a:t>does not say which exchanges are best</a:t>
            </a:r>
            <a:endParaRPr lang="en-US" altLang="zh-CN" i="1" dirty="0">
              <a:solidFill>
                <a:schemeClr val="tx2"/>
              </a:solidFill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The contract curve shows all allocations that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are Pareto efficient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Pareto efficient allocation occurs when further trade will make someone worse off</a:t>
            </a:r>
          </a:p>
        </p:txBody>
      </p:sp>
    </p:spTree>
  </p:cSld>
  <p:clrMapOvr>
    <a:masterClrMapping/>
  </p:clrMapOvr>
  <p:transition spd="med">
    <p:zoom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6E6A51-8BE1-48D4-B4F6-0020CB09D5B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Exchange</a:t>
            </a:r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en-US" altLang="zh-CN" dirty="0">
                <a:ea typeface="宋体" charset="-122"/>
              </a:rPr>
              <a:t>Application: The policy implication of Pareto efficiency when removing import quotas: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Remove quotas</a:t>
            </a:r>
          </a:p>
          <a:p>
            <a:pPr marL="1333500" lvl="2" indent="-419100"/>
            <a:r>
              <a:rPr lang="en-US" altLang="zh-CN" dirty="0">
                <a:ea typeface="宋体" charset="-122"/>
              </a:rPr>
              <a:t>US consumers gain</a:t>
            </a:r>
          </a:p>
          <a:p>
            <a:pPr marL="1333500" lvl="2" indent="-419100"/>
            <a:r>
              <a:rPr lang="en-US" altLang="zh-CN" dirty="0">
                <a:ea typeface="宋体" charset="-122"/>
              </a:rPr>
              <a:t>Some US workers lose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Removal of quotas and subsidies to the </a:t>
            </a:r>
            <a:r>
              <a:rPr lang="en-US" altLang="zh-CN" dirty="0" smtClean="0">
                <a:ea typeface="宋体" charset="-122"/>
              </a:rPr>
              <a:t>workers</a:t>
            </a:r>
          </a:p>
          <a:p>
            <a:pPr marL="1333500" lvl="2" indent="-476250"/>
            <a:r>
              <a:rPr lang="en-US" altLang="zh-CN" dirty="0" smtClean="0">
                <a:ea typeface="宋体" charset="-122"/>
              </a:rPr>
              <a:t>US consumers would be better off</a:t>
            </a:r>
          </a:p>
          <a:p>
            <a:pPr marL="1333500" lvl="2" indent="-476250"/>
            <a:r>
              <a:rPr lang="en-US" altLang="zh-CN" dirty="0" smtClean="0">
                <a:ea typeface="宋体" charset="-122"/>
              </a:rPr>
              <a:t>US workers are no worse off and might be better off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2DD20C-F4D0-48B4-A842-70C0AF50F9F6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8023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18023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There are many </a:t>
            </a:r>
            <a:r>
              <a:rPr lang="en-US" altLang="zh-CN" dirty="0" err="1">
                <a:ea typeface="宋体" charset="-122"/>
              </a:rPr>
              <a:t>Jameses</a:t>
            </a:r>
            <a:r>
              <a:rPr lang="en-US" altLang="zh-CN" dirty="0">
                <a:ea typeface="宋体" charset="-122"/>
              </a:rPr>
              <a:t> and </a:t>
            </a:r>
            <a:r>
              <a:rPr lang="en-US" altLang="zh-CN" dirty="0" err="1">
                <a:ea typeface="宋体" charset="-122"/>
              </a:rPr>
              <a:t>Karens</a:t>
            </a:r>
            <a:endParaRPr lang="en-US" altLang="zh-CN" dirty="0">
              <a:ea typeface="宋体" charset="-122"/>
            </a:endParaRPr>
          </a:p>
          <a:p>
            <a:r>
              <a:rPr lang="en-US" altLang="zh-CN" dirty="0">
                <a:ea typeface="宋体" charset="-122"/>
              </a:rPr>
              <a:t>They are price takers</a:t>
            </a:r>
          </a:p>
          <a:p>
            <a:r>
              <a:rPr lang="en-US" altLang="zh-CN" dirty="0">
                <a:ea typeface="宋体" charset="-122"/>
              </a:rPr>
              <a:t>Relative price of food and clothing = 1 </a:t>
            </a:r>
          </a:p>
          <a:p>
            <a:pPr lvl="1"/>
            <a:r>
              <a:rPr lang="en-US" altLang="zh-CN" dirty="0">
                <a:ea typeface="宋体" charset="-122"/>
              </a:rPr>
              <a:t>Trade depends on relative prices, not actual prices</a:t>
            </a:r>
          </a:p>
        </p:txBody>
      </p:sp>
    </p:spTree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C7DE48B-997D-4F10-B98B-73A0B300CE0D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We can show opportunities for trade for many consumers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When prices of food and clothing are equal, we can show the price line, PP’ with a slope of –1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Shows all possible allocations that exchange can achieve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James buys 2 clothing for 2 food: A to C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Karen buys 2 food for 2 clothing: A to C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Both increase satisfaction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F90934-A505-4D0A-BB72-86A88E824B9F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469012" name="Rectangle 20"/>
          <p:cNvSpPr>
            <a:spLocks noChangeArrowheads="1"/>
          </p:cNvSpPr>
          <p:nvPr/>
        </p:nvSpPr>
        <p:spPr bwMode="auto">
          <a:xfrm>
            <a:off x="1903413" y="1878013"/>
            <a:ext cx="5946775" cy="39655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197225" y="1952625"/>
            <a:ext cx="1152525" cy="676275"/>
            <a:chOff x="2014" y="1230"/>
            <a:chExt cx="726" cy="426"/>
          </a:xfrm>
        </p:grpSpPr>
        <p:sp>
          <p:nvSpPr>
            <p:cNvPr id="469014" name="Rectangle 22"/>
            <p:cNvSpPr>
              <a:spLocks noChangeArrowheads="1"/>
            </p:cNvSpPr>
            <p:nvPr/>
          </p:nvSpPr>
          <p:spPr bwMode="auto">
            <a:xfrm>
              <a:off x="2014" y="1230"/>
              <a:ext cx="72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Price Line</a:t>
              </a:r>
            </a:p>
          </p:txBody>
        </p:sp>
        <p:sp>
          <p:nvSpPr>
            <p:cNvPr id="469015" name="Line 23"/>
            <p:cNvSpPr>
              <a:spLocks noChangeShapeType="1"/>
            </p:cNvSpPr>
            <p:nvPr/>
          </p:nvSpPr>
          <p:spPr bwMode="auto">
            <a:xfrm flipH="1">
              <a:off x="2105" y="1481"/>
              <a:ext cx="11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9016" name="Rectangle 24"/>
          <p:cNvSpPr>
            <a:spLocks noChangeArrowheads="1"/>
          </p:cNvSpPr>
          <p:nvPr/>
        </p:nvSpPr>
        <p:spPr bwMode="auto">
          <a:xfrm>
            <a:off x="1825625" y="1419225"/>
            <a:ext cx="530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469017" name="Rectangle 25"/>
          <p:cNvSpPr>
            <a:spLocks noChangeArrowheads="1"/>
          </p:cNvSpPr>
          <p:nvPr/>
        </p:nvSpPr>
        <p:spPr bwMode="auto">
          <a:xfrm>
            <a:off x="7767638" y="1460500"/>
            <a:ext cx="39528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</a:p>
        </p:txBody>
      </p:sp>
      <p:sp>
        <p:nvSpPr>
          <p:cNvPr id="469018" name="Rectangle 26"/>
          <p:cNvSpPr>
            <a:spLocks noChangeArrowheads="1"/>
          </p:cNvSpPr>
          <p:nvPr/>
        </p:nvSpPr>
        <p:spPr bwMode="auto">
          <a:xfrm>
            <a:off x="1520825" y="5761038"/>
            <a:ext cx="37147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6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</a:p>
        </p:txBody>
      </p:sp>
      <p:sp>
        <p:nvSpPr>
          <p:cNvPr id="469019" name="Rectangle 27"/>
          <p:cNvSpPr>
            <a:spLocks noChangeArrowheads="1"/>
          </p:cNvSpPr>
          <p:nvPr/>
        </p:nvSpPr>
        <p:spPr bwMode="auto">
          <a:xfrm>
            <a:off x="1368425" y="1800225"/>
            <a:ext cx="439738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sp>
        <p:nvSpPr>
          <p:cNvPr id="469020" name="Rectangle 28"/>
          <p:cNvSpPr>
            <a:spLocks noChangeArrowheads="1"/>
          </p:cNvSpPr>
          <p:nvPr/>
        </p:nvSpPr>
        <p:spPr bwMode="auto">
          <a:xfrm>
            <a:off x="7234238" y="5837238"/>
            <a:ext cx="530225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10F</a:t>
            </a:r>
          </a:p>
        </p:txBody>
      </p:sp>
      <p:sp>
        <p:nvSpPr>
          <p:cNvPr id="469021" name="Rectangle 29"/>
          <p:cNvSpPr>
            <a:spLocks noChangeArrowheads="1"/>
          </p:cNvSpPr>
          <p:nvPr/>
        </p:nvSpPr>
        <p:spPr bwMode="auto">
          <a:xfrm>
            <a:off x="7843838" y="5456238"/>
            <a:ext cx="4397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6C</a:t>
            </a:r>
          </a:p>
        </p:txBody>
      </p:sp>
      <p:sp>
        <p:nvSpPr>
          <p:cNvPr id="469022" name="Rectangle 30"/>
          <p:cNvSpPr>
            <a:spLocks noChangeArrowheads="1"/>
          </p:cNvSpPr>
          <p:nvPr/>
        </p:nvSpPr>
        <p:spPr bwMode="auto">
          <a:xfrm>
            <a:off x="987425" y="3989388"/>
            <a:ext cx="8985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</a:p>
        </p:txBody>
      </p:sp>
      <p:sp>
        <p:nvSpPr>
          <p:cNvPr id="469023" name="Line 31"/>
          <p:cNvSpPr>
            <a:spLocks noChangeShapeType="1"/>
          </p:cNvSpPr>
          <p:nvPr/>
        </p:nvSpPr>
        <p:spPr bwMode="auto">
          <a:xfrm>
            <a:off x="1423988" y="46799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24" name="Line 32"/>
          <p:cNvSpPr>
            <a:spLocks noChangeShapeType="1"/>
          </p:cNvSpPr>
          <p:nvPr/>
        </p:nvSpPr>
        <p:spPr bwMode="auto">
          <a:xfrm>
            <a:off x="1423988" y="34607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25" name="Rectangle 33"/>
          <p:cNvSpPr>
            <a:spLocks noChangeArrowheads="1"/>
          </p:cNvSpPr>
          <p:nvPr/>
        </p:nvSpPr>
        <p:spPr bwMode="auto">
          <a:xfrm>
            <a:off x="7885113" y="3417888"/>
            <a:ext cx="898525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Clothing</a:t>
            </a:r>
          </a:p>
        </p:txBody>
      </p:sp>
      <p:sp>
        <p:nvSpPr>
          <p:cNvPr id="469026" name="Line 34"/>
          <p:cNvSpPr>
            <a:spLocks noChangeShapeType="1"/>
          </p:cNvSpPr>
          <p:nvPr/>
        </p:nvSpPr>
        <p:spPr bwMode="auto">
          <a:xfrm>
            <a:off x="8321675" y="41084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27" name="Line 35"/>
          <p:cNvSpPr>
            <a:spLocks noChangeShapeType="1"/>
          </p:cNvSpPr>
          <p:nvPr/>
        </p:nvSpPr>
        <p:spPr bwMode="auto">
          <a:xfrm>
            <a:off x="8321675" y="2889250"/>
            <a:ext cx="0" cy="582613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9028" name="Rectangle 36"/>
          <p:cNvSpPr>
            <a:spLocks noChangeArrowheads="1"/>
          </p:cNvSpPr>
          <p:nvPr/>
        </p:nvSpPr>
        <p:spPr bwMode="auto">
          <a:xfrm>
            <a:off x="5367338" y="1504950"/>
            <a:ext cx="1312862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 Food</a:t>
            </a:r>
          </a:p>
        </p:txBody>
      </p:sp>
      <p:sp>
        <p:nvSpPr>
          <p:cNvPr id="469029" name="Rectangle 37"/>
          <p:cNvSpPr>
            <a:spLocks noChangeArrowheads="1"/>
          </p:cNvSpPr>
          <p:nvPr/>
        </p:nvSpPr>
        <p:spPr bwMode="auto">
          <a:xfrm>
            <a:off x="2359025" y="5999163"/>
            <a:ext cx="12636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 Food</a:t>
            </a:r>
          </a:p>
        </p:txBody>
      </p:sp>
      <p:sp>
        <p:nvSpPr>
          <p:cNvPr id="469030" name="Line 38"/>
          <p:cNvSpPr>
            <a:spLocks noChangeShapeType="1"/>
          </p:cNvSpPr>
          <p:nvPr/>
        </p:nvSpPr>
        <p:spPr bwMode="auto">
          <a:xfrm flipH="1">
            <a:off x="3598863" y="1665288"/>
            <a:ext cx="1624012" cy="0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1893888" y="3551238"/>
            <a:ext cx="3305175" cy="2290762"/>
            <a:chOff x="1193" y="2237"/>
            <a:chExt cx="2082" cy="1443"/>
          </a:xfrm>
        </p:grpSpPr>
        <p:sp>
          <p:nvSpPr>
            <p:cNvPr id="469032" name="Rectangle 40"/>
            <p:cNvSpPr>
              <a:spLocks noChangeArrowheads="1"/>
            </p:cNvSpPr>
            <p:nvPr/>
          </p:nvSpPr>
          <p:spPr bwMode="auto">
            <a:xfrm>
              <a:off x="3069" y="2237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</a:p>
          </p:txBody>
        </p:sp>
        <p:sp>
          <p:nvSpPr>
            <p:cNvPr id="469033" name="Oval 41"/>
            <p:cNvSpPr>
              <a:spLocks noChangeArrowheads="1"/>
            </p:cNvSpPr>
            <p:nvPr/>
          </p:nvSpPr>
          <p:spPr bwMode="auto">
            <a:xfrm>
              <a:off x="2976" y="248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34" name="Line 42"/>
            <p:cNvSpPr>
              <a:spLocks noChangeShapeType="1"/>
            </p:cNvSpPr>
            <p:nvPr/>
          </p:nvSpPr>
          <p:spPr bwMode="auto">
            <a:xfrm flipH="1">
              <a:off x="1193" y="2536"/>
              <a:ext cx="179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35" name="Line 43"/>
            <p:cNvSpPr>
              <a:spLocks noChangeShapeType="1"/>
            </p:cNvSpPr>
            <p:nvPr/>
          </p:nvSpPr>
          <p:spPr bwMode="auto">
            <a:xfrm>
              <a:off x="3024" y="2593"/>
              <a:ext cx="0" cy="10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9037" name="Line 45"/>
          <p:cNvSpPr>
            <a:spLocks noChangeShapeType="1"/>
          </p:cNvSpPr>
          <p:nvPr/>
        </p:nvSpPr>
        <p:spPr bwMode="auto">
          <a:xfrm flipH="1">
            <a:off x="3951288" y="6172200"/>
            <a:ext cx="1624012" cy="0"/>
          </a:xfrm>
          <a:prstGeom prst="line">
            <a:avLst/>
          </a:prstGeom>
          <a:noFill/>
          <a:ln w="25400">
            <a:solidFill>
              <a:srgbClr val="1C4E35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68"/>
          <p:cNvGrpSpPr>
            <a:grpSpLocks/>
          </p:cNvGrpSpPr>
          <p:nvPr/>
        </p:nvGrpSpPr>
        <p:grpSpPr bwMode="auto">
          <a:xfrm>
            <a:off x="1893888" y="4887913"/>
            <a:ext cx="4660900" cy="954087"/>
            <a:chOff x="1193" y="3079"/>
            <a:chExt cx="2936" cy="601"/>
          </a:xfrm>
        </p:grpSpPr>
        <p:sp>
          <p:nvSpPr>
            <p:cNvPr id="469038" name="Oval 46"/>
            <p:cNvSpPr>
              <a:spLocks noChangeArrowheads="1"/>
            </p:cNvSpPr>
            <p:nvPr/>
          </p:nvSpPr>
          <p:spPr bwMode="auto">
            <a:xfrm>
              <a:off x="3888" y="334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39" name="Rectangle 47"/>
            <p:cNvSpPr>
              <a:spLocks noChangeArrowheads="1"/>
            </p:cNvSpPr>
            <p:nvPr/>
          </p:nvSpPr>
          <p:spPr bwMode="auto">
            <a:xfrm>
              <a:off x="3923" y="3079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469040" name="Line 48"/>
            <p:cNvSpPr>
              <a:spLocks noChangeShapeType="1"/>
            </p:cNvSpPr>
            <p:nvPr/>
          </p:nvSpPr>
          <p:spPr bwMode="auto">
            <a:xfrm flipH="1">
              <a:off x="1193" y="3400"/>
              <a:ext cx="270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1" name="Line 49"/>
            <p:cNvSpPr>
              <a:spLocks noChangeShapeType="1"/>
            </p:cNvSpPr>
            <p:nvPr/>
          </p:nvSpPr>
          <p:spPr bwMode="auto">
            <a:xfrm>
              <a:off x="3936" y="3361"/>
              <a:ext cx="0" cy="31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9042" name="Rectangle 50"/>
          <p:cNvSpPr>
            <a:spLocks noChangeArrowheads="1"/>
          </p:cNvSpPr>
          <p:nvPr/>
        </p:nvSpPr>
        <p:spPr bwMode="auto">
          <a:xfrm>
            <a:off x="5316538" y="1949450"/>
            <a:ext cx="2622550" cy="8318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Begin at A:</a:t>
            </a: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Each James buys 2C and sells 2F</a:t>
            </a: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moving from 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 to 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2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, which </a:t>
            </a: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is preferred (A to C).</a:t>
            </a:r>
          </a:p>
        </p:txBody>
      </p:sp>
      <p:sp>
        <p:nvSpPr>
          <p:cNvPr id="469043" name="Rectangle 51"/>
          <p:cNvSpPr>
            <a:spLocks noChangeArrowheads="1"/>
          </p:cNvSpPr>
          <p:nvPr/>
        </p:nvSpPr>
        <p:spPr bwMode="auto">
          <a:xfrm>
            <a:off x="425450" y="2273300"/>
            <a:ext cx="2017713" cy="1014413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Begin at A:</a:t>
            </a: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Each Karen buys 2F and sells 2C moving from</a:t>
            </a: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 to U</a:t>
            </a:r>
            <a:r>
              <a:rPr lang="en-US" altLang="zh-CN" sz="12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2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2</a:t>
            </a:r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, which </a:t>
            </a:r>
          </a:p>
          <a:p>
            <a:r>
              <a:rPr lang="en-US" altLang="zh-CN" sz="1200">
                <a:solidFill>
                  <a:schemeClr val="tx1"/>
                </a:solidFill>
                <a:latin typeface="Arial" charset="0"/>
                <a:ea typeface="宋体" charset="-122"/>
              </a:rPr>
              <a:t>is preferred (A to C).</a:t>
            </a:r>
          </a:p>
        </p:txBody>
      </p:sp>
      <p:grpSp>
        <p:nvGrpSpPr>
          <p:cNvPr id="5" name="Group 52"/>
          <p:cNvGrpSpPr>
            <a:grpSpLocks/>
          </p:cNvGrpSpPr>
          <p:nvPr/>
        </p:nvGrpSpPr>
        <p:grpSpPr bwMode="auto">
          <a:xfrm>
            <a:off x="2816225" y="2257425"/>
            <a:ext cx="4181475" cy="3455988"/>
            <a:chOff x="1774" y="1422"/>
            <a:chExt cx="2634" cy="2177"/>
          </a:xfrm>
        </p:grpSpPr>
        <p:sp>
          <p:nvSpPr>
            <p:cNvPr id="469045" name="Line 53"/>
            <p:cNvSpPr>
              <a:spLocks noChangeShapeType="1"/>
            </p:cNvSpPr>
            <p:nvPr/>
          </p:nvSpPr>
          <p:spPr bwMode="auto">
            <a:xfrm>
              <a:off x="2033" y="1633"/>
              <a:ext cx="2127" cy="1935"/>
            </a:xfrm>
            <a:prstGeom prst="line">
              <a:avLst/>
            </a:prstGeom>
            <a:noFill/>
            <a:ln w="50800">
              <a:solidFill>
                <a:srgbClr val="80008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9046" name="Rectangle 54"/>
            <p:cNvSpPr>
              <a:spLocks noChangeArrowheads="1"/>
            </p:cNvSpPr>
            <p:nvPr/>
          </p:nvSpPr>
          <p:spPr bwMode="auto">
            <a:xfrm>
              <a:off x="1774" y="1422"/>
              <a:ext cx="19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</a:t>
              </a:r>
            </a:p>
          </p:txBody>
        </p:sp>
        <p:sp>
          <p:nvSpPr>
            <p:cNvPr id="469047" name="Rectangle 55"/>
            <p:cNvSpPr>
              <a:spLocks noChangeArrowheads="1"/>
            </p:cNvSpPr>
            <p:nvPr/>
          </p:nvSpPr>
          <p:spPr bwMode="auto">
            <a:xfrm>
              <a:off x="4173" y="3389"/>
              <a:ext cx="23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P’</a:t>
              </a:r>
            </a:p>
          </p:txBody>
        </p:sp>
      </p:grp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4040188" y="2470150"/>
            <a:ext cx="3249612" cy="2476500"/>
            <a:chOff x="2545" y="1556"/>
            <a:chExt cx="2047" cy="1560"/>
          </a:xfrm>
        </p:grpSpPr>
        <p:sp>
          <p:nvSpPr>
            <p:cNvPr id="469049" name="Freeform 57"/>
            <p:cNvSpPr>
              <a:spLocks/>
            </p:cNvSpPr>
            <p:nvPr/>
          </p:nvSpPr>
          <p:spPr bwMode="auto">
            <a:xfrm>
              <a:off x="2545" y="1556"/>
              <a:ext cx="1875" cy="156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5" y="279"/>
                </a:cxn>
                <a:cxn ang="0">
                  <a:pos x="128" y="418"/>
                </a:cxn>
                <a:cxn ang="0">
                  <a:pos x="184" y="547"/>
                </a:cxn>
                <a:cxn ang="0">
                  <a:pos x="248" y="676"/>
                </a:cxn>
                <a:cxn ang="0">
                  <a:pos x="326" y="795"/>
                </a:cxn>
                <a:cxn ang="0">
                  <a:pos x="417" y="903"/>
                </a:cxn>
                <a:cxn ang="0">
                  <a:pos x="524" y="1007"/>
                </a:cxn>
                <a:cxn ang="0">
                  <a:pos x="651" y="1099"/>
                </a:cxn>
                <a:cxn ang="0">
                  <a:pos x="792" y="1182"/>
                </a:cxn>
                <a:cxn ang="0">
                  <a:pos x="948" y="1260"/>
                </a:cxn>
                <a:cxn ang="0">
                  <a:pos x="1117" y="1327"/>
                </a:cxn>
                <a:cxn ang="0">
                  <a:pos x="1301" y="1389"/>
                </a:cxn>
                <a:cxn ang="0">
                  <a:pos x="1485" y="1451"/>
                </a:cxn>
                <a:cxn ang="0">
                  <a:pos x="1874" y="1559"/>
                </a:cxn>
              </a:cxnLst>
              <a:rect l="0" t="0" r="r" b="b"/>
              <a:pathLst>
                <a:path w="1875" h="1560">
                  <a:moveTo>
                    <a:pt x="0" y="0"/>
                  </a:moveTo>
                  <a:lnTo>
                    <a:pt x="85" y="279"/>
                  </a:lnTo>
                  <a:lnTo>
                    <a:pt x="128" y="418"/>
                  </a:lnTo>
                  <a:lnTo>
                    <a:pt x="184" y="547"/>
                  </a:lnTo>
                  <a:lnTo>
                    <a:pt x="248" y="676"/>
                  </a:lnTo>
                  <a:lnTo>
                    <a:pt x="326" y="795"/>
                  </a:lnTo>
                  <a:lnTo>
                    <a:pt x="417" y="903"/>
                  </a:lnTo>
                  <a:lnTo>
                    <a:pt x="524" y="1007"/>
                  </a:lnTo>
                  <a:lnTo>
                    <a:pt x="651" y="1099"/>
                  </a:lnTo>
                  <a:lnTo>
                    <a:pt x="792" y="1182"/>
                  </a:lnTo>
                  <a:lnTo>
                    <a:pt x="948" y="1260"/>
                  </a:lnTo>
                  <a:lnTo>
                    <a:pt x="1117" y="1327"/>
                  </a:lnTo>
                  <a:lnTo>
                    <a:pt x="1301" y="1389"/>
                  </a:lnTo>
                  <a:lnTo>
                    <a:pt x="1485" y="1451"/>
                  </a:lnTo>
                  <a:lnTo>
                    <a:pt x="1874" y="1559"/>
                  </a:lnTo>
                </a:path>
              </a:pathLst>
            </a:custGeom>
            <a:noFill/>
            <a:ln w="50800" cap="flat" cmpd="sng">
              <a:solidFill>
                <a:srgbClr val="CC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50" name="Rectangle 58"/>
            <p:cNvSpPr>
              <a:spLocks noChangeArrowheads="1"/>
            </p:cNvSpPr>
            <p:nvPr/>
          </p:nvSpPr>
          <p:spPr bwMode="auto">
            <a:xfrm>
              <a:off x="4317" y="2861"/>
              <a:ext cx="27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3813175" y="2627313"/>
            <a:ext cx="3171825" cy="2851150"/>
            <a:chOff x="2402" y="1655"/>
            <a:chExt cx="1998" cy="1796"/>
          </a:xfrm>
        </p:grpSpPr>
        <p:sp>
          <p:nvSpPr>
            <p:cNvPr id="469052" name="Freeform 60"/>
            <p:cNvSpPr>
              <a:spLocks/>
            </p:cNvSpPr>
            <p:nvPr/>
          </p:nvSpPr>
          <p:spPr bwMode="auto">
            <a:xfrm>
              <a:off x="2402" y="1655"/>
              <a:ext cx="1769" cy="1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25"/>
                </a:cxn>
                <a:cxn ang="0">
                  <a:pos x="120" y="484"/>
                </a:cxn>
                <a:cxn ang="0">
                  <a:pos x="173" y="638"/>
                </a:cxn>
                <a:cxn ang="0">
                  <a:pos x="233" y="786"/>
                </a:cxn>
                <a:cxn ang="0">
                  <a:pos x="300" y="923"/>
                </a:cxn>
                <a:cxn ang="0">
                  <a:pos x="387" y="1054"/>
                </a:cxn>
                <a:cxn ang="0">
                  <a:pos x="487" y="1174"/>
                </a:cxn>
                <a:cxn ang="0">
                  <a:pos x="607" y="1276"/>
                </a:cxn>
                <a:cxn ang="0">
                  <a:pos x="741" y="1373"/>
                </a:cxn>
                <a:cxn ang="0">
                  <a:pos x="894" y="1459"/>
                </a:cxn>
                <a:cxn ang="0">
                  <a:pos x="1054" y="1533"/>
                </a:cxn>
                <a:cxn ang="0">
                  <a:pos x="1221" y="1607"/>
                </a:cxn>
                <a:cxn ang="0">
                  <a:pos x="1401" y="1670"/>
                </a:cxn>
                <a:cxn ang="0">
                  <a:pos x="1768" y="1795"/>
                </a:cxn>
              </a:cxnLst>
              <a:rect l="0" t="0" r="r" b="b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53" name="Rectangle 61"/>
            <p:cNvSpPr>
              <a:spLocks noChangeArrowheads="1"/>
            </p:cNvSpPr>
            <p:nvPr/>
          </p:nvSpPr>
          <p:spPr bwMode="auto">
            <a:xfrm>
              <a:off x="4125" y="3197"/>
              <a:ext cx="275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8" name="Group 62"/>
          <p:cNvGrpSpPr>
            <a:grpSpLocks/>
          </p:cNvGrpSpPr>
          <p:nvPr/>
        </p:nvGrpSpPr>
        <p:grpSpPr bwMode="auto">
          <a:xfrm>
            <a:off x="3735388" y="2797175"/>
            <a:ext cx="2592387" cy="2960688"/>
            <a:chOff x="2353" y="1762"/>
            <a:chExt cx="1633" cy="1865"/>
          </a:xfrm>
        </p:grpSpPr>
        <p:sp>
          <p:nvSpPr>
            <p:cNvPr id="469055" name="Freeform 63"/>
            <p:cNvSpPr>
              <a:spLocks/>
            </p:cNvSpPr>
            <p:nvPr/>
          </p:nvSpPr>
          <p:spPr bwMode="auto">
            <a:xfrm>
              <a:off x="2353" y="1762"/>
              <a:ext cx="1633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88"/>
                </a:cxn>
                <a:cxn ang="0">
                  <a:pos x="459" y="140"/>
                </a:cxn>
                <a:cxn ang="0">
                  <a:pos x="605" y="193"/>
                </a:cxn>
                <a:cxn ang="0">
                  <a:pos x="746" y="257"/>
                </a:cxn>
                <a:cxn ang="0">
                  <a:pos x="873" y="333"/>
                </a:cxn>
                <a:cxn ang="0">
                  <a:pos x="994" y="420"/>
                </a:cxn>
                <a:cxn ang="0">
                  <a:pos x="1103" y="526"/>
                </a:cxn>
                <a:cxn ang="0">
                  <a:pos x="1198" y="648"/>
                </a:cxn>
                <a:cxn ang="0">
                  <a:pos x="1281" y="777"/>
                </a:cxn>
                <a:cxn ang="0">
                  <a:pos x="1358" y="928"/>
                </a:cxn>
                <a:cxn ang="0">
                  <a:pos x="1422" y="1080"/>
                </a:cxn>
                <a:cxn ang="0">
                  <a:pos x="1479" y="1250"/>
                </a:cxn>
                <a:cxn ang="0">
                  <a:pos x="1536" y="1419"/>
                </a:cxn>
                <a:cxn ang="0">
                  <a:pos x="1632" y="1775"/>
                </a:cxn>
              </a:cxnLst>
              <a:rect l="0" t="0" r="r" b="b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56" name="Rectangle 64"/>
            <p:cNvSpPr>
              <a:spLocks noChangeArrowheads="1"/>
            </p:cNvSpPr>
            <p:nvPr/>
          </p:nvSpPr>
          <p:spPr bwMode="auto">
            <a:xfrm>
              <a:off x="3597" y="3437"/>
              <a:ext cx="28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9" name="Group 65"/>
          <p:cNvGrpSpPr>
            <a:grpSpLocks/>
          </p:cNvGrpSpPr>
          <p:nvPr/>
        </p:nvGrpSpPr>
        <p:grpSpPr bwMode="auto">
          <a:xfrm>
            <a:off x="3195638" y="3325813"/>
            <a:ext cx="2370137" cy="2432050"/>
            <a:chOff x="2013" y="2095"/>
            <a:chExt cx="1493" cy="1532"/>
          </a:xfrm>
        </p:grpSpPr>
        <p:sp>
          <p:nvSpPr>
            <p:cNvPr id="469058" name="Freeform 66"/>
            <p:cNvSpPr>
              <a:spLocks/>
            </p:cNvSpPr>
            <p:nvPr/>
          </p:nvSpPr>
          <p:spPr bwMode="auto">
            <a:xfrm>
              <a:off x="2013" y="2095"/>
              <a:ext cx="1493" cy="144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86" y="70"/>
                </a:cxn>
                <a:cxn ang="0">
                  <a:pos x="421" y="111"/>
                </a:cxn>
                <a:cxn ang="0">
                  <a:pos x="555" y="158"/>
                </a:cxn>
                <a:cxn ang="0">
                  <a:pos x="684" y="210"/>
                </a:cxn>
                <a:cxn ang="0">
                  <a:pos x="802" y="274"/>
                </a:cxn>
                <a:cxn ang="0">
                  <a:pos x="909" y="344"/>
                </a:cxn>
                <a:cxn ang="0">
                  <a:pos x="1010" y="426"/>
                </a:cxn>
                <a:cxn ang="0">
                  <a:pos x="1094" y="525"/>
                </a:cxn>
                <a:cxn ang="0">
                  <a:pos x="1172" y="636"/>
                </a:cxn>
                <a:cxn ang="0">
                  <a:pos x="1240" y="753"/>
                </a:cxn>
                <a:cxn ang="0">
                  <a:pos x="1301" y="882"/>
                </a:cxn>
                <a:cxn ang="0">
                  <a:pos x="1352" y="1016"/>
                </a:cxn>
                <a:cxn ang="0">
                  <a:pos x="1402" y="1156"/>
                </a:cxn>
                <a:cxn ang="0">
                  <a:pos x="1492" y="1442"/>
                </a:cxn>
              </a:cxnLst>
              <a:rect l="0" t="0" r="r" b="b"/>
              <a:pathLst>
                <a:path w="1493" h="1443">
                  <a:moveTo>
                    <a:pt x="0" y="0"/>
                  </a:moveTo>
                  <a:lnTo>
                    <a:pt x="286" y="70"/>
                  </a:lnTo>
                  <a:lnTo>
                    <a:pt x="421" y="111"/>
                  </a:lnTo>
                  <a:lnTo>
                    <a:pt x="555" y="158"/>
                  </a:lnTo>
                  <a:lnTo>
                    <a:pt x="684" y="210"/>
                  </a:lnTo>
                  <a:lnTo>
                    <a:pt x="802" y="274"/>
                  </a:lnTo>
                  <a:lnTo>
                    <a:pt x="909" y="344"/>
                  </a:lnTo>
                  <a:lnTo>
                    <a:pt x="1010" y="426"/>
                  </a:lnTo>
                  <a:lnTo>
                    <a:pt x="1094" y="525"/>
                  </a:lnTo>
                  <a:lnTo>
                    <a:pt x="1172" y="636"/>
                  </a:lnTo>
                  <a:lnTo>
                    <a:pt x="1240" y="753"/>
                  </a:lnTo>
                  <a:lnTo>
                    <a:pt x="1301" y="882"/>
                  </a:lnTo>
                  <a:lnTo>
                    <a:pt x="1352" y="1016"/>
                  </a:lnTo>
                  <a:lnTo>
                    <a:pt x="1402" y="1156"/>
                  </a:lnTo>
                  <a:lnTo>
                    <a:pt x="1492" y="1442"/>
                  </a:lnTo>
                </a:path>
              </a:pathLst>
            </a:custGeom>
            <a:noFill/>
            <a:ln w="5080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9059" name="Rectangle 67"/>
            <p:cNvSpPr>
              <a:spLocks noChangeArrowheads="1"/>
            </p:cNvSpPr>
            <p:nvPr/>
          </p:nvSpPr>
          <p:spPr bwMode="auto">
            <a:xfrm>
              <a:off x="3117" y="3437"/>
              <a:ext cx="287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4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  <a:r>
                <a:rPr lang="en-US" altLang="zh-CN" sz="1400" baseline="30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6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46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42" grpId="0" animBg="1" autoUpdateAnimBg="0"/>
      <p:bldP spid="46904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FB2E59-8A51-449C-BACD-CB30500A7D4F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4710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4710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P</a:t>
            </a: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rices lead to equilibrium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>
                <a:ea typeface="宋体" charset="-122"/>
              </a:rPr>
              <a:t>amount of clothing that Karen wanted to sell is equal to the amount of clothing that James wanted to buy</a:t>
            </a:r>
          </a:p>
          <a:p>
            <a:pPr lvl="1"/>
            <a:r>
              <a:rPr lang="en-US" altLang="zh-CN" dirty="0">
                <a:ea typeface="宋体" charset="-122"/>
              </a:rPr>
              <a:t>An 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equilibrium</a:t>
            </a:r>
            <a:r>
              <a:rPr lang="en-US" altLang="zh-CN" dirty="0">
                <a:ea typeface="宋体" charset="-122"/>
              </a:rPr>
              <a:t> is a set of prices at which the quantity demanded equals the quantity supplied in every market</a:t>
            </a:r>
          </a:p>
          <a:p>
            <a:pPr lvl="2"/>
            <a:r>
              <a:rPr lang="en-US" altLang="zh-CN" dirty="0">
                <a:ea typeface="宋体" charset="-122"/>
              </a:rPr>
              <a:t>Also called 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competitive equilibrium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031E41-5D46-4020-B2B9-9A1F22B371D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Not all prices lead to equilibrium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If the MRSs of the players are not equal, then we are not in equilibrium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If the price of food is 1 and price of clothing is 3: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James is unwilling to trade, MRS = ½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Karen is happy to sell clothing at that price but has no one to sell to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Market is in disequilibrium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E01284-DB4C-4CC6-AB43-FA97783FADCF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473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Disequilibrium is only temporary in a competitive market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Excess demand will cause price to rise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Excess supply will cause price to fall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 our example, we have excess supply of clothing and excess demand of food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Should expect the price of food to increase relative to price of clothing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Prices adjust until equilibrium is reached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B24E1D-F623-42E2-B2D6-5D4BB93C4E0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20275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Economic Efficiency of Competitive Markets</a:t>
            </a:r>
          </a:p>
        </p:txBody>
      </p:sp>
      <p:sp>
        <p:nvSpPr>
          <p:cNvPr id="20275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Allocation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in a competitive equilibrium is economically efficient</a:t>
            </a:r>
          </a:p>
          <a:p>
            <a:pPr lvl="1"/>
            <a:r>
              <a:rPr lang="en-US" altLang="zh-CN" dirty="0">
                <a:ea typeface="宋体" charset="-122"/>
              </a:rPr>
              <a:t>The efficient point must occur where the two indifference curves are </a:t>
            </a:r>
            <a:r>
              <a:rPr lang="en-US" altLang="zh-CN" dirty="0" smtClean="0">
                <a:ea typeface="宋体" charset="-122"/>
              </a:rPr>
              <a:t>tangent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Best example of Adam Smith’s invisible hand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solidFill>
                  <a:srgbClr val="C00000"/>
                </a:solidFill>
                <a:ea typeface="宋体" charset="-122"/>
              </a:rPr>
              <a:t>Economy will automatically allocate all resources efficiently without need for regulatory control</a:t>
            </a:r>
          </a:p>
          <a:p>
            <a:pPr lvl="2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Supports argument for less government intervention and more highly competitive markets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0E4FE1C-763A-4203-B594-D915B8FD91F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General Equilibrium Analysis</a:t>
            </a:r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To study how markets interrelate, we can use </a:t>
            </a:r>
            <a:r>
              <a:rPr lang="en-US" altLang="zh-CN" b="1">
                <a:solidFill>
                  <a:srgbClr val="8D7DFF"/>
                </a:solidFill>
                <a:ea typeface="宋体" charset="-122"/>
              </a:rPr>
              <a:t>general equilibrium analysis</a:t>
            </a:r>
          </a:p>
          <a:p>
            <a:pPr lvl="1"/>
            <a:r>
              <a:rPr lang="en-US" altLang="zh-CN">
                <a:ea typeface="宋体" charset="-122"/>
              </a:rPr>
              <a:t>Simultaneous determination of the prices and quantities in all relevant markets, taking into account feedback effects</a:t>
            </a:r>
          </a:p>
          <a:p>
            <a:r>
              <a:rPr lang="en-US" altLang="zh-CN">
                <a:ea typeface="宋体" charset="-122"/>
              </a:rPr>
              <a:t>The </a:t>
            </a:r>
            <a:r>
              <a:rPr lang="en-US" altLang="zh-CN" b="1">
                <a:solidFill>
                  <a:srgbClr val="8D7DFF"/>
                </a:solidFill>
                <a:ea typeface="宋体" charset="-122"/>
              </a:rPr>
              <a:t>feedback effect</a:t>
            </a:r>
            <a:r>
              <a:rPr lang="en-US" altLang="zh-CN">
                <a:ea typeface="宋体" charset="-122"/>
              </a:rPr>
              <a:t> is the price or quantity adjustment in one market caused by price and quantity adjustments in related markets</a:t>
            </a:r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150263-F451-41D5-B164-7C3C6DE3ABEC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charset="-122"/>
              </a:rPr>
              <a:t>Consumer Equilibrium in a Competitive Market</a:t>
            </a:r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First Theorem of Welfare Economics</a:t>
            </a:r>
          </a:p>
          <a:p>
            <a:pPr lvl="1"/>
            <a:r>
              <a:rPr lang="en-US" altLang="zh-CN" dirty="0">
                <a:ea typeface="宋体" charset="-122"/>
              </a:rPr>
              <a:t>If everyone trades in a competitive marketplace, all mutually beneficial trades will be completed and the resulting equilibrium allocation of resources will be economically efficient</a:t>
            </a:r>
          </a:p>
          <a:p>
            <a:pPr lvl="1"/>
            <a:r>
              <a:rPr lang="en-US" altLang="zh-CN" dirty="0">
                <a:ea typeface="宋体" charset="-122"/>
              </a:rPr>
              <a:t>Welfare economics involves the normative evaluation of markets and economic policy</a:t>
            </a:r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F2124AB-50C1-490B-9754-2887BF63C910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Consumer Equilibrium in a Competitive Market</a:t>
            </a:r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/>
            <a:r>
              <a:rPr lang="en-US" altLang="zh-CN" sz="2700" dirty="0">
                <a:ea typeface="宋体" charset="-122"/>
              </a:rPr>
              <a:t>Competitive equilibrium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zh-CN" sz="2300" dirty="0">
                <a:ea typeface="宋体" charset="-122"/>
              </a:rPr>
              <a:t>Because the indifference curves are tangent, all MRSs are equal between consumers</a:t>
            </a:r>
          </a:p>
          <a:p>
            <a:pPr marL="933450" lvl="1" indent="-476250">
              <a:buFont typeface="Wingdings" pitchFamily="2" charset="2"/>
              <a:buAutoNum type="arabicPeriod"/>
            </a:pPr>
            <a:r>
              <a:rPr lang="en-US" altLang="zh-CN" sz="2300" dirty="0">
                <a:ea typeface="宋体" charset="-122"/>
              </a:rPr>
              <a:t>Because each indifference curve is tangent to the price line, each person’s MRS is equal to the price ratio of the two goods</a:t>
            </a:r>
          </a:p>
        </p:txBody>
      </p:sp>
      <p:graphicFrame>
        <p:nvGraphicFramePr>
          <p:cNvPr id="544768" name="Object 1024"/>
          <p:cNvGraphicFramePr>
            <a:graphicFrameLocks noChangeAspect="1"/>
          </p:cNvGraphicFramePr>
          <p:nvPr/>
        </p:nvGraphicFramePr>
        <p:xfrm>
          <a:off x="2054225" y="4610100"/>
          <a:ext cx="5321300" cy="1219200"/>
        </p:xfrm>
        <a:graphic>
          <a:graphicData uri="http://schemas.openxmlformats.org/presentationml/2006/ole">
            <p:oleObj spid="_x0000_s1026" name="Equation" r:id="rId4" imgW="1663560" imgH="380880" progId="Equation.3">
              <p:embed/>
            </p:oleObj>
          </a:graphicData>
        </a:graphic>
      </p:graphicFrame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BB96DE3-F70B-4A70-AB4A-F5C424559DF1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Equity and Efficiency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Although there are many efficient allocations, some may be more fair than others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difficult question is, what is the most equitable allocation?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B</a:t>
            </a:r>
            <a:r>
              <a:rPr lang="en-US" altLang="zh-CN" dirty="0" smtClean="0">
                <a:ea typeface="宋体" charset="-122"/>
              </a:rPr>
              <a:t>elieve </a:t>
            </a:r>
            <a:r>
              <a:rPr lang="en-US" altLang="zh-CN" dirty="0">
                <a:ea typeface="宋体" charset="-122"/>
              </a:rPr>
              <a:t>that efficient allocation from competitive markets will give an equitable </a:t>
            </a:r>
            <a:r>
              <a:rPr lang="en-US" altLang="zh-CN" dirty="0" smtClean="0">
                <a:ea typeface="宋体" charset="-122"/>
              </a:rPr>
              <a:t>allocation?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CC9ADAE-17AB-4153-866D-615347D4AAF4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Utility Possibilities Frontier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From the </a:t>
            </a:r>
            <a:r>
              <a:rPr lang="en-US" altLang="zh-CN" dirty="0" err="1">
                <a:ea typeface="宋体" charset="-122"/>
              </a:rPr>
              <a:t>Edgeworth</a:t>
            </a:r>
            <a:r>
              <a:rPr lang="en-US" altLang="zh-CN" dirty="0">
                <a:ea typeface="宋体" charset="-122"/>
              </a:rPr>
              <a:t> Box, we showed a two person exchange</a:t>
            </a:r>
          </a:p>
          <a:p>
            <a:r>
              <a:rPr lang="en-US" altLang="zh-CN" dirty="0">
                <a:ea typeface="宋体" charset="-122"/>
              </a:rPr>
              <a:t>The 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utility possibilities frontier</a:t>
            </a:r>
            <a:r>
              <a:rPr lang="en-US" altLang="zh-CN" dirty="0">
                <a:ea typeface="宋体" charset="-122"/>
              </a:rPr>
              <a:t> represents all allocations that are efficient in terms of the utility levels of the two individuals</a:t>
            </a:r>
          </a:p>
          <a:p>
            <a:pPr lvl="1"/>
            <a:r>
              <a:rPr lang="en-US" altLang="zh-CN" dirty="0">
                <a:ea typeface="宋体" charset="-122"/>
              </a:rPr>
              <a:t>Shows the levels of satisfaction that are achieved when the two individuals have reached the contract curve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3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B0E3DF-262B-40B0-993C-7400D0FADBEC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Utility Possibilities Frontier</a:t>
            </a:r>
          </a:p>
        </p:txBody>
      </p:sp>
      <p:sp>
        <p:nvSpPr>
          <p:cNvPr id="478212" name="Line 4"/>
          <p:cNvSpPr>
            <a:spLocks noChangeShapeType="1"/>
          </p:cNvSpPr>
          <p:nvPr/>
        </p:nvSpPr>
        <p:spPr bwMode="auto">
          <a:xfrm>
            <a:off x="1771650" y="2143125"/>
            <a:ext cx="0" cy="3700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8213" name="Line 5"/>
          <p:cNvSpPr>
            <a:spLocks noChangeShapeType="1"/>
          </p:cNvSpPr>
          <p:nvPr/>
        </p:nvSpPr>
        <p:spPr bwMode="auto">
          <a:xfrm>
            <a:off x="1800225" y="5843588"/>
            <a:ext cx="48863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8214" name="Text Box 6"/>
          <p:cNvSpPr txBox="1">
            <a:spLocks noChangeArrowheads="1"/>
          </p:cNvSpPr>
          <p:nvPr/>
        </p:nvSpPr>
        <p:spPr bwMode="auto">
          <a:xfrm>
            <a:off x="6357938" y="5843588"/>
            <a:ext cx="1328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 Utility</a:t>
            </a:r>
          </a:p>
        </p:txBody>
      </p:sp>
      <p:sp>
        <p:nvSpPr>
          <p:cNvPr id="478215" name="Text Box 7"/>
          <p:cNvSpPr txBox="1">
            <a:spLocks noChangeArrowheads="1"/>
          </p:cNvSpPr>
          <p:nvPr/>
        </p:nvSpPr>
        <p:spPr bwMode="auto">
          <a:xfrm>
            <a:off x="909638" y="2009775"/>
            <a:ext cx="885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 Utility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2800350" y="3124200"/>
            <a:ext cx="2019300" cy="1598613"/>
            <a:chOff x="1764" y="1968"/>
            <a:chExt cx="1272" cy="1007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764" y="1968"/>
              <a:ext cx="258" cy="231"/>
              <a:chOff x="1764" y="1968"/>
              <a:chExt cx="258" cy="231"/>
            </a:xfrm>
          </p:grpSpPr>
          <p:sp>
            <p:nvSpPr>
              <p:cNvPr id="478217" name="Text Box 9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478229" name="Oval 21"/>
              <p:cNvSpPr>
                <a:spLocks noChangeArrowheads="1"/>
              </p:cNvSpPr>
              <p:nvPr/>
            </p:nvSpPr>
            <p:spPr bwMode="auto">
              <a:xfrm>
                <a:off x="1764" y="2142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995" y="2352"/>
              <a:ext cx="276" cy="231"/>
              <a:chOff x="1995" y="2352"/>
              <a:chExt cx="276" cy="231"/>
            </a:xfrm>
          </p:grpSpPr>
          <p:sp>
            <p:nvSpPr>
              <p:cNvPr id="478223" name="Text Box 15"/>
              <p:cNvSpPr txBox="1">
                <a:spLocks noChangeArrowheads="1"/>
              </p:cNvSpPr>
              <p:nvPr/>
            </p:nvSpPr>
            <p:spPr bwMode="auto">
              <a:xfrm>
                <a:off x="2037" y="2352"/>
                <a:ext cx="2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478230" name="Oval 22"/>
              <p:cNvSpPr>
                <a:spLocks noChangeArrowheads="1"/>
              </p:cNvSpPr>
              <p:nvPr/>
            </p:nvSpPr>
            <p:spPr bwMode="auto">
              <a:xfrm>
                <a:off x="1995" y="2517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2694" y="2712"/>
              <a:ext cx="342" cy="263"/>
              <a:chOff x="2694" y="2712"/>
              <a:chExt cx="342" cy="263"/>
            </a:xfrm>
          </p:grpSpPr>
          <p:sp>
            <p:nvSpPr>
              <p:cNvPr id="478226" name="Text Box 18"/>
              <p:cNvSpPr txBox="1">
                <a:spLocks noChangeArrowheads="1"/>
              </p:cNvSpPr>
              <p:nvPr/>
            </p:nvSpPr>
            <p:spPr bwMode="auto">
              <a:xfrm>
                <a:off x="2766" y="2712"/>
                <a:ext cx="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G</a:t>
                </a:r>
              </a:p>
            </p:txBody>
          </p:sp>
          <p:sp>
            <p:nvSpPr>
              <p:cNvPr id="478231" name="Oval 23"/>
              <p:cNvSpPr>
                <a:spLocks noChangeArrowheads="1"/>
              </p:cNvSpPr>
              <p:nvPr/>
            </p:nvSpPr>
            <p:spPr bwMode="auto">
              <a:xfrm>
                <a:off x="2694" y="2919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5124450" y="5481638"/>
            <a:ext cx="500063" cy="393700"/>
            <a:chOff x="3228" y="3453"/>
            <a:chExt cx="315" cy="248"/>
          </a:xfrm>
        </p:grpSpPr>
        <p:sp>
          <p:nvSpPr>
            <p:cNvPr id="478225" name="Text Box 17"/>
            <p:cNvSpPr txBox="1">
              <a:spLocks noChangeArrowheads="1"/>
            </p:cNvSpPr>
            <p:nvPr/>
          </p:nvSpPr>
          <p:spPr bwMode="auto">
            <a:xfrm>
              <a:off x="3228" y="3453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O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</a:p>
          </p:txBody>
        </p:sp>
        <p:sp>
          <p:nvSpPr>
            <p:cNvPr id="478232" name="Oval 24"/>
            <p:cNvSpPr>
              <a:spLocks noChangeArrowheads="1"/>
            </p:cNvSpPr>
            <p:nvPr/>
          </p:nvSpPr>
          <p:spPr bwMode="auto">
            <a:xfrm>
              <a:off x="3231" y="364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105275" y="2976563"/>
            <a:ext cx="409575" cy="376237"/>
            <a:chOff x="3018" y="1821"/>
            <a:chExt cx="258" cy="237"/>
          </a:xfrm>
        </p:grpSpPr>
        <p:sp>
          <p:nvSpPr>
            <p:cNvPr id="478224" name="Text Box 16"/>
            <p:cNvSpPr txBox="1">
              <a:spLocks noChangeArrowheads="1"/>
            </p:cNvSpPr>
            <p:nvPr/>
          </p:nvSpPr>
          <p:spPr bwMode="auto">
            <a:xfrm>
              <a:off x="3078" y="1827"/>
              <a:ext cx="19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L</a:t>
              </a:r>
            </a:p>
          </p:txBody>
        </p:sp>
        <p:sp>
          <p:nvSpPr>
            <p:cNvPr id="478234" name="Oval 26"/>
            <p:cNvSpPr>
              <a:spLocks noChangeArrowheads="1"/>
            </p:cNvSpPr>
            <p:nvPr/>
          </p:nvSpPr>
          <p:spPr bwMode="auto">
            <a:xfrm>
              <a:off x="3018" y="1821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1728788" y="2238375"/>
            <a:ext cx="509587" cy="379413"/>
            <a:chOff x="1089" y="1410"/>
            <a:chExt cx="321" cy="239"/>
          </a:xfrm>
        </p:grpSpPr>
        <p:sp>
          <p:nvSpPr>
            <p:cNvPr id="478216" name="Text Box 8"/>
            <p:cNvSpPr txBox="1">
              <a:spLocks noChangeArrowheads="1"/>
            </p:cNvSpPr>
            <p:nvPr/>
          </p:nvSpPr>
          <p:spPr bwMode="auto">
            <a:xfrm>
              <a:off x="1095" y="1410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O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478235" name="Oval 27"/>
            <p:cNvSpPr>
              <a:spLocks noChangeArrowheads="1"/>
            </p:cNvSpPr>
            <p:nvPr/>
          </p:nvSpPr>
          <p:spPr bwMode="auto">
            <a:xfrm>
              <a:off x="1089" y="1593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8239" name="AutoShape 31"/>
          <p:cNvSpPr>
            <a:spLocks noChangeArrowheads="1"/>
          </p:cNvSpPr>
          <p:nvPr/>
        </p:nvSpPr>
        <p:spPr bwMode="auto">
          <a:xfrm>
            <a:off x="2843213" y="3457575"/>
            <a:ext cx="357187" cy="628650"/>
          </a:xfrm>
          <a:prstGeom prst="rtTriangle">
            <a:avLst/>
          </a:prstGeom>
          <a:solidFill>
            <a:srgbClr val="8D7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9" name="Group 36"/>
          <p:cNvGrpSpPr>
            <a:grpSpLocks/>
          </p:cNvGrpSpPr>
          <p:nvPr/>
        </p:nvGrpSpPr>
        <p:grpSpPr bwMode="auto">
          <a:xfrm>
            <a:off x="2509838" y="3995738"/>
            <a:ext cx="374650" cy="366712"/>
            <a:chOff x="1572" y="2526"/>
            <a:chExt cx="236" cy="231"/>
          </a:xfrm>
        </p:grpSpPr>
        <p:sp>
          <p:nvSpPr>
            <p:cNvPr id="478218" name="Text Box 10"/>
            <p:cNvSpPr txBox="1">
              <a:spLocks noChangeArrowheads="1"/>
            </p:cNvSpPr>
            <p:nvPr/>
          </p:nvSpPr>
          <p:spPr bwMode="auto">
            <a:xfrm>
              <a:off x="1572" y="252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H</a:t>
              </a:r>
            </a:p>
          </p:txBody>
        </p:sp>
        <p:sp>
          <p:nvSpPr>
            <p:cNvPr id="478233" name="Oval 25"/>
            <p:cNvSpPr>
              <a:spLocks noChangeArrowheads="1"/>
            </p:cNvSpPr>
            <p:nvPr/>
          </p:nvSpPr>
          <p:spPr bwMode="auto">
            <a:xfrm>
              <a:off x="1752" y="253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8228" name="Freeform 20"/>
          <p:cNvSpPr>
            <a:spLocks/>
          </p:cNvSpPr>
          <p:nvPr/>
        </p:nvSpPr>
        <p:spPr bwMode="auto">
          <a:xfrm>
            <a:off x="1771650" y="2571750"/>
            <a:ext cx="3414713" cy="327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" y="351"/>
              </a:cxn>
              <a:cxn ang="0">
                <a:pos x="837" y="864"/>
              </a:cxn>
              <a:cxn ang="0">
                <a:pos x="1260" y="1098"/>
              </a:cxn>
              <a:cxn ang="0">
                <a:pos x="1683" y="1386"/>
              </a:cxn>
              <a:cxn ang="0">
                <a:pos x="1818" y="1656"/>
              </a:cxn>
              <a:cxn ang="0">
                <a:pos x="2151" y="2061"/>
              </a:cxn>
            </a:cxnLst>
            <a:rect l="0" t="0" r="r" b="b"/>
            <a:pathLst>
              <a:path w="2151" h="2061">
                <a:moveTo>
                  <a:pt x="0" y="0"/>
                </a:moveTo>
                <a:cubicBezTo>
                  <a:pt x="209" y="103"/>
                  <a:pt x="419" y="207"/>
                  <a:pt x="558" y="351"/>
                </a:cubicBezTo>
                <a:cubicBezTo>
                  <a:pt x="697" y="495"/>
                  <a:pt x="720" y="740"/>
                  <a:pt x="837" y="864"/>
                </a:cubicBezTo>
                <a:cubicBezTo>
                  <a:pt x="954" y="988"/>
                  <a:pt x="1119" y="1011"/>
                  <a:pt x="1260" y="1098"/>
                </a:cubicBezTo>
                <a:cubicBezTo>
                  <a:pt x="1401" y="1185"/>
                  <a:pt x="1590" y="1293"/>
                  <a:pt x="1683" y="1386"/>
                </a:cubicBezTo>
                <a:cubicBezTo>
                  <a:pt x="1776" y="1479"/>
                  <a:pt x="1740" y="1544"/>
                  <a:pt x="1818" y="1656"/>
                </a:cubicBezTo>
                <a:cubicBezTo>
                  <a:pt x="1896" y="1768"/>
                  <a:pt x="2096" y="1992"/>
                  <a:pt x="2151" y="206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8248" name="Text Box 40"/>
          <p:cNvSpPr txBox="1">
            <a:spLocks noChangeArrowheads="1"/>
          </p:cNvSpPr>
          <p:nvPr/>
        </p:nvSpPr>
        <p:spPr bwMode="auto">
          <a:xfrm>
            <a:off x="5200650" y="1900238"/>
            <a:ext cx="3224213" cy="181610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J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 – James has zero utility</a:t>
            </a: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6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K</a:t>
            </a: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 – Karen has zero utility</a:t>
            </a: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E, F, G – points on contract curve</a:t>
            </a: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H – inefficient – can do better in shaded area</a:t>
            </a:r>
          </a:p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L - unobtainable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8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39" grpId="0" animBg="1"/>
      <p:bldP spid="478228" grpId="0" animBg="1"/>
      <p:bldP spid="478248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232DFE0-7B37-4055-8872-E3EA188937C6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Utility Possibilities Frontier</a:t>
            </a:r>
          </a:p>
        </p:txBody>
      </p:sp>
      <p:sp>
        <p:nvSpPr>
          <p:cNvPr id="479236" name="Line 4"/>
          <p:cNvSpPr>
            <a:spLocks noChangeShapeType="1"/>
          </p:cNvSpPr>
          <p:nvPr/>
        </p:nvSpPr>
        <p:spPr bwMode="auto">
          <a:xfrm>
            <a:off x="1771650" y="2143125"/>
            <a:ext cx="0" cy="3700463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9237" name="Line 5"/>
          <p:cNvSpPr>
            <a:spLocks noChangeShapeType="1"/>
          </p:cNvSpPr>
          <p:nvPr/>
        </p:nvSpPr>
        <p:spPr bwMode="auto">
          <a:xfrm>
            <a:off x="1800225" y="5843588"/>
            <a:ext cx="48863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9238" name="Text Box 6"/>
          <p:cNvSpPr txBox="1">
            <a:spLocks noChangeArrowheads="1"/>
          </p:cNvSpPr>
          <p:nvPr/>
        </p:nvSpPr>
        <p:spPr bwMode="auto">
          <a:xfrm>
            <a:off x="6357938" y="5843588"/>
            <a:ext cx="1328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James’ Utility</a:t>
            </a:r>
          </a:p>
        </p:txBody>
      </p:sp>
      <p:sp>
        <p:nvSpPr>
          <p:cNvPr id="479239" name="Text Box 7"/>
          <p:cNvSpPr txBox="1">
            <a:spLocks noChangeArrowheads="1"/>
          </p:cNvSpPr>
          <p:nvPr/>
        </p:nvSpPr>
        <p:spPr bwMode="auto">
          <a:xfrm>
            <a:off x="909638" y="2009775"/>
            <a:ext cx="8858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Karen’s Utility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800350" y="3124200"/>
            <a:ext cx="2019300" cy="1598613"/>
            <a:chOff x="1764" y="1968"/>
            <a:chExt cx="1272" cy="1007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764" y="1968"/>
              <a:ext cx="258" cy="231"/>
              <a:chOff x="1764" y="1968"/>
              <a:chExt cx="258" cy="231"/>
            </a:xfrm>
          </p:grpSpPr>
          <p:sp>
            <p:nvSpPr>
              <p:cNvPr id="479242" name="Text Box 10"/>
              <p:cNvSpPr txBox="1">
                <a:spLocks noChangeArrowheads="1"/>
              </p:cNvSpPr>
              <p:nvPr/>
            </p:nvSpPr>
            <p:spPr bwMode="auto">
              <a:xfrm>
                <a:off x="1824" y="1968"/>
                <a:ext cx="19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E</a:t>
                </a:r>
              </a:p>
            </p:txBody>
          </p:sp>
          <p:sp>
            <p:nvSpPr>
              <p:cNvPr id="479243" name="Oval 11"/>
              <p:cNvSpPr>
                <a:spLocks noChangeArrowheads="1"/>
              </p:cNvSpPr>
              <p:nvPr/>
            </p:nvSpPr>
            <p:spPr bwMode="auto">
              <a:xfrm>
                <a:off x="1764" y="2142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995" y="2352"/>
              <a:ext cx="276" cy="231"/>
              <a:chOff x="1995" y="2352"/>
              <a:chExt cx="276" cy="231"/>
            </a:xfrm>
          </p:grpSpPr>
          <p:sp>
            <p:nvSpPr>
              <p:cNvPr id="479245" name="Text Box 13"/>
              <p:cNvSpPr txBox="1">
                <a:spLocks noChangeArrowheads="1"/>
              </p:cNvSpPr>
              <p:nvPr/>
            </p:nvSpPr>
            <p:spPr bwMode="auto">
              <a:xfrm>
                <a:off x="2037" y="2352"/>
                <a:ext cx="23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F</a:t>
                </a:r>
              </a:p>
            </p:txBody>
          </p:sp>
          <p:sp>
            <p:nvSpPr>
              <p:cNvPr id="479246" name="Oval 14"/>
              <p:cNvSpPr>
                <a:spLocks noChangeArrowheads="1"/>
              </p:cNvSpPr>
              <p:nvPr/>
            </p:nvSpPr>
            <p:spPr bwMode="auto">
              <a:xfrm>
                <a:off x="1995" y="2517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" name="Group 15"/>
            <p:cNvGrpSpPr>
              <a:grpSpLocks/>
            </p:cNvGrpSpPr>
            <p:nvPr/>
          </p:nvGrpSpPr>
          <p:grpSpPr bwMode="auto">
            <a:xfrm>
              <a:off x="2694" y="2712"/>
              <a:ext cx="342" cy="263"/>
              <a:chOff x="2694" y="2712"/>
              <a:chExt cx="342" cy="263"/>
            </a:xfrm>
          </p:grpSpPr>
          <p:sp>
            <p:nvSpPr>
              <p:cNvPr id="479248" name="Text Box 16"/>
              <p:cNvSpPr txBox="1">
                <a:spLocks noChangeArrowheads="1"/>
              </p:cNvSpPr>
              <p:nvPr/>
            </p:nvSpPr>
            <p:spPr bwMode="auto">
              <a:xfrm>
                <a:off x="2766" y="2712"/>
                <a:ext cx="27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G</a:t>
                </a:r>
              </a:p>
            </p:txBody>
          </p:sp>
          <p:sp>
            <p:nvSpPr>
              <p:cNvPr id="479249" name="Oval 17"/>
              <p:cNvSpPr>
                <a:spLocks noChangeArrowheads="1"/>
              </p:cNvSpPr>
              <p:nvPr/>
            </p:nvSpPr>
            <p:spPr bwMode="auto">
              <a:xfrm>
                <a:off x="2694" y="2919"/>
                <a:ext cx="56" cy="5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5124450" y="5481638"/>
            <a:ext cx="500063" cy="393700"/>
            <a:chOff x="3228" y="3453"/>
            <a:chExt cx="315" cy="248"/>
          </a:xfrm>
        </p:grpSpPr>
        <p:sp>
          <p:nvSpPr>
            <p:cNvPr id="479251" name="Text Box 19"/>
            <p:cNvSpPr txBox="1">
              <a:spLocks noChangeArrowheads="1"/>
            </p:cNvSpPr>
            <p:nvPr/>
          </p:nvSpPr>
          <p:spPr bwMode="auto">
            <a:xfrm>
              <a:off x="3228" y="3453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O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K</a:t>
              </a:r>
            </a:p>
          </p:txBody>
        </p:sp>
        <p:sp>
          <p:nvSpPr>
            <p:cNvPr id="479252" name="Oval 20"/>
            <p:cNvSpPr>
              <a:spLocks noChangeArrowheads="1"/>
            </p:cNvSpPr>
            <p:nvPr/>
          </p:nvSpPr>
          <p:spPr bwMode="auto">
            <a:xfrm>
              <a:off x="3231" y="364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728788" y="2238375"/>
            <a:ext cx="509587" cy="379413"/>
            <a:chOff x="1089" y="1410"/>
            <a:chExt cx="321" cy="239"/>
          </a:xfrm>
        </p:grpSpPr>
        <p:sp>
          <p:nvSpPr>
            <p:cNvPr id="479257" name="Text Box 25"/>
            <p:cNvSpPr txBox="1">
              <a:spLocks noChangeArrowheads="1"/>
            </p:cNvSpPr>
            <p:nvPr/>
          </p:nvSpPr>
          <p:spPr bwMode="auto">
            <a:xfrm>
              <a:off x="1095" y="1410"/>
              <a:ext cx="31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O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J</a:t>
              </a:r>
            </a:p>
          </p:txBody>
        </p:sp>
        <p:sp>
          <p:nvSpPr>
            <p:cNvPr id="479258" name="Oval 26"/>
            <p:cNvSpPr>
              <a:spLocks noChangeArrowheads="1"/>
            </p:cNvSpPr>
            <p:nvPr/>
          </p:nvSpPr>
          <p:spPr bwMode="auto">
            <a:xfrm>
              <a:off x="1089" y="1593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259" name="AutoShape 27"/>
          <p:cNvSpPr>
            <a:spLocks noChangeArrowheads="1"/>
          </p:cNvSpPr>
          <p:nvPr/>
        </p:nvSpPr>
        <p:spPr bwMode="auto">
          <a:xfrm>
            <a:off x="2843213" y="3457575"/>
            <a:ext cx="357187" cy="628650"/>
          </a:xfrm>
          <a:prstGeom prst="rtTriangle">
            <a:avLst/>
          </a:prstGeom>
          <a:solidFill>
            <a:srgbClr val="8D7D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509838" y="3995738"/>
            <a:ext cx="374650" cy="366712"/>
            <a:chOff x="1572" y="2526"/>
            <a:chExt cx="236" cy="231"/>
          </a:xfrm>
        </p:grpSpPr>
        <p:sp>
          <p:nvSpPr>
            <p:cNvPr id="479261" name="Text Box 29"/>
            <p:cNvSpPr txBox="1">
              <a:spLocks noChangeArrowheads="1"/>
            </p:cNvSpPr>
            <p:nvPr/>
          </p:nvSpPr>
          <p:spPr bwMode="auto">
            <a:xfrm>
              <a:off x="1572" y="2526"/>
              <a:ext cx="21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H</a:t>
              </a:r>
            </a:p>
          </p:txBody>
        </p:sp>
        <p:sp>
          <p:nvSpPr>
            <p:cNvPr id="479262" name="Oval 30"/>
            <p:cNvSpPr>
              <a:spLocks noChangeArrowheads="1"/>
            </p:cNvSpPr>
            <p:nvPr/>
          </p:nvSpPr>
          <p:spPr bwMode="auto">
            <a:xfrm>
              <a:off x="1752" y="2535"/>
              <a:ext cx="56" cy="5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79263" name="Freeform 31"/>
          <p:cNvSpPr>
            <a:spLocks/>
          </p:cNvSpPr>
          <p:nvPr/>
        </p:nvSpPr>
        <p:spPr bwMode="auto">
          <a:xfrm>
            <a:off x="1771650" y="2571750"/>
            <a:ext cx="3414713" cy="32718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58" y="351"/>
              </a:cxn>
              <a:cxn ang="0">
                <a:pos x="837" y="864"/>
              </a:cxn>
              <a:cxn ang="0">
                <a:pos x="1260" y="1098"/>
              </a:cxn>
              <a:cxn ang="0">
                <a:pos x="1683" y="1386"/>
              </a:cxn>
              <a:cxn ang="0">
                <a:pos x="1818" y="1656"/>
              </a:cxn>
              <a:cxn ang="0">
                <a:pos x="2151" y="2061"/>
              </a:cxn>
            </a:cxnLst>
            <a:rect l="0" t="0" r="r" b="b"/>
            <a:pathLst>
              <a:path w="2151" h="2061">
                <a:moveTo>
                  <a:pt x="0" y="0"/>
                </a:moveTo>
                <a:cubicBezTo>
                  <a:pt x="209" y="103"/>
                  <a:pt x="419" y="207"/>
                  <a:pt x="558" y="351"/>
                </a:cubicBezTo>
                <a:cubicBezTo>
                  <a:pt x="697" y="495"/>
                  <a:pt x="720" y="740"/>
                  <a:pt x="837" y="864"/>
                </a:cubicBezTo>
                <a:cubicBezTo>
                  <a:pt x="954" y="988"/>
                  <a:pt x="1119" y="1011"/>
                  <a:pt x="1260" y="1098"/>
                </a:cubicBezTo>
                <a:cubicBezTo>
                  <a:pt x="1401" y="1185"/>
                  <a:pt x="1590" y="1293"/>
                  <a:pt x="1683" y="1386"/>
                </a:cubicBezTo>
                <a:cubicBezTo>
                  <a:pt x="1776" y="1479"/>
                  <a:pt x="1740" y="1544"/>
                  <a:pt x="1818" y="1656"/>
                </a:cubicBezTo>
                <a:cubicBezTo>
                  <a:pt x="1896" y="1768"/>
                  <a:pt x="2096" y="1992"/>
                  <a:pt x="2151" y="2061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479265" name="Text Box 33"/>
          <p:cNvSpPr txBox="1">
            <a:spLocks noChangeArrowheads="1"/>
          </p:cNvSpPr>
          <p:nvPr/>
        </p:nvSpPr>
        <p:spPr bwMode="auto">
          <a:xfrm>
            <a:off x="5200650" y="1900238"/>
            <a:ext cx="3467100" cy="20605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Are all efficient points equitable?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Efficient points E or F make both persons better off without making one worse off from H</a:t>
            </a:r>
          </a:p>
          <a:p>
            <a:pPr>
              <a:buFontTx/>
              <a:buChar char="•"/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If only possible points are H and G, can argue that one is more equitable to James and one to Karen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7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7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7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59" grpId="0" animBg="1"/>
      <p:bldP spid="479263" grpId="0" animBg="1"/>
      <p:bldP spid="47926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A5441C6-2CFA-4D75-8A52-4AE1C6C72E71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Utility Possibilities Frontier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From previous example, can see that an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inefficient allocation might be more equitable than an efficient one</a:t>
            </a:r>
          </a:p>
          <a:p>
            <a:r>
              <a:rPr lang="en-US" altLang="zh-CN" dirty="0">
                <a:ea typeface="宋体" charset="-122"/>
              </a:rPr>
              <a:t>But how do we define an equitable allocation?</a:t>
            </a:r>
          </a:p>
          <a:p>
            <a:pPr lvl="1"/>
            <a:r>
              <a:rPr lang="en-US" altLang="zh-CN" dirty="0">
                <a:ea typeface="宋体" charset="-122"/>
              </a:rPr>
              <a:t>It depends on what we believe equity to entail</a:t>
            </a:r>
          </a:p>
          <a:p>
            <a:pPr lvl="1"/>
            <a:r>
              <a:rPr lang="en-US" altLang="zh-CN" dirty="0">
                <a:ea typeface="宋体" charset="-122"/>
              </a:rPr>
              <a:t>Requires interpersonal comparisons of </a:t>
            </a:r>
            <a:r>
              <a:rPr lang="en-US" altLang="zh-CN" dirty="0" smtClean="0">
                <a:ea typeface="宋体" charset="-122"/>
              </a:rPr>
              <a:t>utility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Social welfare function?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A16D8A-0238-44EC-9132-CEDBFC18C064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Welfare Functions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utilitarian function</a:t>
            </a:r>
            <a:r>
              <a:rPr lang="en-US" altLang="zh-CN" dirty="0">
                <a:ea typeface="宋体" charset="-122"/>
              </a:rPr>
              <a:t> weights everyone’s </a:t>
            </a:r>
            <a:r>
              <a:rPr lang="en-US" altLang="zh-CN" dirty="0" smtClean="0">
                <a:ea typeface="宋体" charset="-122"/>
              </a:rPr>
              <a:t>utility </a:t>
            </a:r>
            <a:r>
              <a:rPr lang="en-US" altLang="zh-CN" dirty="0">
                <a:ea typeface="宋体" charset="-122"/>
              </a:rPr>
              <a:t>to maximize utility for the whole </a:t>
            </a:r>
            <a:r>
              <a:rPr lang="en-US" altLang="zh-CN" dirty="0" smtClean="0">
                <a:ea typeface="宋体" charset="-122"/>
              </a:rPr>
              <a:t>society</a:t>
            </a:r>
          </a:p>
          <a:p>
            <a:r>
              <a:rPr lang="en-US" altLang="zh-CN" dirty="0" smtClean="0">
                <a:ea typeface="宋体" charset="-122"/>
              </a:rPr>
              <a:t>Weights are often applied to individual’s utility to determine what is socially desirable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How these weights are applied comes from the social welfare functions</a:t>
            </a:r>
          </a:p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A77F16-977C-4113-8863-B7B1C6261EEA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Social Welfare Functions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Each social welfare function is associated with a particular view of equity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Competitive </a:t>
            </a:r>
            <a:r>
              <a:rPr lang="en-US" altLang="zh-CN" dirty="0">
                <a:ea typeface="宋体" charset="-122"/>
              </a:rPr>
              <a:t>market process is equitable because it rewards those who are most able and work </a:t>
            </a:r>
            <a:r>
              <a:rPr lang="en-US" altLang="zh-CN" dirty="0" smtClean="0">
                <a:ea typeface="宋体" charset="-122"/>
              </a:rPr>
              <a:t>hardest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</a:t>
            </a:r>
            <a:r>
              <a:rPr lang="en-US" altLang="zh-CN" dirty="0" err="1" smtClean="0">
                <a:ea typeface="宋体" charset="-122"/>
              </a:rPr>
              <a:t>Rawlsian</a:t>
            </a:r>
            <a:r>
              <a:rPr lang="en-US" altLang="zh-CN" dirty="0" smtClean="0">
                <a:ea typeface="宋体" charset="-122"/>
              </a:rPr>
              <a:t> view is that individuals don’t know what their endowment will be</a:t>
            </a:r>
          </a:p>
          <a:p>
            <a:pPr lvl="2">
              <a:lnSpc>
                <a:spcPct val="90000"/>
              </a:lnSpc>
            </a:pPr>
            <a:r>
              <a:rPr lang="en-US" altLang="zh-CN" i="1" dirty="0" smtClean="0">
                <a:ea typeface="宋体" charset="-122"/>
              </a:rPr>
              <a:t>The most equitable allocation maximizes the utility of the least well-off person in society</a:t>
            </a: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…….</a:t>
            </a:r>
          </a:p>
          <a:p>
            <a:pPr lvl="1">
              <a:lnSpc>
                <a:spcPct val="90000"/>
              </a:lnSpc>
            </a:pP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21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7C3AD23-3890-423A-9968-6DF71A70DA6A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Four Views of Equity</a:t>
            </a:r>
          </a:p>
        </p:txBody>
      </p:sp>
      <p:graphicFrame>
        <p:nvGraphicFramePr>
          <p:cNvPr id="485402" name="Group 26"/>
          <p:cNvGraphicFramePr>
            <a:graphicFrameLocks noGrp="1"/>
          </p:cNvGraphicFramePr>
          <p:nvPr>
            <p:ph type="tbl" idx="1"/>
          </p:nvPr>
        </p:nvGraphicFramePr>
        <p:xfrm>
          <a:off x="1370013" y="1827213"/>
          <a:ext cx="7313612" cy="4114800"/>
        </p:xfrm>
        <a:graphic>
          <a:graphicData uri="http://schemas.openxmlformats.org/drawingml/2006/table">
            <a:tbl>
              <a:tblPr/>
              <a:tblGrid>
                <a:gridCol w="1844675"/>
                <a:gridCol w="5468937"/>
              </a:tblGrid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Egalitarian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All members of society receive equal amount of goods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Rawlsian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Maximize the utility of the least-well-off person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Utilitarian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Maximize the total utility of all members of society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Market - Oriented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The market outcome is the most equitable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0EA3B0-872A-43CF-9198-4621239E4DCE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86022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Two Interdependent Markets – Moving to General Equilibrium</a:t>
            </a:r>
          </a:p>
        </p:txBody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Scenario</a:t>
            </a:r>
          </a:p>
          <a:p>
            <a:pPr lvl="1"/>
            <a:r>
              <a:rPr lang="en-US" altLang="zh-CN">
                <a:ea typeface="宋体" charset="-122"/>
              </a:rPr>
              <a:t>The competitive markets of:</a:t>
            </a:r>
          </a:p>
          <a:p>
            <a:pPr lvl="2"/>
            <a:r>
              <a:rPr lang="en-US" altLang="zh-CN">
                <a:ea typeface="宋体" charset="-122"/>
              </a:rPr>
              <a:t>DVD rentals</a:t>
            </a:r>
          </a:p>
          <a:p>
            <a:pPr lvl="2"/>
            <a:r>
              <a:rPr lang="en-US" altLang="zh-CN">
                <a:ea typeface="宋体" charset="-122"/>
              </a:rPr>
              <a:t>Movie theater tickets</a:t>
            </a:r>
          </a:p>
          <a:p>
            <a:pPr lvl="1"/>
            <a:r>
              <a:rPr lang="en-US" altLang="zh-CN">
                <a:ea typeface="宋体" charset="-122"/>
              </a:rPr>
              <a:t>These goods are substitutes</a:t>
            </a:r>
          </a:p>
          <a:p>
            <a:pPr lvl="1"/>
            <a:r>
              <a:rPr lang="en-US" altLang="zh-CN">
                <a:ea typeface="宋体" charset="-122"/>
              </a:rPr>
              <a:t>Changing prices in one market are likely to affect the other market</a:t>
            </a:r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7150AD-E380-4220-BA79-2C932BA75011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Equity and Perfect Competition</a:t>
            </a:r>
          </a:p>
        </p:txBody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 competitive equilibrium can occur at any point on the contract curve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depending on the initial allocation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Since not all competitive equilibriums are equitable, we rely on the government to help reach equity by redistributing income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Taxes</a:t>
            </a:r>
          </a:p>
          <a:p>
            <a:pPr lvl="2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Public services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9686DD5-F528-45F3-B6CF-5E4F72BC897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Equity and Perfect Competition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500">
                <a:ea typeface="宋体" charset="-122"/>
              </a:rPr>
              <a:t>Must a society that wants to be more equitable necessarily operate in an inefficient world?</a:t>
            </a:r>
          </a:p>
          <a:p>
            <a:pPr>
              <a:buFont typeface="Wingdings" pitchFamily="2" charset="2"/>
              <a:buNone/>
            </a:pPr>
            <a:endParaRPr lang="en-US" altLang="zh-CN" sz="2500">
              <a:ea typeface="宋体" charset="-122"/>
            </a:endParaRPr>
          </a:p>
          <a:p>
            <a:pPr algn="ctr">
              <a:buFont typeface="Wingdings" pitchFamily="2" charset="2"/>
              <a:buNone/>
            </a:pPr>
            <a:r>
              <a:rPr lang="en-US" altLang="zh-CN" sz="2500" b="1">
                <a:ea typeface="宋体" charset="-122"/>
              </a:rPr>
              <a:t>Second Theorem of Welfare Economics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sz="2500" i="1">
                <a:ea typeface="宋体" charset="-122"/>
              </a:rPr>
              <a:t>If individual preferences are convex, then every efficient allocation (every point on the contract curve) is a competitive equilibrium for some initial allocation of goods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1EBD90-A868-4313-AED4-AAE9D15B7231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Production</a:t>
            </a:r>
          </a:p>
        </p:txBody>
      </p:sp>
      <p:sp>
        <p:nvSpPr>
          <p:cNvPr id="489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From the discussion of exchange of two goods, we can extend to the efficient use of inputs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used for production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Assume: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Two </a:t>
            </a: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fixed inputs</a:t>
            </a:r>
            <a:r>
              <a:rPr lang="en-US" altLang="zh-CN" dirty="0">
                <a:ea typeface="宋体" charset="-122"/>
              </a:rPr>
              <a:t>: capital and labor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Produce same two goods: food and clothing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Many consumers own inputs to production and earn income from selling them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Income allocated between goods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48648AF-492D-43F0-8AEE-E0C37A768A54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Production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Using the Edgeworth Box diagram, we can show efficient use of inputs in production</a:t>
            </a:r>
          </a:p>
          <a:p>
            <a:pPr lvl="1"/>
            <a:r>
              <a:rPr lang="en-US" altLang="zh-CN">
                <a:ea typeface="宋体" charset="-122"/>
              </a:rPr>
              <a:t>Labor on horizontal axis</a:t>
            </a:r>
          </a:p>
          <a:p>
            <a:pPr lvl="1"/>
            <a:r>
              <a:rPr lang="en-US" altLang="zh-CN">
                <a:ea typeface="宋体" charset="-122"/>
              </a:rPr>
              <a:t>Capital on vertical axis</a:t>
            </a:r>
          </a:p>
          <a:p>
            <a:pPr lvl="1"/>
            <a:r>
              <a:rPr lang="en-US" altLang="zh-CN">
                <a:ea typeface="宋体" charset="-122"/>
              </a:rPr>
              <a:t>50 hours of labor and 30 hours of capital available</a:t>
            </a:r>
          </a:p>
          <a:p>
            <a:pPr lvl="1"/>
            <a:r>
              <a:rPr lang="en-US" altLang="zh-CN">
                <a:ea typeface="宋体" charset="-122"/>
              </a:rPr>
              <a:t>Each origin is an output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12E957-8B3B-4EEA-A018-68A757ED090A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in an Edgeworth Box</a:t>
            </a:r>
          </a:p>
        </p:txBody>
      </p:sp>
      <p:sp>
        <p:nvSpPr>
          <p:cNvPr id="499715" name="Rectangle 3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716" name="Rectangle 4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499717" name="Rectangle 5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499718" name="Rectangle 6"/>
          <p:cNvSpPr>
            <a:spLocks noChangeArrowheads="1"/>
          </p:cNvSpPr>
          <p:nvPr/>
        </p:nvSpPr>
        <p:spPr bwMode="auto">
          <a:xfrm>
            <a:off x="1500188" y="5843588"/>
            <a:ext cx="4016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499719" name="Rectangle 7"/>
          <p:cNvSpPr>
            <a:spLocks noChangeArrowheads="1"/>
          </p:cNvSpPr>
          <p:nvPr/>
        </p:nvSpPr>
        <p:spPr bwMode="auto">
          <a:xfrm>
            <a:off x="1246188" y="230187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sp>
        <p:nvSpPr>
          <p:cNvPr id="499720" name="Rectangle 8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499721" name="Rectangle 9"/>
          <p:cNvSpPr>
            <a:spLocks noChangeArrowheads="1"/>
          </p:cNvSpPr>
          <p:nvPr/>
        </p:nvSpPr>
        <p:spPr bwMode="auto">
          <a:xfrm>
            <a:off x="7254875" y="557212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07950" y="3340100"/>
            <a:ext cx="1778000" cy="1611313"/>
            <a:chOff x="68" y="2104"/>
            <a:chExt cx="1120" cy="1015"/>
          </a:xfrm>
        </p:grpSpPr>
        <p:sp>
          <p:nvSpPr>
            <p:cNvPr id="499723" name="Rectangle 11"/>
            <p:cNvSpPr>
              <a:spLocks noChangeArrowheads="1"/>
            </p:cNvSpPr>
            <p:nvPr/>
          </p:nvSpPr>
          <p:spPr bwMode="auto">
            <a:xfrm>
              <a:off x="68" y="2402"/>
              <a:ext cx="112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Food Production</a:t>
              </a:r>
            </a:p>
          </p:txBody>
        </p:sp>
        <p:sp>
          <p:nvSpPr>
            <p:cNvPr id="499724" name="Line 12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5" name="Line 13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7191375" y="3025775"/>
            <a:ext cx="1620838" cy="1697038"/>
            <a:chOff x="4520" y="2086"/>
            <a:chExt cx="1021" cy="1069"/>
          </a:xfrm>
        </p:grpSpPr>
        <p:sp>
          <p:nvSpPr>
            <p:cNvPr id="499727" name="Rectangle 15"/>
            <p:cNvSpPr>
              <a:spLocks noChangeArrowheads="1"/>
            </p:cNvSpPr>
            <p:nvPr/>
          </p:nvSpPr>
          <p:spPr bwMode="auto">
            <a:xfrm>
              <a:off x="4520" y="2339"/>
              <a:ext cx="102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Clothing Production</a:t>
              </a:r>
            </a:p>
          </p:txBody>
        </p:sp>
        <p:sp>
          <p:nvSpPr>
            <p:cNvPr id="499728" name="Line 16"/>
            <p:cNvSpPr>
              <a:spLocks noChangeShapeType="1"/>
            </p:cNvSpPr>
            <p:nvPr/>
          </p:nvSpPr>
          <p:spPr bwMode="auto">
            <a:xfrm>
              <a:off x="4983" y="2827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29" name="Line 17"/>
            <p:cNvSpPr>
              <a:spLocks noChangeShapeType="1"/>
            </p:cNvSpPr>
            <p:nvPr/>
          </p:nvSpPr>
          <p:spPr bwMode="auto">
            <a:xfrm>
              <a:off x="4983" y="2086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37"/>
          <p:cNvGrpSpPr>
            <a:grpSpLocks/>
          </p:cNvGrpSpPr>
          <p:nvPr/>
        </p:nvGrpSpPr>
        <p:grpSpPr bwMode="auto">
          <a:xfrm>
            <a:off x="3319463" y="6318250"/>
            <a:ext cx="2663825" cy="363538"/>
            <a:chOff x="2091" y="3980"/>
            <a:chExt cx="1678" cy="229"/>
          </a:xfrm>
        </p:grpSpPr>
        <p:sp>
          <p:nvSpPr>
            <p:cNvPr id="499731" name="Line 19"/>
            <p:cNvSpPr>
              <a:spLocks noChangeShapeType="1"/>
            </p:cNvSpPr>
            <p:nvPr/>
          </p:nvSpPr>
          <p:spPr bwMode="auto">
            <a:xfrm flipH="1">
              <a:off x="2419" y="3980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32" name="Rectangle 20"/>
            <p:cNvSpPr>
              <a:spLocks noChangeArrowheads="1"/>
            </p:cNvSpPr>
            <p:nvPr/>
          </p:nvSpPr>
          <p:spPr bwMode="auto">
            <a:xfrm>
              <a:off x="2091" y="3999"/>
              <a:ext cx="16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Food Production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759075" y="1698625"/>
            <a:ext cx="4524375" cy="333375"/>
            <a:chOff x="2206" y="1070"/>
            <a:chExt cx="2850" cy="210"/>
          </a:xfrm>
        </p:grpSpPr>
        <p:sp>
          <p:nvSpPr>
            <p:cNvPr id="499734" name="Rectangle 22"/>
            <p:cNvSpPr>
              <a:spLocks noChangeArrowheads="1"/>
            </p:cNvSpPr>
            <p:nvPr/>
          </p:nvSpPr>
          <p:spPr bwMode="auto">
            <a:xfrm>
              <a:off x="3171" y="1070"/>
              <a:ext cx="18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Clothing Production</a:t>
              </a:r>
            </a:p>
          </p:txBody>
        </p:sp>
        <p:sp>
          <p:nvSpPr>
            <p:cNvPr id="499735" name="Line 23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8"/>
          <p:cNvGrpSpPr>
            <a:grpSpLocks/>
          </p:cNvGrpSpPr>
          <p:nvPr/>
        </p:nvGrpSpPr>
        <p:grpSpPr bwMode="auto">
          <a:xfrm>
            <a:off x="1260475" y="5024438"/>
            <a:ext cx="6592888" cy="366712"/>
            <a:chOff x="794" y="3165"/>
            <a:chExt cx="4153" cy="231"/>
          </a:xfrm>
        </p:grpSpPr>
        <p:sp>
          <p:nvSpPr>
            <p:cNvPr id="499737" name="Line 25"/>
            <p:cNvSpPr>
              <a:spLocks noChangeShapeType="1"/>
            </p:cNvSpPr>
            <p:nvPr/>
          </p:nvSpPr>
          <p:spPr bwMode="auto">
            <a:xfrm>
              <a:off x="1173" y="3298"/>
              <a:ext cx="3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38" name="Rectangle 26"/>
            <p:cNvSpPr>
              <a:spLocks noChangeArrowheads="1"/>
            </p:cNvSpPr>
            <p:nvPr/>
          </p:nvSpPr>
          <p:spPr bwMode="auto">
            <a:xfrm>
              <a:off x="794" y="3167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5K</a:t>
              </a:r>
            </a:p>
          </p:txBody>
        </p:sp>
        <p:sp>
          <p:nvSpPr>
            <p:cNvPr id="499739" name="Rectangle 27"/>
            <p:cNvSpPr>
              <a:spLocks noChangeArrowheads="1"/>
            </p:cNvSpPr>
            <p:nvPr/>
          </p:nvSpPr>
          <p:spPr bwMode="auto">
            <a:xfrm>
              <a:off x="4569" y="3165"/>
              <a:ext cx="37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25K</a:t>
              </a: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5243513" y="1962150"/>
            <a:ext cx="574675" cy="4313238"/>
            <a:chOff x="3303" y="1236"/>
            <a:chExt cx="362" cy="2717"/>
          </a:xfrm>
        </p:grpSpPr>
        <p:sp>
          <p:nvSpPr>
            <p:cNvPr id="499741" name="Line 29"/>
            <p:cNvSpPr>
              <a:spLocks noChangeShapeType="1"/>
            </p:cNvSpPr>
            <p:nvPr/>
          </p:nvSpPr>
          <p:spPr bwMode="auto">
            <a:xfrm>
              <a:off x="3480" y="1503"/>
              <a:ext cx="0" cy="221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99742" name="Rectangle 30"/>
            <p:cNvSpPr>
              <a:spLocks noChangeArrowheads="1"/>
            </p:cNvSpPr>
            <p:nvPr/>
          </p:nvSpPr>
          <p:spPr bwMode="auto">
            <a:xfrm>
              <a:off x="3303" y="1236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15L</a:t>
              </a:r>
            </a:p>
          </p:txBody>
        </p:sp>
        <p:sp>
          <p:nvSpPr>
            <p:cNvPr id="499743" name="Rectangle 31"/>
            <p:cNvSpPr>
              <a:spLocks noChangeArrowheads="1"/>
            </p:cNvSpPr>
            <p:nvPr/>
          </p:nvSpPr>
          <p:spPr bwMode="auto">
            <a:xfrm>
              <a:off x="3303" y="3724"/>
              <a:ext cx="36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35L</a:t>
              </a:r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5441950" y="5151438"/>
            <a:ext cx="446088" cy="409575"/>
            <a:chOff x="3437" y="3254"/>
            <a:chExt cx="281" cy="258"/>
          </a:xfrm>
        </p:grpSpPr>
        <p:sp>
          <p:nvSpPr>
            <p:cNvPr id="499745" name="Rectangle 33"/>
            <p:cNvSpPr>
              <a:spLocks noChangeArrowheads="1"/>
            </p:cNvSpPr>
            <p:nvPr/>
          </p:nvSpPr>
          <p:spPr bwMode="auto">
            <a:xfrm>
              <a:off x="3512" y="3303"/>
              <a:ext cx="206" cy="20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  <p:sp>
          <p:nvSpPr>
            <p:cNvPr id="499746" name="Oval 34"/>
            <p:cNvSpPr>
              <a:spLocks noChangeArrowheads="1"/>
            </p:cNvSpPr>
            <p:nvPr/>
          </p:nvSpPr>
          <p:spPr bwMode="auto">
            <a:xfrm>
              <a:off x="3437" y="3254"/>
              <a:ext cx="87" cy="8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99747" name="Rectangle 35"/>
          <p:cNvSpPr>
            <a:spLocks noChangeArrowheads="1"/>
          </p:cNvSpPr>
          <p:nvPr/>
        </p:nvSpPr>
        <p:spPr bwMode="auto">
          <a:xfrm>
            <a:off x="2173288" y="2770188"/>
            <a:ext cx="2894012" cy="13239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The initial allocation is </a:t>
            </a:r>
            <a:r>
              <a:rPr lang="en-US" altLang="zh-CN" sz="1600" i="1">
                <a:solidFill>
                  <a:schemeClr val="tx1"/>
                </a:solidFill>
                <a:latin typeface="Arial" charset="0"/>
                <a:ea typeface="宋体" charset="-122"/>
              </a:rPr>
              <a:t>A.</a:t>
            </a:r>
          </a:p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Every combination of labor and capital used to produce two goods is represented as a point in the box.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47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22BF39-ED6E-4D53-B683-4FCA74C31C80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in an Edgeworth Box</a:t>
            </a:r>
          </a:p>
        </p:txBody>
      </p:sp>
      <p:sp>
        <p:nvSpPr>
          <p:cNvPr id="500739" name="Rectangle 3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0740" name="Rectangle 4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500741" name="Rectangle 5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500742" name="Rectangle 6"/>
          <p:cNvSpPr>
            <a:spLocks noChangeArrowheads="1"/>
          </p:cNvSpPr>
          <p:nvPr/>
        </p:nvSpPr>
        <p:spPr bwMode="auto">
          <a:xfrm>
            <a:off x="1500188" y="5843588"/>
            <a:ext cx="4016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500743" name="Rectangle 7"/>
          <p:cNvSpPr>
            <a:spLocks noChangeArrowheads="1"/>
          </p:cNvSpPr>
          <p:nvPr/>
        </p:nvSpPr>
        <p:spPr bwMode="auto">
          <a:xfrm>
            <a:off x="1246188" y="230187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sp>
        <p:nvSpPr>
          <p:cNvPr id="500744" name="Rectangle 8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500745" name="Rectangle 9"/>
          <p:cNvSpPr>
            <a:spLocks noChangeArrowheads="1"/>
          </p:cNvSpPr>
          <p:nvPr/>
        </p:nvSpPr>
        <p:spPr bwMode="auto">
          <a:xfrm>
            <a:off x="7254875" y="557212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7950" y="3340100"/>
            <a:ext cx="1778000" cy="1611313"/>
            <a:chOff x="68" y="2104"/>
            <a:chExt cx="1120" cy="1015"/>
          </a:xfrm>
        </p:grpSpPr>
        <p:sp>
          <p:nvSpPr>
            <p:cNvPr id="500747" name="Rectangle 11"/>
            <p:cNvSpPr>
              <a:spLocks noChangeArrowheads="1"/>
            </p:cNvSpPr>
            <p:nvPr/>
          </p:nvSpPr>
          <p:spPr bwMode="auto">
            <a:xfrm>
              <a:off x="68" y="2402"/>
              <a:ext cx="112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Food Production</a:t>
              </a:r>
            </a:p>
          </p:txBody>
        </p:sp>
        <p:sp>
          <p:nvSpPr>
            <p:cNvPr id="500748" name="Line 12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49" name="Line 13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432675" y="3025775"/>
            <a:ext cx="1620838" cy="1697038"/>
            <a:chOff x="4520" y="2086"/>
            <a:chExt cx="1021" cy="1069"/>
          </a:xfrm>
        </p:grpSpPr>
        <p:sp>
          <p:nvSpPr>
            <p:cNvPr id="500751" name="Rectangle 15"/>
            <p:cNvSpPr>
              <a:spLocks noChangeArrowheads="1"/>
            </p:cNvSpPr>
            <p:nvPr/>
          </p:nvSpPr>
          <p:spPr bwMode="auto">
            <a:xfrm>
              <a:off x="4520" y="2339"/>
              <a:ext cx="102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Clothing Production</a:t>
              </a:r>
            </a:p>
          </p:txBody>
        </p:sp>
        <p:sp>
          <p:nvSpPr>
            <p:cNvPr id="500752" name="Line 16"/>
            <p:cNvSpPr>
              <a:spLocks noChangeShapeType="1"/>
            </p:cNvSpPr>
            <p:nvPr/>
          </p:nvSpPr>
          <p:spPr bwMode="auto">
            <a:xfrm>
              <a:off x="4983" y="2827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53" name="Line 17"/>
            <p:cNvSpPr>
              <a:spLocks noChangeShapeType="1"/>
            </p:cNvSpPr>
            <p:nvPr/>
          </p:nvSpPr>
          <p:spPr bwMode="auto">
            <a:xfrm>
              <a:off x="4983" y="2086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19463" y="6318250"/>
            <a:ext cx="2663825" cy="363538"/>
            <a:chOff x="2091" y="3980"/>
            <a:chExt cx="1678" cy="229"/>
          </a:xfrm>
        </p:grpSpPr>
        <p:sp>
          <p:nvSpPr>
            <p:cNvPr id="500755" name="Line 19"/>
            <p:cNvSpPr>
              <a:spLocks noChangeShapeType="1"/>
            </p:cNvSpPr>
            <p:nvPr/>
          </p:nvSpPr>
          <p:spPr bwMode="auto">
            <a:xfrm flipH="1">
              <a:off x="2419" y="3980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56" name="Rectangle 20"/>
            <p:cNvSpPr>
              <a:spLocks noChangeArrowheads="1"/>
            </p:cNvSpPr>
            <p:nvPr/>
          </p:nvSpPr>
          <p:spPr bwMode="auto">
            <a:xfrm>
              <a:off x="2091" y="3999"/>
              <a:ext cx="16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Food Production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759075" y="1698625"/>
            <a:ext cx="4524375" cy="333375"/>
            <a:chOff x="2206" y="1070"/>
            <a:chExt cx="2850" cy="210"/>
          </a:xfrm>
        </p:grpSpPr>
        <p:sp>
          <p:nvSpPr>
            <p:cNvPr id="500758" name="Rectangle 22"/>
            <p:cNvSpPr>
              <a:spLocks noChangeArrowheads="1"/>
            </p:cNvSpPr>
            <p:nvPr/>
          </p:nvSpPr>
          <p:spPr bwMode="auto">
            <a:xfrm>
              <a:off x="3171" y="1070"/>
              <a:ext cx="18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Clothing Production</a:t>
              </a:r>
            </a:p>
          </p:txBody>
        </p:sp>
        <p:sp>
          <p:nvSpPr>
            <p:cNvPr id="500759" name="Line 23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0762" name="Rectangle 26"/>
          <p:cNvSpPr>
            <a:spLocks noChangeArrowheads="1"/>
          </p:cNvSpPr>
          <p:nvPr/>
        </p:nvSpPr>
        <p:spPr bwMode="auto">
          <a:xfrm>
            <a:off x="1260475" y="5027613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5K</a:t>
            </a:r>
          </a:p>
        </p:txBody>
      </p:sp>
      <p:sp>
        <p:nvSpPr>
          <p:cNvPr id="500763" name="Rectangle 27"/>
          <p:cNvSpPr>
            <a:spLocks noChangeArrowheads="1"/>
          </p:cNvSpPr>
          <p:nvPr/>
        </p:nvSpPr>
        <p:spPr bwMode="auto">
          <a:xfrm>
            <a:off x="7253288" y="5024438"/>
            <a:ext cx="600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25K</a:t>
            </a:r>
          </a:p>
        </p:txBody>
      </p:sp>
      <p:sp>
        <p:nvSpPr>
          <p:cNvPr id="500766" name="Rectangle 30"/>
          <p:cNvSpPr>
            <a:spLocks noChangeArrowheads="1"/>
          </p:cNvSpPr>
          <p:nvPr/>
        </p:nvSpPr>
        <p:spPr bwMode="auto">
          <a:xfrm>
            <a:off x="5243513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15L</a:t>
            </a:r>
          </a:p>
        </p:txBody>
      </p:sp>
      <p:sp>
        <p:nvSpPr>
          <p:cNvPr id="500767" name="Rectangle 31"/>
          <p:cNvSpPr>
            <a:spLocks noChangeArrowheads="1"/>
          </p:cNvSpPr>
          <p:nvPr/>
        </p:nvSpPr>
        <p:spPr bwMode="auto">
          <a:xfrm>
            <a:off x="5243513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35L</a:t>
            </a:r>
          </a:p>
        </p:txBody>
      </p:sp>
      <p:sp>
        <p:nvSpPr>
          <p:cNvPr id="500771" name="Rectangle 35"/>
          <p:cNvSpPr>
            <a:spLocks noChangeArrowheads="1"/>
          </p:cNvSpPr>
          <p:nvPr/>
        </p:nvSpPr>
        <p:spPr bwMode="auto">
          <a:xfrm>
            <a:off x="1971675" y="2528888"/>
            <a:ext cx="2894013" cy="5905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3 isoquants representing food production</a:t>
            </a:r>
          </a:p>
        </p:txBody>
      </p:sp>
      <p:sp>
        <p:nvSpPr>
          <p:cNvPr id="500772" name="Rectangle 36"/>
          <p:cNvSpPr>
            <a:spLocks noChangeArrowheads="1"/>
          </p:cNvSpPr>
          <p:nvPr/>
        </p:nvSpPr>
        <p:spPr bwMode="auto">
          <a:xfrm>
            <a:off x="1971675" y="2538413"/>
            <a:ext cx="2894013" cy="8350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3 isoquants representing food and clothing production</a:t>
            </a:r>
          </a:p>
        </p:txBody>
      </p:sp>
      <p:grpSp>
        <p:nvGrpSpPr>
          <p:cNvPr id="6" name="Group 39"/>
          <p:cNvGrpSpPr>
            <a:grpSpLocks/>
          </p:cNvGrpSpPr>
          <p:nvPr/>
        </p:nvGrpSpPr>
        <p:grpSpPr bwMode="auto">
          <a:xfrm>
            <a:off x="5692775" y="3084513"/>
            <a:ext cx="1892300" cy="1144587"/>
            <a:chOff x="2344" y="1799"/>
            <a:chExt cx="2295" cy="2582"/>
          </a:xfrm>
        </p:grpSpPr>
        <p:sp>
          <p:nvSpPr>
            <p:cNvPr id="500776" name="Freeform 40"/>
            <p:cNvSpPr>
              <a:spLocks/>
            </p:cNvSpPr>
            <p:nvPr/>
          </p:nvSpPr>
          <p:spPr bwMode="auto">
            <a:xfrm>
              <a:off x="2344" y="1799"/>
              <a:ext cx="1633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88"/>
                </a:cxn>
                <a:cxn ang="0">
                  <a:pos x="459" y="140"/>
                </a:cxn>
                <a:cxn ang="0">
                  <a:pos x="605" y="193"/>
                </a:cxn>
                <a:cxn ang="0">
                  <a:pos x="746" y="257"/>
                </a:cxn>
                <a:cxn ang="0">
                  <a:pos x="873" y="333"/>
                </a:cxn>
                <a:cxn ang="0">
                  <a:pos x="994" y="420"/>
                </a:cxn>
                <a:cxn ang="0">
                  <a:pos x="1103" y="526"/>
                </a:cxn>
                <a:cxn ang="0">
                  <a:pos x="1198" y="648"/>
                </a:cxn>
                <a:cxn ang="0">
                  <a:pos x="1281" y="777"/>
                </a:cxn>
                <a:cxn ang="0">
                  <a:pos x="1358" y="928"/>
                </a:cxn>
                <a:cxn ang="0">
                  <a:pos x="1422" y="1080"/>
                </a:cxn>
                <a:cxn ang="0">
                  <a:pos x="1479" y="1250"/>
                </a:cxn>
                <a:cxn ang="0">
                  <a:pos x="1536" y="1419"/>
                </a:cxn>
                <a:cxn ang="0">
                  <a:pos x="1632" y="1775"/>
                </a:cxn>
              </a:cxnLst>
              <a:rect l="0" t="0" r="r" b="b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777" name="Rectangle 41"/>
            <p:cNvSpPr>
              <a:spLocks noChangeArrowheads="1"/>
            </p:cNvSpPr>
            <p:nvPr/>
          </p:nvSpPr>
          <p:spPr bwMode="auto">
            <a:xfrm>
              <a:off x="3911" y="3561"/>
              <a:ext cx="728" cy="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5041900" y="3514725"/>
            <a:ext cx="1538288" cy="1619250"/>
            <a:chOff x="2402" y="1701"/>
            <a:chExt cx="2787" cy="2094"/>
          </a:xfrm>
        </p:grpSpPr>
        <p:sp>
          <p:nvSpPr>
            <p:cNvPr id="500779" name="Freeform 43"/>
            <p:cNvSpPr>
              <a:spLocks/>
            </p:cNvSpPr>
            <p:nvPr/>
          </p:nvSpPr>
          <p:spPr bwMode="auto">
            <a:xfrm>
              <a:off x="2402" y="1701"/>
              <a:ext cx="1769" cy="1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25"/>
                </a:cxn>
                <a:cxn ang="0">
                  <a:pos x="120" y="484"/>
                </a:cxn>
                <a:cxn ang="0">
                  <a:pos x="173" y="638"/>
                </a:cxn>
                <a:cxn ang="0">
                  <a:pos x="233" y="786"/>
                </a:cxn>
                <a:cxn ang="0">
                  <a:pos x="300" y="923"/>
                </a:cxn>
                <a:cxn ang="0">
                  <a:pos x="387" y="1054"/>
                </a:cxn>
                <a:cxn ang="0">
                  <a:pos x="487" y="1174"/>
                </a:cxn>
                <a:cxn ang="0">
                  <a:pos x="607" y="1276"/>
                </a:cxn>
                <a:cxn ang="0">
                  <a:pos x="741" y="1373"/>
                </a:cxn>
                <a:cxn ang="0">
                  <a:pos x="894" y="1459"/>
                </a:cxn>
                <a:cxn ang="0">
                  <a:pos x="1054" y="1533"/>
                </a:cxn>
                <a:cxn ang="0">
                  <a:pos x="1221" y="1607"/>
                </a:cxn>
                <a:cxn ang="0">
                  <a:pos x="1401" y="1670"/>
                </a:cxn>
                <a:cxn ang="0">
                  <a:pos x="1768" y="1795"/>
                </a:cxn>
              </a:cxnLst>
              <a:rect l="0" t="0" r="r" b="b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780" name="Rectangle 44"/>
            <p:cNvSpPr>
              <a:spLocks noChangeArrowheads="1"/>
            </p:cNvSpPr>
            <p:nvPr/>
          </p:nvSpPr>
          <p:spPr bwMode="auto">
            <a:xfrm>
              <a:off x="4148" y="3325"/>
              <a:ext cx="1041" cy="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4695825" y="3802063"/>
            <a:ext cx="1635125" cy="1741487"/>
            <a:chOff x="1113" y="1396"/>
            <a:chExt cx="2333" cy="1792"/>
          </a:xfrm>
        </p:grpSpPr>
        <p:sp>
          <p:nvSpPr>
            <p:cNvPr id="500785" name="Freeform 49"/>
            <p:cNvSpPr>
              <a:spLocks/>
            </p:cNvSpPr>
            <p:nvPr/>
          </p:nvSpPr>
          <p:spPr bwMode="auto">
            <a:xfrm>
              <a:off x="1113" y="1396"/>
              <a:ext cx="1452" cy="1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" y="277"/>
                </a:cxn>
                <a:cxn ang="0">
                  <a:pos x="98" y="413"/>
                </a:cxn>
                <a:cxn ang="0">
                  <a:pos x="137" y="544"/>
                </a:cxn>
                <a:cxn ang="0">
                  <a:pos x="190" y="669"/>
                </a:cxn>
                <a:cxn ang="0">
                  <a:pos x="248" y="790"/>
                </a:cxn>
                <a:cxn ang="0">
                  <a:pos x="314" y="905"/>
                </a:cxn>
                <a:cxn ang="0">
                  <a:pos x="399" y="1004"/>
                </a:cxn>
                <a:cxn ang="0">
                  <a:pos x="497" y="1093"/>
                </a:cxn>
                <a:cxn ang="0">
                  <a:pos x="608" y="1177"/>
                </a:cxn>
                <a:cxn ang="0">
                  <a:pos x="732" y="1250"/>
                </a:cxn>
                <a:cxn ang="0">
                  <a:pos x="863" y="1313"/>
                </a:cxn>
                <a:cxn ang="0">
                  <a:pos x="1007" y="1376"/>
                </a:cxn>
                <a:cxn ang="0">
                  <a:pos x="1150" y="1433"/>
                </a:cxn>
                <a:cxn ang="0">
                  <a:pos x="1451" y="1538"/>
                </a:cxn>
              </a:cxnLst>
              <a:rect l="0" t="0" r="r" b="b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786" name="Rectangle 50"/>
            <p:cNvSpPr>
              <a:spLocks noChangeArrowheads="1"/>
            </p:cNvSpPr>
            <p:nvPr/>
          </p:nvSpPr>
          <p:spPr bwMode="auto">
            <a:xfrm>
              <a:off x="2626" y="2814"/>
              <a:ext cx="820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74"/>
          <p:cNvGrpSpPr>
            <a:grpSpLocks/>
          </p:cNvGrpSpPr>
          <p:nvPr/>
        </p:nvGrpSpPr>
        <p:grpSpPr bwMode="auto">
          <a:xfrm>
            <a:off x="3857625" y="3722688"/>
            <a:ext cx="1925638" cy="1677987"/>
            <a:chOff x="2430" y="2345"/>
            <a:chExt cx="1213" cy="1057"/>
          </a:xfrm>
        </p:grpSpPr>
        <p:sp>
          <p:nvSpPr>
            <p:cNvPr id="500788" name="Freeform 52"/>
            <p:cNvSpPr>
              <a:spLocks/>
            </p:cNvSpPr>
            <p:nvPr/>
          </p:nvSpPr>
          <p:spPr bwMode="auto">
            <a:xfrm rot="841299">
              <a:off x="2708" y="2572"/>
              <a:ext cx="935" cy="8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68"/>
                </a:cxn>
                <a:cxn ang="0">
                  <a:pos x="366" y="108"/>
                </a:cxn>
                <a:cxn ang="0">
                  <a:pos x="479" y="153"/>
                </a:cxn>
                <a:cxn ang="0">
                  <a:pos x="591" y="199"/>
                </a:cxn>
                <a:cxn ang="0">
                  <a:pos x="692" y="256"/>
                </a:cxn>
                <a:cxn ang="0">
                  <a:pos x="786" y="324"/>
                </a:cxn>
                <a:cxn ang="0">
                  <a:pos x="875" y="403"/>
                </a:cxn>
                <a:cxn ang="0">
                  <a:pos x="952" y="494"/>
                </a:cxn>
                <a:cxn ang="0">
                  <a:pos x="1017" y="591"/>
                </a:cxn>
                <a:cxn ang="0">
                  <a:pos x="1076" y="705"/>
                </a:cxn>
                <a:cxn ang="0">
                  <a:pos x="1129" y="824"/>
                </a:cxn>
                <a:cxn ang="0">
                  <a:pos x="1177" y="949"/>
                </a:cxn>
                <a:cxn ang="0">
                  <a:pos x="1218" y="1080"/>
                </a:cxn>
                <a:cxn ang="0">
                  <a:pos x="1295" y="1347"/>
                </a:cxn>
              </a:cxnLst>
              <a:rect l="0" t="0" r="r" b="b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789" name="Rectangle 53"/>
            <p:cNvSpPr>
              <a:spLocks noChangeArrowheads="1"/>
            </p:cNvSpPr>
            <p:nvPr/>
          </p:nvSpPr>
          <p:spPr bwMode="auto">
            <a:xfrm>
              <a:off x="2430" y="2345"/>
              <a:ext cx="42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25C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4348163" y="200025"/>
            <a:ext cx="427037" cy="419100"/>
            <a:chOff x="1983" y="2520"/>
            <a:chExt cx="269" cy="264"/>
          </a:xfrm>
        </p:grpSpPr>
        <p:sp>
          <p:nvSpPr>
            <p:cNvPr id="500791" name="Oval 55"/>
            <p:cNvSpPr>
              <a:spLocks noChangeArrowheads="1"/>
            </p:cNvSpPr>
            <p:nvPr/>
          </p:nvSpPr>
          <p:spPr bwMode="auto">
            <a:xfrm>
              <a:off x="1983" y="268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92" name="Rectangle 56"/>
            <p:cNvSpPr>
              <a:spLocks noChangeArrowheads="1"/>
            </p:cNvSpPr>
            <p:nvPr/>
          </p:nvSpPr>
          <p:spPr bwMode="auto">
            <a:xfrm>
              <a:off x="2046" y="2520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</p:grpSp>
      <p:grpSp>
        <p:nvGrpSpPr>
          <p:cNvPr id="11" name="Group 73"/>
          <p:cNvGrpSpPr>
            <a:grpSpLocks/>
          </p:cNvGrpSpPr>
          <p:nvPr/>
        </p:nvGrpSpPr>
        <p:grpSpPr bwMode="auto">
          <a:xfrm>
            <a:off x="3449638" y="4122738"/>
            <a:ext cx="1795462" cy="1331912"/>
            <a:chOff x="2173" y="2597"/>
            <a:chExt cx="1131" cy="839"/>
          </a:xfrm>
        </p:grpSpPr>
        <p:sp>
          <p:nvSpPr>
            <p:cNvPr id="500794" name="Rectangle 58"/>
            <p:cNvSpPr>
              <a:spLocks noChangeArrowheads="1"/>
            </p:cNvSpPr>
            <p:nvPr/>
          </p:nvSpPr>
          <p:spPr bwMode="auto">
            <a:xfrm>
              <a:off x="2173" y="2597"/>
              <a:ext cx="37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30C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0795" name="Freeform 59"/>
            <p:cNvSpPr>
              <a:spLocks/>
            </p:cNvSpPr>
            <p:nvPr/>
          </p:nvSpPr>
          <p:spPr bwMode="auto">
            <a:xfrm>
              <a:off x="2544" y="2745"/>
              <a:ext cx="760" cy="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51"/>
                </a:cxn>
                <a:cxn ang="0">
                  <a:pos x="376" y="113"/>
                </a:cxn>
                <a:cxn ang="0">
                  <a:pos x="458" y="153"/>
                </a:cxn>
                <a:cxn ang="0">
                  <a:pos x="540" y="199"/>
                </a:cxn>
                <a:cxn ang="0">
                  <a:pos x="616" y="250"/>
                </a:cxn>
                <a:cxn ang="0">
                  <a:pos x="682" y="312"/>
                </a:cxn>
                <a:cxn ang="0">
                  <a:pos x="742" y="386"/>
                </a:cxn>
                <a:cxn ang="0">
                  <a:pos x="791" y="466"/>
                </a:cxn>
                <a:cxn ang="0">
                  <a:pos x="840" y="551"/>
                </a:cxn>
                <a:cxn ang="0">
                  <a:pos x="878" y="642"/>
                </a:cxn>
                <a:cxn ang="0">
                  <a:pos x="949" y="847"/>
                </a:cxn>
                <a:cxn ang="0">
                  <a:pos x="1009" y="1057"/>
                </a:cxn>
              </a:cxnLst>
              <a:rect l="0" t="0" r="r" b="b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" name="Group 72"/>
          <p:cNvGrpSpPr>
            <a:grpSpLocks/>
          </p:cNvGrpSpPr>
          <p:nvPr/>
        </p:nvGrpSpPr>
        <p:grpSpPr bwMode="auto">
          <a:xfrm>
            <a:off x="6338888" y="2478088"/>
            <a:ext cx="1403350" cy="1349375"/>
            <a:chOff x="3876" y="1318"/>
            <a:chExt cx="1218" cy="1175"/>
          </a:xfrm>
        </p:grpSpPr>
        <p:sp>
          <p:nvSpPr>
            <p:cNvPr id="500800" name="Freeform 64"/>
            <p:cNvSpPr>
              <a:spLocks/>
            </p:cNvSpPr>
            <p:nvPr/>
          </p:nvSpPr>
          <p:spPr bwMode="auto">
            <a:xfrm rot="-434087">
              <a:off x="3876" y="1318"/>
              <a:ext cx="651" cy="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30"/>
                </a:cxn>
                <a:cxn ang="0">
                  <a:pos x="94" y="451"/>
                </a:cxn>
                <a:cxn ang="0">
                  <a:pos x="128" y="554"/>
                </a:cxn>
                <a:cxn ang="0">
                  <a:pos x="175" y="653"/>
                </a:cxn>
                <a:cxn ang="0">
                  <a:pos x="221" y="743"/>
                </a:cxn>
                <a:cxn ang="0">
                  <a:pos x="282" y="829"/>
                </a:cxn>
                <a:cxn ang="0">
                  <a:pos x="349" y="901"/>
                </a:cxn>
                <a:cxn ang="0">
                  <a:pos x="429" y="968"/>
                </a:cxn>
                <a:cxn ang="0">
                  <a:pos x="516" y="1027"/>
                </a:cxn>
                <a:cxn ang="0">
                  <a:pos x="610" y="1081"/>
                </a:cxn>
                <a:cxn ang="0">
                  <a:pos x="818" y="1175"/>
                </a:cxn>
                <a:cxn ang="0">
                  <a:pos x="1032" y="1261"/>
                </a:cxn>
              </a:cxnLst>
              <a:rect l="0" t="0" r="r" b="b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0801" name="Rectangle 65"/>
            <p:cNvSpPr>
              <a:spLocks noChangeArrowheads="1"/>
            </p:cNvSpPr>
            <p:nvPr/>
          </p:nvSpPr>
          <p:spPr bwMode="auto">
            <a:xfrm rot="94825">
              <a:off x="4595" y="2177"/>
              <a:ext cx="499" cy="3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80F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3" name="Group 45"/>
          <p:cNvGrpSpPr>
            <a:grpSpLocks/>
          </p:cNvGrpSpPr>
          <p:nvPr/>
        </p:nvGrpSpPr>
        <p:grpSpPr bwMode="auto">
          <a:xfrm>
            <a:off x="5457825" y="4843463"/>
            <a:ext cx="382588" cy="447675"/>
            <a:chOff x="3888" y="3204"/>
            <a:chExt cx="241" cy="282"/>
          </a:xfrm>
        </p:grpSpPr>
        <p:sp>
          <p:nvSpPr>
            <p:cNvPr id="500782" name="Oval 46"/>
            <p:cNvSpPr>
              <a:spLocks noChangeArrowheads="1"/>
            </p:cNvSpPr>
            <p:nvPr/>
          </p:nvSpPr>
          <p:spPr bwMode="auto">
            <a:xfrm>
              <a:off x="3888" y="339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0783" name="Rectangle 47"/>
            <p:cNvSpPr>
              <a:spLocks noChangeArrowheads="1"/>
            </p:cNvSpPr>
            <p:nvPr/>
          </p:nvSpPr>
          <p:spPr bwMode="auto">
            <a:xfrm>
              <a:off x="3923" y="3204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71" grpId="0" animBg="1" autoUpdateAnimBg="0"/>
      <p:bldP spid="500772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88AF9-2B16-4C54-AD09-00E5530F792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in an Edgeworth Box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>
                <a:ea typeface="宋体" charset="-122"/>
              </a:rPr>
              <a:t>An </a:t>
            </a:r>
            <a:r>
              <a:rPr lang="en-US" altLang="zh-CN" dirty="0">
                <a:ea typeface="宋体" charset="-122"/>
              </a:rPr>
              <a:t>allocation of inputs is </a:t>
            </a:r>
            <a:r>
              <a:rPr lang="en-US" altLang="zh-CN" b="1" dirty="0">
                <a:solidFill>
                  <a:srgbClr val="8D7DFF"/>
                </a:solidFill>
                <a:ea typeface="宋体" charset="-122"/>
              </a:rPr>
              <a:t>technically efficient</a:t>
            </a:r>
            <a:r>
              <a:rPr lang="en-US" altLang="zh-CN" dirty="0">
                <a:ea typeface="宋体" charset="-122"/>
              </a:rPr>
              <a:t> if the output of one good cannot be increased without decreasing the output of another </a:t>
            </a:r>
            <a:r>
              <a:rPr lang="en-US" altLang="zh-CN" dirty="0" smtClean="0">
                <a:ea typeface="宋体" charset="-122"/>
              </a:rPr>
              <a:t>good</a:t>
            </a:r>
          </a:p>
          <a:p>
            <a:r>
              <a:rPr lang="en-US" altLang="zh-CN" dirty="0" smtClean="0">
                <a:solidFill>
                  <a:schemeClr val="accent1"/>
                </a:solidFill>
                <a:ea typeface="宋体" charset="-122"/>
              </a:rPr>
              <a:t>Production at point A is inefficient</a:t>
            </a:r>
            <a:r>
              <a:rPr lang="en-US" altLang="zh-CN" dirty="0" smtClean="0">
                <a:ea typeface="宋体" charset="-122"/>
              </a:rPr>
              <a:t> since we can increase production of both goods</a:t>
            </a:r>
          </a:p>
          <a:p>
            <a:pPr lvl="1"/>
            <a:r>
              <a:rPr lang="en-US" altLang="zh-CN" dirty="0" smtClean="0">
                <a:ea typeface="宋体" charset="-122"/>
              </a:rPr>
              <a:t>Shaded area indicates increases in production of both goods if begin at A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Allocation A could exist if a labor union market has enforced inefficient work rules</a:t>
            </a:r>
          </a:p>
          <a:p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1E07FEC-B9E9-4550-8E57-5D3F34B540EF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502849" name="Freeform 65"/>
          <p:cNvSpPr>
            <a:spLocks/>
          </p:cNvSpPr>
          <p:nvPr/>
        </p:nvSpPr>
        <p:spPr bwMode="auto">
          <a:xfrm>
            <a:off x="4756150" y="4114800"/>
            <a:ext cx="777875" cy="10715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55" y="234"/>
              </a:cxn>
              <a:cxn ang="0">
                <a:pos x="190" y="459"/>
              </a:cxn>
              <a:cxn ang="0">
                <a:pos x="361" y="603"/>
              </a:cxn>
              <a:cxn ang="0">
                <a:pos x="469" y="666"/>
              </a:cxn>
              <a:cxn ang="0">
                <a:pos x="487" y="549"/>
              </a:cxn>
              <a:cxn ang="0">
                <a:pos x="451" y="468"/>
              </a:cxn>
              <a:cxn ang="0">
                <a:pos x="397" y="333"/>
              </a:cxn>
              <a:cxn ang="0">
                <a:pos x="262" y="162"/>
              </a:cxn>
              <a:cxn ang="0">
                <a:pos x="172" y="90"/>
              </a:cxn>
              <a:cxn ang="0">
                <a:pos x="64" y="18"/>
              </a:cxn>
              <a:cxn ang="0">
                <a:pos x="1" y="0"/>
              </a:cxn>
            </a:cxnLst>
            <a:rect l="0" t="0" r="r" b="b"/>
            <a:pathLst>
              <a:path w="490" h="675">
                <a:moveTo>
                  <a:pt x="1" y="0"/>
                </a:moveTo>
                <a:cubicBezTo>
                  <a:pt x="0" y="34"/>
                  <a:pt x="23" y="157"/>
                  <a:pt x="55" y="234"/>
                </a:cubicBezTo>
                <a:cubicBezTo>
                  <a:pt x="87" y="311"/>
                  <a:pt x="139" y="398"/>
                  <a:pt x="190" y="459"/>
                </a:cubicBezTo>
                <a:cubicBezTo>
                  <a:pt x="241" y="520"/>
                  <a:pt x="315" y="569"/>
                  <a:pt x="361" y="603"/>
                </a:cubicBezTo>
                <a:cubicBezTo>
                  <a:pt x="407" y="637"/>
                  <a:pt x="448" y="675"/>
                  <a:pt x="469" y="666"/>
                </a:cubicBezTo>
                <a:cubicBezTo>
                  <a:pt x="490" y="657"/>
                  <a:pt x="490" y="582"/>
                  <a:pt x="487" y="549"/>
                </a:cubicBezTo>
                <a:cubicBezTo>
                  <a:pt x="484" y="516"/>
                  <a:pt x="466" y="504"/>
                  <a:pt x="451" y="468"/>
                </a:cubicBezTo>
                <a:cubicBezTo>
                  <a:pt x="436" y="432"/>
                  <a:pt x="428" y="384"/>
                  <a:pt x="397" y="333"/>
                </a:cubicBezTo>
                <a:cubicBezTo>
                  <a:pt x="366" y="282"/>
                  <a:pt x="299" y="202"/>
                  <a:pt x="262" y="162"/>
                </a:cubicBezTo>
                <a:cubicBezTo>
                  <a:pt x="225" y="122"/>
                  <a:pt x="205" y="114"/>
                  <a:pt x="172" y="90"/>
                </a:cubicBezTo>
                <a:cubicBezTo>
                  <a:pt x="139" y="66"/>
                  <a:pt x="93" y="33"/>
                  <a:pt x="64" y="18"/>
                </a:cubicBezTo>
                <a:cubicBezTo>
                  <a:pt x="35" y="3"/>
                  <a:pt x="14" y="4"/>
                  <a:pt x="1" y="0"/>
                </a:cubicBezTo>
                <a:close/>
              </a:path>
            </a:pathLst>
          </a:cu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in an Edgeworth Box</a:t>
            </a:r>
          </a:p>
        </p:txBody>
      </p:sp>
      <p:sp>
        <p:nvSpPr>
          <p:cNvPr id="502787" name="Rectangle 3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2788" name="Rectangle 4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502789" name="Rectangle 5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502790" name="Rectangle 6"/>
          <p:cNvSpPr>
            <a:spLocks noChangeArrowheads="1"/>
          </p:cNvSpPr>
          <p:nvPr/>
        </p:nvSpPr>
        <p:spPr bwMode="auto">
          <a:xfrm>
            <a:off x="1500188" y="5843588"/>
            <a:ext cx="4016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502791" name="Rectangle 7"/>
          <p:cNvSpPr>
            <a:spLocks noChangeArrowheads="1"/>
          </p:cNvSpPr>
          <p:nvPr/>
        </p:nvSpPr>
        <p:spPr bwMode="auto">
          <a:xfrm>
            <a:off x="1246188" y="230187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sp>
        <p:nvSpPr>
          <p:cNvPr id="502792" name="Rectangle 8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502793" name="Rectangle 9"/>
          <p:cNvSpPr>
            <a:spLocks noChangeArrowheads="1"/>
          </p:cNvSpPr>
          <p:nvPr/>
        </p:nvSpPr>
        <p:spPr bwMode="auto">
          <a:xfrm>
            <a:off x="7254875" y="557212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07950" y="3340100"/>
            <a:ext cx="1778000" cy="1611313"/>
            <a:chOff x="68" y="2104"/>
            <a:chExt cx="1120" cy="1015"/>
          </a:xfrm>
        </p:grpSpPr>
        <p:sp>
          <p:nvSpPr>
            <p:cNvPr id="502795" name="Rectangle 11"/>
            <p:cNvSpPr>
              <a:spLocks noChangeArrowheads="1"/>
            </p:cNvSpPr>
            <p:nvPr/>
          </p:nvSpPr>
          <p:spPr bwMode="auto">
            <a:xfrm>
              <a:off x="68" y="2402"/>
              <a:ext cx="112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Food Production</a:t>
              </a:r>
            </a:p>
          </p:txBody>
        </p:sp>
        <p:sp>
          <p:nvSpPr>
            <p:cNvPr id="502796" name="Line 12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797" name="Line 13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432675" y="3025775"/>
            <a:ext cx="1620838" cy="1697038"/>
            <a:chOff x="4520" y="2086"/>
            <a:chExt cx="1021" cy="1069"/>
          </a:xfrm>
        </p:grpSpPr>
        <p:sp>
          <p:nvSpPr>
            <p:cNvPr id="502799" name="Rectangle 15"/>
            <p:cNvSpPr>
              <a:spLocks noChangeArrowheads="1"/>
            </p:cNvSpPr>
            <p:nvPr/>
          </p:nvSpPr>
          <p:spPr bwMode="auto">
            <a:xfrm>
              <a:off x="4520" y="2339"/>
              <a:ext cx="102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Clothing Production</a:t>
              </a:r>
            </a:p>
          </p:txBody>
        </p:sp>
        <p:sp>
          <p:nvSpPr>
            <p:cNvPr id="502800" name="Line 16"/>
            <p:cNvSpPr>
              <a:spLocks noChangeShapeType="1"/>
            </p:cNvSpPr>
            <p:nvPr/>
          </p:nvSpPr>
          <p:spPr bwMode="auto">
            <a:xfrm>
              <a:off x="4983" y="2827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01" name="Line 17"/>
            <p:cNvSpPr>
              <a:spLocks noChangeShapeType="1"/>
            </p:cNvSpPr>
            <p:nvPr/>
          </p:nvSpPr>
          <p:spPr bwMode="auto">
            <a:xfrm>
              <a:off x="4983" y="2086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19463" y="6318250"/>
            <a:ext cx="2663825" cy="363538"/>
            <a:chOff x="2091" y="3980"/>
            <a:chExt cx="1678" cy="229"/>
          </a:xfrm>
        </p:grpSpPr>
        <p:sp>
          <p:nvSpPr>
            <p:cNvPr id="502803" name="Line 19"/>
            <p:cNvSpPr>
              <a:spLocks noChangeShapeType="1"/>
            </p:cNvSpPr>
            <p:nvPr/>
          </p:nvSpPr>
          <p:spPr bwMode="auto">
            <a:xfrm flipH="1">
              <a:off x="2419" y="3980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04" name="Rectangle 20"/>
            <p:cNvSpPr>
              <a:spLocks noChangeArrowheads="1"/>
            </p:cNvSpPr>
            <p:nvPr/>
          </p:nvSpPr>
          <p:spPr bwMode="auto">
            <a:xfrm>
              <a:off x="2091" y="3999"/>
              <a:ext cx="16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Food Production</a:t>
              </a:r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2759075" y="1698625"/>
            <a:ext cx="4524375" cy="333375"/>
            <a:chOff x="2206" y="1070"/>
            <a:chExt cx="2850" cy="210"/>
          </a:xfrm>
        </p:grpSpPr>
        <p:sp>
          <p:nvSpPr>
            <p:cNvPr id="502806" name="Rectangle 22"/>
            <p:cNvSpPr>
              <a:spLocks noChangeArrowheads="1"/>
            </p:cNvSpPr>
            <p:nvPr/>
          </p:nvSpPr>
          <p:spPr bwMode="auto">
            <a:xfrm>
              <a:off x="3171" y="1070"/>
              <a:ext cx="18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Clothing Production</a:t>
              </a:r>
            </a:p>
          </p:txBody>
        </p:sp>
        <p:sp>
          <p:nvSpPr>
            <p:cNvPr id="502807" name="Line 23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808" name="Rectangle 24"/>
          <p:cNvSpPr>
            <a:spLocks noChangeArrowheads="1"/>
          </p:cNvSpPr>
          <p:nvPr/>
        </p:nvSpPr>
        <p:spPr bwMode="auto">
          <a:xfrm>
            <a:off x="1260475" y="5027613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5K</a:t>
            </a:r>
          </a:p>
        </p:txBody>
      </p:sp>
      <p:sp>
        <p:nvSpPr>
          <p:cNvPr id="502809" name="Rectangle 25"/>
          <p:cNvSpPr>
            <a:spLocks noChangeArrowheads="1"/>
          </p:cNvSpPr>
          <p:nvPr/>
        </p:nvSpPr>
        <p:spPr bwMode="auto">
          <a:xfrm>
            <a:off x="7253288" y="5024438"/>
            <a:ext cx="600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25K</a:t>
            </a:r>
          </a:p>
        </p:txBody>
      </p:sp>
      <p:sp>
        <p:nvSpPr>
          <p:cNvPr id="502810" name="Rectangle 26"/>
          <p:cNvSpPr>
            <a:spLocks noChangeArrowheads="1"/>
          </p:cNvSpPr>
          <p:nvPr/>
        </p:nvSpPr>
        <p:spPr bwMode="auto">
          <a:xfrm>
            <a:off x="5243513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15L</a:t>
            </a:r>
          </a:p>
        </p:txBody>
      </p:sp>
      <p:sp>
        <p:nvSpPr>
          <p:cNvPr id="502811" name="Rectangle 27"/>
          <p:cNvSpPr>
            <a:spLocks noChangeArrowheads="1"/>
          </p:cNvSpPr>
          <p:nvPr/>
        </p:nvSpPr>
        <p:spPr bwMode="auto">
          <a:xfrm>
            <a:off x="5243513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35L</a:t>
            </a:r>
          </a:p>
        </p:txBody>
      </p:sp>
      <p:sp>
        <p:nvSpPr>
          <p:cNvPr id="502812" name="Rectangle 28"/>
          <p:cNvSpPr>
            <a:spLocks noChangeArrowheads="1"/>
          </p:cNvSpPr>
          <p:nvPr/>
        </p:nvSpPr>
        <p:spPr bwMode="auto">
          <a:xfrm>
            <a:off x="1971675" y="2528888"/>
            <a:ext cx="2751138" cy="8350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Can move from A to B or C which increases efficiency.</a:t>
            </a: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692775" y="3084513"/>
            <a:ext cx="1892300" cy="1144587"/>
            <a:chOff x="2344" y="1799"/>
            <a:chExt cx="2295" cy="2582"/>
          </a:xfrm>
        </p:grpSpPr>
        <p:sp>
          <p:nvSpPr>
            <p:cNvPr id="502815" name="Freeform 31"/>
            <p:cNvSpPr>
              <a:spLocks/>
            </p:cNvSpPr>
            <p:nvPr/>
          </p:nvSpPr>
          <p:spPr bwMode="auto">
            <a:xfrm>
              <a:off x="2344" y="1799"/>
              <a:ext cx="1633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88"/>
                </a:cxn>
                <a:cxn ang="0">
                  <a:pos x="459" y="140"/>
                </a:cxn>
                <a:cxn ang="0">
                  <a:pos x="605" y="193"/>
                </a:cxn>
                <a:cxn ang="0">
                  <a:pos x="746" y="257"/>
                </a:cxn>
                <a:cxn ang="0">
                  <a:pos x="873" y="333"/>
                </a:cxn>
                <a:cxn ang="0">
                  <a:pos x="994" y="420"/>
                </a:cxn>
                <a:cxn ang="0">
                  <a:pos x="1103" y="526"/>
                </a:cxn>
                <a:cxn ang="0">
                  <a:pos x="1198" y="648"/>
                </a:cxn>
                <a:cxn ang="0">
                  <a:pos x="1281" y="777"/>
                </a:cxn>
                <a:cxn ang="0">
                  <a:pos x="1358" y="928"/>
                </a:cxn>
                <a:cxn ang="0">
                  <a:pos x="1422" y="1080"/>
                </a:cxn>
                <a:cxn ang="0">
                  <a:pos x="1479" y="1250"/>
                </a:cxn>
                <a:cxn ang="0">
                  <a:pos x="1536" y="1419"/>
                </a:cxn>
                <a:cxn ang="0">
                  <a:pos x="1632" y="1775"/>
                </a:cxn>
              </a:cxnLst>
              <a:rect l="0" t="0" r="r" b="b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16" name="Rectangle 32"/>
            <p:cNvSpPr>
              <a:spLocks noChangeArrowheads="1"/>
            </p:cNvSpPr>
            <p:nvPr/>
          </p:nvSpPr>
          <p:spPr bwMode="auto">
            <a:xfrm>
              <a:off x="3911" y="3561"/>
              <a:ext cx="728" cy="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5041900" y="3514725"/>
            <a:ext cx="1538288" cy="1619250"/>
            <a:chOff x="2402" y="1701"/>
            <a:chExt cx="2787" cy="2094"/>
          </a:xfrm>
        </p:grpSpPr>
        <p:sp>
          <p:nvSpPr>
            <p:cNvPr id="502818" name="Freeform 34"/>
            <p:cNvSpPr>
              <a:spLocks/>
            </p:cNvSpPr>
            <p:nvPr/>
          </p:nvSpPr>
          <p:spPr bwMode="auto">
            <a:xfrm>
              <a:off x="2402" y="1701"/>
              <a:ext cx="1769" cy="1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25"/>
                </a:cxn>
                <a:cxn ang="0">
                  <a:pos x="120" y="484"/>
                </a:cxn>
                <a:cxn ang="0">
                  <a:pos x="173" y="638"/>
                </a:cxn>
                <a:cxn ang="0">
                  <a:pos x="233" y="786"/>
                </a:cxn>
                <a:cxn ang="0">
                  <a:pos x="300" y="923"/>
                </a:cxn>
                <a:cxn ang="0">
                  <a:pos x="387" y="1054"/>
                </a:cxn>
                <a:cxn ang="0">
                  <a:pos x="487" y="1174"/>
                </a:cxn>
                <a:cxn ang="0">
                  <a:pos x="607" y="1276"/>
                </a:cxn>
                <a:cxn ang="0">
                  <a:pos x="741" y="1373"/>
                </a:cxn>
                <a:cxn ang="0">
                  <a:pos x="894" y="1459"/>
                </a:cxn>
                <a:cxn ang="0">
                  <a:pos x="1054" y="1533"/>
                </a:cxn>
                <a:cxn ang="0">
                  <a:pos x="1221" y="1607"/>
                </a:cxn>
                <a:cxn ang="0">
                  <a:pos x="1401" y="1670"/>
                </a:cxn>
                <a:cxn ang="0">
                  <a:pos x="1768" y="1795"/>
                </a:cxn>
              </a:cxnLst>
              <a:rect l="0" t="0" r="r" b="b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19" name="Rectangle 35"/>
            <p:cNvSpPr>
              <a:spLocks noChangeArrowheads="1"/>
            </p:cNvSpPr>
            <p:nvPr/>
          </p:nvSpPr>
          <p:spPr bwMode="auto">
            <a:xfrm>
              <a:off x="4148" y="3325"/>
              <a:ext cx="1041" cy="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4695825" y="3802063"/>
            <a:ext cx="1635125" cy="1741487"/>
            <a:chOff x="1113" y="1396"/>
            <a:chExt cx="2333" cy="1792"/>
          </a:xfrm>
        </p:grpSpPr>
        <p:sp>
          <p:nvSpPr>
            <p:cNvPr id="502821" name="Freeform 37"/>
            <p:cNvSpPr>
              <a:spLocks/>
            </p:cNvSpPr>
            <p:nvPr/>
          </p:nvSpPr>
          <p:spPr bwMode="auto">
            <a:xfrm>
              <a:off x="1113" y="1396"/>
              <a:ext cx="1452" cy="1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" y="277"/>
                </a:cxn>
                <a:cxn ang="0">
                  <a:pos x="98" y="413"/>
                </a:cxn>
                <a:cxn ang="0">
                  <a:pos x="137" y="544"/>
                </a:cxn>
                <a:cxn ang="0">
                  <a:pos x="190" y="669"/>
                </a:cxn>
                <a:cxn ang="0">
                  <a:pos x="248" y="790"/>
                </a:cxn>
                <a:cxn ang="0">
                  <a:pos x="314" y="905"/>
                </a:cxn>
                <a:cxn ang="0">
                  <a:pos x="399" y="1004"/>
                </a:cxn>
                <a:cxn ang="0">
                  <a:pos x="497" y="1093"/>
                </a:cxn>
                <a:cxn ang="0">
                  <a:pos x="608" y="1177"/>
                </a:cxn>
                <a:cxn ang="0">
                  <a:pos x="732" y="1250"/>
                </a:cxn>
                <a:cxn ang="0">
                  <a:pos x="863" y="1313"/>
                </a:cxn>
                <a:cxn ang="0">
                  <a:pos x="1007" y="1376"/>
                </a:cxn>
                <a:cxn ang="0">
                  <a:pos x="1150" y="1433"/>
                </a:cxn>
                <a:cxn ang="0">
                  <a:pos x="1451" y="1538"/>
                </a:cxn>
              </a:cxnLst>
              <a:rect l="0" t="0" r="r" b="b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22" name="Rectangle 38"/>
            <p:cNvSpPr>
              <a:spLocks noChangeArrowheads="1"/>
            </p:cNvSpPr>
            <p:nvPr/>
          </p:nvSpPr>
          <p:spPr bwMode="auto">
            <a:xfrm>
              <a:off x="2626" y="2814"/>
              <a:ext cx="820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39"/>
          <p:cNvGrpSpPr>
            <a:grpSpLocks/>
          </p:cNvGrpSpPr>
          <p:nvPr/>
        </p:nvGrpSpPr>
        <p:grpSpPr bwMode="auto">
          <a:xfrm>
            <a:off x="3857625" y="3722688"/>
            <a:ext cx="1925638" cy="1677987"/>
            <a:chOff x="2430" y="2345"/>
            <a:chExt cx="1213" cy="1057"/>
          </a:xfrm>
        </p:grpSpPr>
        <p:sp>
          <p:nvSpPr>
            <p:cNvPr id="502824" name="Freeform 40"/>
            <p:cNvSpPr>
              <a:spLocks/>
            </p:cNvSpPr>
            <p:nvPr/>
          </p:nvSpPr>
          <p:spPr bwMode="auto">
            <a:xfrm rot="841299">
              <a:off x="2708" y="2572"/>
              <a:ext cx="935" cy="8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68"/>
                </a:cxn>
                <a:cxn ang="0">
                  <a:pos x="366" y="108"/>
                </a:cxn>
                <a:cxn ang="0">
                  <a:pos x="479" y="153"/>
                </a:cxn>
                <a:cxn ang="0">
                  <a:pos x="591" y="199"/>
                </a:cxn>
                <a:cxn ang="0">
                  <a:pos x="692" y="256"/>
                </a:cxn>
                <a:cxn ang="0">
                  <a:pos x="786" y="324"/>
                </a:cxn>
                <a:cxn ang="0">
                  <a:pos x="875" y="403"/>
                </a:cxn>
                <a:cxn ang="0">
                  <a:pos x="952" y="494"/>
                </a:cxn>
                <a:cxn ang="0">
                  <a:pos x="1017" y="591"/>
                </a:cxn>
                <a:cxn ang="0">
                  <a:pos x="1076" y="705"/>
                </a:cxn>
                <a:cxn ang="0">
                  <a:pos x="1129" y="824"/>
                </a:cxn>
                <a:cxn ang="0">
                  <a:pos x="1177" y="949"/>
                </a:cxn>
                <a:cxn ang="0">
                  <a:pos x="1218" y="1080"/>
                </a:cxn>
                <a:cxn ang="0">
                  <a:pos x="1295" y="1347"/>
                </a:cxn>
              </a:cxnLst>
              <a:rect l="0" t="0" r="r" b="b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25" name="Rectangle 41"/>
            <p:cNvSpPr>
              <a:spLocks noChangeArrowheads="1"/>
            </p:cNvSpPr>
            <p:nvPr/>
          </p:nvSpPr>
          <p:spPr bwMode="auto">
            <a:xfrm>
              <a:off x="2430" y="2345"/>
              <a:ext cx="42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25C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3449638" y="4122738"/>
            <a:ext cx="1795462" cy="1331912"/>
            <a:chOff x="2173" y="2597"/>
            <a:chExt cx="1131" cy="839"/>
          </a:xfrm>
        </p:grpSpPr>
        <p:sp>
          <p:nvSpPr>
            <p:cNvPr id="502830" name="Rectangle 46"/>
            <p:cNvSpPr>
              <a:spLocks noChangeArrowheads="1"/>
            </p:cNvSpPr>
            <p:nvPr/>
          </p:nvSpPr>
          <p:spPr bwMode="auto">
            <a:xfrm>
              <a:off x="2173" y="2597"/>
              <a:ext cx="37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30C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2831" name="Freeform 47"/>
            <p:cNvSpPr>
              <a:spLocks/>
            </p:cNvSpPr>
            <p:nvPr/>
          </p:nvSpPr>
          <p:spPr bwMode="auto">
            <a:xfrm>
              <a:off x="2544" y="2745"/>
              <a:ext cx="760" cy="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51"/>
                </a:cxn>
                <a:cxn ang="0">
                  <a:pos x="376" y="113"/>
                </a:cxn>
                <a:cxn ang="0">
                  <a:pos x="458" y="153"/>
                </a:cxn>
                <a:cxn ang="0">
                  <a:pos x="540" y="199"/>
                </a:cxn>
                <a:cxn ang="0">
                  <a:pos x="616" y="250"/>
                </a:cxn>
                <a:cxn ang="0">
                  <a:pos x="682" y="312"/>
                </a:cxn>
                <a:cxn ang="0">
                  <a:pos x="742" y="386"/>
                </a:cxn>
                <a:cxn ang="0">
                  <a:pos x="791" y="466"/>
                </a:cxn>
                <a:cxn ang="0">
                  <a:pos x="840" y="551"/>
                </a:cxn>
                <a:cxn ang="0">
                  <a:pos x="878" y="642"/>
                </a:cxn>
                <a:cxn ang="0">
                  <a:pos x="949" y="847"/>
                </a:cxn>
                <a:cxn ang="0">
                  <a:pos x="1009" y="1057"/>
                </a:cxn>
              </a:cxnLst>
              <a:rect l="0" t="0" r="r" b="b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5272088" y="4129088"/>
            <a:ext cx="398462" cy="461962"/>
            <a:chOff x="1503" y="2205"/>
            <a:chExt cx="251" cy="291"/>
          </a:xfrm>
        </p:grpSpPr>
        <p:sp>
          <p:nvSpPr>
            <p:cNvPr id="502833" name="Oval 49"/>
            <p:cNvSpPr>
              <a:spLocks noChangeArrowheads="1"/>
            </p:cNvSpPr>
            <p:nvPr/>
          </p:nvSpPr>
          <p:spPr bwMode="auto">
            <a:xfrm>
              <a:off x="1503" y="240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34" name="Rectangle 50"/>
            <p:cNvSpPr>
              <a:spLocks noChangeArrowheads="1"/>
            </p:cNvSpPr>
            <p:nvPr/>
          </p:nvSpPr>
          <p:spPr bwMode="auto">
            <a:xfrm>
              <a:off x="1548" y="220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12" name="Group 51"/>
          <p:cNvGrpSpPr>
            <a:grpSpLocks/>
          </p:cNvGrpSpPr>
          <p:nvPr/>
        </p:nvGrpSpPr>
        <p:grpSpPr bwMode="auto">
          <a:xfrm>
            <a:off x="6338888" y="2478088"/>
            <a:ext cx="1403350" cy="1349375"/>
            <a:chOff x="3876" y="1318"/>
            <a:chExt cx="1218" cy="1175"/>
          </a:xfrm>
        </p:grpSpPr>
        <p:sp>
          <p:nvSpPr>
            <p:cNvPr id="502836" name="Freeform 52"/>
            <p:cNvSpPr>
              <a:spLocks/>
            </p:cNvSpPr>
            <p:nvPr/>
          </p:nvSpPr>
          <p:spPr bwMode="auto">
            <a:xfrm rot="-434087">
              <a:off x="3876" y="1318"/>
              <a:ext cx="651" cy="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30"/>
                </a:cxn>
                <a:cxn ang="0">
                  <a:pos x="94" y="451"/>
                </a:cxn>
                <a:cxn ang="0">
                  <a:pos x="128" y="554"/>
                </a:cxn>
                <a:cxn ang="0">
                  <a:pos x="175" y="653"/>
                </a:cxn>
                <a:cxn ang="0">
                  <a:pos x="221" y="743"/>
                </a:cxn>
                <a:cxn ang="0">
                  <a:pos x="282" y="829"/>
                </a:cxn>
                <a:cxn ang="0">
                  <a:pos x="349" y="901"/>
                </a:cxn>
                <a:cxn ang="0">
                  <a:pos x="429" y="968"/>
                </a:cxn>
                <a:cxn ang="0">
                  <a:pos x="516" y="1027"/>
                </a:cxn>
                <a:cxn ang="0">
                  <a:pos x="610" y="1081"/>
                </a:cxn>
                <a:cxn ang="0">
                  <a:pos x="818" y="1175"/>
                </a:cxn>
                <a:cxn ang="0">
                  <a:pos x="1032" y="1261"/>
                </a:cxn>
              </a:cxnLst>
              <a:rect l="0" t="0" r="r" b="b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837" name="Rectangle 53"/>
            <p:cNvSpPr>
              <a:spLocks noChangeArrowheads="1"/>
            </p:cNvSpPr>
            <p:nvPr/>
          </p:nvSpPr>
          <p:spPr bwMode="auto">
            <a:xfrm rot="94825">
              <a:off x="4595" y="2177"/>
              <a:ext cx="499" cy="3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80F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6472238" y="3219450"/>
            <a:ext cx="327025" cy="452438"/>
            <a:chOff x="4077" y="2028"/>
            <a:chExt cx="206" cy="285"/>
          </a:xfrm>
        </p:grpSpPr>
        <p:sp>
          <p:nvSpPr>
            <p:cNvPr id="502839" name="Oval 55"/>
            <p:cNvSpPr>
              <a:spLocks noChangeArrowheads="1"/>
            </p:cNvSpPr>
            <p:nvPr/>
          </p:nvSpPr>
          <p:spPr bwMode="auto">
            <a:xfrm>
              <a:off x="4113" y="202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0" name="Rectangle 56"/>
            <p:cNvSpPr>
              <a:spLocks noChangeArrowheads="1"/>
            </p:cNvSpPr>
            <p:nvPr/>
          </p:nvSpPr>
          <p:spPr bwMode="auto">
            <a:xfrm>
              <a:off x="4077" y="2103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14" name="Group 57"/>
          <p:cNvGrpSpPr>
            <a:grpSpLocks/>
          </p:cNvGrpSpPr>
          <p:nvPr/>
        </p:nvGrpSpPr>
        <p:grpSpPr bwMode="auto">
          <a:xfrm>
            <a:off x="5457825" y="4843463"/>
            <a:ext cx="382588" cy="447675"/>
            <a:chOff x="3888" y="3204"/>
            <a:chExt cx="241" cy="282"/>
          </a:xfrm>
        </p:grpSpPr>
        <p:sp>
          <p:nvSpPr>
            <p:cNvPr id="502842" name="Oval 58"/>
            <p:cNvSpPr>
              <a:spLocks noChangeArrowheads="1"/>
            </p:cNvSpPr>
            <p:nvPr/>
          </p:nvSpPr>
          <p:spPr bwMode="auto">
            <a:xfrm>
              <a:off x="3888" y="339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43" name="Rectangle 59"/>
            <p:cNvSpPr>
              <a:spLocks noChangeArrowheads="1"/>
            </p:cNvSpPr>
            <p:nvPr/>
          </p:nvSpPr>
          <p:spPr bwMode="auto">
            <a:xfrm>
              <a:off x="3923" y="3204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4719638" y="4667250"/>
            <a:ext cx="327025" cy="452438"/>
            <a:chOff x="2973" y="2940"/>
            <a:chExt cx="206" cy="285"/>
          </a:xfrm>
        </p:grpSpPr>
        <p:sp>
          <p:nvSpPr>
            <p:cNvPr id="502827" name="Oval 43"/>
            <p:cNvSpPr>
              <a:spLocks noChangeArrowheads="1"/>
            </p:cNvSpPr>
            <p:nvPr/>
          </p:nvSpPr>
          <p:spPr bwMode="auto">
            <a:xfrm>
              <a:off x="3045" y="29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28" name="Rectangle 44"/>
            <p:cNvSpPr>
              <a:spLocks noChangeArrowheads="1"/>
            </p:cNvSpPr>
            <p:nvPr/>
          </p:nvSpPr>
          <p:spPr bwMode="auto">
            <a:xfrm>
              <a:off x="2973" y="301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</p:grpSp>
      <p:sp>
        <p:nvSpPr>
          <p:cNvPr id="502846" name="Rectangle 62"/>
          <p:cNvSpPr>
            <a:spLocks noChangeArrowheads="1"/>
          </p:cNvSpPr>
          <p:nvPr/>
        </p:nvSpPr>
        <p:spPr bwMode="auto">
          <a:xfrm>
            <a:off x="1966913" y="2538413"/>
            <a:ext cx="2751137" cy="8350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Any place in shaded area will increase efficiency from allocation 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0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2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2849" grpId="0" animBg="1"/>
      <p:bldP spid="502812" grpId="0" animBg="1" autoUpdateAnimBg="0"/>
      <p:bldP spid="502846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1911532-79D1-419C-AE4F-A75661F6DABB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in an Edgeworth Box</a:t>
            </a:r>
          </a:p>
        </p:txBody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Points B and C are efficient allocations and therefore lie on the </a:t>
            </a:r>
            <a:r>
              <a:rPr lang="en-US" altLang="zh-CN" b="1">
                <a:solidFill>
                  <a:srgbClr val="8D7DFF"/>
                </a:solidFill>
                <a:ea typeface="宋体" charset="-122"/>
              </a:rPr>
              <a:t>production contract curve</a:t>
            </a:r>
          </a:p>
          <a:p>
            <a:pPr lvl="1"/>
            <a:r>
              <a:rPr lang="en-US" altLang="zh-CN">
                <a:ea typeface="宋体" charset="-122"/>
              </a:rPr>
              <a:t>Curve showing all technically efficient combinations of inputs</a:t>
            </a:r>
          </a:p>
          <a:p>
            <a:pPr lvl="1"/>
            <a:r>
              <a:rPr lang="en-US" altLang="zh-CN">
                <a:ea typeface="宋体" charset="-122"/>
              </a:rPr>
              <a:t>Curve connects the origins O</a:t>
            </a:r>
            <a:r>
              <a:rPr lang="en-US" altLang="zh-CN" baseline="-25000">
                <a:ea typeface="宋体" charset="-122"/>
              </a:rPr>
              <a:t>F</a:t>
            </a:r>
            <a:r>
              <a:rPr lang="en-US" altLang="zh-CN">
                <a:ea typeface="宋体" charset="-122"/>
              </a:rPr>
              <a:t> and O</a:t>
            </a:r>
            <a:r>
              <a:rPr lang="en-US" altLang="zh-CN" baseline="-25000">
                <a:ea typeface="宋体" charset="-122"/>
              </a:rPr>
              <a:t>C</a:t>
            </a:r>
          </a:p>
          <a:p>
            <a:pPr lvl="1"/>
            <a:r>
              <a:rPr lang="en-US" altLang="zh-CN">
                <a:ea typeface="宋体" charset="-122"/>
              </a:rPr>
              <a:t>All points on curve are tangencies between two isoquants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01E169-465F-4450-BF80-BC7BEC34AC65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503811" name="Freeform 3"/>
          <p:cNvSpPr>
            <a:spLocks/>
          </p:cNvSpPr>
          <p:nvPr/>
        </p:nvSpPr>
        <p:spPr bwMode="auto">
          <a:xfrm>
            <a:off x="4756150" y="4114800"/>
            <a:ext cx="777875" cy="1071563"/>
          </a:xfrm>
          <a:custGeom>
            <a:avLst/>
            <a:gdLst/>
            <a:ahLst/>
            <a:cxnLst>
              <a:cxn ang="0">
                <a:pos x="1" y="0"/>
              </a:cxn>
              <a:cxn ang="0">
                <a:pos x="55" y="234"/>
              </a:cxn>
              <a:cxn ang="0">
                <a:pos x="190" y="459"/>
              </a:cxn>
              <a:cxn ang="0">
                <a:pos x="361" y="603"/>
              </a:cxn>
              <a:cxn ang="0">
                <a:pos x="469" y="666"/>
              </a:cxn>
              <a:cxn ang="0">
                <a:pos x="487" y="549"/>
              </a:cxn>
              <a:cxn ang="0">
                <a:pos x="451" y="468"/>
              </a:cxn>
              <a:cxn ang="0">
                <a:pos x="397" y="333"/>
              </a:cxn>
              <a:cxn ang="0">
                <a:pos x="262" y="162"/>
              </a:cxn>
              <a:cxn ang="0">
                <a:pos x="172" y="90"/>
              </a:cxn>
              <a:cxn ang="0">
                <a:pos x="64" y="18"/>
              </a:cxn>
              <a:cxn ang="0">
                <a:pos x="1" y="0"/>
              </a:cxn>
            </a:cxnLst>
            <a:rect l="0" t="0" r="r" b="b"/>
            <a:pathLst>
              <a:path w="490" h="675">
                <a:moveTo>
                  <a:pt x="1" y="0"/>
                </a:moveTo>
                <a:cubicBezTo>
                  <a:pt x="0" y="34"/>
                  <a:pt x="23" y="157"/>
                  <a:pt x="55" y="234"/>
                </a:cubicBezTo>
                <a:cubicBezTo>
                  <a:pt x="87" y="311"/>
                  <a:pt x="139" y="398"/>
                  <a:pt x="190" y="459"/>
                </a:cubicBezTo>
                <a:cubicBezTo>
                  <a:pt x="241" y="520"/>
                  <a:pt x="315" y="569"/>
                  <a:pt x="361" y="603"/>
                </a:cubicBezTo>
                <a:cubicBezTo>
                  <a:pt x="407" y="637"/>
                  <a:pt x="448" y="675"/>
                  <a:pt x="469" y="666"/>
                </a:cubicBezTo>
                <a:cubicBezTo>
                  <a:pt x="490" y="657"/>
                  <a:pt x="490" y="582"/>
                  <a:pt x="487" y="549"/>
                </a:cubicBezTo>
                <a:cubicBezTo>
                  <a:pt x="484" y="516"/>
                  <a:pt x="466" y="504"/>
                  <a:pt x="451" y="468"/>
                </a:cubicBezTo>
                <a:cubicBezTo>
                  <a:pt x="436" y="432"/>
                  <a:pt x="428" y="384"/>
                  <a:pt x="397" y="333"/>
                </a:cubicBezTo>
                <a:cubicBezTo>
                  <a:pt x="366" y="282"/>
                  <a:pt x="299" y="202"/>
                  <a:pt x="262" y="162"/>
                </a:cubicBezTo>
                <a:cubicBezTo>
                  <a:pt x="225" y="122"/>
                  <a:pt x="205" y="114"/>
                  <a:pt x="172" y="90"/>
                </a:cubicBezTo>
                <a:cubicBezTo>
                  <a:pt x="139" y="66"/>
                  <a:pt x="93" y="33"/>
                  <a:pt x="64" y="18"/>
                </a:cubicBezTo>
                <a:cubicBezTo>
                  <a:pt x="35" y="3"/>
                  <a:pt x="14" y="4"/>
                  <a:pt x="1" y="0"/>
                </a:cubicBezTo>
                <a:close/>
              </a:path>
            </a:pathLst>
          </a:cu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1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in an Edgeworth Box</a:t>
            </a:r>
          </a:p>
        </p:txBody>
      </p:sp>
      <p:sp>
        <p:nvSpPr>
          <p:cNvPr id="503813" name="Rectangle 5"/>
          <p:cNvSpPr>
            <a:spLocks noChangeArrowheads="1"/>
          </p:cNvSpPr>
          <p:nvPr/>
        </p:nvSpPr>
        <p:spPr bwMode="auto">
          <a:xfrm>
            <a:off x="1847850" y="2371725"/>
            <a:ext cx="5413375" cy="3546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3814" name="Rectangle 6"/>
          <p:cNvSpPr>
            <a:spLocks noChangeArrowheads="1"/>
          </p:cNvSpPr>
          <p:nvPr/>
        </p:nvSpPr>
        <p:spPr bwMode="auto">
          <a:xfrm>
            <a:off x="1778000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503815" name="Rectangle 7"/>
          <p:cNvSpPr>
            <a:spLocks noChangeArrowheads="1"/>
          </p:cNvSpPr>
          <p:nvPr/>
        </p:nvSpPr>
        <p:spPr bwMode="auto">
          <a:xfrm>
            <a:off x="7185025" y="1998663"/>
            <a:ext cx="417513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503816" name="Rectangle 8"/>
          <p:cNvSpPr>
            <a:spLocks noChangeArrowheads="1"/>
          </p:cNvSpPr>
          <p:nvPr/>
        </p:nvSpPr>
        <p:spPr bwMode="auto">
          <a:xfrm>
            <a:off x="1500188" y="5843588"/>
            <a:ext cx="401637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0</a:t>
            </a:r>
            <a:r>
              <a:rPr lang="en-US" altLang="zh-CN" sz="1800" i="1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503817" name="Rectangle 9"/>
          <p:cNvSpPr>
            <a:spLocks noChangeArrowheads="1"/>
          </p:cNvSpPr>
          <p:nvPr/>
        </p:nvSpPr>
        <p:spPr bwMode="auto">
          <a:xfrm>
            <a:off x="1246188" y="230187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sp>
        <p:nvSpPr>
          <p:cNvPr id="503818" name="Rectangle 10"/>
          <p:cNvSpPr>
            <a:spLocks noChangeArrowheads="1"/>
          </p:cNvSpPr>
          <p:nvPr/>
        </p:nvSpPr>
        <p:spPr bwMode="auto">
          <a:xfrm>
            <a:off x="6699250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50L</a:t>
            </a:r>
          </a:p>
        </p:txBody>
      </p:sp>
      <p:sp>
        <p:nvSpPr>
          <p:cNvPr id="503819" name="Rectangle 11"/>
          <p:cNvSpPr>
            <a:spLocks noChangeArrowheads="1"/>
          </p:cNvSpPr>
          <p:nvPr/>
        </p:nvSpPr>
        <p:spPr bwMode="auto">
          <a:xfrm>
            <a:off x="7254875" y="5572125"/>
            <a:ext cx="6000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30K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07950" y="3340100"/>
            <a:ext cx="1778000" cy="1611313"/>
            <a:chOff x="68" y="2104"/>
            <a:chExt cx="1120" cy="1015"/>
          </a:xfrm>
        </p:grpSpPr>
        <p:sp>
          <p:nvSpPr>
            <p:cNvPr id="503821" name="Rectangle 13"/>
            <p:cNvSpPr>
              <a:spLocks noChangeArrowheads="1"/>
            </p:cNvSpPr>
            <p:nvPr/>
          </p:nvSpPr>
          <p:spPr bwMode="auto">
            <a:xfrm>
              <a:off x="68" y="2402"/>
              <a:ext cx="1120" cy="36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Food Production</a:t>
              </a:r>
            </a:p>
          </p:txBody>
        </p:sp>
        <p:sp>
          <p:nvSpPr>
            <p:cNvPr id="503822" name="Line 14"/>
            <p:cNvSpPr>
              <a:spLocks noChangeShapeType="1"/>
            </p:cNvSpPr>
            <p:nvPr/>
          </p:nvSpPr>
          <p:spPr bwMode="auto">
            <a:xfrm>
              <a:off x="816" y="2791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3" name="Line 15"/>
            <p:cNvSpPr>
              <a:spLocks noChangeShapeType="1"/>
            </p:cNvSpPr>
            <p:nvPr/>
          </p:nvSpPr>
          <p:spPr bwMode="auto">
            <a:xfrm>
              <a:off x="816" y="2104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7432675" y="3025775"/>
            <a:ext cx="1620838" cy="1697038"/>
            <a:chOff x="4520" y="2086"/>
            <a:chExt cx="1021" cy="1069"/>
          </a:xfrm>
        </p:grpSpPr>
        <p:sp>
          <p:nvSpPr>
            <p:cNvPr id="503825" name="Rectangle 17"/>
            <p:cNvSpPr>
              <a:spLocks noChangeArrowheads="1"/>
            </p:cNvSpPr>
            <p:nvPr/>
          </p:nvSpPr>
          <p:spPr bwMode="auto">
            <a:xfrm>
              <a:off x="4520" y="2339"/>
              <a:ext cx="1021" cy="51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pPr algn="ctr"/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Capital in Clothing Production</a:t>
              </a:r>
            </a:p>
          </p:txBody>
        </p:sp>
        <p:sp>
          <p:nvSpPr>
            <p:cNvPr id="503826" name="Line 18"/>
            <p:cNvSpPr>
              <a:spLocks noChangeShapeType="1"/>
            </p:cNvSpPr>
            <p:nvPr/>
          </p:nvSpPr>
          <p:spPr bwMode="auto">
            <a:xfrm>
              <a:off x="4983" y="2827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27" name="Line 19"/>
            <p:cNvSpPr>
              <a:spLocks noChangeShapeType="1"/>
            </p:cNvSpPr>
            <p:nvPr/>
          </p:nvSpPr>
          <p:spPr bwMode="auto">
            <a:xfrm>
              <a:off x="4983" y="2086"/>
              <a:ext cx="0" cy="3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3319463" y="6318250"/>
            <a:ext cx="2663825" cy="363538"/>
            <a:chOff x="2091" y="3980"/>
            <a:chExt cx="1678" cy="229"/>
          </a:xfrm>
        </p:grpSpPr>
        <p:sp>
          <p:nvSpPr>
            <p:cNvPr id="503829" name="Line 21"/>
            <p:cNvSpPr>
              <a:spLocks noChangeShapeType="1"/>
            </p:cNvSpPr>
            <p:nvPr/>
          </p:nvSpPr>
          <p:spPr bwMode="auto">
            <a:xfrm flipH="1">
              <a:off x="2419" y="3980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30" name="Rectangle 22"/>
            <p:cNvSpPr>
              <a:spLocks noChangeArrowheads="1"/>
            </p:cNvSpPr>
            <p:nvPr/>
          </p:nvSpPr>
          <p:spPr bwMode="auto">
            <a:xfrm>
              <a:off x="2091" y="3999"/>
              <a:ext cx="1678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Food Production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759075" y="1698625"/>
            <a:ext cx="4524375" cy="333375"/>
            <a:chOff x="2206" y="1070"/>
            <a:chExt cx="2850" cy="210"/>
          </a:xfrm>
        </p:grpSpPr>
        <p:sp>
          <p:nvSpPr>
            <p:cNvPr id="503832" name="Rectangle 24"/>
            <p:cNvSpPr>
              <a:spLocks noChangeArrowheads="1"/>
            </p:cNvSpPr>
            <p:nvPr/>
          </p:nvSpPr>
          <p:spPr bwMode="auto">
            <a:xfrm>
              <a:off x="3171" y="1070"/>
              <a:ext cx="1885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Labor in Clothing Production</a:t>
              </a:r>
            </a:p>
          </p:txBody>
        </p:sp>
        <p:sp>
          <p:nvSpPr>
            <p:cNvPr id="503833" name="Line 25"/>
            <p:cNvSpPr>
              <a:spLocks noChangeShapeType="1"/>
            </p:cNvSpPr>
            <p:nvPr/>
          </p:nvSpPr>
          <p:spPr bwMode="auto">
            <a:xfrm flipH="1">
              <a:off x="2206" y="1163"/>
              <a:ext cx="93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3834" name="Rectangle 26"/>
          <p:cNvSpPr>
            <a:spLocks noChangeArrowheads="1"/>
          </p:cNvSpPr>
          <p:nvPr/>
        </p:nvSpPr>
        <p:spPr bwMode="auto">
          <a:xfrm>
            <a:off x="1260475" y="5027613"/>
            <a:ext cx="473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5K</a:t>
            </a:r>
          </a:p>
        </p:txBody>
      </p:sp>
      <p:sp>
        <p:nvSpPr>
          <p:cNvPr id="503835" name="Rectangle 27"/>
          <p:cNvSpPr>
            <a:spLocks noChangeArrowheads="1"/>
          </p:cNvSpPr>
          <p:nvPr/>
        </p:nvSpPr>
        <p:spPr bwMode="auto">
          <a:xfrm>
            <a:off x="7253288" y="5024438"/>
            <a:ext cx="600075" cy="363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25K</a:t>
            </a:r>
          </a:p>
        </p:txBody>
      </p:sp>
      <p:sp>
        <p:nvSpPr>
          <p:cNvPr id="503836" name="Rectangle 28"/>
          <p:cNvSpPr>
            <a:spLocks noChangeArrowheads="1"/>
          </p:cNvSpPr>
          <p:nvPr/>
        </p:nvSpPr>
        <p:spPr bwMode="auto">
          <a:xfrm>
            <a:off x="5243513" y="19621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15L</a:t>
            </a:r>
          </a:p>
        </p:txBody>
      </p:sp>
      <p:sp>
        <p:nvSpPr>
          <p:cNvPr id="503837" name="Rectangle 29"/>
          <p:cNvSpPr>
            <a:spLocks noChangeArrowheads="1"/>
          </p:cNvSpPr>
          <p:nvPr/>
        </p:nvSpPr>
        <p:spPr bwMode="auto">
          <a:xfrm>
            <a:off x="5243513" y="5911850"/>
            <a:ext cx="5746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35L</a:t>
            </a: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692775" y="3084513"/>
            <a:ext cx="1892300" cy="1144587"/>
            <a:chOff x="2344" y="1799"/>
            <a:chExt cx="2295" cy="2582"/>
          </a:xfrm>
        </p:grpSpPr>
        <p:sp>
          <p:nvSpPr>
            <p:cNvPr id="503840" name="Freeform 32"/>
            <p:cNvSpPr>
              <a:spLocks/>
            </p:cNvSpPr>
            <p:nvPr/>
          </p:nvSpPr>
          <p:spPr bwMode="auto">
            <a:xfrm>
              <a:off x="2344" y="1799"/>
              <a:ext cx="1633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6" y="88"/>
                </a:cxn>
                <a:cxn ang="0">
                  <a:pos x="459" y="140"/>
                </a:cxn>
                <a:cxn ang="0">
                  <a:pos x="605" y="193"/>
                </a:cxn>
                <a:cxn ang="0">
                  <a:pos x="746" y="257"/>
                </a:cxn>
                <a:cxn ang="0">
                  <a:pos x="873" y="333"/>
                </a:cxn>
                <a:cxn ang="0">
                  <a:pos x="994" y="420"/>
                </a:cxn>
                <a:cxn ang="0">
                  <a:pos x="1103" y="526"/>
                </a:cxn>
                <a:cxn ang="0">
                  <a:pos x="1198" y="648"/>
                </a:cxn>
                <a:cxn ang="0">
                  <a:pos x="1281" y="777"/>
                </a:cxn>
                <a:cxn ang="0">
                  <a:pos x="1358" y="928"/>
                </a:cxn>
                <a:cxn ang="0">
                  <a:pos x="1422" y="1080"/>
                </a:cxn>
                <a:cxn ang="0">
                  <a:pos x="1479" y="1250"/>
                </a:cxn>
                <a:cxn ang="0">
                  <a:pos x="1536" y="1419"/>
                </a:cxn>
                <a:cxn ang="0">
                  <a:pos x="1632" y="1775"/>
                </a:cxn>
              </a:cxnLst>
              <a:rect l="0" t="0" r="r" b="b"/>
              <a:pathLst>
                <a:path w="1633" h="1776">
                  <a:moveTo>
                    <a:pt x="0" y="0"/>
                  </a:moveTo>
                  <a:lnTo>
                    <a:pt x="306" y="88"/>
                  </a:lnTo>
                  <a:lnTo>
                    <a:pt x="459" y="140"/>
                  </a:lnTo>
                  <a:lnTo>
                    <a:pt x="605" y="193"/>
                  </a:lnTo>
                  <a:lnTo>
                    <a:pt x="746" y="257"/>
                  </a:lnTo>
                  <a:lnTo>
                    <a:pt x="873" y="333"/>
                  </a:lnTo>
                  <a:lnTo>
                    <a:pt x="994" y="420"/>
                  </a:lnTo>
                  <a:lnTo>
                    <a:pt x="1103" y="526"/>
                  </a:lnTo>
                  <a:lnTo>
                    <a:pt x="1198" y="648"/>
                  </a:lnTo>
                  <a:lnTo>
                    <a:pt x="1281" y="777"/>
                  </a:lnTo>
                  <a:lnTo>
                    <a:pt x="1358" y="928"/>
                  </a:lnTo>
                  <a:lnTo>
                    <a:pt x="1422" y="1080"/>
                  </a:lnTo>
                  <a:lnTo>
                    <a:pt x="1479" y="1250"/>
                  </a:lnTo>
                  <a:lnTo>
                    <a:pt x="1536" y="1419"/>
                  </a:lnTo>
                  <a:lnTo>
                    <a:pt x="1632" y="1775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41" name="Rectangle 33"/>
            <p:cNvSpPr>
              <a:spLocks noChangeArrowheads="1"/>
            </p:cNvSpPr>
            <p:nvPr/>
          </p:nvSpPr>
          <p:spPr bwMode="auto">
            <a:xfrm>
              <a:off x="3911" y="3561"/>
              <a:ext cx="728" cy="82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10C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041900" y="3514725"/>
            <a:ext cx="1538288" cy="1619250"/>
            <a:chOff x="2402" y="1701"/>
            <a:chExt cx="2787" cy="2094"/>
          </a:xfrm>
        </p:grpSpPr>
        <p:sp>
          <p:nvSpPr>
            <p:cNvPr id="503843" name="Freeform 35"/>
            <p:cNvSpPr>
              <a:spLocks/>
            </p:cNvSpPr>
            <p:nvPr/>
          </p:nvSpPr>
          <p:spPr bwMode="auto">
            <a:xfrm>
              <a:off x="2402" y="1701"/>
              <a:ext cx="1769" cy="179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0" y="325"/>
                </a:cxn>
                <a:cxn ang="0">
                  <a:pos x="120" y="484"/>
                </a:cxn>
                <a:cxn ang="0">
                  <a:pos x="173" y="638"/>
                </a:cxn>
                <a:cxn ang="0">
                  <a:pos x="233" y="786"/>
                </a:cxn>
                <a:cxn ang="0">
                  <a:pos x="300" y="923"/>
                </a:cxn>
                <a:cxn ang="0">
                  <a:pos x="387" y="1054"/>
                </a:cxn>
                <a:cxn ang="0">
                  <a:pos x="487" y="1174"/>
                </a:cxn>
                <a:cxn ang="0">
                  <a:pos x="607" y="1276"/>
                </a:cxn>
                <a:cxn ang="0">
                  <a:pos x="741" y="1373"/>
                </a:cxn>
                <a:cxn ang="0">
                  <a:pos x="894" y="1459"/>
                </a:cxn>
                <a:cxn ang="0">
                  <a:pos x="1054" y="1533"/>
                </a:cxn>
                <a:cxn ang="0">
                  <a:pos x="1221" y="1607"/>
                </a:cxn>
                <a:cxn ang="0">
                  <a:pos x="1401" y="1670"/>
                </a:cxn>
                <a:cxn ang="0">
                  <a:pos x="1768" y="1795"/>
                </a:cxn>
              </a:cxnLst>
              <a:rect l="0" t="0" r="r" b="b"/>
              <a:pathLst>
                <a:path w="1769" h="1796">
                  <a:moveTo>
                    <a:pt x="0" y="0"/>
                  </a:moveTo>
                  <a:lnTo>
                    <a:pt x="80" y="325"/>
                  </a:lnTo>
                  <a:lnTo>
                    <a:pt x="120" y="484"/>
                  </a:lnTo>
                  <a:lnTo>
                    <a:pt x="173" y="638"/>
                  </a:lnTo>
                  <a:lnTo>
                    <a:pt x="233" y="786"/>
                  </a:lnTo>
                  <a:lnTo>
                    <a:pt x="300" y="923"/>
                  </a:lnTo>
                  <a:lnTo>
                    <a:pt x="387" y="1054"/>
                  </a:lnTo>
                  <a:lnTo>
                    <a:pt x="487" y="1174"/>
                  </a:lnTo>
                  <a:lnTo>
                    <a:pt x="607" y="1276"/>
                  </a:lnTo>
                  <a:lnTo>
                    <a:pt x="741" y="1373"/>
                  </a:lnTo>
                  <a:lnTo>
                    <a:pt x="894" y="1459"/>
                  </a:lnTo>
                  <a:lnTo>
                    <a:pt x="1054" y="1533"/>
                  </a:lnTo>
                  <a:lnTo>
                    <a:pt x="1221" y="1607"/>
                  </a:lnTo>
                  <a:lnTo>
                    <a:pt x="1401" y="1670"/>
                  </a:lnTo>
                  <a:lnTo>
                    <a:pt x="1768" y="1795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44" name="Rectangle 36"/>
            <p:cNvSpPr>
              <a:spLocks noChangeArrowheads="1"/>
            </p:cNvSpPr>
            <p:nvPr/>
          </p:nvSpPr>
          <p:spPr bwMode="auto">
            <a:xfrm>
              <a:off x="4148" y="3325"/>
              <a:ext cx="1041" cy="4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60F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8" name="Group 37"/>
          <p:cNvGrpSpPr>
            <a:grpSpLocks/>
          </p:cNvGrpSpPr>
          <p:nvPr/>
        </p:nvGrpSpPr>
        <p:grpSpPr bwMode="auto">
          <a:xfrm>
            <a:off x="4695825" y="3802063"/>
            <a:ext cx="1635125" cy="1741487"/>
            <a:chOff x="1113" y="1396"/>
            <a:chExt cx="2333" cy="1792"/>
          </a:xfrm>
        </p:grpSpPr>
        <p:sp>
          <p:nvSpPr>
            <p:cNvPr id="503846" name="Freeform 38"/>
            <p:cNvSpPr>
              <a:spLocks/>
            </p:cNvSpPr>
            <p:nvPr/>
          </p:nvSpPr>
          <p:spPr bwMode="auto">
            <a:xfrm>
              <a:off x="1113" y="1396"/>
              <a:ext cx="1452" cy="153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9" y="277"/>
                </a:cxn>
                <a:cxn ang="0">
                  <a:pos x="98" y="413"/>
                </a:cxn>
                <a:cxn ang="0">
                  <a:pos x="137" y="544"/>
                </a:cxn>
                <a:cxn ang="0">
                  <a:pos x="190" y="669"/>
                </a:cxn>
                <a:cxn ang="0">
                  <a:pos x="248" y="790"/>
                </a:cxn>
                <a:cxn ang="0">
                  <a:pos x="314" y="905"/>
                </a:cxn>
                <a:cxn ang="0">
                  <a:pos x="399" y="1004"/>
                </a:cxn>
                <a:cxn ang="0">
                  <a:pos x="497" y="1093"/>
                </a:cxn>
                <a:cxn ang="0">
                  <a:pos x="608" y="1177"/>
                </a:cxn>
                <a:cxn ang="0">
                  <a:pos x="732" y="1250"/>
                </a:cxn>
                <a:cxn ang="0">
                  <a:pos x="863" y="1313"/>
                </a:cxn>
                <a:cxn ang="0">
                  <a:pos x="1007" y="1376"/>
                </a:cxn>
                <a:cxn ang="0">
                  <a:pos x="1150" y="1433"/>
                </a:cxn>
                <a:cxn ang="0">
                  <a:pos x="1451" y="1538"/>
                </a:cxn>
              </a:cxnLst>
              <a:rect l="0" t="0" r="r" b="b"/>
              <a:pathLst>
                <a:path w="1452" h="1539">
                  <a:moveTo>
                    <a:pt x="0" y="0"/>
                  </a:moveTo>
                  <a:lnTo>
                    <a:pt x="59" y="277"/>
                  </a:lnTo>
                  <a:lnTo>
                    <a:pt x="98" y="413"/>
                  </a:lnTo>
                  <a:lnTo>
                    <a:pt x="137" y="544"/>
                  </a:lnTo>
                  <a:lnTo>
                    <a:pt x="190" y="669"/>
                  </a:lnTo>
                  <a:lnTo>
                    <a:pt x="248" y="790"/>
                  </a:lnTo>
                  <a:lnTo>
                    <a:pt x="314" y="905"/>
                  </a:lnTo>
                  <a:lnTo>
                    <a:pt x="399" y="1004"/>
                  </a:lnTo>
                  <a:lnTo>
                    <a:pt x="497" y="1093"/>
                  </a:lnTo>
                  <a:lnTo>
                    <a:pt x="608" y="1177"/>
                  </a:lnTo>
                  <a:lnTo>
                    <a:pt x="732" y="1250"/>
                  </a:lnTo>
                  <a:lnTo>
                    <a:pt x="863" y="1313"/>
                  </a:lnTo>
                  <a:lnTo>
                    <a:pt x="1007" y="1376"/>
                  </a:lnTo>
                  <a:lnTo>
                    <a:pt x="1150" y="1433"/>
                  </a:lnTo>
                  <a:lnTo>
                    <a:pt x="1451" y="1538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47" name="Rectangle 39"/>
            <p:cNvSpPr>
              <a:spLocks noChangeArrowheads="1"/>
            </p:cNvSpPr>
            <p:nvPr/>
          </p:nvSpPr>
          <p:spPr bwMode="auto">
            <a:xfrm>
              <a:off x="2626" y="2814"/>
              <a:ext cx="820" cy="37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50F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3857625" y="3722688"/>
            <a:ext cx="1925638" cy="1677987"/>
            <a:chOff x="2430" y="2345"/>
            <a:chExt cx="1213" cy="1057"/>
          </a:xfrm>
        </p:grpSpPr>
        <p:sp>
          <p:nvSpPr>
            <p:cNvPr id="503849" name="Freeform 41"/>
            <p:cNvSpPr>
              <a:spLocks/>
            </p:cNvSpPr>
            <p:nvPr/>
          </p:nvSpPr>
          <p:spPr bwMode="auto">
            <a:xfrm rot="841299">
              <a:off x="2708" y="2572"/>
              <a:ext cx="935" cy="8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48" y="68"/>
                </a:cxn>
                <a:cxn ang="0">
                  <a:pos x="366" y="108"/>
                </a:cxn>
                <a:cxn ang="0">
                  <a:pos x="479" y="153"/>
                </a:cxn>
                <a:cxn ang="0">
                  <a:pos x="591" y="199"/>
                </a:cxn>
                <a:cxn ang="0">
                  <a:pos x="692" y="256"/>
                </a:cxn>
                <a:cxn ang="0">
                  <a:pos x="786" y="324"/>
                </a:cxn>
                <a:cxn ang="0">
                  <a:pos x="875" y="403"/>
                </a:cxn>
                <a:cxn ang="0">
                  <a:pos x="952" y="494"/>
                </a:cxn>
                <a:cxn ang="0">
                  <a:pos x="1017" y="591"/>
                </a:cxn>
                <a:cxn ang="0">
                  <a:pos x="1076" y="705"/>
                </a:cxn>
                <a:cxn ang="0">
                  <a:pos x="1129" y="824"/>
                </a:cxn>
                <a:cxn ang="0">
                  <a:pos x="1177" y="949"/>
                </a:cxn>
                <a:cxn ang="0">
                  <a:pos x="1218" y="1080"/>
                </a:cxn>
                <a:cxn ang="0">
                  <a:pos x="1295" y="1347"/>
                </a:cxn>
              </a:cxnLst>
              <a:rect l="0" t="0" r="r" b="b"/>
              <a:pathLst>
                <a:path w="1296" h="1348">
                  <a:moveTo>
                    <a:pt x="0" y="0"/>
                  </a:moveTo>
                  <a:lnTo>
                    <a:pt x="248" y="68"/>
                  </a:lnTo>
                  <a:lnTo>
                    <a:pt x="366" y="108"/>
                  </a:lnTo>
                  <a:lnTo>
                    <a:pt x="479" y="153"/>
                  </a:lnTo>
                  <a:lnTo>
                    <a:pt x="591" y="199"/>
                  </a:lnTo>
                  <a:lnTo>
                    <a:pt x="692" y="256"/>
                  </a:lnTo>
                  <a:lnTo>
                    <a:pt x="786" y="324"/>
                  </a:lnTo>
                  <a:lnTo>
                    <a:pt x="875" y="403"/>
                  </a:lnTo>
                  <a:lnTo>
                    <a:pt x="952" y="494"/>
                  </a:lnTo>
                  <a:lnTo>
                    <a:pt x="1017" y="591"/>
                  </a:lnTo>
                  <a:lnTo>
                    <a:pt x="1076" y="705"/>
                  </a:lnTo>
                  <a:lnTo>
                    <a:pt x="1129" y="824"/>
                  </a:lnTo>
                  <a:lnTo>
                    <a:pt x="1177" y="949"/>
                  </a:lnTo>
                  <a:lnTo>
                    <a:pt x="1218" y="1080"/>
                  </a:lnTo>
                  <a:lnTo>
                    <a:pt x="1295" y="134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50" name="Rectangle 42"/>
            <p:cNvSpPr>
              <a:spLocks noChangeArrowheads="1"/>
            </p:cNvSpPr>
            <p:nvPr/>
          </p:nvSpPr>
          <p:spPr bwMode="auto">
            <a:xfrm>
              <a:off x="2430" y="2345"/>
              <a:ext cx="425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25C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0" name="Group 43"/>
          <p:cNvGrpSpPr>
            <a:grpSpLocks/>
          </p:cNvGrpSpPr>
          <p:nvPr/>
        </p:nvGrpSpPr>
        <p:grpSpPr bwMode="auto">
          <a:xfrm>
            <a:off x="3449638" y="4122738"/>
            <a:ext cx="1795462" cy="1331912"/>
            <a:chOff x="2173" y="2597"/>
            <a:chExt cx="1131" cy="839"/>
          </a:xfrm>
        </p:grpSpPr>
        <p:sp>
          <p:nvSpPr>
            <p:cNvPr id="503852" name="Rectangle 44"/>
            <p:cNvSpPr>
              <a:spLocks noChangeArrowheads="1"/>
            </p:cNvSpPr>
            <p:nvPr/>
          </p:nvSpPr>
          <p:spPr bwMode="auto">
            <a:xfrm>
              <a:off x="2173" y="2597"/>
              <a:ext cx="37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30C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03853" name="Freeform 45"/>
            <p:cNvSpPr>
              <a:spLocks/>
            </p:cNvSpPr>
            <p:nvPr/>
          </p:nvSpPr>
          <p:spPr bwMode="auto">
            <a:xfrm>
              <a:off x="2544" y="2745"/>
              <a:ext cx="760" cy="69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91" y="51"/>
                </a:cxn>
                <a:cxn ang="0">
                  <a:pos x="376" y="113"/>
                </a:cxn>
                <a:cxn ang="0">
                  <a:pos x="458" y="153"/>
                </a:cxn>
                <a:cxn ang="0">
                  <a:pos x="540" y="199"/>
                </a:cxn>
                <a:cxn ang="0">
                  <a:pos x="616" y="250"/>
                </a:cxn>
                <a:cxn ang="0">
                  <a:pos x="682" y="312"/>
                </a:cxn>
                <a:cxn ang="0">
                  <a:pos x="742" y="386"/>
                </a:cxn>
                <a:cxn ang="0">
                  <a:pos x="791" y="466"/>
                </a:cxn>
                <a:cxn ang="0">
                  <a:pos x="840" y="551"/>
                </a:cxn>
                <a:cxn ang="0">
                  <a:pos x="878" y="642"/>
                </a:cxn>
                <a:cxn ang="0">
                  <a:pos x="949" y="847"/>
                </a:cxn>
                <a:cxn ang="0">
                  <a:pos x="1009" y="1057"/>
                </a:cxn>
              </a:cxnLst>
              <a:rect l="0" t="0" r="r" b="b"/>
              <a:pathLst>
                <a:path w="1010" h="1058">
                  <a:moveTo>
                    <a:pt x="0" y="0"/>
                  </a:moveTo>
                  <a:lnTo>
                    <a:pt x="191" y="51"/>
                  </a:lnTo>
                  <a:lnTo>
                    <a:pt x="376" y="113"/>
                  </a:lnTo>
                  <a:lnTo>
                    <a:pt x="458" y="153"/>
                  </a:lnTo>
                  <a:lnTo>
                    <a:pt x="540" y="199"/>
                  </a:lnTo>
                  <a:lnTo>
                    <a:pt x="616" y="250"/>
                  </a:lnTo>
                  <a:lnTo>
                    <a:pt x="682" y="312"/>
                  </a:lnTo>
                  <a:lnTo>
                    <a:pt x="742" y="386"/>
                  </a:lnTo>
                  <a:lnTo>
                    <a:pt x="791" y="466"/>
                  </a:lnTo>
                  <a:lnTo>
                    <a:pt x="840" y="551"/>
                  </a:lnTo>
                  <a:lnTo>
                    <a:pt x="878" y="642"/>
                  </a:lnTo>
                  <a:lnTo>
                    <a:pt x="949" y="847"/>
                  </a:lnTo>
                  <a:lnTo>
                    <a:pt x="1009" y="1057"/>
                  </a:lnTo>
                </a:path>
              </a:pathLst>
            </a:custGeom>
            <a:noFill/>
            <a:ln w="50800" cap="rnd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Group 46"/>
          <p:cNvGrpSpPr>
            <a:grpSpLocks/>
          </p:cNvGrpSpPr>
          <p:nvPr/>
        </p:nvGrpSpPr>
        <p:grpSpPr bwMode="auto">
          <a:xfrm>
            <a:off x="5272088" y="4129088"/>
            <a:ext cx="398462" cy="461962"/>
            <a:chOff x="1503" y="2205"/>
            <a:chExt cx="251" cy="291"/>
          </a:xfrm>
        </p:grpSpPr>
        <p:sp>
          <p:nvSpPr>
            <p:cNvPr id="503855" name="Oval 47"/>
            <p:cNvSpPr>
              <a:spLocks noChangeArrowheads="1"/>
            </p:cNvSpPr>
            <p:nvPr/>
          </p:nvSpPr>
          <p:spPr bwMode="auto">
            <a:xfrm>
              <a:off x="1503" y="240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56" name="Rectangle 48"/>
            <p:cNvSpPr>
              <a:spLocks noChangeArrowheads="1"/>
            </p:cNvSpPr>
            <p:nvPr/>
          </p:nvSpPr>
          <p:spPr bwMode="auto">
            <a:xfrm>
              <a:off x="1548" y="220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</a:p>
          </p:txBody>
        </p:sp>
      </p:grpSp>
      <p:grpSp>
        <p:nvGrpSpPr>
          <p:cNvPr id="12" name="Group 49"/>
          <p:cNvGrpSpPr>
            <a:grpSpLocks/>
          </p:cNvGrpSpPr>
          <p:nvPr/>
        </p:nvGrpSpPr>
        <p:grpSpPr bwMode="auto">
          <a:xfrm>
            <a:off x="6338888" y="2478088"/>
            <a:ext cx="1403350" cy="1349375"/>
            <a:chOff x="3876" y="1318"/>
            <a:chExt cx="1218" cy="1175"/>
          </a:xfrm>
        </p:grpSpPr>
        <p:sp>
          <p:nvSpPr>
            <p:cNvPr id="503858" name="Freeform 50"/>
            <p:cNvSpPr>
              <a:spLocks/>
            </p:cNvSpPr>
            <p:nvPr/>
          </p:nvSpPr>
          <p:spPr bwMode="auto">
            <a:xfrm rot="-434087">
              <a:off x="3876" y="1318"/>
              <a:ext cx="651" cy="96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" y="230"/>
                </a:cxn>
                <a:cxn ang="0">
                  <a:pos x="94" y="451"/>
                </a:cxn>
                <a:cxn ang="0">
                  <a:pos x="128" y="554"/>
                </a:cxn>
                <a:cxn ang="0">
                  <a:pos x="175" y="653"/>
                </a:cxn>
                <a:cxn ang="0">
                  <a:pos x="221" y="743"/>
                </a:cxn>
                <a:cxn ang="0">
                  <a:pos x="282" y="829"/>
                </a:cxn>
                <a:cxn ang="0">
                  <a:pos x="349" y="901"/>
                </a:cxn>
                <a:cxn ang="0">
                  <a:pos x="429" y="968"/>
                </a:cxn>
                <a:cxn ang="0">
                  <a:pos x="516" y="1027"/>
                </a:cxn>
                <a:cxn ang="0">
                  <a:pos x="610" y="1081"/>
                </a:cxn>
                <a:cxn ang="0">
                  <a:pos x="818" y="1175"/>
                </a:cxn>
                <a:cxn ang="0">
                  <a:pos x="1032" y="1261"/>
                </a:cxn>
              </a:cxnLst>
              <a:rect l="0" t="0" r="r" b="b"/>
              <a:pathLst>
                <a:path w="1033" h="1262">
                  <a:moveTo>
                    <a:pt x="0" y="0"/>
                  </a:moveTo>
                  <a:lnTo>
                    <a:pt x="41" y="230"/>
                  </a:lnTo>
                  <a:lnTo>
                    <a:pt x="94" y="451"/>
                  </a:lnTo>
                  <a:lnTo>
                    <a:pt x="128" y="554"/>
                  </a:lnTo>
                  <a:lnTo>
                    <a:pt x="175" y="653"/>
                  </a:lnTo>
                  <a:lnTo>
                    <a:pt x="221" y="743"/>
                  </a:lnTo>
                  <a:lnTo>
                    <a:pt x="282" y="829"/>
                  </a:lnTo>
                  <a:lnTo>
                    <a:pt x="349" y="901"/>
                  </a:lnTo>
                  <a:lnTo>
                    <a:pt x="429" y="968"/>
                  </a:lnTo>
                  <a:lnTo>
                    <a:pt x="516" y="1027"/>
                  </a:lnTo>
                  <a:lnTo>
                    <a:pt x="610" y="1081"/>
                  </a:lnTo>
                  <a:lnTo>
                    <a:pt x="818" y="1175"/>
                  </a:lnTo>
                  <a:lnTo>
                    <a:pt x="1032" y="1261"/>
                  </a:lnTo>
                </a:path>
              </a:pathLst>
            </a:custGeom>
            <a:noFill/>
            <a:ln w="50800" cap="rnd" cmpd="sng">
              <a:solidFill>
                <a:srgbClr val="CC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3859" name="Rectangle 51"/>
            <p:cNvSpPr>
              <a:spLocks noChangeArrowheads="1"/>
            </p:cNvSpPr>
            <p:nvPr/>
          </p:nvSpPr>
          <p:spPr bwMode="auto">
            <a:xfrm rot="94825">
              <a:off x="4595" y="2177"/>
              <a:ext cx="499" cy="31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80F</a:t>
              </a:r>
              <a:endPara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13" name="Group 52"/>
          <p:cNvGrpSpPr>
            <a:grpSpLocks/>
          </p:cNvGrpSpPr>
          <p:nvPr/>
        </p:nvGrpSpPr>
        <p:grpSpPr bwMode="auto">
          <a:xfrm>
            <a:off x="6472238" y="3219450"/>
            <a:ext cx="327025" cy="452438"/>
            <a:chOff x="4077" y="2028"/>
            <a:chExt cx="206" cy="285"/>
          </a:xfrm>
        </p:grpSpPr>
        <p:sp>
          <p:nvSpPr>
            <p:cNvPr id="503861" name="Oval 53"/>
            <p:cNvSpPr>
              <a:spLocks noChangeArrowheads="1"/>
            </p:cNvSpPr>
            <p:nvPr/>
          </p:nvSpPr>
          <p:spPr bwMode="auto">
            <a:xfrm>
              <a:off x="4113" y="202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62" name="Rectangle 54"/>
            <p:cNvSpPr>
              <a:spLocks noChangeArrowheads="1"/>
            </p:cNvSpPr>
            <p:nvPr/>
          </p:nvSpPr>
          <p:spPr bwMode="auto">
            <a:xfrm>
              <a:off x="4077" y="2103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5457825" y="4843463"/>
            <a:ext cx="382588" cy="447675"/>
            <a:chOff x="3888" y="3204"/>
            <a:chExt cx="241" cy="282"/>
          </a:xfrm>
        </p:grpSpPr>
        <p:sp>
          <p:nvSpPr>
            <p:cNvPr id="503864" name="Oval 56"/>
            <p:cNvSpPr>
              <a:spLocks noChangeArrowheads="1"/>
            </p:cNvSpPr>
            <p:nvPr/>
          </p:nvSpPr>
          <p:spPr bwMode="auto">
            <a:xfrm>
              <a:off x="3888" y="339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65" name="Rectangle 57"/>
            <p:cNvSpPr>
              <a:spLocks noChangeArrowheads="1"/>
            </p:cNvSpPr>
            <p:nvPr/>
          </p:nvSpPr>
          <p:spPr bwMode="auto">
            <a:xfrm>
              <a:off x="3923" y="3204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</a:p>
          </p:txBody>
        </p:sp>
      </p:grp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4719638" y="4667250"/>
            <a:ext cx="327025" cy="452438"/>
            <a:chOff x="2973" y="2940"/>
            <a:chExt cx="206" cy="285"/>
          </a:xfrm>
        </p:grpSpPr>
        <p:sp>
          <p:nvSpPr>
            <p:cNvPr id="503867" name="Oval 59"/>
            <p:cNvSpPr>
              <a:spLocks noChangeArrowheads="1"/>
            </p:cNvSpPr>
            <p:nvPr/>
          </p:nvSpPr>
          <p:spPr bwMode="auto">
            <a:xfrm>
              <a:off x="3045" y="294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868" name="Rectangle 60"/>
            <p:cNvSpPr>
              <a:spLocks noChangeArrowheads="1"/>
            </p:cNvSpPr>
            <p:nvPr/>
          </p:nvSpPr>
          <p:spPr bwMode="auto">
            <a:xfrm>
              <a:off x="2973" y="3015"/>
              <a:ext cx="206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</p:grpSp>
      <p:sp>
        <p:nvSpPr>
          <p:cNvPr id="503810" name="Freeform 2"/>
          <p:cNvSpPr>
            <a:spLocks/>
          </p:cNvSpPr>
          <p:nvPr/>
        </p:nvSpPr>
        <p:spPr bwMode="auto">
          <a:xfrm>
            <a:off x="1843088" y="2371725"/>
            <a:ext cx="5400675" cy="3543300"/>
          </a:xfrm>
          <a:custGeom>
            <a:avLst/>
            <a:gdLst/>
            <a:ahLst/>
            <a:cxnLst>
              <a:cxn ang="0">
                <a:pos x="0" y="2232"/>
              </a:cxn>
              <a:cxn ang="0">
                <a:pos x="2214" y="1350"/>
              </a:cxn>
              <a:cxn ang="0">
                <a:pos x="3402" y="0"/>
              </a:cxn>
            </a:cxnLst>
            <a:rect l="0" t="0" r="r" b="b"/>
            <a:pathLst>
              <a:path w="3402" h="2232">
                <a:moveTo>
                  <a:pt x="0" y="2232"/>
                </a:moveTo>
                <a:cubicBezTo>
                  <a:pt x="823" y="1977"/>
                  <a:pt x="1647" y="1722"/>
                  <a:pt x="2214" y="1350"/>
                </a:cubicBezTo>
                <a:cubicBezTo>
                  <a:pt x="2781" y="978"/>
                  <a:pt x="3091" y="489"/>
                  <a:pt x="3402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3870" name="Rectangle 62"/>
          <p:cNvSpPr>
            <a:spLocks noChangeArrowheads="1"/>
          </p:cNvSpPr>
          <p:nvPr/>
        </p:nvSpPr>
        <p:spPr bwMode="auto">
          <a:xfrm>
            <a:off x="1981200" y="3267075"/>
            <a:ext cx="1608138" cy="83502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Production Contract Curve</a:t>
            </a:r>
          </a:p>
        </p:txBody>
      </p:sp>
      <p:sp>
        <p:nvSpPr>
          <p:cNvPr id="503871" name="Line 63"/>
          <p:cNvSpPr>
            <a:spLocks noChangeShapeType="1"/>
          </p:cNvSpPr>
          <p:nvPr/>
        </p:nvSpPr>
        <p:spPr bwMode="auto">
          <a:xfrm>
            <a:off x="2686050" y="4300538"/>
            <a:ext cx="800100" cy="885825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50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3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3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3810" grpId="0" animBg="1"/>
      <p:bldP spid="503870" grpId="0" animBg="1" autoUpdateAnimBg="0"/>
      <p:bldP spid="50387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1DF1E5-8458-4555-B362-09AAEF48C58B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42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Two Interdependent Markets – Moving to General Equilibrium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Scenario</a:t>
            </a:r>
          </a:p>
          <a:p>
            <a:pPr lvl="1"/>
            <a:r>
              <a:rPr lang="en-US" altLang="zh-CN" dirty="0">
                <a:ea typeface="宋体" charset="-122"/>
              </a:rPr>
              <a:t>Equilibrium price of movies is $6.00</a:t>
            </a:r>
          </a:p>
          <a:p>
            <a:pPr lvl="1"/>
            <a:r>
              <a:rPr lang="en-US" altLang="zh-CN" dirty="0">
                <a:ea typeface="宋体" charset="-122"/>
              </a:rPr>
              <a:t>Equilibrium price of DVD rentals is $3.00</a:t>
            </a:r>
          </a:p>
          <a:p>
            <a:pPr lvl="1"/>
            <a:r>
              <a:rPr lang="en-US" altLang="zh-CN" dirty="0">
                <a:ea typeface="宋体" charset="-122"/>
              </a:rPr>
              <a:t>Government places a $1.00 tax on each movie ticket</a:t>
            </a:r>
          </a:p>
          <a:p>
            <a:pPr lvl="1"/>
            <a:r>
              <a:rPr lang="en-US" altLang="zh-CN" dirty="0">
                <a:ea typeface="宋体" charset="-122"/>
              </a:rPr>
              <a:t>Need to look at effect of tax on</a:t>
            </a:r>
          </a:p>
          <a:p>
            <a:pPr lvl="2"/>
            <a:r>
              <a:rPr lang="en-US" altLang="zh-CN" dirty="0">
                <a:ea typeface="宋体" charset="-122"/>
              </a:rPr>
              <a:t>Market for DVDs</a:t>
            </a:r>
          </a:p>
          <a:p>
            <a:pPr lvl="2"/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Feedback effects</a:t>
            </a:r>
            <a:r>
              <a:rPr lang="en-US" altLang="zh-CN" dirty="0">
                <a:ea typeface="宋体" charset="-122"/>
              </a:rPr>
              <a:t> in movie market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379F393-6E50-4F3D-AB92-50FB26D8C20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Producer Equilibrium – Competitive Input Markets</a:t>
            </a:r>
          </a:p>
        </p:txBody>
      </p:sp>
      <p:sp>
        <p:nvSpPr>
          <p:cNvPr id="495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If input markets are competitive, an efficient point will be achieved</a:t>
            </a:r>
          </a:p>
          <a:p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In competitive input markets</a:t>
            </a:r>
          </a:p>
          <a:p>
            <a:pPr lvl="1"/>
            <a:r>
              <a:rPr lang="en-US" altLang="zh-CN" dirty="0">
                <a:ea typeface="宋体" charset="-122"/>
              </a:rPr>
              <a:t>Wage rate, </a:t>
            </a:r>
            <a:r>
              <a:rPr lang="en-US" altLang="zh-CN" i="1" dirty="0">
                <a:ea typeface="宋体" charset="-122"/>
              </a:rPr>
              <a:t>w</a:t>
            </a:r>
            <a:r>
              <a:rPr lang="en-US" altLang="zh-CN" dirty="0">
                <a:ea typeface="宋体" charset="-122"/>
              </a:rPr>
              <a:t>, will be equal in all industries</a:t>
            </a:r>
          </a:p>
          <a:p>
            <a:pPr lvl="1"/>
            <a:r>
              <a:rPr lang="en-US" altLang="zh-CN" dirty="0">
                <a:ea typeface="宋体" charset="-122"/>
              </a:rPr>
              <a:t>Rental rate of capital, </a:t>
            </a:r>
            <a:r>
              <a:rPr lang="en-US" altLang="zh-CN" i="1" dirty="0">
                <a:ea typeface="宋体" charset="-122"/>
              </a:rPr>
              <a:t>r</a:t>
            </a:r>
            <a:r>
              <a:rPr lang="en-US" altLang="zh-CN" dirty="0">
                <a:ea typeface="宋体" charset="-122"/>
              </a:rPr>
              <a:t>, will be equal in all industries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8AFF6FD-D6AB-49E1-B6D5-F1F13D627ED9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Producer Equilibrium – Competitive Input Markets</a:t>
            </a:r>
          </a:p>
        </p:txBody>
      </p:sp>
      <p:sp>
        <p:nvSpPr>
          <p:cNvPr id="504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Ratio of marginal products is the same as the marginal rate of technical substitution of labor for capital:</a:t>
            </a:r>
          </a:p>
        </p:txBody>
      </p:sp>
      <p:graphicFrame>
        <p:nvGraphicFramePr>
          <p:cNvPr id="546816" name="Object 0"/>
          <p:cNvGraphicFramePr>
            <a:graphicFrameLocks noChangeAspect="1"/>
          </p:cNvGraphicFramePr>
          <p:nvPr/>
        </p:nvGraphicFramePr>
        <p:xfrm>
          <a:off x="2566988" y="3556000"/>
          <a:ext cx="5283200" cy="1633538"/>
        </p:xfrm>
        <a:graphic>
          <a:graphicData uri="http://schemas.openxmlformats.org/presentationml/2006/ole">
            <p:oleObj spid="_x0000_s3074" name="Equation" r:id="rId3" imgW="13968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27AB99-63E5-4CAA-A196-A8004AAD7C8D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Producer Equilibrium – Competitive Input Markets</a:t>
            </a:r>
          </a:p>
        </p:txBody>
      </p:sp>
      <p:sp>
        <p:nvSpPr>
          <p:cNvPr id="505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 MRTS is the slope of the </a:t>
            </a:r>
            <a:r>
              <a:rPr lang="en-US" altLang="zh-CN" dirty="0" err="1">
                <a:ea typeface="宋体" charset="-122"/>
              </a:rPr>
              <a:t>isoquant</a:t>
            </a:r>
            <a:r>
              <a:rPr lang="en-US" altLang="zh-CN" dirty="0">
                <a:ea typeface="宋体" charset="-122"/>
              </a:rPr>
              <a:t>, so competitive equilibrium exists only if: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Slopes of the </a:t>
            </a:r>
            <a:r>
              <a:rPr lang="en-US" altLang="zh-CN" dirty="0" err="1">
                <a:ea typeface="宋体" charset="-122"/>
              </a:rPr>
              <a:t>isoquants</a:t>
            </a:r>
            <a:r>
              <a:rPr lang="en-US" altLang="zh-CN" dirty="0">
                <a:ea typeface="宋体" charset="-122"/>
              </a:rPr>
              <a:t> are equal to one another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These also equal the ratio of the prices of two inputs</a:t>
            </a:r>
          </a:p>
          <a:p>
            <a:pPr>
              <a:lnSpc>
                <a:spcPct val="90000"/>
              </a:lnSpc>
            </a:pPr>
            <a:endParaRPr lang="en-US" altLang="zh-CN" i="1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i="1" dirty="0" smtClean="0">
                <a:solidFill>
                  <a:srgbClr val="C00000"/>
                </a:solidFill>
                <a:ea typeface="宋体" charset="-122"/>
              </a:rPr>
              <a:t>Competitive </a:t>
            </a:r>
            <a:r>
              <a:rPr lang="en-US" altLang="zh-CN" i="1" dirty="0">
                <a:solidFill>
                  <a:srgbClr val="C00000"/>
                </a:solidFill>
                <a:ea typeface="宋体" charset="-122"/>
              </a:rPr>
              <a:t>equilibrium lies on the production contract curve</a:t>
            </a:r>
            <a:r>
              <a:rPr lang="en-US" altLang="zh-CN" i="1" dirty="0">
                <a:ea typeface="宋体" charset="-122"/>
              </a:rPr>
              <a:t>,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and the competitive equilibrium is efficient in production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83DB5F-6F89-41B6-86FB-4A4B03C9091C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506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Possibilities Frontier</a:t>
            </a:r>
          </a:p>
        </p:txBody>
      </p:sp>
      <p:sp>
        <p:nvSpPr>
          <p:cNvPr id="506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PPF shows the various combinations of two goods that can be produced with fixed quantities of inputs</a:t>
            </a:r>
          </a:p>
          <a:p>
            <a:pPr lvl="1"/>
            <a:r>
              <a:rPr lang="en-US" altLang="zh-CN" dirty="0">
                <a:ea typeface="宋体" charset="-122"/>
              </a:rPr>
              <a:t>Frontier is derived from the production contract curve</a:t>
            </a:r>
          </a:p>
          <a:p>
            <a:pPr lvl="1"/>
            <a:r>
              <a:rPr lang="en-US" altLang="zh-CN" dirty="0">
                <a:ea typeface="宋体" charset="-122"/>
              </a:rPr>
              <a:t>Points on PPF show efficiently produced levels of both goods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801EB6-716F-45BC-9F89-6FC9CC4E398B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Possibilities Frontier</a:t>
            </a:r>
          </a:p>
        </p:txBody>
      </p:sp>
      <p:sp>
        <p:nvSpPr>
          <p:cNvPr id="507908" name="Line 4"/>
          <p:cNvSpPr>
            <a:spLocks noChangeShapeType="1"/>
          </p:cNvSpPr>
          <p:nvPr/>
        </p:nvSpPr>
        <p:spPr bwMode="auto">
          <a:xfrm>
            <a:off x="1771650" y="2100263"/>
            <a:ext cx="0" cy="3914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09" name="Line 5"/>
          <p:cNvSpPr>
            <a:spLocks noChangeShapeType="1"/>
          </p:cNvSpPr>
          <p:nvPr/>
        </p:nvSpPr>
        <p:spPr bwMode="auto">
          <a:xfrm>
            <a:off x="1771650" y="60007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11" name="Arc 7"/>
          <p:cNvSpPr>
            <a:spLocks/>
          </p:cNvSpPr>
          <p:nvPr/>
        </p:nvSpPr>
        <p:spPr bwMode="auto">
          <a:xfrm>
            <a:off x="1771650" y="2743200"/>
            <a:ext cx="3157538" cy="3271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13" name="Text Box 9"/>
          <p:cNvSpPr txBox="1">
            <a:spLocks noChangeArrowheads="1"/>
          </p:cNvSpPr>
          <p:nvPr/>
        </p:nvSpPr>
        <p:spPr bwMode="auto">
          <a:xfrm>
            <a:off x="771525" y="1985963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Clothing(units)</a:t>
            </a:r>
          </a:p>
        </p:txBody>
      </p:sp>
      <p:sp>
        <p:nvSpPr>
          <p:cNvPr id="507914" name="Text Box 10"/>
          <p:cNvSpPr txBox="1">
            <a:spLocks noChangeArrowheads="1"/>
          </p:cNvSpPr>
          <p:nvPr/>
        </p:nvSpPr>
        <p:spPr bwMode="auto">
          <a:xfrm>
            <a:off x="5681663" y="5953125"/>
            <a:ext cx="1042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Food (units)</a:t>
            </a:r>
          </a:p>
        </p:txBody>
      </p:sp>
      <p:sp>
        <p:nvSpPr>
          <p:cNvPr id="507915" name="Text Box 11"/>
          <p:cNvSpPr txBox="1">
            <a:spLocks noChangeArrowheads="1"/>
          </p:cNvSpPr>
          <p:nvPr/>
        </p:nvSpPr>
        <p:spPr bwMode="auto">
          <a:xfrm>
            <a:off x="5110163" y="1866900"/>
            <a:ext cx="3814762" cy="1749425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Point A is inefficient</a:t>
            </a:r>
          </a:p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Points B, C and D are efficient</a:t>
            </a:r>
          </a:p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All points in triangle ABC completely utilize capital and labor, but distortion in labor market leads to inefficient use</a:t>
            </a:r>
          </a:p>
        </p:txBody>
      </p:sp>
      <p:sp>
        <p:nvSpPr>
          <p:cNvPr id="507916" name="Text Box 12"/>
          <p:cNvSpPr txBox="1">
            <a:spLocks noChangeArrowheads="1"/>
          </p:cNvSpPr>
          <p:nvPr/>
        </p:nvSpPr>
        <p:spPr bwMode="auto">
          <a:xfrm>
            <a:off x="1733550" y="2376488"/>
            <a:ext cx="671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507917" name="Text Box 13"/>
          <p:cNvSpPr txBox="1">
            <a:spLocks noChangeArrowheads="1"/>
          </p:cNvSpPr>
          <p:nvPr/>
        </p:nvSpPr>
        <p:spPr bwMode="auto">
          <a:xfrm>
            <a:off x="5000625" y="565785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507918" name="Oval 14"/>
          <p:cNvSpPr>
            <a:spLocks noChangeArrowheads="1"/>
          </p:cNvSpPr>
          <p:nvPr/>
        </p:nvSpPr>
        <p:spPr bwMode="auto">
          <a:xfrm>
            <a:off x="1700213" y="2643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4" name="Oval 20"/>
          <p:cNvSpPr>
            <a:spLocks noChangeArrowheads="1"/>
          </p:cNvSpPr>
          <p:nvPr/>
        </p:nvSpPr>
        <p:spPr bwMode="auto">
          <a:xfrm>
            <a:off x="4852988" y="591026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5" name="Oval 21"/>
          <p:cNvSpPr>
            <a:spLocks noChangeArrowheads="1"/>
          </p:cNvSpPr>
          <p:nvPr/>
        </p:nvSpPr>
        <p:spPr bwMode="auto">
          <a:xfrm>
            <a:off x="3952875" y="365283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6" name="Oval 22"/>
          <p:cNvSpPr>
            <a:spLocks noChangeArrowheads="1"/>
          </p:cNvSpPr>
          <p:nvPr/>
        </p:nvSpPr>
        <p:spPr bwMode="auto">
          <a:xfrm>
            <a:off x="4395788" y="425291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7" name="Oval 23"/>
          <p:cNvSpPr>
            <a:spLocks noChangeArrowheads="1"/>
          </p:cNvSpPr>
          <p:nvPr/>
        </p:nvSpPr>
        <p:spPr bwMode="auto">
          <a:xfrm>
            <a:off x="4810125" y="528161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7928" name="Text Box 24"/>
          <p:cNvSpPr txBox="1">
            <a:spLocks noChangeArrowheads="1"/>
          </p:cNvSpPr>
          <p:nvPr/>
        </p:nvSpPr>
        <p:spPr bwMode="auto">
          <a:xfrm>
            <a:off x="4938713" y="515302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D</a:t>
            </a:r>
            <a:endParaRPr lang="en-US" altLang="zh-CN" sz="1800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07929" name="Text Box 25"/>
          <p:cNvSpPr txBox="1">
            <a:spLocks noChangeArrowheads="1"/>
          </p:cNvSpPr>
          <p:nvPr/>
        </p:nvSpPr>
        <p:spPr bwMode="auto">
          <a:xfrm>
            <a:off x="4438650" y="4067175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  <a:endParaRPr lang="en-US" altLang="zh-CN" sz="1800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07930" name="Text Box 26"/>
          <p:cNvSpPr txBox="1">
            <a:spLocks noChangeArrowheads="1"/>
          </p:cNvSpPr>
          <p:nvPr/>
        </p:nvSpPr>
        <p:spPr bwMode="auto">
          <a:xfrm>
            <a:off x="4052888" y="340995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B</a:t>
            </a:r>
            <a:endParaRPr lang="en-US" altLang="zh-CN" sz="1800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07931" name="Text Box 27"/>
          <p:cNvSpPr txBox="1">
            <a:spLocks noChangeArrowheads="1"/>
          </p:cNvSpPr>
          <p:nvPr/>
        </p:nvSpPr>
        <p:spPr bwMode="auto">
          <a:xfrm>
            <a:off x="3709988" y="4252913"/>
            <a:ext cx="514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A</a:t>
            </a:r>
            <a:endParaRPr lang="en-US" altLang="zh-CN" sz="1800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07932" name="Line 28"/>
          <p:cNvSpPr>
            <a:spLocks noChangeShapeType="1"/>
          </p:cNvSpPr>
          <p:nvPr/>
        </p:nvSpPr>
        <p:spPr bwMode="auto">
          <a:xfrm>
            <a:off x="4029075" y="3743325"/>
            <a:ext cx="0" cy="6286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07933" name="Line 29"/>
          <p:cNvSpPr>
            <a:spLocks noChangeShapeType="1"/>
          </p:cNvSpPr>
          <p:nvPr/>
        </p:nvSpPr>
        <p:spPr bwMode="auto">
          <a:xfrm>
            <a:off x="4029075" y="4357688"/>
            <a:ext cx="44291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BA71BDF-7094-41EC-B982-FC9E4053C767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5089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Possibilities Frontier</a:t>
            </a:r>
          </a:p>
        </p:txBody>
      </p:sp>
      <p:sp>
        <p:nvSpPr>
          <p:cNvPr id="508931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PPF is downward sloping</a:t>
            </a:r>
          </a:p>
          <a:p>
            <a:pPr lvl="1"/>
            <a:r>
              <a:rPr lang="en-US" altLang="zh-CN" dirty="0">
                <a:ea typeface="宋体" charset="-122"/>
              </a:rPr>
              <a:t>In order to produce more of one good, must give up producing some of the other good</a:t>
            </a:r>
          </a:p>
          <a:p>
            <a:r>
              <a:rPr lang="en-US" altLang="zh-CN" dirty="0">
                <a:ea typeface="宋体" charset="-122"/>
              </a:rPr>
              <a:t>PPF is concave</a:t>
            </a:r>
          </a:p>
          <a:p>
            <a:pPr lvl="1"/>
            <a:r>
              <a:rPr lang="en-US" altLang="zh-CN" dirty="0">
                <a:ea typeface="宋体" charset="-122"/>
              </a:rPr>
              <a:t>Slope is the MRTS which increases as the level of production of food increases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A3E94-1480-46E8-92C2-E061B104E484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Possibilities Frontier</a:t>
            </a:r>
          </a:p>
        </p:txBody>
      </p:sp>
      <p:sp>
        <p:nvSpPr>
          <p:cNvPr id="509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Marginal rate of transformation (MRT)</a:t>
            </a:r>
            <a:r>
              <a:rPr lang="en-US" altLang="zh-CN" dirty="0">
                <a:ea typeface="宋体" charset="-122"/>
              </a:rPr>
              <a:t> of food for clothing is the magnitude of the slope of the frontier at each point</a:t>
            </a:r>
          </a:p>
          <a:p>
            <a:pPr lvl="1"/>
            <a:r>
              <a:rPr lang="en-US" altLang="zh-CN" dirty="0">
                <a:ea typeface="宋体" charset="-122"/>
              </a:rPr>
              <a:t>Amount of one good that must be given up to produce one additional unit of a second good</a:t>
            </a:r>
          </a:p>
          <a:p>
            <a:pPr lvl="1"/>
            <a:r>
              <a:rPr lang="en-US" altLang="zh-CN" dirty="0" smtClean="0">
                <a:ea typeface="宋体" charset="-122"/>
              </a:rPr>
              <a:t>As </a:t>
            </a:r>
            <a:r>
              <a:rPr lang="en-US" altLang="zh-CN" dirty="0">
                <a:ea typeface="宋体" charset="-122"/>
              </a:rPr>
              <a:t>we increase the production of food by moving along the PPF, the MRT increases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5D8605-B3CB-4550-9BD8-007F5AB03C66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Marginal Rate of Transformation</a:t>
            </a:r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The productivity of labor and capital differs depending on whether the inputs are used to produce more food or clothing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Starting where only clothing is produced, MP of labor and capital are relatively low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Transferring some to food production where MP is relatively high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charset="-122"/>
              </a:rPr>
              <a:t>As we do this, MP in food decreases and MP in clothing increases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2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BC6267-2C16-42AF-BD74-A5692CB934C1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Production Possibilities Frontier</a:t>
            </a:r>
          </a:p>
        </p:txBody>
      </p:sp>
      <p:sp>
        <p:nvSpPr>
          <p:cNvPr id="512004" name="Line 4"/>
          <p:cNvSpPr>
            <a:spLocks noChangeShapeType="1"/>
          </p:cNvSpPr>
          <p:nvPr/>
        </p:nvSpPr>
        <p:spPr bwMode="auto">
          <a:xfrm>
            <a:off x="1771650" y="2100263"/>
            <a:ext cx="0" cy="3914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05" name="Line 5"/>
          <p:cNvSpPr>
            <a:spLocks noChangeShapeType="1"/>
          </p:cNvSpPr>
          <p:nvPr/>
        </p:nvSpPr>
        <p:spPr bwMode="auto">
          <a:xfrm>
            <a:off x="1771650" y="60007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2006" name="Arc 6"/>
          <p:cNvSpPr>
            <a:spLocks/>
          </p:cNvSpPr>
          <p:nvPr/>
        </p:nvSpPr>
        <p:spPr bwMode="auto">
          <a:xfrm>
            <a:off x="1771650" y="2743200"/>
            <a:ext cx="3157538" cy="3271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07" name="Text Box 7"/>
          <p:cNvSpPr txBox="1">
            <a:spLocks noChangeArrowheads="1"/>
          </p:cNvSpPr>
          <p:nvPr/>
        </p:nvSpPr>
        <p:spPr bwMode="auto">
          <a:xfrm>
            <a:off x="771525" y="1985963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Clothing(units)</a:t>
            </a:r>
          </a:p>
        </p:txBody>
      </p:sp>
      <p:sp>
        <p:nvSpPr>
          <p:cNvPr id="512008" name="Text Box 8"/>
          <p:cNvSpPr txBox="1">
            <a:spLocks noChangeArrowheads="1"/>
          </p:cNvSpPr>
          <p:nvPr/>
        </p:nvSpPr>
        <p:spPr bwMode="auto">
          <a:xfrm>
            <a:off x="5681663" y="5953125"/>
            <a:ext cx="1042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Food (units)</a:t>
            </a:r>
          </a:p>
        </p:txBody>
      </p:sp>
      <p:sp>
        <p:nvSpPr>
          <p:cNvPr id="512009" name="Text Box 9"/>
          <p:cNvSpPr txBox="1">
            <a:spLocks noChangeArrowheads="1"/>
          </p:cNvSpPr>
          <p:nvPr/>
        </p:nvSpPr>
        <p:spPr bwMode="auto">
          <a:xfrm>
            <a:off x="1733550" y="2376488"/>
            <a:ext cx="6715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</a:p>
        </p:txBody>
      </p:sp>
      <p:sp>
        <p:nvSpPr>
          <p:cNvPr id="512010" name="Text Box 10"/>
          <p:cNvSpPr txBox="1">
            <a:spLocks noChangeArrowheads="1"/>
          </p:cNvSpPr>
          <p:nvPr/>
        </p:nvSpPr>
        <p:spPr bwMode="auto">
          <a:xfrm>
            <a:off x="5000625" y="5657850"/>
            <a:ext cx="514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O</a:t>
            </a:r>
            <a:r>
              <a: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</a:p>
        </p:txBody>
      </p:sp>
      <p:sp>
        <p:nvSpPr>
          <p:cNvPr id="512011" name="Oval 11"/>
          <p:cNvSpPr>
            <a:spLocks noChangeArrowheads="1"/>
          </p:cNvSpPr>
          <p:nvPr/>
        </p:nvSpPr>
        <p:spPr bwMode="auto">
          <a:xfrm>
            <a:off x="1700213" y="2643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012" name="Oval 12"/>
          <p:cNvSpPr>
            <a:spLocks noChangeArrowheads="1"/>
          </p:cNvSpPr>
          <p:nvPr/>
        </p:nvSpPr>
        <p:spPr bwMode="auto">
          <a:xfrm>
            <a:off x="4852988" y="591026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738688" y="4910138"/>
            <a:ext cx="1828800" cy="366712"/>
            <a:chOff x="2985" y="3093"/>
            <a:chExt cx="1152" cy="231"/>
          </a:xfrm>
        </p:grpSpPr>
        <p:sp>
          <p:nvSpPr>
            <p:cNvPr id="512015" name="Oval 15"/>
            <p:cNvSpPr>
              <a:spLocks noChangeArrowheads="1"/>
            </p:cNvSpPr>
            <p:nvPr/>
          </p:nvSpPr>
          <p:spPr bwMode="auto">
            <a:xfrm>
              <a:off x="2985" y="3174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6" name="Text Box 16"/>
            <p:cNvSpPr txBox="1">
              <a:spLocks noChangeArrowheads="1"/>
            </p:cNvSpPr>
            <p:nvPr/>
          </p:nvSpPr>
          <p:spPr bwMode="auto">
            <a:xfrm>
              <a:off x="3066" y="3093"/>
              <a:ext cx="107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D 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  <a:sym typeface="Wingdings" pitchFamily="2" charset="2"/>
                </a:rPr>
                <a:t> MRT = 2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4138613" y="3695700"/>
            <a:ext cx="1914525" cy="366713"/>
            <a:chOff x="2607" y="2328"/>
            <a:chExt cx="1206" cy="231"/>
          </a:xfrm>
        </p:grpSpPr>
        <p:sp>
          <p:nvSpPr>
            <p:cNvPr id="512013" name="Oval 13"/>
            <p:cNvSpPr>
              <a:spLocks noChangeArrowheads="1"/>
            </p:cNvSpPr>
            <p:nvPr/>
          </p:nvSpPr>
          <p:spPr bwMode="auto">
            <a:xfrm>
              <a:off x="2607" y="2436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18" name="Text Box 18"/>
            <p:cNvSpPr txBox="1">
              <a:spLocks noChangeArrowheads="1"/>
            </p:cNvSpPr>
            <p:nvPr/>
          </p:nvSpPr>
          <p:spPr bwMode="auto">
            <a:xfrm>
              <a:off x="2688" y="2328"/>
              <a:ext cx="11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B 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  <a:sym typeface="Wingdings" pitchFamily="2" charset="2"/>
                </a:rPr>
                <a:t>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 MRT = 1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5543550" y="2571750"/>
            <a:ext cx="1624013" cy="1143000"/>
            <a:chOff x="3492" y="1620"/>
            <a:chExt cx="1023" cy="720"/>
          </a:xfrm>
        </p:grpSpPr>
        <p:sp>
          <p:nvSpPr>
            <p:cNvPr id="512017" name="Text Box 17"/>
            <p:cNvSpPr txBox="1">
              <a:spLocks noChangeArrowheads="1"/>
            </p:cNvSpPr>
            <p:nvPr/>
          </p:nvSpPr>
          <p:spPr bwMode="auto">
            <a:xfrm>
              <a:off x="3840" y="1824"/>
              <a:ext cx="6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MRT &lt; 1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12022" name="AutoShape 22"/>
            <p:cNvSpPr>
              <a:spLocks/>
            </p:cNvSpPr>
            <p:nvPr/>
          </p:nvSpPr>
          <p:spPr bwMode="auto">
            <a:xfrm>
              <a:off x="3492" y="1620"/>
              <a:ext cx="279" cy="720"/>
            </a:xfrm>
            <a:prstGeom prst="rightBrace">
              <a:avLst>
                <a:gd name="adj1" fmla="val 21505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796088" y="3967163"/>
            <a:ext cx="1609725" cy="1857375"/>
            <a:chOff x="4281" y="2499"/>
            <a:chExt cx="1014" cy="1170"/>
          </a:xfrm>
        </p:grpSpPr>
        <p:sp>
          <p:nvSpPr>
            <p:cNvPr id="512023" name="AutoShape 23"/>
            <p:cNvSpPr>
              <a:spLocks/>
            </p:cNvSpPr>
            <p:nvPr/>
          </p:nvSpPr>
          <p:spPr bwMode="auto">
            <a:xfrm>
              <a:off x="4281" y="2499"/>
              <a:ext cx="279" cy="1170"/>
            </a:xfrm>
            <a:prstGeom prst="rightBrace">
              <a:avLst>
                <a:gd name="adj1" fmla="val 3494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024" name="Text Box 24"/>
            <p:cNvSpPr txBox="1">
              <a:spLocks noChangeArrowheads="1"/>
            </p:cNvSpPr>
            <p:nvPr/>
          </p:nvSpPr>
          <p:spPr bwMode="auto">
            <a:xfrm>
              <a:off x="4620" y="2991"/>
              <a:ext cx="67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MRT &gt; 1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62EAB7F-25D8-46A7-B60A-5FC0D4862592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Marginal Rate of Transformation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Can also describe in terms of costs</a:t>
            </a:r>
          </a:p>
          <a:p>
            <a:pPr lvl="1"/>
            <a:r>
              <a:rPr lang="en-US" altLang="zh-CN" sz="2200" dirty="0">
                <a:ea typeface="宋体" charset="-122"/>
              </a:rPr>
              <a:t>When producing at O</a:t>
            </a:r>
            <a:r>
              <a:rPr lang="en-US" altLang="zh-CN" sz="2200" baseline="-25000" dirty="0">
                <a:ea typeface="宋体" charset="-122"/>
              </a:rPr>
              <a:t>F</a:t>
            </a:r>
            <a:r>
              <a:rPr lang="en-US" altLang="zh-CN" sz="2200" dirty="0">
                <a:ea typeface="宋体" charset="-122"/>
              </a:rPr>
              <a:t>, the MC of food is very low and the MC of clothing is very high</a:t>
            </a:r>
          </a:p>
          <a:p>
            <a:pPr lvl="1"/>
            <a:r>
              <a:rPr lang="en-US" altLang="zh-CN" sz="2200" dirty="0">
                <a:ea typeface="宋体" charset="-122"/>
              </a:rPr>
              <a:t>When MRT is low, so is the ratio of the MC of producing food to clothing</a:t>
            </a:r>
          </a:p>
          <a:p>
            <a:pPr lvl="1"/>
            <a:r>
              <a:rPr lang="en-US" altLang="zh-CN" sz="2200" dirty="0">
                <a:ea typeface="宋体" charset="-122"/>
              </a:rPr>
              <a:t>Slope of PPF measures the MC of producing one good relative to the MC of producing the other</a:t>
            </a:r>
          </a:p>
        </p:txBody>
      </p:sp>
      <p:graphicFrame>
        <p:nvGraphicFramePr>
          <p:cNvPr id="547840" name="Object 0"/>
          <p:cNvGraphicFramePr>
            <a:graphicFrameLocks noChangeAspect="1"/>
          </p:cNvGraphicFramePr>
          <p:nvPr/>
        </p:nvGraphicFramePr>
        <p:xfrm>
          <a:off x="3051175" y="4656138"/>
          <a:ext cx="3384550" cy="1576387"/>
        </p:xfrm>
        <a:graphic>
          <a:graphicData uri="http://schemas.openxmlformats.org/presentationml/2006/ole">
            <p:oleObj spid="_x0000_s4098" name="Equation" r:id="rId3" imgW="927000" imgH="43164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70FBDC-2A96-4223-A8FA-DE175F6E7570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Two Interdependent Markets – Movies and DVDs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264150" y="3417888"/>
            <a:ext cx="3387725" cy="2236787"/>
            <a:chOff x="3314" y="2207"/>
            <a:chExt cx="2134" cy="1409"/>
          </a:xfrm>
        </p:grpSpPr>
        <p:sp>
          <p:nvSpPr>
            <p:cNvPr id="444420" name="Line 4"/>
            <p:cNvSpPr>
              <a:spLocks noChangeShapeType="1"/>
            </p:cNvSpPr>
            <p:nvPr/>
          </p:nvSpPr>
          <p:spPr bwMode="auto">
            <a:xfrm>
              <a:off x="3314" y="2207"/>
              <a:ext cx="2079" cy="116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21" name="Rectangle 5"/>
            <p:cNvSpPr>
              <a:spLocks noChangeArrowheads="1"/>
            </p:cNvSpPr>
            <p:nvPr/>
          </p:nvSpPr>
          <p:spPr bwMode="auto">
            <a:xfrm>
              <a:off x="5166" y="3387"/>
              <a:ext cx="28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25550" y="3036888"/>
            <a:ext cx="3314700" cy="2546350"/>
            <a:chOff x="770" y="1967"/>
            <a:chExt cx="2088" cy="1604"/>
          </a:xfrm>
        </p:grpSpPr>
        <p:sp>
          <p:nvSpPr>
            <p:cNvPr id="444423" name="Line 7"/>
            <p:cNvSpPr>
              <a:spLocks noChangeShapeType="1"/>
            </p:cNvSpPr>
            <p:nvPr/>
          </p:nvSpPr>
          <p:spPr bwMode="auto">
            <a:xfrm>
              <a:off x="770" y="1967"/>
              <a:ext cx="1791" cy="140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24" name="Rectangle 8"/>
            <p:cNvSpPr>
              <a:spLocks noChangeArrowheads="1"/>
            </p:cNvSpPr>
            <p:nvPr/>
          </p:nvSpPr>
          <p:spPr bwMode="auto">
            <a:xfrm>
              <a:off x="2560" y="3342"/>
              <a:ext cx="29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sp>
        <p:nvSpPr>
          <p:cNvPr id="444425" name="Line 9"/>
          <p:cNvSpPr>
            <a:spLocks noChangeShapeType="1"/>
          </p:cNvSpPr>
          <p:nvPr/>
        </p:nvSpPr>
        <p:spPr bwMode="auto">
          <a:xfrm>
            <a:off x="765175" y="2109788"/>
            <a:ext cx="0" cy="393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6" name="Line 10"/>
          <p:cNvSpPr>
            <a:spLocks noChangeShapeType="1"/>
          </p:cNvSpPr>
          <p:nvPr/>
        </p:nvSpPr>
        <p:spPr bwMode="auto">
          <a:xfrm>
            <a:off x="5032375" y="2109788"/>
            <a:ext cx="0" cy="393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7" name="Line 11"/>
          <p:cNvSpPr>
            <a:spLocks noChangeShapeType="1"/>
          </p:cNvSpPr>
          <p:nvPr/>
        </p:nvSpPr>
        <p:spPr bwMode="auto">
          <a:xfrm>
            <a:off x="779463" y="6057900"/>
            <a:ext cx="39354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8" name="Line 12"/>
          <p:cNvSpPr>
            <a:spLocks noChangeShapeType="1"/>
          </p:cNvSpPr>
          <p:nvPr/>
        </p:nvSpPr>
        <p:spPr bwMode="auto">
          <a:xfrm>
            <a:off x="5046663" y="6057900"/>
            <a:ext cx="39354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4429" name="Rectangle 13"/>
          <p:cNvSpPr>
            <a:spLocks noChangeArrowheads="1"/>
          </p:cNvSpPr>
          <p:nvPr/>
        </p:nvSpPr>
        <p:spPr bwMode="auto">
          <a:xfrm>
            <a:off x="76200" y="1939925"/>
            <a:ext cx="615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Price</a:t>
            </a:r>
          </a:p>
        </p:txBody>
      </p:sp>
      <p:sp>
        <p:nvSpPr>
          <p:cNvPr id="444430" name="Rectangle 14"/>
          <p:cNvSpPr>
            <a:spLocks noChangeArrowheads="1"/>
          </p:cNvSpPr>
          <p:nvPr/>
        </p:nvSpPr>
        <p:spPr bwMode="auto">
          <a:xfrm>
            <a:off x="8053388" y="6053138"/>
            <a:ext cx="9779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Number</a:t>
            </a:r>
          </a:p>
          <a:p>
            <a:pPr algn="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of Videos</a:t>
            </a:r>
          </a:p>
        </p:txBody>
      </p:sp>
      <p:sp>
        <p:nvSpPr>
          <p:cNvPr id="444431" name="Rectangle 15"/>
          <p:cNvSpPr>
            <a:spLocks noChangeArrowheads="1"/>
          </p:cNvSpPr>
          <p:nvPr/>
        </p:nvSpPr>
        <p:spPr bwMode="auto">
          <a:xfrm>
            <a:off x="4265613" y="1939925"/>
            <a:ext cx="615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Price</a:t>
            </a:r>
          </a:p>
        </p:txBody>
      </p:sp>
      <p:sp>
        <p:nvSpPr>
          <p:cNvPr id="444432" name="Rectangle 16"/>
          <p:cNvSpPr>
            <a:spLocks noChangeArrowheads="1"/>
          </p:cNvSpPr>
          <p:nvPr/>
        </p:nvSpPr>
        <p:spPr bwMode="auto">
          <a:xfrm>
            <a:off x="3646488" y="6053138"/>
            <a:ext cx="1341437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Number of</a:t>
            </a:r>
          </a:p>
          <a:p>
            <a:pPr algn="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Movie Tickets</a:t>
            </a:r>
          </a:p>
        </p:txBody>
      </p: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2011363" y="2625725"/>
            <a:ext cx="2728912" cy="2924175"/>
            <a:chOff x="1267" y="1654"/>
            <a:chExt cx="1719" cy="1842"/>
          </a:xfrm>
        </p:grpSpPr>
        <p:sp>
          <p:nvSpPr>
            <p:cNvPr id="444434" name="Line 18"/>
            <p:cNvSpPr>
              <a:spLocks noChangeShapeType="1"/>
            </p:cNvSpPr>
            <p:nvPr/>
          </p:nvSpPr>
          <p:spPr bwMode="auto">
            <a:xfrm flipV="1">
              <a:off x="1267" y="1977"/>
              <a:ext cx="1463" cy="1519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35" name="Rectangle 19"/>
            <p:cNvSpPr>
              <a:spLocks noChangeArrowheads="1"/>
            </p:cNvSpPr>
            <p:nvPr/>
          </p:nvSpPr>
          <p:spPr bwMode="auto">
            <a:xfrm>
              <a:off x="2696" y="1654"/>
              <a:ext cx="290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S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5537200" y="2549525"/>
            <a:ext cx="2624138" cy="2924175"/>
            <a:chOff x="3486" y="1660"/>
            <a:chExt cx="1653" cy="1842"/>
          </a:xfrm>
        </p:grpSpPr>
        <p:sp>
          <p:nvSpPr>
            <p:cNvPr id="444437" name="Line 21"/>
            <p:cNvSpPr>
              <a:spLocks noChangeShapeType="1"/>
            </p:cNvSpPr>
            <p:nvPr/>
          </p:nvSpPr>
          <p:spPr bwMode="auto">
            <a:xfrm flipV="1">
              <a:off x="3486" y="1791"/>
              <a:ext cx="1366" cy="1711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38" name="Rectangle 22"/>
            <p:cNvSpPr>
              <a:spLocks noChangeArrowheads="1"/>
            </p:cNvSpPr>
            <p:nvPr/>
          </p:nvSpPr>
          <p:spPr bwMode="auto">
            <a:xfrm>
              <a:off x="4865" y="1660"/>
              <a:ext cx="27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S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31750" y="4286250"/>
            <a:ext cx="3395663" cy="2138363"/>
            <a:chOff x="18" y="2754"/>
            <a:chExt cx="2139" cy="1347"/>
          </a:xfrm>
        </p:grpSpPr>
        <p:sp>
          <p:nvSpPr>
            <p:cNvPr id="444440" name="Line 24"/>
            <p:cNvSpPr>
              <a:spLocks noChangeShapeType="1"/>
            </p:cNvSpPr>
            <p:nvPr/>
          </p:nvSpPr>
          <p:spPr bwMode="auto">
            <a:xfrm flipH="1">
              <a:off x="473" y="2862"/>
              <a:ext cx="14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1" name="Oval 25"/>
            <p:cNvSpPr>
              <a:spLocks noChangeArrowheads="1"/>
            </p:cNvSpPr>
            <p:nvPr/>
          </p:nvSpPr>
          <p:spPr bwMode="auto">
            <a:xfrm>
              <a:off x="1872" y="281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2" name="Line 26"/>
            <p:cNvSpPr>
              <a:spLocks noChangeShapeType="1"/>
            </p:cNvSpPr>
            <p:nvPr/>
          </p:nvSpPr>
          <p:spPr bwMode="auto">
            <a:xfrm>
              <a:off x="1920" y="2919"/>
              <a:ext cx="0" cy="94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3" name="Rectangle 27"/>
            <p:cNvSpPr>
              <a:spLocks noChangeArrowheads="1"/>
            </p:cNvSpPr>
            <p:nvPr/>
          </p:nvSpPr>
          <p:spPr bwMode="auto">
            <a:xfrm>
              <a:off x="18" y="275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$6.00</a:t>
              </a:r>
            </a:p>
          </p:txBody>
        </p:sp>
        <p:sp>
          <p:nvSpPr>
            <p:cNvPr id="444444" name="Rectangle 28"/>
            <p:cNvSpPr>
              <a:spLocks noChangeArrowheads="1"/>
            </p:cNvSpPr>
            <p:nvPr/>
          </p:nvSpPr>
          <p:spPr bwMode="auto">
            <a:xfrm>
              <a:off x="1870" y="3891"/>
              <a:ext cx="28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279900" y="3919538"/>
            <a:ext cx="2566988" cy="2481262"/>
            <a:chOff x="2685" y="2523"/>
            <a:chExt cx="1617" cy="1563"/>
          </a:xfrm>
        </p:grpSpPr>
        <p:sp>
          <p:nvSpPr>
            <p:cNvPr id="444446" name="Oval 30"/>
            <p:cNvSpPr>
              <a:spLocks noChangeArrowheads="1"/>
            </p:cNvSpPr>
            <p:nvPr/>
          </p:nvSpPr>
          <p:spPr bwMode="auto">
            <a:xfrm>
              <a:off x="4080" y="2622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7" name="Line 31"/>
            <p:cNvSpPr>
              <a:spLocks noChangeShapeType="1"/>
            </p:cNvSpPr>
            <p:nvPr/>
          </p:nvSpPr>
          <p:spPr bwMode="auto">
            <a:xfrm>
              <a:off x="4128" y="2727"/>
              <a:ext cx="0" cy="1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48" name="Rectangle 32"/>
            <p:cNvSpPr>
              <a:spLocks noChangeArrowheads="1"/>
            </p:cNvSpPr>
            <p:nvPr/>
          </p:nvSpPr>
          <p:spPr bwMode="auto">
            <a:xfrm>
              <a:off x="4029" y="3876"/>
              <a:ext cx="27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  <p:sp>
          <p:nvSpPr>
            <p:cNvPr id="444449" name="Line 33"/>
            <p:cNvSpPr>
              <a:spLocks noChangeShapeType="1"/>
            </p:cNvSpPr>
            <p:nvPr/>
          </p:nvSpPr>
          <p:spPr bwMode="auto">
            <a:xfrm flipH="1">
              <a:off x="3161" y="2670"/>
              <a:ext cx="93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0" name="Rectangle 34"/>
            <p:cNvSpPr>
              <a:spLocks noChangeArrowheads="1"/>
            </p:cNvSpPr>
            <p:nvPr/>
          </p:nvSpPr>
          <p:spPr bwMode="auto">
            <a:xfrm>
              <a:off x="2685" y="2523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$3.00</a:t>
              </a:r>
            </a:p>
          </p:txBody>
        </p:sp>
      </p:grp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0" y="3462338"/>
            <a:ext cx="2136775" cy="2962275"/>
            <a:chOff x="-2" y="2235"/>
            <a:chExt cx="1346" cy="1866"/>
          </a:xfrm>
        </p:grpSpPr>
        <p:sp>
          <p:nvSpPr>
            <p:cNvPr id="444452" name="Line 36"/>
            <p:cNvSpPr>
              <a:spLocks noChangeShapeType="1"/>
            </p:cNvSpPr>
            <p:nvPr/>
          </p:nvSpPr>
          <p:spPr bwMode="auto">
            <a:xfrm>
              <a:off x="1296" y="2391"/>
              <a:ext cx="0" cy="14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3" name="Line 37"/>
            <p:cNvSpPr>
              <a:spLocks noChangeShapeType="1"/>
            </p:cNvSpPr>
            <p:nvPr/>
          </p:nvSpPr>
          <p:spPr bwMode="auto">
            <a:xfrm flipH="1">
              <a:off x="473" y="2382"/>
              <a:ext cx="83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4" name="Oval 38"/>
            <p:cNvSpPr>
              <a:spLocks noChangeArrowheads="1"/>
            </p:cNvSpPr>
            <p:nvPr/>
          </p:nvSpPr>
          <p:spPr bwMode="auto">
            <a:xfrm>
              <a:off x="1248" y="233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5" name="Rectangle 39"/>
            <p:cNvSpPr>
              <a:spLocks noChangeArrowheads="1"/>
            </p:cNvSpPr>
            <p:nvPr/>
          </p:nvSpPr>
          <p:spPr bwMode="auto">
            <a:xfrm>
              <a:off x="-2" y="2235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$6.35</a:t>
              </a:r>
            </a:p>
          </p:txBody>
        </p:sp>
        <p:sp>
          <p:nvSpPr>
            <p:cNvPr id="444456" name="Rectangle 40"/>
            <p:cNvSpPr>
              <a:spLocks noChangeArrowheads="1"/>
            </p:cNvSpPr>
            <p:nvPr/>
          </p:nvSpPr>
          <p:spPr bwMode="auto">
            <a:xfrm>
              <a:off x="1006" y="3891"/>
              <a:ext cx="32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Q’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1020763" y="2549525"/>
            <a:ext cx="2600325" cy="2238375"/>
            <a:chOff x="643" y="1606"/>
            <a:chExt cx="1638" cy="1410"/>
          </a:xfrm>
        </p:grpSpPr>
        <p:sp>
          <p:nvSpPr>
            <p:cNvPr id="444458" name="Line 42"/>
            <p:cNvSpPr>
              <a:spLocks noChangeShapeType="1"/>
            </p:cNvSpPr>
            <p:nvPr/>
          </p:nvSpPr>
          <p:spPr bwMode="auto">
            <a:xfrm flipV="1">
              <a:off x="643" y="1678"/>
              <a:ext cx="1296" cy="1338"/>
            </a:xfrm>
            <a:prstGeom prst="line">
              <a:avLst/>
            </a:prstGeom>
            <a:noFill/>
            <a:ln w="50800">
              <a:solidFill>
                <a:srgbClr val="CC00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59" name="Rectangle 43"/>
            <p:cNvSpPr>
              <a:spLocks noChangeArrowheads="1"/>
            </p:cNvSpPr>
            <p:nvPr/>
          </p:nvSpPr>
          <p:spPr bwMode="auto">
            <a:xfrm>
              <a:off x="1935" y="1606"/>
              <a:ext cx="346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S*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sp>
        <p:nvSpPr>
          <p:cNvPr id="444460" name="Rectangle 44"/>
          <p:cNvSpPr>
            <a:spLocks noChangeArrowheads="1"/>
          </p:cNvSpPr>
          <p:nvPr/>
        </p:nvSpPr>
        <p:spPr bwMode="auto">
          <a:xfrm>
            <a:off x="1160463" y="1655763"/>
            <a:ext cx="2447925" cy="5270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$1 tax on each movie ticket causes supply to fall</a:t>
            </a:r>
          </a:p>
        </p:txBody>
      </p:sp>
      <p:grpSp>
        <p:nvGrpSpPr>
          <p:cNvPr id="10" name="Group 45"/>
          <p:cNvGrpSpPr>
            <a:grpSpLocks/>
          </p:cNvGrpSpPr>
          <p:nvPr/>
        </p:nvGrpSpPr>
        <p:grpSpPr bwMode="auto">
          <a:xfrm>
            <a:off x="5821363" y="2732088"/>
            <a:ext cx="2994025" cy="1855787"/>
            <a:chOff x="3665" y="1775"/>
            <a:chExt cx="1886" cy="1169"/>
          </a:xfrm>
        </p:grpSpPr>
        <p:sp>
          <p:nvSpPr>
            <p:cNvPr id="444462" name="Line 46"/>
            <p:cNvSpPr>
              <a:spLocks noChangeShapeType="1"/>
            </p:cNvSpPr>
            <p:nvPr/>
          </p:nvSpPr>
          <p:spPr bwMode="auto">
            <a:xfrm>
              <a:off x="3665" y="1775"/>
              <a:ext cx="1743" cy="976"/>
            </a:xfrm>
            <a:prstGeom prst="line">
              <a:avLst/>
            </a:prstGeom>
            <a:noFill/>
            <a:ln w="50800">
              <a:solidFill>
                <a:srgbClr val="3366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3" name="Rectangle 47"/>
            <p:cNvSpPr>
              <a:spLocks noChangeArrowheads="1"/>
            </p:cNvSpPr>
            <p:nvPr/>
          </p:nvSpPr>
          <p:spPr bwMode="auto">
            <a:xfrm>
              <a:off x="5229" y="2715"/>
              <a:ext cx="32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D’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4341813" y="3309938"/>
            <a:ext cx="2928937" cy="3090862"/>
            <a:chOff x="2733" y="2139"/>
            <a:chExt cx="1845" cy="1947"/>
          </a:xfrm>
        </p:grpSpPr>
        <p:sp>
          <p:nvSpPr>
            <p:cNvPr id="444465" name="Line 49"/>
            <p:cNvSpPr>
              <a:spLocks noChangeShapeType="1"/>
            </p:cNvSpPr>
            <p:nvPr/>
          </p:nvSpPr>
          <p:spPr bwMode="auto">
            <a:xfrm>
              <a:off x="4512" y="2247"/>
              <a:ext cx="0" cy="161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6" name="Line 50"/>
            <p:cNvSpPr>
              <a:spLocks noChangeShapeType="1"/>
            </p:cNvSpPr>
            <p:nvPr/>
          </p:nvSpPr>
          <p:spPr bwMode="auto">
            <a:xfrm flipH="1">
              <a:off x="3161" y="2238"/>
              <a:ext cx="131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7" name="Oval 51"/>
            <p:cNvSpPr>
              <a:spLocks noChangeArrowheads="1"/>
            </p:cNvSpPr>
            <p:nvPr/>
          </p:nvSpPr>
          <p:spPr bwMode="auto">
            <a:xfrm>
              <a:off x="4464" y="2190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4468" name="Rectangle 52"/>
            <p:cNvSpPr>
              <a:spLocks noChangeArrowheads="1"/>
            </p:cNvSpPr>
            <p:nvPr/>
          </p:nvSpPr>
          <p:spPr bwMode="auto">
            <a:xfrm>
              <a:off x="4269" y="3876"/>
              <a:ext cx="309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Q’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  <p:sp>
          <p:nvSpPr>
            <p:cNvPr id="444469" name="Rectangle 53"/>
            <p:cNvSpPr>
              <a:spLocks noChangeArrowheads="1"/>
            </p:cNvSpPr>
            <p:nvPr/>
          </p:nvSpPr>
          <p:spPr bwMode="auto">
            <a:xfrm>
              <a:off x="2733" y="2139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$3.50</a:t>
              </a:r>
            </a:p>
          </p:txBody>
        </p:sp>
      </p:grpSp>
      <p:sp>
        <p:nvSpPr>
          <p:cNvPr id="444470" name="Rectangle 54"/>
          <p:cNvSpPr>
            <a:spLocks noChangeArrowheads="1"/>
          </p:cNvSpPr>
          <p:nvPr/>
        </p:nvSpPr>
        <p:spPr bwMode="auto">
          <a:xfrm>
            <a:off x="5878513" y="1663700"/>
            <a:ext cx="2763837" cy="7397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General Equilibrium Analysis: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Increase in movie ticket prices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increases demand for videos.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4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60" grpId="0" animBg="1" autoUpdateAnimBg="0"/>
      <p:bldP spid="444470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3B3A349-1BF6-417E-80BB-3BC3B8E7FE01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Output M</a:t>
            </a:r>
            <a:r>
              <a:rPr lang="en-US" altLang="zh-CN" dirty="0" smtClean="0">
                <a:ea typeface="宋体" charset="-122"/>
              </a:rPr>
              <a:t>arket Efficiency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For efficiency, </a:t>
            </a:r>
          </a:p>
          <a:p>
            <a:pPr lvl="1"/>
            <a:r>
              <a:rPr lang="en-US" altLang="zh-CN" dirty="0">
                <a:ea typeface="宋体" charset="-122"/>
              </a:rPr>
              <a:t>Good produced at minimum cost</a:t>
            </a:r>
          </a:p>
          <a:p>
            <a:pPr lvl="2"/>
            <a:r>
              <a:rPr lang="en-US" altLang="zh-CN" dirty="0" smtClean="0">
                <a:ea typeface="宋体" charset="-122"/>
              </a:rPr>
              <a:t>MRS </a:t>
            </a:r>
            <a:r>
              <a:rPr lang="en-US" altLang="zh-CN" dirty="0">
                <a:ea typeface="宋体" charset="-122"/>
              </a:rPr>
              <a:t>= consumer’s WTP for additional food by consuming less </a:t>
            </a:r>
            <a:r>
              <a:rPr lang="en-US" altLang="zh-CN" dirty="0" smtClean="0">
                <a:ea typeface="宋体" charset="-122"/>
              </a:rPr>
              <a:t>clothing</a:t>
            </a:r>
          </a:p>
          <a:p>
            <a:pPr lvl="1"/>
            <a:r>
              <a:rPr lang="en-US" altLang="zh-CN" dirty="0" smtClean="0">
                <a:ea typeface="宋体" charset="-122"/>
              </a:rPr>
              <a:t>Must be produced in combinations that match people’s willingness to pay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en-US" altLang="zh-CN" dirty="0">
                <a:ea typeface="宋体" charset="-122"/>
              </a:rPr>
              <a:t>MRT = cost of additional unit of food in terms of producing less clothing</a:t>
            </a:r>
          </a:p>
          <a:p>
            <a:r>
              <a:rPr lang="en-US" altLang="zh-CN" dirty="0">
                <a:ea typeface="宋体" charset="-122"/>
              </a:rPr>
              <a:t>Efficiency means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MRS = MRT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9551329-B8A1-4779-9E93-31DD153362B1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Output Efficiency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What if MRT </a:t>
            </a:r>
            <a:r>
              <a:rPr lang="en-US" altLang="zh-CN">
                <a:ea typeface="宋体" charset="-122"/>
                <a:sym typeface="Symbol" pitchFamily="18" charset="2"/>
              </a:rPr>
              <a:t> MRS?</a:t>
            </a:r>
          </a:p>
          <a:p>
            <a:pPr lvl="1"/>
            <a:r>
              <a:rPr lang="en-US" altLang="zh-CN">
                <a:ea typeface="宋体" charset="-122"/>
              </a:rPr>
              <a:t>Suppose MRT = 1 and MRS = 2</a:t>
            </a:r>
          </a:p>
          <a:p>
            <a:pPr lvl="1"/>
            <a:r>
              <a:rPr lang="en-US" altLang="zh-CN">
                <a:ea typeface="宋体" charset="-122"/>
              </a:rPr>
              <a:t>Consumer willing to give up 2 units of clothing to get 1 unit of food</a:t>
            </a:r>
          </a:p>
          <a:p>
            <a:pPr lvl="1"/>
            <a:r>
              <a:rPr lang="en-US" altLang="zh-CN">
                <a:ea typeface="宋体" charset="-122"/>
              </a:rPr>
              <a:t>Cost of getting additional food is only 1 unit of lost clothing</a:t>
            </a:r>
          </a:p>
          <a:p>
            <a:pPr lvl="1"/>
            <a:r>
              <a:rPr lang="en-US" altLang="zh-CN">
                <a:ea typeface="宋体" charset="-122"/>
              </a:rPr>
              <a:t>Too little food is being produced</a:t>
            </a:r>
          </a:p>
          <a:p>
            <a:pPr lvl="1"/>
            <a:r>
              <a:rPr lang="en-US" altLang="zh-CN">
                <a:ea typeface="宋体" charset="-122"/>
              </a:rPr>
              <a:t>Food production must increase, MRS falls and MRT increases until two are equal again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FB8182-7D5F-46B0-AC53-757E49E59AC9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Output Efficiency</a:t>
            </a:r>
          </a:p>
        </p:txBody>
      </p:sp>
      <p:sp>
        <p:nvSpPr>
          <p:cNvPr id="516101" name="Line 5"/>
          <p:cNvSpPr>
            <a:spLocks noChangeShapeType="1"/>
          </p:cNvSpPr>
          <p:nvPr/>
        </p:nvSpPr>
        <p:spPr bwMode="auto">
          <a:xfrm>
            <a:off x="1900238" y="2100263"/>
            <a:ext cx="0" cy="3914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6102" name="Line 6"/>
          <p:cNvSpPr>
            <a:spLocks noChangeShapeType="1"/>
          </p:cNvSpPr>
          <p:nvPr/>
        </p:nvSpPr>
        <p:spPr bwMode="auto">
          <a:xfrm>
            <a:off x="1900238" y="6000750"/>
            <a:ext cx="462915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16103" name="Arc 7"/>
          <p:cNvSpPr>
            <a:spLocks/>
          </p:cNvSpPr>
          <p:nvPr/>
        </p:nvSpPr>
        <p:spPr bwMode="auto">
          <a:xfrm>
            <a:off x="1900238" y="2743200"/>
            <a:ext cx="3157537" cy="3271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4" name="Text Box 8"/>
          <p:cNvSpPr txBox="1">
            <a:spLocks noChangeArrowheads="1"/>
          </p:cNvSpPr>
          <p:nvPr/>
        </p:nvSpPr>
        <p:spPr bwMode="auto">
          <a:xfrm>
            <a:off x="900113" y="1985963"/>
            <a:ext cx="1042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Clothing(units)</a:t>
            </a:r>
          </a:p>
        </p:txBody>
      </p:sp>
      <p:sp>
        <p:nvSpPr>
          <p:cNvPr id="516105" name="Text Box 9"/>
          <p:cNvSpPr txBox="1">
            <a:spLocks noChangeArrowheads="1"/>
          </p:cNvSpPr>
          <p:nvPr/>
        </p:nvSpPr>
        <p:spPr bwMode="auto">
          <a:xfrm>
            <a:off x="5810250" y="5953125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Food (units)</a:t>
            </a:r>
          </a:p>
        </p:txBody>
      </p:sp>
      <p:sp>
        <p:nvSpPr>
          <p:cNvPr id="516106" name="Text Box 10"/>
          <p:cNvSpPr txBox="1">
            <a:spLocks noChangeArrowheads="1"/>
          </p:cNvSpPr>
          <p:nvPr/>
        </p:nvSpPr>
        <p:spPr bwMode="auto">
          <a:xfrm>
            <a:off x="1419225" y="2533650"/>
            <a:ext cx="457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60</a:t>
            </a:r>
            <a:endParaRPr lang="en-US" altLang="zh-CN" sz="1800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16107" name="Text Box 11"/>
          <p:cNvSpPr txBox="1">
            <a:spLocks noChangeArrowheads="1"/>
          </p:cNvSpPr>
          <p:nvPr/>
        </p:nvSpPr>
        <p:spPr bwMode="auto">
          <a:xfrm>
            <a:off x="4786313" y="6043613"/>
            <a:ext cx="6715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100</a:t>
            </a:r>
            <a:endParaRPr lang="en-US" altLang="zh-CN" sz="1800" baseline="-25000">
              <a:solidFill>
                <a:schemeClr val="tx1"/>
              </a:solidFill>
              <a:latin typeface="Arial" charset="0"/>
              <a:ea typeface="宋体" charset="-122"/>
            </a:endParaRPr>
          </a:p>
        </p:txBody>
      </p:sp>
      <p:sp>
        <p:nvSpPr>
          <p:cNvPr id="516108" name="Oval 12"/>
          <p:cNvSpPr>
            <a:spLocks noChangeArrowheads="1"/>
          </p:cNvSpPr>
          <p:nvPr/>
        </p:nvSpPr>
        <p:spPr bwMode="auto">
          <a:xfrm>
            <a:off x="1828800" y="2643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6109" name="Oval 13"/>
          <p:cNvSpPr>
            <a:spLocks noChangeArrowheads="1"/>
          </p:cNvSpPr>
          <p:nvPr/>
        </p:nvSpPr>
        <p:spPr bwMode="auto">
          <a:xfrm>
            <a:off x="4981575" y="5910263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757613" y="2500313"/>
            <a:ext cx="4733925" cy="2343150"/>
            <a:chOff x="2367" y="1575"/>
            <a:chExt cx="2982" cy="1476"/>
          </a:xfrm>
        </p:grpSpPr>
        <p:sp>
          <p:nvSpPr>
            <p:cNvPr id="516116" name="Arc 20"/>
            <p:cNvSpPr>
              <a:spLocks/>
            </p:cNvSpPr>
            <p:nvPr/>
          </p:nvSpPr>
          <p:spPr bwMode="auto">
            <a:xfrm rot="-10605994">
              <a:off x="2367" y="1575"/>
              <a:ext cx="1440" cy="13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8D7D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3828" y="2820"/>
              <a:ext cx="152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Indifference Curve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843213" y="1862138"/>
            <a:ext cx="2814637" cy="3324225"/>
            <a:chOff x="1791" y="1173"/>
            <a:chExt cx="1773" cy="2094"/>
          </a:xfrm>
        </p:grpSpPr>
        <p:sp>
          <p:nvSpPr>
            <p:cNvPr id="516118" name="Line 22"/>
            <p:cNvSpPr>
              <a:spLocks noChangeShapeType="1"/>
            </p:cNvSpPr>
            <p:nvPr/>
          </p:nvSpPr>
          <p:spPr bwMode="auto">
            <a:xfrm rot="185823">
              <a:off x="1791" y="1521"/>
              <a:ext cx="1773" cy="1746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" name="Group 25"/>
            <p:cNvGrpSpPr>
              <a:grpSpLocks/>
            </p:cNvGrpSpPr>
            <p:nvPr/>
          </p:nvGrpSpPr>
          <p:grpSpPr bwMode="auto">
            <a:xfrm>
              <a:off x="1803" y="1173"/>
              <a:ext cx="1071" cy="366"/>
              <a:chOff x="1803" y="1173"/>
              <a:chExt cx="1071" cy="366"/>
            </a:xfrm>
          </p:grpSpPr>
          <p:sp>
            <p:nvSpPr>
              <p:cNvPr id="516119" name="Text Box 23"/>
              <p:cNvSpPr txBox="1">
                <a:spLocks noChangeArrowheads="1"/>
              </p:cNvSpPr>
              <p:nvPr/>
            </p:nvSpPr>
            <p:spPr bwMode="auto">
              <a:xfrm>
                <a:off x="1803" y="1173"/>
                <a:ext cx="107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MRS = MRT</a:t>
                </a:r>
                <a:endPara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16120" name="Line 24"/>
              <p:cNvSpPr>
                <a:spLocks noChangeShapeType="1"/>
              </p:cNvSpPr>
              <p:nvPr/>
            </p:nvSpPr>
            <p:spPr bwMode="auto">
              <a:xfrm flipH="1">
                <a:off x="1962" y="1377"/>
                <a:ext cx="54" cy="1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2162175" y="3086100"/>
            <a:ext cx="952500" cy="428625"/>
            <a:chOff x="1362" y="1944"/>
            <a:chExt cx="600" cy="270"/>
          </a:xfrm>
        </p:grpSpPr>
        <p:sp>
          <p:nvSpPr>
            <p:cNvPr id="516122" name="Text Box 26"/>
            <p:cNvSpPr txBox="1">
              <a:spLocks noChangeArrowheads="1"/>
            </p:cNvSpPr>
            <p:nvPr/>
          </p:nvSpPr>
          <p:spPr bwMode="auto">
            <a:xfrm>
              <a:off x="1362" y="1983"/>
              <a:ext cx="4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PPF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16123" name="Line 27"/>
            <p:cNvSpPr>
              <a:spLocks noChangeShapeType="1"/>
            </p:cNvSpPr>
            <p:nvPr/>
          </p:nvSpPr>
          <p:spPr bwMode="auto">
            <a:xfrm flipV="1">
              <a:off x="1764" y="1944"/>
              <a:ext cx="198" cy="13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E2E7813-0B7A-4713-9117-451B058B7E86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Output Markets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500" dirty="0">
                <a:ea typeface="宋体" charset="-122"/>
              </a:rPr>
              <a:t>For perfectly competitive markets, all consumers allocate their budgets so their MRS between two goods are equal to the ratio of prices</a:t>
            </a:r>
          </a:p>
          <a:p>
            <a:pPr lvl="1"/>
            <a:r>
              <a:rPr lang="en-US" altLang="zh-CN" sz="2100" dirty="0">
                <a:ea typeface="宋体" charset="-122"/>
              </a:rPr>
              <a:t>Profit maximizing firms produce output to the point where price is equal to MC</a:t>
            </a:r>
          </a:p>
          <a:p>
            <a:pPr lvl="1"/>
            <a:r>
              <a:rPr lang="en-US" altLang="zh-CN" sz="2100" dirty="0">
                <a:ea typeface="宋体" charset="-122"/>
              </a:rPr>
              <a:t>MRT is equal to the MRS</a:t>
            </a:r>
          </a:p>
        </p:txBody>
      </p:sp>
      <p:graphicFrame>
        <p:nvGraphicFramePr>
          <p:cNvPr id="548864" name="Object 0"/>
          <p:cNvGraphicFramePr>
            <a:graphicFrameLocks noChangeAspect="1"/>
          </p:cNvGraphicFramePr>
          <p:nvPr/>
        </p:nvGraphicFramePr>
        <p:xfrm>
          <a:off x="1643042" y="4357694"/>
          <a:ext cx="6288088" cy="1054100"/>
        </p:xfrm>
        <a:graphic>
          <a:graphicData uri="http://schemas.openxmlformats.org/presentationml/2006/ole">
            <p:oleObj spid="_x0000_s5122" name="Equation" r:id="rId3" imgW="2273040" imgH="380880" progId="Equation.3">
              <p:embed/>
            </p:oleObj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F93FCB-CCA2-4145-942B-C52DC9EF89FB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Output Markets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chemeClr val="tx2"/>
                </a:solidFill>
                <a:ea typeface="宋体" charset="-122"/>
              </a:rPr>
              <a:t>Separate </a:t>
            </a:r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production and consumption</a:t>
            </a:r>
          </a:p>
          <a:p>
            <a:pPr lvl="1"/>
            <a:r>
              <a:rPr lang="en-US" altLang="zh-CN" dirty="0">
                <a:ea typeface="宋体" charset="-122"/>
              </a:rPr>
              <a:t>Market price ratio of P</a:t>
            </a:r>
            <a:r>
              <a:rPr lang="en-US" altLang="zh-CN" baseline="30000" dirty="0">
                <a:ea typeface="宋体" charset="-122"/>
              </a:rPr>
              <a:t>1</a:t>
            </a:r>
            <a:r>
              <a:rPr lang="en-US" altLang="zh-CN" baseline="-25000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/P</a:t>
            </a:r>
            <a:r>
              <a:rPr lang="en-US" altLang="zh-CN" baseline="30000" dirty="0">
                <a:ea typeface="宋体" charset="-122"/>
              </a:rPr>
              <a:t>1</a:t>
            </a:r>
            <a:r>
              <a:rPr lang="en-US" altLang="zh-CN" baseline="-25000" dirty="0">
                <a:ea typeface="宋体" charset="-122"/>
              </a:rPr>
              <a:t>C</a:t>
            </a:r>
            <a:endParaRPr lang="en-US" altLang="zh-CN" dirty="0">
              <a:ea typeface="宋体" charset="-122"/>
            </a:endParaRPr>
          </a:p>
          <a:p>
            <a:pPr lvl="1"/>
            <a:r>
              <a:rPr lang="en-US" altLang="zh-CN" dirty="0">
                <a:ea typeface="宋体" charset="-122"/>
              </a:rPr>
              <a:t>Food and clothing are produced at A where price ratio equals MRT</a:t>
            </a:r>
          </a:p>
          <a:p>
            <a:pPr lvl="1"/>
            <a:r>
              <a:rPr lang="en-US" altLang="zh-CN" dirty="0">
                <a:ea typeface="宋体" charset="-122"/>
              </a:rPr>
              <a:t>This price causes consumer to maximize utility and consume at B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88E6C2C-CE13-4B2C-9216-A636E35891A9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Efficiency in Output Markets</a:t>
            </a:r>
          </a:p>
        </p:txBody>
      </p:sp>
      <p:sp>
        <p:nvSpPr>
          <p:cNvPr id="522243" name="Line 3"/>
          <p:cNvSpPr>
            <a:spLocks noChangeShapeType="1"/>
          </p:cNvSpPr>
          <p:nvPr/>
        </p:nvSpPr>
        <p:spPr bwMode="auto">
          <a:xfrm>
            <a:off x="1900238" y="2100263"/>
            <a:ext cx="0" cy="3914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44" name="Line 4"/>
          <p:cNvSpPr>
            <a:spLocks noChangeShapeType="1"/>
          </p:cNvSpPr>
          <p:nvPr/>
        </p:nvSpPr>
        <p:spPr bwMode="auto">
          <a:xfrm flipV="1">
            <a:off x="1900238" y="5986463"/>
            <a:ext cx="6215062" cy="142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45" name="Arc 5"/>
          <p:cNvSpPr>
            <a:spLocks/>
          </p:cNvSpPr>
          <p:nvPr/>
        </p:nvSpPr>
        <p:spPr bwMode="auto">
          <a:xfrm>
            <a:off x="1900238" y="2743200"/>
            <a:ext cx="3157537" cy="3271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246" name="Text Box 6"/>
          <p:cNvSpPr txBox="1">
            <a:spLocks noChangeArrowheads="1"/>
          </p:cNvSpPr>
          <p:nvPr/>
        </p:nvSpPr>
        <p:spPr bwMode="auto">
          <a:xfrm>
            <a:off x="900113" y="1985963"/>
            <a:ext cx="1042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Clothing(units)</a:t>
            </a:r>
          </a:p>
        </p:txBody>
      </p:sp>
      <p:sp>
        <p:nvSpPr>
          <p:cNvPr id="522247" name="Text Box 7"/>
          <p:cNvSpPr txBox="1">
            <a:spLocks noChangeArrowheads="1"/>
          </p:cNvSpPr>
          <p:nvPr/>
        </p:nvSpPr>
        <p:spPr bwMode="auto">
          <a:xfrm>
            <a:off x="7896225" y="5938838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Food (units)</a:t>
            </a:r>
          </a:p>
        </p:txBody>
      </p:sp>
      <p:sp>
        <p:nvSpPr>
          <p:cNvPr id="522250" name="Oval 10"/>
          <p:cNvSpPr>
            <a:spLocks noChangeArrowheads="1"/>
          </p:cNvSpPr>
          <p:nvPr/>
        </p:nvSpPr>
        <p:spPr bwMode="auto">
          <a:xfrm>
            <a:off x="1828800" y="2643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357688" y="3471863"/>
            <a:ext cx="2505075" cy="2428875"/>
            <a:chOff x="2754" y="2187"/>
            <a:chExt cx="1578" cy="1530"/>
          </a:xfrm>
        </p:grpSpPr>
        <p:sp>
          <p:nvSpPr>
            <p:cNvPr id="522253" name="Arc 13"/>
            <p:cNvSpPr>
              <a:spLocks/>
            </p:cNvSpPr>
            <p:nvPr/>
          </p:nvSpPr>
          <p:spPr bwMode="auto">
            <a:xfrm rot="-10093243">
              <a:off x="2754" y="2187"/>
              <a:ext cx="1440" cy="13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8D7D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54" name="Text Box 14"/>
            <p:cNvSpPr txBox="1">
              <a:spLocks noChangeArrowheads="1"/>
            </p:cNvSpPr>
            <p:nvPr/>
          </p:nvSpPr>
          <p:spPr bwMode="auto">
            <a:xfrm>
              <a:off x="4008" y="3486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3616325" y="2719388"/>
            <a:ext cx="2236788" cy="2900362"/>
            <a:chOff x="2287" y="1713"/>
            <a:chExt cx="1409" cy="1827"/>
          </a:xfrm>
        </p:grpSpPr>
        <p:sp>
          <p:nvSpPr>
            <p:cNvPr id="522256" name="Line 16"/>
            <p:cNvSpPr>
              <a:spLocks noChangeShapeType="1"/>
            </p:cNvSpPr>
            <p:nvPr/>
          </p:nvSpPr>
          <p:spPr bwMode="auto">
            <a:xfrm rot="1201650">
              <a:off x="2287" y="2165"/>
              <a:ext cx="1409" cy="137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258" name="Text Box 18"/>
            <p:cNvSpPr txBox="1">
              <a:spLocks noChangeArrowheads="1"/>
            </p:cNvSpPr>
            <p:nvPr/>
          </p:nvSpPr>
          <p:spPr bwMode="auto">
            <a:xfrm>
              <a:off x="2595" y="1713"/>
              <a:ext cx="6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P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F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*/P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*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259" name="Line 19"/>
            <p:cNvSpPr>
              <a:spLocks noChangeShapeType="1"/>
            </p:cNvSpPr>
            <p:nvPr/>
          </p:nvSpPr>
          <p:spPr bwMode="auto">
            <a:xfrm flipH="1">
              <a:off x="2727" y="1935"/>
              <a:ext cx="54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4981575" y="2674938"/>
            <a:ext cx="2419350" cy="2049462"/>
            <a:chOff x="3138" y="1685"/>
            <a:chExt cx="1524" cy="1291"/>
          </a:xfrm>
        </p:grpSpPr>
        <p:sp>
          <p:nvSpPr>
            <p:cNvPr id="522268" name="Arc 28"/>
            <p:cNvSpPr>
              <a:spLocks/>
            </p:cNvSpPr>
            <p:nvPr/>
          </p:nvSpPr>
          <p:spPr bwMode="auto">
            <a:xfrm rot="-10533076">
              <a:off x="3138" y="1685"/>
              <a:ext cx="1247" cy="1152"/>
            </a:xfrm>
            <a:custGeom>
              <a:avLst/>
              <a:gdLst>
                <a:gd name="G0" fmla="+- 4830 0 0"/>
                <a:gd name="G1" fmla="+- 21600 0 0"/>
                <a:gd name="G2" fmla="+- 21600 0 0"/>
                <a:gd name="T0" fmla="*/ 0 w 25381"/>
                <a:gd name="T1" fmla="*/ 547 h 21600"/>
                <a:gd name="T2" fmla="*/ 25381 w 25381"/>
                <a:gd name="T3" fmla="*/ 14950 h 21600"/>
                <a:gd name="T4" fmla="*/ 4830 w 253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81" h="21600" fill="none" extrusionOk="0">
                  <a:moveTo>
                    <a:pt x="-1" y="546"/>
                  </a:moveTo>
                  <a:cubicBezTo>
                    <a:pt x="1584" y="183"/>
                    <a:pt x="3204" y="-1"/>
                    <a:pt x="4830" y="0"/>
                  </a:cubicBezTo>
                  <a:cubicBezTo>
                    <a:pt x="14197" y="0"/>
                    <a:pt x="22496" y="6037"/>
                    <a:pt x="25380" y="14950"/>
                  </a:cubicBezTo>
                </a:path>
                <a:path w="25381" h="21600" stroke="0" extrusionOk="0">
                  <a:moveTo>
                    <a:pt x="-1" y="546"/>
                  </a:moveTo>
                  <a:cubicBezTo>
                    <a:pt x="1584" y="183"/>
                    <a:pt x="3204" y="-1"/>
                    <a:pt x="4830" y="0"/>
                  </a:cubicBezTo>
                  <a:cubicBezTo>
                    <a:pt x="14197" y="0"/>
                    <a:pt x="22496" y="6037"/>
                    <a:pt x="25380" y="14950"/>
                  </a:cubicBezTo>
                  <a:lnTo>
                    <a:pt x="4830" y="21600"/>
                  </a:lnTo>
                  <a:close/>
                </a:path>
              </a:pathLst>
            </a:custGeom>
            <a:noFill/>
            <a:ln w="38100">
              <a:solidFill>
                <a:srgbClr val="8D7D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70" name="Text Box 30"/>
            <p:cNvSpPr txBox="1">
              <a:spLocks noChangeArrowheads="1"/>
            </p:cNvSpPr>
            <p:nvPr/>
          </p:nvSpPr>
          <p:spPr bwMode="auto">
            <a:xfrm>
              <a:off x="4338" y="2745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2286000" y="2157413"/>
            <a:ext cx="4729163" cy="2800350"/>
            <a:chOff x="1476" y="1386"/>
            <a:chExt cx="2979" cy="1764"/>
          </a:xfrm>
        </p:grpSpPr>
        <p:sp>
          <p:nvSpPr>
            <p:cNvPr id="522266" name="Line 26"/>
            <p:cNvSpPr>
              <a:spLocks noChangeShapeType="1"/>
            </p:cNvSpPr>
            <p:nvPr/>
          </p:nvSpPr>
          <p:spPr bwMode="auto">
            <a:xfrm>
              <a:off x="1476" y="1620"/>
              <a:ext cx="2979" cy="15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42"/>
            <p:cNvGrpSpPr>
              <a:grpSpLocks/>
            </p:cNvGrpSpPr>
            <p:nvPr/>
          </p:nvGrpSpPr>
          <p:grpSpPr bwMode="auto">
            <a:xfrm>
              <a:off x="1494" y="1386"/>
              <a:ext cx="612" cy="357"/>
              <a:chOff x="1674" y="1449"/>
              <a:chExt cx="612" cy="357"/>
            </a:xfrm>
          </p:grpSpPr>
          <p:sp>
            <p:nvSpPr>
              <p:cNvPr id="522277" name="Text Box 37"/>
              <p:cNvSpPr txBox="1">
                <a:spLocks noChangeArrowheads="1"/>
              </p:cNvSpPr>
              <p:nvPr/>
            </p:nvSpPr>
            <p:spPr bwMode="auto">
              <a:xfrm>
                <a:off x="1674" y="1449"/>
                <a:ext cx="61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P</a:t>
                </a:r>
                <a:r>
                  <a:rPr lang="en-US" altLang="zh-CN" sz="18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F</a:t>
                </a:r>
                <a:r>
                  <a:rPr lang="en-US" altLang="zh-CN" sz="1800" baseline="30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</a:t>
                </a: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/P</a:t>
                </a:r>
                <a:r>
                  <a:rPr lang="en-US" altLang="zh-CN" sz="1800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C</a:t>
                </a:r>
                <a:r>
                  <a:rPr lang="en-US" altLang="zh-CN" sz="1800" baseline="30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22278" name="Line 38"/>
              <p:cNvSpPr>
                <a:spLocks noChangeShapeType="1"/>
              </p:cNvSpPr>
              <p:nvPr/>
            </p:nvSpPr>
            <p:spPr bwMode="auto">
              <a:xfrm flipH="1">
                <a:off x="1959" y="1644"/>
                <a:ext cx="54" cy="1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61"/>
          <p:cNvGrpSpPr>
            <a:grpSpLocks/>
          </p:cNvGrpSpPr>
          <p:nvPr/>
        </p:nvGrpSpPr>
        <p:grpSpPr bwMode="auto">
          <a:xfrm>
            <a:off x="1390650" y="2919413"/>
            <a:ext cx="2190750" cy="3449637"/>
            <a:chOff x="876" y="1839"/>
            <a:chExt cx="1380" cy="2173"/>
          </a:xfrm>
        </p:grpSpPr>
        <p:sp>
          <p:nvSpPr>
            <p:cNvPr id="522248" name="Text Box 8"/>
            <p:cNvSpPr txBox="1">
              <a:spLocks noChangeArrowheads="1"/>
            </p:cNvSpPr>
            <p:nvPr/>
          </p:nvSpPr>
          <p:spPr bwMode="auto">
            <a:xfrm>
              <a:off x="876" y="1839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522267" name="Oval 27"/>
            <p:cNvSpPr>
              <a:spLocks noChangeArrowheads="1"/>
            </p:cNvSpPr>
            <p:nvPr/>
          </p:nvSpPr>
          <p:spPr bwMode="auto">
            <a:xfrm>
              <a:off x="2064" y="1911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75" name="Text Box 35"/>
            <p:cNvSpPr txBox="1">
              <a:spLocks noChangeArrowheads="1"/>
            </p:cNvSpPr>
            <p:nvPr/>
          </p:nvSpPr>
          <p:spPr bwMode="auto">
            <a:xfrm>
              <a:off x="1926" y="1971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A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290" name="Text Box 50"/>
            <p:cNvSpPr txBox="1">
              <a:spLocks noChangeArrowheads="1"/>
            </p:cNvSpPr>
            <p:nvPr/>
          </p:nvSpPr>
          <p:spPr bwMode="auto">
            <a:xfrm>
              <a:off x="1968" y="3781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F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  <p:sp>
          <p:nvSpPr>
            <p:cNvPr id="522292" name="Line 52"/>
            <p:cNvSpPr>
              <a:spLocks noChangeShapeType="1"/>
            </p:cNvSpPr>
            <p:nvPr/>
          </p:nvSpPr>
          <p:spPr bwMode="auto">
            <a:xfrm flipH="1">
              <a:off x="1197" y="1953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293" name="Line 53"/>
            <p:cNvSpPr>
              <a:spLocks noChangeShapeType="1"/>
            </p:cNvSpPr>
            <p:nvPr/>
          </p:nvSpPr>
          <p:spPr bwMode="auto">
            <a:xfrm>
              <a:off x="2106" y="1953"/>
              <a:ext cx="0" cy="18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1433513" y="4405313"/>
            <a:ext cx="3514725" cy="1966912"/>
            <a:chOff x="903" y="2766"/>
            <a:chExt cx="2214" cy="1239"/>
          </a:xfrm>
        </p:grpSpPr>
        <p:sp>
          <p:nvSpPr>
            <p:cNvPr id="522265" name="Oval 25"/>
            <p:cNvSpPr>
              <a:spLocks noChangeArrowheads="1"/>
            </p:cNvSpPr>
            <p:nvPr/>
          </p:nvSpPr>
          <p:spPr bwMode="auto">
            <a:xfrm>
              <a:off x="2946" y="2802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76" name="Text Box 36"/>
            <p:cNvSpPr txBox="1">
              <a:spLocks noChangeArrowheads="1"/>
            </p:cNvSpPr>
            <p:nvPr/>
          </p:nvSpPr>
          <p:spPr bwMode="auto">
            <a:xfrm>
              <a:off x="2778" y="2841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288" name="Text Box 48"/>
            <p:cNvSpPr txBox="1">
              <a:spLocks noChangeArrowheads="1"/>
            </p:cNvSpPr>
            <p:nvPr/>
          </p:nvSpPr>
          <p:spPr bwMode="auto">
            <a:xfrm>
              <a:off x="903" y="2766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C*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291" name="Text Box 51"/>
            <p:cNvSpPr txBox="1">
              <a:spLocks noChangeArrowheads="1"/>
            </p:cNvSpPr>
            <p:nvPr/>
          </p:nvSpPr>
          <p:spPr bwMode="auto">
            <a:xfrm>
              <a:off x="2829" y="3774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F*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295" name="Line 55"/>
            <p:cNvSpPr>
              <a:spLocks noChangeShapeType="1"/>
            </p:cNvSpPr>
            <p:nvPr/>
          </p:nvSpPr>
          <p:spPr bwMode="auto">
            <a:xfrm flipH="1" flipV="1">
              <a:off x="1173" y="2847"/>
              <a:ext cx="1764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297" name="Line 57"/>
            <p:cNvSpPr>
              <a:spLocks noChangeShapeType="1"/>
            </p:cNvSpPr>
            <p:nvPr/>
          </p:nvSpPr>
          <p:spPr bwMode="auto">
            <a:xfrm flipH="1">
              <a:off x="2967" y="2877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9" name="Group 60"/>
          <p:cNvGrpSpPr>
            <a:grpSpLocks/>
          </p:cNvGrpSpPr>
          <p:nvPr/>
        </p:nvGrpSpPr>
        <p:grpSpPr bwMode="auto">
          <a:xfrm>
            <a:off x="1443038" y="3919538"/>
            <a:ext cx="4905375" cy="2447925"/>
            <a:chOff x="909" y="2469"/>
            <a:chExt cx="3090" cy="1542"/>
          </a:xfrm>
        </p:grpSpPr>
        <p:sp>
          <p:nvSpPr>
            <p:cNvPr id="522249" name="Text Box 9"/>
            <p:cNvSpPr txBox="1">
              <a:spLocks noChangeArrowheads="1"/>
            </p:cNvSpPr>
            <p:nvPr/>
          </p:nvSpPr>
          <p:spPr bwMode="auto">
            <a:xfrm>
              <a:off x="3582" y="3780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F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522272" name="Oval 32"/>
            <p:cNvSpPr>
              <a:spLocks noChangeArrowheads="1"/>
            </p:cNvSpPr>
            <p:nvPr/>
          </p:nvSpPr>
          <p:spPr bwMode="auto">
            <a:xfrm>
              <a:off x="3645" y="2673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274" name="Text Box 34"/>
            <p:cNvSpPr txBox="1">
              <a:spLocks noChangeArrowheads="1"/>
            </p:cNvSpPr>
            <p:nvPr/>
          </p:nvSpPr>
          <p:spPr bwMode="auto">
            <a:xfrm>
              <a:off x="3675" y="2469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2289" name="Text Box 49"/>
            <p:cNvSpPr txBox="1">
              <a:spLocks noChangeArrowheads="1"/>
            </p:cNvSpPr>
            <p:nvPr/>
          </p:nvSpPr>
          <p:spPr bwMode="auto">
            <a:xfrm>
              <a:off x="909" y="2574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  <p:sp>
          <p:nvSpPr>
            <p:cNvPr id="522294" name="Line 54"/>
            <p:cNvSpPr>
              <a:spLocks noChangeShapeType="1"/>
            </p:cNvSpPr>
            <p:nvPr/>
          </p:nvSpPr>
          <p:spPr bwMode="auto">
            <a:xfrm flipH="1" flipV="1">
              <a:off x="1221" y="2697"/>
              <a:ext cx="2448" cy="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2298" name="Line 58"/>
            <p:cNvSpPr>
              <a:spLocks noChangeShapeType="1"/>
            </p:cNvSpPr>
            <p:nvPr/>
          </p:nvSpPr>
          <p:spPr bwMode="auto">
            <a:xfrm>
              <a:off x="3684" y="2766"/>
              <a:ext cx="0" cy="99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2302" name="Text Box 62"/>
          <p:cNvSpPr txBox="1">
            <a:spLocks noChangeArrowheads="1"/>
          </p:cNvSpPr>
          <p:nvPr/>
        </p:nvSpPr>
        <p:spPr bwMode="auto">
          <a:xfrm>
            <a:off x="5781675" y="1624013"/>
            <a:ext cx="2601913" cy="1200150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Produce at A</a:t>
            </a:r>
          </a:p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Consume at B</a:t>
            </a:r>
          </a:p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Inefficient at P</a:t>
            </a:r>
            <a:r>
              <a: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F</a:t>
            </a:r>
            <a:r>
              <a: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/P</a:t>
            </a:r>
            <a:r>
              <a: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rPr>
              <a:t>C</a:t>
            </a:r>
            <a:r>
              <a:rPr lang="en-US" altLang="zh-CN" sz="1800" baseline="30000">
                <a:solidFill>
                  <a:schemeClr val="tx1"/>
                </a:solidFill>
                <a:latin typeface="Arial" charset="0"/>
                <a:ea typeface="宋体" charset="-122"/>
              </a:rPr>
              <a:t>1</a:t>
            </a:r>
          </a:p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 Need to move to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2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02" grpId="0" animBg="1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39B6A1-BD8A-42F1-99FC-7CB2EFC317E3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Gains from Free Trade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We have showed gains from trade in an </a:t>
            </a:r>
            <a:r>
              <a:rPr lang="en-US" altLang="zh-CN" dirty="0" err="1">
                <a:ea typeface="宋体" charset="-122"/>
              </a:rPr>
              <a:t>Edgeworth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Box</a:t>
            </a:r>
          </a:p>
          <a:p>
            <a:pPr lvl="1"/>
            <a:r>
              <a:rPr lang="en-US" altLang="zh-CN" dirty="0" smtClean="0">
                <a:ea typeface="宋体" charset="-122"/>
              </a:rPr>
              <a:t>but </a:t>
            </a:r>
            <a:r>
              <a:rPr lang="en-US" altLang="zh-CN" dirty="0">
                <a:ea typeface="宋体" charset="-122"/>
              </a:rPr>
              <a:t>what about gains from trade in two countries where one has the comparative advantage</a:t>
            </a:r>
            <a:r>
              <a:rPr lang="en-US" altLang="zh-CN" dirty="0" smtClean="0">
                <a:ea typeface="宋体" charset="-122"/>
              </a:rPr>
              <a:t>?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C823B2-E971-480E-9AAC-D33673DE957B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Gains from Free Trade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Ex: Two countries producing two goods</a:t>
            </a:r>
          </a:p>
          <a:p>
            <a:pPr lvl="1"/>
            <a:r>
              <a:rPr lang="en-US" altLang="zh-CN" dirty="0">
                <a:ea typeface="宋体" charset="-122"/>
              </a:rPr>
              <a:t>Holland and </a:t>
            </a:r>
            <a:r>
              <a:rPr lang="en-US" altLang="zh-CN" dirty="0" smtClean="0">
                <a:ea typeface="宋体" charset="-122"/>
              </a:rPr>
              <a:t>Italy, Cheese and Wine</a:t>
            </a:r>
          </a:p>
          <a:p>
            <a:pPr lvl="2"/>
            <a:r>
              <a:rPr lang="en-US" altLang="zh-CN" dirty="0" smtClean="0">
                <a:ea typeface="宋体" charset="-122"/>
              </a:rPr>
              <a:t>Holland has comparative advantage in cheese production</a:t>
            </a:r>
            <a:endParaRPr lang="en-US" altLang="zh-CN" dirty="0">
              <a:ea typeface="宋体" charset="-122"/>
            </a:endParaRPr>
          </a:p>
          <a:p>
            <a:pPr lvl="2"/>
            <a:r>
              <a:rPr lang="en-US" altLang="zh-CN" dirty="0" smtClean="0">
                <a:ea typeface="宋体" charset="-122"/>
              </a:rPr>
              <a:t>Italy </a:t>
            </a:r>
            <a:r>
              <a:rPr lang="en-US" altLang="zh-CN" dirty="0">
                <a:ea typeface="宋体" charset="-122"/>
              </a:rPr>
              <a:t>has comparative advantage in wine production</a:t>
            </a:r>
          </a:p>
          <a:p>
            <a:pPr lvl="1"/>
            <a:r>
              <a:rPr lang="en-US" altLang="zh-CN" dirty="0">
                <a:ea typeface="宋体" charset="-122"/>
              </a:rPr>
              <a:t>Trade is good for both countries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24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73D682F-F323-4B0D-BD08-04F2C721DAA1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Gains from Free Trade</a:t>
            </a:r>
          </a:p>
        </p:txBody>
      </p:sp>
      <p:graphicFrame>
        <p:nvGraphicFramePr>
          <p:cNvPr id="525358" name="Group 46"/>
          <p:cNvGraphicFramePr>
            <a:graphicFrameLocks noGrp="1"/>
          </p:cNvGraphicFramePr>
          <p:nvPr>
            <p:ph type="tbl" idx="1"/>
          </p:nvPr>
        </p:nvGraphicFramePr>
        <p:xfrm>
          <a:off x="2484438" y="1984375"/>
          <a:ext cx="4916487" cy="3343593"/>
        </p:xfrm>
        <a:graphic>
          <a:graphicData uri="http://schemas.openxmlformats.org/drawingml/2006/table">
            <a:tbl>
              <a:tblPr/>
              <a:tblGrid>
                <a:gridCol w="1844675"/>
                <a:gridCol w="1643062"/>
                <a:gridCol w="1428750"/>
              </a:tblGrid>
              <a:tr h="6302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Hours of Labor Required to Produce Cheese and Wine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741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zh-CN" altLang="zh-CN" sz="2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Cheese (1 LB)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Wine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(1 GAL)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Holland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14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Italy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D7DFF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5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492DBEC-70A5-4B5E-9268-F91C7E02568A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Gains from Free Trade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When there is comparative advantage, free trade allows the country to consume outside its PPF</a:t>
            </a:r>
          </a:p>
          <a:p>
            <a:r>
              <a:rPr lang="en-US" altLang="zh-CN">
                <a:ea typeface="宋体" charset="-122"/>
              </a:rPr>
              <a:t>Before trade</a:t>
            </a:r>
          </a:p>
          <a:p>
            <a:pPr lvl="1"/>
            <a:r>
              <a:rPr lang="en-US" altLang="zh-CN">
                <a:ea typeface="宋体" charset="-122"/>
              </a:rPr>
              <a:t>Produces at A on indifference curve U</a:t>
            </a:r>
            <a:r>
              <a:rPr lang="en-US" altLang="zh-CN" baseline="-25000">
                <a:ea typeface="宋体" charset="-122"/>
              </a:rPr>
              <a:t>1</a:t>
            </a:r>
            <a:r>
              <a:rPr lang="en-US" altLang="zh-CN">
                <a:ea typeface="宋体" charset="-122"/>
              </a:rPr>
              <a:t> where MRT and pre-trade price ratio is 2</a:t>
            </a:r>
          </a:p>
          <a:p>
            <a:pPr lvl="1"/>
            <a:r>
              <a:rPr lang="en-US" altLang="zh-CN">
                <a:ea typeface="宋体" charset="-122"/>
              </a:rPr>
              <a:t>Holland would want to export 2 pounds of cheese for 1 gallon of wine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83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52BD9F7-3035-462C-A2F2-CA0B5A1758C1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445442" name="Rectangle 102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Two Interdependent Markets – Movies and DVDs</a:t>
            </a:r>
          </a:p>
        </p:txBody>
      </p:sp>
      <p:sp>
        <p:nvSpPr>
          <p:cNvPr id="445449" name="Line 1033"/>
          <p:cNvSpPr>
            <a:spLocks noChangeShapeType="1"/>
          </p:cNvSpPr>
          <p:nvPr/>
        </p:nvSpPr>
        <p:spPr bwMode="auto">
          <a:xfrm>
            <a:off x="765175" y="2109788"/>
            <a:ext cx="0" cy="393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0" name="Line 1034"/>
          <p:cNvSpPr>
            <a:spLocks noChangeShapeType="1"/>
          </p:cNvSpPr>
          <p:nvPr/>
        </p:nvSpPr>
        <p:spPr bwMode="auto">
          <a:xfrm>
            <a:off x="5032375" y="2109788"/>
            <a:ext cx="0" cy="39354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2" name="Line 1036"/>
          <p:cNvSpPr>
            <a:spLocks noChangeShapeType="1"/>
          </p:cNvSpPr>
          <p:nvPr/>
        </p:nvSpPr>
        <p:spPr bwMode="auto">
          <a:xfrm>
            <a:off x="5046663" y="6057900"/>
            <a:ext cx="39354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5453" name="Rectangle 1037"/>
          <p:cNvSpPr>
            <a:spLocks noChangeArrowheads="1"/>
          </p:cNvSpPr>
          <p:nvPr/>
        </p:nvSpPr>
        <p:spPr bwMode="auto">
          <a:xfrm>
            <a:off x="76200" y="1939925"/>
            <a:ext cx="615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Price</a:t>
            </a:r>
          </a:p>
        </p:txBody>
      </p:sp>
      <p:sp>
        <p:nvSpPr>
          <p:cNvPr id="445454" name="Rectangle 1038"/>
          <p:cNvSpPr>
            <a:spLocks noChangeArrowheads="1"/>
          </p:cNvSpPr>
          <p:nvPr/>
        </p:nvSpPr>
        <p:spPr bwMode="auto">
          <a:xfrm>
            <a:off x="8053388" y="6053138"/>
            <a:ext cx="9779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Number</a:t>
            </a:r>
          </a:p>
          <a:p>
            <a:pPr algn="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of Videos</a:t>
            </a:r>
          </a:p>
        </p:txBody>
      </p:sp>
      <p:sp>
        <p:nvSpPr>
          <p:cNvPr id="445455" name="Rectangle 1039"/>
          <p:cNvSpPr>
            <a:spLocks noChangeArrowheads="1"/>
          </p:cNvSpPr>
          <p:nvPr/>
        </p:nvSpPr>
        <p:spPr bwMode="auto">
          <a:xfrm>
            <a:off x="4265613" y="1939925"/>
            <a:ext cx="615950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Price</a:t>
            </a:r>
          </a:p>
        </p:txBody>
      </p:sp>
      <p:grpSp>
        <p:nvGrpSpPr>
          <p:cNvPr id="2" name="Group 1079"/>
          <p:cNvGrpSpPr>
            <a:grpSpLocks/>
          </p:cNvGrpSpPr>
          <p:nvPr/>
        </p:nvGrpSpPr>
        <p:grpSpPr bwMode="auto">
          <a:xfrm>
            <a:off x="779463" y="6053138"/>
            <a:ext cx="4208462" cy="514350"/>
            <a:chOff x="491" y="3813"/>
            <a:chExt cx="2651" cy="324"/>
          </a:xfrm>
        </p:grpSpPr>
        <p:sp>
          <p:nvSpPr>
            <p:cNvPr id="445451" name="Line 1035"/>
            <p:cNvSpPr>
              <a:spLocks noChangeShapeType="1"/>
            </p:cNvSpPr>
            <p:nvPr/>
          </p:nvSpPr>
          <p:spPr bwMode="auto">
            <a:xfrm>
              <a:off x="491" y="3816"/>
              <a:ext cx="2479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456" name="Rectangle 1040"/>
            <p:cNvSpPr>
              <a:spLocks noChangeArrowheads="1"/>
            </p:cNvSpPr>
            <p:nvPr/>
          </p:nvSpPr>
          <p:spPr bwMode="auto">
            <a:xfrm>
              <a:off x="2297" y="3813"/>
              <a:ext cx="845" cy="3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algn="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Number of</a:t>
              </a:r>
            </a:p>
            <a:p>
              <a:pPr algn="r"/>
              <a:r>
                <a:rPr lang="en-US" altLang="zh-CN" sz="1400">
                  <a:solidFill>
                    <a:schemeClr val="tx1"/>
                  </a:solidFill>
                  <a:latin typeface="Arial" charset="0"/>
                  <a:ea typeface="宋体" charset="-122"/>
                </a:rPr>
                <a:t>Movie Tickets</a:t>
              </a:r>
            </a:p>
          </p:txBody>
        </p:sp>
      </p:grpSp>
      <p:grpSp>
        <p:nvGrpSpPr>
          <p:cNvPr id="3" name="Group 1080"/>
          <p:cNvGrpSpPr>
            <a:grpSpLocks/>
          </p:cNvGrpSpPr>
          <p:nvPr/>
        </p:nvGrpSpPr>
        <p:grpSpPr bwMode="auto">
          <a:xfrm>
            <a:off x="0" y="2549525"/>
            <a:ext cx="4740275" cy="3875088"/>
            <a:chOff x="0" y="1606"/>
            <a:chExt cx="2986" cy="2441"/>
          </a:xfrm>
        </p:grpSpPr>
        <p:grpSp>
          <p:nvGrpSpPr>
            <p:cNvPr id="4" name="Group 1030"/>
            <p:cNvGrpSpPr>
              <a:grpSpLocks/>
            </p:cNvGrpSpPr>
            <p:nvPr/>
          </p:nvGrpSpPr>
          <p:grpSpPr bwMode="auto">
            <a:xfrm>
              <a:off x="772" y="1913"/>
              <a:ext cx="2088" cy="1604"/>
              <a:chOff x="770" y="1967"/>
              <a:chExt cx="2088" cy="1604"/>
            </a:xfrm>
          </p:grpSpPr>
          <p:sp>
            <p:nvSpPr>
              <p:cNvPr id="445447" name="Line 1031"/>
              <p:cNvSpPr>
                <a:spLocks noChangeShapeType="1"/>
              </p:cNvSpPr>
              <p:nvPr/>
            </p:nvSpPr>
            <p:spPr bwMode="auto">
              <a:xfrm>
                <a:off x="770" y="1967"/>
                <a:ext cx="1791" cy="1407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48" name="Rectangle 1032"/>
              <p:cNvSpPr>
                <a:spLocks noChangeArrowheads="1"/>
              </p:cNvSpPr>
              <p:nvPr/>
            </p:nvSpPr>
            <p:spPr bwMode="auto">
              <a:xfrm>
                <a:off x="2560" y="3342"/>
                <a:ext cx="298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D</a:t>
                </a:r>
                <a:r>
                  <a:rPr lang="en-US" altLang="zh-CN" sz="18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M</a:t>
                </a:r>
              </a:p>
            </p:txBody>
          </p:sp>
        </p:grpSp>
        <p:grpSp>
          <p:nvGrpSpPr>
            <p:cNvPr id="5" name="Group 1041"/>
            <p:cNvGrpSpPr>
              <a:grpSpLocks/>
            </p:cNvGrpSpPr>
            <p:nvPr/>
          </p:nvGrpSpPr>
          <p:grpSpPr bwMode="auto">
            <a:xfrm>
              <a:off x="1267" y="1654"/>
              <a:ext cx="1719" cy="1842"/>
              <a:chOff x="1267" y="1654"/>
              <a:chExt cx="1719" cy="1842"/>
            </a:xfrm>
          </p:grpSpPr>
          <p:sp>
            <p:nvSpPr>
              <p:cNvPr id="445458" name="Line 1042"/>
              <p:cNvSpPr>
                <a:spLocks noChangeShapeType="1"/>
              </p:cNvSpPr>
              <p:nvPr/>
            </p:nvSpPr>
            <p:spPr bwMode="auto">
              <a:xfrm flipV="1">
                <a:off x="1267" y="1977"/>
                <a:ext cx="1463" cy="1519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59" name="Rectangle 1043"/>
              <p:cNvSpPr>
                <a:spLocks noChangeArrowheads="1"/>
              </p:cNvSpPr>
              <p:nvPr/>
            </p:nvSpPr>
            <p:spPr bwMode="auto">
              <a:xfrm>
                <a:off x="2696" y="1654"/>
                <a:ext cx="290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S</a:t>
                </a:r>
                <a:r>
                  <a:rPr lang="en-US" altLang="zh-CN" sz="18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M</a:t>
                </a:r>
              </a:p>
            </p:txBody>
          </p:sp>
        </p:grpSp>
        <p:grpSp>
          <p:nvGrpSpPr>
            <p:cNvPr id="6" name="Group 1047"/>
            <p:cNvGrpSpPr>
              <a:grpSpLocks/>
            </p:cNvGrpSpPr>
            <p:nvPr/>
          </p:nvGrpSpPr>
          <p:grpSpPr bwMode="auto">
            <a:xfrm>
              <a:off x="20" y="2700"/>
              <a:ext cx="2139" cy="1347"/>
              <a:chOff x="18" y="2754"/>
              <a:chExt cx="2139" cy="1347"/>
            </a:xfrm>
          </p:grpSpPr>
          <p:sp>
            <p:nvSpPr>
              <p:cNvPr id="445464" name="Line 1048"/>
              <p:cNvSpPr>
                <a:spLocks noChangeShapeType="1"/>
              </p:cNvSpPr>
              <p:nvPr/>
            </p:nvSpPr>
            <p:spPr bwMode="auto">
              <a:xfrm flipH="1">
                <a:off x="473" y="2862"/>
                <a:ext cx="140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65" name="Oval 1049"/>
              <p:cNvSpPr>
                <a:spLocks noChangeArrowheads="1"/>
              </p:cNvSpPr>
              <p:nvPr/>
            </p:nvSpPr>
            <p:spPr bwMode="auto">
              <a:xfrm>
                <a:off x="1872" y="281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66" name="Line 1050"/>
              <p:cNvSpPr>
                <a:spLocks noChangeShapeType="1"/>
              </p:cNvSpPr>
              <p:nvPr/>
            </p:nvSpPr>
            <p:spPr bwMode="auto">
              <a:xfrm>
                <a:off x="1920" y="2919"/>
                <a:ext cx="0" cy="94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67" name="Rectangle 1051"/>
              <p:cNvSpPr>
                <a:spLocks noChangeArrowheads="1"/>
              </p:cNvSpPr>
              <p:nvPr/>
            </p:nvSpPr>
            <p:spPr bwMode="auto">
              <a:xfrm>
                <a:off x="18" y="2754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$6.00</a:t>
                </a:r>
              </a:p>
            </p:txBody>
          </p:sp>
          <p:sp>
            <p:nvSpPr>
              <p:cNvPr id="445468" name="Rectangle 1052"/>
              <p:cNvSpPr>
                <a:spLocks noChangeArrowheads="1"/>
              </p:cNvSpPr>
              <p:nvPr/>
            </p:nvSpPr>
            <p:spPr bwMode="auto">
              <a:xfrm>
                <a:off x="1870" y="3891"/>
                <a:ext cx="287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Q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M</a:t>
                </a:r>
              </a:p>
            </p:txBody>
          </p:sp>
        </p:grpSp>
        <p:grpSp>
          <p:nvGrpSpPr>
            <p:cNvPr id="7" name="Group 1059"/>
            <p:cNvGrpSpPr>
              <a:grpSpLocks/>
            </p:cNvGrpSpPr>
            <p:nvPr/>
          </p:nvGrpSpPr>
          <p:grpSpPr bwMode="auto">
            <a:xfrm>
              <a:off x="0" y="2181"/>
              <a:ext cx="1346" cy="1866"/>
              <a:chOff x="-2" y="2235"/>
              <a:chExt cx="1346" cy="1866"/>
            </a:xfrm>
          </p:grpSpPr>
          <p:sp>
            <p:nvSpPr>
              <p:cNvPr id="445476" name="Line 1060"/>
              <p:cNvSpPr>
                <a:spLocks noChangeShapeType="1"/>
              </p:cNvSpPr>
              <p:nvPr/>
            </p:nvSpPr>
            <p:spPr bwMode="auto">
              <a:xfrm>
                <a:off x="1296" y="2391"/>
                <a:ext cx="0" cy="147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77" name="Line 1061"/>
              <p:cNvSpPr>
                <a:spLocks noChangeShapeType="1"/>
              </p:cNvSpPr>
              <p:nvPr/>
            </p:nvSpPr>
            <p:spPr bwMode="auto">
              <a:xfrm flipH="1">
                <a:off x="473" y="2382"/>
                <a:ext cx="83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78" name="Oval 1062"/>
              <p:cNvSpPr>
                <a:spLocks noChangeArrowheads="1"/>
              </p:cNvSpPr>
              <p:nvPr/>
            </p:nvSpPr>
            <p:spPr bwMode="auto">
              <a:xfrm>
                <a:off x="1248" y="233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79" name="Rectangle 1063"/>
              <p:cNvSpPr>
                <a:spLocks noChangeArrowheads="1"/>
              </p:cNvSpPr>
              <p:nvPr/>
            </p:nvSpPr>
            <p:spPr bwMode="auto">
              <a:xfrm>
                <a:off x="-2" y="2235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$6.35</a:t>
                </a:r>
              </a:p>
            </p:txBody>
          </p:sp>
          <p:sp>
            <p:nvSpPr>
              <p:cNvPr id="445480" name="Rectangle 1064"/>
              <p:cNvSpPr>
                <a:spLocks noChangeArrowheads="1"/>
              </p:cNvSpPr>
              <p:nvPr/>
            </p:nvSpPr>
            <p:spPr bwMode="auto">
              <a:xfrm>
                <a:off x="1006" y="3891"/>
                <a:ext cx="32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Q’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M</a:t>
                </a:r>
              </a:p>
            </p:txBody>
          </p:sp>
        </p:grpSp>
        <p:grpSp>
          <p:nvGrpSpPr>
            <p:cNvPr id="8" name="Group 1065"/>
            <p:cNvGrpSpPr>
              <a:grpSpLocks/>
            </p:cNvGrpSpPr>
            <p:nvPr/>
          </p:nvGrpSpPr>
          <p:grpSpPr bwMode="auto">
            <a:xfrm>
              <a:off x="643" y="1606"/>
              <a:ext cx="1638" cy="1410"/>
              <a:chOff x="643" y="1606"/>
              <a:chExt cx="1638" cy="1410"/>
            </a:xfrm>
          </p:grpSpPr>
          <p:sp>
            <p:nvSpPr>
              <p:cNvPr id="445482" name="Line 1066"/>
              <p:cNvSpPr>
                <a:spLocks noChangeShapeType="1"/>
              </p:cNvSpPr>
              <p:nvPr/>
            </p:nvSpPr>
            <p:spPr bwMode="auto">
              <a:xfrm flipV="1">
                <a:off x="643" y="1678"/>
                <a:ext cx="1296" cy="1338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83" name="Rectangle 1067"/>
              <p:cNvSpPr>
                <a:spLocks noChangeArrowheads="1"/>
              </p:cNvSpPr>
              <p:nvPr/>
            </p:nvSpPr>
            <p:spPr bwMode="auto">
              <a:xfrm>
                <a:off x="1935" y="1606"/>
                <a:ext cx="346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S*</a:t>
                </a:r>
                <a:r>
                  <a:rPr lang="en-US" altLang="zh-CN" sz="18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M</a:t>
                </a:r>
              </a:p>
            </p:txBody>
          </p:sp>
        </p:grpSp>
      </p:grpSp>
      <p:sp>
        <p:nvSpPr>
          <p:cNvPr id="445484" name="Rectangle 1068"/>
          <p:cNvSpPr>
            <a:spLocks noChangeArrowheads="1"/>
          </p:cNvSpPr>
          <p:nvPr/>
        </p:nvSpPr>
        <p:spPr bwMode="auto">
          <a:xfrm>
            <a:off x="1160463" y="1655763"/>
            <a:ext cx="2447925" cy="739775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The increase in the price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of videos increases the 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demand for movies.</a:t>
            </a:r>
          </a:p>
        </p:txBody>
      </p:sp>
      <p:grpSp>
        <p:nvGrpSpPr>
          <p:cNvPr id="9" name="Group 1099"/>
          <p:cNvGrpSpPr>
            <a:grpSpLocks/>
          </p:cNvGrpSpPr>
          <p:nvPr/>
        </p:nvGrpSpPr>
        <p:grpSpPr bwMode="auto">
          <a:xfrm>
            <a:off x="5821363" y="2732088"/>
            <a:ext cx="2994025" cy="1855787"/>
            <a:chOff x="3667" y="1721"/>
            <a:chExt cx="1886" cy="1169"/>
          </a:xfrm>
        </p:grpSpPr>
        <p:sp>
          <p:nvSpPr>
            <p:cNvPr id="445486" name="Line 1070"/>
            <p:cNvSpPr>
              <a:spLocks noChangeShapeType="1"/>
            </p:cNvSpPr>
            <p:nvPr/>
          </p:nvSpPr>
          <p:spPr bwMode="auto">
            <a:xfrm>
              <a:off x="3667" y="1721"/>
              <a:ext cx="1743" cy="97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487" name="Rectangle 1071"/>
            <p:cNvSpPr>
              <a:spLocks noChangeArrowheads="1"/>
            </p:cNvSpPr>
            <p:nvPr/>
          </p:nvSpPr>
          <p:spPr bwMode="auto">
            <a:xfrm>
              <a:off x="5231" y="2661"/>
              <a:ext cx="322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D’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</p:grpSp>
      <p:grpSp>
        <p:nvGrpSpPr>
          <p:cNvPr id="10" name="Group 1081"/>
          <p:cNvGrpSpPr>
            <a:grpSpLocks/>
          </p:cNvGrpSpPr>
          <p:nvPr/>
        </p:nvGrpSpPr>
        <p:grpSpPr bwMode="auto">
          <a:xfrm>
            <a:off x="4279900" y="2549525"/>
            <a:ext cx="4371975" cy="3851275"/>
            <a:chOff x="2696" y="1606"/>
            <a:chExt cx="2754" cy="2426"/>
          </a:xfrm>
        </p:grpSpPr>
        <p:grpSp>
          <p:nvGrpSpPr>
            <p:cNvPr id="11" name="Group 1027"/>
            <p:cNvGrpSpPr>
              <a:grpSpLocks/>
            </p:cNvGrpSpPr>
            <p:nvPr/>
          </p:nvGrpSpPr>
          <p:grpSpPr bwMode="auto">
            <a:xfrm>
              <a:off x="3316" y="2153"/>
              <a:ext cx="2134" cy="1409"/>
              <a:chOff x="3314" y="2207"/>
              <a:chExt cx="2134" cy="1409"/>
            </a:xfrm>
          </p:grpSpPr>
          <p:sp>
            <p:nvSpPr>
              <p:cNvPr id="445444" name="Line 1028"/>
              <p:cNvSpPr>
                <a:spLocks noChangeShapeType="1"/>
              </p:cNvSpPr>
              <p:nvPr/>
            </p:nvSpPr>
            <p:spPr bwMode="auto">
              <a:xfrm>
                <a:off x="3314" y="2207"/>
                <a:ext cx="2079" cy="1167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45" name="Rectangle 1029"/>
              <p:cNvSpPr>
                <a:spLocks noChangeArrowheads="1"/>
              </p:cNvSpPr>
              <p:nvPr/>
            </p:nvSpPr>
            <p:spPr bwMode="auto">
              <a:xfrm>
                <a:off x="5166" y="3387"/>
                <a:ext cx="282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D</a:t>
                </a:r>
                <a:r>
                  <a:rPr lang="en-US" altLang="zh-CN" sz="18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V</a:t>
                </a:r>
              </a:p>
            </p:txBody>
          </p:sp>
        </p:grpSp>
        <p:grpSp>
          <p:nvGrpSpPr>
            <p:cNvPr id="12" name="Group 1044"/>
            <p:cNvGrpSpPr>
              <a:grpSpLocks/>
            </p:cNvGrpSpPr>
            <p:nvPr/>
          </p:nvGrpSpPr>
          <p:grpSpPr bwMode="auto">
            <a:xfrm>
              <a:off x="3488" y="1606"/>
              <a:ext cx="1653" cy="1842"/>
              <a:chOff x="3486" y="1660"/>
              <a:chExt cx="1653" cy="1842"/>
            </a:xfrm>
          </p:grpSpPr>
          <p:sp>
            <p:nvSpPr>
              <p:cNvPr id="445461" name="Line 1045"/>
              <p:cNvSpPr>
                <a:spLocks noChangeShapeType="1"/>
              </p:cNvSpPr>
              <p:nvPr/>
            </p:nvSpPr>
            <p:spPr bwMode="auto">
              <a:xfrm flipV="1">
                <a:off x="3486" y="1791"/>
                <a:ext cx="1366" cy="1711"/>
              </a:xfrm>
              <a:prstGeom prst="line">
                <a:avLst/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62" name="Rectangle 1046"/>
              <p:cNvSpPr>
                <a:spLocks noChangeArrowheads="1"/>
              </p:cNvSpPr>
              <p:nvPr/>
            </p:nvSpPr>
            <p:spPr bwMode="auto">
              <a:xfrm>
                <a:off x="4865" y="1660"/>
                <a:ext cx="274" cy="22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8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S</a:t>
                </a:r>
                <a:r>
                  <a:rPr lang="en-US" altLang="zh-CN" sz="18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V</a:t>
                </a:r>
              </a:p>
            </p:txBody>
          </p:sp>
        </p:grpSp>
        <p:grpSp>
          <p:nvGrpSpPr>
            <p:cNvPr id="13" name="Group 1053"/>
            <p:cNvGrpSpPr>
              <a:grpSpLocks/>
            </p:cNvGrpSpPr>
            <p:nvPr/>
          </p:nvGrpSpPr>
          <p:grpSpPr bwMode="auto">
            <a:xfrm>
              <a:off x="2696" y="2469"/>
              <a:ext cx="1617" cy="1563"/>
              <a:chOff x="2685" y="2523"/>
              <a:chExt cx="1617" cy="1563"/>
            </a:xfrm>
          </p:grpSpPr>
          <p:sp>
            <p:nvSpPr>
              <p:cNvPr id="445470" name="Oval 1054"/>
              <p:cNvSpPr>
                <a:spLocks noChangeArrowheads="1"/>
              </p:cNvSpPr>
              <p:nvPr/>
            </p:nvSpPr>
            <p:spPr bwMode="auto">
              <a:xfrm>
                <a:off x="4080" y="262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71" name="Line 1055"/>
              <p:cNvSpPr>
                <a:spLocks noChangeShapeType="1"/>
              </p:cNvSpPr>
              <p:nvPr/>
            </p:nvSpPr>
            <p:spPr bwMode="auto">
              <a:xfrm>
                <a:off x="4128" y="2727"/>
                <a:ext cx="0" cy="113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72" name="Rectangle 1056"/>
              <p:cNvSpPr>
                <a:spLocks noChangeArrowheads="1"/>
              </p:cNvSpPr>
              <p:nvPr/>
            </p:nvSpPr>
            <p:spPr bwMode="auto">
              <a:xfrm>
                <a:off x="4029" y="3876"/>
                <a:ext cx="273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Q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445473" name="Line 1057"/>
              <p:cNvSpPr>
                <a:spLocks noChangeShapeType="1"/>
              </p:cNvSpPr>
              <p:nvPr/>
            </p:nvSpPr>
            <p:spPr bwMode="auto">
              <a:xfrm flipH="1">
                <a:off x="3161" y="2670"/>
                <a:ext cx="93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74" name="Rectangle 1058"/>
              <p:cNvSpPr>
                <a:spLocks noChangeArrowheads="1"/>
              </p:cNvSpPr>
              <p:nvPr/>
            </p:nvSpPr>
            <p:spPr bwMode="auto">
              <a:xfrm>
                <a:off x="2685" y="2523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$3.00</a:t>
                </a:r>
              </a:p>
            </p:txBody>
          </p:sp>
        </p:grpSp>
        <p:grpSp>
          <p:nvGrpSpPr>
            <p:cNvPr id="14" name="Group 1072"/>
            <p:cNvGrpSpPr>
              <a:grpSpLocks/>
            </p:cNvGrpSpPr>
            <p:nvPr/>
          </p:nvGrpSpPr>
          <p:grpSpPr bwMode="auto">
            <a:xfrm>
              <a:off x="2735" y="2085"/>
              <a:ext cx="1845" cy="1947"/>
              <a:chOff x="2733" y="2139"/>
              <a:chExt cx="1845" cy="1947"/>
            </a:xfrm>
          </p:grpSpPr>
          <p:sp>
            <p:nvSpPr>
              <p:cNvPr id="445489" name="Line 1073"/>
              <p:cNvSpPr>
                <a:spLocks noChangeShapeType="1"/>
              </p:cNvSpPr>
              <p:nvPr/>
            </p:nvSpPr>
            <p:spPr bwMode="auto">
              <a:xfrm>
                <a:off x="4512" y="2247"/>
                <a:ext cx="0" cy="161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90" name="Line 1074"/>
              <p:cNvSpPr>
                <a:spLocks noChangeShapeType="1"/>
              </p:cNvSpPr>
              <p:nvPr/>
            </p:nvSpPr>
            <p:spPr bwMode="auto">
              <a:xfrm flipH="1">
                <a:off x="3161" y="2238"/>
                <a:ext cx="1311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91" name="Oval 1075"/>
              <p:cNvSpPr>
                <a:spLocks noChangeArrowheads="1"/>
              </p:cNvSpPr>
              <p:nvPr/>
            </p:nvSpPr>
            <p:spPr bwMode="auto">
              <a:xfrm>
                <a:off x="4464" y="219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5492" name="Rectangle 1076"/>
              <p:cNvSpPr>
                <a:spLocks noChangeArrowheads="1"/>
              </p:cNvSpPr>
              <p:nvPr/>
            </p:nvSpPr>
            <p:spPr bwMode="auto">
              <a:xfrm>
                <a:off x="4269" y="3876"/>
                <a:ext cx="309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 i="1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Q’</a:t>
                </a:r>
                <a:r>
                  <a:rPr lang="en-US" altLang="zh-CN" sz="1600" i="1" baseline="-250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V</a:t>
                </a:r>
              </a:p>
            </p:txBody>
          </p:sp>
          <p:sp>
            <p:nvSpPr>
              <p:cNvPr id="445493" name="Rectangle 1077"/>
              <p:cNvSpPr>
                <a:spLocks noChangeArrowheads="1"/>
              </p:cNvSpPr>
              <p:nvPr/>
            </p:nvSpPr>
            <p:spPr bwMode="auto">
              <a:xfrm>
                <a:off x="2733" y="2139"/>
                <a:ext cx="434" cy="210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90488" tIns="44450" rIns="90488" bIns="44450">
                <a:spAutoFit/>
              </a:bodyPr>
              <a:lstStyle/>
              <a:p>
                <a:r>
                  <a:rPr lang="en-US" altLang="zh-CN" sz="16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$3.50</a:t>
                </a:r>
              </a:p>
            </p:txBody>
          </p:sp>
        </p:grpSp>
      </p:grpSp>
      <p:sp>
        <p:nvSpPr>
          <p:cNvPr id="445494" name="Rectangle 1078"/>
          <p:cNvSpPr>
            <a:spLocks noChangeArrowheads="1"/>
          </p:cNvSpPr>
          <p:nvPr/>
        </p:nvSpPr>
        <p:spPr bwMode="auto">
          <a:xfrm>
            <a:off x="5846763" y="1663700"/>
            <a:ext cx="2827337" cy="527050"/>
          </a:xfrm>
          <a:prstGeom prst="rect">
            <a:avLst/>
          </a:prstGeom>
          <a:solidFill>
            <a:srgbClr val="CC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General Equilibrium Analysis:</a:t>
            </a:r>
          </a:p>
          <a:p>
            <a:pPr algn="ctr"/>
            <a:r>
              <a:rPr lang="en-US" altLang="zh-CN" sz="1400">
                <a:solidFill>
                  <a:schemeClr val="tx1"/>
                </a:solidFill>
                <a:latin typeface="Arial" charset="0"/>
                <a:ea typeface="宋体" charset="-122"/>
              </a:rPr>
              <a:t>The Feedback effects continue.</a:t>
            </a:r>
          </a:p>
        </p:txBody>
      </p:sp>
      <p:grpSp>
        <p:nvGrpSpPr>
          <p:cNvPr id="15" name="Group 1109"/>
          <p:cNvGrpSpPr>
            <a:grpSpLocks/>
          </p:cNvGrpSpPr>
          <p:nvPr/>
        </p:nvGrpSpPr>
        <p:grpSpPr bwMode="auto">
          <a:xfrm>
            <a:off x="14288" y="2536825"/>
            <a:ext cx="4448175" cy="3844925"/>
            <a:chOff x="1017" y="1337"/>
            <a:chExt cx="2802" cy="2422"/>
          </a:xfrm>
        </p:grpSpPr>
        <p:sp>
          <p:nvSpPr>
            <p:cNvPr id="445526" name="Line 1110"/>
            <p:cNvSpPr>
              <a:spLocks noChangeShapeType="1"/>
            </p:cNvSpPr>
            <p:nvPr/>
          </p:nvSpPr>
          <p:spPr bwMode="auto">
            <a:xfrm>
              <a:off x="2236" y="1337"/>
              <a:ext cx="1263" cy="947"/>
            </a:xfrm>
            <a:prstGeom prst="line">
              <a:avLst/>
            </a:prstGeom>
            <a:noFill/>
            <a:ln w="508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27" name="Rectangle 1111"/>
            <p:cNvSpPr>
              <a:spLocks noChangeArrowheads="1"/>
            </p:cNvSpPr>
            <p:nvPr/>
          </p:nvSpPr>
          <p:spPr bwMode="auto">
            <a:xfrm>
              <a:off x="3465" y="2294"/>
              <a:ext cx="354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D*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  <p:sp>
          <p:nvSpPr>
            <p:cNvPr id="445528" name="Line 1112"/>
            <p:cNvSpPr>
              <a:spLocks noChangeShapeType="1"/>
            </p:cNvSpPr>
            <p:nvPr/>
          </p:nvSpPr>
          <p:spPr bwMode="auto">
            <a:xfrm>
              <a:off x="2699" y="1665"/>
              <a:ext cx="0" cy="1855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29" name="Line 1113"/>
            <p:cNvSpPr>
              <a:spLocks noChangeShapeType="1"/>
            </p:cNvSpPr>
            <p:nvPr/>
          </p:nvSpPr>
          <p:spPr bwMode="auto">
            <a:xfrm flipH="1">
              <a:off x="1492" y="1656"/>
              <a:ext cx="1167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30" name="Oval 1114"/>
            <p:cNvSpPr>
              <a:spLocks noChangeArrowheads="1"/>
            </p:cNvSpPr>
            <p:nvPr/>
          </p:nvSpPr>
          <p:spPr bwMode="auto">
            <a:xfrm>
              <a:off x="2651" y="1608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31" name="Rectangle 1115"/>
            <p:cNvSpPr>
              <a:spLocks noChangeArrowheads="1"/>
            </p:cNvSpPr>
            <p:nvPr/>
          </p:nvSpPr>
          <p:spPr bwMode="auto">
            <a:xfrm>
              <a:off x="1017" y="1510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rgbClr val="FF3300"/>
                  </a:solidFill>
                  <a:latin typeface="Arial" charset="0"/>
                  <a:ea typeface="宋体" charset="-122"/>
                </a:rPr>
                <a:t>$6.82</a:t>
              </a:r>
            </a:p>
          </p:txBody>
        </p:sp>
        <p:sp>
          <p:nvSpPr>
            <p:cNvPr id="445532" name="Rectangle 1116"/>
            <p:cNvSpPr>
              <a:spLocks noChangeArrowheads="1"/>
            </p:cNvSpPr>
            <p:nvPr/>
          </p:nvSpPr>
          <p:spPr bwMode="auto">
            <a:xfrm>
              <a:off x="2601" y="3549"/>
              <a:ext cx="337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Q*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16" name="Group 1117"/>
          <p:cNvGrpSpPr>
            <a:grpSpLocks/>
          </p:cNvGrpSpPr>
          <p:nvPr/>
        </p:nvGrpSpPr>
        <p:grpSpPr bwMode="auto">
          <a:xfrm>
            <a:off x="0" y="2743200"/>
            <a:ext cx="4608513" cy="3692525"/>
            <a:chOff x="0" y="1728"/>
            <a:chExt cx="2903" cy="2326"/>
          </a:xfrm>
        </p:grpSpPr>
        <p:sp>
          <p:nvSpPr>
            <p:cNvPr id="445534" name="Line 1118"/>
            <p:cNvSpPr>
              <a:spLocks noChangeShapeType="1"/>
            </p:cNvSpPr>
            <p:nvPr/>
          </p:nvSpPr>
          <p:spPr bwMode="auto">
            <a:xfrm flipH="1">
              <a:off x="475" y="2095"/>
              <a:ext cx="10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35" name="Line 1119"/>
            <p:cNvSpPr>
              <a:spLocks noChangeShapeType="1"/>
            </p:cNvSpPr>
            <p:nvPr/>
          </p:nvSpPr>
          <p:spPr bwMode="auto">
            <a:xfrm>
              <a:off x="1538" y="2152"/>
              <a:ext cx="0" cy="16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36" name="Line 1120"/>
            <p:cNvSpPr>
              <a:spLocks noChangeShapeType="1"/>
            </p:cNvSpPr>
            <p:nvPr/>
          </p:nvSpPr>
          <p:spPr bwMode="auto">
            <a:xfrm>
              <a:off x="1075" y="1728"/>
              <a:ext cx="1503" cy="112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37" name="Oval 1121"/>
            <p:cNvSpPr>
              <a:spLocks noChangeArrowheads="1"/>
            </p:cNvSpPr>
            <p:nvPr/>
          </p:nvSpPr>
          <p:spPr bwMode="auto">
            <a:xfrm>
              <a:off x="1490" y="2047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38" name="Rectangle 1122"/>
            <p:cNvSpPr>
              <a:spLocks noChangeArrowheads="1"/>
            </p:cNvSpPr>
            <p:nvPr/>
          </p:nvSpPr>
          <p:spPr bwMode="auto">
            <a:xfrm>
              <a:off x="1248" y="3844"/>
              <a:ext cx="351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Q”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  <p:sp>
          <p:nvSpPr>
            <p:cNvPr id="445539" name="Rectangle 1123"/>
            <p:cNvSpPr>
              <a:spLocks noChangeArrowheads="1"/>
            </p:cNvSpPr>
            <p:nvPr/>
          </p:nvSpPr>
          <p:spPr bwMode="auto">
            <a:xfrm>
              <a:off x="0" y="1949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$6.75</a:t>
              </a:r>
            </a:p>
          </p:txBody>
        </p:sp>
        <p:sp>
          <p:nvSpPr>
            <p:cNvPr id="445540" name="Rectangle 1124"/>
            <p:cNvSpPr>
              <a:spLocks noChangeArrowheads="1"/>
            </p:cNvSpPr>
            <p:nvPr/>
          </p:nvSpPr>
          <p:spPr bwMode="auto">
            <a:xfrm>
              <a:off x="2565" y="2824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D’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M</a:t>
              </a:r>
            </a:p>
          </p:txBody>
        </p:sp>
      </p:grpSp>
      <p:grpSp>
        <p:nvGrpSpPr>
          <p:cNvPr id="17" name="Group 1125"/>
          <p:cNvGrpSpPr>
            <a:grpSpLocks/>
          </p:cNvGrpSpPr>
          <p:nvPr/>
        </p:nvGrpSpPr>
        <p:grpSpPr bwMode="auto">
          <a:xfrm>
            <a:off x="4367213" y="2474913"/>
            <a:ext cx="4651375" cy="3897312"/>
            <a:chOff x="2751" y="1559"/>
            <a:chExt cx="2930" cy="2455"/>
          </a:xfrm>
        </p:grpSpPr>
        <p:sp>
          <p:nvSpPr>
            <p:cNvPr id="445542" name="Line 1126"/>
            <p:cNvSpPr>
              <a:spLocks noChangeShapeType="1"/>
            </p:cNvSpPr>
            <p:nvPr/>
          </p:nvSpPr>
          <p:spPr bwMode="auto">
            <a:xfrm>
              <a:off x="4626" y="2079"/>
              <a:ext cx="0" cy="17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43" name="Line 1127"/>
            <p:cNvSpPr>
              <a:spLocks noChangeShapeType="1"/>
            </p:cNvSpPr>
            <p:nvPr/>
          </p:nvSpPr>
          <p:spPr bwMode="auto">
            <a:xfrm>
              <a:off x="3779" y="1559"/>
              <a:ext cx="1503" cy="840"/>
            </a:xfrm>
            <a:prstGeom prst="line">
              <a:avLst/>
            </a:prstGeom>
            <a:noFill/>
            <a:ln w="50800" cap="rnd">
              <a:solidFill>
                <a:srgbClr val="0000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44" name="Line 1128"/>
            <p:cNvSpPr>
              <a:spLocks noChangeShapeType="1"/>
            </p:cNvSpPr>
            <p:nvPr/>
          </p:nvSpPr>
          <p:spPr bwMode="auto">
            <a:xfrm flipH="1">
              <a:off x="3179" y="2022"/>
              <a:ext cx="140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45" name="Oval 1129"/>
            <p:cNvSpPr>
              <a:spLocks noChangeArrowheads="1"/>
            </p:cNvSpPr>
            <p:nvPr/>
          </p:nvSpPr>
          <p:spPr bwMode="auto">
            <a:xfrm>
              <a:off x="4578" y="1974"/>
              <a:ext cx="96" cy="9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5546" name="Rectangle 1130"/>
            <p:cNvSpPr>
              <a:spLocks noChangeArrowheads="1"/>
            </p:cNvSpPr>
            <p:nvPr/>
          </p:nvSpPr>
          <p:spPr bwMode="auto">
            <a:xfrm>
              <a:off x="2751" y="1924"/>
              <a:ext cx="434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$3.58</a:t>
              </a:r>
            </a:p>
          </p:txBody>
        </p:sp>
        <p:sp>
          <p:nvSpPr>
            <p:cNvPr id="445547" name="Rectangle 1131"/>
            <p:cNvSpPr>
              <a:spLocks noChangeArrowheads="1"/>
            </p:cNvSpPr>
            <p:nvPr/>
          </p:nvSpPr>
          <p:spPr bwMode="auto">
            <a:xfrm>
              <a:off x="4575" y="3804"/>
              <a:ext cx="323" cy="2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6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Q*</a:t>
              </a:r>
              <a:r>
                <a:rPr lang="en-US" altLang="zh-CN" sz="16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  <p:sp>
          <p:nvSpPr>
            <p:cNvPr id="445548" name="Rectangle 1132"/>
            <p:cNvSpPr>
              <a:spLocks noChangeArrowheads="1"/>
            </p:cNvSpPr>
            <p:nvPr/>
          </p:nvSpPr>
          <p:spPr bwMode="auto">
            <a:xfrm>
              <a:off x="5343" y="2307"/>
              <a:ext cx="33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altLang="zh-CN" sz="1800" i="1">
                  <a:solidFill>
                    <a:schemeClr val="tx1"/>
                  </a:solidFill>
                  <a:latin typeface="Arial" charset="0"/>
                  <a:ea typeface="宋体" charset="-122"/>
                </a:rPr>
                <a:t>D*</a:t>
              </a:r>
              <a:r>
                <a:rPr lang="en-US" altLang="zh-CN" sz="1800" i="1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V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4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4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84" grpId="0" animBg="1" autoUpdateAnimBg="0"/>
      <p:bldP spid="445494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B3E1828-C47F-4407-B241-7AE50707DAE0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Gains from Free Trade</a:t>
            </a:r>
          </a:p>
        </p:txBody>
      </p:sp>
      <p:sp>
        <p:nvSpPr>
          <p:cNvPr id="527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After trade</a:t>
            </a:r>
          </a:p>
          <a:p>
            <a:pPr lvl="1"/>
            <a:r>
              <a:rPr lang="en-US" altLang="zh-CN">
                <a:ea typeface="宋体" charset="-122"/>
              </a:rPr>
              <a:t>Suppose they choose to trade 1 gallon of wine for 1 pound of cheese</a:t>
            </a:r>
          </a:p>
          <a:p>
            <a:pPr lvl="1"/>
            <a:r>
              <a:rPr lang="en-US" altLang="zh-CN">
                <a:ea typeface="宋体" charset="-122"/>
              </a:rPr>
              <a:t>Holland will produce at the point of tangency on the 1/1 price line and PPF – point B</a:t>
            </a:r>
          </a:p>
          <a:p>
            <a:pPr lvl="1"/>
            <a:r>
              <a:rPr lang="en-US" altLang="zh-CN">
                <a:ea typeface="宋体" charset="-122"/>
              </a:rPr>
              <a:t>Consumption will occur at D, on a higher indifference curve U</a:t>
            </a:r>
            <a:r>
              <a:rPr lang="en-US" altLang="zh-CN" baseline="-25000">
                <a:ea typeface="宋体" charset="-122"/>
              </a:rPr>
              <a:t>2</a:t>
            </a:r>
            <a:r>
              <a:rPr lang="en-US" altLang="zh-CN">
                <a:ea typeface="宋体" charset="-122"/>
              </a:rPr>
              <a:t> tangent to the trade price line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1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0F7C97D-0A74-42DF-9A8C-7D90736E2031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The Gains from Trade</a:t>
            </a:r>
          </a:p>
        </p:txBody>
      </p:sp>
      <p:sp>
        <p:nvSpPr>
          <p:cNvPr id="528388" name="Line 4"/>
          <p:cNvSpPr>
            <a:spLocks noChangeShapeType="1"/>
          </p:cNvSpPr>
          <p:nvPr/>
        </p:nvSpPr>
        <p:spPr bwMode="auto">
          <a:xfrm>
            <a:off x="1900238" y="2100263"/>
            <a:ext cx="0" cy="39147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389" name="Line 5"/>
          <p:cNvSpPr>
            <a:spLocks noChangeShapeType="1"/>
          </p:cNvSpPr>
          <p:nvPr/>
        </p:nvSpPr>
        <p:spPr bwMode="auto">
          <a:xfrm flipV="1">
            <a:off x="1900238" y="5986463"/>
            <a:ext cx="6215062" cy="14287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zh-CN" altLang="en-US"/>
          </a:p>
        </p:txBody>
      </p:sp>
      <p:sp>
        <p:nvSpPr>
          <p:cNvPr id="528390" name="Arc 6"/>
          <p:cNvSpPr>
            <a:spLocks/>
          </p:cNvSpPr>
          <p:nvPr/>
        </p:nvSpPr>
        <p:spPr bwMode="auto">
          <a:xfrm>
            <a:off x="1900238" y="2743200"/>
            <a:ext cx="3157537" cy="3271838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8391" name="Text Box 7"/>
          <p:cNvSpPr txBox="1">
            <a:spLocks noChangeArrowheads="1"/>
          </p:cNvSpPr>
          <p:nvPr/>
        </p:nvSpPr>
        <p:spPr bwMode="auto">
          <a:xfrm>
            <a:off x="900113" y="1985963"/>
            <a:ext cx="10429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Cheese (lbs)</a:t>
            </a:r>
          </a:p>
        </p:txBody>
      </p:sp>
      <p:sp>
        <p:nvSpPr>
          <p:cNvPr id="528392" name="Text Box 8"/>
          <p:cNvSpPr txBox="1">
            <a:spLocks noChangeArrowheads="1"/>
          </p:cNvSpPr>
          <p:nvPr/>
        </p:nvSpPr>
        <p:spPr bwMode="auto">
          <a:xfrm>
            <a:off x="7896225" y="5938838"/>
            <a:ext cx="10429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solidFill>
                  <a:schemeClr val="tx1"/>
                </a:solidFill>
                <a:latin typeface="Arial" charset="0"/>
                <a:ea typeface="宋体" charset="-122"/>
              </a:rPr>
              <a:t>Wine (gal)</a:t>
            </a:r>
          </a:p>
        </p:txBody>
      </p:sp>
      <p:sp>
        <p:nvSpPr>
          <p:cNvPr id="528393" name="Oval 9"/>
          <p:cNvSpPr>
            <a:spLocks noChangeArrowheads="1"/>
          </p:cNvSpPr>
          <p:nvPr/>
        </p:nvSpPr>
        <p:spPr bwMode="auto">
          <a:xfrm>
            <a:off x="1828800" y="2643188"/>
            <a:ext cx="14287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357688" y="3471863"/>
            <a:ext cx="2505075" cy="2428875"/>
            <a:chOff x="2754" y="2187"/>
            <a:chExt cx="1578" cy="1530"/>
          </a:xfrm>
        </p:grpSpPr>
        <p:sp>
          <p:nvSpPr>
            <p:cNvPr id="528395" name="Arc 11"/>
            <p:cNvSpPr>
              <a:spLocks/>
            </p:cNvSpPr>
            <p:nvPr/>
          </p:nvSpPr>
          <p:spPr bwMode="auto">
            <a:xfrm rot="-10093243">
              <a:off x="2754" y="2187"/>
              <a:ext cx="1440" cy="13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8D7D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396" name="Text Box 12"/>
            <p:cNvSpPr txBox="1">
              <a:spLocks noChangeArrowheads="1"/>
            </p:cNvSpPr>
            <p:nvPr/>
          </p:nvSpPr>
          <p:spPr bwMode="auto">
            <a:xfrm>
              <a:off x="4008" y="3486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1</a:t>
              </a:r>
            </a:p>
          </p:txBody>
        </p:sp>
      </p:grp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402013" y="2147888"/>
            <a:ext cx="2760662" cy="3471862"/>
            <a:chOff x="2278" y="1713"/>
            <a:chExt cx="1577" cy="1827"/>
          </a:xfrm>
        </p:grpSpPr>
        <p:sp>
          <p:nvSpPr>
            <p:cNvPr id="528398" name="Line 14"/>
            <p:cNvSpPr>
              <a:spLocks noChangeShapeType="1"/>
            </p:cNvSpPr>
            <p:nvPr/>
          </p:nvSpPr>
          <p:spPr bwMode="auto">
            <a:xfrm rot="1201650">
              <a:off x="2278" y="2165"/>
              <a:ext cx="1409" cy="1375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8399" name="Text Box 15"/>
            <p:cNvSpPr txBox="1">
              <a:spLocks noChangeArrowheads="1"/>
            </p:cNvSpPr>
            <p:nvPr/>
          </p:nvSpPr>
          <p:spPr bwMode="auto">
            <a:xfrm>
              <a:off x="2586" y="1713"/>
              <a:ext cx="1269" cy="1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Pre-Trade Prices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8400" name="Line 16"/>
            <p:cNvSpPr>
              <a:spLocks noChangeShapeType="1"/>
            </p:cNvSpPr>
            <p:nvPr/>
          </p:nvSpPr>
          <p:spPr bwMode="auto">
            <a:xfrm flipH="1">
              <a:off x="2718" y="1935"/>
              <a:ext cx="54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6167438" y="3232150"/>
            <a:ext cx="2419350" cy="2049463"/>
            <a:chOff x="3138" y="1685"/>
            <a:chExt cx="1524" cy="1291"/>
          </a:xfrm>
        </p:grpSpPr>
        <p:sp>
          <p:nvSpPr>
            <p:cNvPr id="528402" name="Arc 18"/>
            <p:cNvSpPr>
              <a:spLocks/>
            </p:cNvSpPr>
            <p:nvPr/>
          </p:nvSpPr>
          <p:spPr bwMode="auto">
            <a:xfrm rot="-10533076">
              <a:off x="3138" y="1685"/>
              <a:ext cx="1247" cy="1152"/>
            </a:xfrm>
            <a:custGeom>
              <a:avLst/>
              <a:gdLst>
                <a:gd name="G0" fmla="+- 4830 0 0"/>
                <a:gd name="G1" fmla="+- 21600 0 0"/>
                <a:gd name="G2" fmla="+- 21600 0 0"/>
                <a:gd name="T0" fmla="*/ 0 w 25381"/>
                <a:gd name="T1" fmla="*/ 547 h 21600"/>
                <a:gd name="T2" fmla="*/ 25381 w 25381"/>
                <a:gd name="T3" fmla="*/ 14950 h 21600"/>
                <a:gd name="T4" fmla="*/ 4830 w 253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381" h="21600" fill="none" extrusionOk="0">
                  <a:moveTo>
                    <a:pt x="-1" y="546"/>
                  </a:moveTo>
                  <a:cubicBezTo>
                    <a:pt x="1584" y="183"/>
                    <a:pt x="3204" y="-1"/>
                    <a:pt x="4830" y="0"/>
                  </a:cubicBezTo>
                  <a:cubicBezTo>
                    <a:pt x="14197" y="0"/>
                    <a:pt x="22496" y="6037"/>
                    <a:pt x="25380" y="14950"/>
                  </a:cubicBezTo>
                </a:path>
                <a:path w="25381" h="21600" stroke="0" extrusionOk="0">
                  <a:moveTo>
                    <a:pt x="-1" y="546"/>
                  </a:moveTo>
                  <a:cubicBezTo>
                    <a:pt x="1584" y="183"/>
                    <a:pt x="3204" y="-1"/>
                    <a:pt x="4830" y="0"/>
                  </a:cubicBezTo>
                  <a:cubicBezTo>
                    <a:pt x="14197" y="0"/>
                    <a:pt x="22496" y="6037"/>
                    <a:pt x="25380" y="14950"/>
                  </a:cubicBezTo>
                  <a:lnTo>
                    <a:pt x="4830" y="21600"/>
                  </a:lnTo>
                  <a:close/>
                </a:path>
              </a:pathLst>
            </a:custGeom>
            <a:noFill/>
            <a:ln w="38100">
              <a:solidFill>
                <a:srgbClr val="8D7D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403" name="Text Box 19"/>
            <p:cNvSpPr txBox="1">
              <a:spLocks noChangeArrowheads="1"/>
            </p:cNvSpPr>
            <p:nvPr/>
          </p:nvSpPr>
          <p:spPr bwMode="auto">
            <a:xfrm>
              <a:off x="4338" y="2745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U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2</a:t>
              </a:r>
            </a:p>
          </p:txBody>
        </p:sp>
      </p:grp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286000" y="2100263"/>
            <a:ext cx="5986463" cy="3429000"/>
            <a:chOff x="1440" y="1359"/>
            <a:chExt cx="2979" cy="1764"/>
          </a:xfrm>
        </p:grpSpPr>
        <p:sp>
          <p:nvSpPr>
            <p:cNvPr id="528405" name="Line 21"/>
            <p:cNvSpPr>
              <a:spLocks noChangeShapeType="1"/>
            </p:cNvSpPr>
            <p:nvPr/>
          </p:nvSpPr>
          <p:spPr bwMode="auto">
            <a:xfrm>
              <a:off x="1440" y="1593"/>
              <a:ext cx="2979" cy="15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" name="Group 47"/>
            <p:cNvGrpSpPr>
              <a:grpSpLocks/>
            </p:cNvGrpSpPr>
            <p:nvPr/>
          </p:nvGrpSpPr>
          <p:grpSpPr bwMode="auto">
            <a:xfrm>
              <a:off x="1458" y="1359"/>
              <a:ext cx="1026" cy="357"/>
              <a:chOff x="1458" y="1359"/>
              <a:chExt cx="1026" cy="357"/>
            </a:xfrm>
          </p:grpSpPr>
          <p:sp>
            <p:nvSpPr>
              <p:cNvPr id="528407" name="Text Box 23"/>
              <p:cNvSpPr txBox="1">
                <a:spLocks noChangeArrowheads="1"/>
              </p:cNvSpPr>
              <p:nvPr/>
            </p:nvSpPr>
            <p:spPr bwMode="auto">
              <a:xfrm>
                <a:off x="1458" y="1359"/>
                <a:ext cx="1026" cy="18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World Prices</a:t>
                </a:r>
                <a:endParaRPr lang="en-US" altLang="zh-CN" sz="1800" baseline="30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  <p:sp>
            <p:nvSpPr>
              <p:cNvPr id="528408" name="Line 24"/>
              <p:cNvSpPr>
                <a:spLocks noChangeShapeType="1"/>
              </p:cNvSpPr>
              <p:nvPr/>
            </p:nvSpPr>
            <p:spPr bwMode="auto">
              <a:xfrm flipH="1">
                <a:off x="1743" y="1554"/>
                <a:ext cx="54" cy="16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7" name="Group 50"/>
          <p:cNvGrpSpPr>
            <a:grpSpLocks/>
          </p:cNvGrpSpPr>
          <p:nvPr/>
        </p:nvGrpSpPr>
        <p:grpSpPr bwMode="auto">
          <a:xfrm>
            <a:off x="1390650" y="2919413"/>
            <a:ext cx="2376488" cy="3449637"/>
            <a:chOff x="876" y="1839"/>
            <a:chExt cx="1497" cy="2173"/>
          </a:xfrm>
        </p:grpSpPr>
        <p:sp>
          <p:nvSpPr>
            <p:cNvPr id="528410" name="Text Box 26"/>
            <p:cNvSpPr txBox="1">
              <a:spLocks noChangeArrowheads="1"/>
            </p:cNvSpPr>
            <p:nvPr/>
          </p:nvSpPr>
          <p:spPr bwMode="auto">
            <a:xfrm>
              <a:off x="876" y="1839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528411" name="Oval 27"/>
            <p:cNvSpPr>
              <a:spLocks noChangeArrowheads="1"/>
            </p:cNvSpPr>
            <p:nvPr/>
          </p:nvSpPr>
          <p:spPr bwMode="auto">
            <a:xfrm>
              <a:off x="2064" y="1911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412" name="Text Box 28"/>
            <p:cNvSpPr txBox="1">
              <a:spLocks noChangeArrowheads="1"/>
            </p:cNvSpPr>
            <p:nvPr/>
          </p:nvSpPr>
          <p:spPr bwMode="auto">
            <a:xfrm>
              <a:off x="1926" y="1971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8413" name="Text Box 29"/>
            <p:cNvSpPr txBox="1">
              <a:spLocks noChangeArrowheads="1"/>
            </p:cNvSpPr>
            <p:nvPr/>
          </p:nvSpPr>
          <p:spPr bwMode="auto">
            <a:xfrm>
              <a:off x="1968" y="3781"/>
              <a:ext cx="40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W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B</a:t>
              </a:r>
            </a:p>
          </p:txBody>
        </p:sp>
        <p:sp>
          <p:nvSpPr>
            <p:cNvPr id="528414" name="Line 30"/>
            <p:cNvSpPr>
              <a:spLocks noChangeShapeType="1"/>
            </p:cNvSpPr>
            <p:nvPr/>
          </p:nvSpPr>
          <p:spPr bwMode="auto">
            <a:xfrm flipH="1">
              <a:off x="1197" y="1953"/>
              <a:ext cx="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8415" name="Line 31"/>
            <p:cNvSpPr>
              <a:spLocks noChangeShapeType="1"/>
            </p:cNvSpPr>
            <p:nvPr/>
          </p:nvSpPr>
          <p:spPr bwMode="auto">
            <a:xfrm>
              <a:off x="2106" y="1953"/>
              <a:ext cx="0" cy="18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" name="Group 57"/>
          <p:cNvGrpSpPr>
            <a:grpSpLocks/>
          </p:cNvGrpSpPr>
          <p:nvPr/>
        </p:nvGrpSpPr>
        <p:grpSpPr bwMode="auto">
          <a:xfrm>
            <a:off x="4676775" y="4252913"/>
            <a:ext cx="633413" cy="1757362"/>
            <a:chOff x="2946" y="2679"/>
            <a:chExt cx="399" cy="1107"/>
          </a:xfrm>
        </p:grpSpPr>
        <p:grpSp>
          <p:nvGrpSpPr>
            <p:cNvPr id="9" name="Group 56"/>
            <p:cNvGrpSpPr>
              <a:grpSpLocks/>
            </p:cNvGrpSpPr>
            <p:nvPr/>
          </p:nvGrpSpPr>
          <p:grpSpPr bwMode="auto">
            <a:xfrm>
              <a:off x="2946" y="2679"/>
              <a:ext cx="399" cy="231"/>
              <a:chOff x="2946" y="2679"/>
              <a:chExt cx="399" cy="231"/>
            </a:xfrm>
          </p:grpSpPr>
          <p:sp>
            <p:nvSpPr>
              <p:cNvPr id="528417" name="Oval 33"/>
              <p:cNvSpPr>
                <a:spLocks noChangeArrowheads="1"/>
              </p:cNvSpPr>
              <p:nvPr/>
            </p:nvSpPr>
            <p:spPr bwMode="auto">
              <a:xfrm>
                <a:off x="2946" y="2811"/>
                <a:ext cx="90" cy="90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8418" name="Text Box 34"/>
              <p:cNvSpPr txBox="1">
                <a:spLocks noChangeArrowheads="1"/>
              </p:cNvSpPr>
              <p:nvPr/>
            </p:nvSpPr>
            <p:spPr bwMode="auto">
              <a:xfrm>
                <a:off x="3021" y="2679"/>
                <a:ext cx="32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800">
                    <a:solidFill>
                      <a:schemeClr val="tx1"/>
                    </a:solidFill>
                    <a:latin typeface="Arial" charset="0"/>
                    <a:ea typeface="宋体" charset="-122"/>
                  </a:rPr>
                  <a:t>A</a:t>
                </a:r>
                <a:endPara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endParaRPr>
              </a:p>
            </p:txBody>
          </p:sp>
        </p:grpSp>
        <p:sp>
          <p:nvSpPr>
            <p:cNvPr id="528422" name="Line 38"/>
            <p:cNvSpPr>
              <a:spLocks noChangeShapeType="1"/>
            </p:cNvSpPr>
            <p:nvPr/>
          </p:nvSpPr>
          <p:spPr bwMode="auto">
            <a:xfrm flipH="1">
              <a:off x="2967" y="2886"/>
              <a:ext cx="0" cy="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1414463" y="4510088"/>
            <a:ext cx="6148387" cy="1847850"/>
            <a:chOff x="891" y="2841"/>
            <a:chExt cx="3873" cy="1164"/>
          </a:xfrm>
        </p:grpSpPr>
        <p:sp>
          <p:nvSpPr>
            <p:cNvPr id="528424" name="Text Box 40"/>
            <p:cNvSpPr txBox="1">
              <a:spLocks noChangeArrowheads="1"/>
            </p:cNvSpPr>
            <p:nvPr/>
          </p:nvSpPr>
          <p:spPr bwMode="auto">
            <a:xfrm>
              <a:off x="4320" y="3774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W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  <p:sp>
          <p:nvSpPr>
            <p:cNvPr id="528425" name="Oval 41"/>
            <p:cNvSpPr>
              <a:spLocks noChangeArrowheads="1"/>
            </p:cNvSpPr>
            <p:nvPr/>
          </p:nvSpPr>
          <p:spPr bwMode="auto">
            <a:xfrm>
              <a:off x="4410" y="3045"/>
              <a:ext cx="90" cy="9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8426" name="Text Box 42"/>
            <p:cNvSpPr txBox="1">
              <a:spLocks noChangeArrowheads="1"/>
            </p:cNvSpPr>
            <p:nvPr/>
          </p:nvSpPr>
          <p:spPr bwMode="auto">
            <a:xfrm>
              <a:off x="4440" y="2841"/>
              <a:ext cx="3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  <a:endParaRPr lang="en-US" altLang="zh-CN" sz="1800" baseline="-25000">
                <a:solidFill>
                  <a:schemeClr val="tx1"/>
                </a:solidFill>
                <a:latin typeface="Arial" charset="0"/>
                <a:ea typeface="宋体" charset="-122"/>
              </a:endParaRPr>
            </a:p>
          </p:txBody>
        </p:sp>
        <p:sp>
          <p:nvSpPr>
            <p:cNvPr id="528427" name="Text Box 43"/>
            <p:cNvSpPr txBox="1">
              <a:spLocks noChangeArrowheads="1"/>
            </p:cNvSpPr>
            <p:nvPr/>
          </p:nvSpPr>
          <p:spPr bwMode="auto">
            <a:xfrm>
              <a:off x="891" y="2982"/>
              <a:ext cx="333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Arial" charset="0"/>
                  <a:ea typeface="宋体" charset="-122"/>
                </a:rPr>
                <a:t>C</a:t>
              </a:r>
              <a:r>
                <a:rPr lang="en-US" altLang="zh-CN" sz="1800" baseline="-25000">
                  <a:solidFill>
                    <a:schemeClr val="tx1"/>
                  </a:solidFill>
                  <a:latin typeface="Arial" charset="0"/>
                  <a:ea typeface="宋体" charset="-122"/>
                </a:rPr>
                <a:t>D</a:t>
              </a:r>
            </a:p>
          </p:txBody>
        </p:sp>
        <p:sp>
          <p:nvSpPr>
            <p:cNvPr id="528428" name="Line 44"/>
            <p:cNvSpPr>
              <a:spLocks noChangeShapeType="1"/>
            </p:cNvSpPr>
            <p:nvPr/>
          </p:nvSpPr>
          <p:spPr bwMode="auto">
            <a:xfrm flipH="1" flipV="1">
              <a:off x="1194" y="3087"/>
              <a:ext cx="324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8429" name="Line 45"/>
            <p:cNvSpPr>
              <a:spLocks noChangeShapeType="1"/>
            </p:cNvSpPr>
            <p:nvPr/>
          </p:nvSpPr>
          <p:spPr bwMode="auto">
            <a:xfrm flipH="1">
              <a:off x="4440" y="3138"/>
              <a:ext cx="9" cy="6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28430" name="Text Box 46"/>
          <p:cNvSpPr txBox="1">
            <a:spLocks noChangeArrowheads="1"/>
          </p:cNvSpPr>
          <p:nvPr/>
        </p:nvSpPr>
        <p:spPr bwMode="auto">
          <a:xfrm>
            <a:off x="6296025" y="1781175"/>
            <a:ext cx="2457450" cy="925513"/>
          </a:xfrm>
          <a:prstGeom prst="rec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zh-CN" sz="1800">
                <a:solidFill>
                  <a:schemeClr val="tx1"/>
                </a:solidFill>
                <a:latin typeface="Arial" charset="0"/>
                <a:ea typeface="宋体" charset="-122"/>
              </a:rPr>
              <a:t>Trade allows Holland to consume outside PPF</a:t>
            </a:r>
          </a:p>
        </p:txBody>
      </p: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666750" y="3314700"/>
            <a:ext cx="1042988" cy="1371600"/>
            <a:chOff x="420" y="2088"/>
            <a:chExt cx="657" cy="864"/>
          </a:xfrm>
        </p:grpSpPr>
        <p:sp>
          <p:nvSpPr>
            <p:cNvPr id="528436" name="Line 52"/>
            <p:cNvSpPr>
              <a:spLocks noChangeShapeType="1"/>
            </p:cNvSpPr>
            <p:nvPr/>
          </p:nvSpPr>
          <p:spPr bwMode="auto">
            <a:xfrm>
              <a:off x="999" y="2088"/>
              <a:ext cx="0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8438" name="Text Box 54"/>
            <p:cNvSpPr txBox="1">
              <a:spLocks noChangeArrowheads="1"/>
            </p:cNvSpPr>
            <p:nvPr/>
          </p:nvSpPr>
          <p:spPr bwMode="auto">
            <a:xfrm>
              <a:off x="420" y="2418"/>
              <a:ext cx="6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Exports</a:t>
              </a: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3700463" y="6148388"/>
            <a:ext cx="3100387" cy="336550"/>
            <a:chOff x="2331" y="3873"/>
            <a:chExt cx="1953" cy="212"/>
          </a:xfrm>
        </p:grpSpPr>
        <p:sp>
          <p:nvSpPr>
            <p:cNvPr id="528437" name="Line 53"/>
            <p:cNvSpPr>
              <a:spLocks noChangeShapeType="1"/>
            </p:cNvSpPr>
            <p:nvPr/>
          </p:nvSpPr>
          <p:spPr bwMode="auto">
            <a:xfrm>
              <a:off x="2331" y="3888"/>
              <a:ext cx="195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28439" name="Text Box 55"/>
            <p:cNvSpPr txBox="1">
              <a:spLocks noChangeArrowheads="1"/>
            </p:cNvSpPr>
            <p:nvPr/>
          </p:nvSpPr>
          <p:spPr bwMode="auto">
            <a:xfrm>
              <a:off x="3045" y="3873"/>
              <a:ext cx="65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chemeClr val="tx1"/>
                  </a:solidFill>
                  <a:latin typeface="Arial" charset="0"/>
                  <a:ea typeface="宋体" charset="-122"/>
                </a:rPr>
                <a:t>Imports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28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0" grpId="0" animBg="1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BA87B-D086-44C4-8B39-046BA08F815C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Overview – Efficiency of Competitive Markets</a:t>
            </a:r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Efficiency in Exchange</a:t>
            </a:r>
          </a:p>
          <a:p>
            <a:pPr marL="933450" lvl="1" indent="-476250"/>
            <a:r>
              <a:rPr lang="en-US" altLang="zh-CN" dirty="0">
                <a:ea typeface="宋体" charset="-122"/>
              </a:rPr>
              <a:t>MRS</a:t>
            </a:r>
            <a:r>
              <a:rPr lang="en-US" altLang="zh-CN" baseline="30000" dirty="0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FC</a:t>
            </a:r>
            <a:r>
              <a:rPr lang="en-US" altLang="zh-CN" dirty="0">
                <a:ea typeface="宋体" charset="-122"/>
              </a:rPr>
              <a:t> = MRS</a:t>
            </a:r>
            <a:r>
              <a:rPr lang="en-US" altLang="zh-CN" baseline="30000" dirty="0">
                <a:ea typeface="宋体" charset="-122"/>
              </a:rPr>
              <a:t>K</a:t>
            </a:r>
            <a:r>
              <a:rPr lang="en-US" altLang="zh-CN" baseline="-25000" dirty="0">
                <a:ea typeface="宋体" charset="-122"/>
              </a:rPr>
              <a:t>FC</a:t>
            </a:r>
          </a:p>
          <a:p>
            <a:pPr marL="933450" lvl="1" indent="-476250"/>
            <a:r>
              <a:rPr lang="en-US" altLang="zh-CN" dirty="0">
                <a:ea typeface="宋体" charset="-122"/>
              </a:rPr>
              <a:t>MRS</a:t>
            </a:r>
            <a:r>
              <a:rPr lang="en-US" altLang="zh-CN" baseline="30000" dirty="0">
                <a:ea typeface="宋体" charset="-122"/>
              </a:rPr>
              <a:t>J</a:t>
            </a:r>
            <a:r>
              <a:rPr lang="en-US" altLang="zh-CN" baseline="-25000" dirty="0">
                <a:ea typeface="宋体" charset="-122"/>
              </a:rPr>
              <a:t>FC</a:t>
            </a:r>
            <a:r>
              <a:rPr lang="en-US" altLang="zh-CN" dirty="0">
                <a:ea typeface="宋体" charset="-122"/>
              </a:rPr>
              <a:t> = P</a:t>
            </a:r>
            <a:r>
              <a:rPr lang="en-US" altLang="zh-CN" baseline="-25000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/P</a:t>
            </a:r>
            <a:r>
              <a:rPr lang="en-US" altLang="zh-CN" baseline="-25000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dirty="0" smtClean="0">
                <a:ea typeface="宋体" charset="-122"/>
              </a:rPr>
              <a:t>MRS</a:t>
            </a:r>
            <a:r>
              <a:rPr lang="en-US" altLang="zh-CN" baseline="30000" dirty="0" smtClean="0">
                <a:ea typeface="宋体" charset="-122"/>
              </a:rPr>
              <a:t>K</a:t>
            </a:r>
            <a:r>
              <a:rPr lang="en-US" altLang="zh-CN" baseline="-25000" dirty="0" smtClean="0">
                <a:ea typeface="宋体" charset="-122"/>
              </a:rPr>
              <a:t>FC </a:t>
            </a:r>
            <a:r>
              <a:rPr lang="en-US" altLang="zh-CN" dirty="0" smtClean="0">
                <a:ea typeface="宋体" charset="-122"/>
              </a:rPr>
              <a:t>in Competitive market</a:t>
            </a:r>
            <a:endParaRPr lang="en-US" altLang="zh-CN" baseline="-25000" dirty="0">
              <a:ea typeface="宋体" charset="-122"/>
            </a:endParaRPr>
          </a:p>
          <a:p>
            <a:pPr marL="552450" indent="-552450">
              <a:buFont typeface="Wingdings" pitchFamily="2" charset="2"/>
              <a:buAutoNum type="arabicPeriod"/>
            </a:pPr>
            <a:r>
              <a:rPr lang="en-US" altLang="zh-CN" dirty="0">
                <a:ea typeface="宋体" charset="-122"/>
              </a:rPr>
              <a:t>Efficiency in the use of inputs in production</a:t>
            </a:r>
          </a:p>
          <a:p>
            <a:pPr marL="933450" lvl="1" indent="-476250"/>
            <a:r>
              <a:rPr lang="en-US" altLang="zh-CN" dirty="0">
                <a:ea typeface="宋体" charset="-122"/>
              </a:rPr>
              <a:t>MRTS</a:t>
            </a:r>
            <a:r>
              <a:rPr lang="en-US" altLang="zh-CN" baseline="30000" dirty="0">
                <a:ea typeface="宋体" charset="-122"/>
              </a:rPr>
              <a:t>F</a:t>
            </a:r>
            <a:r>
              <a:rPr lang="en-US" altLang="zh-CN" baseline="-25000" dirty="0">
                <a:ea typeface="宋体" charset="-122"/>
              </a:rPr>
              <a:t>LK</a:t>
            </a:r>
            <a:r>
              <a:rPr lang="en-US" altLang="zh-CN" dirty="0">
                <a:ea typeface="宋体" charset="-122"/>
              </a:rPr>
              <a:t> = MRTS</a:t>
            </a:r>
            <a:r>
              <a:rPr lang="en-US" altLang="zh-CN" baseline="30000" dirty="0">
                <a:ea typeface="宋体" charset="-122"/>
              </a:rPr>
              <a:t>C</a:t>
            </a:r>
            <a:r>
              <a:rPr lang="en-US" altLang="zh-CN" baseline="-25000" dirty="0">
                <a:ea typeface="宋体" charset="-122"/>
              </a:rPr>
              <a:t>LK</a:t>
            </a:r>
          </a:p>
          <a:p>
            <a:pPr marL="933450" lvl="1" indent="-476250"/>
            <a:r>
              <a:rPr lang="en-US" altLang="zh-CN" dirty="0">
                <a:ea typeface="宋体" charset="-122"/>
              </a:rPr>
              <a:t>MRTS</a:t>
            </a:r>
            <a:r>
              <a:rPr lang="en-US" altLang="zh-CN" baseline="30000" dirty="0">
                <a:ea typeface="宋体" charset="-122"/>
              </a:rPr>
              <a:t>F</a:t>
            </a:r>
            <a:r>
              <a:rPr lang="en-US" altLang="zh-CN" baseline="-25000" dirty="0">
                <a:ea typeface="宋体" charset="-122"/>
              </a:rPr>
              <a:t>LK</a:t>
            </a:r>
            <a:r>
              <a:rPr lang="en-US" altLang="zh-CN" dirty="0">
                <a:ea typeface="宋体" charset="-122"/>
              </a:rPr>
              <a:t> = </a:t>
            </a:r>
            <a:r>
              <a:rPr lang="en-US" altLang="zh-CN" i="1" dirty="0">
                <a:ea typeface="宋体" charset="-122"/>
              </a:rPr>
              <a:t>w/r</a:t>
            </a:r>
            <a:r>
              <a:rPr lang="en-US" altLang="zh-CN" dirty="0">
                <a:ea typeface="宋体" charset="-122"/>
              </a:rPr>
              <a:t> = MRTS</a:t>
            </a:r>
            <a:r>
              <a:rPr lang="en-US" altLang="zh-CN" baseline="30000" dirty="0">
                <a:ea typeface="宋体" charset="-122"/>
              </a:rPr>
              <a:t>C</a:t>
            </a:r>
            <a:r>
              <a:rPr lang="en-US" altLang="zh-CN" baseline="-25000" dirty="0">
                <a:ea typeface="宋体" charset="-122"/>
              </a:rPr>
              <a:t>LK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74157EE-3C5C-419A-BE20-299334A1F4E7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Overview – Efficiency of Competitive Markets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52450" indent="-552450">
              <a:buFont typeface="Wingdings" pitchFamily="2" charset="2"/>
              <a:buAutoNum type="arabicPeriod" startAt="3"/>
            </a:pPr>
            <a:r>
              <a:rPr lang="en-US" altLang="zh-CN" dirty="0">
                <a:ea typeface="宋体" charset="-122"/>
              </a:rPr>
              <a:t>Efficiency in the output market</a:t>
            </a:r>
          </a:p>
          <a:p>
            <a:pPr marL="933450" lvl="1" indent="-476250"/>
            <a:r>
              <a:rPr lang="en-US" altLang="zh-CN" dirty="0">
                <a:ea typeface="宋体" charset="-122"/>
              </a:rPr>
              <a:t>MRT</a:t>
            </a:r>
            <a:r>
              <a:rPr lang="en-US" altLang="zh-CN" baseline="-25000" dirty="0">
                <a:ea typeface="宋体" charset="-122"/>
              </a:rPr>
              <a:t>FC</a:t>
            </a:r>
            <a:r>
              <a:rPr lang="en-US" altLang="zh-CN" dirty="0">
                <a:ea typeface="宋体" charset="-122"/>
              </a:rPr>
              <a:t> = MRS</a:t>
            </a:r>
            <a:r>
              <a:rPr lang="en-US" altLang="zh-CN" baseline="-25000" dirty="0">
                <a:ea typeface="宋体" charset="-122"/>
              </a:rPr>
              <a:t>FC</a:t>
            </a:r>
            <a:r>
              <a:rPr lang="en-US" altLang="zh-CN" dirty="0">
                <a:ea typeface="宋体" charset="-122"/>
              </a:rPr>
              <a:t> (for all consumers)</a:t>
            </a:r>
          </a:p>
          <a:p>
            <a:pPr marL="933450" lvl="1" indent="-476250"/>
            <a:r>
              <a:rPr lang="en-US" altLang="zh-CN" dirty="0">
                <a:ea typeface="宋体" charset="-122"/>
              </a:rPr>
              <a:t>P</a:t>
            </a:r>
            <a:r>
              <a:rPr lang="en-US" altLang="zh-CN" baseline="-25000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 = MC</a:t>
            </a:r>
            <a:r>
              <a:rPr lang="en-US" altLang="zh-CN" baseline="-25000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, P</a:t>
            </a:r>
            <a:r>
              <a:rPr lang="en-US" altLang="zh-CN" baseline="-25000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= MC</a:t>
            </a:r>
            <a:r>
              <a:rPr lang="en-US" altLang="zh-CN" baseline="-25000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resulting in</a:t>
            </a:r>
            <a:endParaRPr lang="en-US" altLang="zh-CN" baseline="-25000" dirty="0">
              <a:ea typeface="宋体" charset="-122"/>
            </a:endParaRPr>
          </a:p>
          <a:p>
            <a:pPr marL="933450" lvl="1" indent="-476250"/>
            <a:r>
              <a:rPr lang="en-US" altLang="zh-CN" dirty="0">
                <a:ea typeface="宋体" charset="-122"/>
              </a:rPr>
              <a:t>MRT</a:t>
            </a:r>
            <a:r>
              <a:rPr lang="en-US" altLang="zh-CN" baseline="-25000" dirty="0">
                <a:ea typeface="宋体" charset="-122"/>
              </a:rPr>
              <a:t>FC</a:t>
            </a:r>
            <a:r>
              <a:rPr lang="en-US" altLang="zh-CN" dirty="0">
                <a:ea typeface="宋体" charset="-122"/>
              </a:rPr>
              <a:t> = MC</a:t>
            </a:r>
            <a:r>
              <a:rPr lang="en-US" altLang="zh-CN" baseline="-25000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/MC</a:t>
            </a:r>
            <a:r>
              <a:rPr lang="en-US" altLang="zh-CN" baseline="-25000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 = P</a:t>
            </a:r>
            <a:r>
              <a:rPr lang="en-US" altLang="zh-CN" baseline="-25000" dirty="0">
                <a:ea typeface="宋体" charset="-122"/>
              </a:rPr>
              <a:t>F</a:t>
            </a:r>
            <a:r>
              <a:rPr lang="en-US" altLang="zh-CN" dirty="0">
                <a:ea typeface="宋体" charset="-122"/>
              </a:rPr>
              <a:t>/P</a:t>
            </a:r>
            <a:r>
              <a:rPr lang="en-US" altLang="zh-CN" baseline="-25000" dirty="0">
                <a:ea typeface="宋体" charset="-122"/>
              </a:rPr>
              <a:t>C</a:t>
            </a:r>
            <a:r>
              <a:rPr lang="en-US" altLang="zh-CN" dirty="0">
                <a:ea typeface="宋体" charset="-122"/>
              </a:rPr>
              <a:t>; therefore</a:t>
            </a:r>
            <a:endParaRPr lang="en-US" altLang="zh-CN" baseline="-25000" dirty="0">
              <a:ea typeface="宋体" charset="-122"/>
            </a:endParaRPr>
          </a:p>
          <a:p>
            <a:pPr marL="933450" lvl="1" indent="-476250"/>
            <a:r>
              <a:rPr lang="en-US" altLang="zh-CN" dirty="0">
                <a:ea typeface="宋体" charset="-122"/>
              </a:rPr>
              <a:t>MRS</a:t>
            </a:r>
            <a:r>
              <a:rPr lang="en-US" altLang="zh-CN" baseline="-25000" dirty="0">
                <a:ea typeface="宋体" charset="-122"/>
              </a:rPr>
              <a:t>FC</a:t>
            </a:r>
            <a:r>
              <a:rPr lang="en-US" altLang="zh-CN" dirty="0">
                <a:ea typeface="宋体" charset="-122"/>
              </a:rPr>
              <a:t> = MRT</a:t>
            </a:r>
            <a:r>
              <a:rPr lang="en-US" altLang="zh-CN" baseline="-25000" dirty="0">
                <a:ea typeface="宋体" charset="-122"/>
              </a:rPr>
              <a:t>FC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B751B-E622-4897-A5D9-68C1BE994DCD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Markets Fail</a:t>
            </a:r>
          </a:p>
        </p:txBody>
      </p:sp>
      <p:sp>
        <p:nvSpPr>
          <p:cNvPr id="531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Market Power</a:t>
            </a:r>
          </a:p>
          <a:p>
            <a:pPr lvl="1"/>
            <a:r>
              <a:rPr lang="en-US" altLang="zh-CN" dirty="0">
                <a:ea typeface="宋体" charset="-122"/>
              </a:rPr>
              <a:t>Those with market power choose the price and quantity</a:t>
            </a:r>
          </a:p>
          <a:p>
            <a:pPr lvl="1"/>
            <a:r>
              <a:rPr lang="en-US" altLang="zh-CN" dirty="0">
                <a:ea typeface="宋体" charset="-122"/>
              </a:rPr>
              <a:t>Less output is sold than in competitive markets</a:t>
            </a:r>
          </a:p>
          <a:p>
            <a:pPr lvl="1"/>
            <a:r>
              <a:rPr lang="en-US" altLang="zh-CN" dirty="0">
                <a:ea typeface="宋体" charset="-122"/>
              </a:rPr>
              <a:t>Inefficiency</a:t>
            </a:r>
          </a:p>
          <a:p>
            <a:pPr lvl="1"/>
            <a:r>
              <a:rPr lang="en-US" altLang="zh-CN" dirty="0">
                <a:ea typeface="宋体" charset="-122"/>
              </a:rPr>
              <a:t>Can have market power as producers or as inputs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6AB92D-27C7-4F6D-B1F8-CB2533711E77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Markets Fail</a:t>
            </a:r>
          </a:p>
        </p:txBody>
      </p:sp>
      <p:sp>
        <p:nvSpPr>
          <p:cNvPr id="532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Incomplete Information</a:t>
            </a:r>
          </a:p>
          <a:p>
            <a:pPr lvl="1"/>
            <a:r>
              <a:rPr lang="en-US" altLang="zh-CN" dirty="0">
                <a:ea typeface="宋体" charset="-122"/>
              </a:rPr>
              <a:t>Consumers must have accurate information about market prices or production quality for markets to operate efficiently</a:t>
            </a:r>
          </a:p>
          <a:p>
            <a:pPr lvl="1"/>
            <a:r>
              <a:rPr lang="en-US" altLang="zh-CN" dirty="0">
                <a:ea typeface="宋体" charset="-122"/>
              </a:rPr>
              <a:t>Lack of information can change supply</a:t>
            </a:r>
          </a:p>
          <a:p>
            <a:pPr lvl="2"/>
            <a:r>
              <a:rPr lang="en-US" altLang="zh-CN" dirty="0">
                <a:ea typeface="宋体" charset="-122"/>
              </a:rPr>
              <a:t>Buy products with no value</a:t>
            </a:r>
          </a:p>
          <a:p>
            <a:pPr lvl="2"/>
            <a:r>
              <a:rPr lang="en-US" altLang="zh-CN" dirty="0">
                <a:ea typeface="宋体" charset="-122"/>
              </a:rPr>
              <a:t>Don’t buy enough of products with value</a:t>
            </a:r>
          </a:p>
          <a:p>
            <a:pPr lvl="1"/>
            <a:r>
              <a:rPr lang="en-US" altLang="zh-CN" dirty="0">
                <a:ea typeface="宋体" charset="-122"/>
              </a:rPr>
              <a:t>Some markets may never develop</a:t>
            </a:r>
          </a:p>
          <a:p>
            <a:pPr lvl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B87A00F-F9F9-4AFF-9A6B-17693429C74B}" type="slidenum">
              <a:rPr lang="en-US" altLang="zh-CN"/>
              <a:pPr/>
              <a:t>86</a:t>
            </a:fld>
            <a:endParaRPr lang="en-US" altLang="zh-CN"/>
          </a:p>
        </p:txBody>
      </p: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Markets Fail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Externalities</a:t>
            </a:r>
          </a:p>
          <a:p>
            <a:pPr lvl="1"/>
            <a:r>
              <a:rPr lang="en-US" altLang="zh-CN" dirty="0">
                <a:ea typeface="宋体" charset="-122"/>
              </a:rPr>
              <a:t>Market prices do not always reflect the activities of either producers or consumers</a:t>
            </a:r>
          </a:p>
          <a:p>
            <a:pPr lvl="1"/>
            <a:r>
              <a:rPr lang="en-US" altLang="zh-CN" dirty="0">
                <a:ea typeface="宋体" charset="-122"/>
              </a:rPr>
              <a:t>Consumption or production has indirect effect on other consumption or production not reflected in market prices</a:t>
            </a:r>
          </a:p>
          <a:p>
            <a:pPr lvl="1"/>
            <a:r>
              <a:rPr lang="en-US" altLang="zh-CN" dirty="0">
                <a:ea typeface="宋体" charset="-122"/>
              </a:rPr>
              <a:t>May be impossible to get insurance because suppliers of insurance lack information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307B35-0E12-4649-91AD-E8D604FC48D3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-122"/>
              </a:rPr>
              <a:t>Why Markets Fail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Public Goods</a:t>
            </a:r>
          </a:p>
          <a:p>
            <a:pPr lvl="1"/>
            <a:r>
              <a:rPr lang="en-US" altLang="zh-CN" dirty="0">
                <a:ea typeface="宋体" charset="-122"/>
              </a:rPr>
              <a:t>Nonexclusive, </a:t>
            </a:r>
            <a:r>
              <a:rPr lang="en-US" altLang="zh-CN" dirty="0" err="1">
                <a:ea typeface="宋体" charset="-122"/>
              </a:rPr>
              <a:t>nonrival</a:t>
            </a:r>
            <a:r>
              <a:rPr lang="en-US" altLang="zh-CN" dirty="0">
                <a:ea typeface="宋体" charset="-122"/>
              </a:rPr>
              <a:t> goods that can be made available cheaply but which, once available, are difficult to prevent others from consuming</a:t>
            </a:r>
          </a:p>
          <a:p>
            <a:pPr lvl="1"/>
            <a:r>
              <a:rPr lang="en-US" altLang="zh-CN" dirty="0">
                <a:ea typeface="宋体" charset="-122"/>
              </a:rPr>
              <a:t>Company thinking about researching a new technology if can’t get patent</a:t>
            </a:r>
          </a:p>
          <a:p>
            <a:pPr lvl="2"/>
            <a:r>
              <a:rPr lang="en-US" altLang="zh-CN" dirty="0">
                <a:ea typeface="宋体" charset="-122"/>
              </a:rPr>
              <a:t>Once it’s made pubic, others can duplicate 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zh-CN"/>
              <a:t>Chapter 16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67D949F-027C-4BE2-9FE3-AB96945FB387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14698" name="Rectangle 1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>
                <a:ea typeface="宋体" charset="-122"/>
              </a:rPr>
              <a:t>Two Interdependent Markets – Movies and DVDs</a:t>
            </a:r>
          </a:p>
        </p:txBody>
      </p:sp>
      <p:sp>
        <p:nvSpPr>
          <p:cNvPr id="114699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Observation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  <a:ea typeface="宋体" charset="-122"/>
              </a:rPr>
              <a:t>Without considering the feedback effect with general equilibrium, the impact of the tax would have been </a:t>
            </a:r>
            <a:r>
              <a:rPr lang="en-US" altLang="zh-CN" i="1" dirty="0">
                <a:solidFill>
                  <a:schemeClr val="tx2"/>
                </a:solidFill>
                <a:ea typeface="宋体" charset="-122"/>
              </a:rPr>
              <a:t>underestimated</a:t>
            </a:r>
          </a:p>
          <a:p>
            <a:pPr lvl="1"/>
            <a:r>
              <a:rPr lang="en-US" altLang="zh-CN" dirty="0">
                <a:ea typeface="宋体" charset="-122"/>
              </a:rPr>
              <a:t>This is an important consideration for policy </a:t>
            </a:r>
            <a:r>
              <a:rPr lang="en-US" altLang="zh-CN" dirty="0" smtClean="0">
                <a:ea typeface="宋体" charset="-122"/>
              </a:rPr>
              <a:t>makers</a:t>
            </a:r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 spd="med">
    <p:zoom dir="in"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都市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市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4469</Words>
  <PresentationFormat>全屏显示(4:3)</PresentationFormat>
  <Paragraphs>981</Paragraphs>
  <Slides>87</Slides>
  <Notes>21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90" baseType="lpstr">
      <vt:lpstr>Office 主题</vt:lpstr>
      <vt:lpstr>都市</vt:lpstr>
      <vt:lpstr>Equation</vt:lpstr>
      <vt:lpstr>Chapter 16</vt:lpstr>
      <vt:lpstr>Topics to be Discussed</vt:lpstr>
      <vt:lpstr>General Equilibrium Analysis</vt:lpstr>
      <vt:lpstr>General Equilibrium Analysis</vt:lpstr>
      <vt:lpstr>Two Interdependent Markets – Moving to General Equilibrium</vt:lpstr>
      <vt:lpstr>Two Interdependent Markets – Moving to General Equilibrium</vt:lpstr>
      <vt:lpstr>Two Interdependent Markets – Movies and DVDs</vt:lpstr>
      <vt:lpstr>Two Interdependent Markets – Movies and DVDs</vt:lpstr>
      <vt:lpstr>Two Interdependent Markets – Movies and DVDs</vt:lpstr>
      <vt:lpstr>Reaching General Equilibrium</vt:lpstr>
      <vt:lpstr>The Interdependence of International Markets</vt:lpstr>
      <vt:lpstr>The Interdependence of International Markets</vt:lpstr>
      <vt:lpstr>Soybean Exports – Brazil and US</vt:lpstr>
      <vt:lpstr>Efficiency in Exchange</vt:lpstr>
      <vt:lpstr>Efficiency in Exchange</vt:lpstr>
      <vt:lpstr>The Advantages of Trade</vt:lpstr>
      <vt:lpstr>The Advantage of Trade</vt:lpstr>
      <vt:lpstr>The Advantage of Trade</vt:lpstr>
      <vt:lpstr>The Advantage of Trade</vt:lpstr>
      <vt:lpstr>The Advantage of Trade</vt:lpstr>
      <vt:lpstr>The Advantage of Trade</vt:lpstr>
      <vt:lpstr>The Edgeworth Box Diagram</vt:lpstr>
      <vt:lpstr>Exchange in an Edgeworth Box</vt:lpstr>
      <vt:lpstr>Exchange in an Edgeworth Box</vt:lpstr>
      <vt:lpstr>Efficient Allocations</vt:lpstr>
      <vt:lpstr>Efficiency in Exchange</vt:lpstr>
      <vt:lpstr>Efficiency in Exchange</vt:lpstr>
      <vt:lpstr>Efficiency in Exchange</vt:lpstr>
      <vt:lpstr>Efficiency in Exchange</vt:lpstr>
      <vt:lpstr>The Contract Curve</vt:lpstr>
      <vt:lpstr>Contract Curve</vt:lpstr>
      <vt:lpstr>Efficiency in Exchange</vt:lpstr>
      <vt:lpstr>Consumer Equilibrium in a Competitive Market</vt:lpstr>
      <vt:lpstr>Consumer Equilibrium in a Competitive Market</vt:lpstr>
      <vt:lpstr>Consumer Equilibrium in a Competitive Market</vt:lpstr>
      <vt:lpstr>Consumer Equilibrium in a Competitive Market</vt:lpstr>
      <vt:lpstr>Consumer Equilibrium in a Competitive Market</vt:lpstr>
      <vt:lpstr>Consumer Equilibrium in a Competitive Market</vt:lpstr>
      <vt:lpstr>Economic Efficiency of Competitive Markets</vt:lpstr>
      <vt:lpstr>Consumer Equilibrium in a Competitive Market</vt:lpstr>
      <vt:lpstr>Consumer Equilibrium in a Competitive Market</vt:lpstr>
      <vt:lpstr>Equity and Efficiency</vt:lpstr>
      <vt:lpstr>The Utility Possibilities Frontier</vt:lpstr>
      <vt:lpstr>The Utility Possibilities Frontier</vt:lpstr>
      <vt:lpstr>The Utility Possibilities Frontier</vt:lpstr>
      <vt:lpstr>The Utility Possibilities Frontier</vt:lpstr>
      <vt:lpstr>Social Welfare Functions</vt:lpstr>
      <vt:lpstr>Social Welfare Functions</vt:lpstr>
      <vt:lpstr>Four Views of Equity</vt:lpstr>
      <vt:lpstr>Equity and Perfect Competition</vt:lpstr>
      <vt:lpstr>Equity and Perfect Competition</vt:lpstr>
      <vt:lpstr>Efficiency in Production</vt:lpstr>
      <vt:lpstr>Efficiency in Production</vt:lpstr>
      <vt:lpstr>Production in an Edgeworth Box</vt:lpstr>
      <vt:lpstr>Production in an Edgeworth Box</vt:lpstr>
      <vt:lpstr>Production in an Edgeworth Box</vt:lpstr>
      <vt:lpstr>Production in an Edgeworth Box</vt:lpstr>
      <vt:lpstr>Production in an Edgeworth Box</vt:lpstr>
      <vt:lpstr>Production in an Edgeworth Box</vt:lpstr>
      <vt:lpstr>Producer Equilibrium – Competitive Input Markets</vt:lpstr>
      <vt:lpstr>Producer Equilibrium – Competitive Input Markets</vt:lpstr>
      <vt:lpstr>Producer Equilibrium – Competitive Input Markets</vt:lpstr>
      <vt:lpstr>Production Possibilities Frontier</vt:lpstr>
      <vt:lpstr>Production Possibilities Frontier</vt:lpstr>
      <vt:lpstr>Production Possibilities Frontier</vt:lpstr>
      <vt:lpstr>Production Possibilities Frontier</vt:lpstr>
      <vt:lpstr>Marginal Rate of Transformation</vt:lpstr>
      <vt:lpstr>Production Possibilities Frontier</vt:lpstr>
      <vt:lpstr>Marginal Rate of Transformation</vt:lpstr>
      <vt:lpstr>Output Market Efficiency</vt:lpstr>
      <vt:lpstr>Output Efficiency</vt:lpstr>
      <vt:lpstr>Output Efficiency</vt:lpstr>
      <vt:lpstr>Efficiency in Output Markets</vt:lpstr>
      <vt:lpstr>Efficiency in Output Markets</vt:lpstr>
      <vt:lpstr>Efficiency in Output Markets</vt:lpstr>
      <vt:lpstr>The Gains from Free Trade</vt:lpstr>
      <vt:lpstr>The Gains from Free Trade</vt:lpstr>
      <vt:lpstr>The Gains from Free Trade</vt:lpstr>
      <vt:lpstr>The Gains from Free Trade</vt:lpstr>
      <vt:lpstr>The Gains from Free Trade</vt:lpstr>
      <vt:lpstr>The Gains from Trade</vt:lpstr>
      <vt:lpstr>Overview – Efficiency of Competitive Markets</vt:lpstr>
      <vt:lpstr>Overview – Efficiency of Competitive Markets</vt:lpstr>
      <vt:lpstr>Why Markets Fail</vt:lpstr>
      <vt:lpstr>Why Markets Fail</vt:lpstr>
      <vt:lpstr>Why Markets Fail</vt:lpstr>
      <vt:lpstr>Why Markets Fail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16</dc:title>
  <dc:creator>xfdong</dc:creator>
  <cp:lastModifiedBy>6280</cp:lastModifiedBy>
  <cp:revision>14</cp:revision>
  <dcterms:created xsi:type="dcterms:W3CDTF">2013-12-11T03:26:25Z</dcterms:created>
  <dcterms:modified xsi:type="dcterms:W3CDTF">2013-12-12T03:40:46Z</dcterms:modified>
</cp:coreProperties>
</file>